
<file path=[Content_Types].xml><?xml version="1.0" encoding="utf-8"?>
<Types xmlns="http://schemas.openxmlformats.org/package/2006/content-types">
  <Default Extension="png" ContentType="image/png"/>
  <Default Extension="bin" ContentType="application/vnd.openxmlformats-officedocument.oleObject"/>
  <Default Extension="emf" ContentType="image/x-emf"/>
  <Default Extension="jpeg" ContentType="image/jpeg"/>
  <Default Extension="wmf" ContentType="image/x-wmf"/>
  <Default Extension="rels" ContentType="application/vnd.openxmlformats-package.relationships+xml"/>
  <Default Extension="xml" ContentType="application/xml"/>
  <Default Extension="wdp" ContentType="image/vnd.ms-photo"/>
  <Default Extension="tiff" ContentType="image/tiff"/>
  <Default Extension="vml" ContentType="application/vnd.openxmlformats-officedocument.vmlDrawing"/>
  <Default Extension="gif" ContentType="image/gif"/>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3.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4.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5.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6.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theme/theme7.xml" ContentType="application/vnd.openxmlformats-officedocument.theme+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theme/theme8.xml" ContentType="application/vnd.openxmlformats-officedocument.theme+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theme/theme9.xml" ContentType="application/vnd.openxmlformats-officedocument.theme+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theme/theme10.xml" ContentType="application/vnd.openxmlformats-officedocument.theme+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theme/theme11.xml" ContentType="application/vnd.openxmlformats-officedocument.theme+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theme/theme12.xml" ContentType="application/vnd.openxmlformats-officedocument.theme+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theme/theme13.xml" ContentType="application/vnd.openxmlformats-officedocument.theme+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theme/theme14.xml" ContentType="application/vnd.openxmlformats-officedocument.theme+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theme/theme15.xml" ContentType="application/vnd.openxmlformats-officedocument.theme+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theme/theme16.xml" ContentType="application/vnd.openxmlformats-officedocument.theme+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theme/theme17.xml" ContentType="application/vnd.openxmlformats-officedocument.theme+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theme/theme18.xml" ContentType="application/vnd.openxmlformats-officedocument.theme+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theme/theme19.xml" ContentType="application/vnd.openxmlformats-officedocument.theme+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theme/theme20.xml" ContentType="application/vnd.openxmlformats-officedocument.theme+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theme/theme21.xml" ContentType="application/vnd.openxmlformats-officedocument.theme+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theme/theme22.xml" ContentType="application/vnd.openxmlformats-officedocument.theme+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theme/theme23.xml" ContentType="application/vnd.openxmlformats-officedocument.theme+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theme/theme24.xml" ContentType="application/vnd.openxmlformats-officedocument.theme+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theme/theme25.xml" ContentType="application/vnd.openxmlformats-officedocument.theme+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theme/theme26.xml" ContentType="application/vnd.openxmlformats-officedocument.theme+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theme/theme27.xml" ContentType="application/vnd.openxmlformats-officedocument.theme+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theme/theme28.xml" ContentType="application/vnd.openxmlformats-officedocument.theme+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theme/theme29.xml" ContentType="application/vnd.openxmlformats-officedocument.theme+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theme/theme30.xml" ContentType="application/vnd.openxmlformats-officedocument.theme+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theme/theme31.xml" ContentType="application/vnd.openxmlformats-officedocument.theme+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theme/theme32.xml" ContentType="application/vnd.openxmlformats-officedocument.theme+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theme/theme33.xml" ContentType="application/vnd.openxmlformats-officedocument.theme+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theme/theme34.xml" ContentType="application/vnd.openxmlformats-officedocument.theme+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theme/theme35.xml" ContentType="application/vnd.openxmlformats-officedocument.theme+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theme/theme36.xml" ContentType="application/vnd.openxmlformats-officedocument.theme+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theme/theme37.xml" ContentType="application/vnd.openxmlformats-officedocument.theme+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theme/theme38.xml" ContentType="application/vnd.openxmlformats-officedocument.theme+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theme/theme39.xml" ContentType="application/vnd.openxmlformats-officedocument.theme+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theme/theme40.xml" ContentType="application/vnd.openxmlformats-officedocument.theme+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theme/theme41.xml" ContentType="application/vnd.openxmlformats-officedocument.theme+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theme/theme42.xml" ContentType="application/vnd.openxmlformats-officedocument.theme+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theme/theme43.xml" ContentType="application/vnd.openxmlformats-officedocument.theme+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theme/theme44.xml" ContentType="application/vnd.openxmlformats-officedocument.theme+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theme/theme45.xml" ContentType="application/vnd.openxmlformats-officedocument.theme+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theme/theme46.xml" ContentType="application/vnd.openxmlformats-officedocument.theme+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theme/theme47.xml" ContentType="application/vnd.openxmlformats-officedocument.theme+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theme/theme48.xml" ContentType="application/vnd.openxmlformats-officedocument.theme+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theme/theme49.xml" ContentType="application/vnd.openxmlformats-officedocument.theme+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theme/theme50.xml" ContentType="application/vnd.openxmlformats-officedocument.theme+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theme/theme51.xml" ContentType="application/vnd.openxmlformats-officedocument.theme+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theme/theme52.xml" ContentType="application/vnd.openxmlformats-officedocument.theme+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theme/theme53.xml" ContentType="application/vnd.openxmlformats-officedocument.theme+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theme/theme54.xml" ContentType="application/vnd.openxmlformats-officedocument.theme+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theme/theme55.xml" ContentType="application/vnd.openxmlformats-officedocument.theme+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theme/theme56.xml" ContentType="application/vnd.openxmlformats-officedocument.theme+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theme/theme57.xml" ContentType="application/vnd.openxmlformats-officedocument.theme+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theme/theme58.xml" ContentType="application/vnd.openxmlformats-officedocument.theme+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theme/theme59.xml" ContentType="application/vnd.openxmlformats-officedocument.theme+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theme/theme60.xml" ContentType="application/vnd.openxmlformats-officedocument.theme+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theme/theme61.xml" ContentType="application/vnd.openxmlformats-officedocument.theme+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theme/theme62.xml" ContentType="application/vnd.openxmlformats-officedocument.theme+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theme/theme63.xml" ContentType="application/vnd.openxmlformats-officedocument.theme+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theme/theme64.xml" ContentType="application/vnd.openxmlformats-officedocument.theme+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theme/theme65.xml" ContentType="application/vnd.openxmlformats-officedocument.theme+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theme/theme66.xml" ContentType="application/vnd.openxmlformats-officedocument.theme+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theme/theme67.xml" ContentType="application/vnd.openxmlformats-officedocument.theme+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theme/theme68.xml" ContentType="application/vnd.openxmlformats-officedocument.theme+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theme/theme69.xml" ContentType="application/vnd.openxmlformats-officedocument.theme+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theme/theme70.xml" ContentType="application/vnd.openxmlformats-officedocument.theme+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theme/theme71.xml" ContentType="application/vnd.openxmlformats-officedocument.theme+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theme/theme72.xml" ContentType="application/vnd.openxmlformats-officedocument.theme+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theme/theme73.xml" ContentType="application/vnd.openxmlformats-officedocument.theme+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theme/theme74.xml" ContentType="application/vnd.openxmlformats-officedocument.theme+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theme/theme75.xml" ContentType="application/vnd.openxmlformats-officedocument.theme+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theme/theme76.xml" ContentType="application/vnd.openxmlformats-officedocument.theme+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theme/theme77.xml" ContentType="application/vnd.openxmlformats-officedocument.theme+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theme/theme78.xml" ContentType="application/vnd.openxmlformats-officedocument.theme+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theme/theme79.xml" ContentType="application/vnd.openxmlformats-officedocument.theme+xml"/>
  <Override PartName="/ppt/theme/theme80.xml" ContentType="application/vnd.openxmlformats-officedocument.theme+xml"/>
  <Override PartName="/ppt/theme/theme81.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charts/chart2.xml" ContentType="application/vnd.openxmlformats-officedocument.drawingml.chart+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charts/chart3.xml" ContentType="application/vnd.openxmlformats-officedocument.drawingml.chart+xml"/>
  <Override PartName="/ppt/charts/chart4.xml" ContentType="application/vnd.openxmlformats-officedocument.drawingml.chart+xml"/>
  <Override PartName="/ppt/charts/style2.xml" ContentType="application/vnd.ms-office.chartstyle+xml"/>
  <Override PartName="/ppt/charts/colors2.xml" ContentType="application/vnd.ms-office.chartcolorstyle+xml"/>
  <Override PartName="/ppt/charts/chart5.xml" ContentType="application/vnd.openxmlformats-officedocument.drawingml.chart+xml"/>
  <Override PartName="/ppt/charts/chart6.xml" ContentType="application/vnd.openxmlformats-officedocument.drawingml.chart+xml"/>
  <Override PartName="/ppt/theme/themeOverride1.xml" ContentType="application/vnd.openxmlformats-officedocument.themeOverride+xml"/>
  <Override PartName="/ppt/charts/chart7.xml" ContentType="application/vnd.openxmlformats-officedocument.drawingml.chart+xml"/>
  <Override PartName="/ppt/theme/themeOverride2.xml" ContentType="application/vnd.openxmlformats-officedocument.themeOverride+xml"/>
  <Override PartName="/ppt/charts/chart8.xml" ContentType="application/vnd.openxmlformats-officedocument.drawingml.chart+xml"/>
  <Override PartName="/ppt/theme/themeOverride3.xml" ContentType="application/vnd.openxmlformats-officedocument.themeOverride+xml"/>
  <Override PartName="/ppt/charts/chart9.xml" ContentType="application/vnd.openxmlformats-officedocument.drawingml.chart+xml"/>
  <Override PartName="/ppt/theme/themeOverride4.xml" ContentType="application/vnd.openxmlformats-officedocument.themeOverr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charts/chart10.xml" ContentType="application/vnd.openxmlformats-officedocument.drawingml.chart+xml"/>
  <Override PartName="/ppt/theme/themeOverride5.xml" ContentType="application/vnd.openxmlformats-officedocument.themeOverride+xml"/>
  <Override PartName="/ppt/notesSlides/notesSlide36.xml" ContentType="application/vnd.openxmlformats-officedocument.presentationml.notesSlide+xml"/>
  <Override PartName="/ppt/charts/chart11.xml" ContentType="application/vnd.openxmlformats-officedocument.drawingml.chart+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charts/chart12.xml" ContentType="application/vnd.openxmlformats-officedocument.drawingml.chart+xml"/>
  <Override PartName="/ppt/theme/themeOverride6.xml" ContentType="application/vnd.openxmlformats-officedocument.themeOverride+xml"/>
  <Override PartName="/ppt/charts/chart13.xml" ContentType="application/vnd.openxmlformats-officedocument.drawingml.chart+xml"/>
  <Override PartName="/ppt/theme/themeOverride7.xml" ContentType="application/vnd.openxmlformats-officedocument.themeOverride+xml"/>
  <Override PartName="/ppt/drawings/drawing1.xml" ContentType="application/vnd.openxmlformats-officedocument.drawingml.chartshapes+xml"/>
  <Override PartName="/ppt/charts/chart14.xml" ContentType="application/vnd.openxmlformats-officedocument.drawingml.chart+xml"/>
  <Override PartName="/ppt/theme/themeOverride8.xml" ContentType="application/vnd.openxmlformats-officedocument.themeOverride+xml"/>
  <Override PartName="/ppt/drawings/drawing2.xml" ContentType="application/vnd.openxmlformats-officedocument.drawingml.chartshapes+xml"/>
  <Override PartName="/ppt/notesSlides/notesSlide39.xml" ContentType="application/vnd.openxmlformats-officedocument.presentationml.notesSlide+xml"/>
  <Override PartName="/ppt/charts/chart15.xml" ContentType="application/vnd.openxmlformats-officedocument.drawingml.chart+xml"/>
  <Override PartName="/ppt/theme/themeOverride9.xml" ContentType="application/vnd.openxmlformats-officedocument.themeOverride+xml"/>
  <Override PartName="/ppt/drawings/drawing3.xml" ContentType="application/vnd.openxmlformats-officedocument.drawingml.chartshapes+xml"/>
  <Override PartName="/ppt/charts/chart16.xml" ContentType="application/vnd.openxmlformats-officedocument.drawingml.chart+xml"/>
  <Override PartName="/ppt/theme/themeOverride10.xml" ContentType="application/vnd.openxmlformats-officedocument.themeOverride+xml"/>
  <Override PartName="/ppt/charts/chart17.xml" ContentType="application/vnd.openxmlformats-officedocument.drawingml.chart+xml"/>
  <Override PartName="/ppt/theme/themeOverride11.xml" ContentType="application/vnd.openxmlformats-officedocument.themeOverride+xml"/>
  <Override PartName="/ppt/charts/chart18.xml" ContentType="application/vnd.openxmlformats-officedocument.drawingml.chart+xml"/>
  <Override PartName="/ppt/theme/themeOverride12.xml" ContentType="application/vnd.openxmlformats-officedocument.themeOverride+xml"/>
  <Override PartName="/ppt/charts/chart19.xml" ContentType="application/vnd.openxmlformats-officedocument.drawingml.chart+xml"/>
  <Override PartName="/ppt/theme/themeOverride13.xml" ContentType="application/vnd.openxmlformats-officedocument.themeOverr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charts/chart20.xml" ContentType="application/vnd.openxmlformats-officedocument.drawingml.chart+xml"/>
  <Override PartName="/ppt/charts/chart21.xml" ContentType="application/vnd.openxmlformats-officedocument.drawingml.chart+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media/image195.jpg" ContentType="image/png"/>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charts/chart22.xml" ContentType="application/vnd.openxmlformats-officedocument.drawingml.chart+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charts/chart23.xml" ContentType="application/vnd.openxmlformats-officedocument.drawingml.chart+xml"/>
  <Override PartName="/ppt/charts/chart24.xml" ContentType="application/vnd.openxmlformats-officedocument.drawingml.chart+xml"/>
  <Override PartName="/ppt/notesSlides/notesSlide61.xml" ContentType="application/vnd.openxmlformats-officedocument.presentationml.notesSlide+xml"/>
  <Override PartName="/ppt/charts/chart25.xml" ContentType="application/vnd.openxmlformats-officedocument.drawingml.chart+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charts/chart26.xml" ContentType="application/vnd.openxmlformats-officedocument.drawingml.chart+xml"/>
  <Override PartName="/ppt/charts/chart27.xml" ContentType="application/vnd.openxmlformats-officedocument.drawingml.chart+xml"/>
  <Override PartName="/ppt/notesSlides/notesSlide64.xml" ContentType="application/vnd.openxmlformats-officedocument.presentationml.notesSlide+xml"/>
  <Override PartName="/ppt/charts/chart28.xml" ContentType="application/vnd.openxmlformats-officedocument.drawingml.chart+xml"/>
  <Override PartName="/ppt/theme/themeOverride14.xml" ContentType="application/vnd.openxmlformats-officedocument.themeOverr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tags/tag1.xml" ContentType="application/vnd.openxmlformats-officedocument.presentationml.tags+xml"/>
  <Override PartName="/ppt/notesSlides/notesSlide82.xml" ContentType="application/vnd.openxmlformats-officedocument.presentationml.notesSlide+xml"/>
  <Override PartName="/ppt/tags/tag2.xml" ContentType="application/vnd.openxmlformats-officedocument.presentationml.tags+xml"/>
  <Override PartName="/ppt/notesSlides/notesSlide83.xml" ContentType="application/vnd.openxmlformats-officedocument.presentationml.notesSlide+xml"/>
  <Override PartName="/ppt/tags/tag3.xml" ContentType="application/vnd.openxmlformats-officedocument.presentationml.tags+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tags/tag4.xml" ContentType="application/vnd.openxmlformats-officedocument.presentationml.tags+xml"/>
  <Override PartName="/ppt/notesSlides/notesSlide87.xml" ContentType="application/vnd.openxmlformats-officedocument.presentationml.notesSlide+xml"/>
  <Override PartName="/ppt/tags/tag5.xml" ContentType="application/vnd.openxmlformats-officedocument.presentationml.tags+xml"/>
  <Override PartName="/ppt/notesSlides/notesSlide88.xml" ContentType="application/vnd.openxmlformats-officedocument.presentationml.notesSlide+xml"/>
  <Override PartName="/ppt/tags/tag6.xml" ContentType="application/vnd.openxmlformats-officedocument.presentationml.tags+xml"/>
  <Override PartName="/ppt/notesSlides/notesSlide89.xml" ContentType="application/vnd.openxmlformats-officedocument.presentationml.notesSlide+xml"/>
  <Override PartName="/ppt/tags/tag7.xml" ContentType="application/vnd.openxmlformats-officedocument.presentationml.tags+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charts/chart29.xml" ContentType="application/vnd.openxmlformats-officedocument.drawingml.chart+xml"/>
  <Override PartName="/ppt/charts/chart30.xml" ContentType="application/vnd.openxmlformats-officedocument.drawingml.chart+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charts/chart31.xml" ContentType="application/vnd.openxmlformats-officedocument.drawingml.chart+xml"/>
  <Override PartName="/ppt/charts/chart32.xml" ContentType="application/vnd.openxmlformats-officedocument.drawingml.chart+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charts/chart33.xml" ContentType="application/vnd.openxmlformats-officedocument.drawingml.chart+xml"/>
  <Override PartName="/ppt/theme/themeOverride15.xml" ContentType="application/vnd.openxmlformats-officedocument.themeOverride+xml"/>
  <Override PartName="/ppt/notesSlides/notesSlide126.xml" ContentType="application/vnd.openxmlformats-officedocument.presentationml.notesSlide+xml"/>
  <Override PartName="/ppt/charts/chart34.xml" ContentType="application/vnd.openxmlformats-officedocument.drawingml.chart+xml"/>
  <Override PartName="/ppt/theme/themeOverride16.xml" ContentType="application/vnd.openxmlformats-officedocument.themeOverride+xml"/>
  <Override PartName="/ppt/drawings/drawing4.xml" ContentType="application/vnd.openxmlformats-officedocument.drawingml.chartshapes+xml"/>
  <Override PartName="/ppt/charts/chart35.xml" ContentType="application/vnd.openxmlformats-officedocument.drawingml.chart+xml"/>
  <Override PartName="/ppt/theme/themeOverride17.xml" ContentType="application/vnd.openxmlformats-officedocument.themeOverride+xml"/>
  <Override PartName="/ppt/notesSlides/notesSlide127.xml" ContentType="application/vnd.openxmlformats-officedocument.presentationml.notesSlide+xml"/>
  <Override PartName="/ppt/charts/chart36.xml" ContentType="application/vnd.openxmlformats-officedocument.drawingml.chart+xml"/>
  <Override PartName="/ppt/theme/themeOverride18.xml" ContentType="application/vnd.openxmlformats-officedocument.themeOverride+xml"/>
  <Override PartName="/ppt/drawings/drawing5.xml" ContentType="application/vnd.openxmlformats-officedocument.drawingml.chartshapes+xml"/>
  <Override PartName="/ppt/charts/chart37.xml" ContentType="application/vnd.openxmlformats-officedocument.drawingml.chart+xml"/>
  <Override PartName="/ppt/theme/themeOverride19.xml" ContentType="application/vnd.openxmlformats-officedocument.themeOverr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charts/chart38.xml" ContentType="application/vnd.openxmlformats-officedocument.drawingml.chart+xml"/>
  <Override PartName="/ppt/notesSlides/notesSlide147.xml" ContentType="application/vnd.openxmlformats-officedocument.presentationml.notesSlide+xml"/>
  <Override PartName="/ppt/charts/chart39.xml" ContentType="application/vnd.openxmlformats-officedocument.drawingml.chart+xml"/>
  <Override PartName="/ppt/theme/themeOverride20.xml" ContentType="application/vnd.openxmlformats-officedocument.themeOverride+xml"/>
  <Override PartName="/ppt/notesSlides/notesSlide14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4" r:id="rId2"/>
    <p:sldMasterId id="2147483812" r:id="rId3"/>
    <p:sldMasterId id="2147483824" r:id="rId4"/>
    <p:sldMasterId id="2147483848" r:id="rId5"/>
    <p:sldMasterId id="2147483872" r:id="rId6"/>
    <p:sldMasterId id="2147483909" r:id="rId7"/>
    <p:sldMasterId id="2147483936" r:id="rId8"/>
    <p:sldMasterId id="2147484074" r:id="rId9"/>
    <p:sldMasterId id="2147484087" r:id="rId10"/>
    <p:sldMasterId id="2147484099" r:id="rId11"/>
    <p:sldMasterId id="2147484281" r:id="rId12"/>
    <p:sldMasterId id="2147484522" r:id="rId13"/>
    <p:sldMasterId id="2147484534" r:id="rId14"/>
    <p:sldMasterId id="2147484571" r:id="rId15"/>
    <p:sldMasterId id="2147484777" r:id="rId16"/>
    <p:sldMasterId id="2147484837" r:id="rId17"/>
    <p:sldMasterId id="2147484849" r:id="rId18"/>
    <p:sldMasterId id="2147484861" r:id="rId19"/>
    <p:sldMasterId id="2147484873" r:id="rId20"/>
    <p:sldMasterId id="2147484969" r:id="rId21"/>
    <p:sldMasterId id="2147485410" r:id="rId22"/>
    <p:sldMasterId id="2147485520" r:id="rId23"/>
    <p:sldMasterId id="2147485532" r:id="rId24"/>
    <p:sldMasterId id="2147485652" r:id="rId25"/>
    <p:sldMasterId id="2147485665" r:id="rId26"/>
    <p:sldMasterId id="2147485714" r:id="rId27"/>
    <p:sldMasterId id="2147486472" r:id="rId28"/>
    <p:sldMasterId id="2147486594" r:id="rId29"/>
    <p:sldMasterId id="2147486654" r:id="rId30"/>
    <p:sldMasterId id="2147486847" r:id="rId31"/>
    <p:sldMasterId id="2147486871" r:id="rId32"/>
    <p:sldMasterId id="2147486966" r:id="rId33"/>
    <p:sldMasterId id="2147487084" r:id="rId34"/>
    <p:sldMasterId id="2147487120" r:id="rId35"/>
    <p:sldMasterId id="2147487144" r:id="rId36"/>
    <p:sldMasterId id="2147487194" r:id="rId37"/>
    <p:sldMasterId id="2147487206" r:id="rId38"/>
    <p:sldMasterId id="2147487258" r:id="rId39"/>
    <p:sldMasterId id="2147487278" r:id="rId40"/>
    <p:sldMasterId id="2147487375" r:id="rId41"/>
    <p:sldMasterId id="2147487423" r:id="rId42"/>
    <p:sldMasterId id="2147487459" r:id="rId43"/>
    <p:sldMasterId id="2147487471" r:id="rId44"/>
    <p:sldMasterId id="2147487483" r:id="rId45"/>
    <p:sldMasterId id="2147487495" r:id="rId46"/>
    <p:sldMasterId id="2147487502" r:id="rId47"/>
    <p:sldMasterId id="2147487509" r:id="rId48"/>
    <p:sldMasterId id="2147487516" r:id="rId49"/>
    <p:sldMasterId id="2147487524" r:id="rId50"/>
    <p:sldMasterId id="2147487536" r:id="rId51"/>
    <p:sldMasterId id="2147487574" r:id="rId52"/>
    <p:sldMasterId id="2147487598" r:id="rId53"/>
    <p:sldMasterId id="2147487610" r:id="rId54"/>
    <p:sldMasterId id="2147487623" r:id="rId55"/>
    <p:sldMasterId id="2147487707" r:id="rId56"/>
    <p:sldMasterId id="2147487731" r:id="rId57"/>
    <p:sldMasterId id="2147487743" r:id="rId58"/>
    <p:sldMasterId id="2147487948" r:id="rId59"/>
    <p:sldMasterId id="2147488008" r:id="rId60"/>
    <p:sldMasterId id="2147488021" r:id="rId61"/>
    <p:sldMasterId id="2147488034" r:id="rId62"/>
    <p:sldMasterId id="2147488047" r:id="rId63"/>
    <p:sldMasterId id="2147488072" r:id="rId64"/>
    <p:sldMasterId id="2147488085" r:id="rId65"/>
    <p:sldMasterId id="2147488097" r:id="rId66"/>
    <p:sldMasterId id="2147488109" r:id="rId67"/>
    <p:sldMasterId id="2147488121" r:id="rId68"/>
    <p:sldMasterId id="2147488134" r:id="rId69"/>
    <p:sldMasterId id="2147488146" r:id="rId70"/>
    <p:sldMasterId id="2147488158" r:id="rId71"/>
    <p:sldMasterId id="2147488171" r:id="rId72"/>
    <p:sldMasterId id="2147488183" r:id="rId73"/>
    <p:sldMasterId id="2147488196" r:id="rId74"/>
    <p:sldMasterId id="2147488208" r:id="rId75"/>
    <p:sldMasterId id="2147488222" r:id="rId76"/>
    <p:sldMasterId id="2147488236" r:id="rId77"/>
    <p:sldMasterId id="2147488249" r:id="rId78"/>
    <p:sldMasterId id="2147488262" r:id="rId79"/>
  </p:sldMasterIdLst>
  <p:notesMasterIdLst>
    <p:notesMasterId r:id="rId545"/>
  </p:notesMasterIdLst>
  <p:handoutMasterIdLst>
    <p:handoutMasterId r:id="rId546"/>
  </p:handoutMasterIdLst>
  <p:sldIdLst>
    <p:sldId id="3122" r:id="rId80"/>
    <p:sldId id="4834" r:id="rId81"/>
    <p:sldId id="4678" r:id="rId82"/>
    <p:sldId id="4687" r:id="rId83"/>
    <p:sldId id="4441" r:id="rId84"/>
    <p:sldId id="4443" r:id="rId85"/>
    <p:sldId id="4439" r:id="rId86"/>
    <p:sldId id="4444" r:id="rId87"/>
    <p:sldId id="4437" r:id="rId88"/>
    <p:sldId id="2616" r:id="rId89"/>
    <p:sldId id="4484" r:id="rId90"/>
    <p:sldId id="4610" r:id="rId91"/>
    <p:sldId id="4692" r:id="rId92"/>
    <p:sldId id="4512" r:id="rId93"/>
    <p:sldId id="4514" r:id="rId94"/>
    <p:sldId id="4524" r:id="rId95"/>
    <p:sldId id="3280" r:id="rId96"/>
    <p:sldId id="4607" r:id="rId97"/>
    <p:sldId id="4619" r:id="rId98"/>
    <p:sldId id="2687" r:id="rId99"/>
    <p:sldId id="4696" r:id="rId100"/>
    <p:sldId id="4661" r:id="rId101"/>
    <p:sldId id="4695" r:id="rId102"/>
    <p:sldId id="4697" r:id="rId103"/>
    <p:sldId id="4142" r:id="rId104"/>
    <p:sldId id="3295" r:id="rId105"/>
    <p:sldId id="3296" r:id="rId106"/>
    <p:sldId id="3297" r:id="rId107"/>
    <p:sldId id="2886" r:id="rId108"/>
    <p:sldId id="2887" r:id="rId109"/>
    <p:sldId id="2889" r:id="rId110"/>
    <p:sldId id="2890" r:id="rId111"/>
    <p:sldId id="2891" r:id="rId112"/>
    <p:sldId id="3845" r:id="rId113"/>
    <p:sldId id="3846" r:id="rId114"/>
    <p:sldId id="3847" r:id="rId115"/>
    <p:sldId id="3264" r:id="rId116"/>
    <p:sldId id="2893" r:id="rId117"/>
    <p:sldId id="3660" r:id="rId118"/>
    <p:sldId id="3707" r:id="rId119"/>
    <p:sldId id="3853" r:id="rId120"/>
    <p:sldId id="3856" r:id="rId121"/>
    <p:sldId id="4143" r:id="rId122"/>
    <p:sldId id="4144" r:id="rId123"/>
    <p:sldId id="3917" r:id="rId124"/>
    <p:sldId id="4147" r:id="rId125"/>
    <p:sldId id="4698" r:id="rId126"/>
    <p:sldId id="3929" r:id="rId127"/>
    <p:sldId id="3930" r:id="rId128"/>
    <p:sldId id="3581" r:id="rId129"/>
    <p:sldId id="3582" r:id="rId130"/>
    <p:sldId id="3609" r:id="rId131"/>
    <p:sldId id="4145" r:id="rId132"/>
    <p:sldId id="3583" r:id="rId133"/>
    <p:sldId id="3614" r:id="rId134"/>
    <p:sldId id="3615" r:id="rId135"/>
    <p:sldId id="4146" r:id="rId136"/>
    <p:sldId id="3584" r:id="rId137"/>
    <p:sldId id="3585" r:id="rId138"/>
    <p:sldId id="3586" r:id="rId139"/>
    <p:sldId id="3848" r:id="rId140"/>
    <p:sldId id="3710" r:id="rId141"/>
    <p:sldId id="3711" r:id="rId142"/>
    <p:sldId id="3712" r:id="rId143"/>
    <p:sldId id="3943" r:id="rId144"/>
    <p:sldId id="3944" r:id="rId145"/>
    <p:sldId id="3945" r:id="rId146"/>
    <p:sldId id="3946" r:id="rId147"/>
    <p:sldId id="3947" r:id="rId148"/>
    <p:sldId id="3948" r:id="rId149"/>
    <p:sldId id="3719" r:id="rId150"/>
    <p:sldId id="3950" r:id="rId151"/>
    <p:sldId id="3720" r:id="rId152"/>
    <p:sldId id="4838" r:id="rId153"/>
    <p:sldId id="3721" r:id="rId154"/>
    <p:sldId id="3722" r:id="rId155"/>
    <p:sldId id="1513" r:id="rId156"/>
    <p:sldId id="1512" r:id="rId157"/>
    <p:sldId id="4699" r:id="rId158"/>
    <p:sldId id="3723" r:id="rId159"/>
    <p:sldId id="3958" r:id="rId160"/>
    <p:sldId id="3978" r:id="rId161"/>
    <p:sldId id="3602" r:id="rId162"/>
    <p:sldId id="3857" r:id="rId163"/>
    <p:sldId id="3983" r:id="rId164"/>
    <p:sldId id="3604" r:id="rId165"/>
    <p:sldId id="3726" r:id="rId166"/>
    <p:sldId id="3728" r:id="rId167"/>
    <p:sldId id="3855" r:id="rId168"/>
    <p:sldId id="3918" r:id="rId169"/>
    <p:sldId id="3923" r:id="rId170"/>
    <p:sldId id="3922" r:id="rId171"/>
    <p:sldId id="3730" r:id="rId172"/>
    <p:sldId id="4155" r:id="rId173"/>
    <p:sldId id="3731" r:id="rId174"/>
    <p:sldId id="3732" r:id="rId175"/>
    <p:sldId id="4156" r:id="rId176"/>
    <p:sldId id="4157" r:id="rId177"/>
    <p:sldId id="3735" r:id="rId178"/>
    <p:sldId id="3736" r:id="rId179"/>
    <p:sldId id="4419" r:id="rId180"/>
    <p:sldId id="4417" r:id="rId181"/>
    <p:sldId id="4418" r:id="rId182"/>
    <p:sldId id="3737" r:id="rId183"/>
    <p:sldId id="3738" r:id="rId184"/>
    <p:sldId id="3859" r:id="rId185"/>
    <p:sldId id="3860" r:id="rId186"/>
    <p:sldId id="4081" r:id="rId187"/>
    <p:sldId id="4689" r:id="rId188"/>
    <p:sldId id="3741" r:id="rId189"/>
    <p:sldId id="3742" r:id="rId190"/>
    <p:sldId id="3743" r:id="rId191"/>
    <p:sldId id="3869" r:id="rId192"/>
    <p:sldId id="3919" r:id="rId193"/>
    <p:sldId id="4160" r:id="rId194"/>
    <p:sldId id="3872" r:id="rId195"/>
    <p:sldId id="3744" r:id="rId196"/>
    <p:sldId id="3745" r:id="rId197"/>
    <p:sldId id="3746" r:id="rId198"/>
    <p:sldId id="3747" r:id="rId199"/>
    <p:sldId id="3748" r:id="rId200"/>
    <p:sldId id="3749" r:id="rId201"/>
    <p:sldId id="3873" r:id="rId202"/>
    <p:sldId id="3874" r:id="rId203"/>
    <p:sldId id="3751" r:id="rId204"/>
    <p:sldId id="3754" r:id="rId205"/>
    <p:sldId id="3756" r:id="rId206"/>
    <p:sldId id="3757" r:id="rId207"/>
    <p:sldId id="4165" r:id="rId208"/>
    <p:sldId id="4133" r:id="rId209"/>
    <p:sldId id="3875" r:id="rId210"/>
    <p:sldId id="3758" r:id="rId211"/>
    <p:sldId id="3759" r:id="rId212"/>
    <p:sldId id="4167" r:id="rId213"/>
    <p:sldId id="3790" r:id="rId214"/>
    <p:sldId id="3792" r:id="rId215"/>
    <p:sldId id="3761" r:id="rId216"/>
    <p:sldId id="3920" r:id="rId217"/>
    <p:sldId id="3999" r:id="rId218"/>
    <p:sldId id="3762" r:id="rId219"/>
    <p:sldId id="3763" r:id="rId220"/>
    <p:sldId id="4168" r:id="rId221"/>
    <p:sldId id="3764" r:id="rId222"/>
    <p:sldId id="3765" r:id="rId223"/>
    <p:sldId id="3766" r:id="rId224"/>
    <p:sldId id="3767" r:id="rId225"/>
    <p:sldId id="3768" r:id="rId226"/>
    <p:sldId id="4839" r:id="rId227"/>
    <p:sldId id="4840" r:id="rId228"/>
    <p:sldId id="4841" r:id="rId229"/>
    <p:sldId id="4842" r:id="rId230"/>
    <p:sldId id="3769" r:id="rId231"/>
    <p:sldId id="3770" r:id="rId232"/>
    <p:sldId id="3771" r:id="rId233"/>
    <p:sldId id="3772" r:id="rId234"/>
    <p:sldId id="3773" r:id="rId235"/>
    <p:sldId id="4688" r:id="rId236"/>
    <p:sldId id="815" r:id="rId237"/>
    <p:sldId id="794" r:id="rId238"/>
    <p:sldId id="816" r:id="rId239"/>
    <p:sldId id="796" r:id="rId240"/>
    <p:sldId id="814" r:id="rId241"/>
    <p:sldId id="810" r:id="rId242"/>
    <p:sldId id="4829" r:id="rId243"/>
    <p:sldId id="3887" r:id="rId244"/>
    <p:sldId id="3886" r:id="rId245"/>
    <p:sldId id="3888" r:id="rId246"/>
    <p:sldId id="4279" r:id="rId247"/>
    <p:sldId id="3372" r:id="rId248"/>
    <p:sldId id="3883" r:id="rId249"/>
    <p:sldId id="3378" r:id="rId250"/>
    <p:sldId id="3379" r:id="rId251"/>
    <p:sldId id="3380" r:id="rId252"/>
    <p:sldId id="3381" r:id="rId253"/>
    <p:sldId id="4683" r:id="rId254"/>
    <p:sldId id="4186" r:id="rId255"/>
    <p:sldId id="3374" r:id="rId256"/>
    <p:sldId id="4173" r:id="rId257"/>
    <p:sldId id="4174" r:id="rId258"/>
    <p:sldId id="3324" r:id="rId259"/>
    <p:sldId id="3905" r:id="rId260"/>
    <p:sldId id="4187" r:id="rId261"/>
    <p:sldId id="4188" r:id="rId262"/>
    <p:sldId id="4215" r:id="rId263"/>
    <p:sldId id="3781" r:id="rId264"/>
    <p:sldId id="3782" r:id="rId265"/>
    <p:sldId id="3908" r:id="rId266"/>
    <p:sldId id="3909" r:id="rId267"/>
    <p:sldId id="3926" r:id="rId268"/>
    <p:sldId id="3786" r:id="rId269"/>
    <p:sldId id="3910" r:id="rId270"/>
    <p:sldId id="3796" r:id="rId271"/>
    <p:sldId id="3795" r:id="rId272"/>
    <p:sldId id="3906" r:id="rId273"/>
    <p:sldId id="4845" r:id="rId274"/>
    <p:sldId id="4835" r:id="rId275"/>
    <p:sldId id="4843" r:id="rId276"/>
    <p:sldId id="3911" r:id="rId277"/>
    <p:sldId id="4836" r:id="rId278"/>
    <p:sldId id="4209" r:id="rId279"/>
    <p:sldId id="3915" r:id="rId280"/>
    <p:sldId id="3916" r:id="rId281"/>
    <p:sldId id="4830" r:id="rId282"/>
    <p:sldId id="4086" r:id="rId283"/>
    <p:sldId id="3802" r:id="rId284"/>
    <p:sldId id="3803" r:id="rId285"/>
    <p:sldId id="3804" r:id="rId286"/>
    <p:sldId id="4206" r:id="rId287"/>
    <p:sldId id="4210" r:id="rId288"/>
    <p:sldId id="3805" r:id="rId289"/>
    <p:sldId id="3806" r:id="rId290"/>
    <p:sldId id="4212" r:id="rId291"/>
    <p:sldId id="3807" r:id="rId292"/>
    <p:sldId id="4213" r:id="rId293"/>
    <p:sldId id="4214" r:id="rId294"/>
    <p:sldId id="3800" r:id="rId295"/>
    <p:sldId id="3695" r:id="rId296"/>
    <p:sldId id="3696" r:id="rId297"/>
    <p:sldId id="4847" r:id="rId298"/>
    <p:sldId id="4848" r:id="rId299"/>
    <p:sldId id="4849" r:id="rId300"/>
    <p:sldId id="4850" r:id="rId301"/>
    <p:sldId id="4851" r:id="rId302"/>
    <p:sldId id="4853" r:id="rId303"/>
    <p:sldId id="4854" r:id="rId304"/>
    <p:sldId id="4837" r:id="rId305"/>
    <p:sldId id="4426" r:id="rId306"/>
    <p:sldId id="2746" r:id="rId307"/>
    <p:sldId id="4831" r:id="rId308"/>
    <p:sldId id="4832" r:id="rId309"/>
    <p:sldId id="4682" r:id="rId310"/>
    <p:sldId id="3878" r:id="rId311"/>
    <p:sldId id="3879" r:id="rId312"/>
    <p:sldId id="3880" r:id="rId313"/>
    <p:sldId id="3881" r:id="rId314"/>
    <p:sldId id="3882" r:id="rId315"/>
    <p:sldId id="3841" r:id="rId316"/>
    <p:sldId id="3812" r:id="rId317"/>
    <p:sldId id="3813" r:id="rId318"/>
    <p:sldId id="3814" r:id="rId319"/>
    <p:sldId id="3815" r:id="rId320"/>
    <p:sldId id="3816" r:id="rId321"/>
    <p:sldId id="3817" r:id="rId322"/>
    <p:sldId id="3818" r:id="rId323"/>
    <p:sldId id="3819" r:id="rId324"/>
    <p:sldId id="3820" r:id="rId325"/>
    <p:sldId id="3821" r:id="rId326"/>
    <p:sldId id="3822" r:id="rId327"/>
    <p:sldId id="3823" r:id="rId328"/>
    <p:sldId id="3824" r:id="rId329"/>
    <p:sldId id="3825" r:id="rId330"/>
    <p:sldId id="3826" r:id="rId331"/>
    <p:sldId id="3827" r:id="rId332"/>
    <p:sldId id="3828" r:id="rId333"/>
    <p:sldId id="3829" r:id="rId334"/>
    <p:sldId id="3830" r:id="rId335"/>
    <p:sldId id="3831" r:id="rId336"/>
    <p:sldId id="3832" r:id="rId337"/>
    <p:sldId id="3833" r:id="rId338"/>
    <p:sldId id="3834" r:id="rId339"/>
    <p:sldId id="3835" r:id="rId340"/>
    <p:sldId id="3836" r:id="rId341"/>
    <p:sldId id="3837" r:id="rId342"/>
    <p:sldId id="3838" r:id="rId343"/>
    <p:sldId id="3839" r:id="rId344"/>
    <p:sldId id="257" r:id="rId345"/>
    <p:sldId id="352" r:id="rId346"/>
    <p:sldId id="382" r:id="rId347"/>
    <p:sldId id="359" r:id="rId348"/>
    <p:sldId id="358" r:id="rId349"/>
    <p:sldId id="367" r:id="rId350"/>
    <p:sldId id="380" r:id="rId351"/>
    <p:sldId id="381" r:id="rId352"/>
    <p:sldId id="346" r:id="rId353"/>
    <p:sldId id="4827" r:id="rId354"/>
    <p:sldId id="4232" r:id="rId355"/>
    <p:sldId id="4233" r:id="rId356"/>
    <p:sldId id="4234" r:id="rId357"/>
    <p:sldId id="4235" r:id="rId358"/>
    <p:sldId id="4236" r:id="rId359"/>
    <p:sldId id="4237" r:id="rId360"/>
    <p:sldId id="4238" r:id="rId361"/>
    <p:sldId id="4239" r:id="rId362"/>
    <p:sldId id="4240" r:id="rId363"/>
    <p:sldId id="4241" r:id="rId364"/>
    <p:sldId id="4242" r:id="rId365"/>
    <p:sldId id="3842" r:id="rId366"/>
    <p:sldId id="4227" r:id="rId367"/>
    <p:sldId id="4228" r:id="rId368"/>
    <p:sldId id="4229" r:id="rId369"/>
    <p:sldId id="4230" r:id="rId370"/>
    <p:sldId id="4231" r:id="rId371"/>
    <p:sldId id="3299" r:id="rId372"/>
    <p:sldId id="3208" r:id="rId373"/>
    <p:sldId id="3453" r:id="rId374"/>
    <p:sldId id="3454" r:id="rId375"/>
    <p:sldId id="3294" r:id="rId376"/>
    <p:sldId id="3300" r:id="rId377"/>
    <p:sldId id="3301" r:id="rId378"/>
    <p:sldId id="3302" r:id="rId379"/>
    <p:sldId id="3303" r:id="rId380"/>
    <p:sldId id="3304" r:id="rId381"/>
    <p:sldId id="3305" r:id="rId382"/>
    <p:sldId id="3306" r:id="rId383"/>
    <p:sldId id="3307" r:id="rId384"/>
    <p:sldId id="3308" r:id="rId385"/>
    <p:sldId id="3309" r:id="rId386"/>
    <p:sldId id="3260" r:id="rId387"/>
    <p:sldId id="3261" r:id="rId388"/>
    <p:sldId id="3262" r:id="rId389"/>
    <p:sldId id="3263" r:id="rId390"/>
    <p:sldId id="3447" r:id="rId391"/>
    <p:sldId id="3209" r:id="rId392"/>
    <p:sldId id="3310" r:id="rId393"/>
    <p:sldId id="3311" r:id="rId394"/>
    <p:sldId id="3312" r:id="rId395"/>
    <p:sldId id="3327" r:id="rId396"/>
    <p:sldId id="3328" r:id="rId397"/>
    <p:sldId id="3314" r:id="rId398"/>
    <p:sldId id="3329" r:id="rId399"/>
    <p:sldId id="3316" r:id="rId400"/>
    <p:sldId id="3317" r:id="rId401"/>
    <p:sldId id="3506" r:id="rId402"/>
    <p:sldId id="3507" r:id="rId403"/>
    <p:sldId id="3319" r:id="rId404"/>
    <p:sldId id="3320" r:id="rId405"/>
    <p:sldId id="3330" r:id="rId406"/>
    <p:sldId id="3331" r:id="rId407"/>
    <p:sldId id="3332" r:id="rId408"/>
    <p:sldId id="3321" r:id="rId409"/>
    <p:sldId id="3325" r:id="rId410"/>
    <p:sldId id="3333" r:id="rId411"/>
    <p:sldId id="3334" r:id="rId412"/>
    <p:sldId id="3337" r:id="rId413"/>
    <p:sldId id="3335" r:id="rId414"/>
    <p:sldId id="3336" r:id="rId415"/>
    <p:sldId id="3338" r:id="rId416"/>
    <p:sldId id="3344" r:id="rId417"/>
    <p:sldId id="3444" r:id="rId418"/>
    <p:sldId id="3340" r:id="rId419"/>
    <p:sldId id="3432" r:id="rId420"/>
    <p:sldId id="3443" r:id="rId421"/>
    <p:sldId id="3406" r:id="rId422"/>
    <p:sldId id="3407" r:id="rId423"/>
    <p:sldId id="3408" r:id="rId424"/>
    <p:sldId id="3409" r:id="rId425"/>
    <p:sldId id="3410" r:id="rId426"/>
    <p:sldId id="3411" r:id="rId427"/>
    <p:sldId id="3412" r:id="rId428"/>
    <p:sldId id="3413" r:id="rId429"/>
    <p:sldId id="3414" r:id="rId430"/>
    <p:sldId id="3415" r:id="rId431"/>
    <p:sldId id="3416" r:id="rId432"/>
    <p:sldId id="3417" r:id="rId433"/>
    <p:sldId id="3418" r:id="rId434"/>
    <p:sldId id="3419" r:id="rId435"/>
    <p:sldId id="3420" r:id="rId436"/>
    <p:sldId id="3421" r:id="rId437"/>
    <p:sldId id="3422" r:id="rId438"/>
    <p:sldId id="3423" r:id="rId439"/>
    <p:sldId id="3424" r:id="rId440"/>
    <p:sldId id="3425" r:id="rId441"/>
    <p:sldId id="3426" r:id="rId442"/>
    <p:sldId id="3427" r:id="rId443"/>
    <p:sldId id="3428" r:id="rId444"/>
    <p:sldId id="3429" r:id="rId445"/>
    <p:sldId id="3430" r:id="rId446"/>
    <p:sldId id="3434" r:id="rId447"/>
    <p:sldId id="3435" r:id="rId448"/>
    <p:sldId id="3436" r:id="rId449"/>
    <p:sldId id="3437" r:id="rId450"/>
    <p:sldId id="3438" r:id="rId451"/>
    <p:sldId id="3439" r:id="rId452"/>
    <p:sldId id="3440" r:id="rId453"/>
    <p:sldId id="3442" r:id="rId454"/>
    <p:sldId id="3446" r:id="rId455"/>
    <p:sldId id="3459" r:id="rId456"/>
    <p:sldId id="3461" r:id="rId457"/>
    <p:sldId id="3462" r:id="rId458"/>
    <p:sldId id="3463" r:id="rId459"/>
    <p:sldId id="3464" r:id="rId460"/>
    <p:sldId id="3465" r:id="rId461"/>
    <p:sldId id="3466" r:id="rId462"/>
    <p:sldId id="3467" r:id="rId463"/>
    <p:sldId id="3468" r:id="rId464"/>
    <p:sldId id="3469" r:id="rId465"/>
    <p:sldId id="3470" r:id="rId466"/>
    <p:sldId id="3471" r:id="rId467"/>
    <p:sldId id="3472" r:id="rId468"/>
    <p:sldId id="3473" r:id="rId469"/>
    <p:sldId id="3474" r:id="rId470"/>
    <p:sldId id="3475" r:id="rId471"/>
    <p:sldId id="3476" r:id="rId472"/>
    <p:sldId id="3477" r:id="rId473"/>
    <p:sldId id="3478" r:id="rId474"/>
    <p:sldId id="3479" r:id="rId475"/>
    <p:sldId id="3480" r:id="rId476"/>
    <p:sldId id="3481" r:id="rId477"/>
    <p:sldId id="3482" r:id="rId478"/>
    <p:sldId id="3483" r:id="rId479"/>
    <p:sldId id="3484" r:id="rId480"/>
    <p:sldId id="3485" r:id="rId481"/>
    <p:sldId id="3486" r:id="rId482"/>
    <p:sldId id="3487" r:id="rId483"/>
    <p:sldId id="3488" r:id="rId484"/>
    <p:sldId id="3489" r:id="rId485"/>
    <p:sldId id="3490" r:id="rId486"/>
    <p:sldId id="3491" r:id="rId487"/>
    <p:sldId id="3492" r:id="rId488"/>
    <p:sldId id="3493" r:id="rId489"/>
    <p:sldId id="3494" r:id="rId490"/>
    <p:sldId id="3495" r:id="rId491"/>
    <p:sldId id="3496" r:id="rId492"/>
    <p:sldId id="3497" r:id="rId493"/>
    <p:sldId id="3498" r:id="rId494"/>
    <p:sldId id="3499" r:id="rId495"/>
    <p:sldId id="3500" r:id="rId496"/>
    <p:sldId id="3501" r:id="rId497"/>
    <p:sldId id="3502" r:id="rId498"/>
    <p:sldId id="3460" r:id="rId499"/>
    <p:sldId id="833" r:id="rId500"/>
    <p:sldId id="849" r:id="rId501"/>
    <p:sldId id="850" r:id="rId502"/>
    <p:sldId id="851" r:id="rId503"/>
    <p:sldId id="852" r:id="rId504"/>
    <p:sldId id="706" r:id="rId505"/>
    <p:sldId id="739" r:id="rId506"/>
    <p:sldId id="731" r:id="rId507"/>
    <p:sldId id="740" r:id="rId508"/>
    <p:sldId id="611" r:id="rId509"/>
    <p:sldId id="823" r:id="rId510"/>
    <p:sldId id="831" r:id="rId511"/>
    <p:sldId id="830" r:id="rId512"/>
    <p:sldId id="779" r:id="rId513"/>
    <p:sldId id="832" r:id="rId514"/>
    <p:sldId id="734" r:id="rId515"/>
    <p:sldId id="839" r:id="rId516"/>
    <p:sldId id="811" r:id="rId517"/>
    <p:sldId id="622" r:id="rId518"/>
    <p:sldId id="826" r:id="rId519"/>
    <p:sldId id="771" r:id="rId520"/>
    <p:sldId id="753" r:id="rId521"/>
    <p:sldId id="776" r:id="rId522"/>
    <p:sldId id="649" r:id="rId523"/>
    <p:sldId id="853" r:id="rId524"/>
    <p:sldId id="841" r:id="rId525"/>
    <p:sldId id="652" r:id="rId526"/>
    <p:sldId id="847" r:id="rId527"/>
    <p:sldId id="819" r:id="rId528"/>
    <p:sldId id="769" r:id="rId529"/>
    <p:sldId id="854" r:id="rId530"/>
    <p:sldId id="845" r:id="rId531"/>
    <p:sldId id="843" r:id="rId532"/>
    <p:sldId id="862" r:id="rId533"/>
    <p:sldId id="863" r:id="rId534"/>
    <p:sldId id="864" r:id="rId535"/>
    <p:sldId id="870" r:id="rId536"/>
    <p:sldId id="695" r:id="rId537"/>
    <p:sldId id="763" r:id="rId538"/>
    <p:sldId id="678" r:id="rId539"/>
    <p:sldId id="817" r:id="rId540"/>
    <p:sldId id="698" r:id="rId541"/>
    <p:sldId id="824" r:id="rId542"/>
    <p:sldId id="871" r:id="rId543"/>
    <p:sldId id="4405" r:id="rId544"/>
  </p:sldIdLst>
  <p:sldSz cx="9144000" cy="6858000" type="screen4x3"/>
  <p:notesSz cx="7010400" cy="92964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928">
          <p15:clr>
            <a:srgbClr val="A4A3A4"/>
          </p15:clr>
        </p15:guide>
        <p15:guide id="2" pos="2208">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p:showPr showNarration="1">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FF"/>
    <a:srgbClr val="0432FF"/>
    <a:srgbClr val="FF00C4"/>
    <a:srgbClr val="1A5712"/>
    <a:srgbClr val="948A54"/>
    <a:srgbClr val="2A55D6"/>
    <a:srgbClr val="8C0000"/>
    <a:srgbClr val="663D63"/>
    <a:srgbClr val="66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D27102A9-8310-4765-A935-A1911B00CA55}" styleName="Light Style 1 - Accent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668" autoAdjust="0"/>
    <p:restoredTop sz="99433" autoAdjust="0"/>
  </p:normalViewPr>
  <p:slideViewPr>
    <p:cSldViewPr>
      <p:cViewPr varScale="1">
        <p:scale>
          <a:sx n="93" d="100"/>
          <a:sy n="93" d="100"/>
        </p:scale>
        <p:origin x="792" y="200"/>
      </p:cViewPr>
      <p:guideLst>
        <p:guide orient="horz" pos="2160"/>
        <p:guide pos="2880"/>
      </p:guideLst>
    </p:cSldViewPr>
  </p:slideViewPr>
  <p:notesTextViewPr>
    <p:cViewPr>
      <p:scale>
        <a:sx n="100" d="100"/>
        <a:sy n="100" d="100"/>
      </p:scale>
      <p:origin x="0" y="0"/>
    </p:cViewPr>
  </p:notesTextViewPr>
  <p:sorterViewPr>
    <p:cViewPr>
      <p:scale>
        <a:sx n="66" d="100"/>
        <a:sy n="66" d="100"/>
      </p:scale>
      <p:origin x="0" y="0"/>
    </p:cViewPr>
  </p:sorterViewPr>
  <p:notesViewPr>
    <p:cSldViewPr>
      <p:cViewPr varScale="1">
        <p:scale>
          <a:sx n="101" d="100"/>
          <a:sy n="101" d="100"/>
        </p:scale>
        <p:origin x="-3228" y="-108"/>
      </p:cViewPr>
      <p:guideLst>
        <p:guide orient="horz" pos="2928"/>
        <p:guide pos="2208"/>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38.xml"/><Relationship Id="rId21" Type="http://schemas.openxmlformats.org/officeDocument/2006/relationships/slideMaster" Target="slideMasters/slideMaster21.xml"/><Relationship Id="rId324" Type="http://schemas.openxmlformats.org/officeDocument/2006/relationships/slide" Target="slides/slide245.xml"/><Relationship Id="rId531" Type="http://schemas.openxmlformats.org/officeDocument/2006/relationships/slide" Target="slides/slide452.xml"/><Relationship Id="rId170" Type="http://schemas.openxmlformats.org/officeDocument/2006/relationships/slide" Target="slides/slide91.xml"/><Relationship Id="rId268" Type="http://schemas.openxmlformats.org/officeDocument/2006/relationships/slide" Target="slides/slide189.xml"/><Relationship Id="rId475" Type="http://schemas.openxmlformats.org/officeDocument/2006/relationships/slide" Target="slides/slide396.xml"/><Relationship Id="rId32" Type="http://schemas.openxmlformats.org/officeDocument/2006/relationships/slideMaster" Target="slideMasters/slideMaster32.xml"/><Relationship Id="rId128" Type="http://schemas.openxmlformats.org/officeDocument/2006/relationships/slide" Target="slides/slide49.xml"/><Relationship Id="rId335" Type="http://schemas.openxmlformats.org/officeDocument/2006/relationships/slide" Target="slides/slide256.xml"/><Relationship Id="rId542" Type="http://schemas.openxmlformats.org/officeDocument/2006/relationships/slide" Target="slides/slide463.xml"/><Relationship Id="rId181" Type="http://schemas.openxmlformats.org/officeDocument/2006/relationships/slide" Target="slides/slide102.xml"/><Relationship Id="rId402" Type="http://schemas.openxmlformats.org/officeDocument/2006/relationships/slide" Target="slides/slide323.xml"/><Relationship Id="rId279" Type="http://schemas.openxmlformats.org/officeDocument/2006/relationships/slide" Target="slides/slide200.xml"/><Relationship Id="rId486" Type="http://schemas.openxmlformats.org/officeDocument/2006/relationships/slide" Target="slides/slide407.xml"/><Relationship Id="rId43" Type="http://schemas.openxmlformats.org/officeDocument/2006/relationships/slideMaster" Target="slideMasters/slideMaster43.xml"/><Relationship Id="rId139" Type="http://schemas.openxmlformats.org/officeDocument/2006/relationships/slide" Target="slides/slide60.xml"/><Relationship Id="rId346" Type="http://schemas.openxmlformats.org/officeDocument/2006/relationships/slide" Target="slides/slide267.xml"/><Relationship Id="rId192" Type="http://schemas.openxmlformats.org/officeDocument/2006/relationships/slide" Target="slides/slide113.xml"/><Relationship Id="rId206" Type="http://schemas.openxmlformats.org/officeDocument/2006/relationships/slide" Target="slides/slide127.xml"/><Relationship Id="rId413" Type="http://schemas.openxmlformats.org/officeDocument/2006/relationships/slide" Target="slides/slide334.xml"/><Relationship Id="rId497" Type="http://schemas.openxmlformats.org/officeDocument/2006/relationships/slide" Target="slides/slide418.xml"/><Relationship Id="rId12" Type="http://schemas.openxmlformats.org/officeDocument/2006/relationships/slideMaster" Target="slideMasters/slideMaster12.xml"/><Relationship Id="rId108" Type="http://schemas.openxmlformats.org/officeDocument/2006/relationships/slide" Target="slides/slide29.xml"/><Relationship Id="rId315" Type="http://schemas.openxmlformats.org/officeDocument/2006/relationships/slide" Target="slides/slide236.xml"/><Relationship Id="rId357" Type="http://schemas.openxmlformats.org/officeDocument/2006/relationships/slide" Target="slides/slide278.xml"/><Relationship Id="rId522" Type="http://schemas.openxmlformats.org/officeDocument/2006/relationships/slide" Target="slides/slide443.xml"/><Relationship Id="rId54" Type="http://schemas.openxmlformats.org/officeDocument/2006/relationships/slideMaster" Target="slideMasters/slideMaster54.xml"/><Relationship Id="rId96" Type="http://schemas.openxmlformats.org/officeDocument/2006/relationships/slide" Target="slides/slide17.xml"/><Relationship Id="rId161" Type="http://schemas.openxmlformats.org/officeDocument/2006/relationships/slide" Target="slides/slide82.xml"/><Relationship Id="rId217" Type="http://schemas.openxmlformats.org/officeDocument/2006/relationships/slide" Target="slides/slide138.xml"/><Relationship Id="rId399" Type="http://schemas.openxmlformats.org/officeDocument/2006/relationships/slide" Target="slides/slide320.xml"/><Relationship Id="rId259" Type="http://schemas.openxmlformats.org/officeDocument/2006/relationships/slide" Target="slides/slide180.xml"/><Relationship Id="rId424" Type="http://schemas.openxmlformats.org/officeDocument/2006/relationships/slide" Target="slides/slide345.xml"/><Relationship Id="rId466" Type="http://schemas.openxmlformats.org/officeDocument/2006/relationships/slide" Target="slides/slide387.xml"/><Relationship Id="rId23" Type="http://schemas.openxmlformats.org/officeDocument/2006/relationships/slideMaster" Target="slideMasters/slideMaster23.xml"/><Relationship Id="rId119" Type="http://schemas.openxmlformats.org/officeDocument/2006/relationships/slide" Target="slides/slide40.xml"/><Relationship Id="rId270" Type="http://schemas.openxmlformats.org/officeDocument/2006/relationships/slide" Target="slides/slide191.xml"/><Relationship Id="rId326" Type="http://schemas.openxmlformats.org/officeDocument/2006/relationships/slide" Target="slides/slide247.xml"/><Relationship Id="rId533" Type="http://schemas.openxmlformats.org/officeDocument/2006/relationships/slide" Target="slides/slide454.xml"/><Relationship Id="rId65" Type="http://schemas.openxmlformats.org/officeDocument/2006/relationships/slideMaster" Target="slideMasters/slideMaster65.xml"/><Relationship Id="rId130" Type="http://schemas.openxmlformats.org/officeDocument/2006/relationships/slide" Target="slides/slide51.xml"/><Relationship Id="rId368" Type="http://schemas.openxmlformats.org/officeDocument/2006/relationships/slide" Target="slides/slide289.xml"/><Relationship Id="rId172" Type="http://schemas.openxmlformats.org/officeDocument/2006/relationships/slide" Target="slides/slide93.xml"/><Relationship Id="rId228" Type="http://schemas.openxmlformats.org/officeDocument/2006/relationships/slide" Target="slides/slide149.xml"/><Relationship Id="rId435" Type="http://schemas.openxmlformats.org/officeDocument/2006/relationships/slide" Target="slides/slide356.xml"/><Relationship Id="rId477" Type="http://schemas.openxmlformats.org/officeDocument/2006/relationships/slide" Target="slides/slide398.xml"/><Relationship Id="rId281" Type="http://schemas.openxmlformats.org/officeDocument/2006/relationships/slide" Target="slides/slide202.xml"/><Relationship Id="rId337" Type="http://schemas.openxmlformats.org/officeDocument/2006/relationships/slide" Target="slides/slide258.xml"/><Relationship Id="rId502" Type="http://schemas.openxmlformats.org/officeDocument/2006/relationships/slide" Target="slides/slide423.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62.xml"/><Relationship Id="rId379" Type="http://schemas.openxmlformats.org/officeDocument/2006/relationships/slide" Target="slides/slide300.xml"/><Relationship Id="rId544" Type="http://schemas.openxmlformats.org/officeDocument/2006/relationships/slide" Target="slides/slide465.xml"/><Relationship Id="rId7" Type="http://schemas.openxmlformats.org/officeDocument/2006/relationships/slideMaster" Target="slideMasters/slideMaster7.xml"/><Relationship Id="rId183" Type="http://schemas.openxmlformats.org/officeDocument/2006/relationships/slide" Target="slides/slide104.xml"/><Relationship Id="rId239" Type="http://schemas.openxmlformats.org/officeDocument/2006/relationships/slide" Target="slides/slide160.xml"/><Relationship Id="rId390" Type="http://schemas.openxmlformats.org/officeDocument/2006/relationships/slide" Target="slides/slide311.xml"/><Relationship Id="rId404" Type="http://schemas.openxmlformats.org/officeDocument/2006/relationships/slide" Target="slides/slide325.xml"/><Relationship Id="rId446" Type="http://schemas.openxmlformats.org/officeDocument/2006/relationships/slide" Target="slides/slide367.xml"/><Relationship Id="rId250" Type="http://schemas.openxmlformats.org/officeDocument/2006/relationships/slide" Target="slides/slide171.xml"/><Relationship Id="rId292" Type="http://schemas.openxmlformats.org/officeDocument/2006/relationships/slide" Target="slides/slide213.xml"/><Relationship Id="rId306" Type="http://schemas.openxmlformats.org/officeDocument/2006/relationships/slide" Target="slides/slide227.xml"/><Relationship Id="rId488" Type="http://schemas.openxmlformats.org/officeDocument/2006/relationships/slide" Target="slides/slide409.xml"/><Relationship Id="rId45" Type="http://schemas.openxmlformats.org/officeDocument/2006/relationships/slideMaster" Target="slideMasters/slideMaster45.xml"/><Relationship Id="rId87" Type="http://schemas.openxmlformats.org/officeDocument/2006/relationships/slide" Target="slides/slide8.xml"/><Relationship Id="rId110" Type="http://schemas.openxmlformats.org/officeDocument/2006/relationships/slide" Target="slides/slide31.xml"/><Relationship Id="rId348" Type="http://schemas.openxmlformats.org/officeDocument/2006/relationships/slide" Target="slides/slide269.xml"/><Relationship Id="rId513" Type="http://schemas.openxmlformats.org/officeDocument/2006/relationships/slide" Target="slides/slide434.xml"/><Relationship Id="rId152" Type="http://schemas.openxmlformats.org/officeDocument/2006/relationships/slide" Target="slides/slide73.xml"/><Relationship Id="rId194" Type="http://schemas.openxmlformats.org/officeDocument/2006/relationships/slide" Target="slides/slide115.xml"/><Relationship Id="rId208" Type="http://schemas.openxmlformats.org/officeDocument/2006/relationships/slide" Target="slides/slide129.xml"/><Relationship Id="rId415" Type="http://schemas.openxmlformats.org/officeDocument/2006/relationships/slide" Target="slides/slide336.xml"/><Relationship Id="rId457" Type="http://schemas.openxmlformats.org/officeDocument/2006/relationships/slide" Target="slides/slide378.xml"/><Relationship Id="rId261" Type="http://schemas.openxmlformats.org/officeDocument/2006/relationships/slide" Target="slides/slide182.xml"/><Relationship Id="rId499" Type="http://schemas.openxmlformats.org/officeDocument/2006/relationships/slide" Target="slides/slide420.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38.xml"/><Relationship Id="rId359" Type="http://schemas.openxmlformats.org/officeDocument/2006/relationships/slide" Target="slides/slide280.xml"/><Relationship Id="rId524" Type="http://schemas.openxmlformats.org/officeDocument/2006/relationships/slide" Target="slides/slide445.xml"/><Relationship Id="rId98" Type="http://schemas.openxmlformats.org/officeDocument/2006/relationships/slide" Target="slides/slide19.xml"/><Relationship Id="rId121" Type="http://schemas.openxmlformats.org/officeDocument/2006/relationships/slide" Target="slides/slide42.xml"/><Relationship Id="rId163" Type="http://schemas.openxmlformats.org/officeDocument/2006/relationships/slide" Target="slides/slide84.xml"/><Relationship Id="rId219" Type="http://schemas.openxmlformats.org/officeDocument/2006/relationships/slide" Target="slides/slide140.xml"/><Relationship Id="rId370" Type="http://schemas.openxmlformats.org/officeDocument/2006/relationships/slide" Target="slides/slide291.xml"/><Relationship Id="rId426" Type="http://schemas.openxmlformats.org/officeDocument/2006/relationships/slide" Target="slides/slide347.xml"/><Relationship Id="rId230" Type="http://schemas.openxmlformats.org/officeDocument/2006/relationships/slide" Target="slides/slide151.xml"/><Relationship Id="rId468" Type="http://schemas.openxmlformats.org/officeDocument/2006/relationships/slide" Target="slides/slide389.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93.xml"/><Relationship Id="rId328" Type="http://schemas.openxmlformats.org/officeDocument/2006/relationships/slide" Target="slides/slide249.xml"/><Relationship Id="rId535" Type="http://schemas.openxmlformats.org/officeDocument/2006/relationships/slide" Target="slides/slide456.xml"/><Relationship Id="rId132" Type="http://schemas.openxmlformats.org/officeDocument/2006/relationships/slide" Target="slides/slide53.xml"/><Relationship Id="rId174" Type="http://schemas.openxmlformats.org/officeDocument/2006/relationships/slide" Target="slides/slide95.xml"/><Relationship Id="rId381" Type="http://schemas.openxmlformats.org/officeDocument/2006/relationships/slide" Target="slides/slide302.xml"/><Relationship Id="rId241" Type="http://schemas.openxmlformats.org/officeDocument/2006/relationships/slide" Target="slides/slide162.xml"/><Relationship Id="rId437" Type="http://schemas.openxmlformats.org/officeDocument/2006/relationships/slide" Target="slides/slide358.xml"/><Relationship Id="rId479" Type="http://schemas.openxmlformats.org/officeDocument/2006/relationships/slide" Target="slides/slide400.xml"/><Relationship Id="rId36" Type="http://schemas.openxmlformats.org/officeDocument/2006/relationships/slideMaster" Target="slideMasters/slideMaster36.xml"/><Relationship Id="rId283" Type="http://schemas.openxmlformats.org/officeDocument/2006/relationships/slide" Target="slides/slide204.xml"/><Relationship Id="rId339" Type="http://schemas.openxmlformats.org/officeDocument/2006/relationships/slide" Target="slides/slide260.xml"/><Relationship Id="rId490" Type="http://schemas.openxmlformats.org/officeDocument/2006/relationships/slide" Target="slides/slide411.xml"/><Relationship Id="rId504" Type="http://schemas.openxmlformats.org/officeDocument/2006/relationships/slide" Target="slides/slide425.xml"/><Relationship Id="rId546" Type="http://schemas.openxmlformats.org/officeDocument/2006/relationships/handoutMaster" Target="handoutMasters/handoutMaster1.xml"/><Relationship Id="rId78" Type="http://schemas.openxmlformats.org/officeDocument/2006/relationships/slideMaster" Target="slideMasters/slideMaster78.xml"/><Relationship Id="rId101" Type="http://schemas.openxmlformats.org/officeDocument/2006/relationships/slide" Target="slides/slide22.xml"/><Relationship Id="rId143" Type="http://schemas.openxmlformats.org/officeDocument/2006/relationships/slide" Target="slides/slide64.xml"/><Relationship Id="rId185" Type="http://schemas.openxmlformats.org/officeDocument/2006/relationships/slide" Target="slides/slide106.xml"/><Relationship Id="rId350" Type="http://schemas.openxmlformats.org/officeDocument/2006/relationships/slide" Target="slides/slide271.xml"/><Relationship Id="rId406" Type="http://schemas.openxmlformats.org/officeDocument/2006/relationships/slide" Target="slides/slide327.xml"/><Relationship Id="rId9" Type="http://schemas.openxmlformats.org/officeDocument/2006/relationships/slideMaster" Target="slideMasters/slideMaster9.xml"/><Relationship Id="rId210" Type="http://schemas.openxmlformats.org/officeDocument/2006/relationships/slide" Target="slides/slide131.xml"/><Relationship Id="rId392" Type="http://schemas.openxmlformats.org/officeDocument/2006/relationships/slide" Target="slides/slide313.xml"/><Relationship Id="rId448" Type="http://schemas.openxmlformats.org/officeDocument/2006/relationships/slide" Target="slides/slide369.xml"/><Relationship Id="rId252" Type="http://schemas.openxmlformats.org/officeDocument/2006/relationships/slide" Target="slides/slide173.xml"/><Relationship Id="rId294" Type="http://schemas.openxmlformats.org/officeDocument/2006/relationships/slide" Target="slides/slide215.xml"/><Relationship Id="rId308" Type="http://schemas.openxmlformats.org/officeDocument/2006/relationships/slide" Target="slides/slide229.xml"/><Relationship Id="rId515" Type="http://schemas.openxmlformats.org/officeDocument/2006/relationships/slide" Target="slides/slide436.xml"/><Relationship Id="rId47" Type="http://schemas.openxmlformats.org/officeDocument/2006/relationships/slideMaster" Target="slideMasters/slideMaster47.xml"/><Relationship Id="rId89" Type="http://schemas.openxmlformats.org/officeDocument/2006/relationships/slide" Target="slides/slide10.xml"/><Relationship Id="rId112" Type="http://schemas.openxmlformats.org/officeDocument/2006/relationships/slide" Target="slides/slide33.xml"/><Relationship Id="rId154" Type="http://schemas.openxmlformats.org/officeDocument/2006/relationships/slide" Target="slides/slide75.xml"/><Relationship Id="rId361" Type="http://schemas.openxmlformats.org/officeDocument/2006/relationships/slide" Target="slides/slide282.xml"/><Relationship Id="rId196" Type="http://schemas.openxmlformats.org/officeDocument/2006/relationships/slide" Target="slides/slide117.xml"/><Relationship Id="rId417" Type="http://schemas.openxmlformats.org/officeDocument/2006/relationships/slide" Target="slides/slide338.xml"/><Relationship Id="rId459" Type="http://schemas.openxmlformats.org/officeDocument/2006/relationships/slide" Target="slides/slide380.xml"/><Relationship Id="rId16" Type="http://schemas.openxmlformats.org/officeDocument/2006/relationships/slideMaster" Target="slideMasters/slideMaster16.xml"/><Relationship Id="rId221" Type="http://schemas.openxmlformats.org/officeDocument/2006/relationships/slide" Target="slides/slide142.xml"/><Relationship Id="rId263" Type="http://schemas.openxmlformats.org/officeDocument/2006/relationships/slide" Target="slides/slide184.xml"/><Relationship Id="rId319" Type="http://schemas.openxmlformats.org/officeDocument/2006/relationships/slide" Target="slides/slide240.xml"/><Relationship Id="rId470" Type="http://schemas.openxmlformats.org/officeDocument/2006/relationships/slide" Target="slides/slide391.xml"/><Relationship Id="rId526" Type="http://schemas.openxmlformats.org/officeDocument/2006/relationships/slide" Target="slides/slide447.xml"/><Relationship Id="rId58" Type="http://schemas.openxmlformats.org/officeDocument/2006/relationships/slideMaster" Target="slideMasters/slideMaster58.xml"/><Relationship Id="rId123" Type="http://schemas.openxmlformats.org/officeDocument/2006/relationships/slide" Target="slides/slide44.xml"/><Relationship Id="rId330" Type="http://schemas.openxmlformats.org/officeDocument/2006/relationships/slide" Target="slides/slide251.xml"/><Relationship Id="rId165" Type="http://schemas.openxmlformats.org/officeDocument/2006/relationships/slide" Target="slides/slide86.xml"/><Relationship Id="rId372" Type="http://schemas.openxmlformats.org/officeDocument/2006/relationships/slide" Target="slides/slide293.xml"/><Relationship Id="rId428" Type="http://schemas.openxmlformats.org/officeDocument/2006/relationships/slide" Target="slides/slide349.xml"/><Relationship Id="rId232" Type="http://schemas.openxmlformats.org/officeDocument/2006/relationships/slide" Target="slides/slide153.xml"/><Relationship Id="rId274" Type="http://schemas.openxmlformats.org/officeDocument/2006/relationships/slide" Target="slides/slide195.xml"/><Relationship Id="rId481" Type="http://schemas.openxmlformats.org/officeDocument/2006/relationships/slide" Target="slides/slide402.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55.xml"/><Relationship Id="rId537" Type="http://schemas.openxmlformats.org/officeDocument/2006/relationships/slide" Target="slides/slide458.xml"/><Relationship Id="rId80" Type="http://schemas.openxmlformats.org/officeDocument/2006/relationships/slide" Target="slides/slide1.xml"/><Relationship Id="rId176" Type="http://schemas.openxmlformats.org/officeDocument/2006/relationships/slide" Target="slides/slide97.xml"/><Relationship Id="rId341" Type="http://schemas.openxmlformats.org/officeDocument/2006/relationships/slide" Target="slides/slide262.xml"/><Relationship Id="rId383" Type="http://schemas.openxmlformats.org/officeDocument/2006/relationships/slide" Target="slides/slide304.xml"/><Relationship Id="rId439" Type="http://schemas.openxmlformats.org/officeDocument/2006/relationships/slide" Target="slides/slide360.xml"/><Relationship Id="rId201" Type="http://schemas.openxmlformats.org/officeDocument/2006/relationships/slide" Target="slides/slide122.xml"/><Relationship Id="rId243" Type="http://schemas.openxmlformats.org/officeDocument/2006/relationships/slide" Target="slides/slide164.xml"/><Relationship Id="rId285" Type="http://schemas.openxmlformats.org/officeDocument/2006/relationships/slide" Target="slides/slide206.xml"/><Relationship Id="rId450" Type="http://schemas.openxmlformats.org/officeDocument/2006/relationships/slide" Target="slides/slide371.xml"/><Relationship Id="rId506" Type="http://schemas.openxmlformats.org/officeDocument/2006/relationships/slide" Target="slides/slide427.xml"/><Relationship Id="rId38" Type="http://schemas.openxmlformats.org/officeDocument/2006/relationships/slideMaster" Target="slideMasters/slideMaster38.xml"/><Relationship Id="rId103" Type="http://schemas.openxmlformats.org/officeDocument/2006/relationships/slide" Target="slides/slide24.xml"/><Relationship Id="rId310" Type="http://schemas.openxmlformats.org/officeDocument/2006/relationships/slide" Target="slides/slide231.xml"/><Relationship Id="rId492" Type="http://schemas.openxmlformats.org/officeDocument/2006/relationships/slide" Target="slides/slide413.xml"/><Relationship Id="rId548" Type="http://schemas.openxmlformats.org/officeDocument/2006/relationships/viewProps" Target="viewProps.xml"/><Relationship Id="rId91" Type="http://schemas.openxmlformats.org/officeDocument/2006/relationships/slide" Target="slides/slide12.xml"/><Relationship Id="rId145" Type="http://schemas.openxmlformats.org/officeDocument/2006/relationships/slide" Target="slides/slide66.xml"/><Relationship Id="rId187" Type="http://schemas.openxmlformats.org/officeDocument/2006/relationships/slide" Target="slides/slide108.xml"/><Relationship Id="rId352" Type="http://schemas.openxmlformats.org/officeDocument/2006/relationships/slide" Target="slides/slide273.xml"/><Relationship Id="rId394" Type="http://schemas.openxmlformats.org/officeDocument/2006/relationships/slide" Target="slides/slide315.xml"/><Relationship Id="rId408" Type="http://schemas.openxmlformats.org/officeDocument/2006/relationships/slide" Target="slides/slide329.xml"/><Relationship Id="rId212" Type="http://schemas.openxmlformats.org/officeDocument/2006/relationships/slide" Target="slides/slide133.xml"/><Relationship Id="rId254" Type="http://schemas.openxmlformats.org/officeDocument/2006/relationships/slide" Target="slides/slide175.xml"/><Relationship Id="rId49" Type="http://schemas.openxmlformats.org/officeDocument/2006/relationships/slideMaster" Target="slideMasters/slideMaster49.xml"/><Relationship Id="rId114" Type="http://schemas.openxmlformats.org/officeDocument/2006/relationships/slide" Target="slides/slide35.xml"/><Relationship Id="rId296" Type="http://schemas.openxmlformats.org/officeDocument/2006/relationships/slide" Target="slides/slide217.xml"/><Relationship Id="rId461" Type="http://schemas.openxmlformats.org/officeDocument/2006/relationships/slide" Target="slides/slide382.xml"/><Relationship Id="rId517" Type="http://schemas.openxmlformats.org/officeDocument/2006/relationships/slide" Target="slides/slide438.xml"/><Relationship Id="rId60" Type="http://schemas.openxmlformats.org/officeDocument/2006/relationships/slideMaster" Target="slideMasters/slideMaster60.xml"/><Relationship Id="rId156" Type="http://schemas.openxmlformats.org/officeDocument/2006/relationships/slide" Target="slides/slide77.xml"/><Relationship Id="rId198" Type="http://schemas.openxmlformats.org/officeDocument/2006/relationships/slide" Target="slides/slide119.xml"/><Relationship Id="rId321" Type="http://schemas.openxmlformats.org/officeDocument/2006/relationships/slide" Target="slides/slide242.xml"/><Relationship Id="rId363" Type="http://schemas.openxmlformats.org/officeDocument/2006/relationships/slide" Target="slides/slide284.xml"/><Relationship Id="rId419" Type="http://schemas.openxmlformats.org/officeDocument/2006/relationships/slide" Target="slides/slide340.xml"/><Relationship Id="rId223" Type="http://schemas.openxmlformats.org/officeDocument/2006/relationships/slide" Target="slides/slide144.xml"/><Relationship Id="rId430" Type="http://schemas.openxmlformats.org/officeDocument/2006/relationships/slide" Target="slides/slide351.xml"/><Relationship Id="rId18" Type="http://schemas.openxmlformats.org/officeDocument/2006/relationships/slideMaster" Target="slideMasters/slideMaster18.xml"/><Relationship Id="rId265" Type="http://schemas.openxmlformats.org/officeDocument/2006/relationships/slide" Target="slides/slide186.xml"/><Relationship Id="rId472" Type="http://schemas.openxmlformats.org/officeDocument/2006/relationships/slide" Target="slides/slide393.xml"/><Relationship Id="rId528" Type="http://schemas.openxmlformats.org/officeDocument/2006/relationships/slide" Target="slides/slide449.xml"/><Relationship Id="rId125" Type="http://schemas.openxmlformats.org/officeDocument/2006/relationships/slide" Target="slides/slide46.xml"/><Relationship Id="rId167" Type="http://schemas.openxmlformats.org/officeDocument/2006/relationships/slide" Target="slides/slide88.xml"/><Relationship Id="rId332" Type="http://schemas.openxmlformats.org/officeDocument/2006/relationships/slide" Target="slides/slide253.xml"/><Relationship Id="rId374" Type="http://schemas.openxmlformats.org/officeDocument/2006/relationships/slide" Target="slides/slide295.xml"/><Relationship Id="rId71" Type="http://schemas.openxmlformats.org/officeDocument/2006/relationships/slideMaster" Target="slideMasters/slideMaster71.xml"/><Relationship Id="rId234" Type="http://schemas.openxmlformats.org/officeDocument/2006/relationships/slide" Target="slides/slide155.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197.xml"/><Relationship Id="rId441" Type="http://schemas.openxmlformats.org/officeDocument/2006/relationships/slide" Target="slides/slide362.xml"/><Relationship Id="rId483" Type="http://schemas.openxmlformats.org/officeDocument/2006/relationships/slide" Target="slides/slide404.xml"/><Relationship Id="rId539" Type="http://schemas.openxmlformats.org/officeDocument/2006/relationships/slide" Target="slides/slide460.xml"/><Relationship Id="rId40" Type="http://schemas.openxmlformats.org/officeDocument/2006/relationships/slideMaster" Target="slideMasters/slideMaster40.xml"/><Relationship Id="rId136" Type="http://schemas.openxmlformats.org/officeDocument/2006/relationships/slide" Target="slides/slide57.xml"/><Relationship Id="rId178" Type="http://schemas.openxmlformats.org/officeDocument/2006/relationships/slide" Target="slides/slide99.xml"/><Relationship Id="rId301" Type="http://schemas.openxmlformats.org/officeDocument/2006/relationships/slide" Target="slides/slide222.xml"/><Relationship Id="rId343" Type="http://schemas.openxmlformats.org/officeDocument/2006/relationships/slide" Target="slides/slide264.xml"/><Relationship Id="rId550" Type="http://schemas.openxmlformats.org/officeDocument/2006/relationships/tableStyles" Target="tableStyles.xml"/><Relationship Id="rId82" Type="http://schemas.openxmlformats.org/officeDocument/2006/relationships/slide" Target="slides/slide3.xml"/><Relationship Id="rId203" Type="http://schemas.openxmlformats.org/officeDocument/2006/relationships/slide" Target="slides/slide124.xml"/><Relationship Id="rId385" Type="http://schemas.openxmlformats.org/officeDocument/2006/relationships/slide" Target="slides/slide306.xml"/><Relationship Id="rId245" Type="http://schemas.openxmlformats.org/officeDocument/2006/relationships/slide" Target="slides/slide166.xml"/><Relationship Id="rId287" Type="http://schemas.openxmlformats.org/officeDocument/2006/relationships/slide" Target="slides/slide208.xml"/><Relationship Id="rId410" Type="http://schemas.openxmlformats.org/officeDocument/2006/relationships/slide" Target="slides/slide331.xml"/><Relationship Id="rId452" Type="http://schemas.openxmlformats.org/officeDocument/2006/relationships/slide" Target="slides/slide373.xml"/><Relationship Id="rId494" Type="http://schemas.openxmlformats.org/officeDocument/2006/relationships/slide" Target="slides/slide415.xml"/><Relationship Id="rId508" Type="http://schemas.openxmlformats.org/officeDocument/2006/relationships/slide" Target="slides/slide429.xml"/><Relationship Id="rId105" Type="http://schemas.openxmlformats.org/officeDocument/2006/relationships/slide" Target="slides/slide26.xml"/><Relationship Id="rId147" Type="http://schemas.openxmlformats.org/officeDocument/2006/relationships/slide" Target="slides/slide68.xml"/><Relationship Id="rId312" Type="http://schemas.openxmlformats.org/officeDocument/2006/relationships/slide" Target="slides/slide233.xml"/><Relationship Id="rId354" Type="http://schemas.openxmlformats.org/officeDocument/2006/relationships/slide" Target="slides/slide275.xml"/><Relationship Id="rId51" Type="http://schemas.openxmlformats.org/officeDocument/2006/relationships/slideMaster" Target="slideMasters/slideMaster51.xml"/><Relationship Id="rId93" Type="http://schemas.openxmlformats.org/officeDocument/2006/relationships/slide" Target="slides/slide14.xml"/><Relationship Id="rId189" Type="http://schemas.openxmlformats.org/officeDocument/2006/relationships/slide" Target="slides/slide110.xml"/><Relationship Id="rId396" Type="http://schemas.openxmlformats.org/officeDocument/2006/relationships/slide" Target="slides/slide317.xml"/><Relationship Id="rId214" Type="http://schemas.openxmlformats.org/officeDocument/2006/relationships/slide" Target="slides/slide135.xml"/><Relationship Id="rId256" Type="http://schemas.openxmlformats.org/officeDocument/2006/relationships/slide" Target="slides/slide177.xml"/><Relationship Id="rId298" Type="http://schemas.openxmlformats.org/officeDocument/2006/relationships/slide" Target="slides/slide219.xml"/><Relationship Id="rId421" Type="http://schemas.openxmlformats.org/officeDocument/2006/relationships/slide" Target="slides/slide342.xml"/><Relationship Id="rId463" Type="http://schemas.openxmlformats.org/officeDocument/2006/relationships/slide" Target="slides/slide384.xml"/><Relationship Id="rId519" Type="http://schemas.openxmlformats.org/officeDocument/2006/relationships/slide" Target="slides/slide440.xml"/><Relationship Id="rId116" Type="http://schemas.openxmlformats.org/officeDocument/2006/relationships/slide" Target="slides/slide37.xml"/><Relationship Id="rId158" Type="http://schemas.openxmlformats.org/officeDocument/2006/relationships/slide" Target="slides/slide79.xml"/><Relationship Id="rId323" Type="http://schemas.openxmlformats.org/officeDocument/2006/relationships/slide" Target="slides/slide244.xml"/><Relationship Id="rId530" Type="http://schemas.openxmlformats.org/officeDocument/2006/relationships/slide" Target="slides/slide451.xml"/><Relationship Id="rId20" Type="http://schemas.openxmlformats.org/officeDocument/2006/relationships/slideMaster" Target="slideMasters/slideMaster20.xml"/><Relationship Id="rId62" Type="http://schemas.openxmlformats.org/officeDocument/2006/relationships/slideMaster" Target="slideMasters/slideMaster62.xml"/><Relationship Id="rId365" Type="http://schemas.openxmlformats.org/officeDocument/2006/relationships/slide" Target="slides/slide286.xml"/><Relationship Id="rId225" Type="http://schemas.openxmlformats.org/officeDocument/2006/relationships/slide" Target="slides/slide146.xml"/><Relationship Id="rId267" Type="http://schemas.openxmlformats.org/officeDocument/2006/relationships/slide" Target="slides/slide188.xml"/><Relationship Id="rId432" Type="http://schemas.openxmlformats.org/officeDocument/2006/relationships/slide" Target="slides/slide353.xml"/><Relationship Id="rId474" Type="http://schemas.openxmlformats.org/officeDocument/2006/relationships/slide" Target="slides/slide395.xml"/><Relationship Id="rId127" Type="http://schemas.openxmlformats.org/officeDocument/2006/relationships/slide" Target="slides/slide48.xml"/><Relationship Id="rId31" Type="http://schemas.openxmlformats.org/officeDocument/2006/relationships/slideMaster" Target="slideMasters/slideMaster31.xml"/><Relationship Id="rId73" Type="http://schemas.openxmlformats.org/officeDocument/2006/relationships/slideMaster" Target="slideMasters/slideMaster73.xml"/><Relationship Id="rId169" Type="http://schemas.openxmlformats.org/officeDocument/2006/relationships/slide" Target="slides/slide90.xml"/><Relationship Id="rId334" Type="http://schemas.openxmlformats.org/officeDocument/2006/relationships/slide" Target="slides/slide255.xml"/><Relationship Id="rId376" Type="http://schemas.openxmlformats.org/officeDocument/2006/relationships/slide" Target="slides/slide297.xml"/><Relationship Id="rId541" Type="http://schemas.openxmlformats.org/officeDocument/2006/relationships/slide" Target="slides/slide462.xml"/><Relationship Id="rId4" Type="http://schemas.openxmlformats.org/officeDocument/2006/relationships/slideMaster" Target="slideMasters/slideMaster4.xml"/><Relationship Id="rId180" Type="http://schemas.openxmlformats.org/officeDocument/2006/relationships/slide" Target="slides/slide101.xml"/><Relationship Id="rId236" Type="http://schemas.openxmlformats.org/officeDocument/2006/relationships/slide" Target="slides/slide157.xml"/><Relationship Id="rId278" Type="http://schemas.openxmlformats.org/officeDocument/2006/relationships/slide" Target="slides/slide199.xml"/><Relationship Id="rId401" Type="http://schemas.openxmlformats.org/officeDocument/2006/relationships/slide" Target="slides/slide322.xml"/><Relationship Id="rId443" Type="http://schemas.openxmlformats.org/officeDocument/2006/relationships/slide" Target="slides/slide364.xml"/><Relationship Id="rId303" Type="http://schemas.openxmlformats.org/officeDocument/2006/relationships/slide" Target="slides/slide224.xml"/><Relationship Id="rId485" Type="http://schemas.openxmlformats.org/officeDocument/2006/relationships/slide" Target="slides/slide406.xml"/><Relationship Id="rId42" Type="http://schemas.openxmlformats.org/officeDocument/2006/relationships/slideMaster" Target="slideMasters/slideMaster42.xml"/><Relationship Id="rId84" Type="http://schemas.openxmlformats.org/officeDocument/2006/relationships/slide" Target="slides/slide5.xml"/><Relationship Id="rId138" Type="http://schemas.openxmlformats.org/officeDocument/2006/relationships/slide" Target="slides/slide59.xml"/><Relationship Id="rId345" Type="http://schemas.openxmlformats.org/officeDocument/2006/relationships/slide" Target="slides/slide266.xml"/><Relationship Id="rId387" Type="http://schemas.openxmlformats.org/officeDocument/2006/relationships/slide" Target="slides/slide308.xml"/><Relationship Id="rId510" Type="http://schemas.openxmlformats.org/officeDocument/2006/relationships/slide" Target="slides/slide431.xml"/><Relationship Id="rId191" Type="http://schemas.openxmlformats.org/officeDocument/2006/relationships/slide" Target="slides/slide112.xml"/><Relationship Id="rId205" Type="http://schemas.openxmlformats.org/officeDocument/2006/relationships/slide" Target="slides/slide126.xml"/><Relationship Id="rId247" Type="http://schemas.openxmlformats.org/officeDocument/2006/relationships/slide" Target="slides/slide168.xml"/><Relationship Id="rId412" Type="http://schemas.openxmlformats.org/officeDocument/2006/relationships/slide" Target="slides/slide333.xml"/><Relationship Id="rId107" Type="http://schemas.openxmlformats.org/officeDocument/2006/relationships/slide" Target="slides/slide28.xml"/><Relationship Id="rId289" Type="http://schemas.openxmlformats.org/officeDocument/2006/relationships/slide" Target="slides/slide210.xml"/><Relationship Id="rId454" Type="http://schemas.openxmlformats.org/officeDocument/2006/relationships/slide" Target="slides/slide375.xml"/><Relationship Id="rId496" Type="http://schemas.openxmlformats.org/officeDocument/2006/relationships/slide" Target="slides/slide417.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70.xml"/><Relationship Id="rId314" Type="http://schemas.openxmlformats.org/officeDocument/2006/relationships/slide" Target="slides/slide235.xml"/><Relationship Id="rId356" Type="http://schemas.openxmlformats.org/officeDocument/2006/relationships/slide" Target="slides/slide277.xml"/><Relationship Id="rId398" Type="http://schemas.openxmlformats.org/officeDocument/2006/relationships/slide" Target="slides/slide319.xml"/><Relationship Id="rId521" Type="http://schemas.openxmlformats.org/officeDocument/2006/relationships/slide" Target="slides/slide442.xml"/><Relationship Id="rId95" Type="http://schemas.openxmlformats.org/officeDocument/2006/relationships/slide" Target="slides/slide16.xml"/><Relationship Id="rId160" Type="http://schemas.openxmlformats.org/officeDocument/2006/relationships/slide" Target="slides/slide81.xml"/><Relationship Id="rId216" Type="http://schemas.openxmlformats.org/officeDocument/2006/relationships/slide" Target="slides/slide137.xml"/><Relationship Id="rId423" Type="http://schemas.openxmlformats.org/officeDocument/2006/relationships/slide" Target="slides/slide344.xml"/><Relationship Id="rId258" Type="http://schemas.openxmlformats.org/officeDocument/2006/relationships/slide" Target="slides/slide179.xml"/><Relationship Id="rId465" Type="http://schemas.openxmlformats.org/officeDocument/2006/relationships/slide" Target="slides/slide386.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39.xml"/><Relationship Id="rId325" Type="http://schemas.openxmlformats.org/officeDocument/2006/relationships/slide" Target="slides/slide246.xml"/><Relationship Id="rId367" Type="http://schemas.openxmlformats.org/officeDocument/2006/relationships/slide" Target="slides/slide288.xml"/><Relationship Id="rId532" Type="http://schemas.openxmlformats.org/officeDocument/2006/relationships/slide" Target="slides/slide453.xml"/><Relationship Id="rId171" Type="http://schemas.openxmlformats.org/officeDocument/2006/relationships/slide" Target="slides/slide92.xml"/><Relationship Id="rId227" Type="http://schemas.openxmlformats.org/officeDocument/2006/relationships/slide" Target="slides/slide148.xml"/><Relationship Id="rId269" Type="http://schemas.openxmlformats.org/officeDocument/2006/relationships/slide" Target="slides/slide190.xml"/><Relationship Id="rId434" Type="http://schemas.openxmlformats.org/officeDocument/2006/relationships/slide" Target="slides/slide355.xml"/><Relationship Id="rId476" Type="http://schemas.openxmlformats.org/officeDocument/2006/relationships/slide" Target="slides/slide397.xml"/><Relationship Id="rId33" Type="http://schemas.openxmlformats.org/officeDocument/2006/relationships/slideMaster" Target="slideMasters/slideMaster33.xml"/><Relationship Id="rId129" Type="http://schemas.openxmlformats.org/officeDocument/2006/relationships/slide" Target="slides/slide50.xml"/><Relationship Id="rId280" Type="http://schemas.openxmlformats.org/officeDocument/2006/relationships/slide" Target="slides/slide201.xml"/><Relationship Id="rId336" Type="http://schemas.openxmlformats.org/officeDocument/2006/relationships/slide" Target="slides/slide257.xml"/><Relationship Id="rId501" Type="http://schemas.openxmlformats.org/officeDocument/2006/relationships/slide" Target="slides/slide422.xml"/><Relationship Id="rId543" Type="http://schemas.openxmlformats.org/officeDocument/2006/relationships/slide" Target="slides/slide464.xml"/><Relationship Id="rId75" Type="http://schemas.openxmlformats.org/officeDocument/2006/relationships/slideMaster" Target="slideMasters/slideMaster75.xml"/><Relationship Id="rId140" Type="http://schemas.openxmlformats.org/officeDocument/2006/relationships/slide" Target="slides/slide61.xml"/><Relationship Id="rId182" Type="http://schemas.openxmlformats.org/officeDocument/2006/relationships/slide" Target="slides/slide103.xml"/><Relationship Id="rId378" Type="http://schemas.openxmlformats.org/officeDocument/2006/relationships/slide" Target="slides/slide299.xml"/><Relationship Id="rId403" Type="http://schemas.openxmlformats.org/officeDocument/2006/relationships/slide" Target="slides/slide324.xml"/><Relationship Id="rId6" Type="http://schemas.openxmlformats.org/officeDocument/2006/relationships/slideMaster" Target="slideMasters/slideMaster6.xml"/><Relationship Id="rId238" Type="http://schemas.openxmlformats.org/officeDocument/2006/relationships/slide" Target="slides/slide159.xml"/><Relationship Id="rId445" Type="http://schemas.openxmlformats.org/officeDocument/2006/relationships/slide" Target="slides/slide366.xml"/><Relationship Id="rId487" Type="http://schemas.openxmlformats.org/officeDocument/2006/relationships/slide" Target="slides/slide408.xml"/><Relationship Id="rId291" Type="http://schemas.openxmlformats.org/officeDocument/2006/relationships/slide" Target="slides/slide212.xml"/><Relationship Id="rId305" Type="http://schemas.openxmlformats.org/officeDocument/2006/relationships/slide" Target="slides/slide226.xml"/><Relationship Id="rId347" Type="http://schemas.openxmlformats.org/officeDocument/2006/relationships/slide" Target="slides/slide268.xml"/><Relationship Id="rId512" Type="http://schemas.openxmlformats.org/officeDocument/2006/relationships/slide" Target="slides/slide433.xml"/><Relationship Id="rId44" Type="http://schemas.openxmlformats.org/officeDocument/2006/relationships/slideMaster" Target="slideMasters/slideMaster44.xml"/><Relationship Id="rId86" Type="http://schemas.openxmlformats.org/officeDocument/2006/relationships/slide" Target="slides/slide7.xml"/><Relationship Id="rId151" Type="http://schemas.openxmlformats.org/officeDocument/2006/relationships/slide" Target="slides/slide72.xml"/><Relationship Id="rId389" Type="http://schemas.openxmlformats.org/officeDocument/2006/relationships/slide" Target="slides/slide310.xml"/><Relationship Id="rId193" Type="http://schemas.openxmlformats.org/officeDocument/2006/relationships/slide" Target="slides/slide114.xml"/><Relationship Id="rId207" Type="http://schemas.openxmlformats.org/officeDocument/2006/relationships/slide" Target="slides/slide128.xml"/><Relationship Id="rId249" Type="http://schemas.openxmlformats.org/officeDocument/2006/relationships/slide" Target="slides/slide170.xml"/><Relationship Id="rId414" Type="http://schemas.openxmlformats.org/officeDocument/2006/relationships/slide" Target="slides/slide335.xml"/><Relationship Id="rId456" Type="http://schemas.openxmlformats.org/officeDocument/2006/relationships/slide" Target="slides/slide377.xml"/><Relationship Id="rId498" Type="http://schemas.openxmlformats.org/officeDocument/2006/relationships/slide" Target="slides/slide419.xml"/><Relationship Id="rId13" Type="http://schemas.openxmlformats.org/officeDocument/2006/relationships/slideMaster" Target="slideMasters/slideMaster13.xml"/><Relationship Id="rId109" Type="http://schemas.openxmlformats.org/officeDocument/2006/relationships/slide" Target="slides/slide30.xml"/><Relationship Id="rId260" Type="http://schemas.openxmlformats.org/officeDocument/2006/relationships/slide" Target="slides/slide181.xml"/><Relationship Id="rId316" Type="http://schemas.openxmlformats.org/officeDocument/2006/relationships/slide" Target="slides/slide237.xml"/><Relationship Id="rId523" Type="http://schemas.openxmlformats.org/officeDocument/2006/relationships/slide" Target="slides/slide444.xml"/><Relationship Id="rId55" Type="http://schemas.openxmlformats.org/officeDocument/2006/relationships/slideMaster" Target="slideMasters/slideMaster55.xml"/><Relationship Id="rId97" Type="http://schemas.openxmlformats.org/officeDocument/2006/relationships/slide" Target="slides/slide18.xml"/><Relationship Id="rId120" Type="http://schemas.openxmlformats.org/officeDocument/2006/relationships/slide" Target="slides/slide41.xml"/><Relationship Id="rId358" Type="http://schemas.openxmlformats.org/officeDocument/2006/relationships/slide" Target="slides/slide279.xml"/><Relationship Id="rId162" Type="http://schemas.openxmlformats.org/officeDocument/2006/relationships/slide" Target="slides/slide83.xml"/><Relationship Id="rId218" Type="http://schemas.openxmlformats.org/officeDocument/2006/relationships/slide" Target="slides/slide139.xml"/><Relationship Id="rId425" Type="http://schemas.openxmlformats.org/officeDocument/2006/relationships/slide" Target="slides/slide346.xml"/><Relationship Id="rId467" Type="http://schemas.openxmlformats.org/officeDocument/2006/relationships/slide" Target="slides/slide388.xml"/><Relationship Id="rId271" Type="http://schemas.openxmlformats.org/officeDocument/2006/relationships/slide" Target="slides/slide192.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52.xml"/><Relationship Id="rId327" Type="http://schemas.openxmlformats.org/officeDocument/2006/relationships/slide" Target="slides/slide248.xml"/><Relationship Id="rId369" Type="http://schemas.openxmlformats.org/officeDocument/2006/relationships/slide" Target="slides/slide290.xml"/><Relationship Id="rId534" Type="http://schemas.openxmlformats.org/officeDocument/2006/relationships/slide" Target="slides/slide455.xml"/><Relationship Id="rId173" Type="http://schemas.openxmlformats.org/officeDocument/2006/relationships/slide" Target="slides/slide94.xml"/><Relationship Id="rId229" Type="http://schemas.openxmlformats.org/officeDocument/2006/relationships/slide" Target="slides/slide150.xml"/><Relationship Id="rId380" Type="http://schemas.openxmlformats.org/officeDocument/2006/relationships/slide" Target="slides/slide301.xml"/><Relationship Id="rId436" Type="http://schemas.openxmlformats.org/officeDocument/2006/relationships/slide" Target="slides/slide357.xml"/><Relationship Id="rId240" Type="http://schemas.openxmlformats.org/officeDocument/2006/relationships/slide" Target="slides/slide161.xml"/><Relationship Id="rId478" Type="http://schemas.openxmlformats.org/officeDocument/2006/relationships/slide" Target="slides/slide399.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 Target="slides/slide21.xml"/><Relationship Id="rId282" Type="http://schemas.openxmlformats.org/officeDocument/2006/relationships/slide" Target="slides/slide203.xml"/><Relationship Id="rId338" Type="http://schemas.openxmlformats.org/officeDocument/2006/relationships/slide" Target="slides/slide259.xml"/><Relationship Id="rId503" Type="http://schemas.openxmlformats.org/officeDocument/2006/relationships/slide" Target="slides/slide424.xml"/><Relationship Id="rId545" Type="http://schemas.openxmlformats.org/officeDocument/2006/relationships/notesMaster" Target="notesMasters/notesMaster1.xml"/><Relationship Id="rId8" Type="http://schemas.openxmlformats.org/officeDocument/2006/relationships/slideMaster" Target="slideMasters/slideMaster8.xml"/><Relationship Id="rId142" Type="http://schemas.openxmlformats.org/officeDocument/2006/relationships/slide" Target="slides/slide63.xml"/><Relationship Id="rId184" Type="http://schemas.openxmlformats.org/officeDocument/2006/relationships/slide" Target="slides/slide105.xml"/><Relationship Id="rId391" Type="http://schemas.openxmlformats.org/officeDocument/2006/relationships/slide" Target="slides/slide312.xml"/><Relationship Id="rId405" Type="http://schemas.openxmlformats.org/officeDocument/2006/relationships/slide" Target="slides/slide326.xml"/><Relationship Id="rId447" Type="http://schemas.openxmlformats.org/officeDocument/2006/relationships/slide" Target="slides/slide368.xml"/><Relationship Id="rId251" Type="http://schemas.openxmlformats.org/officeDocument/2006/relationships/slide" Target="slides/slide172.xml"/><Relationship Id="rId489" Type="http://schemas.openxmlformats.org/officeDocument/2006/relationships/slide" Target="slides/slide410.xml"/><Relationship Id="rId46" Type="http://schemas.openxmlformats.org/officeDocument/2006/relationships/slideMaster" Target="slideMasters/slideMaster46.xml"/><Relationship Id="rId293" Type="http://schemas.openxmlformats.org/officeDocument/2006/relationships/slide" Target="slides/slide214.xml"/><Relationship Id="rId307" Type="http://schemas.openxmlformats.org/officeDocument/2006/relationships/slide" Target="slides/slide228.xml"/><Relationship Id="rId349" Type="http://schemas.openxmlformats.org/officeDocument/2006/relationships/slide" Target="slides/slide270.xml"/><Relationship Id="rId514" Type="http://schemas.openxmlformats.org/officeDocument/2006/relationships/slide" Target="slides/slide435.xml"/><Relationship Id="rId88" Type="http://schemas.openxmlformats.org/officeDocument/2006/relationships/slide" Target="slides/slide9.xml"/><Relationship Id="rId111" Type="http://schemas.openxmlformats.org/officeDocument/2006/relationships/slide" Target="slides/slide32.xml"/><Relationship Id="rId153" Type="http://schemas.openxmlformats.org/officeDocument/2006/relationships/slide" Target="slides/slide74.xml"/><Relationship Id="rId195" Type="http://schemas.openxmlformats.org/officeDocument/2006/relationships/slide" Target="slides/slide116.xml"/><Relationship Id="rId209" Type="http://schemas.openxmlformats.org/officeDocument/2006/relationships/slide" Target="slides/slide130.xml"/><Relationship Id="rId360" Type="http://schemas.openxmlformats.org/officeDocument/2006/relationships/slide" Target="slides/slide281.xml"/><Relationship Id="rId416" Type="http://schemas.openxmlformats.org/officeDocument/2006/relationships/slide" Target="slides/slide337.xml"/><Relationship Id="rId220" Type="http://schemas.openxmlformats.org/officeDocument/2006/relationships/slide" Target="slides/slide141.xml"/><Relationship Id="rId458" Type="http://schemas.openxmlformats.org/officeDocument/2006/relationships/slide" Target="slides/slide379.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83.xml"/><Relationship Id="rId318" Type="http://schemas.openxmlformats.org/officeDocument/2006/relationships/slide" Target="slides/slide239.xml"/><Relationship Id="rId525" Type="http://schemas.openxmlformats.org/officeDocument/2006/relationships/slide" Target="slides/slide446.xml"/><Relationship Id="rId99" Type="http://schemas.openxmlformats.org/officeDocument/2006/relationships/slide" Target="slides/slide20.xml"/><Relationship Id="rId122" Type="http://schemas.openxmlformats.org/officeDocument/2006/relationships/slide" Target="slides/slide43.xml"/><Relationship Id="rId164" Type="http://schemas.openxmlformats.org/officeDocument/2006/relationships/slide" Target="slides/slide85.xml"/><Relationship Id="rId371" Type="http://schemas.openxmlformats.org/officeDocument/2006/relationships/slide" Target="slides/slide292.xml"/><Relationship Id="rId427" Type="http://schemas.openxmlformats.org/officeDocument/2006/relationships/slide" Target="slides/slide348.xml"/><Relationship Id="rId469" Type="http://schemas.openxmlformats.org/officeDocument/2006/relationships/slide" Target="slides/slide390.xml"/><Relationship Id="rId26" Type="http://schemas.openxmlformats.org/officeDocument/2006/relationships/slideMaster" Target="slideMasters/slideMaster26.xml"/><Relationship Id="rId231" Type="http://schemas.openxmlformats.org/officeDocument/2006/relationships/slide" Target="slides/slide152.xml"/><Relationship Id="rId273" Type="http://schemas.openxmlformats.org/officeDocument/2006/relationships/slide" Target="slides/slide194.xml"/><Relationship Id="rId329" Type="http://schemas.openxmlformats.org/officeDocument/2006/relationships/slide" Target="slides/slide250.xml"/><Relationship Id="rId480" Type="http://schemas.openxmlformats.org/officeDocument/2006/relationships/slide" Target="slides/slide401.xml"/><Relationship Id="rId536" Type="http://schemas.openxmlformats.org/officeDocument/2006/relationships/slide" Target="slides/slide457.xml"/><Relationship Id="rId68" Type="http://schemas.openxmlformats.org/officeDocument/2006/relationships/slideMaster" Target="slideMasters/slideMaster68.xml"/><Relationship Id="rId133" Type="http://schemas.openxmlformats.org/officeDocument/2006/relationships/slide" Target="slides/slide54.xml"/><Relationship Id="rId175" Type="http://schemas.openxmlformats.org/officeDocument/2006/relationships/slide" Target="slides/slide96.xml"/><Relationship Id="rId340" Type="http://schemas.openxmlformats.org/officeDocument/2006/relationships/slide" Target="slides/slide261.xml"/><Relationship Id="rId200" Type="http://schemas.openxmlformats.org/officeDocument/2006/relationships/slide" Target="slides/slide121.xml"/><Relationship Id="rId382" Type="http://schemas.openxmlformats.org/officeDocument/2006/relationships/slide" Target="slides/slide303.xml"/><Relationship Id="rId438" Type="http://schemas.openxmlformats.org/officeDocument/2006/relationships/slide" Target="slides/slide359.xml"/><Relationship Id="rId242" Type="http://schemas.openxmlformats.org/officeDocument/2006/relationships/slide" Target="slides/slide163.xml"/><Relationship Id="rId284" Type="http://schemas.openxmlformats.org/officeDocument/2006/relationships/slide" Target="slides/slide205.xml"/><Relationship Id="rId491" Type="http://schemas.openxmlformats.org/officeDocument/2006/relationships/slide" Target="slides/slide412.xml"/><Relationship Id="rId505" Type="http://schemas.openxmlformats.org/officeDocument/2006/relationships/slide" Target="slides/slide426.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 Target="slides/slide23.xml"/><Relationship Id="rId144" Type="http://schemas.openxmlformats.org/officeDocument/2006/relationships/slide" Target="slides/slide65.xml"/><Relationship Id="rId547" Type="http://schemas.openxmlformats.org/officeDocument/2006/relationships/presProps" Target="presProps.xml"/><Relationship Id="rId90" Type="http://schemas.openxmlformats.org/officeDocument/2006/relationships/slide" Target="slides/slide11.xml"/><Relationship Id="rId186" Type="http://schemas.openxmlformats.org/officeDocument/2006/relationships/slide" Target="slides/slide107.xml"/><Relationship Id="rId351" Type="http://schemas.openxmlformats.org/officeDocument/2006/relationships/slide" Target="slides/slide272.xml"/><Relationship Id="rId393" Type="http://schemas.openxmlformats.org/officeDocument/2006/relationships/slide" Target="slides/slide314.xml"/><Relationship Id="rId407" Type="http://schemas.openxmlformats.org/officeDocument/2006/relationships/slide" Target="slides/slide328.xml"/><Relationship Id="rId449" Type="http://schemas.openxmlformats.org/officeDocument/2006/relationships/slide" Target="slides/slide370.xml"/><Relationship Id="rId211" Type="http://schemas.openxmlformats.org/officeDocument/2006/relationships/slide" Target="slides/slide132.xml"/><Relationship Id="rId253" Type="http://schemas.openxmlformats.org/officeDocument/2006/relationships/slide" Target="slides/slide174.xml"/><Relationship Id="rId295" Type="http://schemas.openxmlformats.org/officeDocument/2006/relationships/slide" Target="slides/slide216.xml"/><Relationship Id="rId309" Type="http://schemas.openxmlformats.org/officeDocument/2006/relationships/slide" Target="slides/slide230.xml"/><Relationship Id="rId460" Type="http://schemas.openxmlformats.org/officeDocument/2006/relationships/slide" Target="slides/slide381.xml"/><Relationship Id="rId516" Type="http://schemas.openxmlformats.org/officeDocument/2006/relationships/slide" Target="slides/slide437.xml"/><Relationship Id="rId48" Type="http://schemas.openxmlformats.org/officeDocument/2006/relationships/slideMaster" Target="slideMasters/slideMaster48.xml"/><Relationship Id="rId113" Type="http://schemas.openxmlformats.org/officeDocument/2006/relationships/slide" Target="slides/slide34.xml"/><Relationship Id="rId320" Type="http://schemas.openxmlformats.org/officeDocument/2006/relationships/slide" Target="slides/slide241.xml"/><Relationship Id="rId155" Type="http://schemas.openxmlformats.org/officeDocument/2006/relationships/slide" Target="slides/slide76.xml"/><Relationship Id="rId197" Type="http://schemas.openxmlformats.org/officeDocument/2006/relationships/slide" Target="slides/slide118.xml"/><Relationship Id="rId362" Type="http://schemas.openxmlformats.org/officeDocument/2006/relationships/slide" Target="slides/slide283.xml"/><Relationship Id="rId418" Type="http://schemas.openxmlformats.org/officeDocument/2006/relationships/slide" Target="slides/slide339.xml"/><Relationship Id="rId222" Type="http://schemas.openxmlformats.org/officeDocument/2006/relationships/slide" Target="slides/slide143.xml"/><Relationship Id="rId264" Type="http://schemas.openxmlformats.org/officeDocument/2006/relationships/slide" Target="slides/slide185.xml"/><Relationship Id="rId471" Type="http://schemas.openxmlformats.org/officeDocument/2006/relationships/slide" Target="slides/slide392.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45.xml"/><Relationship Id="rId527" Type="http://schemas.openxmlformats.org/officeDocument/2006/relationships/slide" Target="slides/slide448.xml"/><Relationship Id="rId70" Type="http://schemas.openxmlformats.org/officeDocument/2006/relationships/slideMaster" Target="slideMasters/slideMaster70.xml"/><Relationship Id="rId166" Type="http://schemas.openxmlformats.org/officeDocument/2006/relationships/slide" Target="slides/slide87.xml"/><Relationship Id="rId331" Type="http://schemas.openxmlformats.org/officeDocument/2006/relationships/slide" Target="slides/slide252.xml"/><Relationship Id="rId373" Type="http://schemas.openxmlformats.org/officeDocument/2006/relationships/slide" Target="slides/slide294.xml"/><Relationship Id="rId429" Type="http://schemas.openxmlformats.org/officeDocument/2006/relationships/slide" Target="slides/slide350.xml"/><Relationship Id="rId1" Type="http://schemas.openxmlformats.org/officeDocument/2006/relationships/slideMaster" Target="slideMasters/slideMaster1.xml"/><Relationship Id="rId233" Type="http://schemas.openxmlformats.org/officeDocument/2006/relationships/slide" Target="slides/slide154.xml"/><Relationship Id="rId440" Type="http://schemas.openxmlformats.org/officeDocument/2006/relationships/slide" Target="slides/slide361.xml"/><Relationship Id="rId28" Type="http://schemas.openxmlformats.org/officeDocument/2006/relationships/slideMaster" Target="slideMasters/slideMaster28.xml"/><Relationship Id="rId275" Type="http://schemas.openxmlformats.org/officeDocument/2006/relationships/slide" Target="slides/slide196.xml"/><Relationship Id="rId300" Type="http://schemas.openxmlformats.org/officeDocument/2006/relationships/slide" Target="slides/slide221.xml"/><Relationship Id="rId482" Type="http://schemas.openxmlformats.org/officeDocument/2006/relationships/slide" Target="slides/slide403.xml"/><Relationship Id="rId538" Type="http://schemas.openxmlformats.org/officeDocument/2006/relationships/slide" Target="slides/slide459.xml"/><Relationship Id="rId81" Type="http://schemas.openxmlformats.org/officeDocument/2006/relationships/slide" Target="slides/slide2.xml"/><Relationship Id="rId135" Type="http://schemas.openxmlformats.org/officeDocument/2006/relationships/slide" Target="slides/slide56.xml"/><Relationship Id="rId177" Type="http://schemas.openxmlformats.org/officeDocument/2006/relationships/slide" Target="slides/slide98.xml"/><Relationship Id="rId342" Type="http://schemas.openxmlformats.org/officeDocument/2006/relationships/slide" Target="slides/slide263.xml"/><Relationship Id="rId384" Type="http://schemas.openxmlformats.org/officeDocument/2006/relationships/slide" Target="slides/slide305.xml"/><Relationship Id="rId202" Type="http://schemas.openxmlformats.org/officeDocument/2006/relationships/slide" Target="slides/slide123.xml"/><Relationship Id="rId244" Type="http://schemas.openxmlformats.org/officeDocument/2006/relationships/slide" Target="slides/slide165.xml"/><Relationship Id="rId39" Type="http://schemas.openxmlformats.org/officeDocument/2006/relationships/slideMaster" Target="slideMasters/slideMaster39.xml"/><Relationship Id="rId286" Type="http://schemas.openxmlformats.org/officeDocument/2006/relationships/slide" Target="slides/slide207.xml"/><Relationship Id="rId451" Type="http://schemas.openxmlformats.org/officeDocument/2006/relationships/slide" Target="slides/slide372.xml"/><Relationship Id="rId493" Type="http://schemas.openxmlformats.org/officeDocument/2006/relationships/slide" Target="slides/slide414.xml"/><Relationship Id="rId507" Type="http://schemas.openxmlformats.org/officeDocument/2006/relationships/slide" Target="slides/slide428.xml"/><Relationship Id="rId549" Type="http://schemas.openxmlformats.org/officeDocument/2006/relationships/theme" Target="theme/theme1.xml"/><Relationship Id="rId50" Type="http://schemas.openxmlformats.org/officeDocument/2006/relationships/slideMaster" Target="slideMasters/slideMaster50.xml"/><Relationship Id="rId104" Type="http://schemas.openxmlformats.org/officeDocument/2006/relationships/slide" Target="slides/slide25.xml"/><Relationship Id="rId146" Type="http://schemas.openxmlformats.org/officeDocument/2006/relationships/slide" Target="slides/slide67.xml"/><Relationship Id="rId188" Type="http://schemas.openxmlformats.org/officeDocument/2006/relationships/slide" Target="slides/slide109.xml"/><Relationship Id="rId311" Type="http://schemas.openxmlformats.org/officeDocument/2006/relationships/slide" Target="slides/slide232.xml"/><Relationship Id="rId353" Type="http://schemas.openxmlformats.org/officeDocument/2006/relationships/slide" Target="slides/slide274.xml"/><Relationship Id="rId395" Type="http://schemas.openxmlformats.org/officeDocument/2006/relationships/slide" Target="slides/slide316.xml"/><Relationship Id="rId409" Type="http://schemas.openxmlformats.org/officeDocument/2006/relationships/slide" Target="slides/slide330.xml"/><Relationship Id="rId92" Type="http://schemas.openxmlformats.org/officeDocument/2006/relationships/slide" Target="slides/slide13.xml"/><Relationship Id="rId213" Type="http://schemas.openxmlformats.org/officeDocument/2006/relationships/slide" Target="slides/slide134.xml"/><Relationship Id="rId420" Type="http://schemas.openxmlformats.org/officeDocument/2006/relationships/slide" Target="slides/slide341.xml"/><Relationship Id="rId255" Type="http://schemas.openxmlformats.org/officeDocument/2006/relationships/slide" Target="slides/slide176.xml"/><Relationship Id="rId297" Type="http://schemas.openxmlformats.org/officeDocument/2006/relationships/slide" Target="slides/slide218.xml"/><Relationship Id="rId462" Type="http://schemas.openxmlformats.org/officeDocument/2006/relationships/slide" Target="slides/slide383.xml"/><Relationship Id="rId518" Type="http://schemas.openxmlformats.org/officeDocument/2006/relationships/slide" Target="slides/slide439.xml"/><Relationship Id="rId115" Type="http://schemas.openxmlformats.org/officeDocument/2006/relationships/slide" Target="slides/slide36.xml"/><Relationship Id="rId157" Type="http://schemas.openxmlformats.org/officeDocument/2006/relationships/slide" Target="slides/slide78.xml"/><Relationship Id="rId322" Type="http://schemas.openxmlformats.org/officeDocument/2006/relationships/slide" Target="slides/slide243.xml"/><Relationship Id="rId364" Type="http://schemas.openxmlformats.org/officeDocument/2006/relationships/slide" Target="slides/slide285.xml"/><Relationship Id="rId61" Type="http://schemas.openxmlformats.org/officeDocument/2006/relationships/slideMaster" Target="slideMasters/slideMaster61.xml"/><Relationship Id="rId199" Type="http://schemas.openxmlformats.org/officeDocument/2006/relationships/slide" Target="slides/slide120.xml"/><Relationship Id="rId19" Type="http://schemas.openxmlformats.org/officeDocument/2006/relationships/slideMaster" Target="slideMasters/slideMaster19.xml"/><Relationship Id="rId224" Type="http://schemas.openxmlformats.org/officeDocument/2006/relationships/slide" Target="slides/slide145.xml"/><Relationship Id="rId266" Type="http://schemas.openxmlformats.org/officeDocument/2006/relationships/slide" Target="slides/slide187.xml"/><Relationship Id="rId431" Type="http://schemas.openxmlformats.org/officeDocument/2006/relationships/slide" Target="slides/slide352.xml"/><Relationship Id="rId473" Type="http://schemas.openxmlformats.org/officeDocument/2006/relationships/slide" Target="slides/slide394.xml"/><Relationship Id="rId529" Type="http://schemas.openxmlformats.org/officeDocument/2006/relationships/slide" Target="slides/slide450.xml"/><Relationship Id="rId30" Type="http://schemas.openxmlformats.org/officeDocument/2006/relationships/slideMaster" Target="slideMasters/slideMaster30.xml"/><Relationship Id="rId126" Type="http://schemas.openxmlformats.org/officeDocument/2006/relationships/slide" Target="slides/slide47.xml"/><Relationship Id="rId168" Type="http://schemas.openxmlformats.org/officeDocument/2006/relationships/slide" Target="slides/slide89.xml"/><Relationship Id="rId333" Type="http://schemas.openxmlformats.org/officeDocument/2006/relationships/slide" Target="slides/slide254.xml"/><Relationship Id="rId540" Type="http://schemas.openxmlformats.org/officeDocument/2006/relationships/slide" Target="slides/slide461.xml"/><Relationship Id="rId72" Type="http://schemas.openxmlformats.org/officeDocument/2006/relationships/slideMaster" Target="slideMasters/slideMaster72.xml"/><Relationship Id="rId375" Type="http://schemas.openxmlformats.org/officeDocument/2006/relationships/slide" Target="slides/slide296.xml"/><Relationship Id="rId3" Type="http://schemas.openxmlformats.org/officeDocument/2006/relationships/slideMaster" Target="slideMasters/slideMaster3.xml"/><Relationship Id="rId235" Type="http://schemas.openxmlformats.org/officeDocument/2006/relationships/slide" Target="slides/slide156.xml"/><Relationship Id="rId277" Type="http://schemas.openxmlformats.org/officeDocument/2006/relationships/slide" Target="slides/slide198.xml"/><Relationship Id="rId400" Type="http://schemas.openxmlformats.org/officeDocument/2006/relationships/slide" Target="slides/slide321.xml"/><Relationship Id="rId442" Type="http://schemas.openxmlformats.org/officeDocument/2006/relationships/slide" Target="slides/slide363.xml"/><Relationship Id="rId484" Type="http://schemas.openxmlformats.org/officeDocument/2006/relationships/slide" Target="slides/slide405.xml"/><Relationship Id="rId137" Type="http://schemas.openxmlformats.org/officeDocument/2006/relationships/slide" Target="slides/slide58.xml"/><Relationship Id="rId302" Type="http://schemas.openxmlformats.org/officeDocument/2006/relationships/slide" Target="slides/slide223.xml"/><Relationship Id="rId344" Type="http://schemas.openxmlformats.org/officeDocument/2006/relationships/slide" Target="slides/slide265.xml"/><Relationship Id="rId41" Type="http://schemas.openxmlformats.org/officeDocument/2006/relationships/slideMaster" Target="slideMasters/slideMaster41.xml"/><Relationship Id="rId83" Type="http://schemas.openxmlformats.org/officeDocument/2006/relationships/slide" Target="slides/slide4.xml"/><Relationship Id="rId179" Type="http://schemas.openxmlformats.org/officeDocument/2006/relationships/slide" Target="slides/slide100.xml"/><Relationship Id="rId386" Type="http://schemas.openxmlformats.org/officeDocument/2006/relationships/slide" Target="slides/slide307.xml"/><Relationship Id="rId190" Type="http://schemas.openxmlformats.org/officeDocument/2006/relationships/slide" Target="slides/slide111.xml"/><Relationship Id="rId204" Type="http://schemas.openxmlformats.org/officeDocument/2006/relationships/slide" Target="slides/slide125.xml"/><Relationship Id="rId246" Type="http://schemas.openxmlformats.org/officeDocument/2006/relationships/slide" Target="slides/slide167.xml"/><Relationship Id="rId288" Type="http://schemas.openxmlformats.org/officeDocument/2006/relationships/slide" Target="slides/slide209.xml"/><Relationship Id="rId411" Type="http://schemas.openxmlformats.org/officeDocument/2006/relationships/slide" Target="slides/slide332.xml"/><Relationship Id="rId453" Type="http://schemas.openxmlformats.org/officeDocument/2006/relationships/slide" Target="slides/slide374.xml"/><Relationship Id="rId509" Type="http://schemas.openxmlformats.org/officeDocument/2006/relationships/slide" Target="slides/slide430.xml"/><Relationship Id="rId106" Type="http://schemas.openxmlformats.org/officeDocument/2006/relationships/slide" Target="slides/slide27.xml"/><Relationship Id="rId313" Type="http://schemas.openxmlformats.org/officeDocument/2006/relationships/slide" Target="slides/slide234.xml"/><Relationship Id="rId495" Type="http://schemas.openxmlformats.org/officeDocument/2006/relationships/slide" Target="slides/slide416.xml"/><Relationship Id="rId10" Type="http://schemas.openxmlformats.org/officeDocument/2006/relationships/slideMaster" Target="slideMasters/slideMaster10.xml"/><Relationship Id="rId52" Type="http://schemas.openxmlformats.org/officeDocument/2006/relationships/slideMaster" Target="slideMasters/slideMaster52.xml"/><Relationship Id="rId94" Type="http://schemas.openxmlformats.org/officeDocument/2006/relationships/slide" Target="slides/slide15.xml"/><Relationship Id="rId148" Type="http://schemas.openxmlformats.org/officeDocument/2006/relationships/slide" Target="slides/slide69.xml"/><Relationship Id="rId355" Type="http://schemas.openxmlformats.org/officeDocument/2006/relationships/slide" Target="slides/slide276.xml"/><Relationship Id="rId397" Type="http://schemas.openxmlformats.org/officeDocument/2006/relationships/slide" Target="slides/slide318.xml"/><Relationship Id="rId520" Type="http://schemas.openxmlformats.org/officeDocument/2006/relationships/slide" Target="slides/slide441.xml"/><Relationship Id="rId215" Type="http://schemas.openxmlformats.org/officeDocument/2006/relationships/slide" Target="slides/slide136.xml"/><Relationship Id="rId257" Type="http://schemas.openxmlformats.org/officeDocument/2006/relationships/slide" Target="slides/slide178.xml"/><Relationship Id="rId422" Type="http://schemas.openxmlformats.org/officeDocument/2006/relationships/slide" Target="slides/slide343.xml"/><Relationship Id="rId464" Type="http://schemas.openxmlformats.org/officeDocument/2006/relationships/slide" Target="slides/slide385.xml"/><Relationship Id="rId299" Type="http://schemas.openxmlformats.org/officeDocument/2006/relationships/slide" Target="slides/slide220.xml"/><Relationship Id="rId63" Type="http://schemas.openxmlformats.org/officeDocument/2006/relationships/slideMaster" Target="slideMasters/slideMaster63.xml"/><Relationship Id="rId159" Type="http://schemas.openxmlformats.org/officeDocument/2006/relationships/slide" Target="slides/slide80.xml"/><Relationship Id="rId366" Type="http://schemas.openxmlformats.org/officeDocument/2006/relationships/slide" Target="slides/slide287.xml"/><Relationship Id="rId226" Type="http://schemas.openxmlformats.org/officeDocument/2006/relationships/slide" Target="slides/slide147.xml"/><Relationship Id="rId433" Type="http://schemas.openxmlformats.org/officeDocument/2006/relationships/slide" Target="slides/slide354.xml"/><Relationship Id="rId74" Type="http://schemas.openxmlformats.org/officeDocument/2006/relationships/slideMaster" Target="slideMasters/slideMaster74.xml"/><Relationship Id="rId377" Type="http://schemas.openxmlformats.org/officeDocument/2006/relationships/slide" Target="slides/slide298.xml"/><Relationship Id="rId500" Type="http://schemas.openxmlformats.org/officeDocument/2006/relationships/slide" Target="slides/slide421.xml"/><Relationship Id="rId5" Type="http://schemas.openxmlformats.org/officeDocument/2006/relationships/slideMaster" Target="slideMasters/slideMaster5.xml"/><Relationship Id="rId237" Type="http://schemas.openxmlformats.org/officeDocument/2006/relationships/slide" Target="slides/slide158.xml"/><Relationship Id="rId444" Type="http://schemas.openxmlformats.org/officeDocument/2006/relationships/slide" Target="slides/slide365.xml"/><Relationship Id="rId290" Type="http://schemas.openxmlformats.org/officeDocument/2006/relationships/slide" Target="slides/slide211.xml"/><Relationship Id="rId304" Type="http://schemas.openxmlformats.org/officeDocument/2006/relationships/slide" Target="slides/slide225.xml"/><Relationship Id="rId388" Type="http://schemas.openxmlformats.org/officeDocument/2006/relationships/slide" Target="slides/slide309.xml"/><Relationship Id="rId511" Type="http://schemas.openxmlformats.org/officeDocument/2006/relationships/slide" Target="slides/slide432.xml"/><Relationship Id="rId85" Type="http://schemas.openxmlformats.org/officeDocument/2006/relationships/slide" Target="slides/slide6.xml"/><Relationship Id="rId150" Type="http://schemas.openxmlformats.org/officeDocument/2006/relationships/slide" Target="slides/slide71.xml"/><Relationship Id="rId248" Type="http://schemas.openxmlformats.org/officeDocument/2006/relationships/slide" Target="slides/slide169.xml"/><Relationship Id="rId455" Type="http://schemas.openxmlformats.org/officeDocument/2006/relationships/slide" Target="slides/slide376.xml"/></Relationships>
</file>

<file path=ppt/charts/_rels/chart1.xml.rels><?xml version="1.0" encoding="UTF-8" standalone="yes"?>
<Relationships xmlns="http://schemas.openxmlformats.org/package/2006/relationships"><Relationship Id="rId3" Type="http://schemas.openxmlformats.org/officeDocument/2006/relationships/oleObject" Target="file:////C:\Users\ALSERCS\Desktop\GateKeeper%2029-9-2015\Second_Submission_to_Bioinformatics_Jan2017\mrfast_with_GateKeeper.xlsx" TargetMode="External"/><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2" Type="http://schemas.openxmlformats.org/officeDocument/2006/relationships/package" Target="../embeddings/Microsoft_Excel_Worksheet5.xlsx"/><Relationship Id="rId1" Type="http://schemas.openxmlformats.org/officeDocument/2006/relationships/themeOverride" Target="../theme/themeOverride5.xml"/></Relationships>
</file>

<file path=ppt/charts/_rels/chart11.xml.rels><?xml version="1.0" encoding="UTF-8" standalone="yes"?>
<Relationships xmlns="http://schemas.openxmlformats.org/package/2006/relationships"><Relationship Id="rId1" Type="http://schemas.openxmlformats.org/officeDocument/2006/relationships/oleObject" Target="file:////Users\kevincha\projects\writeups\thesis\slides\latency_trend_talk.xlsx" TargetMode="External"/></Relationships>
</file>

<file path=ppt/charts/_rels/chart12.xml.rels><?xml version="1.0" encoding="UTF-8" standalone="yes"?>
<Relationships xmlns="http://schemas.openxmlformats.org/package/2006/relationships"><Relationship Id="rId2" Type="http://schemas.openxmlformats.org/officeDocument/2006/relationships/package" Target="../embeddings/Microsoft_Excel_Worksheet6.xlsx"/><Relationship Id="rId1" Type="http://schemas.openxmlformats.org/officeDocument/2006/relationships/themeOverride" Target="../theme/themeOverride6.xml"/></Relationships>
</file>

<file path=ppt/charts/_rels/chart13.xml.rels><?xml version="1.0" encoding="UTF-8" standalone="yes"?>
<Relationships xmlns="http://schemas.openxmlformats.org/package/2006/relationships"><Relationship Id="rId3" Type="http://schemas.openxmlformats.org/officeDocument/2006/relationships/chartUserShapes" Target="../drawings/drawing1.xml"/><Relationship Id="rId2" Type="http://schemas.openxmlformats.org/officeDocument/2006/relationships/package" Target="../embeddings/Microsoft_Excel_Worksheet7.xlsx"/><Relationship Id="rId1" Type="http://schemas.openxmlformats.org/officeDocument/2006/relationships/themeOverride" Target="../theme/themeOverride7.xml"/></Relationships>
</file>

<file path=ppt/charts/_rels/chart14.xml.rels><?xml version="1.0" encoding="UTF-8" standalone="yes"?>
<Relationships xmlns="http://schemas.openxmlformats.org/package/2006/relationships"><Relationship Id="rId3" Type="http://schemas.openxmlformats.org/officeDocument/2006/relationships/chartUserShapes" Target="../drawings/drawing2.xml"/><Relationship Id="rId2" Type="http://schemas.openxmlformats.org/officeDocument/2006/relationships/package" Target="../embeddings/Microsoft_Excel_Worksheet8.xlsx"/><Relationship Id="rId1" Type="http://schemas.openxmlformats.org/officeDocument/2006/relationships/themeOverride" Target="../theme/themeOverride8.xml"/></Relationships>
</file>

<file path=ppt/charts/_rels/chart15.xml.rels><?xml version="1.0" encoding="UTF-8" standalone="yes"?>
<Relationships xmlns="http://schemas.openxmlformats.org/package/2006/relationships"><Relationship Id="rId3" Type="http://schemas.openxmlformats.org/officeDocument/2006/relationships/chartUserShapes" Target="../drawings/drawing3.xml"/><Relationship Id="rId2" Type="http://schemas.openxmlformats.org/officeDocument/2006/relationships/package" Target="../embeddings/Microsoft_Excel_Worksheet9.xlsx"/><Relationship Id="rId1" Type="http://schemas.openxmlformats.org/officeDocument/2006/relationships/themeOverride" Target="../theme/themeOverride9.xml"/></Relationships>
</file>

<file path=ppt/charts/_rels/chart16.xml.rels><?xml version="1.0" encoding="UTF-8" standalone="yes"?>
<Relationships xmlns="http://schemas.openxmlformats.org/package/2006/relationships"><Relationship Id="rId2" Type="http://schemas.openxmlformats.org/officeDocument/2006/relationships/package" Target="../embeddings/Microsoft_Excel_Worksheet10.xlsx"/><Relationship Id="rId1" Type="http://schemas.openxmlformats.org/officeDocument/2006/relationships/themeOverride" Target="../theme/themeOverride10.xml"/></Relationships>
</file>

<file path=ppt/charts/_rels/chart17.xml.rels><?xml version="1.0" encoding="UTF-8" standalone="yes"?>
<Relationships xmlns="http://schemas.openxmlformats.org/package/2006/relationships"><Relationship Id="rId2" Type="http://schemas.openxmlformats.org/officeDocument/2006/relationships/package" Target="../embeddings/Microsoft_Excel_Worksheet11.xlsx"/><Relationship Id="rId1" Type="http://schemas.openxmlformats.org/officeDocument/2006/relationships/themeOverride" Target="../theme/themeOverride11.xml"/></Relationships>
</file>

<file path=ppt/charts/_rels/chart18.xml.rels><?xml version="1.0" encoding="UTF-8" standalone="yes"?>
<Relationships xmlns="http://schemas.openxmlformats.org/package/2006/relationships"><Relationship Id="rId2" Type="http://schemas.openxmlformats.org/officeDocument/2006/relationships/package" Target="../embeddings/Microsoft_Excel_Worksheet12.xlsx"/><Relationship Id="rId1" Type="http://schemas.openxmlformats.org/officeDocument/2006/relationships/themeOverride" Target="../theme/themeOverride12.xml"/></Relationships>
</file>

<file path=ppt/charts/_rels/chart19.xml.rels><?xml version="1.0" encoding="UTF-8" standalone="yes"?>
<Relationships xmlns="http://schemas.openxmlformats.org/package/2006/relationships"><Relationship Id="rId2" Type="http://schemas.openxmlformats.org/officeDocument/2006/relationships/package" Target="../embeddings/Microsoft_Excel_Worksheet13.xlsx"/><Relationship Id="rId1" Type="http://schemas.openxmlformats.org/officeDocument/2006/relationships/themeOverride" Target="../theme/themeOverride13.xml"/></Relationships>
</file>

<file path=ppt/charts/_rels/chart2.xml.rels><?xml version="1.0" encoding="UTF-8" standalone="yes"?>
<Relationships xmlns="http://schemas.openxmlformats.org/package/2006/relationships"><Relationship Id="rId1" Type="http://schemas.openxmlformats.org/officeDocument/2006/relationships/oleObject" Target="file:////Users\kevincha\projects\writeups\thesis\slides\latency_trend_talk.xlsx" TargetMode="External"/></Relationships>
</file>

<file path=ppt/charts/_rels/chart20.xml.rels><?xml version="1.0" encoding="UTF-8" standalone="yes"?>
<Relationships xmlns="http://schemas.openxmlformats.org/package/2006/relationships"><Relationship Id="rId1" Type="http://schemas.openxmlformats.org/officeDocument/2006/relationships/oleObject" Target="file:////C:\Users\Aaron\Dropbox\Documents\0_thesisdefense\0_slide\excel\latency_performance.xlsx" TargetMode="External"/></Relationships>
</file>

<file path=ppt/charts/_rels/chart21.xml.rels><?xml version="1.0" encoding="UTF-8" standalone="yes"?>
<Relationships xmlns="http://schemas.openxmlformats.org/package/2006/relationships"><Relationship Id="rId1" Type="http://schemas.openxmlformats.org/officeDocument/2006/relationships/oleObject" Target="file:////C:\Users\Aaron\Dropbox\Documents\0_thesisdefense\0_slide\excel\latency_performance.xlsx" TargetMode="External"/></Relationships>
</file>

<file path=ppt/charts/_rels/chart22.xml.rels><?xml version="1.0" encoding="UTF-8" standalone="yes"?>
<Relationships xmlns="http://schemas.openxmlformats.org/package/2006/relationships"><Relationship Id="rId1" Type="http://schemas.openxmlformats.org/officeDocument/2006/relationships/oleObject" Target="file:////vboxsrv\Downloads\hpca_slides.xlsx" TargetMode="External"/></Relationships>
</file>

<file path=ppt/charts/_rels/chart23.xml.rels><?xml version="1.0" encoding="UTF-8" standalone="yes"?>
<Relationships xmlns="http://schemas.openxmlformats.org/package/2006/relationships"><Relationship Id="rId1" Type="http://schemas.openxmlformats.org/officeDocument/2006/relationships/oleObject" Target="file:////vboxsrv\Dropbox\Research\22_DRAM_TLDRAM\CameraReady\useful\tldram_trend.xlsx" TargetMode="External"/></Relationships>
</file>

<file path=ppt/charts/_rels/chart24.xml.rels><?xml version="1.0" encoding="UTF-8" standalone="yes"?>
<Relationships xmlns="http://schemas.openxmlformats.org/package/2006/relationships"><Relationship Id="rId1" Type="http://schemas.openxmlformats.org/officeDocument/2006/relationships/oleObject" Target="file:////vboxsrv\Dropbox\Research\22_DRAM_TLDRAM\CameraReady\useful\tldram_trend.xlsx" TargetMode="External"/></Relationships>
</file>

<file path=ppt/charts/_rels/chart25.xml.rels><?xml version="1.0" encoding="UTF-8" standalone="yes"?>
<Relationships xmlns="http://schemas.openxmlformats.org/package/2006/relationships"><Relationship Id="rId1" Type="http://schemas.openxmlformats.org/officeDocument/2006/relationships/oleObject" Target="file:////vboxsrv\Downloads\hpca_slides.xlsx" TargetMode="External"/></Relationships>
</file>

<file path=ppt/charts/_rels/chart26.xml.rels><?xml version="1.0" encoding="UTF-8" standalone="yes"?>
<Relationships xmlns="http://schemas.openxmlformats.org/package/2006/relationships"><Relationship Id="rId1" Type="http://schemas.openxmlformats.org/officeDocument/2006/relationships/oleObject" Target="file:////C:\Documents%20and%20Settings\Donghyuk\My%20Documents\qual.xlsx" TargetMode="External"/></Relationships>
</file>

<file path=ppt/charts/_rels/chart27.xml.rels><?xml version="1.0" encoding="UTF-8" standalone="yes"?>
<Relationships xmlns="http://schemas.openxmlformats.org/package/2006/relationships"><Relationship Id="rId1" Type="http://schemas.openxmlformats.org/officeDocument/2006/relationships/oleObject" Target="file:////C:\Documents%20and%20Settings\Donghyuk\My%20Documents\qual.xlsx" TargetMode="External"/></Relationships>
</file>

<file path=ppt/charts/_rels/chart28.xml.rels><?xml version="1.0" encoding="UTF-8" standalone="yes"?>
<Relationships xmlns="http://schemas.openxmlformats.org/package/2006/relationships"><Relationship Id="rId2" Type="http://schemas.openxmlformats.org/officeDocument/2006/relationships/package" Target="../embeddings/Microsoft_Excel_Worksheet14.xlsx"/><Relationship Id="rId1" Type="http://schemas.openxmlformats.org/officeDocument/2006/relationships/themeOverride" Target="../theme/themeOverride14.xml"/></Relationships>
</file>

<file path=ppt/charts/_rels/chart29.xml.rels><?xml version="1.0" encoding="UTF-8" standalone="yes"?>
<Relationships xmlns="http://schemas.openxmlformats.org/package/2006/relationships"><Relationship Id="rId1" Type="http://schemas.openxmlformats.org/officeDocument/2006/relationships/oleObject" Target="file:////C:\Users\kevincha\Dropbox\hpca2014-plots\results_all.xlsx" TargetMode="External"/></Relationships>
</file>

<file path=ppt/charts/_rels/chart3.xml.rels><?xml version="1.0" encoding="UTF-8" standalone="yes"?>
<Relationships xmlns="http://schemas.openxmlformats.org/package/2006/relationships"><Relationship Id="rId1" Type="http://schemas.openxmlformats.org/officeDocument/2006/relationships/oleObject" Target="file:////vboxsrv\shared\samsung%20page%20copy\PageCopy_Power_v2.xlsx" TargetMode="External"/></Relationships>
</file>

<file path=ppt/charts/_rels/chart30.xml.rels><?xml version="1.0" encoding="UTF-8" standalone="yes"?>
<Relationships xmlns="http://schemas.openxmlformats.org/package/2006/relationships"><Relationship Id="rId1" Type="http://schemas.openxmlformats.org/officeDocument/2006/relationships/oleObject" Target="file:////C:\Users\kevincha\Dropbox\hpca2014-plots\results_all.xlsx" TargetMode="External"/></Relationships>
</file>

<file path=ppt/charts/_rels/chart31.xml.rels><?xml version="1.0" encoding="UTF-8" standalone="yes"?>
<Relationships xmlns="http://schemas.openxmlformats.org/package/2006/relationships"><Relationship Id="rId1" Type="http://schemas.openxmlformats.org/officeDocument/2006/relationships/oleObject" Target="Workbook1" TargetMode="External"/></Relationships>
</file>

<file path=ppt/charts/_rels/chart32.xml.rels><?xml version="1.0" encoding="UTF-8" standalone="yes"?>
<Relationships xmlns="http://schemas.openxmlformats.org/package/2006/relationships"><Relationship Id="rId1" Type="http://schemas.openxmlformats.org/officeDocument/2006/relationships/oleObject" Target="Workbook1" TargetMode="External"/></Relationships>
</file>

<file path=ppt/charts/_rels/chart33.xml.rels><?xml version="1.0" encoding="UTF-8" standalone="yes"?>
<Relationships xmlns="http://schemas.openxmlformats.org/package/2006/relationships"><Relationship Id="rId2" Type="http://schemas.openxmlformats.org/officeDocument/2006/relationships/oleObject" Target="Macintosh%20HD:Users:amiraliboroumand:cmu:Google-internship:Amirali-Internship-data:PIM-Browser-estimated-energy-repair2%20copy.xlsx" TargetMode="External"/><Relationship Id="rId1" Type="http://schemas.openxmlformats.org/officeDocument/2006/relationships/themeOverride" Target="../theme/themeOverride15.xml"/></Relationships>
</file>

<file path=ppt/charts/_rels/chart34.xml.rels><?xml version="1.0" encoding="UTF-8" standalone="yes"?>
<Relationships xmlns="http://schemas.openxmlformats.org/package/2006/relationships"><Relationship Id="rId3" Type="http://schemas.openxmlformats.org/officeDocument/2006/relationships/chartUserShapes" Target="../drawings/drawing4.xml"/><Relationship Id="rId2" Type="http://schemas.openxmlformats.org/officeDocument/2006/relationships/oleObject" Target="file:////C:\Users\Saugata\AppData\Local\Temp\all-figures.xlsx" TargetMode="External"/><Relationship Id="rId1" Type="http://schemas.openxmlformats.org/officeDocument/2006/relationships/themeOverride" Target="../theme/themeOverride16.xml"/></Relationships>
</file>

<file path=ppt/charts/_rels/chart35.xml.rels><?xml version="1.0" encoding="UTF-8" standalone="yes"?>
<Relationships xmlns="http://schemas.openxmlformats.org/package/2006/relationships"><Relationship Id="rId2" Type="http://schemas.openxmlformats.org/officeDocument/2006/relationships/oleObject" Target="file:////C:\Users\Saugata\AppData\Local\Temp\all-figures.xlsx" TargetMode="External"/><Relationship Id="rId1" Type="http://schemas.openxmlformats.org/officeDocument/2006/relationships/themeOverride" Target="../theme/themeOverride17.xml"/></Relationships>
</file>

<file path=ppt/charts/_rels/chart36.xml.rels><?xml version="1.0" encoding="UTF-8" standalone="yes"?>
<Relationships xmlns="http://schemas.openxmlformats.org/package/2006/relationships"><Relationship Id="rId3" Type="http://schemas.openxmlformats.org/officeDocument/2006/relationships/chartUserShapes" Target="../drawings/drawing5.xml"/><Relationship Id="rId2" Type="http://schemas.openxmlformats.org/officeDocument/2006/relationships/oleObject" Target="file:////C:\Users\Saugata\AppData\Local\Temp\all-figures.xlsx" TargetMode="External"/><Relationship Id="rId1" Type="http://schemas.openxmlformats.org/officeDocument/2006/relationships/themeOverride" Target="../theme/themeOverride18.xml"/></Relationships>
</file>

<file path=ppt/charts/_rels/chart37.xml.rels><?xml version="1.0" encoding="UTF-8" standalone="yes"?>
<Relationships xmlns="http://schemas.openxmlformats.org/package/2006/relationships"><Relationship Id="rId2" Type="http://schemas.openxmlformats.org/officeDocument/2006/relationships/oleObject" Target="file:////C:\Users\Saugata\AppData\Local\Temp\all-figures.xlsx" TargetMode="External"/><Relationship Id="rId1" Type="http://schemas.openxmlformats.org/officeDocument/2006/relationships/themeOverride" Target="../theme/themeOverride19.xml"/></Relationships>
</file>

<file path=ppt/charts/_rels/chart38.xml.rels><?xml version="1.0" encoding="UTF-8" standalone="yes"?>
<Relationships xmlns="http://schemas.openxmlformats.org/package/2006/relationships"><Relationship Id="rId1" Type="http://schemas.openxmlformats.org/officeDocument/2006/relationships/oleObject" Target="Macintosh%20HD:Users:amiraliboroumand:cmu:Google-internship:Amirali-Internship-data:all-data-final.xls" TargetMode="External"/></Relationships>
</file>

<file path=ppt/charts/_rels/chart39.xml.rels><?xml version="1.0" encoding="UTF-8" standalone="yes"?>
<Relationships xmlns="http://schemas.openxmlformats.org/package/2006/relationships"><Relationship Id="rId2" Type="http://schemas.openxmlformats.org/officeDocument/2006/relationships/package" Target="../embeddings/Microsoft_Excel_Worksheet15.xlsx"/><Relationship Id="rId1" Type="http://schemas.openxmlformats.org/officeDocument/2006/relationships/themeOverride" Target="../theme/themeOverride20.xml"/></Relationships>
</file>

<file path=ppt/charts/_rels/chart4.xml.rels><?xml version="1.0" encoding="UTF-8" standalone="yes"?>
<Relationships xmlns="http://schemas.openxmlformats.org/package/2006/relationships"><Relationship Id="rId3" Type="http://schemas.openxmlformats.org/officeDocument/2006/relationships/oleObject" Target="https://microsoft-my.sharepoint.com/personal/visesha_microsoft_com/Documents/PPTs/Conferences/MICRO%202017/cgma-throughput-log.xlsx" TargetMode="External"/><Relationship Id="rId2" Type="http://schemas.microsoft.com/office/2011/relationships/chartColorStyle" Target="colors2.xml"/><Relationship Id="rId1" Type="http://schemas.microsoft.com/office/2011/relationships/chartStyle" Target="style2.xml"/></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6.xml.rels><?xml version="1.0" encoding="UTF-8" standalone="yes"?>
<Relationships xmlns="http://schemas.openxmlformats.org/package/2006/relationships"><Relationship Id="rId2" Type="http://schemas.openxmlformats.org/officeDocument/2006/relationships/package" Target="../embeddings/Microsoft_Excel_Worksheet1.xlsx"/><Relationship Id="rId1" Type="http://schemas.openxmlformats.org/officeDocument/2006/relationships/themeOverride" Target="../theme/themeOverride1.xml"/></Relationships>
</file>

<file path=ppt/charts/_rels/chart7.xml.rels><?xml version="1.0" encoding="UTF-8" standalone="yes"?>
<Relationships xmlns="http://schemas.openxmlformats.org/package/2006/relationships"><Relationship Id="rId2" Type="http://schemas.openxmlformats.org/officeDocument/2006/relationships/package" Target="../embeddings/Microsoft_Excel_Worksheet2.xlsx"/><Relationship Id="rId1" Type="http://schemas.openxmlformats.org/officeDocument/2006/relationships/themeOverride" Target="../theme/themeOverride2.xml"/></Relationships>
</file>

<file path=ppt/charts/_rels/chart8.xml.rels><?xml version="1.0" encoding="UTF-8" standalone="yes"?>
<Relationships xmlns="http://schemas.openxmlformats.org/package/2006/relationships"><Relationship Id="rId2" Type="http://schemas.openxmlformats.org/officeDocument/2006/relationships/package" Target="../embeddings/Microsoft_Excel_Worksheet3.xlsx"/><Relationship Id="rId1" Type="http://schemas.openxmlformats.org/officeDocument/2006/relationships/themeOverride" Target="../theme/themeOverride3.xml"/></Relationships>
</file>

<file path=ppt/charts/_rels/chart9.xml.rels><?xml version="1.0" encoding="UTF-8" standalone="yes"?>
<Relationships xmlns="http://schemas.openxmlformats.org/package/2006/relationships"><Relationship Id="rId2" Type="http://schemas.openxmlformats.org/officeDocument/2006/relationships/package" Target="../embeddings/Microsoft_Excel_Worksheet4.xlsx"/><Relationship Id="rId1" Type="http://schemas.openxmlformats.org/officeDocument/2006/relationships/themeOverride" Target="../theme/themeOverride4.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Sheet1!$G$10</c:f>
              <c:strCache>
                <c:ptCount val="1"/>
                <c:pt idx="0">
                  <c:v>Time (sec)</c:v>
                </c:pt>
              </c:strCache>
            </c:strRef>
          </c:tx>
          <c:explosion val="9"/>
          <c:dPt>
            <c:idx val="0"/>
            <c:bubble3D val="0"/>
            <c:explosion val="18"/>
            <c:spPr>
              <a:gradFill rotWithShape="1">
                <a:gsLst>
                  <a:gs pos="0">
                    <a:schemeClr val="accent1">
                      <a:shade val="51000"/>
                      <a:satMod val="130000"/>
                    </a:schemeClr>
                  </a:gs>
                  <a:gs pos="80000">
                    <a:schemeClr val="accent1">
                      <a:shade val="93000"/>
                      <a:satMod val="130000"/>
                    </a:schemeClr>
                  </a:gs>
                  <a:gs pos="100000">
                    <a:schemeClr val="accent1">
                      <a:shade val="94000"/>
                      <a:satMod val="135000"/>
                    </a:schemeClr>
                  </a:gs>
                </a:gsLst>
                <a:lin ang="16200000" scaled="0"/>
              </a:gradFill>
              <a:ln>
                <a:noFill/>
              </a:ln>
              <a:effectLst>
                <a:outerShdw blurRad="40000" dist="23000" dir="5400000" rotWithShape="0">
                  <a:srgbClr val="000000">
                    <a:alpha val="35000"/>
                  </a:srgbClr>
                </a:outerShdw>
              </a:effectLst>
            </c:spPr>
            <c:extLst>
              <c:ext xmlns:c16="http://schemas.microsoft.com/office/drawing/2014/chart" uri="{C3380CC4-5D6E-409C-BE32-E72D297353CC}">
                <c16:uniqueId val="{00000001-79D6-8947-9815-7E66E0D801FD}"/>
              </c:ext>
            </c:extLst>
          </c:dPt>
          <c:dPt>
            <c:idx val="1"/>
            <c:bubble3D val="0"/>
            <c:spPr>
              <a:gradFill rotWithShape="1">
                <a:gsLst>
                  <a:gs pos="0">
                    <a:schemeClr val="accent2">
                      <a:shade val="51000"/>
                      <a:satMod val="130000"/>
                    </a:schemeClr>
                  </a:gs>
                  <a:gs pos="80000">
                    <a:schemeClr val="accent2">
                      <a:shade val="93000"/>
                      <a:satMod val="130000"/>
                    </a:schemeClr>
                  </a:gs>
                  <a:gs pos="100000">
                    <a:schemeClr val="accent2">
                      <a:shade val="94000"/>
                      <a:satMod val="135000"/>
                    </a:schemeClr>
                  </a:gs>
                </a:gsLst>
                <a:lin ang="16200000" scaled="0"/>
              </a:gradFill>
              <a:ln>
                <a:noFill/>
              </a:ln>
              <a:effectLst>
                <a:outerShdw blurRad="40000" dist="23000" dir="5400000" rotWithShape="0">
                  <a:srgbClr val="000000">
                    <a:alpha val="35000"/>
                  </a:srgbClr>
                </a:outerShdw>
              </a:effectLst>
            </c:spPr>
            <c:extLst>
              <c:ext xmlns:c16="http://schemas.microsoft.com/office/drawing/2014/chart" uri="{C3380CC4-5D6E-409C-BE32-E72D297353CC}">
                <c16:uniqueId val="{00000003-79D6-8947-9815-7E66E0D801FD}"/>
              </c:ext>
            </c:extLst>
          </c:dPt>
          <c:dPt>
            <c:idx val="2"/>
            <c:bubble3D val="0"/>
            <c:spPr>
              <a:gradFill rotWithShape="1">
                <a:gsLst>
                  <a:gs pos="0">
                    <a:schemeClr val="accent3">
                      <a:shade val="51000"/>
                      <a:satMod val="130000"/>
                    </a:schemeClr>
                  </a:gs>
                  <a:gs pos="80000">
                    <a:schemeClr val="accent3">
                      <a:shade val="93000"/>
                      <a:satMod val="130000"/>
                    </a:schemeClr>
                  </a:gs>
                  <a:gs pos="100000">
                    <a:schemeClr val="accent3">
                      <a:shade val="94000"/>
                      <a:satMod val="135000"/>
                    </a:schemeClr>
                  </a:gs>
                </a:gsLst>
                <a:lin ang="16200000" scaled="0"/>
              </a:gradFill>
              <a:ln>
                <a:noFill/>
              </a:ln>
              <a:effectLst>
                <a:outerShdw blurRad="40000" dist="23000" dir="5400000" rotWithShape="0">
                  <a:srgbClr val="000000">
                    <a:alpha val="35000"/>
                  </a:srgbClr>
                </a:outerShdw>
              </a:effectLst>
            </c:spPr>
            <c:extLst>
              <c:ext xmlns:c16="http://schemas.microsoft.com/office/drawing/2014/chart" uri="{C3380CC4-5D6E-409C-BE32-E72D297353CC}">
                <c16:uniqueId val="{00000005-79D6-8947-9815-7E66E0D801FD}"/>
              </c:ext>
            </c:extLst>
          </c:dPt>
          <c:dLbls>
            <c:dLbl>
              <c:idx val="0"/>
              <c:layout>
                <c:manualLayout>
                  <c:x val="0.24651926105454391"/>
                  <c:y val="-1.445507159528165E-2"/>
                </c:manualLayout>
              </c:layout>
              <c:showLegendKey val="0"/>
              <c:showVal val="0"/>
              <c:showCatName val="1"/>
              <c:showSerName val="0"/>
              <c:showPercent val="1"/>
              <c:showBubbleSize val="0"/>
              <c:extLst>
                <c:ext xmlns:c15="http://schemas.microsoft.com/office/drawing/2012/chart" uri="{CE6537A1-D6FC-4f65-9D91-7224C49458BB}">
                  <c15:layout>
                    <c:manualLayout>
                      <c:w val="0.33105479002624666"/>
                      <c:h val="0.27180553156225196"/>
                    </c:manualLayout>
                  </c15:layout>
                </c:ext>
                <c:ext xmlns:c16="http://schemas.microsoft.com/office/drawing/2014/chart" uri="{C3380CC4-5D6E-409C-BE32-E72D297353CC}">
                  <c16:uniqueId val="{00000001-79D6-8947-9815-7E66E0D801FD}"/>
                </c:ext>
              </c:extLst>
            </c:dLbl>
            <c:dLbl>
              <c:idx val="1"/>
              <c:layout>
                <c:manualLayout>
                  <c:x val="1.8708704390250682E-2"/>
                  <c:y val="-6.8276437496774343E-3"/>
                </c:manualLayout>
              </c:layout>
              <c:tx>
                <c:rich>
                  <a:bodyPr rot="0" spcFirstLastPara="1" vertOverflow="ellipsis" vert="horz" wrap="square" lIns="38100" tIns="19050" rIns="38100" bIns="19050" anchor="ctr" anchorCtr="1">
                    <a:spAutoFit/>
                  </a:bodyPr>
                  <a:lstStyle/>
                  <a:p>
                    <a:pPr>
                      <a:defRPr sz="2000" b="0" i="0" u="none" strike="noStrike" kern="1200" baseline="0">
                        <a:solidFill>
                          <a:schemeClr val="bg1"/>
                        </a:solidFill>
                        <a:latin typeface="+mn-lt"/>
                        <a:ea typeface="+mn-ea"/>
                        <a:cs typeface="+mn-cs"/>
                      </a:defRPr>
                    </a:pPr>
                    <a:r>
                      <a:rPr lang="en-US" b="1" dirty="0">
                        <a:solidFill>
                          <a:schemeClr val="bg1"/>
                        </a:solidFill>
                        <a:effectLst/>
                      </a:rPr>
                      <a:t>Read Alignment</a:t>
                    </a:r>
                  </a:p>
                  <a:p>
                    <a:pPr>
                      <a:defRPr>
                        <a:solidFill>
                          <a:schemeClr val="bg1"/>
                        </a:solidFill>
                      </a:defRPr>
                    </a:pPr>
                    <a:r>
                      <a:rPr lang="en-US" b="1" dirty="0">
                        <a:solidFill>
                          <a:schemeClr val="bg1"/>
                        </a:solidFill>
                        <a:effectLst/>
                      </a:rPr>
                      <a:t>(Edit-distance</a:t>
                    </a:r>
                    <a:r>
                      <a:rPr lang="en-US" b="1" baseline="0" dirty="0">
                        <a:solidFill>
                          <a:schemeClr val="bg1"/>
                        </a:solidFill>
                        <a:effectLst/>
                      </a:rPr>
                      <a:t> comp)</a:t>
                    </a:r>
                    <a:r>
                      <a:rPr lang="en-US" b="1" dirty="0">
                        <a:solidFill>
                          <a:schemeClr val="bg1"/>
                        </a:solidFill>
                        <a:effectLst/>
                      </a:rPr>
                      <a:t>
</a:t>
                    </a:r>
                    <a:fld id="{ACE13563-F57D-4797-B37A-2A9786FDDB9F}" type="PERCENTAGE">
                      <a:rPr lang="en-US" b="1">
                        <a:solidFill>
                          <a:schemeClr val="bg1"/>
                        </a:solidFill>
                        <a:effectLst/>
                      </a:rPr>
                      <a:pPr>
                        <a:defRPr>
                          <a:solidFill>
                            <a:schemeClr val="bg1"/>
                          </a:solidFill>
                        </a:defRPr>
                      </a:pPr>
                      <a:t>[PERCENTAGE]</a:t>
                    </a:fld>
                    <a:endParaRPr lang="en-US" b="1" dirty="0">
                      <a:solidFill>
                        <a:schemeClr val="bg1"/>
                      </a:solidFill>
                      <a:effectLst/>
                    </a:endParaRPr>
                  </a:p>
                </c:rich>
              </c:tx>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chemeClr val="bg1"/>
                      </a:solidFill>
                      <a:latin typeface="+mn-lt"/>
                      <a:ea typeface="+mn-ea"/>
                      <a:cs typeface="+mn-cs"/>
                    </a:defRPr>
                  </a:pPr>
                  <a:endParaRPr lang="en-US"/>
                </a:p>
              </c:txPr>
              <c:showLegendKey val="0"/>
              <c:showVal val="0"/>
              <c:showCatName val="1"/>
              <c:showSerName val="0"/>
              <c:showPercent val="1"/>
              <c:showBubbleSize val="0"/>
              <c:extLst>
                <c:ext xmlns:c15="http://schemas.microsoft.com/office/drawing/2012/chart" uri="{CE6537A1-D6FC-4f65-9D91-7224C49458BB}">
                  <c15:layout>
                    <c:manualLayout>
                      <c:w val="0.38836459038472998"/>
                      <c:h val="0.22658673723929512"/>
                    </c:manualLayout>
                  </c15:layout>
                  <c15:dlblFieldTable/>
                  <c15:showDataLabelsRange val="0"/>
                </c:ext>
                <c:ext xmlns:c16="http://schemas.microsoft.com/office/drawing/2014/chart" uri="{C3380CC4-5D6E-409C-BE32-E72D297353CC}">
                  <c16:uniqueId val="{00000003-79D6-8947-9815-7E66E0D801FD}"/>
                </c:ext>
              </c:extLst>
            </c:dLbl>
            <c:dLbl>
              <c:idx val="2"/>
              <c:layout>
                <c:manualLayout>
                  <c:x val="-0.18850453686134078"/>
                  <c:y val="-4.8881807572985901E-2"/>
                </c:manualLayout>
              </c:layout>
              <c:showLegendKey val="0"/>
              <c:showVal val="0"/>
              <c:showCatName val="1"/>
              <c:showSerName val="0"/>
              <c:showPercent val="1"/>
              <c:showBubbleSize val="0"/>
              <c:extLst>
                <c:ext xmlns:c15="http://schemas.microsoft.com/office/drawing/2012/chart" uri="{CE6537A1-D6FC-4f65-9D91-7224C49458BB}">
                  <c15:layout>
                    <c:manualLayout>
                      <c:w val="0.2193055555555555"/>
                      <c:h val="0.250508240760909"/>
                    </c:manualLayout>
                  </c15:layout>
                </c:ext>
                <c:ext xmlns:c16="http://schemas.microsoft.com/office/drawing/2014/chart" uri="{C3380CC4-5D6E-409C-BE32-E72D297353CC}">
                  <c16:uniqueId val="{00000005-79D6-8947-9815-7E66E0D801FD}"/>
                </c:ext>
              </c:extLst>
            </c:dLbl>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ysClr val="windowText" lastClr="000000"/>
                    </a:solidFill>
                    <a:latin typeface="+mn-lt"/>
                    <a:ea typeface="+mn-ea"/>
                    <a:cs typeface="+mn-cs"/>
                  </a:defRPr>
                </a:pPr>
                <a:endParaRPr lang="en-US"/>
              </a:p>
            </c:txPr>
            <c:showLegendKey val="0"/>
            <c:showVal val="0"/>
            <c:showCatName val="1"/>
            <c:showSerName val="0"/>
            <c:showPercent val="1"/>
            <c:showBubbleSize val="0"/>
            <c:showLeaderLines val="1"/>
            <c:leaderLines>
              <c:spPr>
                <a:ln w="9525">
                  <a:solidFill>
                    <a:schemeClr val="tx1"/>
                  </a:solidFill>
                </a:ln>
                <a:effectLst/>
              </c:spPr>
            </c:leaderLines>
            <c:extLst>
              <c:ext xmlns:c15="http://schemas.microsoft.com/office/drawing/2012/chart" uri="{CE6537A1-D6FC-4f65-9D91-7224C49458BB}"/>
            </c:extLst>
          </c:dLbls>
          <c:cat>
            <c:strRef>
              <c:f>Sheet1!$F$11:$F$13</c:f>
              <c:strCache>
                <c:ptCount val="3"/>
                <c:pt idx="0">
                  <c:v>candidate alignment locations (CAL)</c:v>
                </c:pt>
                <c:pt idx="1">
                  <c:v>SIMD banded Levenshtein edit distance</c:v>
                </c:pt>
                <c:pt idx="2">
                  <c:v>SAM printing</c:v>
                </c:pt>
              </c:strCache>
            </c:strRef>
          </c:cat>
          <c:val>
            <c:numRef>
              <c:f>Sheet1!$G$11:$G$13</c:f>
              <c:numCache>
                <c:formatCode>_(* #,##0.00_);_(* \(#,##0.00\);_(* "-"??_);_(@_)</c:formatCode>
                <c:ptCount val="3"/>
                <c:pt idx="0">
                  <c:v>3738.88</c:v>
                </c:pt>
                <c:pt idx="1">
                  <c:v>81368.094525727502</c:v>
                </c:pt>
                <c:pt idx="2">
                  <c:v>2269.8754742724996</c:v>
                </c:pt>
              </c:numCache>
            </c:numRef>
          </c:val>
          <c:extLst>
            <c:ext xmlns:c16="http://schemas.microsoft.com/office/drawing/2014/chart" uri="{C3380CC4-5D6E-409C-BE32-E72D297353CC}">
              <c16:uniqueId val="{00000006-79D6-8947-9815-7E66E0D801FD}"/>
            </c:ext>
          </c:extLst>
        </c:ser>
        <c:dLbls>
          <c:showLegendKey val="0"/>
          <c:showVal val="0"/>
          <c:showCatName val="1"/>
          <c:showSerName val="0"/>
          <c:showPercent val="1"/>
          <c:showBubbleSize val="0"/>
          <c:showLeaderLines val="1"/>
        </c:dLbls>
        <c:firstSliceAng val="0"/>
        <c:holeSize val="50"/>
      </c:doughnutChart>
      <c:spPr>
        <a:noFill/>
        <a:ln>
          <a:noFill/>
        </a:ln>
        <a:effectLst/>
      </c:spPr>
    </c:plotArea>
    <c:plotVisOnly val="1"/>
    <c:dispBlanksAs val="gap"/>
    <c:showDLblsOverMax val="0"/>
  </c:chart>
  <c:spPr>
    <a:noFill/>
    <a:ln>
      <a:noFill/>
    </a:ln>
    <a:effectLst/>
  </c:spPr>
  <c:txPr>
    <a:bodyPr/>
    <a:lstStyle/>
    <a:p>
      <a:pPr>
        <a:defRPr sz="2000">
          <a:solidFill>
            <a:sysClr val="windowText" lastClr="000000"/>
          </a:solidFill>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계열 1</c:v>
                </c:pt>
              </c:strCache>
            </c:strRef>
          </c:tx>
          <c:spPr>
            <a:solidFill>
              <a:schemeClr val="accent1"/>
            </a:solidFill>
            <a:ln>
              <a:noFill/>
            </a:ln>
            <a:effectLst/>
          </c:spPr>
          <c:invertIfNegative val="0"/>
          <c:dPt>
            <c:idx val="0"/>
            <c:invertIfNegative val="0"/>
            <c:bubble3D val="0"/>
            <c:spPr>
              <a:solidFill>
                <a:schemeClr val="accent1"/>
              </a:solidFill>
              <a:ln>
                <a:solidFill>
                  <a:schemeClr val="accent1">
                    <a:lumMod val="50000"/>
                  </a:schemeClr>
                </a:solidFill>
              </a:ln>
              <a:effectLst/>
            </c:spPr>
            <c:extLst>
              <c:ext xmlns:c16="http://schemas.microsoft.com/office/drawing/2014/chart" uri="{C3380CC4-5D6E-409C-BE32-E72D297353CC}">
                <c16:uniqueId val="{00000001-103A-F046-B9D3-826D639B9BE9}"/>
              </c:ext>
            </c:extLst>
          </c:dPt>
          <c:dPt>
            <c:idx val="1"/>
            <c:invertIfNegative val="0"/>
            <c:bubble3D val="0"/>
            <c:spPr>
              <a:solidFill>
                <a:schemeClr val="accent3"/>
              </a:solidFill>
              <a:ln>
                <a:solidFill>
                  <a:schemeClr val="accent3">
                    <a:lumMod val="50000"/>
                  </a:schemeClr>
                </a:solidFill>
              </a:ln>
              <a:effectLst/>
            </c:spPr>
            <c:extLst>
              <c:ext xmlns:c16="http://schemas.microsoft.com/office/drawing/2014/chart" uri="{C3380CC4-5D6E-409C-BE32-E72D297353CC}">
                <c16:uniqueId val="{00000003-103A-F046-B9D3-826D639B9BE9}"/>
              </c:ext>
            </c:extLst>
          </c:dPt>
          <c:dPt>
            <c:idx val="2"/>
            <c:invertIfNegative val="0"/>
            <c:bubble3D val="0"/>
            <c:spPr>
              <a:solidFill>
                <a:schemeClr val="accent1"/>
              </a:solidFill>
              <a:ln>
                <a:solidFill>
                  <a:schemeClr val="accent1">
                    <a:lumMod val="50000"/>
                  </a:schemeClr>
                </a:solidFill>
              </a:ln>
              <a:effectLst/>
            </c:spPr>
            <c:extLst>
              <c:ext xmlns:c16="http://schemas.microsoft.com/office/drawing/2014/chart" uri="{C3380CC4-5D6E-409C-BE32-E72D297353CC}">
                <c16:uniqueId val="{00000005-103A-F046-B9D3-826D639B9BE9}"/>
              </c:ext>
            </c:extLst>
          </c:dPt>
          <c:dPt>
            <c:idx val="3"/>
            <c:invertIfNegative val="0"/>
            <c:bubble3D val="0"/>
            <c:spPr>
              <a:solidFill>
                <a:schemeClr val="accent3"/>
              </a:solidFill>
              <a:ln>
                <a:solidFill>
                  <a:schemeClr val="accent3">
                    <a:lumMod val="50000"/>
                  </a:schemeClr>
                </a:solidFill>
              </a:ln>
              <a:effectLst/>
            </c:spPr>
            <c:extLst>
              <c:ext xmlns:c16="http://schemas.microsoft.com/office/drawing/2014/chart" uri="{C3380CC4-5D6E-409C-BE32-E72D297353CC}">
                <c16:uniqueId val="{00000007-103A-F046-B9D3-826D639B9BE9}"/>
              </c:ext>
            </c:extLst>
          </c:dPt>
          <c:dLbls>
            <c:dLbl>
              <c:idx val="1"/>
              <c:tx>
                <c:rich>
                  <a:bodyPr/>
                  <a:lstStyle/>
                  <a:p>
                    <a:r>
                      <a:rPr lang="en-US" altLang="ko-KR" dirty="0"/>
                      <a:t>2.3x</a:t>
                    </a:r>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103A-F046-B9D3-826D639B9BE9}"/>
                </c:ext>
              </c:extLst>
            </c:dLbl>
            <c:dLbl>
              <c:idx val="2"/>
              <c:tx>
                <c:rich>
                  <a:bodyPr/>
                  <a:lstStyle/>
                  <a:p>
                    <a:r>
                      <a:rPr lang="en-US" altLang="ko-KR" dirty="0"/>
                      <a:t>3.0x</a:t>
                    </a:r>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103A-F046-B9D3-826D639B9BE9}"/>
                </c:ext>
              </c:extLst>
            </c:dLbl>
            <c:dLbl>
              <c:idx val="3"/>
              <c:tx>
                <c:rich>
                  <a:bodyPr/>
                  <a:lstStyle/>
                  <a:p>
                    <a:r>
                      <a:rPr lang="en-US" altLang="ko-KR" dirty="0"/>
                      <a:t>6.5x</a:t>
                    </a:r>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103A-F046-B9D3-826D639B9BE9}"/>
                </c:ext>
              </c:extLst>
            </c:dLbl>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chemeClr val="tx1"/>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HMC-MC</c:v>
                </c:pt>
                <c:pt idx="1">
                  <c:v>HMC-MC +
PIM BW</c:v>
                </c:pt>
                <c:pt idx="2">
                  <c:v>Tesseract + Conventional BW</c:v>
                </c:pt>
                <c:pt idx="3">
                  <c:v>Tesseract</c:v>
                </c:pt>
              </c:strCache>
            </c:strRef>
          </c:cat>
          <c:val>
            <c:numRef>
              <c:f>Sheet1!$B$2:$B$5</c:f>
              <c:numCache>
                <c:formatCode>General</c:formatCode>
                <c:ptCount val="4"/>
                <c:pt idx="0">
                  <c:v>1</c:v>
                </c:pt>
                <c:pt idx="1">
                  <c:v>2.3042730158714102</c:v>
                </c:pt>
                <c:pt idx="2">
                  <c:v>3.0223863878163568</c:v>
                </c:pt>
                <c:pt idx="3">
                  <c:v>6.4998907173731304</c:v>
                </c:pt>
              </c:numCache>
            </c:numRef>
          </c:val>
          <c:extLst>
            <c:ext xmlns:c16="http://schemas.microsoft.com/office/drawing/2014/chart" uri="{C3380CC4-5D6E-409C-BE32-E72D297353CC}">
              <c16:uniqueId val="{00000008-103A-F046-B9D3-826D639B9BE9}"/>
            </c:ext>
          </c:extLst>
        </c:ser>
        <c:dLbls>
          <c:showLegendKey val="0"/>
          <c:showVal val="0"/>
          <c:showCatName val="0"/>
          <c:showSerName val="0"/>
          <c:showPercent val="0"/>
          <c:showBubbleSize val="0"/>
        </c:dLbls>
        <c:gapWidth val="80"/>
        <c:overlap val="-27"/>
        <c:axId val="1215621296"/>
        <c:axId val="1215625408"/>
      </c:barChart>
      <c:catAx>
        <c:axId val="121562129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215625408"/>
        <c:crosses val="autoZero"/>
        <c:auto val="1"/>
        <c:lblAlgn val="ctr"/>
        <c:lblOffset val="100"/>
        <c:noMultiLvlLbl val="0"/>
      </c:catAx>
      <c:valAx>
        <c:axId val="1215625408"/>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0" i="0" u="none" strike="noStrike" kern="1200" baseline="0">
                    <a:solidFill>
                      <a:schemeClr val="tx1"/>
                    </a:solidFill>
                    <a:latin typeface="+mn-lt"/>
                    <a:ea typeface="+mn-ea"/>
                    <a:cs typeface="+mn-cs"/>
                  </a:defRPr>
                </a:pPr>
                <a:r>
                  <a:rPr lang="en-US" altLang="ko-KR" dirty="0"/>
                  <a:t>Speedup</a:t>
                </a:r>
              </a:p>
            </c:rich>
          </c:tx>
          <c:layout>
            <c:manualLayout>
              <c:xMode val="edge"/>
              <c:yMode val="edge"/>
              <c:x val="1.54320987654321E-3"/>
              <c:y val="0.336434154096592"/>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215621296"/>
        <c:crosses val="autoZero"/>
        <c:crossBetween val="between"/>
      </c:valAx>
      <c:spPr>
        <a:noFill/>
        <a:ln>
          <a:noFill/>
        </a:ln>
        <a:effectLst/>
      </c:spPr>
    </c:plotArea>
    <c:plotVisOnly val="1"/>
    <c:dispBlanksAs val="gap"/>
    <c:showDLblsOverMax val="0"/>
  </c:chart>
  <c:spPr>
    <a:noFill/>
    <a:ln>
      <a:noFill/>
    </a:ln>
    <a:effectLst/>
  </c:spPr>
  <c:txPr>
    <a:bodyPr/>
    <a:lstStyle/>
    <a:p>
      <a:pPr>
        <a:defRPr sz="2000">
          <a:solidFill>
            <a:schemeClr val="tx1"/>
          </a:solidFill>
        </a:defRPr>
      </a:pPr>
      <a:endParaRPr lang="en-US"/>
    </a:p>
  </c:txPr>
  <c:externalData r:id="rId2">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900506622718701"/>
          <c:y val="0.16071480580290401"/>
          <c:w val="0.82732323043042"/>
          <c:h val="0.66641303891524295"/>
        </c:manualLayout>
      </c:layout>
      <c:lineChart>
        <c:grouping val="standard"/>
        <c:varyColors val="0"/>
        <c:ser>
          <c:idx val="4"/>
          <c:order val="2"/>
          <c:tx>
            <c:strRef>
              <c:f>Trend!$N$56</c:f>
              <c:strCache>
                <c:ptCount val="1"/>
                <c:pt idx="0">
                  <c:v>Capacity</c:v>
                </c:pt>
              </c:strCache>
            </c:strRef>
          </c:tx>
          <c:spPr>
            <a:ln w="38100" cap="rnd">
              <a:solidFill>
                <a:schemeClr val="accent4">
                  <a:lumMod val="60000"/>
                </a:schemeClr>
              </a:solidFill>
              <a:round/>
            </a:ln>
            <a:effectLst/>
          </c:spPr>
          <c:marker>
            <c:symbol val="triangle"/>
            <c:size val="14"/>
            <c:spPr>
              <a:solidFill>
                <a:schemeClr val="accent4">
                  <a:lumMod val="60000"/>
                </a:schemeClr>
              </a:solidFill>
              <a:ln w="9525">
                <a:solidFill>
                  <a:schemeClr val="accent4">
                    <a:lumMod val="60000"/>
                  </a:schemeClr>
                </a:solidFill>
              </a:ln>
              <a:effectLst/>
            </c:spPr>
          </c:marker>
          <c:cat>
            <c:numRef>
              <c:f>Trend!$O$51:$X$51</c:f>
              <c:numCache>
                <c:formatCode>General</c:formatCode>
                <c:ptCount val="10"/>
                <c:pt idx="0">
                  <c:v>1999</c:v>
                </c:pt>
                <c:pt idx="1">
                  <c:v>2003</c:v>
                </c:pt>
                <c:pt idx="2">
                  <c:v>2006</c:v>
                </c:pt>
                <c:pt idx="3">
                  <c:v>2008</c:v>
                </c:pt>
                <c:pt idx="4">
                  <c:v>2011</c:v>
                </c:pt>
                <c:pt idx="5">
                  <c:v>2013</c:v>
                </c:pt>
                <c:pt idx="6">
                  <c:v>2014</c:v>
                </c:pt>
                <c:pt idx="7">
                  <c:v>2015</c:v>
                </c:pt>
                <c:pt idx="8">
                  <c:v>2016</c:v>
                </c:pt>
                <c:pt idx="9">
                  <c:v>2017</c:v>
                </c:pt>
              </c:numCache>
            </c:numRef>
          </c:cat>
          <c:val>
            <c:numRef>
              <c:f>Trend!$O$56:$X$56</c:f>
              <c:numCache>
                <c:formatCode>General</c:formatCode>
                <c:ptCount val="10"/>
                <c:pt idx="0">
                  <c:v>1</c:v>
                </c:pt>
                <c:pt idx="1">
                  <c:v>2</c:v>
                </c:pt>
                <c:pt idx="2">
                  <c:v>4</c:v>
                </c:pt>
                <c:pt idx="3">
                  <c:v>8</c:v>
                </c:pt>
                <c:pt idx="4">
                  <c:v>16</c:v>
                </c:pt>
                <c:pt idx="5">
                  <c:v>32</c:v>
                </c:pt>
                <c:pt idx="6">
                  <c:v>64</c:v>
                </c:pt>
                <c:pt idx="7">
                  <c:v>64</c:v>
                </c:pt>
                <c:pt idx="8">
                  <c:v>128</c:v>
                </c:pt>
                <c:pt idx="9">
                  <c:v>128</c:v>
                </c:pt>
              </c:numCache>
            </c:numRef>
          </c:val>
          <c:smooth val="0"/>
          <c:extLst>
            <c:ext xmlns:c16="http://schemas.microsoft.com/office/drawing/2014/chart" uri="{C3380CC4-5D6E-409C-BE32-E72D297353CC}">
              <c16:uniqueId val="{00000000-849E-4542-B2B2-92E440475CFC}"/>
            </c:ext>
          </c:extLst>
        </c:ser>
        <c:ser>
          <c:idx val="3"/>
          <c:order val="3"/>
          <c:tx>
            <c:strRef>
              <c:f>Trend!$N$55</c:f>
              <c:strCache>
                <c:ptCount val="1"/>
                <c:pt idx="0">
                  <c:v>Bandwidth</c:v>
                </c:pt>
              </c:strCache>
            </c:strRef>
          </c:tx>
          <c:spPr>
            <a:ln w="38100" cap="rnd">
              <a:solidFill>
                <a:schemeClr val="accent6"/>
              </a:solidFill>
              <a:round/>
            </a:ln>
            <a:effectLst/>
          </c:spPr>
          <c:marker>
            <c:symbol val="square"/>
            <c:size val="14"/>
            <c:spPr>
              <a:solidFill>
                <a:schemeClr val="accent6"/>
              </a:solidFill>
              <a:ln w="9525">
                <a:solidFill>
                  <a:schemeClr val="accent6"/>
                </a:solidFill>
              </a:ln>
              <a:effectLst/>
            </c:spPr>
          </c:marker>
          <c:cat>
            <c:numRef>
              <c:f>Trend!$O$51:$X$51</c:f>
              <c:numCache>
                <c:formatCode>General</c:formatCode>
                <c:ptCount val="10"/>
                <c:pt idx="0">
                  <c:v>1999</c:v>
                </c:pt>
                <c:pt idx="1">
                  <c:v>2003</c:v>
                </c:pt>
                <c:pt idx="2">
                  <c:v>2006</c:v>
                </c:pt>
                <c:pt idx="3">
                  <c:v>2008</c:v>
                </c:pt>
                <c:pt idx="4">
                  <c:v>2011</c:v>
                </c:pt>
                <c:pt idx="5">
                  <c:v>2013</c:v>
                </c:pt>
                <c:pt idx="6">
                  <c:v>2014</c:v>
                </c:pt>
                <c:pt idx="7">
                  <c:v>2015</c:v>
                </c:pt>
                <c:pt idx="8">
                  <c:v>2016</c:v>
                </c:pt>
                <c:pt idx="9">
                  <c:v>2017</c:v>
                </c:pt>
              </c:numCache>
            </c:numRef>
          </c:cat>
          <c:val>
            <c:numRef>
              <c:f>Trend!$O$55:$X$55</c:f>
              <c:numCache>
                <c:formatCode>General</c:formatCode>
                <c:ptCount val="10"/>
                <c:pt idx="0">
                  <c:v>1</c:v>
                </c:pt>
                <c:pt idx="1">
                  <c:v>3.007518796992481</c:v>
                </c:pt>
                <c:pt idx="2">
                  <c:v>6.0150375939849621</c:v>
                </c:pt>
                <c:pt idx="3">
                  <c:v>8.0150375939849603</c:v>
                </c:pt>
                <c:pt idx="4">
                  <c:v>10.02255639097744</c:v>
                </c:pt>
                <c:pt idx="5">
                  <c:v>12.030075187969921</c:v>
                </c:pt>
                <c:pt idx="6">
                  <c:v>14.030075187969921</c:v>
                </c:pt>
                <c:pt idx="7">
                  <c:v>16.03759398496241</c:v>
                </c:pt>
                <c:pt idx="8">
                  <c:v>18.045112781954881</c:v>
                </c:pt>
                <c:pt idx="9">
                  <c:v>19.548872180451131</c:v>
                </c:pt>
              </c:numCache>
            </c:numRef>
          </c:val>
          <c:smooth val="0"/>
          <c:extLst>
            <c:ext xmlns:c16="http://schemas.microsoft.com/office/drawing/2014/chart" uri="{C3380CC4-5D6E-409C-BE32-E72D297353CC}">
              <c16:uniqueId val="{00000001-849E-4542-B2B2-92E440475CFC}"/>
            </c:ext>
          </c:extLst>
        </c:ser>
        <c:ser>
          <c:idx val="2"/>
          <c:order val="4"/>
          <c:tx>
            <c:strRef>
              <c:f>Trend!$N$57</c:f>
              <c:strCache>
                <c:ptCount val="1"/>
                <c:pt idx="0">
                  <c:v>Latency</c:v>
                </c:pt>
              </c:strCache>
            </c:strRef>
          </c:tx>
          <c:spPr>
            <a:ln w="38100" cap="rnd">
              <a:solidFill>
                <a:srgbClr val="FF4136"/>
              </a:solidFill>
              <a:round/>
            </a:ln>
            <a:effectLst/>
          </c:spPr>
          <c:marker>
            <c:symbol val="circle"/>
            <c:size val="14"/>
            <c:spPr>
              <a:solidFill>
                <a:srgbClr val="FF4136"/>
              </a:solidFill>
              <a:ln w="9525">
                <a:solidFill>
                  <a:srgbClr val="FF4136"/>
                </a:solidFill>
              </a:ln>
              <a:effectLst/>
            </c:spPr>
          </c:marker>
          <c:cat>
            <c:numRef>
              <c:f>Trend!$O$51:$X$51</c:f>
              <c:numCache>
                <c:formatCode>General</c:formatCode>
                <c:ptCount val="10"/>
                <c:pt idx="0">
                  <c:v>1999</c:v>
                </c:pt>
                <c:pt idx="1">
                  <c:v>2003</c:v>
                </c:pt>
                <c:pt idx="2">
                  <c:v>2006</c:v>
                </c:pt>
                <c:pt idx="3">
                  <c:v>2008</c:v>
                </c:pt>
                <c:pt idx="4">
                  <c:v>2011</c:v>
                </c:pt>
                <c:pt idx="5">
                  <c:v>2013</c:v>
                </c:pt>
                <c:pt idx="6">
                  <c:v>2014</c:v>
                </c:pt>
                <c:pt idx="7">
                  <c:v>2015</c:v>
                </c:pt>
                <c:pt idx="8">
                  <c:v>2016</c:v>
                </c:pt>
                <c:pt idx="9">
                  <c:v>2017</c:v>
                </c:pt>
              </c:numCache>
            </c:numRef>
          </c:cat>
          <c:val>
            <c:numRef>
              <c:f>Trend!$O$58:$X$58</c:f>
              <c:numCache>
                <c:formatCode>General</c:formatCode>
                <c:ptCount val="10"/>
                <c:pt idx="0">
                  <c:v>1</c:v>
                </c:pt>
                <c:pt idx="1">
                  <c:v>1</c:v>
                </c:pt>
                <c:pt idx="2">
                  <c:v>1.043478260869565</c:v>
                </c:pt>
                <c:pt idx="3">
                  <c:v>1.142857142857143</c:v>
                </c:pt>
                <c:pt idx="4">
                  <c:v>1.2121212121212119</c:v>
                </c:pt>
                <c:pt idx="5">
                  <c:v>1.263157894736842</c:v>
                </c:pt>
                <c:pt idx="6">
                  <c:v>1.2520868113522541</c:v>
                </c:pt>
                <c:pt idx="7">
                  <c:v>1.274968125796855</c:v>
                </c:pt>
                <c:pt idx="8">
                  <c:v>1.2998266897746971</c:v>
                </c:pt>
                <c:pt idx="9">
                  <c:v>1.31868131868132</c:v>
                </c:pt>
              </c:numCache>
            </c:numRef>
          </c:val>
          <c:smooth val="0"/>
          <c:extLst>
            <c:ext xmlns:c16="http://schemas.microsoft.com/office/drawing/2014/chart" uri="{C3380CC4-5D6E-409C-BE32-E72D297353CC}">
              <c16:uniqueId val="{00000002-849E-4542-B2B2-92E440475CFC}"/>
            </c:ext>
          </c:extLst>
        </c:ser>
        <c:dLbls>
          <c:showLegendKey val="0"/>
          <c:showVal val="0"/>
          <c:showCatName val="0"/>
          <c:showSerName val="0"/>
          <c:showPercent val="0"/>
          <c:showBubbleSize val="0"/>
        </c:dLbls>
        <c:marker val="1"/>
        <c:smooth val="0"/>
        <c:axId val="1237409600"/>
        <c:axId val="1733705920"/>
        <c:extLst>
          <c:ext xmlns:c15="http://schemas.microsoft.com/office/drawing/2012/chart" uri="{02D57815-91ED-43cb-92C2-25804820EDAC}">
            <c15:filteredLineSeries>
              <c15:ser>
                <c:idx val="0"/>
                <c:order val="0"/>
                <c:tx>
                  <c:strRef>
                    <c:extLst>
                      <c:ext uri="{02D57815-91ED-43cb-92C2-25804820EDAC}">
                        <c15:formulaRef>
                          <c15:sqref>Trend!$N$52</c15:sqref>
                        </c15:formulaRef>
                      </c:ext>
                    </c:extLst>
                    <c:strCache>
                      <c:ptCount val="1"/>
                      <c:pt idx="0">
                        <c:v>Activation</c:v>
                      </c:pt>
                    </c:strCache>
                  </c:strRef>
                </c:tx>
                <c:spPr>
                  <a:ln w="28575" cap="rnd">
                    <a:solidFill>
                      <a:schemeClr val="accent2"/>
                    </a:solidFill>
                    <a:round/>
                  </a:ln>
                  <a:effectLst/>
                </c:spPr>
                <c:marker>
                  <c:symbol val="circle"/>
                  <c:size val="14"/>
                  <c:spPr>
                    <a:solidFill>
                      <a:schemeClr val="accent2"/>
                    </a:solidFill>
                    <a:ln w="9525">
                      <a:solidFill>
                        <a:schemeClr val="accent2"/>
                      </a:solidFill>
                    </a:ln>
                    <a:effectLst/>
                  </c:spPr>
                </c:marker>
                <c:cat>
                  <c:numRef>
                    <c:extLst>
                      <c:ext uri="{02D57815-91ED-43cb-92C2-25804820EDAC}">
                        <c15:formulaRef>
                          <c15:sqref>Trend!$O$51:$X$51</c15:sqref>
                        </c15:formulaRef>
                      </c:ext>
                    </c:extLst>
                    <c:numCache>
                      <c:formatCode>General</c:formatCode>
                      <c:ptCount val="10"/>
                      <c:pt idx="0">
                        <c:v>1999</c:v>
                      </c:pt>
                      <c:pt idx="1">
                        <c:v>2003</c:v>
                      </c:pt>
                      <c:pt idx="2">
                        <c:v>2006</c:v>
                      </c:pt>
                      <c:pt idx="3">
                        <c:v>2008</c:v>
                      </c:pt>
                      <c:pt idx="4">
                        <c:v>2011</c:v>
                      </c:pt>
                      <c:pt idx="5">
                        <c:v>2013</c:v>
                      </c:pt>
                      <c:pt idx="6">
                        <c:v>2014</c:v>
                      </c:pt>
                      <c:pt idx="7">
                        <c:v>2015</c:v>
                      </c:pt>
                      <c:pt idx="8">
                        <c:v>2016</c:v>
                      </c:pt>
                      <c:pt idx="9">
                        <c:v>2017</c:v>
                      </c:pt>
                    </c:numCache>
                  </c:numRef>
                </c:cat>
                <c:val>
                  <c:numRef>
                    <c:extLst>
                      <c:ext uri="{02D57815-91ED-43cb-92C2-25804820EDAC}">
                        <c15:formulaRef>
                          <c15:sqref>Trend!$O$52:$V$52</c15:sqref>
                        </c15:formulaRef>
                      </c:ext>
                    </c:extLst>
                    <c:numCache>
                      <c:formatCode>General</c:formatCode>
                      <c:ptCount val="8"/>
                      <c:pt idx="0">
                        <c:v>1</c:v>
                      </c:pt>
                      <c:pt idx="1">
                        <c:v>1</c:v>
                      </c:pt>
                      <c:pt idx="2">
                        <c:v>1</c:v>
                      </c:pt>
                      <c:pt idx="3">
                        <c:v>1</c:v>
                      </c:pt>
                      <c:pt idx="4">
                        <c:v>0.9</c:v>
                      </c:pt>
                      <c:pt idx="5">
                        <c:v>0.83333333333333304</c:v>
                      </c:pt>
                      <c:pt idx="6">
                        <c:v>0.92800000000000005</c:v>
                      </c:pt>
                      <c:pt idx="7">
                        <c:v>0.93733333333333302</c:v>
                      </c:pt>
                    </c:numCache>
                  </c:numRef>
                </c:val>
                <c:smooth val="0"/>
                <c:extLst>
                  <c:ext xmlns:c16="http://schemas.microsoft.com/office/drawing/2014/chart" uri="{C3380CC4-5D6E-409C-BE32-E72D297353CC}">
                    <c16:uniqueId val="{00000003-849E-4542-B2B2-92E440475CFC}"/>
                  </c:ext>
                </c:extLst>
              </c15:ser>
            </c15:filteredLineSeries>
            <c15:filteredLineSeries>
              <c15:ser>
                <c:idx val="1"/>
                <c:order val="1"/>
                <c:tx>
                  <c:strRef>
                    <c:extLst xmlns:c15="http://schemas.microsoft.com/office/drawing/2012/chart">
                      <c:ext xmlns:c15="http://schemas.microsoft.com/office/drawing/2012/chart" uri="{02D57815-91ED-43cb-92C2-25804820EDAC}">
                        <c15:formulaRef>
                          <c15:sqref>Trend!$N$53</c15:sqref>
                        </c15:formulaRef>
                      </c:ext>
                    </c:extLst>
                    <c:strCache>
                      <c:ptCount val="1"/>
                      <c:pt idx="0">
                        <c:v>Precharge</c:v>
                      </c:pt>
                    </c:strCache>
                  </c:strRef>
                </c:tx>
                <c:spPr>
                  <a:ln w="28575" cap="rnd">
                    <a:solidFill>
                      <a:schemeClr val="accent4"/>
                    </a:solidFill>
                    <a:round/>
                  </a:ln>
                  <a:effectLst/>
                </c:spPr>
                <c:marker>
                  <c:symbol val="x"/>
                  <c:size val="14"/>
                  <c:spPr>
                    <a:noFill/>
                    <a:ln w="9525">
                      <a:solidFill>
                        <a:schemeClr val="accent4"/>
                      </a:solidFill>
                    </a:ln>
                    <a:effectLst/>
                  </c:spPr>
                </c:marker>
                <c:cat>
                  <c:numRef>
                    <c:extLst xmlns:c15="http://schemas.microsoft.com/office/drawing/2012/chart">
                      <c:ext xmlns:c15="http://schemas.microsoft.com/office/drawing/2012/chart" uri="{02D57815-91ED-43cb-92C2-25804820EDAC}">
                        <c15:formulaRef>
                          <c15:sqref>Trend!$O$51:$X$51</c15:sqref>
                        </c15:formulaRef>
                      </c:ext>
                    </c:extLst>
                    <c:numCache>
                      <c:formatCode>General</c:formatCode>
                      <c:ptCount val="10"/>
                      <c:pt idx="0">
                        <c:v>1999</c:v>
                      </c:pt>
                      <c:pt idx="1">
                        <c:v>2003</c:v>
                      </c:pt>
                      <c:pt idx="2">
                        <c:v>2006</c:v>
                      </c:pt>
                      <c:pt idx="3">
                        <c:v>2008</c:v>
                      </c:pt>
                      <c:pt idx="4">
                        <c:v>2011</c:v>
                      </c:pt>
                      <c:pt idx="5">
                        <c:v>2013</c:v>
                      </c:pt>
                      <c:pt idx="6">
                        <c:v>2014</c:v>
                      </c:pt>
                      <c:pt idx="7">
                        <c:v>2015</c:v>
                      </c:pt>
                      <c:pt idx="8">
                        <c:v>2016</c:v>
                      </c:pt>
                      <c:pt idx="9">
                        <c:v>2017</c:v>
                      </c:pt>
                    </c:numCache>
                  </c:numRef>
                </c:cat>
                <c:val>
                  <c:numRef>
                    <c:extLst xmlns:c15="http://schemas.microsoft.com/office/drawing/2012/chart">
                      <c:ext xmlns:c15="http://schemas.microsoft.com/office/drawing/2012/chart" uri="{02D57815-91ED-43cb-92C2-25804820EDAC}">
                        <c15:formulaRef>
                          <c15:sqref>Trend!$O$53:$V$53</c15:sqref>
                        </c15:formulaRef>
                      </c:ext>
                    </c:extLst>
                    <c:numCache>
                      <c:formatCode>General</c:formatCode>
                      <c:ptCount val="8"/>
                      <c:pt idx="0">
                        <c:v>1</c:v>
                      </c:pt>
                      <c:pt idx="1">
                        <c:v>1</c:v>
                      </c:pt>
                      <c:pt idx="2">
                        <c:v>1</c:v>
                      </c:pt>
                      <c:pt idx="3">
                        <c:v>1</c:v>
                      </c:pt>
                      <c:pt idx="4">
                        <c:v>0.9</c:v>
                      </c:pt>
                      <c:pt idx="5">
                        <c:v>0.83333333333333304</c:v>
                      </c:pt>
                      <c:pt idx="6">
                        <c:v>0.92800000000000005</c:v>
                      </c:pt>
                      <c:pt idx="7">
                        <c:v>0.93733333333333302</c:v>
                      </c:pt>
                    </c:numCache>
                  </c:numRef>
                </c:val>
                <c:smooth val="0"/>
                <c:extLst xmlns:c15="http://schemas.microsoft.com/office/drawing/2012/chart">
                  <c:ext xmlns:c16="http://schemas.microsoft.com/office/drawing/2014/chart" uri="{C3380CC4-5D6E-409C-BE32-E72D297353CC}">
                    <c16:uniqueId val="{00000004-849E-4542-B2B2-92E440475CFC}"/>
                  </c:ext>
                </c:extLst>
              </c15:ser>
            </c15:filteredLineSeries>
          </c:ext>
        </c:extLst>
      </c:lineChart>
      <c:catAx>
        <c:axId val="1237409600"/>
        <c:scaling>
          <c:orientation val="minMax"/>
        </c:scaling>
        <c:delete val="0"/>
        <c:axPos val="b"/>
        <c:numFmt formatCode="General" sourceLinked="1"/>
        <c:majorTickMark val="none"/>
        <c:minorTickMark val="none"/>
        <c:tickLblPos val="nextTo"/>
        <c:spPr>
          <a:noFill/>
          <a:ln w="19050" cap="flat" cmpd="sng" algn="ctr">
            <a:solidFill>
              <a:schemeClr val="tx1"/>
            </a:solidFill>
            <a:round/>
          </a:ln>
          <a:effectLst/>
        </c:spPr>
        <c:txPr>
          <a:bodyPr rot="-60000000" spcFirstLastPara="1" vertOverflow="ellipsis" vert="horz" wrap="square" anchor="ctr" anchorCtr="1"/>
          <a:lstStyle/>
          <a:p>
            <a:pPr>
              <a:defRPr sz="2400" b="0" i="0" u="none" strike="noStrike" kern="1200" baseline="0">
                <a:solidFill>
                  <a:schemeClr val="tx1">
                    <a:lumMod val="65000"/>
                    <a:lumOff val="35000"/>
                  </a:schemeClr>
                </a:solidFill>
                <a:latin typeface="Gill Sans MT" panose="020B0502020104020203" pitchFamily="34" charset="0"/>
                <a:ea typeface="+mn-ea"/>
                <a:cs typeface="+mn-cs"/>
              </a:defRPr>
            </a:pPr>
            <a:endParaRPr lang="en-US"/>
          </a:p>
        </c:txPr>
        <c:crossAx val="1733705920"/>
        <c:crosses val="autoZero"/>
        <c:auto val="1"/>
        <c:lblAlgn val="ctr"/>
        <c:lblOffset val="100"/>
        <c:noMultiLvlLbl val="0"/>
      </c:catAx>
      <c:valAx>
        <c:axId val="1733705920"/>
        <c:scaling>
          <c:logBase val="10"/>
          <c:orientation val="minMax"/>
          <c:max val="150"/>
          <c:min val="1"/>
        </c:scaling>
        <c:delete val="0"/>
        <c:axPos val="l"/>
        <c:majorGridlines>
          <c:spPr>
            <a:ln w="19050"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400" b="0" i="0" u="none" strike="noStrike" kern="1200" baseline="0">
                    <a:solidFill>
                      <a:schemeClr val="tx1">
                        <a:lumMod val="65000"/>
                        <a:lumOff val="35000"/>
                      </a:schemeClr>
                    </a:solidFill>
                    <a:latin typeface="Gill Sans MT" panose="020B0502020104020203" pitchFamily="34" charset="0"/>
                    <a:ea typeface="+mn-ea"/>
                    <a:cs typeface="+mn-cs"/>
                  </a:defRPr>
                </a:pPr>
                <a:r>
                  <a:rPr lang="en-US"/>
                  <a:t>DRAM Improvement (log)</a:t>
                </a:r>
              </a:p>
            </c:rich>
          </c:tx>
          <c:layout>
            <c:manualLayout>
              <c:xMode val="edge"/>
              <c:yMode val="edge"/>
              <c:x val="3.91802270431953E-3"/>
              <c:y val="0.103654866919604"/>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lumMod val="65000"/>
                    <a:lumOff val="35000"/>
                  </a:schemeClr>
                </a:solidFill>
                <a:latin typeface="Gill Sans MT" panose="020B0502020104020203" pitchFamily="34" charset="0"/>
                <a:ea typeface="+mn-ea"/>
                <a:cs typeface="+mn-cs"/>
              </a:defRPr>
            </a:pPr>
            <a:endParaRPr lang="en-US"/>
          </a:p>
        </c:txPr>
        <c:crossAx val="1237409600"/>
        <c:crosses val="autoZero"/>
        <c:crossBetween val="between"/>
        <c:majorUnit val="10"/>
      </c:valAx>
      <c:spPr>
        <a:noFill/>
        <a:ln>
          <a:noFill/>
        </a:ln>
        <a:effectLst/>
      </c:spPr>
    </c:plotArea>
    <c:legend>
      <c:legendPos val="b"/>
      <c:layout>
        <c:manualLayout>
          <c:xMode val="edge"/>
          <c:yMode val="edge"/>
          <c:x val="0.129817285683346"/>
          <c:y val="1.4274251973468001E-3"/>
          <c:w val="0.66589575864953399"/>
          <c:h val="9.9282337620760802E-2"/>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Gill Sans MT" panose="020B0502020104020203" pitchFamily="34" charset="0"/>
              <a:ea typeface="+mn-ea"/>
              <a:cs typeface="+mn-cs"/>
            </a:defRPr>
          </a:pPr>
          <a:endParaRPr lang="en-US"/>
        </a:p>
      </c:txPr>
    </c:legend>
    <c:plotVisOnly val="1"/>
    <c:dispBlanksAs val="gap"/>
    <c:showDLblsOverMax val="0"/>
  </c:chart>
  <c:spPr>
    <a:noFill/>
    <a:ln>
      <a:noFill/>
    </a:ln>
    <a:effectLst/>
  </c:spPr>
  <c:txPr>
    <a:bodyPr/>
    <a:lstStyle/>
    <a:p>
      <a:pPr>
        <a:defRPr sz="2400">
          <a:latin typeface="Gill Sans MT" panose="020B0502020104020203" pitchFamily="34" charset="0"/>
        </a:defRPr>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1206448458648597E-2"/>
          <c:y val="0.11259675138445401"/>
          <c:w val="0.91081969533220097"/>
          <c:h val="0.42902848960544598"/>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dPt>
            <c:idx val="10"/>
            <c:invertIfNegative val="0"/>
            <c:bubble3D val="0"/>
            <c:spPr>
              <a:noFill/>
              <a:ln>
                <a:noFill/>
              </a:ln>
              <a:effectLst/>
            </c:spPr>
            <c:extLst>
              <c:ext xmlns:c16="http://schemas.microsoft.com/office/drawing/2014/chart" uri="{C3380CC4-5D6E-409C-BE32-E72D297353CC}">
                <c16:uniqueId val="{00000001-154F-CA45-9DE4-5D071AEDDBAB}"/>
              </c:ext>
            </c:extLst>
          </c:dPt>
          <c:dPt>
            <c:idx val="11"/>
            <c:invertIfNegative val="0"/>
            <c:bubble3D val="0"/>
            <c:spPr>
              <a:noFill/>
              <a:ln>
                <a:noFill/>
              </a:ln>
              <a:effectLst/>
            </c:spPr>
            <c:extLst>
              <c:ext xmlns:c16="http://schemas.microsoft.com/office/drawing/2014/chart" uri="{C3380CC4-5D6E-409C-BE32-E72D297353CC}">
                <c16:uniqueId val="{00000003-154F-CA45-9DE4-5D071AEDDBAB}"/>
              </c:ext>
            </c:extLst>
          </c:dPt>
          <c:dPt>
            <c:idx val="12"/>
            <c:invertIfNegative val="0"/>
            <c:bubble3D val="0"/>
            <c:spPr>
              <a:noFill/>
              <a:ln>
                <a:noFill/>
              </a:ln>
              <a:effectLst/>
            </c:spPr>
            <c:extLst>
              <c:ext xmlns:c16="http://schemas.microsoft.com/office/drawing/2014/chart" uri="{C3380CC4-5D6E-409C-BE32-E72D297353CC}">
                <c16:uniqueId val="{00000005-154F-CA45-9DE4-5D071AEDDBAB}"/>
              </c:ext>
            </c:extLst>
          </c:dPt>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6.6390040999999997E-2</c:v>
                </c:pt>
                <c:pt idx="1">
                  <c:v>0.10482180300000001</c:v>
                </c:pt>
                <c:pt idx="2">
                  <c:v>9.4575800000000002E-2</c:v>
                </c:pt>
                <c:pt idx="3">
                  <c:v>0.131578947</c:v>
                </c:pt>
                <c:pt idx="4">
                  <c:v>0.13834586500000001</c:v>
                </c:pt>
                <c:pt idx="5">
                  <c:v>0.14399999999999999</c:v>
                </c:pt>
                <c:pt idx="6">
                  <c:v>0.124633431</c:v>
                </c:pt>
                <c:pt idx="7">
                  <c:v>1.8974285E-2</c:v>
                </c:pt>
                <c:pt idx="8">
                  <c:v>0.18400359899999999</c:v>
                </c:pt>
                <c:pt idx="10">
                  <c:v>1.386388E-2</c:v>
                </c:pt>
                <c:pt idx="11">
                  <c:v>6.6838352000000004E-2</c:v>
                </c:pt>
                <c:pt idx="12">
                  <c:v>5.008843795423E-2</c:v>
                </c:pt>
              </c:numCache>
            </c:numRef>
          </c:val>
          <c:extLst>
            <c:ext xmlns:c16="http://schemas.microsoft.com/office/drawing/2014/chart" uri="{C3380CC4-5D6E-409C-BE32-E72D297353CC}">
              <c16:uniqueId val="{00000006-154F-CA45-9DE4-5D071AEDDBAB}"/>
            </c:ext>
          </c:extLst>
        </c:ser>
        <c:ser>
          <c:idx val="1"/>
          <c:order val="1"/>
          <c:tx>
            <c:strRef>
              <c:f>Sheet6!$R$3</c:f>
              <c:strCache>
                <c:ptCount val="1"/>
                <c:pt idx="0">
                  <c:v>Multi Core</c:v>
                </c:pt>
              </c:strCache>
            </c:strRef>
          </c:tx>
          <c:spPr>
            <a:no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0.13499043999999999</c:v>
                </c:pt>
                <c:pt idx="4">
                  <c:v>0.15580633399999999</c:v>
                </c:pt>
                <c:pt idx="5">
                  <c:v>0.15722924699999999</c:v>
                </c:pt>
                <c:pt idx="6">
                  <c:v>0.20029400999999999</c:v>
                </c:pt>
                <c:pt idx="7">
                  <c:v>0.14045163299999999</c:v>
                </c:pt>
                <c:pt idx="8">
                  <c:v>0.185781059</c:v>
                </c:pt>
                <c:pt idx="10">
                  <c:v>2.9225210000000001E-2</c:v>
                </c:pt>
                <c:pt idx="11">
                  <c:v>0.14039183699999999</c:v>
                </c:pt>
                <c:pt idx="12">
                  <c:v>0.10517875914618</c:v>
                </c:pt>
              </c:numCache>
            </c:numRef>
          </c:val>
          <c:extLst>
            <c:ext xmlns:c16="http://schemas.microsoft.com/office/drawing/2014/chart" uri="{C3380CC4-5D6E-409C-BE32-E72D297353CC}">
              <c16:uniqueId val="{00000007-154F-CA45-9DE4-5D071AEDDBAB}"/>
            </c:ext>
          </c:extLst>
        </c:ser>
        <c:dLbls>
          <c:showLegendKey val="0"/>
          <c:showVal val="0"/>
          <c:showCatName val="0"/>
          <c:showSerName val="0"/>
          <c:showPercent val="0"/>
          <c:showBubbleSize val="0"/>
        </c:dLbls>
        <c:gapWidth val="100"/>
        <c:axId val="1235533312"/>
        <c:axId val="1235460736"/>
      </c:barChart>
      <c:catAx>
        <c:axId val="1235533312"/>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235460736"/>
        <c:crosses val="autoZero"/>
        <c:auto val="1"/>
        <c:lblAlgn val="ctr"/>
        <c:lblOffset val="100"/>
        <c:noMultiLvlLbl val="0"/>
      </c:catAx>
      <c:valAx>
        <c:axId val="1235460736"/>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235533312"/>
        <c:crosses val="autoZero"/>
        <c:crossBetween val="between"/>
      </c:valAx>
      <c:spPr>
        <a:noFill/>
        <a:ln>
          <a:noFill/>
        </a:ln>
        <a:effectLst/>
      </c:spPr>
    </c:plotArea>
    <c:legend>
      <c:legendPos val="t"/>
      <c:layout>
        <c:manualLayout>
          <c:xMode val="edge"/>
          <c:yMode val="edge"/>
          <c:x val="9.7382185334941196E-2"/>
          <c:y val="8.6303606921675796E-2"/>
          <c:w val="0.45108131753801001"/>
          <c:h val="0.14619332259873499"/>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1206448458648597E-2"/>
          <c:y val="0.11259675138445401"/>
          <c:w val="0.91081969533220097"/>
          <c:h val="0.42902848960544598"/>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dPt>
            <c:idx val="12"/>
            <c:invertIfNegative val="0"/>
            <c:bubble3D val="0"/>
            <c:spPr>
              <a:noFill/>
              <a:ln>
                <a:noFill/>
              </a:ln>
              <a:effectLst/>
            </c:spPr>
            <c:extLst>
              <c:ext xmlns:c16="http://schemas.microsoft.com/office/drawing/2014/chart" uri="{C3380CC4-5D6E-409C-BE32-E72D297353CC}">
                <c16:uniqueId val="{00000001-BF8C-3D44-8453-769D8AD6014A}"/>
              </c:ext>
            </c:extLst>
          </c:dPt>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6.6390040999999997E-2</c:v>
                </c:pt>
                <c:pt idx="1">
                  <c:v>0.10482180300000001</c:v>
                </c:pt>
                <c:pt idx="2">
                  <c:v>9.4575800000000002E-2</c:v>
                </c:pt>
                <c:pt idx="3">
                  <c:v>0.131578947</c:v>
                </c:pt>
                <c:pt idx="4">
                  <c:v>0.13834586500000001</c:v>
                </c:pt>
                <c:pt idx="5">
                  <c:v>0.14399999999999999</c:v>
                </c:pt>
                <c:pt idx="6">
                  <c:v>0.124633431</c:v>
                </c:pt>
                <c:pt idx="7">
                  <c:v>1.8974285E-2</c:v>
                </c:pt>
                <c:pt idx="8">
                  <c:v>0.18400359899999999</c:v>
                </c:pt>
                <c:pt idx="10">
                  <c:v>1.386388E-2</c:v>
                </c:pt>
                <c:pt idx="11">
                  <c:v>6.6838352000000004E-2</c:v>
                </c:pt>
                <c:pt idx="12">
                  <c:v>5.008843795423E-2</c:v>
                </c:pt>
              </c:numCache>
            </c:numRef>
          </c:val>
          <c:extLst>
            <c:ext xmlns:c16="http://schemas.microsoft.com/office/drawing/2014/chart" uri="{C3380CC4-5D6E-409C-BE32-E72D297353CC}">
              <c16:uniqueId val="{00000002-BF8C-3D44-8453-769D8AD6014A}"/>
            </c:ext>
          </c:extLst>
        </c:ser>
        <c:ser>
          <c:idx val="1"/>
          <c:order val="1"/>
          <c:tx>
            <c:strRef>
              <c:f>Sheet6!$R$3</c:f>
              <c:strCache>
                <c:ptCount val="1"/>
                <c:pt idx="0">
                  <c:v>Multi Core</c:v>
                </c:pt>
              </c:strCache>
            </c:strRef>
          </c:tx>
          <c:spPr>
            <a:no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0.13499043999999999</c:v>
                </c:pt>
                <c:pt idx="4">
                  <c:v>0.15580633399999999</c:v>
                </c:pt>
                <c:pt idx="5">
                  <c:v>0.15722924699999999</c:v>
                </c:pt>
                <c:pt idx="6">
                  <c:v>0.20029400999999999</c:v>
                </c:pt>
                <c:pt idx="7">
                  <c:v>0.14045163299999999</c:v>
                </c:pt>
                <c:pt idx="8">
                  <c:v>0.185781059</c:v>
                </c:pt>
                <c:pt idx="10">
                  <c:v>2.9225210000000001E-2</c:v>
                </c:pt>
                <c:pt idx="11">
                  <c:v>0.14039183699999999</c:v>
                </c:pt>
                <c:pt idx="12">
                  <c:v>0.10517875914618</c:v>
                </c:pt>
              </c:numCache>
            </c:numRef>
          </c:val>
          <c:extLst>
            <c:ext xmlns:c16="http://schemas.microsoft.com/office/drawing/2014/chart" uri="{C3380CC4-5D6E-409C-BE32-E72D297353CC}">
              <c16:uniqueId val="{00000003-BF8C-3D44-8453-769D8AD6014A}"/>
            </c:ext>
          </c:extLst>
        </c:ser>
        <c:dLbls>
          <c:showLegendKey val="0"/>
          <c:showVal val="0"/>
          <c:showCatName val="0"/>
          <c:showSerName val="0"/>
          <c:showPercent val="0"/>
          <c:showBubbleSize val="0"/>
        </c:dLbls>
        <c:gapWidth val="100"/>
        <c:axId val="1237698912"/>
        <c:axId val="1237703664"/>
      </c:barChart>
      <c:catAx>
        <c:axId val="1237698912"/>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237703664"/>
        <c:crosses val="autoZero"/>
        <c:auto val="1"/>
        <c:lblAlgn val="ctr"/>
        <c:lblOffset val="100"/>
        <c:noMultiLvlLbl val="0"/>
      </c:catAx>
      <c:valAx>
        <c:axId val="1237703664"/>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237698912"/>
        <c:crosses val="autoZero"/>
        <c:crossBetween val="between"/>
      </c:valAx>
      <c:spPr>
        <a:noFill/>
        <a:ln>
          <a:noFill/>
        </a:ln>
        <a:effectLst/>
      </c:spPr>
    </c:plotArea>
    <c:legend>
      <c:legendPos val="t"/>
      <c:layout>
        <c:manualLayout>
          <c:xMode val="edge"/>
          <c:yMode val="edge"/>
          <c:x val="9.7382185334941196E-2"/>
          <c:y val="8.6303606921675796E-2"/>
          <c:w val="0.45108131753801001"/>
          <c:h val="0.14619332259873499"/>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userShapes r:id="rId3"/>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1206448458648597E-2"/>
          <c:y val="0.11259675138445401"/>
          <c:w val="0.91081969533220097"/>
          <c:h val="0.42902848960544598"/>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6.6390040999999997E-2</c:v>
                </c:pt>
                <c:pt idx="1">
                  <c:v>0.10482180300000001</c:v>
                </c:pt>
                <c:pt idx="2">
                  <c:v>9.4575800000000002E-2</c:v>
                </c:pt>
                <c:pt idx="3">
                  <c:v>0.131578947</c:v>
                </c:pt>
                <c:pt idx="4">
                  <c:v>0.13834586500000001</c:v>
                </c:pt>
                <c:pt idx="5">
                  <c:v>0.14399999999999999</c:v>
                </c:pt>
                <c:pt idx="6">
                  <c:v>0.124633431</c:v>
                </c:pt>
                <c:pt idx="7">
                  <c:v>1.8974285E-2</c:v>
                </c:pt>
                <c:pt idx="8">
                  <c:v>0.18400359899999999</c:v>
                </c:pt>
                <c:pt idx="10">
                  <c:v>1.386388E-2</c:v>
                </c:pt>
                <c:pt idx="11">
                  <c:v>6.6838352000000004E-2</c:v>
                </c:pt>
                <c:pt idx="12">
                  <c:v>5.008843795423E-2</c:v>
                </c:pt>
              </c:numCache>
            </c:numRef>
          </c:val>
          <c:extLst>
            <c:ext xmlns:c16="http://schemas.microsoft.com/office/drawing/2014/chart" uri="{C3380CC4-5D6E-409C-BE32-E72D297353CC}">
              <c16:uniqueId val="{00000000-19A6-6449-B521-B2BB66B5A05F}"/>
            </c:ext>
          </c:extLst>
        </c:ser>
        <c:ser>
          <c:idx val="1"/>
          <c:order val="1"/>
          <c:tx>
            <c:strRef>
              <c:f>Sheet6!$R$3</c:f>
              <c:strCache>
                <c:ptCount val="1"/>
                <c:pt idx="0">
                  <c:v>Multi Core</c:v>
                </c:pt>
              </c:strCache>
            </c:strRef>
          </c:tx>
          <c:spPr>
            <a:no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0.13499043999999999</c:v>
                </c:pt>
                <c:pt idx="4">
                  <c:v>0.15580633399999999</c:v>
                </c:pt>
                <c:pt idx="5">
                  <c:v>0.15722924699999999</c:v>
                </c:pt>
                <c:pt idx="6">
                  <c:v>0.20029400999999999</c:v>
                </c:pt>
                <c:pt idx="7">
                  <c:v>0.14045163299999999</c:v>
                </c:pt>
                <c:pt idx="8">
                  <c:v>0.185781059</c:v>
                </c:pt>
                <c:pt idx="10">
                  <c:v>2.9225210000000001E-2</c:v>
                </c:pt>
                <c:pt idx="11">
                  <c:v>0.14039183699999999</c:v>
                </c:pt>
                <c:pt idx="12">
                  <c:v>0.10517875914618</c:v>
                </c:pt>
              </c:numCache>
            </c:numRef>
          </c:val>
          <c:extLst>
            <c:ext xmlns:c16="http://schemas.microsoft.com/office/drawing/2014/chart" uri="{C3380CC4-5D6E-409C-BE32-E72D297353CC}">
              <c16:uniqueId val="{00000001-19A6-6449-B521-B2BB66B5A05F}"/>
            </c:ext>
          </c:extLst>
        </c:ser>
        <c:dLbls>
          <c:showLegendKey val="0"/>
          <c:showVal val="0"/>
          <c:showCatName val="0"/>
          <c:showSerName val="0"/>
          <c:showPercent val="0"/>
          <c:showBubbleSize val="0"/>
        </c:dLbls>
        <c:gapWidth val="100"/>
        <c:axId val="1237739248"/>
        <c:axId val="1237743872"/>
      </c:barChart>
      <c:catAx>
        <c:axId val="1237739248"/>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237743872"/>
        <c:crosses val="autoZero"/>
        <c:auto val="1"/>
        <c:lblAlgn val="ctr"/>
        <c:lblOffset val="100"/>
        <c:noMultiLvlLbl val="0"/>
      </c:catAx>
      <c:valAx>
        <c:axId val="1237743872"/>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237739248"/>
        <c:crosses val="autoZero"/>
        <c:crossBetween val="between"/>
      </c:valAx>
      <c:spPr>
        <a:noFill/>
        <a:ln>
          <a:noFill/>
        </a:ln>
        <a:effectLst/>
      </c:spPr>
    </c:plotArea>
    <c:legend>
      <c:legendPos val="t"/>
      <c:layout>
        <c:manualLayout>
          <c:xMode val="edge"/>
          <c:yMode val="edge"/>
          <c:x val="9.7382185334941196E-2"/>
          <c:y val="8.6303606921675796E-2"/>
          <c:w val="0.45108131753801001"/>
          <c:h val="0.14619332259873499"/>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userShapes r:id="rId3"/>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1206448458648597E-2"/>
          <c:y val="0.11259675138445401"/>
          <c:w val="0.91081969533220097"/>
          <c:h val="0.42902848960544598"/>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6.6390040999999997E-2</c:v>
                </c:pt>
                <c:pt idx="1">
                  <c:v>0.10482180300000001</c:v>
                </c:pt>
                <c:pt idx="2">
                  <c:v>9.4575800000000002E-2</c:v>
                </c:pt>
                <c:pt idx="3">
                  <c:v>0.131578947</c:v>
                </c:pt>
                <c:pt idx="4">
                  <c:v>0.13834586500000001</c:v>
                </c:pt>
                <c:pt idx="5">
                  <c:v>0.14399999999999999</c:v>
                </c:pt>
                <c:pt idx="6">
                  <c:v>0.124633431</c:v>
                </c:pt>
                <c:pt idx="7">
                  <c:v>1.8974285E-2</c:v>
                </c:pt>
                <c:pt idx="8">
                  <c:v>0.18400359899999999</c:v>
                </c:pt>
                <c:pt idx="10">
                  <c:v>1.386388E-2</c:v>
                </c:pt>
                <c:pt idx="11">
                  <c:v>6.6838352000000004E-2</c:v>
                </c:pt>
                <c:pt idx="12">
                  <c:v>5.008843795423E-2</c:v>
                </c:pt>
              </c:numCache>
            </c:numRef>
          </c:val>
          <c:extLst>
            <c:ext xmlns:c16="http://schemas.microsoft.com/office/drawing/2014/chart" uri="{C3380CC4-5D6E-409C-BE32-E72D297353CC}">
              <c16:uniqueId val="{00000000-52D5-9E42-AE48-EF8ED4E14B64}"/>
            </c:ext>
          </c:extLst>
        </c:ser>
        <c:ser>
          <c:idx val="1"/>
          <c:order val="1"/>
          <c:tx>
            <c:strRef>
              <c:f>Sheet6!$R$3</c:f>
              <c:strCache>
                <c:ptCount val="1"/>
                <c:pt idx="0">
                  <c:v>Multi Core</c:v>
                </c:pt>
              </c:strCache>
            </c:strRef>
          </c:tx>
          <c:spPr>
            <a:no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0.13499043999999999</c:v>
                </c:pt>
                <c:pt idx="4">
                  <c:v>0.15580633399999999</c:v>
                </c:pt>
                <c:pt idx="5">
                  <c:v>0.15722924699999999</c:v>
                </c:pt>
                <c:pt idx="6">
                  <c:v>0.20029400999999999</c:v>
                </c:pt>
                <c:pt idx="7">
                  <c:v>0.14045163299999999</c:v>
                </c:pt>
                <c:pt idx="8">
                  <c:v>0.185781059</c:v>
                </c:pt>
                <c:pt idx="10">
                  <c:v>2.9225210000000001E-2</c:v>
                </c:pt>
                <c:pt idx="11">
                  <c:v>0.14039183699999999</c:v>
                </c:pt>
                <c:pt idx="12">
                  <c:v>0.10517875914618</c:v>
                </c:pt>
              </c:numCache>
            </c:numRef>
          </c:val>
          <c:extLst>
            <c:ext xmlns:c16="http://schemas.microsoft.com/office/drawing/2014/chart" uri="{C3380CC4-5D6E-409C-BE32-E72D297353CC}">
              <c16:uniqueId val="{00000001-52D5-9E42-AE48-EF8ED4E14B64}"/>
            </c:ext>
          </c:extLst>
        </c:ser>
        <c:dLbls>
          <c:showLegendKey val="0"/>
          <c:showVal val="0"/>
          <c:showCatName val="0"/>
          <c:showSerName val="0"/>
          <c:showPercent val="0"/>
          <c:showBubbleSize val="0"/>
        </c:dLbls>
        <c:gapWidth val="100"/>
        <c:axId val="1237811216"/>
        <c:axId val="1237847088"/>
      </c:barChart>
      <c:catAx>
        <c:axId val="1237811216"/>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237847088"/>
        <c:crosses val="autoZero"/>
        <c:auto val="1"/>
        <c:lblAlgn val="ctr"/>
        <c:lblOffset val="100"/>
        <c:noMultiLvlLbl val="0"/>
      </c:catAx>
      <c:valAx>
        <c:axId val="1237847088"/>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237811216"/>
        <c:crosses val="autoZero"/>
        <c:crossBetween val="between"/>
      </c:valAx>
      <c:spPr>
        <a:noFill/>
        <a:ln>
          <a:noFill/>
        </a:ln>
        <a:effectLst/>
      </c:spPr>
    </c:plotArea>
    <c:legend>
      <c:legendPos val="t"/>
      <c:layout>
        <c:manualLayout>
          <c:xMode val="edge"/>
          <c:yMode val="edge"/>
          <c:x val="9.7382185334941196E-2"/>
          <c:y val="8.6303606921675796E-2"/>
          <c:w val="0.45108131753801001"/>
          <c:h val="0.14619332259873499"/>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userShapes r:id="rId3"/>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1206448458648597E-2"/>
          <c:y val="0.11259675138445401"/>
          <c:w val="0.91081969533220097"/>
          <c:h val="0.42902848960544598"/>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6.6390040999999997E-2</c:v>
                </c:pt>
                <c:pt idx="1">
                  <c:v>0.10482180300000001</c:v>
                </c:pt>
                <c:pt idx="2">
                  <c:v>9.4575800000000002E-2</c:v>
                </c:pt>
                <c:pt idx="3">
                  <c:v>0.131578947</c:v>
                </c:pt>
                <c:pt idx="4">
                  <c:v>0.13834586500000001</c:v>
                </c:pt>
                <c:pt idx="5">
                  <c:v>0.14399999999999999</c:v>
                </c:pt>
                <c:pt idx="6">
                  <c:v>0.124633431</c:v>
                </c:pt>
                <c:pt idx="7">
                  <c:v>1.8974285E-2</c:v>
                </c:pt>
                <c:pt idx="8">
                  <c:v>0.18400359899999999</c:v>
                </c:pt>
                <c:pt idx="10">
                  <c:v>1.386388E-2</c:v>
                </c:pt>
                <c:pt idx="11">
                  <c:v>6.6838352000000004E-2</c:v>
                </c:pt>
                <c:pt idx="12">
                  <c:v>5.008843795423E-2</c:v>
                </c:pt>
              </c:numCache>
            </c:numRef>
          </c:val>
          <c:extLst>
            <c:ext xmlns:c16="http://schemas.microsoft.com/office/drawing/2014/chart" uri="{C3380CC4-5D6E-409C-BE32-E72D297353CC}">
              <c16:uniqueId val="{00000000-F87E-564B-B856-3CCEDD8742E2}"/>
            </c:ext>
          </c:extLst>
        </c:ser>
        <c:ser>
          <c:idx val="1"/>
          <c:order val="1"/>
          <c:tx>
            <c:strRef>
              <c:f>Sheet6!$R$3</c:f>
              <c:strCache>
                <c:ptCount val="1"/>
                <c:pt idx="0">
                  <c:v>Multi Core</c:v>
                </c:pt>
              </c:strCache>
            </c:strRef>
          </c:tx>
          <c:spPr>
            <a:solidFill>
              <a:srgbClr val="A50021"/>
            </a:solidFill>
            <a:ln>
              <a:noFill/>
            </a:ln>
            <a:effectLst/>
          </c:spPr>
          <c:invertIfNegative val="0"/>
          <c:dPt>
            <c:idx val="10"/>
            <c:invertIfNegative val="0"/>
            <c:bubble3D val="0"/>
            <c:spPr>
              <a:noFill/>
              <a:ln>
                <a:noFill/>
              </a:ln>
              <a:effectLst/>
            </c:spPr>
            <c:extLst>
              <c:ext xmlns:c16="http://schemas.microsoft.com/office/drawing/2014/chart" uri="{C3380CC4-5D6E-409C-BE32-E72D297353CC}">
                <c16:uniqueId val="{00000002-F87E-564B-B856-3CCEDD8742E2}"/>
              </c:ext>
            </c:extLst>
          </c:dPt>
          <c:dPt>
            <c:idx val="11"/>
            <c:invertIfNegative val="0"/>
            <c:bubble3D val="0"/>
            <c:spPr>
              <a:noFill/>
              <a:ln>
                <a:noFill/>
              </a:ln>
              <a:effectLst/>
            </c:spPr>
            <c:extLst>
              <c:ext xmlns:c16="http://schemas.microsoft.com/office/drawing/2014/chart" uri="{C3380CC4-5D6E-409C-BE32-E72D297353CC}">
                <c16:uniqueId val="{00000004-F87E-564B-B856-3CCEDD8742E2}"/>
              </c:ext>
            </c:extLst>
          </c:dPt>
          <c:dPt>
            <c:idx val="12"/>
            <c:invertIfNegative val="0"/>
            <c:bubble3D val="0"/>
            <c:spPr>
              <a:noFill/>
              <a:ln>
                <a:noFill/>
              </a:ln>
              <a:effectLst/>
            </c:spPr>
            <c:extLst>
              <c:ext xmlns:c16="http://schemas.microsoft.com/office/drawing/2014/chart" uri="{C3380CC4-5D6E-409C-BE32-E72D297353CC}">
                <c16:uniqueId val="{00000006-F87E-564B-B856-3CCEDD8742E2}"/>
              </c:ext>
            </c:extLst>
          </c:dPt>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0.13499043999999999</c:v>
                </c:pt>
                <c:pt idx="4">
                  <c:v>0.15580633399999999</c:v>
                </c:pt>
                <c:pt idx="5">
                  <c:v>0.15722924699999999</c:v>
                </c:pt>
                <c:pt idx="6">
                  <c:v>0.20029400999999999</c:v>
                </c:pt>
                <c:pt idx="7">
                  <c:v>0.14045163299999999</c:v>
                </c:pt>
                <c:pt idx="8">
                  <c:v>0.185781059</c:v>
                </c:pt>
                <c:pt idx="10">
                  <c:v>2.9225210000000001E-2</c:v>
                </c:pt>
                <c:pt idx="11">
                  <c:v>0.14039183699999999</c:v>
                </c:pt>
                <c:pt idx="12">
                  <c:v>0.10517875914618</c:v>
                </c:pt>
              </c:numCache>
            </c:numRef>
          </c:val>
          <c:extLst>
            <c:ext xmlns:c16="http://schemas.microsoft.com/office/drawing/2014/chart" uri="{C3380CC4-5D6E-409C-BE32-E72D297353CC}">
              <c16:uniqueId val="{00000007-F87E-564B-B856-3CCEDD8742E2}"/>
            </c:ext>
          </c:extLst>
        </c:ser>
        <c:dLbls>
          <c:showLegendKey val="0"/>
          <c:showVal val="0"/>
          <c:showCatName val="0"/>
          <c:showSerName val="0"/>
          <c:showPercent val="0"/>
          <c:showBubbleSize val="0"/>
        </c:dLbls>
        <c:gapWidth val="100"/>
        <c:axId val="1238460272"/>
        <c:axId val="1238443840"/>
      </c:barChart>
      <c:catAx>
        <c:axId val="1238460272"/>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238443840"/>
        <c:crosses val="autoZero"/>
        <c:auto val="1"/>
        <c:lblAlgn val="ctr"/>
        <c:lblOffset val="100"/>
        <c:noMultiLvlLbl val="0"/>
      </c:catAx>
      <c:valAx>
        <c:axId val="1238443840"/>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238460272"/>
        <c:crosses val="autoZero"/>
        <c:crossBetween val="between"/>
      </c:valAx>
      <c:spPr>
        <a:noFill/>
        <a:ln>
          <a:noFill/>
        </a:ln>
        <a:effectLst/>
      </c:spPr>
    </c:plotArea>
    <c:legend>
      <c:legendPos val="t"/>
      <c:layout>
        <c:manualLayout>
          <c:xMode val="edge"/>
          <c:yMode val="edge"/>
          <c:x val="9.7382185334941196E-2"/>
          <c:y val="8.6303606921675796E-2"/>
          <c:w val="0.45108131753801001"/>
          <c:h val="0.14619332259873499"/>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1206448458648597E-2"/>
          <c:y val="0.11259675138445401"/>
          <c:w val="0.91081969533220097"/>
          <c:h val="0.42902848960544598"/>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6.6390040999999997E-2</c:v>
                </c:pt>
                <c:pt idx="1">
                  <c:v>0.10482180300000001</c:v>
                </c:pt>
                <c:pt idx="2">
                  <c:v>9.4575800000000002E-2</c:v>
                </c:pt>
                <c:pt idx="3">
                  <c:v>0.131578947</c:v>
                </c:pt>
                <c:pt idx="4">
                  <c:v>0.13834586500000001</c:v>
                </c:pt>
                <c:pt idx="5">
                  <c:v>0.14399999999999999</c:v>
                </c:pt>
                <c:pt idx="6">
                  <c:v>0.124633431</c:v>
                </c:pt>
                <c:pt idx="7">
                  <c:v>1.8974285E-2</c:v>
                </c:pt>
                <c:pt idx="8">
                  <c:v>0.18400359899999999</c:v>
                </c:pt>
                <c:pt idx="10">
                  <c:v>1.386388E-2</c:v>
                </c:pt>
                <c:pt idx="11">
                  <c:v>6.6838352000000004E-2</c:v>
                </c:pt>
                <c:pt idx="12">
                  <c:v>5.008843795423E-2</c:v>
                </c:pt>
              </c:numCache>
            </c:numRef>
          </c:val>
          <c:extLst>
            <c:ext xmlns:c16="http://schemas.microsoft.com/office/drawing/2014/chart" uri="{C3380CC4-5D6E-409C-BE32-E72D297353CC}">
              <c16:uniqueId val="{00000000-F944-4A4F-A84D-B45376205A2E}"/>
            </c:ext>
          </c:extLst>
        </c:ser>
        <c:ser>
          <c:idx val="1"/>
          <c:order val="1"/>
          <c:tx>
            <c:strRef>
              <c:f>Sheet6!$R$3</c:f>
              <c:strCache>
                <c:ptCount val="1"/>
                <c:pt idx="0">
                  <c:v>Multi Core</c:v>
                </c:pt>
              </c:strCache>
            </c:strRef>
          </c:tx>
          <c:spPr>
            <a:solidFill>
              <a:srgbClr val="A50021"/>
            </a:solidFill>
            <a:ln>
              <a:noFill/>
            </a:ln>
            <a:effectLst/>
          </c:spPr>
          <c:invertIfNegative val="0"/>
          <c:dPt>
            <c:idx val="12"/>
            <c:invertIfNegative val="0"/>
            <c:bubble3D val="0"/>
            <c:spPr>
              <a:noFill/>
              <a:ln>
                <a:noFill/>
              </a:ln>
              <a:effectLst/>
            </c:spPr>
            <c:extLst>
              <c:ext xmlns:c16="http://schemas.microsoft.com/office/drawing/2014/chart" uri="{C3380CC4-5D6E-409C-BE32-E72D297353CC}">
                <c16:uniqueId val="{00000002-F944-4A4F-A84D-B45376205A2E}"/>
              </c:ext>
            </c:extLst>
          </c:dPt>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0.13499043999999999</c:v>
                </c:pt>
                <c:pt idx="4">
                  <c:v>0.15580633399999999</c:v>
                </c:pt>
                <c:pt idx="5">
                  <c:v>0.15722924699999999</c:v>
                </c:pt>
                <c:pt idx="6">
                  <c:v>0.20029400999999999</c:v>
                </c:pt>
                <c:pt idx="7">
                  <c:v>0.14045163299999999</c:v>
                </c:pt>
                <c:pt idx="8">
                  <c:v>0.185781059</c:v>
                </c:pt>
                <c:pt idx="10">
                  <c:v>2.9225210000000001E-2</c:v>
                </c:pt>
                <c:pt idx="11">
                  <c:v>0.14039183699999999</c:v>
                </c:pt>
                <c:pt idx="12">
                  <c:v>0.10517875914618</c:v>
                </c:pt>
              </c:numCache>
            </c:numRef>
          </c:val>
          <c:extLst>
            <c:ext xmlns:c16="http://schemas.microsoft.com/office/drawing/2014/chart" uri="{C3380CC4-5D6E-409C-BE32-E72D297353CC}">
              <c16:uniqueId val="{00000003-F944-4A4F-A84D-B45376205A2E}"/>
            </c:ext>
          </c:extLst>
        </c:ser>
        <c:dLbls>
          <c:showLegendKey val="0"/>
          <c:showVal val="0"/>
          <c:showCatName val="0"/>
          <c:showSerName val="0"/>
          <c:showPercent val="0"/>
          <c:showBubbleSize val="0"/>
        </c:dLbls>
        <c:gapWidth val="100"/>
        <c:axId val="1237948576"/>
        <c:axId val="1237953328"/>
      </c:barChart>
      <c:catAx>
        <c:axId val="1237948576"/>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237953328"/>
        <c:crosses val="autoZero"/>
        <c:auto val="1"/>
        <c:lblAlgn val="ctr"/>
        <c:lblOffset val="100"/>
        <c:noMultiLvlLbl val="0"/>
      </c:catAx>
      <c:valAx>
        <c:axId val="1237953328"/>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237948576"/>
        <c:crosses val="autoZero"/>
        <c:crossBetween val="between"/>
      </c:valAx>
      <c:spPr>
        <a:noFill/>
        <a:ln>
          <a:noFill/>
        </a:ln>
        <a:effectLst/>
      </c:spPr>
    </c:plotArea>
    <c:legend>
      <c:legendPos val="t"/>
      <c:layout>
        <c:manualLayout>
          <c:xMode val="edge"/>
          <c:yMode val="edge"/>
          <c:x val="9.7382185334941196E-2"/>
          <c:y val="8.6303606921675796E-2"/>
          <c:w val="0.45108131753801001"/>
          <c:h val="0.14619332259873499"/>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1206448458648597E-2"/>
          <c:y val="0.11259675138445401"/>
          <c:w val="0.91081969533220097"/>
          <c:h val="0.42902848960544598"/>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6.6390040999999997E-2</c:v>
                </c:pt>
                <c:pt idx="1">
                  <c:v>0.10482180300000001</c:v>
                </c:pt>
                <c:pt idx="2">
                  <c:v>9.4575800000000002E-2</c:v>
                </c:pt>
                <c:pt idx="3">
                  <c:v>0.131578947</c:v>
                </c:pt>
                <c:pt idx="4">
                  <c:v>0.13834586500000001</c:v>
                </c:pt>
                <c:pt idx="5">
                  <c:v>0.14399999999999999</c:v>
                </c:pt>
                <c:pt idx="6">
                  <c:v>0.124633431</c:v>
                </c:pt>
                <c:pt idx="7">
                  <c:v>1.8974285E-2</c:v>
                </c:pt>
                <c:pt idx="8">
                  <c:v>0.18400359899999999</c:v>
                </c:pt>
                <c:pt idx="10">
                  <c:v>1.386388E-2</c:v>
                </c:pt>
                <c:pt idx="11">
                  <c:v>6.6838352000000004E-2</c:v>
                </c:pt>
                <c:pt idx="12">
                  <c:v>5.008843795423E-2</c:v>
                </c:pt>
              </c:numCache>
            </c:numRef>
          </c:val>
          <c:extLst>
            <c:ext xmlns:c16="http://schemas.microsoft.com/office/drawing/2014/chart" uri="{C3380CC4-5D6E-409C-BE32-E72D297353CC}">
              <c16:uniqueId val="{00000000-1B47-CE48-941A-99C975FF7C78}"/>
            </c:ext>
          </c:extLst>
        </c:ser>
        <c:ser>
          <c:idx val="1"/>
          <c:order val="1"/>
          <c:tx>
            <c:strRef>
              <c:f>Sheet6!$R$3</c:f>
              <c:strCache>
                <c:ptCount val="1"/>
                <c:pt idx="0">
                  <c:v>Multi Core</c:v>
                </c:pt>
              </c:strCache>
            </c:strRef>
          </c:tx>
          <c:spPr>
            <a:solidFill>
              <a:srgbClr val="A5002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0.13499043999999999</c:v>
                </c:pt>
                <c:pt idx="4">
                  <c:v>0.15580633399999999</c:v>
                </c:pt>
                <c:pt idx="5">
                  <c:v>0.15722924699999999</c:v>
                </c:pt>
                <c:pt idx="6">
                  <c:v>0.20029400999999999</c:v>
                </c:pt>
                <c:pt idx="7">
                  <c:v>0.14045163299999999</c:v>
                </c:pt>
                <c:pt idx="8">
                  <c:v>0.185781059</c:v>
                </c:pt>
                <c:pt idx="10">
                  <c:v>2.9225210000000001E-2</c:v>
                </c:pt>
                <c:pt idx="11">
                  <c:v>0.14039183699999999</c:v>
                </c:pt>
                <c:pt idx="12">
                  <c:v>0.10517875914618</c:v>
                </c:pt>
              </c:numCache>
            </c:numRef>
          </c:val>
          <c:extLst>
            <c:ext xmlns:c16="http://schemas.microsoft.com/office/drawing/2014/chart" uri="{C3380CC4-5D6E-409C-BE32-E72D297353CC}">
              <c16:uniqueId val="{00000001-1B47-CE48-941A-99C975FF7C78}"/>
            </c:ext>
          </c:extLst>
        </c:ser>
        <c:dLbls>
          <c:showLegendKey val="0"/>
          <c:showVal val="0"/>
          <c:showCatName val="0"/>
          <c:showSerName val="0"/>
          <c:showPercent val="0"/>
          <c:showBubbleSize val="0"/>
        </c:dLbls>
        <c:gapWidth val="100"/>
        <c:axId val="1214550624"/>
        <c:axId val="1214553200"/>
      </c:barChart>
      <c:catAx>
        <c:axId val="1214550624"/>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214553200"/>
        <c:crosses val="autoZero"/>
        <c:auto val="1"/>
        <c:lblAlgn val="ctr"/>
        <c:lblOffset val="100"/>
        <c:noMultiLvlLbl val="0"/>
      </c:catAx>
      <c:valAx>
        <c:axId val="1214553200"/>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214550624"/>
        <c:crosses val="autoZero"/>
        <c:crossBetween val="between"/>
      </c:valAx>
      <c:spPr>
        <a:noFill/>
        <a:ln>
          <a:noFill/>
        </a:ln>
        <a:effectLst/>
      </c:spPr>
    </c:plotArea>
    <c:legend>
      <c:legendPos val="t"/>
      <c:layout>
        <c:manualLayout>
          <c:xMode val="edge"/>
          <c:yMode val="edge"/>
          <c:x val="9.7382185334941196E-2"/>
          <c:y val="8.6303606921675796E-2"/>
          <c:w val="0.45108131753801001"/>
          <c:h val="0.14619332259873499"/>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Sheet1!$C$5</c:f>
              <c:strCache>
                <c:ptCount val="1"/>
                <c:pt idx="0">
                  <c:v>Baseline (DDR3)</c:v>
                </c:pt>
              </c:strCache>
            </c:strRef>
          </c:tx>
          <c:spPr>
            <a:solidFill>
              <a:schemeClr val="accent1"/>
            </a:solidFill>
            <a:ln>
              <a:noFill/>
            </a:ln>
            <a:effectLst/>
          </c:spPr>
          <c:invertIfNegative val="0"/>
          <c:cat>
            <c:numRef>
              <c:f>Sheet1!$B$6</c:f>
              <c:numCache>
                <c:formatCode>General</c:formatCode>
                <c:ptCount val="1"/>
              </c:numCache>
            </c:numRef>
          </c:cat>
          <c:val>
            <c:numRef>
              <c:f>Sheet1!$C$6</c:f>
              <c:numCache>
                <c:formatCode>General</c:formatCode>
                <c:ptCount val="1"/>
                <c:pt idx="0">
                  <c:v>1</c:v>
                </c:pt>
              </c:numCache>
            </c:numRef>
          </c:val>
          <c:extLst>
            <c:ext xmlns:c16="http://schemas.microsoft.com/office/drawing/2014/chart" uri="{C3380CC4-5D6E-409C-BE32-E72D297353CC}">
              <c16:uniqueId val="{00000000-F3AF-448F-87E8-9264E8778FB1}"/>
            </c:ext>
          </c:extLst>
        </c:ser>
        <c:ser>
          <c:idx val="1"/>
          <c:order val="1"/>
          <c:tx>
            <c:strRef>
              <c:f>Sheet1!$D$5</c:f>
              <c:strCache>
                <c:ptCount val="1"/>
                <c:pt idx="0">
                  <c:v>FLY-DRAM (D1)</c:v>
                </c:pt>
              </c:strCache>
            </c:strRef>
          </c:tx>
          <c:spPr>
            <a:solidFill>
              <a:schemeClr val="accent2"/>
            </a:solidFill>
            <a:ln>
              <a:noFill/>
            </a:ln>
            <a:effectLst/>
          </c:spPr>
          <c:invertIfNegative val="0"/>
          <c:cat>
            <c:numRef>
              <c:f>Sheet1!$B$6</c:f>
              <c:numCache>
                <c:formatCode>General</c:formatCode>
                <c:ptCount val="1"/>
              </c:numCache>
            </c:numRef>
          </c:cat>
          <c:val>
            <c:numRef>
              <c:f>Sheet1!$D$6</c:f>
              <c:numCache>
                <c:formatCode>General</c:formatCode>
                <c:ptCount val="1"/>
                <c:pt idx="0">
                  <c:v>1.133</c:v>
                </c:pt>
              </c:numCache>
            </c:numRef>
          </c:val>
          <c:extLst>
            <c:ext xmlns:c16="http://schemas.microsoft.com/office/drawing/2014/chart" uri="{C3380CC4-5D6E-409C-BE32-E72D297353CC}">
              <c16:uniqueId val="{00000001-F3AF-448F-87E8-9264E8778FB1}"/>
            </c:ext>
          </c:extLst>
        </c:ser>
        <c:ser>
          <c:idx val="2"/>
          <c:order val="2"/>
          <c:tx>
            <c:strRef>
              <c:f>Sheet1!$E$5</c:f>
              <c:strCache>
                <c:ptCount val="1"/>
                <c:pt idx="0">
                  <c:v>FLY-DRAM (D2)</c:v>
                </c:pt>
              </c:strCache>
            </c:strRef>
          </c:tx>
          <c:spPr>
            <a:solidFill>
              <a:schemeClr val="accent3"/>
            </a:solidFill>
            <a:ln>
              <a:noFill/>
            </a:ln>
            <a:effectLst/>
          </c:spPr>
          <c:invertIfNegative val="0"/>
          <c:cat>
            <c:numRef>
              <c:f>Sheet1!$B$6</c:f>
              <c:numCache>
                <c:formatCode>General</c:formatCode>
                <c:ptCount val="1"/>
              </c:numCache>
            </c:numRef>
          </c:cat>
          <c:val>
            <c:numRef>
              <c:f>Sheet1!$E$6</c:f>
              <c:numCache>
                <c:formatCode>General</c:formatCode>
                <c:ptCount val="1"/>
                <c:pt idx="0">
                  <c:v>1.1759999999999999</c:v>
                </c:pt>
              </c:numCache>
            </c:numRef>
          </c:val>
          <c:extLst>
            <c:ext xmlns:c16="http://schemas.microsoft.com/office/drawing/2014/chart" uri="{C3380CC4-5D6E-409C-BE32-E72D297353CC}">
              <c16:uniqueId val="{00000002-F3AF-448F-87E8-9264E8778FB1}"/>
            </c:ext>
          </c:extLst>
        </c:ser>
        <c:ser>
          <c:idx val="3"/>
          <c:order val="3"/>
          <c:tx>
            <c:strRef>
              <c:f>Sheet1!$F$5</c:f>
              <c:strCache>
                <c:ptCount val="1"/>
                <c:pt idx="0">
                  <c:v>FLY-DRAM (D3)</c:v>
                </c:pt>
              </c:strCache>
            </c:strRef>
          </c:tx>
          <c:spPr>
            <a:solidFill>
              <a:schemeClr val="accent4"/>
            </a:solidFill>
            <a:ln>
              <a:noFill/>
            </a:ln>
            <a:effectLst/>
          </c:spPr>
          <c:invertIfNegative val="0"/>
          <c:cat>
            <c:numRef>
              <c:f>Sheet1!$B$6</c:f>
              <c:numCache>
                <c:formatCode>General</c:formatCode>
                <c:ptCount val="1"/>
              </c:numCache>
            </c:numRef>
          </c:cat>
          <c:val>
            <c:numRef>
              <c:f>Sheet1!$F$6</c:f>
              <c:numCache>
                <c:formatCode>General</c:formatCode>
                <c:ptCount val="1"/>
                <c:pt idx="0">
                  <c:v>1.1950000000000001</c:v>
                </c:pt>
              </c:numCache>
            </c:numRef>
          </c:val>
          <c:extLst>
            <c:ext xmlns:c16="http://schemas.microsoft.com/office/drawing/2014/chart" uri="{C3380CC4-5D6E-409C-BE32-E72D297353CC}">
              <c16:uniqueId val="{00000003-F3AF-448F-87E8-9264E8778FB1}"/>
            </c:ext>
          </c:extLst>
        </c:ser>
        <c:ser>
          <c:idx val="4"/>
          <c:order val="4"/>
          <c:tx>
            <c:strRef>
              <c:f>Sheet1!$G$5</c:f>
              <c:strCache>
                <c:ptCount val="1"/>
                <c:pt idx="0">
                  <c:v>Upper Bound</c:v>
                </c:pt>
              </c:strCache>
            </c:strRef>
          </c:tx>
          <c:spPr>
            <a:solidFill>
              <a:schemeClr val="accent5"/>
            </a:solidFill>
            <a:ln>
              <a:noFill/>
            </a:ln>
            <a:effectLst/>
          </c:spPr>
          <c:invertIfNegative val="0"/>
          <c:cat>
            <c:numRef>
              <c:f>Sheet1!$B$6</c:f>
              <c:numCache>
                <c:formatCode>General</c:formatCode>
                <c:ptCount val="1"/>
              </c:numCache>
            </c:numRef>
          </c:cat>
          <c:val>
            <c:numRef>
              <c:f>Sheet1!$G$6</c:f>
              <c:numCache>
                <c:formatCode>General</c:formatCode>
                <c:ptCount val="1"/>
                <c:pt idx="0">
                  <c:v>1.1970000000000001</c:v>
                </c:pt>
              </c:numCache>
            </c:numRef>
          </c:val>
          <c:extLst>
            <c:ext xmlns:c16="http://schemas.microsoft.com/office/drawing/2014/chart" uri="{C3380CC4-5D6E-409C-BE32-E72D297353CC}">
              <c16:uniqueId val="{00000004-F3AF-448F-87E8-9264E8778FB1}"/>
            </c:ext>
          </c:extLst>
        </c:ser>
        <c:dLbls>
          <c:showLegendKey val="0"/>
          <c:showVal val="0"/>
          <c:showCatName val="0"/>
          <c:showSerName val="0"/>
          <c:showPercent val="0"/>
          <c:showBubbleSize val="0"/>
        </c:dLbls>
        <c:gapWidth val="219"/>
        <c:overlap val="-27"/>
        <c:axId val="1238126192"/>
        <c:axId val="1238134528"/>
      </c:barChart>
      <c:catAx>
        <c:axId val="1238126192"/>
        <c:scaling>
          <c:orientation val="minMax"/>
        </c:scaling>
        <c:delete val="0"/>
        <c:axPos val="b"/>
        <c:title>
          <c:tx>
            <c:rich>
              <a:bodyPr rot="0" spcFirstLastPara="1" vertOverflow="ellipsis" vert="horz" wrap="square" anchor="ctr" anchorCtr="1"/>
              <a:lstStyle/>
              <a:p>
                <a:pPr>
                  <a:defRPr sz="2400" b="1" i="0" u="none" strike="noStrike" kern="1200" baseline="0">
                    <a:solidFill>
                      <a:schemeClr val="tx1">
                        <a:lumMod val="65000"/>
                        <a:lumOff val="35000"/>
                      </a:schemeClr>
                    </a:solidFill>
                    <a:latin typeface="+mn-lt"/>
                    <a:ea typeface="+mn-ea"/>
                    <a:cs typeface="+mn-cs"/>
                  </a:defRPr>
                </a:pPr>
                <a:r>
                  <a:rPr lang="en-US" b="1"/>
                  <a:t>40 Workloads</a:t>
                </a:r>
              </a:p>
            </c:rich>
          </c:tx>
          <c:overlay val="0"/>
          <c:spPr>
            <a:noFill/>
            <a:ln>
              <a:noFill/>
            </a:ln>
            <a:effectLst/>
          </c:sp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400" b="0" i="0" u="none" strike="noStrike" kern="1200" baseline="0">
                <a:solidFill>
                  <a:schemeClr val="tx1">
                    <a:lumMod val="65000"/>
                    <a:lumOff val="35000"/>
                  </a:schemeClr>
                </a:solidFill>
                <a:latin typeface="+mn-lt"/>
                <a:ea typeface="+mn-ea"/>
                <a:cs typeface="+mn-cs"/>
              </a:defRPr>
            </a:pPr>
            <a:endParaRPr lang="en-US"/>
          </a:p>
        </c:txPr>
        <c:crossAx val="1238134528"/>
        <c:crosses val="autoZero"/>
        <c:auto val="1"/>
        <c:lblAlgn val="ctr"/>
        <c:lblOffset val="100"/>
        <c:noMultiLvlLbl val="0"/>
      </c:catAx>
      <c:valAx>
        <c:axId val="1238134528"/>
        <c:scaling>
          <c:orientation val="minMax"/>
        </c:scaling>
        <c:delete val="0"/>
        <c:axPos val="l"/>
        <c:majorGridlines>
          <c:spPr>
            <a:ln w="1587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400" b="1" i="0" u="none" strike="noStrike" kern="1200" baseline="0">
                    <a:solidFill>
                      <a:schemeClr val="tx1">
                        <a:lumMod val="65000"/>
                        <a:lumOff val="35000"/>
                      </a:schemeClr>
                    </a:solidFill>
                    <a:latin typeface="+mn-lt"/>
                    <a:ea typeface="+mn-ea"/>
                    <a:cs typeface="+mn-cs"/>
                  </a:defRPr>
                </a:pPr>
                <a:r>
                  <a:rPr lang="en-US" b="1"/>
                  <a:t>Normalized Performance</a:t>
                </a:r>
                <a:endParaRPr lang="en-US" b="1" dirty="0"/>
              </a:p>
            </c:rich>
          </c:tx>
          <c:layout>
            <c:manualLayout>
              <c:xMode val="edge"/>
              <c:yMode val="edge"/>
              <c:x val="3.4364261168384901E-3"/>
              <c:y val="0.12899396358391199"/>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lumMod val="65000"/>
                    <a:lumOff val="35000"/>
                  </a:schemeClr>
                </a:solidFill>
                <a:latin typeface="+mn-lt"/>
                <a:ea typeface="+mn-ea"/>
                <a:cs typeface="+mn-cs"/>
              </a:defRPr>
            </a:pPr>
            <a:endParaRPr lang="en-US"/>
          </a:p>
        </c:txPr>
        <c:crossAx val="123812619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2400"/>
      </a:pPr>
      <a:endParaRPr lang="en-US"/>
    </a:p>
  </c:txPr>
  <c:externalData r:id="rId2">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900506622718701"/>
          <c:y val="0.16071480580290401"/>
          <c:w val="0.82732323043042"/>
          <c:h val="0.66641303891524295"/>
        </c:manualLayout>
      </c:layout>
      <c:lineChart>
        <c:grouping val="standard"/>
        <c:varyColors val="0"/>
        <c:ser>
          <c:idx val="4"/>
          <c:order val="2"/>
          <c:tx>
            <c:strRef>
              <c:f>Trend!$N$56</c:f>
              <c:strCache>
                <c:ptCount val="1"/>
                <c:pt idx="0">
                  <c:v>Capacity</c:v>
                </c:pt>
              </c:strCache>
            </c:strRef>
          </c:tx>
          <c:spPr>
            <a:ln w="38100" cap="rnd">
              <a:solidFill>
                <a:schemeClr val="accent4">
                  <a:lumMod val="60000"/>
                </a:schemeClr>
              </a:solidFill>
              <a:round/>
            </a:ln>
            <a:effectLst/>
          </c:spPr>
          <c:marker>
            <c:symbol val="triangle"/>
            <c:size val="14"/>
            <c:spPr>
              <a:solidFill>
                <a:schemeClr val="accent4">
                  <a:lumMod val="60000"/>
                </a:schemeClr>
              </a:solidFill>
              <a:ln w="9525">
                <a:solidFill>
                  <a:schemeClr val="accent4">
                    <a:lumMod val="60000"/>
                  </a:schemeClr>
                </a:solidFill>
              </a:ln>
              <a:effectLst/>
            </c:spPr>
          </c:marker>
          <c:cat>
            <c:numRef>
              <c:f>Trend!$O$51:$X$51</c:f>
              <c:numCache>
                <c:formatCode>General</c:formatCode>
                <c:ptCount val="10"/>
                <c:pt idx="0">
                  <c:v>1999</c:v>
                </c:pt>
                <c:pt idx="1">
                  <c:v>2003</c:v>
                </c:pt>
                <c:pt idx="2">
                  <c:v>2006</c:v>
                </c:pt>
                <c:pt idx="3">
                  <c:v>2008</c:v>
                </c:pt>
                <c:pt idx="4">
                  <c:v>2011</c:v>
                </c:pt>
                <c:pt idx="5">
                  <c:v>2013</c:v>
                </c:pt>
                <c:pt idx="6">
                  <c:v>2014</c:v>
                </c:pt>
                <c:pt idx="7">
                  <c:v>2015</c:v>
                </c:pt>
                <c:pt idx="8">
                  <c:v>2016</c:v>
                </c:pt>
                <c:pt idx="9">
                  <c:v>2017</c:v>
                </c:pt>
              </c:numCache>
            </c:numRef>
          </c:cat>
          <c:val>
            <c:numRef>
              <c:f>Trend!$O$56:$X$56</c:f>
              <c:numCache>
                <c:formatCode>General</c:formatCode>
                <c:ptCount val="10"/>
                <c:pt idx="0">
                  <c:v>1</c:v>
                </c:pt>
                <c:pt idx="1">
                  <c:v>2</c:v>
                </c:pt>
                <c:pt idx="2">
                  <c:v>4</c:v>
                </c:pt>
                <c:pt idx="3">
                  <c:v>8</c:v>
                </c:pt>
                <c:pt idx="4">
                  <c:v>16</c:v>
                </c:pt>
                <c:pt idx="5">
                  <c:v>32</c:v>
                </c:pt>
                <c:pt idx="6">
                  <c:v>64</c:v>
                </c:pt>
                <c:pt idx="7">
                  <c:v>64</c:v>
                </c:pt>
                <c:pt idx="8">
                  <c:v>128</c:v>
                </c:pt>
                <c:pt idx="9">
                  <c:v>128</c:v>
                </c:pt>
              </c:numCache>
            </c:numRef>
          </c:val>
          <c:smooth val="0"/>
          <c:extLst>
            <c:ext xmlns:c16="http://schemas.microsoft.com/office/drawing/2014/chart" uri="{C3380CC4-5D6E-409C-BE32-E72D297353CC}">
              <c16:uniqueId val="{00000000-DC3E-0A4A-8338-B86E31B2A912}"/>
            </c:ext>
          </c:extLst>
        </c:ser>
        <c:ser>
          <c:idx val="3"/>
          <c:order val="3"/>
          <c:tx>
            <c:strRef>
              <c:f>Trend!$N$55</c:f>
              <c:strCache>
                <c:ptCount val="1"/>
                <c:pt idx="0">
                  <c:v>Bandwidth</c:v>
                </c:pt>
              </c:strCache>
            </c:strRef>
          </c:tx>
          <c:spPr>
            <a:ln w="38100" cap="rnd">
              <a:solidFill>
                <a:schemeClr val="accent6"/>
              </a:solidFill>
              <a:round/>
            </a:ln>
            <a:effectLst/>
          </c:spPr>
          <c:marker>
            <c:symbol val="square"/>
            <c:size val="14"/>
            <c:spPr>
              <a:solidFill>
                <a:schemeClr val="accent6"/>
              </a:solidFill>
              <a:ln w="9525">
                <a:solidFill>
                  <a:schemeClr val="accent6"/>
                </a:solidFill>
              </a:ln>
              <a:effectLst/>
            </c:spPr>
          </c:marker>
          <c:cat>
            <c:numRef>
              <c:f>Trend!$O$51:$X$51</c:f>
              <c:numCache>
                <c:formatCode>General</c:formatCode>
                <c:ptCount val="10"/>
                <c:pt idx="0">
                  <c:v>1999</c:v>
                </c:pt>
                <c:pt idx="1">
                  <c:v>2003</c:v>
                </c:pt>
                <c:pt idx="2">
                  <c:v>2006</c:v>
                </c:pt>
                <c:pt idx="3">
                  <c:v>2008</c:v>
                </c:pt>
                <c:pt idx="4">
                  <c:v>2011</c:v>
                </c:pt>
                <c:pt idx="5">
                  <c:v>2013</c:v>
                </c:pt>
                <c:pt idx="6">
                  <c:v>2014</c:v>
                </c:pt>
                <c:pt idx="7">
                  <c:v>2015</c:v>
                </c:pt>
                <c:pt idx="8">
                  <c:v>2016</c:v>
                </c:pt>
                <c:pt idx="9">
                  <c:v>2017</c:v>
                </c:pt>
              </c:numCache>
            </c:numRef>
          </c:cat>
          <c:val>
            <c:numRef>
              <c:f>Trend!$O$55:$X$55</c:f>
              <c:numCache>
                <c:formatCode>General</c:formatCode>
                <c:ptCount val="10"/>
                <c:pt idx="0">
                  <c:v>1</c:v>
                </c:pt>
                <c:pt idx="1">
                  <c:v>3.007518796992481</c:v>
                </c:pt>
                <c:pt idx="2">
                  <c:v>6.0150375939849621</c:v>
                </c:pt>
                <c:pt idx="3">
                  <c:v>8.0150375939849603</c:v>
                </c:pt>
                <c:pt idx="4">
                  <c:v>10.02255639097744</c:v>
                </c:pt>
                <c:pt idx="5">
                  <c:v>12.030075187969921</c:v>
                </c:pt>
                <c:pt idx="6">
                  <c:v>14.030075187969921</c:v>
                </c:pt>
                <c:pt idx="7">
                  <c:v>16.03759398496241</c:v>
                </c:pt>
                <c:pt idx="8">
                  <c:v>18.045112781954881</c:v>
                </c:pt>
                <c:pt idx="9">
                  <c:v>19.548872180451131</c:v>
                </c:pt>
              </c:numCache>
            </c:numRef>
          </c:val>
          <c:smooth val="0"/>
          <c:extLst>
            <c:ext xmlns:c16="http://schemas.microsoft.com/office/drawing/2014/chart" uri="{C3380CC4-5D6E-409C-BE32-E72D297353CC}">
              <c16:uniqueId val="{00000001-DC3E-0A4A-8338-B86E31B2A912}"/>
            </c:ext>
          </c:extLst>
        </c:ser>
        <c:ser>
          <c:idx val="2"/>
          <c:order val="4"/>
          <c:tx>
            <c:strRef>
              <c:f>Trend!$N$57</c:f>
              <c:strCache>
                <c:ptCount val="1"/>
                <c:pt idx="0">
                  <c:v>Latency</c:v>
                </c:pt>
              </c:strCache>
            </c:strRef>
          </c:tx>
          <c:spPr>
            <a:ln w="38100" cap="rnd">
              <a:solidFill>
                <a:srgbClr val="FF4136"/>
              </a:solidFill>
              <a:round/>
            </a:ln>
            <a:effectLst/>
          </c:spPr>
          <c:marker>
            <c:symbol val="circle"/>
            <c:size val="14"/>
            <c:spPr>
              <a:solidFill>
                <a:srgbClr val="FF4136"/>
              </a:solidFill>
              <a:ln w="9525">
                <a:solidFill>
                  <a:srgbClr val="FF4136"/>
                </a:solidFill>
              </a:ln>
              <a:effectLst/>
            </c:spPr>
          </c:marker>
          <c:cat>
            <c:numRef>
              <c:f>Trend!$O$51:$X$51</c:f>
              <c:numCache>
                <c:formatCode>General</c:formatCode>
                <c:ptCount val="10"/>
                <c:pt idx="0">
                  <c:v>1999</c:v>
                </c:pt>
                <c:pt idx="1">
                  <c:v>2003</c:v>
                </c:pt>
                <c:pt idx="2">
                  <c:v>2006</c:v>
                </c:pt>
                <c:pt idx="3">
                  <c:v>2008</c:v>
                </c:pt>
                <c:pt idx="4">
                  <c:v>2011</c:v>
                </c:pt>
                <c:pt idx="5">
                  <c:v>2013</c:v>
                </c:pt>
                <c:pt idx="6">
                  <c:v>2014</c:v>
                </c:pt>
                <c:pt idx="7">
                  <c:v>2015</c:v>
                </c:pt>
                <c:pt idx="8">
                  <c:v>2016</c:v>
                </c:pt>
                <c:pt idx="9">
                  <c:v>2017</c:v>
                </c:pt>
              </c:numCache>
            </c:numRef>
          </c:cat>
          <c:val>
            <c:numRef>
              <c:f>Trend!$O$58:$X$58</c:f>
              <c:numCache>
                <c:formatCode>General</c:formatCode>
                <c:ptCount val="10"/>
                <c:pt idx="0">
                  <c:v>1</c:v>
                </c:pt>
                <c:pt idx="1">
                  <c:v>1</c:v>
                </c:pt>
                <c:pt idx="2">
                  <c:v>1.043478260869565</c:v>
                </c:pt>
                <c:pt idx="3">
                  <c:v>1.142857142857143</c:v>
                </c:pt>
                <c:pt idx="4">
                  <c:v>1.2121212121212119</c:v>
                </c:pt>
                <c:pt idx="5">
                  <c:v>1.263157894736842</c:v>
                </c:pt>
                <c:pt idx="6">
                  <c:v>1.2520868113522541</c:v>
                </c:pt>
                <c:pt idx="7">
                  <c:v>1.274968125796855</c:v>
                </c:pt>
                <c:pt idx="8">
                  <c:v>1.2998266897746971</c:v>
                </c:pt>
                <c:pt idx="9">
                  <c:v>1.31868131868132</c:v>
                </c:pt>
              </c:numCache>
            </c:numRef>
          </c:val>
          <c:smooth val="0"/>
          <c:extLst>
            <c:ext xmlns:c16="http://schemas.microsoft.com/office/drawing/2014/chart" uri="{C3380CC4-5D6E-409C-BE32-E72D297353CC}">
              <c16:uniqueId val="{00000002-DC3E-0A4A-8338-B86E31B2A912}"/>
            </c:ext>
          </c:extLst>
        </c:ser>
        <c:dLbls>
          <c:showLegendKey val="0"/>
          <c:showVal val="0"/>
          <c:showCatName val="0"/>
          <c:showSerName val="0"/>
          <c:showPercent val="0"/>
          <c:showBubbleSize val="0"/>
        </c:dLbls>
        <c:marker val="1"/>
        <c:smooth val="0"/>
        <c:axId val="1717159040"/>
        <c:axId val="1717163216"/>
        <c:extLst>
          <c:ext xmlns:c15="http://schemas.microsoft.com/office/drawing/2012/chart" uri="{02D57815-91ED-43cb-92C2-25804820EDAC}">
            <c15:filteredLineSeries>
              <c15:ser>
                <c:idx val="0"/>
                <c:order val="0"/>
                <c:tx>
                  <c:strRef>
                    <c:extLst>
                      <c:ext uri="{02D57815-91ED-43cb-92C2-25804820EDAC}">
                        <c15:formulaRef>
                          <c15:sqref>Trend!$N$52</c15:sqref>
                        </c15:formulaRef>
                      </c:ext>
                    </c:extLst>
                    <c:strCache>
                      <c:ptCount val="1"/>
                      <c:pt idx="0">
                        <c:v>Activation</c:v>
                      </c:pt>
                    </c:strCache>
                  </c:strRef>
                </c:tx>
                <c:spPr>
                  <a:ln w="28575" cap="rnd">
                    <a:solidFill>
                      <a:schemeClr val="accent2"/>
                    </a:solidFill>
                    <a:round/>
                  </a:ln>
                  <a:effectLst/>
                </c:spPr>
                <c:marker>
                  <c:symbol val="circle"/>
                  <c:size val="14"/>
                  <c:spPr>
                    <a:solidFill>
                      <a:schemeClr val="accent2"/>
                    </a:solidFill>
                    <a:ln w="9525">
                      <a:solidFill>
                        <a:schemeClr val="accent2"/>
                      </a:solidFill>
                    </a:ln>
                    <a:effectLst/>
                  </c:spPr>
                </c:marker>
                <c:cat>
                  <c:numRef>
                    <c:extLst>
                      <c:ext uri="{02D57815-91ED-43cb-92C2-25804820EDAC}">
                        <c15:formulaRef>
                          <c15:sqref>Trend!$O$51:$X$51</c15:sqref>
                        </c15:formulaRef>
                      </c:ext>
                    </c:extLst>
                    <c:numCache>
                      <c:formatCode>General</c:formatCode>
                      <c:ptCount val="10"/>
                      <c:pt idx="0">
                        <c:v>1999</c:v>
                      </c:pt>
                      <c:pt idx="1">
                        <c:v>2003</c:v>
                      </c:pt>
                      <c:pt idx="2">
                        <c:v>2006</c:v>
                      </c:pt>
                      <c:pt idx="3">
                        <c:v>2008</c:v>
                      </c:pt>
                      <c:pt idx="4">
                        <c:v>2011</c:v>
                      </c:pt>
                      <c:pt idx="5">
                        <c:v>2013</c:v>
                      </c:pt>
                      <c:pt idx="6">
                        <c:v>2014</c:v>
                      </c:pt>
                      <c:pt idx="7">
                        <c:v>2015</c:v>
                      </c:pt>
                      <c:pt idx="8">
                        <c:v>2016</c:v>
                      </c:pt>
                      <c:pt idx="9">
                        <c:v>2017</c:v>
                      </c:pt>
                    </c:numCache>
                  </c:numRef>
                </c:cat>
                <c:val>
                  <c:numRef>
                    <c:extLst>
                      <c:ext uri="{02D57815-91ED-43cb-92C2-25804820EDAC}">
                        <c15:formulaRef>
                          <c15:sqref>Trend!$O$52:$V$52</c15:sqref>
                        </c15:formulaRef>
                      </c:ext>
                    </c:extLst>
                    <c:numCache>
                      <c:formatCode>General</c:formatCode>
                      <c:ptCount val="8"/>
                      <c:pt idx="0">
                        <c:v>1</c:v>
                      </c:pt>
                      <c:pt idx="1">
                        <c:v>1</c:v>
                      </c:pt>
                      <c:pt idx="2">
                        <c:v>1</c:v>
                      </c:pt>
                      <c:pt idx="3">
                        <c:v>1</c:v>
                      </c:pt>
                      <c:pt idx="4">
                        <c:v>0.9</c:v>
                      </c:pt>
                      <c:pt idx="5">
                        <c:v>0.83333333333333304</c:v>
                      </c:pt>
                      <c:pt idx="6">
                        <c:v>0.92800000000000005</c:v>
                      </c:pt>
                      <c:pt idx="7">
                        <c:v>0.93733333333333302</c:v>
                      </c:pt>
                    </c:numCache>
                  </c:numRef>
                </c:val>
                <c:smooth val="0"/>
                <c:extLst>
                  <c:ext xmlns:c16="http://schemas.microsoft.com/office/drawing/2014/chart" uri="{C3380CC4-5D6E-409C-BE32-E72D297353CC}">
                    <c16:uniqueId val="{00000003-DC3E-0A4A-8338-B86E31B2A912}"/>
                  </c:ext>
                </c:extLst>
              </c15:ser>
            </c15:filteredLineSeries>
            <c15:filteredLineSeries>
              <c15:ser>
                <c:idx val="1"/>
                <c:order val="1"/>
                <c:tx>
                  <c:strRef>
                    <c:extLst xmlns:c15="http://schemas.microsoft.com/office/drawing/2012/chart">
                      <c:ext xmlns:c15="http://schemas.microsoft.com/office/drawing/2012/chart" uri="{02D57815-91ED-43cb-92C2-25804820EDAC}">
                        <c15:formulaRef>
                          <c15:sqref>Trend!$N$53</c15:sqref>
                        </c15:formulaRef>
                      </c:ext>
                    </c:extLst>
                    <c:strCache>
                      <c:ptCount val="1"/>
                      <c:pt idx="0">
                        <c:v>Precharge</c:v>
                      </c:pt>
                    </c:strCache>
                  </c:strRef>
                </c:tx>
                <c:spPr>
                  <a:ln w="28575" cap="rnd">
                    <a:solidFill>
                      <a:schemeClr val="accent4"/>
                    </a:solidFill>
                    <a:round/>
                  </a:ln>
                  <a:effectLst/>
                </c:spPr>
                <c:marker>
                  <c:symbol val="x"/>
                  <c:size val="14"/>
                  <c:spPr>
                    <a:noFill/>
                    <a:ln w="9525">
                      <a:solidFill>
                        <a:schemeClr val="accent4"/>
                      </a:solidFill>
                    </a:ln>
                    <a:effectLst/>
                  </c:spPr>
                </c:marker>
                <c:cat>
                  <c:numRef>
                    <c:extLst xmlns:c15="http://schemas.microsoft.com/office/drawing/2012/chart">
                      <c:ext xmlns:c15="http://schemas.microsoft.com/office/drawing/2012/chart" uri="{02D57815-91ED-43cb-92C2-25804820EDAC}">
                        <c15:formulaRef>
                          <c15:sqref>Trend!$O$51:$X$51</c15:sqref>
                        </c15:formulaRef>
                      </c:ext>
                    </c:extLst>
                    <c:numCache>
                      <c:formatCode>General</c:formatCode>
                      <c:ptCount val="10"/>
                      <c:pt idx="0">
                        <c:v>1999</c:v>
                      </c:pt>
                      <c:pt idx="1">
                        <c:v>2003</c:v>
                      </c:pt>
                      <c:pt idx="2">
                        <c:v>2006</c:v>
                      </c:pt>
                      <c:pt idx="3">
                        <c:v>2008</c:v>
                      </c:pt>
                      <c:pt idx="4">
                        <c:v>2011</c:v>
                      </c:pt>
                      <c:pt idx="5">
                        <c:v>2013</c:v>
                      </c:pt>
                      <c:pt idx="6">
                        <c:v>2014</c:v>
                      </c:pt>
                      <c:pt idx="7">
                        <c:v>2015</c:v>
                      </c:pt>
                      <c:pt idx="8">
                        <c:v>2016</c:v>
                      </c:pt>
                      <c:pt idx="9">
                        <c:v>2017</c:v>
                      </c:pt>
                    </c:numCache>
                  </c:numRef>
                </c:cat>
                <c:val>
                  <c:numRef>
                    <c:extLst xmlns:c15="http://schemas.microsoft.com/office/drawing/2012/chart">
                      <c:ext xmlns:c15="http://schemas.microsoft.com/office/drawing/2012/chart" uri="{02D57815-91ED-43cb-92C2-25804820EDAC}">
                        <c15:formulaRef>
                          <c15:sqref>Trend!$O$53:$V$53</c15:sqref>
                        </c15:formulaRef>
                      </c:ext>
                    </c:extLst>
                    <c:numCache>
                      <c:formatCode>General</c:formatCode>
                      <c:ptCount val="8"/>
                      <c:pt idx="0">
                        <c:v>1</c:v>
                      </c:pt>
                      <c:pt idx="1">
                        <c:v>1</c:v>
                      </c:pt>
                      <c:pt idx="2">
                        <c:v>1</c:v>
                      </c:pt>
                      <c:pt idx="3">
                        <c:v>1</c:v>
                      </c:pt>
                      <c:pt idx="4">
                        <c:v>0.9</c:v>
                      </c:pt>
                      <c:pt idx="5">
                        <c:v>0.83333333333333304</c:v>
                      </c:pt>
                      <c:pt idx="6">
                        <c:v>0.92800000000000005</c:v>
                      </c:pt>
                      <c:pt idx="7">
                        <c:v>0.93733333333333302</c:v>
                      </c:pt>
                    </c:numCache>
                  </c:numRef>
                </c:val>
                <c:smooth val="0"/>
                <c:extLst xmlns:c15="http://schemas.microsoft.com/office/drawing/2012/chart">
                  <c:ext xmlns:c16="http://schemas.microsoft.com/office/drawing/2014/chart" uri="{C3380CC4-5D6E-409C-BE32-E72D297353CC}">
                    <c16:uniqueId val="{00000004-DC3E-0A4A-8338-B86E31B2A912}"/>
                  </c:ext>
                </c:extLst>
              </c15:ser>
            </c15:filteredLineSeries>
          </c:ext>
        </c:extLst>
      </c:lineChart>
      <c:catAx>
        <c:axId val="1717159040"/>
        <c:scaling>
          <c:orientation val="minMax"/>
        </c:scaling>
        <c:delete val="0"/>
        <c:axPos val="b"/>
        <c:numFmt formatCode="General" sourceLinked="1"/>
        <c:majorTickMark val="none"/>
        <c:minorTickMark val="none"/>
        <c:tickLblPos val="nextTo"/>
        <c:spPr>
          <a:noFill/>
          <a:ln w="19050" cap="flat" cmpd="sng" algn="ctr">
            <a:solidFill>
              <a:schemeClr val="tx1"/>
            </a:solidFill>
            <a:round/>
          </a:ln>
          <a:effectLst/>
        </c:spPr>
        <c:txPr>
          <a:bodyPr rot="-60000000" spcFirstLastPara="1" vertOverflow="ellipsis" vert="horz" wrap="square" anchor="ctr" anchorCtr="1"/>
          <a:lstStyle/>
          <a:p>
            <a:pPr>
              <a:defRPr sz="2400" b="0" i="0" u="none" strike="noStrike" kern="1200" baseline="0">
                <a:solidFill>
                  <a:schemeClr val="tx1">
                    <a:lumMod val="65000"/>
                    <a:lumOff val="35000"/>
                  </a:schemeClr>
                </a:solidFill>
                <a:latin typeface="Gill Sans MT" panose="020B0502020104020203" pitchFamily="34" charset="0"/>
                <a:ea typeface="+mn-ea"/>
                <a:cs typeface="+mn-cs"/>
              </a:defRPr>
            </a:pPr>
            <a:endParaRPr lang="en-US"/>
          </a:p>
        </c:txPr>
        <c:crossAx val="1717163216"/>
        <c:crosses val="autoZero"/>
        <c:auto val="1"/>
        <c:lblAlgn val="ctr"/>
        <c:lblOffset val="100"/>
        <c:noMultiLvlLbl val="0"/>
      </c:catAx>
      <c:valAx>
        <c:axId val="1717163216"/>
        <c:scaling>
          <c:logBase val="10"/>
          <c:orientation val="minMax"/>
          <c:max val="150"/>
          <c:min val="1"/>
        </c:scaling>
        <c:delete val="0"/>
        <c:axPos val="l"/>
        <c:majorGridlines>
          <c:spPr>
            <a:ln w="19050"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400" b="0" i="0" u="none" strike="noStrike" kern="1200" baseline="0">
                    <a:solidFill>
                      <a:schemeClr val="tx1">
                        <a:lumMod val="65000"/>
                        <a:lumOff val="35000"/>
                      </a:schemeClr>
                    </a:solidFill>
                    <a:latin typeface="Gill Sans MT" panose="020B0502020104020203" pitchFamily="34" charset="0"/>
                    <a:ea typeface="+mn-ea"/>
                    <a:cs typeface="+mn-cs"/>
                  </a:defRPr>
                </a:pPr>
                <a:r>
                  <a:rPr lang="en-US"/>
                  <a:t>DRAM Improvement (log)</a:t>
                </a:r>
              </a:p>
            </c:rich>
          </c:tx>
          <c:layout>
            <c:manualLayout>
              <c:xMode val="edge"/>
              <c:yMode val="edge"/>
              <c:x val="3.91802270431953E-3"/>
              <c:y val="0.103654866919604"/>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lumMod val="65000"/>
                    <a:lumOff val="35000"/>
                  </a:schemeClr>
                </a:solidFill>
                <a:latin typeface="Gill Sans MT" panose="020B0502020104020203" pitchFamily="34" charset="0"/>
                <a:ea typeface="+mn-ea"/>
                <a:cs typeface="+mn-cs"/>
              </a:defRPr>
            </a:pPr>
            <a:endParaRPr lang="en-US"/>
          </a:p>
        </c:txPr>
        <c:crossAx val="1717159040"/>
        <c:crosses val="autoZero"/>
        <c:crossBetween val="between"/>
        <c:majorUnit val="10"/>
      </c:valAx>
      <c:spPr>
        <a:noFill/>
        <a:ln>
          <a:noFill/>
        </a:ln>
        <a:effectLst/>
      </c:spPr>
    </c:plotArea>
    <c:legend>
      <c:legendPos val="b"/>
      <c:layout>
        <c:manualLayout>
          <c:xMode val="edge"/>
          <c:yMode val="edge"/>
          <c:x val="0.129817285683346"/>
          <c:y val="1.4274251973468001E-3"/>
          <c:w val="0.66589575864953399"/>
          <c:h val="9.9282337620760802E-2"/>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Gill Sans MT" panose="020B0502020104020203" pitchFamily="34" charset="0"/>
              <a:ea typeface="+mn-ea"/>
              <a:cs typeface="+mn-cs"/>
            </a:defRPr>
          </a:pPr>
          <a:endParaRPr lang="en-US"/>
        </a:p>
      </c:txPr>
    </c:legend>
    <c:plotVisOnly val="1"/>
    <c:dispBlanksAs val="gap"/>
    <c:showDLblsOverMax val="0"/>
  </c:chart>
  <c:spPr>
    <a:noFill/>
    <a:ln>
      <a:noFill/>
    </a:ln>
    <a:effectLst/>
  </c:spPr>
  <c:txPr>
    <a:bodyPr/>
    <a:lstStyle/>
    <a:p>
      <a:pPr>
        <a:defRPr sz="2400">
          <a:latin typeface="Gill Sans MT" panose="020B0502020104020203" pitchFamily="34" charset="0"/>
        </a:defRPr>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485855934674799"/>
          <c:y val="5.3321164399904503E-2"/>
          <c:w val="0.71888133940509602"/>
          <c:h val="0.60258959675495105"/>
        </c:manualLayout>
      </c:layout>
      <c:barChart>
        <c:barDir val="col"/>
        <c:grouping val="clustered"/>
        <c:varyColors val="0"/>
        <c:ser>
          <c:idx val="0"/>
          <c:order val="0"/>
          <c:tx>
            <c:strRef>
              <c:f>latency!$A$72</c:f>
              <c:strCache>
                <c:ptCount val="1"/>
                <c:pt idx="0">
                  <c:v>Latency Reduction</c:v>
                </c:pt>
              </c:strCache>
            </c:strRef>
          </c:tx>
          <c:spPr>
            <a:solidFill>
              <a:schemeClr val="bg1">
                <a:lumMod val="50000"/>
              </a:schemeClr>
            </a:solidFill>
            <a:ln w="6350">
              <a:solidFill>
                <a:schemeClr val="tx1"/>
              </a:solidFill>
            </a:ln>
            <a:effectLst/>
          </c:spPr>
          <c:invertIfNegative val="0"/>
          <c:dPt>
            <c:idx val="0"/>
            <c:invertIfNegative val="0"/>
            <c:bubble3D val="0"/>
            <c:spPr>
              <a:solidFill>
                <a:schemeClr val="accent5">
                  <a:lumMod val="75000"/>
                </a:schemeClr>
              </a:solidFill>
              <a:ln w="6350">
                <a:solidFill>
                  <a:schemeClr val="tx1"/>
                </a:solidFill>
              </a:ln>
              <a:effectLst/>
            </c:spPr>
            <c:extLst>
              <c:ext xmlns:c16="http://schemas.microsoft.com/office/drawing/2014/chart" uri="{C3380CC4-5D6E-409C-BE32-E72D297353CC}">
                <c16:uniqueId val="{00000001-44E3-4BE0-BECF-1F8FE81336F8}"/>
              </c:ext>
            </c:extLst>
          </c:dPt>
          <c:dPt>
            <c:idx val="1"/>
            <c:invertIfNegative val="0"/>
            <c:bubble3D val="0"/>
            <c:spPr>
              <a:solidFill>
                <a:schemeClr val="accent2">
                  <a:lumMod val="75000"/>
                </a:schemeClr>
              </a:solidFill>
              <a:ln w="6350">
                <a:solidFill>
                  <a:schemeClr val="tx1"/>
                </a:solidFill>
              </a:ln>
              <a:effectLst/>
            </c:spPr>
            <c:extLst>
              <c:ext xmlns:c16="http://schemas.microsoft.com/office/drawing/2014/chart" uri="{C3380CC4-5D6E-409C-BE32-E72D297353CC}">
                <c16:uniqueId val="{00000003-44E3-4BE0-BECF-1F8FE81336F8}"/>
              </c:ext>
            </c:extLst>
          </c:dPt>
          <c:dPt>
            <c:idx val="2"/>
            <c:invertIfNegative val="0"/>
            <c:bubble3D val="0"/>
            <c:spPr>
              <a:solidFill>
                <a:schemeClr val="accent5">
                  <a:lumMod val="75000"/>
                </a:schemeClr>
              </a:solidFill>
              <a:ln w="6350">
                <a:solidFill>
                  <a:schemeClr val="tx1"/>
                </a:solidFill>
              </a:ln>
              <a:effectLst/>
            </c:spPr>
            <c:extLst>
              <c:ext xmlns:c16="http://schemas.microsoft.com/office/drawing/2014/chart" uri="{C3380CC4-5D6E-409C-BE32-E72D297353CC}">
                <c16:uniqueId val="{00000005-44E3-4BE0-BECF-1F8FE81336F8}"/>
              </c:ext>
            </c:extLst>
          </c:dPt>
          <c:dPt>
            <c:idx val="3"/>
            <c:invertIfNegative val="0"/>
            <c:bubble3D val="0"/>
            <c:spPr>
              <a:solidFill>
                <a:schemeClr val="accent2">
                  <a:lumMod val="75000"/>
                </a:schemeClr>
              </a:solidFill>
              <a:ln w="6350">
                <a:solidFill>
                  <a:schemeClr val="tx1"/>
                </a:solidFill>
              </a:ln>
              <a:effectLst/>
            </c:spPr>
            <c:extLst>
              <c:ext xmlns:c16="http://schemas.microsoft.com/office/drawing/2014/chart" uri="{C3380CC4-5D6E-409C-BE32-E72D297353CC}">
                <c16:uniqueId val="{00000007-44E3-4BE0-BECF-1F8FE81336F8}"/>
              </c:ext>
            </c:extLst>
          </c:dPt>
          <c:dPt>
            <c:idx val="4"/>
            <c:invertIfNegative val="0"/>
            <c:bubble3D val="0"/>
            <c:spPr>
              <a:solidFill>
                <a:schemeClr val="accent5">
                  <a:lumMod val="75000"/>
                </a:schemeClr>
              </a:solidFill>
              <a:ln w="6350">
                <a:solidFill>
                  <a:schemeClr val="tx1"/>
                </a:solidFill>
              </a:ln>
              <a:effectLst/>
            </c:spPr>
            <c:extLst>
              <c:ext xmlns:c16="http://schemas.microsoft.com/office/drawing/2014/chart" uri="{C3380CC4-5D6E-409C-BE32-E72D297353CC}">
                <c16:uniqueId val="{00000009-44E3-4BE0-BECF-1F8FE81336F8}"/>
              </c:ext>
            </c:extLst>
          </c:dPt>
          <c:dPt>
            <c:idx val="5"/>
            <c:invertIfNegative val="0"/>
            <c:bubble3D val="0"/>
            <c:spPr>
              <a:solidFill>
                <a:schemeClr val="accent2">
                  <a:lumMod val="75000"/>
                </a:schemeClr>
              </a:solidFill>
              <a:ln w="6350">
                <a:solidFill>
                  <a:schemeClr val="tx1"/>
                </a:solidFill>
              </a:ln>
              <a:effectLst/>
            </c:spPr>
            <c:extLst>
              <c:ext xmlns:c16="http://schemas.microsoft.com/office/drawing/2014/chart" uri="{C3380CC4-5D6E-409C-BE32-E72D297353CC}">
                <c16:uniqueId val="{0000000B-44E3-4BE0-BECF-1F8FE81336F8}"/>
              </c:ext>
            </c:extLst>
          </c:dPt>
          <c:dLbls>
            <c:dLbl>
              <c:idx val="2"/>
              <c:numFmt formatCode="0.0%" sourceLinked="0"/>
              <c:spPr>
                <a:solidFill>
                  <a:schemeClr val="bg1"/>
                </a:solidFill>
                <a:ln>
                  <a:noFill/>
                </a:ln>
                <a:effectLst/>
              </c:spPr>
              <c:txPr>
                <a:bodyPr rot="0" spcFirstLastPara="1" vertOverflow="ellipsis" vert="horz" wrap="square" lIns="0" tIns="0" rIns="0" bIns="0" anchor="ctr" anchorCtr="1">
                  <a:spAutoFit/>
                </a:bodyPr>
                <a:lstStyle/>
                <a:p>
                  <a:pPr>
                    <a:defRPr sz="1700" b="1" i="0" u="none" strike="noStrike" kern="1200" spc="-50" baseline="0">
                      <a:solidFill>
                        <a:schemeClr val="accent6">
                          <a:lumMod val="75000"/>
                        </a:schemeClr>
                      </a:solidFill>
                      <a:latin typeface="+mj-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44E3-4BE0-BECF-1F8FE81336F8}"/>
                </c:ext>
              </c:extLst>
            </c:dLbl>
            <c:dLbl>
              <c:idx val="3"/>
              <c:numFmt formatCode="0.0%" sourceLinked="0"/>
              <c:spPr>
                <a:solidFill>
                  <a:schemeClr val="bg1"/>
                </a:solidFill>
                <a:ln>
                  <a:noFill/>
                </a:ln>
                <a:effectLst/>
              </c:spPr>
              <c:txPr>
                <a:bodyPr rot="0" spcFirstLastPara="1" vertOverflow="ellipsis" vert="horz" wrap="square" lIns="0" tIns="0" rIns="0" bIns="0" anchor="ctr" anchorCtr="1">
                  <a:spAutoFit/>
                </a:bodyPr>
                <a:lstStyle/>
                <a:p>
                  <a:pPr>
                    <a:defRPr sz="1700" b="1" i="0" u="none" strike="noStrike" kern="1200" spc="-50" baseline="0">
                      <a:solidFill>
                        <a:schemeClr val="accent6">
                          <a:lumMod val="75000"/>
                        </a:schemeClr>
                      </a:solidFill>
                      <a:latin typeface="+mj-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44E3-4BE0-BECF-1F8FE81336F8}"/>
                </c:ext>
              </c:extLst>
            </c:dLbl>
            <c:dLbl>
              <c:idx val="4"/>
              <c:numFmt formatCode="0.0%" sourceLinked="0"/>
              <c:spPr>
                <a:solidFill>
                  <a:schemeClr val="bg1"/>
                </a:solidFill>
                <a:ln>
                  <a:noFill/>
                </a:ln>
                <a:effectLst/>
              </c:spPr>
              <c:txPr>
                <a:bodyPr rot="0" spcFirstLastPara="1" vertOverflow="ellipsis" vert="horz" wrap="square" lIns="0" tIns="0" rIns="0" bIns="0" anchor="ctr" anchorCtr="1">
                  <a:spAutoFit/>
                </a:bodyPr>
                <a:lstStyle/>
                <a:p>
                  <a:pPr>
                    <a:defRPr sz="1700" b="1" i="0" u="none" strike="noStrike" kern="1200" spc="-50" baseline="0">
                      <a:solidFill>
                        <a:schemeClr val="accent6">
                          <a:lumMod val="75000"/>
                        </a:schemeClr>
                      </a:solidFill>
                      <a:latin typeface="+mj-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44E3-4BE0-BECF-1F8FE81336F8}"/>
                </c:ext>
              </c:extLst>
            </c:dLbl>
            <c:dLbl>
              <c:idx val="5"/>
              <c:numFmt formatCode="0.0%" sourceLinked="0"/>
              <c:spPr>
                <a:solidFill>
                  <a:schemeClr val="bg1"/>
                </a:solidFill>
                <a:ln>
                  <a:noFill/>
                </a:ln>
                <a:effectLst/>
              </c:spPr>
              <c:txPr>
                <a:bodyPr rot="0" spcFirstLastPara="1" vertOverflow="ellipsis" vert="horz" wrap="square" lIns="0" tIns="0" rIns="0" bIns="0" anchor="ctr" anchorCtr="1">
                  <a:spAutoFit/>
                </a:bodyPr>
                <a:lstStyle/>
                <a:p>
                  <a:pPr>
                    <a:defRPr sz="1700" b="1" i="0" u="none" strike="noStrike" kern="1200" spc="-50" baseline="0">
                      <a:solidFill>
                        <a:schemeClr val="accent6">
                          <a:lumMod val="75000"/>
                        </a:schemeClr>
                      </a:solidFill>
                      <a:latin typeface="+mj-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44E3-4BE0-BECF-1F8FE81336F8}"/>
                </c:ext>
              </c:extLst>
            </c:dLbl>
            <c:numFmt formatCode="0.0%" sourceLinked="0"/>
            <c:spPr>
              <a:solidFill>
                <a:schemeClr val="bg1"/>
              </a:solidFill>
              <a:ln>
                <a:noFill/>
              </a:ln>
              <a:effectLst/>
            </c:spPr>
            <c:txPr>
              <a:bodyPr rot="0" spcFirstLastPara="1" vertOverflow="ellipsis" vert="horz" wrap="square" lIns="0" tIns="0" rIns="0" bIns="0" anchor="ctr" anchorCtr="1">
                <a:spAutoFit/>
              </a:bodyPr>
              <a:lstStyle/>
              <a:p>
                <a:pPr>
                  <a:defRPr sz="1600" b="0" i="0" u="none" strike="noStrike" kern="1200" spc="-50" baseline="0">
                    <a:solidFill>
                      <a:schemeClr val="tx1">
                        <a:lumMod val="75000"/>
                        <a:lumOff val="25000"/>
                      </a:schemeClr>
                    </a:solidFill>
                    <a:latin typeface="+mj-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showLeaderLines val="1"/>
                <c15:leaderLines>
                  <c:spPr>
                    <a:ln w="9525" cap="flat" cmpd="sng" algn="ctr">
                      <a:solidFill>
                        <a:schemeClr val="tx1">
                          <a:lumMod val="35000"/>
                          <a:lumOff val="65000"/>
                        </a:schemeClr>
                      </a:solidFill>
                      <a:round/>
                    </a:ln>
                    <a:effectLst/>
                  </c:spPr>
                </c15:leaderLines>
              </c:ext>
            </c:extLst>
          </c:dLbls>
          <c:cat>
            <c:multiLvlStrRef>
              <c:f>latency!$B$70:$G$71</c:f>
              <c:multiLvlStrCache>
                <c:ptCount val="6"/>
                <c:lvl>
                  <c:pt idx="0">
                    <c:v>55°C</c:v>
                  </c:pt>
                  <c:pt idx="1">
                    <c:v>85°C</c:v>
                  </c:pt>
                  <c:pt idx="2">
                    <c:v>55°C</c:v>
                  </c:pt>
                  <c:pt idx="3">
                    <c:v>85°C</c:v>
                  </c:pt>
                  <c:pt idx="4">
                    <c:v>55°C</c:v>
                  </c:pt>
                  <c:pt idx="5">
                    <c:v>85°C</c:v>
                  </c:pt>
                </c:lvl>
                <c:lvl>
                  <c:pt idx="0">
                    <c:v>AL-DRAM</c:v>
                  </c:pt>
                  <c:pt idx="2">
                    <c:v>AVA Profiling</c:v>
                  </c:pt>
                  <c:pt idx="4">
                    <c:v>AVA Profiling + Shuffling</c:v>
                  </c:pt>
                </c:lvl>
              </c:multiLvlStrCache>
            </c:multiLvlStrRef>
          </c:cat>
          <c:val>
            <c:numRef>
              <c:f>latency!$B$72:$G$72</c:f>
              <c:numCache>
                <c:formatCode>0%</c:formatCode>
                <c:ptCount val="6"/>
                <c:pt idx="0">
                  <c:v>0.31202419354838701</c:v>
                </c:pt>
                <c:pt idx="1">
                  <c:v>0.25526612903225798</c:v>
                </c:pt>
                <c:pt idx="2">
                  <c:v>0.35117741935483898</c:v>
                </c:pt>
                <c:pt idx="3">
                  <c:v>0.34639516129032299</c:v>
                </c:pt>
                <c:pt idx="4">
                  <c:v>0.36568743890518102</c:v>
                </c:pt>
                <c:pt idx="5">
                  <c:v>0.35800317693059602</c:v>
                </c:pt>
              </c:numCache>
            </c:numRef>
          </c:val>
          <c:extLst>
            <c:ext xmlns:c16="http://schemas.microsoft.com/office/drawing/2014/chart" uri="{C3380CC4-5D6E-409C-BE32-E72D297353CC}">
              <c16:uniqueId val="{0000000C-44E3-4BE0-BECF-1F8FE81336F8}"/>
            </c:ext>
          </c:extLst>
        </c:ser>
        <c:dLbls>
          <c:showLegendKey val="0"/>
          <c:showVal val="0"/>
          <c:showCatName val="0"/>
          <c:showSerName val="0"/>
          <c:showPercent val="0"/>
          <c:showBubbleSize val="0"/>
        </c:dLbls>
        <c:gapWidth val="100"/>
        <c:overlap val="-27"/>
        <c:axId val="1240748560"/>
        <c:axId val="1240752848"/>
      </c:barChart>
      <c:catAx>
        <c:axId val="124074856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spc="-50" baseline="0">
                <a:solidFill>
                  <a:sysClr val="windowText" lastClr="000000"/>
                </a:solidFill>
                <a:latin typeface="+mj-lt"/>
                <a:ea typeface="+mn-ea"/>
                <a:cs typeface="+mn-cs"/>
              </a:defRPr>
            </a:pPr>
            <a:endParaRPr lang="en-US"/>
          </a:p>
        </c:txPr>
        <c:crossAx val="1240752848"/>
        <c:crosses val="autoZero"/>
        <c:auto val="1"/>
        <c:lblAlgn val="ctr"/>
        <c:lblOffset val="0"/>
        <c:noMultiLvlLbl val="0"/>
      </c:catAx>
      <c:valAx>
        <c:axId val="1240752848"/>
        <c:scaling>
          <c:orientation val="minMax"/>
          <c:max val="0.5"/>
        </c:scaling>
        <c:delete val="0"/>
        <c:axPos val="l"/>
        <c:majorGridlines>
          <c:spPr>
            <a:ln w="6350" cap="flat" cmpd="sng" algn="ctr">
              <a:solidFill>
                <a:schemeClr val="tx1"/>
              </a:solidFill>
              <a:prstDash val="dash"/>
              <a:round/>
            </a:ln>
            <a:effectLst/>
          </c:spPr>
        </c:majorGridlines>
        <c:numFmt formatCode="0%"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600" b="0" i="0" u="none" strike="noStrike" kern="1200" baseline="0">
                <a:solidFill>
                  <a:sysClr val="windowText" lastClr="000000"/>
                </a:solidFill>
                <a:latin typeface="+mj-lt"/>
                <a:ea typeface="+mn-ea"/>
                <a:cs typeface="+mn-cs"/>
              </a:defRPr>
            </a:pPr>
            <a:endParaRPr lang="en-US"/>
          </a:p>
        </c:txPr>
        <c:crossAx val="1240748560"/>
        <c:crosses val="autoZero"/>
        <c:crossBetween val="between"/>
        <c:majorUnit val="0.1"/>
      </c:valAx>
      <c:spPr>
        <a:noFill/>
        <a:ln>
          <a:noFill/>
        </a:ln>
        <a:effectLst/>
      </c:spPr>
    </c:plotArea>
    <c:plotVisOnly val="1"/>
    <c:dispBlanksAs val="gap"/>
    <c:showDLblsOverMax val="0"/>
  </c:chart>
  <c:spPr>
    <a:noFill/>
    <a:ln w="9525" cap="flat" cmpd="sng" algn="ctr">
      <a:noFill/>
      <a:round/>
    </a:ln>
    <a:effectLst/>
  </c:spPr>
  <c:txPr>
    <a:bodyPr/>
    <a:lstStyle/>
    <a:p>
      <a:pPr>
        <a:defRPr/>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177213959366201"/>
          <c:y val="5.5812932474349798E-2"/>
          <c:w val="0.73970934188782"/>
          <c:h val="0.59749797184442899"/>
        </c:manualLayout>
      </c:layout>
      <c:barChart>
        <c:barDir val="col"/>
        <c:grouping val="clustered"/>
        <c:varyColors val="0"/>
        <c:ser>
          <c:idx val="0"/>
          <c:order val="0"/>
          <c:tx>
            <c:strRef>
              <c:f>latency!$J$72</c:f>
              <c:strCache>
                <c:ptCount val="1"/>
                <c:pt idx="0">
                  <c:v>Latency Reduction</c:v>
                </c:pt>
              </c:strCache>
            </c:strRef>
          </c:tx>
          <c:spPr>
            <a:solidFill>
              <a:schemeClr val="accent5">
                <a:lumMod val="75000"/>
              </a:schemeClr>
            </a:solidFill>
            <a:ln w="6350">
              <a:solidFill>
                <a:schemeClr val="tx1"/>
              </a:solidFill>
            </a:ln>
            <a:effectLst/>
          </c:spPr>
          <c:invertIfNegative val="0"/>
          <c:dPt>
            <c:idx val="1"/>
            <c:invertIfNegative val="0"/>
            <c:bubble3D val="0"/>
            <c:spPr>
              <a:solidFill>
                <a:schemeClr val="accent2">
                  <a:lumMod val="75000"/>
                </a:schemeClr>
              </a:solidFill>
              <a:ln w="6350">
                <a:solidFill>
                  <a:schemeClr val="tx1"/>
                </a:solidFill>
              </a:ln>
              <a:effectLst/>
            </c:spPr>
            <c:extLst>
              <c:ext xmlns:c16="http://schemas.microsoft.com/office/drawing/2014/chart" uri="{C3380CC4-5D6E-409C-BE32-E72D297353CC}">
                <c16:uniqueId val="{00000001-5991-42D7-8772-2EF4515851B1}"/>
              </c:ext>
            </c:extLst>
          </c:dPt>
          <c:dPt>
            <c:idx val="3"/>
            <c:invertIfNegative val="0"/>
            <c:bubble3D val="0"/>
            <c:spPr>
              <a:solidFill>
                <a:schemeClr val="accent2">
                  <a:lumMod val="75000"/>
                </a:schemeClr>
              </a:solidFill>
              <a:ln w="6350">
                <a:solidFill>
                  <a:schemeClr val="tx1"/>
                </a:solidFill>
              </a:ln>
              <a:effectLst/>
            </c:spPr>
            <c:extLst>
              <c:ext xmlns:c16="http://schemas.microsoft.com/office/drawing/2014/chart" uri="{C3380CC4-5D6E-409C-BE32-E72D297353CC}">
                <c16:uniqueId val="{00000003-5991-42D7-8772-2EF4515851B1}"/>
              </c:ext>
            </c:extLst>
          </c:dPt>
          <c:dPt>
            <c:idx val="5"/>
            <c:invertIfNegative val="0"/>
            <c:bubble3D val="0"/>
            <c:spPr>
              <a:solidFill>
                <a:schemeClr val="accent2">
                  <a:lumMod val="75000"/>
                </a:schemeClr>
              </a:solidFill>
              <a:ln w="6350">
                <a:solidFill>
                  <a:schemeClr val="tx1"/>
                </a:solidFill>
              </a:ln>
              <a:effectLst/>
            </c:spPr>
            <c:extLst>
              <c:ext xmlns:c16="http://schemas.microsoft.com/office/drawing/2014/chart" uri="{C3380CC4-5D6E-409C-BE32-E72D297353CC}">
                <c16:uniqueId val="{00000005-5991-42D7-8772-2EF4515851B1}"/>
              </c:ext>
            </c:extLst>
          </c:dPt>
          <c:dLbls>
            <c:dLbl>
              <c:idx val="2"/>
              <c:numFmt formatCode="0.0%" sourceLinked="0"/>
              <c:spPr>
                <a:solidFill>
                  <a:schemeClr val="bg1"/>
                </a:solidFill>
                <a:ln>
                  <a:noFill/>
                </a:ln>
                <a:effectLst/>
              </c:spPr>
              <c:txPr>
                <a:bodyPr rot="0" spcFirstLastPara="1" vertOverflow="ellipsis" vert="horz" wrap="square" lIns="0" tIns="0" rIns="0" bIns="0" anchor="ctr" anchorCtr="1">
                  <a:spAutoFit/>
                </a:bodyPr>
                <a:lstStyle/>
                <a:p>
                  <a:pPr>
                    <a:defRPr sz="1700" b="1" i="0" u="none" strike="noStrike" kern="1200" spc="-50" baseline="0">
                      <a:solidFill>
                        <a:schemeClr val="accent6">
                          <a:lumMod val="75000"/>
                        </a:schemeClr>
                      </a:solidFill>
                      <a:latin typeface="+mj-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6B7A-5149-8D04-F48E8D3E8868}"/>
                </c:ext>
              </c:extLst>
            </c:dLbl>
            <c:dLbl>
              <c:idx val="3"/>
              <c:numFmt formatCode="0.0%" sourceLinked="0"/>
              <c:spPr>
                <a:solidFill>
                  <a:schemeClr val="bg1"/>
                </a:solidFill>
                <a:ln>
                  <a:noFill/>
                </a:ln>
                <a:effectLst/>
              </c:spPr>
              <c:txPr>
                <a:bodyPr rot="0" spcFirstLastPara="1" vertOverflow="ellipsis" vert="horz" wrap="square" lIns="0" tIns="0" rIns="0" bIns="0" anchor="ctr" anchorCtr="1">
                  <a:spAutoFit/>
                </a:bodyPr>
                <a:lstStyle/>
                <a:p>
                  <a:pPr>
                    <a:defRPr sz="1700" b="1" i="0" u="none" strike="noStrike" kern="1200" spc="-50" baseline="0">
                      <a:solidFill>
                        <a:schemeClr val="accent6">
                          <a:lumMod val="75000"/>
                        </a:schemeClr>
                      </a:solidFill>
                      <a:latin typeface="+mj-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5991-42D7-8772-2EF4515851B1}"/>
                </c:ext>
              </c:extLst>
            </c:dLbl>
            <c:dLbl>
              <c:idx val="4"/>
              <c:numFmt formatCode="0.0%" sourceLinked="0"/>
              <c:spPr>
                <a:solidFill>
                  <a:schemeClr val="bg1"/>
                </a:solidFill>
                <a:ln>
                  <a:noFill/>
                </a:ln>
                <a:effectLst/>
              </c:spPr>
              <c:txPr>
                <a:bodyPr rot="0" spcFirstLastPara="1" vertOverflow="ellipsis" vert="horz" wrap="square" lIns="0" tIns="0" rIns="0" bIns="0" anchor="ctr" anchorCtr="1">
                  <a:spAutoFit/>
                </a:bodyPr>
                <a:lstStyle/>
                <a:p>
                  <a:pPr>
                    <a:defRPr sz="1700" b="1" i="0" u="none" strike="noStrike" kern="1200" spc="-50" baseline="0">
                      <a:solidFill>
                        <a:schemeClr val="accent6">
                          <a:lumMod val="75000"/>
                        </a:schemeClr>
                      </a:solidFill>
                      <a:latin typeface="+mj-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6B7A-5149-8D04-F48E8D3E8868}"/>
                </c:ext>
              </c:extLst>
            </c:dLbl>
            <c:dLbl>
              <c:idx val="5"/>
              <c:numFmt formatCode="0.0%" sourceLinked="0"/>
              <c:spPr>
                <a:solidFill>
                  <a:schemeClr val="bg1"/>
                </a:solidFill>
                <a:ln>
                  <a:noFill/>
                </a:ln>
                <a:effectLst/>
              </c:spPr>
              <c:txPr>
                <a:bodyPr rot="0" spcFirstLastPara="1" vertOverflow="ellipsis" vert="horz" wrap="square" lIns="0" tIns="0" rIns="0" bIns="0" anchor="ctr" anchorCtr="1">
                  <a:spAutoFit/>
                </a:bodyPr>
                <a:lstStyle/>
                <a:p>
                  <a:pPr>
                    <a:defRPr sz="1700" b="1" i="0" u="none" strike="noStrike" kern="1200" spc="-50" baseline="0">
                      <a:solidFill>
                        <a:schemeClr val="accent6">
                          <a:lumMod val="75000"/>
                        </a:schemeClr>
                      </a:solidFill>
                      <a:latin typeface="+mj-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5991-42D7-8772-2EF4515851B1}"/>
                </c:ext>
              </c:extLst>
            </c:dLbl>
            <c:numFmt formatCode="0.0%" sourceLinked="0"/>
            <c:spPr>
              <a:solidFill>
                <a:schemeClr val="bg1"/>
              </a:solidFill>
              <a:ln>
                <a:noFill/>
              </a:ln>
              <a:effectLst/>
            </c:spPr>
            <c:txPr>
              <a:bodyPr rot="0" spcFirstLastPara="1" vertOverflow="ellipsis" vert="horz" wrap="square" lIns="0" tIns="0" rIns="0" bIns="0" anchor="ctr" anchorCtr="1">
                <a:spAutoFit/>
              </a:bodyPr>
              <a:lstStyle/>
              <a:p>
                <a:pPr>
                  <a:defRPr sz="1600" b="0" i="0" u="none" strike="noStrike" kern="1200" spc="-50" baseline="0">
                    <a:solidFill>
                      <a:schemeClr val="tx1">
                        <a:lumMod val="75000"/>
                        <a:lumOff val="25000"/>
                      </a:schemeClr>
                    </a:solidFill>
                    <a:latin typeface="+mj-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showLeaderLines val="1"/>
                <c15:leaderLines>
                  <c:spPr>
                    <a:ln w="9525" cap="flat" cmpd="sng" algn="ctr">
                      <a:solidFill>
                        <a:schemeClr val="tx1">
                          <a:lumMod val="35000"/>
                          <a:lumOff val="65000"/>
                        </a:schemeClr>
                      </a:solidFill>
                      <a:round/>
                    </a:ln>
                    <a:effectLst/>
                  </c:spPr>
                </c15:leaderLines>
              </c:ext>
            </c:extLst>
          </c:dLbls>
          <c:cat>
            <c:multiLvlStrRef>
              <c:f>latency!$K$70:$P$71</c:f>
              <c:multiLvlStrCache>
                <c:ptCount val="6"/>
                <c:lvl>
                  <c:pt idx="0">
                    <c:v>55°C</c:v>
                  </c:pt>
                  <c:pt idx="1">
                    <c:v>85°C</c:v>
                  </c:pt>
                  <c:pt idx="2">
                    <c:v>55°C</c:v>
                  </c:pt>
                  <c:pt idx="3">
                    <c:v>85°C</c:v>
                  </c:pt>
                  <c:pt idx="4">
                    <c:v>55°C</c:v>
                  </c:pt>
                  <c:pt idx="5">
                    <c:v>85°C</c:v>
                  </c:pt>
                </c:lvl>
                <c:lvl>
                  <c:pt idx="0">
                    <c:v>AL-DRAM</c:v>
                  </c:pt>
                  <c:pt idx="2">
                    <c:v>AVA Profiling</c:v>
                  </c:pt>
                  <c:pt idx="4">
                    <c:v>AVA Profiling + Shuffling</c:v>
                  </c:pt>
                </c:lvl>
              </c:multiLvlStrCache>
            </c:multiLvlStrRef>
          </c:cat>
          <c:val>
            <c:numRef>
              <c:f>latency!$K$72:$P$72</c:f>
              <c:numCache>
                <c:formatCode>General</c:formatCode>
                <c:ptCount val="6"/>
                <c:pt idx="0">
                  <c:v>0.36560714285714302</c:v>
                </c:pt>
                <c:pt idx="1">
                  <c:v>0.27539285714285699</c:v>
                </c:pt>
                <c:pt idx="2">
                  <c:v>0.39400000000000002</c:v>
                </c:pt>
                <c:pt idx="3">
                  <c:v>0.38717857142857098</c:v>
                </c:pt>
                <c:pt idx="4">
                  <c:v>0.41293939393939399</c:v>
                </c:pt>
                <c:pt idx="5">
                  <c:v>0.402735930735931</c:v>
                </c:pt>
              </c:numCache>
            </c:numRef>
          </c:val>
          <c:extLst>
            <c:ext xmlns:c16="http://schemas.microsoft.com/office/drawing/2014/chart" uri="{C3380CC4-5D6E-409C-BE32-E72D297353CC}">
              <c16:uniqueId val="{00000006-5991-42D7-8772-2EF4515851B1}"/>
            </c:ext>
          </c:extLst>
        </c:ser>
        <c:dLbls>
          <c:showLegendKey val="0"/>
          <c:showVal val="0"/>
          <c:showCatName val="0"/>
          <c:showSerName val="0"/>
          <c:showPercent val="0"/>
          <c:showBubbleSize val="0"/>
        </c:dLbls>
        <c:gapWidth val="100"/>
        <c:overlap val="-27"/>
        <c:axId val="1240839040"/>
        <c:axId val="1240843328"/>
      </c:barChart>
      <c:catAx>
        <c:axId val="124083904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spc="-50" baseline="0">
                <a:solidFill>
                  <a:sysClr val="windowText" lastClr="000000"/>
                </a:solidFill>
                <a:latin typeface="+mj-lt"/>
                <a:ea typeface="+mn-ea"/>
                <a:cs typeface="+mn-cs"/>
              </a:defRPr>
            </a:pPr>
            <a:endParaRPr lang="en-US"/>
          </a:p>
        </c:txPr>
        <c:crossAx val="1240843328"/>
        <c:crosses val="autoZero"/>
        <c:auto val="1"/>
        <c:lblAlgn val="ctr"/>
        <c:lblOffset val="0"/>
        <c:noMultiLvlLbl val="0"/>
      </c:catAx>
      <c:valAx>
        <c:axId val="1240843328"/>
        <c:scaling>
          <c:orientation val="minMax"/>
          <c:max val="0.5"/>
        </c:scaling>
        <c:delete val="0"/>
        <c:axPos val="l"/>
        <c:majorGridlines>
          <c:spPr>
            <a:ln w="6350" cap="flat" cmpd="sng" algn="ctr">
              <a:solidFill>
                <a:schemeClr val="tx1"/>
              </a:solidFill>
              <a:prstDash val="dash"/>
              <a:round/>
            </a:ln>
            <a:effectLst/>
          </c:spPr>
        </c:majorGridlines>
        <c:numFmt formatCode="0%" sourceLinked="0"/>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600" b="0" i="0" u="none" strike="noStrike" kern="1200" baseline="0">
                <a:solidFill>
                  <a:sysClr val="windowText" lastClr="000000"/>
                </a:solidFill>
                <a:latin typeface="+mj-lt"/>
                <a:ea typeface="+mn-ea"/>
                <a:cs typeface="+mn-cs"/>
              </a:defRPr>
            </a:pPr>
            <a:endParaRPr lang="en-US"/>
          </a:p>
        </c:txPr>
        <c:crossAx val="1240839040"/>
        <c:crosses val="autoZero"/>
        <c:crossBetween val="between"/>
        <c:majorUnit val="0.1"/>
      </c:valAx>
      <c:spPr>
        <a:noFill/>
        <a:ln>
          <a:noFill/>
        </a:ln>
        <a:effectLst/>
      </c:spPr>
    </c:plotArea>
    <c:plotVisOnly val="1"/>
    <c:dispBlanksAs val="gap"/>
    <c:showDLblsOverMax val="0"/>
  </c:chart>
  <c:spPr>
    <a:noFill/>
    <a:ln w="9525" cap="flat" cmpd="sng" algn="ctr">
      <a:noFill/>
      <a:round/>
    </a:ln>
    <a:effectLst/>
  </c:spPr>
  <c:txPr>
    <a:bodyPr/>
    <a:lstStyle/>
    <a:p>
      <a:pPr>
        <a:defRPr/>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smoothMarker"/>
        <c:varyColors val="0"/>
        <c:ser>
          <c:idx val="0"/>
          <c:order val="0"/>
          <c:spPr>
            <a:ln w="63500">
              <a:solidFill>
                <a:schemeClr val="tx1"/>
              </a:solidFill>
            </a:ln>
          </c:spPr>
          <c:marker>
            <c:symbol val="diamond"/>
            <c:size val="20"/>
            <c:spPr>
              <a:solidFill>
                <a:schemeClr val="tx1"/>
              </a:solidFill>
              <a:ln>
                <a:solidFill>
                  <a:schemeClr val="tx1"/>
                </a:solidFill>
              </a:ln>
            </c:spPr>
          </c:marker>
          <c:dPt>
            <c:idx val="2"/>
            <c:marker>
              <c:spPr>
                <a:solidFill>
                  <a:schemeClr val="tx1"/>
                </a:solidFill>
                <a:ln>
                  <a:solidFill>
                    <a:schemeClr val="accent3">
                      <a:lumMod val="75000"/>
                    </a:schemeClr>
                  </a:solidFill>
                </a:ln>
              </c:spPr>
            </c:marker>
            <c:bubble3D val="0"/>
            <c:extLst>
              <c:ext xmlns:c16="http://schemas.microsoft.com/office/drawing/2014/chart" uri="{C3380CC4-5D6E-409C-BE32-E72D297353CC}">
                <c16:uniqueId val="{00000000-6A2E-064E-BF0A-880B8B19E64C}"/>
              </c:ext>
            </c:extLst>
          </c:dPt>
          <c:dPt>
            <c:idx val="4"/>
            <c:marker>
              <c:spPr>
                <a:solidFill>
                  <a:schemeClr val="tx1"/>
                </a:solidFill>
                <a:ln>
                  <a:noFill/>
                </a:ln>
              </c:spPr>
            </c:marker>
            <c:bubble3D val="0"/>
            <c:extLst>
              <c:ext xmlns:c16="http://schemas.microsoft.com/office/drawing/2014/chart" uri="{C3380CC4-5D6E-409C-BE32-E72D297353CC}">
                <c16:uniqueId val="{00000001-6A2E-064E-BF0A-880B8B19E64C}"/>
              </c:ext>
            </c:extLst>
          </c:dPt>
          <c:xVal>
            <c:numRef>
              <c:f>'Trade-off'!$C$50:$C$54</c:f>
              <c:numCache>
                <c:formatCode>0.00</c:formatCode>
                <c:ptCount val="5"/>
                <c:pt idx="0">
                  <c:v>23.10725021132788</c:v>
                </c:pt>
                <c:pt idx="1">
                  <c:v>24.617764350044659</c:v>
                </c:pt>
                <c:pt idx="2">
                  <c:v>27.831175560551241</c:v>
                </c:pt>
                <c:pt idx="3">
                  <c:v>35.461599363785872</c:v>
                </c:pt>
                <c:pt idx="4" formatCode="General">
                  <c:v>52.5</c:v>
                </c:pt>
              </c:numCache>
            </c:numRef>
          </c:xVal>
          <c:yVal>
            <c:numRef>
              <c:f>'Trade-off'!$D$50:$D$54</c:f>
              <c:numCache>
                <c:formatCode>General</c:formatCode>
                <c:ptCount val="5"/>
                <c:pt idx="0">
                  <c:v>3.7551020408163258</c:v>
                </c:pt>
                <c:pt idx="1">
                  <c:v>2.285714285714286</c:v>
                </c:pt>
                <c:pt idx="2">
                  <c:v>1.551020408163265</c:v>
                </c:pt>
                <c:pt idx="3">
                  <c:v>1.1836734693877551</c:v>
                </c:pt>
                <c:pt idx="4">
                  <c:v>1</c:v>
                </c:pt>
              </c:numCache>
            </c:numRef>
          </c:yVal>
          <c:smooth val="1"/>
          <c:extLst>
            <c:ext xmlns:c16="http://schemas.microsoft.com/office/drawing/2014/chart" uri="{C3380CC4-5D6E-409C-BE32-E72D297353CC}">
              <c16:uniqueId val="{00000002-6A2E-064E-BF0A-880B8B19E64C}"/>
            </c:ext>
          </c:extLst>
        </c:ser>
        <c:dLbls>
          <c:showLegendKey val="0"/>
          <c:showVal val="0"/>
          <c:showCatName val="0"/>
          <c:showSerName val="0"/>
          <c:showPercent val="0"/>
          <c:showBubbleSize val="0"/>
        </c:dLbls>
        <c:axId val="-1370632768"/>
        <c:axId val="-1785966416"/>
      </c:scatterChart>
      <c:valAx>
        <c:axId val="-1370632768"/>
        <c:scaling>
          <c:orientation val="minMax"/>
          <c:max val="70"/>
        </c:scaling>
        <c:delete val="0"/>
        <c:axPos val="b"/>
        <c:title>
          <c:tx>
            <c:rich>
              <a:bodyPr anchor="t" anchorCtr="0"/>
              <a:lstStyle/>
              <a:p>
                <a:pPr algn="r">
                  <a:defRPr sz="2800"/>
                </a:pPr>
                <a:r>
                  <a:rPr lang="en-US" sz="2800"/>
                  <a:t>Latency (ns)</a:t>
                </a:r>
              </a:p>
            </c:rich>
          </c:tx>
          <c:overlay val="0"/>
        </c:title>
        <c:numFmt formatCode="0" sourceLinked="0"/>
        <c:majorTickMark val="out"/>
        <c:minorTickMark val="none"/>
        <c:tickLblPos val="nextTo"/>
        <c:txPr>
          <a:bodyPr/>
          <a:lstStyle/>
          <a:p>
            <a:pPr>
              <a:defRPr sz="2400"/>
            </a:pPr>
            <a:endParaRPr lang="en-US"/>
          </a:p>
        </c:txPr>
        <c:crossAx val="-1785966416"/>
        <c:crosses val="autoZero"/>
        <c:crossBetween val="midCat"/>
        <c:majorUnit val="10"/>
      </c:valAx>
      <c:valAx>
        <c:axId val="-1785966416"/>
        <c:scaling>
          <c:orientation val="minMax"/>
        </c:scaling>
        <c:delete val="0"/>
        <c:axPos val="l"/>
        <c:majorGridlines/>
        <c:title>
          <c:tx>
            <c:rich>
              <a:bodyPr rot="-5400000" vert="horz"/>
              <a:lstStyle/>
              <a:p>
                <a:pPr>
                  <a:defRPr sz="2800"/>
                </a:pPr>
                <a:r>
                  <a:rPr lang="en-US" sz="2800" dirty="0"/>
                  <a:t>Normalized</a:t>
                </a:r>
                <a:r>
                  <a:rPr lang="en-US" sz="2800" baseline="0" dirty="0"/>
                  <a:t> DRAM Area</a:t>
                </a:r>
                <a:endParaRPr lang="en-US" sz="2800" dirty="0"/>
              </a:p>
            </c:rich>
          </c:tx>
          <c:overlay val="0"/>
        </c:title>
        <c:numFmt formatCode="General" sourceLinked="1"/>
        <c:majorTickMark val="out"/>
        <c:minorTickMark val="none"/>
        <c:tickLblPos val="nextTo"/>
        <c:txPr>
          <a:bodyPr/>
          <a:lstStyle/>
          <a:p>
            <a:pPr>
              <a:defRPr sz="2400"/>
            </a:pPr>
            <a:endParaRPr lang="en-US"/>
          </a:p>
        </c:txPr>
        <c:crossAx val="-1370632768"/>
        <c:crosses val="autoZero"/>
        <c:crossBetween val="midCat"/>
        <c:majorUnit val="1"/>
      </c:valAx>
    </c:plotArea>
    <c:plotVisOnly val="1"/>
    <c:dispBlanksAs val="gap"/>
    <c:showDLblsOverMax val="0"/>
  </c:chart>
  <c:spPr>
    <a:ln>
      <a:noFill/>
    </a:ln>
  </c:sp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2627952755905498"/>
          <c:y val="8.9722421061003699E-2"/>
          <c:w val="0.64258779075029404"/>
          <c:h val="0.71270381430327001"/>
        </c:manualLayout>
      </c:layout>
      <c:barChart>
        <c:barDir val="col"/>
        <c:grouping val="clustered"/>
        <c:varyColors val="0"/>
        <c:ser>
          <c:idx val="0"/>
          <c:order val="0"/>
          <c:tx>
            <c:strRef>
              <c:f>Sheet2!$G$18</c:f>
              <c:strCache>
                <c:ptCount val="1"/>
                <c:pt idx="0">
                  <c:v>Normalized Power Consumption</c:v>
                </c:pt>
              </c:strCache>
            </c:strRef>
          </c:tx>
          <c:spPr>
            <a:solidFill>
              <a:srgbClr val="FF0000"/>
            </a:solidFill>
            <a:ln>
              <a:solidFill>
                <a:srgbClr val="FF0000"/>
              </a:solidFill>
            </a:ln>
          </c:spPr>
          <c:invertIfNegative val="0"/>
          <c:cat>
            <c:strRef>
              <c:f>Sheet2!$H$17:$J$17</c:f>
              <c:strCache>
                <c:ptCount val="3"/>
                <c:pt idx="0">
                  <c:v>commodity DRAM</c:v>
                </c:pt>
                <c:pt idx="1">
                  <c:v>near segment</c:v>
                </c:pt>
                <c:pt idx="2">
                  <c:v>far  segment</c:v>
                </c:pt>
              </c:strCache>
            </c:strRef>
          </c:cat>
          <c:val>
            <c:numRef>
              <c:f>Sheet2!$H$18:$J$18</c:f>
              <c:numCache>
                <c:formatCode>General</c:formatCode>
                <c:ptCount val="3"/>
                <c:pt idx="0">
                  <c:v>1</c:v>
                </c:pt>
                <c:pt idx="1">
                  <c:v>0.49</c:v>
                </c:pt>
                <c:pt idx="2">
                  <c:v>1.49</c:v>
                </c:pt>
              </c:numCache>
            </c:numRef>
          </c:val>
          <c:extLst>
            <c:ext xmlns:c16="http://schemas.microsoft.com/office/drawing/2014/chart" uri="{C3380CC4-5D6E-409C-BE32-E72D297353CC}">
              <c16:uniqueId val="{00000000-8843-CB45-885C-CB350DE98F7A}"/>
            </c:ext>
          </c:extLst>
        </c:ser>
        <c:dLbls>
          <c:showLegendKey val="0"/>
          <c:showVal val="0"/>
          <c:showCatName val="0"/>
          <c:showSerName val="0"/>
          <c:showPercent val="0"/>
          <c:showBubbleSize val="0"/>
        </c:dLbls>
        <c:gapWidth val="50"/>
        <c:axId val="-1503752656"/>
        <c:axId val="-1503745792"/>
      </c:barChart>
      <c:catAx>
        <c:axId val="-1503752656"/>
        <c:scaling>
          <c:orientation val="minMax"/>
        </c:scaling>
        <c:delete val="1"/>
        <c:axPos val="b"/>
        <c:numFmt formatCode="General" sourceLinked="0"/>
        <c:majorTickMark val="out"/>
        <c:minorTickMark val="none"/>
        <c:tickLblPos val="nextTo"/>
        <c:crossAx val="-1503745792"/>
        <c:crosses val="autoZero"/>
        <c:auto val="1"/>
        <c:lblAlgn val="ctr"/>
        <c:lblOffset val="100"/>
        <c:noMultiLvlLbl val="0"/>
      </c:catAx>
      <c:valAx>
        <c:axId val="-1503745792"/>
        <c:scaling>
          <c:orientation val="minMax"/>
          <c:max val="1.5"/>
          <c:min val="0"/>
        </c:scaling>
        <c:delete val="0"/>
        <c:axPos val="l"/>
        <c:majorGridlines/>
        <c:numFmt formatCode="0%" sourceLinked="0"/>
        <c:majorTickMark val="out"/>
        <c:minorTickMark val="none"/>
        <c:tickLblPos val="nextTo"/>
        <c:txPr>
          <a:bodyPr/>
          <a:lstStyle/>
          <a:p>
            <a:pPr>
              <a:defRPr sz="1600"/>
            </a:pPr>
            <a:endParaRPr lang="en-US"/>
          </a:p>
        </c:txPr>
        <c:crossAx val="-1503752656"/>
        <c:crosses val="autoZero"/>
        <c:crossBetween val="between"/>
        <c:majorUnit val="0.5"/>
        <c:minorUnit val="0.04"/>
      </c:valAx>
    </c:plotArea>
    <c:plotVisOnly val="1"/>
    <c:dispBlanksAs val="gap"/>
    <c:showDLblsOverMax val="0"/>
  </c:chart>
  <c:spPr>
    <a:ln>
      <a:noFill/>
    </a:ln>
  </c:sp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32026638474133"/>
          <c:y val="3.6564430193441501E-2"/>
          <c:w val="0.62821987268810797"/>
          <c:h val="0.75608764511344895"/>
        </c:manualLayout>
      </c:layout>
      <c:barChart>
        <c:barDir val="col"/>
        <c:grouping val="clustered"/>
        <c:varyColors val="0"/>
        <c:ser>
          <c:idx val="0"/>
          <c:order val="0"/>
          <c:tx>
            <c:strRef>
              <c:f>Sheet2!$B$18</c:f>
              <c:strCache>
                <c:ptCount val="1"/>
                <c:pt idx="0">
                  <c:v>Latency</c:v>
                </c:pt>
              </c:strCache>
            </c:strRef>
          </c:tx>
          <c:invertIfNegative val="0"/>
          <c:cat>
            <c:strRef>
              <c:f>Sheet2!$C$17:$E$17</c:f>
              <c:strCache>
                <c:ptCount val="3"/>
                <c:pt idx="0">
                  <c:v>commodity DRAM</c:v>
                </c:pt>
                <c:pt idx="1">
                  <c:v>near segment</c:v>
                </c:pt>
                <c:pt idx="2">
                  <c:v>far  segment</c:v>
                </c:pt>
              </c:strCache>
            </c:strRef>
          </c:cat>
          <c:val>
            <c:numRef>
              <c:f>Sheet2!$C$18:$E$18</c:f>
              <c:numCache>
                <c:formatCode>General</c:formatCode>
                <c:ptCount val="3"/>
                <c:pt idx="0">
                  <c:v>1</c:v>
                </c:pt>
                <c:pt idx="1">
                  <c:v>0.56000000000000005</c:v>
                </c:pt>
                <c:pt idx="2">
                  <c:v>1.23</c:v>
                </c:pt>
              </c:numCache>
            </c:numRef>
          </c:val>
          <c:extLst>
            <c:ext xmlns:c16="http://schemas.microsoft.com/office/drawing/2014/chart" uri="{C3380CC4-5D6E-409C-BE32-E72D297353CC}">
              <c16:uniqueId val="{00000000-634E-A14E-8F01-8089E350C562}"/>
            </c:ext>
          </c:extLst>
        </c:ser>
        <c:dLbls>
          <c:showLegendKey val="0"/>
          <c:showVal val="0"/>
          <c:showCatName val="0"/>
          <c:showSerName val="0"/>
          <c:showPercent val="0"/>
          <c:showBubbleSize val="0"/>
        </c:dLbls>
        <c:gapWidth val="50"/>
        <c:axId val="-1503759360"/>
        <c:axId val="-1786377616"/>
      </c:barChart>
      <c:catAx>
        <c:axId val="-1503759360"/>
        <c:scaling>
          <c:orientation val="minMax"/>
        </c:scaling>
        <c:delete val="1"/>
        <c:axPos val="b"/>
        <c:numFmt formatCode="General" sourceLinked="0"/>
        <c:majorTickMark val="out"/>
        <c:minorTickMark val="none"/>
        <c:tickLblPos val="nextTo"/>
        <c:crossAx val="-1786377616"/>
        <c:crosses val="autoZero"/>
        <c:auto val="1"/>
        <c:lblAlgn val="ctr"/>
        <c:lblOffset val="100"/>
        <c:noMultiLvlLbl val="0"/>
      </c:catAx>
      <c:valAx>
        <c:axId val="-1786377616"/>
        <c:scaling>
          <c:orientation val="minMax"/>
          <c:max val="1.6"/>
          <c:min val="0"/>
        </c:scaling>
        <c:delete val="0"/>
        <c:axPos val="l"/>
        <c:majorGridlines/>
        <c:numFmt formatCode="0%" sourceLinked="0"/>
        <c:majorTickMark val="out"/>
        <c:minorTickMark val="none"/>
        <c:tickLblPos val="nextTo"/>
        <c:txPr>
          <a:bodyPr/>
          <a:lstStyle/>
          <a:p>
            <a:pPr>
              <a:defRPr sz="1800"/>
            </a:pPr>
            <a:endParaRPr lang="en-US"/>
          </a:p>
        </c:txPr>
        <c:crossAx val="-1503759360"/>
        <c:crosses val="autoZero"/>
        <c:crossBetween val="between"/>
        <c:majorUnit val="0.5"/>
        <c:minorUnit val="0.04"/>
      </c:valAx>
    </c:plotArea>
    <c:plotVisOnly val="1"/>
    <c:dispBlanksAs val="gap"/>
    <c:showDLblsOverMax val="0"/>
  </c:chart>
  <c:spPr>
    <a:ln>
      <a:noFill/>
    </a:ln>
  </c:sp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smoothMarker"/>
        <c:varyColors val="0"/>
        <c:ser>
          <c:idx val="0"/>
          <c:order val="0"/>
          <c:spPr>
            <a:ln w="63500">
              <a:solidFill>
                <a:schemeClr val="tx1"/>
              </a:solidFill>
            </a:ln>
          </c:spPr>
          <c:marker>
            <c:symbol val="diamond"/>
            <c:size val="20"/>
            <c:spPr>
              <a:solidFill>
                <a:schemeClr val="tx1"/>
              </a:solidFill>
              <a:ln>
                <a:solidFill>
                  <a:schemeClr val="tx1"/>
                </a:solidFill>
              </a:ln>
            </c:spPr>
          </c:marker>
          <c:dPt>
            <c:idx val="2"/>
            <c:bubble3D val="0"/>
            <c:extLst>
              <c:ext xmlns:c16="http://schemas.microsoft.com/office/drawing/2014/chart" uri="{C3380CC4-5D6E-409C-BE32-E72D297353CC}">
                <c16:uniqueId val="{00000000-534F-2848-94AC-F5120DA6CA17}"/>
              </c:ext>
            </c:extLst>
          </c:dPt>
          <c:dPt>
            <c:idx val="4"/>
            <c:bubble3D val="0"/>
            <c:extLst>
              <c:ext xmlns:c16="http://schemas.microsoft.com/office/drawing/2014/chart" uri="{C3380CC4-5D6E-409C-BE32-E72D297353CC}">
                <c16:uniqueId val="{00000001-534F-2848-94AC-F5120DA6CA17}"/>
              </c:ext>
            </c:extLst>
          </c:dPt>
          <c:xVal>
            <c:numRef>
              <c:f>'Trade-off'!$C$50:$C$54</c:f>
              <c:numCache>
                <c:formatCode>0.00</c:formatCode>
                <c:ptCount val="5"/>
                <c:pt idx="0">
                  <c:v>23.10725021132788</c:v>
                </c:pt>
                <c:pt idx="1">
                  <c:v>24.617764350044659</c:v>
                </c:pt>
                <c:pt idx="2">
                  <c:v>27.831175560551241</c:v>
                </c:pt>
                <c:pt idx="3">
                  <c:v>35.461599363785872</c:v>
                </c:pt>
                <c:pt idx="4" formatCode="General">
                  <c:v>52.5</c:v>
                </c:pt>
              </c:numCache>
            </c:numRef>
          </c:xVal>
          <c:yVal>
            <c:numRef>
              <c:f>'Trade-off'!$D$50:$D$54</c:f>
              <c:numCache>
                <c:formatCode>General</c:formatCode>
                <c:ptCount val="5"/>
                <c:pt idx="0">
                  <c:v>3.7551020408163258</c:v>
                </c:pt>
                <c:pt idx="1">
                  <c:v>2.285714285714286</c:v>
                </c:pt>
                <c:pt idx="2">
                  <c:v>1.551020408163265</c:v>
                </c:pt>
                <c:pt idx="3">
                  <c:v>1.1836734693877551</c:v>
                </c:pt>
                <c:pt idx="4">
                  <c:v>1</c:v>
                </c:pt>
              </c:numCache>
            </c:numRef>
          </c:yVal>
          <c:smooth val="1"/>
          <c:extLst>
            <c:ext xmlns:c16="http://schemas.microsoft.com/office/drawing/2014/chart" uri="{C3380CC4-5D6E-409C-BE32-E72D297353CC}">
              <c16:uniqueId val="{00000002-534F-2848-94AC-F5120DA6CA17}"/>
            </c:ext>
          </c:extLst>
        </c:ser>
        <c:dLbls>
          <c:showLegendKey val="0"/>
          <c:showVal val="0"/>
          <c:showCatName val="0"/>
          <c:showSerName val="0"/>
          <c:showPercent val="0"/>
          <c:showBubbleSize val="0"/>
        </c:dLbls>
        <c:axId val="-1370889504"/>
        <c:axId val="-1746795440"/>
      </c:scatterChart>
      <c:valAx>
        <c:axId val="-1370889504"/>
        <c:scaling>
          <c:orientation val="minMax"/>
          <c:max val="70"/>
        </c:scaling>
        <c:delete val="0"/>
        <c:axPos val="b"/>
        <c:title>
          <c:tx>
            <c:rich>
              <a:bodyPr anchor="t" anchorCtr="0"/>
              <a:lstStyle/>
              <a:p>
                <a:pPr algn="r">
                  <a:defRPr sz="2800"/>
                </a:pPr>
                <a:r>
                  <a:rPr lang="en-US" sz="2800"/>
                  <a:t>Latency (ns)</a:t>
                </a:r>
              </a:p>
            </c:rich>
          </c:tx>
          <c:overlay val="0"/>
        </c:title>
        <c:numFmt formatCode="0" sourceLinked="0"/>
        <c:majorTickMark val="out"/>
        <c:minorTickMark val="none"/>
        <c:tickLblPos val="nextTo"/>
        <c:txPr>
          <a:bodyPr/>
          <a:lstStyle/>
          <a:p>
            <a:pPr>
              <a:defRPr sz="2400"/>
            </a:pPr>
            <a:endParaRPr lang="en-US"/>
          </a:p>
        </c:txPr>
        <c:crossAx val="-1746795440"/>
        <c:crosses val="autoZero"/>
        <c:crossBetween val="midCat"/>
        <c:majorUnit val="10"/>
      </c:valAx>
      <c:valAx>
        <c:axId val="-1746795440"/>
        <c:scaling>
          <c:orientation val="minMax"/>
        </c:scaling>
        <c:delete val="0"/>
        <c:axPos val="l"/>
        <c:majorGridlines/>
        <c:title>
          <c:tx>
            <c:rich>
              <a:bodyPr rot="-5400000" vert="horz"/>
              <a:lstStyle/>
              <a:p>
                <a:pPr>
                  <a:defRPr sz="2800"/>
                </a:pPr>
                <a:r>
                  <a:rPr lang="en-US" sz="2800" dirty="0"/>
                  <a:t>Normalized</a:t>
                </a:r>
                <a:r>
                  <a:rPr lang="en-US" sz="2800" baseline="0" dirty="0"/>
                  <a:t> DRAM Area</a:t>
                </a:r>
                <a:endParaRPr lang="en-US" sz="2800" dirty="0"/>
              </a:p>
            </c:rich>
          </c:tx>
          <c:overlay val="0"/>
        </c:title>
        <c:numFmt formatCode="General" sourceLinked="1"/>
        <c:majorTickMark val="out"/>
        <c:minorTickMark val="none"/>
        <c:tickLblPos val="nextTo"/>
        <c:txPr>
          <a:bodyPr/>
          <a:lstStyle/>
          <a:p>
            <a:pPr>
              <a:defRPr sz="2400"/>
            </a:pPr>
            <a:endParaRPr lang="en-US"/>
          </a:p>
        </c:txPr>
        <c:crossAx val="-1370889504"/>
        <c:crosses val="autoZero"/>
        <c:crossBetween val="midCat"/>
        <c:majorUnit val="1"/>
      </c:valAx>
    </c:plotArea>
    <c:plotVisOnly val="1"/>
    <c:dispBlanksAs val="gap"/>
    <c:showDLblsOverMax val="0"/>
  </c:chart>
  <c:spPr>
    <a:ln>
      <a:noFill/>
    </a:ln>
  </c:sp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Sheet3!$C$2</c:f>
              <c:strCache>
                <c:ptCount val="1"/>
                <c:pt idx="0">
                  <c:v>Performance Improvement</c:v>
                </c:pt>
              </c:strCache>
            </c:strRef>
          </c:tx>
          <c:invertIfNegative val="0"/>
          <c:cat>
            <c:strRef>
              <c:f>Sheet3!$B$3:$B$5</c:f>
              <c:strCache>
                <c:ptCount val="3"/>
                <c:pt idx="0">
                  <c:v>1 (1-ch)</c:v>
                </c:pt>
                <c:pt idx="1">
                  <c:v>2 (2-ch)</c:v>
                </c:pt>
                <c:pt idx="2">
                  <c:v>4 (4-ch)</c:v>
                </c:pt>
              </c:strCache>
            </c:strRef>
          </c:cat>
          <c:val>
            <c:numRef>
              <c:f>Sheet3!$C$3:$C$5</c:f>
              <c:numCache>
                <c:formatCode>General</c:formatCode>
                <c:ptCount val="3"/>
                <c:pt idx="0">
                  <c:v>1.1240000000000001</c:v>
                </c:pt>
                <c:pt idx="1">
                  <c:v>1.115</c:v>
                </c:pt>
                <c:pt idx="2">
                  <c:v>1.107</c:v>
                </c:pt>
              </c:numCache>
            </c:numRef>
          </c:val>
          <c:extLst>
            <c:ext xmlns:c16="http://schemas.microsoft.com/office/drawing/2014/chart" uri="{C3380CC4-5D6E-409C-BE32-E72D297353CC}">
              <c16:uniqueId val="{00000000-DD51-2242-ADF1-403C739B52EC}"/>
            </c:ext>
          </c:extLst>
        </c:ser>
        <c:dLbls>
          <c:showLegendKey val="0"/>
          <c:showVal val="0"/>
          <c:showCatName val="0"/>
          <c:showSerName val="0"/>
          <c:showPercent val="0"/>
          <c:showBubbleSize val="0"/>
        </c:dLbls>
        <c:gapWidth val="150"/>
        <c:axId val="-1871175664"/>
        <c:axId val="-1871171728"/>
      </c:barChart>
      <c:catAx>
        <c:axId val="-1871175664"/>
        <c:scaling>
          <c:orientation val="minMax"/>
        </c:scaling>
        <c:delete val="0"/>
        <c:axPos val="b"/>
        <c:numFmt formatCode="General" sourceLinked="0"/>
        <c:majorTickMark val="out"/>
        <c:minorTickMark val="none"/>
        <c:tickLblPos val="nextTo"/>
        <c:txPr>
          <a:bodyPr/>
          <a:lstStyle/>
          <a:p>
            <a:pPr>
              <a:defRPr sz="1800"/>
            </a:pPr>
            <a:endParaRPr lang="en-US"/>
          </a:p>
        </c:txPr>
        <c:crossAx val="-1871171728"/>
        <c:crosses val="autoZero"/>
        <c:auto val="1"/>
        <c:lblAlgn val="ctr"/>
        <c:lblOffset val="0"/>
        <c:noMultiLvlLbl val="0"/>
      </c:catAx>
      <c:valAx>
        <c:axId val="-1871171728"/>
        <c:scaling>
          <c:orientation val="minMax"/>
          <c:max val="1.2"/>
          <c:min val="0"/>
        </c:scaling>
        <c:delete val="0"/>
        <c:axPos val="l"/>
        <c:majorGridlines/>
        <c:numFmt formatCode="0%" sourceLinked="0"/>
        <c:majorTickMark val="out"/>
        <c:minorTickMark val="none"/>
        <c:tickLblPos val="nextTo"/>
        <c:txPr>
          <a:bodyPr/>
          <a:lstStyle/>
          <a:p>
            <a:pPr>
              <a:defRPr sz="1800"/>
            </a:pPr>
            <a:endParaRPr lang="en-US"/>
          </a:p>
        </c:txPr>
        <c:crossAx val="-1871175664"/>
        <c:crosses val="autoZero"/>
        <c:crossBetween val="between"/>
      </c:valAx>
    </c:plotArea>
    <c:plotVisOnly val="1"/>
    <c:dispBlanksAs val="gap"/>
    <c:showDLblsOverMax val="0"/>
  </c:chart>
  <c:spPr>
    <a:ln>
      <a:noFill/>
    </a:ln>
  </c:sp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Sheet3!$C$7</c:f>
              <c:strCache>
                <c:ptCount val="1"/>
                <c:pt idx="0">
                  <c:v>Power Reduction</c:v>
                </c:pt>
              </c:strCache>
            </c:strRef>
          </c:tx>
          <c:spPr>
            <a:solidFill>
              <a:srgbClr val="FF0000"/>
            </a:solidFill>
          </c:spPr>
          <c:invertIfNegative val="0"/>
          <c:cat>
            <c:strRef>
              <c:f>Sheet3!$B$8:$B$10</c:f>
              <c:strCache>
                <c:ptCount val="3"/>
                <c:pt idx="0">
                  <c:v>1 (1-ch)</c:v>
                </c:pt>
                <c:pt idx="1">
                  <c:v>2 (2-ch)</c:v>
                </c:pt>
                <c:pt idx="2">
                  <c:v>4 (4-ch)</c:v>
                </c:pt>
              </c:strCache>
            </c:strRef>
          </c:cat>
          <c:val>
            <c:numRef>
              <c:f>Sheet3!$C$8:$C$10</c:f>
              <c:numCache>
                <c:formatCode>General</c:formatCode>
                <c:ptCount val="3"/>
                <c:pt idx="0">
                  <c:v>0.76900000000000002</c:v>
                </c:pt>
                <c:pt idx="1">
                  <c:v>0.755</c:v>
                </c:pt>
                <c:pt idx="2">
                  <c:v>0.73699999999999999</c:v>
                </c:pt>
              </c:numCache>
            </c:numRef>
          </c:val>
          <c:extLst>
            <c:ext xmlns:c16="http://schemas.microsoft.com/office/drawing/2014/chart" uri="{C3380CC4-5D6E-409C-BE32-E72D297353CC}">
              <c16:uniqueId val="{00000000-63F2-4F4E-A326-EB38268489EF}"/>
            </c:ext>
          </c:extLst>
        </c:ser>
        <c:dLbls>
          <c:showLegendKey val="0"/>
          <c:showVal val="0"/>
          <c:showCatName val="0"/>
          <c:showSerName val="0"/>
          <c:showPercent val="0"/>
          <c:showBubbleSize val="0"/>
        </c:dLbls>
        <c:gapWidth val="150"/>
        <c:axId val="-1871136384"/>
        <c:axId val="-1871132368"/>
      </c:barChart>
      <c:catAx>
        <c:axId val="-1871136384"/>
        <c:scaling>
          <c:orientation val="minMax"/>
        </c:scaling>
        <c:delete val="0"/>
        <c:axPos val="b"/>
        <c:numFmt formatCode="General" sourceLinked="0"/>
        <c:majorTickMark val="out"/>
        <c:minorTickMark val="none"/>
        <c:tickLblPos val="nextTo"/>
        <c:txPr>
          <a:bodyPr/>
          <a:lstStyle/>
          <a:p>
            <a:pPr>
              <a:defRPr sz="1800"/>
            </a:pPr>
            <a:endParaRPr lang="en-US"/>
          </a:p>
        </c:txPr>
        <c:crossAx val="-1871132368"/>
        <c:crosses val="autoZero"/>
        <c:auto val="1"/>
        <c:lblAlgn val="ctr"/>
        <c:lblOffset val="0"/>
        <c:noMultiLvlLbl val="0"/>
      </c:catAx>
      <c:valAx>
        <c:axId val="-1871132368"/>
        <c:scaling>
          <c:orientation val="minMax"/>
          <c:max val="1.2"/>
          <c:min val="0"/>
        </c:scaling>
        <c:delete val="0"/>
        <c:axPos val="l"/>
        <c:majorGridlines/>
        <c:numFmt formatCode="0%" sourceLinked="0"/>
        <c:majorTickMark val="out"/>
        <c:minorTickMark val="none"/>
        <c:tickLblPos val="nextTo"/>
        <c:txPr>
          <a:bodyPr/>
          <a:lstStyle/>
          <a:p>
            <a:pPr>
              <a:defRPr sz="1800"/>
            </a:pPr>
            <a:endParaRPr lang="en-US"/>
          </a:p>
        </c:txPr>
        <c:crossAx val="-1871136384"/>
        <c:crosses val="autoZero"/>
        <c:crossBetween val="between"/>
      </c:valAx>
    </c:plotArea>
    <c:plotVisOnly val="1"/>
    <c:dispBlanksAs val="gap"/>
    <c:showDLblsOverMax val="0"/>
  </c:chart>
  <c:spPr>
    <a:ln>
      <a:noFill/>
    </a:ln>
  </c:sp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7"/>
    </mc:Choice>
    <mc:Fallback>
      <c:style val="7"/>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6.3941054243219594E-2"/>
          <c:y val="4.8983281677068301E-2"/>
          <c:w val="0.90133672353455796"/>
          <c:h val="0.79114703361194805"/>
        </c:manualLayout>
      </c:layout>
      <c:barChart>
        <c:barDir val="col"/>
        <c:grouping val="clustered"/>
        <c:varyColors val="1"/>
        <c:ser>
          <c:idx val="0"/>
          <c:order val="0"/>
          <c:tx>
            <c:strRef>
              <c:f>Sheet1!$B$1</c:f>
              <c:strCache>
                <c:ptCount val="1"/>
                <c:pt idx="0">
                  <c:v>System/Application Crash</c:v>
                </c:pt>
              </c:strCache>
            </c:strRef>
          </c:tx>
          <c:invertIfNegative val="0"/>
          <c:dPt>
            <c:idx val="0"/>
            <c:invertIfNegative val="0"/>
            <c:bubble3D val="0"/>
            <c:spPr>
              <a:gradFill rotWithShape="1">
                <a:gsLst>
                  <a:gs pos="0">
                    <a:schemeClr val="accent5">
                      <a:shade val="65000"/>
                      <a:satMod val="103000"/>
                      <a:lumMod val="102000"/>
                      <a:tint val="94000"/>
                    </a:schemeClr>
                  </a:gs>
                  <a:gs pos="50000">
                    <a:schemeClr val="accent5">
                      <a:shade val="65000"/>
                      <a:satMod val="110000"/>
                      <a:lumMod val="100000"/>
                      <a:shade val="100000"/>
                    </a:schemeClr>
                  </a:gs>
                  <a:gs pos="100000">
                    <a:schemeClr val="accent5">
                      <a:shade val="65000"/>
                      <a:lumMod val="99000"/>
                      <a:satMod val="120000"/>
                      <a:shade val="78000"/>
                    </a:schemeClr>
                  </a:gs>
                </a:gsLst>
                <a:lin ang="5400000" scaled="0"/>
              </a:gradFill>
              <a:ln>
                <a:noFill/>
              </a:ln>
              <a:effectLst>
                <a:outerShdw blurRad="57150" dist="19050" dir="5400000" algn="ctr" rotWithShape="0">
                  <a:srgbClr val="000000">
                    <a:alpha val="63000"/>
                  </a:srgbClr>
                </a:outerShdw>
              </a:effectLst>
            </c:spPr>
            <c:extLst>
              <c:ext xmlns:c16="http://schemas.microsoft.com/office/drawing/2014/chart" uri="{C3380CC4-5D6E-409C-BE32-E72D297353CC}">
                <c16:uniqueId val="{00000001-7641-344E-B522-CC812309B7F7}"/>
              </c:ext>
            </c:extLst>
          </c:dPt>
          <c:dPt>
            <c:idx val="1"/>
            <c:invertIfNegative val="0"/>
            <c:bubble3D val="0"/>
            <c:spPr>
              <a:gradFill rotWithShape="1">
                <a:gsLst>
                  <a:gs pos="0">
                    <a:schemeClr val="accent5">
                      <a:satMod val="103000"/>
                      <a:lumMod val="102000"/>
                      <a:tint val="94000"/>
                    </a:schemeClr>
                  </a:gs>
                  <a:gs pos="50000">
                    <a:schemeClr val="accent5">
                      <a:satMod val="110000"/>
                      <a:lumMod val="100000"/>
                      <a:shade val="100000"/>
                    </a:schemeClr>
                  </a:gs>
                  <a:gs pos="100000">
                    <a:schemeClr val="accent5">
                      <a:lumMod val="99000"/>
                      <a:satMod val="120000"/>
                      <a:shade val="78000"/>
                    </a:schemeClr>
                  </a:gs>
                </a:gsLst>
                <a:lin ang="5400000" scaled="0"/>
              </a:gradFill>
              <a:ln>
                <a:noFill/>
              </a:ln>
              <a:effectLst>
                <a:outerShdw blurRad="57150" dist="19050" dir="5400000" algn="ctr" rotWithShape="0">
                  <a:srgbClr val="000000">
                    <a:alpha val="63000"/>
                  </a:srgbClr>
                </a:outerShdw>
              </a:effectLst>
            </c:spPr>
            <c:extLst>
              <c:ext xmlns:c16="http://schemas.microsoft.com/office/drawing/2014/chart" uri="{C3380CC4-5D6E-409C-BE32-E72D297353CC}">
                <c16:uniqueId val="{00000003-7641-344E-B522-CC812309B7F7}"/>
              </c:ext>
            </c:extLst>
          </c:dPt>
          <c:dPt>
            <c:idx val="2"/>
            <c:invertIfNegative val="0"/>
            <c:bubble3D val="0"/>
            <c:spPr>
              <a:gradFill rotWithShape="1">
                <a:gsLst>
                  <a:gs pos="0">
                    <a:schemeClr val="accent5">
                      <a:tint val="65000"/>
                      <a:satMod val="103000"/>
                      <a:lumMod val="102000"/>
                      <a:tint val="94000"/>
                    </a:schemeClr>
                  </a:gs>
                  <a:gs pos="50000">
                    <a:schemeClr val="accent5">
                      <a:tint val="65000"/>
                      <a:satMod val="110000"/>
                      <a:lumMod val="100000"/>
                      <a:shade val="100000"/>
                    </a:schemeClr>
                  </a:gs>
                  <a:gs pos="100000">
                    <a:schemeClr val="accent5">
                      <a:tint val="65000"/>
                      <a:lumMod val="99000"/>
                      <a:satMod val="120000"/>
                      <a:shade val="78000"/>
                    </a:schemeClr>
                  </a:gs>
                </a:gsLst>
                <a:lin ang="5400000" scaled="0"/>
              </a:gradFill>
              <a:ln>
                <a:noFill/>
              </a:ln>
              <a:effectLst>
                <a:outerShdw blurRad="57150" dist="19050" dir="5400000" algn="ctr" rotWithShape="0">
                  <a:srgbClr val="000000">
                    <a:alpha val="63000"/>
                  </a:srgbClr>
                </a:outerShdw>
              </a:effectLst>
            </c:spPr>
            <c:extLst>
              <c:ext xmlns:c16="http://schemas.microsoft.com/office/drawing/2014/chart" uri="{C3380CC4-5D6E-409C-BE32-E72D297353CC}">
                <c16:uniqueId val="{00000005-7641-344E-B522-CC812309B7F7}"/>
              </c:ext>
            </c:extLst>
          </c:dPt>
          <c:errBars>
            <c:errBarType val="both"/>
            <c:errValType val="cust"/>
            <c:noEndCap val="0"/>
            <c:plus>
              <c:numRef>
                <c:f>Sheet1!$D$2:$D$4</c:f>
                <c:numCache>
                  <c:formatCode>General</c:formatCode>
                  <c:ptCount val="3"/>
                  <c:pt idx="0">
                    <c:v>0.28470000000000001</c:v>
                  </c:pt>
                  <c:pt idx="1">
                    <c:v>0.14299999999999999</c:v>
                  </c:pt>
                  <c:pt idx="2">
                    <c:v>0.23699999999999999</c:v>
                  </c:pt>
                </c:numCache>
              </c:numRef>
            </c:plus>
            <c:minus>
              <c:numRef>
                <c:f>Sheet1!$D$2:$D$4</c:f>
                <c:numCache>
                  <c:formatCode>General</c:formatCode>
                  <c:ptCount val="3"/>
                  <c:pt idx="0">
                    <c:v>0.28470000000000001</c:v>
                  </c:pt>
                  <c:pt idx="1">
                    <c:v>0.14299999999999999</c:v>
                  </c:pt>
                  <c:pt idx="2">
                    <c:v>0.23699999999999999</c:v>
                  </c:pt>
                </c:numCache>
              </c:numRef>
            </c:minus>
            <c:spPr>
              <a:noFill/>
              <a:ln w="25400" cap="flat" cmpd="sng" algn="ctr">
                <a:solidFill>
                  <a:schemeClr val="tx1">
                    <a:lumMod val="65000"/>
                    <a:lumOff val="35000"/>
                  </a:schemeClr>
                </a:solidFill>
                <a:round/>
              </a:ln>
              <a:effectLst/>
            </c:spPr>
          </c:errBars>
          <c:cat>
            <c:strRef>
              <c:f>Sheet1!$A$2:$A$4</c:f>
              <c:strCache>
                <c:ptCount val="3"/>
                <c:pt idx="0">
                  <c:v>App/Data A</c:v>
                </c:pt>
                <c:pt idx="1">
                  <c:v>App/Data B</c:v>
                </c:pt>
                <c:pt idx="2">
                  <c:v>App/Data C</c:v>
                </c:pt>
              </c:strCache>
            </c:strRef>
          </c:cat>
          <c:val>
            <c:numRef>
              <c:f>Sheet1!$B$2:$B$4</c:f>
              <c:numCache>
                <c:formatCode>General</c:formatCode>
                <c:ptCount val="3"/>
                <c:pt idx="0">
                  <c:v>1.041365345675441</c:v>
                </c:pt>
                <c:pt idx="1">
                  <c:v>0.63897763578274802</c:v>
                </c:pt>
                <c:pt idx="2">
                  <c:v>0.247729149463254</c:v>
                </c:pt>
              </c:numCache>
            </c:numRef>
          </c:val>
          <c:extLst>
            <c:ext xmlns:c16="http://schemas.microsoft.com/office/drawing/2014/chart" uri="{C3380CC4-5D6E-409C-BE32-E72D297353CC}">
              <c16:uniqueId val="{00000006-7641-344E-B522-CC812309B7F7}"/>
            </c:ext>
          </c:extLst>
        </c:ser>
        <c:dLbls>
          <c:showLegendKey val="0"/>
          <c:showVal val="0"/>
          <c:showCatName val="0"/>
          <c:showSerName val="0"/>
          <c:showPercent val="0"/>
          <c:showBubbleSize val="0"/>
        </c:dLbls>
        <c:gapWidth val="60"/>
        <c:overlap val="-24"/>
        <c:axId val="1272880312"/>
        <c:axId val="1280023800"/>
      </c:barChart>
      <c:catAx>
        <c:axId val="1272880312"/>
        <c:scaling>
          <c:orientation val="minMax"/>
        </c:scaling>
        <c:delete val="0"/>
        <c:axPos val="b"/>
        <c:numFmt formatCode="General" sourceLinked="1"/>
        <c:majorTickMark val="none"/>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2800" b="0" i="0" u="none" strike="noStrike" kern="1200" baseline="0">
                <a:solidFill>
                  <a:schemeClr val="tx1">
                    <a:lumMod val="65000"/>
                    <a:lumOff val="35000"/>
                  </a:schemeClr>
                </a:solidFill>
                <a:latin typeface="+mn-lt"/>
                <a:ea typeface="+mn-ea"/>
                <a:cs typeface="+mn-cs"/>
              </a:defRPr>
            </a:pPr>
            <a:endParaRPr lang="en-US"/>
          </a:p>
        </c:txPr>
        <c:crossAx val="1280023800"/>
        <c:crosses val="autoZero"/>
        <c:auto val="1"/>
        <c:lblAlgn val="ctr"/>
        <c:lblOffset val="100"/>
        <c:noMultiLvlLbl val="0"/>
      </c:catAx>
      <c:valAx>
        <c:axId val="1280023800"/>
        <c:scaling>
          <c:orientation val="minMax"/>
          <c:min val="0"/>
        </c:scaling>
        <c:delete val="1"/>
        <c:axPos val="l"/>
        <c:title>
          <c:tx>
            <c:rich>
              <a:bodyPr rot="-5400000" spcFirstLastPara="1" vertOverflow="ellipsis" vert="horz" wrap="square" anchor="ctr" anchorCtr="1"/>
              <a:lstStyle/>
              <a:p>
                <a:pPr>
                  <a:defRPr sz="2800" b="0" i="0" u="none" strike="noStrike" kern="1200" baseline="0">
                    <a:solidFill>
                      <a:schemeClr val="tx1">
                        <a:lumMod val="65000"/>
                        <a:lumOff val="35000"/>
                      </a:schemeClr>
                    </a:solidFill>
                    <a:latin typeface="+mn-lt"/>
                    <a:ea typeface="+mn-ea"/>
                    <a:cs typeface="+mn-cs"/>
                  </a:defRPr>
                </a:pPr>
                <a:r>
                  <a:rPr lang="en-US"/>
                  <a:t>Memory error vulnerability</a:t>
                </a:r>
              </a:p>
            </c:rich>
          </c:tx>
          <c:overlay val="0"/>
          <c:spPr>
            <a:noFill/>
            <a:ln>
              <a:noFill/>
            </a:ln>
            <a:effectLst/>
          </c:spPr>
        </c:title>
        <c:numFmt formatCode="General" sourceLinked="1"/>
        <c:majorTickMark val="none"/>
        <c:minorTickMark val="none"/>
        <c:tickLblPos val="nextTo"/>
        <c:crossAx val="1272880312"/>
        <c:crosses val="autoZero"/>
        <c:crossBetween val="between"/>
      </c:valAx>
      <c:spPr>
        <a:noFill/>
        <a:ln>
          <a:noFill/>
        </a:ln>
        <a:effectLst/>
      </c:spPr>
    </c:plotArea>
    <c:plotVisOnly val="1"/>
    <c:dispBlanksAs val="gap"/>
    <c:showDLblsOverMax val="0"/>
  </c:chart>
  <c:spPr>
    <a:noFill/>
    <a:ln>
      <a:noFill/>
    </a:ln>
    <a:effectLst/>
  </c:spPr>
  <c:txPr>
    <a:bodyPr/>
    <a:lstStyle/>
    <a:p>
      <a:pPr>
        <a:defRPr sz="2800"/>
      </a:pPr>
      <a:endParaRPr lang="en-US"/>
    </a:p>
  </c:txPr>
  <c:externalData r:id="rId2">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manualLayout>
          <c:layoutTarget val="inner"/>
          <c:xMode val="edge"/>
          <c:yMode val="edge"/>
          <c:x val="0.13845577472811199"/>
          <c:y val="4.6774261390403103E-2"/>
          <c:w val="0.66449901047837101"/>
          <c:h val="0.69581079881811203"/>
        </c:manualLayout>
      </c:layout>
      <c:barChart>
        <c:barDir val="col"/>
        <c:grouping val="clustered"/>
        <c:varyColors val="0"/>
        <c:ser>
          <c:idx val="4"/>
          <c:order val="0"/>
          <c:tx>
            <c:v>All-Bank</c:v>
          </c:tx>
          <c:spPr>
            <a:pattFill prst="divot">
              <a:fgClr>
                <a:schemeClr val="tx1">
                  <a:lumMod val="95000"/>
                  <a:lumOff val="5000"/>
                </a:schemeClr>
              </a:fgClr>
              <a:bgClr>
                <a:schemeClr val="bg1"/>
              </a:bgClr>
            </a:pattFill>
            <a:ln>
              <a:solidFill>
                <a:schemeClr val="tx1"/>
              </a:solidFill>
            </a:ln>
          </c:spPr>
          <c:invertIfNegative val="0"/>
          <c:val>
            <c:numRef>
              <c:f>scurves_all!$G$64:$I$64</c:f>
              <c:numCache>
                <c:formatCode>General</c:formatCode>
                <c:ptCount val="3"/>
                <c:pt idx="0">
                  <c:v>5.535874973633975</c:v>
                </c:pt>
                <c:pt idx="1">
                  <c:v>5.3024180477919236</c:v>
                </c:pt>
                <c:pt idx="2">
                  <c:v>4.83113468138753</c:v>
                </c:pt>
              </c:numCache>
            </c:numRef>
          </c:val>
          <c:extLst>
            <c:ext xmlns:c16="http://schemas.microsoft.com/office/drawing/2014/chart" uri="{C3380CC4-5D6E-409C-BE32-E72D297353CC}">
              <c16:uniqueId val="{00000000-0896-2241-9C92-941BF3D52638}"/>
            </c:ext>
          </c:extLst>
        </c:ser>
        <c:ser>
          <c:idx val="1"/>
          <c:order val="1"/>
          <c:tx>
            <c:v>Per-Bank</c:v>
          </c:tx>
          <c:spPr>
            <a:pattFill prst="ltDnDiag">
              <a:fgClr>
                <a:schemeClr val="tx1"/>
              </a:fgClr>
              <a:bgClr>
                <a:prstClr val="white"/>
              </a:bgClr>
            </a:pattFill>
            <a:ln>
              <a:solidFill>
                <a:schemeClr val="tx1"/>
              </a:solidFill>
            </a:ln>
            <a:effectLst/>
          </c:spPr>
          <c:invertIfNegative val="0"/>
          <c:cat>
            <c:strRef>
              <c:f>'multi-core-fix'!$B$45:$D$45</c:f>
              <c:strCache>
                <c:ptCount val="3"/>
                <c:pt idx="0">
                  <c:v>8Gb</c:v>
                </c:pt>
                <c:pt idx="1">
                  <c:v>16Gb</c:v>
                </c:pt>
                <c:pt idx="2">
                  <c:v>32Gb</c:v>
                </c:pt>
              </c:strCache>
            </c:strRef>
          </c:cat>
          <c:val>
            <c:numRef>
              <c:f>scurves_all!$G$65:$I$65</c:f>
              <c:numCache>
                <c:formatCode>General</c:formatCode>
                <c:ptCount val="3"/>
                <c:pt idx="0">
                  <c:v>5.7551134950893124</c:v>
                </c:pt>
                <c:pt idx="1">
                  <c:v>5.52556439580259</c:v>
                </c:pt>
                <c:pt idx="2">
                  <c:v>5.0271282827438997</c:v>
                </c:pt>
              </c:numCache>
            </c:numRef>
          </c:val>
          <c:extLst>
            <c:ext xmlns:c16="http://schemas.microsoft.com/office/drawing/2014/chart" uri="{C3380CC4-5D6E-409C-BE32-E72D297353CC}">
              <c16:uniqueId val="{00000001-0896-2241-9C92-941BF3D52638}"/>
            </c:ext>
          </c:extLst>
        </c:ser>
        <c:ser>
          <c:idx val="2"/>
          <c:order val="2"/>
          <c:tx>
            <c:strRef>
              <c:f>'multi-core-fix'!$A$48</c:f>
              <c:strCache>
                <c:ptCount val="1"/>
                <c:pt idx="0">
                  <c:v>Elastic</c:v>
                </c:pt>
              </c:strCache>
            </c:strRef>
          </c:tx>
          <c:spPr>
            <a:solidFill>
              <a:schemeClr val="tx1">
                <a:lumMod val="50000"/>
                <a:lumOff val="50000"/>
              </a:schemeClr>
            </a:solidFill>
            <a:ln w="6350">
              <a:solidFill>
                <a:schemeClr val="tx1"/>
              </a:solidFill>
            </a:ln>
            <a:effectLst/>
          </c:spPr>
          <c:invertIfNegative val="0"/>
          <c:cat>
            <c:strRef>
              <c:f>'multi-core-fix'!$B$45:$D$45</c:f>
              <c:strCache>
                <c:ptCount val="3"/>
                <c:pt idx="0">
                  <c:v>8Gb</c:v>
                </c:pt>
                <c:pt idx="1">
                  <c:v>16Gb</c:v>
                </c:pt>
                <c:pt idx="2">
                  <c:v>32Gb</c:v>
                </c:pt>
              </c:strCache>
            </c:strRef>
          </c:cat>
          <c:val>
            <c:numRef>
              <c:f>scurves_all!$G$66:$I$66</c:f>
              <c:numCache>
                <c:formatCode>General</c:formatCode>
                <c:ptCount val="3"/>
                <c:pt idx="0">
                  <c:v>5.6343416184977757</c:v>
                </c:pt>
                <c:pt idx="1">
                  <c:v>5.3802979580278203</c:v>
                </c:pt>
                <c:pt idx="2">
                  <c:v>4.8910551779414266</c:v>
                </c:pt>
              </c:numCache>
            </c:numRef>
          </c:val>
          <c:extLst>
            <c:ext xmlns:c16="http://schemas.microsoft.com/office/drawing/2014/chart" uri="{C3380CC4-5D6E-409C-BE32-E72D297353CC}">
              <c16:uniqueId val="{00000002-0896-2241-9C92-941BF3D52638}"/>
            </c:ext>
          </c:extLst>
        </c:ser>
        <c:ser>
          <c:idx val="3"/>
          <c:order val="3"/>
          <c:tx>
            <c:strRef>
              <c:f>scurves_all!$A$67</c:f>
              <c:strCache>
                <c:ptCount val="1"/>
                <c:pt idx="0">
                  <c:v>DARP</c:v>
                </c:pt>
              </c:strCache>
            </c:strRef>
          </c:tx>
          <c:spPr>
            <a:solidFill>
              <a:srgbClr val="6699FF"/>
            </a:solidFill>
            <a:ln w="6350">
              <a:solidFill>
                <a:schemeClr val="tx1"/>
              </a:solidFill>
            </a:ln>
            <a:effectLst/>
          </c:spPr>
          <c:invertIfNegative val="0"/>
          <c:cat>
            <c:strRef>
              <c:f>'multi-core-fix'!$B$45:$D$45</c:f>
              <c:strCache>
                <c:ptCount val="3"/>
                <c:pt idx="0">
                  <c:v>8Gb</c:v>
                </c:pt>
                <c:pt idx="1">
                  <c:v>16Gb</c:v>
                </c:pt>
                <c:pt idx="2">
                  <c:v>32Gb</c:v>
                </c:pt>
              </c:strCache>
            </c:strRef>
          </c:cat>
          <c:val>
            <c:numRef>
              <c:f>scurves_all!$G$67:$I$67</c:f>
              <c:numCache>
                <c:formatCode>General</c:formatCode>
                <c:ptCount val="3"/>
                <c:pt idx="0">
                  <c:v>5.9537070340936697</c:v>
                </c:pt>
                <c:pt idx="1">
                  <c:v>5.8161935025885203</c:v>
                </c:pt>
                <c:pt idx="2">
                  <c:v>5.2316717469173701</c:v>
                </c:pt>
              </c:numCache>
            </c:numRef>
          </c:val>
          <c:extLst>
            <c:ext xmlns:c16="http://schemas.microsoft.com/office/drawing/2014/chart" uri="{C3380CC4-5D6E-409C-BE32-E72D297353CC}">
              <c16:uniqueId val="{00000003-0896-2241-9C92-941BF3D52638}"/>
            </c:ext>
          </c:extLst>
        </c:ser>
        <c:ser>
          <c:idx val="6"/>
          <c:order val="4"/>
          <c:tx>
            <c:v>SARP</c:v>
          </c:tx>
          <c:spPr>
            <a:solidFill>
              <a:schemeClr val="accent3">
                <a:lumMod val="50000"/>
              </a:schemeClr>
            </a:solidFill>
            <a:ln w="6350">
              <a:solidFill>
                <a:schemeClr val="tx1"/>
              </a:solidFill>
            </a:ln>
            <a:effectLst/>
          </c:spPr>
          <c:invertIfNegative val="0"/>
          <c:cat>
            <c:strRef>
              <c:f>'multi-core-fix'!$B$45:$D$45</c:f>
              <c:strCache>
                <c:ptCount val="3"/>
                <c:pt idx="0">
                  <c:v>8Gb</c:v>
                </c:pt>
                <c:pt idx="1">
                  <c:v>16Gb</c:v>
                </c:pt>
                <c:pt idx="2">
                  <c:v>32Gb</c:v>
                </c:pt>
              </c:strCache>
            </c:strRef>
          </c:cat>
          <c:val>
            <c:numRef>
              <c:f>scurves_all!$G$71:$I$71</c:f>
              <c:numCache>
                <c:formatCode>General</c:formatCode>
                <c:ptCount val="3"/>
                <c:pt idx="0">
                  <c:v>5.97768586340373</c:v>
                </c:pt>
                <c:pt idx="1">
                  <c:v>5.9151601519346002</c:v>
                </c:pt>
                <c:pt idx="2">
                  <c:v>5.7295097932583401</c:v>
                </c:pt>
              </c:numCache>
            </c:numRef>
          </c:val>
          <c:extLst>
            <c:ext xmlns:c16="http://schemas.microsoft.com/office/drawing/2014/chart" uri="{C3380CC4-5D6E-409C-BE32-E72D297353CC}">
              <c16:uniqueId val="{00000004-0896-2241-9C92-941BF3D52638}"/>
            </c:ext>
          </c:extLst>
        </c:ser>
        <c:ser>
          <c:idx val="5"/>
          <c:order val="5"/>
          <c:tx>
            <c:v>DSARP</c:v>
          </c:tx>
          <c:spPr>
            <a:solidFill>
              <a:schemeClr val="accent6"/>
            </a:solidFill>
            <a:ln w="6350">
              <a:solidFill>
                <a:schemeClr val="tx1"/>
              </a:solidFill>
            </a:ln>
          </c:spPr>
          <c:invertIfNegative val="0"/>
          <c:val>
            <c:numRef>
              <c:f>scurves_all!$G$70:$I$70</c:f>
              <c:numCache>
                <c:formatCode>General</c:formatCode>
                <c:ptCount val="3"/>
                <c:pt idx="0">
                  <c:v>5.9722963874028299</c:v>
                </c:pt>
                <c:pt idx="1">
                  <c:v>5.9542767527726204</c:v>
                </c:pt>
                <c:pt idx="2">
                  <c:v>5.8058514839384801</c:v>
                </c:pt>
              </c:numCache>
            </c:numRef>
          </c:val>
          <c:extLst>
            <c:ext xmlns:c16="http://schemas.microsoft.com/office/drawing/2014/chart" uri="{C3380CC4-5D6E-409C-BE32-E72D297353CC}">
              <c16:uniqueId val="{00000005-0896-2241-9C92-941BF3D52638}"/>
            </c:ext>
          </c:extLst>
        </c:ser>
        <c:ser>
          <c:idx val="0"/>
          <c:order val="6"/>
          <c:tx>
            <c:v>Ideal</c:v>
          </c:tx>
          <c:spPr>
            <a:solidFill>
              <a:schemeClr val="bg1">
                <a:lumMod val="85000"/>
              </a:schemeClr>
            </a:solidFill>
            <a:ln>
              <a:solidFill>
                <a:schemeClr val="tx1"/>
              </a:solidFill>
            </a:ln>
            <a:effectLst/>
          </c:spPr>
          <c:invertIfNegative val="0"/>
          <c:cat>
            <c:strRef>
              <c:f>'multi-core-fix'!$B$45:$D$45</c:f>
              <c:strCache>
                <c:ptCount val="3"/>
                <c:pt idx="0">
                  <c:v>8Gb</c:v>
                </c:pt>
                <c:pt idx="1">
                  <c:v>16Gb</c:v>
                </c:pt>
                <c:pt idx="2">
                  <c:v>32Gb</c:v>
                </c:pt>
              </c:strCache>
            </c:strRef>
          </c:cat>
          <c:val>
            <c:numRef>
              <c:f>scurves_all!$G$69:$I$69</c:f>
              <c:numCache>
                <c:formatCode>General</c:formatCode>
                <c:ptCount val="3"/>
                <c:pt idx="0">
                  <c:v>6.0252416888498468</c:v>
                </c:pt>
                <c:pt idx="1">
                  <c:v>6.0252416888498468</c:v>
                </c:pt>
                <c:pt idx="2">
                  <c:v>6.0252416888498468</c:v>
                </c:pt>
              </c:numCache>
            </c:numRef>
          </c:val>
          <c:extLst>
            <c:ext xmlns:c16="http://schemas.microsoft.com/office/drawing/2014/chart" uri="{C3380CC4-5D6E-409C-BE32-E72D297353CC}">
              <c16:uniqueId val="{00000006-0896-2241-9C92-941BF3D52638}"/>
            </c:ext>
          </c:extLst>
        </c:ser>
        <c:dLbls>
          <c:showLegendKey val="0"/>
          <c:showVal val="0"/>
          <c:showCatName val="0"/>
          <c:showSerName val="0"/>
          <c:showPercent val="0"/>
          <c:showBubbleSize val="0"/>
        </c:dLbls>
        <c:gapWidth val="150"/>
        <c:axId val="1809916472"/>
        <c:axId val="1809922056"/>
      </c:barChart>
      <c:catAx>
        <c:axId val="1809916472"/>
        <c:scaling>
          <c:orientation val="minMax"/>
        </c:scaling>
        <c:delete val="0"/>
        <c:axPos val="b"/>
        <c:title>
          <c:tx>
            <c:rich>
              <a:bodyPr/>
              <a:lstStyle/>
              <a:p>
                <a:pPr>
                  <a:defRPr/>
                </a:pPr>
                <a:r>
                  <a:rPr lang="en-US"/>
                  <a:t>DRAM Chip Density</a:t>
                </a:r>
              </a:p>
            </c:rich>
          </c:tx>
          <c:layout>
            <c:manualLayout>
              <c:xMode val="edge"/>
              <c:yMode val="edge"/>
              <c:x val="0.34372953380827398"/>
              <c:y val="0.83765605020526301"/>
            </c:manualLayout>
          </c:layout>
          <c:overlay val="0"/>
        </c:title>
        <c:numFmt formatCode="General" sourceLinked="1"/>
        <c:majorTickMark val="out"/>
        <c:minorTickMark val="none"/>
        <c:tickLblPos val="nextTo"/>
        <c:spPr>
          <a:ln w="1270">
            <a:solidFill>
              <a:schemeClr val="bg1">
                <a:lumMod val="65000"/>
              </a:schemeClr>
            </a:solidFill>
          </a:ln>
        </c:spPr>
        <c:crossAx val="1809922056"/>
        <c:crosses val="autoZero"/>
        <c:auto val="1"/>
        <c:lblAlgn val="ctr"/>
        <c:lblOffset val="100"/>
        <c:noMultiLvlLbl val="0"/>
      </c:catAx>
      <c:valAx>
        <c:axId val="1809922056"/>
        <c:scaling>
          <c:orientation val="minMax"/>
          <c:max val="6.5"/>
          <c:min val="0"/>
        </c:scaling>
        <c:delete val="0"/>
        <c:axPos val="l"/>
        <c:majorGridlines>
          <c:spPr>
            <a:ln w="3175">
              <a:solidFill>
                <a:schemeClr val="bg1">
                  <a:lumMod val="65000"/>
                </a:schemeClr>
              </a:solidFill>
              <a:prstDash val="dash"/>
            </a:ln>
          </c:spPr>
        </c:majorGridlines>
        <c:title>
          <c:tx>
            <c:rich>
              <a:bodyPr rot="-5400000" vert="horz"/>
              <a:lstStyle/>
              <a:p>
                <a:pPr>
                  <a:defRPr sz="2400"/>
                </a:pPr>
                <a:r>
                  <a:rPr lang="en-US" sz="2400" dirty="0"/>
                  <a:t>Weighted Speedup</a:t>
                </a:r>
                <a:r>
                  <a:rPr lang="en-US" sz="2400" baseline="0" dirty="0"/>
                  <a:t> (</a:t>
                </a:r>
                <a:r>
                  <a:rPr lang="en-US" sz="2400" baseline="0" dirty="0" err="1"/>
                  <a:t>GeoMean</a:t>
                </a:r>
                <a:r>
                  <a:rPr lang="en-US" sz="2400" baseline="0" dirty="0"/>
                  <a:t>)</a:t>
                </a:r>
                <a:endParaRPr lang="en-US" sz="2400" dirty="0"/>
              </a:p>
            </c:rich>
          </c:tx>
          <c:layout>
            <c:manualLayout>
              <c:xMode val="edge"/>
              <c:yMode val="edge"/>
              <c:x val="4.6134084782097004E-3"/>
              <c:y val="0.112259386999466"/>
            </c:manualLayout>
          </c:layout>
          <c:overlay val="0"/>
        </c:title>
        <c:numFmt formatCode="General" sourceLinked="1"/>
        <c:majorTickMark val="out"/>
        <c:minorTickMark val="none"/>
        <c:tickLblPos val="nextTo"/>
        <c:spPr>
          <a:ln w="1270">
            <a:solidFill>
              <a:schemeClr val="bg1">
                <a:lumMod val="65000"/>
              </a:schemeClr>
            </a:solidFill>
          </a:ln>
        </c:spPr>
        <c:crossAx val="1809916472"/>
        <c:crosses val="autoZero"/>
        <c:crossBetween val="between"/>
        <c:majorUnit val="1"/>
      </c:valAx>
      <c:spPr>
        <a:ln>
          <a:noFill/>
        </a:ln>
      </c:spPr>
    </c:plotArea>
    <c:legend>
      <c:legendPos val="r"/>
      <c:layout>
        <c:manualLayout>
          <c:xMode val="edge"/>
          <c:yMode val="edge"/>
          <c:x val="0.80338560745925203"/>
          <c:y val="9.72403089036947E-2"/>
          <c:w val="0.196614392540748"/>
          <c:h val="0.64690454064460101"/>
        </c:manualLayout>
      </c:layout>
      <c:overlay val="0"/>
      <c:spPr>
        <a:noFill/>
        <a:ln>
          <a:noFill/>
        </a:ln>
      </c:spPr>
    </c:legend>
    <c:plotVisOnly val="1"/>
    <c:dispBlanksAs val="gap"/>
    <c:showDLblsOverMax val="0"/>
  </c:chart>
  <c:spPr>
    <a:ln>
      <a:noFill/>
    </a:ln>
  </c:spPr>
  <c:txPr>
    <a:bodyPr/>
    <a:lstStyle/>
    <a:p>
      <a:pPr>
        <a:defRPr sz="22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39608280097063"/>
          <c:y val="4.2294921468149803E-2"/>
          <c:w val="0.81248526717179204"/>
          <c:h val="0.792204724409449"/>
        </c:manualLayout>
      </c:layout>
      <c:barChart>
        <c:barDir val="col"/>
        <c:grouping val="clustered"/>
        <c:varyColors val="0"/>
        <c:ser>
          <c:idx val="0"/>
          <c:order val="0"/>
          <c:tx>
            <c:strRef>
              <c:f>Summary!$M$15</c:f>
              <c:strCache>
                <c:ptCount val="1"/>
                <c:pt idx="0">
                  <c:v>Baseline</c:v>
                </c:pt>
              </c:strCache>
            </c:strRef>
          </c:tx>
          <c:spPr>
            <a:solidFill>
              <a:schemeClr val="accent1"/>
            </a:solidFill>
          </c:spPr>
          <c:invertIfNegative val="0"/>
          <c:cat>
            <c:strRef>
              <c:f>Summary!$L$16:$L$17</c:f>
              <c:strCache>
                <c:ptCount val="2"/>
                <c:pt idx="0">
                  <c:v>Latency</c:v>
                </c:pt>
                <c:pt idx="1">
                  <c:v>Energy</c:v>
                </c:pt>
              </c:strCache>
            </c:strRef>
          </c:cat>
          <c:val>
            <c:numRef>
              <c:f>Summary!$M$16:$M$17</c:f>
              <c:numCache>
                <c:formatCode>General</c:formatCode>
                <c:ptCount val="2"/>
                <c:pt idx="0">
                  <c:v>1</c:v>
                </c:pt>
                <c:pt idx="1">
                  <c:v>1</c:v>
                </c:pt>
              </c:numCache>
            </c:numRef>
          </c:val>
          <c:extLst>
            <c:ext xmlns:c16="http://schemas.microsoft.com/office/drawing/2014/chart" uri="{C3380CC4-5D6E-409C-BE32-E72D297353CC}">
              <c16:uniqueId val="{00000000-7826-9D49-811B-D9535C7E3A55}"/>
            </c:ext>
          </c:extLst>
        </c:ser>
        <c:ser>
          <c:idx val="1"/>
          <c:order val="1"/>
          <c:tx>
            <c:strRef>
              <c:f>Summary!$N$15</c:f>
              <c:strCache>
                <c:ptCount val="1"/>
                <c:pt idx="0">
                  <c:v>Intra-Subarray</c:v>
                </c:pt>
              </c:strCache>
            </c:strRef>
          </c:tx>
          <c:invertIfNegative val="0"/>
          <c:cat>
            <c:strRef>
              <c:f>Summary!$L$16:$L$17</c:f>
              <c:strCache>
                <c:ptCount val="2"/>
                <c:pt idx="0">
                  <c:v>Latency</c:v>
                </c:pt>
                <c:pt idx="1">
                  <c:v>Energy</c:v>
                </c:pt>
              </c:strCache>
            </c:strRef>
          </c:cat>
          <c:val>
            <c:numRef>
              <c:f>Summary!$N$16:$N$17</c:f>
              <c:numCache>
                <c:formatCode>General</c:formatCode>
                <c:ptCount val="2"/>
                <c:pt idx="0">
                  <c:v>8.8582677165354298E-2</c:v>
                </c:pt>
                <c:pt idx="1">
                  <c:v>1.3448690025594699E-2</c:v>
                </c:pt>
              </c:numCache>
            </c:numRef>
          </c:val>
          <c:extLst>
            <c:ext xmlns:c16="http://schemas.microsoft.com/office/drawing/2014/chart" uri="{C3380CC4-5D6E-409C-BE32-E72D297353CC}">
              <c16:uniqueId val="{00000001-7826-9D49-811B-D9535C7E3A55}"/>
            </c:ext>
          </c:extLst>
        </c:ser>
        <c:ser>
          <c:idx val="2"/>
          <c:order val="2"/>
          <c:tx>
            <c:strRef>
              <c:f>Summary!$O$15</c:f>
              <c:strCache>
                <c:ptCount val="1"/>
                <c:pt idx="0">
                  <c:v>Inter-Bank</c:v>
                </c:pt>
              </c:strCache>
            </c:strRef>
          </c:tx>
          <c:invertIfNegative val="0"/>
          <c:cat>
            <c:strRef>
              <c:f>Summary!$L$16:$L$17</c:f>
              <c:strCache>
                <c:ptCount val="2"/>
                <c:pt idx="0">
                  <c:v>Latency</c:v>
                </c:pt>
                <c:pt idx="1">
                  <c:v>Energy</c:v>
                </c:pt>
              </c:strCache>
            </c:strRef>
          </c:cat>
          <c:val>
            <c:numRef>
              <c:f>Summary!$O$16:$O$17</c:f>
              <c:numCache>
                <c:formatCode>General</c:formatCode>
                <c:ptCount val="2"/>
                <c:pt idx="0">
                  <c:v>0.51673228346456701</c:v>
                </c:pt>
                <c:pt idx="1">
                  <c:v>0.31183065183633102</c:v>
                </c:pt>
              </c:numCache>
            </c:numRef>
          </c:val>
          <c:extLst>
            <c:ext xmlns:c16="http://schemas.microsoft.com/office/drawing/2014/chart" uri="{C3380CC4-5D6E-409C-BE32-E72D297353CC}">
              <c16:uniqueId val="{00000002-7826-9D49-811B-D9535C7E3A55}"/>
            </c:ext>
          </c:extLst>
        </c:ser>
        <c:ser>
          <c:idx val="3"/>
          <c:order val="3"/>
          <c:tx>
            <c:strRef>
              <c:f>Summary!$P$15</c:f>
              <c:strCache>
                <c:ptCount val="1"/>
                <c:pt idx="0">
                  <c:v>Inter-Subarray</c:v>
                </c:pt>
              </c:strCache>
            </c:strRef>
          </c:tx>
          <c:invertIfNegative val="0"/>
          <c:cat>
            <c:strRef>
              <c:f>Summary!$L$16:$L$17</c:f>
              <c:strCache>
                <c:ptCount val="2"/>
                <c:pt idx="0">
                  <c:v>Latency</c:v>
                </c:pt>
                <c:pt idx="1">
                  <c:v>Energy</c:v>
                </c:pt>
              </c:strCache>
            </c:strRef>
          </c:cat>
          <c:val>
            <c:numRef>
              <c:f>Summary!$P$16:$P$17</c:f>
              <c:numCache>
                <c:formatCode>General</c:formatCode>
                <c:ptCount val="2"/>
                <c:pt idx="0">
                  <c:v>1.0147637795275599</c:v>
                </c:pt>
                <c:pt idx="1">
                  <c:v>0.67849912393909895</c:v>
                </c:pt>
              </c:numCache>
            </c:numRef>
          </c:val>
          <c:extLst>
            <c:ext xmlns:c16="http://schemas.microsoft.com/office/drawing/2014/chart" uri="{C3380CC4-5D6E-409C-BE32-E72D297353CC}">
              <c16:uniqueId val="{00000003-7826-9D49-811B-D9535C7E3A55}"/>
            </c:ext>
          </c:extLst>
        </c:ser>
        <c:dLbls>
          <c:showLegendKey val="0"/>
          <c:showVal val="0"/>
          <c:showCatName val="0"/>
          <c:showSerName val="0"/>
          <c:showPercent val="0"/>
          <c:showBubbleSize val="0"/>
        </c:dLbls>
        <c:gapWidth val="150"/>
        <c:axId val="1745777488"/>
        <c:axId val="1745818560"/>
      </c:barChart>
      <c:catAx>
        <c:axId val="1745777488"/>
        <c:scaling>
          <c:orientation val="minMax"/>
        </c:scaling>
        <c:delete val="0"/>
        <c:axPos val="b"/>
        <c:numFmt formatCode="General" sourceLinked="0"/>
        <c:majorTickMark val="out"/>
        <c:minorTickMark val="none"/>
        <c:tickLblPos val="nextTo"/>
        <c:txPr>
          <a:bodyPr/>
          <a:lstStyle/>
          <a:p>
            <a:pPr>
              <a:defRPr sz="2400"/>
            </a:pPr>
            <a:endParaRPr lang="en-US"/>
          </a:p>
        </c:txPr>
        <c:crossAx val="1745818560"/>
        <c:crosses val="autoZero"/>
        <c:auto val="1"/>
        <c:lblAlgn val="ctr"/>
        <c:lblOffset val="100"/>
        <c:noMultiLvlLbl val="0"/>
      </c:catAx>
      <c:valAx>
        <c:axId val="1745818560"/>
        <c:scaling>
          <c:orientation val="minMax"/>
        </c:scaling>
        <c:delete val="0"/>
        <c:axPos val="l"/>
        <c:majorGridlines/>
        <c:title>
          <c:tx>
            <c:rich>
              <a:bodyPr rot="-5400000" vert="horz"/>
              <a:lstStyle/>
              <a:p>
                <a:pPr>
                  <a:defRPr/>
                </a:pPr>
                <a:r>
                  <a:rPr lang="en-US" sz="2400" dirty="0"/>
                  <a:t>Normalized</a:t>
                </a:r>
                <a:r>
                  <a:rPr lang="en-US" sz="2400" baseline="0" dirty="0"/>
                  <a:t> Savings</a:t>
                </a:r>
                <a:endParaRPr lang="en-US" sz="2400" dirty="0"/>
              </a:p>
            </c:rich>
          </c:tx>
          <c:overlay val="0"/>
        </c:title>
        <c:numFmt formatCode="General" sourceLinked="1"/>
        <c:majorTickMark val="out"/>
        <c:minorTickMark val="none"/>
        <c:tickLblPos val="nextTo"/>
        <c:txPr>
          <a:bodyPr/>
          <a:lstStyle/>
          <a:p>
            <a:pPr>
              <a:defRPr sz="1800"/>
            </a:pPr>
            <a:endParaRPr lang="en-US"/>
          </a:p>
        </c:txPr>
        <c:crossAx val="1745777488"/>
        <c:crosses val="autoZero"/>
        <c:crossBetween val="between"/>
      </c:valAx>
    </c:plotArea>
    <c:legend>
      <c:legendPos val="r"/>
      <c:layout>
        <c:manualLayout>
          <c:xMode val="edge"/>
          <c:yMode val="edge"/>
          <c:x val="0.28331835289456703"/>
          <c:y val="2.2068074823980298E-3"/>
          <c:w val="0.667939508740653"/>
          <c:h val="0.14108903053784899"/>
        </c:manualLayout>
      </c:layout>
      <c:overlay val="0"/>
      <c:spPr>
        <a:solidFill>
          <a:schemeClr val="bg1"/>
        </a:solidFill>
        <a:ln>
          <a:solidFill>
            <a:schemeClr val="tx1"/>
          </a:solidFill>
        </a:ln>
      </c:spPr>
      <c:txPr>
        <a:bodyPr/>
        <a:lstStyle/>
        <a:p>
          <a:pPr>
            <a:defRPr sz="2000"/>
          </a:pPr>
          <a:endParaRPr lang="en-US"/>
        </a:p>
      </c:txPr>
    </c:legend>
    <c:plotVisOnly val="1"/>
    <c:dispBlanksAs val="gap"/>
    <c:showDLblsOverMax val="0"/>
  </c:chart>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manualLayout>
          <c:layoutTarget val="inner"/>
          <c:xMode val="edge"/>
          <c:yMode val="edge"/>
          <c:x val="0.12471523753109801"/>
          <c:y val="4.6774261390403103E-2"/>
          <c:w val="0.67823946065704299"/>
          <c:h val="0.69581079881811203"/>
        </c:manualLayout>
      </c:layout>
      <c:barChart>
        <c:barDir val="col"/>
        <c:grouping val="clustered"/>
        <c:varyColors val="0"/>
        <c:ser>
          <c:idx val="4"/>
          <c:order val="0"/>
          <c:tx>
            <c:v>All-Bank</c:v>
          </c:tx>
          <c:spPr>
            <a:pattFill prst="divot">
              <a:fgClr>
                <a:schemeClr val="accent1"/>
              </a:fgClr>
              <a:bgClr>
                <a:schemeClr val="bg1"/>
              </a:bgClr>
            </a:pattFill>
            <a:ln>
              <a:solidFill>
                <a:schemeClr val="tx1"/>
              </a:solidFill>
            </a:ln>
          </c:spPr>
          <c:invertIfNegative val="0"/>
          <c:val>
            <c:numRef>
              <c:f>energy!$B$22:$D$22</c:f>
              <c:numCache>
                <c:formatCode>General</c:formatCode>
                <c:ptCount val="3"/>
                <c:pt idx="0">
                  <c:v>38.297374859999998</c:v>
                </c:pt>
                <c:pt idx="1">
                  <c:v>40.280029570000004</c:v>
                </c:pt>
                <c:pt idx="2">
                  <c:v>44.896680479999993</c:v>
                </c:pt>
              </c:numCache>
            </c:numRef>
          </c:val>
          <c:extLst>
            <c:ext xmlns:c16="http://schemas.microsoft.com/office/drawing/2014/chart" uri="{C3380CC4-5D6E-409C-BE32-E72D297353CC}">
              <c16:uniqueId val="{00000000-4A54-AC49-93AC-253465826669}"/>
            </c:ext>
          </c:extLst>
        </c:ser>
        <c:ser>
          <c:idx val="1"/>
          <c:order val="1"/>
          <c:tx>
            <c:v>Per-Bank</c:v>
          </c:tx>
          <c:spPr>
            <a:pattFill prst="ltDnDiag">
              <a:fgClr>
                <a:schemeClr val="tx1"/>
              </a:fgClr>
              <a:bgClr>
                <a:prstClr val="white"/>
              </a:bgClr>
            </a:pattFill>
            <a:ln>
              <a:solidFill>
                <a:schemeClr val="tx1"/>
              </a:solidFill>
            </a:ln>
            <a:effectLst/>
          </c:spPr>
          <c:invertIfNegative val="0"/>
          <c:cat>
            <c:strRef>
              <c:f>'multi-core-fix'!$B$45:$D$45</c:f>
              <c:strCache>
                <c:ptCount val="3"/>
                <c:pt idx="0">
                  <c:v>8Gb</c:v>
                </c:pt>
                <c:pt idx="1">
                  <c:v>16Gb</c:v>
                </c:pt>
                <c:pt idx="2">
                  <c:v>32Gb</c:v>
                </c:pt>
              </c:strCache>
            </c:strRef>
          </c:cat>
          <c:val>
            <c:numRef>
              <c:f>energy!$B$24:$D$24</c:f>
              <c:numCache>
                <c:formatCode>General</c:formatCode>
                <c:ptCount val="3"/>
                <c:pt idx="0">
                  <c:v>38.013399839999998</c:v>
                </c:pt>
                <c:pt idx="1">
                  <c:v>39.989341719999999</c:v>
                </c:pt>
                <c:pt idx="2">
                  <c:v>44.552129819999998</c:v>
                </c:pt>
              </c:numCache>
            </c:numRef>
          </c:val>
          <c:extLst>
            <c:ext xmlns:c16="http://schemas.microsoft.com/office/drawing/2014/chart" uri="{C3380CC4-5D6E-409C-BE32-E72D297353CC}">
              <c16:uniqueId val="{00000001-4A54-AC49-93AC-253465826669}"/>
            </c:ext>
          </c:extLst>
        </c:ser>
        <c:ser>
          <c:idx val="2"/>
          <c:order val="2"/>
          <c:tx>
            <c:strRef>
              <c:f>'multi-core-fix'!$A$48</c:f>
              <c:strCache>
                <c:ptCount val="1"/>
                <c:pt idx="0">
                  <c:v>Elastic</c:v>
                </c:pt>
              </c:strCache>
            </c:strRef>
          </c:tx>
          <c:spPr>
            <a:solidFill>
              <a:schemeClr val="tx1">
                <a:lumMod val="50000"/>
                <a:lumOff val="50000"/>
              </a:schemeClr>
            </a:solidFill>
            <a:ln w="6350">
              <a:solidFill>
                <a:schemeClr val="tx1"/>
              </a:solidFill>
            </a:ln>
            <a:effectLst/>
          </c:spPr>
          <c:invertIfNegative val="0"/>
          <c:cat>
            <c:strRef>
              <c:f>'multi-core-fix'!$B$45:$D$45</c:f>
              <c:strCache>
                <c:ptCount val="3"/>
                <c:pt idx="0">
                  <c:v>8Gb</c:v>
                </c:pt>
                <c:pt idx="1">
                  <c:v>16Gb</c:v>
                </c:pt>
                <c:pt idx="2">
                  <c:v>32Gb</c:v>
                </c:pt>
              </c:strCache>
            </c:strRef>
          </c:cat>
          <c:val>
            <c:numRef>
              <c:f>energy!$B$23:$D$23</c:f>
              <c:numCache>
                <c:formatCode>General</c:formatCode>
                <c:ptCount val="3"/>
                <c:pt idx="0">
                  <c:v>37.504872839999997</c:v>
                </c:pt>
                <c:pt idx="1">
                  <c:v>39.316860320000004</c:v>
                </c:pt>
                <c:pt idx="2">
                  <c:v>44.150899649999999</c:v>
                </c:pt>
              </c:numCache>
            </c:numRef>
          </c:val>
          <c:extLst>
            <c:ext xmlns:c16="http://schemas.microsoft.com/office/drawing/2014/chart" uri="{C3380CC4-5D6E-409C-BE32-E72D297353CC}">
              <c16:uniqueId val="{00000002-4A54-AC49-93AC-253465826669}"/>
            </c:ext>
          </c:extLst>
        </c:ser>
        <c:ser>
          <c:idx val="3"/>
          <c:order val="3"/>
          <c:tx>
            <c:strRef>
              <c:f>scurves_all!$A$67</c:f>
              <c:strCache>
                <c:ptCount val="1"/>
                <c:pt idx="0">
                  <c:v>DARP</c:v>
                </c:pt>
              </c:strCache>
            </c:strRef>
          </c:tx>
          <c:spPr>
            <a:solidFill>
              <a:srgbClr val="6699FF"/>
            </a:solidFill>
            <a:ln w="6350">
              <a:solidFill>
                <a:schemeClr val="tx1"/>
              </a:solidFill>
            </a:ln>
            <a:effectLst/>
          </c:spPr>
          <c:invertIfNegative val="0"/>
          <c:cat>
            <c:strRef>
              <c:f>'multi-core-fix'!$B$45:$D$45</c:f>
              <c:strCache>
                <c:ptCount val="3"/>
                <c:pt idx="0">
                  <c:v>8Gb</c:v>
                </c:pt>
                <c:pt idx="1">
                  <c:v>16Gb</c:v>
                </c:pt>
                <c:pt idx="2">
                  <c:v>32Gb</c:v>
                </c:pt>
              </c:strCache>
            </c:strRef>
          </c:cat>
          <c:val>
            <c:numRef>
              <c:f>energy!$B$25:$D$25</c:f>
              <c:numCache>
                <c:formatCode>General</c:formatCode>
                <c:ptCount val="3"/>
                <c:pt idx="0">
                  <c:v>37.191014979999999</c:v>
                </c:pt>
                <c:pt idx="1">
                  <c:v>38.588055400000002</c:v>
                </c:pt>
                <c:pt idx="2">
                  <c:v>43.249987599999997</c:v>
                </c:pt>
              </c:numCache>
            </c:numRef>
          </c:val>
          <c:extLst>
            <c:ext xmlns:c16="http://schemas.microsoft.com/office/drawing/2014/chart" uri="{C3380CC4-5D6E-409C-BE32-E72D297353CC}">
              <c16:uniqueId val="{00000003-4A54-AC49-93AC-253465826669}"/>
            </c:ext>
          </c:extLst>
        </c:ser>
        <c:ser>
          <c:idx val="6"/>
          <c:order val="4"/>
          <c:tx>
            <c:v>SARP</c:v>
          </c:tx>
          <c:spPr>
            <a:solidFill>
              <a:schemeClr val="accent3">
                <a:lumMod val="50000"/>
              </a:schemeClr>
            </a:solidFill>
            <a:ln w="6350">
              <a:solidFill>
                <a:schemeClr val="tx1"/>
              </a:solidFill>
            </a:ln>
            <a:effectLst/>
          </c:spPr>
          <c:invertIfNegative val="0"/>
          <c:cat>
            <c:strRef>
              <c:f>'multi-core-fix'!$B$45:$D$45</c:f>
              <c:strCache>
                <c:ptCount val="3"/>
                <c:pt idx="0">
                  <c:v>8Gb</c:v>
                </c:pt>
                <c:pt idx="1">
                  <c:v>16Gb</c:v>
                </c:pt>
                <c:pt idx="2">
                  <c:v>32Gb</c:v>
                </c:pt>
              </c:strCache>
            </c:strRef>
          </c:cat>
          <c:val>
            <c:numRef>
              <c:f>energy!$B$26:$D$26</c:f>
              <c:numCache>
                <c:formatCode>General</c:formatCode>
                <c:ptCount val="3"/>
                <c:pt idx="0">
                  <c:v>37.109562189999998</c:v>
                </c:pt>
                <c:pt idx="1">
                  <c:v>38.32202032</c:v>
                </c:pt>
                <c:pt idx="2">
                  <c:v>41.080885100000003</c:v>
                </c:pt>
              </c:numCache>
            </c:numRef>
          </c:val>
          <c:extLst>
            <c:ext xmlns:c16="http://schemas.microsoft.com/office/drawing/2014/chart" uri="{C3380CC4-5D6E-409C-BE32-E72D297353CC}">
              <c16:uniqueId val="{00000004-4A54-AC49-93AC-253465826669}"/>
            </c:ext>
          </c:extLst>
        </c:ser>
        <c:ser>
          <c:idx val="5"/>
          <c:order val="5"/>
          <c:tx>
            <c:v>DSARP</c:v>
          </c:tx>
          <c:spPr>
            <a:solidFill>
              <a:schemeClr val="accent6"/>
            </a:solidFill>
            <a:ln w="6350">
              <a:solidFill>
                <a:schemeClr val="tx1"/>
              </a:solidFill>
            </a:ln>
          </c:spPr>
          <c:invertIfNegative val="0"/>
          <c:val>
            <c:numRef>
              <c:f>energy!$B$27:$D$27</c:f>
              <c:numCache>
                <c:formatCode>General</c:formatCode>
                <c:ptCount val="3"/>
                <c:pt idx="0">
                  <c:v>37.136964390000003</c:v>
                </c:pt>
                <c:pt idx="1">
                  <c:v>38.19702453</c:v>
                </c:pt>
                <c:pt idx="2">
                  <c:v>40.849460350000001</c:v>
                </c:pt>
              </c:numCache>
            </c:numRef>
          </c:val>
          <c:extLst>
            <c:ext xmlns:c16="http://schemas.microsoft.com/office/drawing/2014/chart" uri="{C3380CC4-5D6E-409C-BE32-E72D297353CC}">
              <c16:uniqueId val="{00000005-4A54-AC49-93AC-253465826669}"/>
            </c:ext>
          </c:extLst>
        </c:ser>
        <c:ser>
          <c:idx val="0"/>
          <c:order val="6"/>
          <c:tx>
            <c:v>Ideal</c:v>
          </c:tx>
          <c:spPr>
            <a:solidFill>
              <a:schemeClr val="bg1">
                <a:lumMod val="85000"/>
              </a:schemeClr>
            </a:solidFill>
            <a:ln>
              <a:solidFill>
                <a:schemeClr val="tx1"/>
              </a:solidFill>
            </a:ln>
            <a:effectLst/>
          </c:spPr>
          <c:invertIfNegative val="0"/>
          <c:cat>
            <c:strRef>
              <c:f>'multi-core-fix'!$B$45:$D$45</c:f>
              <c:strCache>
                <c:ptCount val="3"/>
                <c:pt idx="0">
                  <c:v>8Gb</c:v>
                </c:pt>
                <c:pt idx="1">
                  <c:v>16Gb</c:v>
                </c:pt>
                <c:pt idx="2">
                  <c:v>32Gb</c:v>
                </c:pt>
              </c:strCache>
            </c:strRef>
          </c:cat>
          <c:val>
            <c:numRef>
              <c:f>energy!$B$28:$D$28</c:f>
              <c:numCache>
                <c:formatCode>General</c:formatCode>
                <c:ptCount val="3"/>
                <c:pt idx="0">
                  <c:v>36.628373789999998</c:v>
                </c:pt>
                <c:pt idx="1">
                  <c:v>36.628373789999998</c:v>
                </c:pt>
                <c:pt idx="2">
                  <c:v>36.628373789999998</c:v>
                </c:pt>
              </c:numCache>
            </c:numRef>
          </c:val>
          <c:extLst>
            <c:ext xmlns:c16="http://schemas.microsoft.com/office/drawing/2014/chart" uri="{C3380CC4-5D6E-409C-BE32-E72D297353CC}">
              <c16:uniqueId val="{00000006-4A54-AC49-93AC-253465826669}"/>
            </c:ext>
          </c:extLst>
        </c:ser>
        <c:dLbls>
          <c:showLegendKey val="0"/>
          <c:showVal val="0"/>
          <c:showCatName val="0"/>
          <c:showSerName val="0"/>
          <c:showPercent val="0"/>
          <c:showBubbleSize val="0"/>
        </c:dLbls>
        <c:gapWidth val="150"/>
        <c:axId val="1810061928"/>
        <c:axId val="1810067512"/>
      </c:barChart>
      <c:catAx>
        <c:axId val="1810061928"/>
        <c:scaling>
          <c:orientation val="minMax"/>
        </c:scaling>
        <c:delete val="0"/>
        <c:axPos val="b"/>
        <c:title>
          <c:tx>
            <c:rich>
              <a:bodyPr/>
              <a:lstStyle/>
              <a:p>
                <a:pPr>
                  <a:defRPr/>
                </a:pPr>
                <a:r>
                  <a:rPr lang="en-US"/>
                  <a:t>DRAM Chip Density</a:t>
                </a:r>
              </a:p>
            </c:rich>
          </c:tx>
          <c:layout>
            <c:manualLayout>
              <c:xMode val="edge"/>
              <c:yMode val="edge"/>
              <c:x val="0.34372953380827398"/>
              <c:y val="0.83765605020526301"/>
            </c:manualLayout>
          </c:layout>
          <c:overlay val="0"/>
        </c:title>
        <c:numFmt formatCode="General" sourceLinked="1"/>
        <c:majorTickMark val="out"/>
        <c:minorTickMark val="none"/>
        <c:tickLblPos val="nextTo"/>
        <c:spPr>
          <a:ln w="1270">
            <a:solidFill>
              <a:schemeClr val="bg1">
                <a:lumMod val="65000"/>
              </a:schemeClr>
            </a:solidFill>
          </a:ln>
        </c:spPr>
        <c:crossAx val="1810067512"/>
        <c:crosses val="autoZero"/>
        <c:auto val="1"/>
        <c:lblAlgn val="ctr"/>
        <c:lblOffset val="100"/>
        <c:noMultiLvlLbl val="0"/>
      </c:catAx>
      <c:valAx>
        <c:axId val="1810067512"/>
        <c:scaling>
          <c:orientation val="minMax"/>
          <c:max val="45"/>
          <c:min val="0"/>
        </c:scaling>
        <c:delete val="0"/>
        <c:axPos val="l"/>
        <c:majorGridlines>
          <c:spPr>
            <a:ln w="3175">
              <a:solidFill>
                <a:schemeClr val="bg1">
                  <a:lumMod val="65000"/>
                </a:schemeClr>
              </a:solidFill>
              <a:prstDash val="dash"/>
            </a:ln>
          </c:spPr>
        </c:majorGridlines>
        <c:title>
          <c:tx>
            <c:rich>
              <a:bodyPr rot="-5400000" vert="horz"/>
              <a:lstStyle/>
              <a:p>
                <a:pPr>
                  <a:defRPr/>
                </a:pPr>
                <a:r>
                  <a:rPr lang="en-US"/>
                  <a:t>Energy per Access (nJ)</a:t>
                </a:r>
              </a:p>
            </c:rich>
          </c:tx>
          <c:layout>
            <c:manualLayout>
              <c:xMode val="edge"/>
              <c:yMode val="edge"/>
              <c:x val="4.0329001550466798E-6"/>
              <c:y val="0.128101020558781"/>
            </c:manualLayout>
          </c:layout>
          <c:overlay val="0"/>
        </c:title>
        <c:numFmt formatCode="General" sourceLinked="1"/>
        <c:majorTickMark val="out"/>
        <c:minorTickMark val="none"/>
        <c:tickLblPos val="nextTo"/>
        <c:spPr>
          <a:ln w="1270">
            <a:solidFill>
              <a:schemeClr val="bg1">
                <a:lumMod val="65000"/>
              </a:schemeClr>
            </a:solidFill>
          </a:ln>
        </c:spPr>
        <c:crossAx val="1810061928"/>
        <c:crosses val="autoZero"/>
        <c:crossBetween val="between"/>
        <c:majorUnit val="5"/>
      </c:valAx>
      <c:spPr>
        <a:ln>
          <a:noFill/>
        </a:ln>
      </c:spPr>
    </c:plotArea>
    <c:legend>
      <c:legendPos val="r"/>
      <c:layout>
        <c:manualLayout>
          <c:xMode val="edge"/>
          <c:yMode val="edge"/>
          <c:x val="0.80959382951611203"/>
          <c:y val="9.72403089036947E-2"/>
          <c:w val="0.190406170483888"/>
          <c:h val="0.64690454064460101"/>
        </c:manualLayout>
      </c:layout>
      <c:overlay val="0"/>
      <c:spPr>
        <a:noFill/>
        <a:ln>
          <a:noFill/>
        </a:ln>
      </c:spPr>
    </c:legend>
    <c:plotVisOnly val="1"/>
    <c:dispBlanksAs val="gap"/>
    <c:showDLblsOverMax val="0"/>
  </c:chart>
  <c:spPr>
    <a:ln>
      <a:noFill/>
    </a:ln>
  </c:spPr>
  <c:txPr>
    <a:bodyPr/>
    <a:lstStyle/>
    <a:p>
      <a:pPr>
        <a:defRPr sz="2200"/>
      </a:pPr>
      <a:endParaRPr lang="en-U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manualLayout>
          <c:layoutTarget val="inner"/>
          <c:xMode val="edge"/>
          <c:yMode val="edge"/>
          <c:x val="8.1321741032370901E-2"/>
          <c:y val="6.0185185185185203E-2"/>
          <c:w val="0.89094356955380605"/>
          <c:h val="0.82246937882764704"/>
        </c:manualLayout>
      </c:layout>
      <c:barChart>
        <c:barDir val="col"/>
        <c:grouping val="clustered"/>
        <c:varyColors val="0"/>
        <c:ser>
          <c:idx val="0"/>
          <c:order val="0"/>
          <c:tx>
            <c:strRef>
              <c:f>PERF!$B$1</c:f>
              <c:strCache>
                <c:ptCount val="1"/>
                <c:pt idx="0">
                  <c:v>AVATAR (1yr)</c:v>
                </c:pt>
              </c:strCache>
            </c:strRef>
          </c:tx>
          <c:invertIfNegative val="0"/>
          <c:cat>
            <c:strRef>
              <c:f>PERF!$A$2:$A$5</c:f>
              <c:strCache>
                <c:ptCount val="4"/>
                <c:pt idx="0">
                  <c:v>8Gb</c:v>
                </c:pt>
                <c:pt idx="1">
                  <c:v>16Gb</c:v>
                </c:pt>
                <c:pt idx="2">
                  <c:v>32Gb</c:v>
                </c:pt>
                <c:pt idx="3">
                  <c:v>64Gb</c:v>
                </c:pt>
              </c:strCache>
            </c:strRef>
          </c:cat>
          <c:val>
            <c:numRef>
              <c:f>PERF!$B$2:$B$5</c:f>
              <c:numCache>
                <c:formatCode>General</c:formatCode>
                <c:ptCount val="4"/>
                <c:pt idx="0">
                  <c:v>1.04</c:v>
                </c:pt>
                <c:pt idx="1">
                  <c:v>1.0649999999999999</c:v>
                </c:pt>
                <c:pt idx="2">
                  <c:v>1.1299999999999999</c:v>
                </c:pt>
                <c:pt idx="3">
                  <c:v>1.35</c:v>
                </c:pt>
              </c:numCache>
            </c:numRef>
          </c:val>
          <c:extLst>
            <c:ext xmlns:c16="http://schemas.microsoft.com/office/drawing/2014/chart" uri="{C3380CC4-5D6E-409C-BE32-E72D297353CC}">
              <c16:uniqueId val="{00000000-8827-8C46-992A-EE6039417074}"/>
            </c:ext>
          </c:extLst>
        </c:ser>
        <c:ser>
          <c:idx val="1"/>
          <c:order val="1"/>
          <c:tx>
            <c:strRef>
              <c:f>PERF!$C$1</c:f>
              <c:strCache>
                <c:ptCount val="1"/>
                <c:pt idx="0">
                  <c:v>NoRefresh</c:v>
                </c:pt>
              </c:strCache>
            </c:strRef>
          </c:tx>
          <c:invertIfNegative val="0"/>
          <c:cat>
            <c:strRef>
              <c:f>PERF!$A$2:$A$5</c:f>
              <c:strCache>
                <c:ptCount val="4"/>
                <c:pt idx="0">
                  <c:v>8Gb</c:v>
                </c:pt>
                <c:pt idx="1">
                  <c:v>16Gb</c:v>
                </c:pt>
                <c:pt idx="2">
                  <c:v>32Gb</c:v>
                </c:pt>
                <c:pt idx="3">
                  <c:v>64Gb</c:v>
                </c:pt>
              </c:strCache>
            </c:strRef>
          </c:cat>
          <c:val>
            <c:numRef>
              <c:f>PERF!$C$2:$C$5</c:f>
              <c:numCache>
                <c:formatCode>General</c:formatCode>
                <c:ptCount val="4"/>
                <c:pt idx="0">
                  <c:v>1.05</c:v>
                </c:pt>
                <c:pt idx="1">
                  <c:v>1.0900000000000001</c:v>
                </c:pt>
                <c:pt idx="2">
                  <c:v>1.21</c:v>
                </c:pt>
                <c:pt idx="3">
                  <c:v>1.54</c:v>
                </c:pt>
              </c:numCache>
            </c:numRef>
          </c:val>
          <c:extLst>
            <c:ext xmlns:c16="http://schemas.microsoft.com/office/drawing/2014/chart" uri="{C3380CC4-5D6E-409C-BE32-E72D297353CC}">
              <c16:uniqueId val="{00000001-8827-8C46-992A-EE6039417074}"/>
            </c:ext>
          </c:extLst>
        </c:ser>
        <c:dLbls>
          <c:showLegendKey val="0"/>
          <c:showVal val="0"/>
          <c:showCatName val="0"/>
          <c:showSerName val="0"/>
          <c:showPercent val="0"/>
          <c:showBubbleSize val="0"/>
        </c:dLbls>
        <c:gapWidth val="150"/>
        <c:axId val="1811568488"/>
        <c:axId val="1811571496"/>
      </c:barChart>
      <c:catAx>
        <c:axId val="1811568488"/>
        <c:scaling>
          <c:orientation val="minMax"/>
        </c:scaling>
        <c:delete val="0"/>
        <c:axPos val="b"/>
        <c:numFmt formatCode="General" sourceLinked="0"/>
        <c:majorTickMark val="out"/>
        <c:minorTickMark val="none"/>
        <c:tickLblPos val="nextTo"/>
        <c:txPr>
          <a:bodyPr/>
          <a:lstStyle/>
          <a:p>
            <a:pPr>
              <a:defRPr sz="2000"/>
            </a:pPr>
            <a:endParaRPr lang="en-US"/>
          </a:p>
        </c:txPr>
        <c:crossAx val="1811571496"/>
        <c:crosses val="autoZero"/>
        <c:auto val="1"/>
        <c:lblAlgn val="ctr"/>
        <c:lblOffset val="100"/>
        <c:noMultiLvlLbl val="0"/>
      </c:catAx>
      <c:valAx>
        <c:axId val="1811571496"/>
        <c:scaling>
          <c:orientation val="minMax"/>
          <c:max val="1.6"/>
          <c:min val="1"/>
        </c:scaling>
        <c:delete val="0"/>
        <c:axPos val="l"/>
        <c:majorGridlines/>
        <c:numFmt formatCode="#,##0.00" sourceLinked="0"/>
        <c:majorTickMark val="out"/>
        <c:minorTickMark val="none"/>
        <c:tickLblPos val="nextTo"/>
        <c:txPr>
          <a:bodyPr/>
          <a:lstStyle/>
          <a:p>
            <a:pPr>
              <a:defRPr sz="2000"/>
            </a:pPr>
            <a:endParaRPr lang="en-US"/>
          </a:p>
        </c:txPr>
        <c:crossAx val="1811568488"/>
        <c:crosses val="autoZero"/>
        <c:crossBetween val="between"/>
      </c:valAx>
    </c:plotArea>
    <c:legend>
      <c:legendPos val="r"/>
      <c:layout>
        <c:manualLayout>
          <c:xMode val="edge"/>
          <c:yMode val="edge"/>
          <c:x val="8.7469954413592996E-2"/>
          <c:y val="3.7938271930055598E-2"/>
          <c:w val="0.69465748743432398"/>
          <c:h val="0.18595290172061801"/>
        </c:manualLayout>
      </c:layout>
      <c:overlay val="0"/>
      <c:txPr>
        <a:bodyPr/>
        <a:lstStyle/>
        <a:p>
          <a:pPr>
            <a:defRPr sz="2400"/>
          </a:pPr>
          <a:endParaRPr lang="en-US"/>
        </a:p>
      </c:txPr>
    </c:legend>
    <c:plotVisOnly val="1"/>
    <c:dispBlanksAs val="gap"/>
    <c:showDLblsOverMax val="0"/>
  </c:chart>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manualLayout>
          <c:layoutTarget val="inner"/>
          <c:xMode val="edge"/>
          <c:yMode val="edge"/>
          <c:x val="8.0380358705161803E-2"/>
          <c:y val="6.0185185185185203E-2"/>
          <c:w val="0.859270559930009"/>
          <c:h val="0.82246937882764704"/>
        </c:manualLayout>
      </c:layout>
      <c:barChart>
        <c:barDir val="col"/>
        <c:grouping val="clustered"/>
        <c:varyColors val="0"/>
        <c:ser>
          <c:idx val="0"/>
          <c:order val="0"/>
          <c:tx>
            <c:strRef>
              <c:f>EDP!$B$1</c:f>
              <c:strCache>
                <c:ptCount val="1"/>
                <c:pt idx="0">
                  <c:v>AVATAR (1yr)</c:v>
                </c:pt>
              </c:strCache>
            </c:strRef>
          </c:tx>
          <c:invertIfNegative val="0"/>
          <c:cat>
            <c:strRef>
              <c:f>EDP!$A$2:$A$5</c:f>
              <c:strCache>
                <c:ptCount val="4"/>
                <c:pt idx="0">
                  <c:v>8Gb</c:v>
                </c:pt>
                <c:pt idx="1">
                  <c:v>16Gb</c:v>
                </c:pt>
                <c:pt idx="2">
                  <c:v>32Gb</c:v>
                </c:pt>
                <c:pt idx="3">
                  <c:v>64Gb</c:v>
                </c:pt>
              </c:strCache>
            </c:strRef>
          </c:cat>
          <c:val>
            <c:numRef>
              <c:f>EDP!$B$2:$B$5</c:f>
              <c:numCache>
                <c:formatCode>General</c:formatCode>
                <c:ptCount val="4"/>
                <c:pt idx="0">
                  <c:v>0.95</c:v>
                </c:pt>
                <c:pt idx="1">
                  <c:v>0.88</c:v>
                </c:pt>
                <c:pt idx="2">
                  <c:v>0.75</c:v>
                </c:pt>
                <c:pt idx="3">
                  <c:v>0.52</c:v>
                </c:pt>
              </c:numCache>
            </c:numRef>
          </c:val>
          <c:extLst>
            <c:ext xmlns:c16="http://schemas.microsoft.com/office/drawing/2014/chart" uri="{C3380CC4-5D6E-409C-BE32-E72D297353CC}">
              <c16:uniqueId val="{00000000-AA1E-6E4C-BEDD-AB1330C85EBF}"/>
            </c:ext>
          </c:extLst>
        </c:ser>
        <c:ser>
          <c:idx val="1"/>
          <c:order val="1"/>
          <c:tx>
            <c:strRef>
              <c:f>EDP!$C$1</c:f>
              <c:strCache>
                <c:ptCount val="1"/>
                <c:pt idx="0">
                  <c:v>NoRefresh</c:v>
                </c:pt>
              </c:strCache>
            </c:strRef>
          </c:tx>
          <c:invertIfNegative val="0"/>
          <c:cat>
            <c:strRef>
              <c:f>EDP!$A$2:$A$5</c:f>
              <c:strCache>
                <c:ptCount val="4"/>
                <c:pt idx="0">
                  <c:v>8Gb</c:v>
                </c:pt>
                <c:pt idx="1">
                  <c:v>16Gb</c:v>
                </c:pt>
                <c:pt idx="2">
                  <c:v>32Gb</c:v>
                </c:pt>
                <c:pt idx="3">
                  <c:v>64Gb</c:v>
                </c:pt>
              </c:strCache>
            </c:strRef>
          </c:cat>
          <c:val>
            <c:numRef>
              <c:f>EDP!$C$2:$C$5</c:f>
              <c:numCache>
                <c:formatCode>General</c:formatCode>
                <c:ptCount val="4"/>
                <c:pt idx="0">
                  <c:v>0.91</c:v>
                </c:pt>
                <c:pt idx="1">
                  <c:v>0.83</c:v>
                </c:pt>
                <c:pt idx="2">
                  <c:v>0.68</c:v>
                </c:pt>
                <c:pt idx="3">
                  <c:v>0.41</c:v>
                </c:pt>
              </c:numCache>
            </c:numRef>
          </c:val>
          <c:extLst>
            <c:ext xmlns:c16="http://schemas.microsoft.com/office/drawing/2014/chart" uri="{C3380CC4-5D6E-409C-BE32-E72D297353CC}">
              <c16:uniqueId val="{00000001-AA1E-6E4C-BEDD-AB1330C85EBF}"/>
            </c:ext>
          </c:extLst>
        </c:ser>
        <c:dLbls>
          <c:showLegendKey val="0"/>
          <c:showVal val="0"/>
          <c:showCatName val="0"/>
          <c:showSerName val="0"/>
          <c:showPercent val="0"/>
          <c:showBubbleSize val="0"/>
        </c:dLbls>
        <c:gapWidth val="150"/>
        <c:axId val="1811591272"/>
        <c:axId val="1811594280"/>
      </c:barChart>
      <c:catAx>
        <c:axId val="1811591272"/>
        <c:scaling>
          <c:orientation val="minMax"/>
        </c:scaling>
        <c:delete val="0"/>
        <c:axPos val="b"/>
        <c:numFmt formatCode="General" sourceLinked="0"/>
        <c:majorTickMark val="out"/>
        <c:minorTickMark val="none"/>
        <c:tickLblPos val="nextTo"/>
        <c:txPr>
          <a:bodyPr/>
          <a:lstStyle/>
          <a:p>
            <a:pPr>
              <a:defRPr sz="2000"/>
            </a:pPr>
            <a:endParaRPr lang="en-US"/>
          </a:p>
        </c:txPr>
        <c:crossAx val="1811594280"/>
        <c:crosses val="autoZero"/>
        <c:auto val="1"/>
        <c:lblAlgn val="ctr"/>
        <c:lblOffset val="100"/>
        <c:noMultiLvlLbl val="0"/>
      </c:catAx>
      <c:valAx>
        <c:axId val="1811594280"/>
        <c:scaling>
          <c:orientation val="minMax"/>
        </c:scaling>
        <c:delete val="0"/>
        <c:axPos val="l"/>
        <c:majorGridlines/>
        <c:numFmt formatCode="#,##0.0" sourceLinked="0"/>
        <c:majorTickMark val="out"/>
        <c:minorTickMark val="none"/>
        <c:tickLblPos val="nextTo"/>
        <c:txPr>
          <a:bodyPr/>
          <a:lstStyle/>
          <a:p>
            <a:pPr>
              <a:defRPr sz="2000"/>
            </a:pPr>
            <a:endParaRPr lang="en-US"/>
          </a:p>
        </c:txPr>
        <c:crossAx val="1811591272"/>
        <c:crosses val="autoZero"/>
        <c:crossBetween val="between"/>
        <c:majorUnit val="0.1"/>
      </c:valAx>
    </c:plotArea>
    <c:legend>
      <c:legendPos val="r"/>
      <c:layout>
        <c:manualLayout>
          <c:xMode val="edge"/>
          <c:yMode val="edge"/>
          <c:x val="0.30128717243677899"/>
          <c:y val="2.6586051743532099E-3"/>
          <c:w val="0.655851685206016"/>
          <c:h val="0.18595290172061801"/>
        </c:manualLayout>
      </c:layout>
      <c:overlay val="0"/>
      <c:txPr>
        <a:bodyPr/>
        <a:lstStyle/>
        <a:p>
          <a:pPr>
            <a:defRPr sz="2000"/>
          </a:pPr>
          <a:endParaRPr lang="en-US"/>
        </a:p>
      </c:txPr>
    </c:legend>
    <c:plotVisOnly val="1"/>
    <c:dispBlanksAs val="gap"/>
    <c:showDLblsOverMax val="0"/>
  </c:chart>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269256342957099"/>
          <c:y val="0.18444444444444399"/>
          <c:w val="0.80127349081364796"/>
          <c:h val="0.49476963456491002"/>
        </c:manualLayout>
      </c:layout>
      <c:barChart>
        <c:barDir val="col"/>
        <c:grouping val="percentStacked"/>
        <c:varyColors val="0"/>
        <c:ser>
          <c:idx val="0"/>
          <c:order val="0"/>
          <c:tx>
            <c:strRef>
              <c:f>Motivation!$S$34</c:f>
              <c:strCache>
                <c:ptCount val="1"/>
                <c:pt idx="0">
                  <c:v>Texture Tiling </c:v>
                </c:pt>
              </c:strCache>
            </c:strRef>
          </c:tx>
          <c:spPr>
            <a:solidFill>
              <a:srgbClr val="1F497D"/>
            </a:solidFill>
            <a:ln>
              <a:solidFill>
                <a:srgbClr val="000000"/>
              </a:solidFill>
            </a:ln>
            <a:effectLst/>
          </c:spPr>
          <c:invertIfNegative val="0"/>
          <c:cat>
            <c:strRef>
              <c:f>Motivation!$T$33:$Z$33</c:f>
              <c:strCache>
                <c:ptCount val="7"/>
                <c:pt idx="0">
                  <c:v>Google Docs</c:v>
                </c:pt>
                <c:pt idx="1">
                  <c:v>Gmail</c:v>
                </c:pt>
                <c:pt idx="2">
                  <c:v>Google Calendar</c:v>
                </c:pt>
                <c:pt idx="3">
                  <c:v>WordPress</c:v>
                </c:pt>
                <c:pt idx="4">
                  <c:v>Twitter</c:v>
                </c:pt>
                <c:pt idx="5">
                  <c:v>Animation</c:v>
                </c:pt>
                <c:pt idx="6">
                  <c:v>AVG</c:v>
                </c:pt>
              </c:strCache>
            </c:strRef>
          </c:cat>
          <c:val>
            <c:numRef>
              <c:f>Motivation!$T$34:$Z$34</c:f>
              <c:numCache>
                <c:formatCode>General</c:formatCode>
                <c:ptCount val="7"/>
                <c:pt idx="0">
                  <c:v>13120194730996.4</c:v>
                </c:pt>
                <c:pt idx="1">
                  <c:v>3057976393971.8101</c:v>
                </c:pt>
                <c:pt idx="2">
                  <c:v>319593492076.36401</c:v>
                </c:pt>
                <c:pt idx="3">
                  <c:v>5478893535086.2695</c:v>
                </c:pt>
                <c:pt idx="4">
                  <c:v>738397531219.68005</c:v>
                </c:pt>
                <c:pt idx="5">
                  <c:v>12302893814262</c:v>
                </c:pt>
                <c:pt idx="6">
                  <c:v>5836324916268.75</c:v>
                </c:pt>
              </c:numCache>
            </c:numRef>
          </c:val>
          <c:extLst>
            <c:ext xmlns:c16="http://schemas.microsoft.com/office/drawing/2014/chart" uri="{C3380CC4-5D6E-409C-BE32-E72D297353CC}">
              <c16:uniqueId val="{00000000-85B4-4825-90BA-FC1E849E7953}"/>
            </c:ext>
          </c:extLst>
        </c:ser>
        <c:ser>
          <c:idx val="1"/>
          <c:order val="1"/>
          <c:tx>
            <c:strRef>
              <c:f>Motivation!$S$35</c:f>
              <c:strCache>
                <c:ptCount val="1"/>
                <c:pt idx="0">
                  <c:v>Color Blitting </c:v>
                </c:pt>
              </c:strCache>
            </c:strRef>
          </c:tx>
          <c:spPr>
            <a:solidFill>
              <a:srgbClr val="4A8861"/>
            </a:solidFill>
            <a:ln>
              <a:solidFill>
                <a:srgbClr val="000000"/>
              </a:solidFill>
            </a:ln>
            <a:effectLst/>
          </c:spPr>
          <c:invertIfNegative val="0"/>
          <c:cat>
            <c:strRef>
              <c:f>Motivation!$T$33:$Z$33</c:f>
              <c:strCache>
                <c:ptCount val="7"/>
                <c:pt idx="0">
                  <c:v>Google Docs</c:v>
                </c:pt>
                <c:pt idx="1">
                  <c:v>Gmail</c:v>
                </c:pt>
                <c:pt idx="2">
                  <c:v>Google Calendar</c:v>
                </c:pt>
                <c:pt idx="3">
                  <c:v>WordPress</c:v>
                </c:pt>
                <c:pt idx="4">
                  <c:v>Twitter</c:v>
                </c:pt>
                <c:pt idx="5">
                  <c:v>Animation</c:v>
                </c:pt>
                <c:pt idx="6">
                  <c:v>AVG</c:v>
                </c:pt>
              </c:strCache>
            </c:strRef>
          </c:cat>
          <c:val>
            <c:numRef>
              <c:f>Motivation!$T$35:$Z$35</c:f>
              <c:numCache>
                <c:formatCode>General</c:formatCode>
                <c:ptCount val="7"/>
                <c:pt idx="0">
                  <c:v>7963907871626.8398</c:v>
                </c:pt>
                <c:pt idx="1">
                  <c:v>2555534226481.3999</c:v>
                </c:pt>
                <c:pt idx="2">
                  <c:v>214665611070.79999</c:v>
                </c:pt>
                <c:pt idx="3">
                  <c:v>1995416480116.98</c:v>
                </c:pt>
                <c:pt idx="4">
                  <c:v>539179828060.67999</c:v>
                </c:pt>
                <c:pt idx="5">
                  <c:v>10082397746853</c:v>
                </c:pt>
                <c:pt idx="6">
                  <c:v>3891850294034.9399</c:v>
                </c:pt>
              </c:numCache>
            </c:numRef>
          </c:val>
          <c:extLst>
            <c:ext xmlns:c16="http://schemas.microsoft.com/office/drawing/2014/chart" uri="{C3380CC4-5D6E-409C-BE32-E72D297353CC}">
              <c16:uniqueId val="{00000001-85B4-4825-90BA-FC1E849E7953}"/>
            </c:ext>
          </c:extLst>
        </c:ser>
        <c:ser>
          <c:idx val="2"/>
          <c:order val="2"/>
          <c:tx>
            <c:strRef>
              <c:f>Motivation!$S$36</c:f>
              <c:strCache>
                <c:ptCount val="1"/>
                <c:pt idx="0">
                  <c:v>Other</c:v>
                </c:pt>
              </c:strCache>
            </c:strRef>
          </c:tx>
          <c:spPr>
            <a:pattFill prst="wdDnDiag">
              <a:fgClr>
                <a:sysClr val="window" lastClr="FFFFFF">
                  <a:lumMod val="50000"/>
                </a:sysClr>
              </a:fgClr>
              <a:bgClr>
                <a:sysClr val="window" lastClr="FFFFFF">
                  <a:lumMod val="85000"/>
                </a:sysClr>
              </a:bgClr>
            </a:pattFill>
            <a:ln>
              <a:solidFill>
                <a:srgbClr val="000000"/>
              </a:solidFill>
            </a:ln>
            <a:effectLst/>
          </c:spPr>
          <c:invertIfNegative val="0"/>
          <c:cat>
            <c:strRef>
              <c:f>Motivation!$T$33:$Z$33</c:f>
              <c:strCache>
                <c:ptCount val="7"/>
                <c:pt idx="0">
                  <c:v>Google Docs</c:v>
                </c:pt>
                <c:pt idx="1">
                  <c:v>Gmail</c:v>
                </c:pt>
                <c:pt idx="2">
                  <c:v>Google Calendar</c:v>
                </c:pt>
                <c:pt idx="3">
                  <c:v>WordPress</c:v>
                </c:pt>
                <c:pt idx="4">
                  <c:v>Twitter</c:v>
                </c:pt>
                <c:pt idx="5">
                  <c:v>Animation</c:v>
                </c:pt>
                <c:pt idx="6">
                  <c:v>AVG</c:v>
                </c:pt>
              </c:strCache>
            </c:strRef>
          </c:cat>
          <c:val>
            <c:numRef>
              <c:f>Motivation!$T$36:$Z$36</c:f>
              <c:numCache>
                <c:formatCode>General</c:formatCode>
                <c:ptCount val="7"/>
                <c:pt idx="0">
                  <c:v>20595549111673.602</c:v>
                </c:pt>
                <c:pt idx="1">
                  <c:v>13367734983826.801</c:v>
                </c:pt>
                <c:pt idx="2">
                  <c:v>881303971032.83606</c:v>
                </c:pt>
                <c:pt idx="3">
                  <c:v>13227565313568.801</c:v>
                </c:pt>
                <c:pt idx="4">
                  <c:v>2335639754347.6401</c:v>
                </c:pt>
                <c:pt idx="5">
                  <c:v>27432841968845</c:v>
                </c:pt>
                <c:pt idx="6">
                  <c:v>12973439183882.4</c:v>
                </c:pt>
              </c:numCache>
            </c:numRef>
          </c:val>
          <c:extLst>
            <c:ext xmlns:c16="http://schemas.microsoft.com/office/drawing/2014/chart" uri="{C3380CC4-5D6E-409C-BE32-E72D297353CC}">
              <c16:uniqueId val="{00000002-85B4-4825-90BA-FC1E849E7953}"/>
            </c:ext>
          </c:extLst>
        </c:ser>
        <c:dLbls>
          <c:showLegendKey val="0"/>
          <c:showVal val="0"/>
          <c:showCatName val="0"/>
          <c:showSerName val="0"/>
          <c:showPercent val="0"/>
          <c:showBubbleSize val="0"/>
        </c:dLbls>
        <c:gapWidth val="150"/>
        <c:overlap val="100"/>
        <c:axId val="2145896600"/>
        <c:axId val="-2089532808"/>
      </c:barChart>
      <c:catAx>
        <c:axId val="2145896600"/>
        <c:scaling>
          <c:orientation val="minMax"/>
        </c:scaling>
        <c:delete val="0"/>
        <c:axPos val="b"/>
        <c:numFmt formatCode="General" sourceLinked="0"/>
        <c:majorTickMark val="out"/>
        <c:minorTickMark val="none"/>
        <c:tickLblPos val="none"/>
        <c:spPr>
          <a:ln w="12700">
            <a:solidFill>
              <a:sysClr val="windowText" lastClr="000000"/>
            </a:solidFill>
          </a:ln>
        </c:spPr>
        <c:txPr>
          <a:bodyPr/>
          <a:lstStyle/>
          <a:p>
            <a:pPr>
              <a:lnSpc>
                <a:spcPts val="1800"/>
              </a:lnSpc>
              <a:defRPr sz="1600" b="0" spc="-180" baseline="0"/>
            </a:pPr>
            <a:endParaRPr lang="en-US"/>
          </a:p>
        </c:txPr>
        <c:crossAx val="-2089532808"/>
        <c:crosses val="autoZero"/>
        <c:auto val="1"/>
        <c:lblAlgn val="ctr"/>
        <c:lblOffset val="0"/>
        <c:noMultiLvlLbl val="0"/>
      </c:catAx>
      <c:valAx>
        <c:axId val="-2089532808"/>
        <c:scaling>
          <c:orientation val="minMax"/>
        </c:scaling>
        <c:delete val="0"/>
        <c:axPos val="l"/>
        <c:majorGridlines>
          <c:spPr>
            <a:ln>
              <a:solidFill>
                <a:sysClr val="windowText" lastClr="000000"/>
              </a:solidFill>
              <a:prstDash val="dash"/>
            </a:ln>
          </c:spPr>
        </c:majorGridlines>
        <c:title>
          <c:tx>
            <c:rich>
              <a:bodyPr rot="-5400000" vert="horz"/>
              <a:lstStyle/>
              <a:p>
                <a:pPr>
                  <a:lnSpc>
                    <a:spcPts val="2200"/>
                  </a:lnSpc>
                  <a:defRPr sz="2400"/>
                </a:pPr>
                <a:r>
                  <a:rPr lang="en-US" sz="2400" dirty="0"/>
                  <a:t>Fraction of</a:t>
                </a:r>
                <a:br>
                  <a:rPr lang="en-US" sz="2400" dirty="0"/>
                </a:br>
                <a:r>
                  <a:rPr lang="en-US" sz="2400" dirty="0"/>
                  <a:t>Total Energy</a:t>
                </a:r>
              </a:p>
            </c:rich>
          </c:tx>
          <c:layout>
            <c:manualLayout>
              <c:xMode val="edge"/>
              <c:yMode val="edge"/>
              <c:x val="0"/>
              <c:y val="0.16245764733953699"/>
            </c:manualLayout>
          </c:layout>
          <c:overlay val="0"/>
        </c:title>
        <c:numFmt formatCode="0%" sourceLinked="1"/>
        <c:majorTickMark val="out"/>
        <c:minorTickMark val="none"/>
        <c:tickLblPos val="nextTo"/>
        <c:spPr>
          <a:ln w="12700">
            <a:solidFill>
              <a:sysClr val="windowText" lastClr="000000"/>
            </a:solidFill>
          </a:ln>
        </c:spPr>
        <c:txPr>
          <a:bodyPr/>
          <a:lstStyle/>
          <a:p>
            <a:pPr>
              <a:defRPr sz="2200" b="0"/>
            </a:pPr>
            <a:endParaRPr lang="en-US"/>
          </a:p>
        </c:txPr>
        <c:crossAx val="2145896600"/>
        <c:crosses val="autoZero"/>
        <c:crossBetween val="between"/>
        <c:majorUnit val="0.2"/>
      </c:valAx>
      <c:spPr>
        <a:ln w="12700">
          <a:solidFill>
            <a:sysClr val="windowText" lastClr="000000"/>
          </a:solidFill>
        </a:ln>
      </c:spPr>
    </c:plotArea>
    <c:legend>
      <c:legendPos val="t"/>
      <c:layout>
        <c:manualLayout>
          <c:xMode val="edge"/>
          <c:yMode val="edge"/>
          <c:x val="0.241697754447361"/>
          <c:y val="5.6410256410256397E-2"/>
          <c:w val="0.65824718576844499"/>
          <c:h val="0.12636301231576799"/>
        </c:manualLayout>
      </c:layout>
      <c:overlay val="0"/>
      <c:txPr>
        <a:bodyPr/>
        <a:lstStyle/>
        <a:p>
          <a:pPr>
            <a:defRPr sz="2200" b="0"/>
          </a:pPr>
          <a:endParaRPr lang="en-US"/>
        </a:p>
      </c:txPr>
    </c:legend>
    <c:plotVisOnly val="1"/>
    <c:dispBlanksAs val="gap"/>
    <c:showDLblsOverMax val="0"/>
  </c:chart>
  <c:spPr>
    <a:ln>
      <a:noFill/>
    </a:ln>
    <a:effectLst/>
  </c:spPr>
  <c:txPr>
    <a:bodyPr/>
    <a:lstStyle/>
    <a:p>
      <a:pPr>
        <a:defRPr sz="1800" b="1"/>
      </a:pPr>
      <a:endParaRPr lang="en-US"/>
    </a:p>
  </c:txPr>
  <c:externalData r:id="rId2">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3724424249600401"/>
          <c:y val="0.30185344234135603"/>
          <c:w val="0.69895047658516396"/>
          <c:h val="0.45529981829194399"/>
        </c:manualLayout>
      </c:layout>
      <c:barChart>
        <c:barDir val="col"/>
        <c:grouping val="stacked"/>
        <c:varyColors val="0"/>
        <c:ser>
          <c:idx val="0"/>
          <c:order val="0"/>
          <c:tx>
            <c:strRef>
              <c:f>browser!$C$8</c:f>
              <c:strCache>
                <c:ptCount val="1"/>
                <c:pt idx="0">
                  <c:v>Texture Tiling </c:v>
                </c:pt>
              </c:strCache>
            </c:strRef>
          </c:tx>
          <c:spPr>
            <a:solidFill>
              <a:srgbClr val="1F497D"/>
            </a:solidFill>
            <a:ln>
              <a:solidFill>
                <a:srgbClr val="000000"/>
              </a:solidFill>
            </a:ln>
          </c:spPr>
          <c:invertIfNegative val="0"/>
          <c:cat>
            <c:strRef>
              <c:f>browser!$D$6:$I$6</c:f>
              <c:strCache>
                <c:ptCount val="6"/>
                <c:pt idx="0">
                  <c:v>CPU</c:v>
                </c:pt>
                <c:pt idx="1">
                  <c:v>L1</c:v>
                </c:pt>
                <c:pt idx="2">
                  <c:v>LLC</c:v>
                </c:pt>
                <c:pt idx="3">
                  <c:v>Inter-
connect</c:v>
                </c:pt>
                <c:pt idx="4">
                  <c:v>Mem
Ctrl</c:v>
                </c:pt>
                <c:pt idx="5">
                  <c:v>DRAM</c:v>
                </c:pt>
              </c:strCache>
            </c:strRef>
          </c:cat>
          <c:val>
            <c:numRef>
              <c:f>browser!$D$8:$I$8</c:f>
              <c:numCache>
                <c:formatCode>General</c:formatCode>
                <c:ptCount val="6"/>
                <c:pt idx="0">
                  <c:v>2551611423734.52</c:v>
                </c:pt>
                <c:pt idx="1">
                  <c:v>903728069139.29004</c:v>
                </c:pt>
                <c:pt idx="2">
                  <c:v>687788466859.19995</c:v>
                </c:pt>
                <c:pt idx="3">
                  <c:v>2521647969456</c:v>
                </c:pt>
                <c:pt idx="4">
                  <c:v>403463675112.96002</c:v>
                </c:pt>
                <c:pt idx="5">
                  <c:v>6051955126694.4004</c:v>
                </c:pt>
              </c:numCache>
            </c:numRef>
          </c:val>
          <c:extLst>
            <c:ext xmlns:c16="http://schemas.microsoft.com/office/drawing/2014/chart" uri="{C3380CC4-5D6E-409C-BE32-E72D297353CC}">
              <c16:uniqueId val="{00000000-AED9-4332-93B7-C466A6380D4E}"/>
            </c:ext>
          </c:extLst>
        </c:ser>
        <c:ser>
          <c:idx val="1"/>
          <c:order val="1"/>
          <c:tx>
            <c:strRef>
              <c:f>browser!$C$9</c:f>
              <c:strCache>
                <c:ptCount val="1"/>
                <c:pt idx="0">
                  <c:v>Color Blitting </c:v>
                </c:pt>
              </c:strCache>
            </c:strRef>
          </c:tx>
          <c:spPr>
            <a:solidFill>
              <a:srgbClr val="4A8861"/>
            </a:solidFill>
            <a:ln>
              <a:solidFill>
                <a:srgbClr val="000000"/>
              </a:solidFill>
            </a:ln>
          </c:spPr>
          <c:invertIfNegative val="0"/>
          <c:cat>
            <c:strRef>
              <c:f>browser!$D$6:$I$6</c:f>
              <c:strCache>
                <c:ptCount val="6"/>
                <c:pt idx="0">
                  <c:v>CPU</c:v>
                </c:pt>
                <c:pt idx="1">
                  <c:v>L1</c:v>
                </c:pt>
                <c:pt idx="2">
                  <c:v>LLC</c:v>
                </c:pt>
                <c:pt idx="3">
                  <c:v>Inter-
connect</c:v>
                </c:pt>
                <c:pt idx="4">
                  <c:v>Mem
Ctrl</c:v>
                </c:pt>
                <c:pt idx="5">
                  <c:v>DRAM</c:v>
                </c:pt>
              </c:strCache>
            </c:strRef>
          </c:cat>
          <c:val>
            <c:numRef>
              <c:f>browser!$D$9:$I$9</c:f>
              <c:numCache>
                <c:formatCode>General</c:formatCode>
                <c:ptCount val="6"/>
                <c:pt idx="0">
                  <c:v>3025874069313.4399</c:v>
                </c:pt>
                <c:pt idx="1">
                  <c:v>531329645419</c:v>
                </c:pt>
                <c:pt idx="2">
                  <c:v>909145674584</c:v>
                </c:pt>
                <c:pt idx="3">
                  <c:v>982460247840</c:v>
                </c:pt>
                <c:pt idx="4">
                  <c:v>157193639654.39999</c:v>
                </c:pt>
                <c:pt idx="5">
                  <c:v>2357904594816</c:v>
                </c:pt>
              </c:numCache>
            </c:numRef>
          </c:val>
          <c:extLst>
            <c:ext xmlns:c16="http://schemas.microsoft.com/office/drawing/2014/chart" uri="{C3380CC4-5D6E-409C-BE32-E72D297353CC}">
              <c16:uniqueId val="{00000001-AED9-4332-93B7-C466A6380D4E}"/>
            </c:ext>
          </c:extLst>
        </c:ser>
        <c:ser>
          <c:idx val="2"/>
          <c:order val="2"/>
          <c:tx>
            <c:strRef>
              <c:f>browser!$C$10</c:f>
              <c:strCache>
                <c:ptCount val="1"/>
                <c:pt idx="0">
                  <c:v>Other</c:v>
                </c:pt>
              </c:strCache>
            </c:strRef>
          </c:tx>
          <c:spPr>
            <a:pattFill prst="wdDnDiag">
              <a:fgClr>
                <a:sysClr val="windowText" lastClr="000000">
                  <a:lumMod val="50000"/>
                  <a:lumOff val="50000"/>
                </a:sysClr>
              </a:fgClr>
              <a:bgClr>
                <a:srgbClr val="A5A5A5">
                  <a:lumMod val="40000"/>
                  <a:lumOff val="60000"/>
                </a:srgbClr>
              </a:bgClr>
            </a:pattFill>
            <a:ln>
              <a:solidFill>
                <a:srgbClr val="000000"/>
              </a:solidFill>
            </a:ln>
          </c:spPr>
          <c:invertIfNegative val="0"/>
          <c:dPt>
            <c:idx val="5"/>
            <c:invertIfNegative val="0"/>
            <c:bubble3D val="0"/>
            <c:spPr>
              <a:pattFill prst="wdDnDiag">
                <a:fgClr>
                  <a:sysClr val="window" lastClr="FFFFFF">
                    <a:lumMod val="50000"/>
                  </a:sysClr>
                </a:fgClr>
                <a:bgClr>
                  <a:sysClr val="window" lastClr="FFFFFF">
                    <a:lumMod val="85000"/>
                  </a:sysClr>
                </a:bgClr>
              </a:pattFill>
              <a:ln>
                <a:solidFill>
                  <a:srgbClr val="000000"/>
                </a:solidFill>
              </a:ln>
            </c:spPr>
            <c:extLst>
              <c:ext xmlns:c16="http://schemas.microsoft.com/office/drawing/2014/chart" uri="{C3380CC4-5D6E-409C-BE32-E72D297353CC}">
                <c16:uniqueId val="{00000003-AED9-4332-93B7-C466A6380D4E}"/>
              </c:ext>
            </c:extLst>
          </c:dPt>
          <c:cat>
            <c:strRef>
              <c:f>browser!$D$6:$I$6</c:f>
              <c:strCache>
                <c:ptCount val="6"/>
                <c:pt idx="0">
                  <c:v>CPU</c:v>
                </c:pt>
                <c:pt idx="1">
                  <c:v>L1</c:v>
                </c:pt>
                <c:pt idx="2">
                  <c:v>LLC</c:v>
                </c:pt>
                <c:pt idx="3">
                  <c:v>Inter-
connect</c:v>
                </c:pt>
                <c:pt idx="4">
                  <c:v>Mem
Ctrl</c:v>
                </c:pt>
                <c:pt idx="5">
                  <c:v>DRAM</c:v>
                </c:pt>
              </c:strCache>
            </c:strRef>
          </c:cat>
          <c:val>
            <c:numRef>
              <c:f>browser!$D$10:$I$10</c:f>
              <c:numCache>
                <c:formatCode>General</c:formatCode>
                <c:ptCount val="6"/>
                <c:pt idx="0">
                  <c:v>4221329498252.04</c:v>
                </c:pt>
                <c:pt idx="1">
                  <c:v>2566789825241.71</c:v>
                </c:pt>
                <c:pt idx="2">
                  <c:v>2355873139356.7998</c:v>
                </c:pt>
                <c:pt idx="3">
                  <c:v>3045626768304</c:v>
                </c:pt>
                <c:pt idx="4">
                  <c:v>487300282928.64001</c:v>
                </c:pt>
                <c:pt idx="5">
                  <c:v>7309504243929.5996</c:v>
                </c:pt>
              </c:numCache>
            </c:numRef>
          </c:val>
          <c:extLst>
            <c:ext xmlns:c16="http://schemas.microsoft.com/office/drawing/2014/chart" uri="{C3380CC4-5D6E-409C-BE32-E72D297353CC}">
              <c16:uniqueId val="{00000004-AED9-4332-93B7-C466A6380D4E}"/>
            </c:ext>
          </c:extLst>
        </c:ser>
        <c:dLbls>
          <c:showLegendKey val="0"/>
          <c:showVal val="0"/>
          <c:showCatName val="0"/>
          <c:showSerName val="0"/>
          <c:showPercent val="0"/>
          <c:showBubbleSize val="0"/>
        </c:dLbls>
        <c:gapWidth val="120"/>
        <c:overlap val="100"/>
        <c:axId val="-2072676344"/>
        <c:axId val="-2070713416"/>
      </c:barChart>
      <c:catAx>
        <c:axId val="-2072676344"/>
        <c:scaling>
          <c:orientation val="minMax"/>
        </c:scaling>
        <c:delete val="0"/>
        <c:axPos val="b"/>
        <c:numFmt formatCode="General" sourceLinked="0"/>
        <c:majorTickMark val="out"/>
        <c:minorTickMark val="none"/>
        <c:tickLblPos val="nextTo"/>
        <c:spPr>
          <a:ln w="12700">
            <a:solidFill>
              <a:sysClr val="windowText" lastClr="000000"/>
            </a:solidFill>
          </a:ln>
        </c:spPr>
        <c:txPr>
          <a:bodyPr/>
          <a:lstStyle/>
          <a:p>
            <a:pPr>
              <a:lnSpc>
                <a:spcPts val="1800"/>
              </a:lnSpc>
              <a:defRPr sz="2000" b="0" spc="-50" baseline="0"/>
            </a:pPr>
            <a:endParaRPr lang="en-US"/>
          </a:p>
        </c:txPr>
        <c:crossAx val="-2070713416"/>
        <c:crosses val="autoZero"/>
        <c:auto val="1"/>
        <c:lblAlgn val="ctr"/>
        <c:lblOffset val="0"/>
        <c:noMultiLvlLbl val="0"/>
      </c:catAx>
      <c:valAx>
        <c:axId val="-2070713416"/>
        <c:scaling>
          <c:orientation val="minMax"/>
        </c:scaling>
        <c:delete val="0"/>
        <c:axPos val="l"/>
        <c:majorGridlines>
          <c:spPr>
            <a:ln>
              <a:solidFill>
                <a:sysClr val="windowText" lastClr="000000"/>
              </a:solidFill>
              <a:prstDash val="dash"/>
            </a:ln>
          </c:spPr>
        </c:majorGridlines>
        <c:title>
          <c:tx>
            <c:rich>
              <a:bodyPr rot="-5400000" vert="horz" anchor="ctr" anchorCtr="1"/>
              <a:lstStyle/>
              <a:p>
                <a:pPr>
                  <a:defRPr sz="2600" b="1"/>
                </a:pPr>
                <a:r>
                  <a:rPr lang="en-US" sz="2600" b="1" dirty="0"/>
                  <a:t>Total Energy </a:t>
                </a:r>
                <a:r>
                  <a:rPr lang="en-US" sz="2600" b="0" dirty="0"/>
                  <a:t>(</a:t>
                </a:r>
                <a:r>
                  <a:rPr lang="en-US" sz="2600" b="0" dirty="0" err="1"/>
                  <a:t>pJ</a:t>
                </a:r>
                <a:r>
                  <a:rPr lang="en-US" sz="2600" b="0" dirty="0"/>
                  <a:t>)</a:t>
                </a:r>
              </a:p>
            </c:rich>
          </c:tx>
          <c:layout>
            <c:manualLayout>
              <c:xMode val="edge"/>
              <c:yMode val="edge"/>
              <c:x val="3.00751879699248E-2"/>
              <c:y val="0.226954178604444"/>
            </c:manualLayout>
          </c:layout>
          <c:overlay val="0"/>
        </c:title>
        <c:numFmt formatCode="General" sourceLinked="1"/>
        <c:majorTickMark val="out"/>
        <c:minorTickMark val="none"/>
        <c:tickLblPos val="none"/>
        <c:spPr>
          <a:ln w="12700">
            <a:solidFill>
              <a:sysClr val="windowText" lastClr="000000"/>
            </a:solidFill>
          </a:ln>
        </c:spPr>
        <c:txPr>
          <a:bodyPr/>
          <a:lstStyle/>
          <a:p>
            <a:pPr>
              <a:defRPr sz="1600" b="0"/>
            </a:pPr>
            <a:endParaRPr lang="en-US"/>
          </a:p>
        </c:txPr>
        <c:crossAx val="-2072676344"/>
        <c:crosses val="autoZero"/>
        <c:crossBetween val="between"/>
        <c:majorUnit val="3000000000000"/>
      </c:valAx>
      <c:spPr>
        <a:ln w="12700">
          <a:solidFill>
            <a:sysClr val="windowText" lastClr="000000"/>
          </a:solidFill>
        </a:ln>
      </c:spPr>
    </c:plotArea>
    <c:legend>
      <c:legendPos val="t"/>
      <c:layout>
        <c:manualLayout>
          <c:xMode val="edge"/>
          <c:yMode val="edge"/>
          <c:x val="0.26696717186667501"/>
          <c:y val="0.180347348338327"/>
          <c:w val="0.70759990527499805"/>
          <c:h val="0.112467925775012"/>
        </c:manualLayout>
      </c:layout>
      <c:overlay val="0"/>
      <c:txPr>
        <a:bodyPr/>
        <a:lstStyle/>
        <a:p>
          <a:pPr>
            <a:defRPr sz="2200" b="0" spc="-100" baseline="0"/>
          </a:pPr>
          <a:endParaRPr lang="en-US"/>
        </a:p>
      </c:txPr>
    </c:legend>
    <c:plotVisOnly val="1"/>
    <c:dispBlanksAs val="gap"/>
    <c:showDLblsOverMax val="0"/>
  </c:chart>
  <c:spPr>
    <a:ln>
      <a:noFill/>
    </a:ln>
  </c:spPr>
  <c:txPr>
    <a:bodyPr/>
    <a:lstStyle/>
    <a:p>
      <a:pPr>
        <a:defRPr sz="1200" b="1"/>
      </a:pPr>
      <a:endParaRPr lang="en-US"/>
    </a:p>
  </c:txPr>
  <c:externalData r:id="rId2">
    <c:autoUpdate val="0"/>
  </c:externalData>
  <c:userShapes r:id="rId3"/>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9292280041081801"/>
          <c:y val="0.29932244234595201"/>
          <c:w val="0.58509642816387097"/>
          <c:h val="0.458034858631995"/>
        </c:manualLayout>
      </c:layout>
      <c:barChart>
        <c:barDir val="col"/>
        <c:grouping val="stacked"/>
        <c:varyColors val="0"/>
        <c:ser>
          <c:idx val="0"/>
          <c:order val="0"/>
          <c:tx>
            <c:strRef>
              <c:f>'C:\Users\Saugata\AppData\Local\Temp\[PIM-Browser-estimated-energy-repair2.xlsx]Motivation'!$AH$59</c:f>
              <c:strCache>
                <c:ptCount val="1"/>
                <c:pt idx="0">
                  <c:v>Data Movement</c:v>
                </c:pt>
              </c:strCache>
            </c:strRef>
          </c:tx>
          <c:spPr>
            <a:pattFill prst="wdUpDiag">
              <a:fgClr>
                <a:srgbClr val="70AD47">
                  <a:lumMod val="20000"/>
                  <a:lumOff val="80000"/>
                </a:srgbClr>
              </a:fgClr>
              <a:bgClr>
                <a:srgbClr val="70AD47"/>
              </a:bgClr>
            </a:pattFill>
            <a:ln>
              <a:solidFill>
                <a:srgbClr val="000000"/>
              </a:solidFill>
            </a:ln>
          </c:spPr>
          <c:invertIfNegative val="0"/>
          <c:cat>
            <c:strRef>
              <c:f>'C:\Users\Saugata\AppData\Local\Temp\[PIM-Browser-estimated-energy-repair2.xlsx]Motivation'!$AG$61:$AG$62</c:f>
              <c:strCache>
                <c:ptCount val="2"/>
                <c:pt idx="0">
                  <c:v>Texture Tiling </c:v>
                </c:pt>
                <c:pt idx="1">
                  <c:v>Color Blitting </c:v>
                </c:pt>
              </c:strCache>
            </c:strRef>
          </c:cat>
          <c:val>
            <c:numRef>
              <c:f>'C:\Users\Saugata\AppData\Local\Temp\[PIM-Browser-estimated-energy-repair2.xlsx]Motivation'!$AH$61:$AH$62</c:f>
              <c:numCache>
                <c:formatCode>General</c:formatCode>
                <c:ptCount val="2"/>
                <c:pt idx="0">
                  <c:v>0.25732768103481901</c:v>
                </c:pt>
                <c:pt idx="1">
                  <c:v>0.120233029373742</c:v>
                </c:pt>
              </c:numCache>
            </c:numRef>
          </c:val>
          <c:extLst>
            <c:ext xmlns:c16="http://schemas.microsoft.com/office/drawing/2014/chart" uri="{C3380CC4-5D6E-409C-BE32-E72D297353CC}">
              <c16:uniqueId val="{00000000-8C88-46BD-9426-02842831EE10}"/>
            </c:ext>
          </c:extLst>
        </c:ser>
        <c:ser>
          <c:idx val="1"/>
          <c:order val="1"/>
          <c:tx>
            <c:strRef>
              <c:f>'C:\Users\Saugata\AppData\Local\Temp\[PIM-Browser-estimated-energy-repair2.xlsx]Motivation'!$AI$59</c:f>
              <c:strCache>
                <c:ptCount val="1"/>
                <c:pt idx="0">
                  <c:v>Compute</c:v>
                </c:pt>
              </c:strCache>
            </c:strRef>
          </c:tx>
          <c:spPr>
            <a:pattFill prst="wdDnDiag">
              <a:fgClr>
                <a:srgbClr val="ED7D31">
                  <a:lumMod val="75000"/>
                </a:srgbClr>
              </a:fgClr>
              <a:bgClr>
                <a:srgbClr val="ED7D31">
                  <a:lumMod val="40000"/>
                  <a:lumOff val="60000"/>
                </a:srgbClr>
              </a:bgClr>
            </a:pattFill>
            <a:ln>
              <a:solidFill>
                <a:srgbClr val="000000"/>
              </a:solidFill>
            </a:ln>
          </c:spPr>
          <c:invertIfNegative val="0"/>
          <c:cat>
            <c:strRef>
              <c:f>'C:\Users\Saugata\AppData\Local\Temp\[PIM-Browser-estimated-energy-repair2.xlsx]Motivation'!$AG$61:$AG$62</c:f>
              <c:strCache>
                <c:ptCount val="2"/>
                <c:pt idx="0">
                  <c:v>Texture Tiling </c:v>
                </c:pt>
                <c:pt idx="1">
                  <c:v>Color Blitting </c:v>
                </c:pt>
              </c:strCache>
            </c:strRef>
          </c:cat>
          <c:val>
            <c:numRef>
              <c:f>'C:\Users\Saugata\AppData\Local\Temp\[PIM-Browser-estimated-energy-repair2.xlsx]Motivation'!$AI$61:$AI$62</c:f>
              <c:numCache>
                <c:formatCode>General</c:formatCode>
                <c:ptCount val="2"/>
                <c:pt idx="0">
                  <c:v>6.2127555934615698E-2</c:v>
                </c:pt>
                <c:pt idx="1">
                  <c:v>7.3675074011556499E-2</c:v>
                </c:pt>
              </c:numCache>
            </c:numRef>
          </c:val>
          <c:extLst>
            <c:ext xmlns:c16="http://schemas.microsoft.com/office/drawing/2014/chart" uri="{C3380CC4-5D6E-409C-BE32-E72D297353CC}">
              <c16:uniqueId val="{00000001-8C88-46BD-9426-02842831EE10}"/>
            </c:ext>
          </c:extLst>
        </c:ser>
        <c:dLbls>
          <c:showLegendKey val="0"/>
          <c:showVal val="0"/>
          <c:showCatName val="0"/>
          <c:showSerName val="0"/>
          <c:showPercent val="0"/>
          <c:showBubbleSize val="0"/>
        </c:dLbls>
        <c:gapWidth val="130"/>
        <c:overlap val="100"/>
        <c:axId val="-2104279768"/>
        <c:axId val="-2076317400"/>
      </c:barChart>
      <c:catAx>
        <c:axId val="-2104279768"/>
        <c:scaling>
          <c:orientation val="minMax"/>
        </c:scaling>
        <c:delete val="0"/>
        <c:axPos val="b"/>
        <c:numFmt formatCode="General" sourceLinked="0"/>
        <c:majorTickMark val="out"/>
        <c:minorTickMark val="none"/>
        <c:tickLblPos val="nextTo"/>
        <c:spPr>
          <a:ln w="12700">
            <a:solidFill>
              <a:sysClr val="windowText" lastClr="000000"/>
            </a:solidFill>
          </a:ln>
        </c:spPr>
        <c:txPr>
          <a:bodyPr/>
          <a:lstStyle/>
          <a:p>
            <a:pPr>
              <a:lnSpc>
                <a:spcPts val="1800"/>
              </a:lnSpc>
              <a:defRPr sz="2000" b="0"/>
            </a:pPr>
            <a:endParaRPr lang="en-US"/>
          </a:p>
        </c:txPr>
        <c:crossAx val="-2076317400"/>
        <c:crosses val="autoZero"/>
        <c:auto val="1"/>
        <c:lblAlgn val="ctr"/>
        <c:lblOffset val="0"/>
        <c:noMultiLvlLbl val="0"/>
      </c:catAx>
      <c:valAx>
        <c:axId val="-2076317400"/>
        <c:scaling>
          <c:orientation val="minMax"/>
        </c:scaling>
        <c:delete val="0"/>
        <c:axPos val="l"/>
        <c:majorGridlines>
          <c:spPr>
            <a:ln>
              <a:solidFill>
                <a:sysClr val="windowText" lastClr="000000"/>
              </a:solidFill>
              <a:prstDash val="dash"/>
            </a:ln>
          </c:spPr>
        </c:majorGridlines>
        <c:title>
          <c:tx>
            <c:rich>
              <a:bodyPr rot="-5400000" vert="horz" anchor="ctr" anchorCtr="1"/>
              <a:lstStyle/>
              <a:p>
                <a:pPr>
                  <a:lnSpc>
                    <a:spcPts val="2200"/>
                  </a:lnSpc>
                  <a:defRPr sz="2600"/>
                </a:pPr>
                <a:r>
                  <a:rPr lang="en-US" sz="2600"/>
                  <a:t>Fraction of </a:t>
                </a:r>
                <a:br>
                  <a:rPr lang="en-US" sz="2600"/>
                </a:br>
                <a:r>
                  <a:rPr lang="en-US" sz="2600"/>
                  <a:t>Total</a:t>
                </a:r>
                <a:r>
                  <a:rPr lang="en-US" sz="2600" baseline="0"/>
                  <a:t> </a:t>
                </a:r>
                <a:r>
                  <a:rPr lang="en-US" sz="2600"/>
                  <a:t>Energy </a:t>
                </a:r>
              </a:p>
            </c:rich>
          </c:tx>
          <c:layout>
            <c:manualLayout>
              <c:xMode val="edge"/>
              <c:yMode val="edge"/>
              <c:x val="1.8289741754308701E-2"/>
              <c:y val="0.29641096736866401"/>
            </c:manualLayout>
          </c:layout>
          <c:overlay val="0"/>
        </c:title>
        <c:numFmt formatCode="0%" sourceLinked="0"/>
        <c:majorTickMark val="out"/>
        <c:minorTickMark val="none"/>
        <c:tickLblPos val="nextTo"/>
        <c:spPr>
          <a:ln w="12700">
            <a:solidFill>
              <a:sysClr val="windowText" lastClr="000000"/>
            </a:solidFill>
          </a:ln>
        </c:spPr>
        <c:txPr>
          <a:bodyPr/>
          <a:lstStyle/>
          <a:p>
            <a:pPr>
              <a:defRPr sz="2000" b="0"/>
            </a:pPr>
            <a:endParaRPr lang="en-US"/>
          </a:p>
        </c:txPr>
        <c:crossAx val="-2104279768"/>
        <c:crosses val="autoZero"/>
        <c:crossBetween val="between"/>
        <c:majorUnit val="0.1"/>
      </c:valAx>
      <c:spPr>
        <a:ln w="12700">
          <a:solidFill>
            <a:sysClr val="windowText" lastClr="000000"/>
          </a:solidFill>
        </a:ln>
      </c:spPr>
    </c:plotArea>
    <c:legend>
      <c:legendPos val="t"/>
      <c:layout>
        <c:manualLayout>
          <c:xMode val="edge"/>
          <c:yMode val="edge"/>
          <c:x val="9.00280821540664E-4"/>
          <c:y val="7.7084838117958299E-2"/>
          <c:w val="0.99560321568195598"/>
          <c:h val="0.199080579872525"/>
        </c:manualLayout>
      </c:layout>
      <c:overlay val="0"/>
      <c:txPr>
        <a:bodyPr/>
        <a:lstStyle/>
        <a:p>
          <a:pPr>
            <a:defRPr sz="2200" b="0" spc="-150" baseline="0"/>
          </a:pPr>
          <a:endParaRPr lang="en-US"/>
        </a:p>
      </c:txPr>
    </c:legend>
    <c:plotVisOnly val="1"/>
    <c:dispBlanksAs val="gap"/>
    <c:showDLblsOverMax val="0"/>
  </c:chart>
  <c:spPr>
    <a:ln>
      <a:noFill/>
    </a:ln>
  </c:spPr>
  <c:txPr>
    <a:bodyPr/>
    <a:lstStyle/>
    <a:p>
      <a:pPr>
        <a:defRPr sz="1200" b="1"/>
      </a:pPr>
      <a:endParaRPr lang="en-US"/>
    </a:p>
  </c:txPr>
  <c:externalData r:id="rId2">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3724424249600401"/>
          <c:y val="0.30185344234135603"/>
          <c:w val="0.69895047658516396"/>
          <c:h val="0.45529981829194399"/>
        </c:manualLayout>
      </c:layout>
      <c:barChart>
        <c:barDir val="col"/>
        <c:grouping val="stacked"/>
        <c:varyColors val="0"/>
        <c:ser>
          <c:idx val="0"/>
          <c:order val="0"/>
          <c:tx>
            <c:strRef>
              <c:f>browser!$C$8</c:f>
              <c:strCache>
                <c:ptCount val="1"/>
                <c:pt idx="0">
                  <c:v>Texture Tiling </c:v>
                </c:pt>
              </c:strCache>
            </c:strRef>
          </c:tx>
          <c:spPr>
            <a:solidFill>
              <a:srgbClr val="1F497D"/>
            </a:solidFill>
            <a:ln>
              <a:solidFill>
                <a:srgbClr val="000000"/>
              </a:solidFill>
            </a:ln>
          </c:spPr>
          <c:invertIfNegative val="0"/>
          <c:cat>
            <c:strRef>
              <c:f>browser!$D$6:$I$6</c:f>
              <c:strCache>
                <c:ptCount val="6"/>
                <c:pt idx="0">
                  <c:v>CPU</c:v>
                </c:pt>
                <c:pt idx="1">
                  <c:v>L1</c:v>
                </c:pt>
                <c:pt idx="2">
                  <c:v>LLC</c:v>
                </c:pt>
                <c:pt idx="3">
                  <c:v>Inter-
connect</c:v>
                </c:pt>
                <c:pt idx="4">
                  <c:v>Mem
Ctrl</c:v>
                </c:pt>
                <c:pt idx="5">
                  <c:v>DRAM</c:v>
                </c:pt>
              </c:strCache>
            </c:strRef>
          </c:cat>
          <c:val>
            <c:numRef>
              <c:f>browser!$D$8:$I$8</c:f>
              <c:numCache>
                <c:formatCode>General</c:formatCode>
                <c:ptCount val="6"/>
                <c:pt idx="0">
                  <c:v>2551611423734.52</c:v>
                </c:pt>
                <c:pt idx="1">
                  <c:v>903728069139.29004</c:v>
                </c:pt>
                <c:pt idx="2">
                  <c:v>687788466859.19995</c:v>
                </c:pt>
                <c:pt idx="3">
                  <c:v>2521647969456</c:v>
                </c:pt>
                <c:pt idx="4">
                  <c:v>403463675112.96002</c:v>
                </c:pt>
                <c:pt idx="5">
                  <c:v>6051955126694.4004</c:v>
                </c:pt>
              </c:numCache>
            </c:numRef>
          </c:val>
          <c:extLst>
            <c:ext xmlns:c16="http://schemas.microsoft.com/office/drawing/2014/chart" uri="{C3380CC4-5D6E-409C-BE32-E72D297353CC}">
              <c16:uniqueId val="{00000000-0FB1-4037-BD8B-3B910760094D}"/>
            </c:ext>
          </c:extLst>
        </c:ser>
        <c:ser>
          <c:idx val="1"/>
          <c:order val="1"/>
          <c:tx>
            <c:strRef>
              <c:f>browser!$C$9</c:f>
              <c:strCache>
                <c:ptCount val="1"/>
                <c:pt idx="0">
                  <c:v>Color Blitting </c:v>
                </c:pt>
              </c:strCache>
            </c:strRef>
          </c:tx>
          <c:spPr>
            <a:solidFill>
              <a:srgbClr val="4A8861"/>
            </a:solidFill>
            <a:ln>
              <a:solidFill>
                <a:srgbClr val="000000"/>
              </a:solidFill>
            </a:ln>
          </c:spPr>
          <c:invertIfNegative val="0"/>
          <c:cat>
            <c:strRef>
              <c:f>browser!$D$6:$I$6</c:f>
              <c:strCache>
                <c:ptCount val="6"/>
                <c:pt idx="0">
                  <c:v>CPU</c:v>
                </c:pt>
                <c:pt idx="1">
                  <c:v>L1</c:v>
                </c:pt>
                <c:pt idx="2">
                  <c:v>LLC</c:v>
                </c:pt>
                <c:pt idx="3">
                  <c:v>Inter-
connect</c:v>
                </c:pt>
                <c:pt idx="4">
                  <c:v>Mem
Ctrl</c:v>
                </c:pt>
                <c:pt idx="5">
                  <c:v>DRAM</c:v>
                </c:pt>
              </c:strCache>
            </c:strRef>
          </c:cat>
          <c:val>
            <c:numRef>
              <c:f>browser!$D$9:$I$9</c:f>
              <c:numCache>
                <c:formatCode>General</c:formatCode>
                <c:ptCount val="6"/>
                <c:pt idx="0">
                  <c:v>3025874069313.4399</c:v>
                </c:pt>
                <c:pt idx="1">
                  <c:v>531329645419</c:v>
                </c:pt>
                <c:pt idx="2">
                  <c:v>909145674584</c:v>
                </c:pt>
                <c:pt idx="3">
                  <c:v>982460247840</c:v>
                </c:pt>
                <c:pt idx="4">
                  <c:v>157193639654.39999</c:v>
                </c:pt>
                <c:pt idx="5">
                  <c:v>2357904594816</c:v>
                </c:pt>
              </c:numCache>
            </c:numRef>
          </c:val>
          <c:extLst>
            <c:ext xmlns:c16="http://schemas.microsoft.com/office/drawing/2014/chart" uri="{C3380CC4-5D6E-409C-BE32-E72D297353CC}">
              <c16:uniqueId val="{00000001-0FB1-4037-BD8B-3B910760094D}"/>
            </c:ext>
          </c:extLst>
        </c:ser>
        <c:ser>
          <c:idx val="2"/>
          <c:order val="2"/>
          <c:tx>
            <c:strRef>
              <c:f>browser!$C$10</c:f>
              <c:strCache>
                <c:ptCount val="1"/>
                <c:pt idx="0">
                  <c:v>Other</c:v>
                </c:pt>
              </c:strCache>
            </c:strRef>
          </c:tx>
          <c:spPr>
            <a:pattFill prst="wdDnDiag">
              <a:fgClr>
                <a:sysClr val="windowText" lastClr="000000">
                  <a:lumMod val="50000"/>
                  <a:lumOff val="50000"/>
                </a:sysClr>
              </a:fgClr>
              <a:bgClr>
                <a:srgbClr val="A5A5A5">
                  <a:lumMod val="40000"/>
                  <a:lumOff val="60000"/>
                </a:srgbClr>
              </a:bgClr>
            </a:pattFill>
            <a:ln>
              <a:solidFill>
                <a:srgbClr val="000000"/>
              </a:solidFill>
            </a:ln>
          </c:spPr>
          <c:invertIfNegative val="0"/>
          <c:dPt>
            <c:idx val="5"/>
            <c:invertIfNegative val="0"/>
            <c:bubble3D val="0"/>
            <c:spPr>
              <a:pattFill prst="wdDnDiag">
                <a:fgClr>
                  <a:sysClr val="window" lastClr="FFFFFF">
                    <a:lumMod val="50000"/>
                  </a:sysClr>
                </a:fgClr>
                <a:bgClr>
                  <a:sysClr val="window" lastClr="FFFFFF">
                    <a:lumMod val="85000"/>
                  </a:sysClr>
                </a:bgClr>
              </a:pattFill>
              <a:ln>
                <a:solidFill>
                  <a:srgbClr val="000000"/>
                </a:solidFill>
              </a:ln>
            </c:spPr>
            <c:extLst>
              <c:ext xmlns:c16="http://schemas.microsoft.com/office/drawing/2014/chart" uri="{C3380CC4-5D6E-409C-BE32-E72D297353CC}">
                <c16:uniqueId val="{00000003-0FB1-4037-BD8B-3B910760094D}"/>
              </c:ext>
            </c:extLst>
          </c:dPt>
          <c:cat>
            <c:strRef>
              <c:f>browser!$D$6:$I$6</c:f>
              <c:strCache>
                <c:ptCount val="6"/>
                <c:pt idx="0">
                  <c:v>CPU</c:v>
                </c:pt>
                <c:pt idx="1">
                  <c:v>L1</c:v>
                </c:pt>
                <c:pt idx="2">
                  <c:v>LLC</c:v>
                </c:pt>
                <c:pt idx="3">
                  <c:v>Inter-
connect</c:v>
                </c:pt>
                <c:pt idx="4">
                  <c:v>Mem
Ctrl</c:v>
                </c:pt>
                <c:pt idx="5">
                  <c:v>DRAM</c:v>
                </c:pt>
              </c:strCache>
            </c:strRef>
          </c:cat>
          <c:val>
            <c:numRef>
              <c:f>browser!$D$10:$I$10</c:f>
              <c:numCache>
                <c:formatCode>General</c:formatCode>
                <c:ptCount val="6"/>
                <c:pt idx="0">
                  <c:v>4221329498252.04</c:v>
                </c:pt>
                <c:pt idx="1">
                  <c:v>2566789825241.71</c:v>
                </c:pt>
                <c:pt idx="2">
                  <c:v>2355873139356.7998</c:v>
                </c:pt>
                <c:pt idx="3">
                  <c:v>3045626768304</c:v>
                </c:pt>
                <c:pt idx="4">
                  <c:v>487300282928.64001</c:v>
                </c:pt>
                <c:pt idx="5">
                  <c:v>7309504243929.5996</c:v>
                </c:pt>
              </c:numCache>
            </c:numRef>
          </c:val>
          <c:extLst>
            <c:ext xmlns:c16="http://schemas.microsoft.com/office/drawing/2014/chart" uri="{C3380CC4-5D6E-409C-BE32-E72D297353CC}">
              <c16:uniqueId val="{00000004-0FB1-4037-BD8B-3B910760094D}"/>
            </c:ext>
          </c:extLst>
        </c:ser>
        <c:dLbls>
          <c:showLegendKey val="0"/>
          <c:showVal val="0"/>
          <c:showCatName val="0"/>
          <c:showSerName val="0"/>
          <c:showPercent val="0"/>
          <c:showBubbleSize val="0"/>
        </c:dLbls>
        <c:gapWidth val="120"/>
        <c:overlap val="100"/>
        <c:axId val="-2094903784"/>
        <c:axId val="-2094900568"/>
      </c:barChart>
      <c:catAx>
        <c:axId val="-2094903784"/>
        <c:scaling>
          <c:orientation val="minMax"/>
        </c:scaling>
        <c:delete val="0"/>
        <c:axPos val="b"/>
        <c:numFmt formatCode="General" sourceLinked="0"/>
        <c:majorTickMark val="out"/>
        <c:minorTickMark val="none"/>
        <c:tickLblPos val="nextTo"/>
        <c:spPr>
          <a:ln w="12700">
            <a:solidFill>
              <a:sysClr val="windowText" lastClr="000000"/>
            </a:solidFill>
          </a:ln>
        </c:spPr>
        <c:txPr>
          <a:bodyPr/>
          <a:lstStyle/>
          <a:p>
            <a:pPr>
              <a:lnSpc>
                <a:spcPts val="1800"/>
              </a:lnSpc>
              <a:defRPr sz="2000" b="0" spc="-50" baseline="0"/>
            </a:pPr>
            <a:endParaRPr lang="en-US"/>
          </a:p>
        </c:txPr>
        <c:crossAx val="-2094900568"/>
        <c:crosses val="autoZero"/>
        <c:auto val="1"/>
        <c:lblAlgn val="ctr"/>
        <c:lblOffset val="0"/>
        <c:noMultiLvlLbl val="0"/>
      </c:catAx>
      <c:valAx>
        <c:axId val="-2094900568"/>
        <c:scaling>
          <c:orientation val="minMax"/>
        </c:scaling>
        <c:delete val="0"/>
        <c:axPos val="l"/>
        <c:majorGridlines>
          <c:spPr>
            <a:ln>
              <a:solidFill>
                <a:sysClr val="windowText" lastClr="000000"/>
              </a:solidFill>
              <a:prstDash val="dash"/>
            </a:ln>
          </c:spPr>
        </c:majorGridlines>
        <c:title>
          <c:tx>
            <c:rich>
              <a:bodyPr rot="-5400000" vert="horz" anchor="ctr" anchorCtr="1"/>
              <a:lstStyle/>
              <a:p>
                <a:pPr>
                  <a:defRPr sz="2600" b="1"/>
                </a:pPr>
                <a:r>
                  <a:rPr lang="en-US" sz="2600" b="1" dirty="0"/>
                  <a:t>Total Energy </a:t>
                </a:r>
                <a:r>
                  <a:rPr lang="en-US" sz="2600" b="0" dirty="0"/>
                  <a:t>(</a:t>
                </a:r>
                <a:r>
                  <a:rPr lang="en-US" sz="2600" b="0" dirty="0" err="1"/>
                  <a:t>pJ</a:t>
                </a:r>
                <a:r>
                  <a:rPr lang="en-US" sz="2600" b="0" dirty="0"/>
                  <a:t>)</a:t>
                </a:r>
              </a:p>
            </c:rich>
          </c:tx>
          <c:layout>
            <c:manualLayout>
              <c:xMode val="edge"/>
              <c:yMode val="edge"/>
              <c:x val="3.00751879699248E-2"/>
              <c:y val="0.226954178604444"/>
            </c:manualLayout>
          </c:layout>
          <c:overlay val="0"/>
        </c:title>
        <c:numFmt formatCode="General" sourceLinked="1"/>
        <c:majorTickMark val="out"/>
        <c:minorTickMark val="none"/>
        <c:tickLblPos val="none"/>
        <c:spPr>
          <a:ln w="12700">
            <a:solidFill>
              <a:sysClr val="windowText" lastClr="000000"/>
            </a:solidFill>
          </a:ln>
        </c:spPr>
        <c:txPr>
          <a:bodyPr/>
          <a:lstStyle/>
          <a:p>
            <a:pPr>
              <a:defRPr sz="1600" b="0"/>
            </a:pPr>
            <a:endParaRPr lang="en-US"/>
          </a:p>
        </c:txPr>
        <c:crossAx val="-2094903784"/>
        <c:crosses val="autoZero"/>
        <c:crossBetween val="between"/>
        <c:majorUnit val="3000000000000"/>
      </c:valAx>
      <c:spPr>
        <a:ln w="12700">
          <a:solidFill>
            <a:sysClr val="windowText" lastClr="000000"/>
          </a:solidFill>
        </a:ln>
      </c:spPr>
    </c:plotArea>
    <c:legend>
      <c:legendPos val="t"/>
      <c:layout>
        <c:manualLayout>
          <c:xMode val="edge"/>
          <c:yMode val="edge"/>
          <c:x val="0.26696717186667501"/>
          <c:y val="0.180347348338327"/>
          <c:w val="0.70759990527499805"/>
          <c:h val="0.112467925775012"/>
        </c:manualLayout>
      </c:layout>
      <c:overlay val="0"/>
      <c:txPr>
        <a:bodyPr/>
        <a:lstStyle/>
        <a:p>
          <a:pPr>
            <a:defRPr sz="2200" b="0" spc="-100" baseline="0"/>
          </a:pPr>
          <a:endParaRPr lang="en-US"/>
        </a:p>
      </c:txPr>
    </c:legend>
    <c:plotVisOnly val="1"/>
    <c:dispBlanksAs val="gap"/>
    <c:showDLblsOverMax val="0"/>
  </c:chart>
  <c:spPr>
    <a:ln>
      <a:noFill/>
    </a:ln>
  </c:spPr>
  <c:txPr>
    <a:bodyPr/>
    <a:lstStyle/>
    <a:p>
      <a:pPr>
        <a:defRPr sz="1200" b="1"/>
      </a:pPr>
      <a:endParaRPr lang="en-US"/>
    </a:p>
  </c:txPr>
  <c:externalData r:id="rId2">
    <c:autoUpdate val="0"/>
  </c:externalData>
  <c:userShapes r:id="rId3"/>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9292280041081801"/>
          <c:y val="0.29932244234595201"/>
          <c:w val="0.58509642816387097"/>
          <c:h val="0.458034858631995"/>
        </c:manualLayout>
      </c:layout>
      <c:barChart>
        <c:barDir val="col"/>
        <c:grouping val="stacked"/>
        <c:varyColors val="0"/>
        <c:ser>
          <c:idx val="0"/>
          <c:order val="0"/>
          <c:tx>
            <c:strRef>
              <c:f>'C:\Users\Saugata\AppData\Local\Temp\[PIM-Browser-estimated-energy-repair2.xlsx]Motivation'!$AH$59</c:f>
              <c:strCache>
                <c:ptCount val="1"/>
                <c:pt idx="0">
                  <c:v>Data Movement</c:v>
                </c:pt>
              </c:strCache>
            </c:strRef>
          </c:tx>
          <c:spPr>
            <a:pattFill prst="wdUpDiag">
              <a:fgClr>
                <a:srgbClr val="70AD47">
                  <a:lumMod val="20000"/>
                  <a:lumOff val="80000"/>
                </a:srgbClr>
              </a:fgClr>
              <a:bgClr>
                <a:srgbClr val="70AD47"/>
              </a:bgClr>
            </a:pattFill>
            <a:ln>
              <a:solidFill>
                <a:srgbClr val="000000"/>
              </a:solidFill>
            </a:ln>
          </c:spPr>
          <c:invertIfNegative val="0"/>
          <c:cat>
            <c:strRef>
              <c:f>'C:\Users\Saugata\AppData\Local\Temp\[PIM-Browser-estimated-energy-repair2.xlsx]Motivation'!$AG$61:$AG$62</c:f>
              <c:strCache>
                <c:ptCount val="2"/>
                <c:pt idx="0">
                  <c:v>Texture Tiling </c:v>
                </c:pt>
                <c:pt idx="1">
                  <c:v>Color Blitting </c:v>
                </c:pt>
              </c:strCache>
            </c:strRef>
          </c:cat>
          <c:val>
            <c:numRef>
              <c:f>'C:\Users\Saugata\AppData\Local\Temp\[PIM-Browser-estimated-energy-repair2.xlsx]Motivation'!$AH$61:$AH$62</c:f>
              <c:numCache>
                <c:formatCode>General</c:formatCode>
                <c:ptCount val="2"/>
                <c:pt idx="0">
                  <c:v>0.25732768103481901</c:v>
                </c:pt>
                <c:pt idx="1">
                  <c:v>0.120233029373742</c:v>
                </c:pt>
              </c:numCache>
            </c:numRef>
          </c:val>
          <c:extLst>
            <c:ext xmlns:c16="http://schemas.microsoft.com/office/drawing/2014/chart" uri="{C3380CC4-5D6E-409C-BE32-E72D297353CC}">
              <c16:uniqueId val="{00000000-4843-4572-AC38-E9BB6DBA0D7C}"/>
            </c:ext>
          </c:extLst>
        </c:ser>
        <c:ser>
          <c:idx val="1"/>
          <c:order val="1"/>
          <c:tx>
            <c:strRef>
              <c:f>'C:\Users\Saugata\AppData\Local\Temp\[PIM-Browser-estimated-energy-repair2.xlsx]Motivation'!$AI$59</c:f>
              <c:strCache>
                <c:ptCount val="1"/>
                <c:pt idx="0">
                  <c:v>Compute</c:v>
                </c:pt>
              </c:strCache>
            </c:strRef>
          </c:tx>
          <c:spPr>
            <a:pattFill prst="wdDnDiag">
              <a:fgClr>
                <a:srgbClr val="ED7D31">
                  <a:lumMod val="75000"/>
                </a:srgbClr>
              </a:fgClr>
              <a:bgClr>
                <a:srgbClr val="ED7D31">
                  <a:lumMod val="40000"/>
                  <a:lumOff val="60000"/>
                </a:srgbClr>
              </a:bgClr>
            </a:pattFill>
            <a:ln>
              <a:solidFill>
                <a:srgbClr val="000000"/>
              </a:solidFill>
            </a:ln>
          </c:spPr>
          <c:invertIfNegative val="0"/>
          <c:cat>
            <c:strRef>
              <c:f>'C:\Users\Saugata\AppData\Local\Temp\[PIM-Browser-estimated-energy-repair2.xlsx]Motivation'!$AG$61:$AG$62</c:f>
              <c:strCache>
                <c:ptCount val="2"/>
                <c:pt idx="0">
                  <c:v>Texture Tiling </c:v>
                </c:pt>
                <c:pt idx="1">
                  <c:v>Color Blitting </c:v>
                </c:pt>
              </c:strCache>
            </c:strRef>
          </c:cat>
          <c:val>
            <c:numRef>
              <c:f>'C:\Users\Saugata\AppData\Local\Temp\[PIM-Browser-estimated-energy-repair2.xlsx]Motivation'!$AI$61:$AI$62</c:f>
              <c:numCache>
                <c:formatCode>General</c:formatCode>
                <c:ptCount val="2"/>
                <c:pt idx="0">
                  <c:v>6.2127555934615698E-2</c:v>
                </c:pt>
                <c:pt idx="1">
                  <c:v>7.3675074011556499E-2</c:v>
                </c:pt>
              </c:numCache>
            </c:numRef>
          </c:val>
          <c:extLst>
            <c:ext xmlns:c16="http://schemas.microsoft.com/office/drawing/2014/chart" uri="{C3380CC4-5D6E-409C-BE32-E72D297353CC}">
              <c16:uniqueId val="{00000001-4843-4572-AC38-E9BB6DBA0D7C}"/>
            </c:ext>
          </c:extLst>
        </c:ser>
        <c:dLbls>
          <c:showLegendKey val="0"/>
          <c:showVal val="0"/>
          <c:showCatName val="0"/>
          <c:showSerName val="0"/>
          <c:showPercent val="0"/>
          <c:showBubbleSize val="0"/>
        </c:dLbls>
        <c:gapWidth val="130"/>
        <c:overlap val="100"/>
        <c:axId val="-2088964184"/>
        <c:axId val="-2088961256"/>
      </c:barChart>
      <c:catAx>
        <c:axId val="-2088964184"/>
        <c:scaling>
          <c:orientation val="minMax"/>
        </c:scaling>
        <c:delete val="0"/>
        <c:axPos val="b"/>
        <c:numFmt formatCode="General" sourceLinked="0"/>
        <c:majorTickMark val="out"/>
        <c:minorTickMark val="none"/>
        <c:tickLblPos val="nextTo"/>
        <c:spPr>
          <a:ln w="12700">
            <a:solidFill>
              <a:sysClr val="windowText" lastClr="000000"/>
            </a:solidFill>
          </a:ln>
        </c:spPr>
        <c:txPr>
          <a:bodyPr/>
          <a:lstStyle/>
          <a:p>
            <a:pPr>
              <a:lnSpc>
                <a:spcPts val="1800"/>
              </a:lnSpc>
              <a:defRPr sz="2000" b="0"/>
            </a:pPr>
            <a:endParaRPr lang="en-US"/>
          </a:p>
        </c:txPr>
        <c:crossAx val="-2088961256"/>
        <c:crosses val="autoZero"/>
        <c:auto val="1"/>
        <c:lblAlgn val="ctr"/>
        <c:lblOffset val="0"/>
        <c:noMultiLvlLbl val="0"/>
      </c:catAx>
      <c:valAx>
        <c:axId val="-2088961256"/>
        <c:scaling>
          <c:orientation val="minMax"/>
        </c:scaling>
        <c:delete val="0"/>
        <c:axPos val="l"/>
        <c:majorGridlines>
          <c:spPr>
            <a:ln>
              <a:solidFill>
                <a:sysClr val="windowText" lastClr="000000"/>
              </a:solidFill>
              <a:prstDash val="dash"/>
            </a:ln>
          </c:spPr>
        </c:majorGridlines>
        <c:title>
          <c:tx>
            <c:rich>
              <a:bodyPr rot="-5400000" vert="horz" anchor="ctr" anchorCtr="1"/>
              <a:lstStyle/>
              <a:p>
                <a:pPr>
                  <a:lnSpc>
                    <a:spcPts val="2200"/>
                  </a:lnSpc>
                  <a:defRPr sz="2600"/>
                </a:pPr>
                <a:r>
                  <a:rPr lang="en-US" sz="2600"/>
                  <a:t>Fraction of </a:t>
                </a:r>
                <a:br>
                  <a:rPr lang="en-US" sz="2600"/>
                </a:br>
                <a:r>
                  <a:rPr lang="en-US" sz="2600"/>
                  <a:t>Total</a:t>
                </a:r>
                <a:r>
                  <a:rPr lang="en-US" sz="2600" baseline="0"/>
                  <a:t> </a:t>
                </a:r>
                <a:r>
                  <a:rPr lang="en-US" sz="2600"/>
                  <a:t>Energy </a:t>
                </a:r>
              </a:p>
            </c:rich>
          </c:tx>
          <c:layout>
            <c:manualLayout>
              <c:xMode val="edge"/>
              <c:yMode val="edge"/>
              <c:x val="1.8289741754308701E-2"/>
              <c:y val="0.29641096736866401"/>
            </c:manualLayout>
          </c:layout>
          <c:overlay val="0"/>
        </c:title>
        <c:numFmt formatCode="0%" sourceLinked="0"/>
        <c:majorTickMark val="out"/>
        <c:minorTickMark val="none"/>
        <c:tickLblPos val="nextTo"/>
        <c:spPr>
          <a:ln w="12700">
            <a:solidFill>
              <a:sysClr val="windowText" lastClr="000000"/>
            </a:solidFill>
          </a:ln>
        </c:spPr>
        <c:txPr>
          <a:bodyPr/>
          <a:lstStyle/>
          <a:p>
            <a:pPr>
              <a:defRPr sz="2000" b="0"/>
            </a:pPr>
            <a:endParaRPr lang="en-US"/>
          </a:p>
        </c:txPr>
        <c:crossAx val="-2088964184"/>
        <c:crosses val="autoZero"/>
        <c:crossBetween val="between"/>
        <c:majorUnit val="0.1"/>
      </c:valAx>
      <c:spPr>
        <a:ln w="12700">
          <a:solidFill>
            <a:sysClr val="windowText" lastClr="000000"/>
          </a:solidFill>
        </a:ln>
      </c:spPr>
    </c:plotArea>
    <c:legend>
      <c:legendPos val="t"/>
      <c:layout>
        <c:manualLayout>
          <c:xMode val="edge"/>
          <c:yMode val="edge"/>
          <c:x val="9.00280821540664E-4"/>
          <c:y val="7.7084838117958299E-2"/>
          <c:w val="0.99560321568195598"/>
          <c:h val="0.199080579872525"/>
        </c:manualLayout>
      </c:layout>
      <c:overlay val="0"/>
      <c:txPr>
        <a:bodyPr/>
        <a:lstStyle/>
        <a:p>
          <a:pPr>
            <a:defRPr sz="2200" b="0" spc="-150" baseline="0"/>
          </a:pPr>
          <a:endParaRPr lang="en-US"/>
        </a:p>
      </c:txPr>
    </c:legend>
    <c:plotVisOnly val="1"/>
    <c:dispBlanksAs val="gap"/>
    <c:showDLblsOverMax val="0"/>
  </c:chart>
  <c:spPr>
    <a:ln>
      <a:noFill/>
    </a:ln>
  </c:spPr>
  <c:txPr>
    <a:bodyPr/>
    <a:lstStyle/>
    <a:p>
      <a:pPr>
        <a:defRPr sz="1200" b="1"/>
      </a:pPr>
      <a:endParaRPr lang="en-US"/>
    </a:p>
  </c:txPr>
  <c:externalData r:id="rId2">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manualLayout>
          <c:layoutTarget val="inner"/>
          <c:xMode val="edge"/>
          <c:yMode val="edge"/>
          <c:x val="9.89094488188976E-2"/>
          <c:y val="0.157407518030899"/>
          <c:w val="0.89136832895887996"/>
          <c:h val="0.56280839895013102"/>
        </c:manualLayout>
      </c:layout>
      <c:barChart>
        <c:barDir val="col"/>
        <c:grouping val="clustered"/>
        <c:varyColors val="0"/>
        <c:ser>
          <c:idx val="0"/>
          <c:order val="0"/>
          <c:tx>
            <c:strRef>
              <c:f>Browser!$C$79</c:f>
              <c:strCache>
                <c:ptCount val="1"/>
                <c:pt idx="0">
                  <c:v>CPU-Only</c:v>
                </c:pt>
              </c:strCache>
            </c:strRef>
          </c:tx>
          <c:spPr>
            <a:pattFill prst="wdDnDiag">
              <a:fgClr>
                <a:schemeClr val="tx2">
                  <a:lumMod val="40000"/>
                  <a:lumOff val="60000"/>
                </a:schemeClr>
              </a:fgClr>
              <a:bgClr>
                <a:schemeClr val="tx1"/>
              </a:bgClr>
            </a:pattFill>
            <a:ln>
              <a:solidFill>
                <a:schemeClr val="tx1"/>
              </a:solidFill>
            </a:ln>
          </c:spPr>
          <c:invertIfNegative val="0"/>
          <c:cat>
            <c:strRef>
              <c:f>Browser!$A$80:$B$88</c:f>
              <c:strCache>
                <c:ptCount val="9"/>
                <c:pt idx="0">
                  <c:v>Texture_x000d_Tiling</c:v>
                </c:pt>
                <c:pt idx="1">
                  <c:v>Color_x000d_Blitting</c:v>
                </c:pt>
                <c:pt idx="2">
                  <c:v>Com-_x000d_pression</c:v>
                </c:pt>
                <c:pt idx="3">
                  <c:v>Decom-_x000d_pression</c:v>
                </c:pt>
                <c:pt idx="4">
                  <c:v>Packing</c:v>
                </c:pt>
                <c:pt idx="5">
                  <c:v>Quantization</c:v>
                </c:pt>
                <c:pt idx="6">
                  <c:v>Sub-Pixel Interpolation</c:v>
                </c:pt>
                <c:pt idx="7">
                  <c:v>Deblocking Filter</c:v>
                </c:pt>
                <c:pt idx="8">
                  <c:v>Motion Estimation</c:v>
                </c:pt>
              </c:strCache>
            </c:strRef>
          </c:cat>
          <c:val>
            <c:numRef>
              <c:f>Browser!$C$80:$C$88</c:f>
              <c:numCache>
                <c:formatCode>General</c:formatCode>
                <c:ptCount val="9"/>
                <c:pt idx="0">
                  <c:v>1</c:v>
                </c:pt>
                <c:pt idx="1">
                  <c:v>1</c:v>
                </c:pt>
                <c:pt idx="2">
                  <c:v>1</c:v>
                </c:pt>
                <c:pt idx="3">
                  <c:v>1</c:v>
                </c:pt>
                <c:pt idx="4">
                  <c:v>1</c:v>
                </c:pt>
                <c:pt idx="5">
                  <c:v>1</c:v>
                </c:pt>
                <c:pt idx="6">
                  <c:v>1</c:v>
                </c:pt>
                <c:pt idx="7">
                  <c:v>1</c:v>
                </c:pt>
                <c:pt idx="8">
                  <c:v>1</c:v>
                </c:pt>
              </c:numCache>
            </c:numRef>
          </c:val>
          <c:extLst>
            <c:ext xmlns:c16="http://schemas.microsoft.com/office/drawing/2014/chart" uri="{C3380CC4-5D6E-409C-BE32-E72D297353CC}">
              <c16:uniqueId val="{00000000-ABE2-41F6-8046-EDE793FCF2A6}"/>
            </c:ext>
          </c:extLst>
        </c:ser>
        <c:ser>
          <c:idx val="1"/>
          <c:order val="1"/>
          <c:tx>
            <c:strRef>
              <c:f>Browser!$D$79</c:f>
              <c:strCache>
                <c:ptCount val="1"/>
                <c:pt idx="0">
                  <c:v>PIM-Core</c:v>
                </c:pt>
              </c:strCache>
            </c:strRef>
          </c:tx>
          <c:spPr>
            <a:solidFill>
              <a:srgbClr val="4A8861"/>
            </a:solidFill>
            <a:ln>
              <a:solidFill>
                <a:srgbClr val="000000"/>
              </a:solidFill>
            </a:ln>
          </c:spPr>
          <c:invertIfNegative val="0"/>
          <c:cat>
            <c:strRef>
              <c:f>Browser!$A$80:$B$88</c:f>
              <c:strCache>
                <c:ptCount val="9"/>
                <c:pt idx="0">
                  <c:v>Texture_x000d_Tiling</c:v>
                </c:pt>
                <c:pt idx="1">
                  <c:v>Color_x000d_Blitting</c:v>
                </c:pt>
                <c:pt idx="2">
                  <c:v>Com-_x000d_pression</c:v>
                </c:pt>
                <c:pt idx="3">
                  <c:v>Decom-_x000d_pression</c:v>
                </c:pt>
                <c:pt idx="4">
                  <c:v>Packing</c:v>
                </c:pt>
                <c:pt idx="5">
                  <c:v>Quantization</c:v>
                </c:pt>
                <c:pt idx="6">
                  <c:v>Sub-Pixel Interpolation</c:v>
                </c:pt>
                <c:pt idx="7">
                  <c:v>Deblocking Filter</c:v>
                </c:pt>
                <c:pt idx="8">
                  <c:v>Motion Estimation</c:v>
                </c:pt>
              </c:strCache>
            </c:strRef>
          </c:cat>
          <c:val>
            <c:numRef>
              <c:f>Browser!$D$80:$D$88</c:f>
              <c:numCache>
                <c:formatCode>General</c:formatCode>
                <c:ptCount val="9"/>
                <c:pt idx="0">
                  <c:v>0.41637715800000002</c:v>
                </c:pt>
                <c:pt idx="1">
                  <c:v>0.531000429</c:v>
                </c:pt>
                <c:pt idx="2">
                  <c:v>0.59396378400000005</c:v>
                </c:pt>
                <c:pt idx="3">
                  <c:v>0.40527101500000001</c:v>
                </c:pt>
                <c:pt idx="4">
                  <c:v>0.50870371400000003</c:v>
                </c:pt>
                <c:pt idx="5">
                  <c:v>0.50461625300000001</c:v>
                </c:pt>
                <c:pt idx="6">
                  <c:v>0.50061163066835501</c:v>
                </c:pt>
                <c:pt idx="7">
                  <c:v>0.49893281561268099</c:v>
                </c:pt>
                <c:pt idx="8">
                  <c:v>0.59594186319049902</c:v>
                </c:pt>
              </c:numCache>
            </c:numRef>
          </c:val>
          <c:extLst>
            <c:ext xmlns:c16="http://schemas.microsoft.com/office/drawing/2014/chart" uri="{C3380CC4-5D6E-409C-BE32-E72D297353CC}">
              <c16:uniqueId val="{00000001-ABE2-41F6-8046-EDE793FCF2A6}"/>
            </c:ext>
          </c:extLst>
        </c:ser>
        <c:ser>
          <c:idx val="2"/>
          <c:order val="2"/>
          <c:tx>
            <c:strRef>
              <c:f>Browser!$E$79</c:f>
              <c:strCache>
                <c:ptCount val="1"/>
                <c:pt idx="0">
                  <c:v>PIM-Acc</c:v>
                </c:pt>
              </c:strCache>
            </c:strRef>
          </c:tx>
          <c:spPr>
            <a:solidFill>
              <a:schemeClr val="accent1">
                <a:lumMod val="60000"/>
                <a:lumOff val="40000"/>
              </a:schemeClr>
            </a:solidFill>
            <a:ln>
              <a:solidFill>
                <a:srgbClr val="000000"/>
              </a:solidFill>
            </a:ln>
          </c:spPr>
          <c:invertIfNegative val="0"/>
          <c:cat>
            <c:strRef>
              <c:f>Browser!$A$80:$B$88</c:f>
              <c:strCache>
                <c:ptCount val="9"/>
                <c:pt idx="0">
                  <c:v>Texture_x000d_Tiling</c:v>
                </c:pt>
                <c:pt idx="1">
                  <c:v>Color_x000d_Blitting</c:v>
                </c:pt>
                <c:pt idx="2">
                  <c:v>Com-_x000d_pression</c:v>
                </c:pt>
                <c:pt idx="3">
                  <c:v>Decom-_x000d_pression</c:v>
                </c:pt>
                <c:pt idx="4">
                  <c:v>Packing</c:v>
                </c:pt>
                <c:pt idx="5">
                  <c:v>Quantization</c:v>
                </c:pt>
                <c:pt idx="6">
                  <c:v>Sub-Pixel Interpolation</c:v>
                </c:pt>
                <c:pt idx="7">
                  <c:v>Deblocking Filter</c:v>
                </c:pt>
                <c:pt idx="8">
                  <c:v>Motion Estimation</c:v>
                </c:pt>
              </c:strCache>
            </c:strRef>
          </c:cat>
          <c:val>
            <c:numRef>
              <c:f>Browser!$E$80:$E$88</c:f>
              <c:numCache>
                <c:formatCode>General</c:formatCode>
                <c:ptCount val="9"/>
                <c:pt idx="0">
                  <c:v>0.36127458499999998</c:v>
                </c:pt>
                <c:pt idx="1">
                  <c:v>0.42334838200000002</c:v>
                </c:pt>
                <c:pt idx="2">
                  <c:v>0.47293959899999999</c:v>
                </c:pt>
                <c:pt idx="3">
                  <c:v>0.29851487900000001</c:v>
                </c:pt>
                <c:pt idx="4">
                  <c:v>0.47245494599999999</c:v>
                </c:pt>
                <c:pt idx="5">
                  <c:v>0.42913338499999998</c:v>
                </c:pt>
                <c:pt idx="6">
                  <c:v>0.34481412367965097</c:v>
                </c:pt>
                <c:pt idx="7">
                  <c:v>0.26459175069815999</c:v>
                </c:pt>
                <c:pt idx="8">
                  <c:v>0.39249674136108298</c:v>
                </c:pt>
              </c:numCache>
            </c:numRef>
          </c:val>
          <c:extLst>
            <c:ext xmlns:c16="http://schemas.microsoft.com/office/drawing/2014/chart" uri="{C3380CC4-5D6E-409C-BE32-E72D297353CC}">
              <c16:uniqueId val="{00000002-ABE2-41F6-8046-EDE793FCF2A6}"/>
            </c:ext>
          </c:extLst>
        </c:ser>
        <c:dLbls>
          <c:showLegendKey val="0"/>
          <c:showVal val="0"/>
          <c:showCatName val="0"/>
          <c:showSerName val="0"/>
          <c:showPercent val="0"/>
          <c:showBubbleSize val="0"/>
        </c:dLbls>
        <c:gapWidth val="150"/>
        <c:axId val="-2072377240"/>
        <c:axId val="-2077900536"/>
      </c:barChart>
      <c:catAx>
        <c:axId val="-2072377240"/>
        <c:scaling>
          <c:orientation val="minMax"/>
        </c:scaling>
        <c:delete val="0"/>
        <c:axPos val="b"/>
        <c:numFmt formatCode="General" sourceLinked="1"/>
        <c:majorTickMark val="out"/>
        <c:minorTickMark val="none"/>
        <c:tickLblPos val="nextTo"/>
        <c:txPr>
          <a:bodyPr/>
          <a:lstStyle/>
          <a:p>
            <a:pPr>
              <a:defRPr lang="en-US" sz="1350" b="0"/>
            </a:pPr>
            <a:endParaRPr lang="en-US"/>
          </a:p>
        </c:txPr>
        <c:crossAx val="-2077900536"/>
        <c:crosses val="autoZero"/>
        <c:auto val="1"/>
        <c:lblAlgn val="ctr"/>
        <c:lblOffset val="100"/>
        <c:noMultiLvlLbl val="0"/>
      </c:catAx>
      <c:valAx>
        <c:axId val="-2077900536"/>
        <c:scaling>
          <c:orientation val="minMax"/>
          <c:max val="1"/>
        </c:scaling>
        <c:delete val="0"/>
        <c:axPos val="l"/>
        <c:majorGridlines>
          <c:spPr>
            <a:ln>
              <a:prstDash val="dash"/>
            </a:ln>
          </c:spPr>
        </c:majorGridlines>
        <c:title>
          <c:tx>
            <c:rich>
              <a:bodyPr rot="-5400000" vert="horz"/>
              <a:lstStyle/>
              <a:p>
                <a:pPr>
                  <a:defRPr sz="2000"/>
                </a:pPr>
                <a:r>
                  <a:rPr lang="en-US" sz="2000"/>
                  <a:t>Normalized Energy</a:t>
                </a:r>
              </a:p>
            </c:rich>
          </c:tx>
          <c:layout>
            <c:manualLayout>
              <c:xMode val="edge"/>
              <c:yMode val="edge"/>
              <c:x val="9.0979877515310597E-3"/>
              <c:y val="0.165996075412493"/>
            </c:manualLayout>
          </c:layout>
          <c:overlay val="0"/>
        </c:title>
        <c:numFmt formatCode="General" sourceLinked="1"/>
        <c:majorTickMark val="out"/>
        <c:minorTickMark val="none"/>
        <c:tickLblPos val="nextTo"/>
        <c:txPr>
          <a:bodyPr/>
          <a:lstStyle/>
          <a:p>
            <a:pPr>
              <a:defRPr sz="1600" b="0"/>
            </a:pPr>
            <a:endParaRPr lang="en-US"/>
          </a:p>
        </c:txPr>
        <c:crossAx val="-2072377240"/>
        <c:crosses val="autoZero"/>
        <c:crossBetween val="between"/>
        <c:majorUnit val="0.2"/>
      </c:valAx>
      <c:spPr>
        <a:ln w="19050" cmpd="sng">
          <a:solidFill>
            <a:schemeClr val="tx1"/>
          </a:solidFill>
        </a:ln>
      </c:spPr>
    </c:plotArea>
    <c:legend>
      <c:legendPos val="r"/>
      <c:layout>
        <c:manualLayout>
          <c:xMode val="edge"/>
          <c:yMode val="edge"/>
          <c:x val="0.18173490813648299"/>
          <c:y val="4.2457713619130904E-3"/>
          <c:w val="0.61249945319335097"/>
          <c:h val="0.15850029163021301"/>
        </c:manualLayout>
      </c:layout>
      <c:overlay val="0"/>
      <c:txPr>
        <a:bodyPr/>
        <a:lstStyle/>
        <a:p>
          <a:pPr>
            <a:defRPr sz="2400"/>
          </a:pPr>
          <a:endParaRPr lang="en-US"/>
        </a:p>
      </c:txPr>
    </c:legend>
    <c:plotVisOnly val="1"/>
    <c:dispBlanksAs val="gap"/>
    <c:showDLblsOverMax val="0"/>
  </c:chart>
  <c:spPr>
    <a:ln w="28575" cmpd="sng">
      <a:noFill/>
    </a:ln>
  </c:spPr>
  <c:txPr>
    <a:bodyPr/>
    <a:lstStyle/>
    <a:p>
      <a:pPr>
        <a:defRPr sz="1200" b="1"/>
      </a:pPr>
      <a:endParaRPr lang="en-US"/>
    </a:p>
  </c:tx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9.2807438436081205E-2"/>
          <c:y val="0.15926448849066299"/>
          <c:w val="0.90268141876943397"/>
          <c:h val="0.576615983346909"/>
        </c:manualLayout>
      </c:layout>
      <c:barChart>
        <c:barDir val="col"/>
        <c:grouping val="clustered"/>
        <c:varyColors val="0"/>
        <c:ser>
          <c:idx val="14"/>
          <c:order val="0"/>
          <c:tx>
            <c:strRef>
              <c:f>Browser!$F$40</c:f>
              <c:strCache>
                <c:ptCount val="1"/>
                <c:pt idx="0">
                  <c:v>CPU-Only</c:v>
                </c:pt>
              </c:strCache>
            </c:strRef>
          </c:tx>
          <c:spPr>
            <a:pattFill prst="wdDnDiag">
              <a:fgClr>
                <a:schemeClr val="accent5">
                  <a:lumMod val="40000"/>
                  <a:lumOff val="60000"/>
                </a:schemeClr>
              </a:fgClr>
              <a:bgClr>
                <a:schemeClr val="tx1"/>
              </a:bgClr>
            </a:pattFill>
            <a:ln w="12700">
              <a:solidFill>
                <a:srgbClr val="000000"/>
              </a:solidFill>
              <a:prstDash val="solid"/>
            </a:ln>
          </c:spPr>
          <c:invertIfNegative val="0"/>
          <c:cat>
            <c:strRef>
              <c:f>Browser!$G$39:$N$39</c:f>
              <c:strCache>
                <c:ptCount val="8"/>
                <c:pt idx="0">
                  <c:v>Texture       Tiling</c:v>
                </c:pt>
                <c:pt idx="1">
                  <c:v>Color       Blitting</c:v>
                </c:pt>
                <c:pt idx="2">
                  <c:v>Comp-    ression</c:v>
                </c:pt>
                <c:pt idx="3">
                  <c:v>Decomp-    ression</c:v>
                </c:pt>
                <c:pt idx="4">
                  <c:v>Sub-Pixel Interpolation</c:v>
                </c:pt>
                <c:pt idx="5">
                  <c:v>Deblocking Filter</c:v>
                </c:pt>
                <c:pt idx="6">
                  <c:v>Motion Estimation</c:v>
                </c:pt>
                <c:pt idx="7">
                  <c:v>TensorFlow</c:v>
                </c:pt>
              </c:strCache>
            </c:strRef>
          </c:cat>
          <c:val>
            <c:numRef>
              <c:f>Browser!$G$40:$N$40</c:f>
              <c:numCache>
                <c:formatCode>General</c:formatCode>
                <c:ptCount val="8"/>
                <c:pt idx="0">
                  <c:v>1</c:v>
                </c:pt>
                <c:pt idx="1">
                  <c:v>1</c:v>
                </c:pt>
                <c:pt idx="2">
                  <c:v>1</c:v>
                </c:pt>
                <c:pt idx="3">
                  <c:v>1</c:v>
                </c:pt>
                <c:pt idx="4">
                  <c:v>1</c:v>
                </c:pt>
                <c:pt idx="5">
                  <c:v>1</c:v>
                </c:pt>
                <c:pt idx="6">
                  <c:v>1</c:v>
                </c:pt>
                <c:pt idx="7">
                  <c:v>1</c:v>
                </c:pt>
              </c:numCache>
            </c:numRef>
          </c:val>
          <c:extLst>
            <c:ext xmlns:c16="http://schemas.microsoft.com/office/drawing/2014/chart" uri="{C3380CC4-5D6E-409C-BE32-E72D297353CC}">
              <c16:uniqueId val="{00000000-8B57-4CCF-8AA2-1F832DB160CC}"/>
            </c:ext>
          </c:extLst>
        </c:ser>
        <c:ser>
          <c:idx val="0"/>
          <c:order val="1"/>
          <c:tx>
            <c:strRef>
              <c:f>Browser!$F$41</c:f>
              <c:strCache>
                <c:ptCount val="1"/>
                <c:pt idx="0">
                  <c:v>PIM-Core</c:v>
                </c:pt>
              </c:strCache>
            </c:strRef>
          </c:tx>
          <c:spPr>
            <a:solidFill>
              <a:srgbClr val="4A8861"/>
            </a:solidFill>
            <a:ln w="12700">
              <a:solidFill>
                <a:srgbClr val="000000"/>
              </a:solidFill>
              <a:prstDash val="solid"/>
            </a:ln>
          </c:spPr>
          <c:invertIfNegative val="0"/>
          <c:cat>
            <c:strRef>
              <c:f>Browser!$G$39:$N$39</c:f>
              <c:strCache>
                <c:ptCount val="8"/>
                <c:pt idx="0">
                  <c:v>Texture       Tiling</c:v>
                </c:pt>
                <c:pt idx="1">
                  <c:v>Color       Blitting</c:v>
                </c:pt>
                <c:pt idx="2">
                  <c:v>Comp-    ression</c:v>
                </c:pt>
                <c:pt idx="3">
                  <c:v>Decomp-    ression</c:v>
                </c:pt>
                <c:pt idx="4">
                  <c:v>Sub-Pixel Interpolation</c:v>
                </c:pt>
                <c:pt idx="5">
                  <c:v>Deblocking Filter</c:v>
                </c:pt>
                <c:pt idx="6">
                  <c:v>Motion Estimation</c:v>
                </c:pt>
                <c:pt idx="7">
                  <c:v>TensorFlow</c:v>
                </c:pt>
              </c:strCache>
            </c:strRef>
          </c:cat>
          <c:val>
            <c:numRef>
              <c:f>Browser!$G$41:$N$41</c:f>
              <c:numCache>
                <c:formatCode>General</c:formatCode>
                <c:ptCount val="8"/>
                <c:pt idx="0">
                  <c:v>0.43478260899999999</c:v>
                </c:pt>
                <c:pt idx="1">
                  <c:v>0.64516129</c:v>
                </c:pt>
                <c:pt idx="2">
                  <c:v>0.76335877900000004</c:v>
                </c:pt>
                <c:pt idx="3">
                  <c:v>0.76923076899999998</c:v>
                </c:pt>
                <c:pt idx="4">
                  <c:v>0.72463768115941996</c:v>
                </c:pt>
                <c:pt idx="5">
                  <c:v>0.8</c:v>
                </c:pt>
                <c:pt idx="6">
                  <c:v>0.84745762711864403</c:v>
                </c:pt>
                <c:pt idx="7">
                  <c:v>0.63694267515923597</c:v>
                </c:pt>
              </c:numCache>
            </c:numRef>
          </c:val>
          <c:extLst>
            <c:ext xmlns:c16="http://schemas.microsoft.com/office/drawing/2014/chart" uri="{C3380CC4-5D6E-409C-BE32-E72D297353CC}">
              <c16:uniqueId val="{00000001-8B57-4CCF-8AA2-1F832DB160CC}"/>
            </c:ext>
          </c:extLst>
        </c:ser>
        <c:ser>
          <c:idx val="1"/>
          <c:order val="2"/>
          <c:tx>
            <c:strRef>
              <c:f>Browser!$F$42</c:f>
              <c:strCache>
                <c:ptCount val="1"/>
                <c:pt idx="0">
                  <c:v>PIM-Acc</c:v>
                </c:pt>
              </c:strCache>
            </c:strRef>
          </c:tx>
          <c:spPr>
            <a:solidFill>
              <a:srgbClr val="FDC600">
                <a:lumMod val="60000"/>
                <a:lumOff val="40000"/>
              </a:srgbClr>
            </a:solidFill>
            <a:ln w="12700">
              <a:solidFill>
                <a:srgbClr val="000000"/>
              </a:solidFill>
              <a:prstDash val="solid"/>
            </a:ln>
          </c:spPr>
          <c:invertIfNegative val="0"/>
          <c:cat>
            <c:strRef>
              <c:f>Browser!$G$39:$N$39</c:f>
              <c:strCache>
                <c:ptCount val="8"/>
                <c:pt idx="0">
                  <c:v>Texture       Tiling</c:v>
                </c:pt>
                <c:pt idx="1">
                  <c:v>Color       Blitting</c:v>
                </c:pt>
                <c:pt idx="2">
                  <c:v>Comp-    ression</c:v>
                </c:pt>
                <c:pt idx="3">
                  <c:v>Decomp-    ression</c:v>
                </c:pt>
                <c:pt idx="4">
                  <c:v>Sub-Pixel Interpolation</c:v>
                </c:pt>
                <c:pt idx="5">
                  <c:v>Deblocking Filter</c:v>
                </c:pt>
                <c:pt idx="6">
                  <c:v>Motion Estimation</c:v>
                </c:pt>
                <c:pt idx="7">
                  <c:v>TensorFlow</c:v>
                </c:pt>
              </c:strCache>
            </c:strRef>
          </c:cat>
          <c:val>
            <c:numRef>
              <c:f>Browser!$G$42:$N$42</c:f>
              <c:numCache>
                <c:formatCode>General</c:formatCode>
                <c:ptCount val="8"/>
                <c:pt idx="0">
                  <c:v>0.4</c:v>
                </c:pt>
                <c:pt idx="1">
                  <c:v>0.57803468199999997</c:v>
                </c:pt>
                <c:pt idx="2">
                  <c:v>0.47619047599999997</c:v>
                </c:pt>
                <c:pt idx="3">
                  <c:v>0.5</c:v>
                </c:pt>
                <c:pt idx="4">
                  <c:v>0.581395348837209</c:v>
                </c:pt>
                <c:pt idx="5">
                  <c:v>0.70422535211267601</c:v>
                </c:pt>
                <c:pt idx="6">
                  <c:v>0.476190476190476</c:v>
                </c:pt>
                <c:pt idx="7">
                  <c:v>0.50505050505050497</c:v>
                </c:pt>
              </c:numCache>
            </c:numRef>
          </c:val>
          <c:extLst>
            <c:ext xmlns:c16="http://schemas.microsoft.com/office/drawing/2014/chart" uri="{C3380CC4-5D6E-409C-BE32-E72D297353CC}">
              <c16:uniqueId val="{00000002-8B57-4CCF-8AA2-1F832DB160CC}"/>
            </c:ext>
          </c:extLst>
        </c:ser>
        <c:dLbls>
          <c:showLegendKey val="0"/>
          <c:showVal val="0"/>
          <c:showCatName val="0"/>
          <c:showSerName val="0"/>
          <c:showPercent val="0"/>
          <c:showBubbleSize val="0"/>
        </c:dLbls>
        <c:gapWidth val="75"/>
        <c:overlap val="-25"/>
        <c:axId val="-2070333720"/>
        <c:axId val="-2070330520"/>
      </c:barChart>
      <c:catAx>
        <c:axId val="-2070333720"/>
        <c:scaling>
          <c:orientation val="minMax"/>
        </c:scaling>
        <c:delete val="0"/>
        <c:axPos val="b"/>
        <c:numFmt formatCode="General" sourceLinked="0"/>
        <c:majorTickMark val="out"/>
        <c:minorTickMark val="none"/>
        <c:tickLblPos val="nextTo"/>
        <c:spPr>
          <a:ln w="3175">
            <a:solidFill>
              <a:srgbClr val="000000"/>
            </a:solidFill>
            <a:prstDash val="solid"/>
          </a:ln>
        </c:spPr>
        <c:txPr>
          <a:bodyPr rot="0" vert="horz"/>
          <a:lstStyle/>
          <a:p>
            <a:pPr>
              <a:defRPr sz="1500" b="0" spc="0" baseline="0"/>
            </a:pPr>
            <a:endParaRPr lang="en-US"/>
          </a:p>
        </c:txPr>
        <c:crossAx val="-2070330520"/>
        <c:crosses val="autoZero"/>
        <c:auto val="1"/>
        <c:lblAlgn val="ctr"/>
        <c:lblOffset val="100"/>
        <c:noMultiLvlLbl val="0"/>
      </c:catAx>
      <c:valAx>
        <c:axId val="-2070330520"/>
        <c:scaling>
          <c:orientation val="minMax"/>
          <c:max val="1"/>
        </c:scaling>
        <c:delete val="0"/>
        <c:axPos val="l"/>
        <c:majorGridlines>
          <c:spPr>
            <a:ln w="3175">
              <a:solidFill>
                <a:srgbClr val="C0C0C0"/>
              </a:solidFill>
              <a:prstDash val="lgDash"/>
            </a:ln>
          </c:spPr>
        </c:majorGridlines>
        <c:title>
          <c:tx>
            <c:rich>
              <a:bodyPr rot="-5400000" vert="horz"/>
              <a:lstStyle/>
              <a:p>
                <a:pPr>
                  <a:defRPr sz="2000"/>
                </a:pPr>
                <a:r>
                  <a:rPr lang="en-US" sz="2000" dirty="0"/>
                  <a:t>Normalized Runtime</a:t>
                </a:r>
              </a:p>
            </c:rich>
          </c:tx>
          <c:layout>
            <c:manualLayout>
              <c:xMode val="edge"/>
              <c:yMode val="edge"/>
              <c:x val="2.8248777946751698E-3"/>
              <c:y val="0.20151246719160101"/>
            </c:manualLayout>
          </c:layout>
          <c:overlay val="0"/>
          <c:spPr>
            <a:noFill/>
            <a:ln w="25400">
              <a:noFill/>
            </a:ln>
          </c:spPr>
        </c:title>
        <c:numFmt formatCode="#,##0.0" sourceLinked="0"/>
        <c:majorTickMark val="out"/>
        <c:minorTickMark val="none"/>
        <c:tickLblPos val="nextTo"/>
        <c:spPr>
          <a:ln w="3175">
            <a:solidFill>
              <a:srgbClr val="000000"/>
            </a:solidFill>
            <a:prstDash val="solid"/>
          </a:ln>
        </c:spPr>
        <c:txPr>
          <a:bodyPr/>
          <a:lstStyle/>
          <a:p>
            <a:pPr>
              <a:defRPr sz="1600" b="0">
                <a:latin typeface="+mn-lt"/>
              </a:defRPr>
            </a:pPr>
            <a:endParaRPr lang="en-US"/>
          </a:p>
        </c:txPr>
        <c:crossAx val="-2070333720"/>
        <c:crosses val="autoZero"/>
        <c:crossBetween val="between"/>
        <c:majorUnit val="0.2"/>
      </c:valAx>
      <c:spPr>
        <a:solidFill>
          <a:srgbClr val="FFFFFF"/>
        </a:solidFill>
        <a:ln w="12700">
          <a:solidFill>
            <a:srgbClr val="000000"/>
          </a:solidFill>
          <a:prstDash val="solid"/>
        </a:ln>
      </c:spPr>
    </c:plotArea>
    <c:legend>
      <c:legendPos val="r"/>
      <c:legendEntry>
        <c:idx val="2"/>
        <c:txPr>
          <a:bodyPr/>
          <a:lstStyle/>
          <a:p>
            <a:pPr>
              <a:defRPr sz="2400" b="1" i="0" u="none" strike="noStrike" baseline="0">
                <a:solidFill>
                  <a:srgbClr val="000000"/>
                </a:solidFill>
                <a:latin typeface="+mn-lt"/>
                <a:ea typeface="Calibri"/>
                <a:cs typeface="Calibri"/>
              </a:defRPr>
            </a:pPr>
            <a:endParaRPr lang="en-US"/>
          </a:p>
        </c:txPr>
      </c:legendEntry>
      <c:layout>
        <c:manualLayout>
          <c:xMode val="edge"/>
          <c:yMode val="edge"/>
          <c:x val="0.30491803278688501"/>
          <c:y val="1.51515151515151E-2"/>
          <c:w val="0.50163934426229495"/>
          <c:h val="0.11111111111111099"/>
        </c:manualLayout>
      </c:layout>
      <c:overlay val="0"/>
      <c:spPr>
        <a:noFill/>
        <a:ln w="25400">
          <a:noFill/>
        </a:ln>
      </c:spPr>
      <c:txPr>
        <a:bodyPr/>
        <a:lstStyle/>
        <a:p>
          <a:pPr>
            <a:defRPr sz="2400" b="1" i="0" u="none" strike="noStrike" baseline="0">
              <a:solidFill>
                <a:srgbClr val="000000"/>
              </a:solidFill>
              <a:latin typeface="+mn-lt"/>
              <a:ea typeface="Calibri"/>
              <a:cs typeface="Calibri"/>
            </a:defRPr>
          </a:pPr>
          <a:endParaRPr lang="en-US"/>
        </a:p>
      </c:txPr>
    </c:legend>
    <c:plotVisOnly val="1"/>
    <c:dispBlanksAs val="gap"/>
    <c:showDLblsOverMax val="0"/>
  </c:chart>
  <c:spPr>
    <a:noFill/>
    <a:ln w="6350">
      <a:noFill/>
    </a:ln>
  </c:spPr>
  <c:txPr>
    <a:bodyPr/>
    <a:lstStyle/>
    <a:p>
      <a:pPr>
        <a:defRPr sz="1200" b="1">
          <a:solidFill>
            <a:srgbClr val="000000"/>
          </a:solidFill>
        </a:defRPr>
      </a:pPr>
      <a:endParaRPr lang="en-US"/>
    </a:p>
  </c:txPr>
  <c:externalData r:id="rId2">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Performance Improvement</c:v>
                </c:pt>
              </c:strCache>
            </c:strRef>
          </c:tx>
          <c:spPr>
            <a:solidFill>
              <a:schemeClr val="accent1"/>
            </a:solidFill>
            <a:ln>
              <a:noFill/>
            </a:ln>
            <a:effectLst/>
          </c:spPr>
          <c:invertIfNegative val="0"/>
          <c:cat>
            <c:strRef>
              <c:f>Sheet1!$A$2:$A$6</c:f>
              <c:strCache>
                <c:ptCount val="5"/>
                <c:pt idx="0">
                  <c:v>not</c:v>
                </c:pt>
                <c:pt idx="1">
                  <c:v>and/or</c:v>
                </c:pt>
                <c:pt idx="2">
                  <c:v>nand/nor</c:v>
                </c:pt>
                <c:pt idx="3">
                  <c:v>xor/xnor</c:v>
                </c:pt>
                <c:pt idx="4">
                  <c:v>mean</c:v>
                </c:pt>
              </c:strCache>
            </c:strRef>
          </c:cat>
          <c:val>
            <c:numRef>
              <c:f>Sheet1!$B$2:$B$6</c:f>
              <c:numCache>
                <c:formatCode>0.0</c:formatCode>
                <c:ptCount val="5"/>
                <c:pt idx="0">
                  <c:v>51.625072590216071</c:v>
                </c:pt>
                <c:pt idx="1">
                  <c:v>38.3193185478057</c:v>
                </c:pt>
                <c:pt idx="2">
                  <c:v>30.696451818408459</c:v>
                </c:pt>
                <c:pt idx="3">
                  <c:v>21.856644108070331</c:v>
                </c:pt>
                <c:pt idx="4" formatCode="General">
                  <c:v>32</c:v>
                </c:pt>
              </c:numCache>
            </c:numRef>
          </c:val>
          <c:extLst>
            <c:ext xmlns:c16="http://schemas.microsoft.com/office/drawing/2014/chart" uri="{C3380CC4-5D6E-409C-BE32-E72D297353CC}">
              <c16:uniqueId val="{00000000-EEE6-4FB8-B3DF-268ECDE22FDB}"/>
            </c:ext>
          </c:extLst>
        </c:ser>
        <c:ser>
          <c:idx val="1"/>
          <c:order val="1"/>
          <c:tx>
            <c:strRef>
              <c:f>Sheet1!$C$1</c:f>
              <c:strCache>
                <c:ptCount val="1"/>
                <c:pt idx="0">
                  <c:v>Energy Reduction</c:v>
                </c:pt>
              </c:strCache>
            </c:strRef>
          </c:tx>
          <c:spPr>
            <a:solidFill>
              <a:schemeClr val="accent2"/>
            </a:solidFill>
            <a:ln>
              <a:noFill/>
            </a:ln>
            <a:effectLst/>
          </c:spPr>
          <c:invertIfNegative val="0"/>
          <c:cat>
            <c:strRef>
              <c:f>Sheet1!$A$2:$A$6</c:f>
              <c:strCache>
                <c:ptCount val="5"/>
                <c:pt idx="0">
                  <c:v>not</c:v>
                </c:pt>
                <c:pt idx="1">
                  <c:v>and/or</c:v>
                </c:pt>
                <c:pt idx="2">
                  <c:v>nand/nor</c:v>
                </c:pt>
                <c:pt idx="3">
                  <c:v>xor/xnor</c:v>
                </c:pt>
                <c:pt idx="4">
                  <c:v>mean</c:v>
                </c:pt>
              </c:strCache>
            </c:strRef>
          </c:cat>
          <c:val>
            <c:numRef>
              <c:f>Sheet1!$C$2:$C$6</c:f>
              <c:numCache>
                <c:formatCode>General</c:formatCode>
                <c:ptCount val="5"/>
                <c:pt idx="0">
                  <c:v>59.5</c:v>
                </c:pt>
                <c:pt idx="1">
                  <c:v>43.9</c:v>
                </c:pt>
                <c:pt idx="2">
                  <c:v>35.1</c:v>
                </c:pt>
                <c:pt idx="3">
                  <c:v>25.1</c:v>
                </c:pt>
                <c:pt idx="4">
                  <c:v>35</c:v>
                </c:pt>
              </c:numCache>
            </c:numRef>
          </c:val>
          <c:extLst>
            <c:ext xmlns:c16="http://schemas.microsoft.com/office/drawing/2014/chart" uri="{C3380CC4-5D6E-409C-BE32-E72D297353CC}">
              <c16:uniqueId val="{00000001-EEE6-4FB8-B3DF-268ECDE22FDB}"/>
            </c:ext>
          </c:extLst>
        </c:ser>
        <c:dLbls>
          <c:showLegendKey val="0"/>
          <c:showVal val="0"/>
          <c:showCatName val="0"/>
          <c:showSerName val="0"/>
          <c:showPercent val="0"/>
          <c:showBubbleSize val="0"/>
        </c:dLbls>
        <c:gapWidth val="199"/>
        <c:axId val="1732682496"/>
        <c:axId val="1746189936"/>
      </c:barChart>
      <c:catAx>
        <c:axId val="173268249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800" b="0" i="0" u="none" strike="noStrike" kern="1200" cap="none" spc="0" normalizeH="0" baseline="0">
                <a:solidFill>
                  <a:schemeClr val="tx1">
                    <a:lumMod val="65000"/>
                    <a:lumOff val="35000"/>
                  </a:schemeClr>
                </a:solidFill>
                <a:latin typeface="+mn-lt"/>
                <a:ea typeface="+mn-ea"/>
                <a:cs typeface="+mn-cs"/>
              </a:defRPr>
            </a:pPr>
            <a:endParaRPr lang="en-US"/>
          </a:p>
        </c:txPr>
        <c:crossAx val="1746189936"/>
        <c:crosses val="autoZero"/>
        <c:auto val="1"/>
        <c:lblAlgn val="ctr"/>
        <c:lblOffset val="100"/>
        <c:noMultiLvlLbl val="0"/>
      </c:catAx>
      <c:valAx>
        <c:axId val="1746189936"/>
        <c:scaling>
          <c:orientation val="minMax"/>
          <c:max val="70"/>
          <c:min val="0"/>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800" b="0" i="0" u="none" strike="noStrike" kern="1200" baseline="0">
                <a:solidFill>
                  <a:schemeClr val="tx1">
                    <a:lumMod val="65000"/>
                    <a:lumOff val="35000"/>
                  </a:schemeClr>
                </a:solidFill>
                <a:latin typeface="+mn-lt"/>
                <a:ea typeface="+mn-ea"/>
                <a:cs typeface="+mn-cs"/>
              </a:defRPr>
            </a:pPr>
            <a:endParaRPr lang="en-US"/>
          </a:p>
        </c:txPr>
        <c:crossAx val="1732682496"/>
        <c:crosses val="autoZero"/>
        <c:crossBetween val="between"/>
        <c:majorUnit val="10"/>
      </c:valAx>
      <c:spPr>
        <a:noFill/>
        <a:ln>
          <a:noFill/>
        </a:ln>
        <a:effectLst/>
      </c:spPr>
    </c:plotArea>
    <c:legend>
      <c:legendPos val="t"/>
      <c:overlay val="0"/>
      <c:spPr>
        <a:noFill/>
        <a:ln>
          <a:noFill/>
        </a:ln>
        <a:effectLst/>
      </c:spPr>
      <c:txPr>
        <a:bodyPr rot="0" spcFirstLastPara="1" vertOverflow="ellipsis" vert="horz" wrap="square" anchor="ctr" anchorCtr="1"/>
        <a:lstStyle/>
        <a:p>
          <a:pPr>
            <a:defRPr sz="28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2800"/>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3481578691552"/>
          <c:y val="7.03358448482896E-2"/>
          <c:w val="0.81172292699523696"/>
          <c:h val="0.54584290990013495"/>
        </c:manualLayout>
      </c:layout>
      <c:barChart>
        <c:barDir val="bar"/>
        <c:grouping val="clustered"/>
        <c:varyColors val="0"/>
        <c:ser>
          <c:idx val="0"/>
          <c:order val="0"/>
          <c:tx>
            <c:strRef>
              <c:f>Sheet1!$B$1</c:f>
              <c:strCache>
                <c:ptCount val="1"/>
                <c:pt idx="0">
                  <c:v>열3</c:v>
                </c:pt>
              </c:strCache>
            </c:strRef>
          </c:tx>
          <c:spPr>
            <a:solidFill>
              <a:schemeClr val="accent1"/>
            </a:solidFill>
            <a:ln>
              <a:solidFill>
                <a:schemeClr val="accent1">
                  <a:lumMod val="50000"/>
                </a:schemeClr>
              </a:solidFill>
            </a:ln>
            <a:effectLst/>
          </c:spPr>
          <c:invertIfNegative val="0"/>
          <c:dLbls>
            <c:dLbl>
              <c:idx val="0"/>
              <c:tx>
                <c:rich>
                  <a:bodyPr/>
                  <a:lstStyle/>
                  <a:p>
                    <a:r>
                      <a:rPr lang="en-US" altLang="ko-KR" dirty="0"/>
                      <a:t>+42%</a:t>
                    </a:r>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B27-C347-8B5B-AE6A954B93C1}"/>
                </c:ext>
              </c:extLst>
            </c:dLbl>
            <c:dLbl>
              <c:idx val="1"/>
              <c:delete val="1"/>
              <c:extLst>
                <c:ext xmlns:c15="http://schemas.microsoft.com/office/drawing/2012/chart" uri="{CE6537A1-D6FC-4f65-9D91-7224C49458BB}"/>
                <c:ext xmlns:c16="http://schemas.microsoft.com/office/drawing/2014/chart" uri="{C3380CC4-5D6E-409C-BE32-E72D297353CC}">
                  <c16:uniqueId val="{00000001-AB27-C347-8B5B-AE6A954B93C1}"/>
                </c:ext>
              </c:extLst>
            </c:dLbl>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128 Cores</c:v>
                </c:pt>
                <c:pt idx="1">
                  <c:v>32 Cores</c:v>
                </c:pt>
              </c:strCache>
            </c:strRef>
          </c:cat>
          <c:val>
            <c:numRef>
              <c:f>Sheet1!$B$2:$B$3</c:f>
              <c:numCache>
                <c:formatCode>General</c:formatCode>
                <c:ptCount val="2"/>
                <c:pt idx="0">
                  <c:v>1.420607344</c:v>
                </c:pt>
                <c:pt idx="1">
                  <c:v>1</c:v>
                </c:pt>
              </c:numCache>
            </c:numRef>
          </c:val>
          <c:extLst>
            <c:ext xmlns:c16="http://schemas.microsoft.com/office/drawing/2014/chart" uri="{C3380CC4-5D6E-409C-BE32-E72D297353CC}">
              <c16:uniqueId val="{00000002-AB27-C347-8B5B-AE6A954B93C1}"/>
            </c:ext>
          </c:extLst>
        </c:ser>
        <c:dLbls>
          <c:showLegendKey val="0"/>
          <c:showVal val="0"/>
          <c:showCatName val="0"/>
          <c:showSerName val="0"/>
          <c:showPercent val="0"/>
          <c:showBubbleSize val="0"/>
        </c:dLbls>
        <c:gapWidth val="50"/>
        <c:axId val="1745349648"/>
        <c:axId val="1718590384"/>
      </c:barChart>
      <c:catAx>
        <c:axId val="174534964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718590384"/>
        <c:crosses val="autoZero"/>
        <c:auto val="1"/>
        <c:lblAlgn val="ctr"/>
        <c:lblOffset val="100"/>
        <c:noMultiLvlLbl val="0"/>
      </c:catAx>
      <c:valAx>
        <c:axId val="1718590384"/>
        <c:scaling>
          <c:orientation val="minMax"/>
          <c:max val="4"/>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2000" b="0" i="0" u="none" strike="noStrike" kern="1200" baseline="0">
                    <a:solidFill>
                      <a:schemeClr val="tx1"/>
                    </a:solidFill>
                    <a:latin typeface="+mn-lt"/>
                    <a:ea typeface="+mn-ea"/>
                    <a:cs typeface="+mn-cs"/>
                  </a:defRPr>
                </a:pPr>
                <a:r>
                  <a:rPr lang="en-US" altLang="ko-KR" dirty="0"/>
                  <a:t>Speedup</a:t>
                </a:r>
                <a:endParaRPr lang="ko-KR" altLang="en-US" dirty="0"/>
              </a:p>
            </c:rich>
          </c:tx>
          <c:layout>
            <c:manualLayout>
              <c:xMode val="edge"/>
              <c:yMode val="edge"/>
              <c:x val="0.509829153300282"/>
              <c:y val="0.82470364039603605"/>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745349648"/>
        <c:crosses val="autoZero"/>
        <c:crossBetween val="between"/>
      </c:valAx>
      <c:spPr>
        <a:noFill/>
        <a:ln>
          <a:noFill/>
        </a:ln>
        <a:effectLst/>
      </c:spPr>
    </c:plotArea>
    <c:plotVisOnly val="1"/>
    <c:dispBlanksAs val="gap"/>
    <c:showDLblsOverMax val="0"/>
  </c:chart>
  <c:spPr>
    <a:noFill/>
    <a:ln>
      <a:noFill/>
    </a:ln>
    <a:effectLst/>
  </c:spPr>
  <c:txPr>
    <a:bodyPr/>
    <a:lstStyle/>
    <a:p>
      <a:pPr>
        <a:defRPr sz="2000">
          <a:solidFill>
            <a:schemeClr val="tx1"/>
          </a:solidFill>
          <a:latin typeface="+mn-lt"/>
        </a:defRPr>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계열 1</c:v>
                </c:pt>
              </c:strCache>
            </c:strRef>
          </c:tx>
          <c:spPr>
            <a:solidFill>
              <a:schemeClr val="accent1"/>
            </a:solidFill>
            <a:ln>
              <a:noFill/>
            </a:ln>
            <a:effectLst/>
          </c:spPr>
          <c:invertIfNegative val="0"/>
          <c:dPt>
            <c:idx val="0"/>
            <c:invertIfNegative val="0"/>
            <c:bubble3D val="0"/>
            <c:spPr>
              <a:solidFill>
                <a:schemeClr val="accent1"/>
              </a:solidFill>
              <a:ln>
                <a:solidFill>
                  <a:schemeClr val="accent1">
                    <a:lumMod val="50000"/>
                  </a:schemeClr>
                </a:solidFill>
              </a:ln>
              <a:effectLst/>
            </c:spPr>
            <c:extLst>
              <c:ext xmlns:c16="http://schemas.microsoft.com/office/drawing/2014/chart" uri="{C3380CC4-5D6E-409C-BE32-E72D297353CC}">
                <c16:uniqueId val="{00000001-CEFA-1E43-994B-B6D98FA7C8D3}"/>
              </c:ext>
            </c:extLst>
          </c:dPt>
          <c:dPt>
            <c:idx val="1"/>
            <c:invertIfNegative val="0"/>
            <c:bubble3D val="0"/>
            <c:spPr>
              <a:solidFill>
                <a:schemeClr val="accent1"/>
              </a:solidFill>
              <a:ln>
                <a:solidFill>
                  <a:schemeClr val="accent1">
                    <a:lumMod val="50000"/>
                  </a:schemeClr>
                </a:solidFill>
              </a:ln>
              <a:effectLst/>
            </c:spPr>
            <c:extLst>
              <c:ext xmlns:c16="http://schemas.microsoft.com/office/drawing/2014/chart" uri="{C3380CC4-5D6E-409C-BE32-E72D297353CC}">
                <c16:uniqueId val="{00000003-CEFA-1E43-994B-B6D98FA7C8D3}"/>
              </c:ext>
            </c:extLst>
          </c:dPt>
          <c:dPt>
            <c:idx val="2"/>
            <c:invertIfNegative val="0"/>
            <c:bubble3D val="0"/>
            <c:spPr>
              <a:solidFill>
                <a:schemeClr val="accent1"/>
              </a:solidFill>
              <a:ln>
                <a:solidFill>
                  <a:schemeClr val="accent1">
                    <a:lumMod val="50000"/>
                  </a:schemeClr>
                </a:solidFill>
              </a:ln>
              <a:effectLst/>
            </c:spPr>
            <c:extLst>
              <c:ext xmlns:c16="http://schemas.microsoft.com/office/drawing/2014/chart" uri="{C3380CC4-5D6E-409C-BE32-E72D297353CC}">
                <c16:uniqueId val="{00000005-CEFA-1E43-994B-B6D98FA7C8D3}"/>
              </c:ext>
            </c:extLst>
          </c:dPt>
          <c:dPt>
            <c:idx val="3"/>
            <c:invertIfNegative val="0"/>
            <c:bubble3D val="0"/>
            <c:spPr>
              <a:solidFill>
                <a:schemeClr val="accent3"/>
              </a:solidFill>
              <a:ln>
                <a:solidFill>
                  <a:schemeClr val="accent3">
                    <a:lumMod val="50000"/>
                  </a:schemeClr>
                </a:solidFill>
              </a:ln>
              <a:effectLst/>
            </c:spPr>
            <c:extLst>
              <c:ext xmlns:c16="http://schemas.microsoft.com/office/drawing/2014/chart" uri="{C3380CC4-5D6E-409C-BE32-E72D297353CC}">
                <c16:uniqueId val="{00000007-CEFA-1E43-994B-B6D98FA7C8D3}"/>
              </c:ext>
            </c:extLst>
          </c:dPt>
          <c:dPt>
            <c:idx val="4"/>
            <c:invertIfNegative val="0"/>
            <c:bubble3D val="0"/>
            <c:spPr>
              <a:solidFill>
                <a:schemeClr val="accent3"/>
              </a:solidFill>
              <a:ln>
                <a:solidFill>
                  <a:schemeClr val="accent3">
                    <a:lumMod val="50000"/>
                  </a:schemeClr>
                </a:solidFill>
              </a:ln>
              <a:effectLst/>
            </c:spPr>
            <c:extLst>
              <c:ext xmlns:c16="http://schemas.microsoft.com/office/drawing/2014/chart" uri="{C3380CC4-5D6E-409C-BE32-E72D297353CC}">
                <c16:uniqueId val="{00000009-CEFA-1E43-994B-B6D98FA7C8D3}"/>
              </c:ext>
            </c:extLst>
          </c:dPt>
          <c:dPt>
            <c:idx val="5"/>
            <c:invertIfNegative val="0"/>
            <c:bubble3D val="0"/>
            <c:spPr>
              <a:solidFill>
                <a:schemeClr val="accent3"/>
              </a:solidFill>
              <a:ln>
                <a:solidFill>
                  <a:schemeClr val="accent3">
                    <a:lumMod val="50000"/>
                  </a:schemeClr>
                </a:solidFill>
              </a:ln>
              <a:effectLst/>
            </c:spPr>
            <c:extLst>
              <c:ext xmlns:c16="http://schemas.microsoft.com/office/drawing/2014/chart" uri="{C3380CC4-5D6E-409C-BE32-E72D297353CC}">
                <c16:uniqueId val="{0000000B-CEFA-1E43-994B-B6D98FA7C8D3}"/>
              </c:ext>
            </c:extLst>
          </c:dPt>
          <c:dLbls>
            <c:dLbl>
              <c:idx val="0"/>
              <c:delete val="1"/>
              <c:extLst>
                <c:ext xmlns:c15="http://schemas.microsoft.com/office/drawing/2012/chart" uri="{CE6537A1-D6FC-4f65-9D91-7224C49458BB}"/>
                <c:ext xmlns:c16="http://schemas.microsoft.com/office/drawing/2014/chart" uri="{C3380CC4-5D6E-409C-BE32-E72D297353CC}">
                  <c16:uniqueId val="{00000001-CEFA-1E43-994B-B6D98FA7C8D3}"/>
                </c:ext>
              </c:extLst>
            </c:dLbl>
            <c:dLbl>
              <c:idx val="1"/>
              <c:tx>
                <c:rich>
                  <a:bodyPr/>
                  <a:lstStyle/>
                  <a:p>
                    <a:r>
                      <a:rPr lang="en-US" altLang="ko-KR"/>
                      <a:t>+56%</a:t>
                    </a:r>
                    <a:endParaRPr lang="en-US" altLang="ko-KR" dirty="0"/>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CEFA-1E43-994B-B6D98FA7C8D3}"/>
                </c:ext>
              </c:extLst>
            </c:dLbl>
            <c:dLbl>
              <c:idx val="2"/>
              <c:tx>
                <c:rich>
                  <a:bodyPr/>
                  <a:lstStyle/>
                  <a:p>
                    <a:r>
                      <a:rPr lang="en-US" altLang="ko-KR"/>
                      <a:t>+25%</a:t>
                    </a:r>
                    <a:endParaRPr lang="en-US" altLang="ko-KR" dirty="0"/>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CEFA-1E43-994B-B6D98FA7C8D3}"/>
                </c:ext>
              </c:extLst>
            </c:dLbl>
            <c:dLbl>
              <c:idx val="3"/>
              <c:tx>
                <c:rich>
                  <a:bodyPr/>
                  <a:lstStyle/>
                  <a:p>
                    <a:r>
                      <a:rPr lang="en-US" altLang="ko-KR"/>
                      <a:t>9.0x</a:t>
                    </a:r>
                    <a:endParaRPr lang="en-US" altLang="ko-KR" dirty="0"/>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CEFA-1E43-994B-B6D98FA7C8D3}"/>
                </c:ext>
              </c:extLst>
            </c:dLbl>
            <c:dLbl>
              <c:idx val="4"/>
              <c:tx>
                <c:rich>
                  <a:bodyPr/>
                  <a:lstStyle/>
                  <a:p>
                    <a:r>
                      <a:rPr lang="en-US" altLang="ko-KR"/>
                      <a:t>11.6x</a:t>
                    </a:r>
                    <a:endParaRPr lang="en-US" altLang="ko-KR" dirty="0"/>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CEFA-1E43-994B-B6D98FA7C8D3}"/>
                </c:ext>
              </c:extLst>
            </c:dLbl>
            <c:dLbl>
              <c:idx val="5"/>
              <c:tx>
                <c:rich>
                  <a:bodyPr/>
                  <a:lstStyle/>
                  <a:p>
                    <a:r>
                      <a:rPr lang="en-US" altLang="ko-KR"/>
                      <a:t>13.8x</a:t>
                    </a:r>
                    <a:endParaRPr lang="en-US" altLang="ko-KR" dirty="0"/>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CEFA-1E43-994B-B6D98FA7C8D3}"/>
                </c:ext>
              </c:extLst>
            </c:dLbl>
            <c:spPr>
              <a:noFill/>
              <a:ln>
                <a:noFill/>
              </a:ln>
              <a:effectLst/>
            </c:spPr>
            <c:txPr>
              <a:bodyPr rot="0" spcFirstLastPara="1" vertOverflow="ellipsis" vert="horz" wrap="square" lIns="38100" tIns="19050" rIns="38100" bIns="19050" anchor="ctr" anchorCtr="1">
                <a:spAutoFit/>
              </a:bodyPr>
              <a:lstStyle/>
              <a:p>
                <a:pPr>
                  <a:defRPr sz="24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DDR3-OoO</c:v>
                </c:pt>
                <c:pt idx="1">
                  <c:v>HMC-OoO</c:v>
                </c:pt>
                <c:pt idx="2">
                  <c:v>HMC-MC</c:v>
                </c:pt>
                <c:pt idx="3">
                  <c:v>Tesseract</c:v>
                </c:pt>
                <c:pt idx="4">
                  <c:v>Tesseract-
LP</c:v>
                </c:pt>
                <c:pt idx="5">
                  <c:v>Tesseract-
LP-MTP</c:v>
                </c:pt>
              </c:strCache>
            </c:strRef>
          </c:cat>
          <c:val>
            <c:numRef>
              <c:f>Sheet1!$B$2:$B$7</c:f>
              <c:numCache>
                <c:formatCode>General</c:formatCode>
                <c:ptCount val="6"/>
                <c:pt idx="0">
                  <c:v>1</c:v>
                </c:pt>
                <c:pt idx="1">
                  <c:v>1.559151435</c:v>
                </c:pt>
                <c:pt idx="2">
                  <c:v>1.252544595</c:v>
                </c:pt>
                <c:pt idx="3">
                  <c:v>9.0241128310000001</c:v>
                </c:pt>
                <c:pt idx="4">
                  <c:v>11.6257351</c:v>
                </c:pt>
                <c:pt idx="5">
                  <c:v>13.781443319999999</c:v>
                </c:pt>
              </c:numCache>
            </c:numRef>
          </c:val>
          <c:extLst>
            <c:ext xmlns:c16="http://schemas.microsoft.com/office/drawing/2014/chart" uri="{C3380CC4-5D6E-409C-BE32-E72D297353CC}">
              <c16:uniqueId val="{0000000C-CEFA-1E43-994B-B6D98FA7C8D3}"/>
            </c:ext>
          </c:extLst>
        </c:ser>
        <c:dLbls>
          <c:showLegendKey val="0"/>
          <c:showVal val="0"/>
          <c:showCatName val="0"/>
          <c:showSerName val="0"/>
          <c:showPercent val="0"/>
          <c:showBubbleSize val="0"/>
        </c:dLbls>
        <c:gapWidth val="80"/>
        <c:overlap val="-27"/>
        <c:axId val="1734719568"/>
        <c:axId val="1714371296"/>
      </c:barChart>
      <c:catAx>
        <c:axId val="17347195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714371296"/>
        <c:crosses val="autoZero"/>
        <c:auto val="1"/>
        <c:lblAlgn val="ctr"/>
        <c:lblOffset val="100"/>
        <c:noMultiLvlLbl val="0"/>
      </c:catAx>
      <c:valAx>
        <c:axId val="1714371296"/>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0" i="0" u="none" strike="noStrike" kern="1200" baseline="0">
                    <a:solidFill>
                      <a:schemeClr val="tx1"/>
                    </a:solidFill>
                    <a:latin typeface="+mn-lt"/>
                    <a:ea typeface="+mn-ea"/>
                    <a:cs typeface="+mn-cs"/>
                  </a:defRPr>
                </a:pPr>
                <a:r>
                  <a:rPr lang="en-US" altLang="ko-KR"/>
                  <a:t>Speedup</a:t>
                </a:r>
                <a:endParaRPr lang="ko-KR" altLang="en-US" dirty="0"/>
              </a:p>
            </c:rich>
          </c:tx>
          <c:layout>
            <c:manualLayout>
              <c:xMode val="edge"/>
              <c:yMode val="edge"/>
              <c:x val="4.6296296296296302E-3"/>
              <c:y val="0.336434154096592"/>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734719568"/>
        <c:crosses val="autoZero"/>
        <c:crossBetween val="between"/>
      </c:valAx>
      <c:spPr>
        <a:noFill/>
        <a:ln>
          <a:noFill/>
        </a:ln>
        <a:effectLst/>
      </c:spPr>
    </c:plotArea>
    <c:plotVisOnly val="1"/>
    <c:dispBlanksAs val="gap"/>
    <c:showDLblsOverMax val="0"/>
  </c:chart>
  <c:spPr>
    <a:noFill/>
    <a:ln>
      <a:noFill/>
    </a:ln>
    <a:effectLst/>
  </c:spPr>
  <c:txPr>
    <a:bodyPr/>
    <a:lstStyle/>
    <a:p>
      <a:pPr>
        <a:defRPr sz="2000">
          <a:solidFill>
            <a:schemeClr val="tx1"/>
          </a:solidFill>
        </a:defRPr>
      </a:pPr>
      <a:endParaRPr lang="en-US"/>
    </a:p>
  </c:txPr>
  <c:externalData r:id="rId2">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계열 1</c:v>
                </c:pt>
              </c:strCache>
            </c:strRef>
          </c:tx>
          <c:spPr>
            <a:solidFill>
              <a:schemeClr val="accent1"/>
            </a:solidFill>
            <a:ln>
              <a:noFill/>
            </a:ln>
            <a:effectLst/>
          </c:spPr>
          <c:invertIfNegative val="0"/>
          <c:dPt>
            <c:idx val="0"/>
            <c:invertIfNegative val="0"/>
            <c:bubble3D val="0"/>
            <c:spPr>
              <a:solidFill>
                <a:schemeClr val="accent1"/>
              </a:solidFill>
              <a:ln>
                <a:solidFill>
                  <a:schemeClr val="accent1">
                    <a:lumMod val="50000"/>
                  </a:schemeClr>
                </a:solidFill>
              </a:ln>
              <a:effectLst/>
            </c:spPr>
            <c:extLst>
              <c:ext xmlns:c16="http://schemas.microsoft.com/office/drawing/2014/chart" uri="{C3380CC4-5D6E-409C-BE32-E72D297353CC}">
                <c16:uniqueId val="{00000001-115C-3D45-A46B-2EEE9BCABE6F}"/>
              </c:ext>
            </c:extLst>
          </c:dPt>
          <c:dPt>
            <c:idx val="1"/>
            <c:invertIfNegative val="0"/>
            <c:bubble3D val="0"/>
            <c:spPr>
              <a:solidFill>
                <a:schemeClr val="accent1"/>
              </a:solidFill>
              <a:ln>
                <a:solidFill>
                  <a:schemeClr val="accent1">
                    <a:lumMod val="50000"/>
                  </a:schemeClr>
                </a:solidFill>
              </a:ln>
              <a:effectLst/>
            </c:spPr>
            <c:extLst>
              <c:ext xmlns:c16="http://schemas.microsoft.com/office/drawing/2014/chart" uri="{C3380CC4-5D6E-409C-BE32-E72D297353CC}">
                <c16:uniqueId val="{00000003-115C-3D45-A46B-2EEE9BCABE6F}"/>
              </c:ext>
            </c:extLst>
          </c:dPt>
          <c:dPt>
            <c:idx val="2"/>
            <c:invertIfNegative val="0"/>
            <c:bubble3D val="0"/>
            <c:spPr>
              <a:solidFill>
                <a:schemeClr val="accent1"/>
              </a:solidFill>
              <a:ln>
                <a:solidFill>
                  <a:schemeClr val="accent1">
                    <a:lumMod val="50000"/>
                  </a:schemeClr>
                </a:solidFill>
              </a:ln>
              <a:effectLst/>
            </c:spPr>
            <c:extLst>
              <c:ext xmlns:c16="http://schemas.microsoft.com/office/drawing/2014/chart" uri="{C3380CC4-5D6E-409C-BE32-E72D297353CC}">
                <c16:uniqueId val="{00000005-115C-3D45-A46B-2EEE9BCABE6F}"/>
              </c:ext>
            </c:extLst>
          </c:dPt>
          <c:dPt>
            <c:idx val="3"/>
            <c:invertIfNegative val="0"/>
            <c:bubble3D val="0"/>
            <c:spPr>
              <a:solidFill>
                <a:schemeClr val="accent3"/>
              </a:solidFill>
              <a:ln>
                <a:solidFill>
                  <a:schemeClr val="accent3">
                    <a:lumMod val="50000"/>
                  </a:schemeClr>
                </a:solidFill>
              </a:ln>
              <a:effectLst/>
            </c:spPr>
            <c:extLst>
              <c:ext xmlns:c16="http://schemas.microsoft.com/office/drawing/2014/chart" uri="{C3380CC4-5D6E-409C-BE32-E72D297353CC}">
                <c16:uniqueId val="{00000007-115C-3D45-A46B-2EEE9BCABE6F}"/>
              </c:ext>
            </c:extLst>
          </c:dPt>
          <c:dPt>
            <c:idx val="4"/>
            <c:invertIfNegative val="0"/>
            <c:bubble3D val="0"/>
            <c:spPr>
              <a:solidFill>
                <a:schemeClr val="accent3"/>
              </a:solidFill>
              <a:ln>
                <a:solidFill>
                  <a:schemeClr val="accent3">
                    <a:lumMod val="50000"/>
                  </a:schemeClr>
                </a:solidFill>
              </a:ln>
              <a:effectLst/>
            </c:spPr>
            <c:extLst>
              <c:ext xmlns:c16="http://schemas.microsoft.com/office/drawing/2014/chart" uri="{C3380CC4-5D6E-409C-BE32-E72D297353CC}">
                <c16:uniqueId val="{00000009-115C-3D45-A46B-2EEE9BCABE6F}"/>
              </c:ext>
            </c:extLst>
          </c:dPt>
          <c:dPt>
            <c:idx val="5"/>
            <c:invertIfNegative val="0"/>
            <c:bubble3D val="0"/>
            <c:spPr>
              <a:solidFill>
                <a:schemeClr val="accent3"/>
              </a:solidFill>
              <a:ln>
                <a:solidFill>
                  <a:schemeClr val="accent3">
                    <a:lumMod val="50000"/>
                  </a:schemeClr>
                </a:solidFill>
              </a:ln>
              <a:effectLst/>
            </c:spPr>
            <c:extLst>
              <c:ext xmlns:c16="http://schemas.microsoft.com/office/drawing/2014/chart" uri="{C3380CC4-5D6E-409C-BE32-E72D297353CC}">
                <c16:uniqueId val="{0000000B-115C-3D45-A46B-2EEE9BCABE6F}"/>
              </c:ext>
            </c:extLst>
          </c:dPt>
          <c:dLbls>
            <c:dLbl>
              <c:idx val="0"/>
              <c:delete val="1"/>
              <c:extLst>
                <c:ext xmlns:c15="http://schemas.microsoft.com/office/drawing/2012/chart" uri="{CE6537A1-D6FC-4f65-9D91-7224C49458BB}"/>
                <c:ext xmlns:c16="http://schemas.microsoft.com/office/drawing/2014/chart" uri="{C3380CC4-5D6E-409C-BE32-E72D297353CC}">
                  <c16:uniqueId val="{00000001-115C-3D45-A46B-2EEE9BCABE6F}"/>
                </c:ext>
              </c:extLst>
            </c:dLbl>
            <c:dLbl>
              <c:idx val="1"/>
              <c:tx>
                <c:rich>
                  <a:bodyPr/>
                  <a:lstStyle/>
                  <a:p>
                    <a:r>
                      <a:rPr lang="en-US" altLang="ko-KR"/>
                      <a:t>+56%</a:t>
                    </a:r>
                    <a:endParaRPr lang="en-US" altLang="ko-KR" dirty="0"/>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115C-3D45-A46B-2EEE9BCABE6F}"/>
                </c:ext>
              </c:extLst>
            </c:dLbl>
            <c:dLbl>
              <c:idx val="2"/>
              <c:tx>
                <c:rich>
                  <a:bodyPr/>
                  <a:lstStyle/>
                  <a:p>
                    <a:r>
                      <a:rPr lang="en-US" altLang="ko-KR"/>
                      <a:t>+25%</a:t>
                    </a:r>
                    <a:endParaRPr lang="en-US" altLang="ko-KR" dirty="0"/>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115C-3D45-A46B-2EEE9BCABE6F}"/>
                </c:ext>
              </c:extLst>
            </c:dLbl>
            <c:dLbl>
              <c:idx val="3"/>
              <c:tx>
                <c:rich>
                  <a:bodyPr/>
                  <a:lstStyle/>
                  <a:p>
                    <a:r>
                      <a:rPr lang="en-US" altLang="ko-KR"/>
                      <a:t>9.0x</a:t>
                    </a:r>
                    <a:endParaRPr lang="en-US" altLang="ko-KR" dirty="0"/>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115C-3D45-A46B-2EEE9BCABE6F}"/>
                </c:ext>
              </c:extLst>
            </c:dLbl>
            <c:dLbl>
              <c:idx val="4"/>
              <c:tx>
                <c:rich>
                  <a:bodyPr/>
                  <a:lstStyle/>
                  <a:p>
                    <a:r>
                      <a:rPr lang="en-US" altLang="ko-KR"/>
                      <a:t>11.6x</a:t>
                    </a:r>
                    <a:endParaRPr lang="en-US" altLang="ko-KR" dirty="0"/>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115C-3D45-A46B-2EEE9BCABE6F}"/>
                </c:ext>
              </c:extLst>
            </c:dLbl>
            <c:dLbl>
              <c:idx val="5"/>
              <c:tx>
                <c:rich>
                  <a:bodyPr/>
                  <a:lstStyle/>
                  <a:p>
                    <a:r>
                      <a:rPr lang="en-US" altLang="ko-KR"/>
                      <a:t>13.8x</a:t>
                    </a:r>
                    <a:endParaRPr lang="en-US" altLang="ko-KR" dirty="0"/>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115C-3D45-A46B-2EEE9BCABE6F}"/>
                </c:ext>
              </c:extLst>
            </c:dLbl>
            <c:spPr>
              <a:noFill/>
              <a:ln>
                <a:noFill/>
              </a:ln>
              <a:effectLst/>
            </c:spPr>
            <c:txPr>
              <a:bodyPr rot="0" spcFirstLastPara="1" vertOverflow="ellipsis" vert="horz" wrap="square" lIns="38100" tIns="19050" rIns="38100" bIns="19050" anchor="ctr" anchorCtr="1">
                <a:spAutoFit/>
              </a:bodyPr>
              <a:lstStyle/>
              <a:p>
                <a:pPr>
                  <a:defRPr sz="24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DDR3-OoO</c:v>
                </c:pt>
                <c:pt idx="1">
                  <c:v>HMC-OoO</c:v>
                </c:pt>
                <c:pt idx="2">
                  <c:v>HMC-MC</c:v>
                </c:pt>
                <c:pt idx="3">
                  <c:v>Tesseract</c:v>
                </c:pt>
                <c:pt idx="4">
                  <c:v>Tesseract-
LP</c:v>
                </c:pt>
                <c:pt idx="5">
                  <c:v>Tesseract-
LP-MTP</c:v>
                </c:pt>
              </c:strCache>
            </c:strRef>
          </c:cat>
          <c:val>
            <c:numRef>
              <c:f>Sheet1!$B$2:$B$7</c:f>
              <c:numCache>
                <c:formatCode>General</c:formatCode>
                <c:ptCount val="6"/>
                <c:pt idx="0">
                  <c:v>1</c:v>
                </c:pt>
                <c:pt idx="1">
                  <c:v>1.559151435</c:v>
                </c:pt>
                <c:pt idx="2">
                  <c:v>1.252544595</c:v>
                </c:pt>
                <c:pt idx="3">
                  <c:v>9.0241128310000001</c:v>
                </c:pt>
                <c:pt idx="4">
                  <c:v>11.6257351</c:v>
                </c:pt>
                <c:pt idx="5">
                  <c:v>13.781443319999999</c:v>
                </c:pt>
              </c:numCache>
            </c:numRef>
          </c:val>
          <c:extLst>
            <c:ext xmlns:c16="http://schemas.microsoft.com/office/drawing/2014/chart" uri="{C3380CC4-5D6E-409C-BE32-E72D297353CC}">
              <c16:uniqueId val="{0000000C-115C-3D45-A46B-2EEE9BCABE6F}"/>
            </c:ext>
          </c:extLst>
        </c:ser>
        <c:dLbls>
          <c:showLegendKey val="0"/>
          <c:showVal val="0"/>
          <c:showCatName val="0"/>
          <c:showSerName val="0"/>
          <c:showPercent val="0"/>
          <c:showBubbleSize val="0"/>
        </c:dLbls>
        <c:gapWidth val="80"/>
        <c:overlap val="-27"/>
        <c:axId val="1235585376"/>
        <c:axId val="1235589440"/>
      </c:barChart>
      <c:catAx>
        <c:axId val="12355853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235589440"/>
        <c:crosses val="autoZero"/>
        <c:auto val="1"/>
        <c:lblAlgn val="ctr"/>
        <c:lblOffset val="100"/>
        <c:noMultiLvlLbl val="0"/>
      </c:catAx>
      <c:valAx>
        <c:axId val="1235589440"/>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0" i="0" u="none" strike="noStrike" kern="1200" baseline="0">
                    <a:solidFill>
                      <a:schemeClr val="tx1"/>
                    </a:solidFill>
                    <a:latin typeface="+mn-lt"/>
                    <a:ea typeface="+mn-ea"/>
                    <a:cs typeface="+mn-cs"/>
                  </a:defRPr>
                </a:pPr>
                <a:r>
                  <a:rPr lang="en-US" altLang="ko-KR"/>
                  <a:t>Speedup</a:t>
                </a:r>
                <a:endParaRPr lang="ko-KR" altLang="en-US" dirty="0"/>
              </a:p>
            </c:rich>
          </c:tx>
          <c:layout>
            <c:manualLayout>
              <c:xMode val="edge"/>
              <c:yMode val="edge"/>
              <c:x val="4.6296296296296302E-3"/>
              <c:y val="0.336434154096592"/>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235585376"/>
        <c:crosses val="autoZero"/>
        <c:crossBetween val="between"/>
      </c:valAx>
      <c:spPr>
        <a:noFill/>
        <a:ln>
          <a:noFill/>
        </a:ln>
        <a:effectLst/>
      </c:spPr>
    </c:plotArea>
    <c:plotVisOnly val="1"/>
    <c:dispBlanksAs val="gap"/>
    <c:showDLblsOverMax val="0"/>
  </c:chart>
  <c:spPr>
    <a:noFill/>
    <a:ln>
      <a:noFill/>
    </a:ln>
    <a:effectLst/>
  </c:spPr>
  <c:txPr>
    <a:bodyPr/>
    <a:lstStyle/>
    <a:p>
      <a:pPr>
        <a:defRPr sz="2000">
          <a:solidFill>
            <a:schemeClr val="tx1"/>
          </a:solidFill>
        </a:defRPr>
      </a:pPr>
      <a:endParaRPr lang="en-US"/>
    </a:p>
  </c:txPr>
  <c:externalData r:id="rId2">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2400" b="1" i="0" u="none" strike="noStrike" kern="1200" spc="0" baseline="0">
                <a:solidFill>
                  <a:schemeClr val="tx1"/>
                </a:solidFill>
                <a:latin typeface="+mn-lt"/>
                <a:ea typeface="+mn-ea"/>
                <a:cs typeface="+mn-cs"/>
              </a:defRPr>
            </a:pPr>
            <a:r>
              <a:rPr lang="en-US" altLang="ko-KR" b="1" dirty="0"/>
              <a:t>Memory </a:t>
            </a:r>
            <a:r>
              <a:rPr lang="en-US" altLang="ko-KR" b="1"/>
              <a:t>Bandwidth Consumption</a:t>
            </a:r>
            <a:endParaRPr lang="en-US" altLang="ko-KR" b="1" dirty="0"/>
          </a:p>
        </c:rich>
      </c:tx>
      <c:overlay val="0"/>
      <c:spPr>
        <a:noFill/>
        <a:ln>
          <a:noFill/>
        </a:ln>
        <a:effectLst/>
      </c:spPr>
    </c:title>
    <c:autoTitleDeleted val="0"/>
    <c:plotArea>
      <c:layout/>
      <c:barChart>
        <c:barDir val="col"/>
        <c:grouping val="clustered"/>
        <c:varyColors val="0"/>
        <c:ser>
          <c:idx val="0"/>
          <c:order val="0"/>
          <c:tx>
            <c:strRef>
              <c:f>Sheet1!$B$1</c:f>
              <c:strCache>
                <c:ptCount val="1"/>
                <c:pt idx="0">
                  <c:v>계열 1</c:v>
                </c:pt>
              </c:strCache>
            </c:strRef>
          </c:tx>
          <c:spPr>
            <a:solidFill>
              <a:schemeClr val="accent1"/>
            </a:solidFill>
            <a:ln>
              <a:noFill/>
            </a:ln>
            <a:effectLst/>
          </c:spPr>
          <c:invertIfNegative val="0"/>
          <c:dPt>
            <c:idx val="0"/>
            <c:invertIfNegative val="0"/>
            <c:bubble3D val="0"/>
            <c:spPr>
              <a:solidFill>
                <a:schemeClr val="accent1"/>
              </a:solidFill>
              <a:ln>
                <a:solidFill>
                  <a:schemeClr val="accent1">
                    <a:lumMod val="50000"/>
                  </a:schemeClr>
                </a:solidFill>
              </a:ln>
              <a:effectLst/>
            </c:spPr>
            <c:extLst>
              <c:ext xmlns:c16="http://schemas.microsoft.com/office/drawing/2014/chart" uri="{C3380CC4-5D6E-409C-BE32-E72D297353CC}">
                <c16:uniqueId val="{00000001-B2E7-F342-9C6A-BC9A260D59A6}"/>
              </c:ext>
            </c:extLst>
          </c:dPt>
          <c:dPt>
            <c:idx val="1"/>
            <c:invertIfNegative val="0"/>
            <c:bubble3D val="0"/>
            <c:spPr>
              <a:solidFill>
                <a:schemeClr val="accent1"/>
              </a:solidFill>
              <a:ln>
                <a:solidFill>
                  <a:schemeClr val="accent1">
                    <a:lumMod val="50000"/>
                  </a:schemeClr>
                </a:solidFill>
              </a:ln>
              <a:effectLst/>
            </c:spPr>
            <c:extLst>
              <c:ext xmlns:c16="http://schemas.microsoft.com/office/drawing/2014/chart" uri="{C3380CC4-5D6E-409C-BE32-E72D297353CC}">
                <c16:uniqueId val="{00000003-B2E7-F342-9C6A-BC9A260D59A6}"/>
              </c:ext>
            </c:extLst>
          </c:dPt>
          <c:dPt>
            <c:idx val="2"/>
            <c:invertIfNegative val="0"/>
            <c:bubble3D val="0"/>
            <c:spPr>
              <a:solidFill>
                <a:schemeClr val="accent1"/>
              </a:solidFill>
              <a:ln>
                <a:solidFill>
                  <a:schemeClr val="accent1">
                    <a:lumMod val="50000"/>
                  </a:schemeClr>
                </a:solidFill>
              </a:ln>
              <a:effectLst/>
            </c:spPr>
            <c:extLst>
              <c:ext xmlns:c16="http://schemas.microsoft.com/office/drawing/2014/chart" uri="{C3380CC4-5D6E-409C-BE32-E72D297353CC}">
                <c16:uniqueId val="{00000005-B2E7-F342-9C6A-BC9A260D59A6}"/>
              </c:ext>
            </c:extLst>
          </c:dPt>
          <c:dPt>
            <c:idx val="3"/>
            <c:invertIfNegative val="0"/>
            <c:bubble3D val="0"/>
            <c:spPr>
              <a:solidFill>
                <a:schemeClr val="accent3"/>
              </a:solidFill>
              <a:ln>
                <a:solidFill>
                  <a:schemeClr val="accent3">
                    <a:lumMod val="50000"/>
                  </a:schemeClr>
                </a:solidFill>
              </a:ln>
              <a:effectLst/>
            </c:spPr>
            <c:extLst>
              <c:ext xmlns:c16="http://schemas.microsoft.com/office/drawing/2014/chart" uri="{C3380CC4-5D6E-409C-BE32-E72D297353CC}">
                <c16:uniqueId val="{00000007-B2E7-F342-9C6A-BC9A260D59A6}"/>
              </c:ext>
            </c:extLst>
          </c:dPt>
          <c:dPt>
            <c:idx val="4"/>
            <c:invertIfNegative val="0"/>
            <c:bubble3D val="0"/>
            <c:spPr>
              <a:solidFill>
                <a:schemeClr val="accent3"/>
              </a:solidFill>
              <a:ln>
                <a:solidFill>
                  <a:schemeClr val="accent3">
                    <a:lumMod val="50000"/>
                  </a:schemeClr>
                </a:solidFill>
              </a:ln>
              <a:effectLst/>
            </c:spPr>
            <c:extLst>
              <c:ext xmlns:c16="http://schemas.microsoft.com/office/drawing/2014/chart" uri="{C3380CC4-5D6E-409C-BE32-E72D297353CC}">
                <c16:uniqueId val="{00000009-B2E7-F342-9C6A-BC9A260D59A6}"/>
              </c:ext>
            </c:extLst>
          </c:dPt>
          <c:dPt>
            <c:idx val="5"/>
            <c:invertIfNegative val="0"/>
            <c:bubble3D val="0"/>
            <c:spPr>
              <a:solidFill>
                <a:schemeClr val="accent3"/>
              </a:solidFill>
              <a:ln>
                <a:solidFill>
                  <a:schemeClr val="accent3">
                    <a:lumMod val="50000"/>
                  </a:schemeClr>
                </a:solidFill>
              </a:ln>
              <a:effectLst/>
            </c:spPr>
            <c:extLst>
              <c:ext xmlns:c16="http://schemas.microsoft.com/office/drawing/2014/chart" uri="{C3380CC4-5D6E-409C-BE32-E72D297353CC}">
                <c16:uniqueId val="{0000000B-B2E7-F342-9C6A-BC9A260D59A6}"/>
              </c:ext>
            </c:extLst>
          </c:dPt>
          <c:dLbls>
            <c:dLbl>
              <c:idx val="0"/>
              <c:tx>
                <c:rich>
                  <a:bodyPr/>
                  <a:lstStyle/>
                  <a:p>
                    <a:r>
                      <a:rPr lang="en-US" altLang="ko-KR" sz="1800" dirty="0"/>
                      <a:t>80GB/s</a:t>
                    </a:r>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2E7-F342-9C6A-BC9A260D59A6}"/>
                </c:ext>
              </c:extLst>
            </c:dLbl>
            <c:dLbl>
              <c:idx val="1"/>
              <c:tx>
                <c:rich>
                  <a:bodyPr/>
                  <a:lstStyle/>
                  <a:p>
                    <a:r>
                      <a:rPr lang="en-US" altLang="ko-KR" sz="1800" dirty="0"/>
                      <a:t>190GB/s</a:t>
                    </a:r>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B2E7-F342-9C6A-BC9A260D59A6}"/>
                </c:ext>
              </c:extLst>
            </c:dLbl>
            <c:dLbl>
              <c:idx val="2"/>
              <c:tx>
                <c:rich>
                  <a:bodyPr/>
                  <a:lstStyle/>
                  <a:p>
                    <a:r>
                      <a:rPr lang="en-US" altLang="ko-KR" sz="1800" dirty="0"/>
                      <a:t>243GB/s</a:t>
                    </a:r>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B2E7-F342-9C6A-BC9A260D59A6}"/>
                </c:ext>
              </c:extLst>
            </c:dLbl>
            <c:dLbl>
              <c:idx val="3"/>
              <c:tx>
                <c:rich>
                  <a:bodyPr/>
                  <a:lstStyle/>
                  <a:p>
                    <a:r>
                      <a:rPr lang="en-US" altLang="ko-KR" b="1" dirty="0"/>
                      <a:t>1.3TB/s</a:t>
                    </a:r>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B2E7-F342-9C6A-BC9A260D59A6}"/>
                </c:ext>
              </c:extLst>
            </c:dLbl>
            <c:dLbl>
              <c:idx val="4"/>
              <c:tx>
                <c:rich>
                  <a:bodyPr/>
                  <a:lstStyle/>
                  <a:p>
                    <a:r>
                      <a:rPr lang="en-US" altLang="ko-KR" b="1" dirty="0"/>
                      <a:t>2.2TB/s</a:t>
                    </a:r>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B2E7-F342-9C6A-BC9A260D59A6}"/>
                </c:ext>
              </c:extLst>
            </c:dLbl>
            <c:dLbl>
              <c:idx val="5"/>
              <c:tx>
                <c:rich>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r>
                      <a:rPr lang="en-US" altLang="ko-KR" b="1" dirty="0"/>
                      <a:t>2.9TB/s</a:t>
                    </a:r>
                  </a:p>
                </c:rich>
              </c:tx>
              <c:spPr>
                <a:noFill/>
                <a:ln>
                  <a:noFill/>
                </a:ln>
                <a:effectLst/>
              </c:sp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B2E7-F342-9C6A-BC9A260D59A6}"/>
                </c:ext>
              </c:extLst>
            </c:dLbl>
            <c:spPr>
              <a:noFill/>
              <a:ln>
                <a:noFill/>
              </a:ln>
              <a:effectLst/>
            </c:spPr>
            <c:txPr>
              <a:bodyPr rot="0" spcFirstLastPara="1" vertOverflow="ellipsis" vert="horz" wrap="square" lIns="38100" tIns="19050" rIns="38100" bIns="19050" anchor="ctr" anchorCtr="1">
                <a:spAutoFit/>
              </a:bodyPr>
              <a:lstStyle/>
              <a:p>
                <a:pPr>
                  <a:defRPr sz="1800" b="0" i="0" u="none" strike="noStrike" kern="1200" baseline="0">
                    <a:solidFill>
                      <a:schemeClr val="tx1"/>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DDR3-OoO</c:v>
                </c:pt>
                <c:pt idx="1">
                  <c:v>HMC-OoO</c:v>
                </c:pt>
                <c:pt idx="2">
                  <c:v>HMC-MC</c:v>
                </c:pt>
                <c:pt idx="3">
                  <c:v>Tesseract</c:v>
                </c:pt>
                <c:pt idx="4">
                  <c:v>Tesseract-
LP</c:v>
                </c:pt>
                <c:pt idx="5">
                  <c:v>Tesseract-
LP-MTP</c:v>
                </c:pt>
              </c:strCache>
            </c:strRef>
          </c:cat>
          <c:val>
            <c:numRef>
              <c:f>Sheet1!$B$2:$B$7</c:f>
              <c:numCache>
                <c:formatCode>General</c:formatCode>
                <c:ptCount val="6"/>
                <c:pt idx="0">
                  <c:v>7.9545171498E-2</c:v>
                </c:pt>
                <c:pt idx="1">
                  <c:v>0.19040264943999999</c:v>
                </c:pt>
                <c:pt idx="2">
                  <c:v>0.24288608168</c:v>
                </c:pt>
                <c:pt idx="3">
                  <c:v>1.2943036050600001</c:v>
                </c:pt>
                <c:pt idx="4">
                  <c:v>2.2439987488000002</c:v>
                </c:pt>
                <c:pt idx="5">
                  <c:v>2.9196510961999991</c:v>
                </c:pt>
              </c:numCache>
            </c:numRef>
          </c:val>
          <c:extLst>
            <c:ext xmlns:c16="http://schemas.microsoft.com/office/drawing/2014/chart" uri="{C3380CC4-5D6E-409C-BE32-E72D297353CC}">
              <c16:uniqueId val="{0000000C-B2E7-F342-9C6A-BC9A260D59A6}"/>
            </c:ext>
          </c:extLst>
        </c:ser>
        <c:dLbls>
          <c:showLegendKey val="0"/>
          <c:showVal val="0"/>
          <c:showCatName val="0"/>
          <c:showSerName val="0"/>
          <c:showPercent val="0"/>
          <c:showBubbleSize val="0"/>
        </c:dLbls>
        <c:gapWidth val="80"/>
        <c:overlap val="-27"/>
        <c:axId val="1216099712"/>
        <c:axId val="1216103472"/>
      </c:barChart>
      <c:catAx>
        <c:axId val="1216099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1216103472"/>
        <c:crosses val="autoZero"/>
        <c:auto val="1"/>
        <c:lblAlgn val="ctr"/>
        <c:lblOffset val="100"/>
        <c:noMultiLvlLbl val="0"/>
      </c:catAx>
      <c:valAx>
        <c:axId val="1216103472"/>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800" b="0" i="0" u="none" strike="noStrike" kern="1200" baseline="0">
                    <a:solidFill>
                      <a:schemeClr val="tx1"/>
                    </a:solidFill>
                    <a:latin typeface="+mn-lt"/>
                    <a:ea typeface="+mn-ea"/>
                    <a:cs typeface="+mn-cs"/>
                  </a:defRPr>
                </a:pPr>
                <a:r>
                  <a:rPr lang="en-US" altLang="ko-KR" sz="1800" dirty="0"/>
                  <a:t>Memory Bandwidth</a:t>
                </a:r>
                <a:r>
                  <a:rPr lang="en-US" altLang="ko-KR" sz="1800" baseline="0" dirty="0"/>
                  <a:t> (TB/s)</a:t>
                </a:r>
              </a:p>
            </c:rich>
          </c:tx>
          <c:layout>
            <c:manualLayout>
              <c:xMode val="edge"/>
              <c:yMode val="edge"/>
              <c:x val="0"/>
              <c:y val="0.14917297913327701"/>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1216099712"/>
        <c:crosses val="autoZero"/>
        <c:crossBetween val="between"/>
      </c:valAx>
      <c:spPr>
        <a:noFill/>
        <a:ln>
          <a:noFill/>
        </a:ln>
        <a:effectLst/>
      </c:spPr>
    </c:plotArea>
    <c:plotVisOnly val="1"/>
    <c:dispBlanksAs val="gap"/>
    <c:showDLblsOverMax val="0"/>
  </c:chart>
  <c:spPr>
    <a:noFill/>
    <a:ln>
      <a:noFill/>
    </a:ln>
    <a:effectLst/>
  </c:spPr>
  <c:txPr>
    <a:bodyPr/>
    <a:lstStyle/>
    <a:p>
      <a:pPr>
        <a:defRPr sz="2000">
          <a:solidFill>
            <a:schemeClr val="tx1"/>
          </a:solidFill>
        </a:defRPr>
      </a:pPr>
      <a:endParaRPr lang="en-US"/>
    </a:p>
  </c:txPr>
  <c:externalData r:id="rId2">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lrMapOvr bg1="lt1" tx1="dk1" bg2="lt2" tx2="dk2" accent1="accent1" accent2="accent2" accent3="accent3" accent4="accent4" accent5="accent5" accent6="accent6" hlink="hlink" folHlink="folHlink"/>
  <c:chart>
    <c:autoTitleDeleted val="1"/>
    <c:plotArea>
      <c:layout/>
      <c:barChart>
        <c:barDir val="col"/>
        <c:grouping val="stacked"/>
        <c:varyColors val="0"/>
        <c:ser>
          <c:idx val="0"/>
          <c:order val="0"/>
          <c:tx>
            <c:strRef>
              <c:f>Sheet1!$B$1</c:f>
              <c:strCache>
                <c:ptCount val="1"/>
                <c:pt idx="0">
                  <c:v>Memory Layers</c:v>
                </c:pt>
              </c:strCache>
            </c:strRef>
          </c:tx>
          <c:spPr>
            <a:solidFill>
              <a:schemeClr val="accent1">
                <a:shade val="65000"/>
              </a:schemeClr>
            </a:solidFill>
            <a:ln>
              <a:solidFill>
                <a:schemeClr val="accent1">
                  <a:lumMod val="50000"/>
                </a:schemeClr>
              </a:solidFill>
            </a:ln>
            <a:effectLst/>
          </c:spPr>
          <c:invertIfNegative val="0"/>
          <c:cat>
            <c:strRef>
              <c:f>Sheet1!$A$2:$A$3</c:f>
              <c:strCache>
                <c:ptCount val="2"/>
                <c:pt idx="0">
                  <c:v>HMC-OoO</c:v>
                </c:pt>
                <c:pt idx="1">
                  <c:v>Tesseract with Prefetching</c:v>
                </c:pt>
              </c:strCache>
            </c:strRef>
          </c:cat>
          <c:val>
            <c:numRef>
              <c:f>Sheet1!$B$2:$B$3</c:f>
              <c:numCache>
                <c:formatCode>General</c:formatCode>
                <c:ptCount val="2"/>
                <c:pt idx="0">
                  <c:v>6.3750664600000007E-2</c:v>
                </c:pt>
                <c:pt idx="1">
                  <c:v>2.4336080491188499E-2</c:v>
                </c:pt>
              </c:numCache>
            </c:numRef>
          </c:val>
          <c:extLst>
            <c:ext xmlns:c16="http://schemas.microsoft.com/office/drawing/2014/chart" uri="{C3380CC4-5D6E-409C-BE32-E72D297353CC}">
              <c16:uniqueId val="{00000000-21E2-A34E-A0AB-C0BCD6FD406E}"/>
            </c:ext>
          </c:extLst>
        </c:ser>
        <c:ser>
          <c:idx val="1"/>
          <c:order val="1"/>
          <c:tx>
            <c:strRef>
              <c:f>Sheet1!$C$1</c:f>
              <c:strCache>
                <c:ptCount val="1"/>
                <c:pt idx="0">
                  <c:v>Logic Layers</c:v>
                </c:pt>
              </c:strCache>
            </c:strRef>
          </c:tx>
          <c:spPr>
            <a:solidFill>
              <a:schemeClr val="accent1"/>
            </a:solidFill>
            <a:ln>
              <a:solidFill>
                <a:schemeClr val="accent1">
                  <a:lumMod val="50000"/>
                </a:schemeClr>
              </a:solidFill>
            </a:ln>
            <a:effectLst/>
          </c:spPr>
          <c:invertIfNegative val="0"/>
          <c:cat>
            <c:strRef>
              <c:f>Sheet1!$A$2:$A$3</c:f>
              <c:strCache>
                <c:ptCount val="2"/>
                <c:pt idx="0">
                  <c:v>HMC-OoO</c:v>
                </c:pt>
                <c:pt idx="1">
                  <c:v>Tesseract with Prefetching</c:v>
                </c:pt>
              </c:strCache>
            </c:strRef>
          </c:cat>
          <c:val>
            <c:numRef>
              <c:f>Sheet1!$C$2:$C$3</c:f>
              <c:numCache>
                <c:formatCode>General</c:formatCode>
                <c:ptCount val="2"/>
                <c:pt idx="0">
                  <c:v>0.93624933539999999</c:v>
                </c:pt>
                <c:pt idx="1">
                  <c:v>8.9919873647840196E-2</c:v>
                </c:pt>
              </c:numCache>
            </c:numRef>
          </c:val>
          <c:extLst>
            <c:ext xmlns:c16="http://schemas.microsoft.com/office/drawing/2014/chart" uri="{C3380CC4-5D6E-409C-BE32-E72D297353CC}">
              <c16:uniqueId val="{00000001-21E2-A34E-A0AB-C0BCD6FD406E}"/>
            </c:ext>
          </c:extLst>
        </c:ser>
        <c:ser>
          <c:idx val="2"/>
          <c:order val="2"/>
          <c:tx>
            <c:strRef>
              <c:f>Sheet1!$D$1</c:f>
              <c:strCache>
                <c:ptCount val="1"/>
                <c:pt idx="0">
                  <c:v>Cores</c:v>
                </c:pt>
              </c:strCache>
            </c:strRef>
          </c:tx>
          <c:spPr>
            <a:solidFill>
              <a:schemeClr val="accent1">
                <a:tint val="65000"/>
              </a:schemeClr>
            </a:solidFill>
            <a:ln>
              <a:solidFill>
                <a:schemeClr val="accent1">
                  <a:lumMod val="50000"/>
                </a:schemeClr>
              </a:solidFill>
            </a:ln>
            <a:effectLst/>
          </c:spPr>
          <c:invertIfNegative val="0"/>
          <c:cat>
            <c:strRef>
              <c:f>Sheet1!$A$2:$A$3</c:f>
              <c:strCache>
                <c:ptCount val="2"/>
                <c:pt idx="0">
                  <c:v>HMC-OoO</c:v>
                </c:pt>
                <c:pt idx="1">
                  <c:v>Tesseract with Prefetching</c:v>
                </c:pt>
              </c:strCache>
            </c:strRef>
          </c:cat>
          <c:val>
            <c:numRef>
              <c:f>Sheet1!$D$2:$D$3</c:f>
              <c:numCache>
                <c:formatCode>General</c:formatCode>
                <c:ptCount val="2"/>
                <c:pt idx="0">
                  <c:v>0</c:v>
                </c:pt>
                <c:pt idx="1">
                  <c:v>2.0218882855307301E-2</c:v>
                </c:pt>
              </c:numCache>
            </c:numRef>
          </c:val>
          <c:extLst>
            <c:ext xmlns:c16="http://schemas.microsoft.com/office/drawing/2014/chart" uri="{C3380CC4-5D6E-409C-BE32-E72D297353CC}">
              <c16:uniqueId val="{00000002-21E2-A34E-A0AB-C0BCD6FD406E}"/>
            </c:ext>
          </c:extLst>
        </c:ser>
        <c:dLbls>
          <c:showLegendKey val="0"/>
          <c:showVal val="0"/>
          <c:showCatName val="0"/>
          <c:showSerName val="0"/>
          <c:showPercent val="0"/>
          <c:showBubbleSize val="0"/>
        </c:dLbls>
        <c:gapWidth val="80"/>
        <c:overlap val="100"/>
        <c:axId val="1235739568"/>
        <c:axId val="1235744384"/>
      </c:barChart>
      <c:catAx>
        <c:axId val="12357395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235744384"/>
        <c:crosses val="autoZero"/>
        <c:auto val="1"/>
        <c:lblAlgn val="ctr"/>
        <c:lblOffset val="100"/>
        <c:noMultiLvlLbl val="0"/>
      </c:catAx>
      <c:valAx>
        <c:axId val="123574438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2357395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sz="2000">
          <a:solidFill>
            <a:schemeClr val="tx1"/>
          </a:solidFill>
        </a:defRPr>
      </a:pPr>
      <a:endParaRPr lang="en-US"/>
    </a:p>
  </c:txPr>
  <c:externalData r:id="rId2">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5">
  <cs:axisTitle>
    <cs:lnRef idx="0"/>
    <cs:fillRef idx="0"/>
    <cs:effectRef idx="0"/>
    <cs:fontRef idx="minor">
      <a:schemeClr val="tx2"/>
    </cs:fontRef>
    <cs:defRPr sz="1197"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1197" kern="1200"/>
  </cs:chartArea>
  <cs:dataLabel>
    <cs:lnRef idx="0"/>
    <cs:fillRef idx="0"/>
    <cs:effectRef idx="0"/>
    <cs:fontRef idx="minor">
      <a:schemeClr val="tx2"/>
    </cs:fontRef>
    <cs:defRPr sz="1197"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31750" cap="rnd">
        <a:solidFill>
          <a:schemeClr val="phClr"/>
        </a:solidFill>
        <a:round/>
      </a:ln>
    </cs:spPr>
  </cs:dataPointLine>
  <cs:dataPointMarker>
    <cs:lnRef idx="0"/>
    <cs:fillRef idx="3">
      <cs:styleClr val="auto"/>
    </cs:fillRef>
    <cs:effectRef idx="2"/>
    <cs:fontRef idx="minor">
      <a:schemeClr val="tx2"/>
    </cs:fontRef>
    <cs:spPr>
      <a:ln w="12700">
        <a:solidFill>
          <a:schemeClr val="lt2"/>
        </a:solidFill>
        <a:round/>
      </a:ln>
    </cs:spPr>
  </cs:dataPointMarker>
  <cs:dataPointMarkerLayout symbol="circle" size="6"/>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1197"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1197"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2128" b="1" kern="1200"/>
  </cs:title>
  <cs:trendline>
    <cs:lnRef idx="0">
      <cs:styleClr val="auto"/>
    </cs:lnRef>
    <cs:fillRef idx="0"/>
    <cs:effectRef idx="0"/>
    <cs:fontRef idx="minor">
      <a:schemeClr val="tx2"/>
    </cs:fontRef>
    <cs:spPr>
      <a:ln w="19050" cap="rnd">
        <a:solidFill>
          <a:schemeClr val="phClr"/>
        </a:solidFill>
        <a:prstDash val="sysDash"/>
      </a:ln>
    </cs:spPr>
  </cs:trendline>
  <cs:trendlineLabel>
    <cs:lnRef idx="0"/>
    <cs:fillRef idx="0"/>
    <cs:effectRef idx="0"/>
    <cs:fontRef idx="minor">
      <a:schemeClr val="tx2"/>
    </cs:fontRef>
    <cs:defRPr sz="1197"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defRPr sz="1197" kern="1200"/>
  </cs:valueAxis>
  <cs:wall>
    <cs:lnRef idx="0"/>
    <cs:fillRef idx="0"/>
    <cs:effectRef idx="0"/>
    <cs:fontRef idx="minor">
      <a:schemeClr val="tx2"/>
    </cs:fontRef>
  </cs:wall>
</cs:chartStyle>
</file>

<file path=ppt/charts/style2.xml><?xml version="1.0" encoding="utf-8"?>
<cs:chartStyle xmlns:cs="http://schemas.microsoft.com/office/drawing/2012/chartStyle" xmlns:a="http://schemas.openxmlformats.org/drawingml/2006/main" id="212">
  <cs:axisTitle>
    <cs:lnRef idx="0"/>
    <cs:fillRef idx="0"/>
    <cs:effectRef idx="0"/>
    <cs:fontRef idx="minor">
      <a:schemeClr val="tx1">
        <a:lumMod val="65000"/>
        <a:lumOff val="35000"/>
      </a:schemeClr>
    </cs:fontRef>
    <cs:defRPr sz="900"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b="0" kern="1200" cap="none" spc="0" normalizeH="0" baseline="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75000"/>
        <a:lumOff val="25000"/>
      </a:schemeClr>
    </cs:fontRef>
    <cs:spPr>
      <a:solidFill>
        <a:schemeClr val="dk1">
          <a:lumMod val="15000"/>
          <a:lumOff val="85000"/>
        </a:schemeClr>
      </a:solidFill>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38100" cap="rnd">
        <a:solidFill>
          <a:schemeClr val="phClr"/>
        </a:solidFill>
        <a:round/>
      </a:ln>
    </cs:spPr>
  </cs:dataPointLine>
  <cs:dataPointMarker>
    <cs:lnRef idx="0"/>
    <cs:fillRef idx="0">
      <cs:styleClr val="auto"/>
    </cs:fillRef>
    <cs:effectRef idx="0"/>
    <cs:fontRef idx="minor">
      <a:schemeClr val="dk1"/>
    </cs:fontRef>
    <cs:spPr>
      <a:solidFill>
        <a:schemeClr val="phClr"/>
      </a:solidFill>
    </cs:spPr>
  </cs:dataPointMarker>
  <cs:dataPointMarkerLayout symbol="circle" size="8"/>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50000"/>
            <a:lumOff val="50000"/>
          </a:schemeClr>
        </a:solidFill>
        <a:prstDash val="dash"/>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w="9525" cap="flat" cmpd="sng" algn="ctr">
        <a:solidFill>
          <a:schemeClr val="tx1">
            <a:lumMod val="5000"/>
            <a:lumOff val="95000"/>
          </a:schemeClr>
        </a:solidFill>
        <a:round/>
      </a:ln>
    </cs:spPr>
  </cs:gridlineMinor>
  <cs:hiLoLine>
    <cs:lnRef idx="0"/>
    <cs:fillRef idx="0"/>
    <cs:effectRef idx="0"/>
    <cs:fontRef idx="minor">
      <a:schemeClr val="dk1"/>
    </cs:fontRef>
    <cs:spPr>
      <a:ln w="9525">
        <a:solidFill>
          <a:schemeClr val="tx1">
            <a:lumMod val="50000"/>
            <a:lumOff val="50000"/>
          </a:schemeClr>
        </a:solidFill>
        <a:prstDash val="dash"/>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ajor">
      <a:schemeClr val="tx1">
        <a:lumMod val="65000"/>
        <a:lumOff val="35000"/>
      </a:schemeClr>
    </cs:fontRef>
    <cs:defRPr sz="2000" b="0" kern="1200" cap="none" spc="0" normalizeH="0" baseline="0"/>
  </cs:title>
  <cs:trendline>
    <cs:lnRef idx="0">
      <cs:styleClr val="auto"/>
    </cs:lnRef>
    <cs:fillRef idx="0"/>
    <cs:effectRef idx="0"/>
    <cs:fontRef idx="minor">
      <a:schemeClr val="dk1"/>
    </cs:fontRef>
    <cs:spPr>
      <a:ln w="19050" cap="rnd">
        <a:solidFill>
          <a:schemeClr val="phClr"/>
        </a:solidFill>
        <a:round/>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dk1"/>
    </cs:fontRef>
  </cs:wall>
</cs:chartStyle>
</file>

<file path=ppt/drawings/_rels/vmlDrawing1.vml.rels><?xml version="1.0" encoding="UTF-8" standalone="yes"?>
<Relationships xmlns="http://schemas.openxmlformats.org/package/2006/relationships"><Relationship Id="rId2" Type="http://schemas.openxmlformats.org/officeDocument/2006/relationships/image" Target="../media/image35.emf"/><Relationship Id="rId1" Type="http://schemas.openxmlformats.org/officeDocument/2006/relationships/image" Target="../media/image34.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44.emf"/></Relationships>
</file>

<file path=ppt/drawings/drawing1.xml><?xml version="1.0" encoding="utf-8"?>
<c:userShapes xmlns:c="http://schemas.openxmlformats.org/drawingml/2006/chart">
  <cdr:relSizeAnchor xmlns:cdr="http://schemas.openxmlformats.org/drawingml/2006/chartDrawing">
    <cdr:from>
      <cdr:x>0.36036</cdr:x>
      <cdr:y>0.11994</cdr:y>
    </cdr:from>
    <cdr:to>
      <cdr:x>0.54054</cdr:x>
      <cdr:y>0.18125</cdr:y>
    </cdr:to>
    <cdr:sp macro="" textlink="">
      <cdr:nvSpPr>
        <cdr:cNvPr id="4" name="TextBox 54"/>
        <cdr:cNvSpPr txBox="1"/>
      </cdr:nvSpPr>
      <cdr:spPr>
        <a:xfrm xmlns:a="http://schemas.openxmlformats.org/drawingml/2006/main">
          <a:off x="3048000" y="511804"/>
          <a:ext cx="1524000" cy="261610"/>
        </a:xfrm>
        <a:prstGeom xmlns:a="http://schemas.openxmlformats.org/drawingml/2006/main" prst="rect">
          <a:avLst/>
        </a:prstGeom>
        <a:solidFill xmlns:a="http://schemas.openxmlformats.org/drawingml/2006/main">
          <a:schemeClr val="bg1"/>
        </a:solidFill>
      </cdr:spPr>
      <cdr:txBody>
        <a:bodyPr xmlns:a="http://schemas.openxmlformats.org/drawingml/2006/main" wrap="square" r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endParaRPr lang="en-US" b="1" i="1" dirty="0">
            <a:ln>
              <a:noFill/>
            </a:ln>
            <a:solidFill>
              <a:srgbClr val="0000FF"/>
            </a:solidFill>
            <a:latin typeface="+mj-lt"/>
          </a:endParaRPr>
        </a:p>
      </cdr:txBody>
    </cdr:sp>
  </cdr:relSizeAnchor>
</c:userShapes>
</file>

<file path=ppt/drawings/drawing2.xml><?xml version="1.0" encoding="utf-8"?>
<c:userShapes xmlns:c="http://schemas.openxmlformats.org/drawingml/2006/chart">
  <cdr:relSizeAnchor xmlns:cdr="http://schemas.openxmlformats.org/drawingml/2006/chartDrawing">
    <cdr:from>
      <cdr:x>0.36036</cdr:x>
      <cdr:y>0.125</cdr:y>
    </cdr:from>
    <cdr:to>
      <cdr:x>0.54054</cdr:x>
      <cdr:y>0.18631</cdr:y>
    </cdr:to>
    <cdr:sp macro="" textlink="">
      <cdr:nvSpPr>
        <cdr:cNvPr id="3" name="TextBox 54"/>
        <cdr:cNvSpPr txBox="1"/>
      </cdr:nvSpPr>
      <cdr:spPr>
        <a:xfrm xmlns:a="http://schemas.openxmlformats.org/drawingml/2006/main">
          <a:off x="3048000" y="533399"/>
          <a:ext cx="1524000" cy="261610"/>
        </a:xfrm>
        <a:prstGeom xmlns:a="http://schemas.openxmlformats.org/drawingml/2006/main" prst="rect">
          <a:avLst/>
        </a:prstGeom>
        <a:solidFill xmlns:a="http://schemas.openxmlformats.org/drawingml/2006/main">
          <a:schemeClr val="bg1"/>
        </a:solidFill>
      </cdr:spPr>
      <cdr:txBody>
        <a:bodyPr xmlns:a="http://schemas.openxmlformats.org/drawingml/2006/main" wrap="square" r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endParaRPr lang="en-US" b="1" i="1" dirty="0">
            <a:ln>
              <a:noFill/>
            </a:ln>
            <a:solidFill>
              <a:srgbClr val="0000FF"/>
            </a:solidFill>
            <a:latin typeface="+mj-lt"/>
          </a:endParaRPr>
        </a:p>
      </cdr:txBody>
    </cdr:sp>
  </cdr:relSizeAnchor>
</c:userShapes>
</file>

<file path=ppt/drawings/drawing3.xml><?xml version="1.0" encoding="utf-8"?>
<c:userShapes xmlns:c="http://schemas.openxmlformats.org/drawingml/2006/chart">
  <cdr:relSizeAnchor xmlns:cdr="http://schemas.openxmlformats.org/drawingml/2006/chartDrawing">
    <cdr:from>
      <cdr:x>0.36036</cdr:x>
      <cdr:y>0.125</cdr:y>
    </cdr:from>
    <cdr:to>
      <cdr:x>0.54054</cdr:x>
      <cdr:y>0.18631</cdr:y>
    </cdr:to>
    <cdr:sp macro="" textlink="">
      <cdr:nvSpPr>
        <cdr:cNvPr id="3" name="TextBox 54"/>
        <cdr:cNvSpPr txBox="1"/>
      </cdr:nvSpPr>
      <cdr:spPr>
        <a:xfrm xmlns:a="http://schemas.openxmlformats.org/drawingml/2006/main">
          <a:off x="3048000" y="533399"/>
          <a:ext cx="1524000" cy="261610"/>
        </a:xfrm>
        <a:prstGeom xmlns:a="http://schemas.openxmlformats.org/drawingml/2006/main" prst="rect">
          <a:avLst/>
        </a:prstGeom>
        <a:solidFill xmlns:a="http://schemas.openxmlformats.org/drawingml/2006/main">
          <a:schemeClr val="bg1"/>
        </a:solidFill>
      </cdr:spPr>
      <cdr:txBody>
        <a:bodyPr xmlns:a="http://schemas.openxmlformats.org/drawingml/2006/main" wrap="square" r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endParaRPr lang="en-US" b="1" i="1" dirty="0">
            <a:ln>
              <a:noFill/>
            </a:ln>
            <a:solidFill>
              <a:srgbClr val="0000FF"/>
            </a:solidFill>
            <a:latin typeface="+mj-lt"/>
          </a:endParaRPr>
        </a:p>
      </cdr:txBody>
    </cdr:sp>
  </cdr:relSizeAnchor>
</c:userShapes>
</file>

<file path=ppt/drawings/drawing4.xml><?xml version="1.0" encoding="utf-8"?>
<c:userShapes xmlns:c="http://schemas.openxmlformats.org/drawingml/2006/chart">
  <cdr:relSizeAnchor xmlns:cdr="http://schemas.openxmlformats.org/drawingml/2006/chartDrawing">
    <cdr:from>
      <cdr:x>0.12406</cdr:x>
      <cdr:y>0.69942</cdr:y>
    </cdr:from>
    <cdr:to>
      <cdr:x>0.22489</cdr:x>
      <cdr:y>0.7882</cdr:y>
    </cdr:to>
    <cdr:sp macro="" textlink="">
      <cdr:nvSpPr>
        <cdr:cNvPr id="2" name="TextBox 1"/>
        <cdr:cNvSpPr txBox="1"/>
      </cdr:nvSpPr>
      <cdr:spPr>
        <a:xfrm xmlns:a="http://schemas.openxmlformats.org/drawingml/2006/main">
          <a:off x="838224" y="2667012"/>
          <a:ext cx="681248" cy="338534"/>
        </a:xfrm>
        <a:prstGeom xmlns:a="http://schemas.openxmlformats.org/drawingml/2006/main" prst="rect">
          <a:avLst/>
        </a:prstGeom>
        <a:noFill xmlns:a="http://schemas.openxmlformats.org/drawingml/2006/main"/>
      </cdr:spPr>
      <cdr:txBody>
        <a:bodyPr xmlns:a="http://schemas.openxmlformats.org/drawingml/2006/main" wrap="none" lIns="0" tIns="0" rIns="0" b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r"/>
          <a:r>
            <a:rPr lang="en-US" sz="2200" spc="-50" dirty="0"/>
            <a:t>0</a:t>
          </a:r>
          <a:r>
            <a:rPr lang="en-US" sz="2200" baseline="15000" dirty="0"/>
            <a:t>×</a:t>
          </a:r>
          <a:r>
            <a:rPr lang="en-US" sz="2200" spc="-50" dirty="0"/>
            <a:t>10</a:t>
          </a:r>
          <a:r>
            <a:rPr lang="en-US" sz="2200" spc="-50" baseline="30000" dirty="0"/>
            <a:t>12</a:t>
          </a:r>
          <a:endParaRPr lang="en-US" sz="2200" spc="-50" dirty="0"/>
        </a:p>
      </cdr:txBody>
    </cdr:sp>
  </cdr:relSizeAnchor>
  <cdr:relSizeAnchor xmlns:cdr="http://schemas.openxmlformats.org/drawingml/2006/chartDrawing">
    <cdr:from>
      <cdr:x>0.12406</cdr:x>
      <cdr:y>0.61948</cdr:y>
    </cdr:from>
    <cdr:to>
      <cdr:x>0.22489</cdr:x>
      <cdr:y>0.70827</cdr:y>
    </cdr:to>
    <cdr:sp macro="" textlink="">
      <cdr:nvSpPr>
        <cdr:cNvPr id="3" name="TextBox 2"/>
        <cdr:cNvSpPr txBox="1"/>
      </cdr:nvSpPr>
      <cdr:spPr>
        <a:xfrm xmlns:a="http://schemas.openxmlformats.org/drawingml/2006/main">
          <a:off x="838224" y="2362187"/>
          <a:ext cx="681248" cy="338571"/>
        </a:xfrm>
        <a:prstGeom xmlns:a="http://schemas.openxmlformats.org/drawingml/2006/main" prst="rect">
          <a:avLst/>
        </a:prstGeom>
        <a:noFill xmlns:a="http://schemas.openxmlformats.org/drawingml/2006/main"/>
      </cdr:spPr>
      <cdr:txBody>
        <a:bodyPr xmlns:a="http://schemas.openxmlformats.org/drawingml/2006/main" wrap="none" lIns="0" tIns="0" rIns="0" b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r"/>
          <a:r>
            <a:rPr lang="en-US" sz="2200" spc="-50" dirty="0"/>
            <a:t>3</a:t>
          </a:r>
          <a:r>
            <a:rPr lang="en-US" sz="2200" baseline="15000" dirty="0"/>
            <a:t>×</a:t>
          </a:r>
          <a:r>
            <a:rPr lang="en-US" sz="2200" spc="-50" dirty="0"/>
            <a:t>10</a:t>
          </a:r>
          <a:r>
            <a:rPr lang="en-US" sz="2200" spc="-50" baseline="30000" dirty="0"/>
            <a:t>12</a:t>
          </a:r>
          <a:endParaRPr lang="en-US" sz="2200" spc="-50" dirty="0"/>
        </a:p>
      </cdr:txBody>
    </cdr:sp>
  </cdr:relSizeAnchor>
  <cdr:relSizeAnchor xmlns:cdr="http://schemas.openxmlformats.org/drawingml/2006/chartDrawing">
    <cdr:from>
      <cdr:x>0.12406</cdr:x>
      <cdr:y>0.53955</cdr:y>
    </cdr:from>
    <cdr:to>
      <cdr:x>0.22489</cdr:x>
      <cdr:y>0.62834</cdr:y>
    </cdr:to>
    <cdr:sp macro="" textlink="">
      <cdr:nvSpPr>
        <cdr:cNvPr id="4" name="TextBox 3"/>
        <cdr:cNvSpPr txBox="1"/>
      </cdr:nvSpPr>
      <cdr:spPr>
        <a:xfrm xmlns:a="http://schemas.openxmlformats.org/drawingml/2006/main">
          <a:off x="838224" y="2057400"/>
          <a:ext cx="681248" cy="338571"/>
        </a:xfrm>
        <a:prstGeom xmlns:a="http://schemas.openxmlformats.org/drawingml/2006/main" prst="rect">
          <a:avLst/>
        </a:prstGeom>
        <a:noFill xmlns:a="http://schemas.openxmlformats.org/drawingml/2006/main"/>
      </cdr:spPr>
      <cdr:txBody>
        <a:bodyPr xmlns:a="http://schemas.openxmlformats.org/drawingml/2006/main" wrap="none" lIns="0" tIns="0" rIns="0" b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r"/>
          <a:r>
            <a:rPr lang="en-US" sz="2200" spc="-50" dirty="0"/>
            <a:t>6</a:t>
          </a:r>
          <a:r>
            <a:rPr lang="en-US" sz="2200" baseline="15000" dirty="0"/>
            <a:t>×</a:t>
          </a:r>
          <a:r>
            <a:rPr lang="en-US" sz="2200" spc="-50" dirty="0"/>
            <a:t>10</a:t>
          </a:r>
          <a:r>
            <a:rPr lang="en-US" sz="2200" spc="-50" baseline="30000" dirty="0"/>
            <a:t>12</a:t>
          </a:r>
          <a:endParaRPr lang="en-US" sz="2200" spc="-50" dirty="0"/>
        </a:p>
      </cdr:txBody>
    </cdr:sp>
  </cdr:relSizeAnchor>
  <cdr:relSizeAnchor xmlns:cdr="http://schemas.openxmlformats.org/drawingml/2006/chartDrawing">
    <cdr:from>
      <cdr:x>0.12406</cdr:x>
      <cdr:y>0.4796</cdr:y>
    </cdr:from>
    <cdr:to>
      <cdr:x>0.22489</cdr:x>
      <cdr:y>0.56839</cdr:y>
    </cdr:to>
    <cdr:sp macro="" textlink="">
      <cdr:nvSpPr>
        <cdr:cNvPr id="5" name="TextBox 4"/>
        <cdr:cNvSpPr txBox="1"/>
      </cdr:nvSpPr>
      <cdr:spPr>
        <a:xfrm xmlns:a="http://schemas.openxmlformats.org/drawingml/2006/main">
          <a:off x="838224" y="1828800"/>
          <a:ext cx="681248" cy="338572"/>
        </a:xfrm>
        <a:prstGeom xmlns:a="http://schemas.openxmlformats.org/drawingml/2006/main" prst="rect">
          <a:avLst/>
        </a:prstGeom>
        <a:noFill xmlns:a="http://schemas.openxmlformats.org/drawingml/2006/main"/>
      </cdr:spPr>
      <cdr:txBody>
        <a:bodyPr xmlns:a="http://schemas.openxmlformats.org/drawingml/2006/main" wrap="none" lIns="0" tIns="0" rIns="0" b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r"/>
          <a:r>
            <a:rPr lang="en-US" sz="2200" spc="-50" dirty="0"/>
            <a:t>9</a:t>
          </a:r>
          <a:r>
            <a:rPr lang="en-US" sz="2200" baseline="15000" dirty="0"/>
            <a:t>×</a:t>
          </a:r>
          <a:r>
            <a:rPr lang="en-US" sz="2200" spc="-50" dirty="0"/>
            <a:t>10</a:t>
          </a:r>
          <a:r>
            <a:rPr lang="en-US" sz="2200" spc="-50" baseline="30000" dirty="0"/>
            <a:t>12</a:t>
          </a:r>
          <a:endParaRPr lang="en-US" sz="2200" spc="-50" dirty="0"/>
        </a:p>
      </cdr:txBody>
    </cdr:sp>
  </cdr:relSizeAnchor>
  <cdr:relSizeAnchor xmlns:cdr="http://schemas.openxmlformats.org/drawingml/2006/chartDrawing">
    <cdr:from>
      <cdr:x>0.1015</cdr:x>
      <cdr:y>0.39967</cdr:y>
    </cdr:from>
    <cdr:to>
      <cdr:x>0.22298</cdr:x>
      <cdr:y>0.48845</cdr:y>
    </cdr:to>
    <cdr:sp macro="" textlink="">
      <cdr:nvSpPr>
        <cdr:cNvPr id="6" name="TextBox 5"/>
        <cdr:cNvSpPr txBox="1"/>
      </cdr:nvSpPr>
      <cdr:spPr>
        <a:xfrm xmlns:a="http://schemas.openxmlformats.org/drawingml/2006/main">
          <a:off x="685800" y="1524013"/>
          <a:ext cx="820767" cy="338533"/>
        </a:xfrm>
        <a:prstGeom xmlns:a="http://schemas.openxmlformats.org/drawingml/2006/main" prst="rect">
          <a:avLst/>
        </a:prstGeom>
        <a:noFill xmlns:a="http://schemas.openxmlformats.org/drawingml/2006/main"/>
      </cdr:spPr>
      <cdr:txBody>
        <a:bodyPr xmlns:a="http://schemas.openxmlformats.org/drawingml/2006/main" wrap="none" lIns="0" tIns="0" rIns="0" b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r"/>
          <a:r>
            <a:rPr lang="en-US" sz="2200" spc="-50" dirty="0"/>
            <a:t>12</a:t>
          </a:r>
          <a:r>
            <a:rPr lang="en-US" sz="2200" baseline="15000" dirty="0"/>
            <a:t>×</a:t>
          </a:r>
          <a:r>
            <a:rPr lang="en-US" sz="2200" spc="-50" dirty="0"/>
            <a:t>10</a:t>
          </a:r>
          <a:r>
            <a:rPr lang="en-US" sz="2200" spc="-50" baseline="30000" dirty="0"/>
            <a:t>12</a:t>
          </a:r>
          <a:endParaRPr lang="en-US" sz="2200" spc="-50" dirty="0"/>
        </a:p>
      </cdr:txBody>
    </cdr:sp>
  </cdr:relSizeAnchor>
  <cdr:relSizeAnchor xmlns:cdr="http://schemas.openxmlformats.org/drawingml/2006/chartDrawing">
    <cdr:from>
      <cdr:x>0.1015</cdr:x>
      <cdr:y>0.31973</cdr:y>
    </cdr:from>
    <cdr:to>
      <cdr:x>0.22298</cdr:x>
      <cdr:y>0.40852</cdr:y>
    </cdr:to>
    <cdr:sp macro="" textlink="">
      <cdr:nvSpPr>
        <cdr:cNvPr id="7" name="TextBox 6"/>
        <cdr:cNvSpPr txBox="1"/>
      </cdr:nvSpPr>
      <cdr:spPr>
        <a:xfrm xmlns:a="http://schemas.openxmlformats.org/drawingml/2006/main">
          <a:off x="685800" y="1219187"/>
          <a:ext cx="820767" cy="338572"/>
        </a:xfrm>
        <a:prstGeom xmlns:a="http://schemas.openxmlformats.org/drawingml/2006/main" prst="rect">
          <a:avLst/>
        </a:prstGeom>
        <a:noFill xmlns:a="http://schemas.openxmlformats.org/drawingml/2006/main"/>
      </cdr:spPr>
      <cdr:txBody>
        <a:bodyPr xmlns:a="http://schemas.openxmlformats.org/drawingml/2006/main" wrap="none" lIns="0" tIns="0" rIns="0" b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r"/>
          <a:r>
            <a:rPr lang="en-US" sz="2200" spc="-50" dirty="0"/>
            <a:t>15</a:t>
          </a:r>
          <a:r>
            <a:rPr lang="en-US" sz="2200" baseline="15000" dirty="0"/>
            <a:t>×</a:t>
          </a:r>
          <a:r>
            <a:rPr lang="en-US" sz="2200" spc="-50" dirty="0"/>
            <a:t>10</a:t>
          </a:r>
          <a:r>
            <a:rPr lang="en-US" sz="2200" spc="-50" baseline="30000" dirty="0"/>
            <a:t>12</a:t>
          </a:r>
          <a:endParaRPr lang="en-US" sz="2200" spc="-50" dirty="0"/>
        </a:p>
      </cdr:txBody>
    </cdr:sp>
  </cdr:relSizeAnchor>
  <cdr:relSizeAnchor xmlns:cdr="http://schemas.openxmlformats.org/drawingml/2006/chartDrawing">
    <cdr:from>
      <cdr:x>0.1015</cdr:x>
      <cdr:y>0.2398</cdr:y>
    </cdr:from>
    <cdr:to>
      <cdr:x>0.22298</cdr:x>
      <cdr:y>0.32859</cdr:y>
    </cdr:to>
    <cdr:sp macro="" textlink="">
      <cdr:nvSpPr>
        <cdr:cNvPr id="8" name="TextBox 7"/>
        <cdr:cNvSpPr txBox="1"/>
      </cdr:nvSpPr>
      <cdr:spPr>
        <a:xfrm xmlns:a="http://schemas.openxmlformats.org/drawingml/2006/main">
          <a:off x="685800" y="914400"/>
          <a:ext cx="820767" cy="338572"/>
        </a:xfrm>
        <a:prstGeom xmlns:a="http://schemas.openxmlformats.org/drawingml/2006/main" prst="rect">
          <a:avLst/>
        </a:prstGeom>
        <a:noFill xmlns:a="http://schemas.openxmlformats.org/drawingml/2006/main"/>
      </cdr:spPr>
      <cdr:txBody>
        <a:bodyPr xmlns:a="http://schemas.openxmlformats.org/drawingml/2006/main" wrap="none" lIns="0" tIns="0" rIns="0" b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r"/>
          <a:r>
            <a:rPr lang="en-US" sz="2200" spc="-50" dirty="0"/>
            <a:t>18</a:t>
          </a:r>
          <a:r>
            <a:rPr lang="en-US" sz="2200" baseline="15000" dirty="0"/>
            <a:t>×</a:t>
          </a:r>
          <a:r>
            <a:rPr lang="en-US" sz="2200" spc="-50" dirty="0"/>
            <a:t>10</a:t>
          </a:r>
          <a:r>
            <a:rPr lang="en-US" sz="2200" spc="-50" baseline="30000" dirty="0"/>
            <a:t>12</a:t>
          </a:r>
          <a:endParaRPr lang="en-US" sz="2200" spc="-50" dirty="0"/>
        </a:p>
      </cdr:txBody>
    </cdr:sp>
  </cdr:relSizeAnchor>
</c:userShapes>
</file>

<file path=ppt/drawings/drawing5.xml><?xml version="1.0" encoding="utf-8"?>
<c:userShapes xmlns:c="http://schemas.openxmlformats.org/drawingml/2006/chart">
  <cdr:relSizeAnchor xmlns:cdr="http://schemas.openxmlformats.org/drawingml/2006/chartDrawing">
    <cdr:from>
      <cdr:x>0.12406</cdr:x>
      <cdr:y>0.69942</cdr:y>
    </cdr:from>
    <cdr:to>
      <cdr:x>0.22489</cdr:x>
      <cdr:y>0.7882</cdr:y>
    </cdr:to>
    <cdr:sp macro="" textlink="">
      <cdr:nvSpPr>
        <cdr:cNvPr id="2" name="TextBox 1"/>
        <cdr:cNvSpPr txBox="1"/>
      </cdr:nvSpPr>
      <cdr:spPr>
        <a:xfrm xmlns:a="http://schemas.openxmlformats.org/drawingml/2006/main">
          <a:off x="838224" y="2667012"/>
          <a:ext cx="681248" cy="338534"/>
        </a:xfrm>
        <a:prstGeom xmlns:a="http://schemas.openxmlformats.org/drawingml/2006/main" prst="rect">
          <a:avLst/>
        </a:prstGeom>
        <a:noFill xmlns:a="http://schemas.openxmlformats.org/drawingml/2006/main"/>
      </cdr:spPr>
      <cdr:txBody>
        <a:bodyPr xmlns:a="http://schemas.openxmlformats.org/drawingml/2006/main" wrap="none" lIns="0" tIns="0" rIns="0" b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r"/>
          <a:r>
            <a:rPr lang="en-US" sz="2200" spc="-50" dirty="0"/>
            <a:t>0</a:t>
          </a:r>
          <a:r>
            <a:rPr lang="en-US" sz="2200" baseline="15000" dirty="0"/>
            <a:t>×</a:t>
          </a:r>
          <a:r>
            <a:rPr lang="en-US" sz="2200" spc="-50" dirty="0"/>
            <a:t>10</a:t>
          </a:r>
          <a:r>
            <a:rPr lang="en-US" sz="2200" spc="-50" baseline="30000" dirty="0"/>
            <a:t>12</a:t>
          </a:r>
          <a:endParaRPr lang="en-US" sz="2200" spc="-50" dirty="0"/>
        </a:p>
      </cdr:txBody>
    </cdr:sp>
  </cdr:relSizeAnchor>
  <cdr:relSizeAnchor xmlns:cdr="http://schemas.openxmlformats.org/drawingml/2006/chartDrawing">
    <cdr:from>
      <cdr:x>0.12406</cdr:x>
      <cdr:y>0.61948</cdr:y>
    </cdr:from>
    <cdr:to>
      <cdr:x>0.22489</cdr:x>
      <cdr:y>0.70827</cdr:y>
    </cdr:to>
    <cdr:sp macro="" textlink="">
      <cdr:nvSpPr>
        <cdr:cNvPr id="3" name="TextBox 2"/>
        <cdr:cNvSpPr txBox="1"/>
      </cdr:nvSpPr>
      <cdr:spPr>
        <a:xfrm xmlns:a="http://schemas.openxmlformats.org/drawingml/2006/main">
          <a:off x="838224" y="2362187"/>
          <a:ext cx="681248" cy="338571"/>
        </a:xfrm>
        <a:prstGeom xmlns:a="http://schemas.openxmlformats.org/drawingml/2006/main" prst="rect">
          <a:avLst/>
        </a:prstGeom>
        <a:noFill xmlns:a="http://schemas.openxmlformats.org/drawingml/2006/main"/>
      </cdr:spPr>
      <cdr:txBody>
        <a:bodyPr xmlns:a="http://schemas.openxmlformats.org/drawingml/2006/main" wrap="none" lIns="0" tIns="0" rIns="0" b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r"/>
          <a:r>
            <a:rPr lang="en-US" sz="2200" spc="-50" dirty="0"/>
            <a:t>3</a:t>
          </a:r>
          <a:r>
            <a:rPr lang="en-US" sz="2200" baseline="15000" dirty="0"/>
            <a:t>×</a:t>
          </a:r>
          <a:r>
            <a:rPr lang="en-US" sz="2200" spc="-50" dirty="0"/>
            <a:t>10</a:t>
          </a:r>
          <a:r>
            <a:rPr lang="en-US" sz="2200" spc="-50" baseline="30000" dirty="0"/>
            <a:t>12</a:t>
          </a:r>
          <a:endParaRPr lang="en-US" sz="2200" spc="-50" dirty="0"/>
        </a:p>
      </cdr:txBody>
    </cdr:sp>
  </cdr:relSizeAnchor>
  <cdr:relSizeAnchor xmlns:cdr="http://schemas.openxmlformats.org/drawingml/2006/chartDrawing">
    <cdr:from>
      <cdr:x>0.12406</cdr:x>
      <cdr:y>0.53955</cdr:y>
    </cdr:from>
    <cdr:to>
      <cdr:x>0.22489</cdr:x>
      <cdr:y>0.62834</cdr:y>
    </cdr:to>
    <cdr:sp macro="" textlink="">
      <cdr:nvSpPr>
        <cdr:cNvPr id="4" name="TextBox 3"/>
        <cdr:cNvSpPr txBox="1"/>
      </cdr:nvSpPr>
      <cdr:spPr>
        <a:xfrm xmlns:a="http://schemas.openxmlformats.org/drawingml/2006/main">
          <a:off x="838224" y="2057400"/>
          <a:ext cx="681248" cy="338571"/>
        </a:xfrm>
        <a:prstGeom xmlns:a="http://schemas.openxmlformats.org/drawingml/2006/main" prst="rect">
          <a:avLst/>
        </a:prstGeom>
        <a:noFill xmlns:a="http://schemas.openxmlformats.org/drawingml/2006/main"/>
      </cdr:spPr>
      <cdr:txBody>
        <a:bodyPr xmlns:a="http://schemas.openxmlformats.org/drawingml/2006/main" wrap="none" lIns="0" tIns="0" rIns="0" b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r"/>
          <a:r>
            <a:rPr lang="en-US" sz="2200" spc="-50" dirty="0"/>
            <a:t>6</a:t>
          </a:r>
          <a:r>
            <a:rPr lang="en-US" sz="2200" baseline="15000" dirty="0"/>
            <a:t>×</a:t>
          </a:r>
          <a:r>
            <a:rPr lang="en-US" sz="2200" spc="-50" dirty="0"/>
            <a:t>10</a:t>
          </a:r>
          <a:r>
            <a:rPr lang="en-US" sz="2200" spc="-50" baseline="30000" dirty="0"/>
            <a:t>12</a:t>
          </a:r>
          <a:endParaRPr lang="en-US" sz="2200" spc="-50" dirty="0"/>
        </a:p>
      </cdr:txBody>
    </cdr:sp>
  </cdr:relSizeAnchor>
  <cdr:relSizeAnchor xmlns:cdr="http://schemas.openxmlformats.org/drawingml/2006/chartDrawing">
    <cdr:from>
      <cdr:x>0.12406</cdr:x>
      <cdr:y>0.4796</cdr:y>
    </cdr:from>
    <cdr:to>
      <cdr:x>0.22489</cdr:x>
      <cdr:y>0.56839</cdr:y>
    </cdr:to>
    <cdr:sp macro="" textlink="">
      <cdr:nvSpPr>
        <cdr:cNvPr id="5" name="TextBox 4"/>
        <cdr:cNvSpPr txBox="1"/>
      </cdr:nvSpPr>
      <cdr:spPr>
        <a:xfrm xmlns:a="http://schemas.openxmlformats.org/drawingml/2006/main">
          <a:off x="838224" y="1828800"/>
          <a:ext cx="681248" cy="338572"/>
        </a:xfrm>
        <a:prstGeom xmlns:a="http://schemas.openxmlformats.org/drawingml/2006/main" prst="rect">
          <a:avLst/>
        </a:prstGeom>
        <a:noFill xmlns:a="http://schemas.openxmlformats.org/drawingml/2006/main"/>
      </cdr:spPr>
      <cdr:txBody>
        <a:bodyPr xmlns:a="http://schemas.openxmlformats.org/drawingml/2006/main" wrap="none" lIns="0" tIns="0" rIns="0" b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r"/>
          <a:r>
            <a:rPr lang="en-US" sz="2200" spc="-50" dirty="0"/>
            <a:t>9</a:t>
          </a:r>
          <a:r>
            <a:rPr lang="en-US" sz="2200" baseline="15000" dirty="0"/>
            <a:t>×</a:t>
          </a:r>
          <a:r>
            <a:rPr lang="en-US" sz="2200" spc="-50" dirty="0"/>
            <a:t>10</a:t>
          </a:r>
          <a:r>
            <a:rPr lang="en-US" sz="2200" spc="-50" baseline="30000" dirty="0"/>
            <a:t>12</a:t>
          </a:r>
          <a:endParaRPr lang="en-US" sz="2200" spc="-50" dirty="0"/>
        </a:p>
      </cdr:txBody>
    </cdr:sp>
  </cdr:relSizeAnchor>
  <cdr:relSizeAnchor xmlns:cdr="http://schemas.openxmlformats.org/drawingml/2006/chartDrawing">
    <cdr:from>
      <cdr:x>0.1015</cdr:x>
      <cdr:y>0.39967</cdr:y>
    </cdr:from>
    <cdr:to>
      <cdr:x>0.22298</cdr:x>
      <cdr:y>0.48845</cdr:y>
    </cdr:to>
    <cdr:sp macro="" textlink="">
      <cdr:nvSpPr>
        <cdr:cNvPr id="6" name="TextBox 5"/>
        <cdr:cNvSpPr txBox="1"/>
      </cdr:nvSpPr>
      <cdr:spPr>
        <a:xfrm xmlns:a="http://schemas.openxmlformats.org/drawingml/2006/main">
          <a:off x="685800" y="1524013"/>
          <a:ext cx="820767" cy="338533"/>
        </a:xfrm>
        <a:prstGeom xmlns:a="http://schemas.openxmlformats.org/drawingml/2006/main" prst="rect">
          <a:avLst/>
        </a:prstGeom>
        <a:noFill xmlns:a="http://schemas.openxmlformats.org/drawingml/2006/main"/>
      </cdr:spPr>
      <cdr:txBody>
        <a:bodyPr xmlns:a="http://schemas.openxmlformats.org/drawingml/2006/main" wrap="none" lIns="0" tIns="0" rIns="0" b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r"/>
          <a:r>
            <a:rPr lang="en-US" sz="2200" spc="-50" dirty="0"/>
            <a:t>12</a:t>
          </a:r>
          <a:r>
            <a:rPr lang="en-US" sz="2200" baseline="15000" dirty="0"/>
            <a:t>×</a:t>
          </a:r>
          <a:r>
            <a:rPr lang="en-US" sz="2200" spc="-50" dirty="0"/>
            <a:t>10</a:t>
          </a:r>
          <a:r>
            <a:rPr lang="en-US" sz="2200" spc="-50" baseline="30000" dirty="0"/>
            <a:t>12</a:t>
          </a:r>
          <a:endParaRPr lang="en-US" sz="2200" spc="-50" dirty="0"/>
        </a:p>
      </cdr:txBody>
    </cdr:sp>
  </cdr:relSizeAnchor>
  <cdr:relSizeAnchor xmlns:cdr="http://schemas.openxmlformats.org/drawingml/2006/chartDrawing">
    <cdr:from>
      <cdr:x>0.1015</cdr:x>
      <cdr:y>0.31973</cdr:y>
    </cdr:from>
    <cdr:to>
      <cdr:x>0.22298</cdr:x>
      <cdr:y>0.40852</cdr:y>
    </cdr:to>
    <cdr:sp macro="" textlink="">
      <cdr:nvSpPr>
        <cdr:cNvPr id="7" name="TextBox 6"/>
        <cdr:cNvSpPr txBox="1"/>
      </cdr:nvSpPr>
      <cdr:spPr>
        <a:xfrm xmlns:a="http://schemas.openxmlformats.org/drawingml/2006/main">
          <a:off x="685800" y="1219187"/>
          <a:ext cx="820767" cy="338572"/>
        </a:xfrm>
        <a:prstGeom xmlns:a="http://schemas.openxmlformats.org/drawingml/2006/main" prst="rect">
          <a:avLst/>
        </a:prstGeom>
        <a:noFill xmlns:a="http://schemas.openxmlformats.org/drawingml/2006/main"/>
      </cdr:spPr>
      <cdr:txBody>
        <a:bodyPr xmlns:a="http://schemas.openxmlformats.org/drawingml/2006/main" wrap="none" lIns="0" tIns="0" rIns="0" b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r"/>
          <a:r>
            <a:rPr lang="en-US" sz="2200" spc="-50" dirty="0"/>
            <a:t>15</a:t>
          </a:r>
          <a:r>
            <a:rPr lang="en-US" sz="2200" baseline="15000" dirty="0"/>
            <a:t>×</a:t>
          </a:r>
          <a:r>
            <a:rPr lang="en-US" sz="2200" spc="-50" dirty="0"/>
            <a:t>10</a:t>
          </a:r>
          <a:r>
            <a:rPr lang="en-US" sz="2200" spc="-50" baseline="30000" dirty="0"/>
            <a:t>12</a:t>
          </a:r>
          <a:endParaRPr lang="en-US" sz="2200" spc="-50" dirty="0"/>
        </a:p>
      </cdr:txBody>
    </cdr:sp>
  </cdr:relSizeAnchor>
  <cdr:relSizeAnchor xmlns:cdr="http://schemas.openxmlformats.org/drawingml/2006/chartDrawing">
    <cdr:from>
      <cdr:x>0.1015</cdr:x>
      <cdr:y>0.2398</cdr:y>
    </cdr:from>
    <cdr:to>
      <cdr:x>0.22298</cdr:x>
      <cdr:y>0.32859</cdr:y>
    </cdr:to>
    <cdr:sp macro="" textlink="">
      <cdr:nvSpPr>
        <cdr:cNvPr id="8" name="TextBox 7"/>
        <cdr:cNvSpPr txBox="1"/>
      </cdr:nvSpPr>
      <cdr:spPr>
        <a:xfrm xmlns:a="http://schemas.openxmlformats.org/drawingml/2006/main">
          <a:off x="685800" y="914400"/>
          <a:ext cx="820767" cy="338572"/>
        </a:xfrm>
        <a:prstGeom xmlns:a="http://schemas.openxmlformats.org/drawingml/2006/main" prst="rect">
          <a:avLst/>
        </a:prstGeom>
        <a:noFill xmlns:a="http://schemas.openxmlformats.org/drawingml/2006/main"/>
      </cdr:spPr>
      <cdr:txBody>
        <a:bodyPr xmlns:a="http://schemas.openxmlformats.org/drawingml/2006/main" wrap="none" lIns="0" tIns="0" rIns="0" b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r"/>
          <a:r>
            <a:rPr lang="en-US" sz="2200" spc="-50" dirty="0"/>
            <a:t>18</a:t>
          </a:r>
          <a:r>
            <a:rPr lang="en-US" sz="2200" baseline="15000" dirty="0"/>
            <a:t>×</a:t>
          </a:r>
          <a:r>
            <a:rPr lang="en-US" sz="2200" spc="-50" dirty="0"/>
            <a:t>10</a:t>
          </a:r>
          <a:r>
            <a:rPr lang="en-US" sz="2200" spc="-50" baseline="30000" dirty="0"/>
            <a:t>12</a:t>
          </a:r>
          <a:endParaRPr lang="en-US" sz="2200" spc="-50" dirty="0"/>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81.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sz="quarter" idx="1"/>
          </p:nvPr>
        </p:nvSpPr>
        <p:spPr>
          <a:xfrm>
            <a:off x="3970938" y="0"/>
            <a:ext cx="3037840" cy="464820"/>
          </a:xfrm>
          <a:prstGeom prst="rect">
            <a:avLst/>
          </a:prstGeom>
        </p:spPr>
        <p:txBody>
          <a:bodyPr vert="horz" lIns="93177" tIns="46589" rIns="93177" bIns="46589" rtlCol="0"/>
          <a:lstStyle>
            <a:lvl1pPr algn="r">
              <a:defRPr sz="1200"/>
            </a:lvl1pPr>
          </a:lstStyle>
          <a:p>
            <a:fld id="{AC167E78-EA36-40A1-A9A0-B443C6CB1F60}" type="datetimeFigureOut">
              <a:rPr lang="en-US" smtClean="0"/>
              <a:pPr/>
              <a:t>6/24/18</a:t>
            </a:fld>
            <a:endParaRPr lang="en-US"/>
          </a:p>
        </p:txBody>
      </p:sp>
      <p:sp>
        <p:nvSpPr>
          <p:cNvPr id="4" name="Footer Placeholder 3"/>
          <p:cNvSpPr>
            <a:spLocks noGrp="1"/>
          </p:cNvSpPr>
          <p:nvPr>
            <p:ph type="ftr" sz="quarter" idx="2"/>
          </p:nvPr>
        </p:nvSpPr>
        <p:spPr>
          <a:xfrm>
            <a:off x="0" y="8829967"/>
            <a:ext cx="3037840" cy="464820"/>
          </a:xfrm>
          <a:prstGeom prst="rect">
            <a:avLst/>
          </a:prstGeom>
        </p:spPr>
        <p:txBody>
          <a:bodyPr vert="horz" lIns="93177" tIns="46589" rIns="93177" bIns="46589" rtlCol="0" anchor="b"/>
          <a:lstStyle>
            <a:lvl1pPr algn="l">
              <a:defRPr sz="1200"/>
            </a:lvl1pPr>
          </a:lstStyle>
          <a:p>
            <a:endParaRPr lang="en-US"/>
          </a:p>
        </p:txBody>
      </p:sp>
      <p:sp>
        <p:nvSpPr>
          <p:cNvPr id="5" name="Slide Number Placeholder 4"/>
          <p:cNvSpPr>
            <a:spLocks noGrp="1"/>
          </p:cNvSpPr>
          <p:nvPr>
            <p:ph type="sldNum" sz="quarter" idx="3"/>
          </p:nvPr>
        </p:nvSpPr>
        <p:spPr>
          <a:xfrm>
            <a:off x="3970938" y="8829967"/>
            <a:ext cx="3037840" cy="464820"/>
          </a:xfrm>
          <a:prstGeom prst="rect">
            <a:avLst/>
          </a:prstGeom>
        </p:spPr>
        <p:txBody>
          <a:bodyPr vert="horz" lIns="93177" tIns="46589" rIns="93177" bIns="46589" rtlCol="0" anchor="b"/>
          <a:lstStyle>
            <a:lvl1pPr algn="r">
              <a:defRPr sz="1200"/>
            </a:lvl1pPr>
          </a:lstStyle>
          <a:p>
            <a:fld id="{1E401BE2-F7AC-4C50-A6E5-F6C806E13D7E}" type="slidenum">
              <a:rPr lang="en-US" smtClean="0"/>
              <a:pPr/>
              <a:t>‹#›</a:t>
            </a:fld>
            <a:endParaRPr lang="en-US"/>
          </a:p>
        </p:txBody>
      </p:sp>
    </p:spTree>
    <p:extLst>
      <p:ext uri="{BB962C8B-B14F-4D97-AF65-F5344CB8AC3E}">
        <p14:creationId xmlns:p14="http://schemas.microsoft.com/office/powerpoint/2010/main" val="10462981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8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idx="1"/>
          </p:nvPr>
        </p:nvSpPr>
        <p:spPr>
          <a:xfrm>
            <a:off x="3970938" y="0"/>
            <a:ext cx="3037840" cy="464820"/>
          </a:xfrm>
          <a:prstGeom prst="rect">
            <a:avLst/>
          </a:prstGeom>
        </p:spPr>
        <p:txBody>
          <a:bodyPr vert="horz" lIns="93177" tIns="46589" rIns="93177" bIns="46589" rtlCol="0"/>
          <a:lstStyle>
            <a:lvl1pPr algn="r">
              <a:defRPr sz="1200"/>
            </a:lvl1pPr>
          </a:lstStyle>
          <a:p>
            <a:fld id="{88D89EF4-2B2A-4F54-A6DD-1EB35DCF17B3}" type="datetimeFigureOut">
              <a:rPr lang="en-US" smtClean="0"/>
              <a:pPr/>
              <a:t>6/24/18</a:t>
            </a:fld>
            <a:endParaRPr lang="en-US"/>
          </a:p>
        </p:txBody>
      </p:sp>
      <p:sp>
        <p:nvSpPr>
          <p:cNvPr id="4" name="Slide Image Placeholder 3"/>
          <p:cNvSpPr>
            <a:spLocks noGrp="1" noRot="1" noChangeAspect="1"/>
          </p:cNvSpPr>
          <p:nvPr>
            <p:ph type="sldImg" idx="2"/>
          </p:nvPr>
        </p:nvSpPr>
        <p:spPr>
          <a:xfrm>
            <a:off x="1181100" y="696913"/>
            <a:ext cx="4648200" cy="3486150"/>
          </a:xfrm>
          <a:prstGeom prst="rect">
            <a:avLst/>
          </a:prstGeom>
          <a:noFill/>
          <a:ln w="12700">
            <a:solidFill>
              <a:prstClr val="black"/>
            </a:solidFill>
          </a:ln>
        </p:spPr>
        <p:txBody>
          <a:bodyPr vert="horz" lIns="93177" tIns="46589" rIns="93177" bIns="46589" rtlCol="0" anchor="ctr"/>
          <a:lstStyle/>
          <a:p>
            <a:endParaRPr lang="en-US"/>
          </a:p>
        </p:txBody>
      </p:sp>
      <p:sp>
        <p:nvSpPr>
          <p:cNvPr id="5" name="Notes Placeholder 4"/>
          <p:cNvSpPr>
            <a:spLocks noGrp="1"/>
          </p:cNvSpPr>
          <p:nvPr>
            <p:ph type="body" sz="quarter" idx="3"/>
          </p:nvPr>
        </p:nvSpPr>
        <p:spPr>
          <a:xfrm>
            <a:off x="701040" y="4415790"/>
            <a:ext cx="5608320" cy="4183380"/>
          </a:xfrm>
          <a:prstGeom prst="rect">
            <a:avLst/>
          </a:prstGeom>
        </p:spPr>
        <p:txBody>
          <a:bodyPr vert="horz" lIns="93177" tIns="46589" rIns="93177" bIns="46589"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829967"/>
            <a:ext cx="3037840" cy="464820"/>
          </a:xfrm>
          <a:prstGeom prst="rect">
            <a:avLst/>
          </a:prstGeom>
        </p:spPr>
        <p:txBody>
          <a:bodyPr vert="horz" lIns="93177" tIns="46589" rIns="93177" bIns="46589" rtlCol="0" anchor="b"/>
          <a:lstStyle>
            <a:lvl1pPr algn="l">
              <a:defRPr sz="1200"/>
            </a:lvl1pPr>
          </a:lstStyle>
          <a:p>
            <a:endParaRPr lang="en-US"/>
          </a:p>
        </p:txBody>
      </p:sp>
      <p:sp>
        <p:nvSpPr>
          <p:cNvPr id="7" name="Slide Number Placeholder 6"/>
          <p:cNvSpPr>
            <a:spLocks noGrp="1"/>
          </p:cNvSpPr>
          <p:nvPr>
            <p:ph type="sldNum" sz="quarter" idx="5"/>
          </p:nvPr>
        </p:nvSpPr>
        <p:spPr>
          <a:xfrm>
            <a:off x="3970938" y="8829967"/>
            <a:ext cx="3037840" cy="464820"/>
          </a:xfrm>
          <a:prstGeom prst="rect">
            <a:avLst/>
          </a:prstGeom>
        </p:spPr>
        <p:txBody>
          <a:bodyPr vert="horz" lIns="93177" tIns="46589" rIns="93177" bIns="46589" rtlCol="0" anchor="b"/>
          <a:lstStyle>
            <a:lvl1pPr algn="r">
              <a:defRPr sz="1200"/>
            </a:lvl1pPr>
          </a:lstStyle>
          <a:p>
            <a:fld id="{AB959945-7217-484B-8E74-88DC87A74BB0}" type="slidenum">
              <a:rPr lang="en-US" smtClean="0"/>
              <a:pPr/>
              <a:t>‹#›</a:t>
            </a:fld>
            <a:endParaRPr lang="en-US"/>
          </a:p>
        </p:txBody>
      </p:sp>
    </p:spTree>
    <p:extLst>
      <p:ext uri="{BB962C8B-B14F-4D97-AF65-F5344CB8AC3E}">
        <p14:creationId xmlns:p14="http://schemas.microsoft.com/office/powerpoint/2010/main" val="355807056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396.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405.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409.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410.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412.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414.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415.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416.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42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423.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424.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425.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426.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427.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428.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430.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431.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432.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43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434.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435.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436.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437.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438.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439.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440.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441.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442.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44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444.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445.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446.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447.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448.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449.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450.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451.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452.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45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454.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455.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456.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457.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458.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460.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461.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462.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46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359.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361.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363.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381.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382.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383.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384.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386.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a:t>
            </a:fld>
            <a:endParaRPr lang="en-US">
              <a:solidFill>
                <a:prstClr val="black"/>
              </a:solidFill>
              <a:latin typeface="Calibri"/>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rPr>
              <a:pPr/>
              <a:t>34</a:t>
            </a:fld>
            <a:endParaRPr lang="en-US">
              <a:solidFill>
                <a:prstClr val="black"/>
              </a:solidFill>
            </a:endParaRPr>
          </a:p>
        </p:txBody>
      </p:sp>
    </p:spTree>
    <p:extLst>
      <p:ext uri="{BB962C8B-B14F-4D97-AF65-F5344CB8AC3E}">
        <p14:creationId xmlns:p14="http://schemas.microsoft.com/office/powerpoint/2010/main" val="1281539759"/>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5259C2D-02FE-4C64-AD33-18B082577A5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026403437"/>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1"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63842"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endParaRPr lang="en-US">
              <a:latin typeface="Calibri" charset="0"/>
            </a:endParaRPr>
          </a:p>
        </p:txBody>
      </p:sp>
      <p:sp>
        <p:nvSpPr>
          <p:cNvPr id="163843"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B960F916-6C97-E94D-9CB7-52CBDA6F7E2C}"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cs typeface="Arial" charset="0"/>
              </a:rPr>
              <a:pPr marL="0" marR="0" lvl="0" indent="0" algn="r" defTabSz="914400" rtl="0" eaLnBrk="1" fontAlgn="auto" latinLnBrk="0" hangingPunct="1">
                <a:lnSpc>
                  <a:spcPct val="100000"/>
                </a:lnSpc>
                <a:spcBef>
                  <a:spcPts val="0"/>
                </a:spcBef>
                <a:spcAft>
                  <a:spcPts val="0"/>
                </a:spcAft>
                <a:buClrTx/>
                <a:buSzTx/>
                <a:buFontTx/>
                <a:buNone/>
                <a:tabLst/>
                <a:defRPr/>
              </a:pPr>
              <a:t>396</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cs typeface="Arial" charset="0"/>
            </a:endParaRPr>
          </a:p>
        </p:txBody>
      </p:sp>
    </p:spTree>
    <p:extLst>
      <p:ext uri="{BB962C8B-B14F-4D97-AF65-F5344CB8AC3E}">
        <p14:creationId xmlns:p14="http://schemas.microsoft.com/office/powerpoint/2010/main" val="987048980"/>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Slide Image Placeholder 1"/>
          <p:cNvSpPr>
            <a:spLocks noGrp="1" noRot="1" noChangeAspect="1"/>
          </p:cNvSpPr>
          <p:nvPr>
            <p:ph type="sldImg"/>
          </p:nvPr>
        </p:nvSpPr>
        <p:spPr>
          <a:ln/>
        </p:spPr>
      </p:sp>
      <p:sp>
        <p:nvSpPr>
          <p:cNvPr id="311298"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Arial" charset="0"/>
              <a:ea typeface="ＭＳ Ｐゴシック" charset="0"/>
              <a:cs typeface="ＭＳ Ｐゴシック" charset="0"/>
            </a:endParaRPr>
          </a:p>
        </p:txBody>
      </p:sp>
      <p:sp>
        <p:nvSpPr>
          <p:cNvPr id="311299"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CF8212E5-32B0-1B40-8DB6-AB5373768840}"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405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3611657761"/>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Our high-level</a:t>
            </a:r>
            <a:r>
              <a:rPr lang="en-US" baseline="0" dirty="0"/>
              <a:t> design for online profiling system is based to thee key observations:</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F43FFD-D063-514F-A548-7BE8989890C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628835515"/>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Based on</a:t>
            </a:r>
            <a:r>
              <a:rPr lang="en-US" baseline="0" dirty="0"/>
              <a:t> these observations, we propose that in an online profiling system,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F43FFD-D063-514F-A548-7BE8989890C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68341049"/>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28538" rtl="0" eaLnBrk="1" fontAlgn="auto" latinLnBrk="0" hangingPunct="1">
              <a:lnSpc>
                <a:spcPct val="100000"/>
              </a:lnSpc>
              <a:spcBef>
                <a:spcPts val="0"/>
              </a:spcBef>
              <a:spcAft>
                <a:spcPts val="0"/>
              </a:spcAft>
              <a:buClrTx/>
              <a:buSzTx/>
              <a:buFontTx/>
              <a:buNone/>
              <a:tabLst/>
              <a:defRPr/>
            </a:pPr>
            <a:fld id="{D433A3D9-BADB-734B-A983-EA6AF1EA18FE}"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928538" rtl="0" eaLnBrk="1" fontAlgn="auto" latinLnBrk="0" hangingPunct="1">
                <a:lnSpc>
                  <a:spcPct val="100000"/>
                </a:lnSpc>
                <a:spcBef>
                  <a:spcPts val="0"/>
                </a:spcBef>
                <a:spcAft>
                  <a:spcPts val="0"/>
                </a:spcAft>
                <a:buClrTx/>
                <a:buSzTx/>
                <a:buFontTx/>
                <a:buNone/>
                <a:tabLst/>
                <a:defRPr/>
              </a:pPr>
              <a:t>412</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757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75779"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endParaRPr lang="en-US">
              <a:latin typeface="Arial" charset="0"/>
            </a:endParaRPr>
          </a:p>
        </p:txBody>
      </p:sp>
    </p:spTree>
    <p:extLst>
      <p:ext uri="{BB962C8B-B14F-4D97-AF65-F5344CB8AC3E}">
        <p14:creationId xmlns:p14="http://schemas.microsoft.com/office/powerpoint/2010/main" val="1556836325"/>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FF5D215-8349-204F-BC92-9713F59A7BB3}"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895312222"/>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FF5D215-8349-204F-BC92-9713F59A7BB3}"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352755548"/>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FF5D215-8349-204F-BC92-9713F59A7BB3}"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8240803"/>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r>
              <a:rPr lang="en-US" dirty="0"/>
              <a:t>Consumer</a:t>
            </a:r>
            <a:r>
              <a:rPr lang="en-US" baseline="0" dirty="0"/>
              <a:t> devices like tablets smartphone and wearable are now everywhere and used by billions of people.</a:t>
            </a:r>
          </a:p>
          <a:p>
            <a:r>
              <a:rPr lang="en-US" dirty="0"/>
              <a:t>One of the</a:t>
            </a:r>
            <a:r>
              <a:rPr lang="en-US" baseline="0" dirty="0"/>
              <a:t> major challenge in these devices is battery limitation which makes the energy consumption a critical concern </a:t>
            </a:r>
            <a:r>
              <a:rPr lang="mr-IN" baseline="0" dirty="0"/>
              <a:t>…</a:t>
            </a:r>
            <a:endParaRPr lang="en-US" baseline="0" dirty="0"/>
          </a:p>
          <a:p>
            <a:endParaRPr lang="en-US" baseline="0" dirty="0"/>
          </a:p>
          <a:p>
            <a:endParaRPr lang="en-US" baseline="0" dirty="0"/>
          </a:p>
          <a:p>
            <a:endParaRPr lang="en-US" baseline="0" dirty="0"/>
          </a:p>
          <a:p>
            <a:endParaRPr lang="en-US" baseline="0" dirty="0"/>
          </a:p>
          <a:p>
            <a:endParaRPr lang="en-US" dirty="0"/>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56119695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endParaRPr lang="en-US" dirty="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rPr>
              <a:pPr/>
              <a:t>35</a:t>
            </a:fld>
            <a:endParaRPr lang="en-US">
              <a:solidFill>
                <a:prstClr val="black"/>
              </a:solidFill>
            </a:endParaRPr>
          </a:p>
        </p:txBody>
      </p:sp>
    </p:spTree>
    <p:extLst>
      <p:ext uri="{BB962C8B-B14F-4D97-AF65-F5344CB8AC3E}">
        <p14:creationId xmlns:p14="http://schemas.microsoft.com/office/powerpoint/2010/main" val="679434456"/>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this work, we take</a:t>
            </a:r>
            <a:r>
              <a:rPr lang="en-US" baseline="0" dirty="0"/>
              <a:t> a look at widely-used </a:t>
            </a:r>
            <a:r>
              <a:rPr lang="en-US" baseline="0" dirty="0" err="1"/>
              <a:t>google</a:t>
            </a:r>
            <a:r>
              <a:rPr lang="en-US" baseline="0" dirty="0"/>
              <a:t> consumer workloads, to figure out the major sources of energy consumption.</a:t>
            </a:r>
          </a:p>
          <a:p>
            <a:endParaRPr lang="en-US" baseline="0" dirty="0"/>
          </a:p>
          <a:p>
            <a:r>
              <a:rPr lang="en-US" baseline="0" dirty="0"/>
              <a:t>We look at Google Chrome web </a:t>
            </a:r>
            <a:r>
              <a:rPr lang="en-US" baseline="0" dirty="0" err="1"/>
              <a:t>brower</a:t>
            </a:r>
            <a:r>
              <a:rPr lang="en-US" baseline="0" dirty="0"/>
              <a:t>. We take a look at </a:t>
            </a:r>
            <a:r>
              <a:rPr lang="en-US" baseline="0" dirty="0" err="1"/>
              <a:t>Tensorflow</a:t>
            </a:r>
            <a:r>
              <a:rPr lang="en-US" baseline="0" dirty="0"/>
              <a:t>, Google’s machine learning framework, and we also take a look at two important video related workloads, video playback and video capture, both rely on Google’s vp9 codec technology.</a:t>
            </a:r>
          </a:p>
          <a:p>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866896546"/>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r>
              <a:rPr lang="en-US" dirty="0"/>
              <a:t>Throughout our analysis, we make</a:t>
            </a:r>
            <a:r>
              <a:rPr lang="en-US" baseline="0" dirty="0"/>
              <a:t> a key observation </a:t>
            </a:r>
            <a:r>
              <a:rPr lang="en-US" dirty="0"/>
              <a:t>that</a:t>
            </a:r>
            <a:r>
              <a:rPr lang="en-US" baseline="0" dirty="0"/>
              <a:t> out of all sources of energy consumption, data movement is a major contributor to the total system energy. We find that across all of the workloads</a:t>
            </a:r>
            <a:r>
              <a:rPr lang="en-US" dirty="0"/>
              <a:t>,</a:t>
            </a:r>
            <a:r>
              <a:rPr lang="en-US" baseline="0" dirty="0"/>
              <a:t> on average around 62.7% of total system energy is spent on data movement.</a:t>
            </a:r>
          </a:p>
          <a:p>
            <a:endParaRPr lang="en-US" baseline="0" dirty="0"/>
          </a:p>
          <a:p>
            <a:r>
              <a:rPr lang="en-US" baseline="0" dirty="0"/>
              <a:t>One way to reduce data movement cost is to move computation close to data, or </a:t>
            </a:r>
            <a:r>
              <a:rPr lang="mr-IN" baseline="0" dirty="0"/>
              <a:t>…</a:t>
            </a:r>
            <a:endParaRPr lang="en-US" baseline="0" dirty="0"/>
          </a:p>
          <a:p>
            <a:r>
              <a:rPr lang="en-US" baseline="0" dirty="0"/>
              <a:t>One potential solution to address this cost it do move computation close to data, or in other words, do </a:t>
            </a:r>
            <a:r>
              <a:rPr lang="en-US" baseline="0" dirty="0" err="1"/>
              <a:t>procesing</a:t>
            </a:r>
            <a:r>
              <a:rPr lang="en-US" baseline="0" dirty="0"/>
              <a:t> in memory. However, the challenge is that these devices.</a:t>
            </a:r>
          </a:p>
          <a:p>
            <a:endParaRPr lang="en-US" baseline="0" dirty="0"/>
          </a:p>
          <a:p>
            <a:endParaRPr lang="en-US" baseline="0" dirty="0"/>
          </a:p>
          <a:p>
            <a:r>
              <a:rPr lang="en-US" dirty="0"/>
              <a:t>One potential</a:t>
            </a:r>
            <a:r>
              <a:rPr lang="en-US" baseline="0" dirty="0"/>
              <a:t> solution to mitigate data movement cost and reduce total system energy is to execute data-movement heavy portions of application close to data, or in other words, do processing in memory. However, consumer devices are </a:t>
            </a:r>
            <a:r>
              <a:rPr lang="en-US" baseline="0" dirty="0" err="1"/>
              <a:t>extermely</a:t>
            </a:r>
            <a:r>
              <a:rPr lang="en-US" baseline="0" dirty="0"/>
              <a:t> limited in terms of area and power budget. So the question is can we move part of the data movement heavy portion given the limited area and energy budget. Our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590422561"/>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r>
              <a:rPr lang="en-US" sz="1200" kern="1200" dirty="0">
                <a:solidFill>
                  <a:schemeClr val="tx1"/>
                </a:solidFill>
                <a:latin typeface="+mn-lt"/>
                <a:ea typeface="+mn-ea"/>
                <a:cs typeface="+mn-cs"/>
              </a:rPr>
              <a:t>To figure</a:t>
            </a:r>
            <a:r>
              <a:rPr lang="en-US" sz="1200" kern="1200" baseline="0" dirty="0">
                <a:solidFill>
                  <a:schemeClr val="tx1"/>
                </a:solidFill>
                <a:latin typeface="+mn-lt"/>
                <a:ea typeface="+mn-ea"/>
                <a:cs typeface="+mn-cs"/>
              </a:rPr>
              <a:t> out if we can use processing in memory, we dig deeper into our analysis and we make another key observation that majority of data movement often comes form simple functions and </a:t>
            </a:r>
            <a:r>
              <a:rPr lang="en-US" sz="1200" kern="1200" baseline="0" dirty="0" err="1">
                <a:solidFill>
                  <a:schemeClr val="tx1"/>
                </a:solidFill>
                <a:latin typeface="+mn-lt"/>
                <a:ea typeface="+mn-ea"/>
                <a:cs typeface="+mn-cs"/>
              </a:rPr>
              <a:t>pritmitives</a:t>
            </a:r>
            <a:r>
              <a:rPr lang="en-US" sz="1200" kern="1200" baseline="0" dirty="0">
                <a:solidFill>
                  <a:schemeClr val="tx1"/>
                </a:solidFill>
                <a:latin typeface="+mn-lt"/>
                <a:ea typeface="+mn-ea"/>
                <a:cs typeface="+mn-cs"/>
              </a:rPr>
              <a:t>. We find that these simple function can be implemented in memory as either a small embedded core, or group of small fixed function accelerators. Our result shows that offloading these function to PIM logic can significantly reduce data movement for each function and reduce energy on average around 55%  and improve </a:t>
            </a:r>
            <a:r>
              <a:rPr lang="en-US" sz="1200" kern="1200" baseline="0" dirty="0" err="1">
                <a:solidFill>
                  <a:schemeClr val="tx1"/>
                </a:solidFill>
                <a:latin typeface="+mn-lt"/>
                <a:ea typeface="+mn-ea"/>
                <a:cs typeface="+mn-cs"/>
              </a:rPr>
              <a:t>perforamcne</a:t>
            </a:r>
            <a:r>
              <a:rPr lang="en-US" sz="1200" kern="1200" baseline="0" dirty="0">
                <a:solidFill>
                  <a:schemeClr val="tx1"/>
                </a:solidFill>
                <a:latin typeface="+mn-lt"/>
                <a:ea typeface="+mn-ea"/>
                <a:cs typeface="+mn-cs"/>
              </a:rPr>
              <a:t> around 54%. </a:t>
            </a:r>
          </a:p>
          <a:p>
            <a:endParaRPr lang="en-US" sz="1200" kern="1200" baseline="0" dirty="0">
              <a:solidFill>
                <a:schemeClr val="tx1"/>
              </a:solidFill>
              <a:latin typeface="+mn-lt"/>
              <a:ea typeface="+mn-ea"/>
              <a:cs typeface="+mn-cs"/>
            </a:endParaRPr>
          </a:p>
          <a:p>
            <a:r>
              <a:rPr lang="en-US" sz="1200" kern="1200" baseline="0" dirty="0">
                <a:solidFill>
                  <a:schemeClr val="tx1"/>
                </a:solidFill>
                <a:latin typeface="+mn-lt"/>
                <a:ea typeface="+mn-ea"/>
                <a:cs typeface="+mn-cs"/>
              </a:rPr>
              <a:t> </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633476191"/>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274699419"/>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Before we jump into our</a:t>
            </a:r>
            <a:r>
              <a:rPr lang="en-US" baseline="0" dirty="0"/>
              <a:t> analysis, lets talk about </a:t>
            </a:r>
            <a:r>
              <a:rPr lang="mr-IN" baseline="0" dirty="0"/>
              <a:t>…</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649804068"/>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44316733"/>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r>
              <a:rPr lang="en-US" dirty="0"/>
              <a:t>Feedback: no </a:t>
            </a:r>
            <a:r>
              <a:rPr lang="en-US" dirty="0" err="1"/>
              <a:t>wifi</a:t>
            </a:r>
            <a:r>
              <a:rPr lang="en-US" dirty="0"/>
              <a:t> mention </a:t>
            </a:r>
          </a:p>
          <a:p>
            <a:endParaRPr lang="en-US" dirty="0"/>
          </a:p>
          <a:p>
            <a:r>
              <a:rPr lang="en-US" dirty="0"/>
              <a:t>We did our workload characterization</a:t>
            </a:r>
            <a:r>
              <a:rPr lang="en-US" baseline="0" dirty="0"/>
              <a:t> on a </a:t>
            </a:r>
            <a:r>
              <a:rPr lang="en-US" baseline="0" dirty="0" err="1"/>
              <a:t>Chromebook</a:t>
            </a:r>
            <a:r>
              <a:rPr lang="en-US" baseline="0" dirty="0"/>
              <a:t> with an Intel </a:t>
            </a:r>
            <a:r>
              <a:rPr lang="en-US" baseline="0" dirty="0" err="1"/>
              <a:t>SoC.</a:t>
            </a:r>
            <a:r>
              <a:rPr lang="en-US" baseline="0" dirty="0"/>
              <a:t> We use performance counter within </a:t>
            </a:r>
            <a:r>
              <a:rPr lang="en-US" baseline="0" dirty="0" err="1"/>
              <a:t>Soc</a:t>
            </a:r>
            <a:r>
              <a:rPr lang="en-US" baseline="0" dirty="0"/>
              <a:t> to do our analysis.</a:t>
            </a:r>
          </a:p>
          <a:p>
            <a:endParaRPr lang="en-US" baseline="0" dirty="0"/>
          </a:p>
          <a:p>
            <a:r>
              <a:rPr lang="en-US" baseline="0" dirty="0"/>
              <a:t>We model energy as sum of the energy consumption that take place in CPU, caches, </a:t>
            </a:r>
            <a:r>
              <a:rPr lang="en-US" baseline="0" dirty="0" err="1"/>
              <a:t>interconnet</a:t>
            </a:r>
            <a:r>
              <a:rPr lang="en-US" baseline="0" dirty="0"/>
              <a:t> and DRAM. We turn off the </a:t>
            </a:r>
            <a:r>
              <a:rPr lang="en-US" baseline="0" dirty="0" err="1"/>
              <a:t>wifi</a:t>
            </a:r>
            <a:r>
              <a:rPr lang="en-US" baseline="0" dirty="0"/>
              <a:t> and </a:t>
            </a:r>
            <a:r>
              <a:rPr lang="en-US" sz="1200" kern="1200" dirty="0">
                <a:solidFill>
                  <a:schemeClr val="tx1"/>
                </a:solidFill>
                <a:latin typeface="+mn-lt"/>
                <a:ea typeface="+mn-ea"/>
                <a:cs typeface="+mn-cs"/>
              </a:rPr>
              <a:t>use the lowest brightness for the display to ensure that the majority of the total energy is spent on the </a:t>
            </a:r>
            <a:r>
              <a:rPr lang="en-US" sz="1200" kern="1200" dirty="0" err="1">
                <a:solidFill>
                  <a:schemeClr val="tx1"/>
                </a:solidFill>
                <a:latin typeface="+mn-lt"/>
                <a:ea typeface="+mn-ea"/>
                <a:cs typeface="+mn-cs"/>
              </a:rPr>
              <a:t>SoC</a:t>
            </a:r>
            <a:r>
              <a:rPr lang="en-US" sz="1200" kern="1200" dirty="0">
                <a:solidFill>
                  <a:schemeClr val="tx1"/>
                </a:solidFill>
                <a:latin typeface="+mn-lt"/>
                <a:ea typeface="+mn-ea"/>
                <a:cs typeface="+mn-cs"/>
              </a:rPr>
              <a:t> and the memory system</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419414235"/>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r>
              <a:rPr lang="en-US" sz="1200" kern="1200" dirty="0">
                <a:solidFill>
                  <a:schemeClr val="tx1"/>
                </a:solidFill>
                <a:latin typeface="+mn-lt"/>
                <a:ea typeface="+mn-ea"/>
                <a:cs typeface="+mn-cs"/>
              </a:rPr>
              <a:t>During our analysis, for</a:t>
            </a:r>
            <a:r>
              <a:rPr lang="en-US" sz="1200" kern="1200" baseline="0" dirty="0">
                <a:solidFill>
                  <a:schemeClr val="tx1"/>
                </a:solidFill>
                <a:latin typeface="+mn-lt"/>
                <a:ea typeface="+mn-ea"/>
                <a:cs typeface="+mn-cs"/>
              </a:rPr>
              <a:t> each workload, once we identify </a:t>
            </a:r>
            <a:r>
              <a:rPr lang="en-US" sz="1200" kern="1200" dirty="0">
                <a:solidFill>
                  <a:schemeClr val="tx1"/>
                </a:solidFill>
                <a:latin typeface="+mn-lt"/>
                <a:ea typeface="+mn-ea"/>
                <a:cs typeface="+mn-cs"/>
              </a:rPr>
              <a:t>a PIM target, we consider</a:t>
            </a:r>
            <a:r>
              <a:rPr lang="en-US" sz="1200" kern="1200" baseline="0" dirty="0">
                <a:solidFill>
                  <a:schemeClr val="tx1"/>
                </a:solidFill>
                <a:latin typeface="+mn-lt"/>
                <a:ea typeface="+mn-ea"/>
                <a:cs typeface="+mn-cs"/>
              </a:rPr>
              <a:t> </a:t>
            </a:r>
            <a:r>
              <a:rPr lang="en-US" sz="1200" kern="1200" dirty="0">
                <a:solidFill>
                  <a:schemeClr val="tx1"/>
                </a:solidFill>
                <a:latin typeface="+mn-lt"/>
                <a:ea typeface="+mn-ea"/>
                <a:cs typeface="+mn-cs"/>
              </a:rPr>
              <a:t>two types of PIM logic implementation: (1) a general-purpose PIM core; and (2) a fixed-function PIM accelerator, </a:t>
            </a:r>
            <a:br>
              <a:rPr lang="en-US" sz="1200" kern="1200" baseline="0" dirty="0">
                <a:solidFill>
                  <a:schemeClr val="tx1"/>
                </a:solidFill>
                <a:latin typeface="+mn-lt"/>
                <a:ea typeface="+mn-ea"/>
                <a:cs typeface="+mn-cs"/>
              </a:rPr>
            </a:br>
            <a:endParaRPr lang="en-US" sz="1200" kern="1200" baseline="0" dirty="0">
              <a:solidFill>
                <a:schemeClr val="tx1"/>
              </a:solidFill>
              <a:latin typeface="+mn-lt"/>
              <a:ea typeface="+mn-ea"/>
              <a:cs typeface="+mn-cs"/>
            </a:endParaRPr>
          </a:p>
          <a:p>
            <a:r>
              <a:rPr lang="en-US" sz="1200" kern="1200" dirty="0">
                <a:solidFill>
                  <a:schemeClr val="tx1"/>
                </a:solidFill>
                <a:latin typeface="+mn-lt"/>
                <a:ea typeface="+mn-ea"/>
                <a:cs typeface="+mn-cs"/>
              </a:rPr>
              <a:t>For the PIM core, we design a small general</a:t>
            </a:r>
            <a:r>
              <a:rPr lang="en-US" sz="1200" kern="1200" baseline="0" dirty="0">
                <a:solidFill>
                  <a:schemeClr val="tx1"/>
                </a:solidFill>
                <a:latin typeface="+mn-lt"/>
                <a:ea typeface="+mn-ea"/>
                <a:cs typeface="+mn-cs"/>
              </a:rPr>
              <a:t> purpose core based on the </a:t>
            </a:r>
            <a:r>
              <a:rPr lang="en-US" sz="1200" kern="1200" baseline="0" dirty="0" err="1">
                <a:solidFill>
                  <a:schemeClr val="tx1"/>
                </a:solidFill>
                <a:latin typeface="+mn-lt"/>
                <a:ea typeface="+mn-ea"/>
                <a:cs typeface="+mn-cs"/>
              </a:rPr>
              <a:t>charateristic</a:t>
            </a:r>
            <a:r>
              <a:rPr lang="en-US" sz="1200" kern="1200" baseline="0" dirty="0">
                <a:solidFill>
                  <a:schemeClr val="tx1"/>
                </a:solidFill>
                <a:latin typeface="+mn-lt"/>
                <a:ea typeface="+mn-ea"/>
                <a:cs typeface="+mn-cs"/>
              </a:rPr>
              <a:t> of PIM candidate we find across the workloads. It’s simple embedded core that doesn’t have any </a:t>
            </a:r>
            <a:r>
              <a:rPr lang="en-US" sz="1200" kern="1200" baseline="0" dirty="0" err="1">
                <a:solidFill>
                  <a:schemeClr val="tx1"/>
                </a:solidFill>
                <a:latin typeface="+mn-lt"/>
                <a:ea typeface="+mn-ea"/>
                <a:cs typeface="+mn-cs"/>
              </a:rPr>
              <a:t>aggressi</a:t>
            </a:r>
            <a:r>
              <a:rPr lang="en-US" sz="1200" kern="1200" baseline="0" dirty="0">
                <a:solidFill>
                  <a:schemeClr val="tx1"/>
                </a:solidFill>
                <a:latin typeface="+mn-lt"/>
                <a:ea typeface="+mn-ea"/>
                <a:cs typeface="+mn-cs"/>
              </a:rPr>
              <a:t> ILP techniques, and it includes a SIMD unit to benefit from parallelism. For the PIM accelerator, we design a fixed function logic that has an in memory logic unit for each candidates we find. To benefit from </a:t>
            </a:r>
            <a:r>
              <a:rPr lang="en-US" sz="1200" kern="1200" baseline="0" dirty="0" err="1">
                <a:solidFill>
                  <a:schemeClr val="tx1"/>
                </a:solidFill>
                <a:latin typeface="+mn-lt"/>
                <a:ea typeface="+mn-ea"/>
                <a:cs typeface="+mn-cs"/>
              </a:rPr>
              <a:t>paralalliesm</a:t>
            </a:r>
            <a:r>
              <a:rPr lang="en-US" sz="1200" kern="1200" baseline="0" dirty="0">
                <a:solidFill>
                  <a:schemeClr val="tx1"/>
                </a:solidFill>
                <a:latin typeface="+mn-lt"/>
                <a:ea typeface="+mn-ea"/>
                <a:cs typeface="+mn-cs"/>
              </a:rPr>
              <a:t>, </a:t>
            </a:r>
            <a:r>
              <a:rPr lang="en-US" sz="1200" kern="1200" baseline="0" dirty="0" err="1">
                <a:solidFill>
                  <a:schemeClr val="tx1"/>
                </a:solidFill>
                <a:latin typeface="+mn-lt"/>
                <a:ea typeface="+mn-ea"/>
                <a:cs typeface="+mn-cs"/>
              </a:rPr>
              <a:t>eacch</a:t>
            </a:r>
            <a:r>
              <a:rPr lang="en-US" sz="1200" kern="1200" baseline="0" dirty="0">
                <a:solidFill>
                  <a:schemeClr val="tx1"/>
                </a:solidFill>
                <a:latin typeface="+mn-lt"/>
                <a:ea typeface="+mn-ea"/>
                <a:cs typeface="+mn-cs"/>
              </a:rPr>
              <a:t> PIM accelerator has multiple. ..</a:t>
            </a:r>
          </a:p>
          <a:p>
            <a:endParaRPr lang="en-US" sz="1200" kern="1200" baseline="0" dirty="0">
              <a:solidFill>
                <a:schemeClr val="tx1"/>
              </a:solidFill>
              <a:latin typeface="+mn-lt"/>
              <a:ea typeface="+mn-ea"/>
              <a:cs typeface="+mn-cs"/>
            </a:endParaRPr>
          </a:p>
          <a:p>
            <a:r>
              <a:rPr lang="en-US" sz="1200" kern="1200" dirty="0">
                <a:solidFill>
                  <a:schemeClr val="tx1"/>
                </a:solidFill>
                <a:latin typeface="+mn-lt"/>
                <a:ea typeface="+mn-ea"/>
                <a:cs typeface="+mn-cs"/>
              </a:rPr>
              <a:t>that can run any of the PIM candidates</a:t>
            </a:r>
            <a:r>
              <a:rPr lang="en-US" sz="1200" kern="1200" baseline="0" dirty="0">
                <a:solidFill>
                  <a:schemeClr val="tx1"/>
                </a:solidFill>
                <a:latin typeface="+mn-lt"/>
                <a:ea typeface="+mn-ea"/>
                <a:cs typeface="+mn-cs"/>
              </a:rPr>
              <a:t> we find. </a:t>
            </a:r>
            <a:r>
              <a:rPr lang="en-US" sz="1200" kern="1200" baseline="0" dirty="0" err="1">
                <a:solidFill>
                  <a:schemeClr val="tx1"/>
                </a:solidFill>
                <a:latin typeface="+mn-lt"/>
                <a:ea typeface="+mn-ea"/>
                <a:cs typeface="+mn-cs"/>
              </a:rPr>
              <a:t>Majortiy</a:t>
            </a:r>
            <a:r>
              <a:rPr lang="en-US" sz="1200" kern="1200" baseline="0" dirty="0">
                <a:solidFill>
                  <a:schemeClr val="tx1"/>
                </a:solidFill>
                <a:latin typeface="+mn-lt"/>
                <a:ea typeface="+mn-ea"/>
                <a:cs typeface="+mn-cs"/>
              </a:rPr>
              <a:t> of the candidates we find are data </a:t>
            </a:r>
            <a:r>
              <a:rPr lang="en-US" sz="1200" kern="1200" baseline="0" dirty="0" err="1">
                <a:solidFill>
                  <a:schemeClr val="tx1"/>
                </a:solidFill>
                <a:latin typeface="+mn-lt"/>
                <a:ea typeface="+mn-ea"/>
                <a:cs typeface="+mn-cs"/>
              </a:rPr>
              <a:t>instensive</a:t>
            </a:r>
            <a:r>
              <a:rPr lang="en-US" sz="1200" kern="1200" baseline="0" dirty="0">
                <a:solidFill>
                  <a:schemeClr val="tx1"/>
                </a:solidFill>
                <a:latin typeface="+mn-lt"/>
                <a:ea typeface="+mn-ea"/>
                <a:cs typeface="+mn-cs"/>
              </a:rPr>
              <a:t> and performs simple operations, as a result, our PIM core</a:t>
            </a:r>
            <a:r>
              <a:rPr lang="en-US" sz="1200" kern="1200" dirty="0">
                <a:solidFill>
                  <a:schemeClr val="tx1"/>
                </a:solidFill>
                <a:latin typeface="+mn-lt"/>
                <a:ea typeface="+mn-ea"/>
                <a:cs typeface="+mn-cs"/>
              </a:rPr>
              <a:t> doesn’t have any aggressive</a:t>
            </a:r>
            <a:r>
              <a:rPr lang="en-US" sz="1200" kern="1200" baseline="0" dirty="0">
                <a:solidFill>
                  <a:schemeClr val="tx1"/>
                </a:solidFill>
                <a:latin typeface="+mn-lt"/>
                <a:ea typeface="+mn-ea"/>
                <a:cs typeface="+mn-cs"/>
              </a:rPr>
              <a:t> high performance/ILP techniques. It also has a SIMD unit as all of candidates we find benefit from parallelism.</a:t>
            </a:r>
          </a:p>
          <a:p>
            <a:endParaRPr lang="en-US" sz="1200" kern="1200" baseline="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latin typeface="+mn-lt"/>
                <a:ea typeface="+mn-ea"/>
                <a:cs typeface="+mn-cs"/>
              </a:rPr>
              <a:t>For the PIM accelerator, </a:t>
            </a:r>
            <a:r>
              <a:rPr lang="en-US" sz="1200" kern="1200" dirty="0">
                <a:solidFill>
                  <a:schemeClr val="tx1"/>
                </a:solidFill>
                <a:latin typeface="+mn-lt"/>
                <a:ea typeface="+mn-ea"/>
                <a:cs typeface="+mn-cs"/>
              </a:rPr>
              <a:t>for each of our PIM targets, we first design a customized in-memory logic unit, To benefit</a:t>
            </a:r>
            <a:r>
              <a:rPr lang="en-US" sz="1200" kern="1200" baseline="0" dirty="0">
                <a:solidFill>
                  <a:schemeClr val="tx1"/>
                </a:solidFill>
                <a:latin typeface="+mn-lt"/>
                <a:ea typeface="+mn-ea"/>
                <a:cs typeface="+mn-cs"/>
              </a:rPr>
              <a:t> from parallelism</a:t>
            </a:r>
            <a:r>
              <a:rPr lang="en-US" sz="1200" kern="1200" dirty="0">
                <a:solidFill>
                  <a:schemeClr val="tx1"/>
                </a:solidFill>
                <a:latin typeface="+mn-lt"/>
                <a:ea typeface="+mn-ea"/>
                <a:cs typeface="+mn-cs"/>
              </a:rPr>
              <a:t>, each</a:t>
            </a:r>
            <a:r>
              <a:rPr lang="en-US" sz="1200" kern="1200" baseline="0" dirty="0">
                <a:solidFill>
                  <a:schemeClr val="tx1"/>
                </a:solidFill>
                <a:latin typeface="+mn-lt"/>
                <a:ea typeface="+mn-ea"/>
                <a:cs typeface="+mn-cs"/>
              </a:rPr>
              <a:t> PIM </a:t>
            </a:r>
            <a:r>
              <a:rPr lang="en-US" sz="1200" kern="1200" baseline="0" dirty="0" err="1">
                <a:solidFill>
                  <a:schemeClr val="tx1"/>
                </a:solidFill>
                <a:latin typeface="+mn-lt"/>
                <a:ea typeface="+mn-ea"/>
                <a:cs typeface="+mn-cs"/>
              </a:rPr>
              <a:t>acceleartor</a:t>
            </a:r>
            <a:r>
              <a:rPr lang="en-US" sz="1200" kern="1200" baseline="0" dirty="0">
                <a:solidFill>
                  <a:schemeClr val="tx1"/>
                </a:solidFill>
                <a:latin typeface="+mn-lt"/>
                <a:ea typeface="+mn-ea"/>
                <a:cs typeface="+mn-cs"/>
              </a:rPr>
              <a:t> has </a:t>
            </a:r>
            <a:r>
              <a:rPr lang="en-US" sz="1200" kern="1200" dirty="0">
                <a:solidFill>
                  <a:schemeClr val="tx1"/>
                </a:solidFill>
                <a:latin typeface="+mn-lt"/>
                <a:ea typeface="+mn-ea"/>
                <a:cs typeface="+mn-cs"/>
              </a:rPr>
              <a:t>multiple copies of the in-memory logic unit, </a:t>
            </a:r>
          </a:p>
          <a:p>
            <a:endParaRPr lang="en-US" sz="1200" kern="1200" dirty="0">
              <a:solidFill>
                <a:schemeClr val="tx1"/>
              </a:solidFill>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70293499"/>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Now I’m </a:t>
            </a:r>
            <a:r>
              <a:rPr lang="en-US" dirty="0" err="1"/>
              <a:t>gonna</a:t>
            </a:r>
            <a:r>
              <a:rPr lang="en-US" baseline="0" dirty="0"/>
              <a:t> talk about our workload analysis. I will focus on chrome browser for the most of this talk.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278004676"/>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6827794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endParaRPr lang="en-US" dirty="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rPr>
              <a:pPr/>
              <a:t>36</a:t>
            </a:fld>
            <a:endParaRPr lang="en-US">
              <a:solidFill>
                <a:prstClr val="black"/>
              </a:solidFill>
            </a:endParaRPr>
          </a:p>
        </p:txBody>
      </p:sp>
    </p:spTree>
    <p:extLst>
      <p:ext uri="{BB962C8B-B14F-4D97-AF65-F5344CB8AC3E}">
        <p14:creationId xmlns:p14="http://schemas.microsoft.com/office/powerpoint/2010/main" val="1139230209"/>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sz="10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798665795"/>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fontScale="47500" lnSpcReduction="20000"/>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Feedback:</a:t>
            </a:r>
            <a:r>
              <a:rPr lang="en-US" sz="1200" kern="1200" baseline="0" dirty="0">
                <a:solidFill>
                  <a:schemeClr val="tx1"/>
                </a:solidFill>
                <a:latin typeface="+mn-lt"/>
                <a:ea typeface="+mn-ea"/>
                <a:cs typeface="+mn-cs"/>
              </a:rPr>
              <a:t> the first major part just download the source files and parse them. </a:t>
            </a:r>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I just</a:t>
            </a:r>
            <a:r>
              <a:rPr lang="en-US" sz="1200" kern="1200" baseline="0" dirty="0">
                <a:solidFill>
                  <a:schemeClr val="tx1"/>
                </a:solidFill>
                <a:latin typeface="+mn-lt"/>
                <a:ea typeface="+mn-ea"/>
                <a:cs typeface="+mn-cs"/>
              </a:rPr>
              <a:t> want to give you a brief high-level overview of how chrome renders a webpage. First the browser downloads the HTML and CSS, it starts parsing them to extract the content of the webpage. Then, based on those, at the next two stages, the browser calculate the visual rep and position of each object at the page. So at the end of layout stage, for each object, it knows the visual elements and the location of each object that needs to be drawn.. Then it goes to </a:t>
            </a:r>
            <a:r>
              <a:rPr lang="en-US" sz="1200" kern="1200" baseline="0" dirty="0" err="1">
                <a:solidFill>
                  <a:schemeClr val="tx1"/>
                </a:solidFill>
                <a:latin typeface="+mn-lt"/>
                <a:ea typeface="+mn-ea"/>
                <a:cs typeface="+mn-cs"/>
              </a:rPr>
              <a:t>rasterization</a:t>
            </a:r>
            <a:r>
              <a:rPr lang="en-US" sz="1200" kern="1200" baseline="0" dirty="0">
                <a:solidFill>
                  <a:schemeClr val="tx1"/>
                </a:solidFill>
                <a:latin typeface="+mn-lt"/>
                <a:ea typeface="+mn-ea"/>
                <a:cs typeface="+mn-cs"/>
              </a:rPr>
              <a:t> which is basically the process of </a:t>
            </a:r>
            <a:r>
              <a:rPr lang="en-US" sz="1200" kern="1200" baseline="0" dirty="0" err="1">
                <a:solidFill>
                  <a:schemeClr val="tx1"/>
                </a:solidFill>
                <a:latin typeface="+mn-lt"/>
                <a:ea typeface="+mn-ea"/>
                <a:cs typeface="+mn-cs"/>
              </a:rPr>
              <a:t>painiting</a:t>
            </a:r>
            <a:r>
              <a:rPr lang="en-US" sz="1200" kern="1200" baseline="0" dirty="0">
                <a:solidFill>
                  <a:schemeClr val="tx1"/>
                </a:solidFill>
                <a:latin typeface="+mn-lt"/>
                <a:ea typeface="+mn-ea"/>
                <a:cs typeface="+mn-cs"/>
              </a:rPr>
              <a:t> those object and generating the bitmaps. And at the final stages, compositing gets those bitmaps and composite them to </a:t>
            </a:r>
            <a:r>
              <a:rPr lang="en-US" sz="1200" kern="1200" baseline="0" dirty="0" err="1">
                <a:solidFill>
                  <a:schemeClr val="tx1"/>
                </a:solidFill>
                <a:latin typeface="+mn-lt"/>
                <a:ea typeface="+mn-ea"/>
                <a:cs typeface="+mn-cs"/>
              </a:rPr>
              <a:t>gether</a:t>
            </a:r>
            <a:r>
              <a:rPr lang="en-US" sz="1200" kern="1200" baseline="0" dirty="0">
                <a:solidFill>
                  <a:schemeClr val="tx1"/>
                </a:solidFill>
                <a:latin typeface="+mn-lt"/>
                <a:ea typeface="+mn-ea"/>
                <a:cs typeface="+mn-cs"/>
              </a:rPr>
              <a:t> and </a:t>
            </a:r>
            <a:r>
              <a:rPr lang="en-US" sz="1200" kern="1200" baseline="0" dirty="0" err="1">
                <a:solidFill>
                  <a:schemeClr val="tx1"/>
                </a:solidFill>
                <a:latin typeface="+mn-lt"/>
                <a:ea typeface="+mn-ea"/>
                <a:cs typeface="+mn-cs"/>
              </a:rPr>
              <a:t>gerenate</a:t>
            </a:r>
            <a:r>
              <a:rPr lang="en-US" sz="1200" kern="1200" baseline="0" dirty="0">
                <a:solidFill>
                  <a:schemeClr val="tx1"/>
                </a:solidFill>
                <a:latin typeface="+mn-lt"/>
                <a:ea typeface="+mn-ea"/>
                <a:cs typeface="+mn-cs"/>
              </a:rPr>
              <a:t> the final screen. </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baseline="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latin typeface="+mn-lt"/>
                <a:ea typeface="+mn-ea"/>
                <a:cs typeface="+mn-cs"/>
              </a:rPr>
              <a:t> and calculate the visual </a:t>
            </a:r>
            <a:r>
              <a:rPr lang="en-US" sz="1200" kern="1200" baseline="0" dirty="0" err="1">
                <a:solidFill>
                  <a:schemeClr val="tx1"/>
                </a:solidFill>
                <a:latin typeface="+mn-lt"/>
                <a:ea typeface="+mn-ea"/>
                <a:cs typeface="+mn-cs"/>
              </a:rPr>
              <a:t>represenation</a:t>
            </a:r>
            <a:r>
              <a:rPr lang="en-US" sz="1200" kern="1200" baseline="0" dirty="0">
                <a:solidFill>
                  <a:schemeClr val="tx1"/>
                </a:solidFill>
                <a:latin typeface="+mn-lt"/>
                <a:ea typeface="+mn-ea"/>
                <a:cs typeface="+mn-cs"/>
              </a:rPr>
              <a:t> and </a:t>
            </a:r>
            <a:r>
              <a:rPr lang="en-US" sz="1200" kern="1200" baseline="0" dirty="0" err="1">
                <a:solidFill>
                  <a:schemeClr val="tx1"/>
                </a:solidFill>
                <a:latin typeface="+mn-lt"/>
                <a:ea typeface="+mn-ea"/>
                <a:cs typeface="+mn-cs"/>
              </a:rPr>
              <a:t>postiion</a:t>
            </a:r>
            <a:r>
              <a:rPr lang="en-US" sz="1200" kern="1200" baseline="0" dirty="0">
                <a:solidFill>
                  <a:schemeClr val="tx1"/>
                </a:solidFill>
                <a:latin typeface="+mn-lt"/>
                <a:ea typeface="+mn-ea"/>
                <a:cs typeface="+mn-cs"/>
              </a:rPr>
              <a:t> of each object in the page. At the end of the layout section,  </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baseline="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latin typeface="+mn-lt"/>
                <a:ea typeface="+mn-ea"/>
                <a:cs typeface="+mn-cs"/>
              </a:rPr>
              <a:t>Everything starts with downloading the HTML and CSS.</a:t>
            </a: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latin typeface="+mn-lt"/>
                <a:ea typeface="+mn-ea"/>
                <a:cs typeface="+mn-cs"/>
              </a:rPr>
              <a:t>The chrome’s rendering engine, starts by parsing HTML files and store the </a:t>
            </a:r>
            <a:r>
              <a:rPr lang="en-US" sz="1200" kern="1200" dirty="0">
                <a:solidFill>
                  <a:schemeClr val="tx1"/>
                </a:solidFill>
                <a:latin typeface="+mn-lt"/>
                <a:ea typeface="+mn-ea"/>
                <a:cs typeface="+mn-cs"/>
              </a:rPr>
              <a:t>the contents of a web page a tree of </a:t>
            </a:r>
            <a:r>
              <a:rPr lang="en-US" sz="1200" i="1" kern="1200" dirty="0">
                <a:solidFill>
                  <a:schemeClr val="tx1"/>
                </a:solidFill>
                <a:latin typeface="+mn-lt"/>
                <a:ea typeface="+mn-ea"/>
                <a:cs typeface="+mn-cs"/>
              </a:rPr>
              <a:t>Node</a:t>
            </a:r>
            <a:r>
              <a:rPr lang="en-US" sz="1200" i="0" kern="1200" dirty="0">
                <a:solidFill>
                  <a:schemeClr val="tx1"/>
                </a:solidFill>
                <a:latin typeface="+mn-lt"/>
                <a:ea typeface="+mn-ea"/>
                <a:cs typeface="+mn-cs"/>
              </a:rPr>
              <a:t> objects called the DOM tree. It also extracts style</a:t>
            </a:r>
            <a:r>
              <a:rPr lang="en-US" sz="1200" i="0" kern="1200" baseline="0" dirty="0">
                <a:solidFill>
                  <a:schemeClr val="tx1"/>
                </a:solidFill>
                <a:latin typeface="+mn-lt"/>
                <a:ea typeface="+mn-ea"/>
                <a:cs typeface="+mn-cs"/>
              </a:rPr>
              <a:t> rules by parsing the CSS files. DOM tree and style rules together allows them to creates the render tree. </a:t>
            </a:r>
            <a:r>
              <a:rPr lang="en-US" sz="1200" kern="1200" dirty="0">
                <a:solidFill>
                  <a:schemeClr val="tx1"/>
                </a:solidFill>
                <a:latin typeface="+mn-lt"/>
                <a:ea typeface="+mn-ea"/>
                <a:cs typeface="+mn-cs"/>
              </a:rPr>
              <a:t>The browser combines the DOM and style rules and generates "render tree,”. This tree is the visual representation of the document. The purpose of this tree is to enable painting the contents in their correct order. Up to this point we've calculated which nodes should be visible and their computed styles, but we have not calculated their exact position and size within the viewport of the device---that's the "layout" stage.</a:t>
            </a:r>
            <a:r>
              <a:rPr lang="en-US" sz="1200" kern="1200" baseline="0" dirty="0">
                <a:solidFill>
                  <a:schemeClr val="tx1"/>
                </a:solidFill>
                <a:latin typeface="+mn-lt"/>
                <a:ea typeface="+mn-ea"/>
                <a:cs typeface="+mn-cs"/>
              </a:rPr>
              <a:t> </a:t>
            </a:r>
            <a:r>
              <a:rPr lang="en-US" sz="1200" kern="1200" dirty="0">
                <a:solidFill>
                  <a:schemeClr val="tx1"/>
                </a:solidFill>
                <a:latin typeface="+mn-lt"/>
                <a:ea typeface="+mn-ea"/>
                <a:cs typeface="+mn-cs"/>
              </a:rPr>
              <a:t>Layout computes the exact position and size of each object.</a:t>
            </a: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Finally, now that we know which nodes are visible, and their computed styles and geometry, we can pass this information to the final stage, which converts each node in the render tree to actual pixels on the screen. This step is often referred to as "painting" or "rasterizing.” Painting is the process of filling in pixels into bitmaps. It involves drawing out text, colors, images, borders, and shadows, essentially every visual part of the elements. Finally, The rasterized bitmap (also known as a texture) is then sent to the GPU through a process called texture upload, after which the GPU performs compositing.</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DOM: the contents of a web page are internally stored as a tree of </a:t>
            </a:r>
            <a:r>
              <a:rPr lang="en-US" sz="1200" i="1" kern="1200" dirty="0">
                <a:solidFill>
                  <a:schemeClr val="tx1"/>
                </a:solidFill>
                <a:latin typeface="+mn-lt"/>
                <a:ea typeface="+mn-ea"/>
                <a:cs typeface="+mn-cs"/>
              </a:rPr>
              <a:t>Node</a:t>
            </a:r>
            <a:r>
              <a:rPr lang="en-US" sz="1200" i="0" kern="1200" dirty="0">
                <a:solidFill>
                  <a:schemeClr val="tx1"/>
                </a:solidFill>
                <a:latin typeface="+mn-lt"/>
                <a:ea typeface="+mn-ea"/>
                <a:cs typeface="+mn-cs"/>
              </a:rPr>
              <a:t> objects called the DOM tree. </a:t>
            </a:r>
          </a:p>
          <a:p>
            <a:pPr marL="0" marR="0" indent="0" algn="l" defTabSz="914400" rtl="0" eaLnBrk="1" fontAlgn="auto" latinLnBrk="0" hangingPunct="1">
              <a:lnSpc>
                <a:spcPct val="100000"/>
              </a:lnSpc>
              <a:spcBef>
                <a:spcPts val="0"/>
              </a:spcBef>
              <a:spcAft>
                <a:spcPts val="0"/>
              </a:spcAft>
              <a:buClrTx/>
              <a:buSzTx/>
              <a:buFontTx/>
              <a:buNone/>
              <a:tabLst/>
              <a:defRPr/>
            </a:pPr>
            <a:r>
              <a:rPr lang="en-US" sz="1200" i="0" kern="1200" dirty="0">
                <a:solidFill>
                  <a:schemeClr val="tx1"/>
                </a:solidFill>
                <a:latin typeface="+mn-lt"/>
                <a:ea typeface="+mn-ea"/>
                <a:cs typeface="+mn-cs"/>
              </a:rPr>
              <a:t>DOM:</a:t>
            </a:r>
            <a:r>
              <a:rPr lang="en-US" sz="1200" i="0" kern="1200" baseline="0" dirty="0">
                <a:solidFill>
                  <a:schemeClr val="tx1"/>
                </a:solidFill>
                <a:latin typeface="+mn-lt"/>
                <a:ea typeface="+mn-ea"/>
                <a:cs typeface="+mn-cs"/>
              </a:rPr>
              <a:t> content of the webpage</a:t>
            </a:r>
          </a:p>
          <a:p>
            <a:pPr marL="0" marR="0" indent="0" algn="l" defTabSz="914400" rtl="0" eaLnBrk="1" fontAlgn="auto" latinLnBrk="0" hangingPunct="1">
              <a:lnSpc>
                <a:spcPct val="100000"/>
              </a:lnSpc>
              <a:spcBef>
                <a:spcPts val="0"/>
              </a:spcBef>
              <a:spcAft>
                <a:spcPts val="0"/>
              </a:spcAft>
              <a:buClrTx/>
              <a:buSzTx/>
              <a:buFontTx/>
              <a:buNone/>
              <a:tabLst/>
              <a:defRPr/>
            </a:pPr>
            <a:r>
              <a:rPr lang="en-US" sz="1200" i="0" kern="1200" baseline="0" dirty="0">
                <a:solidFill>
                  <a:schemeClr val="tx1"/>
                </a:solidFill>
                <a:latin typeface="+mn-lt"/>
                <a:ea typeface="+mn-ea"/>
                <a:cs typeface="+mn-cs"/>
              </a:rPr>
              <a:t>Style rules: describe the style that need to be applies to the document</a:t>
            </a:r>
            <a:endParaRPr lang="en-US" sz="1200" i="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i="0" kern="1200" dirty="0">
                <a:solidFill>
                  <a:schemeClr val="tx1"/>
                </a:solidFill>
                <a:latin typeface="+mn-lt"/>
                <a:ea typeface="+mn-ea"/>
                <a:cs typeface="+mn-cs"/>
              </a:rPr>
              <a:t>Render Tree: </a:t>
            </a:r>
            <a:r>
              <a:rPr lang="en-US" sz="1200" kern="1200" dirty="0">
                <a:solidFill>
                  <a:schemeClr val="tx1"/>
                </a:solidFill>
                <a:latin typeface="+mn-lt"/>
                <a:ea typeface="+mn-ea"/>
                <a:cs typeface="+mn-cs"/>
              </a:rPr>
              <a:t>This tree is of visual elements in the order in which they will be displayed. It is the visual representation of the document. The purpose of this tree is to enable painting the contents in their correct order.</a:t>
            </a:r>
            <a:endParaRPr lang="en-US" sz="1200" i="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i="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Layout: The calculation of geometric information (where and what size each element has) for every visible element. It’s normally done for the entire </a:t>
            </a:r>
          </a:p>
          <a:p>
            <a:pPr marL="0" marR="0" indent="0" algn="l" defTabSz="914400" rtl="0" eaLnBrk="1" fontAlgn="auto" latinLnBrk="0" hangingPunct="1">
              <a:lnSpc>
                <a:spcPct val="100000"/>
              </a:lnSpc>
              <a:spcBef>
                <a:spcPts val="0"/>
              </a:spcBef>
              <a:spcAft>
                <a:spcPts val="0"/>
              </a:spcAft>
              <a:buClrTx/>
              <a:buSzTx/>
              <a:buFontTx/>
              <a:buNone/>
              <a:tabLst/>
              <a:defRPr/>
            </a:pPr>
            <a:r>
              <a:rPr lang="en-US" sz="1200" i="0" kern="1200" dirty="0">
                <a:solidFill>
                  <a:schemeClr val="tx1"/>
                </a:solidFill>
                <a:latin typeface="+mn-lt"/>
                <a:ea typeface="+mn-ea"/>
                <a:cs typeface="+mn-cs"/>
              </a:rPr>
              <a:t>Paint/rasterize:</a:t>
            </a:r>
            <a:r>
              <a:rPr lang="en-US" sz="1200" i="0" kern="1200" baseline="0" dirty="0">
                <a:solidFill>
                  <a:schemeClr val="tx1"/>
                </a:solidFill>
                <a:latin typeface="+mn-lt"/>
                <a:ea typeface="+mn-ea"/>
                <a:cs typeface="+mn-cs"/>
              </a:rPr>
              <a:t> </a:t>
            </a:r>
            <a:r>
              <a:rPr lang="en-US" sz="1200" kern="1200" dirty="0">
                <a:solidFill>
                  <a:schemeClr val="tx1"/>
                </a:solidFill>
                <a:latin typeface="+mn-lt"/>
                <a:ea typeface="+mn-ea"/>
                <a:cs typeface="+mn-cs"/>
              </a:rPr>
              <a:t>Painting is the process of filling in pixels. It involves drawing out text, colors, images, borders, and shadows, essentially every visual part of the elements. The drawing is typically done onto multiple surfaces, often called layers.</a:t>
            </a:r>
            <a:endParaRPr lang="en-US" sz="1200" i="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i="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Compositing: Since the parts of the page were drawn into potentially multiple layers they need to be drawn to the screen in the correct order so that the page renders correctly. This is especially important for elements that overlap another, since a mistake could result in one element appearing over the top of another incorrectly.</a:t>
            </a:r>
            <a:endParaRPr lang="en-US" sz="1200" i="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i="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i="0" kern="1200" dirty="0">
                <a:solidFill>
                  <a:schemeClr val="tx1"/>
                </a:solidFill>
                <a:latin typeface="+mn-lt"/>
                <a:ea typeface="+mn-ea"/>
                <a:cs typeface="+mn-cs"/>
              </a:rPr>
              <a:t>https://</a:t>
            </a:r>
            <a:r>
              <a:rPr lang="en-US" sz="1200" i="0" kern="1200" dirty="0" err="1">
                <a:solidFill>
                  <a:schemeClr val="tx1"/>
                </a:solidFill>
                <a:latin typeface="+mn-lt"/>
                <a:ea typeface="+mn-ea"/>
                <a:cs typeface="+mn-cs"/>
              </a:rPr>
              <a:t>aerotwist.com</a:t>
            </a:r>
            <a:r>
              <a:rPr lang="en-US" sz="1200" i="0" kern="1200" dirty="0">
                <a:solidFill>
                  <a:schemeClr val="tx1"/>
                </a:solidFill>
                <a:latin typeface="+mn-lt"/>
                <a:ea typeface="+mn-ea"/>
                <a:cs typeface="+mn-cs"/>
              </a:rPr>
              <a:t>/blog/the-anatomy-of-a-frame/</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000" kern="1200" dirty="0">
              <a:solidFill>
                <a:schemeClr val="tx1"/>
              </a:solidFill>
              <a:effectLst/>
              <a:latin typeface="+mn-lt"/>
              <a:ea typeface="+mn-ea"/>
              <a:cs typeface="+mn-cs"/>
            </a:endParaRPr>
          </a:p>
          <a:p>
            <a:r>
              <a:rPr lang="en-US" sz="1200" kern="1200" dirty="0">
                <a:solidFill>
                  <a:schemeClr val="tx1"/>
                </a:solidFill>
                <a:latin typeface="+mn-lt"/>
                <a:ea typeface="+mn-ea"/>
                <a:cs typeface="+mn-cs"/>
              </a:rPr>
              <a:t>The main subsystems are:</a:t>
            </a:r>
          </a:p>
          <a:p>
            <a:r>
              <a:rPr lang="en-US" sz="1200" kern="1200" dirty="0">
                <a:solidFill>
                  <a:schemeClr val="tx1"/>
                </a:solidFill>
                <a:latin typeface="+mn-lt"/>
                <a:ea typeface="+mn-ea"/>
                <a:cs typeface="+mn-cs"/>
              </a:rPr>
              <a:t>Input handling [technically not related to graphics per se, but nevertheless critical for many interactions]</a:t>
            </a:r>
          </a:p>
          <a:p>
            <a:r>
              <a:rPr lang="en-US" sz="1200" kern="1200" dirty="0">
                <a:solidFill>
                  <a:schemeClr val="tx1"/>
                </a:solidFill>
                <a:latin typeface="+mn-lt"/>
                <a:ea typeface="+mn-ea"/>
                <a:cs typeface="+mn-cs"/>
              </a:rPr>
              <a:t>Parsing, which turns a chunk of HTML into DOM nodes</a:t>
            </a:r>
          </a:p>
          <a:p>
            <a:r>
              <a:rPr lang="en-US" sz="1200" kern="1200" dirty="0">
                <a:solidFill>
                  <a:schemeClr val="tx1"/>
                </a:solidFill>
                <a:latin typeface="+mn-lt"/>
                <a:ea typeface="+mn-ea"/>
                <a:cs typeface="+mn-cs"/>
              </a:rPr>
              <a:t>Style, which resolves CSS onto the DOM</a:t>
            </a:r>
          </a:p>
          <a:p>
            <a:r>
              <a:rPr lang="en-US" sz="1200" kern="1200" dirty="0">
                <a:solidFill>
                  <a:schemeClr val="tx1"/>
                </a:solidFill>
                <a:latin typeface="+mn-lt"/>
                <a:ea typeface="+mn-ea"/>
                <a:cs typeface="+mn-cs"/>
              </a:rPr>
              <a:t>Layout, which figures out where DOM elements end up relative to one another</a:t>
            </a:r>
          </a:p>
          <a:p>
            <a:r>
              <a:rPr lang="en-US" sz="1200" kern="1200" dirty="0">
                <a:solidFill>
                  <a:schemeClr val="tx1"/>
                </a:solidFill>
                <a:latin typeface="+mn-lt"/>
                <a:ea typeface="+mn-ea"/>
                <a:cs typeface="+mn-cs"/>
              </a:rPr>
              <a:t>Paint setup, sometimes referred to as recording, which converts styled DOM elements into a display list (</a:t>
            </a:r>
            <a:r>
              <a:rPr lang="en-US" sz="1200" kern="1200" dirty="0" err="1">
                <a:solidFill>
                  <a:schemeClr val="tx1"/>
                </a:solidFill>
                <a:latin typeface="+mn-lt"/>
                <a:ea typeface="+mn-ea"/>
                <a:cs typeface="+mn-cs"/>
              </a:rPr>
              <a:t>SkPicture</a:t>
            </a:r>
            <a:r>
              <a:rPr lang="en-US" sz="1200" kern="1200" dirty="0">
                <a:solidFill>
                  <a:schemeClr val="tx1"/>
                </a:solidFill>
                <a:latin typeface="+mn-lt"/>
                <a:ea typeface="+mn-ea"/>
                <a:cs typeface="+mn-cs"/>
              </a:rPr>
              <a:t>) of drawing commands to paint later, on a per-layer basis</a:t>
            </a:r>
          </a:p>
          <a:p>
            <a:r>
              <a:rPr lang="en-US" sz="1200" kern="1200" dirty="0">
                <a:solidFill>
                  <a:schemeClr val="tx1"/>
                </a:solidFill>
                <a:latin typeface="+mn-lt"/>
                <a:ea typeface="+mn-ea"/>
                <a:cs typeface="+mn-cs"/>
              </a:rPr>
              <a:t>Painting, which converts the </a:t>
            </a:r>
            <a:r>
              <a:rPr lang="en-US" sz="1200" kern="1200" dirty="0" err="1">
                <a:solidFill>
                  <a:schemeClr val="tx1"/>
                </a:solidFill>
                <a:latin typeface="+mn-lt"/>
                <a:ea typeface="+mn-ea"/>
                <a:cs typeface="+mn-cs"/>
              </a:rPr>
              <a:t>SkPicture</a:t>
            </a:r>
            <a:r>
              <a:rPr lang="en-US" sz="1200" kern="1200" dirty="0">
                <a:solidFill>
                  <a:schemeClr val="tx1"/>
                </a:solidFill>
                <a:latin typeface="+mn-lt"/>
                <a:ea typeface="+mn-ea"/>
                <a:cs typeface="+mn-cs"/>
              </a:rPr>
              <a:t> of drawing commands into pixels in a bitmap somewhere (either in system memory or on the GPU if using Ganesh)</a:t>
            </a:r>
          </a:p>
          <a:p>
            <a:r>
              <a:rPr lang="en-US" sz="1200" kern="1200" dirty="0">
                <a:solidFill>
                  <a:schemeClr val="tx1"/>
                </a:solidFill>
                <a:latin typeface="+mn-lt"/>
                <a:ea typeface="+mn-ea"/>
                <a:cs typeface="+mn-cs"/>
              </a:rPr>
              <a:t>Compositing, which assembles all layers into a final screen image</a:t>
            </a:r>
          </a:p>
          <a:p>
            <a:r>
              <a:rPr lang="en-US" sz="1200" kern="1200" dirty="0">
                <a:solidFill>
                  <a:schemeClr val="tx1"/>
                </a:solidFill>
                <a:latin typeface="+mn-lt"/>
                <a:ea typeface="+mn-ea"/>
                <a:cs typeface="+mn-cs"/>
              </a:rPr>
              <a:t>and, less obviously, the presentation infrastructure responsible for actually pushing a new frame to the OS (i.e. the browser UI and its compositor, the GPU process which actually communicates with the GL driver, </a:t>
            </a:r>
            <a:r>
              <a:rPr lang="en-US" sz="1200" kern="1200" dirty="0" err="1">
                <a:solidFill>
                  <a:schemeClr val="tx1"/>
                </a:solidFill>
                <a:latin typeface="+mn-lt"/>
                <a:ea typeface="+mn-ea"/>
                <a:cs typeface="+mn-cs"/>
              </a:rPr>
              <a:t>etc</a:t>
            </a:r>
            <a:r>
              <a:rPr lang="en-US" sz="1200" kern="1200" dirty="0">
                <a:solidFill>
                  <a:schemeClr val="tx1"/>
                </a:solidFill>
                <a:latin typeface="+mn-lt"/>
                <a:ea typeface="+mn-ea"/>
                <a:cs typeface="+mn-cs"/>
              </a:rPr>
              <a:t>). </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000" kern="1200" dirty="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10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632787586"/>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So what are the important actions that users</a:t>
            </a:r>
            <a:r>
              <a:rPr lang="en-US" sz="1200" kern="1200" baseline="0" dirty="0">
                <a:solidFill>
                  <a:schemeClr val="tx1"/>
                </a:solidFill>
                <a:latin typeface="+mn-lt"/>
                <a:ea typeface="+mn-ea"/>
                <a:cs typeface="+mn-cs"/>
              </a:rPr>
              <a:t> do with the </a:t>
            </a:r>
            <a:r>
              <a:rPr lang="en-US" sz="1200" kern="1200" baseline="0" dirty="0" err="1">
                <a:solidFill>
                  <a:schemeClr val="tx1"/>
                </a:solidFill>
                <a:latin typeface="+mn-lt"/>
                <a:ea typeface="+mn-ea"/>
                <a:cs typeface="+mn-cs"/>
              </a:rPr>
              <a:t>browswe</a:t>
            </a:r>
            <a:r>
              <a:rPr lang="en-US" sz="1200" kern="1200" baseline="0" dirty="0">
                <a:solidFill>
                  <a:schemeClr val="tx1"/>
                </a:solidFill>
                <a:latin typeface="+mn-lt"/>
                <a:ea typeface="+mn-ea"/>
                <a:cs typeface="+mn-cs"/>
              </a:rPr>
              <a:t> in the consumer devices?</a:t>
            </a:r>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The user perception of the browser speed is based on three factors: (1) page load time, (2) smooth web page scrolling, and (3) quick switching between browser tabs. In our study, we focus on two user interactions that impact these three factors, and govern a user’s browsing experience: (1) page scrolling and (2) tab switching. Note that each interaction includes page loading.</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We emulate all these actions</a:t>
            </a:r>
            <a:r>
              <a:rPr lang="en-US" sz="1200" kern="1200" baseline="0" dirty="0">
                <a:solidFill>
                  <a:schemeClr val="tx1"/>
                </a:solidFill>
                <a:effectLst/>
                <a:latin typeface="+mn-lt"/>
                <a:ea typeface="+mn-ea"/>
                <a:cs typeface="+mn-cs"/>
              </a:rPr>
              <a:t> using Google’s </a:t>
            </a:r>
            <a:r>
              <a:rPr lang="en-US" sz="1200" kern="1200" baseline="0" dirty="0" err="1">
                <a:solidFill>
                  <a:schemeClr val="tx1"/>
                </a:solidFill>
                <a:effectLst/>
                <a:latin typeface="+mn-lt"/>
                <a:ea typeface="+mn-ea"/>
                <a:cs typeface="+mn-cs"/>
              </a:rPr>
              <a:t>temeletry</a:t>
            </a:r>
            <a:r>
              <a:rPr lang="en-US" sz="1200" kern="1200" baseline="0" dirty="0">
                <a:solidFill>
                  <a:schemeClr val="tx1"/>
                </a:solidFill>
                <a:effectLst/>
                <a:latin typeface="+mn-lt"/>
                <a:ea typeface="+mn-ea"/>
                <a:cs typeface="+mn-cs"/>
              </a:rPr>
              <a:t> </a:t>
            </a:r>
            <a:r>
              <a:rPr lang="en-US" sz="1200" kern="1200" baseline="0" dirty="0" err="1">
                <a:solidFill>
                  <a:schemeClr val="tx1"/>
                </a:solidFill>
                <a:effectLst/>
                <a:latin typeface="+mn-lt"/>
                <a:ea typeface="+mn-ea"/>
                <a:cs typeface="+mn-cs"/>
              </a:rPr>
              <a:t>freamework</a:t>
            </a:r>
            <a:r>
              <a:rPr lang="en-US" sz="1200" kern="1200" baseline="0" dirty="0">
                <a:solidFill>
                  <a:schemeClr val="tx1"/>
                </a:solidFill>
                <a:effectLst/>
                <a:latin typeface="+mn-lt"/>
                <a:ea typeface="+mn-ea"/>
                <a:cs typeface="+mn-cs"/>
              </a:rPr>
              <a:t> and focus on two actions:</a:t>
            </a:r>
            <a:endParaRPr lang="en-US" sz="1200" kern="1200" dirty="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Link it back to </a:t>
            </a:r>
            <a:r>
              <a:rPr lang="en-US" sz="1200" kern="1200" dirty="0" err="1">
                <a:solidFill>
                  <a:schemeClr val="tx1"/>
                </a:solidFill>
                <a:effectLst/>
                <a:latin typeface="+mn-lt"/>
                <a:ea typeface="+mn-ea"/>
                <a:cs typeface="+mn-cs"/>
              </a:rPr>
              <a:t>telemtery</a:t>
            </a:r>
            <a:r>
              <a:rPr lang="en-US" sz="1200" kern="1200" dirty="0">
                <a:solidFill>
                  <a:schemeClr val="tx1"/>
                </a:solidFill>
                <a:effectLst/>
                <a:latin typeface="+mn-lt"/>
                <a:ea typeface="+mn-ea"/>
                <a:cs typeface="+mn-cs"/>
              </a:rPr>
              <a:t> and probably</a:t>
            </a:r>
            <a:r>
              <a:rPr lang="en-US" sz="1200" kern="1200" baseline="0" dirty="0">
                <a:solidFill>
                  <a:schemeClr val="tx1"/>
                </a:solidFill>
                <a:effectLst/>
                <a:latin typeface="+mn-lt"/>
                <a:ea typeface="+mn-ea"/>
                <a:cs typeface="+mn-cs"/>
              </a:rPr>
              <a:t> remove the first bullet</a:t>
            </a: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52653417"/>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r>
              <a:rPr lang="en-US" dirty="0"/>
              <a:t>Now let me give you a little bit background on how prior works deal with the PIM coherence.</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85654103"/>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latin typeface="+mn-lt"/>
                <a:ea typeface="+mn-ea"/>
                <a:cs typeface="+mn-cs"/>
              </a:rPr>
              <a:t>When user scrolls a webpage, it triggers three operations in the browser. It forces the browser to </a:t>
            </a:r>
            <a:r>
              <a:rPr lang="en-US" sz="1200" kern="1200" baseline="0" dirty="0" err="1">
                <a:solidFill>
                  <a:schemeClr val="tx1"/>
                </a:solidFill>
                <a:latin typeface="+mn-lt"/>
                <a:ea typeface="+mn-ea"/>
                <a:cs typeface="+mn-cs"/>
              </a:rPr>
              <a:t>recompute</a:t>
            </a:r>
            <a:r>
              <a:rPr lang="en-US" sz="1200" kern="1200" baseline="0" dirty="0">
                <a:solidFill>
                  <a:schemeClr val="tx1"/>
                </a:solidFill>
                <a:latin typeface="+mn-lt"/>
                <a:ea typeface="+mn-ea"/>
                <a:cs typeface="+mn-cs"/>
              </a:rPr>
              <a:t> the layout because the position of each object has changed, it forces the browser to do </a:t>
            </a:r>
            <a:r>
              <a:rPr lang="en-US" sz="1200" kern="1200" baseline="0" dirty="0" err="1">
                <a:solidFill>
                  <a:schemeClr val="tx1"/>
                </a:solidFill>
                <a:latin typeface="+mn-lt"/>
                <a:ea typeface="+mn-ea"/>
                <a:cs typeface="+mn-cs"/>
              </a:rPr>
              <a:t>rasterization</a:t>
            </a:r>
            <a:r>
              <a:rPr lang="en-US" sz="1200" kern="1200" baseline="0" dirty="0">
                <a:solidFill>
                  <a:schemeClr val="tx1"/>
                </a:solidFill>
                <a:latin typeface="+mn-lt"/>
                <a:ea typeface="+mn-ea"/>
                <a:cs typeface="+mn-cs"/>
              </a:rPr>
              <a:t>, because there are some new contents that needs to be rasterized, and the browser need to do compositing because there are new objects that need to be displayed. </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baseline="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latin typeface="+mn-lt"/>
                <a:ea typeface="+mn-ea"/>
                <a:cs typeface="+mn-cs"/>
              </a:rPr>
              <a:t>In addition to that, I want to briefly talk about two other important functions that play a key role in our analysis. The first one is Texture Tiling, that happens between </a:t>
            </a:r>
            <a:r>
              <a:rPr lang="en-US" sz="1200" kern="1200" baseline="0" dirty="0" err="1">
                <a:solidFill>
                  <a:schemeClr val="tx1"/>
                </a:solidFill>
                <a:latin typeface="+mn-lt"/>
                <a:ea typeface="+mn-ea"/>
                <a:cs typeface="+mn-cs"/>
              </a:rPr>
              <a:t>rasterization</a:t>
            </a:r>
            <a:r>
              <a:rPr lang="en-US" sz="1200" kern="1200" baseline="0" dirty="0">
                <a:solidFill>
                  <a:schemeClr val="tx1"/>
                </a:solidFill>
                <a:latin typeface="+mn-lt"/>
                <a:ea typeface="+mn-ea"/>
                <a:cs typeface="+mn-cs"/>
              </a:rPr>
              <a:t> and compositing. To </a:t>
            </a:r>
            <a:r>
              <a:rPr lang="en-US" sz="1200" kern="1200" baseline="0" dirty="0" err="1">
                <a:solidFill>
                  <a:schemeClr val="tx1"/>
                </a:solidFill>
                <a:latin typeface="+mn-lt"/>
                <a:ea typeface="+mn-ea"/>
                <a:cs typeface="+mn-cs"/>
              </a:rPr>
              <a:t>minimze</a:t>
            </a:r>
            <a:r>
              <a:rPr lang="en-US" sz="1200" kern="1200" baseline="0" dirty="0">
                <a:solidFill>
                  <a:schemeClr val="tx1"/>
                </a:solidFill>
                <a:latin typeface="+mn-lt"/>
                <a:ea typeface="+mn-ea"/>
                <a:cs typeface="+mn-cs"/>
              </a:rPr>
              <a:t> cache misses, the graphic drivers invokes texture tiling to reo-</a:t>
            </a:r>
            <a:r>
              <a:rPr lang="en-US" sz="1200" kern="1200" baseline="0" dirty="0" err="1">
                <a:solidFill>
                  <a:schemeClr val="tx1"/>
                </a:solidFill>
                <a:latin typeface="+mn-lt"/>
                <a:ea typeface="+mn-ea"/>
                <a:cs typeface="+mn-cs"/>
              </a:rPr>
              <a:t>rganize</a:t>
            </a:r>
            <a:r>
              <a:rPr lang="en-US" sz="1200" kern="1200" baseline="0" dirty="0">
                <a:solidFill>
                  <a:schemeClr val="tx1"/>
                </a:solidFill>
                <a:latin typeface="+mn-lt"/>
                <a:ea typeface="+mn-ea"/>
                <a:cs typeface="+mn-cs"/>
              </a:rPr>
              <a:t> the bitmaps before sending them to GPU. Another important function is color </a:t>
            </a:r>
            <a:r>
              <a:rPr lang="en-US" sz="1200" kern="1200" baseline="0" dirty="0" err="1">
                <a:solidFill>
                  <a:schemeClr val="tx1"/>
                </a:solidFill>
                <a:latin typeface="+mn-lt"/>
                <a:ea typeface="+mn-ea"/>
                <a:cs typeface="+mn-cs"/>
              </a:rPr>
              <a:t>blitting</a:t>
            </a:r>
            <a:r>
              <a:rPr lang="en-US" sz="1200" kern="1200" baseline="0" dirty="0">
                <a:solidFill>
                  <a:schemeClr val="tx1"/>
                </a:solidFill>
                <a:latin typeface="+mn-lt"/>
                <a:ea typeface="+mn-ea"/>
                <a:cs typeface="+mn-cs"/>
              </a:rPr>
              <a:t>. Color </a:t>
            </a:r>
            <a:r>
              <a:rPr lang="en-US" sz="1200" kern="1200" baseline="0" dirty="0" err="1">
                <a:solidFill>
                  <a:schemeClr val="tx1"/>
                </a:solidFill>
                <a:latin typeface="+mn-lt"/>
                <a:ea typeface="+mn-ea"/>
                <a:cs typeface="+mn-cs"/>
              </a:rPr>
              <a:t>blitting</a:t>
            </a:r>
            <a:r>
              <a:rPr lang="en-US" sz="1200" kern="1200" baseline="0" dirty="0">
                <a:solidFill>
                  <a:schemeClr val="tx1"/>
                </a:solidFill>
                <a:latin typeface="+mn-lt"/>
                <a:ea typeface="+mn-ea"/>
                <a:cs typeface="+mn-cs"/>
              </a:rPr>
              <a:t> is </a:t>
            </a:r>
            <a:r>
              <a:rPr lang="en-US" sz="1200" kern="1200" baseline="0" dirty="0" err="1">
                <a:solidFill>
                  <a:schemeClr val="tx1"/>
                </a:solidFill>
                <a:latin typeface="+mn-lt"/>
                <a:ea typeface="+mn-ea"/>
                <a:cs typeface="+mn-cs"/>
              </a:rPr>
              <a:t>inoked</a:t>
            </a:r>
            <a:r>
              <a:rPr lang="en-US" sz="1200" kern="1200" baseline="0" dirty="0">
                <a:solidFill>
                  <a:schemeClr val="tx1"/>
                </a:solidFill>
                <a:latin typeface="+mn-lt"/>
                <a:ea typeface="+mn-ea"/>
                <a:cs typeface="+mn-cs"/>
              </a:rPr>
              <a:t> during the </a:t>
            </a:r>
            <a:r>
              <a:rPr lang="en-US" sz="1200" kern="1200" baseline="0" dirty="0" err="1">
                <a:solidFill>
                  <a:schemeClr val="tx1"/>
                </a:solidFill>
                <a:latin typeface="+mn-lt"/>
                <a:ea typeface="+mn-ea"/>
                <a:cs typeface="+mn-cs"/>
              </a:rPr>
              <a:t>rasterization</a:t>
            </a:r>
            <a:r>
              <a:rPr lang="en-US" sz="1200" kern="1200" baseline="0" dirty="0">
                <a:solidFill>
                  <a:schemeClr val="tx1"/>
                </a:solidFill>
                <a:latin typeface="+mn-lt"/>
                <a:ea typeface="+mn-ea"/>
                <a:cs typeface="+mn-cs"/>
              </a:rPr>
              <a:t>. And it is used to convert the basic primitives like text and line, into bitmaps. </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baseline="0" dirty="0">
              <a:solidFill>
                <a:schemeClr val="tx1"/>
              </a:solidFill>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969401124"/>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Here</a:t>
            </a:r>
            <a:r>
              <a:rPr lang="en-US" sz="1200" kern="1200" baseline="0" dirty="0">
                <a:solidFill>
                  <a:schemeClr val="tx1"/>
                </a:solidFill>
                <a:latin typeface="+mn-lt"/>
                <a:ea typeface="+mn-ea"/>
                <a:cs typeface="+mn-cs"/>
              </a:rPr>
              <a:t> I’m </a:t>
            </a:r>
            <a:r>
              <a:rPr lang="en-US" sz="1200" kern="1200" dirty="0">
                <a:solidFill>
                  <a:schemeClr val="tx1"/>
                </a:solidFill>
                <a:latin typeface="+mn-lt"/>
                <a:ea typeface="+mn-ea"/>
                <a:cs typeface="+mn-cs"/>
              </a:rPr>
              <a:t>showing the energy breakdown for scrolling on different web pages. This figures shows </a:t>
            </a:r>
            <a:r>
              <a:rPr lang="en-US" sz="1200" kern="1200" baseline="0" dirty="0">
                <a:solidFill>
                  <a:schemeClr val="tx1"/>
                </a:solidFill>
                <a:latin typeface="+mn-lt"/>
                <a:ea typeface="+mn-ea"/>
                <a:cs typeface="+mn-cs"/>
              </a:rPr>
              <a:t>what functions in browser consume the most of the energy </a:t>
            </a:r>
            <a:r>
              <a:rPr lang="en-US" sz="1200" kern="1200" dirty="0">
                <a:solidFill>
                  <a:schemeClr val="tx1"/>
                </a:solidFill>
                <a:latin typeface="+mn-lt"/>
                <a:ea typeface="+mn-ea"/>
                <a:cs typeface="+mn-cs"/>
              </a:rPr>
              <a:t>when</a:t>
            </a:r>
            <a:r>
              <a:rPr lang="en-US" sz="1200" kern="1200" baseline="0" dirty="0">
                <a:solidFill>
                  <a:schemeClr val="tx1"/>
                </a:solidFill>
                <a:latin typeface="+mn-lt"/>
                <a:ea typeface="+mn-ea"/>
                <a:cs typeface="+mn-cs"/>
              </a:rPr>
              <a:t> user do the scrolling. </a:t>
            </a:r>
            <a:r>
              <a:rPr lang="en-US" sz="1200" kern="1200" dirty="0">
                <a:solidFill>
                  <a:schemeClr val="tx1"/>
                </a:solidFill>
                <a:latin typeface="+mn-lt"/>
                <a:ea typeface="+mn-ea"/>
                <a:cs typeface="+mn-cs"/>
              </a:rPr>
              <a:t>Across all of the pages that we test, 41.9% of page scrolling energy is spent on two data-intensive components: (1) texture tiling, where the graphics driver reorganizes the linear bitmap data into a tiled format for the GPU; and (2) color </a:t>
            </a:r>
            <a:r>
              <a:rPr lang="en-US" sz="1200" kern="1200" dirty="0" err="1">
                <a:solidFill>
                  <a:schemeClr val="tx1"/>
                </a:solidFill>
                <a:latin typeface="+mn-lt"/>
                <a:ea typeface="+mn-ea"/>
                <a:cs typeface="+mn-cs"/>
              </a:rPr>
              <a:t>blitting</a:t>
            </a:r>
            <a:r>
              <a:rPr lang="en-US" sz="1200" kern="1200" dirty="0">
                <a:solidFill>
                  <a:schemeClr val="tx1"/>
                </a:solidFill>
                <a:latin typeface="+mn-lt"/>
                <a:ea typeface="+mn-ea"/>
                <a:cs typeface="+mn-cs"/>
              </a:rPr>
              <a:t>, which is invoked by the </a:t>
            </a:r>
            <a:r>
              <a:rPr lang="en-US" sz="1200" kern="1200" dirty="0" err="1">
                <a:solidFill>
                  <a:schemeClr val="tx1"/>
                </a:solidFill>
                <a:latin typeface="+mn-lt"/>
                <a:ea typeface="+mn-ea"/>
                <a:cs typeface="+mn-cs"/>
              </a:rPr>
              <a:t>Skia</a:t>
            </a:r>
            <a:r>
              <a:rPr lang="en-US" sz="1200" kern="1200" dirty="0">
                <a:solidFill>
                  <a:schemeClr val="tx1"/>
                </a:solidFill>
                <a:latin typeface="+mn-lt"/>
                <a:ea typeface="+mn-ea"/>
                <a:cs typeface="+mn-cs"/>
              </a:rPr>
              <a:t> library [51] during </a:t>
            </a:r>
            <a:r>
              <a:rPr lang="en-US" sz="1200" kern="1200" dirty="0" err="1">
                <a:solidFill>
                  <a:schemeClr val="tx1"/>
                </a:solidFill>
                <a:latin typeface="+mn-lt"/>
                <a:ea typeface="+mn-ea"/>
                <a:cs typeface="+mn-cs"/>
              </a:rPr>
              <a:t>rasterization</a:t>
            </a:r>
            <a:r>
              <a:rPr lang="en-US" sz="1200" kern="1200" dirty="0">
                <a:solidFill>
                  <a:schemeClr val="tx1"/>
                </a:solidFill>
                <a:latin typeface="+mn-lt"/>
                <a:ea typeface="+mn-ea"/>
                <a:cs typeface="+mn-cs"/>
              </a:rPr>
              <a:t>. </a:t>
            </a: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The rest of the energy is spent on a variety of other libraries and functions, each of which contributes to less than 1% of the total energy consumption</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So now the question is, where</a:t>
            </a:r>
            <a:r>
              <a:rPr lang="en-US" sz="1200" kern="1200" baseline="0" dirty="0">
                <a:solidFill>
                  <a:schemeClr val="tx1"/>
                </a:solidFill>
                <a:latin typeface="+mn-lt"/>
                <a:ea typeface="+mn-ea"/>
                <a:cs typeface="+mn-cs"/>
              </a:rPr>
              <a:t> exactly the energy is spent in the system?</a:t>
            </a:r>
            <a:endParaRPr lang="en-US" sz="1200" kern="1200" dirty="0">
              <a:solidFill>
                <a:schemeClr val="tx1"/>
              </a:solidFill>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657370862"/>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fontScale="92500" lnSpcReduction="20000"/>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effectLst/>
                <a:latin typeface="+mn-lt"/>
                <a:ea typeface="+mn-ea"/>
                <a:cs typeface="+mn-cs"/>
              </a:rPr>
              <a:t>To answer that question, here I’m showing the energy break down, across different hardware components in the consumer devices. The x axis shows how much energy is spent on each components like DRAM, caches or CPU, and the y axis shows the total energy.</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baseline="0" dirty="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effectLst/>
                <a:latin typeface="+mn-lt"/>
                <a:ea typeface="+mn-ea"/>
                <a:cs typeface="+mn-cs"/>
              </a:rPr>
              <a:t>A major observation from this figure is that majority of energy is spent on accessing data from DRAM, or on-chip caches, or moving data over interconnects. Our </a:t>
            </a:r>
            <a:r>
              <a:rPr lang="en-US" sz="1200" kern="1200" baseline="0" dirty="0" err="1">
                <a:solidFill>
                  <a:schemeClr val="tx1"/>
                </a:solidFill>
                <a:effectLst/>
                <a:latin typeface="+mn-lt"/>
                <a:ea typeface="+mn-ea"/>
                <a:cs typeface="+mn-cs"/>
              </a:rPr>
              <a:t>anlaysis</a:t>
            </a:r>
            <a:r>
              <a:rPr lang="en-US" sz="1200" kern="1200" baseline="0" dirty="0">
                <a:solidFill>
                  <a:schemeClr val="tx1"/>
                </a:solidFill>
                <a:effectLst/>
                <a:latin typeface="+mn-lt"/>
                <a:ea typeface="+mn-ea"/>
                <a:cs typeface="+mn-cs"/>
              </a:rPr>
              <a:t> shows that 77% of total energy goes to data movement. Our analysis show that almost half of that data movement comes from texture tiling and color </a:t>
            </a:r>
            <a:r>
              <a:rPr lang="en-US" sz="1200" kern="1200" baseline="0" dirty="0" err="1">
                <a:solidFill>
                  <a:schemeClr val="tx1"/>
                </a:solidFill>
                <a:effectLst/>
                <a:latin typeface="+mn-lt"/>
                <a:ea typeface="+mn-ea"/>
                <a:cs typeface="+mn-cs"/>
              </a:rPr>
              <a:t>blitting</a:t>
            </a:r>
            <a:r>
              <a:rPr lang="en-US" sz="1200" kern="1200" baseline="0" dirty="0">
                <a:solidFill>
                  <a:schemeClr val="tx1"/>
                </a:solidFill>
                <a:effectLst/>
                <a:latin typeface="+mn-lt"/>
                <a:ea typeface="+mn-ea"/>
                <a:cs typeface="+mn-cs"/>
              </a:rPr>
              <a:t>. Here I’m </a:t>
            </a:r>
            <a:r>
              <a:rPr lang="en-US" sz="1200" kern="1200" baseline="0" dirty="0" err="1">
                <a:solidFill>
                  <a:schemeClr val="tx1"/>
                </a:solidFill>
                <a:effectLst/>
                <a:latin typeface="+mn-lt"/>
                <a:ea typeface="+mn-ea"/>
                <a:cs typeface="+mn-cs"/>
              </a:rPr>
              <a:t>showsing</a:t>
            </a:r>
            <a:r>
              <a:rPr lang="en-US" sz="1200" kern="1200" baseline="0" dirty="0">
                <a:solidFill>
                  <a:schemeClr val="tx1"/>
                </a:solidFill>
                <a:effectLst/>
                <a:latin typeface="+mn-lt"/>
                <a:ea typeface="+mn-ea"/>
                <a:cs typeface="+mn-cs"/>
              </a:rPr>
              <a:t> that for each of those functions how much of the energy goes to data movement and computation. We find that these two functions are </a:t>
            </a:r>
            <a:r>
              <a:rPr lang="en-US" sz="1200" kern="1200" baseline="0" dirty="0" err="1">
                <a:solidFill>
                  <a:schemeClr val="tx1"/>
                </a:solidFill>
                <a:effectLst/>
                <a:latin typeface="+mn-lt"/>
                <a:ea typeface="+mn-ea"/>
                <a:cs typeface="+mn-cs"/>
              </a:rPr>
              <a:t>extermely</a:t>
            </a:r>
            <a:r>
              <a:rPr lang="en-US" sz="1200" kern="1200" baseline="0" dirty="0">
                <a:solidFill>
                  <a:schemeClr val="tx1"/>
                </a:solidFill>
                <a:effectLst/>
                <a:latin typeface="+mn-lt"/>
                <a:ea typeface="+mn-ea"/>
                <a:cs typeface="+mn-cs"/>
              </a:rPr>
              <a:t> data intensive and the data movement generate by these</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baseline="0" dirty="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baseline="0" dirty="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effectLst/>
                <a:latin typeface="+mn-lt"/>
                <a:ea typeface="+mn-ea"/>
                <a:cs typeface="+mn-cs"/>
              </a:rPr>
              <a:t>To answer this question, we dig deeper into our energy analysis. This figure shows </a:t>
            </a:r>
            <a:r>
              <a:rPr lang="en-US" sz="1200" kern="1200" dirty="0">
                <a:solidFill>
                  <a:schemeClr val="tx1"/>
                </a:solidFill>
                <a:latin typeface="+mn-lt"/>
                <a:ea typeface="+mn-ea"/>
                <a:cs typeface="+mn-cs"/>
              </a:rPr>
              <a:t>gives more insight into where energy is spent in the system when we scroll through a Google Docs.</a:t>
            </a:r>
            <a:br>
              <a:rPr lang="en-US" sz="1200" kern="1200" dirty="0">
                <a:solidFill>
                  <a:schemeClr val="tx1"/>
                </a:solidFill>
                <a:latin typeface="+mn-lt"/>
                <a:ea typeface="+mn-ea"/>
                <a:cs typeface="+mn-cs"/>
              </a:rPr>
            </a:br>
            <a:r>
              <a:rPr lang="en-US" sz="1200" kern="1200" dirty="0">
                <a:solidFill>
                  <a:schemeClr val="tx1"/>
                </a:solidFill>
                <a:latin typeface="+mn-lt"/>
                <a:ea typeface="+mn-ea"/>
                <a:cs typeface="+mn-cs"/>
              </a:rPr>
              <a:t>We find that 77% of the total energy consumption is due to data movement. The data movement energy includes the energy consumed by DRAM, the off-chip interconnect, and the on-chip caches. </a:t>
            </a: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effectLst/>
                <a:latin typeface="+mn-lt"/>
                <a:ea typeface="+mn-ea"/>
                <a:cs typeface="+mn-cs"/>
              </a:rPr>
              <a:t>We then zoom into each of those function and we find out that these functions are both very data intensive and majority of their energy goes to </a:t>
            </a:r>
            <a:r>
              <a:rPr lang="en-US" sz="1200" kern="1200" baseline="0" dirty="0" err="1">
                <a:solidFill>
                  <a:schemeClr val="tx1"/>
                </a:solidFill>
                <a:effectLst/>
                <a:latin typeface="+mn-lt"/>
                <a:ea typeface="+mn-ea"/>
                <a:cs typeface="+mn-cs"/>
              </a:rPr>
              <a:t>dat</a:t>
            </a:r>
            <a:r>
              <a:rPr lang="en-US" sz="1200" kern="1200" baseline="0" dirty="0">
                <a:solidFill>
                  <a:schemeClr val="tx1"/>
                </a:solidFill>
                <a:effectLst/>
                <a:latin typeface="+mn-lt"/>
                <a:ea typeface="+mn-ea"/>
                <a:cs typeface="+mn-cs"/>
              </a:rPr>
              <a:t> </a:t>
            </a:r>
            <a:r>
              <a:rPr lang="en-US" sz="1200" kern="1200" baseline="0" dirty="0" err="1">
                <a:solidFill>
                  <a:schemeClr val="tx1"/>
                </a:solidFill>
                <a:effectLst/>
                <a:latin typeface="+mn-lt"/>
                <a:ea typeface="+mn-ea"/>
                <a:cs typeface="+mn-cs"/>
              </a:rPr>
              <a:t>amovment</a:t>
            </a:r>
            <a:r>
              <a:rPr lang="en-US" sz="1200" kern="1200" baseline="0" dirty="0">
                <a:solidFill>
                  <a:schemeClr val="tx1"/>
                </a:solidFill>
                <a:effectLst/>
                <a:latin typeface="+mn-lt"/>
                <a:ea typeface="+mn-ea"/>
                <a:cs typeface="+mn-cs"/>
              </a:rPr>
              <a:t>. In fact we find that t</a:t>
            </a:r>
            <a:r>
              <a:rPr lang="en-US" sz="1200" kern="1200" dirty="0">
                <a:solidFill>
                  <a:schemeClr val="tx1"/>
                </a:solidFill>
                <a:latin typeface="+mn-lt"/>
                <a:ea typeface="+mn-ea"/>
                <a:cs typeface="+mn-cs"/>
              </a:rPr>
              <a:t>he data movement generated by texture tiling and color </a:t>
            </a:r>
            <a:r>
              <a:rPr lang="en-US" sz="1200" kern="1200" dirty="0" err="1">
                <a:solidFill>
                  <a:schemeClr val="tx1"/>
                </a:solidFill>
                <a:latin typeface="+mn-lt"/>
                <a:ea typeface="+mn-ea"/>
                <a:cs typeface="+mn-cs"/>
              </a:rPr>
              <a:t>blitting</a:t>
            </a:r>
            <a:r>
              <a:rPr lang="en-US" sz="1200" kern="1200" dirty="0">
                <a:solidFill>
                  <a:schemeClr val="tx1"/>
                </a:solidFill>
                <a:latin typeface="+mn-lt"/>
                <a:ea typeface="+mn-ea"/>
                <a:cs typeface="+mn-cs"/>
              </a:rPr>
              <a:t> alone accounts for 37.7% of the total system energy</a:t>
            </a: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effectLst/>
                <a:latin typeface="+mn-lt"/>
                <a:ea typeface="+mn-ea"/>
                <a:cs typeface="+mn-cs"/>
              </a:rPr>
              <a:t>OR</a:t>
            </a: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effectLst/>
                <a:latin typeface="+mn-lt"/>
                <a:ea typeface="+mn-ea"/>
                <a:cs typeface="+mn-cs"/>
              </a:rPr>
              <a:t>In fact, the data movement generated by these two functions account for 37.7 of total system energy.</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baseline="0" dirty="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effectLst/>
                <a:latin typeface="+mn-lt"/>
                <a:ea typeface="+mn-ea"/>
                <a:cs typeface="+mn-cs"/>
              </a:rPr>
              <a:t>When you present the question, you would say: we first need to see </a:t>
            </a:r>
            <a:r>
              <a:rPr lang="en-US" sz="1200" kern="1200" baseline="0" dirty="0" err="1">
                <a:solidFill>
                  <a:schemeClr val="tx1"/>
                </a:solidFill>
                <a:effectLst/>
                <a:latin typeface="+mn-lt"/>
                <a:ea typeface="+mn-ea"/>
                <a:cs typeface="+mn-cs"/>
              </a:rPr>
              <a:t>whats</a:t>
            </a:r>
            <a:r>
              <a:rPr lang="en-US" sz="1200" kern="1200" baseline="0" dirty="0">
                <a:solidFill>
                  <a:schemeClr val="tx1"/>
                </a:solidFill>
                <a:effectLst/>
                <a:latin typeface="+mn-lt"/>
                <a:ea typeface="+mn-ea"/>
                <a:cs typeface="+mn-cs"/>
              </a:rPr>
              <a:t> going on during texture tiling. </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baseline="0" dirty="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effectLst/>
                <a:latin typeface="+mn-lt"/>
                <a:ea typeface="+mn-ea"/>
                <a:cs typeface="+mn-cs"/>
              </a:rPr>
              <a:t>To answer this question, we need to first figure what each function does. We start by texture tiling.</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191145177"/>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fontScale="92500" lnSpcReduction="20000"/>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effectLst/>
                <a:latin typeface="+mn-lt"/>
                <a:ea typeface="+mn-ea"/>
                <a:cs typeface="+mn-cs"/>
              </a:rPr>
              <a:t>To answer that question, here I’m showing the energy break down, across different hardware components in the consumer devices. The x axis shows how much energy is spent on each components like DRAM, caches or CPU, and the y axis shows the total energy.</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baseline="0" dirty="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effectLst/>
                <a:latin typeface="+mn-lt"/>
                <a:ea typeface="+mn-ea"/>
                <a:cs typeface="+mn-cs"/>
              </a:rPr>
              <a:t>A major observation from this figure is that majority of energy is spent on accessing data from DRAM, or on-chip caches, or moving data over interconnects. Our </a:t>
            </a:r>
            <a:r>
              <a:rPr lang="en-US" sz="1200" kern="1200" baseline="0" dirty="0" err="1">
                <a:solidFill>
                  <a:schemeClr val="tx1"/>
                </a:solidFill>
                <a:effectLst/>
                <a:latin typeface="+mn-lt"/>
                <a:ea typeface="+mn-ea"/>
                <a:cs typeface="+mn-cs"/>
              </a:rPr>
              <a:t>anlaysis</a:t>
            </a:r>
            <a:r>
              <a:rPr lang="en-US" sz="1200" kern="1200" baseline="0" dirty="0">
                <a:solidFill>
                  <a:schemeClr val="tx1"/>
                </a:solidFill>
                <a:effectLst/>
                <a:latin typeface="+mn-lt"/>
                <a:ea typeface="+mn-ea"/>
                <a:cs typeface="+mn-cs"/>
              </a:rPr>
              <a:t> shows that 77% of total energy goes to data movement. Our analysis show that almost half of that data movement comes from texture tiling and color </a:t>
            </a:r>
            <a:r>
              <a:rPr lang="en-US" sz="1200" kern="1200" baseline="0" dirty="0" err="1">
                <a:solidFill>
                  <a:schemeClr val="tx1"/>
                </a:solidFill>
                <a:effectLst/>
                <a:latin typeface="+mn-lt"/>
                <a:ea typeface="+mn-ea"/>
                <a:cs typeface="+mn-cs"/>
              </a:rPr>
              <a:t>blitting</a:t>
            </a:r>
            <a:r>
              <a:rPr lang="en-US" sz="1200" kern="1200" baseline="0" dirty="0">
                <a:solidFill>
                  <a:schemeClr val="tx1"/>
                </a:solidFill>
                <a:effectLst/>
                <a:latin typeface="+mn-lt"/>
                <a:ea typeface="+mn-ea"/>
                <a:cs typeface="+mn-cs"/>
              </a:rPr>
              <a:t>. Here I’m </a:t>
            </a:r>
            <a:r>
              <a:rPr lang="en-US" sz="1200" kern="1200" baseline="0" dirty="0" err="1">
                <a:solidFill>
                  <a:schemeClr val="tx1"/>
                </a:solidFill>
                <a:effectLst/>
                <a:latin typeface="+mn-lt"/>
                <a:ea typeface="+mn-ea"/>
                <a:cs typeface="+mn-cs"/>
              </a:rPr>
              <a:t>showsing</a:t>
            </a:r>
            <a:r>
              <a:rPr lang="en-US" sz="1200" kern="1200" baseline="0" dirty="0">
                <a:solidFill>
                  <a:schemeClr val="tx1"/>
                </a:solidFill>
                <a:effectLst/>
                <a:latin typeface="+mn-lt"/>
                <a:ea typeface="+mn-ea"/>
                <a:cs typeface="+mn-cs"/>
              </a:rPr>
              <a:t> that for each of those functions how much of the energy goes to data movement and computation. We find that these two functions are </a:t>
            </a:r>
            <a:r>
              <a:rPr lang="en-US" sz="1200" kern="1200" baseline="0" dirty="0" err="1">
                <a:solidFill>
                  <a:schemeClr val="tx1"/>
                </a:solidFill>
                <a:effectLst/>
                <a:latin typeface="+mn-lt"/>
                <a:ea typeface="+mn-ea"/>
                <a:cs typeface="+mn-cs"/>
              </a:rPr>
              <a:t>extermely</a:t>
            </a:r>
            <a:r>
              <a:rPr lang="en-US" sz="1200" kern="1200" baseline="0" dirty="0">
                <a:solidFill>
                  <a:schemeClr val="tx1"/>
                </a:solidFill>
                <a:effectLst/>
                <a:latin typeface="+mn-lt"/>
                <a:ea typeface="+mn-ea"/>
                <a:cs typeface="+mn-cs"/>
              </a:rPr>
              <a:t> data intensive and the data movement generate by these</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baseline="0" dirty="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baseline="0" dirty="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effectLst/>
                <a:latin typeface="+mn-lt"/>
                <a:ea typeface="+mn-ea"/>
                <a:cs typeface="+mn-cs"/>
              </a:rPr>
              <a:t>To answer this question, we dig deeper into our energy analysis. This figure shows </a:t>
            </a:r>
            <a:r>
              <a:rPr lang="en-US" sz="1200" kern="1200" dirty="0">
                <a:solidFill>
                  <a:schemeClr val="tx1"/>
                </a:solidFill>
                <a:latin typeface="+mn-lt"/>
                <a:ea typeface="+mn-ea"/>
                <a:cs typeface="+mn-cs"/>
              </a:rPr>
              <a:t>gives more insight into where energy is spent in the system when we scroll through a Google Docs.</a:t>
            </a:r>
            <a:br>
              <a:rPr lang="en-US" sz="1200" kern="1200" dirty="0">
                <a:solidFill>
                  <a:schemeClr val="tx1"/>
                </a:solidFill>
                <a:latin typeface="+mn-lt"/>
                <a:ea typeface="+mn-ea"/>
                <a:cs typeface="+mn-cs"/>
              </a:rPr>
            </a:br>
            <a:r>
              <a:rPr lang="en-US" sz="1200" kern="1200" dirty="0">
                <a:solidFill>
                  <a:schemeClr val="tx1"/>
                </a:solidFill>
                <a:latin typeface="+mn-lt"/>
                <a:ea typeface="+mn-ea"/>
                <a:cs typeface="+mn-cs"/>
              </a:rPr>
              <a:t>We find that 77% of the total energy consumption is due to data movement. The data movement energy includes the energy consumed by DRAM, the off-chip interconnect, and the on-chip caches. </a:t>
            </a: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effectLst/>
                <a:latin typeface="+mn-lt"/>
                <a:ea typeface="+mn-ea"/>
                <a:cs typeface="+mn-cs"/>
              </a:rPr>
              <a:t>We then zoom into each of those function and we find out that these functions are both very data intensive and majority of their energy goes to </a:t>
            </a:r>
            <a:r>
              <a:rPr lang="en-US" sz="1200" kern="1200" baseline="0" dirty="0" err="1">
                <a:solidFill>
                  <a:schemeClr val="tx1"/>
                </a:solidFill>
                <a:effectLst/>
                <a:latin typeface="+mn-lt"/>
                <a:ea typeface="+mn-ea"/>
                <a:cs typeface="+mn-cs"/>
              </a:rPr>
              <a:t>dat</a:t>
            </a:r>
            <a:r>
              <a:rPr lang="en-US" sz="1200" kern="1200" baseline="0" dirty="0">
                <a:solidFill>
                  <a:schemeClr val="tx1"/>
                </a:solidFill>
                <a:effectLst/>
                <a:latin typeface="+mn-lt"/>
                <a:ea typeface="+mn-ea"/>
                <a:cs typeface="+mn-cs"/>
              </a:rPr>
              <a:t> </a:t>
            </a:r>
            <a:r>
              <a:rPr lang="en-US" sz="1200" kern="1200" baseline="0" dirty="0" err="1">
                <a:solidFill>
                  <a:schemeClr val="tx1"/>
                </a:solidFill>
                <a:effectLst/>
                <a:latin typeface="+mn-lt"/>
                <a:ea typeface="+mn-ea"/>
                <a:cs typeface="+mn-cs"/>
              </a:rPr>
              <a:t>amovment</a:t>
            </a:r>
            <a:r>
              <a:rPr lang="en-US" sz="1200" kern="1200" baseline="0" dirty="0">
                <a:solidFill>
                  <a:schemeClr val="tx1"/>
                </a:solidFill>
                <a:effectLst/>
                <a:latin typeface="+mn-lt"/>
                <a:ea typeface="+mn-ea"/>
                <a:cs typeface="+mn-cs"/>
              </a:rPr>
              <a:t>. In fact we find that t</a:t>
            </a:r>
            <a:r>
              <a:rPr lang="en-US" sz="1200" kern="1200" dirty="0">
                <a:solidFill>
                  <a:schemeClr val="tx1"/>
                </a:solidFill>
                <a:latin typeface="+mn-lt"/>
                <a:ea typeface="+mn-ea"/>
                <a:cs typeface="+mn-cs"/>
              </a:rPr>
              <a:t>he data movement generated by texture tiling and color </a:t>
            </a:r>
            <a:r>
              <a:rPr lang="en-US" sz="1200" kern="1200" dirty="0" err="1">
                <a:solidFill>
                  <a:schemeClr val="tx1"/>
                </a:solidFill>
                <a:latin typeface="+mn-lt"/>
                <a:ea typeface="+mn-ea"/>
                <a:cs typeface="+mn-cs"/>
              </a:rPr>
              <a:t>blitting</a:t>
            </a:r>
            <a:r>
              <a:rPr lang="en-US" sz="1200" kern="1200" dirty="0">
                <a:solidFill>
                  <a:schemeClr val="tx1"/>
                </a:solidFill>
                <a:latin typeface="+mn-lt"/>
                <a:ea typeface="+mn-ea"/>
                <a:cs typeface="+mn-cs"/>
              </a:rPr>
              <a:t> alone accounts for 37.7% of the total system energy</a:t>
            </a: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effectLst/>
                <a:latin typeface="+mn-lt"/>
                <a:ea typeface="+mn-ea"/>
                <a:cs typeface="+mn-cs"/>
              </a:rPr>
              <a:t>OR</a:t>
            </a: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effectLst/>
                <a:latin typeface="+mn-lt"/>
                <a:ea typeface="+mn-ea"/>
                <a:cs typeface="+mn-cs"/>
              </a:rPr>
              <a:t>In fact, the data movement generated by these two functions account for 37.7 of total system energy.</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baseline="0" dirty="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effectLst/>
                <a:latin typeface="+mn-lt"/>
                <a:ea typeface="+mn-ea"/>
                <a:cs typeface="+mn-cs"/>
              </a:rPr>
              <a:t>When you present the question, you would say: we first need to see </a:t>
            </a:r>
            <a:r>
              <a:rPr lang="en-US" sz="1200" kern="1200" baseline="0" dirty="0" err="1">
                <a:solidFill>
                  <a:schemeClr val="tx1"/>
                </a:solidFill>
                <a:effectLst/>
                <a:latin typeface="+mn-lt"/>
                <a:ea typeface="+mn-ea"/>
                <a:cs typeface="+mn-cs"/>
              </a:rPr>
              <a:t>whats</a:t>
            </a:r>
            <a:r>
              <a:rPr lang="en-US" sz="1200" kern="1200" baseline="0" dirty="0">
                <a:solidFill>
                  <a:schemeClr val="tx1"/>
                </a:solidFill>
                <a:effectLst/>
                <a:latin typeface="+mn-lt"/>
                <a:ea typeface="+mn-ea"/>
                <a:cs typeface="+mn-cs"/>
              </a:rPr>
              <a:t> going on during texture tiling. </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baseline="0" dirty="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effectLst/>
                <a:latin typeface="+mn-lt"/>
                <a:ea typeface="+mn-ea"/>
                <a:cs typeface="+mn-cs"/>
              </a:rPr>
              <a:t>To answer this question, we need to first figure what each function does. We start by texture tiling.</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976806758"/>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fontScale="92500" lnSpcReduction="20000"/>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Feedback: move stuff from CPU-only to CPU+PIM, not fade</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So can we use PIM for texture tiling? To answer that, here I’m showing you</a:t>
            </a:r>
            <a:r>
              <a:rPr lang="en-US" sz="1200" kern="1200" baseline="0" dirty="0">
                <a:solidFill>
                  <a:schemeClr val="tx1"/>
                </a:solidFill>
                <a:latin typeface="+mn-lt"/>
                <a:ea typeface="+mn-ea"/>
                <a:cs typeface="+mn-cs"/>
              </a:rPr>
              <a:t> a bit more detailed of interactions between CPU and memory during texture tiling. As I said the </a:t>
            </a:r>
            <a:r>
              <a:rPr lang="en-US" sz="1200" kern="1200" baseline="0" dirty="0" err="1">
                <a:solidFill>
                  <a:schemeClr val="tx1"/>
                </a:solidFill>
                <a:latin typeface="+mn-lt"/>
                <a:ea typeface="+mn-ea"/>
                <a:cs typeface="+mn-cs"/>
              </a:rPr>
              <a:t>cpu</a:t>
            </a:r>
            <a:r>
              <a:rPr lang="en-US" sz="1200" kern="1200" baseline="0" dirty="0">
                <a:solidFill>
                  <a:schemeClr val="tx1"/>
                </a:solidFill>
                <a:latin typeface="+mn-lt"/>
                <a:ea typeface="+mn-ea"/>
                <a:cs typeface="+mn-cs"/>
              </a:rPr>
              <a:t> performs </a:t>
            </a:r>
            <a:r>
              <a:rPr lang="en-US" sz="1200" kern="1200" baseline="0" dirty="0" err="1">
                <a:solidFill>
                  <a:schemeClr val="tx1"/>
                </a:solidFill>
                <a:latin typeface="+mn-lt"/>
                <a:ea typeface="+mn-ea"/>
                <a:cs typeface="+mn-cs"/>
              </a:rPr>
              <a:t>rasterization</a:t>
            </a:r>
            <a:r>
              <a:rPr lang="en-US" sz="1200" kern="1200" baseline="0" dirty="0">
                <a:solidFill>
                  <a:schemeClr val="tx1"/>
                </a:solidFill>
                <a:latin typeface="+mn-lt"/>
                <a:ea typeface="+mn-ea"/>
                <a:cs typeface="+mn-cs"/>
              </a:rPr>
              <a:t> and store the bitmap in memory. It then needs to invoke Compositing process. Texture Tiling happens in between. The graphic driver read the bitmap, convert it to a more cache friendly format for GPU, and write it back to a location that GPU reads from.. It then invoke compositing. That</a:t>
            </a:r>
            <a:r>
              <a:rPr lang="mr-IN" sz="1200" kern="1200" baseline="0" dirty="0">
                <a:solidFill>
                  <a:schemeClr val="tx1"/>
                </a:solidFill>
                <a:latin typeface="+mn-lt"/>
                <a:ea typeface="+mn-ea"/>
                <a:cs typeface="+mn-cs"/>
              </a:rPr>
              <a:t>’</a:t>
            </a:r>
            <a:r>
              <a:rPr lang="en-US" sz="1200" kern="1200" baseline="0" dirty="0">
                <a:solidFill>
                  <a:schemeClr val="tx1"/>
                </a:solidFill>
                <a:latin typeface="+mn-lt"/>
                <a:ea typeface="+mn-ea"/>
                <a:cs typeface="+mn-cs"/>
              </a:rPr>
              <a:t>s where a lot of data movement happens because there is poor data locality during this </a:t>
            </a:r>
            <a:r>
              <a:rPr lang="en-US" sz="1200" kern="1200" baseline="0" dirty="0" err="1">
                <a:solidFill>
                  <a:schemeClr val="tx1"/>
                </a:solidFill>
                <a:latin typeface="+mn-lt"/>
                <a:ea typeface="+mn-ea"/>
                <a:cs typeface="+mn-cs"/>
              </a:rPr>
              <a:t>processn</a:t>
            </a:r>
            <a:r>
              <a:rPr lang="en-US" sz="1200" kern="1200" baseline="0" dirty="0">
                <a:solidFill>
                  <a:schemeClr val="tx1"/>
                </a:solidFill>
                <a:latin typeface="+mn-lt"/>
                <a:ea typeface="+mn-ea"/>
                <a:cs typeface="+mn-cs"/>
              </a:rPr>
              <a:t> and the bitmap sizes are so large that in some cases they don’t even fit into last level cache. This process is a good candidate for PIM. Here I’m showing what would happen if we move it to PIM. PIM logic access the bitmaps in memory, do the conversion, and write it to the location </a:t>
            </a:r>
            <a:r>
              <a:rPr lang="en-US" sz="1200" kern="1200" baseline="0" dirty="0" err="1">
                <a:solidFill>
                  <a:schemeClr val="tx1"/>
                </a:solidFill>
                <a:latin typeface="+mn-lt"/>
                <a:ea typeface="+mn-ea"/>
                <a:cs typeface="+mn-cs"/>
              </a:rPr>
              <a:t>gpu</a:t>
            </a:r>
            <a:r>
              <a:rPr lang="en-US" sz="1200" kern="1200" baseline="0" dirty="0">
                <a:solidFill>
                  <a:schemeClr val="tx1"/>
                </a:solidFill>
                <a:latin typeface="+mn-lt"/>
                <a:ea typeface="+mn-ea"/>
                <a:cs typeface="+mn-cs"/>
              </a:rPr>
              <a:t> access that. This way, it eliminates a significant </a:t>
            </a:r>
            <a:r>
              <a:rPr lang="en-US" sz="1200" kern="1200" baseline="0" dirty="0" err="1">
                <a:solidFill>
                  <a:schemeClr val="tx1"/>
                </a:solidFill>
                <a:latin typeface="+mn-lt"/>
                <a:ea typeface="+mn-ea"/>
                <a:cs typeface="+mn-cs"/>
              </a:rPr>
              <a:t>porition</a:t>
            </a:r>
            <a:r>
              <a:rPr lang="en-US" sz="1200" kern="1200" baseline="0" dirty="0">
                <a:solidFill>
                  <a:schemeClr val="tx1"/>
                </a:solidFill>
                <a:latin typeface="+mn-lt"/>
                <a:ea typeface="+mn-ea"/>
                <a:cs typeface="+mn-cs"/>
              </a:rPr>
              <a:t> of data movement and it also frees up the </a:t>
            </a:r>
            <a:r>
              <a:rPr lang="en-US" sz="1200" kern="1200" baseline="0" dirty="0" err="1">
                <a:solidFill>
                  <a:schemeClr val="tx1"/>
                </a:solidFill>
                <a:latin typeface="+mn-lt"/>
                <a:ea typeface="+mn-ea"/>
                <a:cs typeface="+mn-cs"/>
              </a:rPr>
              <a:t>cpu</a:t>
            </a:r>
            <a:r>
              <a:rPr lang="en-US" sz="1200" kern="1200" baseline="0" dirty="0">
                <a:solidFill>
                  <a:schemeClr val="tx1"/>
                </a:solidFill>
                <a:latin typeface="+mn-lt"/>
                <a:ea typeface="+mn-ea"/>
                <a:cs typeface="+mn-cs"/>
              </a:rPr>
              <a:t> to do other important task</a:t>
            </a:r>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So </a:t>
            </a:r>
            <a:r>
              <a:rPr lang="en-US" sz="1200" kern="1200" dirty="0" err="1">
                <a:solidFill>
                  <a:schemeClr val="tx1"/>
                </a:solidFill>
                <a:latin typeface="+mn-lt"/>
                <a:ea typeface="+mn-ea"/>
                <a:cs typeface="+mn-cs"/>
              </a:rPr>
              <a:t>whats</a:t>
            </a:r>
            <a:r>
              <a:rPr lang="en-US" sz="1200" kern="1200" dirty="0">
                <a:solidFill>
                  <a:schemeClr val="tx1"/>
                </a:solidFill>
                <a:latin typeface="+mn-lt"/>
                <a:ea typeface="+mn-ea"/>
                <a:cs typeface="+mn-cs"/>
              </a:rPr>
              <a:t> texture</a:t>
            </a:r>
            <a:r>
              <a:rPr lang="en-US" sz="1200" kern="1200" baseline="0" dirty="0">
                <a:solidFill>
                  <a:schemeClr val="tx1"/>
                </a:solidFill>
                <a:latin typeface="+mn-lt"/>
                <a:ea typeface="+mn-ea"/>
                <a:cs typeface="+mn-cs"/>
              </a:rPr>
              <a:t> </a:t>
            </a:r>
            <a:r>
              <a:rPr lang="en-US" sz="1200" kern="1200" baseline="0" dirty="0" err="1">
                <a:solidFill>
                  <a:schemeClr val="tx1"/>
                </a:solidFill>
                <a:latin typeface="+mn-lt"/>
                <a:ea typeface="+mn-ea"/>
                <a:cs typeface="+mn-cs"/>
              </a:rPr>
              <a:t>Tiglin</a:t>
            </a:r>
            <a:r>
              <a:rPr lang="en-US" sz="1200" kern="1200" baseline="0" dirty="0">
                <a:solidFill>
                  <a:schemeClr val="tx1"/>
                </a:solidFill>
                <a:latin typeface="+mn-lt"/>
                <a:ea typeface="+mn-ea"/>
                <a:cs typeface="+mn-cs"/>
              </a:rPr>
              <a:t>. Here I want to walk you through the major steps during Texture tiling. </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Texture tiling happens after </a:t>
            </a:r>
            <a:r>
              <a:rPr lang="en-US" sz="1200" kern="1200" dirty="0" err="1">
                <a:solidFill>
                  <a:schemeClr val="tx1"/>
                </a:solidFill>
                <a:latin typeface="+mn-lt"/>
                <a:ea typeface="+mn-ea"/>
                <a:cs typeface="+mn-cs"/>
              </a:rPr>
              <a:t>rasterization</a:t>
            </a:r>
            <a:r>
              <a:rPr lang="en-US" sz="1200" kern="1200" dirty="0">
                <a:solidFill>
                  <a:schemeClr val="tx1"/>
                </a:solidFill>
                <a:latin typeface="+mn-lt"/>
                <a:ea typeface="+mn-ea"/>
                <a:cs typeface="+mn-cs"/>
              </a:rPr>
              <a:t> and before compositing. </a:t>
            </a:r>
            <a:r>
              <a:rPr lang="en-US" sz="1200" kern="1200" dirty="0" err="1">
                <a:solidFill>
                  <a:schemeClr val="tx1"/>
                </a:solidFill>
                <a:latin typeface="+mn-lt"/>
                <a:ea typeface="+mn-ea"/>
                <a:cs typeface="+mn-cs"/>
              </a:rPr>
              <a:t>Rasterization</a:t>
            </a:r>
            <a:r>
              <a:rPr lang="en-US" sz="1200" kern="1200" dirty="0">
                <a:solidFill>
                  <a:schemeClr val="tx1"/>
                </a:solidFill>
                <a:latin typeface="+mn-lt"/>
                <a:ea typeface="+mn-ea"/>
                <a:cs typeface="+mn-cs"/>
              </a:rPr>
              <a:t> generates a rasterized bitmap.</a:t>
            </a:r>
            <a:r>
              <a:rPr lang="en-US" sz="1200" kern="1200" baseline="0" dirty="0">
                <a:solidFill>
                  <a:schemeClr val="tx1"/>
                </a:solidFill>
                <a:latin typeface="+mn-lt"/>
                <a:ea typeface="+mn-ea"/>
                <a:cs typeface="+mn-cs"/>
              </a:rPr>
              <a:t> Then, that bitmap is sent to GPU for compositing. </a:t>
            </a:r>
            <a:r>
              <a:rPr lang="en-US" sz="1200" kern="1200" dirty="0">
                <a:solidFill>
                  <a:schemeClr val="tx1"/>
                </a:solidFill>
                <a:latin typeface="+mn-lt"/>
                <a:ea typeface="+mn-ea"/>
                <a:cs typeface="+mn-cs"/>
              </a:rPr>
              <a:t>After </a:t>
            </a:r>
            <a:r>
              <a:rPr lang="en-US" sz="1200" kern="1200" dirty="0" err="1">
                <a:solidFill>
                  <a:schemeClr val="tx1"/>
                </a:solidFill>
                <a:latin typeface="+mn-lt"/>
                <a:ea typeface="+mn-ea"/>
                <a:cs typeface="+mn-cs"/>
              </a:rPr>
              <a:t>rasterization</a:t>
            </a:r>
            <a:r>
              <a:rPr lang="en-US" sz="1200" kern="1200" dirty="0">
                <a:solidFill>
                  <a:schemeClr val="tx1"/>
                </a:solidFill>
                <a:latin typeface="+mn-lt"/>
                <a:ea typeface="+mn-ea"/>
                <a:cs typeface="+mn-cs"/>
              </a:rPr>
              <a:t>, compositing accesses each texture in both the horizontal and vertical directions. To minimize cache misses during compositing, the graphics driver reads the rasterized bitmap ( 2 ) and converts the bitmap into a tiled texture layout</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Because of this</a:t>
            </a:r>
            <a:r>
              <a:rPr lang="en-US" sz="1200" kern="1200" baseline="0" dirty="0">
                <a:solidFill>
                  <a:schemeClr val="tx1"/>
                </a:solidFill>
                <a:latin typeface="+mn-lt"/>
                <a:ea typeface="+mn-ea"/>
                <a:cs typeface="+mn-cs"/>
              </a:rPr>
              <a:t> high amount of data movement, </a:t>
            </a:r>
            <a:r>
              <a:rPr lang="en-US" sz="1200" kern="1200" dirty="0">
                <a:solidFill>
                  <a:schemeClr val="tx1"/>
                </a:solidFill>
                <a:latin typeface="+mn-lt"/>
                <a:ea typeface="+mn-ea"/>
                <a:cs typeface="+mn-cs"/>
              </a:rPr>
              <a:t>texture tiling is a good candidate for PIM execution. By moving texture tiling to PIM, we</a:t>
            </a:r>
            <a:r>
              <a:rPr lang="en-US" sz="1200" kern="1200" baseline="0" dirty="0">
                <a:solidFill>
                  <a:schemeClr val="tx1"/>
                </a:solidFill>
                <a:latin typeface="+mn-lt"/>
                <a:ea typeface="+mn-ea"/>
                <a:cs typeface="+mn-cs"/>
              </a:rPr>
              <a:t> can let the PIM logic read the bitmap, performs the tiling operation in the memory, and the write it to a location that GPU will access. This </a:t>
            </a:r>
            <a:r>
              <a:rPr lang="en-US" sz="1200" kern="1200" baseline="0" dirty="0" err="1">
                <a:solidFill>
                  <a:schemeClr val="tx1"/>
                </a:solidFill>
                <a:latin typeface="+mn-lt"/>
                <a:ea typeface="+mn-ea"/>
                <a:cs typeface="+mn-cs"/>
              </a:rPr>
              <a:t>wa,y</a:t>
            </a:r>
            <a:r>
              <a:rPr lang="en-US" sz="1200" kern="1200" baseline="0" dirty="0">
                <a:solidFill>
                  <a:schemeClr val="tx1"/>
                </a:solidFill>
                <a:latin typeface="+mn-lt"/>
                <a:ea typeface="+mn-ea"/>
                <a:cs typeface="+mn-cs"/>
              </a:rPr>
              <a:t> </a:t>
            </a:r>
            <a:r>
              <a:rPr lang="en-US" sz="1200" kern="1200" dirty="0">
                <a:solidFill>
                  <a:schemeClr val="tx1"/>
                </a:solidFill>
                <a:latin typeface="+mn-lt"/>
                <a:ea typeface="+mn-ea"/>
                <a:cs typeface="+mn-cs"/>
              </a:rPr>
              <a:t>we can </a:t>
            </a:r>
            <a:r>
              <a:rPr lang="en-US" sz="1200" kern="1200" dirty="0" err="1">
                <a:solidFill>
                  <a:schemeClr val="tx1"/>
                </a:solidFill>
                <a:latin typeface="+mn-lt"/>
                <a:ea typeface="+mn-ea"/>
                <a:cs typeface="+mn-cs"/>
              </a:rPr>
              <a:t>elimnate</a:t>
            </a:r>
            <a:r>
              <a:rPr lang="en-US" sz="1200" kern="1200" dirty="0">
                <a:solidFill>
                  <a:schemeClr val="tx1"/>
                </a:solidFill>
                <a:latin typeface="+mn-lt"/>
                <a:ea typeface="+mn-ea"/>
                <a:cs typeface="+mn-cs"/>
              </a:rPr>
              <a:t> a significant portion</a:t>
            </a:r>
            <a:r>
              <a:rPr lang="en-US" sz="1200" kern="1200" baseline="0" dirty="0">
                <a:solidFill>
                  <a:schemeClr val="tx1"/>
                </a:solidFill>
                <a:latin typeface="+mn-lt"/>
                <a:ea typeface="+mn-ea"/>
                <a:cs typeface="+mn-cs"/>
              </a:rPr>
              <a:t> of data movement as it happens close to data and avoid moving the texture back and forth between memory and CPU .</a:t>
            </a:r>
            <a:r>
              <a:rPr lang="en-US" sz="1200" kern="1200" dirty="0">
                <a:solidFill>
                  <a:schemeClr val="tx1"/>
                </a:solidFill>
                <a:latin typeface="+mn-lt"/>
                <a:ea typeface="+mn-ea"/>
                <a:cs typeface="+mn-cs"/>
              </a:rPr>
              <a:t> we can free up the CPU ( 5 ) to perform other important compute-intensive tasks in Chrome, such as handling user interaction, executing JavaScript code, or rasterizing other render objects.</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714045350"/>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r>
              <a:rPr lang="en-US" dirty="0"/>
              <a:t>The</a:t>
            </a:r>
            <a:r>
              <a:rPr lang="en-US" baseline="0" dirty="0"/>
              <a:t> next question is whether </a:t>
            </a:r>
            <a:r>
              <a:rPr lang="en-US" sz="1200" kern="1200" dirty="0">
                <a:solidFill>
                  <a:schemeClr val="tx1"/>
                </a:solidFill>
                <a:latin typeface="+mn-lt"/>
                <a:ea typeface="+mn-ea"/>
                <a:cs typeface="+mn-cs"/>
              </a:rPr>
              <a:t>texture tiling is feasible</a:t>
            </a:r>
            <a:r>
              <a:rPr lang="en-US" sz="1200" kern="1200" baseline="0" dirty="0">
                <a:solidFill>
                  <a:schemeClr val="tx1"/>
                </a:solidFill>
                <a:latin typeface="+mn-lt"/>
                <a:ea typeface="+mn-ea"/>
                <a:cs typeface="+mn-cs"/>
              </a:rPr>
              <a:t> </a:t>
            </a:r>
            <a:r>
              <a:rPr lang="en-US" sz="1200" kern="1200" dirty="0">
                <a:solidFill>
                  <a:schemeClr val="tx1"/>
                </a:solidFill>
                <a:latin typeface="+mn-lt"/>
                <a:ea typeface="+mn-ea"/>
                <a:cs typeface="+mn-cs"/>
              </a:rPr>
              <a:t>to be implemented using PIM in consumer devices. To answer</a:t>
            </a:r>
            <a:r>
              <a:rPr lang="en-US" sz="1200" kern="1200" baseline="0" dirty="0">
                <a:solidFill>
                  <a:schemeClr val="tx1"/>
                </a:solidFill>
                <a:latin typeface="+mn-lt"/>
                <a:ea typeface="+mn-ea"/>
                <a:cs typeface="+mn-cs"/>
              </a:rPr>
              <a:t> that, we analyze the </a:t>
            </a:r>
            <a:r>
              <a:rPr lang="en-US" sz="1200" kern="1200" baseline="0" dirty="0" err="1">
                <a:solidFill>
                  <a:schemeClr val="tx1"/>
                </a:solidFill>
                <a:latin typeface="+mn-lt"/>
                <a:ea typeface="+mn-ea"/>
                <a:cs typeface="+mn-cs"/>
              </a:rPr>
              <a:t>texutre</a:t>
            </a:r>
            <a:r>
              <a:rPr lang="en-US" sz="1200" kern="1200" baseline="0" dirty="0">
                <a:solidFill>
                  <a:schemeClr val="tx1"/>
                </a:solidFill>
                <a:latin typeface="+mn-lt"/>
                <a:ea typeface="+mn-ea"/>
                <a:cs typeface="+mn-cs"/>
              </a:rPr>
              <a:t> tiling in detail and find that</a:t>
            </a:r>
          </a:p>
          <a:p>
            <a:r>
              <a:rPr lang="en-US" sz="1200" kern="1200" dirty="0">
                <a:solidFill>
                  <a:schemeClr val="tx1"/>
                </a:solidFill>
                <a:latin typeface="+mn-lt"/>
                <a:ea typeface="+mn-ea"/>
                <a:cs typeface="+mn-cs"/>
              </a:rPr>
              <a:t>hat texture tiling requires only simple primitives: </a:t>
            </a:r>
            <a:r>
              <a:rPr lang="en-US" sz="1200" kern="1200" dirty="0" err="1">
                <a:solidFill>
                  <a:schemeClr val="tx1"/>
                </a:solidFill>
                <a:latin typeface="+mn-lt"/>
                <a:ea typeface="+mn-ea"/>
                <a:cs typeface="+mn-cs"/>
              </a:rPr>
              <a:t>memcopy</a:t>
            </a:r>
            <a:r>
              <a:rPr lang="en-US" sz="1200" kern="1200" dirty="0">
                <a:solidFill>
                  <a:schemeClr val="tx1"/>
                </a:solidFill>
                <a:latin typeface="+mn-lt"/>
                <a:ea typeface="+mn-ea"/>
                <a:cs typeface="+mn-cs"/>
              </a:rPr>
              <a:t>, bitwise operations, and simple arithmetic operations (e.g., addition).</a:t>
            </a:r>
          </a:p>
          <a:p>
            <a:endParaRPr lang="en-US" sz="1200" kern="1200" dirty="0">
              <a:solidFill>
                <a:schemeClr val="tx1"/>
              </a:solidFill>
              <a:latin typeface="+mn-lt"/>
              <a:ea typeface="+mn-ea"/>
              <a:cs typeface="+mn-cs"/>
            </a:endParaRPr>
          </a:p>
          <a:p>
            <a:r>
              <a:rPr lang="en-US" sz="1200" kern="1200" dirty="0">
                <a:solidFill>
                  <a:schemeClr val="tx1"/>
                </a:solidFill>
                <a:latin typeface="+mn-lt"/>
                <a:ea typeface="+mn-ea"/>
                <a:cs typeface="+mn-cs"/>
              </a:rPr>
              <a:t>These operations can be performed at high performance on our PIM core, and they can easily be implemented as a fixed function PIM accelerator.</a:t>
            </a:r>
          </a:p>
          <a:p>
            <a:r>
              <a:rPr lang="en-US" sz="1200" kern="1200" dirty="0">
                <a:solidFill>
                  <a:schemeClr val="tx1"/>
                </a:solidFill>
                <a:latin typeface="+mn-lt"/>
                <a:ea typeface="+mn-ea"/>
                <a:cs typeface="+mn-cs"/>
              </a:rPr>
              <a:t>Our analysis </a:t>
            </a:r>
            <a:r>
              <a:rPr lang="en-US" sz="1200" kern="1200" dirty="0" err="1">
                <a:solidFill>
                  <a:schemeClr val="tx1"/>
                </a:solidFill>
                <a:latin typeface="+mn-lt"/>
                <a:ea typeface="+mn-ea"/>
                <a:cs typeface="+mn-cs"/>
              </a:rPr>
              <a:t>hsows</a:t>
            </a:r>
            <a:r>
              <a:rPr lang="en-US" sz="1200" kern="1200" dirty="0">
                <a:solidFill>
                  <a:schemeClr val="tx1"/>
                </a:solidFill>
                <a:latin typeface="+mn-lt"/>
                <a:ea typeface="+mn-ea"/>
                <a:cs typeface="+mn-cs"/>
              </a:rPr>
              <a:t> that each</a:t>
            </a:r>
            <a:r>
              <a:rPr lang="en-US" sz="1200" kern="1200" baseline="0" dirty="0">
                <a:solidFill>
                  <a:schemeClr val="tx1"/>
                </a:solidFill>
                <a:latin typeface="+mn-lt"/>
                <a:ea typeface="+mn-ea"/>
                <a:cs typeface="+mn-cs"/>
              </a:rPr>
              <a:t> of them takes less than 10% of the area available per vault, and as a result, both are </a:t>
            </a:r>
            <a:r>
              <a:rPr lang="en-US" sz="1200" kern="1200" dirty="0">
                <a:solidFill>
                  <a:schemeClr val="tx1"/>
                </a:solidFill>
                <a:latin typeface="+mn-lt"/>
                <a:ea typeface="+mn-ea"/>
                <a:cs typeface="+mn-cs"/>
              </a:rPr>
              <a:t>feasible to implement in a consumer device with 3D-stacked memory</a:t>
            </a:r>
          </a:p>
          <a:p>
            <a:endParaRPr lang="en-US" sz="1200" kern="1200" dirty="0">
              <a:solidFill>
                <a:schemeClr val="tx1"/>
              </a:solidFill>
              <a:latin typeface="+mn-lt"/>
              <a:ea typeface="+mn-ea"/>
              <a:cs typeface="+mn-cs"/>
            </a:endParaRPr>
          </a:p>
          <a:p>
            <a:endParaRPr lang="en-US" sz="1200" kern="1200" dirty="0">
              <a:solidFill>
                <a:schemeClr val="tx1"/>
              </a:solidFill>
              <a:latin typeface="+mn-lt"/>
              <a:ea typeface="+mn-ea"/>
              <a:cs typeface="+mn-cs"/>
            </a:endParaRPr>
          </a:p>
          <a:p>
            <a:r>
              <a:rPr lang="en-US" sz="1200" kern="1200" dirty="0">
                <a:solidFill>
                  <a:schemeClr val="tx1"/>
                </a:solidFill>
                <a:latin typeface="+mn-lt"/>
                <a:ea typeface="+mn-ea"/>
                <a:cs typeface="+mn-cs"/>
              </a:rPr>
              <a:t>As we explained before our PIM core is </a:t>
            </a:r>
            <a:r>
              <a:rPr lang="mr-IN" sz="1200" kern="1200" dirty="0">
                <a:solidFill>
                  <a:schemeClr val="tx1"/>
                </a:solidFill>
                <a:latin typeface="+mn-lt"/>
                <a:ea typeface="+mn-ea"/>
                <a:cs typeface="+mn-cs"/>
              </a:rPr>
              <a:t>…</a:t>
            </a:r>
            <a:r>
              <a:rPr lang="en-US" sz="1200" kern="1200" dirty="0">
                <a:solidFill>
                  <a:schemeClr val="tx1"/>
                </a:solidFill>
                <a:latin typeface="+mn-lt"/>
                <a:ea typeface="+mn-ea"/>
                <a:cs typeface="+mn-cs"/>
              </a:rPr>
              <a:t> </a:t>
            </a:r>
          </a:p>
          <a:p>
            <a:endParaRPr lang="en-US" sz="1200" kern="1200" dirty="0">
              <a:solidFill>
                <a:schemeClr val="tx1"/>
              </a:solidFill>
              <a:latin typeface="+mn-lt"/>
              <a:ea typeface="+mn-ea"/>
              <a:cs typeface="+mn-cs"/>
            </a:endParaRPr>
          </a:p>
          <a:p>
            <a:r>
              <a:rPr lang="en-US" sz="1200" kern="1200" dirty="0">
                <a:solidFill>
                  <a:schemeClr val="tx1"/>
                </a:solidFill>
                <a:latin typeface="+mn-lt"/>
                <a:ea typeface="+mn-ea"/>
                <a:cs typeface="+mn-cs"/>
              </a:rPr>
              <a:t>Our PIM accelerator for texture tiling consists of multiple in-memory tiling units. </a:t>
            </a:r>
          </a:p>
          <a:p>
            <a:r>
              <a:rPr lang="en-US" sz="1200" kern="1200" dirty="0">
                <a:solidFill>
                  <a:schemeClr val="tx1"/>
                </a:solidFill>
                <a:latin typeface="+mn-lt"/>
                <a:ea typeface="+mn-ea"/>
                <a:cs typeface="+mn-cs"/>
              </a:rPr>
              <a:t>Each in-memory tiling unit consists of only a simple ALU, and operates on a single 4 </a:t>
            </a:r>
            <a:r>
              <a:rPr lang="en-US" sz="1200" kern="1200" dirty="0" err="1">
                <a:solidFill>
                  <a:schemeClr val="tx1"/>
                </a:solidFill>
                <a:latin typeface="+mn-lt"/>
                <a:ea typeface="+mn-ea"/>
                <a:cs typeface="+mn-cs"/>
              </a:rPr>
              <a:t>kB</a:t>
            </a:r>
            <a:r>
              <a:rPr lang="en-US" sz="1200" kern="1200" dirty="0">
                <a:solidFill>
                  <a:schemeClr val="tx1"/>
                </a:solidFill>
                <a:latin typeface="+mn-lt"/>
                <a:ea typeface="+mn-ea"/>
                <a:cs typeface="+mn-cs"/>
              </a:rPr>
              <a:t> tile. </a:t>
            </a:r>
          </a:p>
          <a:p>
            <a:r>
              <a:rPr lang="en-US" sz="1200" kern="1200" dirty="0">
                <a:solidFill>
                  <a:schemeClr val="tx1"/>
                </a:solidFill>
                <a:latin typeface="+mn-lt"/>
                <a:ea typeface="+mn-ea"/>
                <a:cs typeface="+mn-cs"/>
              </a:rPr>
              <a:t>We empirically decide to use four in-memory tiling units in each PIM accelerator</a:t>
            </a:r>
          </a:p>
          <a:p>
            <a:endParaRPr lang="en-US" dirty="0"/>
          </a:p>
          <a:p>
            <a:r>
              <a:rPr lang="en-US" sz="1200" kern="1200" dirty="0">
                <a:solidFill>
                  <a:schemeClr val="tx1"/>
                </a:solidFill>
                <a:latin typeface="+mn-lt"/>
                <a:ea typeface="+mn-ea"/>
                <a:cs typeface="+mn-cs"/>
              </a:rPr>
              <a:t>We conclude that the area required for texture tiling PIM logic is small, making the PIM logic feasible to implement in a consumer device with 3D-stacked memory</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54219741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1" name="Slide Image Placeholder 1"/>
          <p:cNvSpPr>
            <a:spLocks noGrp="1" noRot="1" noChangeAspect="1"/>
          </p:cNvSpPr>
          <p:nvPr>
            <p:ph type="sldImg"/>
          </p:nvPr>
        </p:nvSpPr>
        <p:spPr bwMode="auto">
          <a:noFill/>
          <a:ln>
            <a:solidFill>
              <a:srgbClr val="000000"/>
            </a:solidFill>
            <a:miter lim="800000"/>
            <a:headEnd/>
            <a:tailEnd/>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Lst>
        </p:spPr>
      </p:sp>
      <p:sp>
        <p:nvSpPr>
          <p:cNvPr id="250882" name="Notes Placeholder 2"/>
          <p:cNvSpPr>
            <a:spLocks noGrp="1"/>
          </p:cNvSpPr>
          <p:nvPr>
            <p:ph type="body" idx="1"/>
          </p:nvPr>
        </p:nvSpPr>
        <p:spPr bwMode="auto">
          <a:noFill/>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atin typeface="Calibri" charset="0"/>
            </a:endParaRPr>
          </a:p>
        </p:txBody>
      </p:sp>
      <p:sp>
        <p:nvSpPr>
          <p:cNvPr id="250883"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EFE2350-F2DF-964B-A38F-A60565610F04}" type="slidenum">
              <a:rPr lang="en-US" sz="1200">
                <a:solidFill>
                  <a:srgbClr val="000000"/>
                </a:solidFill>
                <a:latin typeface="Calibri" charset="0"/>
                <a:cs typeface="Arial" charset="0"/>
              </a:rPr>
              <a:pPr eaLnBrk="1" hangingPunct="1"/>
              <a:t>60</a:t>
            </a:fld>
            <a:endParaRPr lang="en-US" sz="1200">
              <a:solidFill>
                <a:srgbClr val="000000"/>
              </a:solidFill>
              <a:latin typeface="Calibri" charset="0"/>
              <a:cs typeface="Arial" charset="0"/>
            </a:endParaRPr>
          </a:p>
        </p:txBody>
      </p:sp>
    </p:spTree>
    <p:extLst>
      <p:ext uri="{BB962C8B-B14F-4D97-AF65-F5344CB8AC3E}">
        <p14:creationId xmlns:p14="http://schemas.microsoft.com/office/powerpoint/2010/main" val="613727067"/>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We did the same analysis for Color </a:t>
            </a:r>
            <a:r>
              <a:rPr lang="en-US" sz="1200" kern="1200" dirty="0" err="1">
                <a:solidFill>
                  <a:schemeClr val="tx1"/>
                </a:solidFill>
                <a:latin typeface="+mn-lt"/>
                <a:ea typeface="+mn-ea"/>
                <a:cs typeface="+mn-cs"/>
              </a:rPr>
              <a:t>Blitting</a:t>
            </a:r>
            <a:r>
              <a:rPr lang="en-US" sz="1200" kern="1200" dirty="0">
                <a:solidFill>
                  <a:schemeClr val="tx1"/>
                </a:solidFill>
                <a:latin typeface="+mn-lt"/>
                <a:ea typeface="+mn-ea"/>
                <a:cs typeface="+mn-cs"/>
              </a:rPr>
              <a:t>.</a:t>
            </a:r>
            <a:r>
              <a:rPr lang="en-US" sz="1200" kern="1200" baseline="0" dirty="0">
                <a:solidFill>
                  <a:schemeClr val="tx1"/>
                </a:solidFill>
                <a:latin typeface="+mn-lt"/>
                <a:ea typeface="+mn-ea"/>
                <a:cs typeface="+mn-cs"/>
              </a:rPr>
              <a:t> Because of lack of time, I will talk about the key points here. </a:t>
            </a:r>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Majority</a:t>
            </a:r>
            <a:r>
              <a:rPr lang="en-US" sz="1200" kern="1200" baseline="0" dirty="0">
                <a:solidFill>
                  <a:schemeClr val="tx1"/>
                </a:solidFill>
                <a:latin typeface="+mn-lt"/>
                <a:ea typeface="+mn-ea"/>
                <a:cs typeface="+mn-cs"/>
              </a:rPr>
              <a:t> come from </a:t>
            </a:r>
            <a:r>
              <a:rPr lang="en-US" sz="1200" kern="1200" dirty="0">
                <a:solidFill>
                  <a:schemeClr val="tx1"/>
                </a:solidFill>
                <a:latin typeface="+mn-lt"/>
                <a:ea typeface="+mn-ea"/>
                <a:cs typeface="+mn-cs"/>
              </a:rPr>
              <a:t>its streaming access pattern and the large sizes of the bitmaps (e.g., 1024x1024 pixels).  </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The function</a:t>
            </a:r>
            <a:r>
              <a:rPr lang="en-US" sz="1200" kern="1200" baseline="0" dirty="0">
                <a:solidFill>
                  <a:schemeClr val="tx1"/>
                </a:solidFill>
                <a:effectLst/>
                <a:latin typeface="+mn-lt"/>
                <a:ea typeface="+mn-ea"/>
                <a:cs typeface="+mn-cs"/>
              </a:rPr>
              <a:t> itself require simple computations </a:t>
            </a: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210170876"/>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So here I just want to wrap up our analysis for page scrolling.</a:t>
            </a:r>
            <a:r>
              <a:rPr lang="en-US" sz="1200" kern="1200" baseline="0" dirty="0">
                <a:solidFill>
                  <a:schemeClr val="tx1"/>
                </a:solidFill>
                <a:latin typeface="+mn-lt"/>
                <a:ea typeface="+mn-ea"/>
                <a:cs typeface="+mn-cs"/>
              </a:rPr>
              <a:t> We found two data intensive functions that account for a significant portion of energy during scrolling. We find that both function can significantly </a:t>
            </a:r>
            <a:r>
              <a:rPr lang="en-US" sz="1200" kern="1200" baseline="0" dirty="0" err="1">
                <a:solidFill>
                  <a:schemeClr val="tx1"/>
                </a:solidFill>
                <a:latin typeface="+mn-lt"/>
                <a:ea typeface="+mn-ea"/>
                <a:cs typeface="+mn-cs"/>
              </a:rPr>
              <a:t>benfti</a:t>
            </a:r>
            <a:r>
              <a:rPr lang="en-US" sz="1200" kern="1200" baseline="0" dirty="0">
                <a:solidFill>
                  <a:schemeClr val="tx1"/>
                </a:solidFill>
                <a:latin typeface="+mn-lt"/>
                <a:ea typeface="+mn-ea"/>
                <a:cs typeface="+mn-cs"/>
              </a:rPr>
              <a:t> from PIM execution. We also find that both functions are simple enough that can be </a:t>
            </a:r>
            <a:r>
              <a:rPr lang="en-US" sz="1200" kern="1200" baseline="0" dirty="0" err="1">
                <a:solidFill>
                  <a:schemeClr val="tx1"/>
                </a:solidFill>
                <a:latin typeface="+mn-lt"/>
                <a:ea typeface="+mn-ea"/>
                <a:cs typeface="+mn-cs"/>
              </a:rPr>
              <a:t>impelemented</a:t>
            </a:r>
            <a:r>
              <a:rPr lang="en-US" sz="1200" kern="1200" baseline="0" dirty="0">
                <a:solidFill>
                  <a:schemeClr val="tx1"/>
                </a:solidFill>
                <a:latin typeface="+mn-lt"/>
                <a:ea typeface="+mn-ea"/>
                <a:cs typeface="+mn-cs"/>
              </a:rPr>
              <a:t> at </a:t>
            </a:r>
            <a:r>
              <a:rPr lang="en-US" sz="1200" kern="1200" baseline="0" dirty="0" err="1">
                <a:solidFill>
                  <a:schemeClr val="tx1"/>
                </a:solidFill>
                <a:latin typeface="+mn-lt"/>
                <a:ea typeface="+mn-ea"/>
                <a:cs typeface="+mn-cs"/>
              </a:rPr>
              <a:t>pim</a:t>
            </a:r>
            <a:r>
              <a:rPr lang="en-US" sz="1200" kern="1200" baseline="0" dirty="0">
                <a:solidFill>
                  <a:schemeClr val="tx1"/>
                </a:solidFill>
                <a:latin typeface="+mn-lt"/>
                <a:ea typeface="+mn-ea"/>
                <a:cs typeface="+mn-cs"/>
              </a:rPr>
              <a:t> logic</a:t>
            </a:r>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baseline="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093469714"/>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r>
              <a:rPr lang="en-US" dirty="0"/>
              <a:t>Now let me give you a little bit background on how prior works deal with the PIM coherence.</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644069573"/>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Chrome uses a multi-process architecture, where each tab has its own application process for rendering the page displayed in the tab to improve reliability</a:t>
            </a:r>
            <a:r>
              <a:rPr lang="en-US" sz="1200" kern="1200" baseline="0" dirty="0">
                <a:solidFill>
                  <a:schemeClr val="tx1"/>
                </a:solidFill>
                <a:latin typeface="+mn-lt"/>
                <a:ea typeface="+mn-ea"/>
                <a:cs typeface="+mn-cs"/>
              </a:rPr>
              <a:t> and performance. </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baseline="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When a user switches between browser tabs, this triggers two operations: (1) a context switch to the process for the selected tab, and (2) a load operation for the new page. </a:t>
            </a: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66531291"/>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There are two primary concerns during tab switching: (1) how fast a new tab loads and becomes interactive, as this directly affects user satisfaction; and (2) memory consumption.</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a:p>
            <a:r>
              <a:rPr lang="en-US" sz="1200" kern="1200" dirty="0">
                <a:solidFill>
                  <a:schemeClr val="tx1"/>
                </a:solidFill>
                <a:latin typeface="+mn-lt"/>
                <a:ea typeface="+mn-ea"/>
                <a:cs typeface="+mn-cs"/>
              </a:rPr>
              <a:t>Memory consumption is a major concern for three reasons. First, the average memory footprint of a web page has increased significantly in recent years because of increased use of images, JavaScript, and video in modern web pages. </a:t>
            </a:r>
            <a:br>
              <a:rPr lang="en-US" sz="1200" kern="1200" dirty="0">
                <a:solidFill>
                  <a:schemeClr val="tx1"/>
                </a:solidFill>
                <a:latin typeface="+mn-lt"/>
                <a:ea typeface="+mn-ea"/>
                <a:cs typeface="+mn-cs"/>
              </a:rPr>
            </a:br>
            <a:r>
              <a:rPr lang="en-US" sz="1200" kern="1200" dirty="0">
                <a:solidFill>
                  <a:schemeClr val="tx1"/>
                </a:solidFill>
                <a:latin typeface="+mn-lt"/>
                <a:ea typeface="+mn-ea"/>
                <a:cs typeface="+mn-cs"/>
              </a:rPr>
              <a:t>Second</a:t>
            </a:r>
            <a:r>
              <a:rPr lang="en-US" sz="1200" kern="1200" baseline="0" dirty="0">
                <a:solidFill>
                  <a:schemeClr val="tx1"/>
                </a:solidFill>
                <a:latin typeface="+mn-lt"/>
                <a:ea typeface="+mn-ea"/>
                <a:cs typeface="+mn-cs"/>
              </a:rPr>
              <a:t> </a:t>
            </a:r>
            <a:r>
              <a:rPr lang="en-US" sz="1200" kern="1200" dirty="0">
                <a:solidFill>
                  <a:schemeClr val="tx1"/>
                </a:solidFill>
                <a:latin typeface="+mn-lt"/>
                <a:ea typeface="+mn-ea"/>
                <a:cs typeface="+mn-cs"/>
              </a:rPr>
              <a:t>users tend to open multiple tabs at a time with each tab consuming additional memory. </a:t>
            </a:r>
            <a:br>
              <a:rPr lang="en-US" sz="1200" kern="1200" dirty="0">
                <a:solidFill>
                  <a:schemeClr val="tx1"/>
                </a:solidFill>
                <a:latin typeface="+mn-lt"/>
                <a:ea typeface="+mn-ea"/>
                <a:cs typeface="+mn-cs"/>
              </a:rPr>
            </a:br>
            <a:r>
              <a:rPr lang="en-US" sz="1200" kern="1200" dirty="0">
                <a:solidFill>
                  <a:schemeClr val="tx1"/>
                </a:solidFill>
                <a:latin typeface="+mn-lt"/>
                <a:ea typeface="+mn-ea"/>
                <a:cs typeface="+mn-cs"/>
              </a:rPr>
              <a:t>Third, consumer devices typically have a much lower memory capacity than server or desktop systems, and without careful memory management, Chrome could run out of memory on these systems over time.</a:t>
            </a:r>
            <a:br>
              <a:rPr lang="en-US" sz="1200" kern="1200" dirty="0">
                <a:solidFill>
                  <a:schemeClr val="tx1"/>
                </a:solidFill>
                <a:latin typeface="+mn-lt"/>
                <a:ea typeface="+mn-ea"/>
                <a:cs typeface="+mn-cs"/>
              </a:rPr>
            </a:br>
            <a:br>
              <a:rPr lang="en-US" sz="1200" kern="1200" dirty="0">
                <a:solidFill>
                  <a:schemeClr val="tx1"/>
                </a:solidFill>
                <a:latin typeface="+mn-lt"/>
                <a:ea typeface="+mn-ea"/>
                <a:cs typeface="+mn-cs"/>
              </a:rPr>
            </a:b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602496991"/>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Moves between CPU and ZRAM</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There are two primary concerns during tab switching: (1) how fast a new tab loads and becomes interactive, as this directly affects user satisfaction; and (2) memory consumption.</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a:p>
            <a:r>
              <a:rPr lang="en-US" sz="1200" kern="1200" dirty="0">
                <a:solidFill>
                  <a:schemeClr val="tx1"/>
                </a:solidFill>
                <a:latin typeface="+mn-lt"/>
                <a:ea typeface="+mn-ea"/>
                <a:cs typeface="+mn-cs"/>
              </a:rPr>
              <a:t>Memory consumption is a major concern for three reasons. First, the average memory footprint of a web page has increased significantly in recent years because of increased use of images, JavaScript, and video in modern web pages. </a:t>
            </a:r>
            <a:br>
              <a:rPr lang="en-US" sz="1200" kern="1200" dirty="0">
                <a:solidFill>
                  <a:schemeClr val="tx1"/>
                </a:solidFill>
                <a:latin typeface="+mn-lt"/>
                <a:ea typeface="+mn-ea"/>
                <a:cs typeface="+mn-cs"/>
              </a:rPr>
            </a:br>
            <a:r>
              <a:rPr lang="en-US" sz="1200" kern="1200" dirty="0">
                <a:solidFill>
                  <a:schemeClr val="tx1"/>
                </a:solidFill>
                <a:latin typeface="+mn-lt"/>
                <a:ea typeface="+mn-ea"/>
                <a:cs typeface="+mn-cs"/>
              </a:rPr>
              <a:t>Second</a:t>
            </a:r>
            <a:r>
              <a:rPr lang="en-US" sz="1200" kern="1200" baseline="0" dirty="0">
                <a:solidFill>
                  <a:schemeClr val="tx1"/>
                </a:solidFill>
                <a:latin typeface="+mn-lt"/>
                <a:ea typeface="+mn-ea"/>
                <a:cs typeface="+mn-cs"/>
              </a:rPr>
              <a:t> </a:t>
            </a:r>
            <a:r>
              <a:rPr lang="en-US" sz="1200" kern="1200" dirty="0">
                <a:solidFill>
                  <a:schemeClr val="tx1"/>
                </a:solidFill>
                <a:latin typeface="+mn-lt"/>
                <a:ea typeface="+mn-ea"/>
                <a:cs typeface="+mn-cs"/>
              </a:rPr>
              <a:t>users tend to open multiple tabs at a time with each tab consuming additional memory. </a:t>
            </a:r>
            <a:br>
              <a:rPr lang="en-US" sz="1200" kern="1200" dirty="0">
                <a:solidFill>
                  <a:schemeClr val="tx1"/>
                </a:solidFill>
                <a:latin typeface="+mn-lt"/>
                <a:ea typeface="+mn-ea"/>
                <a:cs typeface="+mn-cs"/>
              </a:rPr>
            </a:br>
            <a:r>
              <a:rPr lang="en-US" sz="1200" kern="1200" dirty="0">
                <a:solidFill>
                  <a:schemeClr val="tx1"/>
                </a:solidFill>
                <a:latin typeface="+mn-lt"/>
                <a:ea typeface="+mn-ea"/>
                <a:cs typeface="+mn-cs"/>
              </a:rPr>
              <a:t>Third, consumer devices typically have a much lower memory capacity than server or desktop systems, and without careful memory management, Chrome could run out of memory on these systems over time.</a:t>
            </a:r>
            <a:br>
              <a:rPr lang="en-US" sz="1200" kern="1200" dirty="0">
                <a:solidFill>
                  <a:schemeClr val="tx1"/>
                </a:solidFill>
                <a:latin typeface="+mn-lt"/>
                <a:ea typeface="+mn-ea"/>
                <a:cs typeface="+mn-cs"/>
              </a:rPr>
            </a:br>
            <a:br>
              <a:rPr lang="en-US" sz="1200" kern="1200" dirty="0">
                <a:solidFill>
                  <a:schemeClr val="tx1"/>
                </a:solidFill>
                <a:latin typeface="+mn-lt"/>
                <a:ea typeface="+mn-ea"/>
                <a:cs typeface="+mn-cs"/>
              </a:rPr>
            </a:b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146833189"/>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lnSpcReduction="10000"/>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Now we want to see if we</a:t>
            </a:r>
            <a:r>
              <a:rPr lang="en-US" sz="1200" kern="1200" baseline="0" dirty="0">
                <a:solidFill>
                  <a:schemeClr val="tx1"/>
                </a:solidFill>
                <a:latin typeface="+mn-lt"/>
                <a:ea typeface="+mn-ea"/>
                <a:cs typeface="+mn-cs"/>
              </a:rPr>
              <a:t> can mitigate data movement cost with PIM. To answer that, lets again take a look at interaction between CPU and memory when CPU wants to swap out N pages. we need to figure out where the data movement happens. Here shows what happens when CPU wants to swap out N inactive pages. </a:t>
            </a:r>
            <a:r>
              <a:rPr lang="en-US" sz="1200" kern="1200" dirty="0">
                <a:solidFill>
                  <a:schemeClr val="tx1"/>
                </a:solidFill>
                <a:latin typeface="+mn-lt"/>
                <a:ea typeface="+mn-ea"/>
                <a:cs typeface="+mn-cs"/>
              </a:rPr>
              <a:t>it first read the inactive page data, compress the data ( 2 ), and write the compressed data to ZRAM. This incur a lot</a:t>
            </a:r>
            <a:r>
              <a:rPr lang="en-US" sz="1200" kern="1200" baseline="0" dirty="0">
                <a:solidFill>
                  <a:schemeClr val="tx1"/>
                </a:solidFill>
                <a:latin typeface="+mn-lt"/>
                <a:ea typeface="+mn-ea"/>
                <a:cs typeface="+mn-cs"/>
              </a:rPr>
              <a:t> of overhead. This operation </a:t>
            </a:r>
            <a:r>
              <a:rPr lang="en-US" sz="1200" kern="1200" dirty="0">
                <a:solidFill>
                  <a:schemeClr val="tx1"/>
                </a:solidFill>
                <a:latin typeface="+mn-lt"/>
                <a:ea typeface="+mn-ea"/>
                <a:cs typeface="+mn-cs"/>
              </a:rPr>
              <a:t>is a good fit for PIM as (1) it cause a large amount of data movement; and (2) compression can be handled in the background, since none of the active tab processes need the data that is being compressed</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Our analysis shows that the compression algorithm</a:t>
            </a:r>
            <a:r>
              <a:rPr lang="en-US" sz="1200" kern="1200" baseline="0" dirty="0">
                <a:solidFill>
                  <a:schemeClr val="tx1"/>
                </a:solidFill>
                <a:latin typeface="+mn-lt"/>
                <a:ea typeface="+mn-ea"/>
                <a:cs typeface="+mn-cs"/>
              </a:rPr>
              <a:t> used by chrome is simple enough that both </a:t>
            </a:r>
            <a:r>
              <a:rPr lang="en-US" sz="1200" kern="1200" baseline="0" dirty="0" err="1">
                <a:solidFill>
                  <a:schemeClr val="tx1"/>
                </a:solidFill>
                <a:latin typeface="+mn-lt"/>
                <a:ea typeface="+mn-ea"/>
                <a:cs typeface="+mn-cs"/>
              </a:rPr>
              <a:t>pim</a:t>
            </a:r>
            <a:r>
              <a:rPr lang="en-US" sz="1200" kern="1200" baseline="0" dirty="0">
                <a:solidFill>
                  <a:schemeClr val="tx1"/>
                </a:solidFill>
                <a:latin typeface="+mn-lt"/>
                <a:ea typeface="+mn-ea"/>
                <a:cs typeface="+mn-cs"/>
              </a:rPr>
              <a:t> core  and </a:t>
            </a:r>
            <a:r>
              <a:rPr lang="mr-IN" sz="1200" kern="1200" baseline="0" dirty="0">
                <a:solidFill>
                  <a:schemeClr val="tx1"/>
                </a:solidFill>
                <a:latin typeface="+mn-lt"/>
                <a:ea typeface="+mn-ea"/>
                <a:cs typeface="+mn-cs"/>
              </a:rPr>
              <a:t>…</a:t>
            </a:r>
            <a:endParaRPr lang="en-US" sz="1200" kern="1200" baseline="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To wrap up, we</a:t>
            </a:r>
            <a:r>
              <a:rPr lang="en-US" sz="1200" kern="1200" baseline="0" dirty="0">
                <a:solidFill>
                  <a:schemeClr val="tx1"/>
                </a:solidFill>
                <a:latin typeface="+mn-lt"/>
                <a:ea typeface="+mn-ea"/>
                <a:cs typeface="+mn-cs"/>
              </a:rPr>
              <a:t> found that a lot of data movement happens during tab switching as chrome tries to compress and decompress tabs. We find that both compression and decompression can significantly benefit from PIM execution and are feasible to be implemented at PIM logic</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Now on</a:t>
            </a:r>
            <a:r>
              <a:rPr lang="en-US" sz="1200" kern="1200" baseline="0" dirty="0">
                <a:solidFill>
                  <a:schemeClr val="tx1"/>
                </a:solidFill>
                <a:latin typeface="+mn-lt"/>
                <a:ea typeface="+mn-ea"/>
                <a:cs typeface="+mn-cs"/>
              </a:rPr>
              <a:t> the right </a:t>
            </a:r>
            <a:r>
              <a:rPr lang="en-US" sz="1200" kern="1200" dirty="0">
                <a:solidFill>
                  <a:schemeClr val="tx1"/>
                </a:solidFill>
                <a:latin typeface="+mn-lt"/>
                <a:ea typeface="+mn-ea"/>
                <a:cs typeface="+mn-cs"/>
              </a:rPr>
              <a:t>what happens when we offload compression to PIM. In this case, the CPU only informs the PIM logic about the pages that need to be swapped out, and the PIM logic operates on the uncompressed page data that is already in memory. This (1) eliminates the off-chip page data movement that took place during CPU-based compression, and (2) frees up the CPU to perform other tasks while PIM performs compression in the background. We observe a similar behavior during decompression. </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74371570"/>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To wrap up, we</a:t>
            </a:r>
            <a:r>
              <a:rPr lang="en-US" sz="1200" kern="1200" baseline="0" dirty="0">
                <a:solidFill>
                  <a:schemeClr val="tx1"/>
                </a:solidFill>
                <a:latin typeface="+mn-lt"/>
                <a:ea typeface="+mn-ea"/>
                <a:cs typeface="+mn-cs"/>
              </a:rPr>
              <a:t> found that a lot of data movement happens during tab switching as chrome tries to compress and decompress tabs. We find that both compression and decompression can significantly benefit from PIM execution and are feasible to be implemented at PIM logic</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35233790"/>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044945758"/>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96166357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rPr>
              <a:pPr/>
              <a:t>61</a:t>
            </a:fld>
            <a:endParaRPr lang="en-US">
              <a:solidFill>
                <a:prstClr val="black"/>
              </a:solidFill>
            </a:endParaRPr>
          </a:p>
        </p:txBody>
      </p:sp>
    </p:spTree>
    <p:extLst>
      <p:ext uri="{BB962C8B-B14F-4D97-AF65-F5344CB8AC3E}">
        <p14:creationId xmlns:p14="http://schemas.microsoft.com/office/powerpoint/2010/main" val="454437107"/>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696096215"/>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054375244"/>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204323023"/>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967188753"/>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r>
              <a:rPr lang="en-US" sz="1200" kern="1200" dirty="0">
                <a:solidFill>
                  <a:schemeClr val="tx1"/>
                </a:solidFill>
                <a:latin typeface="+mn-lt"/>
                <a:ea typeface="+mn-ea"/>
                <a:cs typeface="+mn-cs"/>
              </a:rPr>
              <a:t>We also analyze video play back and video capture. We take a look at energy consumption when vp9 decider is </a:t>
            </a:r>
            <a:r>
              <a:rPr lang="en-US" sz="1200" kern="1200" dirty="0" err="1">
                <a:solidFill>
                  <a:schemeClr val="tx1"/>
                </a:solidFill>
                <a:latin typeface="+mn-lt"/>
                <a:ea typeface="+mn-ea"/>
                <a:cs typeface="+mn-cs"/>
              </a:rPr>
              <a:t>yaed</a:t>
            </a:r>
            <a:r>
              <a:rPr lang="en-US" sz="1200" kern="1200" dirty="0">
                <a:solidFill>
                  <a:schemeClr val="tx1"/>
                </a:solidFill>
                <a:latin typeface="+mn-lt"/>
                <a:ea typeface="+mn-ea"/>
                <a:cs typeface="+mn-cs"/>
              </a:rPr>
              <a:t> to playback a </a:t>
            </a:r>
            <a:r>
              <a:rPr lang="en-US" sz="1200" kern="1200" dirty="0" err="1">
                <a:solidFill>
                  <a:schemeClr val="tx1"/>
                </a:solidFill>
                <a:latin typeface="+mn-lt"/>
                <a:ea typeface="+mn-ea"/>
                <a:cs typeface="+mn-cs"/>
              </a:rPr>
              <a:t>netflix</a:t>
            </a:r>
            <a:r>
              <a:rPr lang="en-US" sz="1200" kern="1200" dirty="0">
                <a:solidFill>
                  <a:schemeClr val="tx1"/>
                </a:solidFill>
                <a:latin typeface="+mn-lt"/>
                <a:ea typeface="+mn-ea"/>
                <a:cs typeface="+mn-cs"/>
              </a:rPr>
              <a:t> film, and when vp9 </a:t>
            </a:r>
            <a:r>
              <a:rPr lang="en-US" sz="1200" kern="1200" dirty="0" err="1">
                <a:solidFill>
                  <a:schemeClr val="tx1"/>
                </a:solidFill>
                <a:latin typeface="+mn-lt"/>
                <a:ea typeface="+mn-ea"/>
                <a:cs typeface="+mn-cs"/>
              </a:rPr>
              <a:t>wncoder</a:t>
            </a:r>
            <a:r>
              <a:rPr lang="en-US" sz="1200" kern="1200" dirty="0">
                <a:solidFill>
                  <a:schemeClr val="tx1"/>
                </a:solidFill>
                <a:latin typeface="+mn-lt"/>
                <a:ea typeface="+mn-ea"/>
                <a:cs typeface="+mn-cs"/>
              </a:rPr>
              <a:t> is used to do real-time encoding of ...</a:t>
            </a:r>
          </a:p>
          <a:p>
            <a:endParaRPr lang="en-US" sz="1200" kern="1200" dirty="0">
              <a:solidFill>
                <a:schemeClr val="tx1"/>
              </a:solidFill>
              <a:latin typeface="+mn-lt"/>
              <a:ea typeface="+mn-ea"/>
              <a:cs typeface="+mn-cs"/>
            </a:endParaRPr>
          </a:p>
          <a:p>
            <a:r>
              <a:rPr lang="en-US" sz="1200" kern="1200" dirty="0">
                <a:solidFill>
                  <a:schemeClr val="tx1"/>
                </a:solidFill>
                <a:latin typeface="+mn-lt"/>
                <a:ea typeface="+mn-ea"/>
                <a:cs typeface="+mn-cs"/>
              </a:rPr>
              <a:t>We find that for both of these workloads data </a:t>
            </a:r>
            <a:r>
              <a:rPr lang="en-US" sz="1200" kern="1200" dirty="0" err="1">
                <a:solidFill>
                  <a:schemeClr val="tx1"/>
                </a:solidFill>
                <a:latin typeface="+mn-lt"/>
                <a:ea typeface="+mn-ea"/>
                <a:cs typeface="+mn-cs"/>
              </a:rPr>
              <a:t>movemwnt</a:t>
            </a:r>
            <a:r>
              <a:rPr lang="en-US" sz="1200" kern="1200" dirty="0">
                <a:solidFill>
                  <a:schemeClr val="tx1"/>
                </a:solidFill>
                <a:latin typeface="+mn-lt"/>
                <a:ea typeface="+mn-ea"/>
                <a:cs typeface="+mn-cs"/>
              </a:rPr>
              <a:t> is a major contributor to the total system </a:t>
            </a:r>
            <a:r>
              <a:rPr lang="en-US" sz="1200" kern="1200" dirty="0" err="1">
                <a:solidFill>
                  <a:schemeClr val="tx1"/>
                </a:solidFill>
                <a:latin typeface="+mn-lt"/>
                <a:ea typeface="+mn-ea"/>
                <a:cs typeface="+mn-cs"/>
              </a:rPr>
              <a:t>enery</a:t>
            </a:r>
            <a:r>
              <a:rPr lang="en-US" sz="1200" kern="1200" dirty="0">
                <a:solidFill>
                  <a:schemeClr val="tx1"/>
                </a:solidFill>
                <a:latin typeface="+mn-lt"/>
                <a:ea typeface="+mn-ea"/>
                <a:cs typeface="+mn-cs"/>
              </a:rPr>
              <a:t>. </a:t>
            </a:r>
          </a:p>
          <a:p>
            <a:endParaRPr lang="en-US" sz="1200" kern="1200" dirty="0">
              <a:solidFill>
                <a:schemeClr val="tx1"/>
              </a:solidFill>
              <a:latin typeface="+mn-lt"/>
              <a:ea typeface="+mn-ea"/>
              <a:cs typeface="+mn-cs"/>
            </a:endParaRPr>
          </a:p>
          <a:p>
            <a:r>
              <a:rPr lang="en-US" sz="1200" kern="1200" dirty="0">
                <a:solidFill>
                  <a:schemeClr val="tx1"/>
                </a:solidFill>
                <a:latin typeface="+mn-lt"/>
                <a:ea typeface="+mn-ea"/>
                <a:cs typeface="+mn-cs"/>
              </a:rPr>
              <a:t>When we dog deeper we find that they are simple functions in decoding and encoding pipeline that generate the majority of </a:t>
            </a:r>
            <a:r>
              <a:rPr lang="en-US" sz="1200" kern="1200" dirty="0" err="1">
                <a:solidFill>
                  <a:schemeClr val="tx1"/>
                </a:solidFill>
                <a:latin typeface="+mn-lt"/>
                <a:ea typeface="+mn-ea"/>
                <a:cs typeface="+mn-cs"/>
              </a:rPr>
              <a:t>dara</a:t>
            </a:r>
            <a:r>
              <a:rPr lang="en-US" sz="1200" kern="1200" dirty="0">
                <a:solidFill>
                  <a:schemeClr val="tx1"/>
                </a:solidFill>
                <a:latin typeface="+mn-lt"/>
                <a:ea typeface="+mn-ea"/>
                <a:cs typeface="+mn-cs"/>
              </a:rPr>
              <a:t> movement. </a:t>
            </a:r>
          </a:p>
          <a:p>
            <a:endParaRPr lang="en-US" sz="1200" kern="1200" dirty="0">
              <a:solidFill>
                <a:schemeClr val="tx1"/>
              </a:solidFill>
              <a:latin typeface="+mn-lt"/>
              <a:ea typeface="+mn-ea"/>
              <a:cs typeface="+mn-cs"/>
            </a:endParaRPr>
          </a:p>
          <a:p>
            <a:r>
              <a:rPr lang="en-US" sz="1200" kern="1200" dirty="0">
                <a:solidFill>
                  <a:schemeClr val="tx1"/>
                </a:solidFill>
                <a:latin typeface="+mn-lt"/>
                <a:ea typeface="+mn-ea"/>
                <a:cs typeface="+mn-cs"/>
              </a:rPr>
              <a:t>Please refer to the paper for more detail. </a:t>
            </a: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558595668"/>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sz="1200" kern="1200" dirty="0">
              <a:solidFill>
                <a:schemeClr val="tx1"/>
              </a:solidFill>
              <a:latin typeface="+mn-lt"/>
              <a:ea typeface="+mn-ea"/>
              <a:cs typeface="+mn-cs"/>
            </a:endParaRPr>
          </a:p>
          <a:p>
            <a:r>
              <a:rPr lang="en-US" sz="1200" kern="1200" dirty="0">
                <a:solidFill>
                  <a:schemeClr val="tx1"/>
                </a:solidFill>
                <a:latin typeface="+mn-lt"/>
                <a:ea typeface="+mn-ea"/>
                <a:cs typeface="+mn-cs"/>
              </a:rPr>
              <a:t>and then analyzing the benefit of PIM in our simulator</a:t>
            </a: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58495317"/>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make another </a:t>
            </a:r>
            <a:r>
              <a:rPr lang="en-US" dirty="0" err="1"/>
              <a:t>obsrevation</a:t>
            </a:r>
            <a:r>
              <a:rPr lang="en-US" dirty="0"/>
              <a:t> that using PIM accelerator provide</a:t>
            </a:r>
            <a:r>
              <a:rPr lang="en-US" baseline="0" dirty="0"/>
              <a:t> limited energy reduction over PIM core, for some of these workloads, such as texture tiling. This is </a:t>
            </a:r>
            <a:r>
              <a:rPr lang="en-US" baseline="0" dirty="0" err="1"/>
              <a:t>becase</a:t>
            </a:r>
            <a:r>
              <a:rPr lang="en-US" baseline="0" dirty="0"/>
              <a:t> these kernels are data intensive and have low </a:t>
            </a:r>
            <a:r>
              <a:rPr lang="en-US" baseline="0" dirty="0" err="1"/>
              <a:t>ocmputational</a:t>
            </a:r>
            <a:r>
              <a:rPr lang="en-US" baseline="0" dirty="0"/>
              <a:t> </a:t>
            </a:r>
            <a:r>
              <a:rPr lang="en-US" baseline="0" dirty="0" err="1"/>
              <a:t>compleity</a:t>
            </a:r>
            <a:r>
              <a:rPr lang="en-US" baseline="0" dirty="0"/>
              <a:t>, and as a result, using fixed function accelerator does not provide significant energy reduction over the PIM core.</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84565723"/>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kern="1200" dirty="0">
              <a:solidFill>
                <a:schemeClr val="tx1"/>
              </a:solidFill>
              <a:latin typeface="+mn-lt"/>
              <a:ea typeface="+mn-ea"/>
              <a:cs typeface="+mn-cs"/>
            </a:endParaRPr>
          </a:p>
          <a:p>
            <a:endParaRPr lang="en-US" sz="1200" kern="1200" dirty="0">
              <a:solidFill>
                <a:schemeClr val="tx1"/>
              </a:solidFill>
              <a:latin typeface="+mn-lt"/>
              <a:ea typeface="+mn-ea"/>
              <a:cs typeface="+mn-cs"/>
            </a:endParaRPr>
          </a:p>
          <a:p>
            <a:endParaRPr lang="en-US" sz="1200" kern="1200" dirty="0">
              <a:solidFill>
                <a:schemeClr val="tx1"/>
              </a:solidFill>
              <a:latin typeface="+mn-lt"/>
              <a:ea typeface="+mn-ea"/>
              <a:cs typeface="+mn-cs"/>
            </a:endParaRPr>
          </a:p>
          <a:p>
            <a:r>
              <a:rPr lang="en-US" sz="1200" kern="1200" dirty="0">
                <a:solidFill>
                  <a:schemeClr val="tx1"/>
                </a:solidFill>
                <a:latin typeface="+mn-lt"/>
                <a:ea typeface="+mn-ea"/>
                <a:cs typeface="+mn-cs"/>
              </a:rPr>
              <a:t>PIM-Core and PIM-</a:t>
            </a:r>
            <a:r>
              <a:rPr lang="en-US" sz="1200" kern="1200" dirty="0" err="1">
                <a:solidFill>
                  <a:schemeClr val="tx1"/>
                </a:solidFill>
                <a:latin typeface="+mn-lt"/>
                <a:ea typeface="+mn-ea"/>
                <a:cs typeface="+mn-cs"/>
              </a:rPr>
              <a:t>Acc</a:t>
            </a:r>
            <a:r>
              <a:rPr lang="en-US" sz="1200" kern="1200" dirty="0">
                <a:solidFill>
                  <a:schemeClr val="tx1"/>
                </a:solidFill>
                <a:latin typeface="+mn-lt"/>
                <a:ea typeface="+mn-ea"/>
                <a:cs typeface="+mn-cs"/>
              </a:rPr>
              <a:t> significantly outperform CPU-Only across all kernels, improving performance</a:t>
            </a:r>
            <a:r>
              <a:rPr lang="en-US" sz="1200" kern="1200" baseline="0" dirty="0">
                <a:solidFill>
                  <a:schemeClr val="tx1"/>
                </a:solidFill>
                <a:latin typeface="+mn-lt"/>
                <a:ea typeface="+mn-ea"/>
                <a:cs typeface="+mn-cs"/>
              </a:rPr>
              <a:t> by </a:t>
            </a:r>
            <a:r>
              <a:rPr lang="mr-IN" sz="1200" kern="1200" baseline="0" dirty="0">
                <a:solidFill>
                  <a:schemeClr val="tx1"/>
                </a:solidFill>
                <a:latin typeface="+mn-lt"/>
                <a:ea typeface="+mn-ea"/>
                <a:cs typeface="+mn-cs"/>
              </a:rPr>
              <a:t>…</a:t>
            </a:r>
            <a:r>
              <a:rPr lang="en-US" sz="1200" kern="1200" baseline="0" dirty="0">
                <a:solidFill>
                  <a:schemeClr val="tx1"/>
                </a:solidFill>
                <a:latin typeface="+mn-lt"/>
                <a:ea typeface="+mn-ea"/>
                <a:cs typeface="+mn-cs"/>
              </a:rPr>
              <a:t> </a:t>
            </a:r>
            <a:r>
              <a:rPr lang="en-US" sz="1200" kern="1200" dirty="0">
                <a:solidFill>
                  <a:schemeClr val="tx1"/>
                </a:solidFill>
                <a:latin typeface="+mn-lt"/>
                <a:ea typeface="+mn-ea"/>
                <a:cs typeface="+mn-cs"/>
              </a:rPr>
              <a:t>This </a:t>
            </a:r>
            <a:r>
              <a:rPr lang="en-US" sz="1200" kern="1200" dirty="0" err="1">
                <a:solidFill>
                  <a:schemeClr val="tx1"/>
                </a:solidFill>
                <a:latin typeface="+mn-lt"/>
                <a:ea typeface="+mn-ea"/>
                <a:cs typeface="+mn-cs"/>
              </a:rPr>
              <a:t>perfomance</a:t>
            </a:r>
            <a:r>
              <a:rPr lang="en-US" sz="1200" kern="1200" dirty="0">
                <a:solidFill>
                  <a:schemeClr val="tx1"/>
                </a:solidFill>
                <a:latin typeface="+mn-lt"/>
                <a:ea typeface="+mn-ea"/>
                <a:cs typeface="+mn-cs"/>
              </a:rPr>
              <a:t> benefit come from higher bandwidth and lower access latency of 3D-stacked memory, because all of these kernels are data intensive. </a:t>
            </a:r>
          </a:p>
          <a:p>
            <a:r>
              <a:rPr lang="en-US" sz="1200" kern="1200" dirty="0">
                <a:solidFill>
                  <a:schemeClr val="tx1"/>
                </a:solidFill>
                <a:latin typeface="+mn-lt"/>
                <a:ea typeface="+mn-ea"/>
                <a:cs typeface="+mn-cs"/>
              </a:rPr>
              <a:t>Performance improvement</a:t>
            </a:r>
            <a:r>
              <a:rPr lang="en-US" sz="1200" kern="1200" baseline="0" dirty="0">
                <a:solidFill>
                  <a:schemeClr val="tx1"/>
                </a:solidFill>
                <a:latin typeface="+mn-lt"/>
                <a:ea typeface="+mn-ea"/>
                <a:cs typeface="+mn-cs"/>
              </a:rPr>
              <a:t> of PIM-</a:t>
            </a:r>
            <a:r>
              <a:rPr lang="en-US" sz="1200" kern="1200" baseline="0" dirty="0" err="1">
                <a:solidFill>
                  <a:schemeClr val="tx1"/>
                </a:solidFill>
                <a:latin typeface="+mn-lt"/>
                <a:ea typeface="+mn-ea"/>
                <a:cs typeface="+mn-cs"/>
              </a:rPr>
              <a:t>acc</a:t>
            </a:r>
            <a:r>
              <a:rPr lang="en-US" sz="1200" kern="1200" baseline="0" dirty="0">
                <a:solidFill>
                  <a:schemeClr val="tx1"/>
                </a:solidFill>
                <a:latin typeface="+mn-lt"/>
                <a:ea typeface="+mn-ea"/>
                <a:cs typeface="+mn-cs"/>
              </a:rPr>
              <a:t> over PIM-core </a:t>
            </a:r>
            <a:r>
              <a:rPr lang="en-US" sz="1200" kern="1200" baseline="0" dirty="0" err="1">
                <a:solidFill>
                  <a:schemeClr val="tx1"/>
                </a:solidFill>
                <a:latin typeface="+mn-lt"/>
                <a:ea typeface="+mn-ea"/>
                <a:cs typeface="+mn-cs"/>
              </a:rPr>
              <a:t>differes</a:t>
            </a:r>
            <a:r>
              <a:rPr lang="en-US" sz="1200" kern="1200" baseline="0" dirty="0">
                <a:solidFill>
                  <a:schemeClr val="tx1"/>
                </a:solidFill>
                <a:latin typeface="+mn-lt"/>
                <a:ea typeface="+mn-ea"/>
                <a:cs typeface="+mn-cs"/>
              </a:rPr>
              <a:t> across different workloads. </a:t>
            </a:r>
            <a:r>
              <a:rPr lang="en-US" sz="1200" kern="1200" dirty="0">
                <a:solidFill>
                  <a:schemeClr val="tx1"/>
                </a:solidFill>
                <a:latin typeface="+mn-lt"/>
                <a:ea typeface="+mn-ea"/>
                <a:cs typeface="+mn-cs"/>
              </a:rPr>
              <a:t>In some cases</a:t>
            </a:r>
            <a:r>
              <a:rPr lang="en-US" sz="1200" kern="1200" baseline="0" dirty="0">
                <a:solidFill>
                  <a:schemeClr val="tx1"/>
                </a:solidFill>
                <a:latin typeface="+mn-lt"/>
                <a:ea typeface="+mn-ea"/>
                <a:cs typeface="+mn-cs"/>
              </a:rPr>
              <a:t> such as Texture Tiling, </a:t>
            </a:r>
            <a:r>
              <a:rPr lang="en-US" sz="1200" kern="1200" dirty="0">
                <a:solidFill>
                  <a:schemeClr val="tx1"/>
                </a:solidFill>
                <a:latin typeface="+mn-lt"/>
                <a:ea typeface="+mn-ea"/>
                <a:cs typeface="+mn-cs"/>
              </a:rPr>
              <a:t>the performance improvement of PIM-</a:t>
            </a:r>
            <a:r>
              <a:rPr lang="en-US" sz="1200" kern="1200" dirty="0" err="1">
                <a:solidFill>
                  <a:schemeClr val="tx1"/>
                </a:solidFill>
                <a:latin typeface="+mn-lt"/>
                <a:ea typeface="+mn-ea"/>
                <a:cs typeface="+mn-cs"/>
              </a:rPr>
              <a:t>Acc</a:t>
            </a:r>
            <a:r>
              <a:rPr lang="en-US" sz="1200" kern="1200" dirty="0">
                <a:solidFill>
                  <a:schemeClr val="tx1"/>
                </a:solidFill>
                <a:latin typeface="+mn-lt"/>
                <a:ea typeface="+mn-ea"/>
                <a:cs typeface="+mn-cs"/>
              </a:rPr>
              <a:t> over PIM-Core is limited by the low computational complexity of these two kernels. But</a:t>
            </a:r>
            <a:r>
              <a:rPr lang="en-US" sz="1200" kern="1200" baseline="0" dirty="0">
                <a:solidFill>
                  <a:schemeClr val="tx1"/>
                </a:solidFill>
                <a:latin typeface="+mn-lt"/>
                <a:ea typeface="+mn-ea"/>
                <a:cs typeface="+mn-cs"/>
              </a:rPr>
              <a:t> there are other cases, such as</a:t>
            </a:r>
            <a:r>
              <a:rPr lang="en-US" sz="1200" kern="1200" dirty="0">
                <a:solidFill>
                  <a:schemeClr val="tx1"/>
                </a:solidFill>
                <a:latin typeface="+mn-lt"/>
                <a:ea typeface="+mn-ea"/>
                <a:cs typeface="+mn-cs"/>
              </a:rPr>
              <a:t> compression that benefit significantly from using PIM-</a:t>
            </a:r>
            <a:r>
              <a:rPr lang="en-US" sz="1200" kern="1200" dirty="0" err="1">
                <a:solidFill>
                  <a:schemeClr val="tx1"/>
                </a:solidFill>
                <a:latin typeface="+mn-lt"/>
                <a:ea typeface="+mn-ea"/>
                <a:cs typeface="+mn-cs"/>
              </a:rPr>
              <a:t>Acc</a:t>
            </a:r>
            <a:r>
              <a:rPr lang="en-US" sz="1200" kern="1200" dirty="0">
                <a:solidFill>
                  <a:schemeClr val="tx1"/>
                </a:solidFill>
                <a:latin typeface="+mn-lt"/>
                <a:ea typeface="+mn-ea"/>
                <a:cs typeface="+mn-cs"/>
              </a:rPr>
              <a:t> over PIM-Core in terms of performance, because these kernels are more compute-intensive and less data-intensive compared to texture tiling and.</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937911245"/>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15390505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this figure, the x-axis is</a:t>
            </a:r>
            <a:r>
              <a:rPr lang="en-US" baseline="0" dirty="0"/>
              <a:t> the module manufacture date. And the y-axis is the number of errors in a module, normalized to one billion cells. In 2008 and 2009, there are no errors. But, in 2010, we first start to see errors in C modules. After 2010, the errors start to proliferate. For A and B modules, we first start to see errors in 2011. In particular, all modules from 2012 and 2013 are vulnerable.</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rPr>
              <a:pPr/>
              <a:t>62</a:t>
            </a:fld>
            <a:endParaRPr lang="en-US">
              <a:solidFill>
                <a:prstClr val="black"/>
              </a:solidFill>
            </a:endParaRPr>
          </a:p>
        </p:txBody>
      </p:sp>
    </p:spTree>
    <p:extLst>
      <p:ext uri="{BB962C8B-B14F-4D97-AF65-F5344CB8AC3E}">
        <p14:creationId xmlns:p14="http://schemas.microsoft.com/office/powerpoint/2010/main" val="47196782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this figure, the x-axis is</a:t>
            </a:r>
            <a:r>
              <a:rPr lang="en-US" baseline="0" dirty="0"/>
              <a:t> the module manufacture date. And the y-axis is the number of errors in a module, normalized to one billion cells. In 2008 and 2009, there are no errors. But, in 2010, we first start to see errors in C modules. After 2010, the errors start to proliferate. For A and B modules, we first start to see errors in 2011. In particular, all modules from 2012 and 2013 are vulnerable.</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rPr>
              <a:pPr/>
              <a:t>63</a:t>
            </a:fld>
            <a:endParaRPr lang="en-US">
              <a:solidFill>
                <a:prstClr val="black"/>
              </a:solidFill>
            </a:endParaRPr>
          </a:p>
        </p:txBody>
      </p:sp>
    </p:spTree>
    <p:extLst>
      <p:ext uri="{BB962C8B-B14F-4D97-AF65-F5344CB8AC3E}">
        <p14:creationId xmlns:p14="http://schemas.microsoft.com/office/powerpoint/2010/main" val="8228413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this figure, the x-axis is</a:t>
            </a:r>
            <a:r>
              <a:rPr lang="en-US" baseline="0" dirty="0"/>
              <a:t> the module manufacture date. And the y-axis is the number of errors in a module, normalized to one billion cells. In 2008 and 2009, there are no errors. But, in 2010, we first start to see errors in C modules. After 2010, the errors start to proliferate. For A and B modules, we first start to see errors in 2011. In particular, all modules from 2012 and 2013 are vulnerable.</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rPr>
              <a:pPr/>
              <a:t>64</a:t>
            </a:fld>
            <a:endParaRPr lang="en-US">
              <a:solidFill>
                <a:prstClr val="black"/>
              </a:solidFill>
            </a:endParaRPr>
          </a:p>
        </p:txBody>
      </p:sp>
    </p:spTree>
    <p:extLst>
      <p:ext uri="{BB962C8B-B14F-4D97-AF65-F5344CB8AC3E}">
        <p14:creationId xmlns:p14="http://schemas.microsoft.com/office/powerpoint/2010/main" val="25162858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demonstrate the</a:t>
            </a:r>
            <a:r>
              <a:rPr lang="en-US" baseline="0" dirty="0"/>
              <a:t> errors on multiple x86 systems. </a:t>
            </a:r>
            <a:r>
              <a:rPr lang="en-US" dirty="0"/>
              <a:t>Shown to the bottom-left is a</a:t>
            </a:r>
            <a:r>
              <a:rPr lang="en-US" baseline="0" dirty="0"/>
              <a:t> “disturbance kernel”. When executed, it forces two rows to be opened and closed one after the other – over and over again. Consequently</a:t>
            </a:r>
            <a:r>
              <a:rPr lang="en-US" dirty="0"/>
              <a:t>, it induces many errors in the module.</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8AAB90D-FD29-4A5F-A91F-CD65CF7CAC8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13919974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demonstrate the</a:t>
            </a:r>
            <a:r>
              <a:rPr lang="en-US" baseline="0" dirty="0"/>
              <a:t> errors on multiple x86 systems. </a:t>
            </a:r>
            <a:r>
              <a:rPr lang="en-US" dirty="0"/>
              <a:t>Shown to the bottom-left is a</a:t>
            </a:r>
            <a:r>
              <a:rPr lang="en-US" baseline="0" dirty="0"/>
              <a:t> “disturbance kernel”. When executed, it forces two rows to be opened and closed one after the other – over and over again. Consequently</a:t>
            </a:r>
            <a:r>
              <a:rPr lang="en-US" dirty="0"/>
              <a:t>, it induces many errors in the module.</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8AAB90D-FD29-4A5F-A91F-CD65CF7CAC8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37321844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2"/>
          <p:cNvSpPr>
            <a:spLocks noGrp="1" noRot="1" noChangeAspect="1" noChangeArrowheads="1" noTextEdit="1"/>
          </p:cNvSpPr>
          <p:nvPr>
            <p:ph type="sldImg"/>
          </p:nvPr>
        </p:nvSpPr>
        <p:spPr>
          <a:xfrm>
            <a:off x="1165225" y="676275"/>
            <a:ext cx="4713288" cy="3533775"/>
          </a:xfrm>
          <a:ln/>
        </p:spPr>
      </p:sp>
      <p:sp>
        <p:nvSpPr>
          <p:cNvPr id="27651" name="Rectangle 3"/>
          <p:cNvSpPr>
            <a:spLocks noGrp="1" noChangeArrowheads="1"/>
          </p:cNvSpPr>
          <p:nvPr>
            <p:ph type="body" idx="1"/>
          </p:nvPr>
        </p:nvSpPr>
        <p:spPr>
          <a:xfrm>
            <a:off x="897994" y="4434208"/>
            <a:ext cx="5166647" cy="4135091"/>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dirty="0"/>
              <a:t>Professor Mutlu</a:t>
            </a:r>
            <a:r>
              <a:rPr lang="ja-JP" altLang="en-US" dirty="0"/>
              <a:t>’</a:t>
            </a:r>
            <a:r>
              <a:rPr lang="en-US" dirty="0"/>
              <a:t>s research focus is all aspects of computer</a:t>
            </a:r>
            <a:r>
              <a:rPr lang="en-US" baseline="0" dirty="0"/>
              <a:t> </a:t>
            </a:r>
            <a:r>
              <a:rPr lang="en-US" dirty="0"/>
              <a:t>architecture, HW/SW interaction</a:t>
            </a:r>
            <a:r>
              <a:rPr lang="en-US" baseline="0" dirty="0"/>
              <a:t> and bioinformatics</a:t>
            </a:r>
            <a:r>
              <a:rPr lang="en-US" dirty="0"/>
              <a:t>. </a:t>
            </a:r>
          </a:p>
          <a:p>
            <a:endParaRPr lang="en-US" dirty="0"/>
          </a:p>
          <a:p>
            <a:r>
              <a:rPr lang="en-US" dirty="0"/>
              <a:t>He is looking for students to perform research</a:t>
            </a:r>
            <a:r>
              <a:rPr lang="en-US" baseline="0" dirty="0"/>
              <a:t> in these areas.</a:t>
            </a:r>
            <a:endParaRPr lang="en-US" dirty="0"/>
          </a:p>
          <a:p>
            <a:endParaRPr lang="en-US" dirty="0"/>
          </a:p>
          <a:p>
            <a:r>
              <a:rPr lang="en-US" dirty="0"/>
              <a:t>He and his group, SAFARI,</a:t>
            </a:r>
            <a:r>
              <a:rPr lang="en-US" baseline="0" dirty="0"/>
              <a:t> solve fundamental problems spanning:</a:t>
            </a:r>
          </a:p>
          <a:p>
            <a:endParaRPr lang="en-US" dirty="0"/>
          </a:p>
          <a:p>
            <a:pPr defTabSz="931774" fontAlgn="base">
              <a:spcBef>
                <a:spcPct val="0"/>
              </a:spcBef>
              <a:spcAft>
                <a:spcPct val="0"/>
              </a:spcAft>
              <a:buFontTx/>
              <a:buChar char="•"/>
            </a:pPr>
            <a:r>
              <a:rPr lang="en-US" b="1" i="1" dirty="0">
                <a:solidFill>
                  <a:srgbClr val="3333CC"/>
                </a:solidFill>
                <a:latin typeface="Arial Narrow" charset="0"/>
                <a:ea typeface="ＭＳ Ｐゴシック" charset="0"/>
                <a:cs typeface="Arial" charset="0"/>
              </a:rPr>
              <a:t> Memory, memory, memory, storage, interconnects</a:t>
            </a:r>
          </a:p>
          <a:p>
            <a:pPr defTabSz="931774" fontAlgn="base">
              <a:spcBef>
                <a:spcPct val="0"/>
              </a:spcBef>
              <a:spcAft>
                <a:spcPct val="0"/>
              </a:spcAft>
              <a:buFontTx/>
              <a:buChar char="•"/>
            </a:pPr>
            <a:r>
              <a:rPr lang="en-US" b="1" i="1" dirty="0">
                <a:solidFill>
                  <a:srgbClr val="3333CC"/>
                </a:solidFill>
                <a:latin typeface="Arial Narrow" charset="0"/>
                <a:ea typeface="ＭＳ Ｐゴシック" charset="0"/>
                <a:cs typeface="Arial" charset="0"/>
              </a:rPr>
              <a:t> Parallel architectures, heterogeneous architectures, GP-GPUs</a:t>
            </a:r>
          </a:p>
          <a:p>
            <a:pPr defTabSz="931774" fontAlgn="base">
              <a:spcBef>
                <a:spcPct val="0"/>
              </a:spcBef>
              <a:spcAft>
                <a:spcPct val="0"/>
              </a:spcAft>
              <a:buFontTx/>
              <a:buChar char="•"/>
            </a:pPr>
            <a:r>
              <a:rPr lang="en-US" b="1" i="1" dirty="0">
                <a:solidFill>
                  <a:srgbClr val="3333CC"/>
                </a:solidFill>
                <a:latin typeface="Arial Narrow" charset="0"/>
                <a:ea typeface="ＭＳ Ｐゴシック" charset="0"/>
                <a:cs typeface="Arial" charset="0"/>
              </a:rPr>
              <a:t> System/architecture interaction, new execution models</a:t>
            </a:r>
          </a:p>
          <a:p>
            <a:pPr defTabSz="931774" fontAlgn="base">
              <a:spcBef>
                <a:spcPct val="0"/>
              </a:spcBef>
              <a:spcAft>
                <a:spcPct val="0"/>
              </a:spcAft>
              <a:buFontTx/>
              <a:buChar char="•"/>
            </a:pPr>
            <a:r>
              <a:rPr lang="en-US" b="1" i="1" dirty="0">
                <a:solidFill>
                  <a:srgbClr val="3333CC"/>
                </a:solidFill>
                <a:latin typeface="Arial Narrow" charset="0"/>
                <a:ea typeface="ＭＳ Ｐゴシック" charset="0"/>
                <a:cs typeface="Arial" charset="0"/>
              </a:rPr>
              <a:t> Energy efficiency, fault tolerance, hardware security </a:t>
            </a:r>
          </a:p>
          <a:p>
            <a:pPr defTabSz="931774" fontAlgn="base">
              <a:spcBef>
                <a:spcPct val="0"/>
              </a:spcBef>
              <a:spcAft>
                <a:spcPct val="0"/>
              </a:spcAft>
              <a:buFontTx/>
              <a:buChar char="•"/>
            </a:pPr>
            <a:r>
              <a:rPr lang="en-US" b="1" i="1" dirty="0">
                <a:solidFill>
                  <a:srgbClr val="3333CC"/>
                </a:solidFill>
                <a:latin typeface="Arial Narrow" charset="0"/>
                <a:ea typeface="ＭＳ Ｐゴシック" charset="0"/>
                <a:cs typeface="Arial" charset="0"/>
              </a:rPr>
              <a:t> Genome sequence analysis and assembly</a:t>
            </a:r>
          </a:p>
          <a:p>
            <a:pPr defTabSz="931774" fontAlgn="base">
              <a:spcBef>
                <a:spcPct val="0"/>
              </a:spcBef>
              <a:spcAft>
                <a:spcPct val="0"/>
              </a:spcAft>
              <a:buFontTx/>
              <a:buChar char="•"/>
            </a:pPr>
            <a:endParaRPr lang="en-US" b="1" i="1" dirty="0">
              <a:solidFill>
                <a:srgbClr val="3333CC"/>
              </a:solidFill>
              <a:latin typeface="Arial Narrow" charset="0"/>
              <a:ea typeface="ＭＳ Ｐゴシック" charset="0"/>
              <a:cs typeface="Arial" charset="0"/>
            </a:endParaRPr>
          </a:p>
          <a:p>
            <a:pPr defTabSz="931774" fontAlgn="base">
              <a:spcBef>
                <a:spcPct val="0"/>
              </a:spcBef>
              <a:spcAft>
                <a:spcPct val="0"/>
              </a:spcAft>
            </a:pPr>
            <a:r>
              <a:rPr lang="en-US" dirty="0">
                <a:solidFill>
                  <a:srgbClr val="3333CC"/>
                </a:solidFill>
                <a:latin typeface="Arial Narrow" charset="0"/>
                <a:ea typeface="ＭＳ Ｐゴシック" charset="0"/>
                <a:cs typeface="Arial" charset="0"/>
              </a:rPr>
              <a:t>His group does broad research spanning systems to logic with architecture at center</a:t>
            </a:r>
          </a:p>
          <a:p>
            <a:pPr defTabSz="931774" fontAlgn="base">
              <a:spcBef>
                <a:spcPct val="0"/>
              </a:spcBef>
              <a:spcAft>
                <a:spcPct val="0"/>
              </a:spcAft>
              <a:buFontTx/>
              <a:buChar char="•"/>
            </a:pPr>
            <a:endParaRPr lang="en-US" b="1" i="1" dirty="0">
              <a:solidFill>
                <a:srgbClr val="3333CC"/>
              </a:solidFill>
              <a:latin typeface="Arial Narrow" charset="0"/>
              <a:ea typeface="ＭＳ Ｐゴシック" charset="0"/>
              <a:cs typeface="Arial" charset="0"/>
            </a:endParaRPr>
          </a:p>
          <a:p>
            <a:endParaRPr lang="en-US" dirty="0"/>
          </a:p>
        </p:txBody>
      </p:sp>
    </p:spTree>
    <p:extLst>
      <p:ext uri="{BB962C8B-B14F-4D97-AF65-F5344CB8AC3E}">
        <p14:creationId xmlns:p14="http://schemas.microsoft.com/office/powerpoint/2010/main" val="89805964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demonstrate the</a:t>
            </a:r>
            <a:r>
              <a:rPr lang="en-US" baseline="0" dirty="0"/>
              <a:t> errors on multiple x86 systems. </a:t>
            </a:r>
            <a:r>
              <a:rPr lang="en-US" dirty="0"/>
              <a:t>Shown to the bottom-left is a</a:t>
            </a:r>
            <a:r>
              <a:rPr lang="en-US" baseline="0" dirty="0"/>
              <a:t> “disturbance kernel”. When executed, it forces two rows to be opened and closed one after the other – over and over again. Consequently</a:t>
            </a:r>
            <a:r>
              <a:rPr lang="en-US" dirty="0"/>
              <a:t>, it induces many errors in the module.</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8AAB90D-FD29-4A5F-A91F-CD65CF7CAC8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08116723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demonstrate the</a:t>
            </a:r>
            <a:r>
              <a:rPr lang="en-US" baseline="0" dirty="0"/>
              <a:t> errors on multiple x86 systems. </a:t>
            </a:r>
            <a:r>
              <a:rPr lang="en-US" dirty="0"/>
              <a:t>Shown to the bottom-left is a</a:t>
            </a:r>
            <a:r>
              <a:rPr lang="en-US" baseline="0" dirty="0"/>
              <a:t> “disturbance kernel”. When executed, it forces two rows to be opened and closed one after the other – over and over again. Consequently</a:t>
            </a:r>
            <a:r>
              <a:rPr lang="en-US" dirty="0"/>
              <a:t>, it induces many errors in the module.</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8AAB90D-FD29-4A5F-A91F-CD65CF7CAC8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2499227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demonstrate the</a:t>
            </a:r>
            <a:r>
              <a:rPr lang="en-US" baseline="0" dirty="0"/>
              <a:t> errors on multiple x86 systems. </a:t>
            </a:r>
            <a:r>
              <a:rPr lang="en-US" dirty="0"/>
              <a:t>Shown to the bottom-left is a</a:t>
            </a:r>
            <a:r>
              <a:rPr lang="en-US" baseline="0" dirty="0"/>
              <a:t> “disturbance kernel”. When executed, it forces two rows to be opened and closed one after the other – over and over again. Consequently</a:t>
            </a:r>
            <a:r>
              <a:rPr lang="en-US" dirty="0"/>
              <a:t>, it induces many errors in the module.</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8AAB90D-FD29-4A5F-A91F-CD65CF7CAC8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03584453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When</a:t>
            </a:r>
            <a:r>
              <a:rPr lang="en-US" baseline="0" dirty="0"/>
              <a:t> we executed the code on four different processors, all four of them yielded errors. Intel </a:t>
            </a:r>
            <a:r>
              <a:rPr lang="en-US" baseline="0" dirty="0" err="1"/>
              <a:t>Haswell</a:t>
            </a:r>
            <a:r>
              <a:rPr lang="en-US" baseline="0" dirty="0"/>
              <a:t> has the most errors, at 23 thousand, because it has the highest rate of accessing DRAM.</a:t>
            </a:r>
          </a:p>
          <a:p>
            <a:endParaRPr lang="en-US" baseline="0" dirty="0"/>
          </a:p>
          <a:p>
            <a:r>
              <a:rPr lang="en-US" baseline="0" dirty="0"/>
              <a:t>Later on, I’ll show that we can induce as many as ten million disturbance errors in a more controlled environment.</a:t>
            </a:r>
          </a:p>
          <a:p>
            <a:endParaRPr lang="en-US" baseline="0" dirty="0"/>
          </a:p>
          <a:p>
            <a:r>
              <a:rPr lang="en-US" baseline="0" dirty="0"/>
              <a:t>From this, we conclude that disturbance errors are a serious reliability issue.</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66496900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Picture from the article:</a:t>
            </a:r>
          </a:p>
          <a:p>
            <a:r>
              <a:rPr lang="en-US" dirty="0"/>
              <a:t>http://</a:t>
            </a:r>
            <a:r>
              <a:rPr lang="en-US" dirty="0" err="1"/>
              <a:t>thehackernews.com</a:t>
            </a:r>
            <a:r>
              <a:rPr lang="en-US" dirty="0"/>
              <a:t>/2015/03/dram-</a:t>
            </a:r>
            <a:r>
              <a:rPr lang="en-US" dirty="0" err="1"/>
              <a:t>rowhammer</a:t>
            </a:r>
            <a:r>
              <a:rPr lang="en-US" dirty="0"/>
              <a:t>-</a:t>
            </a:r>
            <a:r>
              <a:rPr lang="en-US" dirty="0" err="1"/>
              <a:t>vulnerability.html</a:t>
            </a:r>
            <a:endParaRPr lang="en-US" dirty="0"/>
          </a:p>
          <a:p>
            <a:endParaRPr lang="en-US" dirty="0"/>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rPr>
              <a:pPr/>
              <a:t>73</a:t>
            </a:fld>
            <a:endParaRPr lang="en-US">
              <a:solidFill>
                <a:prstClr val="black"/>
              </a:solidFill>
            </a:endParaRPr>
          </a:p>
        </p:txBody>
      </p:sp>
    </p:spTree>
    <p:extLst>
      <p:ext uri="{BB962C8B-B14F-4D97-AF65-F5344CB8AC3E}">
        <p14:creationId xmlns:p14="http://schemas.microsoft.com/office/powerpoint/2010/main" val="36040922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Picture from the article:</a:t>
            </a:r>
          </a:p>
          <a:p>
            <a:r>
              <a:rPr lang="en-US" dirty="0"/>
              <a:t>http://</a:t>
            </a:r>
            <a:r>
              <a:rPr lang="en-US" dirty="0" err="1"/>
              <a:t>thehackernews.com</a:t>
            </a:r>
            <a:r>
              <a:rPr lang="en-US" dirty="0"/>
              <a:t>/2015/03/dram-</a:t>
            </a:r>
            <a:r>
              <a:rPr lang="en-US" dirty="0" err="1"/>
              <a:t>rowhammer</a:t>
            </a:r>
            <a:r>
              <a:rPr lang="en-US" dirty="0"/>
              <a:t>-</a:t>
            </a:r>
            <a:r>
              <a:rPr lang="en-US" dirty="0" err="1"/>
              <a:t>vulnerability.html</a:t>
            </a:r>
            <a:endParaRPr lang="en-US" dirty="0"/>
          </a:p>
          <a:p>
            <a:endParaRPr lang="en-US" dirty="0"/>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rPr>
              <a:pPr/>
              <a:t>74</a:t>
            </a:fld>
            <a:endParaRPr lang="en-US">
              <a:solidFill>
                <a:prstClr val="black"/>
              </a:solidFill>
            </a:endParaRPr>
          </a:p>
        </p:txBody>
      </p:sp>
    </p:spTree>
    <p:extLst>
      <p:ext uri="{BB962C8B-B14F-4D97-AF65-F5344CB8AC3E}">
        <p14:creationId xmlns:p14="http://schemas.microsoft.com/office/powerpoint/2010/main" val="147708917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a:t>
            </a:r>
            <a:r>
              <a:rPr lang="en-US" baseline="0" dirty="0"/>
              <a:t> provide a more efficient solution, called PARA,</a:t>
            </a:r>
            <a:r>
              <a:rPr lang="en-US" dirty="0"/>
              <a:t> which stands for probabilistic adjacent row activation.</a:t>
            </a:r>
          </a:p>
          <a:p>
            <a:endParaRPr lang="en-US" dirty="0"/>
          </a:p>
          <a:p>
            <a:r>
              <a:rPr lang="en-US" dirty="0"/>
              <a:t>The</a:t>
            </a:r>
            <a:r>
              <a:rPr lang="en-US" baseline="0" dirty="0"/>
              <a:t> key idea is thus: after closing a row, we activate (i.e., refresh) one of its neighbors with a low probability, for example, p equal to 0.005.</a:t>
            </a:r>
          </a:p>
          <a:p>
            <a:endParaRPr lang="en-US" baseline="0" dirty="0"/>
          </a:p>
          <a:p>
            <a:r>
              <a:rPr lang="en-US" baseline="0" dirty="0"/>
              <a:t>PARA provides a strong reliability guarantee even under the worst-case access patterns to DRAM. When we set p to 0.005, the expected number of errors in one year is 9.4 times 10 to the negative 14. This probability is much lower the failure rate of other hardware components, for example, the hard-disk drive.</a:t>
            </a:r>
          </a:p>
          <a:p>
            <a:endParaRPr lang="en-US" baseline="0" dirty="0"/>
          </a:p>
          <a:p>
            <a:r>
              <a:rPr lang="en-US" baseline="0" dirty="0"/>
              <a:t>And by adjusting the value of p, PARA can provide an arbitrarily strong-degree of protection against errors.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45319151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endParaRPr lang="en-US" dirty="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rPr>
              <a:pPr/>
              <a:t>92</a:t>
            </a:fld>
            <a:endParaRPr lang="en-US">
              <a:solidFill>
                <a:prstClr val="black"/>
              </a:solidFill>
            </a:endParaRPr>
          </a:p>
        </p:txBody>
      </p:sp>
    </p:spTree>
    <p:extLst>
      <p:ext uri="{BB962C8B-B14F-4D97-AF65-F5344CB8AC3E}">
        <p14:creationId xmlns:p14="http://schemas.microsoft.com/office/powerpoint/2010/main" val="35718856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1" name="Rectangle 1"/>
          <p:cNvSpPr>
            <a:spLocks noGrp="1" noRot="1" noChangeAspect="1" noChangeArrowheads="1"/>
          </p:cNvSpPr>
          <p:nvPr>
            <p:ph type="sldImg"/>
          </p:nvPr>
        </p:nvSpPr>
        <p:spPr bwMode="auto">
          <a:xfrm>
            <a:off x="1181100" y="696913"/>
            <a:ext cx="4648200" cy="3486150"/>
          </a:xfrm>
          <a:prstGeom prst="rect">
            <a:avLst/>
          </a:prstGeom>
          <a:solidFill>
            <a:srgbClr val="FFFFFF"/>
          </a:solidFill>
          <a:ln>
            <a:solidFill>
              <a:srgbClr val="000000"/>
            </a:solidFill>
            <a:miter lim="800000"/>
            <a:headEnd/>
            <a:tailEnd/>
          </a:ln>
        </p:spPr>
      </p:sp>
      <p:sp>
        <p:nvSpPr>
          <p:cNvPr id="20482" name="Rectangle 2"/>
          <p:cNvSpPr>
            <a:spLocks noGrp="1" noChangeArrowheads="1"/>
          </p:cNvSpPr>
          <p:nvPr>
            <p:ph type="body" idx="1"/>
          </p:nvPr>
        </p:nvSpPr>
        <p:spPr bwMode="auto">
          <a:xfrm>
            <a:off x="701040" y="4415790"/>
            <a:ext cx="5608320" cy="418338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 uri="{53640926-AAD7-44d8-BBD7-CCE9431645EC}">
              <a14:shadowObscured xmlns="" xmlns:a14="http://schemas.microsoft.com/office/drawing/2010/main" val="1"/>
            </a:ext>
          </a:extLst>
        </p:spPr>
        <p:txBody>
          <a:bodyPr/>
          <a:lstStyle/>
          <a:p>
            <a:r>
              <a:rPr lang="en-US" sz="3100">
                <a:latin typeface="Lucida Grande" charset="0"/>
                <a:cs typeface="Lucida Grande" charset="0"/>
                <a:sym typeface="Lucida Grande" charset="0"/>
              </a:rPr>
              <a:t>copy</a:t>
            </a:r>
          </a:p>
        </p:txBody>
      </p:sp>
    </p:spTree>
    <p:extLst>
      <p:ext uri="{BB962C8B-B14F-4D97-AF65-F5344CB8AC3E}">
        <p14:creationId xmlns:p14="http://schemas.microsoft.com/office/powerpoint/2010/main" val="138092517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r>
              <a:rPr lang="en-US" dirty="0"/>
              <a:t>Consumer</a:t>
            </a:r>
            <a:r>
              <a:rPr lang="en-US" baseline="0" dirty="0"/>
              <a:t> devices like tablets smartphone and wearable are now everywhere and used by billions of people.</a:t>
            </a:r>
          </a:p>
          <a:p>
            <a:r>
              <a:rPr lang="en-US" dirty="0"/>
              <a:t>One of the</a:t>
            </a:r>
            <a:r>
              <a:rPr lang="en-US" baseline="0" dirty="0"/>
              <a:t> major challenge in these devices is battery limitation which makes the energy consumption a critical concern </a:t>
            </a:r>
            <a:r>
              <a:rPr lang="mr-IN" baseline="0" dirty="0"/>
              <a:t>…</a:t>
            </a:r>
            <a:endParaRPr lang="en-US" baseline="0" dirty="0"/>
          </a:p>
          <a:p>
            <a:endParaRPr lang="en-US" baseline="0" dirty="0"/>
          </a:p>
          <a:p>
            <a:endParaRPr lang="en-US" baseline="0" dirty="0"/>
          </a:p>
          <a:p>
            <a:endParaRPr lang="en-US" baseline="0" dirty="0"/>
          </a:p>
          <a:p>
            <a:endParaRPr lang="en-US" baseline="0" dirty="0"/>
          </a:p>
          <a:p>
            <a:endParaRPr lang="en-US" dirty="0"/>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91297061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0" latinLnBrk="0"/>
            <a:r>
              <a:rPr lang="en-US" sz="1200" b="0" i="0" kern="1200" dirty="0">
                <a:solidFill>
                  <a:schemeClr val="tx1"/>
                </a:solidFill>
                <a:effectLst/>
                <a:latin typeface="+mn-lt"/>
                <a:ea typeface="+mn-ea"/>
                <a:cs typeface="+mn-cs"/>
              </a:rPr>
              <a:t>Unlocking the life’s code requires diving into the nucleus of our body cells, where the double-stranded genome resides. Genome is literally the 'code of life' - it is the set of instructions for making everything from you to zebras, strawberries, and even yeast.</a:t>
            </a:r>
          </a:p>
          <a:p>
            <a:br>
              <a:rPr lang="en-US" dirty="0"/>
            </a:br>
            <a:r>
              <a:rPr lang="en-US" b="0" cap="none" dirty="0"/>
              <a:t>since the discovery of </a:t>
            </a:r>
            <a:r>
              <a:rPr lang="en-US" b="0" cap="none" dirty="0" err="1"/>
              <a:t>dna’s</a:t>
            </a:r>
            <a:r>
              <a:rPr lang="en-US" b="0" cap="none" dirty="0"/>
              <a:t> double-helical structure (</a:t>
            </a:r>
            <a:r>
              <a:rPr lang="en-US" b="0" cap="none" dirty="0" err="1"/>
              <a:t>watson</a:t>
            </a:r>
            <a:r>
              <a:rPr lang="en-US" b="0" cap="none" dirty="0"/>
              <a:t> </a:t>
            </a:r>
            <a:r>
              <a:rPr lang="en-US" b="0" i="1" cap="none" dirty="0"/>
              <a:t>et al.</a:t>
            </a:r>
            <a:r>
              <a:rPr lang="en-US" b="0" cap="none" dirty="0"/>
              <a:t> 1953)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98443821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this work, we take</a:t>
            </a:r>
            <a:r>
              <a:rPr lang="en-US" baseline="0" dirty="0"/>
              <a:t> a look at widely-used </a:t>
            </a:r>
            <a:r>
              <a:rPr lang="en-US" baseline="0" dirty="0" err="1"/>
              <a:t>google</a:t>
            </a:r>
            <a:r>
              <a:rPr lang="en-US" baseline="0" dirty="0"/>
              <a:t> consumer workloads, to figure out the major sources of energy consumption.</a:t>
            </a:r>
          </a:p>
          <a:p>
            <a:endParaRPr lang="en-US" baseline="0" dirty="0"/>
          </a:p>
          <a:p>
            <a:r>
              <a:rPr lang="en-US" baseline="0" dirty="0"/>
              <a:t>We look at Google Chrome web </a:t>
            </a:r>
            <a:r>
              <a:rPr lang="en-US" baseline="0" dirty="0" err="1"/>
              <a:t>brower</a:t>
            </a:r>
            <a:r>
              <a:rPr lang="en-US" baseline="0" dirty="0"/>
              <a:t>. We take a look at </a:t>
            </a:r>
            <a:r>
              <a:rPr lang="en-US" baseline="0" dirty="0" err="1"/>
              <a:t>Tensorflow</a:t>
            </a:r>
            <a:r>
              <a:rPr lang="en-US" baseline="0" dirty="0"/>
              <a:t>, Google’s machine learning framework, and we also take a look at two important video related workloads, video playback and video capture, both rely on Google’s vp9 codec technology.</a:t>
            </a:r>
          </a:p>
          <a:p>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54481235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r>
              <a:rPr lang="en-US" dirty="0"/>
              <a:t>Throughout our analysis, we make</a:t>
            </a:r>
            <a:r>
              <a:rPr lang="en-US" baseline="0" dirty="0"/>
              <a:t> a key observation </a:t>
            </a:r>
            <a:r>
              <a:rPr lang="en-US" dirty="0"/>
              <a:t>that</a:t>
            </a:r>
            <a:r>
              <a:rPr lang="en-US" baseline="0" dirty="0"/>
              <a:t> out of all sources of energy consumption, data movement is a major contributor to the total system energy. We find that across all of the workloads</a:t>
            </a:r>
            <a:r>
              <a:rPr lang="en-US" dirty="0"/>
              <a:t>,</a:t>
            </a:r>
            <a:r>
              <a:rPr lang="en-US" baseline="0" dirty="0"/>
              <a:t> on average around 62.7% of total system energy is spent on data movement.</a:t>
            </a:r>
          </a:p>
          <a:p>
            <a:endParaRPr lang="en-US" baseline="0" dirty="0"/>
          </a:p>
          <a:p>
            <a:r>
              <a:rPr lang="en-US" baseline="0" dirty="0"/>
              <a:t>One way to reduce data movement cost is to move computation close to data, or </a:t>
            </a:r>
            <a:r>
              <a:rPr lang="mr-IN" baseline="0" dirty="0"/>
              <a:t>…</a:t>
            </a:r>
            <a:endParaRPr lang="en-US" baseline="0" dirty="0"/>
          </a:p>
          <a:p>
            <a:r>
              <a:rPr lang="en-US" baseline="0" dirty="0"/>
              <a:t>One potential solution to address this cost it do move computation close to data, or in other words, do </a:t>
            </a:r>
            <a:r>
              <a:rPr lang="en-US" baseline="0" dirty="0" err="1"/>
              <a:t>procesing</a:t>
            </a:r>
            <a:r>
              <a:rPr lang="en-US" baseline="0" dirty="0"/>
              <a:t> in memory. However, the challenge is that these devices.</a:t>
            </a:r>
          </a:p>
          <a:p>
            <a:endParaRPr lang="en-US" baseline="0" dirty="0"/>
          </a:p>
          <a:p>
            <a:endParaRPr lang="en-US" baseline="0" dirty="0"/>
          </a:p>
          <a:p>
            <a:r>
              <a:rPr lang="en-US" dirty="0"/>
              <a:t>One potential</a:t>
            </a:r>
            <a:r>
              <a:rPr lang="en-US" baseline="0" dirty="0"/>
              <a:t> solution to mitigate data movement cost and reduce total system energy is to execute data-movement heavy portions of application close to data, or in other words, do processing in memory. However, consumer devices are </a:t>
            </a:r>
            <a:r>
              <a:rPr lang="en-US" baseline="0" dirty="0" err="1"/>
              <a:t>extermely</a:t>
            </a:r>
            <a:r>
              <a:rPr lang="en-US" baseline="0" dirty="0"/>
              <a:t> limited in terms of area and power budget. So the question is can we move part of the data movement heavy portion given the limited area and energy budget. Our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93213833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fontScale="85000" lnSpcReduction="20000"/>
          </a:bodyPr>
          <a:lstStyle/>
          <a:p>
            <a:r>
              <a:rPr lang="en-US" sz="1200" kern="1200" dirty="0">
                <a:solidFill>
                  <a:schemeClr val="tx1"/>
                </a:solidFill>
                <a:latin typeface="+mn-lt"/>
                <a:ea typeface="+mn-ea"/>
                <a:cs typeface="+mn-cs"/>
              </a:rPr>
              <a:t>To figure</a:t>
            </a:r>
            <a:r>
              <a:rPr lang="en-US" sz="1200" kern="1200" baseline="0" dirty="0">
                <a:solidFill>
                  <a:schemeClr val="tx1"/>
                </a:solidFill>
                <a:latin typeface="+mn-lt"/>
                <a:ea typeface="+mn-ea"/>
                <a:cs typeface="+mn-cs"/>
              </a:rPr>
              <a:t> out if we can use processing in memory, we dig deeper into our analysis and we make another key observation that majority of data movement often comes form simple functions and </a:t>
            </a:r>
            <a:r>
              <a:rPr lang="en-US" sz="1200" kern="1200" baseline="0" dirty="0" err="1">
                <a:solidFill>
                  <a:schemeClr val="tx1"/>
                </a:solidFill>
                <a:latin typeface="+mn-lt"/>
                <a:ea typeface="+mn-ea"/>
                <a:cs typeface="+mn-cs"/>
              </a:rPr>
              <a:t>pritmitives</a:t>
            </a:r>
            <a:r>
              <a:rPr lang="en-US" sz="1200" kern="1200" baseline="0" dirty="0">
                <a:solidFill>
                  <a:schemeClr val="tx1"/>
                </a:solidFill>
                <a:latin typeface="+mn-lt"/>
                <a:ea typeface="+mn-ea"/>
                <a:cs typeface="+mn-cs"/>
              </a:rPr>
              <a:t>. We find that these simple function can be implemented in memory as either a small embedded core, or group of small fixed function accelerators. Our result shows that offloading these function to PIM logic can significantly reduce data movement for each function and reduce energy on average around 55%  and improve </a:t>
            </a:r>
            <a:r>
              <a:rPr lang="en-US" sz="1200" kern="1200" baseline="0" dirty="0" err="1">
                <a:solidFill>
                  <a:schemeClr val="tx1"/>
                </a:solidFill>
                <a:latin typeface="+mn-lt"/>
                <a:ea typeface="+mn-ea"/>
                <a:cs typeface="+mn-cs"/>
              </a:rPr>
              <a:t>perforamcne</a:t>
            </a:r>
            <a:r>
              <a:rPr lang="en-US" sz="1200" kern="1200" baseline="0" dirty="0">
                <a:solidFill>
                  <a:schemeClr val="tx1"/>
                </a:solidFill>
                <a:latin typeface="+mn-lt"/>
                <a:ea typeface="+mn-ea"/>
                <a:cs typeface="+mn-cs"/>
              </a:rPr>
              <a:t> around 54%. </a:t>
            </a:r>
          </a:p>
          <a:p>
            <a:endParaRPr lang="en-US" sz="1200" kern="1200" baseline="0" dirty="0">
              <a:solidFill>
                <a:schemeClr val="tx1"/>
              </a:solidFill>
              <a:latin typeface="+mn-lt"/>
              <a:ea typeface="+mn-ea"/>
              <a:cs typeface="+mn-cs"/>
            </a:endParaRPr>
          </a:p>
          <a:p>
            <a:r>
              <a:rPr lang="en-US" sz="1200" kern="1200" baseline="0" dirty="0">
                <a:solidFill>
                  <a:schemeClr val="tx1"/>
                </a:solidFill>
                <a:latin typeface="+mn-lt"/>
                <a:ea typeface="+mn-ea"/>
                <a:cs typeface="+mn-cs"/>
              </a:rPr>
              <a:t> our PIM core can reduce significant portion of data movement, reduce </a:t>
            </a:r>
            <a:r>
              <a:rPr lang="en-US" sz="1200" kern="1200" baseline="0" dirty="0" err="1">
                <a:solidFill>
                  <a:schemeClr val="tx1"/>
                </a:solidFill>
                <a:latin typeface="+mn-lt"/>
                <a:ea typeface="+mn-ea"/>
                <a:cs typeface="+mn-cs"/>
              </a:rPr>
              <a:t>enregy</a:t>
            </a:r>
            <a:r>
              <a:rPr lang="en-US" sz="1200" kern="1200" baseline="0" dirty="0">
                <a:solidFill>
                  <a:schemeClr val="tx1"/>
                </a:solidFill>
                <a:latin typeface="+mn-lt"/>
                <a:ea typeface="+mn-ea"/>
                <a:cs typeface="+mn-cs"/>
              </a:rPr>
              <a:t> by 49.1% for each function and improve performance up to 2.2X. While using group of fixed function accelerator reduce energy by 55.4% and improve performance by up to 2.5X. </a:t>
            </a:r>
          </a:p>
          <a:p>
            <a:endParaRPr lang="en-US" sz="1200" kern="1200" baseline="0" dirty="0">
              <a:solidFill>
                <a:schemeClr val="tx1"/>
              </a:solidFill>
              <a:latin typeface="+mn-lt"/>
              <a:ea typeface="+mn-ea"/>
              <a:cs typeface="+mn-cs"/>
            </a:endParaRPr>
          </a:p>
          <a:p>
            <a:pPr lvl="1">
              <a:spcBef>
                <a:spcPts val="600"/>
              </a:spcBef>
            </a:pPr>
            <a:r>
              <a:rPr lang="en-US" sz="1200" kern="1200" baseline="0" dirty="0">
                <a:solidFill>
                  <a:schemeClr val="tx1"/>
                </a:solidFill>
                <a:latin typeface="+mn-lt"/>
                <a:ea typeface="+mn-ea"/>
                <a:cs typeface="+mn-cs"/>
              </a:rPr>
              <a:t>Or use </a:t>
            </a:r>
            <a:r>
              <a:rPr lang="en-US" sz="1200" kern="1200" baseline="0" dirty="0" err="1">
                <a:solidFill>
                  <a:schemeClr val="tx1"/>
                </a:solidFill>
                <a:latin typeface="+mn-lt"/>
                <a:ea typeface="+mn-ea"/>
                <a:cs typeface="+mn-cs"/>
              </a:rPr>
              <a:t>Saugata’s</a:t>
            </a:r>
            <a:r>
              <a:rPr lang="en-US" sz="1200" kern="1200" baseline="0" dirty="0">
                <a:solidFill>
                  <a:schemeClr val="tx1"/>
                </a:solidFill>
                <a:latin typeface="+mn-lt"/>
                <a:ea typeface="+mn-ea"/>
                <a:cs typeface="+mn-cs"/>
              </a:rPr>
              <a:t> approach : </a:t>
            </a:r>
            <a:r>
              <a:rPr lang="en-US" sz="2100" b="0" dirty="0">
                <a:solidFill>
                  <a:srgbClr val="00B050"/>
                </a:solidFill>
              </a:rPr>
              <a:t>Reduces </a:t>
            </a:r>
            <a:r>
              <a:rPr lang="en-US" sz="2100" dirty="0">
                <a:solidFill>
                  <a:srgbClr val="00B050"/>
                </a:solidFill>
              </a:rPr>
              <a:t>total system energy </a:t>
            </a:r>
            <a:r>
              <a:rPr lang="en-US" sz="2100" b="0" dirty="0">
                <a:solidFill>
                  <a:srgbClr val="00B050"/>
                </a:solidFill>
              </a:rPr>
              <a:t>by an average of </a:t>
            </a:r>
            <a:r>
              <a:rPr lang="en-US" sz="2100" dirty="0">
                <a:solidFill>
                  <a:srgbClr val="00B050"/>
                </a:solidFill>
              </a:rPr>
              <a:t>55.4%</a:t>
            </a:r>
          </a:p>
          <a:p>
            <a:pPr lvl="1">
              <a:spcBef>
                <a:spcPts val="300"/>
              </a:spcBef>
            </a:pPr>
            <a:r>
              <a:rPr lang="en-US" sz="2100" b="0" dirty="0">
                <a:solidFill>
                  <a:srgbClr val="00B050"/>
                </a:solidFill>
              </a:rPr>
              <a:t>Reduces </a:t>
            </a:r>
            <a:r>
              <a:rPr lang="en-US" sz="2100" dirty="0">
                <a:solidFill>
                  <a:srgbClr val="00B050"/>
                </a:solidFill>
              </a:rPr>
              <a:t>execution time</a:t>
            </a:r>
            <a:r>
              <a:rPr lang="en-US" sz="2100" b="0" dirty="0">
                <a:solidFill>
                  <a:srgbClr val="00B050"/>
                </a:solidFill>
              </a:rPr>
              <a:t> by an average of </a:t>
            </a:r>
            <a:r>
              <a:rPr lang="en-US" sz="2100" dirty="0">
                <a:solidFill>
                  <a:srgbClr val="00B050"/>
                </a:solidFill>
              </a:rPr>
              <a:t>54.2%</a:t>
            </a:r>
            <a:endParaRPr lang="en-US" sz="2400" dirty="0">
              <a:solidFill>
                <a:srgbClr val="00B050"/>
              </a:solidFill>
            </a:endParaRPr>
          </a:p>
          <a:p>
            <a:endParaRPr lang="en-US" sz="1200" kern="1200" baseline="0" dirty="0">
              <a:solidFill>
                <a:schemeClr val="tx1"/>
              </a:solidFill>
              <a:latin typeface="+mn-lt"/>
              <a:ea typeface="+mn-ea"/>
              <a:cs typeface="+mn-cs"/>
            </a:endParaRPr>
          </a:p>
          <a:p>
            <a:endParaRPr lang="en-US" sz="1200" kern="1200" baseline="0" dirty="0">
              <a:solidFill>
                <a:schemeClr val="tx1"/>
              </a:solidFill>
              <a:latin typeface="+mn-lt"/>
              <a:ea typeface="+mn-ea"/>
              <a:cs typeface="+mn-cs"/>
            </a:endParaRPr>
          </a:p>
          <a:p>
            <a:r>
              <a:rPr lang="en-US" sz="1200" kern="1200" baseline="0" dirty="0">
                <a:solidFill>
                  <a:schemeClr val="tx1"/>
                </a:solidFill>
                <a:latin typeface="+mn-lt"/>
                <a:ea typeface="+mn-ea"/>
                <a:cs typeface="+mn-cs"/>
              </a:rPr>
              <a:t>Our result show that both of them can significantly reduce the data movement for each function.</a:t>
            </a:r>
          </a:p>
          <a:p>
            <a:endParaRPr lang="en-US" sz="1200" kern="1200" dirty="0">
              <a:solidFill>
                <a:schemeClr val="tx1"/>
              </a:solidFill>
              <a:latin typeface="+mn-lt"/>
              <a:ea typeface="+mn-ea"/>
              <a:cs typeface="+mn-cs"/>
            </a:endParaRPr>
          </a:p>
          <a:p>
            <a:endParaRPr lang="en-US" sz="1200" kern="1200" dirty="0">
              <a:solidFill>
                <a:schemeClr val="tx1"/>
              </a:solidFill>
              <a:latin typeface="+mn-lt"/>
              <a:ea typeface="+mn-ea"/>
              <a:cs typeface="+mn-cs"/>
            </a:endParaRPr>
          </a:p>
          <a:p>
            <a:r>
              <a:rPr lang="en-US" sz="1200" kern="1200" dirty="0">
                <a:solidFill>
                  <a:schemeClr val="tx1"/>
                </a:solidFill>
                <a:latin typeface="+mn-lt"/>
                <a:ea typeface="+mn-ea"/>
                <a:cs typeface="+mn-cs"/>
              </a:rPr>
              <a:t>Feedback: talk about result more</a:t>
            </a:r>
          </a:p>
          <a:p>
            <a:r>
              <a:rPr lang="en-US" sz="1200" kern="1200" dirty="0">
                <a:solidFill>
                  <a:schemeClr val="tx1"/>
                </a:solidFill>
                <a:latin typeface="+mn-lt"/>
                <a:ea typeface="+mn-ea"/>
                <a:cs typeface="+mn-cs"/>
              </a:rPr>
              <a:t>Don’t talk about specific detail like </a:t>
            </a:r>
            <a:r>
              <a:rPr lang="en-US" sz="1200" kern="1200" dirty="0" err="1">
                <a:solidFill>
                  <a:schemeClr val="tx1"/>
                </a:solidFill>
                <a:latin typeface="+mn-lt"/>
                <a:ea typeface="+mn-ea"/>
                <a:cs typeface="+mn-cs"/>
              </a:rPr>
              <a:t>MemCopy</a:t>
            </a:r>
            <a:r>
              <a:rPr lang="en-US" sz="1200" kern="1200" dirty="0">
                <a:solidFill>
                  <a:schemeClr val="tx1"/>
                </a:solidFill>
                <a:latin typeface="+mn-lt"/>
                <a:ea typeface="+mn-ea"/>
                <a:cs typeface="+mn-cs"/>
              </a:rPr>
              <a:t>, </a:t>
            </a:r>
            <a:r>
              <a:rPr lang="en-US" sz="1200" kern="1200" dirty="0" err="1">
                <a:solidFill>
                  <a:schemeClr val="tx1"/>
                </a:solidFill>
                <a:latin typeface="+mn-lt"/>
                <a:ea typeface="+mn-ea"/>
                <a:cs typeface="+mn-cs"/>
              </a:rPr>
              <a:t>MemSet</a:t>
            </a:r>
            <a:r>
              <a:rPr lang="en-US" sz="1200" kern="1200" dirty="0">
                <a:solidFill>
                  <a:schemeClr val="tx1"/>
                </a:solidFill>
                <a:latin typeface="+mn-lt"/>
                <a:ea typeface="+mn-ea"/>
                <a:cs typeface="+mn-cs"/>
              </a:rPr>
              <a:t> stuff like that</a:t>
            </a:r>
          </a:p>
          <a:p>
            <a:r>
              <a:rPr lang="en-US" sz="1200" kern="1200" dirty="0">
                <a:solidFill>
                  <a:schemeClr val="tx1"/>
                </a:solidFill>
                <a:latin typeface="+mn-lt"/>
                <a:ea typeface="+mn-ea"/>
                <a:cs typeface="+mn-cs"/>
              </a:rPr>
              <a:t>Main take away:</a:t>
            </a:r>
            <a:r>
              <a:rPr lang="en-US" sz="1200" kern="1200" baseline="0" dirty="0">
                <a:solidFill>
                  <a:schemeClr val="tx1"/>
                </a:solidFill>
                <a:latin typeface="+mn-lt"/>
                <a:ea typeface="+mn-ea"/>
                <a:cs typeface="+mn-cs"/>
              </a:rPr>
              <a:t> </a:t>
            </a:r>
            <a:r>
              <a:rPr lang="en-US" sz="1200" kern="1200" dirty="0">
                <a:solidFill>
                  <a:schemeClr val="tx1"/>
                </a:solidFill>
                <a:latin typeface="+mn-lt"/>
                <a:ea typeface="+mn-ea"/>
                <a:cs typeface="+mn-cs"/>
              </a:rPr>
              <a:t>data movement come from simple functions</a:t>
            </a:r>
            <a:r>
              <a:rPr lang="en-US" sz="1200" kern="1200" baseline="0" dirty="0">
                <a:solidFill>
                  <a:schemeClr val="tx1"/>
                </a:solidFill>
                <a:latin typeface="+mn-lt"/>
                <a:ea typeface="+mn-ea"/>
                <a:cs typeface="+mn-cs"/>
              </a:rPr>
              <a:t> that are simple enough to implement in PIM</a:t>
            </a:r>
            <a:endParaRPr lang="en-US" sz="1200" kern="1200" dirty="0">
              <a:solidFill>
                <a:schemeClr val="tx1"/>
              </a:solidFill>
              <a:latin typeface="+mn-lt"/>
              <a:ea typeface="+mn-ea"/>
              <a:cs typeface="+mn-cs"/>
            </a:endParaRPr>
          </a:p>
          <a:p>
            <a:endParaRPr lang="en-US" sz="1200" kern="1200" dirty="0">
              <a:solidFill>
                <a:schemeClr val="tx1"/>
              </a:solidFill>
              <a:latin typeface="+mn-lt"/>
              <a:ea typeface="+mn-ea"/>
              <a:cs typeface="+mn-cs"/>
            </a:endParaRPr>
          </a:p>
          <a:p>
            <a:r>
              <a:rPr lang="en-US" sz="1200" kern="1200" dirty="0">
                <a:solidFill>
                  <a:schemeClr val="tx1"/>
                </a:solidFill>
                <a:latin typeface="+mn-lt"/>
                <a:ea typeface="+mn-ea"/>
                <a:cs typeface="+mn-cs"/>
              </a:rPr>
              <a:t>We find that these</a:t>
            </a:r>
            <a:r>
              <a:rPr lang="en-US" sz="1200" kern="1200" baseline="0" dirty="0">
                <a:solidFill>
                  <a:schemeClr val="tx1"/>
                </a:solidFill>
                <a:latin typeface="+mn-lt"/>
                <a:ea typeface="+mn-ea"/>
                <a:cs typeface="+mn-cs"/>
              </a:rPr>
              <a:t> functions and </a:t>
            </a:r>
            <a:r>
              <a:rPr lang="en-US" sz="1200" kern="1200" baseline="0" dirty="0" err="1">
                <a:solidFill>
                  <a:schemeClr val="tx1"/>
                </a:solidFill>
                <a:latin typeface="+mn-lt"/>
                <a:ea typeface="+mn-ea"/>
                <a:cs typeface="+mn-cs"/>
              </a:rPr>
              <a:t>primitves</a:t>
            </a:r>
            <a:r>
              <a:rPr lang="en-US" sz="1200" kern="1200" baseline="0" dirty="0">
                <a:solidFill>
                  <a:schemeClr val="tx1"/>
                </a:solidFill>
                <a:latin typeface="+mn-lt"/>
                <a:ea typeface="+mn-ea"/>
                <a:cs typeface="+mn-cs"/>
              </a:rPr>
              <a:t> </a:t>
            </a:r>
            <a:r>
              <a:rPr lang="en-US" sz="1200" kern="1200" dirty="0">
                <a:solidFill>
                  <a:schemeClr val="tx1"/>
                </a:solidFill>
                <a:latin typeface="+mn-lt"/>
                <a:ea typeface="+mn-ea"/>
                <a:cs typeface="+mn-cs"/>
              </a:rPr>
              <a:t>can be implemented as PIM logic using either (1) a small low-power general-purpose embedded core or (2) a group of small fixed-function accelerators (PIM accelerators).</a:t>
            </a:r>
            <a:r>
              <a:rPr lang="en-US" sz="1200" kern="1200" baseline="0" dirty="0">
                <a:solidFill>
                  <a:schemeClr val="tx1"/>
                </a:solidFill>
                <a:latin typeface="+mn-lt"/>
                <a:ea typeface="+mn-ea"/>
                <a:cs typeface="+mn-cs"/>
              </a:rPr>
              <a:t> Our Analysis shows that both are cost-feasible to use in consumer devices. We find that they eliminate a significant fraction of </a:t>
            </a:r>
            <a:r>
              <a:rPr lang="en-US" sz="1200" kern="1200" baseline="0" dirty="0" err="1">
                <a:solidFill>
                  <a:schemeClr val="tx1"/>
                </a:solidFill>
                <a:latin typeface="+mn-lt"/>
                <a:ea typeface="+mn-ea"/>
                <a:cs typeface="+mn-cs"/>
              </a:rPr>
              <a:t>dat</a:t>
            </a:r>
            <a:r>
              <a:rPr lang="en-US" sz="1200" kern="1200" baseline="0" dirty="0">
                <a:solidFill>
                  <a:schemeClr val="tx1"/>
                </a:solidFill>
                <a:latin typeface="+mn-lt"/>
                <a:ea typeface="+mn-ea"/>
                <a:cs typeface="+mn-cs"/>
              </a:rPr>
              <a:t> </a:t>
            </a:r>
            <a:r>
              <a:rPr lang="en-US" sz="1200" kern="1200" baseline="0" dirty="0" err="1">
                <a:solidFill>
                  <a:schemeClr val="tx1"/>
                </a:solidFill>
                <a:latin typeface="+mn-lt"/>
                <a:ea typeface="+mn-ea"/>
                <a:cs typeface="+mn-cs"/>
              </a:rPr>
              <a:t>amovement</a:t>
            </a:r>
            <a:r>
              <a:rPr lang="en-US" sz="1200" kern="1200" baseline="0" dirty="0">
                <a:solidFill>
                  <a:schemeClr val="tx1"/>
                </a:solidFill>
                <a:latin typeface="+mn-lt"/>
                <a:ea typeface="+mn-ea"/>
                <a:cs typeface="+mn-cs"/>
              </a:rPr>
              <a:t>, and reduce energy consumption for each of these operation on average by 49 and 55%.</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11355222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latin typeface="+mn-lt"/>
                <a:ea typeface="+mn-ea"/>
                <a:cs typeface="+mn-cs"/>
              </a:rPr>
              <a:t>Please drop by our talk during session 1 if you would like to learn more about data movement in Google</a:t>
            </a:r>
            <a:r>
              <a:rPr lang="en-US" sz="1200" kern="1200" baseline="0" dirty="0">
                <a:solidFill>
                  <a:schemeClr val="tx1"/>
                </a:solidFill>
                <a:latin typeface="+mn-lt"/>
                <a:ea typeface="+mn-ea"/>
                <a:cs typeface="+mn-cs"/>
              </a:rPr>
              <a:t> workloads</a:t>
            </a:r>
            <a:r>
              <a:rPr lang="en-US" sz="1200" kern="1200" dirty="0">
                <a:solidFill>
                  <a:schemeClr val="tx1"/>
                </a:solidFill>
                <a:latin typeface="+mn-lt"/>
                <a:ea typeface="+mn-ea"/>
                <a:cs typeface="+mn-cs"/>
              </a:rPr>
              <a:t>.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52711781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a:t>Perhaps we have taken processor-centric system design a bit too far</a:t>
            </a:r>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rPr>
              <a:pPr/>
              <a:t>216</a:t>
            </a:fld>
            <a:endParaRPr lang="en-US">
              <a:solidFill>
                <a:prstClr val="black"/>
              </a:solidFill>
            </a:endParaRPr>
          </a:p>
        </p:txBody>
      </p:sp>
    </p:spTree>
    <p:extLst>
      <p:ext uri="{BB962C8B-B14F-4D97-AF65-F5344CB8AC3E}">
        <p14:creationId xmlns:p14="http://schemas.microsoft.com/office/powerpoint/2010/main" val="12025546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01592593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rPr>
              <a:pPr/>
              <a:t>238</a:t>
            </a:fld>
            <a:endParaRPr lang="en-US">
              <a:solidFill>
                <a:prstClr val="black"/>
              </a:solidFill>
            </a:endParaRPr>
          </a:p>
        </p:txBody>
      </p:sp>
    </p:spTree>
    <p:extLst>
      <p:ext uri="{BB962C8B-B14F-4D97-AF65-F5344CB8AC3E}">
        <p14:creationId xmlns:p14="http://schemas.microsoft.com/office/powerpoint/2010/main" val="1218119275"/>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endParaRPr lang="en-US" dirty="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rPr>
              <a:pPr/>
              <a:t>240</a:t>
            </a:fld>
            <a:endParaRPr lang="en-US">
              <a:solidFill>
                <a:prstClr val="black"/>
              </a:solidFill>
            </a:endParaRPr>
          </a:p>
        </p:txBody>
      </p:sp>
    </p:spTree>
    <p:extLst>
      <p:ext uri="{BB962C8B-B14F-4D97-AF65-F5344CB8AC3E}">
        <p14:creationId xmlns:p14="http://schemas.microsoft.com/office/powerpoint/2010/main" val="55481374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endParaRPr lang="en-US" dirty="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rPr>
              <a:pPr/>
              <a:t>241</a:t>
            </a:fld>
            <a:endParaRPr lang="en-US">
              <a:solidFill>
                <a:prstClr val="black"/>
              </a:solidFill>
            </a:endParaRPr>
          </a:p>
        </p:txBody>
      </p:sp>
    </p:spTree>
    <p:extLst>
      <p:ext uri="{BB962C8B-B14F-4D97-AF65-F5344CB8AC3E}">
        <p14:creationId xmlns:p14="http://schemas.microsoft.com/office/powerpoint/2010/main" val="210510187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rPr>
              <a:pPr/>
              <a:t>252</a:t>
            </a:fld>
            <a:endParaRPr lang="en-US">
              <a:solidFill>
                <a:prstClr val="black"/>
              </a:solidFill>
            </a:endParaRPr>
          </a:p>
        </p:txBody>
      </p:sp>
    </p:spTree>
    <p:extLst>
      <p:ext uri="{BB962C8B-B14F-4D97-AF65-F5344CB8AC3E}">
        <p14:creationId xmlns:p14="http://schemas.microsoft.com/office/powerpoint/2010/main" val="194451970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untangling yarn ball</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55833213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r>
              <a:rPr lang="en-US" dirty="0"/>
              <a:t>As we described,</a:t>
            </a:r>
            <a:r>
              <a:rPr lang="en-US" baseline="0" dirty="0"/>
              <a:t> cells in a mat have different distances from peripheral logic.</a:t>
            </a:r>
          </a:p>
          <a:p>
            <a:pPr marL="0" indent="0">
              <a:buNone/>
            </a:pPr>
            <a:r>
              <a:rPr lang="en-US" baseline="0" dirty="0"/>
              <a:t>Cells in different rows have different distance from the sense amplifiers.</a:t>
            </a:r>
          </a:p>
          <a:p>
            <a:pPr marL="0" indent="0">
              <a:buNone/>
            </a:pPr>
            <a:r>
              <a:rPr lang="en-US" baseline="0" dirty="0"/>
              <a:t>Cells in different columns have different distance from the </a:t>
            </a:r>
            <a:r>
              <a:rPr lang="en-US" baseline="0" dirty="0" err="1"/>
              <a:t>wordline</a:t>
            </a:r>
            <a:r>
              <a:rPr lang="en-US" baseline="0" dirty="0"/>
              <a:t> drivers.</a:t>
            </a:r>
          </a:p>
          <a:p>
            <a:pPr marL="0" indent="0">
              <a:buNone/>
            </a:pPr>
            <a:r>
              <a:rPr lang="en-US" baseline="0" dirty="0"/>
              <a:t>Therefore, some regions are inherently faster than other regions,</a:t>
            </a:r>
          </a:p>
          <a:p>
            <a:pPr marL="0" indent="0">
              <a:buNone/>
            </a:pPr>
            <a:r>
              <a:rPr lang="en-US" baseline="0" dirty="0"/>
              <a:t>and some regions are inherently slower than other regions.</a:t>
            </a:r>
          </a:p>
          <a:p>
            <a:pPr marL="0" indent="0">
              <a:buNone/>
            </a:pPr>
            <a:r>
              <a:rPr lang="en-US" baseline="0" dirty="0"/>
              <a:t>We call this architectural variation.</a:t>
            </a:r>
          </a:p>
          <a:p>
            <a:pPr marL="0" indent="0">
              <a:buNone/>
            </a:pPr>
            <a:endParaRPr lang="en-US" baseline="0" dirty="0"/>
          </a:p>
          <a:p>
            <a:pPr marL="0" indent="0">
              <a:buNone/>
            </a:pP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rPr>
              <a:pPr/>
              <a:t>257</a:t>
            </a:fld>
            <a:endParaRPr lang="en-US">
              <a:solidFill>
                <a:prstClr val="black"/>
              </a:solidFill>
            </a:endParaRPr>
          </a:p>
        </p:txBody>
      </p:sp>
    </p:spTree>
    <p:extLst>
      <p:ext uri="{BB962C8B-B14F-4D97-AF65-F5344CB8AC3E}">
        <p14:creationId xmlns:p14="http://schemas.microsoft.com/office/powerpoint/2010/main" val="118223943"/>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r>
              <a:rPr lang="en-US" dirty="0"/>
              <a:t>We </a:t>
            </a:r>
            <a:r>
              <a:rPr lang="en-US" dirty="0" err="1"/>
              <a:t>propoe</a:t>
            </a:r>
            <a:r>
              <a:rPr lang="en-US" dirty="0"/>
              <a:t> AVA</a:t>
            </a:r>
            <a:r>
              <a:rPr lang="en-US" baseline="0" dirty="0"/>
              <a:t> Online profiling.</a:t>
            </a:r>
          </a:p>
          <a:p>
            <a:pPr marL="0" indent="0">
              <a:buNone/>
            </a:pPr>
            <a:endParaRPr lang="en-US" baseline="0" dirty="0"/>
          </a:p>
          <a:p>
            <a:pPr marL="0" indent="0">
              <a:buNone/>
            </a:pPr>
            <a:r>
              <a:rPr lang="en-US" baseline="0" dirty="0"/>
              <a:t>The key idea is profiling only slow regions to determine latency, leading to low cost online DRAM test.</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rPr>
              <a:pPr/>
              <a:t>258</a:t>
            </a:fld>
            <a:endParaRPr lang="en-US">
              <a:solidFill>
                <a:prstClr val="black"/>
              </a:solidFill>
            </a:endParaRPr>
          </a:p>
        </p:txBody>
      </p:sp>
    </p:spTree>
    <p:extLst>
      <p:ext uri="{BB962C8B-B14F-4D97-AF65-F5344CB8AC3E}">
        <p14:creationId xmlns:p14="http://schemas.microsoft.com/office/powerpoint/2010/main" val="207829980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r>
              <a:rPr lang="en-US" dirty="0"/>
              <a:t>However,</a:t>
            </a:r>
            <a:r>
              <a:rPr lang="en-US" baseline="0" dirty="0"/>
              <a:t> due to the process variation, some cells are more vulnerable than other cells, as the figure show. </a:t>
            </a:r>
          </a:p>
          <a:p>
            <a:pPr marL="0" indent="0">
              <a:buNone/>
            </a:pPr>
            <a:r>
              <a:rPr lang="en-US" baseline="0" dirty="0"/>
              <a:t>These cells are randomly distributed while cells in the slow regions cause localized error.</a:t>
            </a:r>
          </a:p>
          <a:p>
            <a:pPr marL="0" indent="0">
              <a:buNone/>
            </a:pPr>
            <a:r>
              <a:rPr lang="en-US" baseline="0" dirty="0"/>
              <a:t>To address both type of cells, </a:t>
            </a:r>
          </a:p>
          <a:p>
            <a:pPr marL="0" indent="0">
              <a:buNone/>
            </a:pPr>
            <a:r>
              <a:rPr lang="en-US" baseline="0" dirty="0"/>
              <a:t>We integrate conventional ECC to correct the process variation induced errors.</a:t>
            </a:r>
          </a:p>
          <a:p>
            <a:pPr marL="0" indent="0">
              <a:buNone/>
            </a:pPr>
            <a:endParaRPr lang="en-US" baseline="0" dirty="0"/>
          </a:p>
          <a:p>
            <a:pPr marL="0" indent="0">
              <a:buNone/>
            </a:pPr>
            <a:r>
              <a:rPr lang="en-US" baseline="0" dirty="0"/>
              <a:t>Therefore, combining ECC and online profiling leads to reliably reducing DRAM latency.</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rPr>
              <a:pPr/>
              <a:t>259</a:t>
            </a:fld>
            <a:endParaRPr lang="en-US">
              <a:solidFill>
                <a:prstClr val="black"/>
              </a:solidFill>
            </a:endParaRPr>
          </a:p>
        </p:txBody>
      </p:sp>
    </p:spTree>
    <p:extLst>
      <p:ext uri="{BB962C8B-B14F-4D97-AF65-F5344CB8AC3E}">
        <p14:creationId xmlns:p14="http://schemas.microsoft.com/office/powerpoint/2010/main" val="11480522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r>
              <a:rPr lang="en-US" dirty="0"/>
              <a:t>The</a:t>
            </a:r>
            <a:r>
              <a:rPr lang="en-US" baseline="0" dirty="0"/>
              <a:t> figure compares latency reduction by using AL-DRAM, AVA Profiling, and both AVA Profiling and Shuffling.</a:t>
            </a:r>
          </a:p>
          <a:p>
            <a:pPr marL="0" indent="0">
              <a:buNone/>
            </a:pPr>
            <a:r>
              <a:rPr lang="en-US" baseline="0" dirty="0"/>
              <a:t>As we can, using AVA profiling and shuffling enables more latency reduction compared to AL-DRAM.</a:t>
            </a:r>
          </a:p>
          <a:p>
            <a:pPr marL="0" indent="0">
              <a:buNone/>
            </a:pPr>
            <a:r>
              <a:rPr lang="en-US" baseline="0" dirty="0"/>
              <a:t>This is mainly because ECC corrects the  worst cells in a DRAM module, reducing more latency.</a:t>
            </a:r>
          </a:p>
          <a:p>
            <a:pPr marL="0" indent="0">
              <a:buNone/>
            </a:pPr>
            <a:endParaRPr lang="en-US" baseline="0" dirty="0"/>
          </a:p>
          <a:p>
            <a:pPr marL="0" indent="0">
              <a:buNone/>
            </a:pPr>
            <a:r>
              <a:rPr lang="en-US" baseline="0" dirty="0"/>
              <a:t>Therefore, we conclude that AVA-DRAM reduces latency significantly.</a:t>
            </a:r>
          </a:p>
          <a:p>
            <a:pPr marL="0" indent="0">
              <a:buNone/>
            </a:pP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rPr>
              <a:pPr/>
              <a:t>260</a:t>
            </a:fld>
            <a:endParaRPr lang="en-US">
              <a:solidFill>
                <a:prstClr val="black"/>
              </a:solidFill>
            </a:endParaRPr>
          </a:p>
        </p:txBody>
      </p:sp>
    </p:spTree>
    <p:extLst>
      <p:ext uri="{BB962C8B-B14F-4D97-AF65-F5344CB8AC3E}">
        <p14:creationId xmlns:p14="http://schemas.microsoft.com/office/powerpoint/2010/main" val="78120845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5E9FE4A-0C21-4AC7-A29F-491DBFD0D03B}" type="slidenum">
              <a:rPr lang="en-US" smtClean="0">
                <a:solidFill>
                  <a:prstClr val="black"/>
                </a:solidFill>
              </a:rPr>
              <a:pPr/>
              <a:t>263</a:t>
            </a:fld>
            <a:endParaRPr lang="en-US">
              <a:solidFill>
                <a:prstClr val="black"/>
              </a:solidFill>
            </a:endParaRPr>
          </a:p>
        </p:txBody>
      </p:sp>
    </p:spTree>
    <p:extLst>
      <p:ext uri="{BB962C8B-B14F-4D97-AF65-F5344CB8AC3E}">
        <p14:creationId xmlns:p14="http://schemas.microsoft.com/office/powerpoint/2010/main" val="1609630751"/>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latin typeface="+mn-lt"/>
                <a:ea typeface="+mn-ea"/>
                <a:cs typeface="+mn-cs"/>
              </a:rPr>
              <a:t>Hello, my name is </a:t>
            </a:r>
            <a:r>
              <a:rPr lang="en-US" sz="1200" kern="1200" dirty="0" err="1">
                <a:solidFill>
                  <a:schemeClr val="tx1"/>
                </a:solidFill>
                <a:latin typeface="+mn-lt"/>
                <a:ea typeface="+mn-ea"/>
                <a:cs typeface="+mn-cs"/>
              </a:rPr>
              <a:t>Jeremie</a:t>
            </a:r>
            <a:r>
              <a:rPr lang="en-US" sz="1200" kern="1200" dirty="0">
                <a:solidFill>
                  <a:schemeClr val="tx1"/>
                </a:solidFill>
                <a:latin typeface="+mn-lt"/>
                <a:ea typeface="+mn-ea"/>
                <a:cs typeface="+mn-cs"/>
              </a:rPr>
              <a:t> Kim and I will be talking about the DRAM Latency PUF.</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7063484"/>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latin typeface="+mn-lt"/>
                <a:ea typeface="+mn-ea"/>
                <a:cs typeface="+mn-cs"/>
              </a:rPr>
              <a:t>[CLICK]</a:t>
            </a:r>
            <a:r>
              <a:rPr lang="en-US" sz="1200" b="0" kern="1200" dirty="0">
                <a:solidFill>
                  <a:schemeClr val="tx1"/>
                </a:solidFill>
                <a:latin typeface="+mn-lt"/>
                <a:ea typeface="+mn-ea"/>
                <a:cs typeface="+mn-cs"/>
              </a:rPr>
              <a:t> A PUF is a function that generates a signature that is unique to a given device. </a:t>
            </a:r>
            <a:r>
              <a:rPr lang="en-US" sz="1200" b="1" kern="1200" dirty="0">
                <a:solidFill>
                  <a:schemeClr val="tx1"/>
                </a:solidFill>
                <a:latin typeface="+mn-lt"/>
                <a:ea typeface="+mn-ea"/>
                <a:cs typeface="+mn-cs"/>
              </a:rPr>
              <a:t>[CLICK]</a:t>
            </a:r>
            <a:r>
              <a:rPr lang="en-US" sz="1200" b="0" kern="1200" dirty="0">
                <a:solidFill>
                  <a:schemeClr val="tx1"/>
                </a:solidFill>
                <a:latin typeface="+mn-lt"/>
                <a:ea typeface="+mn-ea"/>
                <a:cs typeface="+mn-cs"/>
              </a:rPr>
              <a:t> PUFs are often used in a challenge-response protocol where </a:t>
            </a:r>
            <a:r>
              <a:rPr lang="en-US" sz="1200" b="1" kern="1200" dirty="0">
                <a:solidFill>
                  <a:schemeClr val="tx1"/>
                </a:solidFill>
                <a:latin typeface="+mn-lt"/>
                <a:ea typeface="+mn-ea"/>
                <a:cs typeface="+mn-cs"/>
              </a:rPr>
              <a:t>[CLICK]</a:t>
            </a:r>
            <a:r>
              <a:rPr lang="en-US" sz="1200" b="0" kern="1200" dirty="0">
                <a:solidFill>
                  <a:schemeClr val="tx1"/>
                </a:solidFill>
                <a:latin typeface="+mn-lt"/>
                <a:ea typeface="+mn-ea"/>
                <a:cs typeface="+mn-cs"/>
              </a:rPr>
              <a:t> a trusted server issues a set of input parameters to a device, and the device generates the PUF response depending on the input parameters. </a:t>
            </a:r>
            <a:r>
              <a:rPr lang="en-US" sz="1200" b="1" kern="1200" dirty="0">
                <a:solidFill>
                  <a:schemeClr val="tx1"/>
                </a:solidFill>
                <a:latin typeface="+mn-lt"/>
                <a:ea typeface="+mn-ea"/>
                <a:cs typeface="+mn-cs"/>
              </a:rPr>
              <a:t>[CLICK] </a:t>
            </a:r>
            <a:r>
              <a:rPr lang="en-US" sz="1200" b="0" kern="1200" dirty="0">
                <a:solidFill>
                  <a:schemeClr val="tx1"/>
                </a:solidFill>
                <a:latin typeface="+mn-lt"/>
                <a:ea typeface="+mn-ea"/>
                <a:cs typeface="+mn-cs"/>
              </a:rPr>
              <a:t>The trusted server then receives the PUF response and can authenticate the device.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E676A0-33B1-4B4B-B1AA-B0B917FCAA9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78461739"/>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latin typeface="+mn-lt"/>
                <a:ea typeface="+mn-ea"/>
                <a:cs typeface="+mn-cs"/>
              </a:rPr>
              <a:t>In this work, we show results from a detailed experimental characterization of 223 state-of-the-art LPDDR4 DRAM devices. </a:t>
            </a:r>
            <a:r>
              <a:rPr lang="en-US" sz="1200" b="1" kern="1200" dirty="0">
                <a:solidFill>
                  <a:schemeClr val="tx1"/>
                </a:solidFill>
                <a:latin typeface="+mn-lt"/>
                <a:ea typeface="+mn-ea"/>
                <a:cs typeface="+mn-cs"/>
              </a:rPr>
              <a:t>[CLICK] </a:t>
            </a:r>
            <a:r>
              <a:rPr lang="en-US" sz="1200" b="0" kern="1200" dirty="0">
                <a:solidFill>
                  <a:schemeClr val="tx1"/>
                </a:solidFill>
                <a:latin typeface="+mn-lt"/>
                <a:ea typeface="+mn-ea"/>
                <a:cs typeface="+mn-cs"/>
              </a:rPr>
              <a:t>We characterize DRAM latency by observing the effects of accessing DRAM with DRAM timing parameters reduced below manufacturer-recommended values.</a:t>
            </a:r>
          </a:p>
          <a:p>
            <a:r>
              <a:rPr lang="en-US" sz="1200" b="1" kern="1200" dirty="0">
                <a:solidFill>
                  <a:schemeClr val="tx1"/>
                </a:solidFill>
                <a:latin typeface="+mn-lt"/>
                <a:ea typeface="+mn-ea"/>
                <a:cs typeface="+mn-cs"/>
              </a:rPr>
              <a:t>[CLICK]</a:t>
            </a:r>
            <a:r>
              <a:rPr lang="en-US" sz="1200" b="0" kern="1200" dirty="0">
                <a:solidFill>
                  <a:schemeClr val="tx1"/>
                </a:solidFill>
                <a:latin typeface="+mn-lt"/>
                <a:ea typeface="+mn-ea"/>
                <a:cs typeface="+mn-cs"/>
              </a:rPr>
              <a:t> We make two key observations. </a:t>
            </a:r>
            <a:r>
              <a:rPr lang="en-US" sz="1200" b="1" kern="1200" dirty="0">
                <a:solidFill>
                  <a:schemeClr val="tx1"/>
                </a:solidFill>
                <a:latin typeface="+mn-lt"/>
                <a:ea typeface="+mn-ea"/>
                <a:cs typeface="+mn-cs"/>
              </a:rPr>
              <a:t>[CLICK]</a:t>
            </a:r>
            <a:r>
              <a:rPr lang="en-US" sz="1200" b="0" kern="1200" dirty="0">
                <a:solidFill>
                  <a:schemeClr val="tx1"/>
                </a:solidFill>
                <a:latin typeface="+mn-lt"/>
                <a:ea typeface="+mn-ea"/>
                <a:cs typeface="+mn-cs"/>
              </a:rPr>
              <a:t> first, a cell’s probability to fail, when accessed with reduced timing parameters, is directly correlated with random variations that arise from process manufacturing. </a:t>
            </a:r>
            <a:r>
              <a:rPr lang="en-US" sz="1200" b="1" kern="1200" dirty="0">
                <a:solidFill>
                  <a:schemeClr val="tx1"/>
                </a:solidFill>
                <a:latin typeface="+mn-lt"/>
                <a:ea typeface="+mn-ea"/>
                <a:cs typeface="+mn-cs"/>
              </a:rPr>
              <a:t>[CLICK]</a:t>
            </a:r>
            <a:r>
              <a:rPr lang="en-US" sz="1200" b="0" kern="1200" dirty="0">
                <a:solidFill>
                  <a:schemeClr val="tx1"/>
                </a:solidFill>
                <a:latin typeface="+mn-lt"/>
                <a:ea typeface="+mn-ea"/>
                <a:cs typeface="+mn-cs"/>
              </a:rPr>
              <a:t> secondly, We note that these error patterns from inducing DRAM latency errors are unique to a device and highly repeatable.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E676A0-33B1-4B4B-B1AA-B0B917FCAA9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48216364"/>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Here is a cartoon showing the manufacturing variation across a region of DRAM. When accessed with a reduced timing parameter, </a:t>
            </a:r>
            <a:r>
              <a:rPr lang="en-US" sz="1200" b="1" kern="1200" dirty="0">
                <a:solidFill>
                  <a:schemeClr val="tx1"/>
                </a:solidFill>
                <a:latin typeface="+mn-lt"/>
                <a:ea typeface="+mn-ea"/>
                <a:cs typeface="+mn-cs"/>
              </a:rPr>
              <a:t>[CLICK] </a:t>
            </a:r>
            <a:r>
              <a:rPr lang="en-US" sz="1200" b="0" kern="1200" dirty="0">
                <a:solidFill>
                  <a:schemeClr val="tx1"/>
                </a:solidFill>
                <a:latin typeface="+mn-lt"/>
                <a:ea typeface="+mn-ea"/>
                <a:cs typeface="+mn-cs"/>
              </a:rPr>
              <a:t>some cells have a high percentage chance of failing, while others </a:t>
            </a:r>
            <a:r>
              <a:rPr lang="en-US" sz="1200" b="1" kern="1200" dirty="0">
                <a:solidFill>
                  <a:schemeClr val="tx1"/>
                </a:solidFill>
                <a:latin typeface="+mn-lt"/>
                <a:ea typeface="+mn-ea"/>
                <a:cs typeface="+mn-cs"/>
              </a:rPr>
              <a:t>[CLICK] </a:t>
            </a:r>
            <a:r>
              <a:rPr lang="en-US" sz="1200" b="0" kern="1200" dirty="0">
                <a:solidFill>
                  <a:schemeClr val="tx1"/>
                </a:solidFill>
                <a:latin typeface="+mn-lt"/>
                <a:ea typeface="+mn-ea"/>
                <a:cs typeface="+mn-cs"/>
              </a:rPr>
              <a:t>have a low percentage chance of failing. </a:t>
            </a:r>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E676A0-33B1-4B4B-B1AA-B0B917FCAA9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7170634"/>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latin typeface="+mn-lt"/>
                <a:ea typeface="+mn-ea"/>
                <a:cs typeface="+mn-cs"/>
              </a:rPr>
              <a:t>[CLICK] </a:t>
            </a:r>
            <a:r>
              <a:rPr lang="en-US" sz="1200" b="0" kern="1200" dirty="0">
                <a:solidFill>
                  <a:schemeClr val="tx1"/>
                </a:solidFill>
                <a:latin typeface="+mn-lt"/>
                <a:ea typeface="+mn-ea"/>
                <a:cs typeface="+mn-cs"/>
              </a:rPr>
              <a:t>A DRAM cell holds its charge in a capacitor and gets read out by the sense amplifier via the </a:t>
            </a:r>
            <a:r>
              <a:rPr lang="en-US" sz="1200" b="0" kern="1200" dirty="0" err="1">
                <a:solidFill>
                  <a:schemeClr val="tx1"/>
                </a:solidFill>
                <a:latin typeface="+mn-lt"/>
                <a:ea typeface="+mn-ea"/>
                <a:cs typeface="+mn-cs"/>
              </a:rPr>
              <a:t>bitline</a:t>
            </a:r>
            <a:r>
              <a:rPr lang="en-US" sz="1200" b="0" kern="1200" dirty="0">
                <a:solidFill>
                  <a:schemeClr val="tx1"/>
                </a:solidFill>
                <a:latin typeface="+mn-lt"/>
                <a:ea typeface="+mn-ea"/>
                <a:cs typeface="+mn-cs"/>
              </a:rPr>
              <a:t>. </a:t>
            </a:r>
            <a:r>
              <a:rPr lang="en-US" sz="1200" b="1" kern="1200" dirty="0">
                <a:solidFill>
                  <a:schemeClr val="tx1"/>
                </a:solidFill>
                <a:latin typeface="+mn-lt"/>
                <a:ea typeface="+mn-ea"/>
                <a:cs typeface="+mn-cs"/>
              </a:rPr>
              <a:t>[CLICK][CLICK] </a:t>
            </a:r>
            <a:r>
              <a:rPr lang="en-US" sz="1200" b="0" kern="1200" dirty="0">
                <a:solidFill>
                  <a:schemeClr val="tx1"/>
                </a:solidFill>
                <a:latin typeface="+mn-lt"/>
                <a:ea typeface="+mn-ea"/>
                <a:cs typeface="+mn-cs"/>
              </a:rPr>
              <a:t>Initially the </a:t>
            </a:r>
            <a:r>
              <a:rPr lang="en-US" sz="1200" b="0" kern="1200" dirty="0" err="1">
                <a:solidFill>
                  <a:schemeClr val="tx1"/>
                </a:solidFill>
                <a:latin typeface="+mn-lt"/>
                <a:ea typeface="+mn-ea"/>
                <a:cs typeface="+mn-cs"/>
              </a:rPr>
              <a:t>bitline</a:t>
            </a:r>
            <a:r>
              <a:rPr lang="en-US" sz="1200" b="0" kern="1200" dirty="0">
                <a:solidFill>
                  <a:schemeClr val="tx1"/>
                </a:solidFill>
                <a:latin typeface="+mn-lt"/>
                <a:ea typeface="+mn-ea"/>
                <a:cs typeface="+mn-cs"/>
              </a:rPr>
              <a:t> is kept at </a:t>
            </a:r>
            <a:r>
              <a:rPr lang="en-US" sz="1200" b="0" kern="1200" dirty="0" err="1">
                <a:solidFill>
                  <a:schemeClr val="tx1"/>
                </a:solidFill>
                <a:latin typeface="+mn-lt"/>
                <a:ea typeface="+mn-ea"/>
                <a:cs typeface="+mn-cs"/>
              </a:rPr>
              <a:t>Vdd</a:t>
            </a:r>
            <a:r>
              <a:rPr lang="en-US" sz="1200" b="0" kern="1200" dirty="0">
                <a:solidFill>
                  <a:schemeClr val="tx1"/>
                </a:solidFill>
                <a:latin typeface="+mn-lt"/>
                <a:ea typeface="+mn-ea"/>
                <a:cs typeface="+mn-cs"/>
              </a:rPr>
              <a:t>/2. </a:t>
            </a:r>
            <a:r>
              <a:rPr lang="en-US" sz="1200" b="1" kern="1200" dirty="0">
                <a:solidFill>
                  <a:schemeClr val="tx1"/>
                </a:solidFill>
                <a:latin typeface="+mn-lt"/>
                <a:ea typeface="+mn-ea"/>
                <a:cs typeface="+mn-cs"/>
              </a:rPr>
              <a:t>[CLICK] </a:t>
            </a:r>
            <a:r>
              <a:rPr lang="en-US" sz="1200" b="0" kern="1200" dirty="0">
                <a:solidFill>
                  <a:schemeClr val="tx1"/>
                </a:solidFill>
                <a:latin typeface="+mn-lt"/>
                <a:ea typeface="+mn-ea"/>
                <a:cs typeface="+mn-cs"/>
              </a:rPr>
              <a:t>When the </a:t>
            </a:r>
            <a:r>
              <a:rPr lang="en-US" sz="1200" b="0" kern="1200" dirty="0" err="1">
                <a:solidFill>
                  <a:schemeClr val="tx1"/>
                </a:solidFill>
                <a:latin typeface="+mn-lt"/>
                <a:ea typeface="+mn-ea"/>
                <a:cs typeface="+mn-cs"/>
              </a:rPr>
              <a:t>wordline</a:t>
            </a:r>
            <a:r>
              <a:rPr lang="en-US" sz="1200" b="0" kern="1200" dirty="0">
                <a:solidFill>
                  <a:schemeClr val="tx1"/>
                </a:solidFill>
                <a:latin typeface="+mn-lt"/>
                <a:ea typeface="+mn-ea"/>
                <a:cs typeface="+mn-cs"/>
              </a:rPr>
              <a:t> is driven high or activated, </a:t>
            </a:r>
            <a:r>
              <a:rPr lang="en-US" sz="1200" b="1" kern="1200" dirty="0">
                <a:solidFill>
                  <a:schemeClr val="tx1"/>
                </a:solidFill>
                <a:latin typeface="+mn-lt"/>
                <a:ea typeface="+mn-ea"/>
                <a:cs typeface="+mn-cs"/>
              </a:rPr>
              <a:t>[CLICK]</a:t>
            </a:r>
            <a:r>
              <a:rPr lang="en-US" sz="1200" b="0" kern="1200" dirty="0">
                <a:solidFill>
                  <a:schemeClr val="tx1"/>
                </a:solidFill>
                <a:latin typeface="+mn-lt"/>
                <a:ea typeface="+mn-ea"/>
                <a:cs typeface="+mn-cs"/>
              </a:rPr>
              <a:t> the capacitor begins to share charge with the </a:t>
            </a:r>
            <a:r>
              <a:rPr lang="en-US" sz="1200" b="0" kern="1200" dirty="0" err="1">
                <a:solidFill>
                  <a:schemeClr val="tx1"/>
                </a:solidFill>
                <a:latin typeface="+mn-lt"/>
                <a:ea typeface="+mn-ea"/>
                <a:cs typeface="+mn-cs"/>
              </a:rPr>
              <a:t>bitline</a:t>
            </a:r>
            <a:r>
              <a:rPr lang="en-US" sz="1200" b="0" kern="1200" dirty="0">
                <a:solidFill>
                  <a:schemeClr val="tx1"/>
                </a:solidFill>
                <a:latin typeface="+mn-lt"/>
                <a:ea typeface="+mn-ea"/>
                <a:cs typeface="+mn-cs"/>
              </a:rPr>
              <a:t>. The sense amplifier is then enabled and </a:t>
            </a:r>
            <a:r>
              <a:rPr lang="en-US" sz="1200" b="1" kern="1200" dirty="0">
                <a:solidFill>
                  <a:schemeClr val="tx1"/>
                </a:solidFill>
                <a:latin typeface="+mn-lt"/>
                <a:ea typeface="+mn-ea"/>
                <a:cs typeface="+mn-cs"/>
              </a:rPr>
              <a:t>[CLICK]</a:t>
            </a:r>
            <a:r>
              <a:rPr lang="en-US" sz="1200" b="0" kern="1200" dirty="0">
                <a:solidFill>
                  <a:schemeClr val="tx1"/>
                </a:solidFill>
                <a:latin typeface="+mn-lt"/>
                <a:ea typeface="+mn-ea"/>
                <a:cs typeface="+mn-cs"/>
              </a:rPr>
              <a:t> the voltage differential on the </a:t>
            </a:r>
            <a:r>
              <a:rPr lang="en-US" sz="1200" b="0" kern="1200" dirty="0" err="1">
                <a:solidFill>
                  <a:schemeClr val="tx1"/>
                </a:solidFill>
                <a:latin typeface="+mn-lt"/>
                <a:ea typeface="+mn-ea"/>
                <a:cs typeface="+mn-cs"/>
              </a:rPr>
              <a:t>bitline</a:t>
            </a:r>
            <a:r>
              <a:rPr lang="en-US" sz="1200" b="0" kern="1200" dirty="0">
                <a:solidFill>
                  <a:schemeClr val="tx1"/>
                </a:solidFill>
                <a:latin typeface="+mn-lt"/>
                <a:ea typeface="+mn-ea"/>
                <a:cs typeface="+mn-cs"/>
              </a:rPr>
              <a:t> is amplified to an I/O readable value. </a:t>
            </a:r>
            <a:r>
              <a:rPr lang="en-US" sz="1200" b="1" kern="1200" dirty="0">
                <a:solidFill>
                  <a:schemeClr val="tx1"/>
                </a:solidFill>
                <a:latin typeface="+mn-lt"/>
                <a:ea typeface="+mn-ea"/>
                <a:cs typeface="+mn-cs"/>
              </a:rPr>
              <a:t>[CLICK]</a:t>
            </a:r>
            <a:r>
              <a:rPr lang="en-US" sz="1200" b="0" kern="1200" dirty="0">
                <a:solidFill>
                  <a:schemeClr val="tx1"/>
                </a:solidFill>
                <a:latin typeface="+mn-lt"/>
                <a:ea typeface="+mn-ea"/>
                <a:cs typeface="+mn-cs"/>
              </a:rPr>
              <a:t> In order to ensure correctness of operation, the memory controller can only read data </a:t>
            </a:r>
            <a:r>
              <a:rPr lang="en-US" sz="1200" b="0" kern="1200" dirty="0" err="1">
                <a:solidFill>
                  <a:schemeClr val="tx1"/>
                </a:solidFill>
                <a:latin typeface="+mn-lt"/>
                <a:ea typeface="+mn-ea"/>
                <a:cs typeface="+mn-cs"/>
              </a:rPr>
              <a:t>tRCD</a:t>
            </a:r>
            <a:r>
              <a:rPr lang="en-US" sz="1200" b="0" kern="1200" dirty="0">
                <a:solidFill>
                  <a:schemeClr val="tx1"/>
                </a:solidFill>
                <a:latin typeface="+mn-lt"/>
                <a:ea typeface="+mn-ea"/>
                <a:cs typeface="+mn-cs"/>
              </a:rPr>
              <a:t> time after the activation. </a:t>
            </a:r>
            <a:r>
              <a:rPr lang="en-US" sz="1200" b="1" kern="1200" dirty="0">
                <a:solidFill>
                  <a:schemeClr val="tx1"/>
                </a:solidFill>
                <a:latin typeface="+mn-lt"/>
                <a:ea typeface="+mn-ea"/>
                <a:cs typeface="+mn-cs"/>
              </a:rPr>
              <a:t>[CLICK] </a:t>
            </a:r>
            <a:r>
              <a:rPr lang="en-US" sz="1200" b="0" kern="1200" dirty="0">
                <a:solidFill>
                  <a:schemeClr val="tx1"/>
                </a:solidFill>
                <a:latin typeface="+mn-lt"/>
                <a:ea typeface="+mn-ea"/>
                <a:cs typeface="+mn-cs"/>
              </a:rPr>
              <a:t>We could read this data earlier, when it reaches a readable voltage threshold, </a:t>
            </a:r>
            <a:r>
              <a:rPr lang="en-US" sz="1200" b="1" kern="1200" dirty="0">
                <a:solidFill>
                  <a:schemeClr val="tx1"/>
                </a:solidFill>
                <a:latin typeface="+mn-lt"/>
                <a:ea typeface="+mn-ea"/>
                <a:cs typeface="+mn-cs"/>
              </a:rPr>
              <a:t>[CLICK] </a:t>
            </a:r>
            <a:r>
              <a:rPr lang="en-US" sz="1200" b="0" kern="1200" dirty="0">
                <a:solidFill>
                  <a:schemeClr val="tx1"/>
                </a:solidFill>
                <a:latin typeface="+mn-lt"/>
                <a:ea typeface="+mn-ea"/>
                <a:cs typeface="+mn-cs"/>
              </a:rPr>
              <a:t>but other cells, that are weaker due to process variation, might fail. </a:t>
            </a:r>
            <a:r>
              <a:rPr lang="en-US" sz="1200" b="1" kern="1200" dirty="0">
                <a:solidFill>
                  <a:schemeClr val="tx1"/>
                </a:solidFill>
                <a:latin typeface="+mn-lt"/>
                <a:ea typeface="+mn-ea"/>
                <a:cs typeface="+mn-cs"/>
              </a:rPr>
              <a:t>[CLICK] </a:t>
            </a:r>
            <a:endParaRPr lang="en-US" sz="1200" b="0" kern="1200" dirty="0">
              <a:solidFill>
                <a:schemeClr val="tx1"/>
              </a:solidFill>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E676A0-33B1-4B4B-B1AA-B0B917FCAA9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2688769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42" name="Rectangle 9"/>
          <p:cNvSpPr>
            <a:spLocks noGrp="1" noChangeArrowheads="1"/>
          </p:cNvSpPr>
          <p:nvPr>
            <p:ph type="sldNum" sz="quarter"/>
          </p:nvPr>
        </p:nvSpPr>
        <p:spPr>
          <a:noFill/>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685DBD6-D95A-41EC-889F-21CF45C92CC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0243" name="Rectangle 1"/>
          <p:cNvSpPr>
            <a:spLocks noGrp="1" noRot="1" noChangeAspect="1" noChangeArrowheads="1" noTextEdit="1"/>
          </p:cNvSpPr>
          <p:nvPr>
            <p:ph type="sldImg"/>
          </p:nvPr>
        </p:nvSpPr>
        <p:spPr>
          <a:xfrm>
            <a:off x="1144588" y="693738"/>
            <a:ext cx="4567237" cy="3427412"/>
          </a:xfrm>
          <a:solidFill>
            <a:srgbClr val="FFFFFF"/>
          </a:solidFill>
          <a:ln>
            <a:solidFill>
              <a:srgbClr val="000000"/>
            </a:solidFill>
            <a:miter lim="800000"/>
          </a:ln>
        </p:spPr>
      </p:sp>
      <p:sp>
        <p:nvSpPr>
          <p:cNvPr id="10244" name="Rectangle 2"/>
          <p:cNvSpPr>
            <a:spLocks noGrp="1" noChangeArrowheads="1"/>
          </p:cNvSpPr>
          <p:nvPr>
            <p:ph type="body" idx="1"/>
          </p:nvPr>
        </p:nvSpPr>
        <p:spPr>
          <a:xfrm>
            <a:off x="686361" y="4342535"/>
            <a:ext cx="5485279" cy="4114511"/>
          </a:xfrm>
          <a:noFill/>
          <a:ln/>
        </p:spPr>
        <p:txBody>
          <a:bodyPr wrap="none" anchor="ctr"/>
          <a:lstStyle/>
          <a:p>
            <a:endParaRPr lang="en-US"/>
          </a:p>
        </p:txBody>
      </p:sp>
    </p:spTree>
    <p:extLst>
      <p:ext uri="{BB962C8B-B14F-4D97-AF65-F5344CB8AC3E}">
        <p14:creationId xmlns:p14="http://schemas.microsoft.com/office/powerpoint/2010/main" val="403076188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kern="1200" dirty="0">
                <a:solidFill>
                  <a:schemeClr val="tx1"/>
                </a:solidFill>
                <a:latin typeface="+mn-lt"/>
                <a:ea typeface="+mn-ea"/>
                <a:cs typeface="+mn-cs"/>
              </a:rPr>
              <a:t>Our method of inducing latency errors is to </a:t>
            </a:r>
            <a:r>
              <a:rPr lang="en-US" sz="1200" b="1" kern="1200" dirty="0">
                <a:solidFill>
                  <a:schemeClr val="tx1"/>
                </a:solidFill>
                <a:latin typeface="+mn-lt"/>
                <a:ea typeface="+mn-ea"/>
                <a:cs typeface="+mn-cs"/>
              </a:rPr>
              <a:t>[CLICK]</a:t>
            </a:r>
            <a:r>
              <a:rPr lang="en-US" sz="1200" b="0" kern="1200" dirty="0">
                <a:solidFill>
                  <a:schemeClr val="tx1"/>
                </a:solidFill>
                <a:latin typeface="+mn-lt"/>
                <a:ea typeface="+mn-ea"/>
                <a:cs typeface="+mn-cs"/>
              </a:rPr>
              <a:t> reduce </a:t>
            </a:r>
            <a:r>
              <a:rPr lang="en-US" sz="1200" b="0" kern="1200" dirty="0" err="1">
                <a:solidFill>
                  <a:schemeClr val="tx1"/>
                </a:solidFill>
                <a:latin typeface="+mn-lt"/>
                <a:ea typeface="+mn-ea"/>
                <a:cs typeface="+mn-cs"/>
              </a:rPr>
              <a:t>tRCD</a:t>
            </a:r>
            <a:r>
              <a:rPr lang="en-US" sz="1200" b="0" kern="1200" dirty="0">
                <a:solidFill>
                  <a:schemeClr val="tx1"/>
                </a:solidFill>
                <a:latin typeface="+mn-lt"/>
                <a:ea typeface="+mn-ea"/>
                <a:cs typeface="+mn-cs"/>
              </a:rPr>
              <a:t> below manufacturer-recommended values. Cells that are read when their </a:t>
            </a:r>
            <a:r>
              <a:rPr lang="en-US" sz="1200" b="0" kern="1200" dirty="0" err="1">
                <a:solidFill>
                  <a:schemeClr val="tx1"/>
                </a:solidFill>
                <a:latin typeface="+mn-lt"/>
                <a:ea typeface="+mn-ea"/>
                <a:cs typeface="+mn-cs"/>
              </a:rPr>
              <a:t>bitline’s</a:t>
            </a:r>
            <a:r>
              <a:rPr lang="en-US" sz="1200" b="0" kern="1200" dirty="0">
                <a:solidFill>
                  <a:schemeClr val="tx1"/>
                </a:solidFill>
                <a:latin typeface="+mn-lt"/>
                <a:ea typeface="+mn-ea"/>
                <a:cs typeface="+mn-cs"/>
              </a:rPr>
              <a:t> voltage is lower than the threshold, have a probability of failure. This probability increases as you read further below the voltage threshold.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E676A0-33B1-4B4B-B1AA-B0B917FCAA9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1588403"/>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latin typeface="+mn-lt"/>
                <a:ea typeface="+mn-ea"/>
                <a:cs typeface="+mn-cs"/>
              </a:rPr>
              <a:t>[CLICK] </a:t>
            </a:r>
            <a:r>
              <a:rPr lang="en-US" sz="1200" b="0" kern="1200" dirty="0">
                <a:solidFill>
                  <a:schemeClr val="tx1"/>
                </a:solidFill>
                <a:latin typeface="+mn-lt"/>
                <a:ea typeface="+mn-ea"/>
                <a:cs typeface="+mn-cs"/>
              </a:rPr>
              <a:t>The DRAM latency PUF generates a PUF response by inducing latency errors in a region of DRAM. </a:t>
            </a:r>
            <a:r>
              <a:rPr lang="en-US" sz="1200" b="1" kern="1200" dirty="0">
                <a:solidFill>
                  <a:schemeClr val="tx1"/>
                </a:solidFill>
                <a:latin typeface="+mn-lt"/>
                <a:ea typeface="+mn-ea"/>
                <a:cs typeface="+mn-cs"/>
              </a:rPr>
              <a:t>[CLICK] </a:t>
            </a:r>
            <a:r>
              <a:rPr lang="en-US" sz="1200" b="0" kern="1200" dirty="0">
                <a:solidFill>
                  <a:schemeClr val="tx1"/>
                </a:solidFill>
                <a:latin typeface="+mn-lt"/>
                <a:ea typeface="+mn-ea"/>
                <a:cs typeface="+mn-cs"/>
              </a:rPr>
              <a:t>We find that the error patterns from latency errors in a DRAM region satisfy the requirements for an effective PUF quite well.  </a:t>
            </a:r>
            <a:r>
              <a:rPr lang="en-US" sz="1200" b="1" kern="1200" dirty="0">
                <a:solidFill>
                  <a:schemeClr val="tx1"/>
                </a:solidFill>
                <a:latin typeface="+mn-lt"/>
                <a:ea typeface="+mn-ea"/>
                <a:cs typeface="+mn-cs"/>
              </a:rPr>
              <a:t>[CLICK]</a:t>
            </a:r>
            <a:r>
              <a:rPr lang="en-US" sz="1200" b="0" kern="1200" dirty="0">
                <a:solidFill>
                  <a:schemeClr val="tx1"/>
                </a:solidFill>
                <a:latin typeface="+mn-lt"/>
                <a:ea typeface="+mn-ea"/>
                <a:cs typeface="+mn-cs"/>
              </a:rPr>
              <a:t> The DRAM latency PUF can generate a PUF response in 88.2ms. </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E676A0-33B1-4B4B-B1AA-B0B917FCAA9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9811097"/>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latin typeface="+mn-lt"/>
                <a:ea typeface="+mn-ea"/>
                <a:cs typeface="+mn-cs"/>
              </a:rPr>
              <a:t>[CLICK] </a:t>
            </a:r>
            <a:r>
              <a:rPr lang="en-US" sz="1200" b="0" kern="1200" dirty="0">
                <a:solidFill>
                  <a:schemeClr val="tx1"/>
                </a:solidFill>
                <a:latin typeface="+mn-lt"/>
                <a:ea typeface="+mn-ea"/>
                <a:cs typeface="+mn-cs"/>
              </a:rPr>
              <a:t>We show by direct comparison that this is orders of magnitudes faster than the previous best DRAM PUF.</a:t>
            </a:r>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E676A0-33B1-4B4B-B1AA-B0B917FCAA9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00163401"/>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latin typeface="+mn-lt"/>
                <a:ea typeface="+mn-ea"/>
                <a:cs typeface="+mn-cs"/>
              </a:rPr>
              <a:t>Please come to my talk at HPCA 2018, if you would like to learn more or have any questions. Thank you very much.</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12769796"/>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a:t>To understand what causes the long latency, let me take a look at the DRAM organization.</a:t>
            </a:r>
          </a:p>
          <a:p>
            <a:r>
              <a:rPr lang="en-US" baseline="0" dirty="0">
                <a:solidFill>
                  <a:srgbClr val="FFFFFF"/>
                </a:solidFill>
              </a:rPr>
              <a:t>DRAM consists of two components, the cell array and the I/O circuitry. The cell array consists of multiple </a:t>
            </a:r>
            <a:r>
              <a:rPr lang="en-US" baseline="0" dirty="0" err="1">
                <a:solidFill>
                  <a:srgbClr val="FFFFFF"/>
                </a:solidFill>
              </a:rPr>
              <a:t>subarrays</a:t>
            </a:r>
            <a:r>
              <a:rPr lang="en-US" baseline="0" dirty="0">
                <a:solidFill>
                  <a:srgbClr val="FFFFFF"/>
                </a:solidFill>
              </a:rPr>
              <a:t>. </a:t>
            </a:r>
          </a:p>
          <a:p>
            <a:r>
              <a:rPr lang="en-US" baseline="0" dirty="0"/>
              <a:t>To read from a DRAM chip, the data is first accessed from the </a:t>
            </a:r>
            <a:r>
              <a:rPr lang="en-US" baseline="0" dirty="0" err="1"/>
              <a:t>subarray</a:t>
            </a:r>
            <a:r>
              <a:rPr lang="en-US" baseline="0" dirty="0"/>
              <a:t> and then the data is transferred over the channel by the I/O circuitry. </a:t>
            </a:r>
          </a:p>
          <a:p>
            <a:r>
              <a:rPr lang="en-US" baseline="0" dirty="0">
                <a:solidFill>
                  <a:srgbClr val="FFFFFF"/>
                </a:solidFill>
              </a:rPr>
              <a:t>So, the DRAM latency is the sum of the </a:t>
            </a:r>
            <a:r>
              <a:rPr lang="en-US" baseline="0" dirty="0" err="1">
                <a:solidFill>
                  <a:srgbClr val="FFFFFF"/>
                </a:solidFill>
              </a:rPr>
              <a:t>subarray</a:t>
            </a:r>
            <a:r>
              <a:rPr lang="en-US" baseline="0" dirty="0">
                <a:solidFill>
                  <a:srgbClr val="FFFFFF"/>
                </a:solidFill>
              </a:rPr>
              <a:t> latency and the I/O latency. </a:t>
            </a:r>
          </a:p>
          <a:p>
            <a:r>
              <a:rPr lang="en-US" baseline="0" dirty="0"/>
              <a:t>We observed that the </a:t>
            </a:r>
            <a:r>
              <a:rPr lang="en-US" baseline="0" dirty="0" err="1"/>
              <a:t>subarray</a:t>
            </a:r>
            <a:r>
              <a:rPr lang="en-US" baseline="0" dirty="0"/>
              <a:t> latency is much higher than the I/O latency.</a:t>
            </a:r>
          </a:p>
          <a:p>
            <a:r>
              <a:rPr lang="en-US" baseline="0" dirty="0">
                <a:solidFill>
                  <a:srgbClr val="FFFFFF"/>
                </a:solidFill>
              </a:rPr>
              <a:t>As a result, </a:t>
            </a:r>
            <a:r>
              <a:rPr lang="en-US" baseline="0" dirty="0" err="1">
                <a:solidFill>
                  <a:srgbClr val="FFFFFF"/>
                </a:solidFill>
              </a:rPr>
              <a:t>subarray</a:t>
            </a:r>
            <a:r>
              <a:rPr lang="en-US" baseline="0" dirty="0">
                <a:solidFill>
                  <a:srgbClr val="FFFFFF"/>
                </a:solidFill>
              </a:rPr>
              <a:t> is the dominant source of the DRAM latency as we explained in the paper.</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0F03180-34AC-4716-85F0-B91B63342E9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889404105"/>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a:t>The cell’s capacitor is small and can store only a small amount of charge. </a:t>
            </a:r>
          </a:p>
          <a:p>
            <a:r>
              <a:rPr lang="en-US" baseline="0" dirty="0"/>
              <a:t>That is why a </a:t>
            </a:r>
            <a:r>
              <a:rPr lang="en-US" baseline="0" dirty="0" err="1"/>
              <a:t>subarray</a:t>
            </a:r>
            <a:r>
              <a:rPr lang="en-US" baseline="0" dirty="0"/>
              <a:t> also has sense-amplifiers, which are specialized circuits that can detect the small amount of charge. </a:t>
            </a:r>
          </a:p>
          <a:p>
            <a:endParaRPr lang="en-US" baseline="0" dirty="0"/>
          </a:p>
          <a:p>
            <a:r>
              <a:rPr lang="en-US" baseline="0" dirty="0"/>
              <a:t>Unfortunately, a sense-amplifier size is about *100* times the cell size. </a:t>
            </a:r>
          </a:p>
          <a:p>
            <a:r>
              <a:rPr lang="en-US" baseline="0" dirty="0"/>
              <a:t>So, to amortize the area of the sense-amplifiers, </a:t>
            </a:r>
          </a:p>
          <a:p>
            <a:r>
              <a:rPr lang="en-US" baseline="0" dirty="0"/>
              <a:t>hundreds of cells share the same sense-amplifier through a long </a:t>
            </a:r>
            <a:r>
              <a:rPr lang="en-US" baseline="0" dirty="0" err="1"/>
              <a:t>bitline</a:t>
            </a:r>
            <a:r>
              <a:rPr lang="en-US" baseline="0" dirty="0"/>
              <a:t>. </a:t>
            </a:r>
          </a:p>
          <a:p>
            <a:endParaRPr lang="en-US" baseline="0" dirty="0"/>
          </a:p>
          <a:p>
            <a:r>
              <a:rPr lang="en-US" baseline="0" dirty="0"/>
              <a:t>However, a long </a:t>
            </a:r>
            <a:r>
              <a:rPr lang="en-US" baseline="0" dirty="0" err="1"/>
              <a:t>bitline</a:t>
            </a:r>
            <a:r>
              <a:rPr lang="en-US" baseline="0" dirty="0"/>
              <a:t> has a large capacitance that increases latency and power consumption. </a:t>
            </a:r>
          </a:p>
          <a:p>
            <a:r>
              <a:rPr lang="en-US" baseline="0" dirty="0"/>
              <a:t>Therefore, the long </a:t>
            </a:r>
            <a:r>
              <a:rPr lang="en-US" baseline="0" dirty="0" err="1"/>
              <a:t>bitline</a:t>
            </a:r>
            <a:r>
              <a:rPr lang="en-US" baseline="0" dirty="0"/>
              <a:t> is one of the dominant sources of high latency and high power consumption.</a:t>
            </a:r>
          </a:p>
          <a:p>
            <a:endParaRPr lang="en-US" baseline="0" dirty="0"/>
          </a:p>
          <a:p>
            <a:r>
              <a:rPr lang="en-US" baseline="0" dirty="0"/>
              <a:t>To understand why the </a:t>
            </a:r>
            <a:r>
              <a:rPr lang="en-US" baseline="0" dirty="0" err="1"/>
              <a:t>subarray</a:t>
            </a:r>
            <a:r>
              <a:rPr lang="en-US" baseline="0" dirty="0"/>
              <a:t> is so slow, </a:t>
            </a:r>
          </a:p>
          <a:p>
            <a:r>
              <a:rPr lang="en-US" baseline="0" dirty="0"/>
              <a:t>let me take a look at the </a:t>
            </a:r>
            <a:r>
              <a:rPr lang="en-US" baseline="0" dirty="0" err="1"/>
              <a:t>subarray</a:t>
            </a:r>
            <a:r>
              <a:rPr lang="en-US" baseline="0" dirty="0"/>
              <a:t> organization.</a:t>
            </a:r>
          </a:p>
          <a:p>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0F03180-34AC-4716-85F0-B91B63342E9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4446194"/>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a:t>A naïve way to reduce the DRAM latency is to have short </a:t>
            </a:r>
            <a:r>
              <a:rPr lang="en-US" baseline="0" dirty="0" err="1"/>
              <a:t>bitlines</a:t>
            </a:r>
            <a:r>
              <a:rPr lang="en-US" baseline="0" dirty="0"/>
              <a:t> that have lower latency.</a:t>
            </a:r>
          </a:p>
          <a:p>
            <a:r>
              <a:rPr lang="en-US" baseline="0" dirty="0"/>
              <a:t>Unfortunately, short </a:t>
            </a:r>
            <a:r>
              <a:rPr lang="en-US" baseline="0" dirty="0" err="1"/>
              <a:t>bitlines</a:t>
            </a:r>
            <a:r>
              <a:rPr lang="en-US" baseline="0" dirty="0"/>
              <a:t> significantly increase the DRAM area.</a:t>
            </a:r>
          </a:p>
          <a:p>
            <a:r>
              <a:rPr lang="en-US" baseline="0" dirty="0"/>
              <a:t>Therefore, the </a:t>
            </a:r>
            <a:r>
              <a:rPr lang="en-US" baseline="0" dirty="0" err="1"/>
              <a:t>bitline</a:t>
            </a:r>
            <a:r>
              <a:rPr lang="en-US" baseline="0" dirty="0"/>
              <a:t> length exposes an important trade-off between area and latency.</a:t>
            </a:r>
          </a:p>
          <a:p>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0F03180-34AC-4716-85F0-B91B63342E9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454811597"/>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a:t>This figure shows the trade-off between DRAM area and latency as we change the </a:t>
            </a:r>
            <a:r>
              <a:rPr lang="en-US" baseline="0" dirty="0" err="1"/>
              <a:t>bitline</a:t>
            </a:r>
            <a:r>
              <a:rPr lang="en-US" baseline="0" dirty="0"/>
              <a:t> length.</a:t>
            </a:r>
          </a:p>
          <a:p>
            <a:r>
              <a:rPr lang="en-US" baseline="0" dirty="0"/>
              <a:t>Y-axis is the normalized DRAM area compared to a DRAM using 512 cells/</a:t>
            </a:r>
            <a:r>
              <a:rPr lang="en-US" baseline="0" dirty="0" err="1"/>
              <a:t>bitline</a:t>
            </a:r>
            <a:r>
              <a:rPr lang="en-US" baseline="0" dirty="0"/>
              <a:t>. A lower value is cheaper.</a:t>
            </a:r>
          </a:p>
          <a:p>
            <a:r>
              <a:rPr lang="en-US" baseline="0" dirty="0"/>
              <a:t>X-axis shows the latency in terms of </a:t>
            </a:r>
            <a:r>
              <a:rPr lang="en-US" baseline="0" dirty="0" err="1"/>
              <a:t>tRC</a:t>
            </a:r>
            <a:r>
              <a:rPr lang="en-US" baseline="0" dirty="0"/>
              <a:t>, an important DRAM timing constraint. A lower value is faster.</a:t>
            </a:r>
          </a:p>
          <a:p>
            <a:endParaRPr lang="en-US" baseline="0" dirty="0"/>
          </a:p>
          <a:p>
            <a:r>
              <a:rPr lang="en-US" baseline="0" dirty="0"/>
              <a:t>Commodity DRAM chips use long </a:t>
            </a:r>
            <a:r>
              <a:rPr lang="en-US" baseline="0" dirty="0" err="1"/>
              <a:t>bitlines</a:t>
            </a:r>
            <a:r>
              <a:rPr lang="en-US" baseline="0" dirty="0"/>
              <a:t> to minimize area cost. On the other hand, shorter </a:t>
            </a:r>
            <a:r>
              <a:rPr lang="en-US" baseline="0" dirty="0" err="1"/>
              <a:t>bitlines</a:t>
            </a:r>
            <a:r>
              <a:rPr lang="en-US" baseline="0" dirty="0"/>
              <a:t> achieve lower latency at higher cost. </a:t>
            </a:r>
          </a:p>
          <a:p>
            <a:pPr defTabSz="931774">
              <a:defRPr/>
            </a:pPr>
            <a:r>
              <a:rPr lang="en-US" baseline="0" dirty="0"/>
              <a:t>Our goal is to achieve the best of both worlds: low latency and low area cost.</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0F03180-34AC-4716-85F0-B91B63342E9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845962103"/>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a:t>To sum up, both long and short </a:t>
            </a:r>
            <a:r>
              <a:rPr lang="en-US" baseline="0" dirty="0" err="1"/>
              <a:t>bitline</a:t>
            </a:r>
            <a:r>
              <a:rPr lang="en-US" baseline="0" dirty="0"/>
              <a:t> do not achieve small area and low latency. </a:t>
            </a:r>
          </a:p>
          <a:p>
            <a:r>
              <a:rPr lang="en-US" baseline="0" dirty="0"/>
              <a:t>Long </a:t>
            </a:r>
            <a:r>
              <a:rPr lang="en-US" baseline="0" dirty="0" err="1"/>
              <a:t>bitline</a:t>
            </a:r>
            <a:r>
              <a:rPr lang="en-US" baseline="0" dirty="0"/>
              <a:t> has small area but has high latency while short </a:t>
            </a:r>
            <a:r>
              <a:rPr lang="en-US" baseline="0" dirty="0" err="1"/>
              <a:t>bitline</a:t>
            </a:r>
            <a:r>
              <a:rPr lang="en-US" baseline="0" dirty="0"/>
              <a:t> has low latency but has large area.</a:t>
            </a:r>
          </a:p>
          <a:p>
            <a:endParaRPr lang="en-US" baseline="0" dirty="0"/>
          </a:p>
          <a:p>
            <a:r>
              <a:rPr lang="en-US" baseline="0" dirty="0"/>
              <a:t>To achieve the best of both worlds, we first start from long </a:t>
            </a:r>
            <a:r>
              <a:rPr lang="en-US" baseline="0" dirty="0" err="1"/>
              <a:t>bitline</a:t>
            </a:r>
            <a:r>
              <a:rPr lang="en-US" baseline="0" dirty="0"/>
              <a:t>, which has small area. </a:t>
            </a:r>
          </a:p>
          <a:p>
            <a:r>
              <a:rPr lang="en-US" baseline="0" dirty="0"/>
              <a:t>After that, to achieve the low latency of short </a:t>
            </a:r>
            <a:r>
              <a:rPr lang="en-US" baseline="0" dirty="0" err="1"/>
              <a:t>bitline</a:t>
            </a:r>
            <a:r>
              <a:rPr lang="en-US" baseline="0" dirty="0"/>
              <a:t>, we divide the long </a:t>
            </a:r>
            <a:r>
              <a:rPr lang="en-US" baseline="0" dirty="0" err="1"/>
              <a:t>bitline</a:t>
            </a:r>
            <a:r>
              <a:rPr lang="en-US" baseline="0" dirty="0"/>
              <a:t> into two smaller segments. </a:t>
            </a:r>
          </a:p>
          <a:p>
            <a:r>
              <a:rPr lang="en-US" baseline="0" dirty="0"/>
              <a:t>The </a:t>
            </a:r>
            <a:r>
              <a:rPr lang="en-US" baseline="0" dirty="0" err="1"/>
              <a:t>bitline</a:t>
            </a:r>
            <a:r>
              <a:rPr lang="en-US" baseline="0" dirty="0"/>
              <a:t> length of the segment nearby the sense-amplifier is same as the length of short </a:t>
            </a:r>
            <a:r>
              <a:rPr lang="en-US" baseline="0" dirty="0" err="1"/>
              <a:t>bitline</a:t>
            </a:r>
            <a:r>
              <a:rPr lang="en-US" baseline="0" dirty="0"/>
              <a:t>. </a:t>
            </a:r>
          </a:p>
          <a:p>
            <a:r>
              <a:rPr lang="en-US" baseline="0" dirty="0"/>
              <a:t>Therefore, the latency of the segment is as low as the latency of the short </a:t>
            </a:r>
            <a:r>
              <a:rPr lang="en-US" baseline="0" dirty="0" err="1"/>
              <a:t>bitline</a:t>
            </a:r>
            <a:r>
              <a:rPr lang="en-US" baseline="0" dirty="0"/>
              <a:t>. </a:t>
            </a:r>
          </a:p>
          <a:p>
            <a:r>
              <a:rPr lang="en-US" baseline="0" dirty="0"/>
              <a:t>To isolate this fast segment from the other segment, we add isolation transistors that selectively connect the two segments. </a:t>
            </a:r>
          </a:p>
          <a:p>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0F03180-34AC-4716-85F0-B91B63342E9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218805309"/>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a:t>This way, our proposed approach achieves small area and low latency.</a:t>
            </a:r>
          </a:p>
          <a:p>
            <a:r>
              <a:rPr lang="en-US" baseline="0" dirty="0"/>
              <a:t>We call this new DRAM architecture as Tiered-Latency DRAM</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0F03180-34AC-4716-85F0-B91B63342E9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72963496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i="0" kern="1200" dirty="0">
                <a:solidFill>
                  <a:schemeClr val="tx1"/>
                </a:solidFill>
                <a:effectLst/>
                <a:latin typeface="+mn-lt"/>
                <a:ea typeface="+mn-ea"/>
                <a:cs typeface="+mn-cs"/>
              </a:rPr>
              <a:t>Typical sequencer machine generates a flood of reads, for example, Illumina HiSeq4000 generates 300 million bases/minute.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i="0" kern="1200" dirty="0">
                <a:solidFill>
                  <a:schemeClr val="tx1"/>
                </a:solidFill>
                <a:effectLst/>
                <a:latin typeface="+mn-lt"/>
                <a:ea typeface="+mn-ea"/>
                <a:cs typeface="+mn-cs"/>
              </a:rPr>
              <a:t>However, existing computer alignment algorithms can only process 0.6% of these reads in the same amount of time.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i="0" kern="1200" dirty="0">
                <a:solidFill>
                  <a:schemeClr val="tx1"/>
                </a:solidFill>
                <a:effectLst/>
                <a:latin typeface="+mn-lt"/>
                <a:ea typeface="+mn-ea"/>
                <a:cs typeface="+mn-cs"/>
              </a:rPr>
              <a:t>This gap is widening as more advanced sequencers are made available in the market.</a:t>
            </a:r>
            <a:endParaRPr lang="en-US" sz="120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10282976"/>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a:t>This figure compares the latency.</a:t>
            </a:r>
          </a:p>
          <a:p>
            <a:r>
              <a:rPr lang="en-US" baseline="0" dirty="0"/>
              <a:t>Y-axis is normalized latency. </a:t>
            </a:r>
          </a:p>
          <a:p>
            <a:r>
              <a:rPr lang="en-US" baseline="0" dirty="0"/>
              <a:t>Compared to commodity DRAM, TL-DRAM’s near segment has 56% lower latency, while the far segment has 23% higher latency.</a:t>
            </a:r>
          </a:p>
          <a:p>
            <a:r>
              <a:rPr lang="en-US" baseline="0" dirty="0"/>
              <a:t> </a:t>
            </a:r>
          </a:p>
          <a:p>
            <a:r>
              <a:rPr lang="en-US" baseline="0" dirty="0"/>
              <a:t>The right figure compares the power.</a:t>
            </a:r>
          </a:p>
          <a:p>
            <a:r>
              <a:rPr lang="en-US" baseline="0" dirty="0"/>
              <a:t>Y-axis is normalized power.</a:t>
            </a:r>
          </a:p>
          <a:p>
            <a:r>
              <a:rPr lang="en-US" baseline="0" dirty="0"/>
              <a:t>Compared to commodity DRAM, TL-DRAM’s near segment has 51% lower power consumption and the far segment has 49% higher power consumption. </a:t>
            </a:r>
          </a:p>
          <a:p>
            <a:endParaRPr lang="en-US" baseline="0" dirty="0"/>
          </a:p>
          <a:p>
            <a:r>
              <a:rPr lang="en-US" baseline="0" dirty="0"/>
              <a:t>Lastly, mainly due to the isolation transistor, Tiered-latency DRAM increases the die-size by about 3%.</a:t>
            </a:r>
          </a:p>
          <a:p>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0F03180-34AC-4716-85F0-B91B63342E9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404322522"/>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a:t>Again, the figure shows the trade-off between area and latency in existing DRAM. </a:t>
            </a:r>
          </a:p>
          <a:p>
            <a:endParaRPr lang="en-US" baseline="0" dirty="0"/>
          </a:p>
          <a:p>
            <a:r>
              <a:rPr lang="en-US" baseline="0" dirty="0"/>
              <a:t>Unlike existing DRAM, TL-DRAM achieves low latency using the near segment while increasing the area by only 3%. </a:t>
            </a:r>
          </a:p>
          <a:p>
            <a:endParaRPr lang="en-US" baseline="0" dirty="0"/>
          </a:p>
          <a:p>
            <a:r>
              <a:rPr lang="en-US" baseline="0" dirty="0"/>
              <a:t>Although the far segment has higher latency than commodity DRAM, we show that efficient use of the near segment enables TL-DRAM to achieve high system performance.</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0F03180-34AC-4716-85F0-B91B63342E9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903172673"/>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There are multiple ways to leverage the TL-DRAM</a:t>
            </a:r>
            <a:r>
              <a:rPr lang="en-US" baseline="0" dirty="0"/>
              <a:t> substrate by hardware or software.</a:t>
            </a:r>
          </a:p>
          <a:p>
            <a:endParaRPr lang="en-US" baseline="0" dirty="0"/>
          </a:p>
          <a:p>
            <a:r>
              <a:rPr lang="en-US" baseline="0" dirty="0"/>
              <a:t>In this slide, I describe many such ways.</a:t>
            </a:r>
          </a:p>
          <a:p>
            <a:r>
              <a:rPr lang="en-US" baseline="0" dirty="0"/>
              <a:t>First, the near segment can be used as a hardware-managed inclusive cache to the far segment.</a:t>
            </a:r>
          </a:p>
          <a:p>
            <a:r>
              <a:rPr lang="en-US" baseline="0" dirty="0"/>
              <a:t>Second, the near segment can be used as a hardware-managed exclusive cache to the far segment.</a:t>
            </a:r>
          </a:p>
          <a:p>
            <a:r>
              <a:rPr lang="en-US" baseline="0" dirty="0"/>
              <a:t>Third, the operating system can intelligently allocate frequently-accessed pages to the near segment.</a:t>
            </a:r>
          </a:p>
          <a:p>
            <a:r>
              <a:rPr lang="en-US" baseline="0" dirty="0"/>
              <a:t>Forth mechanism is to simple replace DRAM with TL-DRAM without any near segment handling</a:t>
            </a:r>
          </a:p>
          <a:p>
            <a:endParaRPr lang="en-US" baseline="0" dirty="0"/>
          </a:p>
          <a:p>
            <a:r>
              <a:rPr lang="en-US" baseline="0" dirty="0"/>
              <a:t>While our paper provides detailed explanations and evaluations of first three mechanism, </a:t>
            </a:r>
          </a:p>
          <a:p>
            <a:r>
              <a:rPr lang="en-US" baseline="0" dirty="0"/>
              <a:t>in this talk, we will focus on the first approach, which is to use the near segment as a hardware managed cache for the far segment.</a:t>
            </a:r>
            <a:endParaRPr lang="en-US" dirty="0"/>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0F03180-34AC-4716-85F0-B91B63342E9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541926233"/>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figure</a:t>
            </a:r>
            <a:r>
              <a:rPr lang="en-US" baseline="0" dirty="0"/>
              <a:t> shows the IPC improvement of our three caching mechanisms over commodity DRAM. </a:t>
            </a:r>
          </a:p>
          <a:p>
            <a:r>
              <a:rPr lang="en-US" baseline="0" dirty="0"/>
              <a:t>All of them improve performance and benefit-based caching shows maximum performance improvement by 12.7%.</a:t>
            </a:r>
          </a:p>
          <a:p>
            <a:endParaRPr lang="en-US" baseline="0" dirty="0"/>
          </a:p>
          <a:p>
            <a:r>
              <a:rPr lang="en-US" baseline="0" dirty="0"/>
              <a:t>The right figure shows the normalized power reduction of our three caching mechanisms over commodity DRAM.</a:t>
            </a:r>
          </a:p>
          <a:p>
            <a:r>
              <a:rPr lang="en-US" baseline="0" dirty="0"/>
              <a:t> All of them reduce power consumption and benefit-based caching shows maximum power reduction by 23%.</a:t>
            </a:r>
            <a:endParaRPr lang="en-US" dirty="0"/>
          </a:p>
          <a:p>
            <a:endParaRPr lang="en-US" dirty="0"/>
          </a:p>
          <a:p>
            <a:pPr defTabSz="931717">
              <a:defRPr/>
            </a:pPr>
            <a:r>
              <a:rPr lang="en-US" baseline="0" dirty="0"/>
              <a:t>Therefore, using near segment as a cache improves performance and reduces power consumption at the cost of 3% area overhead.</a:t>
            </a:r>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0F03180-34AC-4716-85F0-B91B63342E9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842504067"/>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4708" indent="-174708">
              <a:buFontTx/>
              <a:buChar char="-"/>
            </a:pPr>
            <a:r>
              <a:rPr lang="en-US" dirty="0"/>
              <a:t>As we have shown earlier, either across</a:t>
            </a:r>
            <a:r>
              <a:rPr lang="en-US" baseline="0" dirty="0"/>
              <a:t> or within </a:t>
            </a:r>
            <a:r>
              <a:rPr lang="en-US" dirty="0"/>
              <a:t>applications, our characterization can identify data that are vulnerable to memory errors and data that are tolerant to memory errors.</a:t>
            </a:r>
          </a:p>
          <a:p>
            <a:pPr marL="174708" indent="-174708">
              <a:buFontTx/>
              <a:buChar char="-"/>
            </a:pPr>
            <a:r>
              <a:rPr lang="en-US" dirty="0"/>
              <a:t>To exploit this observation, we would like to map these different data onto different memory modules according to their memory error tolerance.</a:t>
            </a:r>
          </a:p>
          <a:p>
            <a:pPr marL="174708" indent="-174708">
              <a:buFontTx/>
              <a:buChar char="-"/>
            </a:pPr>
            <a:r>
              <a:rPr lang="en-US" dirty="0"/>
              <a:t>As an example here, we map vulnerable data to reliable memory to improve reliability, and map tolerant data to low-cost less-reliable memory </a:t>
            </a:r>
            <a:r>
              <a:rPr lang="en-US" baseline="0" dirty="0"/>
              <a:t>to </a:t>
            </a:r>
            <a:r>
              <a:rPr lang="en-US" dirty="0"/>
              <a:t>exploit its tolerance and lower the cost. We call this mechanism heterogeneous-reliability memory, HRM.</a:t>
            </a:r>
          </a:p>
          <a:p>
            <a:pPr marL="174708" indent="-174708">
              <a:buFontTx/>
              <a:buChar char="-"/>
            </a:pPr>
            <a:r>
              <a:rPr lang="en-US" dirty="0"/>
              <a:t>Reliable</a:t>
            </a:r>
            <a:r>
              <a:rPr lang="en-US" baseline="0" dirty="0"/>
              <a:t> memory consists of … Low cost memory consists of …</a:t>
            </a:r>
            <a:endParaRPr lang="en-US" dirty="0"/>
          </a:p>
          <a:p>
            <a:pPr marL="174708" indent="-174708">
              <a:buFontTx/>
              <a:buChar char="-"/>
            </a:pPr>
            <a:r>
              <a:rPr lang="en-US" dirty="0"/>
              <a:t>As we will show later, HRM allows us to use weaker error protection in memory, and enables the use of less-tested memory chips to lower the cost of the memory system, while still achieving reasonable single-server reliability target.</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0D199FA-7989-4A25-927C-BEF5C8B58483}"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001248010"/>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Why do the errors occur? We see three possible causes.</a:t>
            </a:r>
          </a:p>
          <a:p>
            <a:endParaRPr lang="en-US" dirty="0"/>
          </a:p>
          <a:p>
            <a:r>
              <a:rPr lang="en-US" dirty="0"/>
              <a:t>First, there could electromagnetic</a:t>
            </a:r>
            <a:r>
              <a:rPr lang="en-US" baseline="0" dirty="0"/>
              <a:t> coupling between adjacent </a:t>
            </a:r>
            <a:r>
              <a:rPr lang="en-US" baseline="0" dirty="0" err="1"/>
              <a:t>wordlines</a:t>
            </a:r>
            <a:r>
              <a:rPr lang="en-US" baseline="0" dirty="0"/>
              <a:t>. When the voltage of one is toggled, it could briefly increase the voltage of the other and facilitate the leakage of charge.</a:t>
            </a:r>
          </a:p>
          <a:p>
            <a:endParaRPr lang="en-US" baseline="0" dirty="0"/>
          </a:p>
          <a:p>
            <a:r>
              <a:rPr lang="en-US" baseline="0" dirty="0"/>
              <a:t>Two other possibilities are conductive bridges and hot-carrier injection.</a:t>
            </a:r>
          </a:p>
          <a:p>
            <a:endParaRPr lang="en-US" baseline="0" dirty="0"/>
          </a:p>
          <a:p>
            <a:r>
              <a:rPr lang="en-US" baseline="0" dirty="0"/>
              <a:t>At least one manufacturer confirmed that these three could play a role in the disturbance errors we see them today.</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82388144"/>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Now I will present the characterization</a:t>
            </a:r>
            <a:r>
              <a:rPr lang="en-US" baseline="0" dirty="0"/>
              <a:t> results, one-by-one.</a:t>
            </a:r>
          </a:p>
          <a:p>
            <a:endParaRPr lang="en-US" baseline="0" dirty="0"/>
          </a:p>
          <a:p>
            <a:r>
              <a:rPr lang="en-US" baseline="0" dirty="0"/>
              <a:t>First, I show that most modules are at risk. Second, I show the number of errors in a module as a function of the manufacture date. Third, I show that the errors are symptomatic of charge loss. Fourth, I show that an aggressor induces errors in adjacent rows. Fifth, I show several sensitivity studies. And, finally, I briefly describe other results in the paper. </a:t>
            </a:r>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951636894"/>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this figure, the x-axis is</a:t>
            </a:r>
            <a:r>
              <a:rPr lang="en-US" baseline="0" dirty="0"/>
              <a:t> the</a:t>
            </a:r>
            <a:r>
              <a:rPr lang="en-US" dirty="0"/>
              <a:t> row-address difference</a:t>
            </a:r>
            <a:r>
              <a:rPr lang="en-US" baseline="0" dirty="0"/>
              <a:t> between an aggressor and its victims. And the y-axis is the number of victim-aggressor pairs that correspond to the row-address difference. For all three modules, we see strong peaks at plus/minus 1. This implies that aggressors and victims have consecutive row-addresses, in other words, they are adjacent.</a:t>
            </a:r>
          </a:p>
          <a:p>
            <a:endParaRPr lang="en-US" baseline="0" dirty="0"/>
          </a:p>
          <a:p>
            <a:r>
              <a:rPr lang="en-US" baseline="0" dirty="0"/>
              <a:t>However, the figure also shows some victims that are not adjacent to the aggressor. We believe this could be caused by two reasons. First, depending on the mapping, two rows that are physically adjacent within the DRAM chip may not have consecutive row-addresses. Second, fault rows are often re-mapped to spare rows that may reside on a different portion of the DRAM chip.</a:t>
            </a:r>
          </a:p>
          <a:p>
            <a:endParaRPr lang="en-US" baseline="0" dirty="0"/>
          </a:p>
          <a:p>
            <a:r>
              <a:rPr lang="en-US" baseline="0" dirty="0"/>
              <a:t>Nevertheless, we conclude that the vast majority of aggressors &amp; victims are adjacent.</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648797094"/>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this figure, the x-axis</a:t>
            </a:r>
            <a:r>
              <a:rPr lang="en-US" baseline="0" dirty="0"/>
              <a:t> is the interval at which we access the aggressor. And the y-axis is the number of errors. To comply with the DRAM standard, we employ a default value of 55ns in our experiments. However, as we increase the access-interval, we see that the number of errors decreases. In particular, at 500ns, there are no errors for all three modules.</a:t>
            </a:r>
          </a:p>
          <a:p>
            <a:endParaRPr lang="en-US" baseline="0" dirty="0"/>
          </a:p>
          <a:p>
            <a:r>
              <a:rPr lang="en-US" baseline="0" dirty="0"/>
              <a:t>From this, we conclude that less frequent accesses induce fewer errors.</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649611875"/>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this figure, the x-axis</a:t>
            </a:r>
            <a:r>
              <a:rPr lang="en-US" baseline="0" dirty="0"/>
              <a:t> is the refresh-interval. And the y-axis is the number of errors. To comply with the DRAM standard, we employ a default value of 64ms in our experiments. However, as we decrease the refresh-interval, we see that the number of errors decreases. In particular, when the refresh is shortened by 7x, there are no errors for all three modules.</a:t>
            </a:r>
          </a:p>
          <a:p>
            <a:endParaRPr lang="en-US" baseline="0" dirty="0"/>
          </a:p>
          <a:p>
            <a:r>
              <a:rPr lang="en-US" baseline="0" dirty="0"/>
              <a:t>From this, we conclude that more frequent accesses induce fewer errors.</a:t>
            </a:r>
            <a:endParaRPr lang="en-US" dirty="0"/>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80748519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It</a:t>
            </a:r>
            <a:r>
              <a:rPr lang="en-US" baseline="0" dirty="0"/>
              <a:t> turned out the Hash Table based mappers solve the first 2 challenges pretty well. They guarantee to find all mappings with no more than e errors present.</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457648615"/>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tested the modules with four different data-patterns:</a:t>
            </a:r>
            <a:r>
              <a:rPr lang="en-US" baseline="0" dirty="0"/>
              <a:t> Solid, inverse Solid, </a:t>
            </a:r>
            <a:r>
              <a:rPr lang="en-US" baseline="0" dirty="0" err="1"/>
              <a:t>RowStripe</a:t>
            </a:r>
            <a:r>
              <a:rPr lang="en-US" baseline="0" dirty="0"/>
              <a:t>, and inverse </a:t>
            </a:r>
            <a:r>
              <a:rPr lang="en-US" baseline="0" dirty="0" err="1"/>
              <a:t>RowStripe</a:t>
            </a:r>
            <a:r>
              <a:rPr lang="en-US" baseline="0" dirty="0"/>
              <a:t>. Solid and inverse Solid give us full coverage since each cell is tested with both 1s and 0s. And the same applies to </a:t>
            </a:r>
            <a:r>
              <a:rPr lang="en-US" baseline="0" dirty="0" err="1"/>
              <a:t>RowStripe</a:t>
            </a:r>
            <a:r>
              <a:rPr lang="en-US" baseline="0" dirty="0"/>
              <a:t> and its inverse.</a:t>
            </a:r>
          </a:p>
          <a:p>
            <a:endParaRPr lang="en-US" baseline="0" dirty="0"/>
          </a:p>
          <a:p>
            <a:r>
              <a:rPr lang="en-US" baseline="0" dirty="0"/>
              <a:t>However, we found that the </a:t>
            </a:r>
            <a:r>
              <a:rPr lang="en-US" baseline="0" dirty="0" err="1"/>
              <a:t>rowstripe</a:t>
            </a:r>
            <a:r>
              <a:rPr lang="en-US" baseline="0" dirty="0"/>
              <a:t> pattern had 10 times as more errors than the solid pattern. We also tested many other data-patterns, including random, but found </a:t>
            </a:r>
            <a:r>
              <a:rPr lang="en-US" baseline="0" dirty="0" err="1"/>
              <a:t>RowStripe</a:t>
            </a:r>
            <a:r>
              <a:rPr lang="en-US" baseline="0" dirty="0"/>
              <a:t> to induce the most errors.</a:t>
            </a:r>
          </a:p>
          <a:p>
            <a:endParaRPr lang="en-US" baseline="0" dirty="0"/>
          </a:p>
          <a:p>
            <a:r>
              <a:rPr lang="en-US" baseline="0" dirty="0"/>
              <a:t>Therefore, we conclude that errors are affected by data stored in other cells due to differences in coupling effects between the cells.</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447987475"/>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First,</a:t>
            </a:r>
            <a:r>
              <a:rPr lang="en-US" baseline="0" dirty="0"/>
              <a:t> we show that victim cells are not weak cells, which are cells that are inherently leaky. According to our experiments, we saw almost no overlap between them.</a:t>
            </a:r>
          </a:p>
          <a:p>
            <a:endParaRPr lang="en-US" baseline="0" dirty="0"/>
          </a:p>
          <a:p>
            <a:r>
              <a:rPr lang="en-US" baseline="0" dirty="0"/>
              <a:t>Second, we show that errors are not strongly affected by temperature. In all of the tests so far, we set the temperature to 50 degrees Celsius. But even when we changed the temperature by 20 degrees, the number of errors changed by less than 15 percent.</a:t>
            </a:r>
          </a:p>
          <a:p>
            <a:endParaRPr lang="en-US" baseline="0" dirty="0"/>
          </a:p>
          <a:p>
            <a:r>
              <a:rPr lang="en-US" baseline="0" dirty="0"/>
              <a:t>Third, we show that errors are repeatable. Across ten iterations of testing, more than 70% of victim cells had errors in every iteration.</a:t>
            </a:r>
          </a:p>
          <a:p>
            <a:r>
              <a:rPr lang="en-US" baseline="0" dirty="0"/>
              <a:t>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884741661"/>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Fourth, we show that there</a:t>
            </a:r>
            <a:r>
              <a:rPr lang="en-US" baseline="0" dirty="0"/>
              <a:t> are as many as four errors per </a:t>
            </a:r>
            <a:r>
              <a:rPr lang="en-US" baseline="0" dirty="0" err="1"/>
              <a:t>cacheline</a:t>
            </a:r>
            <a:r>
              <a:rPr lang="en-US" baseline="0" dirty="0"/>
              <a:t>. From this, we conclude that simple ECC schemes (for example, SECDED) cannot prevent all errors.</a:t>
            </a:r>
          </a:p>
          <a:p>
            <a:endParaRPr lang="en-US" baseline="0" dirty="0"/>
          </a:p>
          <a:p>
            <a:r>
              <a:rPr lang="en-US" baseline="0" dirty="0"/>
              <a:t>Fifth, we show that the number of cells &amp; rows affected by an aggressor can be as high as 110 or 9, respectively.</a:t>
            </a:r>
          </a:p>
          <a:p>
            <a:endParaRPr lang="en-US" baseline="0" dirty="0"/>
          </a:p>
          <a:p>
            <a:r>
              <a:rPr lang="en-US" baseline="0" dirty="0"/>
              <a:t>Lastly, we show that a very small fraction of victim cells experience an error when either one of the aggressors is toggled.</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582415489"/>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Here is</a:t>
            </a:r>
            <a:r>
              <a:rPr lang="en-US" baseline="0" dirty="0"/>
              <a:t> a list of four potential solutions to disturbance errors: making better DRAM chips, refreshing more frequently, employing sophisticated ECC schemes, and using hardware counters to track the number of accesses to different rows.</a:t>
            </a:r>
          </a:p>
          <a:p>
            <a:endParaRPr lang="en-US" baseline="0" dirty="0"/>
          </a:p>
          <a:p>
            <a:r>
              <a:rPr lang="en-US" baseline="0" dirty="0"/>
              <a:t>However, all of these solutions incur a large overhead in terms cost, power, performance, and/or complexity.</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909431586"/>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Based on what we learned from the sensitivity studies,</a:t>
            </a:r>
            <a:r>
              <a:rPr lang="en-US" baseline="0" dirty="0"/>
              <a:t> there are two naive solutions that immediately present themselves.</a:t>
            </a:r>
          </a:p>
          <a:p>
            <a:endParaRPr lang="en-US" baseline="0" dirty="0"/>
          </a:p>
          <a:p>
            <a:r>
              <a:rPr lang="en-US" baseline="0" dirty="0"/>
              <a:t>First, we can throttle accesses to the same row. If the access-interval is greater than 500ns, I showed how errors are not induced. We can achieve the same effect by limiting the maximum number of accesses to the same row to be less than 128K, within a refresh interval.</a:t>
            </a:r>
          </a:p>
          <a:p>
            <a:endParaRPr lang="en-US" baseline="0" dirty="0"/>
          </a:p>
          <a:p>
            <a:r>
              <a:rPr lang="en-US" baseline="0" dirty="0"/>
              <a:t>Second, we can refresh the module more frequently. If the refresh-interval is shortened by 7x, I showed how errors can be prevented.</a:t>
            </a:r>
          </a:p>
          <a:p>
            <a:endParaRPr lang="en-US" baseline="0" dirty="0"/>
          </a:p>
          <a:p>
            <a:r>
              <a:rPr lang="en-US" baseline="0" dirty="0"/>
              <a:t>However, both naive solutions introduce significant overhead in both performance and power. Later on, I will propose a much more efficient solution.</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082418877"/>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a:t>
            </a:r>
            <a:r>
              <a:rPr lang="en-US" baseline="0" dirty="0"/>
              <a:t> provide a more efficient solution, called PARA,</a:t>
            </a:r>
            <a:r>
              <a:rPr lang="en-US" dirty="0"/>
              <a:t> which stands for probabilistic adjacent row activation.</a:t>
            </a:r>
          </a:p>
          <a:p>
            <a:endParaRPr lang="en-US" dirty="0"/>
          </a:p>
          <a:p>
            <a:r>
              <a:rPr lang="en-US" dirty="0"/>
              <a:t>The</a:t>
            </a:r>
            <a:r>
              <a:rPr lang="en-US" baseline="0" dirty="0"/>
              <a:t> key idea is thus: after closing a row, we activate (i.e., refresh) one of its neighbors with a low probability, for example, p equal to 0.005.</a:t>
            </a:r>
          </a:p>
          <a:p>
            <a:endParaRPr lang="en-US" baseline="0" dirty="0"/>
          </a:p>
          <a:p>
            <a:r>
              <a:rPr lang="en-US" baseline="0" dirty="0"/>
              <a:t>PARA provides a strong reliability guarantee even under the worst-case access patterns to DRAM. When we set p to 0.005, the expected number of errors in one year is 9.4 times 10 to the negative 14. This probability is much lower the failure rate of other hardware components, for example, the hard-disk drive.</a:t>
            </a:r>
          </a:p>
          <a:p>
            <a:endParaRPr lang="en-US" baseline="0" dirty="0"/>
          </a:p>
          <a:p>
            <a:r>
              <a:rPr lang="en-US" baseline="0" dirty="0"/>
              <a:t>And by adjusting the value of p, PARA can provide an arbitrarily strong-degree of protection against errors.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781243661"/>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PARA has many</a:t>
            </a:r>
            <a:r>
              <a:rPr lang="en-US" baseline="0" dirty="0"/>
              <a:t> advantages. Since it refreshes row infrequently, it has low power and low performance-overhead. Simulated across 29 benchmarks, we saw an average of only 0.2% slowdown and a maximum of only 0.75% slowdown.</a:t>
            </a:r>
          </a:p>
          <a:p>
            <a:endParaRPr lang="en-US" baseline="0" dirty="0"/>
          </a:p>
          <a:p>
            <a:r>
              <a:rPr lang="en-US" baseline="0" dirty="0"/>
              <a:t>In addition, due to its stateless nature, PARA has low cost and complexity.</a:t>
            </a:r>
          </a:p>
          <a:p>
            <a:endParaRPr lang="en-US" baseline="0" dirty="0"/>
          </a:p>
          <a:p>
            <a:r>
              <a:rPr lang="en-US" baseline="0" dirty="0"/>
              <a:t>Therefore, PARA is an effective and low-overhead solution to prevent disturbance errors.</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427152207"/>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3" name="Slide Image Placeholder 1"/>
          <p:cNvSpPr>
            <a:spLocks noGrp="1" noRot="1" noChangeAspect="1"/>
          </p:cNvSpPr>
          <p:nvPr>
            <p:ph type="sldImg"/>
          </p:nvPr>
        </p:nvSpPr>
        <p:spPr>
          <a:ln/>
        </p:spPr>
      </p:sp>
      <p:sp>
        <p:nvSpPr>
          <p:cNvPr id="310274"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If a cell has lost enough charge, this noise can be large enough to cause a failure on a read</a:t>
            </a:r>
          </a:p>
          <a:p>
            <a:r>
              <a:rPr lang="en-US">
                <a:latin typeface="Arial" charset="0"/>
                <a:ea typeface="ＭＳ Ｐゴシック" charset="0"/>
                <a:cs typeface="ＭＳ Ｐゴシック" charset="0"/>
              </a:rPr>
              <a:t>(normally, there is enough noise margin to tolerate the coupling noise)</a:t>
            </a:r>
          </a:p>
        </p:txBody>
      </p:sp>
      <p:sp>
        <p:nvSpPr>
          <p:cNvPr id="310275"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CB371F93-1368-364E-BACD-3968E0AEB83F}"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323</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1493603760"/>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3" name="Slide Image Placeholder 1"/>
          <p:cNvSpPr>
            <a:spLocks noGrp="1" noRot="1" noChangeAspect="1"/>
          </p:cNvSpPr>
          <p:nvPr>
            <p:ph type="sldImg"/>
          </p:nvPr>
        </p:nvSpPr>
        <p:spPr>
          <a:ln/>
        </p:spPr>
      </p:sp>
      <p:sp>
        <p:nvSpPr>
          <p:cNvPr id="310274"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If a cell has lost enough charge, this noise can be large enough to cause a failure on a read</a:t>
            </a:r>
          </a:p>
          <a:p>
            <a:r>
              <a:rPr lang="en-US">
                <a:latin typeface="Arial" charset="0"/>
                <a:ea typeface="ＭＳ Ｐゴシック" charset="0"/>
                <a:cs typeface="ＭＳ Ｐゴシック" charset="0"/>
              </a:rPr>
              <a:t>(normally, there is enough noise margin to tolerate the coupling noise)</a:t>
            </a:r>
          </a:p>
        </p:txBody>
      </p:sp>
      <p:sp>
        <p:nvSpPr>
          <p:cNvPr id="310275"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CB371F93-1368-364E-BACD-3968E0AEB83F}"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324</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3674578969"/>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Slide Image Placeholder 1"/>
          <p:cNvSpPr>
            <a:spLocks noGrp="1" noRot="1" noChangeAspect="1"/>
          </p:cNvSpPr>
          <p:nvPr>
            <p:ph type="sldImg"/>
          </p:nvPr>
        </p:nvSpPr>
        <p:spPr>
          <a:ln/>
        </p:spPr>
      </p:sp>
      <p:sp>
        <p:nvSpPr>
          <p:cNvPr id="311298"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Arial" charset="0"/>
              <a:ea typeface="ＭＳ Ｐゴシック" charset="0"/>
              <a:cs typeface="ＭＳ Ｐゴシック" charset="0"/>
            </a:endParaRPr>
          </a:p>
        </p:txBody>
      </p:sp>
      <p:sp>
        <p:nvSpPr>
          <p:cNvPr id="311299"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CF8212E5-32B0-1B40-8DB6-AB5373768840}"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327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347286036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An</a:t>
            </a:r>
            <a:r>
              <a:rPr lang="en-US" sz="1200" kern="1200" baseline="0" dirty="0">
                <a:solidFill>
                  <a:schemeClr val="tx1"/>
                </a:solidFill>
                <a:effectLst/>
                <a:latin typeface="+mn-lt"/>
                <a:ea typeface="+mn-ea"/>
                <a:cs typeface="+mn-cs"/>
              </a:rPr>
              <a:t> overwhelming majority </a:t>
            </a:r>
            <a:r>
              <a:rPr lang="en-US" sz="1200" kern="1200" dirty="0">
                <a:solidFill>
                  <a:schemeClr val="tx1"/>
                </a:solidFill>
                <a:effectLst/>
                <a:latin typeface="+mn-lt"/>
                <a:ea typeface="+mn-ea"/>
                <a:cs typeface="+mn-cs"/>
              </a:rPr>
              <a:t>of the read mapper’s execution time is spent in read alignment.</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412498606"/>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1" name="Slide Image Placeholder 1"/>
          <p:cNvSpPr>
            <a:spLocks noGrp="1" noRot="1" noChangeAspect="1" noTextEdit="1"/>
          </p:cNvSpPr>
          <p:nvPr>
            <p:ph type="sldImg"/>
          </p:nvPr>
        </p:nvSpPr>
        <p:spPr>
          <a:ln/>
        </p:spPr>
      </p:sp>
      <p:sp>
        <p:nvSpPr>
          <p:cNvPr id="209922"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Arial" charset="0"/>
              <a:ea typeface="ＭＳ Ｐゴシック" charset="0"/>
              <a:cs typeface="ＭＳ Ｐゴシック" charset="0"/>
            </a:endParaRPr>
          </a:p>
        </p:txBody>
      </p:sp>
      <p:sp>
        <p:nvSpPr>
          <p:cNvPr id="209923"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6A63F22A-D283-BD47-9E59-796EDCCC2D37}"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344</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341211910"/>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1" name="Slide Image Placeholder 1"/>
          <p:cNvSpPr>
            <a:spLocks noGrp="1" noRot="1" noChangeAspect="1" noTextEdit="1"/>
          </p:cNvSpPr>
          <p:nvPr>
            <p:ph type="sldImg"/>
          </p:nvPr>
        </p:nvSpPr>
        <p:spPr>
          <a:ln/>
        </p:spPr>
      </p:sp>
      <p:sp>
        <p:nvSpPr>
          <p:cNvPr id="225282"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Arial" charset="0"/>
              <a:ea typeface="ＭＳ Ｐゴシック" charset="0"/>
              <a:cs typeface="ＭＳ Ｐゴシック" charset="0"/>
            </a:endParaRPr>
          </a:p>
        </p:txBody>
      </p:sp>
      <p:sp>
        <p:nvSpPr>
          <p:cNvPr id="225283"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A34B16A-A8BD-244A-A6C6-576159C115D6}"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351</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1475473821"/>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3" name="Slide Image Placeholder 1"/>
          <p:cNvSpPr>
            <a:spLocks noGrp="1" noRot="1" noChangeAspect="1"/>
          </p:cNvSpPr>
          <p:nvPr>
            <p:ph type="sldImg"/>
          </p:nvPr>
        </p:nvSpPr>
        <p:spPr>
          <a:ln/>
        </p:spPr>
      </p:sp>
      <p:sp>
        <p:nvSpPr>
          <p:cNvPr id="264194"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When we read from one page in a block, we apply a high voltage to all the other pages in the same block. We will explain why later</a:t>
            </a:r>
          </a:p>
        </p:txBody>
      </p:sp>
      <p:sp>
        <p:nvSpPr>
          <p:cNvPr id="264195"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EDC9ADEB-8BBF-1542-A789-E3417689B7C5}"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355</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2328949512"/>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1" name="Slide Image Placeholder 1"/>
          <p:cNvSpPr>
            <a:spLocks noGrp="1" noRot="1" noChangeAspect="1"/>
          </p:cNvSpPr>
          <p:nvPr>
            <p:ph type="sldImg"/>
          </p:nvPr>
        </p:nvSpPr>
        <p:spPr>
          <a:ln/>
        </p:spPr>
      </p:sp>
      <p:sp>
        <p:nvSpPr>
          <p:cNvPr id="266242"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Now, let’s zoom in to a single block of flash memory, which consists of an array of flash pages.</a:t>
            </a:r>
          </a:p>
          <a:p>
            <a:r>
              <a:rPr lang="en-US">
                <a:latin typeface="Arial" charset="0"/>
                <a:ea typeface="ＭＳ Ｐゴシック" charset="0"/>
                <a:cs typeface="ＭＳ Ｐゴシック" charset="0"/>
              </a:rPr>
              <a:t>Each flash page is written to flash cells located in the same row.</a:t>
            </a:r>
          </a:p>
          <a:p>
            <a:r>
              <a:rPr lang="en-US">
                <a:latin typeface="Arial" charset="0"/>
                <a:ea typeface="ＭＳ Ｐゴシック" charset="0"/>
                <a:cs typeface="ＭＳ Ｐゴシック" charset="0"/>
              </a:rPr>
              <a:t>Each row of cells are controlled by the same horizontal wire.</a:t>
            </a:r>
          </a:p>
          <a:p>
            <a:r>
              <a:rPr lang="en-US">
                <a:latin typeface="Arial" charset="0"/>
                <a:ea typeface="ＭＳ Ｐゴシック" charset="0"/>
                <a:cs typeface="ＭＳ Ｐゴシック" charset="0"/>
              </a:rPr>
              <a:t>Each column of cells are connected in series with a sense amplifier at the bottom. </a:t>
            </a:r>
          </a:p>
        </p:txBody>
      </p:sp>
      <p:sp>
        <p:nvSpPr>
          <p:cNvPr id="266243"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251D6164-23B8-B046-BED0-9C1285A065B8}"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356</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1697375260"/>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89" name="Slide Image Placeholder 1"/>
          <p:cNvSpPr>
            <a:spLocks noGrp="1" noRot="1" noChangeAspect="1"/>
          </p:cNvSpPr>
          <p:nvPr>
            <p:ph type="sldImg"/>
          </p:nvPr>
        </p:nvSpPr>
        <p:spPr>
          <a:ln/>
        </p:spPr>
      </p:sp>
      <p:sp>
        <p:nvSpPr>
          <p:cNvPr id="268290"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Now let’s zoom in again to look at a single flash cell, or, it can also be called, a floating gate transistor.</a:t>
            </a:r>
          </a:p>
          <a:p>
            <a:endParaRPr lang="en-US">
              <a:latin typeface="Arial" charset="0"/>
              <a:ea typeface="ＭＳ Ｐゴシック" charset="0"/>
              <a:cs typeface="ＭＳ Ｐゴシック" charset="0"/>
            </a:endParaRPr>
          </a:p>
        </p:txBody>
      </p:sp>
      <p:sp>
        <p:nvSpPr>
          <p:cNvPr id="268291"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DA1A3721-F261-6E4E-AC12-4A172EDBF29D}"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357</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2226429060"/>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Slide Image Placeholder 1"/>
          <p:cNvSpPr>
            <a:spLocks noGrp="1" noRot="1" noChangeAspect="1"/>
          </p:cNvSpPr>
          <p:nvPr>
            <p:ph type="sldImg"/>
          </p:nvPr>
        </p:nvSpPr>
        <p:spPr>
          <a:ln/>
        </p:spPr>
      </p:sp>
      <p:sp>
        <p:nvSpPr>
          <p:cNvPr id="270338"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Now, if we have two flash cells programmed to different threshold voltages, 2V and 3V, we can distinguish them with a read voltage of 2.5V.</a:t>
            </a:r>
          </a:p>
          <a:p>
            <a:r>
              <a:rPr lang="en-US">
                <a:latin typeface="Arial" charset="0"/>
                <a:ea typeface="ＭＳ Ｐゴシック" charset="0"/>
                <a:cs typeface="ＭＳ Ｐゴシック" charset="0"/>
              </a:rPr>
              <a:t>When we apply 2.5V to the gate, since the read voltage is higher than the threshold voltage, …</a:t>
            </a:r>
          </a:p>
          <a:p>
            <a:r>
              <a:rPr lang="en-US">
                <a:latin typeface="Arial" charset="0"/>
                <a:ea typeface="ＭＳ Ｐゴシック" charset="0"/>
                <a:cs typeface="ＭＳ Ｐゴシック" charset="0"/>
              </a:rPr>
              <a:t>Now if we look back at this example, we can see that the threshold voltage of each flash cell actually represents the value being stored.</a:t>
            </a:r>
          </a:p>
        </p:txBody>
      </p:sp>
      <p:sp>
        <p:nvSpPr>
          <p:cNvPr id="270339"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843212D5-35D4-D540-A8DC-0FFC637E3569}"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358</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2575814925"/>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5" name="Slide Image Placeholder 1"/>
          <p:cNvSpPr>
            <a:spLocks noGrp="1" noRot="1" noChangeAspect="1"/>
          </p:cNvSpPr>
          <p:nvPr>
            <p:ph type="sldImg"/>
          </p:nvPr>
        </p:nvSpPr>
        <p:spPr>
          <a:ln/>
        </p:spPr>
      </p:sp>
      <p:sp>
        <p:nvSpPr>
          <p:cNvPr id="272386"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But, for the same cells, when we apply a high voltage to them, regardless of the threshold voltage, any cell will be passed-through.</a:t>
            </a:r>
          </a:p>
          <a:p>
            <a:r>
              <a:rPr lang="en-US">
                <a:latin typeface="Arial" charset="0"/>
                <a:ea typeface="ＭＳ Ｐゴシック" charset="0"/>
                <a:cs typeface="ＭＳ Ｐゴシック" charset="0"/>
              </a:rPr>
              <a:t>So we call this voltage pass-through voltage or Vpass</a:t>
            </a:r>
          </a:p>
        </p:txBody>
      </p:sp>
      <p:sp>
        <p:nvSpPr>
          <p:cNvPr id="272387"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881B18DF-D3E9-1B4A-AA18-92767ACC8EF4}"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359</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3568056521"/>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Slide Image Placeholder 1"/>
          <p:cNvSpPr>
            <a:spLocks noGrp="1" noRot="1" noChangeAspect="1"/>
          </p:cNvSpPr>
          <p:nvPr>
            <p:ph type="sldImg"/>
          </p:nvPr>
        </p:nvSpPr>
        <p:spPr>
          <a:ln/>
        </p:spPr>
      </p:sp>
      <p:sp>
        <p:nvSpPr>
          <p:cNvPr id="274434"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Now, let’s look at an example array of flash cells. </a:t>
            </a:r>
          </a:p>
          <a:p>
            <a:r>
              <a:rPr lang="en-US">
                <a:latin typeface="Arial" charset="0"/>
                <a:ea typeface="ＭＳ Ｐゴシック" charset="0"/>
                <a:cs typeface="ＭＳ Ｐゴシック" charset="0"/>
              </a:rPr>
              <a:t>In this example, we make up threshold voltage numbers for each cell. </a:t>
            </a:r>
          </a:p>
          <a:p>
            <a:r>
              <a:rPr lang="en-US">
                <a:latin typeface="Arial" charset="0"/>
                <a:ea typeface="ＭＳ Ｐゴシック" charset="0"/>
                <a:cs typeface="ＭＳ Ｐゴシック" charset="0"/>
              </a:rPr>
              <a:t>Let’s say we want to read from the second page in this array. </a:t>
            </a:r>
          </a:p>
          <a:p>
            <a:r>
              <a:rPr lang="en-US">
                <a:latin typeface="Arial" charset="0"/>
                <a:ea typeface="ＭＳ Ｐゴシック" charset="0"/>
                <a:cs typeface="ＭＳ Ｐゴシック" charset="0"/>
              </a:rPr>
              <a:t>So we apply a read voltage of 2.5 V to the second page</a:t>
            </a:r>
          </a:p>
          <a:p>
            <a:r>
              <a:rPr lang="en-US">
                <a:latin typeface="Arial" charset="0"/>
                <a:ea typeface="ＭＳ Ｐゴシック" charset="0"/>
                <a:cs typeface="ＭＳ Ｐゴシック" charset="0"/>
              </a:rPr>
              <a:t>And since all the other pages are connected in series, we apply a high pass-through voltage of 5 V to the other pages.</a:t>
            </a:r>
          </a:p>
          <a:p>
            <a:r>
              <a:rPr lang="en-US">
                <a:latin typeface="Arial" charset="0"/>
                <a:ea typeface="ＭＳ Ｐゴシック" charset="0"/>
                <a:cs typeface="ＭＳ Ｐゴシック" charset="0"/>
              </a:rPr>
              <a:t>As we can see, the high pass through voltage switches on all the flash pages being passed-through, allowing the sense amplifier to read the values stored in the second page.</a:t>
            </a:r>
          </a:p>
          <a:p>
            <a:r>
              <a:rPr lang="en-US">
                <a:latin typeface="Arial" charset="0"/>
                <a:ea typeface="ＭＳ Ｐゴシック" charset="0"/>
                <a:cs typeface="ＭＳ Ｐゴシック" charset="0"/>
              </a:rPr>
              <a:t>In this case, the correct values …</a:t>
            </a:r>
          </a:p>
        </p:txBody>
      </p:sp>
      <p:sp>
        <p:nvSpPr>
          <p:cNvPr id="274435"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DDB7274C-C746-1245-8EC9-47D814B7B19A}"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360</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3565971940"/>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1" name="Slide Image Placeholder 1"/>
          <p:cNvSpPr>
            <a:spLocks noGrp="1" noRot="1" noChangeAspect="1"/>
          </p:cNvSpPr>
          <p:nvPr>
            <p:ph type="sldImg"/>
          </p:nvPr>
        </p:nvSpPr>
        <p:spPr>
          <a:ln/>
        </p:spPr>
      </p:sp>
      <p:sp>
        <p:nvSpPr>
          <p:cNvPr id="276482"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However, the high pass through voltage can generate read disturb problem, which we will introduce now.</a:t>
            </a:r>
          </a:p>
          <a:p>
            <a:r>
              <a:rPr lang="en-US">
                <a:latin typeface="Arial" charset="0"/>
                <a:ea typeface="ＭＳ Ｐゴシック" charset="0"/>
                <a:cs typeface="ＭＳ Ｐゴシック" charset="0"/>
              </a:rPr>
              <a:t>When we want to read page 3, instead of page 2, this high pass through voltage now needs to be applied on the 2</a:t>
            </a:r>
            <a:r>
              <a:rPr lang="en-US" baseline="30000">
                <a:latin typeface="Arial" charset="0"/>
                <a:ea typeface="ＭＳ Ｐゴシック" charset="0"/>
                <a:cs typeface="ＭＳ Ｐゴシック" charset="0"/>
              </a:rPr>
              <a:t>nd</a:t>
            </a:r>
            <a:r>
              <a:rPr lang="en-US">
                <a:latin typeface="Arial" charset="0"/>
                <a:ea typeface="ＭＳ Ｐゴシック" charset="0"/>
                <a:cs typeface="ＭＳ Ｐゴシック" charset="0"/>
              </a:rPr>
              <a:t> page. </a:t>
            </a:r>
          </a:p>
          <a:p>
            <a:r>
              <a:rPr lang="en-US">
                <a:latin typeface="Arial" charset="0"/>
                <a:ea typeface="ＭＳ Ｐゴシック" charset="0"/>
                <a:cs typeface="ＭＳ Ｐゴシック" charset="0"/>
              </a:rPr>
              <a:t>When we repeatedly read page 3, the pass through voltage induces a weak programming effect on the second page.</a:t>
            </a:r>
          </a:p>
          <a:p>
            <a:endParaRPr lang="en-US">
              <a:latin typeface="Arial" charset="0"/>
              <a:ea typeface="ＭＳ Ｐゴシック" charset="0"/>
              <a:cs typeface="ＭＳ Ｐゴシック" charset="0"/>
            </a:endParaRPr>
          </a:p>
          <a:p>
            <a:endParaRPr lang="en-US">
              <a:latin typeface="Arial" charset="0"/>
              <a:ea typeface="ＭＳ Ｐゴシック" charset="0"/>
              <a:cs typeface="ＭＳ Ｐゴシック" charset="0"/>
            </a:endParaRPr>
          </a:p>
          <a:p>
            <a:endParaRPr lang="en-US">
              <a:latin typeface="Arial" charset="0"/>
              <a:ea typeface="ＭＳ Ｐゴシック" charset="0"/>
              <a:cs typeface="ＭＳ Ｐゴシック" charset="0"/>
            </a:endParaRPr>
          </a:p>
          <a:p>
            <a:endParaRPr lang="en-US">
              <a:latin typeface="Arial" charset="0"/>
              <a:ea typeface="ＭＳ Ｐゴシック" charset="0"/>
              <a:cs typeface="ＭＳ Ｐゴシック" charset="0"/>
            </a:endParaRPr>
          </a:p>
        </p:txBody>
      </p:sp>
      <p:sp>
        <p:nvSpPr>
          <p:cNvPr id="276483"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C8C48932-6149-C740-8971-A25EA3723FB1}"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361</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747891894"/>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29" name="Slide Image Placeholder 1"/>
          <p:cNvSpPr>
            <a:spLocks noGrp="1" noRot="1" noChangeAspect="1"/>
          </p:cNvSpPr>
          <p:nvPr>
            <p:ph type="sldImg"/>
          </p:nvPr>
        </p:nvSpPr>
        <p:spPr>
          <a:ln/>
        </p:spPr>
      </p:sp>
      <p:sp>
        <p:nvSpPr>
          <p:cNvPr id="278530"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As the weak programming effect accumulates, the threshold voltage of each flash cell increases, and the threshold voltage state of a cell can be altered.</a:t>
            </a:r>
          </a:p>
          <a:p>
            <a:r>
              <a:rPr lang="en-US">
                <a:latin typeface="Arial" charset="0"/>
                <a:ea typeface="ＭＳ Ｐゴシック" charset="0"/>
                <a:cs typeface="ＭＳ Ｐゴシック" charset="0"/>
              </a:rPr>
              <a:t>In this case, when we read page 2 again, we will read incorrect values from page 2, 0001</a:t>
            </a:r>
          </a:p>
          <a:p>
            <a:r>
              <a:rPr lang="en-US">
                <a:latin typeface="Arial" charset="0"/>
                <a:ea typeface="ＭＳ Ｐゴシック" charset="0"/>
                <a:cs typeface="ＭＳ Ｐゴシック" charset="0"/>
              </a:rPr>
              <a:t>Flash vendors conservatively set this pass-through voltage to a high voltage.</a:t>
            </a:r>
          </a:p>
          <a:p>
            <a:r>
              <a:rPr lang="en-US">
                <a:latin typeface="Arial" charset="0"/>
                <a:ea typeface="ＭＳ Ｐゴシック" charset="0"/>
                <a:cs typeface="ＭＳ Ｐゴシック" charset="0"/>
              </a:rPr>
              <a:t>However, we find in the paper that it is unnecessary to set to this high, and that reducing this voltage by just a bit will reduce read disturb errors significantly in the future.</a:t>
            </a:r>
          </a:p>
          <a:p>
            <a:endParaRPr lang="en-US">
              <a:latin typeface="Arial" charset="0"/>
              <a:ea typeface="ＭＳ Ｐゴシック" charset="0"/>
              <a:cs typeface="ＭＳ Ｐゴシック" charset="0"/>
            </a:endParaRPr>
          </a:p>
        </p:txBody>
      </p:sp>
      <p:sp>
        <p:nvSpPr>
          <p:cNvPr id="278531"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10E1217C-28FF-D34A-9FE1-C109057AC2E5}"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362</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263750817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To bridge the widening gap between the sequencer</a:t>
            </a:r>
            <a:r>
              <a:rPr lang="en-US" baseline="0" dirty="0"/>
              <a:t> &amp; the </a:t>
            </a:r>
            <a:r>
              <a:rPr lang="en-US" dirty="0"/>
              <a:t>mapper,</a:t>
            </a:r>
            <a:r>
              <a:rPr lang="en-US" baseline="0" dirty="0"/>
              <a:t> we propose the concept of pre-alignment filtering. We added a new examination step before the accurate alignment step. The main objective of this step is to detect the incorrect mappings accurately and rapidly. Only the mappings that pass our filter are examined by the alignment step. We also explore exploiting todays’ hardware accelerators to further boost the filtering speed of such filters.</a:t>
            </a:r>
            <a:endParaRPr lang="en-US" dirty="0"/>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704010828"/>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49" name="Slide Image Placeholder 1"/>
          <p:cNvSpPr>
            <a:spLocks noGrp="1" noRot="1" noChangeAspect="1"/>
          </p:cNvSpPr>
          <p:nvPr>
            <p:ph type="sldImg"/>
          </p:nvPr>
        </p:nvSpPr>
        <p:spPr>
          <a:ln/>
        </p:spPr>
      </p:sp>
      <p:sp>
        <p:nvSpPr>
          <p:cNvPr id="258050"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174708" indent="-174708">
              <a:buFontTx/>
              <a:buChar char="-"/>
            </a:pPr>
            <a:r>
              <a:rPr lang="en-US">
                <a:latin typeface="Arial" charset="0"/>
                <a:ea typeface="ＭＳ Ｐゴシック" charset="0"/>
                <a:cs typeface="ＭＳ Ｐゴシック" charset="0"/>
              </a:rPr>
              <a:t>When we read data from one page, we have to apply a high voltage to multiple other flash pages that are connected to this page, and we call this high pass-through voltage.</a:t>
            </a:r>
          </a:p>
          <a:p>
            <a:pPr marL="174708" indent="-174708">
              <a:buFontTx/>
              <a:buChar char="-"/>
            </a:pPr>
            <a:r>
              <a:rPr lang="en-US">
                <a:latin typeface="Arial" charset="0"/>
                <a:ea typeface="ＭＳ Ｐゴシック" charset="0"/>
                <a:cs typeface="ＭＳ Ｐゴシック" charset="0"/>
              </a:rPr>
              <a:t>Over time this high pass-through voltage can alter the values stored in unread flash pages.  We call this a read disturb error. </a:t>
            </a:r>
          </a:p>
          <a:p>
            <a:pPr marL="174708" indent="-174708">
              <a:buFontTx/>
              <a:buChar char="-"/>
            </a:pPr>
            <a:r>
              <a:rPr lang="en-US">
                <a:latin typeface="Arial" charset="0"/>
                <a:ea typeface="ＭＳ Ｐゴシック" charset="0"/>
                <a:cs typeface="ＭＳ Ｐゴシック" charset="0"/>
              </a:rPr>
              <a:t>For the first time in open literature, we characterize read disturb on real NAND flash chips, and show that read disturb errors exist in today’s flash chips and is expected to increase in the future.</a:t>
            </a:r>
          </a:p>
          <a:p>
            <a:pPr marL="174708" indent="-174708">
              <a:buFontTx/>
              <a:buChar char="-"/>
            </a:pPr>
            <a:r>
              <a:rPr lang="en-US">
                <a:latin typeface="Arial" charset="0"/>
                <a:ea typeface="ＭＳ Ｐゴシック" charset="0"/>
                <a:cs typeface="ＭＳ Ｐゴシック" charset="0"/>
              </a:rPr>
              <a:t>We make two key observations from the characterization.</a:t>
            </a:r>
          </a:p>
          <a:p>
            <a:pPr marL="174708" indent="-174708">
              <a:buFontTx/>
              <a:buChar char="-"/>
            </a:pPr>
            <a:r>
              <a:rPr lang="en-US">
                <a:latin typeface="Arial" charset="0"/>
                <a:ea typeface="ＭＳ Ｐゴシック" charset="0"/>
                <a:cs typeface="ＭＳ Ｐゴシック" charset="0"/>
              </a:rPr>
              <a:t>Using our characterization, we develop two techniques that can help flash memory tolerate such read disturb errors.</a:t>
            </a:r>
          </a:p>
        </p:txBody>
      </p:sp>
      <p:sp>
        <p:nvSpPr>
          <p:cNvPr id="258051"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803AB9CB-DE53-BF46-ADB8-1FDD70EFBE71}"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363</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3098912275"/>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5259C2D-02FE-4C64-AD33-18B082577A5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769126120"/>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5259C2D-02FE-4C64-AD33-18B082577A5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663946110"/>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5259C2D-02FE-4C64-AD33-18B082577A5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5444423"/>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5259C2D-02FE-4C64-AD33-18B082577A5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966392444"/>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5259C2D-02FE-4C64-AD33-18B082577A5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313036240"/>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5259C2D-02FE-4C64-AD33-18B082577A5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287429642"/>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5259C2D-02FE-4C64-AD33-18B082577A5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572045310"/>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5259C2D-02FE-4C64-AD33-18B082577A5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605787814"/>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5259C2D-02FE-4C64-AD33-18B082577A5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8729447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7.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6.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9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7.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8.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9.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9.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0.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6.png"/><Relationship Id="rId1" Type="http://schemas.openxmlformats.org/officeDocument/2006/relationships/slideMaster" Target="../slideMasters/slideMaster7.xml"/><Relationship Id="rId4" Type="http://schemas.openxmlformats.org/officeDocument/2006/relationships/image" Target="../media/image5.emf"/></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9.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pPr/>
              <a:t>‹#›</a:t>
            </a:fld>
            <a:endParaRPr lang="en-US" altLang="en-US"/>
          </a:p>
        </p:txBody>
      </p:sp>
    </p:spTree>
  </p:cSld>
  <p:clrMapOvr>
    <a:masterClrMapping/>
  </p:clrMapOv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pPr/>
              <a:t>‹#›</a:t>
            </a:fld>
            <a:endParaRPr lang="en-US" altLang="en-US"/>
          </a:p>
        </p:txBody>
      </p:sp>
    </p:spTree>
  </p:cSld>
  <p:clrMapOvr>
    <a:masterClrMapping/>
  </p:clrMapOvr>
  <p:transition/>
</p:sldLayout>
</file>

<file path=ppt/slideLayouts/slideLayout1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38838355"/>
      </p:ext>
    </p:extLst>
  </p:cSld>
  <p:clrMapOvr>
    <a:masterClrMapping/>
  </p:clrMapOvr>
  <p:transition/>
</p:sldLayout>
</file>

<file path=ppt/slideLayouts/slideLayout1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45256693"/>
      </p:ext>
    </p:extLst>
  </p:cSld>
  <p:clrMapOvr>
    <a:masterClrMapping/>
  </p:clrMapOvr>
  <p:transition/>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8130625"/>
      </p:ext>
    </p:extLst>
  </p:cSld>
  <p:clrMapOvr>
    <a:masterClrMapping/>
  </p:clrMapOvr>
  <p:transition/>
</p:sldLayout>
</file>

<file path=ppt/slideLayouts/slideLayout1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1494368"/>
      </p:ext>
    </p:extLst>
  </p:cSld>
  <p:clrMapOvr>
    <a:masterClrMapping/>
  </p:clrMapOvr>
  <p:transition/>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25" tIns="45713" rIns="91425" bIns="45713"/>
          <a:lstStyle/>
          <a:p>
            <a:pPr defTabSz="914259"/>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defRPr sz="1200">
                <a:latin typeface="Garamond" pitchFamily="18" charset="0"/>
              </a:defRPr>
            </a:lvl1pPr>
          </a:lstStyle>
          <a:p>
            <a:pPr defTabSz="914259"/>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8396810"/>
      </p:ext>
    </p:extLst>
  </p:cSld>
  <p:clrMapOvr>
    <a:masterClrMapping/>
  </p:clrMapOvr>
  <p:transition/>
</p:sldLayout>
</file>

<file path=ppt/slideLayouts/slideLayout1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7678932"/>
      </p:ext>
    </p:extLst>
  </p:cSld>
  <p:clrMapOvr>
    <a:masterClrMapping/>
  </p:clrMapOvr>
  <p:transition/>
</p:sldLayout>
</file>

<file path=ppt/slideLayouts/slideLayout1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6"/>
            <a:ext cx="7772400" cy="1500187"/>
          </a:xfrm>
        </p:spPr>
        <p:txBody>
          <a:bodyPr anchor="b"/>
          <a:lstStyle>
            <a:lvl1pPr marL="0" indent="0">
              <a:buNone/>
              <a:defRPr sz="2000"/>
            </a:lvl1pPr>
            <a:lvl2pPr marL="457130" indent="0">
              <a:buNone/>
              <a:defRPr sz="1800"/>
            </a:lvl2pPr>
            <a:lvl3pPr marL="914259" indent="0">
              <a:buNone/>
              <a:defRPr sz="1600"/>
            </a:lvl3pPr>
            <a:lvl4pPr marL="1371390" indent="0">
              <a:buNone/>
              <a:defRPr sz="1400"/>
            </a:lvl4pPr>
            <a:lvl5pPr marL="1828519" indent="0">
              <a:buNone/>
              <a:defRPr sz="1400"/>
            </a:lvl5pPr>
            <a:lvl6pPr marL="2285649" indent="0">
              <a:buNone/>
              <a:defRPr sz="1400"/>
            </a:lvl6pPr>
            <a:lvl7pPr marL="2742780" indent="0">
              <a:buNone/>
              <a:defRPr sz="1400"/>
            </a:lvl7pPr>
            <a:lvl8pPr marL="3199908" indent="0">
              <a:buNone/>
              <a:defRPr sz="1400"/>
            </a:lvl8pPr>
            <a:lvl9pPr marL="3657039"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1486633"/>
      </p:ext>
    </p:extLst>
  </p:cSld>
  <p:clrMapOvr>
    <a:masterClrMapping/>
  </p:clrMapOvr>
  <p:transition/>
</p:sldLayout>
</file>

<file path=ppt/slideLayouts/slideLayout1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42156"/>
      </p:ext>
    </p:extLst>
  </p:cSld>
  <p:clrMapOvr>
    <a:masterClrMapping/>
  </p:clrMapOvr>
  <p:transition/>
</p:sldLayout>
</file>

<file path=ppt/slideLayouts/slideLayout1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39204901"/>
      </p:ext>
    </p:extLst>
  </p:cSld>
  <p:clrMapOvr>
    <a:masterClrMapping/>
  </p:clrMapOvr>
  <p:transition/>
</p:sldLayout>
</file>

<file path=ppt/slideLayouts/slideLayout1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1634217"/>
      </p:ext>
    </p:extLst>
  </p:cSld>
  <p:clrMapOvr>
    <a:masterClrMapping/>
  </p:clrMapOv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pPr/>
              <a:t>‹#›</a:t>
            </a:fld>
            <a:endParaRPr lang="en-US" altLang="en-US"/>
          </a:p>
        </p:txBody>
      </p:sp>
    </p:spTree>
  </p:cSld>
  <p:clrMapOvr>
    <a:masterClrMapping/>
  </p:clrMapOvr>
  <p:transition/>
</p:sldLayout>
</file>

<file path=ppt/slideLayouts/slideLayout1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94237537"/>
      </p:ext>
    </p:extLst>
  </p:cSld>
  <p:clrMapOvr>
    <a:masterClrMapping/>
  </p:clrMapOvr>
  <p:transition/>
</p:sldLayout>
</file>

<file path=ppt/slideLayouts/slideLayout1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87247826"/>
      </p:ext>
    </p:extLst>
  </p:cSld>
  <p:clrMapOvr>
    <a:masterClrMapping/>
  </p:clrMapOvr>
  <p:transition/>
</p:sldLayout>
</file>

<file path=ppt/slideLayouts/slideLayout1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0" indent="0">
              <a:buNone/>
              <a:defRPr sz="2800"/>
            </a:lvl2pPr>
            <a:lvl3pPr marL="914259" indent="0">
              <a:buNone/>
              <a:defRPr sz="2400"/>
            </a:lvl3pPr>
            <a:lvl4pPr marL="1371390" indent="0">
              <a:buNone/>
              <a:defRPr sz="2000"/>
            </a:lvl4pPr>
            <a:lvl5pPr marL="1828519" indent="0">
              <a:buNone/>
              <a:defRPr sz="2000"/>
            </a:lvl5pPr>
            <a:lvl6pPr marL="2285649" indent="0">
              <a:buNone/>
              <a:defRPr sz="2000"/>
            </a:lvl6pPr>
            <a:lvl7pPr marL="2742780" indent="0">
              <a:buNone/>
              <a:defRPr sz="2000"/>
            </a:lvl7pPr>
            <a:lvl8pPr marL="3199908" indent="0">
              <a:buNone/>
              <a:defRPr sz="2000"/>
            </a:lvl8pPr>
            <a:lvl9pPr marL="3657039"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4798383"/>
      </p:ext>
    </p:extLst>
  </p:cSld>
  <p:clrMapOvr>
    <a:masterClrMapping/>
  </p:clrMapOvr>
  <p:transition/>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6820733"/>
      </p:ext>
    </p:extLst>
  </p:cSld>
  <p:clrMapOvr>
    <a:masterClrMapping/>
  </p:clrMapOvr>
  <p:transition/>
</p:sldLayout>
</file>

<file path=ppt/slideLayouts/slideLayout1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2077888"/>
      </p:ext>
    </p:extLst>
  </p:cSld>
  <p:clrMapOvr>
    <a:masterClrMapping/>
  </p:clrMapOvr>
  <p:transition/>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25" tIns="45713" rIns="91425" bIns="45713"/>
          <a:lstStyle/>
          <a:p>
            <a:pPr defTabSz="914259"/>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defRPr sz="1200">
                <a:latin typeface="Garamond" pitchFamily="18" charset="0"/>
              </a:defRPr>
            </a:lvl1pPr>
          </a:lstStyle>
          <a:p>
            <a:pPr defTabSz="914259"/>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2606719"/>
      </p:ext>
    </p:extLst>
  </p:cSld>
  <p:clrMapOvr>
    <a:masterClrMapping/>
  </p:clrMapOvr>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69601064"/>
      </p:ext>
    </p:extLst>
  </p:cSld>
  <p:clrMapOvr>
    <a:masterClrMapping/>
  </p:clrMapOvr>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6"/>
            <a:ext cx="7772400" cy="1500187"/>
          </a:xfrm>
        </p:spPr>
        <p:txBody>
          <a:bodyPr anchor="b"/>
          <a:lstStyle>
            <a:lvl1pPr marL="0" indent="0">
              <a:buNone/>
              <a:defRPr sz="2000"/>
            </a:lvl1pPr>
            <a:lvl2pPr marL="457130" indent="0">
              <a:buNone/>
              <a:defRPr sz="1800"/>
            </a:lvl2pPr>
            <a:lvl3pPr marL="914259" indent="0">
              <a:buNone/>
              <a:defRPr sz="1600"/>
            </a:lvl3pPr>
            <a:lvl4pPr marL="1371390" indent="0">
              <a:buNone/>
              <a:defRPr sz="1400"/>
            </a:lvl4pPr>
            <a:lvl5pPr marL="1828519" indent="0">
              <a:buNone/>
              <a:defRPr sz="1400"/>
            </a:lvl5pPr>
            <a:lvl6pPr marL="2285649" indent="0">
              <a:buNone/>
              <a:defRPr sz="1400"/>
            </a:lvl6pPr>
            <a:lvl7pPr marL="2742780" indent="0">
              <a:buNone/>
              <a:defRPr sz="1400"/>
            </a:lvl7pPr>
            <a:lvl8pPr marL="3199908" indent="0">
              <a:buNone/>
              <a:defRPr sz="1400"/>
            </a:lvl8pPr>
            <a:lvl9pPr marL="3657039"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47941158"/>
      </p:ext>
    </p:extLst>
  </p:cSld>
  <p:clrMapOvr>
    <a:masterClrMapping/>
  </p:clrMapOvr>
  <p:transition/>
</p:sldLayout>
</file>

<file path=ppt/slideLayouts/slideLayout1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42369188"/>
      </p:ext>
    </p:extLst>
  </p:cSld>
  <p:clrMapOvr>
    <a:masterClrMapping/>
  </p:clrMapOvr>
  <p:transition/>
</p:sldLayout>
</file>

<file path=ppt/slideLayouts/slideLayout1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461306"/>
      </p:ext>
    </p:extLst>
  </p:cSld>
  <p:clrMapOvr>
    <a:masterClrMapping/>
  </p:clrMapOvr>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x">
  <p:cSld name="Bullet">
    <p:bg>
      <p:bgPr>
        <a:solidFill>
          <a:srgbClr val="FFFFFF"/>
        </a:solidFill>
        <a:effectLst/>
      </p:bgPr>
    </p:bg>
    <p:spTree>
      <p:nvGrpSpPr>
        <p:cNvPr id="1" name=""/>
        <p:cNvGrpSpPr/>
        <p:nvPr/>
      </p:nvGrpSpPr>
      <p:grpSpPr>
        <a:xfrm>
          <a:off x="0" y="0"/>
          <a:ext cx="0" cy="0"/>
          <a:chOff x="0" y="0"/>
          <a:chExt cx="0" cy="0"/>
        </a:xfrm>
      </p:grpSpPr>
      <p:sp>
        <p:nvSpPr>
          <p:cNvPr id="18" name="Shape 18"/>
          <p:cNvSpPr>
            <a:spLocks noGrp="1"/>
          </p:cNvSpPr>
          <p:nvPr>
            <p:ph type="title"/>
          </p:nvPr>
        </p:nvSpPr>
        <p:spPr>
          <a:prstGeom prst="rect">
            <a:avLst/>
          </a:prstGeom>
        </p:spPr>
        <p:txBody>
          <a:bodyPr/>
          <a:lstStyle/>
          <a:p>
            <a:pPr lvl="0">
              <a:defRPr sz="1800" spc="0"/>
            </a:pPr>
            <a:r>
              <a:rPr sz="3500" spc="-34"/>
              <a:t>Title Text</a:t>
            </a:r>
          </a:p>
        </p:txBody>
      </p:sp>
      <p:sp>
        <p:nvSpPr>
          <p:cNvPr id="19" name="Shape 19"/>
          <p:cNvSpPr>
            <a:spLocks noGrp="1"/>
          </p:cNvSpPr>
          <p:nvPr>
            <p:ph type="body" idx="1"/>
          </p:nvPr>
        </p:nvSpPr>
        <p:spPr>
          <a:xfrm>
            <a:off x="553641" y="1360884"/>
            <a:ext cx="8027789" cy="5025628"/>
          </a:xfrm>
          <a:prstGeom prst="rect">
            <a:avLst/>
          </a:prstGeom>
        </p:spPr>
        <p:txBody>
          <a:bodyPr/>
          <a:lstStyle>
            <a:lvl1pPr marL="162579" indent="-162579">
              <a:lnSpc>
                <a:spcPct val="110000"/>
              </a:lnSpc>
              <a:spcBef>
                <a:spcPts val="1287"/>
              </a:spcBef>
              <a:buClr>
                <a:srgbClr val="3B5998"/>
              </a:buClr>
              <a:buSzPct val="65000"/>
              <a:buFont typeface="Lucida Grande"/>
              <a:buChar char="▪"/>
              <a:defRPr sz="2100" spc="-64">
                <a:solidFill>
                  <a:srgbClr val="000000"/>
                </a:solidFill>
                <a:latin typeface="+mn-lt"/>
                <a:ea typeface="+mn-ea"/>
                <a:cs typeface="+mn-cs"/>
                <a:sym typeface="Vista Sans OT Reg"/>
              </a:defRPr>
            </a:lvl1pPr>
            <a:lvl2pPr marL="363792" indent="-181080">
              <a:lnSpc>
                <a:spcPct val="110000"/>
              </a:lnSpc>
              <a:spcBef>
                <a:spcPts val="1060"/>
              </a:spcBef>
              <a:buClr>
                <a:srgbClr val="9A9A9A"/>
              </a:buClr>
              <a:buFont typeface="Lucida Grande"/>
              <a:buChar char="▪"/>
              <a:defRPr sz="2100" spc="-64">
                <a:solidFill>
                  <a:srgbClr val="000000"/>
                </a:solidFill>
                <a:latin typeface="+mn-lt"/>
                <a:ea typeface="+mn-ea"/>
                <a:cs typeface="+mn-cs"/>
                <a:sym typeface="Vista Sans OT Reg"/>
              </a:defRPr>
            </a:lvl2pPr>
            <a:lvl3pPr marL="527279" indent="-133005">
              <a:lnSpc>
                <a:spcPct val="110000"/>
              </a:lnSpc>
              <a:spcBef>
                <a:spcPts val="1060"/>
              </a:spcBef>
              <a:buClr>
                <a:srgbClr val="9A9A9A"/>
              </a:buClr>
              <a:buSzPct val="54999"/>
              <a:buFont typeface="Lucida Grande"/>
              <a:buChar char="▪"/>
              <a:defRPr sz="2000" spc="-59">
                <a:solidFill>
                  <a:srgbClr val="000000"/>
                </a:solidFill>
                <a:latin typeface="+mn-lt"/>
                <a:ea typeface="+mn-ea"/>
                <a:cs typeface="+mn-cs"/>
                <a:sym typeface="Vista Sans OT Reg"/>
              </a:defRPr>
            </a:lvl3pPr>
            <a:lvl4pPr marL="704382" indent="-137012">
              <a:lnSpc>
                <a:spcPct val="110000"/>
              </a:lnSpc>
              <a:spcBef>
                <a:spcPts val="1060"/>
              </a:spcBef>
              <a:buClr>
                <a:srgbClr val="9A9A9A"/>
              </a:buClr>
              <a:buSzPct val="45000"/>
              <a:buFont typeface="Lucida Grande"/>
              <a:buChar char="▪"/>
              <a:defRPr sz="2000" spc="-59">
                <a:solidFill>
                  <a:srgbClr val="000000"/>
                </a:solidFill>
                <a:latin typeface="+mn-lt"/>
                <a:ea typeface="+mn-ea"/>
                <a:cs typeface="+mn-cs"/>
                <a:sym typeface="Vista Sans OT Reg"/>
              </a:defRPr>
            </a:lvl4pPr>
            <a:lvl5pPr marL="878158" indent="-120987">
              <a:lnSpc>
                <a:spcPct val="110000"/>
              </a:lnSpc>
              <a:spcBef>
                <a:spcPts val="1060"/>
              </a:spcBef>
              <a:buClr>
                <a:srgbClr val="9A9A9A"/>
              </a:buClr>
              <a:buFont typeface="Lucida Grande"/>
              <a:buChar char="▪"/>
              <a:defRPr sz="1800" spc="-55">
                <a:solidFill>
                  <a:srgbClr val="000000"/>
                </a:solidFill>
                <a:latin typeface="+mn-lt"/>
                <a:ea typeface="+mn-ea"/>
                <a:cs typeface="+mn-cs"/>
                <a:sym typeface="Vista Sans OT Reg"/>
              </a:defRPr>
            </a:lvl5pPr>
          </a:lstStyle>
          <a:p>
            <a:pPr lvl="0">
              <a:defRPr sz="1800" spc="0"/>
            </a:pPr>
            <a:r>
              <a:rPr sz="2100" spc="-64"/>
              <a:t>Body Level One</a:t>
            </a:r>
          </a:p>
          <a:p>
            <a:pPr lvl="1">
              <a:defRPr sz="1800" spc="0"/>
            </a:pPr>
            <a:r>
              <a:rPr sz="2100" spc="-64"/>
              <a:t>Body Level Two</a:t>
            </a:r>
          </a:p>
          <a:p>
            <a:pPr lvl="2">
              <a:defRPr sz="1800" spc="0"/>
            </a:pPr>
            <a:r>
              <a:rPr sz="2000" spc="-59"/>
              <a:t>Body Level Three</a:t>
            </a:r>
          </a:p>
          <a:p>
            <a:pPr lvl="3">
              <a:defRPr sz="1800" spc="0"/>
            </a:pPr>
            <a:r>
              <a:rPr sz="2000" spc="-59"/>
              <a:t>Body Level Four</a:t>
            </a:r>
          </a:p>
          <a:p>
            <a:pPr lvl="4">
              <a:defRPr sz="1800" spc="0"/>
            </a:pPr>
            <a:r>
              <a:rPr sz="1800" spc="-55"/>
              <a:t>Body Level Five</a:t>
            </a:r>
          </a:p>
        </p:txBody>
      </p:sp>
    </p:spTree>
    <p:extLst>
      <p:ext uri="{BB962C8B-B14F-4D97-AF65-F5344CB8AC3E}">
        <p14:creationId xmlns:p14="http://schemas.microsoft.com/office/powerpoint/2010/main" val="3304723388"/>
      </p:ext>
    </p:extLst>
  </p:cSld>
  <p:clrMapOvr>
    <a:masterClrMapping/>
  </p:clrMapOvr>
  <p:transition spd="med"/>
</p:sldLayout>
</file>

<file path=ppt/slideLayouts/slideLayout1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63792512"/>
      </p:ext>
    </p:extLst>
  </p:cSld>
  <p:clrMapOvr>
    <a:masterClrMapping/>
  </p:clrMapOvr>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20236361"/>
      </p:ext>
    </p:extLst>
  </p:cSld>
  <p:clrMapOvr>
    <a:masterClrMapping/>
  </p:clrMapOvr>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76666256"/>
      </p:ext>
    </p:extLst>
  </p:cSld>
  <p:clrMapOvr>
    <a:masterClrMapping/>
  </p:clrMapOvr>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0" indent="0">
              <a:buNone/>
              <a:defRPr sz="2800"/>
            </a:lvl2pPr>
            <a:lvl3pPr marL="914259" indent="0">
              <a:buNone/>
              <a:defRPr sz="2400"/>
            </a:lvl3pPr>
            <a:lvl4pPr marL="1371390" indent="0">
              <a:buNone/>
              <a:defRPr sz="2000"/>
            </a:lvl4pPr>
            <a:lvl5pPr marL="1828519" indent="0">
              <a:buNone/>
              <a:defRPr sz="2000"/>
            </a:lvl5pPr>
            <a:lvl6pPr marL="2285649" indent="0">
              <a:buNone/>
              <a:defRPr sz="2000"/>
            </a:lvl6pPr>
            <a:lvl7pPr marL="2742780" indent="0">
              <a:buNone/>
              <a:defRPr sz="2000"/>
            </a:lvl7pPr>
            <a:lvl8pPr marL="3199908" indent="0">
              <a:buNone/>
              <a:defRPr sz="2000"/>
            </a:lvl8pPr>
            <a:lvl9pPr marL="3657039"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1785251"/>
      </p:ext>
    </p:extLst>
  </p:cSld>
  <p:clrMapOvr>
    <a:masterClrMapping/>
  </p:clrMapOvr>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3190055"/>
      </p:ext>
    </p:extLst>
  </p:cSld>
  <p:clrMapOvr>
    <a:masterClrMapping/>
  </p:clrMapOvr>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6774506"/>
      </p:ext>
    </p:extLst>
  </p:cSld>
  <p:clrMapOvr>
    <a:masterClrMapping/>
  </p:clrMapOvr>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r>
              <a:rPr lang="en-US" altLang="en-US" dirty="0">
                <a:solidFill>
                  <a:srgbClr val="000000"/>
                </a:solidFill>
              </a:rPr>
              <a:t>CHIPPER: HPCA 2011</a:t>
            </a: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4546172"/>
      </p:ext>
    </p:extLst>
  </p:cSld>
  <p:clrMapOvr>
    <a:masterClrMapping/>
  </p:clrMapOvr>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xfrm>
            <a:off x="3124200" y="6248400"/>
            <a:ext cx="2895600" cy="395310"/>
          </a:xfrm>
          <a:ln/>
        </p:spPr>
        <p:txBody>
          <a:bodyPr/>
          <a:lstStyle>
            <a:lvl1pPr>
              <a:defRPr/>
            </a:lvl1pPr>
          </a:lstStyle>
          <a:p>
            <a:r>
              <a:rPr lang="en-US" altLang="en-US" dirty="0">
                <a:solidFill>
                  <a:srgbClr val="000000"/>
                </a:solidFill>
              </a:rPr>
              <a:t>CHIPPER: HPCA 2011</a:t>
            </a: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2110258"/>
      </p:ext>
    </p:extLst>
  </p:cSld>
  <p:clrMapOvr>
    <a:masterClrMapping/>
  </p:clrMapOvr>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r>
              <a:rPr lang="en-US" altLang="en-US" dirty="0">
                <a:solidFill>
                  <a:srgbClr val="000000"/>
                </a:solidFill>
              </a:rPr>
              <a:t>CHIPPER: HPCA 2011</a:t>
            </a: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64919528"/>
      </p:ext>
    </p:extLst>
  </p:cSld>
  <p:clrMapOvr>
    <a:masterClrMapping/>
  </p:clrMapOvr>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r>
              <a:rPr lang="en-US" altLang="en-US" dirty="0">
                <a:solidFill>
                  <a:srgbClr val="000000"/>
                </a:solidFill>
              </a:rPr>
              <a:t>CHIPPER: HPCA 2011</a:t>
            </a: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91959976"/>
      </p:ext>
    </p:extLst>
  </p:cSld>
  <p:clrMapOvr>
    <a:masterClrMapping/>
  </p:clrMapOvr>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1737585"/>
      </p:ext>
    </p:extLst>
  </p:cSld>
  <p:clrMapOvr>
    <a:masterClrMapping/>
  </p:clrMapOvr>
  <p:transition/>
</p:sldLayout>
</file>

<file path=ppt/slideLayouts/slideLayout1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r>
              <a:rPr lang="en-US" altLang="en-US" dirty="0">
                <a:solidFill>
                  <a:srgbClr val="000000"/>
                </a:solidFill>
              </a:rPr>
              <a:t>CHIPPER: HPCA 2011</a:t>
            </a: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0789655"/>
      </p:ext>
    </p:extLst>
  </p:cSld>
  <p:clrMapOvr>
    <a:masterClrMapping/>
  </p:clrMapOvr>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82437517"/>
      </p:ext>
    </p:extLst>
  </p:cSld>
  <p:clrMapOvr>
    <a:masterClrMapping/>
  </p:clrMapOvr>
  <p:transition/>
</p:sldLayout>
</file>

<file path=ppt/slideLayouts/slideLayout1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79839402"/>
      </p:ext>
    </p:extLst>
  </p:cSld>
  <p:clrMapOvr>
    <a:masterClrMapping/>
  </p:clrMapOvr>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838992"/>
      </p:ext>
    </p:extLst>
  </p:cSld>
  <p:clrMapOvr>
    <a:masterClrMapping/>
  </p:clrMapOvr>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9253517"/>
      </p:ext>
    </p:extLst>
  </p:cSld>
  <p:clrMapOvr>
    <a:masterClrMapping/>
  </p:clrMapOvr>
  <p:transition/>
</p:sldLayout>
</file>

<file path=ppt/slideLayouts/slideLayout1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92485112"/>
      </p:ext>
    </p:extLst>
  </p:cSld>
  <p:clrMapOvr>
    <a:masterClrMapping/>
  </p:clrMapOvr>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5939329"/>
      </p:ext>
    </p:extLst>
  </p:cSld>
  <p:clrMapOvr>
    <a:masterClrMapping/>
  </p:clrMapOvr>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fld id="{6BE2F3F5-414B-CC44-8EA3-B6D04B3D04AB}" type="slidenum">
              <a:rPr lang="en-US"/>
              <a:pPr/>
              <a:t>‹#›</a:t>
            </a:fld>
            <a:endParaRPr lang="en-US"/>
          </a:p>
        </p:txBody>
      </p:sp>
    </p:spTree>
    <p:extLst>
      <p:ext uri="{BB962C8B-B14F-4D97-AF65-F5344CB8AC3E}">
        <p14:creationId xmlns:p14="http://schemas.microsoft.com/office/powerpoint/2010/main" val="3305853716"/>
      </p:ext>
    </p:extLst>
  </p:cSld>
  <p:clrMapOvr>
    <a:masterClrMapping/>
  </p:clrMapOvr>
  <p:transition/>
</p:sldLayout>
</file>

<file path=ppt/slideLayouts/slideLayout1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481389B1-16D0-EE4E-960B-3BEB333B27E2}" type="slidenum">
              <a:rPr lang="en-US"/>
              <a:pPr/>
              <a:t>‹#›</a:t>
            </a:fld>
            <a:endParaRPr lang="en-US"/>
          </a:p>
        </p:txBody>
      </p:sp>
    </p:spTree>
    <p:extLst>
      <p:ext uri="{BB962C8B-B14F-4D97-AF65-F5344CB8AC3E}">
        <p14:creationId xmlns:p14="http://schemas.microsoft.com/office/powerpoint/2010/main" val="959071660"/>
      </p:ext>
    </p:extLst>
  </p:cSld>
  <p:clrMapOvr>
    <a:masterClrMapping/>
  </p:clrMapOvr>
  <p:transition/>
</p:sldLayout>
</file>

<file path=ppt/slideLayouts/slideLayout1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3E9BDA06-07DC-5C48-A1E0-AA66FEC98657}" type="slidenum">
              <a:rPr lang="en-US"/>
              <a:pPr/>
              <a:t>‹#›</a:t>
            </a:fld>
            <a:endParaRPr lang="en-US"/>
          </a:p>
        </p:txBody>
      </p:sp>
    </p:spTree>
    <p:extLst>
      <p:ext uri="{BB962C8B-B14F-4D97-AF65-F5344CB8AC3E}">
        <p14:creationId xmlns:p14="http://schemas.microsoft.com/office/powerpoint/2010/main" val="2137641524"/>
      </p:ext>
    </p:extLst>
  </p:cSld>
  <p:clrMapOvr>
    <a:masterClrMapping/>
  </p:clrMapOvr>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3594966"/>
      </p:ext>
    </p:extLst>
  </p:cSld>
  <p:clrMapOvr>
    <a:masterClrMapping/>
  </p:clrMapOvr>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C977DB28-08B6-0549-88E7-35948C426338}" type="slidenum">
              <a:rPr lang="en-US"/>
              <a:pPr/>
              <a:t>‹#›</a:t>
            </a:fld>
            <a:endParaRPr lang="en-US"/>
          </a:p>
        </p:txBody>
      </p:sp>
    </p:spTree>
    <p:extLst>
      <p:ext uri="{BB962C8B-B14F-4D97-AF65-F5344CB8AC3E}">
        <p14:creationId xmlns:p14="http://schemas.microsoft.com/office/powerpoint/2010/main" val="4206394451"/>
      </p:ext>
    </p:extLst>
  </p:cSld>
  <p:clrMapOvr>
    <a:masterClrMapping/>
  </p:clrMapOvr>
  <p:transition/>
</p:sldLayout>
</file>

<file path=ppt/slideLayouts/slideLayout1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C0CAE939-8EA9-2243-ADF7-6094C42F4987}" type="slidenum">
              <a:rPr lang="en-US"/>
              <a:pPr/>
              <a:t>‹#›</a:t>
            </a:fld>
            <a:endParaRPr lang="en-US"/>
          </a:p>
        </p:txBody>
      </p:sp>
    </p:spTree>
    <p:extLst>
      <p:ext uri="{BB962C8B-B14F-4D97-AF65-F5344CB8AC3E}">
        <p14:creationId xmlns:p14="http://schemas.microsoft.com/office/powerpoint/2010/main" val="1462057304"/>
      </p:ext>
    </p:extLst>
  </p:cSld>
  <p:clrMapOvr>
    <a:masterClrMapping/>
  </p:clrMapOvr>
  <p:transition/>
</p:sldLayout>
</file>

<file path=ppt/slideLayouts/slideLayout1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A3262138-1B09-F642-8222-426640992E37}" type="slidenum">
              <a:rPr lang="en-US"/>
              <a:pPr/>
              <a:t>‹#›</a:t>
            </a:fld>
            <a:endParaRPr lang="en-US"/>
          </a:p>
        </p:txBody>
      </p:sp>
    </p:spTree>
    <p:extLst>
      <p:ext uri="{BB962C8B-B14F-4D97-AF65-F5344CB8AC3E}">
        <p14:creationId xmlns:p14="http://schemas.microsoft.com/office/powerpoint/2010/main" val="2719283124"/>
      </p:ext>
    </p:extLst>
  </p:cSld>
  <p:clrMapOvr>
    <a:masterClrMapping/>
  </p:clrMapOvr>
  <p:transition/>
</p:sldLayout>
</file>

<file path=ppt/slideLayouts/slideLayout1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D9C8C8D5-D445-2D41-A2FD-8E68842A0742}" type="slidenum">
              <a:rPr lang="en-US"/>
              <a:pPr/>
              <a:t>‹#›</a:t>
            </a:fld>
            <a:endParaRPr lang="en-US"/>
          </a:p>
        </p:txBody>
      </p:sp>
    </p:spTree>
    <p:extLst>
      <p:ext uri="{BB962C8B-B14F-4D97-AF65-F5344CB8AC3E}">
        <p14:creationId xmlns:p14="http://schemas.microsoft.com/office/powerpoint/2010/main" val="1370949351"/>
      </p:ext>
    </p:extLst>
  </p:cSld>
  <p:clrMapOvr>
    <a:masterClrMapping/>
  </p:clrMapOvr>
  <p:transition/>
</p:sldLayout>
</file>

<file path=ppt/slideLayouts/slideLayout1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E9B1FAFC-66EF-4846-98A6-559425C3394A}" type="slidenum">
              <a:rPr lang="en-US"/>
              <a:pPr/>
              <a:t>‹#›</a:t>
            </a:fld>
            <a:endParaRPr lang="en-US"/>
          </a:p>
        </p:txBody>
      </p:sp>
    </p:spTree>
    <p:extLst>
      <p:ext uri="{BB962C8B-B14F-4D97-AF65-F5344CB8AC3E}">
        <p14:creationId xmlns:p14="http://schemas.microsoft.com/office/powerpoint/2010/main" val="3058962814"/>
      </p:ext>
    </p:extLst>
  </p:cSld>
  <p:clrMapOvr>
    <a:masterClrMapping/>
  </p:clrMapOvr>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F0C9A56C-4756-3143-8181-96B548DA8A29}" type="slidenum">
              <a:rPr lang="en-US"/>
              <a:pPr/>
              <a:t>‹#›</a:t>
            </a:fld>
            <a:endParaRPr lang="en-US"/>
          </a:p>
        </p:txBody>
      </p:sp>
    </p:spTree>
    <p:extLst>
      <p:ext uri="{BB962C8B-B14F-4D97-AF65-F5344CB8AC3E}">
        <p14:creationId xmlns:p14="http://schemas.microsoft.com/office/powerpoint/2010/main" val="3029851912"/>
      </p:ext>
    </p:extLst>
  </p:cSld>
  <p:clrMapOvr>
    <a:masterClrMapping/>
  </p:clrMapOvr>
  <p:transition/>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0D6185A4-7415-884D-A684-DD5FF96CBBBF}" type="slidenum">
              <a:rPr lang="en-US"/>
              <a:pPr/>
              <a:t>‹#›</a:t>
            </a:fld>
            <a:endParaRPr lang="en-US"/>
          </a:p>
        </p:txBody>
      </p:sp>
    </p:spTree>
    <p:extLst>
      <p:ext uri="{BB962C8B-B14F-4D97-AF65-F5344CB8AC3E}">
        <p14:creationId xmlns:p14="http://schemas.microsoft.com/office/powerpoint/2010/main" val="785243517"/>
      </p:ext>
    </p:extLst>
  </p:cSld>
  <p:clrMapOvr>
    <a:masterClrMapping/>
  </p:clrMapOvr>
  <p:transition/>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545861B0-9273-824B-872E-D66F32C7CA5F}" type="slidenum">
              <a:rPr lang="en-US"/>
              <a:pPr/>
              <a:t>‹#›</a:t>
            </a:fld>
            <a:endParaRPr lang="en-US"/>
          </a:p>
        </p:txBody>
      </p:sp>
    </p:spTree>
    <p:extLst>
      <p:ext uri="{BB962C8B-B14F-4D97-AF65-F5344CB8AC3E}">
        <p14:creationId xmlns:p14="http://schemas.microsoft.com/office/powerpoint/2010/main" val="3153545856"/>
      </p:ext>
    </p:extLst>
  </p:cSld>
  <p:clrMapOvr>
    <a:masterClrMapping/>
  </p:clrMapOvr>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A0833E1B-F24B-9F49-8CF4-40DEEF8367B8}" type="slidenum">
              <a:rPr lang="en-US"/>
              <a:pPr/>
              <a:t>‹#›</a:t>
            </a:fld>
            <a:endParaRPr lang="en-US"/>
          </a:p>
        </p:txBody>
      </p:sp>
    </p:spTree>
    <p:extLst>
      <p:ext uri="{BB962C8B-B14F-4D97-AF65-F5344CB8AC3E}">
        <p14:creationId xmlns:p14="http://schemas.microsoft.com/office/powerpoint/2010/main" val="2296013879"/>
      </p:ext>
    </p:extLst>
  </p:cSld>
  <p:clrMapOvr>
    <a:masterClrMapping/>
  </p:clrMapOvr>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7987462"/>
      </p:ext>
    </p:extLst>
  </p:cSld>
  <p:clrMapOvr>
    <a:masterClrMapping/>
  </p:clrMapOvr>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13963788"/>
      </p:ext>
    </p:extLst>
  </p:cSld>
  <p:clrMapOvr>
    <a:masterClrMapping/>
  </p:clrMapOvr>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67334739"/>
      </p:ext>
    </p:extLst>
  </p:cSld>
  <p:clrMapOvr>
    <a:masterClrMapping/>
  </p:clrMapOvr>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8974618"/>
      </p:ext>
    </p:extLst>
  </p:cSld>
  <p:clrMapOvr>
    <a:masterClrMapping/>
  </p:clrMapOvr>
  <p:transition/>
</p:sldLayout>
</file>

<file path=ppt/slideLayouts/slideLayout1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2148924"/>
      </p:ext>
    </p:extLst>
  </p:cSld>
  <p:clrMapOvr>
    <a:masterClrMapping/>
  </p:clrMapOvr>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6244487"/>
      </p:ext>
    </p:extLst>
  </p:cSld>
  <p:clrMapOvr>
    <a:masterClrMapping/>
  </p:clrMapOvr>
  <p:transition/>
</p:sldLayout>
</file>

<file path=ppt/slideLayouts/slideLayout1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27776866"/>
      </p:ext>
    </p:extLst>
  </p:cSld>
  <p:clrMapOvr>
    <a:masterClrMapping/>
  </p:clrMapOvr>
  <p:transition/>
</p:sldLayout>
</file>

<file path=ppt/slideLayouts/slideLayout1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9915277"/>
      </p:ext>
    </p:extLst>
  </p:cSld>
  <p:clrMapOvr>
    <a:masterClrMapping/>
  </p:clrMapOvr>
  <p:transition/>
</p:sldLayout>
</file>

<file path=ppt/slideLayouts/slideLayout1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83009747"/>
      </p:ext>
    </p:extLst>
  </p:cSld>
  <p:clrMapOvr>
    <a:masterClrMapping/>
  </p:clrMapOvr>
  <p:transition/>
</p:sldLayout>
</file>

<file path=ppt/slideLayouts/slideLayout1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938578"/>
      </p:ext>
    </p:extLst>
  </p:cSld>
  <p:clrMapOvr>
    <a:masterClrMapping/>
  </p:clrMapOvr>
  <p:transition/>
</p:sldLayout>
</file>

<file path=ppt/slideLayouts/slideLayout1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996562"/>
      </p:ext>
    </p:extLst>
  </p:cSld>
  <p:clrMapOvr>
    <a:masterClrMapping/>
  </p:clrMapOvr>
  <p:transition/>
</p:sldLayout>
</file>

<file path=ppt/slideLayouts/slideLayout1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99823875"/>
      </p:ext>
    </p:extLst>
  </p:cSld>
  <p:clrMapOvr>
    <a:masterClrMapping/>
  </p:clrMapOvr>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0197620"/>
      </p:ext>
    </p:extLst>
  </p:cSld>
  <p:clrMapOvr>
    <a:masterClrMapping/>
  </p:clrMapOvr>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6627791"/>
      </p:ext>
    </p:extLst>
  </p:cSld>
  <p:clrMapOvr>
    <a:masterClrMapping/>
  </p:clrMapOvr>
  <p:transition/>
</p:sldLayout>
</file>

<file path=ppt/slideLayouts/slideLayout1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4908108"/>
      </p:ext>
    </p:extLst>
  </p:cSld>
  <p:clrMapOvr>
    <a:masterClrMapping/>
  </p:clrMapOvr>
  <p:transition/>
</p:sldLayout>
</file>

<file path=ppt/slideLayouts/slideLayout1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4252285"/>
      </p:ext>
    </p:extLst>
  </p:cSld>
  <p:clrMapOvr>
    <a:masterClrMapping/>
  </p:clrMapOvr>
  <p:transition/>
</p:sldLayout>
</file>

<file path=ppt/slideLayouts/slideLayout1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3481355"/>
      </p:ext>
    </p:extLst>
  </p:cSld>
  <p:clrMapOvr>
    <a:masterClrMapping/>
  </p:clrMapOvr>
  <p:transition/>
</p:sldLayout>
</file>

<file path=ppt/slideLayouts/slideLayout1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2680472"/>
      </p:ext>
    </p:extLst>
  </p:cSld>
  <p:clrMapOvr>
    <a:masterClrMapping/>
  </p:clrMapOvr>
  <p:transition/>
</p:sldLayout>
</file>

<file path=ppt/slideLayouts/slideLayout1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15242114"/>
      </p:ext>
    </p:extLst>
  </p:cSld>
  <p:clrMapOvr>
    <a:masterClrMapping/>
  </p:clrMapOvr>
  <p:transition/>
</p:sldLayout>
</file>

<file path=ppt/slideLayouts/slideLayout1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9464020"/>
      </p:ext>
    </p:extLst>
  </p:cSld>
  <p:clrMapOvr>
    <a:masterClrMapping/>
  </p:clrMapOvr>
  <p:transition/>
</p:sldLayout>
</file>

<file path=ppt/slideLayouts/slideLayout1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6771237"/>
      </p:ext>
    </p:extLst>
  </p:cSld>
  <p:clrMapOvr>
    <a:masterClrMapping/>
  </p:clrMapOvr>
  <p:transition/>
</p:sldLayout>
</file>

<file path=ppt/slideLayouts/slideLayout1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4381690"/>
      </p:ext>
    </p:extLst>
  </p:cSld>
  <p:clrMapOvr>
    <a:masterClrMapping/>
  </p:clrMapOvr>
  <p:transition/>
</p:sldLayout>
</file>

<file path=ppt/slideLayouts/slideLayout1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5737539"/>
      </p:ext>
    </p:extLst>
  </p:cSld>
  <p:clrMapOvr>
    <a:masterClrMapping/>
  </p:clrMapOvr>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4914348"/>
      </p:ext>
    </p:extLst>
  </p:cSld>
  <p:clrMapOvr>
    <a:masterClrMapping/>
  </p:clrMapOvr>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5964383"/>
      </p:ext>
    </p:extLst>
  </p:cSld>
  <p:clrMapOvr>
    <a:masterClrMapping/>
  </p:clrMapOvr>
  <p:transition/>
</p:sldLayout>
</file>

<file path=ppt/slideLayouts/slideLayout17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7102026"/>
      </p:ext>
    </p:extLst>
  </p:cSld>
  <p:clrMapOvr>
    <a:masterClrMapping/>
  </p:clrMapOvr>
  <p:transition/>
</p:sldLayout>
</file>

<file path=ppt/slideLayouts/slideLayout1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51157730"/>
      </p:ext>
    </p:extLst>
  </p:cSld>
  <p:clrMapOvr>
    <a:masterClrMapping/>
  </p:clrMapOvr>
  <p:transition/>
</p:sldLayout>
</file>

<file path=ppt/slideLayouts/slideLayout1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8104299"/>
      </p:ext>
    </p:extLst>
  </p:cSld>
  <p:clrMapOvr>
    <a:masterClrMapping/>
  </p:clrMapOvr>
  <p:transition/>
</p:sldLayout>
</file>

<file path=ppt/slideLayouts/slideLayout1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29900483"/>
      </p:ext>
    </p:extLst>
  </p:cSld>
  <p:clrMapOvr>
    <a:masterClrMapping/>
  </p:clrMapOvr>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3385155"/>
      </p:ext>
    </p:extLst>
  </p:cSld>
  <p:clrMapOvr>
    <a:masterClrMapping/>
  </p:clrMapOvr>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2013795"/>
      </p:ext>
    </p:extLst>
  </p:cSld>
  <p:clrMapOvr>
    <a:masterClrMapping/>
  </p:clrMapOvr>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2506705"/>
      </p:ext>
    </p:extLst>
  </p:cSld>
  <p:clrMapOvr>
    <a:masterClrMapping/>
  </p:clrMapOvr>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56184746"/>
      </p:ext>
    </p:extLst>
  </p:cSld>
  <p:clrMapOvr>
    <a:masterClrMapping/>
  </p:clrMapOvr>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9774164"/>
      </p:ext>
    </p:extLst>
  </p:cSld>
  <p:clrMapOvr>
    <a:masterClrMapping/>
  </p:clrMapOvr>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60563103"/>
      </p:ext>
    </p:extLst>
  </p:cSld>
  <p:clrMapOvr>
    <a:masterClrMapping/>
  </p:clrMapOvr>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89804165"/>
      </p:ext>
    </p:extLst>
  </p:cSld>
  <p:clrMapOvr>
    <a:masterClrMapping/>
  </p:clrMapOvr>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5264924"/>
      </p:ext>
    </p:extLst>
  </p:cSld>
  <p:clrMapOvr>
    <a:masterClrMapping/>
  </p:clrMapOvr>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4588555"/>
      </p:ext>
    </p:extLst>
  </p:cSld>
  <p:clrMapOvr>
    <a:masterClrMapping/>
  </p:clrMapOvr>
  <p:transition/>
</p:sldLayout>
</file>

<file path=ppt/slideLayouts/slideLayout1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7595845"/>
      </p:ext>
    </p:extLst>
  </p:cSld>
  <p:clrMapOvr>
    <a:masterClrMapping/>
  </p:clrMapOvr>
  <p:transition/>
</p:sldLayout>
</file>

<file path=ppt/slideLayouts/slideLayout1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4865600"/>
      </p:ext>
    </p:extLst>
  </p:cSld>
  <p:clrMapOvr>
    <a:masterClrMapping/>
  </p:clrMapOvr>
  <p:transition/>
</p:sldLayout>
</file>

<file path=ppt/slideLayouts/slideLayout1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9087117"/>
      </p:ext>
    </p:extLst>
  </p:cSld>
  <p:clrMapOvr>
    <a:masterClrMapping/>
  </p:clrMapOvr>
  <p:transition/>
</p:sldLayout>
</file>

<file path=ppt/slideLayouts/slideLayout1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6221515"/>
      </p:ext>
    </p:extLst>
  </p:cSld>
  <p:clrMapOvr>
    <a:masterClrMapping/>
  </p:clrMapOvr>
  <p:transition/>
</p:sldLayout>
</file>

<file path=ppt/slideLayouts/slideLayout1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3218779"/>
      </p:ext>
    </p:extLst>
  </p:cSld>
  <p:clrMapOvr>
    <a:masterClrMapping/>
  </p:clrMapOvr>
  <p:transition/>
</p:sldLayout>
</file>

<file path=ppt/slideLayouts/slideLayout1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9316749"/>
      </p:ext>
    </p:extLst>
  </p:cSld>
  <p:clrMapOvr>
    <a:masterClrMapping/>
  </p:clrMapOvr>
  <p:transition/>
</p:sldLayout>
</file>

<file path=ppt/slideLayouts/slideLayout1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09382393"/>
      </p:ext>
    </p:extLst>
  </p:cSld>
  <p:clrMapOvr>
    <a:masterClrMapping/>
  </p:clrMapOvr>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60163028"/>
      </p:ext>
    </p:extLst>
  </p:cSld>
  <p:clrMapOvr>
    <a:masterClrMapping/>
  </p:clrMapOvr>
  <p:transition/>
</p:sldLayout>
</file>

<file path=ppt/slideLayouts/slideLayout1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51510711"/>
      </p:ext>
    </p:extLst>
  </p:cSld>
  <p:clrMapOvr>
    <a:masterClrMapping/>
  </p:clrMapOvr>
  <p:transition/>
</p:sldLayout>
</file>

<file path=ppt/slideLayouts/slideLayout1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3736569"/>
      </p:ext>
    </p:extLst>
  </p:cSld>
  <p:clrMapOvr>
    <a:masterClrMapping/>
  </p:clrMapOvr>
  <p:transition/>
</p:sldLayout>
</file>

<file path=ppt/slideLayouts/slideLayout1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4059779"/>
      </p:ext>
    </p:extLst>
  </p:cSld>
  <p:clrMapOvr>
    <a:masterClrMapping/>
  </p:clrMapOvr>
  <p:transition/>
</p:sldLayout>
</file>

<file path=ppt/slideLayouts/slideLayout19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pPr defTabSz="914024"/>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pPr defTabSz="914024"/>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974614"/>
      </p:ext>
    </p:extLst>
  </p:cSld>
  <p:clrMapOvr>
    <a:masterClrMapping/>
  </p:clrMapOvr>
  <p:transition/>
</p:sldLayout>
</file>

<file path=ppt/slideLayouts/slideLayout1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88307966"/>
      </p:ext>
    </p:extLst>
  </p:cSld>
  <p:clrMapOvr>
    <a:masterClrMapping/>
  </p:clrMapOvr>
  <p:transition/>
</p:sldLayout>
</file>

<file path=ppt/slideLayouts/slideLayout1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0766992"/>
      </p:ext>
    </p:extLst>
  </p:cSld>
  <p:clrMapOvr>
    <a:masterClrMapping/>
  </p:clrMapOvr>
  <p:transition/>
</p:sldLayout>
</file>

<file path=ppt/slideLayouts/slideLayout1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2769532"/>
      </p:ext>
    </p:extLst>
  </p:cSld>
  <p:clrMapOvr>
    <a:masterClrMapping/>
  </p:clrMapOvr>
  <p:transition/>
</p:sldLayout>
</file>

<file path=ppt/slideLayouts/slideLayout1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8072713"/>
      </p:ext>
    </p:extLst>
  </p:cSld>
  <p:clrMapOvr>
    <a:masterClrMapping/>
  </p:clrMapOvr>
  <p:transition/>
</p:sldLayout>
</file>

<file path=ppt/slideLayouts/slideLayout1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840216"/>
      </p:ext>
    </p:extLst>
  </p:cSld>
  <p:clrMapOvr>
    <a:masterClrMapping/>
  </p:clrMapOvr>
  <p:transition/>
</p:sldLayout>
</file>

<file path=ppt/slideLayouts/slideLayout1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63551887"/>
      </p:ext>
    </p:extLst>
  </p:cSld>
  <p:clrMapOvr>
    <a:masterClrMapping/>
  </p:clrMapOvr>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pPr/>
              <a:t>‹#›</a:t>
            </a:fld>
            <a:endParaRPr lang="en-US" altLang="en-US"/>
          </a:p>
        </p:txBody>
      </p:sp>
    </p:spTree>
  </p:cSld>
  <p:clrMapOvr>
    <a:masterClrMapping/>
  </p:clrMapOvr>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6337853"/>
      </p:ext>
    </p:extLst>
  </p:cSld>
  <p:clrMapOvr>
    <a:masterClrMapping/>
  </p:clrMapOvr>
  <p:transition/>
</p:sldLayout>
</file>

<file path=ppt/slideLayouts/slideLayout2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12893416"/>
      </p:ext>
    </p:extLst>
  </p:cSld>
  <p:clrMapOvr>
    <a:masterClrMapping/>
  </p:clrMapOvr>
  <p:transition/>
</p:sldLayout>
</file>

<file path=ppt/slideLayouts/slideLayout2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5623611"/>
      </p:ext>
    </p:extLst>
  </p:cSld>
  <p:clrMapOvr>
    <a:masterClrMapping/>
  </p:clrMapOvr>
  <p:transition/>
</p:sldLayout>
</file>

<file path=ppt/slideLayouts/slideLayout2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1074657"/>
      </p:ext>
    </p:extLst>
  </p:cSld>
  <p:clrMapOvr>
    <a:masterClrMapping/>
  </p:clrMapOvr>
  <p:transition/>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44777081"/>
      </p:ext>
    </p:extLst>
  </p:cSld>
  <p:clrMapOvr>
    <a:masterClrMapping/>
  </p:clrMapOvr>
  <p:transition/>
</p:sldLayout>
</file>

<file path=ppt/slideLayouts/slideLayout20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82878914"/>
      </p:ext>
    </p:extLst>
  </p:cSld>
  <p:clrMapOvr>
    <a:masterClrMapping/>
  </p:clrMapOvr>
  <p:transition/>
</p:sldLayout>
</file>

<file path=ppt/slideLayouts/slideLayout2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0489629"/>
      </p:ext>
    </p:extLst>
  </p:cSld>
  <p:clrMapOvr>
    <a:masterClrMapping/>
  </p:clrMapOvr>
  <p:transition/>
</p:sldLayout>
</file>

<file path=ppt/slideLayouts/slideLayout2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15560"/>
      </p:ext>
    </p:extLst>
  </p:cSld>
  <p:clrMapOvr>
    <a:masterClrMapping/>
  </p:clrMapOvr>
  <p:transition/>
</p:sldLayout>
</file>

<file path=ppt/slideLayouts/slideLayout2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5459952"/>
      </p:ext>
    </p:extLst>
  </p:cSld>
  <p:clrMapOvr>
    <a:masterClrMapping/>
  </p:clrMapOvr>
  <p:transition/>
</p:sldLayout>
</file>

<file path=ppt/slideLayouts/slideLayout2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1123489"/>
      </p:ext>
    </p:extLst>
  </p:cSld>
  <p:clrMapOvr>
    <a:masterClrMapping/>
  </p:clrMapOvr>
  <p:transition/>
</p:sldLayout>
</file>

<file path=ppt/slideLayouts/slideLayout2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48066245"/>
      </p:ext>
    </p:extLst>
  </p:cSld>
  <p:clrMapOvr>
    <a:masterClrMapping/>
  </p:clrMapOvr>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1889560"/>
      </p:ext>
    </p:extLst>
  </p:cSld>
  <p:clrMapOvr>
    <a:masterClrMapping/>
  </p:clrMapOvr>
  <p:transition/>
</p:sldLayout>
</file>

<file path=ppt/slideLayouts/slideLayout2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9883743"/>
      </p:ext>
    </p:extLst>
  </p:cSld>
  <p:clrMapOvr>
    <a:masterClrMapping/>
  </p:clrMapOvr>
  <p:transition/>
</p:sldLayout>
</file>

<file path=ppt/slideLayouts/slideLayout2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224853"/>
      </p:ext>
    </p:extLst>
  </p:cSld>
  <p:clrMapOvr>
    <a:masterClrMapping/>
  </p:clrMapOvr>
  <p:transition/>
</p:sldLayout>
</file>

<file path=ppt/slideLayouts/slideLayout2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2647908"/>
      </p:ext>
    </p:extLst>
  </p:cSld>
  <p:clrMapOvr>
    <a:masterClrMapping/>
  </p:clrMapOvr>
  <p:transition/>
</p:sldLayout>
</file>

<file path=ppt/slideLayouts/slideLayout2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0390558"/>
      </p:ext>
    </p:extLst>
  </p:cSld>
  <p:clrMapOvr>
    <a:masterClrMapping/>
  </p:clrMapOvr>
  <p:transition/>
</p:sldLayout>
</file>

<file path=ppt/slideLayouts/slideLayout2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84037458"/>
      </p:ext>
    </p:extLst>
  </p:cSld>
  <p:clrMapOvr>
    <a:masterClrMapping/>
  </p:clrMapOvr>
  <p:transition/>
</p:sldLayout>
</file>

<file path=ppt/slideLayouts/slideLayout2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7" descr="safari.png"/>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80975" y="6411913"/>
            <a:ext cx="1025525" cy="2968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5" name="Rectangle 1029"/>
          <p:cNvSpPr>
            <a:spLocks noGrp="1" noChangeArrowheads="1"/>
          </p:cNvSpPr>
          <p:nvPr>
            <p:ph type="ftr" sz="quarter" idx="10"/>
          </p:nvPr>
        </p:nvSpPr>
        <p:spPr/>
        <p:txBody>
          <a:bodyPr/>
          <a:lstStyle>
            <a:lvl1pPr>
              <a:defRPr/>
            </a:lvl1pPr>
          </a:lstStyle>
          <a:p>
            <a:pPr>
              <a:defRPr/>
            </a:pPr>
            <a:endParaRPr lang="en-US"/>
          </a:p>
        </p:txBody>
      </p:sp>
      <p:sp>
        <p:nvSpPr>
          <p:cNvPr id="6" name="Rectangle 1030"/>
          <p:cNvSpPr>
            <a:spLocks noGrp="1" noChangeArrowheads="1"/>
          </p:cNvSpPr>
          <p:nvPr>
            <p:ph type="sldNum" sz="quarter" idx="11"/>
          </p:nvPr>
        </p:nvSpPr>
        <p:spPr/>
        <p:txBody>
          <a:bodyPr/>
          <a:lstStyle>
            <a:lvl1pPr>
              <a:defRPr/>
            </a:lvl1pPr>
          </a:lstStyle>
          <a:p>
            <a:pPr>
              <a:defRPr/>
            </a:pPr>
            <a:fld id="{02CDD642-5717-9C43-BCF7-E4F88A58C1C2}" type="slidenum">
              <a:rPr lang="en-US"/>
              <a:pPr>
                <a:defRPr/>
              </a:pPr>
              <a:t>‹#›</a:t>
            </a:fld>
            <a:endParaRPr lang="en-US"/>
          </a:p>
        </p:txBody>
      </p:sp>
    </p:spTree>
    <p:extLst>
      <p:ext uri="{BB962C8B-B14F-4D97-AF65-F5344CB8AC3E}">
        <p14:creationId xmlns:p14="http://schemas.microsoft.com/office/powerpoint/2010/main" val="1254422593"/>
      </p:ext>
    </p:extLst>
  </p:cSld>
  <p:clrMapOvr>
    <a:masterClrMapping/>
  </p:clrMapOvr>
  <p:transition/>
</p:sldLayout>
</file>

<file path=ppt/slideLayouts/slideLayout2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FD84AC23-9DE4-C746-BC02-D3085298AE85}" type="slidenum">
              <a:rPr lang="en-US"/>
              <a:pPr>
                <a:defRPr/>
              </a:pPr>
              <a:t>‹#›</a:t>
            </a:fld>
            <a:endParaRPr lang="en-US"/>
          </a:p>
        </p:txBody>
      </p:sp>
    </p:spTree>
    <p:extLst>
      <p:ext uri="{BB962C8B-B14F-4D97-AF65-F5344CB8AC3E}">
        <p14:creationId xmlns:p14="http://schemas.microsoft.com/office/powerpoint/2010/main" val="3369825448"/>
      </p:ext>
    </p:extLst>
  </p:cSld>
  <p:clrMapOvr>
    <a:masterClrMapping/>
  </p:clrMapOvr>
  <p:transition/>
</p:sldLayout>
</file>

<file path=ppt/slideLayouts/slideLayout2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39065027-C458-0F45-A175-76C38D629A02}" type="slidenum">
              <a:rPr lang="en-US"/>
              <a:pPr>
                <a:defRPr/>
              </a:pPr>
              <a:t>‹#›</a:t>
            </a:fld>
            <a:endParaRPr lang="en-US"/>
          </a:p>
        </p:txBody>
      </p:sp>
    </p:spTree>
    <p:extLst>
      <p:ext uri="{BB962C8B-B14F-4D97-AF65-F5344CB8AC3E}">
        <p14:creationId xmlns:p14="http://schemas.microsoft.com/office/powerpoint/2010/main" val="4240962719"/>
      </p:ext>
    </p:extLst>
  </p:cSld>
  <p:clrMapOvr>
    <a:masterClrMapping/>
  </p:clrMapOvr>
  <p:transition/>
</p:sldLayout>
</file>

<file path=ppt/slideLayouts/slideLayout2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1"/>
          </p:nvPr>
        </p:nvSpPr>
        <p:spPr>
          <a:ln/>
        </p:spPr>
        <p:txBody>
          <a:bodyPr/>
          <a:lstStyle>
            <a:lvl1pPr>
              <a:defRPr/>
            </a:lvl1pPr>
          </a:lstStyle>
          <a:p>
            <a:pPr>
              <a:defRPr/>
            </a:pPr>
            <a:fld id="{0B3F2552-3716-B24B-9F3D-FF7B024E8C3A}" type="slidenum">
              <a:rPr lang="en-US"/>
              <a:pPr>
                <a:defRPr/>
              </a:pPr>
              <a:t>‹#›</a:t>
            </a:fld>
            <a:endParaRPr lang="en-US"/>
          </a:p>
        </p:txBody>
      </p:sp>
    </p:spTree>
    <p:extLst>
      <p:ext uri="{BB962C8B-B14F-4D97-AF65-F5344CB8AC3E}">
        <p14:creationId xmlns:p14="http://schemas.microsoft.com/office/powerpoint/2010/main" val="3349633555"/>
      </p:ext>
    </p:extLst>
  </p:cSld>
  <p:clrMapOvr>
    <a:masterClrMapping/>
  </p:clrMapOvr>
  <p:transition/>
</p:sldLayout>
</file>

<file path=ppt/slideLayouts/slideLayout2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p>
        </p:txBody>
      </p:sp>
      <p:sp>
        <p:nvSpPr>
          <p:cNvPr id="8" name="Rectangle 1030"/>
          <p:cNvSpPr>
            <a:spLocks noGrp="1" noChangeArrowheads="1"/>
          </p:cNvSpPr>
          <p:nvPr>
            <p:ph type="sldNum" sz="quarter" idx="11"/>
          </p:nvPr>
        </p:nvSpPr>
        <p:spPr>
          <a:ln/>
        </p:spPr>
        <p:txBody>
          <a:bodyPr/>
          <a:lstStyle>
            <a:lvl1pPr>
              <a:defRPr/>
            </a:lvl1pPr>
          </a:lstStyle>
          <a:p>
            <a:pPr>
              <a:defRPr/>
            </a:pPr>
            <a:fld id="{C07D5230-971F-2E41-8CFA-14A60A5B226D}" type="slidenum">
              <a:rPr lang="en-US"/>
              <a:pPr>
                <a:defRPr/>
              </a:pPr>
              <a:t>‹#›</a:t>
            </a:fld>
            <a:endParaRPr lang="en-US"/>
          </a:p>
        </p:txBody>
      </p:sp>
    </p:spTree>
    <p:extLst>
      <p:ext uri="{BB962C8B-B14F-4D97-AF65-F5344CB8AC3E}">
        <p14:creationId xmlns:p14="http://schemas.microsoft.com/office/powerpoint/2010/main" val="686320648"/>
      </p:ext>
    </p:extLst>
  </p:cSld>
  <p:clrMapOvr>
    <a:masterClrMapping/>
  </p:clrMapOvr>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7858197"/>
      </p:ext>
    </p:extLst>
  </p:cSld>
  <p:clrMapOvr>
    <a:masterClrMapping/>
  </p:clrMapOvr>
  <p:transition/>
</p:sldLayout>
</file>

<file path=ppt/slideLayouts/slideLayout2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1"/>
          </p:nvPr>
        </p:nvSpPr>
        <p:spPr>
          <a:ln/>
        </p:spPr>
        <p:txBody>
          <a:bodyPr/>
          <a:lstStyle>
            <a:lvl1pPr>
              <a:defRPr/>
            </a:lvl1pPr>
          </a:lstStyle>
          <a:p>
            <a:pPr>
              <a:defRPr/>
            </a:pPr>
            <a:fld id="{380DEAA0-2A78-7C4C-AC1D-0745BDD65952}" type="slidenum">
              <a:rPr lang="en-US"/>
              <a:pPr>
                <a:defRPr/>
              </a:pPr>
              <a:t>‹#›</a:t>
            </a:fld>
            <a:endParaRPr lang="en-US"/>
          </a:p>
        </p:txBody>
      </p:sp>
    </p:spTree>
    <p:extLst>
      <p:ext uri="{BB962C8B-B14F-4D97-AF65-F5344CB8AC3E}">
        <p14:creationId xmlns:p14="http://schemas.microsoft.com/office/powerpoint/2010/main" val="1329154556"/>
      </p:ext>
    </p:extLst>
  </p:cSld>
  <p:clrMapOvr>
    <a:masterClrMapping/>
  </p:clrMapOvr>
  <p:transition/>
</p:sldLayout>
</file>

<file path=ppt/slideLayouts/slideLayout2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p>
        </p:txBody>
      </p:sp>
      <p:sp>
        <p:nvSpPr>
          <p:cNvPr id="3" name="Rectangle 1030"/>
          <p:cNvSpPr>
            <a:spLocks noGrp="1" noChangeArrowheads="1"/>
          </p:cNvSpPr>
          <p:nvPr>
            <p:ph type="sldNum" sz="quarter" idx="11"/>
          </p:nvPr>
        </p:nvSpPr>
        <p:spPr>
          <a:ln/>
        </p:spPr>
        <p:txBody>
          <a:bodyPr/>
          <a:lstStyle>
            <a:lvl1pPr>
              <a:defRPr/>
            </a:lvl1pPr>
          </a:lstStyle>
          <a:p>
            <a:pPr>
              <a:defRPr/>
            </a:pPr>
            <a:fld id="{A4DA15DC-7DB6-2E4F-8E40-D436CE9278D6}" type="slidenum">
              <a:rPr lang="en-US"/>
              <a:pPr>
                <a:defRPr/>
              </a:pPr>
              <a:t>‹#›</a:t>
            </a:fld>
            <a:endParaRPr lang="en-US"/>
          </a:p>
        </p:txBody>
      </p:sp>
    </p:spTree>
    <p:extLst>
      <p:ext uri="{BB962C8B-B14F-4D97-AF65-F5344CB8AC3E}">
        <p14:creationId xmlns:p14="http://schemas.microsoft.com/office/powerpoint/2010/main" val="1328609927"/>
      </p:ext>
    </p:extLst>
  </p:cSld>
  <p:clrMapOvr>
    <a:masterClrMapping/>
  </p:clrMapOvr>
  <p:transition/>
</p:sldLayout>
</file>

<file path=ppt/slideLayouts/slideLayout2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1"/>
          </p:nvPr>
        </p:nvSpPr>
        <p:spPr>
          <a:ln/>
        </p:spPr>
        <p:txBody>
          <a:bodyPr/>
          <a:lstStyle>
            <a:lvl1pPr>
              <a:defRPr/>
            </a:lvl1pPr>
          </a:lstStyle>
          <a:p>
            <a:pPr>
              <a:defRPr/>
            </a:pPr>
            <a:fld id="{B69972F1-201A-1341-A138-68D5169749F5}" type="slidenum">
              <a:rPr lang="en-US"/>
              <a:pPr>
                <a:defRPr/>
              </a:pPr>
              <a:t>‹#›</a:t>
            </a:fld>
            <a:endParaRPr lang="en-US"/>
          </a:p>
        </p:txBody>
      </p:sp>
    </p:spTree>
    <p:extLst>
      <p:ext uri="{BB962C8B-B14F-4D97-AF65-F5344CB8AC3E}">
        <p14:creationId xmlns:p14="http://schemas.microsoft.com/office/powerpoint/2010/main" val="3583802723"/>
      </p:ext>
    </p:extLst>
  </p:cSld>
  <p:clrMapOvr>
    <a:masterClrMapping/>
  </p:clrMapOvr>
  <p:transition/>
</p:sldLayout>
</file>

<file path=ppt/slideLayouts/slideLayout2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1"/>
          </p:nvPr>
        </p:nvSpPr>
        <p:spPr>
          <a:ln/>
        </p:spPr>
        <p:txBody>
          <a:bodyPr/>
          <a:lstStyle>
            <a:lvl1pPr>
              <a:defRPr/>
            </a:lvl1pPr>
          </a:lstStyle>
          <a:p>
            <a:pPr>
              <a:defRPr/>
            </a:pPr>
            <a:fld id="{4E7A4686-03CC-5744-B2F1-C7CFBAB9DD97}" type="slidenum">
              <a:rPr lang="en-US"/>
              <a:pPr>
                <a:defRPr/>
              </a:pPr>
              <a:t>‹#›</a:t>
            </a:fld>
            <a:endParaRPr lang="en-US"/>
          </a:p>
        </p:txBody>
      </p:sp>
    </p:spTree>
    <p:extLst>
      <p:ext uri="{BB962C8B-B14F-4D97-AF65-F5344CB8AC3E}">
        <p14:creationId xmlns:p14="http://schemas.microsoft.com/office/powerpoint/2010/main" val="511547140"/>
      </p:ext>
    </p:extLst>
  </p:cSld>
  <p:clrMapOvr>
    <a:masterClrMapping/>
  </p:clrMapOvr>
  <p:transition/>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D4A60323-C27F-274D-98DD-E8A584096F1A}" type="slidenum">
              <a:rPr lang="en-US"/>
              <a:pPr>
                <a:defRPr/>
              </a:pPr>
              <a:t>‹#›</a:t>
            </a:fld>
            <a:endParaRPr lang="en-US"/>
          </a:p>
        </p:txBody>
      </p:sp>
    </p:spTree>
    <p:extLst>
      <p:ext uri="{BB962C8B-B14F-4D97-AF65-F5344CB8AC3E}">
        <p14:creationId xmlns:p14="http://schemas.microsoft.com/office/powerpoint/2010/main" val="2842246284"/>
      </p:ext>
    </p:extLst>
  </p:cSld>
  <p:clrMapOvr>
    <a:masterClrMapping/>
  </p:clrMapOvr>
  <p:transition/>
</p:sldLayout>
</file>

<file path=ppt/slideLayouts/slideLayout2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0198D1A2-8B05-D448-BEED-1DCCC56698B6}" type="slidenum">
              <a:rPr lang="en-US"/>
              <a:pPr>
                <a:defRPr/>
              </a:pPr>
              <a:t>‹#›</a:t>
            </a:fld>
            <a:endParaRPr lang="en-US"/>
          </a:p>
        </p:txBody>
      </p:sp>
    </p:spTree>
    <p:extLst>
      <p:ext uri="{BB962C8B-B14F-4D97-AF65-F5344CB8AC3E}">
        <p14:creationId xmlns:p14="http://schemas.microsoft.com/office/powerpoint/2010/main" val="276210459"/>
      </p:ext>
    </p:extLst>
  </p:cSld>
  <p:clrMapOvr>
    <a:masterClrMapping/>
  </p:clrMapOvr>
  <p:transition/>
</p:sldLayout>
</file>

<file path=ppt/slideLayouts/slideLayout22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Table Placeholder 2"/>
          <p:cNvSpPr>
            <a:spLocks noGrp="1"/>
          </p:cNvSpPr>
          <p:nvPr>
            <p:ph type="tbl" idx="1"/>
          </p:nvPr>
        </p:nvSpPr>
        <p:spPr>
          <a:xfrm>
            <a:off x="228600" y="1371600"/>
            <a:ext cx="8610600" cy="4876800"/>
          </a:xfrm>
        </p:spPr>
        <p:txBody>
          <a:bodyPr/>
          <a:lstStyle/>
          <a:p>
            <a:pPr lvl="0"/>
            <a:endParaRPr lang="en-US" noProof="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70B2FA06-CF86-2545-AF2A-570D639DE5A2}" type="slidenum">
              <a:rPr lang="en-US"/>
              <a:pPr>
                <a:defRPr/>
              </a:pPr>
              <a:t>‹#›</a:t>
            </a:fld>
            <a:endParaRPr lang="en-US"/>
          </a:p>
        </p:txBody>
      </p:sp>
    </p:spTree>
    <p:extLst>
      <p:ext uri="{BB962C8B-B14F-4D97-AF65-F5344CB8AC3E}">
        <p14:creationId xmlns:p14="http://schemas.microsoft.com/office/powerpoint/2010/main" val="2828830028"/>
      </p:ext>
    </p:extLst>
  </p:cSld>
  <p:clrMapOvr>
    <a:masterClrMapping/>
  </p:clrMapOvr>
  <p:transition/>
</p:sldLayout>
</file>

<file path=ppt/slideLayouts/slideLayout22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70461737"/>
      </p:ext>
    </p:extLst>
  </p:cSld>
  <p:clrMapOvr>
    <a:masterClrMapping/>
  </p:clrMapOvr>
  <p:transition/>
</p:sldLayout>
</file>

<file path=ppt/slideLayouts/slideLayout2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sz="2800"/>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3977340"/>
      </p:ext>
    </p:extLst>
  </p:cSld>
  <p:clrMapOvr>
    <a:masterClrMapping/>
  </p:clrMapOvr>
  <p:transition/>
</p:sldLayout>
</file>

<file path=ppt/slideLayouts/slideLayout2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8964163"/>
      </p:ext>
    </p:extLst>
  </p:cSld>
  <p:clrMapOvr>
    <a:masterClrMapping/>
  </p:clrMapOvr>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2321076"/>
      </p:ext>
    </p:extLst>
  </p:cSld>
  <p:clrMapOvr>
    <a:masterClrMapping/>
  </p:clrMapOvr>
  <p:transition/>
</p:sldLayout>
</file>

<file path=ppt/slideLayouts/slideLayout2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64227174"/>
      </p:ext>
    </p:extLst>
  </p:cSld>
  <p:clrMapOvr>
    <a:masterClrMapping/>
  </p:clrMapOvr>
  <p:transition/>
</p:sldLayout>
</file>

<file path=ppt/slideLayouts/slideLayout2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3425256"/>
      </p:ext>
    </p:extLst>
  </p:cSld>
  <p:clrMapOvr>
    <a:masterClrMapping/>
  </p:clrMapOvr>
  <p:transition/>
</p:sldLayout>
</file>

<file path=ppt/slideLayouts/slideLayout2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0028508"/>
      </p:ext>
    </p:extLst>
  </p:cSld>
  <p:clrMapOvr>
    <a:masterClrMapping/>
  </p:clrMapOvr>
  <p:transition/>
</p:sldLayout>
</file>

<file path=ppt/slideLayouts/slideLayout2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1796304"/>
      </p:ext>
    </p:extLst>
  </p:cSld>
  <p:clrMapOvr>
    <a:masterClrMapping/>
  </p:clrMapOvr>
  <p:transition/>
</p:sldLayout>
</file>

<file path=ppt/slideLayouts/slideLayout2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9483577"/>
      </p:ext>
    </p:extLst>
  </p:cSld>
  <p:clrMapOvr>
    <a:masterClrMapping/>
  </p:clrMapOvr>
  <p:transition/>
</p:sldLayout>
</file>

<file path=ppt/slideLayouts/slideLayout2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82701788"/>
      </p:ext>
    </p:extLst>
  </p:cSld>
  <p:clrMapOvr>
    <a:masterClrMapping/>
  </p:clrMapOvr>
  <p:transition/>
</p:sldLayout>
</file>

<file path=ppt/slideLayouts/slideLayout2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9848879"/>
      </p:ext>
    </p:extLst>
  </p:cSld>
  <p:clrMapOvr>
    <a:masterClrMapping/>
  </p:clrMapOvr>
  <p:transition/>
</p:sldLayout>
</file>

<file path=ppt/slideLayouts/slideLayout2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46933164"/>
      </p:ext>
    </p:extLst>
  </p:cSld>
  <p:clrMapOvr>
    <a:masterClrMapping/>
  </p:clrMapOvr>
  <p:transition/>
</p:sldLayout>
</file>

<file path=ppt/slideLayouts/slideLayout23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pPr defTabSz="914024"/>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pPr defTabSz="914024"/>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4599387"/>
      </p:ext>
    </p:extLst>
  </p:cSld>
  <p:clrMapOvr>
    <a:masterClrMapping/>
  </p:clrMapOvr>
  <p:transition/>
</p:sldLayout>
</file>

<file path=ppt/slideLayouts/slideLayout2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8560067"/>
      </p:ext>
    </p:extLst>
  </p:cSld>
  <p:clrMapOvr>
    <a:masterClrMapping/>
  </p:clrMapOvr>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85399281"/>
      </p:ext>
    </p:extLst>
  </p:cSld>
  <p:clrMapOvr>
    <a:masterClrMapping/>
  </p:clrMapOvr>
  <p:transition/>
</p:sldLayout>
</file>

<file path=ppt/slideLayouts/slideLayout2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7234862"/>
      </p:ext>
    </p:extLst>
  </p:cSld>
  <p:clrMapOvr>
    <a:masterClrMapping/>
  </p:clrMapOvr>
  <p:transition/>
</p:sldLayout>
</file>

<file path=ppt/slideLayouts/slideLayout2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3120778"/>
      </p:ext>
    </p:extLst>
  </p:cSld>
  <p:clrMapOvr>
    <a:masterClrMapping/>
  </p:clrMapOvr>
  <p:transition/>
</p:sldLayout>
</file>

<file path=ppt/slideLayouts/slideLayout2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7624576"/>
      </p:ext>
    </p:extLst>
  </p:cSld>
  <p:clrMapOvr>
    <a:masterClrMapping/>
  </p:clrMapOvr>
  <p:transition/>
</p:sldLayout>
</file>

<file path=ppt/slideLayouts/slideLayout2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8977436"/>
      </p:ext>
    </p:extLst>
  </p:cSld>
  <p:clrMapOvr>
    <a:masterClrMapping/>
  </p:clrMapOvr>
  <p:transition/>
</p:sldLayout>
</file>

<file path=ppt/slideLayouts/slideLayout2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79739623"/>
      </p:ext>
    </p:extLst>
  </p:cSld>
  <p:clrMapOvr>
    <a:masterClrMapping/>
  </p:clrMapOvr>
  <p:transition/>
</p:sldLayout>
</file>

<file path=ppt/slideLayouts/slideLayout2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50802086"/>
      </p:ext>
    </p:extLst>
  </p:cSld>
  <p:clrMapOvr>
    <a:masterClrMapping/>
  </p:clrMapOvr>
  <p:transition/>
</p:sldLayout>
</file>

<file path=ppt/slideLayouts/slideLayout2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97001118"/>
      </p:ext>
    </p:extLst>
  </p:cSld>
  <p:clrMapOvr>
    <a:masterClrMapping/>
  </p:clrMapOvr>
  <p:transition/>
</p:sldLayout>
</file>

<file path=ppt/slideLayouts/slideLayout2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3235911"/>
      </p:ext>
    </p:extLst>
  </p:cSld>
  <p:clrMapOvr>
    <a:masterClrMapping/>
  </p:clrMapOvr>
  <p:transition/>
</p:sldLayout>
</file>

<file path=ppt/slideLayouts/slideLayout2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2948123"/>
      </p:ext>
    </p:extLst>
  </p:cSld>
  <p:clrMapOvr>
    <a:masterClrMapping/>
  </p:clrMapOvr>
  <p:transition/>
</p:sldLayout>
</file>

<file path=ppt/slideLayouts/slideLayout24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9193878"/>
      </p:ext>
    </p:extLst>
  </p:cSld>
  <p:clrMapOvr>
    <a:masterClrMapping/>
  </p:clrMapOvr>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49994594"/>
      </p:ext>
    </p:extLst>
  </p:cSld>
  <p:clrMapOvr>
    <a:masterClrMapping/>
  </p:clrMapOvr>
  <p:transition/>
</p:sldLayout>
</file>

<file path=ppt/slideLayouts/slideLayout2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31185237"/>
      </p:ext>
    </p:extLst>
  </p:cSld>
  <p:clrMapOvr>
    <a:masterClrMapping/>
  </p:clrMapOvr>
  <p:transition/>
</p:sldLayout>
</file>

<file path=ppt/slideLayouts/slideLayout2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3883693"/>
      </p:ext>
    </p:extLst>
  </p:cSld>
  <p:clrMapOvr>
    <a:masterClrMapping/>
  </p:clrMapOvr>
  <p:transition/>
</p:sldLayout>
</file>

<file path=ppt/slideLayouts/slideLayout2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69650700"/>
      </p:ext>
    </p:extLst>
  </p:cSld>
  <p:clrMapOvr>
    <a:masterClrMapping/>
  </p:clrMapOvr>
  <p:transition/>
</p:sldLayout>
</file>

<file path=ppt/slideLayouts/slideLayout2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0384331"/>
      </p:ext>
    </p:extLst>
  </p:cSld>
  <p:clrMapOvr>
    <a:masterClrMapping/>
  </p:clrMapOvr>
  <p:transition/>
</p:sldLayout>
</file>

<file path=ppt/slideLayouts/slideLayout2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33802"/>
      </p:ext>
    </p:extLst>
  </p:cSld>
  <p:clrMapOvr>
    <a:masterClrMapping/>
  </p:clrMapOvr>
  <p:transition/>
</p:sldLayout>
</file>

<file path=ppt/slideLayouts/slideLayout2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9577748"/>
      </p:ext>
    </p:extLst>
  </p:cSld>
  <p:clrMapOvr>
    <a:masterClrMapping/>
  </p:clrMapOvr>
  <p:transition/>
</p:sldLayout>
</file>

<file path=ppt/slideLayouts/slideLayout2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4759025"/>
      </p:ext>
    </p:extLst>
  </p:cSld>
  <p:clrMapOvr>
    <a:masterClrMapping/>
  </p:clrMapOvr>
  <p:transition/>
</p:sldLayout>
</file>

<file path=ppt/slideLayouts/slideLayout2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220365"/>
      </p:ext>
    </p:extLst>
  </p:cSld>
  <p:clrMapOvr>
    <a:masterClrMapping/>
  </p:clrMapOvr>
  <p:transition/>
</p:sldLayout>
</file>

<file path=ppt/slideLayouts/slideLayout2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37159023"/>
      </p:ext>
    </p:extLst>
  </p:cSld>
  <p:clrMapOvr>
    <a:masterClrMapping/>
  </p:clrMapOvr>
  <p:transition/>
</p:sldLayout>
</file>

<file path=ppt/slideLayouts/slideLayout2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29583518"/>
      </p:ext>
    </p:extLst>
  </p:cSld>
  <p:clrMapOvr>
    <a:masterClrMapping/>
  </p:clrMapOvr>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5493300"/>
      </p:ext>
    </p:extLst>
  </p:cSld>
  <p:clrMapOvr>
    <a:masterClrMapping/>
  </p:clrMapOvr>
  <p:transition/>
</p:sldLayout>
</file>

<file path=ppt/slideLayouts/slideLayout2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836127360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a:defRPr sz="1200">
                <a:cs typeface="ＭＳ Ｐゴシック" charset="0"/>
              </a:defRPr>
            </a:lvl1pPr>
          </a:lstStyle>
          <a:p>
            <a:pPr>
              <a:defRPr/>
            </a:pPr>
            <a:fld id="{2B0615E8-B7BA-A94F-8CD8-59ABAB50F7E7}" type="slidenum">
              <a:rPr lang="en-US"/>
              <a:pPr>
                <a:defRPr/>
              </a:pPr>
              <a:t>‹#›</a:t>
            </a:fld>
            <a:endParaRPr lang="en-US"/>
          </a:p>
        </p:txBody>
      </p:sp>
    </p:spTree>
    <p:extLst>
      <p:ext uri="{BB962C8B-B14F-4D97-AF65-F5344CB8AC3E}">
        <p14:creationId xmlns:p14="http://schemas.microsoft.com/office/powerpoint/2010/main" val="2127648336"/>
      </p:ext>
    </p:extLst>
  </p:cSld>
  <p:clrMapOvr>
    <a:masterClrMapping/>
  </p:clrMapOvr>
  <p:transition/>
</p:sldLayout>
</file>

<file path=ppt/slideLayouts/slideLayout2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8E574D81-B5DE-384D-B24B-566C679AE608}" type="slidenum">
              <a:rPr lang="en-US"/>
              <a:pPr>
                <a:defRPr/>
              </a:pPr>
              <a:t>‹#›</a:t>
            </a:fld>
            <a:endParaRPr lang="en-US"/>
          </a:p>
        </p:txBody>
      </p:sp>
    </p:spTree>
    <p:extLst>
      <p:ext uri="{BB962C8B-B14F-4D97-AF65-F5344CB8AC3E}">
        <p14:creationId xmlns:p14="http://schemas.microsoft.com/office/powerpoint/2010/main" val="1574409365"/>
      </p:ext>
    </p:extLst>
  </p:cSld>
  <p:clrMapOvr>
    <a:masterClrMapping/>
  </p:clrMapOvr>
  <p:transition/>
</p:sldLayout>
</file>

<file path=ppt/slideLayouts/slideLayout2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7F718DBD-A8C3-BF41-B930-E6F09B914FC3}" type="slidenum">
              <a:rPr lang="en-US"/>
              <a:pPr>
                <a:defRPr/>
              </a:pPr>
              <a:t>‹#›</a:t>
            </a:fld>
            <a:endParaRPr lang="en-US"/>
          </a:p>
        </p:txBody>
      </p:sp>
    </p:spTree>
    <p:extLst>
      <p:ext uri="{BB962C8B-B14F-4D97-AF65-F5344CB8AC3E}">
        <p14:creationId xmlns:p14="http://schemas.microsoft.com/office/powerpoint/2010/main" val="2922284687"/>
      </p:ext>
    </p:extLst>
  </p:cSld>
  <p:clrMapOvr>
    <a:masterClrMapping/>
  </p:clrMapOvr>
  <p:transition/>
</p:sldLayout>
</file>

<file path=ppt/slideLayouts/slideLayout2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79E6F74A-33AD-9C44-A652-5BC058E44322}" type="slidenum">
              <a:rPr lang="en-US"/>
              <a:pPr>
                <a:defRPr/>
              </a:pPr>
              <a:t>‹#›</a:t>
            </a:fld>
            <a:endParaRPr lang="en-US"/>
          </a:p>
        </p:txBody>
      </p:sp>
    </p:spTree>
    <p:extLst>
      <p:ext uri="{BB962C8B-B14F-4D97-AF65-F5344CB8AC3E}">
        <p14:creationId xmlns:p14="http://schemas.microsoft.com/office/powerpoint/2010/main" val="817325218"/>
      </p:ext>
    </p:extLst>
  </p:cSld>
  <p:clrMapOvr>
    <a:masterClrMapping/>
  </p:clrMapOvr>
  <p:transition/>
</p:sldLayout>
</file>

<file path=ppt/slideLayouts/slideLayout2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a:defRPr>
                <a:cs typeface="ＭＳ Ｐゴシック" charset="0"/>
              </a:defRPr>
            </a:lvl1pPr>
          </a:lstStyle>
          <a:p>
            <a:pPr>
              <a:defRPr/>
            </a:pPr>
            <a:fld id="{2FE313B9-34D2-9B4F-924F-705E340D7A3C}" type="slidenum">
              <a:rPr lang="en-US"/>
              <a:pPr>
                <a:defRPr/>
              </a:pPr>
              <a:t>‹#›</a:t>
            </a:fld>
            <a:endParaRPr lang="en-US"/>
          </a:p>
        </p:txBody>
      </p:sp>
    </p:spTree>
    <p:extLst>
      <p:ext uri="{BB962C8B-B14F-4D97-AF65-F5344CB8AC3E}">
        <p14:creationId xmlns:p14="http://schemas.microsoft.com/office/powerpoint/2010/main" val="1267063346"/>
      </p:ext>
    </p:extLst>
  </p:cSld>
  <p:clrMapOvr>
    <a:masterClrMapping/>
  </p:clrMapOvr>
  <p:transition/>
</p:sldLayout>
</file>

<file path=ppt/slideLayouts/slideLayout2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a:defRPr>
                <a:cs typeface="ＭＳ Ｐゴシック" charset="0"/>
              </a:defRPr>
            </a:lvl1pPr>
          </a:lstStyle>
          <a:p>
            <a:pPr>
              <a:defRPr/>
            </a:pPr>
            <a:fld id="{272681F7-101F-CD48-BD26-A7C1DB38DD72}" type="slidenum">
              <a:rPr lang="en-US"/>
              <a:pPr>
                <a:defRPr/>
              </a:pPr>
              <a:t>‹#›</a:t>
            </a:fld>
            <a:endParaRPr lang="en-US"/>
          </a:p>
        </p:txBody>
      </p:sp>
    </p:spTree>
    <p:extLst>
      <p:ext uri="{BB962C8B-B14F-4D97-AF65-F5344CB8AC3E}">
        <p14:creationId xmlns:p14="http://schemas.microsoft.com/office/powerpoint/2010/main" val="1268328824"/>
      </p:ext>
    </p:extLst>
  </p:cSld>
  <p:clrMapOvr>
    <a:masterClrMapping/>
  </p:clrMapOvr>
  <p:transition/>
</p:sldLayout>
</file>

<file path=ppt/slideLayouts/slideLayout2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a:defRPr>
                <a:cs typeface="ＭＳ Ｐゴシック" charset="0"/>
              </a:defRPr>
            </a:lvl1pPr>
          </a:lstStyle>
          <a:p>
            <a:pPr>
              <a:defRPr/>
            </a:pPr>
            <a:fld id="{4DA22FE8-1BF1-7945-858E-9EDF18117A7F}" type="slidenum">
              <a:rPr lang="en-US"/>
              <a:pPr>
                <a:defRPr/>
              </a:pPr>
              <a:t>‹#›</a:t>
            </a:fld>
            <a:endParaRPr lang="en-US"/>
          </a:p>
        </p:txBody>
      </p:sp>
    </p:spTree>
    <p:extLst>
      <p:ext uri="{BB962C8B-B14F-4D97-AF65-F5344CB8AC3E}">
        <p14:creationId xmlns:p14="http://schemas.microsoft.com/office/powerpoint/2010/main" val="2661899907"/>
      </p:ext>
    </p:extLst>
  </p:cSld>
  <p:clrMapOvr>
    <a:masterClrMapping/>
  </p:clrMapOvr>
  <p:transition/>
</p:sldLayout>
</file>

<file path=ppt/slideLayouts/slideLayout2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EDECFB72-9437-4E43-B6E9-A86EC5F84799}" type="slidenum">
              <a:rPr lang="en-US"/>
              <a:pPr>
                <a:defRPr/>
              </a:pPr>
              <a:t>‹#›</a:t>
            </a:fld>
            <a:endParaRPr lang="en-US"/>
          </a:p>
        </p:txBody>
      </p:sp>
    </p:spTree>
    <p:extLst>
      <p:ext uri="{BB962C8B-B14F-4D97-AF65-F5344CB8AC3E}">
        <p14:creationId xmlns:p14="http://schemas.microsoft.com/office/powerpoint/2010/main" val="1719158762"/>
      </p:ext>
    </p:extLst>
  </p:cSld>
  <p:clrMapOvr>
    <a:masterClrMapping/>
  </p:clrMapOvr>
  <p:transition/>
</p:sldLayout>
</file>

<file path=ppt/slideLayouts/slideLayout2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9F1BB03A-AA9C-3441-BB02-8D748B0FE787}" type="slidenum">
              <a:rPr lang="en-US"/>
              <a:pPr>
                <a:defRPr/>
              </a:pPr>
              <a:t>‹#›</a:t>
            </a:fld>
            <a:endParaRPr lang="en-US"/>
          </a:p>
        </p:txBody>
      </p:sp>
    </p:spTree>
    <p:extLst>
      <p:ext uri="{BB962C8B-B14F-4D97-AF65-F5344CB8AC3E}">
        <p14:creationId xmlns:p14="http://schemas.microsoft.com/office/powerpoint/2010/main" val="2743735403"/>
      </p:ext>
    </p:extLst>
  </p:cSld>
  <p:clrMapOvr>
    <a:masterClrMapping/>
  </p:clrMapOvr>
  <p:transition/>
</p:sldLayout>
</file>

<file path=ppt/slideLayouts/slideLayout2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F09218E9-1586-4840-9706-4250AB6924DC}" type="slidenum">
              <a:rPr lang="en-US"/>
              <a:pPr>
                <a:defRPr/>
              </a:pPr>
              <a:t>‹#›</a:t>
            </a:fld>
            <a:endParaRPr lang="en-US"/>
          </a:p>
        </p:txBody>
      </p:sp>
    </p:spTree>
    <p:extLst>
      <p:ext uri="{BB962C8B-B14F-4D97-AF65-F5344CB8AC3E}">
        <p14:creationId xmlns:p14="http://schemas.microsoft.com/office/powerpoint/2010/main" val="3335995463"/>
      </p:ext>
    </p:extLst>
  </p:cSld>
  <p:clrMapOvr>
    <a:masterClrMapping/>
  </p:clrMapOvr>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pic>
        <p:nvPicPr>
          <p:cNvPr id="7" name="Picture 6"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053959205"/>
      </p:ext>
    </p:extLst>
  </p:cSld>
  <p:clrMapOvr>
    <a:masterClrMapping/>
  </p:clrMapOvr>
  <p:transition/>
</p:sldLayout>
</file>

<file path=ppt/slideLayouts/slideLayout2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0C7C5289-DED0-BF4F-8007-4B3A361AC980}" type="slidenum">
              <a:rPr lang="en-US"/>
              <a:pPr>
                <a:defRPr/>
              </a:pPr>
              <a:t>‹#›</a:t>
            </a:fld>
            <a:endParaRPr lang="en-US"/>
          </a:p>
        </p:txBody>
      </p:sp>
    </p:spTree>
    <p:extLst>
      <p:ext uri="{BB962C8B-B14F-4D97-AF65-F5344CB8AC3E}">
        <p14:creationId xmlns:p14="http://schemas.microsoft.com/office/powerpoint/2010/main" val="3597273031"/>
      </p:ext>
    </p:extLst>
  </p:cSld>
  <p:clrMapOvr>
    <a:masterClrMapping/>
  </p:clrMapOvr>
  <p:transition/>
</p:sldLayout>
</file>

<file path=ppt/slideLayouts/slideLayout271.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177E2285-5DCA-104D-A461-AF822D41BD2E}" type="slidenum">
              <a:rPr lang="en-US"/>
              <a:pPr>
                <a:defRPr/>
              </a:pPr>
              <a:t>‹#›</a:t>
            </a:fld>
            <a:endParaRPr lang="en-US"/>
          </a:p>
        </p:txBody>
      </p:sp>
    </p:spTree>
    <p:extLst>
      <p:ext uri="{BB962C8B-B14F-4D97-AF65-F5344CB8AC3E}">
        <p14:creationId xmlns:p14="http://schemas.microsoft.com/office/powerpoint/2010/main" val="59548188"/>
      </p:ext>
    </p:extLst>
  </p:cSld>
  <p:clrMapOvr>
    <a:masterClrMapping/>
  </p:clrMapOvr>
  <p:transition/>
</p:sldLayout>
</file>

<file path=ppt/slideLayouts/slideLayout272.xml><?xml version="1.0" encoding="utf-8"?>
<p:sldLayout xmlns:a="http://schemas.openxmlformats.org/drawingml/2006/main" xmlns:r="http://schemas.openxmlformats.org/officeDocument/2006/relationships" xmlns:p="http://schemas.openxmlformats.org/presentationml/2006/main" type="title" preserve="1">
  <p:cSld name="Title Slide">
    <p:bg>
      <p:bgRef idx="1001">
        <a:schemeClr val="bg1"/>
      </p:bgRef>
    </p:bg>
    <p:spTree>
      <p:nvGrpSpPr>
        <p:cNvPr id="1" name=""/>
        <p:cNvGrpSpPr/>
        <p:nvPr/>
      </p:nvGrpSpPr>
      <p:grpSpPr>
        <a:xfrm>
          <a:off x="0" y="0"/>
          <a:ext cx="0" cy="0"/>
          <a:chOff x="0" y="0"/>
          <a:chExt cx="0" cy="0"/>
        </a:xfrm>
      </p:grpSpPr>
      <p:sp>
        <p:nvSpPr>
          <p:cNvPr id="4" name="Rectangle 3"/>
          <p:cNvSpPr/>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452628" y="770467"/>
            <a:ext cx="8086725" cy="3352800"/>
          </a:xfrm>
        </p:spPr>
        <p:txBody>
          <a:bodyPr anchor="b">
            <a:noAutofit/>
          </a:bodyPr>
          <a:lstStyle>
            <a:lvl1pPr algn="l">
              <a:lnSpc>
                <a:spcPct val="80000"/>
              </a:lnSpc>
              <a:defRPr sz="8000" spc="-120" baseline="0">
                <a:solidFill>
                  <a:srgbClr val="FFFFFF"/>
                </a:solidFill>
              </a:defRPr>
            </a:lvl1pPr>
          </a:lstStyle>
          <a:p>
            <a:r>
              <a:rPr lang="en-US"/>
              <a:t>Click to edit Master title style</a:t>
            </a:r>
            <a:endParaRPr lang="en-US" dirty="0"/>
          </a:p>
        </p:txBody>
      </p:sp>
      <p:sp>
        <p:nvSpPr>
          <p:cNvPr id="3" name="Subtitle 2"/>
          <p:cNvSpPr>
            <a:spLocks noGrp="1"/>
          </p:cNvSpPr>
          <p:nvPr>
            <p:ph type="subTitle" idx="1"/>
          </p:nvPr>
        </p:nvSpPr>
        <p:spPr>
          <a:xfrm>
            <a:off x="500634" y="4198409"/>
            <a:ext cx="6921151" cy="1645920"/>
          </a:xfrm>
        </p:spPr>
        <p:txBody>
          <a:bodyPr>
            <a:normAutofit/>
          </a:bodyPr>
          <a:lstStyle>
            <a:lvl1pPr marL="0" indent="0" algn="l">
              <a:buNone/>
              <a:defRPr sz="2800">
                <a:solidFill>
                  <a:schemeClr val="bg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a:t>Click to edit Master subtitle style</a:t>
            </a:r>
            <a:endParaRPr lang="en-US" dirty="0"/>
          </a:p>
        </p:txBody>
      </p:sp>
      <p:sp>
        <p:nvSpPr>
          <p:cNvPr id="6" name="Date Placeholder 5"/>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6/24/18</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956466987"/>
      </p:ext>
    </p:extLst>
  </p:cSld>
  <p:clrMapOvr>
    <a:overrideClrMapping bg1="lt1" tx1="dk1" bg2="lt2" tx2="dk2" accent1="accent1" accent2="accent2" accent3="accent3" accent4="accent4" accent5="accent5" accent6="accent6" hlink="hlink" folHlink="folHlink"/>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itle" preserve="1">
  <p:cSld name="1_Title Slide">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528637" y="712594"/>
            <a:ext cx="8086725" cy="2898708"/>
          </a:xfrm>
          <a:noFill/>
        </p:spPr>
        <p:txBody>
          <a:bodyPr anchor="b">
            <a:noAutofit/>
          </a:bodyPr>
          <a:lstStyle>
            <a:lvl1pPr algn="ctr">
              <a:lnSpc>
                <a:spcPct val="80000"/>
              </a:lnSpc>
              <a:defRPr sz="8000" spc="-120" baseline="0">
                <a:solidFill>
                  <a:schemeClr val="tx1"/>
                </a:solidFill>
              </a:defRPr>
            </a:lvl1pPr>
          </a:lstStyle>
          <a:p>
            <a:r>
              <a:rPr lang="en-US" dirty="0"/>
              <a:t>Click to edit Master title style</a:t>
            </a:r>
          </a:p>
        </p:txBody>
      </p:sp>
      <p:sp>
        <p:nvSpPr>
          <p:cNvPr id="3" name="Subtitle 2"/>
          <p:cNvSpPr>
            <a:spLocks noGrp="1"/>
          </p:cNvSpPr>
          <p:nvPr>
            <p:ph type="subTitle" idx="1"/>
          </p:nvPr>
        </p:nvSpPr>
        <p:spPr>
          <a:xfrm>
            <a:off x="528638" y="3897565"/>
            <a:ext cx="8086724" cy="1645920"/>
          </a:xfrm>
        </p:spPr>
        <p:txBody>
          <a:bodyPr>
            <a:normAutofit/>
          </a:bodyPr>
          <a:lstStyle>
            <a:lvl1pPr marL="0" indent="0" algn="ctr">
              <a:buNone/>
              <a:defRPr sz="2800">
                <a:solidFill>
                  <a:schemeClr val="tx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6/24/18</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041047578"/>
      </p:ext>
    </p:extLst>
  </p:cSld>
  <p:clrMapOvr>
    <a:overrideClrMapping bg1="lt1" tx1="dk1" bg2="lt2" tx2="dk2" accent1="accent1" accent2="accent2" accent3="accent3" accent4="accent4" accent5="accent5" accent6="accent6" hlink="hlink" folHlink="folHlink"/>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11" name="Title Placeholder 1"/>
          <p:cNvSpPr>
            <a:spLocks noGrp="1"/>
          </p:cNvSpPr>
          <p:nvPr>
            <p:ph type="title"/>
          </p:nvPr>
        </p:nvSpPr>
        <p:spPr>
          <a:xfrm>
            <a:off x="0" y="0"/>
            <a:ext cx="9144000" cy="1085850"/>
          </a:xfrm>
          <a:prstGeom prst="rect">
            <a:avLst/>
          </a:prstGeom>
        </p:spPr>
        <p:txBody>
          <a:bodyPr vert="horz" lIns="91440" tIns="45720" rIns="91440" bIns="45720" rtlCol="0" anchor="ctr">
            <a:normAutofit/>
          </a:bodyPr>
          <a:lstStyle>
            <a:lvl1pPr marL="0">
              <a:defRPr/>
            </a:lvl1pPr>
          </a:lstStyle>
          <a:p>
            <a:r>
              <a:rPr lang="en-US" dirty="0"/>
              <a:t>Click to edit Master title style</a:t>
            </a:r>
          </a:p>
        </p:txBody>
      </p:sp>
      <p:sp>
        <p:nvSpPr>
          <p:cNvPr id="24" name="Content Placeholder 22"/>
          <p:cNvSpPr>
            <a:spLocks noGrp="1"/>
          </p:cNvSpPr>
          <p:nvPr>
            <p:ph sz="quarter" idx="11"/>
          </p:nvPr>
        </p:nvSpPr>
        <p:spPr>
          <a:xfrm>
            <a:off x="123825" y="1241652"/>
            <a:ext cx="8897938" cy="5224462"/>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2"/>
          </p:nvPr>
        </p:nvSpPr>
        <p:spPr/>
        <p:txBody>
          <a:bodyPr/>
          <a:lstStyle/>
          <a:p>
            <a:fld id="{9FD9DB3E-E709-42CF-B11F-1DFE1D210A82}" type="datetime1">
              <a:rPr lang="en-US" smtClean="0">
                <a:solidFill>
                  <a:prstClr val="black">
                    <a:alpha val="75000"/>
                  </a:prstClr>
                </a:solidFill>
                <a:latin typeface="Calibri"/>
              </a:rPr>
              <a:pPr/>
              <a:t>6/24/18</a:t>
            </a:fld>
            <a:endParaRPr lang="en-US">
              <a:solidFill>
                <a:prstClr val="black">
                  <a:alpha val="75000"/>
                </a:prstClr>
              </a:solidFill>
              <a:latin typeface="Calibri"/>
            </a:endParaRPr>
          </a:p>
        </p:txBody>
      </p:sp>
      <p:sp>
        <p:nvSpPr>
          <p:cNvPr id="6" name="Footer Placeholder 5"/>
          <p:cNvSpPr>
            <a:spLocks noGrp="1"/>
          </p:cNvSpPr>
          <p:nvPr>
            <p:ph type="ftr" sz="quarter" idx="13"/>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4"/>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774591281"/>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52628" y="767419"/>
            <a:ext cx="8085582" cy="3355848"/>
          </a:xfrm>
          <a:solidFill>
            <a:schemeClr val="bg1"/>
          </a:solidFill>
        </p:spPr>
        <p:txBody>
          <a:bodyPr anchor="b">
            <a:normAutofit/>
          </a:bodyPr>
          <a:lstStyle>
            <a:lvl1pPr>
              <a:lnSpc>
                <a:spcPct val="80000"/>
              </a:lnSpc>
              <a:defRPr sz="8000" b="0" baseline="0">
                <a:solidFill>
                  <a:schemeClr val="accent1"/>
                </a:solidFill>
              </a:defRPr>
            </a:lvl1pPr>
          </a:lstStyle>
          <a:p>
            <a:r>
              <a:rPr lang="en-US"/>
              <a:t>Click to edit Master title style</a:t>
            </a:r>
            <a:endParaRPr lang="en-US" dirty="0"/>
          </a:p>
        </p:txBody>
      </p:sp>
      <p:sp>
        <p:nvSpPr>
          <p:cNvPr id="3" name="Text Placeholder 2"/>
          <p:cNvSpPr>
            <a:spLocks noGrp="1"/>
          </p:cNvSpPr>
          <p:nvPr>
            <p:ph type="body" idx="1"/>
          </p:nvPr>
        </p:nvSpPr>
        <p:spPr>
          <a:xfrm>
            <a:off x="500634" y="4187275"/>
            <a:ext cx="6919722" cy="1645920"/>
          </a:xfrm>
        </p:spPr>
        <p:txBody>
          <a:bodyPr anchor="t">
            <a:normAutofit/>
          </a:bodyPr>
          <a:lstStyle>
            <a:lvl1pPr marL="0" indent="0">
              <a:buNone/>
              <a:defRPr sz="2800">
                <a:solidFill>
                  <a:schemeClr val="tx1"/>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6/24/18</a:t>
            </a:fld>
            <a:endParaRPr lang="en-US">
              <a:solidFill>
                <a:prstClr val="black">
                  <a:alpha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497539033"/>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188798"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51603"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6/24/18</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344595767"/>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a:t>Click to edit Master title style</a:t>
            </a:r>
            <a:endParaRPr lang="en-US" dirty="0"/>
          </a:p>
        </p:txBody>
      </p:sp>
      <p:sp>
        <p:nvSpPr>
          <p:cNvPr id="3" name="Text Placeholder 2"/>
          <p:cNvSpPr>
            <a:spLocks noGrp="1"/>
          </p:cNvSpPr>
          <p:nvPr>
            <p:ph type="body" idx="1"/>
          </p:nvPr>
        </p:nvSpPr>
        <p:spPr>
          <a:xfrm>
            <a:off x="188798" y="1197209"/>
            <a:ext cx="4271962" cy="723400"/>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188798" y="2029968"/>
            <a:ext cx="4271962" cy="4231057"/>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51603" y="1194345"/>
            <a:ext cx="4271962" cy="722376"/>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51603" y="2025216"/>
            <a:ext cx="4271962" cy="4235809"/>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6/24/18</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30774320"/>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a:t>Click to edit Master title style</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6/24/18</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868654668"/>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6/24/18</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0795563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pic>
        <p:nvPicPr>
          <p:cNvPr id="9" name="Picture 8"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31580221"/>
      </p:ext>
    </p:extLst>
  </p:cSld>
  <p:clrMapOvr>
    <a:masterClrMapping/>
  </p:clrMapOvr>
  <p:transition/>
</p:sldLayout>
</file>

<file path=ppt/slideLayouts/slideLayout2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Rectangle 1"/>
          <p:cNvSpPr/>
          <p:nvPr/>
        </p:nvSpPr>
        <p:spPr>
          <a:xfrm>
            <a:off x="5715000" y="0"/>
            <a:ext cx="3429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9" name="Title 8"/>
          <p:cNvSpPr>
            <a:spLocks noGrp="1"/>
          </p:cNvSpPr>
          <p:nvPr>
            <p:ph type="title"/>
          </p:nvPr>
        </p:nvSpPr>
        <p:spPr>
          <a:xfrm>
            <a:off x="6196053" y="542282"/>
            <a:ext cx="2537460" cy="1920240"/>
          </a:xfrm>
        </p:spPr>
        <p:txBody>
          <a:bodyPr anchor="b">
            <a:noAutofit/>
          </a:bodyPr>
          <a:lstStyle>
            <a:lvl1pPr>
              <a:lnSpc>
                <a:spcPct val="85000"/>
              </a:lnSpc>
              <a:defRPr sz="3600">
                <a:solidFill>
                  <a:srgbClr val="FFFFFF"/>
                </a:solidFill>
              </a:defRPr>
            </a:lvl1pPr>
          </a:lstStyle>
          <a:p>
            <a:r>
              <a:rPr lang="en-US"/>
              <a:t>Click to edit Master title style</a:t>
            </a:r>
            <a:endParaRPr lang="en-US" dirty="0"/>
          </a:p>
        </p:txBody>
      </p:sp>
      <p:sp>
        <p:nvSpPr>
          <p:cNvPr id="3" name="Content Placeholder 2"/>
          <p:cNvSpPr>
            <a:spLocks noGrp="1"/>
          </p:cNvSpPr>
          <p:nvPr>
            <p:ph idx="1"/>
          </p:nvPr>
        </p:nvSpPr>
        <p:spPr>
          <a:xfrm>
            <a:off x="571500" y="762000"/>
            <a:ext cx="4572000" cy="4572000"/>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06987" y="2511813"/>
            <a:ext cx="2548890" cy="3126987"/>
          </a:xfrm>
        </p:spPr>
        <p:txBody>
          <a:bodyPr>
            <a:normAutofit/>
          </a:bodyPr>
          <a:lstStyle>
            <a:lvl1pPr marL="0" marR="0" indent="0" algn="l" defTabSz="914400" rtl="0" eaLnBrk="1" fontAlgn="auto" latinLnBrk="0" hangingPunct="1">
              <a:lnSpc>
                <a:spcPct val="100000"/>
              </a:lnSpc>
              <a:spcBef>
                <a:spcPts val="1200"/>
              </a:spcBef>
              <a:spcAft>
                <a:spcPts val="0"/>
              </a:spcAft>
              <a:buClrTx/>
              <a:buSzTx/>
              <a:buFontTx/>
              <a:buNone/>
              <a:tabLst/>
              <a:defRPr sz="1500">
                <a:solidFill>
                  <a:srgbClr val="404040"/>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ts val="1400"/>
              </a:spcBef>
              <a:spcAft>
                <a:spcPts val="0"/>
              </a:spcAft>
              <a:buClrTx/>
              <a:buSzTx/>
              <a:buFontTx/>
              <a:buNone/>
              <a:tabLst/>
              <a:defRPr/>
            </a:pPr>
            <a:r>
              <a:rPr lang="en-US"/>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6/24/18</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828291441"/>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86918" y="5418668"/>
            <a:ext cx="8085582" cy="613283"/>
          </a:xfrm>
        </p:spPr>
        <p:txBody>
          <a:bodyPr anchor="b">
            <a:normAutofit/>
          </a:bodyPr>
          <a:lstStyle>
            <a:lvl1pPr>
              <a:lnSpc>
                <a:spcPct val="85000"/>
              </a:lnSpc>
              <a:defRPr sz="2800" b="0">
                <a:solidFill>
                  <a:srgbClr val="FFFFFF"/>
                </a:solidFill>
              </a:defRPr>
            </a:lvl1pPr>
          </a:lstStyle>
          <a:p>
            <a:r>
              <a:rPr lang="en-US"/>
              <a:t>Click to edit Master title style</a:t>
            </a:r>
            <a:endParaRPr lang="en-US" dirty="0"/>
          </a:p>
        </p:txBody>
      </p:sp>
      <p:sp>
        <p:nvSpPr>
          <p:cNvPr id="3" name="Picture Placeholder 2"/>
          <p:cNvSpPr>
            <a:spLocks noGrp="1" noChangeAspect="1"/>
          </p:cNvSpPr>
          <p:nvPr>
            <p:ph type="pic" idx="1"/>
          </p:nvPr>
        </p:nvSpPr>
        <p:spPr>
          <a:xfrm>
            <a:off x="0" y="0"/>
            <a:ext cx="9144000" cy="5330952"/>
          </a:xfrm>
          <a:solidFill>
            <a:schemeClr val="accent1">
              <a:lumMod val="40000"/>
              <a:lumOff val="60000"/>
            </a:schemeClr>
          </a:solidFill>
        </p:spPr>
        <p:txBody>
          <a:bodyPr anchor="t"/>
          <a:lstStyle>
            <a:lvl1pPr marL="0" indent="0" algn="ctr">
              <a:spcBef>
                <a:spcPts val="800"/>
              </a:spcBef>
              <a:buNone/>
              <a:defRPr sz="3200">
                <a:solidFill>
                  <a:srgbClr val="4D4D4D"/>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507492" y="6031951"/>
            <a:ext cx="6922008" cy="411184"/>
          </a:xfrm>
        </p:spPr>
        <p:txBody>
          <a:bodyPr>
            <a:normAutofit/>
          </a:bodyPr>
          <a:lstStyle>
            <a:lvl1pPr marL="0" indent="0">
              <a:lnSpc>
                <a:spcPct val="90000"/>
              </a:lnSpc>
              <a:spcBef>
                <a:spcPts val="1200"/>
              </a:spcBef>
              <a:buNone/>
              <a:defRPr sz="1400">
                <a:solidFill>
                  <a:srgbClr val="262626"/>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white">
                    <a:alpha val="75000"/>
                  </a:prstClr>
                </a:solidFill>
                <a:latin typeface="Calibri"/>
              </a:rPr>
              <a:pPr/>
              <a:t>6/24/18</a:t>
            </a:fld>
            <a:endParaRPr lang="en-US">
              <a:solidFill>
                <a:prstClr val="white">
                  <a:alpha val="75000"/>
                </a:prstClr>
              </a:solidFill>
              <a:latin typeface="Calibri"/>
            </a:endParaRPr>
          </a:p>
        </p:txBody>
      </p:sp>
      <p:sp>
        <p:nvSpPr>
          <p:cNvPr id="9" name="Footer Placeholder 8"/>
          <p:cNvSpPr>
            <a:spLocks noGrp="1"/>
          </p:cNvSpPr>
          <p:nvPr>
            <p:ph type="ftr" sz="quarter" idx="11"/>
          </p:nvPr>
        </p:nvSpPr>
        <p:spPr/>
        <p:txBody>
          <a:bodyPr/>
          <a:lstStyle/>
          <a:p>
            <a:endParaRPr lang="en-US" dirty="0">
              <a:solidFill>
                <a:prstClr val="white">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white"/>
                </a:solidFill>
                <a:latin typeface="Calibri"/>
              </a:rPr>
              <a:pPr/>
              <a:t>‹#›</a:t>
            </a:fld>
            <a:endParaRPr lang="en-US" dirty="0">
              <a:solidFill>
                <a:prstClr val="white"/>
              </a:solidFill>
              <a:latin typeface="Calibri"/>
            </a:endParaRPr>
          </a:p>
        </p:txBody>
      </p:sp>
    </p:spTree>
    <p:extLst>
      <p:ext uri="{BB962C8B-B14F-4D97-AF65-F5344CB8AC3E}">
        <p14:creationId xmlns:p14="http://schemas.microsoft.com/office/powerpoint/2010/main" val="2058623853"/>
      </p:ext>
    </p:extLst>
  </p:cSld>
  <p:clrMapOvr>
    <a:overrideClrMapping bg1="dk1" tx1="lt1" bg2="dk2" tx2="lt2" accent1="accent1" accent2="accent2" accent3="accent3" accent4="accent4" accent5="accent5" accent6="accent6" hlink="hlink" folHlink="folHlink"/>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6/24/18</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262987500"/>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57963" y="695325"/>
            <a:ext cx="1971675" cy="4800600"/>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578644" y="714376"/>
            <a:ext cx="5800725" cy="54006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6/24/18</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788769312"/>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7" descr="safari.png"/>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80975" y="6411913"/>
            <a:ext cx="1025525" cy="2968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5" name="Rectangle 1029"/>
          <p:cNvSpPr>
            <a:spLocks noGrp="1" noChangeArrowheads="1"/>
          </p:cNvSpPr>
          <p:nvPr>
            <p:ph type="ftr" sz="quarter" idx="10"/>
          </p:nvPr>
        </p:nvSpPr>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p:txBody>
          <a:bodyPr/>
          <a:lstStyle>
            <a:lvl1pPr>
              <a:defRPr/>
            </a:lvl1pPr>
          </a:lstStyle>
          <a:p>
            <a:pPr>
              <a:defRPr/>
            </a:pPr>
            <a:fld id="{ACFCE054-F1E5-374D-A24E-887477C053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21175784"/>
      </p:ext>
    </p:extLst>
  </p:cSld>
  <p:clrMapOvr>
    <a:masterClrMapping/>
  </p:clrMapOvr>
  <p:transition/>
</p:sldLayout>
</file>

<file path=ppt/slideLayouts/slideLayout2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292004D-7284-C244-B275-AB956C66515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67124249"/>
      </p:ext>
    </p:extLst>
  </p:cSld>
  <p:clrMapOvr>
    <a:masterClrMapping/>
  </p:clrMapOvr>
  <p:transition/>
</p:sldLayout>
</file>

<file path=ppt/slideLayouts/slideLayout2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B79817D1-13B0-D341-B1C4-34616D3933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97265628"/>
      </p:ext>
    </p:extLst>
  </p:cSld>
  <p:clrMapOvr>
    <a:masterClrMapping/>
  </p:clrMapOvr>
  <p:transition/>
</p:sldLayout>
</file>

<file path=ppt/slideLayouts/slideLayout2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62067096-FD7F-A949-B565-8298951E6B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676231"/>
      </p:ext>
    </p:extLst>
  </p:cSld>
  <p:clrMapOvr>
    <a:masterClrMapping/>
  </p:clrMapOvr>
  <p:transition/>
</p:sldLayout>
</file>

<file path=ppt/slideLayouts/slideLayout2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701077C3-3C60-8640-A1DD-3718D4D0D74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41575383"/>
      </p:ext>
    </p:extLst>
  </p:cSld>
  <p:clrMapOvr>
    <a:masterClrMapping/>
  </p:clrMapOvr>
  <p:transition/>
</p:sldLayout>
</file>

<file path=ppt/slideLayouts/slideLayout2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D4D41FDD-73B6-EC4A-BB35-BA0C8CCC36C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65011113"/>
      </p:ext>
    </p:extLst>
  </p:cSld>
  <p:clrMapOvr>
    <a:masterClrMapping/>
  </p:clrMapOvr>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pic>
        <p:nvPicPr>
          <p:cNvPr id="5" name="Picture 4"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66332104"/>
      </p:ext>
    </p:extLst>
  </p:cSld>
  <p:clrMapOvr>
    <a:masterClrMapping/>
  </p:clrMapOvr>
  <p:transition/>
</p:sldLayout>
</file>

<file path=ppt/slideLayouts/slideLayout2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D88D2B92-4EF8-0940-9F90-1D39CCADBD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51265468"/>
      </p:ext>
    </p:extLst>
  </p:cSld>
  <p:clrMapOvr>
    <a:masterClrMapping/>
  </p:clrMapOvr>
  <p:transition/>
</p:sldLayout>
</file>

<file path=ppt/slideLayouts/slideLayout2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1224B1A2-EC3E-4448-972E-E198354A3E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04952016"/>
      </p:ext>
    </p:extLst>
  </p:cSld>
  <p:clrMapOvr>
    <a:masterClrMapping/>
  </p:clrMapOvr>
  <p:transition/>
</p:sldLayout>
</file>

<file path=ppt/slideLayouts/slideLayout2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B25B71B7-33A4-004A-B24D-5E8A20C1D7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04853053"/>
      </p:ext>
    </p:extLst>
  </p:cSld>
  <p:clrMapOvr>
    <a:masterClrMapping/>
  </p:clrMapOvr>
  <p:transition/>
</p:sldLayout>
</file>

<file path=ppt/slideLayouts/slideLayout2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1F5EE445-AD48-2049-A03E-4C865681EA4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6292141"/>
      </p:ext>
    </p:extLst>
  </p:cSld>
  <p:clrMapOvr>
    <a:masterClrMapping/>
  </p:clrMapOvr>
  <p:transition/>
</p:sldLayout>
</file>

<file path=ppt/slideLayouts/slideLayout2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EF8603A9-60B6-0741-B15F-17172804C1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273888"/>
      </p:ext>
    </p:extLst>
  </p:cSld>
  <p:clrMapOvr>
    <a:masterClrMapping/>
  </p:clrMapOvr>
  <p:transition/>
</p:sldLayout>
</file>

<file path=ppt/slideLayouts/slideLayout29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Table Placeholder 2"/>
          <p:cNvSpPr>
            <a:spLocks noGrp="1"/>
          </p:cNvSpPr>
          <p:nvPr>
            <p:ph type="tbl" idx="1"/>
          </p:nvPr>
        </p:nvSpPr>
        <p:spPr>
          <a:xfrm>
            <a:off x="228600" y="1371600"/>
            <a:ext cx="8610600" cy="4876800"/>
          </a:xfrm>
        </p:spPr>
        <p:txBody>
          <a:bodyPr/>
          <a:lstStyle/>
          <a:p>
            <a:pPr lvl="0"/>
            <a:endParaRPr lang="en-US" noProof="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066D58A-9B40-E846-A790-9B6CD5A585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69410633"/>
      </p:ext>
    </p:extLst>
  </p:cSld>
  <p:clrMapOvr>
    <a:masterClrMapping/>
  </p:clrMapOvr>
  <p:transition/>
</p:sldLayout>
</file>

<file path=ppt/slideLayouts/slideLayout296.xml><?xml version="1.0" encoding="utf-8"?>
<p:sldLayout xmlns:a="http://schemas.openxmlformats.org/drawingml/2006/main" xmlns:r="http://schemas.openxmlformats.org/officeDocument/2006/relationships" xmlns:p="http://schemas.openxmlformats.org/presentationml/2006/main" type="title" preserve="1">
  <p:cSld name="제목 슬라이드">
    <p:spTree>
      <p:nvGrpSpPr>
        <p:cNvPr id="1" name=""/>
        <p:cNvGrpSpPr/>
        <p:nvPr/>
      </p:nvGrpSpPr>
      <p:grpSpPr>
        <a:xfrm>
          <a:off x="0" y="0"/>
          <a:ext cx="0" cy="0"/>
          <a:chOff x="0" y="0"/>
          <a:chExt cx="0" cy="0"/>
        </a:xfrm>
      </p:grpSpPr>
      <p:sp>
        <p:nvSpPr>
          <p:cNvPr id="2" name="제목 1"/>
          <p:cNvSpPr>
            <a:spLocks noGrp="1"/>
          </p:cNvSpPr>
          <p:nvPr>
            <p:ph type="ctrTitle"/>
          </p:nvPr>
        </p:nvSpPr>
        <p:spPr>
          <a:xfrm>
            <a:off x="685800" y="1844824"/>
            <a:ext cx="7772400" cy="1470025"/>
          </a:xfrm>
        </p:spPr>
        <p:txBody>
          <a:bodyPr anchor="ctr"/>
          <a:lstStyle/>
          <a:p>
            <a:r>
              <a:rPr lang="ko-KR" altLang="en-US" dirty="0"/>
              <a:t>마스터 제목 스타일 편집</a:t>
            </a:r>
          </a:p>
        </p:txBody>
      </p:sp>
      <p:sp>
        <p:nvSpPr>
          <p:cNvPr id="3" name="부제목 2"/>
          <p:cNvSpPr>
            <a:spLocks noGrp="1"/>
          </p:cNvSpPr>
          <p:nvPr>
            <p:ph type="subTitle" idx="1"/>
          </p:nvPr>
        </p:nvSpPr>
        <p:spPr>
          <a:xfrm>
            <a:off x="1371600" y="4149080"/>
            <a:ext cx="6400800" cy="1656184"/>
          </a:xfrm>
        </p:spPr>
        <p:txBody>
          <a:bodyPr/>
          <a:lstStyle>
            <a:lvl1pPr marL="0" indent="0" algn="ctr">
              <a:buNone/>
              <a:defRPr>
                <a:solidFill>
                  <a:schemeClr val="tx1">
                    <a:lumMod val="65000"/>
                    <a:lumOff val="3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ko-KR" altLang="en-US"/>
              <a:t>마스터 부제목 스타일 편집</a:t>
            </a:r>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2018. 6. 24.</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269450811"/>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obj" preserve="1">
  <p:cSld name="제목 및 내용">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dirty="0"/>
              <a:t>마스터 제목 스타일 편집</a:t>
            </a:r>
          </a:p>
        </p:txBody>
      </p:sp>
      <p:sp>
        <p:nvSpPr>
          <p:cNvPr id="3" name="내용 개체 틀 2"/>
          <p:cNvSpPr>
            <a:spLocks noGrp="1"/>
          </p:cNvSpPr>
          <p:nvPr>
            <p:ph idx="1"/>
          </p:nvPr>
        </p:nvSpPr>
        <p:spPr>
          <a:xfrm>
            <a:off x="457200" y="1340768"/>
            <a:ext cx="8229600" cy="4968552"/>
          </a:xfrm>
        </p:spPr>
        <p:txBody>
          <a:bodyPr/>
          <a:lstStyle/>
          <a:p>
            <a:pPr lvl="0"/>
            <a:r>
              <a:rPr lang="ko-KR" altLang="en-US" dirty="0"/>
              <a:t>마스터 텍스트 스타일을 편집합니다</a:t>
            </a:r>
          </a:p>
          <a:p>
            <a:pPr lvl="1"/>
            <a:r>
              <a:rPr lang="ko-KR" altLang="en-US" dirty="0"/>
              <a:t>둘째 수준</a:t>
            </a:r>
          </a:p>
          <a:p>
            <a:pPr lvl="2"/>
            <a:r>
              <a:rPr lang="ko-KR" altLang="en-US" dirty="0"/>
              <a:t>셋째 수준</a:t>
            </a:r>
          </a:p>
          <a:p>
            <a:pPr lvl="3"/>
            <a:r>
              <a:rPr lang="ko-KR" altLang="en-US" dirty="0"/>
              <a:t>넷째 수준</a:t>
            </a:r>
          </a:p>
          <a:p>
            <a:pPr lvl="4"/>
            <a:r>
              <a:rPr lang="ko-KR" altLang="en-US" dirty="0"/>
              <a:t>다섯째 수준</a:t>
            </a:r>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2018. 6. 24.</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1239307237"/>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secHead" preserve="1">
  <p:cSld name="구역 머리글">
    <p:spTree>
      <p:nvGrpSpPr>
        <p:cNvPr id="1" name=""/>
        <p:cNvGrpSpPr/>
        <p:nvPr/>
      </p:nvGrpSpPr>
      <p:grpSpPr>
        <a:xfrm>
          <a:off x="0" y="0"/>
          <a:ext cx="0" cy="0"/>
          <a:chOff x="0" y="0"/>
          <a:chExt cx="0" cy="0"/>
        </a:xfrm>
      </p:grpSpPr>
      <p:sp>
        <p:nvSpPr>
          <p:cNvPr id="2" name="제목 1"/>
          <p:cNvSpPr>
            <a:spLocks noGrp="1"/>
          </p:cNvSpPr>
          <p:nvPr>
            <p:ph type="title"/>
          </p:nvPr>
        </p:nvSpPr>
        <p:spPr>
          <a:xfrm>
            <a:off x="722313" y="4406900"/>
            <a:ext cx="7772400" cy="1362075"/>
          </a:xfrm>
        </p:spPr>
        <p:txBody>
          <a:bodyPr anchor="t"/>
          <a:lstStyle>
            <a:lvl1pPr algn="l">
              <a:defRPr sz="4000" b="1" cap="all"/>
            </a:lvl1pPr>
          </a:lstStyle>
          <a:p>
            <a:r>
              <a:rPr lang="ko-KR" altLang="en-US"/>
              <a:t>마스터 제목 스타일 편집</a:t>
            </a:r>
          </a:p>
        </p:txBody>
      </p:sp>
      <p:sp>
        <p:nvSpPr>
          <p:cNvPr id="3" name="텍스트 개체 틀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ko-KR" altLang="en-US"/>
              <a:t>마스터 텍스트 스타일을 편집합니다</a:t>
            </a:r>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2018. 6. 24.</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118285041"/>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twoObj" preserve="1">
  <p:cSld name="콘텐츠 2개">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a:t>마스터 제목 스타일 편집</a:t>
            </a:r>
          </a:p>
        </p:txBody>
      </p:sp>
      <p:sp>
        <p:nvSpPr>
          <p:cNvPr id="3" name="내용 개체 틀 2"/>
          <p:cNvSpPr>
            <a:spLocks noGrp="1"/>
          </p:cNvSpPr>
          <p:nvPr>
            <p:ph sz="half" idx="1"/>
          </p:nvPr>
        </p:nvSpPr>
        <p:spPr>
          <a:xfrm>
            <a:off x="457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a:t>마스터 텍스트 스타일을 편집합니다</a:t>
            </a:r>
          </a:p>
          <a:p>
            <a:pPr lvl="1"/>
            <a:r>
              <a:rPr lang="ko-KR" altLang="en-US"/>
              <a:t>둘째 수준</a:t>
            </a:r>
          </a:p>
          <a:p>
            <a:pPr lvl="2"/>
            <a:r>
              <a:rPr lang="ko-KR" altLang="en-US"/>
              <a:t>셋째 수준</a:t>
            </a:r>
          </a:p>
          <a:p>
            <a:pPr lvl="3"/>
            <a:r>
              <a:rPr lang="ko-KR" altLang="en-US"/>
              <a:t>넷째 수준</a:t>
            </a:r>
          </a:p>
          <a:p>
            <a:pPr lvl="4"/>
            <a:r>
              <a:rPr lang="ko-KR" altLang="en-US"/>
              <a:t>다섯째 수준</a:t>
            </a:r>
          </a:p>
        </p:txBody>
      </p:sp>
      <p:sp>
        <p:nvSpPr>
          <p:cNvPr id="4" name="내용 개체 틀 3"/>
          <p:cNvSpPr>
            <a:spLocks noGrp="1"/>
          </p:cNvSpPr>
          <p:nvPr>
            <p:ph sz="half" idx="2"/>
          </p:nvPr>
        </p:nvSpPr>
        <p:spPr>
          <a:xfrm>
            <a:off x="4648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a:t>마스터 텍스트 스타일을 편집합니다</a:t>
            </a:r>
          </a:p>
          <a:p>
            <a:pPr lvl="1"/>
            <a:r>
              <a:rPr lang="ko-KR" altLang="en-US"/>
              <a:t>둘째 수준</a:t>
            </a:r>
          </a:p>
          <a:p>
            <a:pPr lvl="2"/>
            <a:r>
              <a:rPr lang="ko-KR" altLang="en-US"/>
              <a:t>셋째 수준</a:t>
            </a:r>
          </a:p>
          <a:p>
            <a:pPr lvl="3"/>
            <a:r>
              <a:rPr lang="ko-KR" altLang="en-US"/>
              <a:t>넷째 수준</a:t>
            </a:r>
          </a:p>
          <a:p>
            <a:pPr lvl="4"/>
            <a:r>
              <a:rPr lang="ko-KR" altLang="en-US"/>
              <a:t>다섯째 수준</a:t>
            </a:r>
          </a:p>
        </p:txBody>
      </p:sp>
      <p:sp>
        <p:nvSpPr>
          <p:cNvPr id="5" name="날짜 개체 틀 4"/>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2018. 6. 24.</a:t>
            </a:fld>
            <a:endParaRPr lang="ko-KR" altLang="en-US">
              <a:solidFill>
                <a:prstClr val="black">
                  <a:tint val="75000"/>
                </a:prstClr>
              </a:solidFill>
              <a:latin typeface="Calibri"/>
              <a:ea typeface="나눔고딕"/>
            </a:endParaRPr>
          </a:p>
        </p:txBody>
      </p:sp>
      <p:sp>
        <p:nvSpPr>
          <p:cNvPr id="6" name="바닥글 개체 틀 5"/>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7" name="슬라이드 번호 개체 틀 6"/>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0" name="직선 연결선 9"/>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391429036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pPr/>
              <a:t>‹#›</a:t>
            </a:fld>
            <a:endParaRPr lang="en-US" altLang="en-US"/>
          </a:p>
        </p:txBody>
      </p:sp>
    </p:spTree>
  </p:cSld>
  <p:clrMapOvr>
    <a:masterClrMapping/>
  </p:clrMapOvr>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pic>
        <p:nvPicPr>
          <p:cNvPr id="4" name="Picture 3"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936326866"/>
      </p:ext>
    </p:extLst>
  </p:cSld>
  <p:clrMapOvr>
    <a:masterClrMapping/>
  </p:clrMapOvr>
  <p:transition/>
</p:sldLayout>
</file>

<file path=ppt/slideLayouts/slideLayout300.xml><?xml version="1.0" encoding="utf-8"?>
<p:sldLayout xmlns:a="http://schemas.openxmlformats.org/drawingml/2006/main" xmlns:r="http://schemas.openxmlformats.org/officeDocument/2006/relationships" xmlns:p="http://schemas.openxmlformats.org/presentationml/2006/main" type="twoTxTwoObj" preserve="1">
  <p:cSld name="비교">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lvl1pPr>
              <a:defRPr/>
            </a:lvl1pPr>
          </a:lstStyle>
          <a:p>
            <a:r>
              <a:rPr lang="ko-KR" altLang="en-US"/>
              <a:t>마스터 제목 스타일 편집</a:t>
            </a:r>
          </a:p>
        </p:txBody>
      </p:sp>
      <p:sp>
        <p:nvSpPr>
          <p:cNvPr id="3" name="텍스트 개체 틀 2"/>
          <p:cNvSpPr>
            <a:spLocks noGrp="1"/>
          </p:cNvSpPr>
          <p:nvPr>
            <p:ph type="body" idx="1"/>
          </p:nvPr>
        </p:nvSpPr>
        <p:spPr>
          <a:xfrm>
            <a:off x="457200" y="1340768"/>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dirty="0"/>
              <a:t>마스터 텍스트 스타일을 편집합니다</a:t>
            </a:r>
          </a:p>
        </p:txBody>
      </p:sp>
      <p:sp>
        <p:nvSpPr>
          <p:cNvPr id="4" name="내용 개체 틀 3"/>
          <p:cNvSpPr>
            <a:spLocks noGrp="1"/>
          </p:cNvSpPr>
          <p:nvPr>
            <p:ph sz="half" idx="2"/>
          </p:nvPr>
        </p:nvSpPr>
        <p:spPr>
          <a:xfrm>
            <a:off x="457200" y="1988840"/>
            <a:ext cx="4040188"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a:t>마스터 텍스트 스타일을 편집합니다</a:t>
            </a:r>
          </a:p>
          <a:p>
            <a:pPr lvl="1"/>
            <a:r>
              <a:rPr lang="ko-KR" altLang="en-US"/>
              <a:t>둘째 수준</a:t>
            </a:r>
          </a:p>
          <a:p>
            <a:pPr lvl="2"/>
            <a:r>
              <a:rPr lang="ko-KR" altLang="en-US"/>
              <a:t>셋째 수준</a:t>
            </a:r>
          </a:p>
          <a:p>
            <a:pPr lvl="3"/>
            <a:r>
              <a:rPr lang="ko-KR" altLang="en-US"/>
              <a:t>넷째 수준</a:t>
            </a:r>
          </a:p>
          <a:p>
            <a:pPr lvl="4"/>
            <a:r>
              <a:rPr lang="ko-KR" altLang="en-US"/>
              <a:t>다섯째 수준</a:t>
            </a:r>
          </a:p>
        </p:txBody>
      </p:sp>
      <p:sp>
        <p:nvSpPr>
          <p:cNvPr id="5" name="텍스트 개체 틀 4"/>
          <p:cNvSpPr>
            <a:spLocks noGrp="1"/>
          </p:cNvSpPr>
          <p:nvPr>
            <p:ph type="body" sz="quarter" idx="3"/>
          </p:nvPr>
        </p:nvSpPr>
        <p:spPr>
          <a:xfrm>
            <a:off x="4645025" y="1340768"/>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a:t>마스터 텍스트 스타일을 편집합니다</a:t>
            </a:r>
          </a:p>
        </p:txBody>
      </p:sp>
      <p:sp>
        <p:nvSpPr>
          <p:cNvPr id="6" name="내용 개체 틀 5"/>
          <p:cNvSpPr>
            <a:spLocks noGrp="1"/>
          </p:cNvSpPr>
          <p:nvPr>
            <p:ph sz="quarter" idx="4"/>
          </p:nvPr>
        </p:nvSpPr>
        <p:spPr>
          <a:xfrm>
            <a:off x="4645025" y="1988840"/>
            <a:ext cx="4041775"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a:t>마스터 텍스트 스타일을 편집합니다</a:t>
            </a:r>
          </a:p>
          <a:p>
            <a:pPr lvl="1"/>
            <a:r>
              <a:rPr lang="ko-KR" altLang="en-US"/>
              <a:t>둘째 수준</a:t>
            </a:r>
          </a:p>
          <a:p>
            <a:pPr lvl="2"/>
            <a:r>
              <a:rPr lang="ko-KR" altLang="en-US"/>
              <a:t>셋째 수준</a:t>
            </a:r>
          </a:p>
          <a:p>
            <a:pPr lvl="3"/>
            <a:r>
              <a:rPr lang="ko-KR" altLang="en-US"/>
              <a:t>넷째 수준</a:t>
            </a:r>
          </a:p>
          <a:p>
            <a:pPr lvl="4"/>
            <a:r>
              <a:rPr lang="ko-KR" altLang="en-US"/>
              <a:t>다섯째 수준</a:t>
            </a:r>
          </a:p>
        </p:txBody>
      </p:sp>
      <p:sp>
        <p:nvSpPr>
          <p:cNvPr id="7" name="날짜 개체 틀 6"/>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2018. 6. 24.</a:t>
            </a:fld>
            <a:endParaRPr lang="ko-KR" altLang="en-US">
              <a:solidFill>
                <a:prstClr val="black">
                  <a:tint val="75000"/>
                </a:prstClr>
              </a:solidFill>
              <a:latin typeface="Calibri"/>
              <a:ea typeface="나눔고딕"/>
            </a:endParaRPr>
          </a:p>
        </p:txBody>
      </p:sp>
      <p:sp>
        <p:nvSpPr>
          <p:cNvPr id="8" name="바닥글 개체 틀 7"/>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9" name="슬라이드 번호 개체 틀 8"/>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2" name="직선 연결선 11"/>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4028857536"/>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titleOnly" preserve="1">
  <p:cSld name="제목만">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a:t>마스터 제목 스타일 편집</a:t>
            </a:r>
          </a:p>
        </p:txBody>
      </p:sp>
      <p:sp>
        <p:nvSpPr>
          <p:cNvPr id="3" name="날짜 개체 틀 2"/>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2018. 6. 24.</a:t>
            </a:fld>
            <a:endParaRPr lang="ko-KR" altLang="en-US">
              <a:solidFill>
                <a:prstClr val="black">
                  <a:tint val="75000"/>
                </a:prstClr>
              </a:solidFill>
              <a:latin typeface="Calibri"/>
              <a:ea typeface="나눔고딕"/>
            </a:endParaRPr>
          </a:p>
        </p:txBody>
      </p:sp>
      <p:sp>
        <p:nvSpPr>
          <p:cNvPr id="4" name="바닥글 개체 틀 3"/>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5" name="슬라이드 번호 개체 틀 4"/>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2943871302"/>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blank" preserve="1">
  <p:cSld name="빈 화면">
    <p:spTree>
      <p:nvGrpSpPr>
        <p:cNvPr id="1" name=""/>
        <p:cNvGrpSpPr/>
        <p:nvPr/>
      </p:nvGrpSpPr>
      <p:grpSpPr>
        <a:xfrm>
          <a:off x="0" y="0"/>
          <a:ext cx="0" cy="0"/>
          <a:chOff x="0" y="0"/>
          <a:chExt cx="0" cy="0"/>
        </a:xfrm>
      </p:grpSpPr>
      <p:sp>
        <p:nvSpPr>
          <p:cNvPr id="2" name="날짜 개체 틀 1"/>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2018. 6. 24.</a:t>
            </a:fld>
            <a:endParaRPr lang="ko-KR" altLang="en-US">
              <a:solidFill>
                <a:prstClr val="black">
                  <a:tint val="75000"/>
                </a:prstClr>
              </a:solidFill>
              <a:latin typeface="Calibri"/>
              <a:ea typeface="나눔고딕"/>
            </a:endParaRPr>
          </a:p>
        </p:txBody>
      </p:sp>
      <p:sp>
        <p:nvSpPr>
          <p:cNvPr id="3" name="바닥글 개체 틀 2"/>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4" name="슬라이드 번호 개체 틀 3"/>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3560198658"/>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89479520"/>
      </p:ext>
    </p:extLst>
  </p:cSld>
  <p:clrMapOvr>
    <a:masterClrMapping/>
  </p:clrMapOvr>
  <p:transition/>
</p:sldLayout>
</file>

<file path=ppt/slideLayouts/slideLayout3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0556325"/>
      </p:ext>
    </p:extLst>
  </p:cSld>
  <p:clrMapOvr>
    <a:masterClrMapping/>
  </p:clrMapOvr>
  <p:transition/>
</p:sldLayout>
</file>

<file path=ppt/slideLayouts/slideLayout3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00379847"/>
      </p:ext>
    </p:extLst>
  </p:cSld>
  <p:clrMapOvr>
    <a:masterClrMapping/>
  </p:clrMapOvr>
  <p:transition/>
</p:sldLayout>
</file>

<file path=ppt/slideLayouts/slideLayout3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9572035"/>
      </p:ext>
    </p:extLst>
  </p:cSld>
  <p:clrMapOvr>
    <a:masterClrMapping/>
  </p:clrMapOvr>
  <p:transition/>
</p:sldLayout>
</file>

<file path=ppt/slideLayouts/slideLayout3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8566681"/>
      </p:ext>
    </p:extLst>
  </p:cSld>
  <p:clrMapOvr>
    <a:masterClrMapping/>
  </p:clrMapOvr>
  <p:transition/>
</p:sldLayout>
</file>

<file path=ppt/slideLayouts/slideLayout3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8079462"/>
      </p:ext>
    </p:extLst>
  </p:cSld>
  <p:clrMapOvr>
    <a:masterClrMapping/>
  </p:clrMapOvr>
  <p:transition/>
</p:sldLayout>
</file>

<file path=ppt/slideLayouts/slideLayout3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15569968"/>
      </p:ext>
    </p:extLst>
  </p:cSld>
  <p:clrMapOvr>
    <a:masterClrMapping/>
  </p:clrMapOvr>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pic>
        <p:nvPicPr>
          <p:cNvPr id="7" name="Picture 6"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19171892"/>
      </p:ext>
    </p:extLst>
  </p:cSld>
  <p:clrMapOvr>
    <a:masterClrMapping/>
  </p:clrMapOvr>
  <p:transition/>
</p:sldLayout>
</file>

<file path=ppt/slideLayouts/slideLayout3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9015984"/>
      </p:ext>
    </p:extLst>
  </p:cSld>
  <p:clrMapOvr>
    <a:masterClrMapping/>
  </p:clrMapOvr>
  <p:transition/>
</p:sldLayout>
</file>

<file path=ppt/slideLayouts/slideLayout3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7952"/>
      </p:ext>
    </p:extLst>
  </p:cSld>
  <p:clrMapOvr>
    <a:masterClrMapping/>
  </p:clrMapOvr>
  <p:transition/>
</p:sldLayout>
</file>

<file path=ppt/slideLayouts/slideLayout3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75945983"/>
      </p:ext>
    </p:extLst>
  </p:cSld>
  <p:clrMapOvr>
    <a:masterClrMapping/>
  </p:clrMapOvr>
  <p:transition/>
</p:sldLayout>
</file>

<file path=ppt/slideLayouts/slideLayout3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32225097"/>
      </p:ext>
    </p:extLst>
  </p:cSld>
  <p:clrMapOvr>
    <a:masterClrMapping/>
  </p:clrMapOvr>
  <p:transition/>
</p:sldLayout>
</file>

<file path=ppt/slideLayouts/slideLayout3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7436890"/>
      </p:ext>
    </p:extLst>
  </p:cSld>
  <p:clrMapOvr>
    <a:masterClrMapping/>
  </p:clrMapOvr>
  <p:transition/>
</p:sldLayout>
</file>

<file path=ppt/slideLayouts/slideLayout3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83556414"/>
      </p:ext>
    </p:extLst>
  </p:cSld>
  <p:clrMapOvr>
    <a:masterClrMapping/>
  </p:clrMapOvr>
  <p:transition/>
</p:sldLayout>
</file>

<file path=ppt/slideLayouts/slideLayout3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86107123"/>
      </p:ext>
    </p:extLst>
  </p:cSld>
  <p:clrMapOvr>
    <a:masterClrMapping/>
  </p:clrMapOvr>
  <p:transition/>
</p:sldLayout>
</file>

<file path=ppt/slideLayouts/slideLayout3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52507294"/>
      </p:ext>
    </p:extLst>
  </p:cSld>
  <p:clrMapOvr>
    <a:masterClrMapping/>
  </p:clrMapOvr>
  <p:transition/>
</p:sldLayout>
</file>

<file path=ppt/slideLayouts/slideLayout3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367535"/>
      </p:ext>
    </p:extLst>
  </p:cSld>
  <p:clrMapOvr>
    <a:masterClrMapping/>
  </p:clrMapOvr>
  <p:transition/>
</p:sldLayout>
</file>

<file path=ppt/slideLayouts/slideLayout3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6490346"/>
      </p:ext>
    </p:extLst>
  </p:cSld>
  <p:clrMapOvr>
    <a:masterClrMapping/>
  </p:clrMapOvr>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2755826"/>
      </p:ext>
    </p:extLst>
  </p:cSld>
  <p:clrMapOvr>
    <a:masterClrMapping/>
  </p:clrMapOvr>
  <p:transition/>
</p:sldLayout>
</file>

<file path=ppt/slideLayouts/slideLayout3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00718922"/>
      </p:ext>
    </p:extLst>
  </p:cSld>
  <p:clrMapOvr>
    <a:masterClrMapping/>
  </p:clrMapOvr>
  <p:transition/>
</p:sldLayout>
</file>

<file path=ppt/slideLayouts/slideLayout3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30442448"/>
      </p:ext>
    </p:extLst>
  </p:cSld>
  <p:clrMapOvr>
    <a:masterClrMapping/>
  </p:clrMapOvr>
  <p:transition/>
</p:sldLayout>
</file>

<file path=ppt/slideLayouts/slideLayout3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3044831"/>
      </p:ext>
    </p:extLst>
  </p:cSld>
  <p:clrMapOvr>
    <a:masterClrMapping/>
  </p:clrMapOvr>
  <p:transition/>
</p:sldLayout>
</file>

<file path=ppt/slideLayouts/slideLayout3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8966302"/>
      </p:ext>
    </p:extLst>
  </p:cSld>
  <p:clrMapOvr>
    <a:masterClrMapping/>
  </p:clrMapOvr>
  <p:transition/>
</p:sldLayout>
</file>

<file path=ppt/slideLayouts/slideLayout3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630169"/>
      </p:ext>
    </p:extLst>
  </p:cSld>
  <p:clrMapOvr>
    <a:masterClrMapping/>
  </p:clrMapOvr>
  <p:transition/>
</p:sldLayout>
</file>

<file path=ppt/slideLayouts/slideLayout3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46882950"/>
      </p:ext>
    </p:extLst>
  </p:cSld>
  <p:clrMapOvr>
    <a:masterClrMapping/>
  </p:clrMapOvr>
  <p:transition/>
</p:sldLayout>
</file>

<file path=ppt/slideLayouts/slideLayout3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3237204"/>
      </p:ext>
    </p:extLst>
  </p:cSld>
  <p:clrMapOvr>
    <a:masterClrMapping/>
  </p:clrMapOvr>
  <p:transition/>
</p:sldLayout>
</file>

<file path=ppt/slideLayouts/slideLayout3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32633694"/>
      </p:ext>
    </p:extLst>
  </p:cSld>
  <p:clrMapOvr>
    <a:masterClrMapping/>
  </p:clrMapOvr>
  <p:transition/>
</p:sldLayout>
</file>

<file path=ppt/slideLayouts/slideLayout3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42481294"/>
      </p:ext>
    </p:extLst>
  </p:cSld>
  <p:clrMapOvr>
    <a:masterClrMapping/>
  </p:clrMapOvr>
  <p:transition/>
</p:sldLayout>
</file>

<file path=ppt/slideLayouts/slideLayout3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7182229"/>
      </p:ext>
    </p:extLst>
  </p:cSld>
  <p:clrMapOvr>
    <a:masterClrMapping/>
  </p:clrMapOvr>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65857697"/>
      </p:ext>
    </p:extLst>
  </p:cSld>
  <p:clrMapOvr>
    <a:masterClrMapping/>
  </p:clrMapOvr>
  <p:transition/>
</p:sldLayout>
</file>

<file path=ppt/slideLayouts/slideLayout3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0130002"/>
      </p:ext>
    </p:extLst>
  </p:cSld>
  <p:clrMapOvr>
    <a:masterClrMapping/>
  </p:clrMapOvr>
  <p:transition/>
</p:sldLayout>
</file>

<file path=ppt/slideLayouts/slideLayout3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72021375"/>
      </p:ext>
    </p:extLst>
  </p:cSld>
  <p:clrMapOvr>
    <a:masterClrMapping/>
  </p:clrMapOvr>
  <p:transition/>
</p:sldLayout>
</file>

<file path=ppt/slideLayouts/slideLayout3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63526165"/>
      </p:ext>
    </p:extLst>
  </p:cSld>
  <p:clrMapOvr>
    <a:masterClrMapping/>
  </p:clrMapOvr>
  <p:transition/>
</p:sldLayout>
</file>

<file path=ppt/slideLayouts/slideLayout3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73560320"/>
      </p:ext>
    </p:extLst>
  </p:cSld>
  <p:clrMapOvr>
    <a:masterClrMapping/>
  </p:clrMapOvr>
  <p:transition/>
</p:sldLayout>
</file>

<file path=ppt/slideLayouts/slideLayout3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80861716"/>
      </p:ext>
    </p:extLst>
  </p:cSld>
  <p:clrMapOvr>
    <a:masterClrMapping/>
  </p:clrMapOvr>
  <p:transition/>
</p:sldLayout>
</file>

<file path=ppt/slideLayouts/slideLayout3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81762687"/>
      </p:ext>
    </p:extLst>
  </p:cSld>
  <p:clrMapOvr>
    <a:masterClrMapping/>
  </p:clrMapOvr>
  <p:transition/>
</p:sldLayout>
</file>

<file path=ppt/slideLayouts/slideLayout3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286990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751572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712952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152414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73851008"/>
      </p:ext>
    </p:extLst>
  </p:cSld>
  <p:clrMapOvr>
    <a:masterClrMapping/>
  </p:clrMapOvr>
  <p:transition/>
</p:sldLayout>
</file>

<file path=ppt/slideLayouts/slideLayout3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513363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326171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1558989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85745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810152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80123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151159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0070996"/>
      </p:ext>
    </p:extLst>
  </p:cSld>
  <p:clrMapOvr>
    <a:masterClrMapping/>
  </p:clrMapOvr>
  <p:transition/>
</p:sldLayout>
</file>

<file path=ppt/slideLayouts/slideLayout3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3963725"/>
      </p:ext>
    </p:extLst>
  </p:cSld>
  <p:clrMapOvr>
    <a:masterClrMapping/>
  </p:clrMapOvr>
  <p:transition/>
</p:sldLayout>
</file>

<file path=ppt/slideLayouts/slideLayout3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3795305"/>
      </p:ext>
    </p:extLst>
  </p:cSld>
  <p:clrMapOvr>
    <a:masterClrMapping/>
  </p:clrMapOvr>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94742916"/>
      </p:ext>
    </p:extLst>
  </p:cSld>
  <p:clrMapOvr>
    <a:masterClrMapping/>
  </p:clrMapOvr>
  <p:transition/>
</p:sldLayout>
</file>

<file path=ppt/slideLayouts/slideLayout3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26716793"/>
      </p:ext>
    </p:extLst>
  </p:cSld>
  <p:clrMapOvr>
    <a:masterClrMapping/>
  </p:clrMapOvr>
  <p:transition/>
</p:sldLayout>
</file>

<file path=ppt/slideLayouts/slideLayout3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23507689"/>
      </p:ext>
    </p:extLst>
  </p:cSld>
  <p:clrMapOvr>
    <a:masterClrMapping/>
  </p:clrMapOvr>
  <p:transition/>
</p:sldLayout>
</file>

<file path=ppt/slideLayouts/slideLayout3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5121779"/>
      </p:ext>
    </p:extLst>
  </p:cSld>
  <p:clrMapOvr>
    <a:masterClrMapping/>
  </p:clrMapOvr>
  <p:transition/>
</p:sldLayout>
</file>

<file path=ppt/slideLayouts/slideLayout3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15865755"/>
      </p:ext>
    </p:extLst>
  </p:cSld>
  <p:clrMapOvr>
    <a:masterClrMapping/>
  </p:clrMapOvr>
  <p:transition/>
</p:sldLayout>
</file>

<file path=ppt/slideLayouts/slideLayout3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90753916"/>
      </p:ext>
    </p:extLst>
  </p:cSld>
  <p:clrMapOvr>
    <a:masterClrMapping/>
  </p:clrMapOvr>
  <p:transition/>
</p:sldLayout>
</file>

<file path=ppt/slideLayouts/slideLayout3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31838455"/>
      </p:ext>
    </p:extLst>
  </p:cSld>
  <p:clrMapOvr>
    <a:masterClrMapping/>
  </p:clrMapOvr>
  <p:transition/>
</p:sldLayout>
</file>

<file path=ppt/slideLayouts/slideLayout3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82161810"/>
      </p:ext>
    </p:extLst>
  </p:cSld>
  <p:clrMapOvr>
    <a:masterClrMapping/>
  </p:clrMapOvr>
  <p:transition/>
</p:sldLayout>
</file>

<file path=ppt/slideLayouts/slideLayout3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84323238"/>
      </p:ext>
    </p:extLst>
  </p:cSld>
  <p:clrMapOvr>
    <a:masterClrMapping/>
  </p:clrMapOvr>
  <p:transition/>
</p:sldLayout>
</file>

<file path=ppt/slideLayouts/slideLayout3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306580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0789018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6561647"/>
      </p:ext>
    </p:extLst>
  </p:cSld>
  <p:clrMapOvr>
    <a:masterClrMapping/>
  </p:clrMapOvr>
  <p:transition/>
</p:sldLayout>
</file>

<file path=ppt/slideLayouts/slideLayout3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078883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4499528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2933054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4702688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571778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44890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096452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9397083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076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8"/>
          <p:cNvSpPr>
            <a:spLocks noChangeArrowheads="1"/>
          </p:cNvSpPr>
          <p:nvPr/>
        </p:nvSpPr>
        <p:spPr bwMode="auto">
          <a:xfrm>
            <a:off x="457200" y="1123950"/>
            <a:ext cx="8229600" cy="914400"/>
          </a:xfrm>
          <a:custGeom>
            <a:avLst/>
            <a:gdLst>
              <a:gd name="T0" fmla="*/ 0 w 1000"/>
              <a:gd name="T1" fmla="*/ 2147483647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fontAlgn="base">
              <a:spcBef>
                <a:spcPct val="0"/>
              </a:spcBef>
              <a:spcAft>
                <a:spcPct val="0"/>
              </a:spcAft>
              <a:defRPr sz="1200">
                <a:ea typeface="ＭＳ Ｐゴシック" charset="0"/>
                <a:cs typeface="ＭＳ Ｐゴシック" charset="0"/>
              </a:defRPr>
            </a:lvl1pPr>
          </a:lstStyle>
          <a:p>
            <a:pPr>
              <a:defRPr/>
            </a:pPr>
            <a:fld id="{0E240D94-E5C6-2B45-92EB-F7FCCB9B6116}" type="slidenum">
              <a:rPr lang="en-US" altLang="en-US"/>
              <a:pPr>
                <a:defRPr/>
              </a:pPr>
              <a:t>‹#›</a:t>
            </a:fld>
            <a:endParaRPr lang="en-US" altLang="en-US"/>
          </a:p>
        </p:txBody>
      </p:sp>
    </p:spTree>
    <p:extLst>
      <p:ext uri="{BB962C8B-B14F-4D97-AF65-F5344CB8AC3E}">
        <p14:creationId xmlns:p14="http://schemas.microsoft.com/office/powerpoint/2010/main" val="1439261544"/>
      </p:ext>
    </p:extLst>
  </p:cSld>
  <p:clrMapOvr>
    <a:masterClrMapping/>
  </p:clrMapOvr>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8418393"/>
      </p:ext>
    </p:extLst>
  </p:cSld>
  <p:clrMapOvr>
    <a:masterClrMapping/>
  </p:clrMapOvr>
  <p:transition/>
</p:sldLayout>
</file>

<file path=ppt/slideLayouts/slideLayout3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7B2952-2F74-D544-92BC-FBFBE9A340CC}" type="slidenum">
              <a:rPr lang="en-US" altLang="en-US"/>
              <a:pPr>
                <a:defRPr/>
              </a:pPr>
              <a:t>‹#›</a:t>
            </a:fld>
            <a:endParaRPr lang="en-US" altLang="en-US"/>
          </a:p>
        </p:txBody>
      </p:sp>
    </p:spTree>
    <p:extLst>
      <p:ext uri="{BB962C8B-B14F-4D97-AF65-F5344CB8AC3E}">
        <p14:creationId xmlns:p14="http://schemas.microsoft.com/office/powerpoint/2010/main" val="1244734131"/>
      </p:ext>
    </p:extLst>
  </p:cSld>
  <p:clrMapOvr>
    <a:masterClrMapping/>
  </p:clrMapOvr>
  <p:transition/>
</p:sldLayout>
</file>

<file path=ppt/slideLayouts/slideLayout3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F9F7682-838C-D145-8DB5-B49C18A130F8}" type="slidenum">
              <a:rPr lang="en-US" altLang="en-US"/>
              <a:pPr>
                <a:defRPr/>
              </a:pPr>
              <a:t>‹#›</a:t>
            </a:fld>
            <a:endParaRPr lang="en-US" altLang="en-US"/>
          </a:p>
        </p:txBody>
      </p:sp>
    </p:spTree>
    <p:extLst>
      <p:ext uri="{BB962C8B-B14F-4D97-AF65-F5344CB8AC3E}">
        <p14:creationId xmlns:p14="http://schemas.microsoft.com/office/powerpoint/2010/main" val="3758153688"/>
      </p:ext>
    </p:extLst>
  </p:cSld>
  <p:clrMapOvr>
    <a:masterClrMapping/>
  </p:clrMapOvr>
  <p:transition/>
</p:sldLayout>
</file>

<file path=ppt/slideLayouts/slideLayout3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E01938C-1825-4C47-ADAA-667501E8BB2D}" type="slidenum">
              <a:rPr lang="en-US" altLang="en-US"/>
              <a:pPr>
                <a:defRPr/>
              </a:pPr>
              <a:t>‹#›</a:t>
            </a:fld>
            <a:endParaRPr lang="en-US" altLang="en-US"/>
          </a:p>
        </p:txBody>
      </p:sp>
    </p:spTree>
    <p:extLst>
      <p:ext uri="{BB962C8B-B14F-4D97-AF65-F5344CB8AC3E}">
        <p14:creationId xmlns:p14="http://schemas.microsoft.com/office/powerpoint/2010/main" val="3906725712"/>
      </p:ext>
    </p:extLst>
  </p:cSld>
  <p:clrMapOvr>
    <a:masterClrMapping/>
  </p:clrMapOvr>
  <p:transition/>
</p:sldLayout>
</file>

<file path=ppt/slideLayouts/slideLayout3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D2E44CBD-17AA-1C44-8BA0-F0313DF1E03A}" type="slidenum">
              <a:rPr lang="en-US" altLang="en-US"/>
              <a:pPr>
                <a:defRPr/>
              </a:pPr>
              <a:t>‹#›</a:t>
            </a:fld>
            <a:endParaRPr lang="en-US" altLang="en-US"/>
          </a:p>
        </p:txBody>
      </p:sp>
    </p:spTree>
    <p:extLst>
      <p:ext uri="{BB962C8B-B14F-4D97-AF65-F5344CB8AC3E}">
        <p14:creationId xmlns:p14="http://schemas.microsoft.com/office/powerpoint/2010/main" val="4069638184"/>
      </p:ext>
    </p:extLst>
  </p:cSld>
  <p:clrMapOvr>
    <a:masterClrMapping/>
  </p:clrMapOvr>
  <p:transition/>
</p:sldLayout>
</file>

<file path=ppt/slideLayouts/slideLayout3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614E6E70-902E-8E4C-B56A-EB171DB5C34A}" type="slidenum">
              <a:rPr lang="en-US" altLang="en-US"/>
              <a:pPr>
                <a:defRPr/>
              </a:pPr>
              <a:t>‹#›</a:t>
            </a:fld>
            <a:endParaRPr lang="en-US" altLang="en-US"/>
          </a:p>
        </p:txBody>
      </p:sp>
    </p:spTree>
    <p:extLst>
      <p:ext uri="{BB962C8B-B14F-4D97-AF65-F5344CB8AC3E}">
        <p14:creationId xmlns:p14="http://schemas.microsoft.com/office/powerpoint/2010/main" val="4280595539"/>
      </p:ext>
    </p:extLst>
  </p:cSld>
  <p:clrMapOvr>
    <a:masterClrMapping/>
  </p:clrMapOvr>
  <p:transition/>
</p:sldLayout>
</file>

<file path=ppt/slideLayouts/slideLayout3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71920B83-E5C7-4748-945F-F9585594732C}" type="slidenum">
              <a:rPr lang="en-US" altLang="en-US"/>
              <a:pPr>
                <a:defRPr/>
              </a:pPr>
              <a:t>‹#›</a:t>
            </a:fld>
            <a:endParaRPr lang="en-US" altLang="en-US"/>
          </a:p>
        </p:txBody>
      </p:sp>
    </p:spTree>
    <p:extLst>
      <p:ext uri="{BB962C8B-B14F-4D97-AF65-F5344CB8AC3E}">
        <p14:creationId xmlns:p14="http://schemas.microsoft.com/office/powerpoint/2010/main" val="2174433047"/>
      </p:ext>
    </p:extLst>
  </p:cSld>
  <p:clrMapOvr>
    <a:masterClrMapping/>
  </p:clrMapOvr>
  <p:transition/>
</p:sldLayout>
</file>

<file path=ppt/slideLayouts/slideLayout3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84C42A7-D582-E24E-B2AD-361121256527}" type="slidenum">
              <a:rPr lang="en-US" altLang="en-US"/>
              <a:pPr>
                <a:defRPr/>
              </a:pPr>
              <a:t>‹#›</a:t>
            </a:fld>
            <a:endParaRPr lang="en-US" altLang="en-US"/>
          </a:p>
        </p:txBody>
      </p:sp>
    </p:spTree>
    <p:extLst>
      <p:ext uri="{BB962C8B-B14F-4D97-AF65-F5344CB8AC3E}">
        <p14:creationId xmlns:p14="http://schemas.microsoft.com/office/powerpoint/2010/main" val="895594660"/>
      </p:ext>
    </p:extLst>
  </p:cSld>
  <p:clrMapOvr>
    <a:masterClrMapping/>
  </p:clrMapOvr>
  <p:transition/>
</p:sldLayout>
</file>

<file path=ppt/slideLayouts/slideLayout3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745B44AF-607F-D14C-BF32-685CA37DFF41}" type="slidenum">
              <a:rPr lang="en-US" altLang="en-US"/>
              <a:pPr>
                <a:defRPr/>
              </a:pPr>
              <a:t>‹#›</a:t>
            </a:fld>
            <a:endParaRPr lang="en-US" altLang="en-US"/>
          </a:p>
        </p:txBody>
      </p:sp>
    </p:spTree>
    <p:extLst>
      <p:ext uri="{BB962C8B-B14F-4D97-AF65-F5344CB8AC3E}">
        <p14:creationId xmlns:p14="http://schemas.microsoft.com/office/powerpoint/2010/main" val="3598801899"/>
      </p:ext>
    </p:extLst>
  </p:cSld>
  <p:clrMapOvr>
    <a:masterClrMapping/>
  </p:clrMapOvr>
  <p:transition/>
</p:sldLayout>
</file>

<file path=ppt/slideLayouts/slideLayout3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ADCDFAA6-D8FF-694C-834A-ACCCD8522248}" type="slidenum">
              <a:rPr lang="en-US" altLang="en-US"/>
              <a:pPr>
                <a:defRPr/>
              </a:pPr>
              <a:t>‹#›</a:t>
            </a:fld>
            <a:endParaRPr lang="en-US" altLang="en-US"/>
          </a:p>
        </p:txBody>
      </p:sp>
    </p:spTree>
    <p:extLst>
      <p:ext uri="{BB962C8B-B14F-4D97-AF65-F5344CB8AC3E}">
        <p14:creationId xmlns:p14="http://schemas.microsoft.com/office/powerpoint/2010/main" val="1823007646"/>
      </p:ext>
    </p:extLst>
  </p:cSld>
  <p:clrMapOvr>
    <a:masterClrMapping/>
  </p:clrMapOvr>
  <p:transition/>
</p:sldLayout>
</file>

<file path=ppt/slideLayouts/slideLayout3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DD923AAA-1C55-7E45-B953-D9BFED328DD6}" type="slidenum">
              <a:rPr lang="en-US" altLang="en-US"/>
              <a:pPr>
                <a:defRPr/>
              </a:pPr>
              <a:t>‹#›</a:t>
            </a:fld>
            <a:endParaRPr lang="en-US" altLang="en-US"/>
          </a:p>
        </p:txBody>
      </p:sp>
    </p:spTree>
    <p:extLst>
      <p:ext uri="{BB962C8B-B14F-4D97-AF65-F5344CB8AC3E}">
        <p14:creationId xmlns:p14="http://schemas.microsoft.com/office/powerpoint/2010/main" val="2692791579"/>
      </p:ext>
    </p:extLst>
  </p:cSld>
  <p:clrMapOvr>
    <a:masterClrMapping/>
  </p:clrMapOvr>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0556249"/>
      </p:ext>
    </p:extLst>
  </p:cSld>
  <p:clrMapOvr>
    <a:masterClrMapping/>
  </p:clrMapOvr>
  <p:transition/>
</p:sldLayout>
</file>

<file path=ppt/slideLayouts/slideLayout380.xml><?xml version="1.0" encoding="utf-8"?>
<p:sldLayout xmlns:a="http://schemas.openxmlformats.org/drawingml/2006/main" xmlns:r="http://schemas.openxmlformats.org/officeDocument/2006/relationships" xmlns:p="http://schemas.openxmlformats.org/presentationml/2006/main" type="title" preserve="1">
  <p:cSld name="Title Slide">
    <p:bg>
      <p:bgRef idx="1001">
        <a:schemeClr val="bg1"/>
      </p:bgRef>
    </p:bg>
    <p:spTree>
      <p:nvGrpSpPr>
        <p:cNvPr id="1" name=""/>
        <p:cNvGrpSpPr/>
        <p:nvPr/>
      </p:nvGrpSpPr>
      <p:grpSpPr>
        <a:xfrm>
          <a:off x="0" y="0"/>
          <a:ext cx="0" cy="0"/>
          <a:chOff x="0" y="0"/>
          <a:chExt cx="0" cy="0"/>
        </a:xfrm>
      </p:grpSpPr>
      <p:sp>
        <p:nvSpPr>
          <p:cNvPr id="4" name="Rectangle 3"/>
          <p:cNvSpPr/>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452628" y="770467"/>
            <a:ext cx="8086725" cy="3352800"/>
          </a:xfrm>
        </p:spPr>
        <p:txBody>
          <a:bodyPr anchor="b">
            <a:noAutofit/>
          </a:bodyPr>
          <a:lstStyle>
            <a:lvl1pPr algn="l">
              <a:lnSpc>
                <a:spcPct val="80000"/>
              </a:lnSpc>
              <a:defRPr sz="8000" spc="-120" baseline="0">
                <a:solidFill>
                  <a:srgbClr val="FFFFFF"/>
                </a:solidFill>
              </a:defRPr>
            </a:lvl1pPr>
          </a:lstStyle>
          <a:p>
            <a:r>
              <a:rPr lang="en-US"/>
              <a:t>Click to edit Master title style</a:t>
            </a:r>
            <a:endParaRPr lang="en-US" dirty="0"/>
          </a:p>
        </p:txBody>
      </p:sp>
      <p:sp>
        <p:nvSpPr>
          <p:cNvPr id="3" name="Subtitle 2"/>
          <p:cNvSpPr>
            <a:spLocks noGrp="1"/>
          </p:cNvSpPr>
          <p:nvPr>
            <p:ph type="subTitle" idx="1"/>
          </p:nvPr>
        </p:nvSpPr>
        <p:spPr>
          <a:xfrm>
            <a:off x="500634" y="4198409"/>
            <a:ext cx="6921151" cy="1645920"/>
          </a:xfrm>
        </p:spPr>
        <p:txBody>
          <a:bodyPr>
            <a:normAutofit/>
          </a:bodyPr>
          <a:lstStyle>
            <a:lvl1pPr marL="0" indent="0" algn="l">
              <a:buNone/>
              <a:defRPr sz="2800">
                <a:solidFill>
                  <a:schemeClr val="bg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a:t>Click to edit Master subtitle style</a:t>
            </a:r>
            <a:endParaRPr lang="en-US" dirty="0"/>
          </a:p>
        </p:txBody>
      </p:sp>
      <p:sp>
        <p:nvSpPr>
          <p:cNvPr id="6" name="Date Placeholder 5"/>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6/24/18</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69409717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81.xml><?xml version="1.0" encoding="utf-8"?>
<p:sldLayout xmlns:a="http://schemas.openxmlformats.org/drawingml/2006/main" xmlns:r="http://schemas.openxmlformats.org/officeDocument/2006/relationships" xmlns:p="http://schemas.openxmlformats.org/presentationml/2006/main" type="title" preserve="1">
  <p:cSld name="1_Title Slide">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528637" y="712594"/>
            <a:ext cx="8086725" cy="2898708"/>
          </a:xfrm>
          <a:noFill/>
        </p:spPr>
        <p:txBody>
          <a:bodyPr anchor="b">
            <a:noAutofit/>
          </a:bodyPr>
          <a:lstStyle>
            <a:lvl1pPr algn="ctr">
              <a:lnSpc>
                <a:spcPct val="80000"/>
              </a:lnSpc>
              <a:defRPr sz="8000" spc="-120" baseline="0">
                <a:solidFill>
                  <a:schemeClr val="tx1"/>
                </a:solidFill>
              </a:defRPr>
            </a:lvl1pPr>
          </a:lstStyle>
          <a:p>
            <a:r>
              <a:rPr lang="en-US" dirty="0"/>
              <a:t>Click to edit Master title style</a:t>
            </a:r>
          </a:p>
        </p:txBody>
      </p:sp>
      <p:sp>
        <p:nvSpPr>
          <p:cNvPr id="3" name="Subtitle 2"/>
          <p:cNvSpPr>
            <a:spLocks noGrp="1"/>
          </p:cNvSpPr>
          <p:nvPr>
            <p:ph type="subTitle" idx="1"/>
          </p:nvPr>
        </p:nvSpPr>
        <p:spPr>
          <a:xfrm>
            <a:off x="528638" y="3897565"/>
            <a:ext cx="8086724" cy="1645920"/>
          </a:xfrm>
        </p:spPr>
        <p:txBody>
          <a:bodyPr>
            <a:normAutofit/>
          </a:bodyPr>
          <a:lstStyle>
            <a:lvl1pPr marL="0" indent="0" algn="ctr">
              <a:buNone/>
              <a:defRPr sz="2800">
                <a:solidFill>
                  <a:schemeClr val="tx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6/24/18</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18501980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82.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11" name="Title Placeholder 1"/>
          <p:cNvSpPr>
            <a:spLocks noGrp="1"/>
          </p:cNvSpPr>
          <p:nvPr>
            <p:ph type="title"/>
          </p:nvPr>
        </p:nvSpPr>
        <p:spPr>
          <a:xfrm>
            <a:off x="0" y="0"/>
            <a:ext cx="9144000" cy="1085850"/>
          </a:xfrm>
          <a:prstGeom prst="rect">
            <a:avLst/>
          </a:prstGeom>
        </p:spPr>
        <p:txBody>
          <a:bodyPr vert="horz" lIns="91440" tIns="45720" rIns="91440" bIns="45720" rtlCol="0" anchor="ctr">
            <a:normAutofit/>
          </a:bodyPr>
          <a:lstStyle>
            <a:lvl1pPr marL="0">
              <a:defRPr/>
            </a:lvl1pPr>
          </a:lstStyle>
          <a:p>
            <a:r>
              <a:rPr lang="en-US" dirty="0"/>
              <a:t>Click to edit Master title style</a:t>
            </a:r>
          </a:p>
        </p:txBody>
      </p:sp>
      <p:sp>
        <p:nvSpPr>
          <p:cNvPr id="24" name="Content Placeholder 22"/>
          <p:cNvSpPr>
            <a:spLocks noGrp="1"/>
          </p:cNvSpPr>
          <p:nvPr>
            <p:ph sz="quarter" idx="11"/>
          </p:nvPr>
        </p:nvSpPr>
        <p:spPr>
          <a:xfrm>
            <a:off x="123825" y="1241652"/>
            <a:ext cx="8897938" cy="5224462"/>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2"/>
          </p:nvPr>
        </p:nvSpPr>
        <p:spPr/>
        <p:txBody>
          <a:bodyPr/>
          <a:lstStyle/>
          <a:p>
            <a:fld id="{9FD9DB3E-E709-42CF-B11F-1DFE1D210A82}" type="datetime1">
              <a:rPr lang="en-US" smtClean="0">
                <a:solidFill>
                  <a:prstClr val="black">
                    <a:alpha val="75000"/>
                  </a:prstClr>
                </a:solidFill>
                <a:latin typeface="Calibri"/>
              </a:rPr>
              <a:pPr/>
              <a:t>6/24/18</a:t>
            </a:fld>
            <a:endParaRPr lang="en-US">
              <a:solidFill>
                <a:prstClr val="black">
                  <a:alpha val="75000"/>
                </a:prstClr>
              </a:solidFill>
              <a:latin typeface="Calibri"/>
            </a:endParaRPr>
          </a:p>
        </p:txBody>
      </p:sp>
      <p:sp>
        <p:nvSpPr>
          <p:cNvPr id="6" name="Footer Placeholder 5"/>
          <p:cNvSpPr>
            <a:spLocks noGrp="1"/>
          </p:cNvSpPr>
          <p:nvPr>
            <p:ph type="ftr" sz="quarter" idx="13"/>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4"/>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74850148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52628" y="767419"/>
            <a:ext cx="8085582" cy="3355848"/>
          </a:xfrm>
          <a:solidFill>
            <a:schemeClr val="bg1"/>
          </a:solidFill>
        </p:spPr>
        <p:txBody>
          <a:bodyPr anchor="b">
            <a:normAutofit/>
          </a:bodyPr>
          <a:lstStyle>
            <a:lvl1pPr>
              <a:lnSpc>
                <a:spcPct val="80000"/>
              </a:lnSpc>
              <a:defRPr sz="8000" b="0" baseline="0">
                <a:solidFill>
                  <a:schemeClr val="accent1"/>
                </a:solidFill>
              </a:defRPr>
            </a:lvl1pPr>
          </a:lstStyle>
          <a:p>
            <a:r>
              <a:rPr lang="en-US"/>
              <a:t>Click to edit Master title style</a:t>
            </a:r>
            <a:endParaRPr lang="en-US" dirty="0"/>
          </a:p>
        </p:txBody>
      </p:sp>
      <p:sp>
        <p:nvSpPr>
          <p:cNvPr id="3" name="Text Placeholder 2"/>
          <p:cNvSpPr>
            <a:spLocks noGrp="1"/>
          </p:cNvSpPr>
          <p:nvPr>
            <p:ph type="body" idx="1"/>
          </p:nvPr>
        </p:nvSpPr>
        <p:spPr>
          <a:xfrm>
            <a:off x="500634" y="4187275"/>
            <a:ext cx="6919722" cy="1645920"/>
          </a:xfrm>
        </p:spPr>
        <p:txBody>
          <a:bodyPr anchor="t">
            <a:normAutofit/>
          </a:bodyPr>
          <a:lstStyle>
            <a:lvl1pPr marL="0" indent="0">
              <a:buNone/>
              <a:defRPr sz="2800">
                <a:solidFill>
                  <a:schemeClr val="tx1"/>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6/24/18</a:t>
            </a:fld>
            <a:endParaRPr lang="en-US">
              <a:solidFill>
                <a:prstClr val="black">
                  <a:alpha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1042533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188798"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51603"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6/24/18</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2803178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85.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a:t>Click to edit Master title style</a:t>
            </a:r>
            <a:endParaRPr lang="en-US" dirty="0"/>
          </a:p>
        </p:txBody>
      </p:sp>
      <p:sp>
        <p:nvSpPr>
          <p:cNvPr id="3" name="Text Placeholder 2"/>
          <p:cNvSpPr>
            <a:spLocks noGrp="1"/>
          </p:cNvSpPr>
          <p:nvPr>
            <p:ph type="body" idx="1"/>
          </p:nvPr>
        </p:nvSpPr>
        <p:spPr>
          <a:xfrm>
            <a:off x="188798" y="1197209"/>
            <a:ext cx="4271962" cy="723400"/>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188798" y="2029968"/>
            <a:ext cx="4271962" cy="4231057"/>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51603" y="1194345"/>
            <a:ext cx="4271962" cy="722376"/>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51603" y="2025216"/>
            <a:ext cx="4271962" cy="4235809"/>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6/24/18</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1897954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a:t>Click to edit Master title style</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6/24/18</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04945470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6/24/18</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24907060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Rectangle 1"/>
          <p:cNvSpPr/>
          <p:nvPr/>
        </p:nvSpPr>
        <p:spPr>
          <a:xfrm>
            <a:off x="5715000" y="0"/>
            <a:ext cx="3429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9" name="Title 8"/>
          <p:cNvSpPr>
            <a:spLocks noGrp="1"/>
          </p:cNvSpPr>
          <p:nvPr>
            <p:ph type="title"/>
          </p:nvPr>
        </p:nvSpPr>
        <p:spPr>
          <a:xfrm>
            <a:off x="6196053" y="542282"/>
            <a:ext cx="2537460" cy="1920240"/>
          </a:xfrm>
        </p:spPr>
        <p:txBody>
          <a:bodyPr anchor="b">
            <a:noAutofit/>
          </a:bodyPr>
          <a:lstStyle>
            <a:lvl1pPr>
              <a:lnSpc>
                <a:spcPct val="85000"/>
              </a:lnSpc>
              <a:defRPr sz="3600">
                <a:solidFill>
                  <a:srgbClr val="FFFFFF"/>
                </a:solidFill>
              </a:defRPr>
            </a:lvl1pPr>
          </a:lstStyle>
          <a:p>
            <a:r>
              <a:rPr lang="en-US"/>
              <a:t>Click to edit Master title style</a:t>
            </a:r>
            <a:endParaRPr lang="en-US" dirty="0"/>
          </a:p>
        </p:txBody>
      </p:sp>
      <p:sp>
        <p:nvSpPr>
          <p:cNvPr id="3" name="Content Placeholder 2"/>
          <p:cNvSpPr>
            <a:spLocks noGrp="1"/>
          </p:cNvSpPr>
          <p:nvPr>
            <p:ph idx="1"/>
          </p:nvPr>
        </p:nvSpPr>
        <p:spPr>
          <a:xfrm>
            <a:off x="571500" y="762000"/>
            <a:ext cx="4572000" cy="4572000"/>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06987" y="2511813"/>
            <a:ext cx="2548890" cy="3126987"/>
          </a:xfrm>
        </p:spPr>
        <p:txBody>
          <a:bodyPr>
            <a:normAutofit/>
          </a:bodyPr>
          <a:lstStyle>
            <a:lvl1pPr marL="0" marR="0" indent="0" algn="l" defTabSz="914400" rtl="0" eaLnBrk="1" fontAlgn="auto" latinLnBrk="0" hangingPunct="1">
              <a:lnSpc>
                <a:spcPct val="100000"/>
              </a:lnSpc>
              <a:spcBef>
                <a:spcPts val="1200"/>
              </a:spcBef>
              <a:spcAft>
                <a:spcPts val="0"/>
              </a:spcAft>
              <a:buClrTx/>
              <a:buSzTx/>
              <a:buFontTx/>
              <a:buNone/>
              <a:tabLst/>
              <a:defRPr sz="1500">
                <a:solidFill>
                  <a:srgbClr val="404040"/>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ts val="1400"/>
              </a:spcBef>
              <a:spcAft>
                <a:spcPts val="0"/>
              </a:spcAft>
              <a:buClrTx/>
              <a:buSzTx/>
              <a:buFontTx/>
              <a:buNone/>
              <a:tabLst/>
              <a:defRPr/>
            </a:pPr>
            <a:r>
              <a:rPr lang="en-US"/>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6/24/18</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6683859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89.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86918" y="5418668"/>
            <a:ext cx="8085582" cy="613283"/>
          </a:xfrm>
        </p:spPr>
        <p:txBody>
          <a:bodyPr anchor="b">
            <a:normAutofit/>
          </a:bodyPr>
          <a:lstStyle>
            <a:lvl1pPr>
              <a:lnSpc>
                <a:spcPct val="85000"/>
              </a:lnSpc>
              <a:defRPr sz="2800" b="0">
                <a:solidFill>
                  <a:srgbClr val="FFFFFF"/>
                </a:solidFill>
              </a:defRPr>
            </a:lvl1pPr>
          </a:lstStyle>
          <a:p>
            <a:r>
              <a:rPr lang="en-US"/>
              <a:t>Click to edit Master title style</a:t>
            </a:r>
            <a:endParaRPr lang="en-US" dirty="0"/>
          </a:p>
        </p:txBody>
      </p:sp>
      <p:sp>
        <p:nvSpPr>
          <p:cNvPr id="3" name="Picture Placeholder 2"/>
          <p:cNvSpPr>
            <a:spLocks noGrp="1" noChangeAspect="1"/>
          </p:cNvSpPr>
          <p:nvPr>
            <p:ph type="pic" idx="1"/>
          </p:nvPr>
        </p:nvSpPr>
        <p:spPr>
          <a:xfrm>
            <a:off x="0" y="0"/>
            <a:ext cx="9144000" cy="5330952"/>
          </a:xfrm>
          <a:solidFill>
            <a:schemeClr val="accent1">
              <a:lumMod val="40000"/>
              <a:lumOff val="60000"/>
            </a:schemeClr>
          </a:solidFill>
        </p:spPr>
        <p:txBody>
          <a:bodyPr anchor="t"/>
          <a:lstStyle>
            <a:lvl1pPr marL="0" indent="0" algn="ctr">
              <a:spcBef>
                <a:spcPts val="800"/>
              </a:spcBef>
              <a:buNone/>
              <a:defRPr sz="3200">
                <a:solidFill>
                  <a:srgbClr val="4D4D4D"/>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507492" y="6031951"/>
            <a:ext cx="6922008" cy="411184"/>
          </a:xfrm>
        </p:spPr>
        <p:txBody>
          <a:bodyPr>
            <a:normAutofit/>
          </a:bodyPr>
          <a:lstStyle>
            <a:lvl1pPr marL="0" indent="0">
              <a:lnSpc>
                <a:spcPct val="90000"/>
              </a:lnSpc>
              <a:spcBef>
                <a:spcPts val="1200"/>
              </a:spcBef>
              <a:buNone/>
              <a:defRPr sz="1400">
                <a:solidFill>
                  <a:srgbClr val="262626"/>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white">
                    <a:alpha val="75000"/>
                  </a:prstClr>
                </a:solidFill>
                <a:latin typeface="Calibri"/>
              </a:rPr>
              <a:pPr/>
              <a:t>6/24/18</a:t>
            </a:fld>
            <a:endParaRPr lang="en-US">
              <a:solidFill>
                <a:prstClr val="white">
                  <a:alpha val="75000"/>
                </a:prstClr>
              </a:solidFill>
              <a:latin typeface="Calibri"/>
            </a:endParaRPr>
          </a:p>
        </p:txBody>
      </p:sp>
      <p:sp>
        <p:nvSpPr>
          <p:cNvPr id="9" name="Footer Placeholder 8"/>
          <p:cNvSpPr>
            <a:spLocks noGrp="1"/>
          </p:cNvSpPr>
          <p:nvPr>
            <p:ph type="ftr" sz="quarter" idx="11"/>
          </p:nvPr>
        </p:nvSpPr>
        <p:spPr/>
        <p:txBody>
          <a:bodyPr/>
          <a:lstStyle/>
          <a:p>
            <a:endParaRPr lang="en-US" dirty="0">
              <a:solidFill>
                <a:prstClr val="white">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white"/>
                </a:solidFill>
                <a:latin typeface="Calibri"/>
              </a:rPr>
              <a:pPr/>
              <a:t>‹#›</a:t>
            </a:fld>
            <a:endParaRPr lang="en-US" dirty="0">
              <a:solidFill>
                <a:prstClr val="white"/>
              </a:solidFill>
              <a:latin typeface="Calibri"/>
            </a:endParaRPr>
          </a:p>
        </p:txBody>
      </p:sp>
    </p:spTree>
    <p:extLst>
      <p:ext uri="{BB962C8B-B14F-4D97-AF65-F5344CB8AC3E}">
        <p14:creationId xmlns:p14="http://schemas.microsoft.com/office/powerpoint/2010/main" val="354438086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4934606"/>
      </p:ext>
    </p:extLst>
  </p:cSld>
  <p:clrMapOvr>
    <a:masterClrMapping/>
  </p:clrMapOvr>
  <p:transition/>
</p:sldLayout>
</file>

<file path=ppt/slideLayouts/slideLayout3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6/24/18</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536627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57963" y="695325"/>
            <a:ext cx="1971675" cy="4800600"/>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578644" y="714376"/>
            <a:ext cx="5800725" cy="54006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6/24/18</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866441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9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8"/>
          <p:cNvSpPr>
            <a:spLocks noChangeArrowheads="1"/>
          </p:cNvSpPr>
          <p:nvPr/>
        </p:nvSpPr>
        <p:spPr bwMode="auto">
          <a:xfrm>
            <a:off x="457200" y="1123950"/>
            <a:ext cx="8229600" cy="914400"/>
          </a:xfrm>
          <a:custGeom>
            <a:avLst/>
            <a:gdLst>
              <a:gd name="T0" fmla="*/ 0 w 1000"/>
              <a:gd name="T1" fmla="*/ 836127360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fontAlgn="base">
              <a:spcBef>
                <a:spcPct val="0"/>
              </a:spcBef>
              <a:spcAft>
                <a:spcPct val="0"/>
              </a:spcAft>
              <a:defRPr sz="1200">
                <a:ea typeface="ＭＳ Ｐゴシック" charset="0"/>
                <a:cs typeface="ＭＳ Ｐゴシック" charset="0"/>
              </a:defRPr>
            </a:lvl1pPr>
          </a:lstStyle>
          <a:p>
            <a:pPr>
              <a:defRPr/>
            </a:pPr>
            <a:fld id="{C668BF9C-93BB-B548-912F-BE2A1331A62B}" type="slidenum">
              <a:rPr lang="en-US" altLang="en-US"/>
              <a:pPr>
                <a:defRPr/>
              </a:pPr>
              <a:t>‹#›</a:t>
            </a:fld>
            <a:endParaRPr lang="en-US" altLang="en-US"/>
          </a:p>
        </p:txBody>
      </p:sp>
    </p:spTree>
    <p:extLst>
      <p:ext uri="{BB962C8B-B14F-4D97-AF65-F5344CB8AC3E}">
        <p14:creationId xmlns:p14="http://schemas.microsoft.com/office/powerpoint/2010/main" val="315929195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B60F4C6C-A4AD-634C-B2AA-5823E85646AB}" type="slidenum">
              <a:rPr lang="en-US" altLang="en-US"/>
              <a:pPr>
                <a:defRPr/>
              </a:pPr>
              <a:t>‹#›</a:t>
            </a:fld>
            <a:endParaRPr lang="en-US" altLang="en-US"/>
          </a:p>
        </p:txBody>
      </p:sp>
    </p:spTree>
    <p:extLst>
      <p:ext uri="{BB962C8B-B14F-4D97-AF65-F5344CB8AC3E}">
        <p14:creationId xmlns:p14="http://schemas.microsoft.com/office/powerpoint/2010/main" val="20648790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9E9D27D4-CF21-B743-868C-38D13B2F42B4}" type="slidenum">
              <a:rPr lang="en-US" altLang="en-US"/>
              <a:pPr>
                <a:defRPr/>
              </a:pPr>
              <a:t>‹#›</a:t>
            </a:fld>
            <a:endParaRPr lang="en-US" altLang="en-US"/>
          </a:p>
        </p:txBody>
      </p:sp>
    </p:spTree>
    <p:extLst>
      <p:ext uri="{BB962C8B-B14F-4D97-AF65-F5344CB8AC3E}">
        <p14:creationId xmlns:p14="http://schemas.microsoft.com/office/powerpoint/2010/main" val="2367538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98F35F6C-2FE9-E643-BA9E-744EBFA979FE}" type="slidenum">
              <a:rPr lang="en-US" altLang="en-US"/>
              <a:pPr>
                <a:defRPr/>
              </a:pPr>
              <a:t>‹#›</a:t>
            </a:fld>
            <a:endParaRPr lang="en-US" altLang="en-US"/>
          </a:p>
        </p:txBody>
      </p:sp>
    </p:spTree>
    <p:extLst>
      <p:ext uri="{BB962C8B-B14F-4D97-AF65-F5344CB8AC3E}">
        <p14:creationId xmlns:p14="http://schemas.microsoft.com/office/powerpoint/2010/main" val="332461087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A36820D8-511C-334B-9255-32401B223793}" type="slidenum">
              <a:rPr lang="en-US" altLang="en-US"/>
              <a:pPr>
                <a:defRPr/>
              </a:pPr>
              <a:t>‹#›</a:t>
            </a:fld>
            <a:endParaRPr lang="en-US" altLang="en-US"/>
          </a:p>
        </p:txBody>
      </p:sp>
    </p:spTree>
    <p:extLst>
      <p:ext uri="{BB962C8B-B14F-4D97-AF65-F5344CB8AC3E}">
        <p14:creationId xmlns:p14="http://schemas.microsoft.com/office/powerpoint/2010/main" val="182745127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142E3693-D302-D64D-8335-04DBBDCAC3E8}" type="slidenum">
              <a:rPr lang="en-US" altLang="en-US"/>
              <a:pPr>
                <a:defRPr/>
              </a:pPr>
              <a:t>‹#›</a:t>
            </a:fld>
            <a:endParaRPr lang="en-US" altLang="en-US"/>
          </a:p>
        </p:txBody>
      </p:sp>
    </p:spTree>
    <p:extLst>
      <p:ext uri="{BB962C8B-B14F-4D97-AF65-F5344CB8AC3E}">
        <p14:creationId xmlns:p14="http://schemas.microsoft.com/office/powerpoint/2010/main" val="36584765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C0C3B91E-9495-5D4C-A473-89DD744F318C}" type="slidenum">
              <a:rPr lang="en-US" altLang="en-US"/>
              <a:pPr>
                <a:defRPr/>
              </a:pPr>
              <a:t>‹#›</a:t>
            </a:fld>
            <a:endParaRPr lang="en-US" altLang="en-US"/>
          </a:p>
        </p:txBody>
      </p:sp>
    </p:spTree>
    <p:extLst>
      <p:ext uri="{BB962C8B-B14F-4D97-AF65-F5344CB8AC3E}">
        <p14:creationId xmlns:p14="http://schemas.microsoft.com/office/powerpoint/2010/main" val="175649049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E317DB17-6DD3-1D47-9DC7-29C718BD885A}" type="slidenum">
              <a:rPr lang="en-US" altLang="en-US"/>
              <a:pPr>
                <a:defRPr/>
              </a:pPr>
              <a:t>‹#›</a:t>
            </a:fld>
            <a:endParaRPr lang="en-US" altLang="en-US"/>
          </a:p>
        </p:txBody>
      </p:sp>
    </p:spTree>
    <p:extLst>
      <p:ext uri="{BB962C8B-B14F-4D97-AF65-F5344CB8AC3E}">
        <p14:creationId xmlns:p14="http://schemas.microsoft.com/office/powerpoint/2010/main" val="337046420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pPr/>
              <a:t>‹#›</a:t>
            </a:fld>
            <a:endParaRPr lang="en-US" altLang="en-US"/>
          </a:p>
        </p:txBody>
      </p:sp>
    </p:spTree>
  </p:cSld>
  <p:clrMapOvr>
    <a:masterClrMapping/>
  </p:clrMapOvr>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7983501"/>
      </p:ext>
    </p:extLst>
  </p:cSld>
  <p:clrMapOvr>
    <a:masterClrMapping/>
  </p:clrMapOvr>
  <p:transition/>
</p:sldLayout>
</file>

<file path=ppt/slideLayouts/slideLayout4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B8B564A7-2749-BD47-ACBB-5E9A7893C5B7}" type="slidenum">
              <a:rPr lang="en-US" altLang="en-US"/>
              <a:pPr>
                <a:defRPr/>
              </a:pPr>
              <a:t>‹#›</a:t>
            </a:fld>
            <a:endParaRPr lang="en-US" altLang="en-US"/>
          </a:p>
        </p:txBody>
      </p:sp>
    </p:spTree>
    <p:extLst>
      <p:ext uri="{BB962C8B-B14F-4D97-AF65-F5344CB8AC3E}">
        <p14:creationId xmlns:p14="http://schemas.microsoft.com/office/powerpoint/2010/main" val="155383284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53FA10DE-9244-444C-BB66-013E28A2DDD9}" type="slidenum">
              <a:rPr lang="en-US" altLang="en-US"/>
              <a:pPr>
                <a:defRPr/>
              </a:pPr>
              <a:t>‹#›</a:t>
            </a:fld>
            <a:endParaRPr lang="en-US" altLang="en-US"/>
          </a:p>
        </p:txBody>
      </p:sp>
    </p:spTree>
    <p:extLst>
      <p:ext uri="{BB962C8B-B14F-4D97-AF65-F5344CB8AC3E}">
        <p14:creationId xmlns:p14="http://schemas.microsoft.com/office/powerpoint/2010/main" val="10646979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DE2563C0-B5B3-BE4C-AFD7-D5025596D7E3}" type="slidenum">
              <a:rPr lang="en-US" altLang="en-US"/>
              <a:pPr>
                <a:defRPr/>
              </a:pPr>
              <a:t>‹#›</a:t>
            </a:fld>
            <a:endParaRPr lang="en-US" altLang="en-US"/>
          </a:p>
        </p:txBody>
      </p:sp>
    </p:spTree>
    <p:extLst>
      <p:ext uri="{BB962C8B-B14F-4D97-AF65-F5344CB8AC3E}">
        <p14:creationId xmlns:p14="http://schemas.microsoft.com/office/powerpoint/2010/main" val="395060755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0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836127360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fontAlgn="base">
              <a:spcBef>
                <a:spcPct val="0"/>
              </a:spcBef>
              <a:spcAft>
                <a:spcPct val="0"/>
              </a:spcAft>
              <a:defRPr sz="1200">
                <a:ea typeface="ＭＳ Ｐゴシック" charset="0"/>
                <a:cs typeface="ＭＳ Ｐゴシック" charset="0"/>
              </a:defRPr>
            </a:lvl1pPr>
          </a:lstStyle>
          <a:p>
            <a:pPr>
              <a:defRPr/>
            </a:pPr>
            <a:fld id="{5C66147B-D8F4-B34F-ACFC-F4150A9F5034}" type="slidenum">
              <a:rPr lang="en-US" altLang="en-US"/>
              <a:pPr>
                <a:defRPr/>
              </a:pPr>
              <a:t>‹#›</a:t>
            </a:fld>
            <a:endParaRPr lang="en-US" altLang="en-US"/>
          </a:p>
        </p:txBody>
      </p:sp>
    </p:spTree>
    <p:extLst>
      <p:ext uri="{BB962C8B-B14F-4D97-AF65-F5344CB8AC3E}">
        <p14:creationId xmlns:p14="http://schemas.microsoft.com/office/powerpoint/2010/main" val="28588217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7B4B655F-9513-DB41-847A-CB5F5ABCD6B3}" type="slidenum">
              <a:rPr lang="en-US" altLang="en-US"/>
              <a:pPr>
                <a:defRPr/>
              </a:pPr>
              <a:t>‹#›</a:t>
            </a:fld>
            <a:endParaRPr lang="en-US" altLang="en-US"/>
          </a:p>
        </p:txBody>
      </p:sp>
    </p:spTree>
    <p:extLst>
      <p:ext uri="{BB962C8B-B14F-4D97-AF65-F5344CB8AC3E}">
        <p14:creationId xmlns:p14="http://schemas.microsoft.com/office/powerpoint/2010/main" val="124741623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CF70262A-25C7-1D4F-BA49-9AAD51FA1D0E}" type="slidenum">
              <a:rPr lang="en-US" altLang="en-US"/>
              <a:pPr>
                <a:defRPr/>
              </a:pPr>
              <a:t>‹#›</a:t>
            </a:fld>
            <a:endParaRPr lang="en-US" altLang="en-US"/>
          </a:p>
        </p:txBody>
      </p:sp>
    </p:spTree>
    <p:extLst>
      <p:ext uri="{BB962C8B-B14F-4D97-AF65-F5344CB8AC3E}">
        <p14:creationId xmlns:p14="http://schemas.microsoft.com/office/powerpoint/2010/main" val="152450254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AFF24C-C776-6444-B9B7-94F550F93C13}" type="slidenum">
              <a:rPr lang="en-US" altLang="en-US"/>
              <a:pPr>
                <a:defRPr/>
              </a:pPr>
              <a:t>‹#›</a:t>
            </a:fld>
            <a:endParaRPr lang="en-US" altLang="en-US"/>
          </a:p>
        </p:txBody>
      </p:sp>
    </p:spTree>
    <p:extLst>
      <p:ext uri="{BB962C8B-B14F-4D97-AF65-F5344CB8AC3E}">
        <p14:creationId xmlns:p14="http://schemas.microsoft.com/office/powerpoint/2010/main" val="1673744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13D46D27-56D0-344A-BE31-89C869EBEEAE}" type="slidenum">
              <a:rPr lang="en-US" altLang="en-US"/>
              <a:pPr>
                <a:defRPr/>
              </a:pPr>
              <a:t>‹#›</a:t>
            </a:fld>
            <a:endParaRPr lang="en-US" altLang="en-US"/>
          </a:p>
        </p:txBody>
      </p:sp>
    </p:spTree>
    <p:extLst>
      <p:ext uri="{BB962C8B-B14F-4D97-AF65-F5344CB8AC3E}">
        <p14:creationId xmlns:p14="http://schemas.microsoft.com/office/powerpoint/2010/main" val="409409051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4925BFE8-1EE5-7749-87C6-59D761839782}" type="slidenum">
              <a:rPr lang="en-US" altLang="en-US"/>
              <a:pPr>
                <a:defRPr/>
              </a:pPr>
              <a:t>‹#›</a:t>
            </a:fld>
            <a:endParaRPr lang="en-US" altLang="en-US"/>
          </a:p>
        </p:txBody>
      </p:sp>
    </p:spTree>
    <p:extLst>
      <p:ext uri="{BB962C8B-B14F-4D97-AF65-F5344CB8AC3E}">
        <p14:creationId xmlns:p14="http://schemas.microsoft.com/office/powerpoint/2010/main" val="237501213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9151F3C-38B5-C447-BBE5-70E1ABFC6BB2}" type="slidenum">
              <a:rPr lang="en-US" altLang="en-US"/>
              <a:pPr>
                <a:defRPr/>
              </a:pPr>
              <a:t>‹#›</a:t>
            </a:fld>
            <a:endParaRPr lang="en-US" altLang="en-US"/>
          </a:p>
        </p:txBody>
      </p:sp>
    </p:spTree>
    <p:extLst>
      <p:ext uri="{BB962C8B-B14F-4D97-AF65-F5344CB8AC3E}">
        <p14:creationId xmlns:p14="http://schemas.microsoft.com/office/powerpoint/2010/main" val="29608593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9333776"/>
      </p:ext>
    </p:extLst>
  </p:cSld>
  <p:clrMapOvr>
    <a:masterClrMapping/>
  </p:clrMapOvr>
  <p:transition/>
</p:sldLayout>
</file>

<file path=ppt/slideLayouts/slideLayout4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907B9740-5855-2A42-B252-D99EB4C57248}" type="slidenum">
              <a:rPr lang="en-US" altLang="en-US"/>
              <a:pPr>
                <a:defRPr/>
              </a:pPr>
              <a:t>‹#›</a:t>
            </a:fld>
            <a:endParaRPr lang="en-US" altLang="en-US"/>
          </a:p>
        </p:txBody>
      </p:sp>
    </p:spTree>
    <p:extLst>
      <p:ext uri="{BB962C8B-B14F-4D97-AF65-F5344CB8AC3E}">
        <p14:creationId xmlns:p14="http://schemas.microsoft.com/office/powerpoint/2010/main" val="196681698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BDC5EF0D-3683-CA41-828D-672F2E3955A1}" type="slidenum">
              <a:rPr lang="en-US" altLang="en-US"/>
              <a:pPr>
                <a:defRPr/>
              </a:pPr>
              <a:t>‹#›</a:t>
            </a:fld>
            <a:endParaRPr lang="en-US" altLang="en-US"/>
          </a:p>
        </p:txBody>
      </p:sp>
    </p:spTree>
    <p:extLst>
      <p:ext uri="{BB962C8B-B14F-4D97-AF65-F5344CB8AC3E}">
        <p14:creationId xmlns:p14="http://schemas.microsoft.com/office/powerpoint/2010/main" val="21469159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DD11A51B-8B96-BD4C-95B5-FCA03A36A313}" type="slidenum">
              <a:rPr lang="en-US" altLang="en-US"/>
              <a:pPr>
                <a:defRPr/>
              </a:pPr>
              <a:t>‹#›</a:t>
            </a:fld>
            <a:endParaRPr lang="en-US" altLang="en-US"/>
          </a:p>
        </p:txBody>
      </p:sp>
    </p:spTree>
    <p:extLst>
      <p:ext uri="{BB962C8B-B14F-4D97-AF65-F5344CB8AC3E}">
        <p14:creationId xmlns:p14="http://schemas.microsoft.com/office/powerpoint/2010/main" val="227232537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689F2BAA-D8FE-2C4D-A9A5-9491AFC1AF7D}" type="slidenum">
              <a:rPr lang="en-US" altLang="en-US"/>
              <a:pPr>
                <a:defRPr/>
              </a:pPr>
              <a:t>‹#›</a:t>
            </a:fld>
            <a:endParaRPr lang="en-US" altLang="en-US"/>
          </a:p>
        </p:txBody>
      </p:sp>
    </p:spTree>
    <p:extLst>
      <p:ext uri="{BB962C8B-B14F-4D97-AF65-F5344CB8AC3E}">
        <p14:creationId xmlns:p14="http://schemas.microsoft.com/office/powerpoint/2010/main" val="21399147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2799048"/>
      </p:ext>
    </p:extLst>
  </p:cSld>
  <p:clrMapOvr>
    <a:masterClrMapping/>
  </p:clrMapOvr>
  <p:transition/>
</p:sldLayout>
</file>

<file path=ppt/slideLayouts/slideLayout4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9270323"/>
      </p:ext>
    </p:extLst>
  </p:cSld>
  <p:clrMapOvr>
    <a:masterClrMapping/>
  </p:clrMapOvr>
  <p:transition/>
</p:sldLayout>
</file>

<file path=ppt/slideLayouts/slideLayout4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Slide Number Placeholder 5"/>
          <p:cNvSpPr>
            <a:spLocks noGrp="1"/>
          </p:cNvSpPr>
          <p:nvPr>
            <p:ph type="sldNum" sz="quarter" idx="10"/>
          </p:nvPr>
        </p:nvSpPr>
        <p:spPr>
          <a:xfrm>
            <a:off x="8077200" y="6340475"/>
            <a:ext cx="685800" cy="365125"/>
          </a:xfrm>
        </p:spPr>
        <p:txBody>
          <a:bodyPr wrap="square" numCol="1" anchorCtr="0" compatLnSpc="1">
            <a:prstTxWarp prst="textNoShape">
              <a:avLst/>
            </a:prstTxWarp>
          </a:bodyPr>
          <a:lstStyle>
            <a:lvl1pPr fontAlgn="base">
              <a:spcBef>
                <a:spcPct val="0"/>
              </a:spcBef>
              <a:spcAft>
                <a:spcPct val="0"/>
              </a:spcAft>
              <a:defRPr sz="2000">
                <a:solidFill>
                  <a:srgbClr val="898989"/>
                </a:solidFill>
                <a:latin typeface="Cambria Math" charset="0"/>
                <a:ea typeface="ＭＳ Ｐゴシック" charset="0"/>
                <a:cs typeface="Cambria Math" charset="0"/>
              </a:defRPr>
            </a:lvl1pPr>
          </a:lstStyle>
          <a:p>
            <a:fld id="{2F9AB1DC-1F54-3E4A-95A3-3C4F38B38287}" type="slidenum">
              <a:rPr lang="en-US"/>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0D5ABD69-D797-204B-8AF8-3D380E6914CA}"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D4167CB6-3B08-5F41-8B2C-916DD676D121}"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88098509"/>
      </p:ext>
    </p:extLst>
  </p:cSld>
  <p:clrMapOvr>
    <a:masterClrMapping/>
  </p:clrMapOvr>
  <p:transition/>
</p:sldLayout>
</file>

<file path=ppt/slideLayouts/slideLayout4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8" name="Footer Placeholder 7"/>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AA0D681A-F5B4-9644-896C-61B2B0FDE4AA}"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4" name="Footer Placeholder 3"/>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E9EE30A7-2F09-2442-8BD0-04F2DD3C2603}"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3" name="Footer Placeholder 2"/>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456C5735-7F4B-8947-B422-F91141E3F4AD}"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A9E84826-6BA8-884D-A601-2AAB8825DBC3}"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endParaRPr lang="en-US" noProof="0"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6531BACC-C330-6040-8E9C-315FB8A2D4F3}"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CA13EE9E-551C-B04A-8AEF-33C040418E39}"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A200974D-7775-EC48-B655-6C7A7623F53B}"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Tree>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Slide Number Placeholder 5"/>
          <p:cNvSpPr>
            <a:spLocks noGrp="1"/>
          </p:cNvSpPr>
          <p:nvPr>
            <p:ph type="sldNum" sz="quarter" idx="12"/>
          </p:nvPr>
        </p:nvSpPr>
        <p:spPr>
          <a:xfrm>
            <a:off x="8077200" y="6340475"/>
            <a:ext cx="685800" cy="365125"/>
          </a:xfrm>
        </p:spPr>
        <p:txBody>
          <a:bodyPr/>
          <a:lstStyle>
            <a:lvl1pPr>
              <a:defRPr sz="2000">
                <a:latin typeface="Cambria Math" panose="02040503050406030204" pitchFamily="18" charset="0"/>
                <a:ea typeface="Cambria Math" panose="02040503050406030204" pitchFamily="18" charset="0"/>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1487723"/>
      </p:ext>
    </p:extLst>
  </p:cSld>
  <p:clrMapOvr>
    <a:masterClrMapping/>
  </p:clrMapOvr>
  <p:transition/>
</p:sldLayout>
</file>

<file path=ppt/slideLayouts/slideLayout4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8962C6DF-45F1-4B5C-AB56-7A1B175EDAF2}" type="datetime1">
              <a:rPr lang="en-US" smtClean="0">
                <a:solidFill>
                  <a:prstClr val="black">
                    <a:tint val="75000"/>
                  </a:prstClr>
                </a:solidFill>
              </a:rPr>
              <a:pPr/>
              <a:t>6/24/18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FC2F9376-125E-4038-9239-01F6FB99A311}" type="datetime1">
              <a:rPr lang="en-US" smtClean="0">
                <a:solidFill>
                  <a:prstClr val="black">
                    <a:tint val="75000"/>
                  </a:prstClr>
                </a:solidFill>
              </a:rPr>
              <a:pPr/>
              <a:t>6/24/18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01378" name="Rectangle 2"/>
          <p:cNvSpPr>
            <a:spLocks noGrp="1" noChangeArrowheads="1"/>
          </p:cNvSpPr>
          <p:nvPr>
            <p:ph type="ctrTitle"/>
          </p:nvPr>
        </p:nvSpPr>
        <p:spPr>
          <a:xfrm>
            <a:off x="685800" y="1524000"/>
            <a:ext cx="7924800" cy="1752600"/>
          </a:xfrm>
        </p:spPr>
        <p:txBody>
          <a:bodyPr/>
          <a:lstStyle>
            <a:lvl1pPr algn="ctr">
              <a:defRPr sz="4800"/>
            </a:lvl1pPr>
          </a:lstStyle>
          <a:p>
            <a:r>
              <a:rPr lang="en-US" altLang="en-US" dirty="0"/>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prstClr val="black"/>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prstClr val="black"/>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4285159992"/>
      </p:ext>
    </p:extLst>
  </p:cSld>
  <p:clrMapOvr>
    <a:masterClrMapping/>
  </p:clrMapOvr>
  <p:transition/>
</p:sldLayout>
</file>

<file path=ppt/slideLayouts/slideLayout4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B869440-780F-4CA0-ADC0-2E0F480BE34C}" type="datetime1">
              <a:rPr lang="en-US" smtClean="0">
                <a:solidFill>
                  <a:prstClr val="black">
                    <a:tint val="75000"/>
                  </a:prstClr>
                </a:solidFill>
              </a:rPr>
              <a:pPr/>
              <a:t>6/24/18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F991E5A5-56F5-45DD-9EBC-3EBCBD7D9DB6}" type="datetime1">
              <a:rPr lang="en-US" smtClean="0">
                <a:solidFill>
                  <a:prstClr val="black">
                    <a:tint val="75000"/>
                  </a:prstClr>
                </a:solidFill>
              </a:rPr>
              <a:pPr/>
              <a:t>6/24/18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BBF0BC3-6E3B-45EA-BC57-19A66917F11D}" type="datetime1">
              <a:rPr lang="en-US" smtClean="0">
                <a:solidFill>
                  <a:prstClr val="black">
                    <a:tint val="75000"/>
                  </a:prstClr>
                </a:solidFill>
              </a:rPr>
              <a:pPr/>
              <a:t>6/24/18</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E4C4508D-41CE-4C5D-8C95-4F2685A18AA3}" type="datetime1">
              <a:rPr lang="en-US" smtClean="0">
                <a:solidFill>
                  <a:prstClr val="black">
                    <a:tint val="75000"/>
                  </a:prstClr>
                </a:solidFill>
              </a:rPr>
              <a:pPr/>
              <a:t>6/24/18</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C8B1997-8A50-49F7-8E56-952DC0A8FF7E}" type="datetime1">
              <a:rPr lang="en-US" smtClean="0">
                <a:solidFill>
                  <a:prstClr val="black">
                    <a:tint val="75000"/>
                  </a:prstClr>
                </a:solidFill>
              </a:rPr>
              <a:pPr/>
              <a:t>6/24/18</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42AA5356-38C7-490A-B21B-42AA2783D31F}" type="datetime1">
              <a:rPr lang="en-US" smtClean="0">
                <a:solidFill>
                  <a:prstClr val="black">
                    <a:tint val="75000"/>
                  </a:prstClr>
                </a:solidFill>
              </a:rPr>
              <a:pPr/>
              <a:t>6/24/18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1549FDA4-1E33-4FA0-87FA-844395F4715B}" type="datetime1">
              <a:rPr lang="en-US" smtClean="0">
                <a:solidFill>
                  <a:prstClr val="black">
                    <a:tint val="75000"/>
                  </a:prstClr>
                </a:solidFill>
              </a:rPr>
              <a:pPr/>
              <a:t>6/24/18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FA10498C-2F13-458E-B42A-99F5303B9184}" type="datetime1">
              <a:rPr lang="en-US" smtClean="0">
                <a:solidFill>
                  <a:prstClr val="black">
                    <a:tint val="75000"/>
                  </a:prstClr>
                </a:solidFill>
              </a:rPr>
              <a:pPr/>
              <a:t>6/24/18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21FA4EC7-3420-4389-8C46-A991F3944D59}" type="datetime1">
              <a:rPr lang="en-US" smtClean="0">
                <a:solidFill>
                  <a:prstClr val="black">
                    <a:tint val="75000"/>
                  </a:prstClr>
                </a:solidFill>
              </a:rPr>
              <a:pPr/>
              <a:t>6/24/18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8"/>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228600" indent="0" algn="ctr">
              <a:buNone/>
              <a:defRPr/>
            </a:lvl2pPr>
            <a:lvl3pPr marL="457200" indent="0" algn="ctr">
              <a:buNone/>
              <a:defRPr/>
            </a:lvl3pPr>
            <a:lvl4pPr marL="685800" indent="0" algn="ctr">
              <a:buNone/>
              <a:defRPr/>
            </a:lvl4pPr>
            <a:lvl5pPr marL="914400" indent="0" algn="ctr">
              <a:buNone/>
              <a:defRPr/>
            </a:lvl5pPr>
            <a:lvl6pPr marL="1143000" indent="0" algn="ctr">
              <a:buNone/>
              <a:defRPr/>
            </a:lvl6pPr>
            <a:lvl7pPr marL="1371600" indent="0" algn="ctr">
              <a:buNone/>
              <a:defRPr/>
            </a:lvl7pPr>
            <a:lvl8pPr marL="1600200" indent="0" algn="ctr">
              <a:buNone/>
              <a:defRPr/>
            </a:lvl8pPr>
            <a:lvl9pPr marL="1828800" indent="0" algn="ctr">
              <a:buNone/>
              <a:defRPr/>
            </a:lvl9pPr>
          </a:lstStyle>
          <a:p>
            <a:r>
              <a:rPr lang="en-US"/>
              <a:t>Click to edit Master subtitle style</a:t>
            </a:r>
          </a:p>
        </p:txBody>
      </p:sp>
    </p:spTree>
    <p:extLst/>
  </p:cSld>
  <p:clrMapOvr>
    <a:masterClrMapping/>
  </p:clrMapOvr>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2pPr marL="669925" indent="-325438">
              <a:buFont typeface="Wingdings" charset="2"/>
              <a:buChar char="q"/>
              <a:defRPr/>
            </a:lvl2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prstClr val="black"/>
                </a:solidFill>
              </a:rPr>
              <a:pPr/>
              <a:t>‹#›</a:t>
            </a:fld>
            <a:endParaRPr lang="en-US" altLang="en-US">
              <a:solidFill>
                <a:prstClr val="black"/>
              </a:solidFill>
            </a:endParaRPr>
          </a:p>
        </p:txBody>
      </p:sp>
      <p:cxnSp>
        <p:nvCxnSpPr>
          <p:cNvPr id="6" name="Straight Connector 5"/>
          <p:cNvCxnSpPr/>
          <p:nvPr userDrawn="1"/>
        </p:nvCxnSpPr>
        <p:spPr>
          <a:xfrm>
            <a:off x="228600" y="908720"/>
            <a:ext cx="8610600" cy="0"/>
          </a:xfrm>
          <a:prstGeom prst="line">
            <a:avLst/>
          </a:prstGeom>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567884214"/>
      </p:ext>
    </p:extLst>
  </p:cSld>
  <p:clrMapOvr>
    <a:masterClrMapping/>
  </p:clrMapOvr>
  <p:transition/>
</p:sldLayout>
</file>

<file path=ppt/slideLayouts/slideLayout4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cSld>
  <p:clrMapOvr>
    <a:masterClrMapping/>
  </p:clrMapOvr>
  <p:transition/>
</p:sldLayout>
</file>

<file path=ppt/slideLayouts/slideLayout4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2000" b="1" cap="all"/>
            </a:lvl1pPr>
          </a:lstStyle>
          <a:p>
            <a:r>
              <a:rPr lang="en-US"/>
              <a:t>Click to edit Master title style</a:t>
            </a:r>
          </a:p>
        </p:txBody>
      </p:sp>
      <p:sp>
        <p:nvSpPr>
          <p:cNvPr id="3" name="Text Placeholder 2"/>
          <p:cNvSpPr>
            <a:spLocks noGrp="1"/>
          </p:cNvSpPr>
          <p:nvPr>
            <p:ph type="body" idx="1"/>
          </p:nvPr>
        </p:nvSpPr>
        <p:spPr>
          <a:xfrm>
            <a:off x="722313" y="2906712"/>
            <a:ext cx="7772400" cy="1500188"/>
          </a:xfrm>
        </p:spPr>
        <p:txBody>
          <a:bodyPr anchor="b"/>
          <a:lstStyle>
            <a:lvl1pPr marL="0" indent="0">
              <a:buNone/>
              <a:defRPr sz="1000"/>
            </a:lvl1pPr>
            <a:lvl2pPr marL="228600" indent="0">
              <a:buNone/>
              <a:defRPr sz="900"/>
            </a:lvl2pPr>
            <a:lvl3pPr marL="457200" indent="0">
              <a:buNone/>
              <a:defRPr sz="800"/>
            </a:lvl3pPr>
            <a:lvl4pPr marL="685800" indent="0">
              <a:buNone/>
              <a:defRPr sz="700"/>
            </a:lvl4pPr>
            <a:lvl5pPr marL="914400" indent="0">
              <a:buNone/>
              <a:defRPr sz="700"/>
            </a:lvl5pPr>
            <a:lvl6pPr marL="1143000" indent="0">
              <a:buNone/>
              <a:defRPr sz="700"/>
            </a:lvl6pPr>
            <a:lvl7pPr marL="1371600" indent="0">
              <a:buNone/>
              <a:defRPr sz="700"/>
            </a:lvl7pPr>
            <a:lvl8pPr marL="1600200" indent="0">
              <a:buNone/>
              <a:defRPr sz="700"/>
            </a:lvl8pPr>
            <a:lvl9pPr marL="1828800" indent="0">
              <a:buNone/>
              <a:defRPr sz="700"/>
            </a:lvl9pPr>
          </a:lstStyle>
          <a:p>
            <a:pPr lvl="0"/>
            <a:r>
              <a:rPr lang="en-US"/>
              <a:t>Click to edit Master text styles</a:t>
            </a:r>
          </a:p>
        </p:txBody>
      </p:sp>
    </p:spTree>
    <p:extLst/>
  </p:cSld>
  <p:clrMapOvr>
    <a:masterClrMapping/>
  </p:clrMapOvr>
  <p:transition/>
</p:sldLayout>
</file>

<file path=ppt/slideLayouts/slideLayout4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19100" y="1047750"/>
            <a:ext cx="4000500" cy="5175250"/>
          </a:xfrm>
        </p:spPr>
        <p:txBody>
          <a:bodyPr/>
          <a:lstStyle>
            <a:lvl1pPr>
              <a:defRPr sz="1400"/>
            </a:lvl1pPr>
            <a:lvl2pPr>
              <a:defRPr sz="1200"/>
            </a:lvl2pPr>
            <a:lvl3pPr>
              <a:defRPr sz="1000"/>
            </a:lvl3pPr>
            <a:lvl4pPr>
              <a:defRPr sz="900"/>
            </a:lvl4pPr>
            <a:lvl5pPr>
              <a:defRPr sz="900"/>
            </a:lvl5pPr>
            <a:lvl6pPr>
              <a:defRPr sz="900"/>
            </a:lvl6pPr>
            <a:lvl7pPr>
              <a:defRPr sz="900"/>
            </a:lvl7pPr>
            <a:lvl8pPr>
              <a:defRPr sz="900"/>
            </a:lvl8pPr>
            <a:lvl9pPr>
              <a:defRPr sz="9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495800" y="1047750"/>
            <a:ext cx="4000500" cy="5175250"/>
          </a:xfrm>
        </p:spPr>
        <p:txBody>
          <a:bodyPr/>
          <a:lstStyle>
            <a:lvl1pPr>
              <a:defRPr sz="1400"/>
            </a:lvl1pPr>
            <a:lvl2pPr>
              <a:defRPr sz="1200"/>
            </a:lvl2pPr>
            <a:lvl3pPr>
              <a:defRPr sz="1000"/>
            </a:lvl3pPr>
            <a:lvl4pPr>
              <a:defRPr sz="900"/>
            </a:lvl4pPr>
            <a:lvl5pPr>
              <a:defRPr sz="900"/>
            </a:lvl5pPr>
            <a:lvl6pPr>
              <a:defRPr sz="900"/>
            </a:lvl6pPr>
            <a:lvl7pPr>
              <a:defRPr sz="900"/>
            </a:lvl7pPr>
            <a:lvl8pPr>
              <a:defRPr sz="900"/>
            </a:lvl8pPr>
            <a:lvl9pPr>
              <a:defRPr sz="9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cSld>
  <p:clrMapOvr>
    <a:masterClrMapping/>
  </p:clrMapOvr>
  <p:transition/>
</p:sldLayout>
</file>

<file path=ppt/slideLayouts/slideLayout4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2"/>
            <a:ext cx="4040188" cy="639763"/>
          </a:xfrm>
        </p:spPr>
        <p:txBody>
          <a:bodyPr anchor="b"/>
          <a:lstStyle>
            <a:lvl1pPr marL="0" indent="0">
              <a:buNone/>
              <a:defRPr sz="1200" b="1"/>
            </a:lvl1pPr>
            <a:lvl2pPr marL="228600" indent="0">
              <a:buNone/>
              <a:defRPr sz="1000" b="1"/>
            </a:lvl2pPr>
            <a:lvl3pPr marL="457200" indent="0">
              <a:buNone/>
              <a:defRPr sz="900" b="1"/>
            </a:lvl3pPr>
            <a:lvl4pPr marL="685800" indent="0">
              <a:buNone/>
              <a:defRPr sz="800" b="1"/>
            </a:lvl4pPr>
            <a:lvl5pPr marL="914400" indent="0">
              <a:buNone/>
              <a:defRPr sz="800" b="1"/>
            </a:lvl5pPr>
            <a:lvl6pPr marL="1143000" indent="0">
              <a:buNone/>
              <a:defRPr sz="800" b="1"/>
            </a:lvl6pPr>
            <a:lvl7pPr marL="1371600" indent="0">
              <a:buNone/>
              <a:defRPr sz="800" b="1"/>
            </a:lvl7pPr>
            <a:lvl8pPr marL="1600200" indent="0">
              <a:buNone/>
              <a:defRPr sz="800" b="1"/>
            </a:lvl8pPr>
            <a:lvl9pPr marL="1828800" indent="0">
              <a:buNone/>
              <a:defRPr sz="8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1200"/>
            </a:lvl1pPr>
            <a:lvl2pPr>
              <a:defRPr sz="1000"/>
            </a:lvl2pPr>
            <a:lvl3pPr>
              <a:defRPr sz="900"/>
            </a:lvl3pPr>
            <a:lvl4pPr>
              <a:defRPr sz="800"/>
            </a:lvl4pPr>
            <a:lvl5pPr>
              <a:defRPr sz="800"/>
            </a:lvl5pPr>
            <a:lvl6pPr>
              <a:defRPr sz="800"/>
            </a:lvl6pPr>
            <a:lvl7pPr>
              <a:defRPr sz="800"/>
            </a:lvl7pPr>
            <a:lvl8pPr>
              <a:defRPr sz="800"/>
            </a:lvl8pPr>
            <a:lvl9pPr>
              <a:defRPr sz="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2"/>
            <a:ext cx="4041775" cy="639763"/>
          </a:xfrm>
        </p:spPr>
        <p:txBody>
          <a:bodyPr anchor="b"/>
          <a:lstStyle>
            <a:lvl1pPr marL="0" indent="0">
              <a:buNone/>
              <a:defRPr sz="1200" b="1"/>
            </a:lvl1pPr>
            <a:lvl2pPr marL="228600" indent="0">
              <a:buNone/>
              <a:defRPr sz="1000" b="1"/>
            </a:lvl2pPr>
            <a:lvl3pPr marL="457200" indent="0">
              <a:buNone/>
              <a:defRPr sz="900" b="1"/>
            </a:lvl3pPr>
            <a:lvl4pPr marL="685800" indent="0">
              <a:buNone/>
              <a:defRPr sz="800" b="1"/>
            </a:lvl4pPr>
            <a:lvl5pPr marL="914400" indent="0">
              <a:buNone/>
              <a:defRPr sz="800" b="1"/>
            </a:lvl5pPr>
            <a:lvl6pPr marL="1143000" indent="0">
              <a:buNone/>
              <a:defRPr sz="800" b="1"/>
            </a:lvl6pPr>
            <a:lvl7pPr marL="1371600" indent="0">
              <a:buNone/>
              <a:defRPr sz="800" b="1"/>
            </a:lvl7pPr>
            <a:lvl8pPr marL="1600200" indent="0">
              <a:buNone/>
              <a:defRPr sz="800" b="1"/>
            </a:lvl8pPr>
            <a:lvl9pPr marL="1828800" indent="0">
              <a:buNone/>
              <a:defRPr sz="8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1200"/>
            </a:lvl1pPr>
            <a:lvl2pPr>
              <a:defRPr sz="1000"/>
            </a:lvl2pPr>
            <a:lvl3pPr>
              <a:defRPr sz="900"/>
            </a:lvl3pPr>
            <a:lvl4pPr>
              <a:defRPr sz="800"/>
            </a:lvl4pPr>
            <a:lvl5pPr>
              <a:defRPr sz="800"/>
            </a:lvl5pPr>
            <a:lvl6pPr>
              <a:defRPr sz="800"/>
            </a:lvl6pPr>
            <a:lvl7pPr>
              <a:defRPr sz="800"/>
            </a:lvl7pPr>
            <a:lvl8pPr>
              <a:defRPr sz="800"/>
            </a:lvl8pPr>
            <a:lvl9pPr>
              <a:defRPr sz="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cSld>
  <p:clrMapOvr>
    <a:masterClrMapping/>
  </p:clrMapOvr>
  <p:transition/>
</p:sldLayout>
</file>

<file path=ppt/slideLayouts/slideLayout4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cSld>
  <p:clrMapOvr>
    <a:masterClrMapping/>
  </p:clrMapOvr>
  <p:transition/>
</p:sldLayout>
</file>

<file path=ppt/slideLayouts/slideLayout4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cSld>
  <p:clrMapOvr>
    <a:masterClrMapping/>
  </p:clrMapOvr>
  <p:transition/>
</p:sldLayout>
</file>

<file path=ppt/slideLayouts/slideLayout4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1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1600"/>
            </a:lvl1pPr>
            <a:lvl2pPr>
              <a:defRPr sz="1400"/>
            </a:lvl2pPr>
            <a:lvl3pPr>
              <a:defRPr sz="1200"/>
            </a:lvl3pPr>
            <a:lvl4pPr>
              <a:defRPr sz="1000"/>
            </a:lvl4pPr>
            <a:lvl5pPr>
              <a:defRPr sz="1000"/>
            </a:lvl5pPr>
            <a:lvl6pPr>
              <a:defRPr sz="1000"/>
            </a:lvl6pPr>
            <a:lvl7pPr>
              <a:defRPr sz="1000"/>
            </a:lvl7pPr>
            <a:lvl8pPr>
              <a:defRPr sz="1000"/>
            </a:lvl8pPr>
            <a:lvl9pPr>
              <a:defRPr sz="1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3"/>
            <a:ext cx="3008313" cy="4691063"/>
          </a:xfrm>
        </p:spPr>
        <p:txBody>
          <a:bodyPr/>
          <a:lstStyle>
            <a:lvl1pPr marL="0" indent="0">
              <a:buNone/>
              <a:defRPr sz="700"/>
            </a:lvl1pPr>
            <a:lvl2pPr marL="228600" indent="0">
              <a:buNone/>
              <a:defRPr sz="600"/>
            </a:lvl2pPr>
            <a:lvl3pPr marL="457200" indent="0">
              <a:buNone/>
              <a:defRPr sz="500"/>
            </a:lvl3pPr>
            <a:lvl4pPr marL="685800" indent="0">
              <a:buNone/>
              <a:defRPr sz="500"/>
            </a:lvl4pPr>
            <a:lvl5pPr marL="914400" indent="0">
              <a:buNone/>
              <a:defRPr sz="500"/>
            </a:lvl5pPr>
            <a:lvl6pPr marL="1143000" indent="0">
              <a:buNone/>
              <a:defRPr sz="500"/>
            </a:lvl6pPr>
            <a:lvl7pPr marL="1371600" indent="0">
              <a:buNone/>
              <a:defRPr sz="500"/>
            </a:lvl7pPr>
            <a:lvl8pPr marL="1600200" indent="0">
              <a:buNone/>
              <a:defRPr sz="500"/>
            </a:lvl8pPr>
            <a:lvl9pPr marL="1828800" indent="0">
              <a:buNone/>
              <a:defRPr sz="500"/>
            </a:lvl9pPr>
          </a:lstStyle>
          <a:p>
            <a:pPr lvl="0"/>
            <a:r>
              <a:rPr lang="en-US"/>
              <a:t>Click to edit Master text styles</a:t>
            </a:r>
          </a:p>
        </p:txBody>
      </p:sp>
    </p:spTree>
    <p:extLst/>
  </p:cSld>
  <p:clrMapOvr>
    <a:masterClrMapping/>
  </p:clrMapOvr>
  <p:transition/>
</p:sldLayout>
</file>

<file path=ppt/slideLayouts/slideLayout4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1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1600"/>
            </a:lvl1pPr>
            <a:lvl2pPr marL="228600" indent="0">
              <a:buNone/>
              <a:defRPr sz="1400"/>
            </a:lvl2pPr>
            <a:lvl3pPr marL="457200" indent="0">
              <a:buNone/>
              <a:defRPr sz="1200"/>
            </a:lvl3pPr>
            <a:lvl4pPr marL="685800" indent="0">
              <a:buNone/>
              <a:defRPr sz="1000"/>
            </a:lvl4pPr>
            <a:lvl5pPr marL="914400" indent="0">
              <a:buNone/>
              <a:defRPr sz="1000"/>
            </a:lvl5pPr>
            <a:lvl6pPr marL="1143000" indent="0">
              <a:buNone/>
              <a:defRPr sz="1000"/>
            </a:lvl6pPr>
            <a:lvl7pPr marL="1371600" indent="0">
              <a:buNone/>
              <a:defRPr sz="1000"/>
            </a:lvl7pPr>
            <a:lvl8pPr marL="1600200" indent="0">
              <a:buNone/>
              <a:defRPr sz="1000"/>
            </a:lvl8pPr>
            <a:lvl9pPr marL="1828800" indent="0">
              <a:buNone/>
              <a:defRPr sz="1000"/>
            </a:lvl9pPr>
          </a:lstStyle>
          <a:p>
            <a:endParaRPr lang="en-US"/>
          </a:p>
        </p:txBody>
      </p:sp>
      <p:sp>
        <p:nvSpPr>
          <p:cNvPr id="4" name="Text Placeholder 3"/>
          <p:cNvSpPr>
            <a:spLocks noGrp="1"/>
          </p:cNvSpPr>
          <p:nvPr>
            <p:ph type="body" sz="half" idx="2"/>
          </p:nvPr>
        </p:nvSpPr>
        <p:spPr>
          <a:xfrm>
            <a:off x="1792288" y="5367341"/>
            <a:ext cx="5486400" cy="804863"/>
          </a:xfrm>
        </p:spPr>
        <p:txBody>
          <a:bodyPr/>
          <a:lstStyle>
            <a:lvl1pPr marL="0" indent="0">
              <a:buNone/>
              <a:defRPr sz="700"/>
            </a:lvl1pPr>
            <a:lvl2pPr marL="228600" indent="0">
              <a:buNone/>
              <a:defRPr sz="600"/>
            </a:lvl2pPr>
            <a:lvl3pPr marL="457200" indent="0">
              <a:buNone/>
              <a:defRPr sz="500"/>
            </a:lvl3pPr>
            <a:lvl4pPr marL="685800" indent="0">
              <a:buNone/>
              <a:defRPr sz="500"/>
            </a:lvl4pPr>
            <a:lvl5pPr marL="914400" indent="0">
              <a:buNone/>
              <a:defRPr sz="500"/>
            </a:lvl5pPr>
            <a:lvl6pPr marL="1143000" indent="0">
              <a:buNone/>
              <a:defRPr sz="500"/>
            </a:lvl6pPr>
            <a:lvl7pPr marL="1371600" indent="0">
              <a:buNone/>
              <a:defRPr sz="500"/>
            </a:lvl7pPr>
            <a:lvl8pPr marL="1600200" indent="0">
              <a:buNone/>
              <a:defRPr sz="500"/>
            </a:lvl8pPr>
            <a:lvl9pPr marL="1828800" indent="0">
              <a:buNone/>
              <a:defRPr sz="500"/>
            </a:lvl9pPr>
          </a:lstStyle>
          <a:p>
            <a:pPr lvl="0"/>
            <a:r>
              <a:rPr lang="en-US"/>
              <a:t>Click to edit Master text styles</a:t>
            </a:r>
          </a:p>
        </p:txBody>
      </p:sp>
    </p:spTree>
    <p:extLst/>
  </p:cSld>
  <p:clrMapOvr>
    <a:masterClrMapping/>
  </p:clrMapOvr>
  <p:transition/>
</p:sldLayout>
</file>

<file path=ppt/slideLayouts/slideLayout4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cSld>
  <p:clrMapOvr>
    <a:masterClrMapping/>
  </p:clrMapOvr>
  <p:transition/>
</p:sldLayout>
</file>

<file path=ppt/slideLayouts/slideLayout4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77000" y="196850"/>
            <a:ext cx="2019300" cy="602615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19100" y="196850"/>
            <a:ext cx="5981700" cy="602615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cSld>
  <p:clrMapOvr>
    <a:masterClrMapping/>
  </p:clrMapOvr>
  <p:transition/>
</p:sldLayout>
</file>

<file path=ppt/slideLayouts/slideLayout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490275371"/>
      </p:ext>
    </p:extLst>
  </p:cSld>
  <p:clrMapOvr>
    <a:masterClrMapping/>
  </p:clrMapOvr>
  <p:transition/>
</p:sldLayout>
</file>

<file path=ppt/slideLayouts/slideLayout4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dirty="0"/>
              <a:t>Click to edit Master title style</a:t>
            </a:r>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9686678B-5A7A-4B90-B104-08D81DE501A8}" type="datetime1">
              <a:rPr lang="en-US" smtClean="0">
                <a:solidFill>
                  <a:prstClr val="black">
                    <a:tint val="75000"/>
                  </a:prstClr>
                </a:solidFill>
              </a:rPr>
              <a:pPr/>
              <a:t>6/24/18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4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28650" y="365126"/>
            <a:ext cx="7886700" cy="723445"/>
          </a:xfrm>
        </p:spPr>
        <p:txBody>
          <a:bodyPr>
            <a:normAutofit/>
          </a:bodyPr>
          <a:lstStyle>
            <a:lvl1pPr>
              <a:defRPr sz="3600" b="1">
                <a:solidFill>
                  <a:schemeClr val="accent5">
                    <a:lumMod val="50000"/>
                  </a:schemeClr>
                </a:solidFill>
                <a:latin typeface="Gill Sans MT" panose="020B0502020104020203" pitchFamily="34" charset="0"/>
              </a:defRPr>
            </a:lvl1pPr>
          </a:lstStyle>
          <a:p>
            <a:r>
              <a:rPr lang="en-US" dirty="0"/>
              <a:t>Click to edit Master title style</a:t>
            </a:r>
          </a:p>
        </p:txBody>
      </p:sp>
      <p:sp>
        <p:nvSpPr>
          <p:cNvPr id="3" name="Content Placeholder 2"/>
          <p:cNvSpPr>
            <a:spLocks noGrp="1"/>
          </p:cNvSpPr>
          <p:nvPr>
            <p:ph idx="1"/>
          </p:nvPr>
        </p:nvSpPr>
        <p:spPr>
          <a:xfrm>
            <a:off x="628650" y="1210491"/>
            <a:ext cx="7886700" cy="4966472"/>
          </a:xfrm>
        </p:spPr>
        <p:txBody>
          <a:bodyPr/>
          <a:lstStyle>
            <a:lvl1pPr>
              <a:defRPr>
                <a:latin typeface="Gill Sans MT" panose="020B0502020104020203" pitchFamily="34" charset="0"/>
              </a:defRPr>
            </a:lvl1pPr>
            <a:lvl2pPr>
              <a:defRPr>
                <a:latin typeface="Gill Sans MT" panose="020B0502020104020203" pitchFamily="34" charset="0"/>
              </a:defRPr>
            </a:lvl2pPr>
            <a:lvl3pPr>
              <a:defRPr>
                <a:latin typeface="Gill Sans MT" panose="020B0502020104020203" pitchFamily="34" charset="0"/>
              </a:defRPr>
            </a:lvl3pPr>
            <a:lvl4pPr>
              <a:defRPr>
                <a:latin typeface="Gill Sans MT" panose="020B0502020104020203" pitchFamily="34" charset="0"/>
              </a:defRPr>
            </a:lvl4pPr>
            <a:lvl5pPr>
              <a:defRPr>
                <a:latin typeface="Gill Sans MT" panose="020B0502020104020203"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p>
            <a:fld id="{78C58419-6133-49E9-B2AC-5BC3AB74657C}" type="datetime1">
              <a:rPr lang="en-US" smtClean="0">
                <a:solidFill>
                  <a:prstClr val="black">
                    <a:tint val="75000"/>
                  </a:prstClr>
                </a:solidFill>
              </a:rPr>
              <a:pPr/>
              <a:t>6/24/18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4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atin typeface="Gill Sans MT" panose="020B0502020104020203" pitchFamily="34" charset="0"/>
              </a:defRPr>
            </a:lvl1pPr>
          </a:lstStyle>
          <a:p>
            <a:r>
              <a:rPr lang="en-US" dirty="0"/>
              <a:t>Click to edit Master title style</a:t>
            </a:r>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EB0A1266-C3DB-42D6-86AE-14035E33A8BD}" type="datetime1">
              <a:rPr lang="en-US" smtClean="0">
                <a:solidFill>
                  <a:prstClr val="black">
                    <a:tint val="75000"/>
                  </a:prstClr>
                </a:solidFill>
              </a:rPr>
              <a:pPr/>
              <a:t>6/24/18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4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sz="half" idx="1"/>
          </p:nvPr>
        </p:nvSpPr>
        <p:spPr>
          <a:xfrm>
            <a:off x="6286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0F00D769-23A8-4C3A-A7DA-3008081AC88D}" type="datetime1">
              <a:rPr lang="en-US" smtClean="0">
                <a:solidFill>
                  <a:prstClr val="black">
                    <a:tint val="75000"/>
                  </a:prstClr>
                </a:solidFill>
              </a:rPr>
              <a:pPr/>
              <a:t>6/24/18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4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DA8A3600-220B-4590-B408-BA8ECB6E25BB}" type="datetime1">
              <a:rPr lang="en-US" smtClean="0">
                <a:solidFill>
                  <a:prstClr val="black">
                    <a:tint val="75000"/>
                  </a:prstClr>
                </a:solidFill>
              </a:rPr>
              <a:pPr/>
              <a:t>6/24/18</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4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A8CEDA88-5A0B-4296-ADE5-A67D092B0EAE}" type="datetime1">
              <a:rPr lang="en-US" smtClean="0">
                <a:solidFill>
                  <a:prstClr val="black">
                    <a:tint val="75000"/>
                  </a:prstClr>
                </a:solidFill>
              </a:rPr>
              <a:pPr/>
              <a:t>6/24/18</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4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754AAEB-00FA-49C4-903C-825242744E6F}" type="datetime1">
              <a:rPr lang="en-US" smtClean="0">
                <a:solidFill>
                  <a:prstClr val="black">
                    <a:tint val="75000"/>
                  </a:prstClr>
                </a:solidFill>
              </a:rPr>
              <a:pPr/>
              <a:t>6/24/18</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4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793D5CC0-D307-42C4-8DD8-A1304BC2F6A7}" type="datetime1">
              <a:rPr lang="en-US" smtClean="0">
                <a:solidFill>
                  <a:prstClr val="black">
                    <a:tint val="75000"/>
                  </a:prstClr>
                </a:solidFill>
              </a:rPr>
              <a:pPr/>
              <a:t>6/24/18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4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EE897031-1807-44C6-9E33-9D4219CB35E4}" type="datetime1">
              <a:rPr lang="en-US" smtClean="0">
                <a:solidFill>
                  <a:prstClr val="black">
                    <a:tint val="75000"/>
                  </a:prstClr>
                </a:solidFill>
              </a:rPr>
              <a:pPr/>
              <a:t>6/24/18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4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A6070DDE-3A47-4319-8657-B02B4FE328D8}" type="datetime1">
              <a:rPr lang="en-US" smtClean="0">
                <a:solidFill>
                  <a:prstClr val="black">
                    <a:tint val="75000"/>
                  </a:prstClr>
                </a:solidFill>
              </a:rPr>
              <a:pPr/>
              <a:t>6/24/18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prstClr val="black"/>
                </a:solidFill>
              </a:rPr>
              <a:pPr/>
              <a:t>‹#›</a:t>
            </a:fld>
            <a:endParaRPr lang="en-US" altLang="en-US">
              <a:solidFill>
                <a:prstClr val="black"/>
              </a:solidFill>
            </a:endParaRPr>
          </a:p>
        </p:txBody>
      </p:sp>
      <p:cxnSp>
        <p:nvCxnSpPr>
          <p:cNvPr id="7" name="Straight Connector 6"/>
          <p:cNvCxnSpPr/>
          <p:nvPr userDrawn="1"/>
        </p:nvCxnSpPr>
        <p:spPr>
          <a:xfrm>
            <a:off x="228600" y="908720"/>
            <a:ext cx="8610600" cy="0"/>
          </a:xfrm>
          <a:prstGeom prst="line">
            <a:avLst/>
          </a:prstGeom>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889941544"/>
      </p:ext>
    </p:extLst>
  </p:cSld>
  <p:clrMapOvr>
    <a:masterClrMapping/>
  </p:clrMapOvr>
  <p:transition/>
</p:sldLayout>
</file>

<file path=ppt/slideLayouts/slideLayout4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BE501CC4-A03E-4285-8700-BD0558A54FBC}" type="datetime1">
              <a:rPr lang="en-US" smtClean="0">
                <a:solidFill>
                  <a:prstClr val="black">
                    <a:tint val="75000"/>
                  </a:prstClr>
                </a:solidFill>
              </a:rPr>
              <a:pPr/>
              <a:t>6/24/18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4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Tree>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dirty="0"/>
              <a:t>Click to edit Master title style</a:t>
            </a:r>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Slide Number Placeholder 5"/>
          <p:cNvSpPr txBox="1">
            <a:spLocks/>
          </p:cNvSpPr>
          <p:nvPr userDrawn="1"/>
        </p:nvSpPr>
        <p:spPr>
          <a:xfrm>
            <a:off x="8229600" y="6355715"/>
            <a:ext cx="6858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solidFill>
                  <a:prstClr val="black">
                    <a:tint val="75000"/>
                  </a:prstClr>
                </a:solidFill>
              </a:rPr>
              <a:pPr/>
              <a:t>‹#›</a:t>
            </a:fld>
            <a:endParaRPr lang="en-US" dirty="0">
              <a:solidFill>
                <a:prstClr val="black">
                  <a:tint val="75000"/>
                </a:prstClr>
              </a:solidFill>
            </a:endParaRPr>
          </a:p>
        </p:txBody>
      </p:sp>
      <p:pic>
        <p:nvPicPr>
          <p:cNvPr id="6" name="Picture 5" descr="safari.png"/>
          <p:cNvPicPr>
            <a:picLocks noChangeAspect="1"/>
          </p:cNvPicPr>
          <p:nvPr userDrawn="1"/>
        </p:nvPicPr>
        <p:blipFill>
          <a:blip r:embed="rId2" cstate="print"/>
          <a:stretch>
            <a:fillRect/>
          </a:stretch>
        </p:blipFill>
        <p:spPr>
          <a:xfrm>
            <a:off x="152400" y="6408997"/>
            <a:ext cx="1008112" cy="291687"/>
          </a:xfrm>
          <a:prstGeom prst="rect">
            <a:avLst/>
          </a:prstGeom>
        </p:spPr>
      </p:pic>
    </p:spTree>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Tree>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dirty="0"/>
              <a:t>Click to edit Master title style</a:t>
            </a:r>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Slide Number Placeholder 5"/>
          <p:cNvSpPr txBox="1">
            <a:spLocks/>
          </p:cNvSpPr>
          <p:nvPr userDrawn="1"/>
        </p:nvSpPr>
        <p:spPr>
          <a:xfrm>
            <a:off x="8229600" y="6355715"/>
            <a:ext cx="6858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solidFill>
                  <a:prstClr val="black">
                    <a:tint val="75000"/>
                  </a:prstClr>
                </a:solidFill>
              </a:rPr>
              <a:pPr/>
              <a:t>‹#›</a:t>
            </a:fld>
            <a:endParaRPr lang="en-US" dirty="0">
              <a:solidFill>
                <a:prstClr val="black">
                  <a:tint val="75000"/>
                </a:prstClr>
              </a:solidFill>
            </a:endParaRPr>
          </a:p>
        </p:txBody>
      </p:sp>
      <p:pic>
        <p:nvPicPr>
          <p:cNvPr id="6" name="Picture 5" descr="safari.png"/>
          <p:cNvPicPr>
            <a:picLocks noChangeAspect="1"/>
          </p:cNvPicPr>
          <p:nvPr userDrawn="1"/>
        </p:nvPicPr>
        <p:blipFill>
          <a:blip r:embed="rId2" cstate="print"/>
          <a:stretch>
            <a:fillRect/>
          </a:stretch>
        </p:blipFill>
        <p:spPr>
          <a:xfrm>
            <a:off x="152400" y="6408997"/>
            <a:ext cx="1008112" cy="291687"/>
          </a:xfrm>
          <a:prstGeom prst="rect">
            <a:avLst/>
          </a:prstGeom>
        </p:spPr>
      </p:pic>
    </p:spTree>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pPr/>
              <a:t>‹#›</a:t>
            </a:fld>
            <a:endParaRPr lang="en-US" altLang="en-US"/>
          </a:p>
        </p:txBody>
      </p:sp>
    </p:spTree>
  </p:cSld>
  <p:clrMapOvr>
    <a:masterClrMapping/>
  </p:clrMapOvr>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513969514"/>
      </p:ext>
    </p:extLst>
  </p:cSld>
  <p:clrMapOvr>
    <a:masterClrMapping/>
  </p:clrMapOvr>
  <p:transition/>
</p:sldLayout>
</file>

<file path=ppt/slideLayouts/slideLayout5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Tree>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dirty="0"/>
              <a:t>Click to edit Master title style</a:t>
            </a:r>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Slide Number Placeholder 5"/>
          <p:cNvSpPr txBox="1">
            <a:spLocks/>
          </p:cNvSpPr>
          <p:nvPr userDrawn="1"/>
        </p:nvSpPr>
        <p:spPr>
          <a:xfrm>
            <a:off x="8229600" y="6355715"/>
            <a:ext cx="6858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solidFill>
                  <a:prstClr val="black">
                    <a:tint val="75000"/>
                  </a:prstClr>
                </a:solidFill>
              </a:rPr>
              <a:pPr/>
              <a:t>‹#›</a:t>
            </a:fld>
            <a:endParaRPr lang="en-US" dirty="0">
              <a:solidFill>
                <a:prstClr val="black">
                  <a:tint val="75000"/>
                </a:prstClr>
              </a:solidFill>
            </a:endParaRPr>
          </a:p>
        </p:txBody>
      </p:sp>
      <p:pic>
        <p:nvPicPr>
          <p:cNvPr id="6" name="Picture 5" descr="safari.png"/>
          <p:cNvPicPr>
            <a:picLocks noChangeAspect="1"/>
          </p:cNvPicPr>
          <p:nvPr userDrawn="1"/>
        </p:nvPicPr>
        <p:blipFill>
          <a:blip r:embed="rId2" cstate="print"/>
          <a:stretch>
            <a:fillRect/>
          </a:stretch>
        </p:blipFill>
        <p:spPr>
          <a:xfrm>
            <a:off x="152400" y="6408997"/>
            <a:ext cx="1008112" cy="291687"/>
          </a:xfrm>
          <a:prstGeom prst="rect">
            <a:avLst/>
          </a:prstGeom>
        </p:spPr>
      </p:pic>
    </p:spTree>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pic>
        <p:nvPicPr>
          <p:cNvPr id="6" name="Picture 5" descr="safari.png"/>
          <p:cNvPicPr>
            <a:picLocks noChangeAspect="1"/>
          </p:cNvPicPr>
          <p:nvPr userDrawn="1"/>
        </p:nvPicPr>
        <p:blipFill>
          <a:blip r:embed="rId2" cstate="print"/>
          <a:stretch>
            <a:fillRect/>
          </a:stretch>
        </p:blipFill>
        <p:spPr>
          <a:xfrm>
            <a:off x="152400" y="6469957"/>
            <a:ext cx="1008112" cy="291687"/>
          </a:xfrm>
          <a:prstGeom prst="rect">
            <a:avLst/>
          </a:prstGeom>
        </p:spPr>
      </p:pic>
    </p:spTree>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429205284"/>
      </p:ext>
    </p:extLst>
  </p:cSld>
  <p:clrMapOvr>
    <a:masterClrMapping/>
  </p:clrMapOvr>
  <p:transition/>
</p:sldLayout>
</file>

<file path=ppt/slideLayouts/slideLayout5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dirty="0"/>
              <a:t>Click to edit Master title style</a:t>
            </a:r>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Slide Number Placeholder 5"/>
          <p:cNvSpPr txBox="1">
            <a:spLocks/>
          </p:cNvSpPr>
          <p:nvPr userDrawn="1"/>
        </p:nvSpPr>
        <p:spPr>
          <a:xfrm>
            <a:off x="8382000" y="6416675"/>
            <a:ext cx="6858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solidFill>
                  <a:prstClr val="black">
                    <a:tint val="75000"/>
                  </a:prstClr>
                </a:solidFill>
                <a:latin typeface="Calibri Light" panose="020F0302020204030204" pitchFamily="34" charset="0"/>
                <a:cs typeface="Calibri Light" panose="020F0302020204030204" pitchFamily="34" charset="0"/>
              </a:rPr>
              <a:pPr/>
              <a:t>‹#›</a:t>
            </a:fld>
            <a:endParaRPr lang="en-US" dirty="0">
              <a:solidFill>
                <a:prstClr val="black">
                  <a:tint val="75000"/>
                </a:prstClr>
              </a:solidFill>
              <a:latin typeface="Calibri Light" panose="020F0302020204030204" pitchFamily="34" charset="0"/>
              <a:cs typeface="Calibri Light" panose="020F0302020204030204" pitchFamily="34" charset="0"/>
            </a:endParaRPr>
          </a:p>
        </p:txBody>
      </p:sp>
      <p:pic>
        <p:nvPicPr>
          <p:cNvPr id="6" name="Picture 5" descr="safari.png"/>
          <p:cNvPicPr>
            <a:picLocks noChangeAspect="1"/>
          </p:cNvPicPr>
          <p:nvPr userDrawn="1"/>
        </p:nvPicPr>
        <p:blipFill>
          <a:blip r:embed="rId2" cstate="print"/>
          <a:stretch>
            <a:fillRect/>
          </a:stretch>
        </p:blipFill>
        <p:spPr>
          <a:xfrm>
            <a:off x="152400" y="6469957"/>
            <a:ext cx="1008112" cy="291687"/>
          </a:xfrm>
          <a:prstGeom prst="rect">
            <a:avLst/>
          </a:prstGeom>
        </p:spPr>
      </p:pic>
    </p:spTree>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userDrawn="1">
  <p:cSld name="Title, Subtitle, and Content">
    <p:spTree>
      <p:nvGrpSpPr>
        <p:cNvPr id="1" name=""/>
        <p:cNvGrpSpPr/>
        <p:nvPr/>
      </p:nvGrpSpPr>
      <p:grpSpPr>
        <a:xfrm>
          <a:off x="0" y="0"/>
          <a:ext cx="0" cy="0"/>
          <a:chOff x="0" y="0"/>
          <a:chExt cx="0" cy="0"/>
        </a:xfrm>
      </p:grpSpPr>
    </p:spTree>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normAutofit/>
          </a:bodyPr>
          <a:lstStyle>
            <a:lvl1pPr>
              <a:defRPr sz="4000" b="1">
                <a:solidFill>
                  <a:schemeClr val="tx1"/>
                </a:solidFill>
                <a:latin typeface="Gill Sans MT" panose="020B0502020104020203"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latin typeface="Gill Sans MT" panose="020B0502020104020203"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a:latin typeface="Gill Sans MT" panose="020B0502020104020203" pitchFamily="34" charset="0"/>
              </a:defRPr>
            </a:lvl1pPr>
          </a:lstStyle>
          <a:p>
            <a:pPr>
              <a:defRPr/>
            </a:pPr>
            <a:fld id="{111EC4E2-6E65-4B38-A9F0-2491CD022231}" type="datetime1">
              <a:rPr lang="en-US" smtClean="0">
                <a:solidFill>
                  <a:prstClr val="black">
                    <a:tint val="75000"/>
                  </a:prstClr>
                </a:solidFill>
              </a:rPr>
              <a:pPr>
                <a:defRPr/>
              </a:pPr>
              <a:t>6/24/18</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a:latin typeface="Gill Sans MT" panose="020B0502020104020203" pitchFamily="34" charset="0"/>
              </a:defRPr>
            </a:lvl1pPr>
          </a:lstStyle>
          <a:p>
            <a:pPr>
              <a:defRPr/>
            </a:pPr>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sz="1400">
                <a:solidFill>
                  <a:schemeClr val="tx1"/>
                </a:solidFill>
                <a:latin typeface="Gill Sans MT" panose="020B0502020104020203" pitchFamily="34" charset="0"/>
              </a:defRPr>
            </a:lvl1pPr>
          </a:lstStyle>
          <a:p>
            <a:pPr>
              <a:defRPr/>
            </a:pPr>
            <a:fld id="{13F32364-6BA0-48AA-B029-3ED2192016FC}" type="slidenum">
              <a:rPr lang="en-US" smtClean="0">
                <a:solidFill>
                  <a:prstClr val="black"/>
                </a:solidFill>
              </a:rPr>
              <a:pPr>
                <a:defRPr/>
              </a:pPr>
              <a:t>‹#›</a:t>
            </a:fld>
            <a:endParaRPr lang="en-US" dirty="0">
              <a:solidFill>
                <a:prstClr val="black"/>
              </a:solidFill>
            </a:endParaRPr>
          </a:p>
        </p:txBody>
      </p:sp>
    </p:spTree>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04800" y="76200"/>
            <a:ext cx="8534400" cy="1143000"/>
          </a:xfrm>
        </p:spPr>
        <p:txBody>
          <a:bodyPr>
            <a:normAutofit/>
          </a:bodyPr>
          <a:lstStyle>
            <a:lvl1pPr algn="l">
              <a:defRPr sz="3800" b="1">
                <a:solidFill>
                  <a:schemeClr val="tx1"/>
                </a:solidFill>
                <a:latin typeface="Gill Sans MT" panose="020B0502020104020203" pitchFamily="34" charset="0"/>
              </a:defRPr>
            </a:lvl1pPr>
          </a:lstStyle>
          <a:p>
            <a:r>
              <a:rPr lang="en-US" dirty="0"/>
              <a:t>Click to edit Master title style</a:t>
            </a:r>
          </a:p>
        </p:txBody>
      </p:sp>
      <p:sp>
        <p:nvSpPr>
          <p:cNvPr id="3" name="Content Placeholder 2"/>
          <p:cNvSpPr>
            <a:spLocks noGrp="1"/>
          </p:cNvSpPr>
          <p:nvPr>
            <p:ph idx="1"/>
          </p:nvPr>
        </p:nvSpPr>
        <p:spPr>
          <a:xfrm>
            <a:off x="304800" y="1219200"/>
            <a:ext cx="8534400" cy="5334000"/>
          </a:xfrm>
        </p:spPr>
        <p:txBody>
          <a:bodyPr/>
          <a:lstStyle>
            <a:lvl1pPr>
              <a:defRPr sz="2800">
                <a:latin typeface="Gill Sans MT" panose="020B0502020104020203" pitchFamily="34" charset="0"/>
              </a:defRPr>
            </a:lvl1pPr>
            <a:lvl2pPr>
              <a:defRPr sz="2400">
                <a:latin typeface="Gill Sans MT" panose="020B0502020104020203" pitchFamily="34" charset="0"/>
              </a:defRPr>
            </a:lvl2pPr>
            <a:lvl3pPr>
              <a:defRPr sz="2000">
                <a:latin typeface="Gill Sans MT" panose="020B0502020104020203" pitchFamily="34" charset="0"/>
              </a:defRPr>
            </a:lvl3pPr>
            <a:lvl4pPr>
              <a:defRPr>
                <a:latin typeface="Gill Sans MT" panose="020B0502020104020203" pitchFamily="34" charset="0"/>
              </a:defRPr>
            </a:lvl4pPr>
            <a:lvl5pPr>
              <a:defRPr>
                <a:latin typeface="Gill Sans MT" panose="020B0502020104020203"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12"/>
          </p:nvPr>
        </p:nvSpPr>
        <p:spPr/>
        <p:txBody>
          <a:bodyPr/>
          <a:lstStyle>
            <a:lvl1pPr>
              <a:defRPr sz="1400">
                <a:solidFill>
                  <a:schemeClr val="tx1"/>
                </a:solidFill>
                <a:latin typeface="Gill Sans MT" panose="020B0502020104020203" pitchFamily="34" charset="0"/>
              </a:defRPr>
            </a:lvl1pPr>
          </a:lstStyle>
          <a:p>
            <a:pPr>
              <a:defRPr/>
            </a:pPr>
            <a:fld id="{13F32364-6BA0-48AA-B029-3ED2192016FC}" type="slidenum">
              <a:rPr lang="en-US" smtClean="0">
                <a:solidFill>
                  <a:prstClr val="black"/>
                </a:solidFill>
              </a:rPr>
              <a:pPr>
                <a:defRPr/>
              </a:pPr>
              <a:t>‹#›</a:t>
            </a:fld>
            <a:endParaRPr lang="en-US" dirty="0">
              <a:solidFill>
                <a:prstClr val="black"/>
              </a:solidFill>
            </a:endParaRPr>
          </a:p>
        </p:txBody>
      </p:sp>
      <p:cxnSp>
        <p:nvCxnSpPr>
          <p:cNvPr id="5" name="Straight Connector 4"/>
          <p:cNvCxnSpPr/>
          <p:nvPr userDrawn="1"/>
        </p:nvCxnSpPr>
        <p:spPr>
          <a:xfrm>
            <a:off x="304800" y="1066800"/>
            <a:ext cx="8534400" cy="0"/>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7" name="Picture 4" descr="safari.png"/>
          <p:cNvPicPr>
            <a:picLocks noChangeAspect="1"/>
          </p:cNvPicPr>
          <p:nvPr userDrawn="1"/>
        </p:nvPicPr>
        <p:blipFill>
          <a:blip r:embed="rId2" cstate="print"/>
          <a:srcRect/>
          <a:stretch>
            <a:fillRect/>
          </a:stretch>
        </p:blipFill>
        <p:spPr bwMode="auto">
          <a:xfrm>
            <a:off x="157791" y="6538912"/>
            <a:ext cx="981199" cy="283901"/>
          </a:xfrm>
          <a:prstGeom prst="rect">
            <a:avLst/>
          </a:prstGeom>
          <a:noFill/>
          <a:ln w="9525">
            <a:noFill/>
            <a:miter lim="800000"/>
            <a:headEnd/>
            <a:tailEnd/>
          </a:ln>
        </p:spPr>
      </p:pic>
    </p:spTree>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pPr>
              <a:defRPr/>
            </a:pPr>
            <a:fld id="{9DC2EE5E-49E3-41BC-B690-56250386BB7E}" type="datetime1">
              <a:rPr lang="en-US" smtClean="0">
                <a:solidFill>
                  <a:prstClr val="black">
                    <a:tint val="75000"/>
                  </a:prstClr>
                </a:solidFill>
              </a:rPr>
              <a:pPr>
                <a:defRPr/>
              </a:pPr>
              <a:t>6/24/18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a:defRPr/>
            </a:pPr>
            <a:fld id="{13F32364-6BA0-48AA-B029-3ED2192016FC}" type="slidenum">
              <a:rPr lang="en-US" smtClean="0">
                <a:solidFill>
                  <a:prstClr val="black">
                    <a:tint val="75000"/>
                  </a:prstClr>
                </a:solidFill>
              </a:rPr>
              <a:pPr>
                <a:defRPr/>
              </a:pPr>
              <a:t>‹#›</a:t>
            </a:fld>
            <a:endParaRPr lang="en-US">
              <a:solidFill>
                <a:prstClr val="black">
                  <a:tint val="75000"/>
                </a:prstClr>
              </a:solidFill>
            </a:endParaRPr>
          </a:p>
        </p:txBody>
      </p:sp>
    </p:spTree>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pPr>
              <a:defRPr/>
            </a:pPr>
            <a:fld id="{6273F18D-3D7C-411A-A3D5-BE9D715C217A}" type="datetime1">
              <a:rPr lang="en-US" smtClean="0">
                <a:solidFill>
                  <a:prstClr val="black">
                    <a:tint val="75000"/>
                  </a:prstClr>
                </a:solidFill>
              </a:rPr>
              <a:pPr>
                <a:defRPr/>
              </a:pPr>
              <a:t>6/24/18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pPr>
              <a:defRPr/>
            </a:pPr>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pPr>
              <a:defRPr/>
            </a:pPr>
            <a:fld id="{13F32364-6BA0-48AA-B029-3ED2192016FC}" type="slidenum">
              <a:rPr lang="en-US" smtClean="0">
                <a:solidFill>
                  <a:prstClr val="black">
                    <a:tint val="75000"/>
                  </a:prstClr>
                </a:solidFill>
              </a:rPr>
              <a:pPr>
                <a:defRPr/>
              </a:pPr>
              <a:t>‹#›</a:t>
            </a:fld>
            <a:endParaRPr lang="en-US">
              <a:solidFill>
                <a:prstClr val="black">
                  <a:tint val="75000"/>
                </a:prstClr>
              </a:solidFill>
            </a:endParaRPr>
          </a:p>
        </p:txBody>
      </p:sp>
    </p:spTree>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670808844"/>
      </p:ext>
    </p:extLst>
  </p:cSld>
  <p:clrMapOvr>
    <a:masterClrMapping/>
  </p:clrMapOvr>
  <p:transition/>
</p:sldLayout>
</file>

<file path=ppt/slideLayouts/slideLayout5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pPr>
              <a:defRPr/>
            </a:pPr>
            <a:fld id="{6D9761C9-07B9-4029-8A9C-6B9D4FE4DECF}" type="datetime1">
              <a:rPr lang="en-US" smtClean="0">
                <a:solidFill>
                  <a:prstClr val="black">
                    <a:tint val="75000"/>
                  </a:prstClr>
                </a:solidFill>
              </a:rPr>
              <a:pPr>
                <a:defRPr/>
              </a:pPr>
              <a:t>6/24/18</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pPr>
              <a:defRPr/>
            </a:pPr>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pPr>
              <a:defRPr/>
            </a:pPr>
            <a:fld id="{13F32364-6BA0-48AA-B029-3ED2192016FC}" type="slidenum">
              <a:rPr lang="en-US" smtClean="0">
                <a:solidFill>
                  <a:prstClr val="black">
                    <a:tint val="75000"/>
                  </a:prstClr>
                </a:solidFill>
              </a:rPr>
              <a:pPr>
                <a:defRPr/>
              </a:pPr>
              <a:t>‹#›</a:t>
            </a:fld>
            <a:endParaRPr lang="en-US">
              <a:solidFill>
                <a:prstClr val="black">
                  <a:tint val="75000"/>
                </a:prstClr>
              </a:solidFill>
            </a:endParaRPr>
          </a:p>
        </p:txBody>
      </p:sp>
    </p:spTree>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pPr>
              <a:defRPr/>
            </a:pPr>
            <a:fld id="{95E2F76E-CE6C-410C-8FDC-D0091C24DEF1}" type="datetime1">
              <a:rPr lang="en-US" smtClean="0">
                <a:solidFill>
                  <a:prstClr val="black">
                    <a:tint val="75000"/>
                  </a:prstClr>
                </a:solidFill>
              </a:rPr>
              <a:pPr>
                <a:defRPr/>
              </a:pPr>
              <a:t>6/24/18</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pPr>
              <a:defRPr/>
            </a:pPr>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pPr>
              <a:defRPr/>
            </a:pPr>
            <a:fld id="{13F32364-6BA0-48AA-B029-3ED2192016FC}" type="slidenum">
              <a:rPr lang="en-US" smtClean="0">
                <a:solidFill>
                  <a:prstClr val="black">
                    <a:tint val="75000"/>
                  </a:prstClr>
                </a:solidFill>
              </a:rPr>
              <a:pPr>
                <a:defRPr/>
              </a:pPr>
              <a:t>‹#›</a:t>
            </a:fld>
            <a:endParaRPr lang="en-US">
              <a:solidFill>
                <a:prstClr val="black">
                  <a:tint val="75000"/>
                </a:prstClr>
              </a:solidFill>
            </a:endParaRPr>
          </a:p>
        </p:txBody>
      </p:sp>
    </p:spTree>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fld id="{BA35B8DD-F4B6-4735-BE3E-A30AC9916A28}" type="datetime1">
              <a:rPr lang="en-US" smtClean="0">
                <a:solidFill>
                  <a:prstClr val="black">
                    <a:tint val="75000"/>
                  </a:prstClr>
                </a:solidFill>
              </a:rPr>
              <a:pPr>
                <a:defRPr/>
              </a:pPr>
              <a:t>6/24/18</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pPr>
              <a:defRPr/>
            </a:pPr>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pPr>
              <a:defRPr/>
            </a:pPr>
            <a:fld id="{13F32364-6BA0-48AA-B029-3ED2192016FC}" type="slidenum">
              <a:rPr lang="en-US" smtClean="0">
                <a:solidFill>
                  <a:prstClr val="black">
                    <a:tint val="75000"/>
                  </a:prstClr>
                </a:solidFill>
              </a:rPr>
              <a:pPr>
                <a:defRPr/>
              </a:pPr>
              <a:t>‹#›</a:t>
            </a:fld>
            <a:endParaRPr lang="en-US">
              <a:solidFill>
                <a:prstClr val="black">
                  <a:tint val="75000"/>
                </a:prstClr>
              </a:solidFill>
            </a:endParaRPr>
          </a:p>
        </p:txBody>
      </p:sp>
    </p:spTree>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pPr>
              <a:defRPr/>
            </a:pPr>
            <a:fld id="{844FB2D7-3DDB-4FFD-8B82-F323B81C51BF}" type="datetime1">
              <a:rPr lang="en-US" smtClean="0">
                <a:solidFill>
                  <a:prstClr val="black">
                    <a:tint val="75000"/>
                  </a:prstClr>
                </a:solidFill>
              </a:rPr>
              <a:pPr>
                <a:defRPr/>
              </a:pPr>
              <a:t>6/24/18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pPr>
              <a:defRPr/>
            </a:pPr>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pPr>
              <a:defRPr/>
            </a:pPr>
            <a:fld id="{13F32364-6BA0-48AA-B029-3ED2192016FC}" type="slidenum">
              <a:rPr lang="en-US" smtClean="0">
                <a:solidFill>
                  <a:prstClr val="black">
                    <a:tint val="75000"/>
                  </a:prstClr>
                </a:solidFill>
              </a:rPr>
              <a:pPr>
                <a:defRPr/>
              </a:pPr>
              <a:t>‹#›</a:t>
            </a:fld>
            <a:endParaRPr lang="en-US">
              <a:solidFill>
                <a:prstClr val="black">
                  <a:tint val="75000"/>
                </a:prstClr>
              </a:solidFill>
            </a:endParaRPr>
          </a:p>
        </p:txBody>
      </p:sp>
    </p:spTree>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p>
            <a:pPr>
              <a:defRPr/>
            </a:pPr>
            <a:fld id="{08811807-3D87-4FB5-A3F7-954D5D4F8EE2}" type="datetime1">
              <a:rPr lang="en-US" smtClean="0">
                <a:solidFill>
                  <a:prstClr val="black">
                    <a:tint val="75000"/>
                  </a:prstClr>
                </a:solidFill>
              </a:rPr>
              <a:pPr>
                <a:defRPr/>
              </a:pPr>
              <a:t>6/24/18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pPr>
              <a:defRPr/>
            </a:pPr>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pPr>
              <a:defRPr/>
            </a:pPr>
            <a:fld id="{13F32364-6BA0-48AA-B029-3ED2192016FC}" type="slidenum">
              <a:rPr lang="en-US" smtClean="0">
                <a:solidFill>
                  <a:prstClr val="black">
                    <a:tint val="75000"/>
                  </a:prstClr>
                </a:solidFill>
              </a:rPr>
              <a:pPr>
                <a:defRPr/>
              </a:pPr>
              <a:t>‹#›</a:t>
            </a:fld>
            <a:endParaRPr lang="en-US">
              <a:solidFill>
                <a:prstClr val="black">
                  <a:tint val="75000"/>
                </a:prstClr>
              </a:solidFill>
            </a:endParaRPr>
          </a:p>
        </p:txBody>
      </p:sp>
    </p:spTree>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a:defRPr/>
            </a:pPr>
            <a:fld id="{9CA4A0BD-C698-4141-B404-5A877B3AA909}" type="datetime1">
              <a:rPr lang="en-US" smtClean="0">
                <a:solidFill>
                  <a:prstClr val="black">
                    <a:tint val="75000"/>
                  </a:prstClr>
                </a:solidFill>
              </a:rPr>
              <a:pPr>
                <a:defRPr/>
              </a:pPr>
              <a:t>6/24/18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a:defRPr/>
            </a:pPr>
            <a:fld id="{13F32364-6BA0-48AA-B029-3ED2192016FC}" type="slidenum">
              <a:rPr lang="en-US" smtClean="0">
                <a:solidFill>
                  <a:prstClr val="black">
                    <a:tint val="75000"/>
                  </a:prstClr>
                </a:solidFill>
              </a:rPr>
              <a:pPr>
                <a:defRPr/>
              </a:pPr>
              <a:t>‹#›</a:t>
            </a:fld>
            <a:endParaRPr lang="en-US">
              <a:solidFill>
                <a:prstClr val="black">
                  <a:tint val="75000"/>
                </a:prstClr>
              </a:solidFill>
            </a:endParaRPr>
          </a:p>
        </p:txBody>
      </p:sp>
    </p:spTree>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a:defRPr/>
            </a:pPr>
            <a:fld id="{D08FC6B9-10FF-4561-B52B-0EFAB655D039}" type="datetime1">
              <a:rPr lang="en-US" smtClean="0">
                <a:solidFill>
                  <a:prstClr val="black">
                    <a:tint val="75000"/>
                  </a:prstClr>
                </a:solidFill>
              </a:rPr>
              <a:pPr>
                <a:defRPr/>
              </a:pPr>
              <a:t>6/24/18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a:defRPr/>
            </a:pPr>
            <a:fld id="{13F32364-6BA0-48AA-B029-3ED2192016FC}" type="slidenum">
              <a:rPr lang="en-US" smtClean="0">
                <a:solidFill>
                  <a:prstClr val="black">
                    <a:tint val="75000"/>
                  </a:prstClr>
                </a:solidFill>
              </a:rPr>
              <a:pPr>
                <a:defRPr/>
              </a:pPr>
              <a:t>‹#›</a:t>
            </a:fld>
            <a:endParaRPr lang="en-US">
              <a:solidFill>
                <a:prstClr val="black">
                  <a:tint val="75000"/>
                </a:prstClr>
              </a:solidFill>
            </a:endParaRPr>
          </a:p>
        </p:txBody>
      </p:sp>
    </p:spTree>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Tree>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Slide Number Placeholder 5"/>
          <p:cNvSpPr>
            <a:spLocks noGrp="1"/>
          </p:cNvSpPr>
          <p:nvPr>
            <p:ph type="sldNum" sz="quarter" idx="12"/>
          </p:nvPr>
        </p:nvSpPr>
        <p:spPr>
          <a:xfrm>
            <a:off x="8077200" y="6340475"/>
            <a:ext cx="685800" cy="365125"/>
          </a:xfrm>
        </p:spPr>
        <p:txBody>
          <a:bodyPr/>
          <a:lstStyle>
            <a:lvl1pPr>
              <a:defRPr sz="2000">
                <a:latin typeface="Cambria Math" panose="02040503050406030204" pitchFamily="18" charset="0"/>
                <a:ea typeface="Cambria Math" panose="02040503050406030204" pitchFamily="18" charset="0"/>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412475374"/>
      </p:ext>
    </p:extLst>
  </p:cSld>
  <p:clrMapOvr>
    <a:masterClrMapping/>
  </p:clrMapOvr>
  <p:transition/>
</p:sldLayout>
</file>

<file path=ppt/slideLayouts/slideLayout5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138178713"/>
      </p:ext>
    </p:extLst>
  </p:cSld>
  <p:clrMapOvr>
    <a:masterClrMapping/>
  </p:clrMapOvr>
  <p:transition/>
</p:sldLayout>
</file>

<file path=ppt/slideLayouts/slideLayout5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8"/>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228600" indent="0" algn="ctr">
              <a:buNone/>
              <a:defRPr/>
            </a:lvl2pPr>
            <a:lvl3pPr marL="457200" indent="0" algn="ctr">
              <a:buNone/>
              <a:defRPr/>
            </a:lvl3pPr>
            <a:lvl4pPr marL="685800" indent="0" algn="ctr">
              <a:buNone/>
              <a:defRPr/>
            </a:lvl4pPr>
            <a:lvl5pPr marL="914400" indent="0" algn="ctr">
              <a:buNone/>
              <a:defRPr/>
            </a:lvl5pPr>
            <a:lvl6pPr marL="1143000" indent="0" algn="ctr">
              <a:buNone/>
              <a:defRPr/>
            </a:lvl6pPr>
            <a:lvl7pPr marL="1371600" indent="0" algn="ctr">
              <a:buNone/>
              <a:defRPr/>
            </a:lvl7pPr>
            <a:lvl8pPr marL="1600200" indent="0" algn="ctr">
              <a:buNone/>
              <a:defRPr/>
            </a:lvl8pPr>
            <a:lvl9pPr marL="1828800" indent="0" algn="ctr">
              <a:buNone/>
              <a:defRPr/>
            </a:lvl9pPr>
          </a:lstStyle>
          <a:p>
            <a:r>
              <a:rPr lang="en-US"/>
              <a:t>Click to edit Master subtitle style</a:t>
            </a: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4178834339"/>
      </p:ext>
    </p:extLst>
  </p:cSld>
  <p:clrMapOvr>
    <a:masterClrMapping/>
  </p:clrMapOvr>
  <p:transition/>
</p:sldLayout>
</file>

<file path=ppt/slideLayouts/slideLayout5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2000" b="1" cap="all"/>
            </a:lvl1pPr>
          </a:lstStyle>
          <a:p>
            <a:r>
              <a:rPr lang="en-US"/>
              <a:t>Click to edit Master title style</a:t>
            </a:r>
          </a:p>
        </p:txBody>
      </p:sp>
      <p:sp>
        <p:nvSpPr>
          <p:cNvPr id="3" name="Text Placeholder 2"/>
          <p:cNvSpPr>
            <a:spLocks noGrp="1"/>
          </p:cNvSpPr>
          <p:nvPr>
            <p:ph type="body" idx="1"/>
          </p:nvPr>
        </p:nvSpPr>
        <p:spPr>
          <a:xfrm>
            <a:off x="722313" y="2906712"/>
            <a:ext cx="7772400" cy="1500188"/>
          </a:xfrm>
        </p:spPr>
        <p:txBody>
          <a:bodyPr anchor="b"/>
          <a:lstStyle>
            <a:lvl1pPr marL="0" indent="0">
              <a:buNone/>
              <a:defRPr sz="1000"/>
            </a:lvl1pPr>
            <a:lvl2pPr marL="228600" indent="0">
              <a:buNone/>
              <a:defRPr sz="900"/>
            </a:lvl2pPr>
            <a:lvl3pPr marL="457200" indent="0">
              <a:buNone/>
              <a:defRPr sz="800"/>
            </a:lvl3pPr>
            <a:lvl4pPr marL="685800" indent="0">
              <a:buNone/>
              <a:defRPr sz="700"/>
            </a:lvl4pPr>
            <a:lvl5pPr marL="914400" indent="0">
              <a:buNone/>
              <a:defRPr sz="700"/>
            </a:lvl5pPr>
            <a:lvl6pPr marL="1143000" indent="0">
              <a:buNone/>
              <a:defRPr sz="700"/>
            </a:lvl6pPr>
            <a:lvl7pPr marL="1371600" indent="0">
              <a:buNone/>
              <a:defRPr sz="700"/>
            </a:lvl7pPr>
            <a:lvl8pPr marL="1600200" indent="0">
              <a:buNone/>
              <a:defRPr sz="700"/>
            </a:lvl8pPr>
            <a:lvl9pPr marL="1828800" indent="0">
              <a:buNone/>
              <a:defRPr sz="700"/>
            </a:lvl9pPr>
          </a:lstStyle>
          <a:p>
            <a:pPr lvl="0"/>
            <a:r>
              <a:rPr lang="en-US"/>
              <a:t>Click to edit Master text styles</a:t>
            </a: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19100" y="1047750"/>
            <a:ext cx="4000500" cy="5175250"/>
          </a:xfrm>
        </p:spPr>
        <p:txBody>
          <a:bodyPr/>
          <a:lstStyle>
            <a:lvl1pPr>
              <a:defRPr sz="1400"/>
            </a:lvl1pPr>
            <a:lvl2pPr>
              <a:defRPr sz="1200"/>
            </a:lvl2pPr>
            <a:lvl3pPr>
              <a:defRPr sz="1000"/>
            </a:lvl3pPr>
            <a:lvl4pPr>
              <a:defRPr sz="900"/>
            </a:lvl4pPr>
            <a:lvl5pPr>
              <a:defRPr sz="900"/>
            </a:lvl5pPr>
            <a:lvl6pPr>
              <a:defRPr sz="900"/>
            </a:lvl6pPr>
            <a:lvl7pPr>
              <a:defRPr sz="900"/>
            </a:lvl7pPr>
            <a:lvl8pPr>
              <a:defRPr sz="900"/>
            </a:lvl8pPr>
            <a:lvl9pPr>
              <a:defRPr sz="9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495800" y="1047750"/>
            <a:ext cx="4000500" cy="5175250"/>
          </a:xfrm>
        </p:spPr>
        <p:txBody>
          <a:bodyPr/>
          <a:lstStyle>
            <a:lvl1pPr>
              <a:defRPr sz="1400"/>
            </a:lvl1pPr>
            <a:lvl2pPr>
              <a:defRPr sz="1200"/>
            </a:lvl2pPr>
            <a:lvl3pPr>
              <a:defRPr sz="1000"/>
            </a:lvl3pPr>
            <a:lvl4pPr>
              <a:defRPr sz="900"/>
            </a:lvl4pPr>
            <a:lvl5pPr>
              <a:defRPr sz="900"/>
            </a:lvl5pPr>
            <a:lvl6pPr>
              <a:defRPr sz="900"/>
            </a:lvl6pPr>
            <a:lvl7pPr>
              <a:defRPr sz="900"/>
            </a:lvl7pPr>
            <a:lvl8pPr>
              <a:defRPr sz="900"/>
            </a:lvl8pPr>
            <a:lvl9pPr>
              <a:defRPr sz="9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2"/>
            <a:ext cx="4040188" cy="639763"/>
          </a:xfrm>
        </p:spPr>
        <p:txBody>
          <a:bodyPr anchor="b"/>
          <a:lstStyle>
            <a:lvl1pPr marL="0" indent="0">
              <a:buNone/>
              <a:defRPr sz="1200" b="1"/>
            </a:lvl1pPr>
            <a:lvl2pPr marL="228600" indent="0">
              <a:buNone/>
              <a:defRPr sz="1000" b="1"/>
            </a:lvl2pPr>
            <a:lvl3pPr marL="457200" indent="0">
              <a:buNone/>
              <a:defRPr sz="900" b="1"/>
            </a:lvl3pPr>
            <a:lvl4pPr marL="685800" indent="0">
              <a:buNone/>
              <a:defRPr sz="800" b="1"/>
            </a:lvl4pPr>
            <a:lvl5pPr marL="914400" indent="0">
              <a:buNone/>
              <a:defRPr sz="800" b="1"/>
            </a:lvl5pPr>
            <a:lvl6pPr marL="1143000" indent="0">
              <a:buNone/>
              <a:defRPr sz="800" b="1"/>
            </a:lvl6pPr>
            <a:lvl7pPr marL="1371600" indent="0">
              <a:buNone/>
              <a:defRPr sz="800" b="1"/>
            </a:lvl7pPr>
            <a:lvl8pPr marL="1600200" indent="0">
              <a:buNone/>
              <a:defRPr sz="800" b="1"/>
            </a:lvl8pPr>
            <a:lvl9pPr marL="1828800" indent="0">
              <a:buNone/>
              <a:defRPr sz="8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1200"/>
            </a:lvl1pPr>
            <a:lvl2pPr>
              <a:defRPr sz="1000"/>
            </a:lvl2pPr>
            <a:lvl3pPr>
              <a:defRPr sz="900"/>
            </a:lvl3pPr>
            <a:lvl4pPr>
              <a:defRPr sz="800"/>
            </a:lvl4pPr>
            <a:lvl5pPr>
              <a:defRPr sz="800"/>
            </a:lvl5pPr>
            <a:lvl6pPr>
              <a:defRPr sz="800"/>
            </a:lvl6pPr>
            <a:lvl7pPr>
              <a:defRPr sz="800"/>
            </a:lvl7pPr>
            <a:lvl8pPr>
              <a:defRPr sz="800"/>
            </a:lvl8pPr>
            <a:lvl9pPr>
              <a:defRPr sz="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2"/>
            <a:ext cx="4041775" cy="639763"/>
          </a:xfrm>
        </p:spPr>
        <p:txBody>
          <a:bodyPr anchor="b"/>
          <a:lstStyle>
            <a:lvl1pPr marL="0" indent="0">
              <a:buNone/>
              <a:defRPr sz="1200" b="1"/>
            </a:lvl1pPr>
            <a:lvl2pPr marL="228600" indent="0">
              <a:buNone/>
              <a:defRPr sz="1000" b="1"/>
            </a:lvl2pPr>
            <a:lvl3pPr marL="457200" indent="0">
              <a:buNone/>
              <a:defRPr sz="900" b="1"/>
            </a:lvl3pPr>
            <a:lvl4pPr marL="685800" indent="0">
              <a:buNone/>
              <a:defRPr sz="800" b="1"/>
            </a:lvl4pPr>
            <a:lvl5pPr marL="914400" indent="0">
              <a:buNone/>
              <a:defRPr sz="800" b="1"/>
            </a:lvl5pPr>
            <a:lvl6pPr marL="1143000" indent="0">
              <a:buNone/>
              <a:defRPr sz="800" b="1"/>
            </a:lvl6pPr>
            <a:lvl7pPr marL="1371600" indent="0">
              <a:buNone/>
              <a:defRPr sz="800" b="1"/>
            </a:lvl7pPr>
            <a:lvl8pPr marL="1600200" indent="0">
              <a:buNone/>
              <a:defRPr sz="800" b="1"/>
            </a:lvl8pPr>
            <a:lvl9pPr marL="1828800" indent="0">
              <a:buNone/>
              <a:defRPr sz="8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1200"/>
            </a:lvl1pPr>
            <a:lvl2pPr>
              <a:defRPr sz="1000"/>
            </a:lvl2pPr>
            <a:lvl3pPr>
              <a:defRPr sz="900"/>
            </a:lvl3pPr>
            <a:lvl4pPr>
              <a:defRPr sz="800"/>
            </a:lvl4pPr>
            <a:lvl5pPr>
              <a:defRPr sz="800"/>
            </a:lvl5pPr>
            <a:lvl6pPr>
              <a:defRPr sz="800"/>
            </a:lvl6pPr>
            <a:lvl7pPr>
              <a:defRPr sz="800"/>
            </a:lvl7pPr>
            <a:lvl8pPr>
              <a:defRPr sz="800"/>
            </a:lvl8pPr>
            <a:lvl9pPr>
              <a:defRPr sz="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1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1600"/>
            </a:lvl1pPr>
            <a:lvl2pPr>
              <a:defRPr sz="1400"/>
            </a:lvl2pPr>
            <a:lvl3pPr>
              <a:defRPr sz="1200"/>
            </a:lvl3pPr>
            <a:lvl4pPr>
              <a:defRPr sz="1000"/>
            </a:lvl4pPr>
            <a:lvl5pPr>
              <a:defRPr sz="1000"/>
            </a:lvl5pPr>
            <a:lvl6pPr>
              <a:defRPr sz="1000"/>
            </a:lvl6pPr>
            <a:lvl7pPr>
              <a:defRPr sz="1000"/>
            </a:lvl7pPr>
            <a:lvl8pPr>
              <a:defRPr sz="1000"/>
            </a:lvl8pPr>
            <a:lvl9pPr>
              <a:defRPr sz="1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3"/>
            <a:ext cx="3008313" cy="4691063"/>
          </a:xfrm>
        </p:spPr>
        <p:txBody>
          <a:bodyPr/>
          <a:lstStyle>
            <a:lvl1pPr marL="0" indent="0">
              <a:buNone/>
              <a:defRPr sz="700"/>
            </a:lvl1pPr>
            <a:lvl2pPr marL="228600" indent="0">
              <a:buNone/>
              <a:defRPr sz="600"/>
            </a:lvl2pPr>
            <a:lvl3pPr marL="457200" indent="0">
              <a:buNone/>
              <a:defRPr sz="500"/>
            </a:lvl3pPr>
            <a:lvl4pPr marL="685800" indent="0">
              <a:buNone/>
              <a:defRPr sz="500"/>
            </a:lvl4pPr>
            <a:lvl5pPr marL="914400" indent="0">
              <a:buNone/>
              <a:defRPr sz="500"/>
            </a:lvl5pPr>
            <a:lvl6pPr marL="1143000" indent="0">
              <a:buNone/>
              <a:defRPr sz="500"/>
            </a:lvl6pPr>
            <a:lvl7pPr marL="1371600" indent="0">
              <a:buNone/>
              <a:defRPr sz="500"/>
            </a:lvl7pPr>
            <a:lvl8pPr marL="1600200" indent="0">
              <a:buNone/>
              <a:defRPr sz="500"/>
            </a:lvl8pPr>
            <a:lvl9pPr marL="1828800" indent="0">
              <a:buNone/>
              <a:defRPr sz="500"/>
            </a:lvl9pPr>
          </a:lstStyle>
          <a:p>
            <a:pPr lvl="0"/>
            <a:r>
              <a:rPr lang="en-US"/>
              <a:t>Click to edit Master text styles</a:t>
            </a: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1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1600"/>
            </a:lvl1pPr>
            <a:lvl2pPr marL="228600" indent="0">
              <a:buNone/>
              <a:defRPr sz="1400"/>
            </a:lvl2pPr>
            <a:lvl3pPr marL="457200" indent="0">
              <a:buNone/>
              <a:defRPr sz="1200"/>
            </a:lvl3pPr>
            <a:lvl4pPr marL="685800" indent="0">
              <a:buNone/>
              <a:defRPr sz="1000"/>
            </a:lvl4pPr>
            <a:lvl5pPr marL="914400" indent="0">
              <a:buNone/>
              <a:defRPr sz="1000"/>
            </a:lvl5pPr>
            <a:lvl6pPr marL="1143000" indent="0">
              <a:buNone/>
              <a:defRPr sz="1000"/>
            </a:lvl6pPr>
            <a:lvl7pPr marL="1371600" indent="0">
              <a:buNone/>
              <a:defRPr sz="1000"/>
            </a:lvl7pPr>
            <a:lvl8pPr marL="1600200" indent="0">
              <a:buNone/>
              <a:defRPr sz="1000"/>
            </a:lvl8pPr>
            <a:lvl9pPr marL="1828800" indent="0">
              <a:buNone/>
              <a:defRPr sz="1000"/>
            </a:lvl9pPr>
          </a:lstStyle>
          <a:p>
            <a:endParaRPr lang="en-US"/>
          </a:p>
        </p:txBody>
      </p:sp>
      <p:sp>
        <p:nvSpPr>
          <p:cNvPr id="4" name="Text Placeholder 3"/>
          <p:cNvSpPr>
            <a:spLocks noGrp="1"/>
          </p:cNvSpPr>
          <p:nvPr>
            <p:ph type="body" sz="half" idx="2"/>
          </p:nvPr>
        </p:nvSpPr>
        <p:spPr>
          <a:xfrm>
            <a:off x="1792288" y="5367341"/>
            <a:ext cx="5486400" cy="804863"/>
          </a:xfrm>
        </p:spPr>
        <p:txBody>
          <a:bodyPr/>
          <a:lstStyle>
            <a:lvl1pPr marL="0" indent="0">
              <a:buNone/>
              <a:defRPr sz="700"/>
            </a:lvl1pPr>
            <a:lvl2pPr marL="228600" indent="0">
              <a:buNone/>
              <a:defRPr sz="600"/>
            </a:lvl2pPr>
            <a:lvl3pPr marL="457200" indent="0">
              <a:buNone/>
              <a:defRPr sz="500"/>
            </a:lvl3pPr>
            <a:lvl4pPr marL="685800" indent="0">
              <a:buNone/>
              <a:defRPr sz="500"/>
            </a:lvl4pPr>
            <a:lvl5pPr marL="914400" indent="0">
              <a:buNone/>
              <a:defRPr sz="500"/>
            </a:lvl5pPr>
            <a:lvl6pPr marL="1143000" indent="0">
              <a:buNone/>
              <a:defRPr sz="500"/>
            </a:lvl6pPr>
            <a:lvl7pPr marL="1371600" indent="0">
              <a:buNone/>
              <a:defRPr sz="500"/>
            </a:lvl7pPr>
            <a:lvl8pPr marL="1600200" indent="0">
              <a:buNone/>
              <a:defRPr sz="500"/>
            </a:lvl8pPr>
            <a:lvl9pPr marL="1828800" indent="0">
              <a:buNone/>
              <a:defRPr sz="500"/>
            </a:lvl9pPr>
          </a:lstStyle>
          <a:p>
            <a:pPr lvl="0"/>
            <a:r>
              <a:rPr lang="en-US"/>
              <a:t>Click to edit Master text styles</a:t>
            </a: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77000" y="196850"/>
            <a:ext cx="2019300" cy="602615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19100" y="196850"/>
            <a:ext cx="5981700" cy="602615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006403914"/>
      </p:ext>
    </p:extLst>
  </p:cSld>
  <p:clrMapOvr>
    <a:masterClrMapping/>
  </p:clrMapOvr>
  <p:transition/>
</p:sldLayout>
</file>

<file path=ppt/slideLayouts/slideLayout5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836127360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a:defRPr sz="1200">
                <a:cs typeface="ＭＳ Ｐゴシック" charset="0"/>
              </a:defRPr>
            </a:lvl1pPr>
          </a:lstStyle>
          <a:p>
            <a:pPr>
              <a:defRPr/>
            </a:pPr>
            <a:fld id="{2B0615E8-B7BA-A94F-8CD8-59ABAB50F7E7}" type="slidenum">
              <a:rPr lang="en-US"/>
              <a:pPr>
                <a:defRPr/>
              </a:pPr>
              <a:t>‹#›</a:t>
            </a:fld>
            <a:endParaRPr lang="en-US"/>
          </a:p>
        </p:txBody>
      </p:sp>
    </p:spTree>
    <p:extLst/>
  </p:cSld>
  <p:clrMapOvr>
    <a:masterClrMapping/>
  </p:clrMapOvr>
  <p:transition/>
</p:sldLayout>
</file>

<file path=ppt/slideLayouts/slideLayout5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8E574D81-B5DE-384D-B24B-566C679AE608}" type="slidenum">
              <a:rPr lang="en-US"/>
              <a:pPr>
                <a:defRPr/>
              </a:pPr>
              <a:t>‹#›</a:t>
            </a:fld>
            <a:endParaRPr lang="en-US"/>
          </a:p>
        </p:txBody>
      </p:sp>
    </p:spTree>
    <p:extLst/>
  </p:cSld>
  <p:clrMapOvr>
    <a:masterClrMapping/>
  </p:clrMapOvr>
  <p:transition/>
</p:sldLayout>
</file>

<file path=ppt/slideLayouts/slideLayout5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7F718DBD-A8C3-BF41-B930-E6F09B914FC3}" type="slidenum">
              <a:rPr lang="en-US"/>
              <a:pPr>
                <a:defRPr/>
              </a:pPr>
              <a:t>‹#›</a:t>
            </a:fld>
            <a:endParaRPr lang="en-US"/>
          </a:p>
        </p:txBody>
      </p:sp>
    </p:spTree>
    <p:extLst/>
  </p:cSld>
  <p:clrMapOvr>
    <a:masterClrMapping/>
  </p:clrMapOvr>
  <p:transition/>
</p:sldLayout>
</file>

<file path=ppt/slideLayouts/slideLayout5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79E6F74A-33AD-9C44-A652-5BC058E44322}" type="slidenum">
              <a:rPr lang="en-US"/>
              <a:pPr>
                <a:defRPr/>
              </a:pPr>
              <a:t>‹#›</a:t>
            </a:fld>
            <a:endParaRPr lang="en-US"/>
          </a:p>
        </p:txBody>
      </p:sp>
    </p:spTree>
    <p:extLst/>
  </p:cSld>
  <p:clrMapOvr>
    <a:masterClrMapping/>
  </p:clrMapOvr>
  <p:transition/>
</p:sldLayout>
</file>

<file path=ppt/slideLayouts/slideLayout5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a:defRPr>
                <a:cs typeface="ＭＳ Ｐゴシック" charset="0"/>
              </a:defRPr>
            </a:lvl1pPr>
          </a:lstStyle>
          <a:p>
            <a:pPr>
              <a:defRPr/>
            </a:pPr>
            <a:fld id="{2FE313B9-34D2-9B4F-924F-705E340D7A3C}" type="slidenum">
              <a:rPr lang="en-US"/>
              <a:pPr>
                <a:defRPr/>
              </a:pPr>
              <a:t>‹#›</a:t>
            </a:fld>
            <a:endParaRPr lang="en-US"/>
          </a:p>
        </p:txBody>
      </p:sp>
    </p:spTree>
    <p:extLst/>
  </p:cSld>
  <p:clrMapOvr>
    <a:masterClrMapping/>
  </p:clrMapOvr>
  <p:transition/>
</p:sldLayout>
</file>

<file path=ppt/slideLayouts/slideLayout5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a:defRPr>
                <a:cs typeface="ＭＳ Ｐゴシック" charset="0"/>
              </a:defRPr>
            </a:lvl1pPr>
          </a:lstStyle>
          <a:p>
            <a:pPr>
              <a:defRPr/>
            </a:pPr>
            <a:fld id="{272681F7-101F-CD48-BD26-A7C1DB38DD72}" type="slidenum">
              <a:rPr lang="en-US"/>
              <a:pPr>
                <a:defRPr/>
              </a:pPr>
              <a:t>‹#›</a:t>
            </a:fld>
            <a:endParaRPr lang="en-US"/>
          </a:p>
        </p:txBody>
      </p:sp>
    </p:spTree>
    <p:extLst/>
  </p:cSld>
  <p:clrMapOvr>
    <a:masterClrMapping/>
  </p:clrMapOvr>
  <p:transition/>
</p:sldLayout>
</file>

<file path=ppt/slideLayouts/slideLayout5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a:defRPr>
                <a:cs typeface="ＭＳ Ｐゴシック" charset="0"/>
              </a:defRPr>
            </a:lvl1pPr>
          </a:lstStyle>
          <a:p>
            <a:pPr>
              <a:defRPr/>
            </a:pPr>
            <a:fld id="{4DA22FE8-1BF1-7945-858E-9EDF18117A7F}" type="slidenum">
              <a:rPr lang="en-US"/>
              <a:pPr>
                <a:defRPr/>
              </a:pPr>
              <a:t>‹#›</a:t>
            </a:fld>
            <a:endParaRPr lang="en-US"/>
          </a:p>
        </p:txBody>
      </p:sp>
    </p:spTree>
    <p:extLst/>
  </p:cSld>
  <p:clrMapOvr>
    <a:masterClrMapping/>
  </p:clrMapOvr>
  <p:transition/>
</p:sldLayout>
</file>

<file path=ppt/slideLayouts/slideLayout5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EDECFB72-9437-4E43-B6E9-A86EC5F84799}" type="slidenum">
              <a:rPr lang="en-US"/>
              <a:pPr>
                <a:defRPr/>
              </a:pPr>
              <a:t>‹#›</a:t>
            </a:fld>
            <a:endParaRPr lang="en-US"/>
          </a:p>
        </p:txBody>
      </p:sp>
    </p:spTree>
    <p:extLst/>
  </p:cSld>
  <p:clrMapOvr>
    <a:masterClrMapping/>
  </p:clrMapOvr>
  <p:transition/>
</p:sldLayout>
</file>

<file path=ppt/slideLayouts/slideLayout5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9F1BB03A-AA9C-3441-BB02-8D748B0FE787}" type="slidenum">
              <a:rPr lang="en-US"/>
              <a:pPr>
                <a:defRPr/>
              </a:pPr>
              <a:t>‹#›</a:t>
            </a:fld>
            <a:endParaRPr lang="en-US"/>
          </a:p>
        </p:txBody>
      </p:sp>
    </p:spTree>
    <p:extLst/>
  </p:cSld>
  <p:clrMapOvr>
    <a:masterClrMapping/>
  </p:clrMapOvr>
  <p:transition/>
</p:sldLayout>
</file>

<file path=ppt/slideLayouts/slideLayout5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F09218E9-1586-4840-9706-4250AB6924DC}" type="slidenum">
              <a:rPr lang="en-US"/>
              <a:pPr>
                <a:defRPr/>
              </a:pPr>
              <a:t>‹#›</a:t>
            </a:fld>
            <a:endParaRPr lang="en-US"/>
          </a:p>
        </p:txBody>
      </p:sp>
    </p:spTree>
    <p:extLst/>
  </p:cSld>
  <p:clrMapOvr>
    <a:masterClrMapping/>
  </p:clrMapOvr>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7" name="Picture 6" descr="black&amp;w.png"/>
          <p:cNvPicPr>
            <a:picLocks noChangeAspect="1"/>
          </p:cNvPicPr>
          <p:nvPr userDrawn="1"/>
        </p:nvPicPr>
        <p:blipFill>
          <a:blip r:embed="rId2"/>
          <a:srcRect t="-30672"/>
          <a:stretch>
            <a:fillRect/>
          </a:stretch>
        </p:blipFill>
        <p:spPr>
          <a:xfrm>
            <a:off x="-1" y="0"/>
            <a:ext cx="9144001" cy="6858000"/>
          </a:xfrm>
          <a:prstGeom prst="rect">
            <a:avLst/>
          </a:prstGeom>
          <a:solidFill>
            <a:schemeClr val="bg1"/>
          </a:solidFill>
        </p:spPr>
      </p:pic>
      <p:sp>
        <p:nvSpPr>
          <p:cNvPr id="2" name="Title 1"/>
          <p:cNvSpPr>
            <a:spLocks noGrp="1"/>
          </p:cNvSpPr>
          <p:nvPr>
            <p:ph type="ctrTitle"/>
          </p:nvPr>
        </p:nvSpPr>
        <p:spPr>
          <a:xfrm>
            <a:off x="386494" y="469200"/>
            <a:ext cx="7772400" cy="1308232"/>
          </a:xfrm>
          <a:prstGeom prst="rect">
            <a:avLst/>
          </a:prstGeom>
        </p:spPr>
        <p:txBody>
          <a:bodyPr anchor="t"/>
          <a:lstStyle>
            <a:lvl1pPr>
              <a:defRPr>
                <a:latin typeface="Arial"/>
              </a:defRPr>
            </a:lvl1pPr>
          </a:lstStyle>
          <a:p>
            <a:r>
              <a:rPr lang="en-US" dirty="0"/>
              <a:t>Click to edit Master title style</a:t>
            </a:r>
          </a:p>
        </p:txBody>
      </p:sp>
      <p:sp>
        <p:nvSpPr>
          <p:cNvPr id="3" name="Subtitle 2"/>
          <p:cNvSpPr>
            <a:spLocks noGrp="1"/>
          </p:cNvSpPr>
          <p:nvPr>
            <p:ph type="subTitle" idx="1"/>
          </p:nvPr>
        </p:nvSpPr>
        <p:spPr>
          <a:xfrm>
            <a:off x="386494" y="1941516"/>
            <a:ext cx="5009103" cy="1752600"/>
          </a:xfrm>
          <a:prstGeom prst="rect">
            <a:avLst/>
          </a:prstGeom>
        </p:spPr>
        <p:txBody>
          <a:bodyPr/>
          <a:lstStyle>
            <a:lvl1pPr marL="0" indent="0" algn="l">
              <a:buNone/>
              <a:defRPr sz="2800">
                <a:solidFill>
                  <a:schemeClr val="accent1"/>
                </a:solidFill>
                <a:latin typeface="Aria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p>
        </p:txBody>
      </p:sp>
      <p:sp>
        <p:nvSpPr>
          <p:cNvPr id="8" name="Rectangle 7"/>
          <p:cNvSpPr/>
          <p:nvPr userDrawn="1"/>
        </p:nvSpPr>
        <p:spPr>
          <a:xfrm>
            <a:off x="-1" y="5967630"/>
            <a:ext cx="9144001" cy="890370"/>
          </a:xfrm>
          <a:prstGeom prst="rect">
            <a:avLst/>
          </a:prstGeom>
          <a:solidFill>
            <a:srgbClr val="FFFFFF">
              <a:alpha val="69000"/>
            </a:srgb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pic>
        <p:nvPicPr>
          <p:cNvPr id="9" name="Picture 8" descr="ecelogorb.psd"/>
          <p:cNvPicPr>
            <a:picLocks noChangeAspect="1"/>
          </p:cNvPicPr>
          <p:nvPr userDrawn="1"/>
        </p:nvPicPr>
        <p:blipFill>
          <a:blip r:embed="rId3">
            <a:lum bright="-8000"/>
          </a:blip>
          <a:stretch>
            <a:fillRect/>
          </a:stretch>
        </p:blipFill>
        <p:spPr>
          <a:xfrm>
            <a:off x="252528" y="6080245"/>
            <a:ext cx="3275179" cy="655036"/>
          </a:xfrm>
          <a:prstGeom prst="rect">
            <a:avLst/>
          </a:prstGeom>
          <a:effectLst/>
        </p:spPr>
      </p:pic>
      <p:pic>
        <p:nvPicPr>
          <p:cNvPr id="10" name="Picture 9" descr="CMU_logo_horiz_black.eps"/>
          <p:cNvPicPr>
            <a:picLocks noChangeAspect="1"/>
          </p:cNvPicPr>
          <p:nvPr userDrawn="1"/>
        </p:nvPicPr>
        <p:blipFill>
          <a:blip r:embed="rId4"/>
          <a:stretch>
            <a:fillRect/>
          </a:stretch>
        </p:blipFill>
        <p:spPr>
          <a:xfrm>
            <a:off x="5108519" y="6259200"/>
            <a:ext cx="3895838" cy="354413"/>
          </a:xfrm>
          <a:prstGeom prst="rect">
            <a:avLst/>
          </a:prstGeom>
          <a:effectLst/>
        </p:spPr>
      </p:pic>
    </p:spTree>
    <p:extLst>
      <p:ext uri="{BB962C8B-B14F-4D97-AF65-F5344CB8AC3E}">
        <p14:creationId xmlns:p14="http://schemas.microsoft.com/office/powerpoint/2010/main" val="1412859093"/>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0C7C5289-DED0-BF4F-8007-4B3A361AC980}" type="slidenum">
              <a:rPr lang="en-US"/>
              <a:pPr>
                <a:defRPr/>
              </a:pPr>
              <a:t>‹#›</a:t>
            </a:fld>
            <a:endParaRPr lang="en-US"/>
          </a:p>
        </p:txBody>
      </p:sp>
    </p:spTree>
    <p:extLst/>
  </p:cSld>
  <p:clrMapOvr>
    <a:masterClrMapping/>
  </p:clrMapOvr>
  <p:transition/>
</p:sldLayout>
</file>

<file path=ppt/slideLayouts/slideLayout571.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177E2285-5DCA-104D-A461-AF822D41BD2E}" type="slidenum">
              <a:rPr lang="en-US"/>
              <a:pPr>
                <a:defRPr/>
              </a:pPr>
              <a:t>‹#›</a:t>
            </a:fld>
            <a:endParaRPr lang="en-US"/>
          </a:p>
        </p:txBody>
      </p:sp>
    </p:spTree>
    <p:extLst/>
  </p:cSld>
  <p:clrMapOvr>
    <a:masterClrMapping/>
  </p:clrMapOvr>
  <p:transition/>
</p:sldLayout>
</file>

<file path=ppt/slideLayouts/slideLayout57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34327"/>
          </a:xfrm>
          <a:prstGeom prst="rect">
            <a:avLst/>
          </a:prstGeom>
        </p:spPr>
        <p:txBody>
          <a:bodyPr/>
          <a:lstStyle>
            <a:lvl1pPr>
              <a:defRPr>
                <a:latin typeface="Arial"/>
              </a:defRPr>
            </a:lvl1pPr>
          </a:lstStyle>
          <a:p>
            <a:r>
              <a:rPr lang="en-US" dirty="0"/>
              <a:t>Click to edit Master title style</a:t>
            </a:r>
          </a:p>
        </p:txBody>
      </p:sp>
      <p:sp>
        <p:nvSpPr>
          <p:cNvPr id="3" name="Content Placeholder 2"/>
          <p:cNvSpPr>
            <a:spLocks noGrp="1"/>
          </p:cNvSpPr>
          <p:nvPr>
            <p:ph idx="1"/>
          </p:nvPr>
        </p:nvSpPr>
        <p:spPr>
          <a:xfrm>
            <a:off x="457200" y="1079500"/>
            <a:ext cx="8229600" cy="5046663"/>
          </a:xfrm>
          <a:prstGeom prst="rect">
            <a:avLst/>
          </a:prstGeom>
        </p:spPr>
        <p:txBody>
          <a:bodyPr/>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44999452"/>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8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a:t>Click to edit Master title style</a:t>
            </a:r>
          </a:p>
        </p:txBody>
      </p:sp>
      <p:sp>
        <p:nvSpPr>
          <p:cNvPr id="3" name="Subtitle 2"/>
          <p:cNvSpPr>
            <a:spLocks noGrp="1"/>
          </p:cNvSpPr>
          <p:nvPr>
            <p:ph type="subTitle" idx="1"/>
          </p:nvPr>
        </p:nvSpPr>
        <p:spPr>
          <a:xfrm>
            <a:off x="457200" y="1197429"/>
            <a:ext cx="8229600" cy="4441371"/>
          </a:xfrm>
          <a:prstGeom prst="rect">
            <a:avLst/>
          </a:prstGeom>
        </p:spPr>
        <p:txBody>
          <a:bodyPr>
            <a:normAutofit/>
          </a:bodyPr>
          <a:lstStyle>
            <a:lvl1pPr marL="0" indent="0" algn="l">
              <a:buNone/>
              <a:defRPr sz="2800">
                <a:solidFill>
                  <a:schemeClr val="accent2"/>
                </a:solidFill>
                <a:latin typeface="Aria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p>
        </p:txBody>
      </p:sp>
    </p:spTree>
    <p:extLst>
      <p:ext uri="{BB962C8B-B14F-4D97-AF65-F5344CB8AC3E}">
        <p14:creationId xmlns:p14="http://schemas.microsoft.com/office/powerpoint/2010/main" val="2647485846"/>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9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pPr/>
              <a:t>‹#›</a:t>
            </a:fld>
            <a:endParaRPr lang="en-US" altLang="en-US"/>
          </a:p>
        </p:txBody>
      </p:sp>
    </p:spTree>
  </p:cSld>
  <p:clrMapOvr>
    <a:masterClrMapping/>
  </p:clrMapOvr>
  <p:transition/>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8" name="Content Placeholder 2"/>
          <p:cNvSpPr>
            <a:spLocks noGrp="1"/>
          </p:cNvSpPr>
          <p:nvPr>
            <p:ph idx="13"/>
          </p:nvPr>
        </p:nvSpPr>
        <p:spPr>
          <a:xfrm>
            <a:off x="457200" y="1079500"/>
            <a:ext cx="4038600" cy="5046663"/>
          </a:xfrm>
          <a:prstGeom prst="rect">
            <a:avLst/>
          </a:prstGeom>
        </p:spPr>
        <p:txBody>
          <a:bodyPr/>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1"/>
          <p:cNvSpPr>
            <a:spLocks noGrp="1"/>
          </p:cNvSpPr>
          <p:nvPr>
            <p:ph type="title"/>
          </p:nvPr>
        </p:nvSpPr>
        <p:spPr>
          <a:xfrm>
            <a:off x="457200" y="274638"/>
            <a:ext cx="8229600" cy="532719"/>
          </a:xfrm>
          <a:prstGeom prst="rect">
            <a:avLst/>
          </a:prstGeom>
        </p:spPr>
        <p:txBody>
          <a:bodyPr/>
          <a:lstStyle>
            <a:lvl1pPr>
              <a:defRPr>
                <a:latin typeface="Arial"/>
              </a:defRPr>
            </a:lvl1pPr>
          </a:lstStyle>
          <a:p>
            <a:r>
              <a:rPr lang="en-US" dirty="0"/>
              <a:t>Click to edit Master title style</a:t>
            </a:r>
          </a:p>
        </p:txBody>
      </p:sp>
      <p:sp>
        <p:nvSpPr>
          <p:cNvPr id="10" name="Content Placeholder 2"/>
          <p:cNvSpPr>
            <a:spLocks noGrp="1"/>
          </p:cNvSpPr>
          <p:nvPr>
            <p:ph idx="14"/>
          </p:nvPr>
        </p:nvSpPr>
        <p:spPr>
          <a:xfrm>
            <a:off x="4648200" y="1079500"/>
            <a:ext cx="4038600" cy="5046663"/>
          </a:xfrm>
          <a:prstGeom prst="rect">
            <a:avLst/>
          </a:prstGeom>
        </p:spPr>
        <p:txBody>
          <a:bodyPr/>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730542122"/>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6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6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6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6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605.xml><?xml version="1.0" encoding="utf-8"?>
<p:sldLayout xmlns:a="http://schemas.openxmlformats.org/drawingml/2006/main" xmlns:r="http://schemas.openxmlformats.org/officeDocument/2006/relationships" xmlns:p="http://schemas.openxmlformats.org/presentationml/2006/main" showMasterSp="0" type="title" preserve="1">
  <p:cSld name="標題投影片">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sz="1350">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sz="1350">
              <a:solidFill>
                <a:srgbClr val="000000"/>
              </a:solidFill>
            </a:endParaRPr>
          </a:p>
        </p:txBody>
      </p:sp>
      <p:sp>
        <p:nvSpPr>
          <p:cNvPr id="6" name="Line 10"/>
          <p:cNvSpPr>
            <a:spLocks noChangeShapeType="1"/>
          </p:cNvSpPr>
          <p:nvPr/>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sz="1350">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3600"/>
            </a:lvl1pPr>
          </a:lstStyle>
          <a:p>
            <a:r>
              <a:rPr lang="en-US" altLang="zh-TW"/>
              <a:t>Click to edit Master title style</a:t>
            </a:r>
            <a:endParaRPr lang="en-US" altLang="en-US"/>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zh-TW"/>
              <a:t>Click to edit Master subtitle style</a:t>
            </a:r>
            <a:endParaRPr lang="en-US" altLang="en-US"/>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900">
                <a:latin typeface="Garamond" pitchFamily="18" charset="0"/>
              </a:defRPr>
            </a:lvl1pPr>
          </a:lstStyle>
          <a:p>
            <a:endParaRPr 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solidFill>
                <a:srgbClr val="000000"/>
              </a:solidFill>
            </a:endParaRPr>
          </a:p>
        </p:txBody>
      </p:sp>
      <p:sp>
        <p:nvSpPr>
          <p:cNvPr id="9" name="Rectangle 6"/>
          <p:cNvSpPr>
            <a:spLocks noGrp="1" noChangeArrowheads="1"/>
          </p:cNvSpPr>
          <p:nvPr>
            <p:ph type="sldNum" sz="quarter" idx="12"/>
          </p:nvPr>
        </p:nvSpPr>
        <p:spPr/>
        <p:txBody>
          <a:bodyPr/>
          <a:lstStyle>
            <a:lvl1pPr>
              <a:defRPr sz="900"/>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sldLayout>
</file>

<file path=ppt/slideLayouts/slideLayout606.xml><?xml version="1.0" encoding="utf-8"?>
<p:sldLayout xmlns:a="http://schemas.openxmlformats.org/drawingml/2006/main" xmlns:r="http://schemas.openxmlformats.org/officeDocument/2006/relationships" xmlns:p="http://schemas.openxmlformats.org/presentationml/2006/main" type="obj" preserve="1">
  <p:cSld name="標題及物件">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TW"/>
              <a:t>Click to edit Master title style</a:t>
            </a:r>
            <a:endParaRPr lang="en-US"/>
          </a:p>
        </p:txBody>
      </p:sp>
      <p:sp>
        <p:nvSpPr>
          <p:cNvPr id="3" name="Content Placeholder 2"/>
          <p:cNvSpPr>
            <a:spLocks noGrp="1"/>
          </p:cNvSpPr>
          <p:nvPr>
            <p:ph idx="1"/>
          </p:nvPr>
        </p:nvSpPr>
        <p:spPr/>
        <p:txBody>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sldLayout>
</file>

<file path=ppt/slideLayouts/slideLayout607.xml><?xml version="1.0" encoding="utf-8"?>
<p:sldLayout xmlns:a="http://schemas.openxmlformats.org/drawingml/2006/main" xmlns:r="http://schemas.openxmlformats.org/officeDocument/2006/relationships" xmlns:p="http://schemas.openxmlformats.org/presentationml/2006/main" type="secHead" preserve="1">
  <p:cSld name="章節標題">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0"/>
            <a:ext cx="7772400" cy="1362075"/>
          </a:xfrm>
        </p:spPr>
        <p:txBody>
          <a:bodyPr/>
          <a:lstStyle>
            <a:lvl1pPr algn="l">
              <a:defRPr sz="3000" b="1" cap="all"/>
            </a:lvl1pPr>
          </a:lstStyle>
          <a:p>
            <a:r>
              <a:rPr lang="en-US" altLang="zh-TW"/>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1500"/>
            </a:lvl1pPr>
            <a:lvl2pPr marL="342900" indent="0">
              <a:buNone/>
              <a:defRPr sz="1350"/>
            </a:lvl2pPr>
            <a:lvl3pPr marL="685800" indent="0">
              <a:buNone/>
              <a:defRPr sz="1200"/>
            </a:lvl3pPr>
            <a:lvl4pPr marL="1028700" indent="0">
              <a:buNone/>
              <a:defRPr sz="1050"/>
            </a:lvl4pPr>
            <a:lvl5pPr marL="1371600" indent="0">
              <a:buNone/>
              <a:defRPr sz="1050"/>
            </a:lvl5pPr>
            <a:lvl6pPr marL="1714500" indent="0">
              <a:buNone/>
              <a:defRPr sz="1050"/>
            </a:lvl6pPr>
            <a:lvl7pPr marL="2057400" indent="0">
              <a:buNone/>
              <a:defRPr sz="1050"/>
            </a:lvl7pPr>
            <a:lvl8pPr marL="2400300" indent="0">
              <a:buNone/>
              <a:defRPr sz="1050"/>
            </a:lvl8pPr>
            <a:lvl9pPr marL="2743200" indent="0">
              <a:buNone/>
              <a:defRPr sz="1050"/>
            </a:lvl9pPr>
          </a:lstStyle>
          <a:p>
            <a:pPr lvl="0"/>
            <a:r>
              <a:rPr lang="en-US" altLang="zh-TW"/>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sldLayout>
</file>

<file path=ppt/slideLayouts/slideLayout608.xml><?xml version="1.0" encoding="utf-8"?>
<p:sldLayout xmlns:a="http://schemas.openxmlformats.org/drawingml/2006/main" xmlns:r="http://schemas.openxmlformats.org/officeDocument/2006/relationships" xmlns:p="http://schemas.openxmlformats.org/presentationml/2006/main" type="twoObj" preserve="1">
  <p:cSld name="兩項物件">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TW"/>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sldLayout>
</file>

<file path=ppt/slideLayouts/slideLayout609.xml><?xml version="1.0" encoding="utf-8"?>
<p:sldLayout xmlns:a="http://schemas.openxmlformats.org/drawingml/2006/main" xmlns:r="http://schemas.openxmlformats.org/officeDocument/2006/relationships" xmlns:p="http://schemas.openxmlformats.org/presentationml/2006/main" type="twoTxTwoObj" preserve="1">
  <p:cSld name="比對">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ltLang="zh-TW"/>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ltLang="zh-TW"/>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5" name="Text Placeholder 4"/>
          <p:cNvSpPr>
            <a:spLocks noGrp="1"/>
          </p:cNvSpPr>
          <p:nvPr>
            <p:ph type="body" sz="quarter" idx="3"/>
          </p:nvPr>
        </p:nvSpPr>
        <p:spPr>
          <a:xfrm>
            <a:off x="4645035" y="1535113"/>
            <a:ext cx="4041775" cy="63976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ltLang="zh-TW"/>
              <a:t>Click to edit Master text styles</a:t>
            </a:r>
          </a:p>
        </p:txBody>
      </p:sp>
      <p:sp>
        <p:nvSpPr>
          <p:cNvPr id="6" name="Content Placeholder 5"/>
          <p:cNvSpPr>
            <a:spLocks noGrp="1"/>
          </p:cNvSpPr>
          <p:nvPr>
            <p:ph sz="quarter" idx="4"/>
          </p:nvPr>
        </p:nvSpPr>
        <p:spPr>
          <a:xfrm>
            <a:off x="4645035" y="2174875"/>
            <a:ext cx="4041775" cy="3951288"/>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a:t>Click to edit Master title style</a:t>
            </a:r>
          </a:p>
        </p:txBody>
      </p:sp>
      <p:sp>
        <p:nvSpPr>
          <p:cNvPr id="3" name="Text Placeholder 2"/>
          <p:cNvSpPr>
            <a:spLocks noGrp="1"/>
          </p:cNvSpPr>
          <p:nvPr>
            <p:ph type="body" idx="1"/>
          </p:nvPr>
        </p:nvSpPr>
        <p:spPr>
          <a:xfrm>
            <a:off x="457200" y="1170214"/>
            <a:ext cx="4040188" cy="1004661"/>
          </a:xfrm>
          <a:prstGeom prst="rect">
            <a:avLst/>
          </a:prstGeom>
        </p:spPr>
        <p:txBody>
          <a:bodyPr anchor="t"/>
          <a:lstStyle>
            <a:lvl1pPr marL="0" indent="0">
              <a:buNone/>
              <a:defRPr sz="2400" b="0">
                <a:solidFill>
                  <a:srgbClr val="606060"/>
                </a:solidFill>
                <a:latin typeface="Aria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5" name="Text Placeholder 4"/>
          <p:cNvSpPr>
            <a:spLocks noGrp="1"/>
          </p:cNvSpPr>
          <p:nvPr>
            <p:ph type="body" sz="quarter" idx="3"/>
          </p:nvPr>
        </p:nvSpPr>
        <p:spPr>
          <a:xfrm>
            <a:off x="4645025" y="1170214"/>
            <a:ext cx="4041775" cy="1004661"/>
          </a:xfrm>
          <a:prstGeom prst="rect">
            <a:avLst/>
          </a:prstGeom>
        </p:spPr>
        <p:txBody>
          <a:bodyPr anchor="t"/>
          <a:lstStyle>
            <a:lvl1pPr marL="0" indent="0">
              <a:buNone/>
              <a:defRPr sz="2400" b="0">
                <a:solidFill>
                  <a:srgbClr val="606060"/>
                </a:solidFill>
                <a:latin typeface="Aria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11" name="Picture Placeholder 10"/>
          <p:cNvSpPr>
            <a:spLocks noGrp="1"/>
          </p:cNvSpPr>
          <p:nvPr>
            <p:ph type="pic" sz="quarter" idx="13"/>
          </p:nvPr>
        </p:nvSpPr>
        <p:spPr>
          <a:xfrm>
            <a:off x="457200" y="2174875"/>
            <a:ext cx="4040188" cy="3903663"/>
          </a:xfrm>
          <a:prstGeom prst="rect">
            <a:avLst/>
          </a:prstGeom>
        </p:spPr>
        <p:txBody>
          <a:bodyPr vert="horz"/>
          <a:lstStyle>
            <a:lvl1pPr>
              <a:buFont typeface="Wingdings" charset="2"/>
              <a:buChar char="§"/>
              <a:defRPr>
                <a:solidFill>
                  <a:srgbClr val="606060"/>
                </a:solidFill>
                <a:latin typeface="Arial"/>
              </a:defRPr>
            </a:lvl1pPr>
          </a:lstStyle>
          <a:p>
            <a:endParaRPr lang="en-US" dirty="0"/>
          </a:p>
        </p:txBody>
      </p:sp>
      <p:sp>
        <p:nvSpPr>
          <p:cNvPr id="12" name="Picture Placeholder 10"/>
          <p:cNvSpPr>
            <a:spLocks noGrp="1"/>
          </p:cNvSpPr>
          <p:nvPr>
            <p:ph type="pic" sz="quarter" idx="14"/>
          </p:nvPr>
        </p:nvSpPr>
        <p:spPr>
          <a:xfrm>
            <a:off x="4649788" y="2174875"/>
            <a:ext cx="4040188" cy="3903663"/>
          </a:xfrm>
          <a:prstGeom prst="rect">
            <a:avLst/>
          </a:prstGeom>
        </p:spPr>
        <p:txBody>
          <a:bodyPr vert="horz"/>
          <a:lstStyle>
            <a:lvl1pPr>
              <a:buFont typeface="Wingdings" charset="2"/>
              <a:buChar char="§"/>
              <a:defRPr>
                <a:solidFill>
                  <a:srgbClr val="606060"/>
                </a:solidFill>
                <a:latin typeface="Arial"/>
              </a:defRPr>
            </a:lvl1pPr>
          </a:lstStyle>
          <a:p>
            <a:endParaRPr lang="en-US" dirty="0"/>
          </a:p>
        </p:txBody>
      </p:sp>
    </p:spTree>
    <p:extLst>
      <p:ext uri="{BB962C8B-B14F-4D97-AF65-F5344CB8AC3E}">
        <p14:creationId xmlns:p14="http://schemas.microsoft.com/office/powerpoint/2010/main" val="1284382925"/>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titleOnly" preserve="1">
  <p:cSld name="只有標題">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TW"/>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sldLayout>
</file>

<file path=ppt/slideLayouts/slideLayout61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sldLayout>
</file>

<file path=ppt/slideLayouts/slideLayout612.xml><?xml version="1.0" encoding="utf-8"?>
<p:sldLayout xmlns:a="http://schemas.openxmlformats.org/drawingml/2006/main" xmlns:r="http://schemas.openxmlformats.org/officeDocument/2006/relationships" xmlns:p="http://schemas.openxmlformats.org/presentationml/2006/main" type="objTx" preserve="1">
  <p:cSld name="含標題的內容">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1500" b="1"/>
            </a:lvl1pPr>
          </a:lstStyle>
          <a:p>
            <a:r>
              <a:rPr lang="en-US" altLang="zh-TW"/>
              <a:t>Click to edit Master title style</a:t>
            </a:r>
            <a:endParaRPr lang="en-US"/>
          </a:p>
        </p:txBody>
      </p:sp>
      <p:sp>
        <p:nvSpPr>
          <p:cNvPr id="3" name="Content Placeholder 2"/>
          <p:cNvSpPr>
            <a:spLocks noGrp="1"/>
          </p:cNvSpPr>
          <p:nvPr>
            <p:ph idx="1"/>
          </p:nvPr>
        </p:nvSpPr>
        <p:spPr>
          <a:xfrm>
            <a:off x="3575050" y="273070"/>
            <a:ext cx="5111750" cy="5853113"/>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4" name="Text Placeholder 3"/>
          <p:cNvSpPr>
            <a:spLocks noGrp="1"/>
          </p:cNvSpPr>
          <p:nvPr>
            <p:ph type="body" sz="half" idx="2"/>
          </p:nvPr>
        </p:nvSpPr>
        <p:spPr>
          <a:xfrm>
            <a:off x="457202" y="1435103"/>
            <a:ext cx="3008313" cy="4691063"/>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ltLang="zh-TW"/>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sldLayout>
</file>

<file path=ppt/slideLayouts/slideLayout613.xml><?xml version="1.0" encoding="utf-8"?>
<p:sldLayout xmlns:a="http://schemas.openxmlformats.org/drawingml/2006/main" xmlns:r="http://schemas.openxmlformats.org/officeDocument/2006/relationships" xmlns:p="http://schemas.openxmlformats.org/presentationml/2006/main" type="picTx" preserve="1">
  <p:cSld name="含標題的圖片">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1500" b="1"/>
            </a:lvl1pPr>
          </a:lstStyle>
          <a:p>
            <a:r>
              <a:rPr lang="en-US" altLang="zh-TW"/>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pPr lvl="0"/>
            <a:r>
              <a:rPr lang="en-US" altLang="zh-TW" noProof="0"/>
              <a:t>Drag picture to placeholder or click icon to add</a:t>
            </a:r>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ltLang="zh-TW"/>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sldLayout>
</file>

<file path=ppt/slideLayouts/slideLayout614.xml><?xml version="1.0" encoding="utf-8"?>
<p:sldLayout xmlns:a="http://schemas.openxmlformats.org/drawingml/2006/main" xmlns:r="http://schemas.openxmlformats.org/officeDocument/2006/relationships" xmlns:p="http://schemas.openxmlformats.org/presentationml/2006/main" type="vertTx" preserve="1">
  <p:cSld name="標題及直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TW"/>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sldLayout>
</file>

<file path=ppt/slideLayouts/slideLayout615.xml><?xml version="1.0" encoding="utf-8"?>
<p:sldLayout xmlns:a="http://schemas.openxmlformats.org/drawingml/2006/main" xmlns:r="http://schemas.openxmlformats.org/officeDocument/2006/relationships" xmlns:p="http://schemas.openxmlformats.org/presentationml/2006/main" type="vertTitleAndTx" preserve="1">
  <p:cSld name="直排標題及文字">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ltLang="zh-TW"/>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sldLayout>
</file>

<file path=ppt/slideLayouts/slideLayout6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lIns="91440"/>
          <a:lstStyle>
            <a:lvl1pPr algn="ctr">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fld id="{920D214A-2AFC-4BE3-89FE-6518807E148F}" type="datetime1">
              <a:rPr lang="en-US" smtClean="0">
                <a:solidFill>
                  <a:prstClr val="black"/>
                </a:solidFill>
              </a:rPr>
              <a:pPr/>
              <a:t>6/24/18</a:t>
            </a:fld>
            <a:endParaRPr lang="en-US">
              <a:solidFill>
                <a:prstClr val="black"/>
              </a:solidFill>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endParaRPr lang="en-US">
              <a:solidFill>
                <a:prstClr val="black"/>
              </a:solidFill>
            </a:endParaRPr>
          </a:p>
        </p:txBody>
      </p:sp>
      <p:sp>
        <p:nvSpPr>
          <p:cNvPr id="6" name="Slide Number Placeholder 5"/>
          <p:cNvSpPr>
            <a:spLocks noGrp="1"/>
          </p:cNvSpPr>
          <p:nvPr>
            <p:ph type="sldNum" sz="quarter" idx="12"/>
          </p:nvPr>
        </p:nvSpPr>
        <p:spPr/>
        <p:txBody>
          <a:bodyPr/>
          <a:lstStyle/>
          <a:p>
            <a:fld id="{BA2D8F13-174C-467F-9D40-7DDEF70CAB8C}" type="slidenum">
              <a:rPr lang="en-US" smtClean="0"/>
              <a:pPr/>
              <a:t>‹#›</a:t>
            </a:fld>
            <a:endParaRPr lang="en-US"/>
          </a:p>
        </p:txBody>
      </p:sp>
    </p:spTree>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3600">
                <a:solidFill>
                  <a:schemeClr val="tx1">
                    <a:lumMod val="75000"/>
                    <a:lumOff val="25000"/>
                  </a:schemeClr>
                </a:solidFill>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fld id="{E9021861-6BD7-4EE9-A68B-37E75913A333}" type="datetime1">
              <a:rPr lang="en-US" smtClean="0">
                <a:solidFill>
                  <a:prstClr val="black"/>
                </a:solidFill>
              </a:rPr>
              <a:pPr/>
              <a:t>6/24/18</a:t>
            </a:fld>
            <a:endParaRPr lang="en-US">
              <a:solidFill>
                <a:prstClr val="black"/>
              </a:solidFill>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endParaRPr lang="en-US">
              <a:solidFill>
                <a:prstClr val="black"/>
              </a:solidFill>
            </a:endParaRPr>
          </a:p>
        </p:txBody>
      </p:sp>
      <p:sp>
        <p:nvSpPr>
          <p:cNvPr id="6" name="Slide Number Placeholder 5"/>
          <p:cNvSpPr>
            <a:spLocks noGrp="1"/>
          </p:cNvSpPr>
          <p:nvPr>
            <p:ph type="sldNum" sz="quarter" idx="12"/>
          </p:nvPr>
        </p:nvSpPr>
        <p:spPr/>
        <p:txBody>
          <a:bodyPr/>
          <a:lstStyle/>
          <a:p>
            <a:fld id="{BA2D8F13-174C-467F-9D40-7DDEF70CAB8C}" type="slidenum">
              <a:rPr lang="en-US" smtClean="0"/>
              <a:pPr/>
              <a:t>‹#›</a:t>
            </a:fld>
            <a:endParaRPr lang="en-US"/>
          </a:p>
        </p:txBody>
      </p:sp>
    </p:spTree>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fld id="{CE294271-EC2C-4AA4-B1D8-6325DBCD6885}" type="datetime1">
              <a:rPr lang="en-US" smtClean="0">
                <a:solidFill>
                  <a:prstClr val="black"/>
                </a:solidFill>
              </a:rPr>
              <a:pPr/>
              <a:t>6/24/18</a:t>
            </a:fld>
            <a:endParaRPr lang="en-US">
              <a:solidFill>
                <a:prstClr val="black"/>
              </a:solidFill>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endParaRPr lang="en-US">
              <a:solidFill>
                <a:prstClr val="black"/>
              </a:solidFill>
            </a:endParaRPr>
          </a:p>
        </p:txBody>
      </p:sp>
      <p:sp>
        <p:nvSpPr>
          <p:cNvPr id="6" name="Slide Number Placeholder 5"/>
          <p:cNvSpPr>
            <a:spLocks noGrp="1"/>
          </p:cNvSpPr>
          <p:nvPr>
            <p:ph type="sldNum" sz="quarter" idx="12"/>
          </p:nvPr>
        </p:nvSpPr>
        <p:spPr/>
        <p:txBody>
          <a:bodyPr/>
          <a:lstStyle/>
          <a:p>
            <a:fld id="{BA2D8F13-174C-467F-9D40-7DDEF70CAB8C}" type="slidenum">
              <a:rPr lang="en-US" smtClean="0"/>
              <a:pPr/>
              <a:t>‹#›</a:t>
            </a:fld>
            <a:endParaRPr lang="en-US"/>
          </a:p>
        </p:txBody>
      </p:sp>
    </p:spTree>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fld id="{C26C81D6-5C0A-4888-8AA2-94A703B72A86}" type="datetime1">
              <a:rPr lang="en-US" smtClean="0">
                <a:solidFill>
                  <a:prstClr val="black"/>
                </a:solidFill>
              </a:rPr>
              <a:pPr/>
              <a:t>6/24/18</a:t>
            </a:fld>
            <a:endParaRPr lang="en-US">
              <a:solidFill>
                <a:prstClr val="black"/>
              </a:solidFill>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endParaRPr lang="en-US">
              <a:solidFill>
                <a:prstClr val="black"/>
              </a:solidFill>
            </a:endParaRPr>
          </a:p>
        </p:txBody>
      </p:sp>
      <p:sp>
        <p:nvSpPr>
          <p:cNvPr id="7" name="Slide Number Placeholder 6"/>
          <p:cNvSpPr>
            <a:spLocks noGrp="1"/>
          </p:cNvSpPr>
          <p:nvPr>
            <p:ph type="sldNum" sz="quarter" idx="12"/>
          </p:nvPr>
        </p:nvSpPr>
        <p:spPr/>
        <p:txBody>
          <a:bodyPr/>
          <a:lstStyle/>
          <a:p>
            <a:fld id="{BA2D8F13-174C-467F-9D40-7DDEF70CAB8C}" type="slidenum">
              <a:rPr lang="en-US" smtClean="0"/>
              <a:pPr/>
              <a:t>‹#›</a:t>
            </a:fld>
            <a:endParaRPr lang="en-US"/>
          </a:p>
        </p:txBody>
      </p:sp>
    </p:spTree>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a:t>Click to edit Master title style</a:t>
            </a:r>
          </a:p>
        </p:txBody>
      </p:sp>
    </p:spTree>
    <p:extLst>
      <p:ext uri="{BB962C8B-B14F-4D97-AF65-F5344CB8AC3E}">
        <p14:creationId xmlns:p14="http://schemas.microsoft.com/office/powerpoint/2010/main" val="3756813581"/>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457200" y="6356350"/>
            <a:ext cx="2133600" cy="365125"/>
          </a:xfrm>
          <a:prstGeom prst="rect">
            <a:avLst/>
          </a:prstGeom>
        </p:spPr>
        <p:txBody>
          <a:bodyPr/>
          <a:lstStyle/>
          <a:p>
            <a:fld id="{5C6A7242-E7F0-452E-9AAD-6A266A1C3304}" type="datetime1">
              <a:rPr lang="en-US" smtClean="0">
                <a:solidFill>
                  <a:prstClr val="black"/>
                </a:solidFill>
              </a:rPr>
              <a:pPr/>
              <a:t>6/24/18</a:t>
            </a:fld>
            <a:endParaRPr lang="en-US">
              <a:solidFill>
                <a:prstClr val="black"/>
              </a:solidFill>
            </a:endParaRPr>
          </a:p>
        </p:txBody>
      </p:sp>
      <p:sp>
        <p:nvSpPr>
          <p:cNvPr id="8" name="Footer Placeholder 7"/>
          <p:cNvSpPr>
            <a:spLocks noGrp="1"/>
          </p:cNvSpPr>
          <p:nvPr>
            <p:ph type="ftr" sz="quarter" idx="11"/>
          </p:nvPr>
        </p:nvSpPr>
        <p:spPr>
          <a:xfrm>
            <a:off x="3124200" y="6356350"/>
            <a:ext cx="2895600" cy="365125"/>
          </a:xfrm>
          <a:prstGeom prst="rect">
            <a:avLst/>
          </a:prstGeom>
        </p:spPr>
        <p:txBody>
          <a:bodyPr/>
          <a:lstStyle/>
          <a:p>
            <a:endParaRPr lang="en-US">
              <a:solidFill>
                <a:prstClr val="black"/>
              </a:solidFill>
            </a:endParaRPr>
          </a:p>
        </p:txBody>
      </p:sp>
      <p:sp>
        <p:nvSpPr>
          <p:cNvPr id="9" name="Slide Number Placeholder 8"/>
          <p:cNvSpPr>
            <a:spLocks noGrp="1"/>
          </p:cNvSpPr>
          <p:nvPr>
            <p:ph type="sldNum" sz="quarter" idx="12"/>
          </p:nvPr>
        </p:nvSpPr>
        <p:spPr/>
        <p:txBody>
          <a:bodyPr/>
          <a:lstStyle/>
          <a:p>
            <a:fld id="{BA2D8F13-174C-467F-9D40-7DDEF70CAB8C}" type="slidenum">
              <a:rPr lang="en-US" smtClean="0"/>
              <a:pPr/>
              <a:t>‹#›</a:t>
            </a:fld>
            <a:endParaRPr lang="en-US"/>
          </a:p>
        </p:txBody>
      </p:sp>
    </p:spTree>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457200" y="6356350"/>
            <a:ext cx="2133600" cy="365125"/>
          </a:xfrm>
          <a:prstGeom prst="rect">
            <a:avLst/>
          </a:prstGeom>
        </p:spPr>
        <p:txBody>
          <a:bodyPr/>
          <a:lstStyle/>
          <a:p>
            <a:fld id="{E4A2E865-F686-4BA8-A1F8-7363E1251590}" type="datetime1">
              <a:rPr lang="en-US" smtClean="0">
                <a:solidFill>
                  <a:prstClr val="black"/>
                </a:solidFill>
              </a:rPr>
              <a:pPr/>
              <a:t>6/24/18</a:t>
            </a:fld>
            <a:endParaRPr lang="en-US">
              <a:solidFill>
                <a:prstClr val="black"/>
              </a:solidFill>
            </a:endParaRPr>
          </a:p>
        </p:txBody>
      </p:sp>
      <p:sp>
        <p:nvSpPr>
          <p:cNvPr id="4" name="Footer Placeholder 3"/>
          <p:cNvSpPr>
            <a:spLocks noGrp="1"/>
          </p:cNvSpPr>
          <p:nvPr>
            <p:ph type="ftr" sz="quarter" idx="11"/>
          </p:nvPr>
        </p:nvSpPr>
        <p:spPr>
          <a:xfrm>
            <a:off x="3124200" y="6356350"/>
            <a:ext cx="2895600" cy="365125"/>
          </a:xfrm>
          <a:prstGeom prst="rect">
            <a:avLst/>
          </a:prstGeom>
        </p:spPr>
        <p:txBody>
          <a:bodyPr/>
          <a:lstStyle/>
          <a:p>
            <a:endParaRPr lang="en-US">
              <a:solidFill>
                <a:prstClr val="black"/>
              </a:solidFill>
            </a:endParaRPr>
          </a:p>
        </p:txBody>
      </p:sp>
      <p:sp>
        <p:nvSpPr>
          <p:cNvPr id="5" name="Slide Number Placeholder 4"/>
          <p:cNvSpPr>
            <a:spLocks noGrp="1"/>
          </p:cNvSpPr>
          <p:nvPr>
            <p:ph type="sldNum" sz="quarter" idx="12"/>
          </p:nvPr>
        </p:nvSpPr>
        <p:spPr/>
        <p:txBody>
          <a:bodyPr/>
          <a:lstStyle/>
          <a:p>
            <a:fld id="{BA2D8F13-174C-467F-9D40-7DDEF70CAB8C}" type="slidenum">
              <a:rPr lang="en-US" smtClean="0"/>
              <a:pPr/>
              <a:t>‹#›</a:t>
            </a:fld>
            <a:endParaRPr lang="en-US"/>
          </a:p>
        </p:txBody>
      </p:sp>
    </p:spTree>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6356350"/>
            <a:ext cx="2133600" cy="365125"/>
          </a:xfrm>
          <a:prstGeom prst="rect">
            <a:avLst/>
          </a:prstGeom>
        </p:spPr>
        <p:txBody>
          <a:bodyPr/>
          <a:lstStyle/>
          <a:p>
            <a:fld id="{13858B6D-F0A8-4A5A-A21C-F2DDFAEE91CA}" type="datetime1">
              <a:rPr lang="en-US" smtClean="0">
                <a:solidFill>
                  <a:prstClr val="black"/>
                </a:solidFill>
              </a:rPr>
              <a:pPr/>
              <a:t>6/24/18</a:t>
            </a:fld>
            <a:endParaRPr lang="en-US">
              <a:solidFill>
                <a:prstClr val="black"/>
              </a:solidFill>
            </a:endParaRPr>
          </a:p>
        </p:txBody>
      </p:sp>
      <p:sp>
        <p:nvSpPr>
          <p:cNvPr id="3" name="Footer Placeholder 2"/>
          <p:cNvSpPr>
            <a:spLocks noGrp="1"/>
          </p:cNvSpPr>
          <p:nvPr>
            <p:ph type="ftr" sz="quarter" idx="11"/>
          </p:nvPr>
        </p:nvSpPr>
        <p:spPr>
          <a:xfrm>
            <a:off x="3124200" y="6356350"/>
            <a:ext cx="2895600" cy="365125"/>
          </a:xfrm>
          <a:prstGeom prst="rect">
            <a:avLst/>
          </a:prstGeom>
        </p:spPr>
        <p:txBody>
          <a:bodyPr/>
          <a:lstStyle/>
          <a:p>
            <a:endParaRPr lang="en-US">
              <a:solidFill>
                <a:prstClr val="black"/>
              </a:solidFill>
            </a:endParaRPr>
          </a:p>
        </p:txBody>
      </p:sp>
      <p:sp>
        <p:nvSpPr>
          <p:cNvPr id="4" name="Slide Number Placeholder 3"/>
          <p:cNvSpPr>
            <a:spLocks noGrp="1"/>
          </p:cNvSpPr>
          <p:nvPr>
            <p:ph type="sldNum" sz="quarter" idx="12"/>
          </p:nvPr>
        </p:nvSpPr>
        <p:spPr/>
        <p:txBody>
          <a:bodyPr/>
          <a:lstStyle/>
          <a:p>
            <a:fld id="{BA2D8F13-174C-467F-9D40-7DDEF70CAB8C}" type="slidenum">
              <a:rPr lang="en-US" smtClean="0"/>
              <a:pPr/>
              <a:t>‹#›</a:t>
            </a:fld>
            <a:endParaRPr lang="en-US"/>
          </a:p>
        </p:txBody>
      </p:sp>
    </p:spTree>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fld id="{4BE59F63-4AED-4D19-AEDC-2344A5DC207C}" type="datetime1">
              <a:rPr lang="en-US" smtClean="0">
                <a:solidFill>
                  <a:prstClr val="black"/>
                </a:solidFill>
              </a:rPr>
              <a:pPr/>
              <a:t>6/24/18</a:t>
            </a:fld>
            <a:endParaRPr lang="en-US">
              <a:solidFill>
                <a:prstClr val="black"/>
              </a:solidFill>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endParaRPr lang="en-US">
              <a:solidFill>
                <a:prstClr val="black"/>
              </a:solidFill>
            </a:endParaRPr>
          </a:p>
        </p:txBody>
      </p:sp>
      <p:sp>
        <p:nvSpPr>
          <p:cNvPr id="7" name="Slide Number Placeholder 6"/>
          <p:cNvSpPr>
            <a:spLocks noGrp="1"/>
          </p:cNvSpPr>
          <p:nvPr>
            <p:ph type="sldNum" sz="quarter" idx="12"/>
          </p:nvPr>
        </p:nvSpPr>
        <p:spPr/>
        <p:txBody>
          <a:bodyPr/>
          <a:lstStyle/>
          <a:p>
            <a:fld id="{BA2D8F13-174C-467F-9D40-7DDEF70CAB8C}" type="slidenum">
              <a:rPr lang="en-US" smtClean="0"/>
              <a:pPr/>
              <a:t>‹#›</a:t>
            </a:fld>
            <a:endParaRPr lang="en-US"/>
          </a:p>
        </p:txBody>
      </p:sp>
    </p:spTree>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fld id="{CE2DF23D-22DE-41A0-9045-8939205C2A67}" type="datetime1">
              <a:rPr lang="en-US" smtClean="0">
                <a:solidFill>
                  <a:prstClr val="black"/>
                </a:solidFill>
              </a:rPr>
              <a:pPr/>
              <a:t>6/24/18</a:t>
            </a:fld>
            <a:endParaRPr lang="en-US">
              <a:solidFill>
                <a:prstClr val="black"/>
              </a:solidFill>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endParaRPr lang="en-US">
              <a:solidFill>
                <a:prstClr val="black"/>
              </a:solidFill>
            </a:endParaRPr>
          </a:p>
        </p:txBody>
      </p:sp>
      <p:sp>
        <p:nvSpPr>
          <p:cNvPr id="7" name="Slide Number Placeholder 6"/>
          <p:cNvSpPr>
            <a:spLocks noGrp="1"/>
          </p:cNvSpPr>
          <p:nvPr>
            <p:ph type="sldNum" sz="quarter" idx="12"/>
          </p:nvPr>
        </p:nvSpPr>
        <p:spPr/>
        <p:txBody>
          <a:bodyPr/>
          <a:lstStyle/>
          <a:p>
            <a:fld id="{BA2D8F13-174C-467F-9D40-7DDEF70CAB8C}" type="slidenum">
              <a:rPr lang="en-US" smtClean="0"/>
              <a:pPr/>
              <a:t>‹#›</a:t>
            </a:fld>
            <a:endParaRPr lang="en-US"/>
          </a:p>
        </p:txBody>
      </p:sp>
    </p:spTree>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fld id="{206B5BB5-C062-4C16-8C4E-0D7EE65EA5A7}" type="datetime1">
              <a:rPr lang="en-US" smtClean="0">
                <a:solidFill>
                  <a:prstClr val="black"/>
                </a:solidFill>
              </a:rPr>
              <a:pPr/>
              <a:t>6/24/18</a:t>
            </a:fld>
            <a:endParaRPr lang="en-US">
              <a:solidFill>
                <a:prstClr val="black"/>
              </a:solidFill>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endParaRPr lang="en-US">
              <a:solidFill>
                <a:prstClr val="black"/>
              </a:solidFill>
            </a:endParaRPr>
          </a:p>
        </p:txBody>
      </p:sp>
      <p:sp>
        <p:nvSpPr>
          <p:cNvPr id="6" name="Slide Number Placeholder 5"/>
          <p:cNvSpPr>
            <a:spLocks noGrp="1"/>
          </p:cNvSpPr>
          <p:nvPr>
            <p:ph type="sldNum" sz="quarter" idx="12"/>
          </p:nvPr>
        </p:nvSpPr>
        <p:spPr/>
        <p:txBody>
          <a:bodyPr/>
          <a:lstStyle/>
          <a:p>
            <a:fld id="{BA2D8F13-174C-467F-9D40-7DDEF70CAB8C}" type="slidenum">
              <a:rPr lang="en-US" smtClean="0"/>
              <a:pPr/>
              <a:t>‹#›</a:t>
            </a:fld>
            <a:endParaRPr lang="en-US"/>
          </a:p>
        </p:txBody>
      </p:sp>
    </p:spTree>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fld id="{93CCC17E-136C-4D5B-9C83-1E9F6F691804}" type="datetime1">
              <a:rPr lang="en-US" smtClean="0">
                <a:solidFill>
                  <a:prstClr val="black"/>
                </a:solidFill>
              </a:rPr>
              <a:pPr/>
              <a:t>6/24/18</a:t>
            </a:fld>
            <a:endParaRPr lang="en-US">
              <a:solidFill>
                <a:prstClr val="black"/>
              </a:solidFill>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endParaRPr lang="en-US">
              <a:solidFill>
                <a:prstClr val="black"/>
              </a:solidFill>
            </a:endParaRPr>
          </a:p>
        </p:txBody>
      </p:sp>
      <p:sp>
        <p:nvSpPr>
          <p:cNvPr id="6" name="Slide Number Placeholder 5"/>
          <p:cNvSpPr>
            <a:spLocks noGrp="1"/>
          </p:cNvSpPr>
          <p:nvPr>
            <p:ph type="sldNum" sz="quarter" idx="12"/>
          </p:nvPr>
        </p:nvSpPr>
        <p:spPr/>
        <p:txBody>
          <a:bodyPr/>
          <a:lstStyle/>
          <a:p>
            <a:fld id="{BA2D8F13-174C-467F-9D40-7DDEF70CAB8C}" type="slidenum">
              <a:rPr lang="en-US" smtClean="0"/>
              <a:pPr/>
              <a:t>‹#›</a:t>
            </a:fld>
            <a:endParaRPr lang="en-US"/>
          </a:p>
        </p:txBody>
      </p:sp>
    </p:spTree>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2147483646 h 1000"/>
              <a:gd name="T2" fmla="*/ 0 w 1000"/>
              <a:gd name="T3" fmla="*/ 0 h 1000"/>
              <a:gd name="T4" fmla="*/ 2147483646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0"/>
              </a:spcBef>
              <a:spcAft>
                <a:spcPct val="0"/>
              </a:spcAft>
            </a:pPr>
            <a:endParaRPr lang="en-US">
              <a:solidFill>
                <a:srgbClr val="000000"/>
              </a:solidFill>
              <a:latin typeface="Arial" charset="0"/>
              <a:ea typeface="ＭＳ Ｐゴシック" charset="-128"/>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srgbClr val="000000"/>
              </a:solidFill>
              <a:latin typeface="Arial" charset="0"/>
              <a:ea typeface="ＭＳ Ｐゴシック" charset="-128"/>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srgbClr val="000000"/>
              </a:solidFill>
              <a:latin typeface="Arial" charset="0"/>
              <a:ea typeface="ＭＳ Ｐゴシック" charset="-128"/>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eaLnBrk="1" hangingPunct="1">
              <a:defRPr sz="1200">
                <a:solidFill>
                  <a:srgbClr val="000000"/>
                </a:solidFill>
                <a:latin typeface="Garamond" pitchFamily="-106" charset="0"/>
                <a:ea typeface="Arial" pitchFamily="-106" charset="0"/>
                <a:cs typeface="Arial" pitchFamily="-106"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a:defRPr sz="1200"/>
            </a:lvl1pPr>
          </a:lstStyle>
          <a:p>
            <a:pPr>
              <a:defRPr/>
            </a:pPr>
            <a:fld id="{DEBDFEA4-C20F-104A-BC27-408CBECDF119}" type="slidenum">
              <a:rPr lang="en-US" altLang="en-US"/>
              <a:pPr>
                <a:defRPr/>
              </a:pPr>
              <a:t>‹#›</a:t>
            </a:fld>
            <a:endParaRPr lang="en-US" altLang="en-US"/>
          </a:p>
        </p:txBody>
      </p:sp>
    </p:spTree>
  </p:cSld>
  <p:clrMapOvr>
    <a:masterClrMapping/>
  </p:clrMapOvr>
  <p:transition/>
</p:sldLayout>
</file>

<file path=ppt/slideLayouts/slideLayout6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85EC0B31-7E1A-5D4D-983E-2275653A8B31}" type="slidenum">
              <a:rPr lang="en-US" altLang="en-US"/>
              <a:pPr>
                <a:defRPr/>
              </a:pPr>
              <a:t>‹#›</a:t>
            </a:fld>
            <a:endParaRPr lang="en-US" altLang="en-US"/>
          </a:p>
        </p:txBody>
      </p:sp>
    </p:spTree>
  </p:cSld>
  <p:clrMapOvr>
    <a:masterClrMapping/>
  </p:clrMapOvr>
  <p:transition/>
</p:sldLayout>
</file>

<file path=ppt/slideLayouts/slideLayout6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E0BEF943-F4A0-4D46-B4C9-58E9F66D0EF1}" type="slidenum">
              <a:rPr lang="en-US" altLang="en-US"/>
              <a:pPr>
                <a:defRPr/>
              </a:pPr>
              <a:t>‹#›</a:t>
            </a:fld>
            <a:endParaRPr lang="en-US" altLang="en-US"/>
          </a:p>
        </p:txBody>
      </p:sp>
    </p:spTree>
  </p:cSld>
  <p:clrMapOvr>
    <a:masterClrMapping/>
  </p:clrMapOvr>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Rectangle 4"/>
          <p:cNvSpPr/>
          <p:nvPr userDrawn="1"/>
        </p:nvSpPr>
        <p:spPr>
          <a:xfrm>
            <a:off x="4254500" y="117929"/>
            <a:ext cx="4889500" cy="952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spTree>
    <p:extLst>
      <p:ext uri="{BB962C8B-B14F-4D97-AF65-F5344CB8AC3E}">
        <p14:creationId xmlns:p14="http://schemas.microsoft.com/office/powerpoint/2010/main" val="256587941"/>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64475E6A-3752-FC41-B8A3-75D7F64530DA}" type="slidenum">
              <a:rPr lang="en-US" altLang="en-US"/>
              <a:pPr>
                <a:defRPr/>
              </a:pPr>
              <a:t>‹#›</a:t>
            </a:fld>
            <a:endParaRPr lang="en-US" altLang="en-US"/>
          </a:p>
        </p:txBody>
      </p:sp>
    </p:spTree>
  </p:cSld>
  <p:clrMapOvr>
    <a:masterClrMapping/>
  </p:clrMapOvr>
  <p:transition/>
</p:sldLayout>
</file>

<file path=ppt/slideLayouts/slideLayout6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8" name="Rectangle 1030"/>
          <p:cNvSpPr>
            <a:spLocks noGrp="1" noChangeArrowheads="1"/>
          </p:cNvSpPr>
          <p:nvPr>
            <p:ph type="sldNum" sz="quarter" idx="11"/>
          </p:nvPr>
        </p:nvSpPr>
        <p:spPr>
          <a:ln/>
        </p:spPr>
        <p:txBody>
          <a:bodyPr/>
          <a:lstStyle>
            <a:lvl1pPr>
              <a:defRPr/>
            </a:lvl1pPr>
          </a:lstStyle>
          <a:p>
            <a:pPr>
              <a:defRPr/>
            </a:pPr>
            <a:fld id="{D5D7E345-B863-7F48-B37E-C4D1A0E761A7}" type="slidenum">
              <a:rPr lang="en-US" altLang="en-US"/>
              <a:pPr>
                <a:defRPr/>
              </a:pPr>
              <a:t>‹#›</a:t>
            </a:fld>
            <a:endParaRPr lang="en-US" altLang="en-US"/>
          </a:p>
        </p:txBody>
      </p:sp>
    </p:spTree>
  </p:cSld>
  <p:clrMapOvr>
    <a:masterClrMapping/>
  </p:clrMapOvr>
  <p:transition/>
</p:sldLayout>
</file>

<file path=ppt/slideLayouts/slideLayout6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4" name="Rectangle 1030"/>
          <p:cNvSpPr>
            <a:spLocks noGrp="1" noChangeArrowheads="1"/>
          </p:cNvSpPr>
          <p:nvPr>
            <p:ph type="sldNum" sz="quarter" idx="11"/>
          </p:nvPr>
        </p:nvSpPr>
        <p:spPr>
          <a:ln/>
        </p:spPr>
        <p:txBody>
          <a:bodyPr/>
          <a:lstStyle>
            <a:lvl1pPr>
              <a:defRPr/>
            </a:lvl1pPr>
          </a:lstStyle>
          <a:p>
            <a:pPr>
              <a:defRPr/>
            </a:pPr>
            <a:fld id="{DDAD7548-FD3A-9B40-80D2-DE711E168A26}" type="slidenum">
              <a:rPr lang="en-US" altLang="en-US"/>
              <a:pPr>
                <a:defRPr/>
              </a:pPr>
              <a:t>‹#›</a:t>
            </a:fld>
            <a:endParaRPr lang="en-US" altLang="en-US"/>
          </a:p>
        </p:txBody>
      </p:sp>
    </p:spTree>
  </p:cSld>
  <p:clrMapOvr>
    <a:masterClrMapping/>
  </p:clrMapOvr>
  <p:transition/>
</p:sldLayout>
</file>

<file path=ppt/slideLayouts/slideLayout6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3" name="Rectangle 1030"/>
          <p:cNvSpPr>
            <a:spLocks noGrp="1" noChangeArrowheads="1"/>
          </p:cNvSpPr>
          <p:nvPr>
            <p:ph type="sldNum" sz="quarter" idx="11"/>
          </p:nvPr>
        </p:nvSpPr>
        <p:spPr>
          <a:ln/>
        </p:spPr>
        <p:txBody>
          <a:bodyPr/>
          <a:lstStyle>
            <a:lvl1pPr>
              <a:defRPr/>
            </a:lvl1pPr>
          </a:lstStyle>
          <a:p>
            <a:pPr>
              <a:defRPr/>
            </a:pPr>
            <a:fld id="{08DCDF4F-585B-6D4F-A4CB-C67AB7D5B765}" type="slidenum">
              <a:rPr lang="en-US" altLang="en-US"/>
              <a:pPr>
                <a:defRPr/>
              </a:pPr>
              <a:t>‹#›</a:t>
            </a:fld>
            <a:endParaRPr lang="en-US" altLang="en-US"/>
          </a:p>
        </p:txBody>
      </p:sp>
    </p:spTree>
  </p:cSld>
  <p:clrMapOvr>
    <a:masterClrMapping/>
  </p:clrMapOvr>
  <p:transition/>
</p:sldLayout>
</file>

<file path=ppt/slideLayouts/slideLayout6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90FC4979-FCD7-694E-8B26-68BFE56F7694}" type="slidenum">
              <a:rPr lang="en-US" altLang="en-US"/>
              <a:pPr>
                <a:defRPr/>
              </a:pPr>
              <a:t>‹#›</a:t>
            </a:fld>
            <a:endParaRPr lang="en-US" altLang="en-US"/>
          </a:p>
        </p:txBody>
      </p:sp>
    </p:spTree>
  </p:cSld>
  <p:clrMapOvr>
    <a:masterClrMapping/>
  </p:clrMapOvr>
  <p:transition/>
</p:sldLayout>
</file>

<file path=ppt/slideLayouts/slideLayout6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CF8051ED-7F0F-1747-91E3-F6CFAF063EC3}" type="slidenum">
              <a:rPr lang="en-US" altLang="en-US"/>
              <a:pPr>
                <a:defRPr/>
              </a:pPr>
              <a:t>‹#›</a:t>
            </a:fld>
            <a:endParaRPr lang="en-US" altLang="en-US"/>
          </a:p>
        </p:txBody>
      </p:sp>
    </p:spTree>
  </p:cSld>
  <p:clrMapOvr>
    <a:masterClrMapping/>
  </p:clrMapOvr>
  <p:transition/>
</p:sldLayout>
</file>

<file path=ppt/slideLayouts/slideLayout6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DF10535E-D52C-7148-ABB0-7547E77158BC}" type="slidenum">
              <a:rPr lang="en-US" altLang="en-US"/>
              <a:pPr>
                <a:defRPr/>
              </a:pPr>
              <a:t>‹#›</a:t>
            </a:fld>
            <a:endParaRPr lang="en-US" altLang="en-US"/>
          </a:p>
        </p:txBody>
      </p:sp>
    </p:spTree>
  </p:cSld>
  <p:clrMapOvr>
    <a:masterClrMapping/>
  </p:clrMapOvr>
  <p:transition/>
</p:sldLayout>
</file>

<file path=ppt/slideLayouts/slideLayout6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437D0A7A-F6FB-1F48-9A4B-A6A40DC9AC24}" type="slidenum">
              <a:rPr lang="en-US" altLang="en-US"/>
              <a:pPr>
                <a:defRPr/>
              </a:pPr>
              <a:t>‹#›</a:t>
            </a:fld>
            <a:endParaRPr lang="en-US" altLang="en-US"/>
          </a:p>
        </p:txBody>
      </p:sp>
    </p:spTree>
  </p:cSld>
  <p:clrMapOvr>
    <a:masterClrMapping/>
  </p:clrMapOvr>
  <p:transition/>
</p:sldLayout>
</file>

<file path=ppt/slideLayouts/slideLayout638.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F40AFC27-E9C2-A540-A3C4-249358E56051}" type="slidenum">
              <a:rPr lang="en-US" altLang="en-US"/>
              <a:pPr>
                <a:defRPr/>
              </a:pPr>
              <a:t>‹#›</a:t>
            </a:fld>
            <a:endParaRPr lang="en-US" altLang="en-US"/>
          </a:p>
        </p:txBody>
      </p:sp>
    </p:spTree>
  </p:cSld>
  <p:clrMapOvr>
    <a:masterClrMapping/>
  </p:clrMapOvr>
  <p:transition/>
</p:sldLayout>
</file>

<file path=ppt/slideLayouts/slideLayout63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2147483646 h 1000"/>
              <a:gd name="T2" fmla="*/ 0 w 1000"/>
              <a:gd name="T3" fmla="*/ 0 h 1000"/>
              <a:gd name="T4" fmla="*/ 2147483646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0"/>
              </a:spcBef>
              <a:spcAft>
                <a:spcPct val="0"/>
              </a:spcAft>
            </a:pPr>
            <a:endParaRPr lang="en-US">
              <a:solidFill>
                <a:srgbClr val="000000"/>
              </a:solidFill>
              <a:latin typeface="Arial" charset="0"/>
              <a:ea typeface="ＭＳ Ｐゴシック" charset="-128"/>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srgbClr val="000000"/>
              </a:solidFill>
              <a:latin typeface="Arial" charset="0"/>
              <a:ea typeface="ＭＳ Ｐゴシック" charset="-128"/>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srgbClr val="000000"/>
              </a:solidFill>
              <a:latin typeface="Arial" charset="0"/>
              <a:ea typeface="ＭＳ Ｐゴシック" charset="-128"/>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eaLnBrk="1" hangingPunct="1">
              <a:defRPr sz="1200">
                <a:solidFill>
                  <a:srgbClr val="000000"/>
                </a:solidFill>
                <a:latin typeface="Garamond" pitchFamily="-106" charset="0"/>
                <a:ea typeface="Arial" pitchFamily="-106" charset="0"/>
                <a:cs typeface="Arial" pitchFamily="-106"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a:defRPr sz="1200"/>
            </a:lvl1pPr>
          </a:lstStyle>
          <a:p>
            <a:pPr>
              <a:defRPr/>
            </a:pPr>
            <a:fld id="{2DA44F71-97AF-5B4D-A1C7-1F41097B8ECB}" type="slidenum">
              <a:rPr lang="en-US" altLang="en-US"/>
              <a:pPr>
                <a:defRPr/>
              </a:pPr>
              <a:t>‹#›</a:t>
            </a:fld>
            <a:endParaRPr lang="en-US" altLang="en-US"/>
          </a:p>
        </p:txBody>
      </p:sp>
    </p:spTree>
  </p:cSld>
  <p:clrMapOvr>
    <a:masterClrMapping/>
  </p:clrMapOvr>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8" name="Rectangle 7"/>
          <p:cNvSpPr/>
          <p:nvPr userDrawn="1"/>
        </p:nvSpPr>
        <p:spPr>
          <a:xfrm>
            <a:off x="4254500" y="117929"/>
            <a:ext cx="4889500" cy="952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sp>
        <p:nvSpPr>
          <p:cNvPr id="2" name="Title 1"/>
          <p:cNvSpPr>
            <a:spLocks noGrp="1"/>
          </p:cNvSpPr>
          <p:nvPr>
            <p:ph type="title"/>
          </p:nvPr>
        </p:nvSpPr>
        <p:spPr>
          <a:xfrm>
            <a:off x="1792288" y="4800600"/>
            <a:ext cx="5486400" cy="566738"/>
          </a:xfrm>
          <a:prstGeom prst="rect">
            <a:avLst/>
          </a:prstGeom>
        </p:spPr>
        <p:txBody>
          <a:bodyPr anchor="b"/>
          <a:lstStyle>
            <a:lvl1pPr algn="l">
              <a:defRPr sz="2000" b="1">
                <a:latin typeface="Arial"/>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atin typeface="Aria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atin typeface="Aria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Tree>
    <p:extLst>
      <p:ext uri="{BB962C8B-B14F-4D97-AF65-F5344CB8AC3E}">
        <p14:creationId xmlns:p14="http://schemas.microsoft.com/office/powerpoint/2010/main" val="700729064"/>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B84FBA80-169A-CF4F-81AB-23BBF8E699B7}" type="slidenum">
              <a:rPr lang="en-US" altLang="en-US"/>
              <a:pPr>
                <a:defRPr/>
              </a:pPr>
              <a:t>‹#›</a:t>
            </a:fld>
            <a:endParaRPr lang="en-US" altLang="en-US"/>
          </a:p>
        </p:txBody>
      </p:sp>
    </p:spTree>
  </p:cSld>
  <p:clrMapOvr>
    <a:masterClrMapping/>
  </p:clrMapOvr>
  <p:transition/>
</p:sldLayout>
</file>

<file path=ppt/slideLayouts/slideLayout6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953F1A5F-2C12-594C-8B85-1E26B88C50AA}" type="slidenum">
              <a:rPr lang="en-US" altLang="en-US"/>
              <a:pPr>
                <a:defRPr/>
              </a:pPr>
              <a:t>‹#›</a:t>
            </a:fld>
            <a:endParaRPr lang="en-US" altLang="en-US"/>
          </a:p>
        </p:txBody>
      </p:sp>
    </p:spTree>
  </p:cSld>
  <p:clrMapOvr>
    <a:masterClrMapping/>
  </p:clrMapOvr>
  <p:transition/>
</p:sldLayout>
</file>

<file path=ppt/slideLayouts/slideLayout6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A71E6B75-5FA6-4D4F-BFDC-B3EFD3E2801D}" type="slidenum">
              <a:rPr lang="en-US" altLang="en-US"/>
              <a:pPr>
                <a:defRPr/>
              </a:pPr>
              <a:t>‹#›</a:t>
            </a:fld>
            <a:endParaRPr lang="en-US" altLang="en-US"/>
          </a:p>
        </p:txBody>
      </p:sp>
    </p:spTree>
  </p:cSld>
  <p:clrMapOvr>
    <a:masterClrMapping/>
  </p:clrMapOvr>
  <p:transition/>
</p:sldLayout>
</file>

<file path=ppt/slideLayouts/slideLayout6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8" name="Rectangle 1030"/>
          <p:cNvSpPr>
            <a:spLocks noGrp="1" noChangeArrowheads="1"/>
          </p:cNvSpPr>
          <p:nvPr>
            <p:ph type="sldNum" sz="quarter" idx="11"/>
          </p:nvPr>
        </p:nvSpPr>
        <p:spPr>
          <a:ln/>
        </p:spPr>
        <p:txBody>
          <a:bodyPr/>
          <a:lstStyle>
            <a:lvl1pPr>
              <a:defRPr/>
            </a:lvl1pPr>
          </a:lstStyle>
          <a:p>
            <a:pPr>
              <a:defRPr/>
            </a:pPr>
            <a:fld id="{DC652B75-237A-8645-9157-1DED321E43A4}" type="slidenum">
              <a:rPr lang="en-US" altLang="en-US"/>
              <a:pPr>
                <a:defRPr/>
              </a:pPr>
              <a:t>‹#›</a:t>
            </a:fld>
            <a:endParaRPr lang="en-US" altLang="en-US"/>
          </a:p>
        </p:txBody>
      </p:sp>
    </p:spTree>
  </p:cSld>
  <p:clrMapOvr>
    <a:masterClrMapping/>
  </p:clrMapOvr>
  <p:transition/>
</p:sldLayout>
</file>

<file path=ppt/slideLayouts/slideLayout6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4" name="Rectangle 1030"/>
          <p:cNvSpPr>
            <a:spLocks noGrp="1" noChangeArrowheads="1"/>
          </p:cNvSpPr>
          <p:nvPr>
            <p:ph type="sldNum" sz="quarter" idx="11"/>
          </p:nvPr>
        </p:nvSpPr>
        <p:spPr>
          <a:ln/>
        </p:spPr>
        <p:txBody>
          <a:bodyPr/>
          <a:lstStyle>
            <a:lvl1pPr>
              <a:defRPr/>
            </a:lvl1pPr>
          </a:lstStyle>
          <a:p>
            <a:pPr>
              <a:defRPr/>
            </a:pPr>
            <a:fld id="{221AADC8-4A39-E242-9ADC-85AE107A185B}" type="slidenum">
              <a:rPr lang="en-US" altLang="en-US"/>
              <a:pPr>
                <a:defRPr/>
              </a:pPr>
              <a:t>‹#›</a:t>
            </a:fld>
            <a:endParaRPr lang="en-US" altLang="en-US"/>
          </a:p>
        </p:txBody>
      </p:sp>
    </p:spTree>
  </p:cSld>
  <p:clrMapOvr>
    <a:masterClrMapping/>
  </p:clrMapOvr>
  <p:transition/>
</p:sldLayout>
</file>

<file path=ppt/slideLayouts/slideLayout6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3" name="Rectangle 1030"/>
          <p:cNvSpPr>
            <a:spLocks noGrp="1" noChangeArrowheads="1"/>
          </p:cNvSpPr>
          <p:nvPr>
            <p:ph type="sldNum" sz="quarter" idx="11"/>
          </p:nvPr>
        </p:nvSpPr>
        <p:spPr>
          <a:ln/>
        </p:spPr>
        <p:txBody>
          <a:bodyPr/>
          <a:lstStyle>
            <a:lvl1pPr>
              <a:defRPr/>
            </a:lvl1pPr>
          </a:lstStyle>
          <a:p>
            <a:pPr>
              <a:defRPr/>
            </a:pPr>
            <a:fld id="{648E5F4E-AC6C-794D-A8E8-B782E09C7974}" type="slidenum">
              <a:rPr lang="en-US" altLang="en-US"/>
              <a:pPr>
                <a:defRPr/>
              </a:pPr>
              <a:t>‹#›</a:t>
            </a:fld>
            <a:endParaRPr lang="en-US" altLang="en-US"/>
          </a:p>
        </p:txBody>
      </p:sp>
    </p:spTree>
  </p:cSld>
  <p:clrMapOvr>
    <a:masterClrMapping/>
  </p:clrMapOvr>
  <p:transition/>
</p:sldLayout>
</file>

<file path=ppt/slideLayouts/slideLayout6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6A13CD48-6BC3-D848-B6B6-CF9D818EAAB7}" type="slidenum">
              <a:rPr lang="en-US" altLang="en-US"/>
              <a:pPr>
                <a:defRPr/>
              </a:pPr>
              <a:t>‹#›</a:t>
            </a:fld>
            <a:endParaRPr lang="en-US" altLang="en-US"/>
          </a:p>
        </p:txBody>
      </p:sp>
    </p:spTree>
  </p:cSld>
  <p:clrMapOvr>
    <a:masterClrMapping/>
  </p:clrMapOvr>
  <p:transition/>
</p:sldLayout>
</file>

<file path=ppt/slideLayouts/slideLayout6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DBF40916-BA07-D94F-A2DA-469BA0964061}" type="slidenum">
              <a:rPr lang="en-US" altLang="en-US"/>
              <a:pPr>
                <a:defRPr/>
              </a:pPr>
              <a:t>‹#›</a:t>
            </a:fld>
            <a:endParaRPr lang="en-US" altLang="en-US"/>
          </a:p>
        </p:txBody>
      </p:sp>
    </p:spTree>
  </p:cSld>
  <p:clrMapOvr>
    <a:masterClrMapping/>
  </p:clrMapOvr>
  <p:transition/>
</p:sldLayout>
</file>

<file path=ppt/slideLayouts/slideLayout6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AFE4E252-6424-9843-A1FE-1A4EAB4CB9D2}" type="slidenum">
              <a:rPr lang="en-US" altLang="en-US"/>
              <a:pPr>
                <a:defRPr/>
              </a:pPr>
              <a:t>‹#›</a:t>
            </a:fld>
            <a:endParaRPr lang="en-US" altLang="en-US"/>
          </a:p>
        </p:txBody>
      </p:sp>
    </p:spTree>
  </p:cSld>
  <p:clrMapOvr>
    <a:masterClrMapping/>
  </p:clrMapOvr>
  <p:transition/>
</p:sldLayout>
</file>

<file path=ppt/slideLayouts/slideLayout6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A8D5C1E7-D7B8-AB46-B7AD-AD1AE346746F}" type="slidenum">
              <a:rPr lang="en-US" altLang="en-US"/>
              <a:pPr>
                <a:defRPr/>
              </a:pPr>
              <a:t>‹#›</a:t>
            </a:fld>
            <a:endParaRPr lang="en-US" altLang="en-US"/>
          </a:p>
        </p:txBody>
      </p:sp>
    </p:spTree>
  </p:cSld>
  <p:clrMapOvr>
    <a:masterClrMapping/>
  </p:clrMapOvr>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1_Picture with Caption">
    <p:spTree>
      <p:nvGrpSpPr>
        <p:cNvPr id="1" name=""/>
        <p:cNvGrpSpPr/>
        <p:nvPr/>
      </p:nvGrpSpPr>
      <p:grpSpPr>
        <a:xfrm>
          <a:off x="0" y="0"/>
          <a:ext cx="0" cy="0"/>
          <a:chOff x="0" y="0"/>
          <a:chExt cx="0" cy="0"/>
        </a:xfrm>
      </p:grpSpPr>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a:t>Click to edit Master title style</a:t>
            </a:r>
          </a:p>
        </p:txBody>
      </p:sp>
      <p:sp>
        <p:nvSpPr>
          <p:cNvPr id="6" name="Text Placeholder 2"/>
          <p:cNvSpPr>
            <a:spLocks noGrp="1"/>
          </p:cNvSpPr>
          <p:nvPr>
            <p:ph idx="1" hasCustomPrompt="1"/>
          </p:nvPr>
        </p:nvSpPr>
        <p:spPr>
          <a:xfrm>
            <a:off x="457200" y="1161143"/>
            <a:ext cx="8229600" cy="4525963"/>
          </a:xfrm>
          <a:prstGeom prst="rect">
            <a:avLst/>
          </a:prstGeom>
        </p:spPr>
        <p:txBody>
          <a:bodyPr vert="horz" lIns="91440" tIns="45720" rIns="91440" bIns="45720" rtlCol="0">
            <a:normAutofit/>
          </a:bodyPr>
          <a:lstStyle>
            <a:lvl1pPr marL="342900" marR="0" indent="-342900" algn="l" defTabSz="457200" rtl="0" eaLnBrk="1" fontAlgn="auto" latinLnBrk="0" hangingPunct="1">
              <a:lnSpc>
                <a:spcPct val="100000"/>
              </a:lnSpc>
              <a:spcBef>
                <a:spcPct val="20000"/>
              </a:spcBef>
              <a:spcAft>
                <a:spcPts val="0"/>
              </a:spcAft>
              <a:buClr>
                <a:srgbClr val="585858"/>
              </a:buClr>
              <a:buSzTx/>
              <a:buFont typeface="Wingdings" charset="2"/>
              <a:buChar char="§"/>
              <a:tabLst/>
              <a:defRPr>
                <a:latin typeface="Arial"/>
              </a:defRPr>
            </a:lvl1pPr>
            <a:lvl2pPr>
              <a:defRPr>
                <a:latin typeface="Arial"/>
              </a:defRPr>
            </a:lvl2pPr>
            <a:lvl3pPr>
              <a:defRPr>
                <a:latin typeface="Arial"/>
              </a:defRPr>
            </a:lvl3pPr>
          </a:lstStyle>
          <a:p>
            <a:pPr marL="342900" marR="0" lvl="0" indent="-342900" algn="l" defTabSz="457200" rtl="0" eaLnBrk="1" fontAlgn="auto" latinLnBrk="0" hangingPunct="1">
              <a:lnSpc>
                <a:spcPct val="100000"/>
              </a:lnSpc>
              <a:spcBef>
                <a:spcPct val="20000"/>
              </a:spcBef>
              <a:spcAft>
                <a:spcPts val="0"/>
              </a:spcAft>
              <a:buClr>
                <a:srgbClr val="585858"/>
              </a:buClr>
              <a:buSzTx/>
              <a:buFont typeface="Wingdings" charset="2"/>
              <a:buChar char="§"/>
              <a:tabLst/>
              <a:defRPr/>
            </a:pPr>
            <a:r>
              <a:rPr kumimoji="0" lang="en-US" sz="2800" b="0" i="0" u="none" strike="noStrike" kern="1200" cap="none" spc="0" normalizeH="0" baseline="0" noProof="0" dirty="0">
                <a:ln>
                  <a:noFill/>
                </a:ln>
                <a:solidFill>
                  <a:srgbClr val="585858"/>
                </a:solidFill>
                <a:effectLst/>
                <a:uLnTx/>
                <a:uFillTx/>
                <a:latin typeface="Arial"/>
                <a:ea typeface="+mn-ea"/>
                <a:cs typeface="+mn-cs"/>
              </a:rPr>
              <a:t>Click to edit Master text styles</a:t>
            </a:r>
          </a:p>
          <a:p>
            <a:pPr marL="742950" marR="0" lvl="1" indent="-285750" algn="l" defTabSz="457200" rtl="0" eaLnBrk="1" fontAlgn="auto" latinLnBrk="0" hangingPunct="1">
              <a:lnSpc>
                <a:spcPct val="100000"/>
              </a:lnSpc>
              <a:spcBef>
                <a:spcPct val="20000"/>
              </a:spcBef>
              <a:spcAft>
                <a:spcPts val="0"/>
              </a:spcAft>
              <a:buClrTx/>
              <a:buSzTx/>
              <a:buFont typeface="Wingdings" charset="2"/>
              <a:buChar char="§"/>
              <a:tabLst/>
              <a:defRPr/>
            </a:pPr>
            <a:r>
              <a:rPr kumimoji="0" lang="en-US" sz="2400" b="0" i="0" u="none" strike="noStrike" kern="1200" cap="none" spc="0" normalizeH="0" baseline="0" noProof="0" dirty="0">
                <a:ln>
                  <a:noFill/>
                </a:ln>
                <a:solidFill>
                  <a:srgbClr val="A1A1A1"/>
                </a:solidFill>
                <a:effectLst/>
                <a:uLnTx/>
                <a:uFillTx/>
                <a:latin typeface="Arial"/>
                <a:ea typeface="+mn-ea"/>
                <a:cs typeface="+mn-cs"/>
              </a:rPr>
              <a:t>Second level</a:t>
            </a:r>
          </a:p>
          <a:p>
            <a:pPr marL="1143000" marR="0" lvl="2" indent="-228600" algn="l" defTabSz="457200" rtl="0" eaLnBrk="1" fontAlgn="auto" latinLnBrk="0" hangingPunct="1">
              <a:lnSpc>
                <a:spcPct val="100000"/>
              </a:lnSpc>
              <a:spcBef>
                <a:spcPct val="20000"/>
              </a:spcBef>
              <a:spcAft>
                <a:spcPts val="0"/>
              </a:spcAft>
              <a:buClrTx/>
              <a:buSzTx/>
              <a:buFont typeface="Wingdings" charset="2"/>
              <a:buChar char="§"/>
              <a:tabLst/>
              <a:defRPr/>
            </a:pPr>
            <a:r>
              <a:rPr kumimoji="0" lang="en-US" sz="2000" b="0" i="0" u="none" strike="noStrike" kern="1200" cap="none" spc="0" normalizeH="0" baseline="0" noProof="0" dirty="0">
                <a:ln>
                  <a:noFill/>
                </a:ln>
                <a:solidFill>
                  <a:srgbClr val="000000"/>
                </a:solidFill>
                <a:effectLst/>
                <a:uLnTx/>
                <a:uFillTx/>
                <a:latin typeface="Arial"/>
                <a:ea typeface="+mn-ea"/>
                <a:cs typeface="+mn-cs"/>
              </a:rPr>
              <a:t>Third level</a:t>
            </a:r>
          </a:p>
        </p:txBody>
      </p:sp>
    </p:spTree>
    <p:extLst>
      <p:ext uri="{BB962C8B-B14F-4D97-AF65-F5344CB8AC3E}">
        <p14:creationId xmlns:p14="http://schemas.microsoft.com/office/powerpoint/2010/main" val="634875511"/>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9B2A91C8-C170-3E49-AD64-7F76E3C3884E}" type="slidenum">
              <a:rPr lang="en-US" altLang="en-US"/>
              <a:pPr>
                <a:defRPr/>
              </a:pPr>
              <a:t>‹#›</a:t>
            </a:fld>
            <a:endParaRPr lang="en-US" altLang="en-US"/>
          </a:p>
        </p:txBody>
      </p:sp>
    </p:spTree>
  </p:cSld>
  <p:clrMapOvr>
    <a:masterClrMapping/>
  </p:clrMapOvr>
  <p:transition/>
</p:sldLayout>
</file>

<file path=ppt/slideLayouts/slideLayout65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a:extLst>
              <a:ext uri="{FF2B5EF4-FFF2-40B4-BE49-F238E27FC236}">
                <a16:creationId xmlns:a16="http://schemas.microsoft.com/office/drawing/2014/main" id="{8AD672FA-6339-CE41-9F07-09C3D4EAFFEB}"/>
              </a:ext>
            </a:extLst>
          </p:cNvPr>
          <p:cNvSpPr>
            <a:spLocks noChangeArrowheads="1"/>
          </p:cNvSpPr>
          <p:nvPr/>
        </p:nvSpPr>
        <p:spPr bwMode="auto">
          <a:xfrm>
            <a:off x="457200" y="1123950"/>
            <a:ext cx="8229600" cy="914400"/>
          </a:xfrm>
          <a:custGeom>
            <a:avLst/>
            <a:gdLst>
              <a:gd name="T0" fmla="*/ 0 w 1000"/>
              <a:gd name="T1" fmla="*/ 2147483646 h 1000"/>
              <a:gd name="T2" fmla="*/ 0 w 1000"/>
              <a:gd name="T3" fmla="*/ 0 h 1000"/>
              <a:gd name="T4" fmla="*/ 2147483646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 name="Line 8">
            <a:extLst>
              <a:ext uri="{FF2B5EF4-FFF2-40B4-BE49-F238E27FC236}">
                <a16:creationId xmlns:a16="http://schemas.microsoft.com/office/drawing/2014/main" id="{8A9478E9-6D3F-3141-A5A1-C884727CF6F8}"/>
              </a:ext>
            </a:extLst>
          </p:cNvPr>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 name="Line 10">
            <a:extLst>
              <a:ext uri="{FF2B5EF4-FFF2-40B4-BE49-F238E27FC236}">
                <a16:creationId xmlns:a16="http://schemas.microsoft.com/office/drawing/2014/main" id="{7CA3EB0D-EA22-834D-9D29-4A066205305E}"/>
              </a:ext>
            </a:extLst>
          </p:cNvPr>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a:extLst>
              <a:ext uri="{FF2B5EF4-FFF2-40B4-BE49-F238E27FC236}">
                <a16:creationId xmlns:a16="http://schemas.microsoft.com/office/drawing/2014/main" id="{F2025DFA-C983-F343-95CF-857FE2DECA67}"/>
              </a:ext>
            </a:extLst>
          </p:cNvPr>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eaLnBrk="1" hangingPunct="1">
              <a:defRPr sz="1200">
                <a:solidFill>
                  <a:srgbClr val="000000"/>
                </a:solidFill>
                <a:latin typeface="Garamond" pitchFamily="-106" charset="0"/>
                <a:ea typeface="Arial" pitchFamily="-106" charset="0"/>
                <a:cs typeface="Arial" pitchFamily="-106" charset="0"/>
              </a:defRPr>
            </a:lvl1pPr>
          </a:lstStyle>
          <a:p>
            <a:pPr>
              <a:defRPr/>
            </a:pPr>
            <a:r>
              <a:rPr lang="en-US"/>
              <a:t>Efficient Runahead Execution</a:t>
            </a:r>
          </a:p>
        </p:txBody>
      </p:sp>
      <p:sp>
        <p:nvSpPr>
          <p:cNvPr id="8" name="Rectangle 5">
            <a:extLst>
              <a:ext uri="{FF2B5EF4-FFF2-40B4-BE49-F238E27FC236}">
                <a16:creationId xmlns:a16="http://schemas.microsoft.com/office/drawing/2014/main" id="{3485F640-0DE9-0C43-B145-E80A4A815CB6}"/>
              </a:ext>
            </a:extLst>
          </p:cNvPr>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a:extLst>
              <a:ext uri="{FF2B5EF4-FFF2-40B4-BE49-F238E27FC236}">
                <a16:creationId xmlns:a16="http://schemas.microsoft.com/office/drawing/2014/main" id="{A863ED2B-36DB-A641-AB6F-11943435264D}"/>
              </a:ext>
            </a:extLst>
          </p:cNvPr>
          <p:cNvSpPr>
            <a:spLocks noGrp="1" noChangeArrowheads="1"/>
          </p:cNvSpPr>
          <p:nvPr>
            <p:ph type="sldNum" sz="quarter" idx="12"/>
          </p:nvPr>
        </p:nvSpPr>
        <p:spPr/>
        <p:txBody>
          <a:bodyPr/>
          <a:lstStyle>
            <a:lvl1pPr>
              <a:defRPr sz="1200"/>
            </a:lvl1pPr>
          </a:lstStyle>
          <a:p>
            <a:pPr>
              <a:defRPr/>
            </a:pPr>
            <a:fld id="{1DD8A012-9FFD-AF43-993B-1B5111DE884D}" type="slidenum">
              <a:rPr lang="en-US" altLang="en-US"/>
              <a:pPr>
                <a:defRPr/>
              </a:pPr>
              <a:t>‹#›</a:t>
            </a:fld>
            <a:endParaRPr lang="en-US" altLang="en-US"/>
          </a:p>
        </p:txBody>
      </p:sp>
    </p:spTree>
    <p:extLst>
      <p:ext uri="{BB962C8B-B14F-4D97-AF65-F5344CB8AC3E}">
        <p14:creationId xmlns:p14="http://schemas.microsoft.com/office/powerpoint/2010/main" val="3184816924"/>
      </p:ext>
    </p:extLst>
  </p:cSld>
  <p:clrMapOvr>
    <a:masterClrMapping/>
  </p:clrMapOvr>
  <p:transition/>
</p:sldLayout>
</file>

<file path=ppt/slideLayouts/slideLayout6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487A28DB-EB70-C549-9CBF-EC5A384A4B5F}"/>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D7420B76-A099-C64B-9B67-800067521FE6}"/>
              </a:ext>
            </a:extLst>
          </p:cNvPr>
          <p:cNvSpPr>
            <a:spLocks noGrp="1" noChangeArrowheads="1"/>
          </p:cNvSpPr>
          <p:nvPr>
            <p:ph type="sldNum" sz="quarter" idx="11"/>
          </p:nvPr>
        </p:nvSpPr>
        <p:spPr>
          <a:ln/>
        </p:spPr>
        <p:txBody>
          <a:bodyPr/>
          <a:lstStyle>
            <a:lvl1pPr>
              <a:defRPr/>
            </a:lvl1pPr>
          </a:lstStyle>
          <a:p>
            <a:pPr>
              <a:defRPr/>
            </a:pPr>
            <a:fld id="{2F90E66B-D170-A84B-AD98-A0D06085EB20}" type="slidenum">
              <a:rPr lang="en-US" altLang="en-US"/>
              <a:pPr>
                <a:defRPr/>
              </a:pPr>
              <a:t>‹#›</a:t>
            </a:fld>
            <a:endParaRPr lang="en-US" altLang="en-US"/>
          </a:p>
        </p:txBody>
      </p:sp>
    </p:spTree>
    <p:extLst>
      <p:ext uri="{BB962C8B-B14F-4D97-AF65-F5344CB8AC3E}">
        <p14:creationId xmlns:p14="http://schemas.microsoft.com/office/powerpoint/2010/main" val="836280664"/>
      </p:ext>
    </p:extLst>
  </p:cSld>
  <p:clrMapOvr>
    <a:masterClrMapping/>
  </p:clrMapOvr>
  <p:transition/>
</p:sldLayout>
</file>

<file path=ppt/slideLayouts/slideLayout6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a:extLst>
              <a:ext uri="{FF2B5EF4-FFF2-40B4-BE49-F238E27FC236}">
                <a16:creationId xmlns:a16="http://schemas.microsoft.com/office/drawing/2014/main" id="{68F6DD82-5894-9443-AFB2-2DB6F31FE4FC}"/>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B90B67BC-4A11-FE42-9669-EFCCA2F1F040}"/>
              </a:ext>
            </a:extLst>
          </p:cNvPr>
          <p:cNvSpPr>
            <a:spLocks noGrp="1" noChangeArrowheads="1"/>
          </p:cNvSpPr>
          <p:nvPr>
            <p:ph type="sldNum" sz="quarter" idx="11"/>
          </p:nvPr>
        </p:nvSpPr>
        <p:spPr>
          <a:ln/>
        </p:spPr>
        <p:txBody>
          <a:bodyPr/>
          <a:lstStyle>
            <a:lvl1pPr>
              <a:defRPr/>
            </a:lvl1pPr>
          </a:lstStyle>
          <a:p>
            <a:pPr>
              <a:defRPr/>
            </a:pPr>
            <a:fld id="{5ECD8E6A-C3E3-D64A-BDB1-C1623B5F98F3}" type="slidenum">
              <a:rPr lang="en-US" altLang="en-US"/>
              <a:pPr>
                <a:defRPr/>
              </a:pPr>
              <a:t>‹#›</a:t>
            </a:fld>
            <a:endParaRPr lang="en-US" altLang="en-US"/>
          </a:p>
        </p:txBody>
      </p:sp>
    </p:spTree>
    <p:extLst>
      <p:ext uri="{BB962C8B-B14F-4D97-AF65-F5344CB8AC3E}">
        <p14:creationId xmlns:p14="http://schemas.microsoft.com/office/powerpoint/2010/main" val="2237313103"/>
      </p:ext>
    </p:extLst>
  </p:cSld>
  <p:clrMapOvr>
    <a:masterClrMapping/>
  </p:clrMapOvr>
  <p:transition/>
</p:sldLayout>
</file>

<file path=ppt/slideLayouts/slideLayout6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a:extLst>
              <a:ext uri="{FF2B5EF4-FFF2-40B4-BE49-F238E27FC236}">
                <a16:creationId xmlns:a16="http://schemas.microsoft.com/office/drawing/2014/main" id="{0D1C58E8-B0C3-C044-8C95-923E64249185}"/>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2CFD7574-337C-D849-80E5-5F4A5D4D1A24}"/>
              </a:ext>
            </a:extLst>
          </p:cNvPr>
          <p:cNvSpPr>
            <a:spLocks noGrp="1" noChangeArrowheads="1"/>
          </p:cNvSpPr>
          <p:nvPr>
            <p:ph type="sldNum" sz="quarter" idx="11"/>
          </p:nvPr>
        </p:nvSpPr>
        <p:spPr>
          <a:ln/>
        </p:spPr>
        <p:txBody>
          <a:bodyPr/>
          <a:lstStyle>
            <a:lvl1pPr>
              <a:defRPr/>
            </a:lvl1pPr>
          </a:lstStyle>
          <a:p>
            <a:pPr>
              <a:defRPr/>
            </a:pPr>
            <a:fld id="{E85F5822-869C-614B-8FBD-5D7C2F57C28C}" type="slidenum">
              <a:rPr lang="en-US" altLang="en-US"/>
              <a:pPr>
                <a:defRPr/>
              </a:pPr>
              <a:t>‹#›</a:t>
            </a:fld>
            <a:endParaRPr lang="en-US" altLang="en-US"/>
          </a:p>
        </p:txBody>
      </p:sp>
    </p:spTree>
    <p:extLst>
      <p:ext uri="{BB962C8B-B14F-4D97-AF65-F5344CB8AC3E}">
        <p14:creationId xmlns:p14="http://schemas.microsoft.com/office/powerpoint/2010/main" val="3801143306"/>
      </p:ext>
    </p:extLst>
  </p:cSld>
  <p:clrMapOvr>
    <a:masterClrMapping/>
  </p:clrMapOvr>
  <p:transition/>
</p:sldLayout>
</file>

<file path=ppt/slideLayouts/slideLayout6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a:extLst>
              <a:ext uri="{FF2B5EF4-FFF2-40B4-BE49-F238E27FC236}">
                <a16:creationId xmlns:a16="http://schemas.microsoft.com/office/drawing/2014/main" id="{34AFD789-89FA-8642-8359-527022AA9EDA}"/>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8" name="Rectangle 1030">
            <a:extLst>
              <a:ext uri="{FF2B5EF4-FFF2-40B4-BE49-F238E27FC236}">
                <a16:creationId xmlns:a16="http://schemas.microsoft.com/office/drawing/2014/main" id="{8B38C27A-4594-7142-8DD1-0B5D92B48620}"/>
              </a:ext>
            </a:extLst>
          </p:cNvPr>
          <p:cNvSpPr>
            <a:spLocks noGrp="1" noChangeArrowheads="1"/>
          </p:cNvSpPr>
          <p:nvPr>
            <p:ph type="sldNum" sz="quarter" idx="11"/>
          </p:nvPr>
        </p:nvSpPr>
        <p:spPr>
          <a:ln/>
        </p:spPr>
        <p:txBody>
          <a:bodyPr/>
          <a:lstStyle>
            <a:lvl1pPr>
              <a:defRPr/>
            </a:lvl1pPr>
          </a:lstStyle>
          <a:p>
            <a:pPr>
              <a:defRPr/>
            </a:pPr>
            <a:fld id="{503FE3E7-3301-EC4F-BAF4-DA08D63D48A2}" type="slidenum">
              <a:rPr lang="en-US" altLang="en-US"/>
              <a:pPr>
                <a:defRPr/>
              </a:pPr>
              <a:t>‹#›</a:t>
            </a:fld>
            <a:endParaRPr lang="en-US" altLang="en-US"/>
          </a:p>
        </p:txBody>
      </p:sp>
    </p:spTree>
    <p:extLst>
      <p:ext uri="{BB962C8B-B14F-4D97-AF65-F5344CB8AC3E}">
        <p14:creationId xmlns:p14="http://schemas.microsoft.com/office/powerpoint/2010/main" val="558672437"/>
      </p:ext>
    </p:extLst>
  </p:cSld>
  <p:clrMapOvr>
    <a:masterClrMapping/>
  </p:clrMapOvr>
  <p:transition/>
</p:sldLayout>
</file>

<file path=ppt/slideLayouts/slideLayout6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a:extLst>
              <a:ext uri="{FF2B5EF4-FFF2-40B4-BE49-F238E27FC236}">
                <a16:creationId xmlns:a16="http://schemas.microsoft.com/office/drawing/2014/main" id="{4179D247-6FE5-2446-843D-38D2BFBB796B}"/>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4" name="Rectangle 1030">
            <a:extLst>
              <a:ext uri="{FF2B5EF4-FFF2-40B4-BE49-F238E27FC236}">
                <a16:creationId xmlns:a16="http://schemas.microsoft.com/office/drawing/2014/main" id="{9D05C15A-9ECB-1649-A20E-D8040C8C8D09}"/>
              </a:ext>
            </a:extLst>
          </p:cNvPr>
          <p:cNvSpPr>
            <a:spLocks noGrp="1" noChangeArrowheads="1"/>
          </p:cNvSpPr>
          <p:nvPr>
            <p:ph type="sldNum" sz="quarter" idx="11"/>
          </p:nvPr>
        </p:nvSpPr>
        <p:spPr>
          <a:ln/>
        </p:spPr>
        <p:txBody>
          <a:bodyPr/>
          <a:lstStyle>
            <a:lvl1pPr>
              <a:defRPr/>
            </a:lvl1pPr>
          </a:lstStyle>
          <a:p>
            <a:pPr>
              <a:defRPr/>
            </a:pPr>
            <a:fld id="{9EEA160B-8660-A04F-9AB1-52C56219BFBB}" type="slidenum">
              <a:rPr lang="en-US" altLang="en-US"/>
              <a:pPr>
                <a:defRPr/>
              </a:pPr>
              <a:t>‹#›</a:t>
            </a:fld>
            <a:endParaRPr lang="en-US" altLang="en-US"/>
          </a:p>
        </p:txBody>
      </p:sp>
    </p:spTree>
    <p:extLst>
      <p:ext uri="{BB962C8B-B14F-4D97-AF65-F5344CB8AC3E}">
        <p14:creationId xmlns:p14="http://schemas.microsoft.com/office/powerpoint/2010/main" val="656213817"/>
      </p:ext>
    </p:extLst>
  </p:cSld>
  <p:clrMapOvr>
    <a:masterClrMapping/>
  </p:clrMapOvr>
  <p:transition/>
</p:sldLayout>
</file>

<file path=ppt/slideLayouts/slideLayout6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a:extLst>
              <a:ext uri="{FF2B5EF4-FFF2-40B4-BE49-F238E27FC236}">
                <a16:creationId xmlns:a16="http://schemas.microsoft.com/office/drawing/2014/main" id="{1B6342D5-357A-B242-98F7-B5A4AF276323}"/>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3" name="Rectangle 1030">
            <a:extLst>
              <a:ext uri="{FF2B5EF4-FFF2-40B4-BE49-F238E27FC236}">
                <a16:creationId xmlns:a16="http://schemas.microsoft.com/office/drawing/2014/main" id="{44C803E1-C885-104B-9026-B620951D1F62}"/>
              </a:ext>
            </a:extLst>
          </p:cNvPr>
          <p:cNvSpPr>
            <a:spLocks noGrp="1" noChangeArrowheads="1"/>
          </p:cNvSpPr>
          <p:nvPr>
            <p:ph type="sldNum" sz="quarter" idx="11"/>
          </p:nvPr>
        </p:nvSpPr>
        <p:spPr>
          <a:ln/>
        </p:spPr>
        <p:txBody>
          <a:bodyPr/>
          <a:lstStyle>
            <a:lvl1pPr>
              <a:defRPr/>
            </a:lvl1pPr>
          </a:lstStyle>
          <a:p>
            <a:pPr>
              <a:defRPr/>
            </a:pPr>
            <a:fld id="{1260C3CB-FFC5-2943-86BB-92490FEA3C87}" type="slidenum">
              <a:rPr lang="en-US" altLang="en-US"/>
              <a:pPr>
                <a:defRPr/>
              </a:pPr>
              <a:t>‹#›</a:t>
            </a:fld>
            <a:endParaRPr lang="en-US" altLang="en-US"/>
          </a:p>
        </p:txBody>
      </p:sp>
    </p:spTree>
    <p:extLst>
      <p:ext uri="{BB962C8B-B14F-4D97-AF65-F5344CB8AC3E}">
        <p14:creationId xmlns:p14="http://schemas.microsoft.com/office/powerpoint/2010/main" val="1438289756"/>
      </p:ext>
    </p:extLst>
  </p:cSld>
  <p:clrMapOvr>
    <a:masterClrMapping/>
  </p:clrMapOvr>
  <p:transition/>
</p:sldLayout>
</file>

<file path=ppt/slideLayouts/slideLayout6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a:extLst>
              <a:ext uri="{FF2B5EF4-FFF2-40B4-BE49-F238E27FC236}">
                <a16:creationId xmlns:a16="http://schemas.microsoft.com/office/drawing/2014/main" id="{CC452122-67F4-254F-90B7-EEFE7EA78B43}"/>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7F7320F4-1D75-6A47-971C-DF47D1A08DF5}"/>
              </a:ext>
            </a:extLst>
          </p:cNvPr>
          <p:cNvSpPr>
            <a:spLocks noGrp="1" noChangeArrowheads="1"/>
          </p:cNvSpPr>
          <p:nvPr>
            <p:ph type="sldNum" sz="quarter" idx="11"/>
          </p:nvPr>
        </p:nvSpPr>
        <p:spPr>
          <a:ln/>
        </p:spPr>
        <p:txBody>
          <a:bodyPr/>
          <a:lstStyle>
            <a:lvl1pPr>
              <a:defRPr/>
            </a:lvl1pPr>
          </a:lstStyle>
          <a:p>
            <a:pPr>
              <a:defRPr/>
            </a:pPr>
            <a:fld id="{2A60F1EE-C46E-A64A-BA91-3AC0D2DB9FD5}" type="slidenum">
              <a:rPr lang="en-US" altLang="en-US"/>
              <a:pPr>
                <a:defRPr/>
              </a:pPr>
              <a:t>‹#›</a:t>
            </a:fld>
            <a:endParaRPr lang="en-US" altLang="en-US"/>
          </a:p>
        </p:txBody>
      </p:sp>
    </p:spTree>
    <p:extLst>
      <p:ext uri="{BB962C8B-B14F-4D97-AF65-F5344CB8AC3E}">
        <p14:creationId xmlns:p14="http://schemas.microsoft.com/office/powerpoint/2010/main" val="3058437456"/>
      </p:ext>
    </p:extLst>
  </p:cSld>
  <p:clrMapOvr>
    <a:masterClrMapping/>
  </p:clrMapOvr>
  <p:transition/>
</p:sldLayout>
</file>

<file path=ppt/slideLayouts/slideLayout6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a:extLst>
              <a:ext uri="{FF2B5EF4-FFF2-40B4-BE49-F238E27FC236}">
                <a16:creationId xmlns:a16="http://schemas.microsoft.com/office/drawing/2014/main" id="{CFFCFE6C-36AF-E640-A2BC-E189297B94CB}"/>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4C43B765-AAD5-6F42-8D0C-1BD8EF5BD48D}"/>
              </a:ext>
            </a:extLst>
          </p:cNvPr>
          <p:cNvSpPr>
            <a:spLocks noGrp="1" noChangeArrowheads="1"/>
          </p:cNvSpPr>
          <p:nvPr>
            <p:ph type="sldNum" sz="quarter" idx="11"/>
          </p:nvPr>
        </p:nvSpPr>
        <p:spPr>
          <a:ln/>
        </p:spPr>
        <p:txBody>
          <a:bodyPr/>
          <a:lstStyle>
            <a:lvl1pPr>
              <a:defRPr/>
            </a:lvl1pPr>
          </a:lstStyle>
          <a:p>
            <a:pPr>
              <a:defRPr/>
            </a:pPr>
            <a:fld id="{93F00F3A-745D-F649-9D38-49583842D181}" type="slidenum">
              <a:rPr lang="en-US" altLang="en-US"/>
              <a:pPr>
                <a:defRPr/>
              </a:pPr>
              <a:t>‹#›</a:t>
            </a:fld>
            <a:endParaRPr lang="en-US" altLang="en-US"/>
          </a:p>
        </p:txBody>
      </p:sp>
    </p:spTree>
    <p:extLst>
      <p:ext uri="{BB962C8B-B14F-4D97-AF65-F5344CB8AC3E}">
        <p14:creationId xmlns:p14="http://schemas.microsoft.com/office/powerpoint/2010/main" val="1434207512"/>
      </p:ext>
    </p:extLst>
  </p:cSld>
  <p:clrMapOvr>
    <a:masterClrMapping/>
  </p:clrMapOvr>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3" name="Subtitle 2"/>
          <p:cNvSpPr>
            <a:spLocks noGrp="1"/>
          </p:cNvSpPr>
          <p:nvPr>
            <p:ph type="subTitle" idx="1"/>
          </p:nvPr>
        </p:nvSpPr>
        <p:spPr>
          <a:xfrm>
            <a:off x="457200" y="1197429"/>
            <a:ext cx="8229600" cy="4441371"/>
          </a:xfrm>
          <a:prstGeom prst="rect">
            <a:avLst/>
          </a:prstGeom>
        </p:spPr>
        <p:txBody>
          <a:bodyPr>
            <a:normAutofit/>
          </a:bodyPr>
          <a:lstStyle>
            <a:lvl1pPr marL="0" indent="0" algn="l">
              <a:buNone/>
              <a:defRPr sz="2400">
                <a:solidFill>
                  <a:schemeClr val="accent2"/>
                </a:solidFill>
                <a:latin typeface="Arial"/>
                <a:cs typeface="Aria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p>
        </p:txBody>
      </p:sp>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a:t>Click to edit Master title style</a:t>
            </a:r>
          </a:p>
        </p:txBody>
      </p:sp>
    </p:spTree>
    <p:extLst>
      <p:ext uri="{BB962C8B-B14F-4D97-AF65-F5344CB8AC3E}">
        <p14:creationId xmlns:p14="http://schemas.microsoft.com/office/powerpoint/2010/main" val="3343345180"/>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9E8655C5-7BD0-3442-886E-234821E407DC}"/>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2604EF9B-850A-994A-A1C0-9E6E45BEAC8E}"/>
              </a:ext>
            </a:extLst>
          </p:cNvPr>
          <p:cNvSpPr>
            <a:spLocks noGrp="1" noChangeArrowheads="1"/>
          </p:cNvSpPr>
          <p:nvPr>
            <p:ph type="sldNum" sz="quarter" idx="11"/>
          </p:nvPr>
        </p:nvSpPr>
        <p:spPr>
          <a:ln/>
        </p:spPr>
        <p:txBody>
          <a:bodyPr/>
          <a:lstStyle>
            <a:lvl1pPr>
              <a:defRPr/>
            </a:lvl1pPr>
          </a:lstStyle>
          <a:p>
            <a:pPr>
              <a:defRPr/>
            </a:pPr>
            <a:fld id="{5767DCD7-BC73-E847-B0C3-6A1166D4C5DD}" type="slidenum">
              <a:rPr lang="en-US" altLang="en-US"/>
              <a:pPr>
                <a:defRPr/>
              </a:pPr>
              <a:t>‹#›</a:t>
            </a:fld>
            <a:endParaRPr lang="en-US" altLang="en-US"/>
          </a:p>
        </p:txBody>
      </p:sp>
    </p:spTree>
    <p:extLst>
      <p:ext uri="{BB962C8B-B14F-4D97-AF65-F5344CB8AC3E}">
        <p14:creationId xmlns:p14="http://schemas.microsoft.com/office/powerpoint/2010/main" val="2690866187"/>
      </p:ext>
    </p:extLst>
  </p:cSld>
  <p:clrMapOvr>
    <a:masterClrMapping/>
  </p:clrMapOvr>
  <p:transition/>
</p:sldLayout>
</file>

<file path=ppt/slideLayouts/slideLayout6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DDC2D6A6-7EB8-A34F-8DCF-4DEE370284E1}"/>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01D3AC6C-E0BA-8B4B-9078-28F01E1F537C}"/>
              </a:ext>
            </a:extLst>
          </p:cNvPr>
          <p:cNvSpPr>
            <a:spLocks noGrp="1" noChangeArrowheads="1"/>
          </p:cNvSpPr>
          <p:nvPr>
            <p:ph type="sldNum" sz="quarter" idx="11"/>
          </p:nvPr>
        </p:nvSpPr>
        <p:spPr>
          <a:ln/>
        </p:spPr>
        <p:txBody>
          <a:bodyPr/>
          <a:lstStyle>
            <a:lvl1pPr>
              <a:defRPr/>
            </a:lvl1pPr>
          </a:lstStyle>
          <a:p>
            <a:pPr>
              <a:defRPr/>
            </a:pPr>
            <a:fld id="{F83DF811-9866-7545-B37C-ECEFF032CC59}" type="slidenum">
              <a:rPr lang="en-US" altLang="en-US"/>
              <a:pPr>
                <a:defRPr/>
              </a:pPr>
              <a:t>‹#›</a:t>
            </a:fld>
            <a:endParaRPr lang="en-US" altLang="en-US"/>
          </a:p>
        </p:txBody>
      </p:sp>
    </p:spTree>
    <p:extLst>
      <p:ext uri="{BB962C8B-B14F-4D97-AF65-F5344CB8AC3E}">
        <p14:creationId xmlns:p14="http://schemas.microsoft.com/office/powerpoint/2010/main" val="3040578628"/>
      </p:ext>
    </p:extLst>
  </p:cSld>
  <p:clrMapOvr>
    <a:masterClrMapping/>
  </p:clrMapOvr>
  <p:transition/>
</p:sldLayout>
</file>

<file path=ppt/slideLayouts/slideLayout662.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a:extLst>
              <a:ext uri="{FF2B5EF4-FFF2-40B4-BE49-F238E27FC236}">
                <a16:creationId xmlns:a16="http://schemas.microsoft.com/office/drawing/2014/main" id="{99FFBC4E-B5F7-684F-9032-173071980B90}"/>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A59679A0-D655-8B48-9C34-E461C1BCD408}"/>
              </a:ext>
            </a:extLst>
          </p:cNvPr>
          <p:cNvSpPr>
            <a:spLocks noGrp="1" noChangeArrowheads="1"/>
          </p:cNvSpPr>
          <p:nvPr>
            <p:ph type="sldNum" sz="quarter" idx="11"/>
          </p:nvPr>
        </p:nvSpPr>
        <p:spPr>
          <a:ln/>
        </p:spPr>
        <p:txBody>
          <a:bodyPr/>
          <a:lstStyle>
            <a:lvl1pPr>
              <a:defRPr/>
            </a:lvl1pPr>
          </a:lstStyle>
          <a:p>
            <a:pPr>
              <a:defRPr/>
            </a:pPr>
            <a:fld id="{AA974377-449D-1442-BFA7-E8E1157DE0FC}" type="slidenum">
              <a:rPr lang="en-US" altLang="en-US"/>
              <a:pPr>
                <a:defRPr/>
              </a:pPr>
              <a:t>‹#›</a:t>
            </a:fld>
            <a:endParaRPr lang="en-US" altLang="en-US"/>
          </a:p>
        </p:txBody>
      </p:sp>
    </p:spTree>
    <p:extLst>
      <p:ext uri="{BB962C8B-B14F-4D97-AF65-F5344CB8AC3E}">
        <p14:creationId xmlns:p14="http://schemas.microsoft.com/office/powerpoint/2010/main" val="4067602057"/>
      </p:ext>
    </p:extLst>
  </p:cSld>
  <p:clrMapOvr>
    <a:masterClrMapping/>
  </p:clrMapOvr>
  <p:transition/>
</p:sldLayout>
</file>

<file path=ppt/slideLayouts/slideLayout6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E11A5C63-8B36-4754-851D-12FD2888AB62}" type="datetime1">
              <a:rPr lang="en-US" smtClean="0">
                <a:solidFill>
                  <a:prstClr val="black">
                    <a:tint val="75000"/>
                  </a:prstClr>
                </a:solidFill>
              </a:rPr>
              <a:pPr/>
              <a:t>6/24/18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1970705054"/>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AB116F91-ED3E-4251-B1F7-EC5ADB84708A}" type="datetime1">
              <a:rPr lang="en-US" smtClean="0">
                <a:solidFill>
                  <a:prstClr val="black">
                    <a:tint val="75000"/>
                  </a:prstClr>
                </a:solidFill>
              </a:rPr>
              <a:pPr/>
              <a:t>6/24/18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1103509978"/>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6C8E1BD6-2D5E-4D6A-B17F-9E7F4515CCE0}" type="datetime1">
              <a:rPr lang="en-US" smtClean="0">
                <a:solidFill>
                  <a:prstClr val="black">
                    <a:tint val="75000"/>
                  </a:prstClr>
                </a:solidFill>
              </a:rPr>
              <a:pPr/>
              <a:t>6/24/18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3082448648"/>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711E9B8-FBD4-438C-AF5F-667305AF5833}" type="datetime1">
              <a:rPr lang="en-US" smtClean="0">
                <a:solidFill>
                  <a:prstClr val="black">
                    <a:tint val="75000"/>
                  </a:prstClr>
                </a:solidFill>
              </a:rPr>
              <a:pPr/>
              <a:t>6/24/18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1921678156"/>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0AC9F148-F549-4073-AB5C-5834CD879949}" type="datetime1">
              <a:rPr lang="en-US" smtClean="0">
                <a:solidFill>
                  <a:prstClr val="black">
                    <a:tint val="75000"/>
                  </a:prstClr>
                </a:solidFill>
              </a:rPr>
              <a:pPr/>
              <a:t>6/24/18</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116631917"/>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898099E7-9DD3-4299-90F8-9846FCA66204}" type="datetime1">
              <a:rPr lang="en-US" smtClean="0">
                <a:solidFill>
                  <a:prstClr val="black">
                    <a:tint val="75000"/>
                  </a:prstClr>
                </a:solidFill>
              </a:rPr>
              <a:pPr/>
              <a:t>6/24/18</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4077011502"/>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BE959CB-3542-414D-8B44-2F5E0236A0FD}" type="datetime1">
              <a:rPr lang="en-US" smtClean="0">
                <a:solidFill>
                  <a:prstClr val="black">
                    <a:tint val="75000"/>
                  </a:prstClr>
                </a:solidFill>
              </a:rPr>
              <a:pPr/>
              <a:t>6/24/18</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2116046637"/>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4_Picture with Caption">
    <p:spTree>
      <p:nvGrpSpPr>
        <p:cNvPr id="1" name=""/>
        <p:cNvGrpSpPr/>
        <p:nvPr/>
      </p:nvGrpSpPr>
      <p:grpSpPr>
        <a:xfrm>
          <a:off x="0" y="0"/>
          <a:ext cx="0" cy="0"/>
          <a:chOff x="0" y="0"/>
          <a:chExt cx="0" cy="0"/>
        </a:xfrm>
      </p:grpSpPr>
      <p:sp>
        <p:nvSpPr>
          <p:cNvPr id="3" name="Picture Placeholder 2"/>
          <p:cNvSpPr>
            <a:spLocks noGrp="1"/>
          </p:cNvSpPr>
          <p:nvPr>
            <p:ph type="pic" idx="1"/>
          </p:nvPr>
        </p:nvSpPr>
        <p:spPr>
          <a:xfrm>
            <a:off x="1792288" y="1137557"/>
            <a:ext cx="5486400" cy="4114800"/>
          </a:xfrm>
          <a:prstGeom prst="rect">
            <a:avLst/>
          </a:prstGeom>
        </p:spPr>
        <p:txBody>
          <a:bodyPr/>
          <a:lstStyle>
            <a:lvl1pPr marL="0" indent="0">
              <a:buNone/>
              <a:defRPr sz="3200">
                <a:latin typeface="Arial"/>
                <a:cs typeface="Aria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252357"/>
            <a:ext cx="5486400" cy="804862"/>
          </a:xfrm>
          <a:prstGeom prst="rect">
            <a:avLst/>
          </a:prstGeom>
        </p:spPr>
        <p:txBody>
          <a:bodyPr/>
          <a:lstStyle>
            <a:lvl1pPr marL="0" indent="0">
              <a:buNone/>
              <a:defRPr sz="1400">
                <a:latin typeface="Arial"/>
                <a:cs typeface="Aria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a:t>Click to edit Master title style</a:t>
            </a:r>
          </a:p>
        </p:txBody>
      </p:sp>
    </p:spTree>
    <p:extLst>
      <p:ext uri="{BB962C8B-B14F-4D97-AF65-F5344CB8AC3E}">
        <p14:creationId xmlns:p14="http://schemas.microsoft.com/office/powerpoint/2010/main" val="1733082049"/>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EA98C53C-14FF-4D5E-A68F-15DFC7D68265}" type="datetime1">
              <a:rPr lang="en-US" smtClean="0">
                <a:solidFill>
                  <a:prstClr val="black">
                    <a:tint val="75000"/>
                  </a:prstClr>
                </a:solidFill>
              </a:rPr>
              <a:pPr/>
              <a:t>6/24/18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2255254111"/>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D16DBC9E-D78A-433F-89BF-14D5DA7B7CE9}" type="datetime1">
              <a:rPr lang="en-US" smtClean="0">
                <a:solidFill>
                  <a:prstClr val="black">
                    <a:tint val="75000"/>
                  </a:prstClr>
                </a:solidFill>
              </a:rPr>
              <a:pPr/>
              <a:t>6/24/18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3543592407"/>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0828FE3-9AE0-49A2-976F-324A07A44035}" type="datetime1">
              <a:rPr lang="en-US" smtClean="0">
                <a:solidFill>
                  <a:prstClr val="black">
                    <a:tint val="75000"/>
                  </a:prstClr>
                </a:solidFill>
              </a:rPr>
              <a:pPr/>
              <a:t>6/24/18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2806303043"/>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DD41AD1F-69F0-4F09-9216-7848FA869439}" type="datetime1">
              <a:rPr lang="en-US" smtClean="0">
                <a:solidFill>
                  <a:prstClr val="black">
                    <a:tint val="75000"/>
                  </a:prstClr>
                </a:solidFill>
              </a:rPr>
              <a:pPr/>
              <a:t>6/24/18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3306169240"/>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2147483646 h 1000"/>
              <a:gd name="T2" fmla="*/ 0 w 1000"/>
              <a:gd name="T3" fmla="*/ 0 h 1000"/>
              <a:gd name="T4" fmla="*/ 2147483646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0"/>
              </a:spcBef>
              <a:spcAft>
                <a:spcPct val="0"/>
              </a:spcAft>
            </a:pPr>
            <a:endParaRPr lang="en-US">
              <a:solidFill>
                <a:srgbClr val="000000"/>
              </a:solidFill>
              <a:latin typeface="Arial" charset="0"/>
              <a:ea typeface="ＭＳ Ｐゴシック" charset="-128"/>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srgbClr val="000000"/>
              </a:solidFill>
              <a:latin typeface="Arial" charset="0"/>
              <a:ea typeface="ＭＳ Ｐゴシック" charset="-128"/>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srgbClr val="000000"/>
              </a:solidFill>
              <a:latin typeface="Arial" charset="0"/>
              <a:ea typeface="ＭＳ Ｐゴシック" charset="-128"/>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eaLnBrk="1" hangingPunct="1">
              <a:defRPr sz="1200">
                <a:solidFill>
                  <a:srgbClr val="000000"/>
                </a:solidFill>
                <a:latin typeface="Garamond" pitchFamily="-106" charset="0"/>
                <a:ea typeface="Arial" pitchFamily="-106" charset="0"/>
                <a:cs typeface="Arial" pitchFamily="-106"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eaLnBrk="0" hangingPunct="0">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eaLnBrk="0" hangingPunct="0">
              <a:defRPr sz="1200" smtClean="0"/>
            </a:lvl1pPr>
          </a:lstStyle>
          <a:p>
            <a:pPr>
              <a:defRPr/>
            </a:pPr>
            <a:fld id="{3337BF1A-2471-8F44-AA10-9A6AA4B4E0AC}" type="slidenum">
              <a:rPr lang="en-US" altLang="en-US"/>
              <a:pPr>
                <a:defRPr/>
              </a:pPr>
              <a:t>‹#›</a:t>
            </a:fld>
            <a:endParaRPr lang="en-US" altLang="en-US"/>
          </a:p>
        </p:txBody>
      </p:sp>
    </p:spTree>
    <p:extLst>
      <p:ext uri="{BB962C8B-B14F-4D97-AF65-F5344CB8AC3E}">
        <p14:creationId xmlns:p14="http://schemas.microsoft.com/office/powerpoint/2010/main" val="3087076613"/>
      </p:ext>
    </p:extLst>
  </p:cSld>
  <p:clrMapOvr>
    <a:masterClrMapping/>
  </p:clrMapOvr>
  <p:transition/>
</p:sldLayout>
</file>

<file path=ppt/slideLayouts/slideLayout6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9"/>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eaLnBrk="0" hangingPunct="0">
              <a:defRPr smtClean="0"/>
            </a:lvl1pPr>
          </a:lstStyle>
          <a:p>
            <a:pPr>
              <a:defRPr/>
            </a:pPr>
            <a:fld id="{C693BED2-1B18-8744-B8F0-03CBD3594789}" type="slidenum">
              <a:rPr lang="en-US" altLang="en-US"/>
              <a:pPr>
                <a:defRPr/>
              </a:pPr>
              <a:t>‹#›</a:t>
            </a:fld>
            <a:endParaRPr lang="en-US" altLang="en-US"/>
          </a:p>
        </p:txBody>
      </p:sp>
    </p:spTree>
    <p:extLst>
      <p:ext uri="{BB962C8B-B14F-4D97-AF65-F5344CB8AC3E}">
        <p14:creationId xmlns:p14="http://schemas.microsoft.com/office/powerpoint/2010/main" val="3810149434"/>
      </p:ext>
    </p:extLst>
  </p:cSld>
  <p:clrMapOvr>
    <a:masterClrMapping/>
  </p:clrMapOvr>
  <p:transition/>
</p:sldLayout>
</file>

<file path=ppt/slideLayouts/slideLayout6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eaLnBrk="0" hangingPunct="0">
              <a:defRPr smtClean="0"/>
            </a:lvl1pPr>
          </a:lstStyle>
          <a:p>
            <a:pPr>
              <a:defRPr/>
            </a:pPr>
            <a:fld id="{5F36C014-2CFC-0248-B17F-D9D3ED4B0741}" type="slidenum">
              <a:rPr lang="en-US" altLang="en-US"/>
              <a:pPr>
                <a:defRPr/>
              </a:pPr>
              <a:t>‹#›</a:t>
            </a:fld>
            <a:endParaRPr lang="en-US" altLang="en-US"/>
          </a:p>
        </p:txBody>
      </p:sp>
    </p:spTree>
    <p:extLst>
      <p:ext uri="{BB962C8B-B14F-4D97-AF65-F5344CB8AC3E}">
        <p14:creationId xmlns:p14="http://schemas.microsoft.com/office/powerpoint/2010/main" val="2083475498"/>
      </p:ext>
    </p:extLst>
  </p:cSld>
  <p:clrMapOvr>
    <a:masterClrMapping/>
  </p:clrMapOvr>
  <p:transition/>
</p:sldLayout>
</file>

<file path=ppt/slideLayouts/slideLayout6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3"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3"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eaLnBrk="0" hangingPunct="0">
              <a:defRPr smtClean="0"/>
            </a:lvl1pPr>
          </a:lstStyle>
          <a:p>
            <a:pPr>
              <a:defRPr/>
            </a:pPr>
            <a:fld id="{27884B9F-AA6F-5146-9D4E-F8B9364A5890}" type="slidenum">
              <a:rPr lang="en-US" altLang="en-US"/>
              <a:pPr>
                <a:defRPr/>
              </a:pPr>
              <a:t>‹#›</a:t>
            </a:fld>
            <a:endParaRPr lang="en-US" altLang="en-US"/>
          </a:p>
        </p:txBody>
      </p:sp>
    </p:spTree>
    <p:extLst>
      <p:ext uri="{BB962C8B-B14F-4D97-AF65-F5344CB8AC3E}">
        <p14:creationId xmlns:p14="http://schemas.microsoft.com/office/powerpoint/2010/main" val="3417448"/>
      </p:ext>
    </p:extLst>
  </p:cSld>
  <p:clrMapOvr>
    <a:masterClrMapping/>
  </p:clrMapOvr>
  <p:transition/>
</p:sldLayout>
</file>

<file path=ppt/slideLayouts/slideLayout6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3"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3"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eaLnBrk="0" hangingPunct="0">
              <a:defRPr smtClean="0"/>
            </a:lvl1pPr>
          </a:lstStyle>
          <a:p>
            <a:pPr>
              <a:defRPr/>
            </a:pPr>
            <a:fld id="{6632DC94-572A-394E-9D76-1A9221DAD858}" type="slidenum">
              <a:rPr lang="en-US" altLang="en-US"/>
              <a:pPr>
                <a:defRPr/>
              </a:pPr>
              <a:t>‹#›</a:t>
            </a:fld>
            <a:endParaRPr lang="en-US" altLang="en-US"/>
          </a:p>
        </p:txBody>
      </p:sp>
    </p:spTree>
    <p:extLst>
      <p:ext uri="{BB962C8B-B14F-4D97-AF65-F5344CB8AC3E}">
        <p14:creationId xmlns:p14="http://schemas.microsoft.com/office/powerpoint/2010/main" val="3093445701"/>
      </p:ext>
    </p:extLst>
  </p:cSld>
  <p:clrMapOvr>
    <a:masterClrMapping/>
  </p:clrMapOvr>
  <p:transition/>
</p:sldLayout>
</file>

<file path=ppt/slideLayouts/slideLayout6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eaLnBrk="0" hangingPunct="0">
              <a:defRPr smtClean="0"/>
            </a:lvl1pPr>
          </a:lstStyle>
          <a:p>
            <a:pPr>
              <a:defRPr/>
            </a:pPr>
            <a:fld id="{71F917F0-9109-1345-BF35-EE606B428F97}" type="slidenum">
              <a:rPr lang="en-US" altLang="en-US"/>
              <a:pPr>
                <a:defRPr/>
              </a:pPr>
              <a:t>‹#›</a:t>
            </a:fld>
            <a:endParaRPr lang="en-US" altLang="en-US"/>
          </a:p>
        </p:txBody>
      </p:sp>
    </p:spTree>
    <p:extLst>
      <p:ext uri="{BB962C8B-B14F-4D97-AF65-F5344CB8AC3E}">
        <p14:creationId xmlns:p14="http://schemas.microsoft.com/office/powerpoint/2010/main" val="2752119605"/>
      </p:ext>
    </p:extLst>
  </p:cSld>
  <p:clrMapOvr>
    <a:masterClrMapping/>
  </p:clrMapOvr>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Arial"/>
              </a:defRPr>
            </a:lvl1pPr>
          </a:lstStyle>
          <a:p>
            <a:r>
              <a:rPr lang="en-US" dirty="0"/>
              <a:t>Click to edit Master title style</a:t>
            </a:r>
          </a:p>
        </p:txBody>
      </p:sp>
      <p:sp>
        <p:nvSpPr>
          <p:cNvPr id="7" name="Picture Placeholder 2"/>
          <p:cNvSpPr>
            <a:spLocks noGrp="1"/>
          </p:cNvSpPr>
          <p:nvPr>
            <p:ph type="pic" idx="1"/>
          </p:nvPr>
        </p:nvSpPr>
        <p:spPr>
          <a:xfrm>
            <a:off x="3316288" y="1070426"/>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8" name="Text Placeholder 3"/>
          <p:cNvSpPr>
            <a:spLocks noGrp="1"/>
          </p:cNvSpPr>
          <p:nvPr>
            <p:ph type="body" sz="half" idx="2"/>
          </p:nvPr>
        </p:nvSpPr>
        <p:spPr>
          <a:xfrm>
            <a:off x="3316288" y="5185226"/>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9" name="Text Placeholder 3"/>
          <p:cNvSpPr>
            <a:spLocks noGrp="1"/>
          </p:cNvSpPr>
          <p:nvPr>
            <p:ph type="body" sz="half" idx="10"/>
          </p:nvPr>
        </p:nvSpPr>
        <p:spPr>
          <a:xfrm>
            <a:off x="457201" y="1070426"/>
            <a:ext cx="2859088" cy="49196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008640885"/>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eaLnBrk="0" hangingPunct="0">
              <a:defRPr smtClean="0"/>
            </a:lvl1pPr>
          </a:lstStyle>
          <a:p>
            <a:pPr>
              <a:defRPr/>
            </a:pPr>
            <a:fld id="{53D5049F-F691-FD4A-87B4-FC136EBC24AE}" type="slidenum">
              <a:rPr lang="en-US" altLang="en-US"/>
              <a:pPr>
                <a:defRPr/>
              </a:pPr>
              <a:t>‹#›</a:t>
            </a:fld>
            <a:endParaRPr lang="en-US" altLang="en-US"/>
          </a:p>
        </p:txBody>
      </p:sp>
    </p:spTree>
    <p:extLst>
      <p:ext uri="{BB962C8B-B14F-4D97-AF65-F5344CB8AC3E}">
        <p14:creationId xmlns:p14="http://schemas.microsoft.com/office/powerpoint/2010/main" val="3273736856"/>
      </p:ext>
    </p:extLst>
  </p:cSld>
  <p:clrMapOvr>
    <a:masterClrMapping/>
  </p:clrMapOvr>
  <p:transition/>
</p:sldLayout>
</file>

<file path=ppt/slideLayouts/slideLayout6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6"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5" y="273055"/>
            <a:ext cx="511175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6" y="1435105"/>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eaLnBrk="0" hangingPunct="0">
              <a:defRPr smtClean="0"/>
            </a:lvl1pPr>
          </a:lstStyle>
          <a:p>
            <a:pPr>
              <a:defRPr/>
            </a:pPr>
            <a:fld id="{C4FF2DC8-52E2-BA40-9B61-ADB6606CB234}" type="slidenum">
              <a:rPr lang="en-US" altLang="en-US"/>
              <a:pPr>
                <a:defRPr/>
              </a:pPr>
              <a:t>‹#›</a:t>
            </a:fld>
            <a:endParaRPr lang="en-US" altLang="en-US"/>
          </a:p>
        </p:txBody>
      </p:sp>
    </p:spTree>
    <p:extLst>
      <p:ext uri="{BB962C8B-B14F-4D97-AF65-F5344CB8AC3E}">
        <p14:creationId xmlns:p14="http://schemas.microsoft.com/office/powerpoint/2010/main" val="1807450089"/>
      </p:ext>
    </p:extLst>
  </p:cSld>
  <p:clrMapOvr>
    <a:masterClrMapping/>
  </p:clrMapOvr>
  <p:transition/>
</p:sldLayout>
</file>

<file path=ppt/slideLayouts/slideLayout6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eaLnBrk="0" hangingPunct="0">
              <a:defRPr smtClean="0"/>
            </a:lvl1pPr>
          </a:lstStyle>
          <a:p>
            <a:pPr>
              <a:defRPr/>
            </a:pPr>
            <a:fld id="{E86DCD5A-1682-9A4A-A8BE-C69B256BA033}" type="slidenum">
              <a:rPr lang="en-US" altLang="en-US"/>
              <a:pPr>
                <a:defRPr/>
              </a:pPr>
              <a:t>‹#›</a:t>
            </a:fld>
            <a:endParaRPr lang="en-US" altLang="en-US"/>
          </a:p>
        </p:txBody>
      </p:sp>
    </p:spTree>
    <p:extLst>
      <p:ext uri="{BB962C8B-B14F-4D97-AF65-F5344CB8AC3E}">
        <p14:creationId xmlns:p14="http://schemas.microsoft.com/office/powerpoint/2010/main" val="3761828218"/>
      </p:ext>
    </p:extLst>
  </p:cSld>
  <p:clrMapOvr>
    <a:masterClrMapping/>
  </p:clrMapOvr>
  <p:transition/>
</p:sldLayout>
</file>

<file path=ppt/slideLayouts/slideLayout6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eaLnBrk="0" hangingPunct="0">
              <a:defRPr smtClean="0"/>
            </a:lvl1pPr>
          </a:lstStyle>
          <a:p>
            <a:pPr>
              <a:defRPr/>
            </a:pPr>
            <a:fld id="{B82F0991-4873-3C42-B683-77E9BCEE3FE6}" type="slidenum">
              <a:rPr lang="en-US" altLang="en-US"/>
              <a:pPr>
                <a:defRPr/>
              </a:pPr>
              <a:t>‹#›</a:t>
            </a:fld>
            <a:endParaRPr lang="en-US" altLang="en-US"/>
          </a:p>
        </p:txBody>
      </p:sp>
    </p:spTree>
    <p:extLst>
      <p:ext uri="{BB962C8B-B14F-4D97-AF65-F5344CB8AC3E}">
        <p14:creationId xmlns:p14="http://schemas.microsoft.com/office/powerpoint/2010/main" val="880693441"/>
      </p:ext>
    </p:extLst>
  </p:cSld>
  <p:clrMapOvr>
    <a:masterClrMapping/>
  </p:clrMapOvr>
  <p:transition/>
</p:sldLayout>
</file>

<file path=ppt/slideLayouts/slideLayout6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49" y="152400"/>
            <a:ext cx="2152651"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6" y="152400"/>
            <a:ext cx="6305551"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eaLnBrk="0" hangingPunct="0">
              <a:defRPr smtClean="0"/>
            </a:lvl1pPr>
          </a:lstStyle>
          <a:p>
            <a:pPr>
              <a:defRPr/>
            </a:pPr>
            <a:fld id="{CB8C91F0-DD8C-7E4D-9F03-2FF316F79135}" type="slidenum">
              <a:rPr lang="en-US" altLang="en-US"/>
              <a:pPr>
                <a:defRPr/>
              </a:pPr>
              <a:t>‹#›</a:t>
            </a:fld>
            <a:endParaRPr lang="en-US" altLang="en-US"/>
          </a:p>
        </p:txBody>
      </p:sp>
    </p:spTree>
    <p:extLst>
      <p:ext uri="{BB962C8B-B14F-4D97-AF65-F5344CB8AC3E}">
        <p14:creationId xmlns:p14="http://schemas.microsoft.com/office/powerpoint/2010/main" val="2831490560"/>
      </p:ext>
    </p:extLst>
  </p:cSld>
  <p:clrMapOvr>
    <a:masterClrMapping/>
  </p:clrMapOvr>
  <p:transition/>
</p:sldLayout>
</file>

<file path=ppt/slideLayouts/slideLayout685.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3"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3"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eaLnBrk="0" hangingPunct="0">
              <a:defRPr smtClean="0"/>
            </a:lvl1pPr>
          </a:lstStyle>
          <a:p>
            <a:pPr>
              <a:defRPr/>
            </a:pPr>
            <a:fld id="{62F0A46D-7C23-D442-BDA7-74E36D162CC8}" type="slidenum">
              <a:rPr lang="en-US" altLang="en-US"/>
              <a:pPr>
                <a:defRPr/>
              </a:pPr>
              <a:t>‹#›</a:t>
            </a:fld>
            <a:endParaRPr lang="en-US" altLang="en-US"/>
          </a:p>
        </p:txBody>
      </p:sp>
    </p:spTree>
    <p:extLst>
      <p:ext uri="{BB962C8B-B14F-4D97-AF65-F5344CB8AC3E}">
        <p14:creationId xmlns:p14="http://schemas.microsoft.com/office/powerpoint/2010/main" val="166955143"/>
      </p:ext>
    </p:extLst>
  </p:cSld>
  <p:clrMapOvr>
    <a:masterClrMapping/>
  </p:clrMapOvr>
  <p:transition/>
</p:sldLayout>
</file>

<file path=ppt/slideLayouts/slideLayout68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prstClr val="black"/>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prstClr val="black"/>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prstClr val="black"/>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prstClr val="black"/>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prstClr val="black"/>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930401317"/>
      </p:ext>
    </p:extLst>
  </p:cSld>
  <p:clrMapOvr>
    <a:masterClrMapping/>
  </p:clrMapOvr>
  <p:transition/>
</p:sldLayout>
</file>

<file path=ppt/slideLayouts/slideLayout687.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040768776"/>
      </p:ext>
    </p:extLst>
  </p:cSld>
  <p:clrMapOvr>
    <a:masterClrMapping/>
  </p:clrMapOvr>
  <p:transition/>
</p:sldLayout>
</file>

<file path=ppt/slideLayouts/slideLayout6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260511931"/>
      </p:ext>
    </p:extLst>
  </p:cSld>
  <p:clrMapOvr>
    <a:masterClrMapping/>
  </p:clrMapOvr>
  <p:transition/>
</p:sldLayout>
</file>

<file path=ppt/slideLayouts/slideLayout6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986174166"/>
      </p:ext>
    </p:extLst>
  </p:cSld>
  <p:clrMapOvr>
    <a:masterClrMapping/>
  </p:clrMapOvr>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Vertical Title and Text">
    <p:spTree>
      <p:nvGrpSpPr>
        <p:cNvPr id="1" name=""/>
        <p:cNvGrpSpPr/>
        <p:nvPr/>
      </p:nvGrpSpPr>
      <p:grpSpPr>
        <a:xfrm>
          <a:off x="0" y="0"/>
          <a:ext cx="0" cy="0"/>
          <a:chOff x="0" y="0"/>
          <a:chExt cx="0" cy="0"/>
        </a:xfrm>
      </p:grpSpPr>
      <p:sp>
        <p:nvSpPr>
          <p:cNvPr id="7" name="Rectangle 6"/>
          <p:cNvSpPr/>
          <p:nvPr userDrawn="1"/>
        </p:nvSpPr>
        <p:spPr>
          <a:xfrm>
            <a:off x="3184071" y="145143"/>
            <a:ext cx="5959929" cy="771071"/>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spTree>
    <p:extLst>
      <p:ext uri="{BB962C8B-B14F-4D97-AF65-F5344CB8AC3E}">
        <p14:creationId xmlns:p14="http://schemas.microsoft.com/office/powerpoint/2010/main" val="3558354292"/>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489919389"/>
      </p:ext>
    </p:extLst>
  </p:cSld>
  <p:clrMapOvr>
    <a:masterClrMapping/>
  </p:clrMapOvr>
  <p:transition/>
</p:sldLayout>
</file>

<file path=ppt/slideLayouts/slideLayout6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805318677"/>
      </p:ext>
    </p:extLst>
  </p:cSld>
  <p:clrMapOvr>
    <a:masterClrMapping/>
  </p:clrMapOvr>
  <p:transition/>
</p:sldLayout>
</file>

<file path=ppt/slideLayouts/slideLayout6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4277374766"/>
      </p:ext>
    </p:extLst>
  </p:cSld>
  <p:clrMapOvr>
    <a:masterClrMapping/>
  </p:clrMapOvr>
  <p:transition/>
</p:sldLayout>
</file>

<file path=ppt/slideLayouts/slideLayout6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868041354"/>
      </p:ext>
    </p:extLst>
  </p:cSld>
  <p:clrMapOvr>
    <a:masterClrMapping/>
  </p:clrMapOvr>
  <p:transition/>
</p:sldLayout>
</file>

<file path=ppt/slideLayouts/slideLayout6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143398135"/>
      </p:ext>
    </p:extLst>
  </p:cSld>
  <p:clrMapOvr>
    <a:masterClrMapping/>
  </p:clrMapOvr>
  <p:transition/>
</p:sldLayout>
</file>

<file path=ppt/slideLayouts/slideLayout6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629488110"/>
      </p:ext>
    </p:extLst>
  </p:cSld>
  <p:clrMapOvr>
    <a:masterClrMapping/>
  </p:clrMapOvr>
  <p:transition/>
</p:sldLayout>
</file>

<file path=ppt/slideLayouts/slideLayout6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533301839"/>
      </p:ext>
    </p:extLst>
  </p:cSld>
  <p:clrMapOvr>
    <a:masterClrMapping/>
  </p:clrMapOvr>
  <p:transition/>
</p:sldLayout>
</file>

<file path=ppt/slideLayouts/slideLayout69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pPr/>
              <a:t>‹#›</a:t>
            </a:fld>
            <a:endParaRPr lang="en-US" altLang="en-US"/>
          </a:p>
        </p:txBody>
      </p:sp>
    </p:spTree>
    <p:extLst>
      <p:ext uri="{BB962C8B-B14F-4D97-AF65-F5344CB8AC3E}">
        <p14:creationId xmlns:p14="http://schemas.microsoft.com/office/powerpoint/2010/main" val="234625789"/>
      </p:ext>
    </p:extLst>
  </p:cSld>
  <p:clrMapOvr>
    <a:masterClrMapping/>
  </p:clrMapOvr>
  <p:transition/>
</p:sldLayout>
</file>

<file path=ppt/slideLayouts/slideLayout6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pPr/>
              <a:t>‹#›</a:t>
            </a:fld>
            <a:endParaRPr lang="en-US" altLang="en-US"/>
          </a:p>
        </p:txBody>
      </p:sp>
    </p:spTree>
    <p:extLst>
      <p:ext uri="{BB962C8B-B14F-4D97-AF65-F5344CB8AC3E}">
        <p14:creationId xmlns:p14="http://schemas.microsoft.com/office/powerpoint/2010/main" val="3588409016"/>
      </p:ext>
    </p:extLst>
  </p:cSld>
  <p:clrMapOvr>
    <a:masterClrMapping/>
  </p:clrMapOvr>
  <p:transition/>
</p:sldLayout>
</file>

<file path=ppt/slideLayouts/slideLayout6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pPr/>
              <a:t>‹#›</a:t>
            </a:fld>
            <a:endParaRPr lang="en-US" altLang="en-US"/>
          </a:p>
        </p:txBody>
      </p:sp>
    </p:spTree>
    <p:extLst>
      <p:ext uri="{BB962C8B-B14F-4D97-AF65-F5344CB8AC3E}">
        <p14:creationId xmlns:p14="http://schemas.microsoft.com/office/powerpoint/2010/main" val="3816495892"/>
      </p:ext>
    </p:extLst>
  </p:cSld>
  <p:clrMapOvr>
    <a:masterClrMapping/>
  </p:clrMapOv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pPr/>
              <a:t>‹#›</a:t>
            </a:fld>
            <a:endParaRPr lang="en-US" altLang="en-US"/>
          </a:p>
        </p:txBody>
      </p:sp>
    </p:spTree>
  </p:cSld>
  <p:clrMapOvr>
    <a:masterClrMapping/>
  </p:clrMapOvr>
  <p:transition/>
</p:sldLayout>
</file>

<file path=ppt/slideLayouts/slideLayout7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28330788"/>
      </p:ext>
    </p:extLst>
  </p:cSld>
  <p:clrMapOvr>
    <a:masterClrMapping/>
  </p:clrMapOvr>
  <p:transition/>
</p:sldLayout>
</file>

<file path=ppt/slideLayouts/slideLayout7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pPr/>
              <a:t>‹#›</a:t>
            </a:fld>
            <a:endParaRPr lang="en-US" altLang="en-US"/>
          </a:p>
        </p:txBody>
      </p:sp>
    </p:spTree>
    <p:extLst>
      <p:ext uri="{BB962C8B-B14F-4D97-AF65-F5344CB8AC3E}">
        <p14:creationId xmlns:p14="http://schemas.microsoft.com/office/powerpoint/2010/main" val="4031889725"/>
      </p:ext>
    </p:extLst>
  </p:cSld>
  <p:clrMapOvr>
    <a:masterClrMapping/>
  </p:clrMapOvr>
  <p:transition/>
</p:sldLayout>
</file>

<file path=ppt/slideLayouts/slideLayout7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pPr/>
              <a:t>‹#›</a:t>
            </a:fld>
            <a:endParaRPr lang="en-US" altLang="en-US"/>
          </a:p>
        </p:txBody>
      </p:sp>
    </p:spTree>
    <p:extLst>
      <p:ext uri="{BB962C8B-B14F-4D97-AF65-F5344CB8AC3E}">
        <p14:creationId xmlns:p14="http://schemas.microsoft.com/office/powerpoint/2010/main" val="1043419311"/>
      </p:ext>
    </p:extLst>
  </p:cSld>
  <p:clrMapOvr>
    <a:masterClrMapping/>
  </p:clrMapOvr>
  <p:transition/>
</p:sldLayout>
</file>

<file path=ppt/slideLayouts/slideLayout7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pPr/>
              <a:t>‹#›</a:t>
            </a:fld>
            <a:endParaRPr lang="en-US" altLang="en-US"/>
          </a:p>
        </p:txBody>
      </p:sp>
    </p:spTree>
    <p:extLst>
      <p:ext uri="{BB962C8B-B14F-4D97-AF65-F5344CB8AC3E}">
        <p14:creationId xmlns:p14="http://schemas.microsoft.com/office/powerpoint/2010/main" val="3287196653"/>
      </p:ext>
    </p:extLst>
  </p:cSld>
  <p:clrMapOvr>
    <a:masterClrMapping/>
  </p:clrMapOvr>
  <p:transition/>
</p:sldLayout>
</file>

<file path=ppt/slideLayouts/slideLayout7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pPr/>
              <a:t>‹#›</a:t>
            </a:fld>
            <a:endParaRPr lang="en-US" altLang="en-US"/>
          </a:p>
        </p:txBody>
      </p:sp>
    </p:spTree>
    <p:extLst>
      <p:ext uri="{BB962C8B-B14F-4D97-AF65-F5344CB8AC3E}">
        <p14:creationId xmlns:p14="http://schemas.microsoft.com/office/powerpoint/2010/main" val="3443399964"/>
      </p:ext>
    </p:extLst>
  </p:cSld>
  <p:clrMapOvr>
    <a:masterClrMapping/>
  </p:clrMapOvr>
  <p:transition/>
</p:sldLayout>
</file>

<file path=ppt/slideLayouts/slideLayout7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pPr/>
              <a:t>‹#›</a:t>
            </a:fld>
            <a:endParaRPr lang="en-US" altLang="en-US"/>
          </a:p>
        </p:txBody>
      </p:sp>
    </p:spTree>
    <p:extLst>
      <p:ext uri="{BB962C8B-B14F-4D97-AF65-F5344CB8AC3E}">
        <p14:creationId xmlns:p14="http://schemas.microsoft.com/office/powerpoint/2010/main" val="1491952778"/>
      </p:ext>
    </p:extLst>
  </p:cSld>
  <p:clrMapOvr>
    <a:masterClrMapping/>
  </p:clrMapOvr>
  <p:transition/>
</p:sldLayout>
</file>

<file path=ppt/slideLayouts/slideLayout7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pPr/>
              <a:t>‹#›</a:t>
            </a:fld>
            <a:endParaRPr lang="en-US" altLang="en-US"/>
          </a:p>
        </p:txBody>
      </p:sp>
    </p:spTree>
    <p:extLst>
      <p:ext uri="{BB962C8B-B14F-4D97-AF65-F5344CB8AC3E}">
        <p14:creationId xmlns:p14="http://schemas.microsoft.com/office/powerpoint/2010/main" val="3665507306"/>
      </p:ext>
    </p:extLst>
  </p:cSld>
  <p:clrMapOvr>
    <a:masterClrMapping/>
  </p:clrMapOvr>
  <p:transition/>
</p:sldLayout>
</file>

<file path=ppt/slideLayouts/slideLayout7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pPr/>
              <a:t>‹#›</a:t>
            </a:fld>
            <a:endParaRPr lang="en-US" altLang="en-US"/>
          </a:p>
        </p:txBody>
      </p:sp>
    </p:spTree>
    <p:extLst>
      <p:ext uri="{BB962C8B-B14F-4D97-AF65-F5344CB8AC3E}">
        <p14:creationId xmlns:p14="http://schemas.microsoft.com/office/powerpoint/2010/main" val="182677281"/>
      </p:ext>
    </p:extLst>
  </p:cSld>
  <p:clrMapOvr>
    <a:masterClrMapping/>
  </p:clrMapOvr>
  <p:transition/>
</p:sldLayout>
</file>

<file path=ppt/slideLayouts/slideLayout7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pPr/>
              <a:t>‹#›</a:t>
            </a:fld>
            <a:endParaRPr lang="en-US" altLang="en-US"/>
          </a:p>
        </p:txBody>
      </p:sp>
    </p:spTree>
    <p:extLst>
      <p:ext uri="{BB962C8B-B14F-4D97-AF65-F5344CB8AC3E}">
        <p14:creationId xmlns:p14="http://schemas.microsoft.com/office/powerpoint/2010/main" val="3820621740"/>
      </p:ext>
    </p:extLst>
  </p:cSld>
  <p:clrMapOvr>
    <a:masterClrMapping/>
  </p:clrMapOvr>
  <p:transition/>
</p:sldLayout>
</file>

<file path=ppt/slideLayouts/slideLayout7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a:xfrm>
            <a:off x="628650" y="6356351"/>
            <a:ext cx="2057400" cy="365125"/>
          </a:xfrm>
          <a:prstGeom prst="rect">
            <a:avLst/>
          </a:prstGeom>
        </p:spPr>
        <p:txBody>
          <a:bodyPr/>
          <a:lstStyle/>
          <a:p>
            <a:endParaRPr lang="en-US">
              <a:solidFill>
                <a:prstClr val="black"/>
              </a:solidFill>
            </a:endParaRPr>
          </a:p>
        </p:txBody>
      </p:sp>
      <p:sp>
        <p:nvSpPr>
          <p:cNvPr id="5" name="Footer Placeholder 4"/>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r>
              <a:rPr lang="en-US">
                <a:solidFill>
                  <a:prstClr val="black">
                    <a:tint val="75000"/>
                  </a:prstClr>
                </a:solidFill>
              </a:rPr>
              <a:t>/4</a:t>
            </a:r>
          </a:p>
        </p:txBody>
      </p:sp>
    </p:spTree>
    <p:extLst>
      <p:ext uri="{BB962C8B-B14F-4D97-AF65-F5344CB8AC3E}">
        <p14:creationId xmlns:p14="http://schemas.microsoft.com/office/powerpoint/2010/main" val="4291206735"/>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Slide Number Placeholder 5"/>
          <p:cNvSpPr>
            <a:spLocks noGrp="1"/>
          </p:cNvSpPr>
          <p:nvPr>
            <p:ph type="sldNum" sz="quarter" idx="4"/>
          </p:nvPr>
        </p:nvSpPr>
        <p:spPr>
          <a:xfrm>
            <a:off x="6858000" y="6188075"/>
            <a:ext cx="2057400" cy="365125"/>
          </a:xfrm>
          <a:prstGeom prst="rect">
            <a:avLst/>
          </a:prstGeom>
        </p:spPr>
        <p:txBody>
          <a:bodyPr vert="horz" lIns="91440" tIns="45720" rIns="91440" bIns="45720" rtlCol="0" anchor="ctr"/>
          <a:lstStyle>
            <a:lvl1pPr algn="r">
              <a:defRPr sz="2400">
                <a:solidFill>
                  <a:schemeClr val="tx1">
                    <a:tint val="75000"/>
                  </a:schemeClr>
                </a:solidFill>
                <a:latin typeface="+mj-lt"/>
              </a:defRPr>
            </a:lvl1pPr>
          </a:lstStyle>
          <a:p>
            <a:fld id="{D4D2B188-1D62-4FCA-8363-938AD4629BBB}" type="slidenum">
              <a:rPr lang="en-US" smtClean="0">
                <a:solidFill>
                  <a:prstClr val="black">
                    <a:tint val="75000"/>
                  </a:prstClr>
                </a:solidFill>
              </a:rPr>
              <a:pPr/>
              <a:t>‹#›</a:t>
            </a:fld>
            <a:r>
              <a:rPr lang="en-US">
                <a:solidFill>
                  <a:prstClr val="black">
                    <a:tint val="75000"/>
                  </a:prstClr>
                </a:solidFill>
              </a:rPr>
              <a:t>/4</a:t>
            </a:r>
          </a:p>
        </p:txBody>
      </p:sp>
    </p:spTree>
    <p:extLst>
      <p:ext uri="{BB962C8B-B14F-4D97-AF65-F5344CB8AC3E}">
        <p14:creationId xmlns:p14="http://schemas.microsoft.com/office/powerpoint/2010/main" val="1009980325"/>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8626753"/>
      </p:ext>
    </p:extLst>
  </p:cSld>
  <p:clrMapOvr>
    <a:masterClrMapping/>
  </p:clrMapOvr>
  <p:transition/>
</p:sldLayout>
</file>

<file path=ppt/slideLayouts/slideLayout7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628650" y="6356351"/>
            <a:ext cx="2057400" cy="365125"/>
          </a:xfrm>
          <a:prstGeom prst="rect">
            <a:avLst/>
          </a:prstGeom>
        </p:spPr>
        <p:txBody>
          <a:bodyPr/>
          <a:lstStyle/>
          <a:p>
            <a:endParaRPr lang="en-US">
              <a:solidFill>
                <a:prstClr val="black"/>
              </a:solidFill>
            </a:endParaRPr>
          </a:p>
        </p:txBody>
      </p:sp>
      <p:sp>
        <p:nvSpPr>
          <p:cNvPr id="5" name="Footer Placeholder 4"/>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endParaRPr>
          </a:p>
        </p:txBody>
      </p:sp>
    </p:spTree>
    <p:extLst>
      <p:ext uri="{BB962C8B-B14F-4D97-AF65-F5344CB8AC3E}">
        <p14:creationId xmlns:p14="http://schemas.microsoft.com/office/powerpoint/2010/main" val="3824416179"/>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a:xfrm>
            <a:off x="628650" y="6356351"/>
            <a:ext cx="2057400" cy="365125"/>
          </a:xfrm>
          <a:prstGeom prst="rect">
            <a:avLst/>
          </a:prstGeom>
        </p:spPr>
        <p:txBody>
          <a:bodyPr/>
          <a:lstStyle/>
          <a:p>
            <a:endParaRPr lang="en-US">
              <a:solidFill>
                <a:prstClr val="black"/>
              </a:solidFill>
            </a:endParaRPr>
          </a:p>
        </p:txBody>
      </p:sp>
      <p:sp>
        <p:nvSpPr>
          <p:cNvPr id="6" name="Footer Placeholder 5"/>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076567201"/>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a:xfrm>
            <a:off x="628650" y="6356351"/>
            <a:ext cx="2057400" cy="365125"/>
          </a:xfrm>
          <a:prstGeom prst="rect">
            <a:avLst/>
          </a:prstGeom>
        </p:spPr>
        <p:txBody>
          <a:bodyPr/>
          <a:lstStyle/>
          <a:p>
            <a:endParaRPr lang="en-US">
              <a:solidFill>
                <a:prstClr val="black"/>
              </a:solidFill>
            </a:endParaRPr>
          </a:p>
        </p:txBody>
      </p:sp>
      <p:sp>
        <p:nvSpPr>
          <p:cNvPr id="8" name="Footer Placeholder 7"/>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427718866"/>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a:xfrm>
            <a:off x="628650" y="6356351"/>
            <a:ext cx="2057400" cy="365125"/>
          </a:xfrm>
          <a:prstGeom prst="rect">
            <a:avLst/>
          </a:prstGeom>
        </p:spPr>
        <p:txBody>
          <a:bodyPr/>
          <a:lstStyle/>
          <a:p>
            <a:endParaRPr lang="en-US">
              <a:solidFill>
                <a:prstClr val="black"/>
              </a:solidFill>
            </a:endParaRPr>
          </a:p>
        </p:txBody>
      </p:sp>
      <p:sp>
        <p:nvSpPr>
          <p:cNvPr id="4" name="Footer Placeholder 3"/>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383127612"/>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28650" y="6356351"/>
            <a:ext cx="2057400" cy="365125"/>
          </a:xfrm>
          <a:prstGeom prst="rect">
            <a:avLst/>
          </a:prstGeom>
        </p:spPr>
        <p:txBody>
          <a:bodyPr/>
          <a:lstStyle/>
          <a:p>
            <a:endParaRPr lang="en-US">
              <a:solidFill>
                <a:prstClr val="black"/>
              </a:solidFill>
            </a:endParaRPr>
          </a:p>
        </p:txBody>
      </p:sp>
      <p:sp>
        <p:nvSpPr>
          <p:cNvPr id="3" name="Footer Placeholder 2"/>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208917338"/>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a:xfrm>
            <a:off x="628650" y="6356351"/>
            <a:ext cx="2057400" cy="365125"/>
          </a:xfrm>
          <a:prstGeom prst="rect">
            <a:avLst/>
          </a:prstGeom>
        </p:spPr>
        <p:txBody>
          <a:bodyPr/>
          <a:lstStyle/>
          <a:p>
            <a:endParaRPr lang="en-US">
              <a:solidFill>
                <a:prstClr val="black"/>
              </a:solidFill>
            </a:endParaRPr>
          </a:p>
        </p:txBody>
      </p:sp>
      <p:sp>
        <p:nvSpPr>
          <p:cNvPr id="6" name="Footer Placeholder 5"/>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934470036"/>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a:xfrm>
            <a:off x="628650" y="6356351"/>
            <a:ext cx="2057400" cy="365125"/>
          </a:xfrm>
          <a:prstGeom prst="rect">
            <a:avLst/>
          </a:prstGeom>
        </p:spPr>
        <p:txBody>
          <a:bodyPr/>
          <a:lstStyle/>
          <a:p>
            <a:endParaRPr lang="en-US">
              <a:solidFill>
                <a:prstClr val="black"/>
              </a:solidFill>
            </a:endParaRPr>
          </a:p>
        </p:txBody>
      </p:sp>
      <p:sp>
        <p:nvSpPr>
          <p:cNvPr id="6" name="Footer Placeholder 5"/>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936884746"/>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a:xfrm>
            <a:off x="628650" y="6356351"/>
            <a:ext cx="2057400" cy="365125"/>
          </a:xfrm>
          <a:prstGeom prst="rect">
            <a:avLst/>
          </a:prstGeom>
        </p:spPr>
        <p:txBody>
          <a:bodyPr/>
          <a:lstStyle/>
          <a:p>
            <a:endParaRPr lang="en-US">
              <a:solidFill>
                <a:prstClr val="black"/>
              </a:solidFill>
            </a:endParaRPr>
          </a:p>
        </p:txBody>
      </p:sp>
      <p:sp>
        <p:nvSpPr>
          <p:cNvPr id="5" name="Footer Placeholder 4"/>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872698584"/>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a:xfrm>
            <a:off x="628650" y="6356351"/>
            <a:ext cx="2057400" cy="365125"/>
          </a:xfrm>
          <a:prstGeom prst="rect">
            <a:avLst/>
          </a:prstGeom>
        </p:spPr>
        <p:txBody>
          <a:bodyPr/>
          <a:lstStyle/>
          <a:p>
            <a:endParaRPr lang="en-US">
              <a:solidFill>
                <a:prstClr val="black"/>
              </a:solidFill>
            </a:endParaRPr>
          </a:p>
        </p:txBody>
      </p:sp>
      <p:sp>
        <p:nvSpPr>
          <p:cNvPr id="5" name="Footer Placeholder 4"/>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672742796"/>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a:extLst>
              <a:ext uri="{FF2B5EF4-FFF2-40B4-BE49-F238E27FC236}">
                <a16:creationId xmlns:a16="http://schemas.microsoft.com/office/drawing/2014/main" id="{714B2CC6-BCAC-1643-AB78-C2ADF490D950}"/>
              </a:ext>
            </a:extLst>
          </p:cNvPr>
          <p:cNvSpPr>
            <a:spLocks noChangeArrowheads="1"/>
          </p:cNvSpPr>
          <p:nvPr/>
        </p:nvSpPr>
        <p:spPr bwMode="auto">
          <a:xfrm>
            <a:off x="457200" y="1123950"/>
            <a:ext cx="8229600" cy="914400"/>
          </a:xfrm>
          <a:custGeom>
            <a:avLst/>
            <a:gdLst>
              <a:gd name="T0" fmla="*/ 0 w 1000"/>
              <a:gd name="T1" fmla="*/ 2147483647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 name="Line 8">
            <a:extLst>
              <a:ext uri="{FF2B5EF4-FFF2-40B4-BE49-F238E27FC236}">
                <a16:creationId xmlns:a16="http://schemas.microsoft.com/office/drawing/2014/main" id="{0751B17A-BF36-4842-B734-E23F1865B0C4}"/>
              </a:ext>
            </a:extLst>
          </p:cNvPr>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 name="Line 10">
            <a:extLst>
              <a:ext uri="{FF2B5EF4-FFF2-40B4-BE49-F238E27FC236}">
                <a16:creationId xmlns:a16="http://schemas.microsoft.com/office/drawing/2014/main" id="{28F08601-02AD-6D40-B66A-AFD9E5D60950}"/>
              </a:ext>
            </a:extLst>
          </p:cNvPr>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a:extLst>
              <a:ext uri="{FF2B5EF4-FFF2-40B4-BE49-F238E27FC236}">
                <a16:creationId xmlns:a16="http://schemas.microsoft.com/office/drawing/2014/main" id="{8055B2BB-4A1A-D34E-80ED-672CDAF1ADB7}"/>
              </a:ext>
            </a:extLst>
          </p:cNvPr>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a:defRPr/>
            </a:pPr>
            <a:r>
              <a:rPr lang="en-US"/>
              <a:t>Efficient Runahead Execution</a:t>
            </a:r>
          </a:p>
        </p:txBody>
      </p:sp>
      <p:sp>
        <p:nvSpPr>
          <p:cNvPr id="8" name="Rectangle 5">
            <a:extLst>
              <a:ext uri="{FF2B5EF4-FFF2-40B4-BE49-F238E27FC236}">
                <a16:creationId xmlns:a16="http://schemas.microsoft.com/office/drawing/2014/main" id="{6F15F5C2-BAE1-1849-939C-51DA7DCD9ABF}"/>
              </a:ext>
            </a:extLst>
          </p:cNvPr>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a:extLst>
              <a:ext uri="{FF2B5EF4-FFF2-40B4-BE49-F238E27FC236}">
                <a16:creationId xmlns:a16="http://schemas.microsoft.com/office/drawing/2014/main" id="{7013B461-D351-8C4C-8D06-99189598BB72}"/>
              </a:ext>
            </a:extLst>
          </p:cNvPr>
          <p:cNvSpPr>
            <a:spLocks noGrp="1" noChangeArrowheads="1"/>
          </p:cNvSpPr>
          <p:nvPr>
            <p:ph type="sldNum" sz="quarter" idx="12"/>
          </p:nvPr>
        </p:nvSpPr>
        <p:spPr/>
        <p:txBody>
          <a:bodyPr/>
          <a:lstStyle>
            <a:lvl1pPr>
              <a:defRPr sz="1200"/>
            </a:lvl1pPr>
          </a:lstStyle>
          <a:p>
            <a:fld id="{DE858C0F-DBE4-7F41-93EF-EEDB90BFFB25}" type="slidenum">
              <a:rPr lang="en-US" altLang="en-US"/>
              <a:pPr/>
              <a:t>‹#›</a:t>
            </a:fld>
            <a:endParaRPr lang="en-US" altLang="en-US"/>
          </a:p>
        </p:txBody>
      </p:sp>
    </p:spTree>
    <p:extLst>
      <p:ext uri="{BB962C8B-B14F-4D97-AF65-F5344CB8AC3E}">
        <p14:creationId xmlns:p14="http://schemas.microsoft.com/office/powerpoint/2010/main" val="2804050466"/>
      </p:ext>
    </p:extLst>
  </p:cSld>
  <p:clrMapOvr>
    <a:masterClrMapping/>
  </p:clrMapOvr>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2073927"/>
      </p:ext>
    </p:extLst>
  </p:cSld>
  <p:clrMapOvr>
    <a:masterClrMapping/>
  </p:clrMapOvr>
  <p:transition/>
</p:sldLayout>
</file>

<file path=ppt/slideLayouts/slideLayout7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1320C456-BAB2-674B-9279-F74D1E6BAEB0}"/>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87C3D555-B1CA-AC40-8B14-51B307E08C9C}"/>
              </a:ext>
            </a:extLst>
          </p:cNvPr>
          <p:cNvSpPr>
            <a:spLocks noGrp="1" noChangeArrowheads="1"/>
          </p:cNvSpPr>
          <p:nvPr>
            <p:ph type="sldNum" sz="quarter" idx="11"/>
          </p:nvPr>
        </p:nvSpPr>
        <p:spPr>
          <a:ln/>
        </p:spPr>
        <p:txBody>
          <a:bodyPr/>
          <a:lstStyle>
            <a:lvl1pPr>
              <a:defRPr/>
            </a:lvl1pPr>
          </a:lstStyle>
          <a:p>
            <a:fld id="{1BBEC082-DB60-894D-A65F-EC5CC660E7FA}" type="slidenum">
              <a:rPr lang="en-US" altLang="en-US"/>
              <a:pPr/>
              <a:t>‹#›</a:t>
            </a:fld>
            <a:endParaRPr lang="en-US" altLang="en-US"/>
          </a:p>
        </p:txBody>
      </p:sp>
    </p:spTree>
    <p:extLst>
      <p:ext uri="{BB962C8B-B14F-4D97-AF65-F5344CB8AC3E}">
        <p14:creationId xmlns:p14="http://schemas.microsoft.com/office/powerpoint/2010/main" val="878115516"/>
      </p:ext>
    </p:extLst>
  </p:cSld>
  <p:clrMapOvr>
    <a:masterClrMapping/>
  </p:clrMapOvr>
  <p:transition/>
</p:sldLayout>
</file>

<file path=ppt/slideLayouts/slideLayout7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a:extLst>
              <a:ext uri="{FF2B5EF4-FFF2-40B4-BE49-F238E27FC236}">
                <a16:creationId xmlns:a16="http://schemas.microsoft.com/office/drawing/2014/main" id="{5D8824E4-CBD0-324D-B203-16810E3CD229}"/>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9883843B-4311-F64D-ABF4-8C528A440053}"/>
              </a:ext>
            </a:extLst>
          </p:cNvPr>
          <p:cNvSpPr>
            <a:spLocks noGrp="1" noChangeArrowheads="1"/>
          </p:cNvSpPr>
          <p:nvPr>
            <p:ph type="sldNum" sz="quarter" idx="11"/>
          </p:nvPr>
        </p:nvSpPr>
        <p:spPr>
          <a:ln/>
        </p:spPr>
        <p:txBody>
          <a:bodyPr/>
          <a:lstStyle>
            <a:lvl1pPr>
              <a:defRPr/>
            </a:lvl1pPr>
          </a:lstStyle>
          <a:p>
            <a:fld id="{9BFABF82-8CD4-944F-9794-F4BB55EAA671}" type="slidenum">
              <a:rPr lang="en-US" altLang="en-US"/>
              <a:pPr/>
              <a:t>‹#›</a:t>
            </a:fld>
            <a:endParaRPr lang="en-US" altLang="en-US"/>
          </a:p>
        </p:txBody>
      </p:sp>
    </p:spTree>
    <p:extLst>
      <p:ext uri="{BB962C8B-B14F-4D97-AF65-F5344CB8AC3E}">
        <p14:creationId xmlns:p14="http://schemas.microsoft.com/office/powerpoint/2010/main" val="1635817922"/>
      </p:ext>
    </p:extLst>
  </p:cSld>
  <p:clrMapOvr>
    <a:masterClrMapping/>
  </p:clrMapOvr>
  <p:transition/>
</p:sldLayout>
</file>

<file path=ppt/slideLayouts/slideLayout7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a:extLst>
              <a:ext uri="{FF2B5EF4-FFF2-40B4-BE49-F238E27FC236}">
                <a16:creationId xmlns:a16="http://schemas.microsoft.com/office/drawing/2014/main" id="{BFDEB397-DCF4-E046-9CEF-3C1373D51AA2}"/>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0E8B1ECD-5EF8-C347-8080-250C48299511}"/>
              </a:ext>
            </a:extLst>
          </p:cNvPr>
          <p:cNvSpPr>
            <a:spLocks noGrp="1" noChangeArrowheads="1"/>
          </p:cNvSpPr>
          <p:nvPr>
            <p:ph type="sldNum" sz="quarter" idx="11"/>
          </p:nvPr>
        </p:nvSpPr>
        <p:spPr>
          <a:ln/>
        </p:spPr>
        <p:txBody>
          <a:bodyPr/>
          <a:lstStyle>
            <a:lvl1pPr>
              <a:defRPr/>
            </a:lvl1pPr>
          </a:lstStyle>
          <a:p>
            <a:fld id="{BB7531F1-CE42-F44C-9E97-BCF6159B0BFB}" type="slidenum">
              <a:rPr lang="en-US" altLang="en-US"/>
              <a:pPr/>
              <a:t>‹#›</a:t>
            </a:fld>
            <a:endParaRPr lang="en-US" altLang="en-US"/>
          </a:p>
        </p:txBody>
      </p:sp>
    </p:spTree>
    <p:extLst>
      <p:ext uri="{BB962C8B-B14F-4D97-AF65-F5344CB8AC3E}">
        <p14:creationId xmlns:p14="http://schemas.microsoft.com/office/powerpoint/2010/main" val="3101457189"/>
      </p:ext>
    </p:extLst>
  </p:cSld>
  <p:clrMapOvr>
    <a:masterClrMapping/>
  </p:clrMapOvr>
  <p:transition/>
</p:sldLayout>
</file>

<file path=ppt/slideLayouts/slideLayout7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a:extLst>
              <a:ext uri="{FF2B5EF4-FFF2-40B4-BE49-F238E27FC236}">
                <a16:creationId xmlns:a16="http://schemas.microsoft.com/office/drawing/2014/main" id="{A77F40A4-3E89-1B45-BEBF-0AA9EDBC37F7}"/>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8" name="Rectangle 1030">
            <a:extLst>
              <a:ext uri="{FF2B5EF4-FFF2-40B4-BE49-F238E27FC236}">
                <a16:creationId xmlns:a16="http://schemas.microsoft.com/office/drawing/2014/main" id="{7B6CB434-7272-F144-B3EB-748B298E8A16}"/>
              </a:ext>
            </a:extLst>
          </p:cNvPr>
          <p:cNvSpPr>
            <a:spLocks noGrp="1" noChangeArrowheads="1"/>
          </p:cNvSpPr>
          <p:nvPr>
            <p:ph type="sldNum" sz="quarter" idx="11"/>
          </p:nvPr>
        </p:nvSpPr>
        <p:spPr>
          <a:ln/>
        </p:spPr>
        <p:txBody>
          <a:bodyPr/>
          <a:lstStyle>
            <a:lvl1pPr>
              <a:defRPr/>
            </a:lvl1pPr>
          </a:lstStyle>
          <a:p>
            <a:fld id="{4BF0034D-4554-BD42-802B-E49E3DC77C97}" type="slidenum">
              <a:rPr lang="en-US" altLang="en-US"/>
              <a:pPr/>
              <a:t>‹#›</a:t>
            </a:fld>
            <a:endParaRPr lang="en-US" altLang="en-US"/>
          </a:p>
        </p:txBody>
      </p:sp>
    </p:spTree>
    <p:extLst>
      <p:ext uri="{BB962C8B-B14F-4D97-AF65-F5344CB8AC3E}">
        <p14:creationId xmlns:p14="http://schemas.microsoft.com/office/powerpoint/2010/main" val="2244965659"/>
      </p:ext>
    </p:extLst>
  </p:cSld>
  <p:clrMapOvr>
    <a:masterClrMapping/>
  </p:clrMapOvr>
  <p:transition/>
</p:sldLayout>
</file>

<file path=ppt/slideLayouts/slideLayout7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a:extLst>
              <a:ext uri="{FF2B5EF4-FFF2-40B4-BE49-F238E27FC236}">
                <a16:creationId xmlns:a16="http://schemas.microsoft.com/office/drawing/2014/main" id="{533EA543-58EC-1145-A87A-818F11E2CBDA}"/>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4" name="Rectangle 1030">
            <a:extLst>
              <a:ext uri="{FF2B5EF4-FFF2-40B4-BE49-F238E27FC236}">
                <a16:creationId xmlns:a16="http://schemas.microsoft.com/office/drawing/2014/main" id="{17CD2823-E242-7D44-9F36-68BECE5A08D6}"/>
              </a:ext>
            </a:extLst>
          </p:cNvPr>
          <p:cNvSpPr>
            <a:spLocks noGrp="1" noChangeArrowheads="1"/>
          </p:cNvSpPr>
          <p:nvPr>
            <p:ph type="sldNum" sz="quarter" idx="11"/>
          </p:nvPr>
        </p:nvSpPr>
        <p:spPr>
          <a:ln/>
        </p:spPr>
        <p:txBody>
          <a:bodyPr/>
          <a:lstStyle>
            <a:lvl1pPr>
              <a:defRPr/>
            </a:lvl1pPr>
          </a:lstStyle>
          <a:p>
            <a:fld id="{28AF0954-8371-A644-8944-406A45A852A9}" type="slidenum">
              <a:rPr lang="en-US" altLang="en-US"/>
              <a:pPr/>
              <a:t>‹#›</a:t>
            </a:fld>
            <a:endParaRPr lang="en-US" altLang="en-US"/>
          </a:p>
        </p:txBody>
      </p:sp>
    </p:spTree>
    <p:extLst>
      <p:ext uri="{BB962C8B-B14F-4D97-AF65-F5344CB8AC3E}">
        <p14:creationId xmlns:p14="http://schemas.microsoft.com/office/powerpoint/2010/main" val="2939395626"/>
      </p:ext>
    </p:extLst>
  </p:cSld>
  <p:clrMapOvr>
    <a:masterClrMapping/>
  </p:clrMapOvr>
  <p:transition/>
</p:sldLayout>
</file>

<file path=ppt/slideLayouts/slideLayout7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a:extLst>
              <a:ext uri="{FF2B5EF4-FFF2-40B4-BE49-F238E27FC236}">
                <a16:creationId xmlns:a16="http://schemas.microsoft.com/office/drawing/2014/main" id="{D401DBD6-0D40-914C-A4A9-0E1A05620945}"/>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3" name="Rectangle 1030">
            <a:extLst>
              <a:ext uri="{FF2B5EF4-FFF2-40B4-BE49-F238E27FC236}">
                <a16:creationId xmlns:a16="http://schemas.microsoft.com/office/drawing/2014/main" id="{8D2885C7-A8DE-944D-A733-91FB1D23A917}"/>
              </a:ext>
            </a:extLst>
          </p:cNvPr>
          <p:cNvSpPr>
            <a:spLocks noGrp="1" noChangeArrowheads="1"/>
          </p:cNvSpPr>
          <p:nvPr>
            <p:ph type="sldNum" sz="quarter" idx="11"/>
          </p:nvPr>
        </p:nvSpPr>
        <p:spPr>
          <a:ln/>
        </p:spPr>
        <p:txBody>
          <a:bodyPr/>
          <a:lstStyle>
            <a:lvl1pPr>
              <a:defRPr/>
            </a:lvl1pPr>
          </a:lstStyle>
          <a:p>
            <a:fld id="{1BBB2226-A9FA-DB47-9CF0-2E287A38960E}" type="slidenum">
              <a:rPr lang="en-US" altLang="en-US"/>
              <a:pPr/>
              <a:t>‹#›</a:t>
            </a:fld>
            <a:endParaRPr lang="en-US" altLang="en-US"/>
          </a:p>
        </p:txBody>
      </p:sp>
    </p:spTree>
    <p:extLst>
      <p:ext uri="{BB962C8B-B14F-4D97-AF65-F5344CB8AC3E}">
        <p14:creationId xmlns:p14="http://schemas.microsoft.com/office/powerpoint/2010/main" val="827617510"/>
      </p:ext>
    </p:extLst>
  </p:cSld>
  <p:clrMapOvr>
    <a:masterClrMapping/>
  </p:clrMapOvr>
  <p:transition/>
</p:sldLayout>
</file>

<file path=ppt/slideLayouts/slideLayout7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a:extLst>
              <a:ext uri="{FF2B5EF4-FFF2-40B4-BE49-F238E27FC236}">
                <a16:creationId xmlns:a16="http://schemas.microsoft.com/office/drawing/2014/main" id="{6F3099B0-B9D2-8449-B33E-AE3FA8363DE3}"/>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8D5B7DF8-5103-1B42-996C-8AA394272AE5}"/>
              </a:ext>
            </a:extLst>
          </p:cNvPr>
          <p:cNvSpPr>
            <a:spLocks noGrp="1" noChangeArrowheads="1"/>
          </p:cNvSpPr>
          <p:nvPr>
            <p:ph type="sldNum" sz="quarter" idx="11"/>
          </p:nvPr>
        </p:nvSpPr>
        <p:spPr>
          <a:ln/>
        </p:spPr>
        <p:txBody>
          <a:bodyPr/>
          <a:lstStyle>
            <a:lvl1pPr>
              <a:defRPr/>
            </a:lvl1pPr>
          </a:lstStyle>
          <a:p>
            <a:fld id="{FF674C63-9CEC-E640-98D8-DC688D3DD9E4}" type="slidenum">
              <a:rPr lang="en-US" altLang="en-US"/>
              <a:pPr/>
              <a:t>‹#›</a:t>
            </a:fld>
            <a:endParaRPr lang="en-US" altLang="en-US"/>
          </a:p>
        </p:txBody>
      </p:sp>
    </p:spTree>
    <p:extLst>
      <p:ext uri="{BB962C8B-B14F-4D97-AF65-F5344CB8AC3E}">
        <p14:creationId xmlns:p14="http://schemas.microsoft.com/office/powerpoint/2010/main" val="1213395378"/>
      </p:ext>
    </p:extLst>
  </p:cSld>
  <p:clrMapOvr>
    <a:masterClrMapping/>
  </p:clrMapOvr>
  <p:transition/>
</p:sldLayout>
</file>

<file path=ppt/slideLayouts/slideLayout7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a:extLst>
              <a:ext uri="{FF2B5EF4-FFF2-40B4-BE49-F238E27FC236}">
                <a16:creationId xmlns:a16="http://schemas.microsoft.com/office/drawing/2014/main" id="{A500CE77-FA0E-B448-AA17-55A6703F6BA0}"/>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9B609F3A-95A7-5841-8128-4F348A5B515C}"/>
              </a:ext>
            </a:extLst>
          </p:cNvPr>
          <p:cNvSpPr>
            <a:spLocks noGrp="1" noChangeArrowheads="1"/>
          </p:cNvSpPr>
          <p:nvPr>
            <p:ph type="sldNum" sz="quarter" idx="11"/>
          </p:nvPr>
        </p:nvSpPr>
        <p:spPr>
          <a:ln/>
        </p:spPr>
        <p:txBody>
          <a:bodyPr/>
          <a:lstStyle>
            <a:lvl1pPr>
              <a:defRPr/>
            </a:lvl1pPr>
          </a:lstStyle>
          <a:p>
            <a:fld id="{1DB733DC-D3FD-4841-8A7A-4F4AB73A1310}" type="slidenum">
              <a:rPr lang="en-US" altLang="en-US"/>
              <a:pPr/>
              <a:t>‹#›</a:t>
            </a:fld>
            <a:endParaRPr lang="en-US" altLang="en-US"/>
          </a:p>
        </p:txBody>
      </p:sp>
    </p:spTree>
    <p:extLst>
      <p:ext uri="{BB962C8B-B14F-4D97-AF65-F5344CB8AC3E}">
        <p14:creationId xmlns:p14="http://schemas.microsoft.com/office/powerpoint/2010/main" val="1512567868"/>
      </p:ext>
    </p:extLst>
  </p:cSld>
  <p:clrMapOvr>
    <a:masterClrMapping/>
  </p:clrMapOvr>
  <p:transition/>
</p:sldLayout>
</file>

<file path=ppt/slideLayouts/slideLayout7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2DCD27D1-ECFD-F447-88C4-5B5CD7C64464}"/>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CFB4D705-4483-1248-A730-79BF1918ACC8}"/>
              </a:ext>
            </a:extLst>
          </p:cNvPr>
          <p:cNvSpPr>
            <a:spLocks noGrp="1" noChangeArrowheads="1"/>
          </p:cNvSpPr>
          <p:nvPr>
            <p:ph type="sldNum" sz="quarter" idx="11"/>
          </p:nvPr>
        </p:nvSpPr>
        <p:spPr>
          <a:ln/>
        </p:spPr>
        <p:txBody>
          <a:bodyPr/>
          <a:lstStyle>
            <a:lvl1pPr>
              <a:defRPr/>
            </a:lvl1pPr>
          </a:lstStyle>
          <a:p>
            <a:fld id="{F3317078-9EBE-8343-B263-FE4EDA0B86E1}" type="slidenum">
              <a:rPr lang="en-US" altLang="en-US"/>
              <a:pPr/>
              <a:t>‹#›</a:t>
            </a:fld>
            <a:endParaRPr lang="en-US" altLang="en-US"/>
          </a:p>
        </p:txBody>
      </p:sp>
    </p:spTree>
    <p:extLst>
      <p:ext uri="{BB962C8B-B14F-4D97-AF65-F5344CB8AC3E}">
        <p14:creationId xmlns:p14="http://schemas.microsoft.com/office/powerpoint/2010/main" val="2254433582"/>
      </p:ext>
    </p:extLst>
  </p:cSld>
  <p:clrMapOvr>
    <a:masterClrMapping/>
  </p:clrMapOvr>
  <p:transition/>
</p:sldLayout>
</file>

<file path=ppt/slideLayouts/slideLayout7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67F7E7C7-D54C-7E42-B902-18631D0E50CD}"/>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B0C1EF86-4B10-0E4B-87A4-4C31410E3E8A}"/>
              </a:ext>
            </a:extLst>
          </p:cNvPr>
          <p:cNvSpPr>
            <a:spLocks noGrp="1" noChangeArrowheads="1"/>
          </p:cNvSpPr>
          <p:nvPr>
            <p:ph type="sldNum" sz="quarter" idx="11"/>
          </p:nvPr>
        </p:nvSpPr>
        <p:spPr>
          <a:ln/>
        </p:spPr>
        <p:txBody>
          <a:bodyPr/>
          <a:lstStyle>
            <a:lvl1pPr>
              <a:defRPr/>
            </a:lvl1pPr>
          </a:lstStyle>
          <a:p>
            <a:fld id="{DAEEAFA2-6AF3-564D-8551-0ACDAB9DDF09}" type="slidenum">
              <a:rPr lang="en-US" altLang="en-US"/>
              <a:pPr/>
              <a:t>‹#›</a:t>
            </a:fld>
            <a:endParaRPr lang="en-US" altLang="en-US"/>
          </a:p>
        </p:txBody>
      </p:sp>
    </p:spTree>
    <p:extLst>
      <p:ext uri="{BB962C8B-B14F-4D97-AF65-F5344CB8AC3E}">
        <p14:creationId xmlns:p14="http://schemas.microsoft.com/office/powerpoint/2010/main" val="989456455"/>
      </p:ext>
    </p:extLst>
  </p:cSld>
  <p:clrMapOvr>
    <a:masterClrMapping/>
  </p:clrMapOvr>
  <p:transition/>
</p:sldLayout>
</file>

<file path=ppt/slideLayouts/slideLayout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6813583"/>
      </p:ext>
    </p:extLst>
  </p:cSld>
  <p:clrMapOvr>
    <a:masterClrMapping/>
  </p:clrMapOvr>
  <p:transition/>
</p:sldLayout>
</file>

<file path=ppt/slideLayouts/slideLayout730.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a:extLst>
              <a:ext uri="{FF2B5EF4-FFF2-40B4-BE49-F238E27FC236}">
                <a16:creationId xmlns:a16="http://schemas.microsoft.com/office/drawing/2014/main" id="{2C90C948-2B96-0640-82B2-1E954D9CB727}"/>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2E2E6134-7558-6D42-88BC-6E9B9E7448A4}"/>
              </a:ext>
            </a:extLst>
          </p:cNvPr>
          <p:cNvSpPr>
            <a:spLocks noGrp="1" noChangeArrowheads="1"/>
          </p:cNvSpPr>
          <p:nvPr>
            <p:ph type="sldNum" sz="quarter" idx="11"/>
          </p:nvPr>
        </p:nvSpPr>
        <p:spPr>
          <a:ln/>
        </p:spPr>
        <p:txBody>
          <a:bodyPr/>
          <a:lstStyle>
            <a:lvl1pPr>
              <a:defRPr/>
            </a:lvl1pPr>
          </a:lstStyle>
          <a:p>
            <a:fld id="{F0A436F3-25BF-5246-8097-CFB6BF81F56B}" type="slidenum">
              <a:rPr lang="en-US" altLang="en-US"/>
              <a:pPr/>
              <a:t>‹#›</a:t>
            </a:fld>
            <a:endParaRPr lang="en-US" altLang="en-US"/>
          </a:p>
        </p:txBody>
      </p:sp>
    </p:spTree>
    <p:extLst>
      <p:ext uri="{BB962C8B-B14F-4D97-AF65-F5344CB8AC3E}">
        <p14:creationId xmlns:p14="http://schemas.microsoft.com/office/powerpoint/2010/main" val="446642118"/>
      </p:ext>
    </p:extLst>
  </p:cSld>
  <p:clrMapOvr>
    <a:masterClrMapping/>
  </p:clrMapOvr>
  <p:transition/>
</p:sldLayout>
</file>

<file path=ppt/slideLayouts/slideLayout7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lIns="91440"/>
          <a:lstStyle>
            <a:lvl1pPr algn="ctr">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a:xfrm>
            <a:off x="457200" y="6356358"/>
            <a:ext cx="2133600" cy="365125"/>
          </a:xfrm>
          <a:prstGeom prst="rect">
            <a:avLst/>
          </a:prstGeom>
        </p:spPr>
        <p:txBody>
          <a:bodyPr/>
          <a:lstStyle/>
          <a:p>
            <a:fld id="{920D214A-2AFC-4BE3-89FE-6518807E148F}" type="datetime1">
              <a:rPr lang="en-US" smtClean="0"/>
              <a:t>6/24/18</a:t>
            </a:fld>
            <a:endParaRPr lang="en-US"/>
          </a:p>
        </p:txBody>
      </p:sp>
      <p:sp>
        <p:nvSpPr>
          <p:cNvPr id="5" name="Footer Placeholder 4"/>
          <p:cNvSpPr>
            <a:spLocks noGrp="1"/>
          </p:cNvSpPr>
          <p:nvPr>
            <p:ph type="ftr" sz="quarter" idx="11"/>
          </p:nvPr>
        </p:nvSpPr>
        <p:spPr>
          <a:xfrm>
            <a:off x="3124200" y="6356358"/>
            <a:ext cx="2895600" cy="365125"/>
          </a:xfrm>
          <a:prstGeom prst="rect">
            <a:avLst/>
          </a:prstGeom>
        </p:spPr>
        <p:txBody>
          <a:bodyPr/>
          <a:lstStyle/>
          <a:p>
            <a:endParaRPr lang="en-US"/>
          </a:p>
        </p:txBody>
      </p:sp>
      <p:sp>
        <p:nvSpPr>
          <p:cNvPr id="6" name="Slide Number Placeholder 5"/>
          <p:cNvSpPr>
            <a:spLocks noGrp="1"/>
          </p:cNvSpPr>
          <p:nvPr>
            <p:ph type="sldNum" sz="quarter" idx="12"/>
          </p:nvPr>
        </p:nvSpPr>
        <p:spPr/>
        <p:txBody>
          <a:bodyPr/>
          <a:lstStyle/>
          <a:p>
            <a:fld id="{BA2D8F13-174C-467F-9D40-7DDEF70CAB8C}" type="slidenum">
              <a:rPr lang="en-US" smtClean="0"/>
              <a:t>‹#›</a:t>
            </a:fld>
            <a:endParaRPr lang="en-US"/>
          </a:p>
        </p:txBody>
      </p:sp>
    </p:spTree>
    <p:extLst>
      <p:ext uri="{BB962C8B-B14F-4D97-AF65-F5344CB8AC3E}">
        <p14:creationId xmlns:p14="http://schemas.microsoft.com/office/powerpoint/2010/main" val="3680555288"/>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4400"/>
            </a:lvl1pPr>
          </a:lstStyle>
          <a:p>
            <a:r>
              <a:rPr lang="en-US" dirty="0"/>
              <a:t>Click to edit Master title style</a:t>
            </a:r>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457200" y="6356358"/>
            <a:ext cx="2133600" cy="365125"/>
          </a:xfrm>
          <a:prstGeom prst="rect">
            <a:avLst/>
          </a:prstGeom>
        </p:spPr>
        <p:txBody>
          <a:bodyPr/>
          <a:lstStyle/>
          <a:p>
            <a:fld id="{E9021861-6BD7-4EE9-A68B-37E75913A333}" type="datetime1">
              <a:rPr lang="en-US" smtClean="0"/>
              <a:t>6/24/18</a:t>
            </a:fld>
            <a:endParaRPr lang="en-US"/>
          </a:p>
        </p:txBody>
      </p:sp>
      <p:sp>
        <p:nvSpPr>
          <p:cNvPr id="5" name="Footer Placeholder 4"/>
          <p:cNvSpPr>
            <a:spLocks noGrp="1"/>
          </p:cNvSpPr>
          <p:nvPr>
            <p:ph type="ftr" sz="quarter" idx="11"/>
          </p:nvPr>
        </p:nvSpPr>
        <p:spPr>
          <a:xfrm>
            <a:off x="3124200" y="6356358"/>
            <a:ext cx="2895600" cy="365125"/>
          </a:xfrm>
          <a:prstGeom prst="rect">
            <a:avLst/>
          </a:prstGeom>
        </p:spPr>
        <p:txBody>
          <a:bodyPr/>
          <a:lstStyle/>
          <a:p>
            <a:endParaRPr lang="en-US"/>
          </a:p>
        </p:txBody>
      </p:sp>
      <p:sp>
        <p:nvSpPr>
          <p:cNvPr id="6" name="Slide Number Placeholder 5"/>
          <p:cNvSpPr>
            <a:spLocks noGrp="1"/>
          </p:cNvSpPr>
          <p:nvPr>
            <p:ph type="sldNum" sz="quarter" idx="12"/>
          </p:nvPr>
        </p:nvSpPr>
        <p:spPr/>
        <p:txBody>
          <a:bodyPr/>
          <a:lstStyle/>
          <a:p>
            <a:fld id="{BA2D8F13-174C-467F-9D40-7DDEF70CAB8C}" type="slidenum">
              <a:rPr lang="en-US" smtClean="0"/>
              <a:t>‹#›</a:t>
            </a:fld>
            <a:endParaRPr lang="en-US"/>
          </a:p>
        </p:txBody>
      </p:sp>
    </p:spTree>
    <p:extLst>
      <p:ext uri="{BB962C8B-B14F-4D97-AF65-F5344CB8AC3E}">
        <p14:creationId xmlns:p14="http://schemas.microsoft.com/office/powerpoint/2010/main" val="2551146983"/>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457200" y="6356358"/>
            <a:ext cx="2133600" cy="365125"/>
          </a:xfrm>
          <a:prstGeom prst="rect">
            <a:avLst/>
          </a:prstGeom>
        </p:spPr>
        <p:txBody>
          <a:bodyPr/>
          <a:lstStyle/>
          <a:p>
            <a:fld id="{CE294271-EC2C-4AA4-B1D8-6325DBCD6885}" type="datetime1">
              <a:rPr lang="en-US" smtClean="0"/>
              <a:t>6/24/18</a:t>
            </a:fld>
            <a:endParaRPr lang="en-US"/>
          </a:p>
        </p:txBody>
      </p:sp>
      <p:sp>
        <p:nvSpPr>
          <p:cNvPr id="5" name="Footer Placeholder 4"/>
          <p:cNvSpPr>
            <a:spLocks noGrp="1"/>
          </p:cNvSpPr>
          <p:nvPr>
            <p:ph type="ftr" sz="quarter" idx="11"/>
          </p:nvPr>
        </p:nvSpPr>
        <p:spPr>
          <a:xfrm>
            <a:off x="3124200" y="6356358"/>
            <a:ext cx="2895600" cy="365125"/>
          </a:xfrm>
          <a:prstGeom prst="rect">
            <a:avLst/>
          </a:prstGeom>
        </p:spPr>
        <p:txBody>
          <a:bodyPr/>
          <a:lstStyle/>
          <a:p>
            <a:endParaRPr lang="en-US"/>
          </a:p>
        </p:txBody>
      </p:sp>
      <p:sp>
        <p:nvSpPr>
          <p:cNvPr id="6" name="Slide Number Placeholder 5"/>
          <p:cNvSpPr>
            <a:spLocks noGrp="1"/>
          </p:cNvSpPr>
          <p:nvPr>
            <p:ph type="sldNum" sz="quarter" idx="12"/>
          </p:nvPr>
        </p:nvSpPr>
        <p:spPr/>
        <p:txBody>
          <a:bodyPr/>
          <a:lstStyle/>
          <a:p>
            <a:fld id="{BA2D8F13-174C-467F-9D40-7DDEF70CAB8C}" type="slidenum">
              <a:rPr lang="en-US" smtClean="0"/>
              <a:t>‹#›</a:t>
            </a:fld>
            <a:endParaRPr lang="en-US"/>
          </a:p>
        </p:txBody>
      </p:sp>
    </p:spTree>
    <p:extLst>
      <p:ext uri="{BB962C8B-B14F-4D97-AF65-F5344CB8AC3E}">
        <p14:creationId xmlns:p14="http://schemas.microsoft.com/office/powerpoint/2010/main" val="170417059"/>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457200" y="6356358"/>
            <a:ext cx="2133600" cy="365125"/>
          </a:xfrm>
          <a:prstGeom prst="rect">
            <a:avLst/>
          </a:prstGeom>
        </p:spPr>
        <p:txBody>
          <a:bodyPr/>
          <a:lstStyle/>
          <a:p>
            <a:fld id="{C26C81D6-5C0A-4888-8AA2-94A703B72A86}" type="datetime1">
              <a:rPr lang="en-US" smtClean="0"/>
              <a:t>6/24/18</a:t>
            </a:fld>
            <a:endParaRPr lang="en-US"/>
          </a:p>
        </p:txBody>
      </p:sp>
      <p:sp>
        <p:nvSpPr>
          <p:cNvPr id="6" name="Footer Placeholder 5"/>
          <p:cNvSpPr>
            <a:spLocks noGrp="1"/>
          </p:cNvSpPr>
          <p:nvPr>
            <p:ph type="ftr" sz="quarter" idx="11"/>
          </p:nvPr>
        </p:nvSpPr>
        <p:spPr>
          <a:xfrm>
            <a:off x="3124200" y="6356358"/>
            <a:ext cx="2895600" cy="365125"/>
          </a:xfrm>
          <a:prstGeom prst="rect">
            <a:avLst/>
          </a:prstGeom>
        </p:spPr>
        <p:txBody>
          <a:bodyPr/>
          <a:lstStyle/>
          <a:p>
            <a:endParaRPr lang="en-US"/>
          </a:p>
        </p:txBody>
      </p:sp>
      <p:sp>
        <p:nvSpPr>
          <p:cNvPr id="7" name="Slide Number Placeholder 6"/>
          <p:cNvSpPr>
            <a:spLocks noGrp="1"/>
          </p:cNvSpPr>
          <p:nvPr>
            <p:ph type="sldNum" sz="quarter" idx="12"/>
          </p:nvPr>
        </p:nvSpPr>
        <p:spPr/>
        <p:txBody>
          <a:bodyPr/>
          <a:lstStyle/>
          <a:p>
            <a:fld id="{BA2D8F13-174C-467F-9D40-7DDEF70CAB8C}" type="slidenum">
              <a:rPr lang="en-US" smtClean="0"/>
              <a:t>‹#›</a:t>
            </a:fld>
            <a:endParaRPr lang="en-US"/>
          </a:p>
        </p:txBody>
      </p:sp>
    </p:spTree>
    <p:extLst>
      <p:ext uri="{BB962C8B-B14F-4D97-AF65-F5344CB8AC3E}">
        <p14:creationId xmlns:p14="http://schemas.microsoft.com/office/powerpoint/2010/main" val="4028860798"/>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9"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9"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457200" y="6356358"/>
            <a:ext cx="2133600" cy="365125"/>
          </a:xfrm>
          <a:prstGeom prst="rect">
            <a:avLst/>
          </a:prstGeom>
        </p:spPr>
        <p:txBody>
          <a:bodyPr/>
          <a:lstStyle/>
          <a:p>
            <a:fld id="{5C6A7242-E7F0-452E-9AAD-6A266A1C3304}" type="datetime1">
              <a:rPr lang="en-US" smtClean="0"/>
              <a:t>6/24/18</a:t>
            </a:fld>
            <a:endParaRPr lang="en-US"/>
          </a:p>
        </p:txBody>
      </p:sp>
      <p:sp>
        <p:nvSpPr>
          <p:cNvPr id="8" name="Footer Placeholder 7"/>
          <p:cNvSpPr>
            <a:spLocks noGrp="1"/>
          </p:cNvSpPr>
          <p:nvPr>
            <p:ph type="ftr" sz="quarter" idx="11"/>
          </p:nvPr>
        </p:nvSpPr>
        <p:spPr>
          <a:xfrm>
            <a:off x="3124200" y="6356358"/>
            <a:ext cx="2895600" cy="365125"/>
          </a:xfrm>
          <a:prstGeom prst="rect">
            <a:avLst/>
          </a:prstGeom>
        </p:spPr>
        <p:txBody>
          <a:bodyPr/>
          <a:lstStyle/>
          <a:p>
            <a:endParaRPr lang="en-US"/>
          </a:p>
        </p:txBody>
      </p:sp>
      <p:sp>
        <p:nvSpPr>
          <p:cNvPr id="9" name="Slide Number Placeholder 8"/>
          <p:cNvSpPr>
            <a:spLocks noGrp="1"/>
          </p:cNvSpPr>
          <p:nvPr>
            <p:ph type="sldNum" sz="quarter" idx="12"/>
          </p:nvPr>
        </p:nvSpPr>
        <p:spPr/>
        <p:txBody>
          <a:bodyPr/>
          <a:lstStyle/>
          <a:p>
            <a:fld id="{BA2D8F13-174C-467F-9D40-7DDEF70CAB8C}" type="slidenum">
              <a:rPr lang="en-US" smtClean="0"/>
              <a:t>‹#›</a:t>
            </a:fld>
            <a:endParaRPr lang="en-US"/>
          </a:p>
        </p:txBody>
      </p:sp>
    </p:spTree>
    <p:extLst>
      <p:ext uri="{BB962C8B-B14F-4D97-AF65-F5344CB8AC3E}">
        <p14:creationId xmlns:p14="http://schemas.microsoft.com/office/powerpoint/2010/main" val="3182953428"/>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457200" y="6356358"/>
            <a:ext cx="2133600" cy="365125"/>
          </a:xfrm>
          <a:prstGeom prst="rect">
            <a:avLst/>
          </a:prstGeom>
        </p:spPr>
        <p:txBody>
          <a:bodyPr/>
          <a:lstStyle/>
          <a:p>
            <a:fld id="{E4A2E865-F686-4BA8-A1F8-7363E1251590}" type="datetime1">
              <a:rPr lang="en-US" smtClean="0"/>
              <a:t>6/24/18</a:t>
            </a:fld>
            <a:endParaRPr lang="en-US"/>
          </a:p>
        </p:txBody>
      </p:sp>
      <p:sp>
        <p:nvSpPr>
          <p:cNvPr id="4" name="Footer Placeholder 3"/>
          <p:cNvSpPr>
            <a:spLocks noGrp="1"/>
          </p:cNvSpPr>
          <p:nvPr>
            <p:ph type="ftr" sz="quarter" idx="11"/>
          </p:nvPr>
        </p:nvSpPr>
        <p:spPr>
          <a:xfrm>
            <a:off x="3124200" y="6356358"/>
            <a:ext cx="2895600" cy="365125"/>
          </a:xfrm>
          <a:prstGeom prst="rect">
            <a:avLst/>
          </a:prstGeom>
        </p:spPr>
        <p:txBody>
          <a:bodyPr/>
          <a:lstStyle/>
          <a:p>
            <a:endParaRPr lang="en-US"/>
          </a:p>
        </p:txBody>
      </p:sp>
      <p:sp>
        <p:nvSpPr>
          <p:cNvPr id="5" name="Slide Number Placeholder 4"/>
          <p:cNvSpPr>
            <a:spLocks noGrp="1"/>
          </p:cNvSpPr>
          <p:nvPr>
            <p:ph type="sldNum" sz="quarter" idx="12"/>
          </p:nvPr>
        </p:nvSpPr>
        <p:spPr/>
        <p:txBody>
          <a:bodyPr/>
          <a:lstStyle/>
          <a:p>
            <a:fld id="{BA2D8F13-174C-467F-9D40-7DDEF70CAB8C}" type="slidenum">
              <a:rPr lang="en-US" smtClean="0"/>
              <a:t>‹#›</a:t>
            </a:fld>
            <a:endParaRPr lang="en-US"/>
          </a:p>
        </p:txBody>
      </p:sp>
    </p:spTree>
    <p:extLst>
      <p:ext uri="{BB962C8B-B14F-4D97-AF65-F5344CB8AC3E}">
        <p14:creationId xmlns:p14="http://schemas.microsoft.com/office/powerpoint/2010/main" val="2917967468"/>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6356358"/>
            <a:ext cx="2133600" cy="365125"/>
          </a:xfrm>
          <a:prstGeom prst="rect">
            <a:avLst/>
          </a:prstGeom>
        </p:spPr>
        <p:txBody>
          <a:bodyPr/>
          <a:lstStyle/>
          <a:p>
            <a:fld id="{13858B6D-F0A8-4A5A-A21C-F2DDFAEE91CA}" type="datetime1">
              <a:rPr lang="en-US" smtClean="0"/>
              <a:t>6/24/18</a:t>
            </a:fld>
            <a:endParaRPr lang="en-US"/>
          </a:p>
        </p:txBody>
      </p:sp>
      <p:sp>
        <p:nvSpPr>
          <p:cNvPr id="3" name="Footer Placeholder 2"/>
          <p:cNvSpPr>
            <a:spLocks noGrp="1"/>
          </p:cNvSpPr>
          <p:nvPr>
            <p:ph type="ftr" sz="quarter" idx="11"/>
          </p:nvPr>
        </p:nvSpPr>
        <p:spPr>
          <a:xfrm>
            <a:off x="3124200" y="6356358"/>
            <a:ext cx="2895600" cy="365125"/>
          </a:xfrm>
          <a:prstGeom prst="rect">
            <a:avLst/>
          </a:prstGeom>
        </p:spPr>
        <p:txBody>
          <a:bodyPr/>
          <a:lstStyle/>
          <a:p>
            <a:endParaRPr lang="en-US"/>
          </a:p>
        </p:txBody>
      </p:sp>
      <p:sp>
        <p:nvSpPr>
          <p:cNvPr id="4" name="Slide Number Placeholder 3"/>
          <p:cNvSpPr>
            <a:spLocks noGrp="1"/>
          </p:cNvSpPr>
          <p:nvPr>
            <p:ph type="sldNum" sz="quarter" idx="12"/>
          </p:nvPr>
        </p:nvSpPr>
        <p:spPr/>
        <p:txBody>
          <a:bodyPr/>
          <a:lstStyle/>
          <a:p>
            <a:fld id="{BA2D8F13-174C-467F-9D40-7DDEF70CAB8C}" type="slidenum">
              <a:rPr lang="en-US" smtClean="0"/>
              <a:t>‹#›</a:t>
            </a:fld>
            <a:endParaRPr lang="en-US"/>
          </a:p>
        </p:txBody>
      </p:sp>
    </p:spTree>
    <p:extLst>
      <p:ext uri="{BB962C8B-B14F-4D97-AF65-F5344CB8AC3E}">
        <p14:creationId xmlns:p14="http://schemas.microsoft.com/office/powerpoint/2010/main" val="2114535082"/>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3"/>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8"/>
            <a:ext cx="2133600" cy="365125"/>
          </a:xfrm>
          <a:prstGeom prst="rect">
            <a:avLst/>
          </a:prstGeom>
        </p:spPr>
        <p:txBody>
          <a:bodyPr/>
          <a:lstStyle/>
          <a:p>
            <a:fld id="{4BE59F63-4AED-4D19-AEDC-2344A5DC207C}" type="datetime1">
              <a:rPr lang="en-US" smtClean="0"/>
              <a:t>6/24/18</a:t>
            </a:fld>
            <a:endParaRPr lang="en-US"/>
          </a:p>
        </p:txBody>
      </p:sp>
      <p:sp>
        <p:nvSpPr>
          <p:cNvPr id="6" name="Footer Placeholder 5"/>
          <p:cNvSpPr>
            <a:spLocks noGrp="1"/>
          </p:cNvSpPr>
          <p:nvPr>
            <p:ph type="ftr" sz="quarter" idx="11"/>
          </p:nvPr>
        </p:nvSpPr>
        <p:spPr>
          <a:xfrm>
            <a:off x="3124200" y="6356358"/>
            <a:ext cx="2895600" cy="365125"/>
          </a:xfrm>
          <a:prstGeom prst="rect">
            <a:avLst/>
          </a:prstGeom>
        </p:spPr>
        <p:txBody>
          <a:bodyPr/>
          <a:lstStyle/>
          <a:p>
            <a:endParaRPr lang="en-US"/>
          </a:p>
        </p:txBody>
      </p:sp>
      <p:sp>
        <p:nvSpPr>
          <p:cNvPr id="7" name="Slide Number Placeholder 6"/>
          <p:cNvSpPr>
            <a:spLocks noGrp="1"/>
          </p:cNvSpPr>
          <p:nvPr>
            <p:ph type="sldNum" sz="quarter" idx="12"/>
          </p:nvPr>
        </p:nvSpPr>
        <p:spPr/>
        <p:txBody>
          <a:bodyPr/>
          <a:lstStyle/>
          <a:p>
            <a:fld id="{BA2D8F13-174C-467F-9D40-7DDEF70CAB8C}" type="slidenum">
              <a:rPr lang="en-US" smtClean="0"/>
              <a:t>‹#›</a:t>
            </a:fld>
            <a:endParaRPr lang="en-US"/>
          </a:p>
        </p:txBody>
      </p:sp>
    </p:spTree>
    <p:extLst>
      <p:ext uri="{BB962C8B-B14F-4D97-AF65-F5344CB8AC3E}">
        <p14:creationId xmlns:p14="http://schemas.microsoft.com/office/powerpoint/2010/main" val="2116666942"/>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8"/>
            <a:ext cx="2133600" cy="365125"/>
          </a:xfrm>
          <a:prstGeom prst="rect">
            <a:avLst/>
          </a:prstGeom>
        </p:spPr>
        <p:txBody>
          <a:bodyPr/>
          <a:lstStyle/>
          <a:p>
            <a:fld id="{CE2DF23D-22DE-41A0-9045-8939205C2A67}" type="datetime1">
              <a:rPr lang="en-US" smtClean="0"/>
              <a:t>6/24/18</a:t>
            </a:fld>
            <a:endParaRPr lang="en-US"/>
          </a:p>
        </p:txBody>
      </p:sp>
      <p:sp>
        <p:nvSpPr>
          <p:cNvPr id="6" name="Footer Placeholder 5"/>
          <p:cNvSpPr>
            <a:spLocks noGrp="1"/>
          </p:cNvSpPr>
          <p:nvPr>
            <p:ph type="ftr" sz="quarter" idx="11"/>
          </p:nvPr>
        </p:nvSpPr>
        <p:spPr>
          <a:xfrm>
            <a:off x="3124200" y="6356358"/>
            <a:ext cx="2895600" cy="365125"/>
          </a:xfrm>
          <a:prstGeom prst="rect">
            <a:avLst/>
          </a:prstGeom>
        </p:spPr>
        <p:txBody>
          <a:bodyPr/>
          <a:lstStyle/>
          <a:p>
            <a:endParaRPr lang="en-US"/>
          </a:p>
        </p:txBody>
      </p:sp>
      <p:sp>
        <p:nvSpPr>
          <p:cNvPr id="7" name="Slide Number Placeholder 6"/>
          <p:cNvSpPr>
            <a:spLocks noGrp="1"/>
          </p:cNvSpPr>
          <p:nvPr>
            <p:ph type="sldNum" sz="quarter" idx="12"/>
          </p:nvPr>
        </p:nvSpPr>
        <p:spPr/>
        <p:txBody>
          <a:bodyPr/>
          <a:lstStyle/>
          <a:p>
            <a:fld id="{BA2D8F13-174C-467F-9D40-7DDEF70CAB8C}" type="slidenum">
              <a:rPr lang="en-US" smtClean="0"/>
              <a:t>‹#›</a:t>
            </a:fld>
            <a:endParaRPr lang="en-US"/>
          </a:p>
        </p:txBody>
      </p:sp>
    </p:spTree>
    <p:extLst>
      <p:ext uri="{BB962C8B-B14F-4D97-AF65-F5344CB8AC3E}">
        <p14:creationId xmlns:p14="http://schemas.microsoft.com/office/powerpoint/2010/main" val="3506696824"/>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2685609"/>
      </p:ext>
    </p:extLst>
  </p:cSld>
  <p:clrMapOvr>
    <a:masterClrMapping/>
  </p:clrMapOvr>
  <p:transition/>
</p:sldLayout>
</file>

<file path=ppt/slideLayouts/slideLayout7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8"/>
            <a:ext cx="2133600" cy="365125"/>
          </a:xfrm>
          <a:prstGeom prst="rect">
            <a:avLst/>
          </a:prstGeom>
        </p:spPr>
        <p:txBody>
          <a:bodyPr/>
          <a:lstStyle/>
          <a:p>
            <a:fld id="{206B5BB5-C062-4C16-8C4E-0D7EE65EA5A7}" type="datetime1">
              <a:rPr lang="en-US" smtClean="0"/>
              <a:t>6/24/18</a:t>
            </a:fld>
            <a:endParaRPr lang="en-US"/>
          </a:p>
        </p:txBody>
      </p:sp>
      <p:sp>
        <p:nvSpPr>
          <p:cNvPr id="5" name="Footer Placeholder 4"/>
          <p:cNvSpPr>
            <a:spLocks noGrp="1"/>
          </p:cNvSpPr>
          <p:nvPr>
            <p:ph type="ftr" sz="quarter" idx="11"/>
          </p:nvPr>
        </p:nvSpPr>
        <p:spPr>
          <a:xfrm>
            <a:off x="3124200" y="6356358"/>
            <a:ext cx="2895600" cy="365125"/>
          </a:xfrm>
          <a:prstGeom prst="rect">
            <a:avLst/>
          </a:prstGeom>
        </p:spPr>
        <p:txBody>
          <a:bodyPr/>
          <a:lstStyle/>
          <a:p>
            <a:endParaRPr lang="en-US"/>
          </a:p>
        </p:txBody>
      </p:sp>
      <p:sp>
        <p:nvSpPr>
          <p:cNvPr id="6" name="Slide Number Placeholder 5"/>
          <p:cNvSpPr>
            <a:spLocks noGrp="1"/>
          </p:cNvSpPr>
          <p:nvPr>
            <p:ph type="sldNum" sz="quarter" idx="12"/>
          </p:nvPr>
        </p:nvSpPr>
        <p:spPr/>
        <p:txBody>
          <a:bodyPr/>
          <a:lstStyle/>
          <a:p>
            <a:fld id="{BA2D8F13-174C-467F-9D40-7DDEF70CAB8C}" type="slidenum">
              <a:rPr lang="en-US" smtClean="0"/>
              <a:t>‹#›</a:t>
            </a:fld>
            <a:endParaRPr lang="en-US"/>
          </a:p>
        </p:txBody>
      </p:sp>
    </p:spTree>
    <p:extLst>
      <p:ext uri="{BB962C8B-B14F-4D97-AF65-F5344CB8AC3E}">
        <p14:creationId xmlns:p14="http://schemas.microsoft.com/office/powerpoint/2010/main" val="1814439633"/>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6"/>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6"/>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8"/>
            <a:ext cx="2133600" cy="365125"/>
          </a:xfrm>
          <a:prstGeom prst="rect">
            <a:avLst/>
          </a:prstGeom>
        </p:spPr>
        <p:txBody>
          <a:bodyPr/>
          <a:lstStyle/>
          <a:p>
            <a:fld id="{93CCC17E-136C-4D5B-9C83-1E9F6F691804}" type="datetime1">
              <a:rPr lang="en-US" smtClean="0"/>
              <a:t>6/24/18</a:t>
            </a:fld>
            <a:endParaRPr lang="en-US"/>
          </a:p>
        </p:txBody>
      </p:sp>
      <p:sp>
        <p:nvSpPr>
          <p:cNvPr id="5" name="Footer Placeholder 4"/>
          <p:cNvSpPr>
            <a:spLocks noGrp="1"/>
          </p:cNvSpPr>
          <p:nvPr>
            <p:ph type="ftr" sz="quarter" idx="11"/>
          </p:nvPr>
        </p:nvSpPr>
        <p:spPr>
          <a:xfrm>
            <a:off x="3124200" y="6356358"/>
            <a:ext cx="2895600" cy="365125"/>
          </a:xfrm>
          <a:prstGeom prst="rect">
            <a:avLst/>
          </a:prstGeom>
        </p:spPr>
        <p:txBody>
          <a:bodyPr/>
          <a:lstStyle/>
          <a:p>
            <a:endParaRPr lang="en-US"/>
          </a:p>
        </p:txBody>
      </p:sp>
      <p:sp>
        <p:nvSpPr>
          <p:cNvPr id="6" name="Slide Number Placeholder 5"/>
          <p:cNvSpPr>
            <a:spLocks noGrp="1"/>
          </p:cNvSpPr>
          <p:nvPr>
            <p:ph type="sldNum" sz="quarter" idx="12"/>
          </p:nvPr>
        </p:nvSpPr>
        <p:spPr/>
        <p:txBody>
          <a:bodyPr/>
          <a:lstStyle/>
          <a:p>
            <a:fld id="{BA2D8F13-174C-467F-9D40-7DDEF70CAB8C}" type="slidenum">
              <a:rPr lang="en-US" smtClean="0"/>
              <a:t>‹#›</a:t>
            </a:fld>
            <a:endParaRPr lang="en-US"/>
          </a:p>
        </p:txBody>
      </p:sp>
    </p:spTree>
    <p:extLst>
      <p:ext uri="{BB962C8B-B14F-4D97-AF65-F5344CB8AC3E}">
        <p14:creationId xmlns:p14="http://schemas.microsoft.com/office/powerpoint/2010/main" val="569929455"/>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Rectangle 3"/>
          <p:cNvSpPr/>
          <p:nvPr userDrawn="1"/>
        </p:nvSpPr>
        <p:spPr>
          <a:xfrm>
            <a:off x="0" y="6543675"/>
            <a:ext cx="1597025" cy="314325"/>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latin typeface="Calibri"/>
            </a:endParaRPr>
          </a:p>
        </p:txBody>
      </p:sp>
      <p:sp>
        <p:nvSpPr>
          <p:cNvPr id="2" name="Title 1"/>
          <p:cNvSpPr>
            <a:spLocks noGrp="1"/>
          </p:cNvSpPr>
          <p:nvPr>
            <p:ph type="ctrTitle"/>
          </p:nvPr>
        </p:nvSpPr>
        <p:spPr>
          <a:xfrm>
            <a:off x="0" y="2130425"/>
            <a:ext cx="9144000" cy="1470025"/>
          </a:xfrm>
        </p:spPr>
        <p:txBody>
          <a:bodyPr/>
          <a:lstStyle/>
          <a:p>
            <a:r>
              <a:rPr lang="en-US"/>
              <a:t>Click to edit Master title style</a:t>
            </a:r>
          </a:p>
        </p:txBody>
      </p:sp>
      <p:sp>
        <p:nvSpPr>
          <p:cNvPr id="3" name="Subtitle 2"/>
          <p:cNvSpPr>
            <a:spLocks noGrp="1"/>
          </p:cNvSpPr>
          <p:nvPr>
            <p:ph type="subTitle" idx="1"/>
          </p:nvPr>
        </p:nvSpPr>
        <p:spPr>
          <a:xfrm>
            <a:off x="304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5"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81D58B9F-78D6-474A-B4A1-30F92F017107}" type="datetime1">
              <a:rPr lang="en-US"/>
              <a:pPr>
                <a:defRPr/>
              </a:pPr>
              <a:t>6/24/18</a:t>
            </a:fld>
            <a:endParaRPr lang="en-US"/>
          </a:p>
        </p:txBody>
      </p:sp>
      <p:sp>
        <p:nvSpPr>
          <p:cNvPr id="6"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419CD3F8-C83B-CD49-9180-D976955590CD}" type="slidenum">
              <a:rPr lang="en-US"/>
              <a:pPr>
                <a:defRPr/>
              </a:pPr>
              <a:t>‹#›</a:t>
            </a:fld>
            <a:endParaRPr lang="en-US"/>
          </a:p>
        </p:txBody>
      </p:sp>
    </p:spTree>
    <p:extLst>
      <p:ext uri="{BB962C8B-B14F-4D97-AF65-F5344CB8AC3E}">
        <p14:creationId xmlns:p14="http://schemas.microsoft.com/office/powerpoint/2010/main" val="2298763388"/>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0E6DACDD-8A40-9C46-BD4A-B171AF1B92B6}" type="datetime1">
              <a:rPr lang="en-US"/>
              <a:pPr>
                <a:defRPr/>
              </a:pPr>
              <a:t>6/24/18</a:t>
            </a:fld>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F06CD442-EF4D-2B48-A340-495A4698F2CF}" type="slidenum">
              <a:rPr lang="en-US"/>
              <a:pPr>
                <a:defRPr/>
              </a:pPr>
              <a:t>‹#›</a:t>
            </a:fld>
            <a:endParaRPr lang="en-US"/>
          </a:p>
        </p:txBody>
      </p:sp>
    </p:spTree>
    <p:extLst>
      <p:ext uri="{BB962C8B-B14F-4D97-AF65-F5344CB8AC3E}">
        <p14:creationId xmlns:p14="http://schemas.microsoft.com/office/powerpoint/2010/main" val="3928398804"/>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2DCCC5E7-A30B-BA4C-B028-5930A2EE6403}" type="datetime1">
              <a:rPr lang="en-US"/>
              <a:pPr>
                <a:defRPr/>
              </a:pPr>
              <a:t>6/24/18</a:t>
            </a:fld>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7F229EE0-A788-A349-A020-7F1FCE5DCBA8}" type="slidenum">
              <a:rPr lang="en-US"/>
              <a:pPr>
                <a:defRPr/>
              </a:pPr>
              <a:t>‹#›</a:t>
            </a:fld>
            <a:endParaRPr lang="en-US"/>
          </a:p>
        </p:txBody>
      </p:sp>
    </p:spTree>
    <p:extLst>
      <p:ext uri="{BB962C8B-B14F-4D97-AF65-F5344CB8AC3E}">
        <p14:creationId xmlns:p14="http://schemas.microsoft.com/office/powerpoint/2010/main" val="462179144"/>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39D6479F-329B-824F-AB83-C9C9D848ADAC}" type="datetime1">
              <a:rPr lang="en-US"/>
              <a:pPr>
                <a:defRPr/>
              </a:pPr>
              <a:t>6/24/18</a:t>
            </a:fld>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2D5A80A1-75EE-1C4E-A2CB-B41883D27E3B}" type="slidenum">
              <a:rPr lang="en-US"/>
              <a:pPr>
                <a:defRPr/>
              </a:pPr>
              <a:t>‹#›</a:t>
            </a:fld>
            <a:endParaRPr lang="en-US"/>
          </a:p>
        </p:txBody>
      </p:sp>
    </p:spTree>
    <p:extLst>
      <p:ext uri="{BB962C8B-B14F-4D97-AF65-F5344CB8AC3E}">
        <p14:creationId xmlns:p14="http://schemas.microsoft.com/office/powerpoint/2010/main" val="1854769189"/>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77B74D31-30C6-CE49-B18E-02CD5163DE1A}" type="datetime1">
              <a:rPr lang="en-US"/>
              <a:pPr>
                <a:defRPr/>
              </a:pPr>
              <a:t>6/24/18</a:t>
            </a:fld>
            <a:endParaRPr lang="en-US"/>
          </a:p>
        </p:txBody>
      </p:sp>
      <p:sp>
        <p:nvSpPr>
          <p:cNvPr id="8" name="Footer Placeholder 7"/>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A99FC713-899F-AC4D-8317-642C5D1BE609}" type="slidenum">
              <a:rPr lang="en-US"/>
              <a:pPr>
                <a:defRPr/>
              </a:pPr>
              <a:t>‹#›</a:t>
            </a:fld>
            <a:endParaRPr lang="en-US"/>
          </a:p>
        </p:txBody>
      </p:sp>
    </p:spTree>
    <p:extLst>
      <p:ext uri="{BB962C8B-B14F-4D97-AF65-F5344CB8AC3E}">
        <p14:creationId xmlns:p14="http://schemas.microsoft.com/office/powerpoint/2010/main" val="1817015858"/>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5AA2E6B5-0805-2143-B85B-456CD56C0B34}" type="datetime1">
              <a:rPr lang="en-US"/>
              <a:pPr>
                <a:defRPr/>
              </a:pPr>
              <a:t>6/24/18</a:t>
            </a:fld>
            <a:endParaRPr lang="en-US"/>
          </a:p>
        </p:txBody>
      </p:sp>
      <p:sp>
        <p:nvSpPr>
          <p:cNvPr id="4" name="Footer Placeholder 3"/>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4A6961CF-A6F8-FD4A-A828-0B1E1D4CA4C3}" type="slidenum">
              <a:rPr lang="en-US"/>
              <a:pPr>
                <a:defRPr/>
              </a:pPr>
              <a:t>‹#›</a:t>
            </a:fld>
            <a:endParaRPr lang="en-US"/>
          </a:p>
        </p:txBody>
      </p:sp>
    </p:spTree>
    <p:extLst>
      <p:ext uri="{BB962C8B-B14F-4D97-AF65-F5344CB8AC3E}">
        <p14:creationId xmlns:p14="http://schemas.microsoft.com/office/powerpoint/2010/main" val="3374586325"/>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D894755E-AEB7-9543-B435-CAD8FF56240C}" type="datetime1">
              <a:rPr lang="en-US"/>
              <a:pPr>
                <a:defRPr/>
              </a:pPr>
              <a:t>6/24/18</a:t>
            </a:fld>
            <a:endParaRPr lang="en-US"/>
          </a:p>
        </p:txBody>
      </p:sp>
      <p:sp>
        <p:nvSpPr>
          <p:cNvPr id="3" name="Footer Placeholder 2"/>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369718DA-DEEA-3243-954F-5CD660078CBA}" type="slidenum">
              <a:rPr lang="en-US"/>
              <a:pPr>
                <a:defRPr/>
              </a:pPr>
              <a:t>‹#›</a:t>
            </a:fld>
            <a:endParaRPr lang="en-US"/>
          </a:p>
        </p:txBody>
      </p:sp>
    </p:spTree>
    <p:extLst>
      <p:ext uri="{BB962C8B-B14F-4D97-AF65-F5344CB8AC3E}">
        <p14:creationId xmlns:p14="http://schemas.microsoft.com/office/powerpoint/2010/main" val="3409146533"/>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4AD05C70-86EF-B448-B912-1AE1DD6F3FB4}" type="datetime1">
              <a:rPr lang="en-US"/>
              <a:pPr>
                <a:defRPr/>
              </a:pPr>
              <a:t>6/24/18</a:t>
            </a:fld>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7F77ECCC-2C4C-6E41-909E-06546A882713}" type="slidenum">
              <a:rPr lang="en-US"/>
              <a:pPr>
                <a:defRPr/>
              </a:pPr>
              <a:t>‹#›</a:t>
            </a:fld>
            <a:endParaRPr lang="en-US"/>
          </a:p>
        </p:txBody>
      </p:sp>
    </p:spTree>
    <p:extLst>
      <p:ext uri="{BB962C8B-B14F-4D97-AF65-F5344CB8AC3E}">
        <p14:creationId xmlns:p14="http://schemas.microsoft.com/office/powerpoint/2010/main" val="3781856632"/>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252787"/>
      </p:ext>
    </p:extLst>
  </p:cSld>
  <p:clrMapOvr>
    <a:masterClrMapping/>
  </p:clrMapOvr>
  <p:transition/>
</p:sldLayout>
</file>

<file path=ppt/slideLayouts/slideLayout7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A9E93ABB-CAD2-E34C-9012-FEB1BE3C83FB}" type="datetime1">
              <a:rPr lang="en-US"/>
              <a:pPr>
                <a:defRPr/>
              </a:pPr>
              <a:t>6/24/18</a:t>
            </a:fld>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92C56FD6-2C75-224E-87EE-E409EB791069}" type="slidenum">
              <a:rPr lang="en-US"/>
              <a:pPr>
                <a:defRPr/>
              </a:pPr>
              <a:t>‹#›</a:t>
            </a:fld>
            <a:endParaRPr lang="en-US"/>
          </a:p>
        </p:txBody>
      </p:sp>
    </p:spTree>
    <p:extLst>
      <p:ext uri="{BB962C8B-B14F-4D97-AF65-F5344CB8AC3E}">
        <p14:creationId xmlns:p14="http://schemas.microsoft.com/office/powerpoint/2010/main" val="917970007"/>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C3BD05E2-2B70-B144-94F5-59B68186DDF2}" type="datetime1">
              <a:rPr lang="en-US"/>
              <a:pPr>
                <a:defRPr/>
              </a:pPr>
              <a:t>6/24/18</a:t>
            </a:fld>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99198FC1-CCE4-5A43-98F7-1CDB260DEE1D}" type="slidenum">
              <a:rPr lang="en-US"/>
              <a:pPr>
                <a:defRPr/>
              </a:pPr>
              <a:t>‹#›</a:t>
            </a:fld>
            <a:endParaRPr lang="en-US"/>
          </a:p>
        </p:txBody>
      </p:sp>
    </p:spTree>
    <p:extLst>
      <p:ext uri="{BB962C8B-B14F-4D97-AF65-F5344CB8AC3E}">
        <p14:creationId xmlns:p14="http://schemas.microsoft.com/office/powerpoint/2010/main" val="278981192"/>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47FB7513-D9A0-314D-84F4-FBD754095A45}" type="datetime1">
              <a:rPr lang="en-US"/>
              <a:pPr>
                <a:defRPr/>
              </a:pPr>
              <a:t>6/24/18</a:t>
            </a:fld>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427A9A9A-BBC5-F84A-BD6C-CB1C5943B0EE}" type="slidenum">
              <a:rPr lang="en-US"/>
              <a:pPr>
                <a:defRPr/>
              </a:pPr>
              <a:t>‹#›</a:t>
            </a:fld>
            <a:endParaRPr lang="en-US"/>
          </a:p>
        </p:txBody>
      </p:sp>
    </p:spTree>
    <p:extLst>
      <p:ext uri="{BB962C8B-B14F-4D97-AF65-F5344CB8AC3E}">
        <p14:creationId xmlns:p14="http://schemas.microsoft.com/office/powerpoint/2010/main" val="3983931487"/>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fld id="{08C9543E-5205-9747-9651-834D4A4090BA}" type="slidenum">
              <a:rPr lang="en-US"/>
              <a:pPr/>
              <a:t>‹#›</a:t>
            </a:fld>
            <a:endParaRPr lang="en-US"/>
          </a:p>
        </p:txBody>
      </p:sp>
    </p:spTree>
    <p:extLst>
      <p:ext uri="{BB962C8B-B14F-4D97-AF65-F5344CB8AC3E}">
        <p14:creationId xmlns:p14="http://schemas.microsoft.com/office/powerpoint/2010/main" val="1953305644"/>
      </p:ext>
    </p:extLst>
  </p:cSld>
  <p:clrMapOvr>
    <a:masterClrMapping/>
  </p:clrMapOvr>
  <p:transition/>
</p:sldLayout>
</file>

<file path=ppt/slideLayouts/slideLayout7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27F28456-B93E-5440-A8F9-7EDDF5DA4557}" type="slidenum">
              <a:rPr lang="en-US"/>
              <a:pPr/>
              <a:t>‹#›</a:t>
            </a:fld>
            <a:endParaRPr lang="en-US"/>
          </a:p>
        </p:txBody>
      </p:sp>
    </p:spTree>
    <p:extLst>
      <p:ext uri="{BB962C8B-B14F-4D97-AF65-F5344CB8AC3E}">
        <p14:creationId xmlns:p14="http://schemas.microsoft.com/office/powerpoint/2010/main" val="1972139762"/>
      </p:ext>
    </p:extLst>
  </p:cSld>
  <p:clrMapOvr>
    <a:masterClrMapping/>
  </p:clrMapOvr>
  <p:transition/>
</p:sldLayout>
</file>

<file path=ppt/slideLayouts/slideLayout7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05E74C4-6B34-3540-BD78-3BF22C79F728}" type="slidenum">
              <a:rPr lang="en-US"/>
              <a:pPr/>
              <a:t>‹#›</a:t>
            </a:fld>
            <a:endParaRPr lang="en-US"/>
          </a:p>
        </p:txBody>
      </p:sp>
    </p:spTree>
    <p:extLst>
      <p:ext uri="{BB962C8B-B14F-4D97-AF65-F5344CB8AC3E}">
        <p14:creationId xmlns:p14="http://schemas.microsoft.com/office/powerpoint/2010/main" val="2935130711"/>
      </p:ext>
    </p:extLst>
  </p:cSld>
  <p:clrMapOvr>
    <a:masterClrMapping/>
  </p:clrMapOvr>
  <p:transition/>
</p:sldLayout>
</file>

<file path=ppt/slideLayouts/slideLayout7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8C3A4C24-166C-5343-9210-F74E0D4C9304}" type="slidenum">
              <a:rPr lang="en-US"/>
              <a:pPr/>
              <a:t>‹#›</a:t>
            </a:fld>
            <a:endParaRPr lang="en-US"/>
          </a:p>
        </p:txBody>
      </p:sp>
    </p:spTree>
    <p:extLst>
      <p:ext uri="{BB962C8B-B14F-4D97-AF65-F5344CB8AC3E}">
        <p14:creationId xmlns:p14="http://schemas.microsoft.com/office/powerpoint/2010/main" val="206282126"/>
      </p:ext>
    </p:extLst>
  </p:cSld>
  <p:clrMapOvr>
    <a:masterClrMapping/>
  </p:clrMapOvr>
  <p:transition/>
</p:sldLayout>
</file>

<file path=ppt/slideLayouts/slideLayout7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713D87D2-DA19-8940-8B3B-FF8552C5B77C}" type="slidenum">
              <a:rPr lang="en-US"/>
              <a:pPr/>
              <a:t>‹#›</a:t>
            </a:fld>
            <a:endParaRPr lang="en-US"/>
          </a:p>
        </p:txBody>
      </p:sp>
    </p:spTree>
    <p:extLst>
      <p:ext uri="{BB962C8B-B14F-4D97-AF65-F5344CB8AC3E}">
        <p14:creationId xmlns:p14="http://schemas.microsoft.com/office/powerpoint/2010/main" val="610373031"/>
      </p:ext>
    </p:extLst>
  </p:cSld>
  <p:clrMapOvr>
    <a:masterClrMapping/>
  </p:clrMapOvr>
  <p:transition/>
</p:sldLayout>
</file>

<file path=ppt/slideLayouts/slideLayout7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A2AE99FD-8268-5940-A9CC-24B1D52103AE}" type="slidenum">
              <a:rPr lang="en-US"/>
              <a:pPr/>
              <a:t>‹#›</a:t>
            </a:fld>
            <a:endParaRPr lang="en-US"/>
          </a:p>
        </p:txBody>
      </p:sp>
    </p:spTree>
    <p:extLst>
      <p:ext uri="{BB962C8B-B14F-4D97-AF65-F5344CB8AC3E}">
        <p14:creationId xmlns:p14="http://schemas.microsoft.com/office/powerpoint/2010/main" val="457004920"/>
      </p:ext>
    </p:extLst>
  </p:cSld>
  <p:clrMapOvr>
    <a:masterClrMapping/>
  </p:clrMapOvr>
  <p:transition/>
</p:sldLayout>
</file>

<file path=ppt/slideLayouts/slideLayout7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9CE2CAEC-1353-BA41-92DA-2E5E12ABA71A}" type="slidenum">
              <a:rPr lang="en-US"/>
              <a:pPr/>
              <a:t>‹#›</a:t>
            </a:fld>
            <a:endParaRPr lang="en-US"/>
          </a:p>
        </p:txBody>
      </p:sp>
    </p:spTree>
    <p:extLst>
      <p:ext uri="{BB962C8B-B14F-4D97-AF65-F5344CB8AC3E}">
        <p14:creationId xmlns:p14="http://schemas.microsoft.com/office/powerpoint/2010/main" val="2698265436"/>
      </p:ext>
    </p:extLst>
  </p:cSld>
  <p:clrMapOvr>
    <a:masterClrMapping/>
  </p:clrMapOvr>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1690549"/>
      </p:ext>
    </p:extLst>
  </p:cSld>
  <p:clrMapOvr>
    <a:masterClrMapping/>
  </p:clrMapOvr>
  <p:transition/>
</p:sldLayout>
</file>

<file path=ppt/slideLayouts/slideLayout7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EED2ADA9-1537-724E-8CE4-71E37348B15C}" type="slidenum">
              <a:rPr lang="en-US"/>
              <a:pPr/>
              <a:t>‹#›</a:t>
            </a:fld>
            <a:endParaRPr lang="en-US"/>
          </a:p>
        </p:txBody>
      </p:sp>
    </p:spTree>
    <p:extLst>
      <p:ext uri="{BB962C8B-B14F-4D97-AF65-F5344CB8AC3E}">
        <p14:creationId xmlns:p14="http://schemas.microsoft.com/office/powerpoint/2010/main" val="1844939919"/>
      </p:ext>
    </p:extLst>
  </p:cSld>
  <p:clrMapOvr>
    <a:masterClrMapping/>
  </p:clrMapOvr>
  <p:transition/>
</p:sldLayout>
</file>

<file path=ppt/slideLayouts/slideLayout7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90FD07FE-2D64-9D48-9FEC-8FE722137A75}" type="slidenum">
              <a:rPr lang="en-US"/>
              <a:pPr/>
              <a:t>‹#›</a:t>
            </a:fld>
            <a:endParaRPr lang="en-US"/>
          </a:p>
        </p:txBody>
      </p:sp>
    </p:spTree>
    <p:extLst>
      <p:ext uri="{BB962C8B-B14F-4D97-AF65-F5344CB8AC3E}">
        <p14:creationId xmlns:p14="http://schemas.microsoft.com/office/powerpoint/2010/main" val="1975400002"/>
      </p:ext>
    </p:extLst>
  </p:cSld>
  <p:clrMapOvr>
    <a:masterClrMapping/>
  </p:clrMapOvr>
  <p:transition/>
</p:sldLayout>
</file>

<file path=ppt/slideLayouts/slideLayout7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EE5A95C-21DE-4C43-BF97-15D8A913B216}" type="slidenum">
              <a:rPr lang="en-US"/>
              <a:pPr/>
              <a:t>‹#›</a:t>
            </a:fld>
            <a:endParaRPr lang="en-US"/>
          </a:p>
        </p:txBody>
      </p:sp>
    </p:spTree>
    <p:extLst>
      <p:ext uri="{BB962C8B-B14F-4D97-AF65-F5344CB8AC3E}">
        <p14:creationId xmlns:p14="http://schemas.microsoft.com/office/powerpoint/2010/main" val="637613450"/>
      </p:ext>
    </p:extLst>
  </p:cSld>
  <p:clrMapOvr>
    <a:masterClrMapping/>
  </p:clrMapOvr>
  <p:transition/>
</p:sldLayout>
</file>

<file path=ppt/slideLayouts/slideLayout7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742D8AE-8785-5A4E-95AC-C39405B3DBA1}" type="slidenum">
              <a:rPr lang="en-US"/>
              <a:pPr/>
              <a:t>‹#›</a:t>
            </a:fld>
            <a:endParaRPr lang="en-US"/>
          </a:p>
        </p:txBody>
      </p:sp>
    </p:spTree>
    <p:extLst>
      <p:ext uri="{BB962C8B-B14F-4D97-AF65-F5344CB8AC3E}">
        <p14:creationId xmlns:p14="http://schemas.microsoft.com/office/powerpoint/2010/main" val="1217701382"/>
      </p:ext>
    </p:extLst>
  </p:cSld>
  <p:clrMapOvr>
    <a:masterClrMapping/>
  </p:clrMapOvr>
  <p:transition/>
</p:sldLayout>
</file>

<file path=ppt/slideLayouts/slideLayout764.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719EA279-ECCA-8F44-B787-311CA82BAECD}" type="slidenum">
              <a:rPr lang="en-US"/>
              <a:pPr/>
              <a:t>‹#›</a:t>
            </a:fld>
            <a:endParaRPr lang="en-US"/>
          </a:p>
        </p:txBody>
      </p:sp>
    </p:spTree>
    <p:extLst>
      <p:ext uri="{BB962C8B-B14F-4D97-AF65-F5344CB8AC3E}">
        <p14:creationId xmlns:p14="http://schemas.microsoft.com/office/powerpoint/2010/main" val="1078353633"/>
      </p:ext>
    </p:extLst>
  </p:cSld>
  <p:clrMapOvr>
    <a:masterClrMapping/>
  </p:clrMapOvr>
  <p:transition/>
</p:sldLayout>
</file>

<file path=ppt/slideLayouts/slideLayout76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a:solidFill>
                  <a:schemeClr val="tx1"/>
                </a:solidFill>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111EC4E2-6E65-4B38-A9F0-2491CD022231}" type="datetime1">
              <a:rPr lang="en-US" smtClean="0">
                <a:solidFill>
                  <a:prstClr val="black">
                    <a:tint val="75000"/>
                  </a:prstClr>
                </a:solidFill>
                <a:latin typeface="Calibri"/>
              </a:rPr>
              <a:pPr/>
              <a:t>6/24/18</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13F32364-6BA0-48AA-B029-3ED2192016FC}"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87347715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04800" y="76200"/>
            <a:ext cx="8534400" cy="1143000"/>
          </a:xfrm>
        </p:spPr>
        <p:txBody>
          <a:bodyPr>
            <a:normAutofit/>
          </a:bodyPr>
          <a:lstStyle>
            <a:lvl1pPr algn="l">
              <a:defRPr sz="4200" b="1">
                <a:solidFill>
                  <a:schemeClr val="tx1"/>
                </a:solidFill>
              </a:defRPr>
            </a:lvl1pPr>
          </a:lstStyle>
          <a:p>
            <a:r>
              <a:rPr lang="en-US" dirty="0"/>
              <a:t>Click to edit Master title style</a:t>
            </a:r>
          </a:p>
        </p:txBody>
      </p:sp>
      <p:sp>
        <p:nvSpPr>
          <p:cNvPr id="3" name="Content Placeholder 2"/>
          <p:cNvSpPr>
            <a:spLocks noGrp="1"/>
          </p:cNvSpPr>
          <p:nvPr>
            <p:ph idx="1"/>
          </p:nvPr>
        </p:nvSpPr>
        <p:spPr>
          <a:xfrm>
            <a:off x="304800" y="1219200"/>
            <a:ext cx="8534400" cy="5334000"/>
          </a:xfrm>
        </p:spPr>
        <p:txBody>
          <a:bodyPr/>
          <a:lstStyle>
            <a:lvl1pPr>
              <a:defRPr sz="2800"/>
            </a:lvl1pPr>
            <a:lvl2pPr>
              <a:defRPr sz="2400"/>
            </a:lvl2pPr>
            <a:lvl3pPr>
              <a:defRPr sz="2000"/>
            </a:lvl3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13F32364-6BA0-48AA-B029-3ED2192016FC}" type="slidenum">
              <a:rPr lang="en-US" smtClean="0">
                <a:solidFill>
                  <a:prstClr val="black"/>
                </a:solidFill>
                <a:latin typeface="Calibri"/>
              </a:rPr>
              <a:pPr/>
              <a:t>‹#›</a:t>
            </a:fld>
            <a:endParaRPr lang="en-US" dirty="0">
              <a:solidFill>
                <a:prstClr val="black"/>
              </a:solidFill>
              <a:latin typeface="Calibri"/>
            </a:endParaRPr>
          </a:p>
        </p:txBody>
      </p:sp>
      <p:cxnSp>
        <p:nvCxnSpPr>
          <p:cNvPr id="5" name="Straight Connector 4"/>
          <p:cNvCxnSpPr/>
          <p:nvPr userDrawn="1"/>
        </p:nvCxnSpPr>
        <p:spPr>
          <a:xfrm>
            <a:off x="304800" y="1143000"/>
            <a:ext cx="853440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5837301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9DC2EE5E-49E3-41BC-B690-56250386BB7E}" type="datetime1">
              <a:rPr lang="en-US" smtClean="0">
                <a:solidFill>
                  <a:prstClr val="black">
                    <a:tint val="75000"/>
                  </a:prstClr>
                </a:solidFill>
                <a:latin typeface="Calibri"/>
              </a:rPr>
              <a:pPr/>
              <a:t>6/24/18</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13F32364-6BA0-48AA-B029-3ED2192016F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89707465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6273F18D-3D7C-411A-A3D5-BE9D715C217A}" type="datetime1">
              <a:rPr lang="en-US" smtClean="0">
                <a:solidFill>
                  <a:prstClr val="black">
                    <a:tint val="75000"/>
                  </a:prstClr>
                </a:solidFill>
                <a:latin typeface="Calibri"/>
              </a:rPr>
              <a:pPr/>
              <a:t>6/24/18</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13F32364-6BA0-48AA-B029-3ED2192016F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5615787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6D9761C9-07B9-4029-8A9C-6B9D4FE4DECF}" type="datetime1">
              <a:rPr lang="en-US" smtClean="0">
                <a:solidFill>
                  <a:prstClr val="black">
                    <a:tint val="75000"/>
                  </a:prstClr>
                </a:solidFill>
                <a:latin typeface="Calibri"/>
              </a:rPr>
              <a:pPr/>
              <a:t>6/24/18</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13F32364-6BA0-48AA-B029-3ED2192016F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85609726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00113194"/>
      </p:ext>
    </p:extLst>
  </p:cSld>
  <p:clrMapOvr>
    <a:masterClrMapping/>
  </p:clrMapOvr>
  <p:transition/>
</p:sldLayout>
</file>

<file path=ppt/slideLayouts/slideLayout7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95E2F76E-CE6C-410C-8FDC-D0091C24DEF1}" type="datetime1">
              <a:rPr lang="en-US" smtClean="0">
                <a:solidFill>
                  <a:prstClr val="black">
                    <a:tint val="75000"/>
                  </a:prstClr>
                </a:solidFill>
                <a:latin typeface="Calibri"/>
              </a:rPr>
              <a:pPr/>
              <a:t>6/24/18</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13F32364-6BA0-48AA-B029-3ED2192016F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7833498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A35B8DD-F4B6-4735-BE3E-A30AC9916A28}" type="datetime1">
              <a:rPr lang="en-US" smtClean="0">
                <a:solidFill>
                  <a:prstClr val="black">
                    <a:tint val="75000"/>
                  </a:prstClr>
                </a:solidFill>
                <a:latin typeface="Calibri"/>
              </a:rPr>
              <a:pPr/>
              <a:t>6/24/18</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13F32364-6BA0-48AA-B029-3ED2192016F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13779805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844FB2D7-3DDB-4FFD-8B82-F323B81C51BF}" type="datetime1">
              <a:rPr lang="en-US" smtClean="0">
                <a:solidFill>
                  <a:prstClr val="black">
                    <a:tint val="75000"/>
                  </a:prstClr>
                </a:solidFill>
                <a:latin typeface="Calibri"/>
              </a:rPr>
              <a:pPr/>
              <a:t>6/24/18</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13F32364-6BA0-48AA-B029-3ED2192016F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75648069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08811807-3D87-4FB5-A3F7-954D5D4F8EE2}" type="datetime1">
              <a:rPr lang="en-US" smtClean="0">
                <a:solidFill>
                  <a:prstClr val="black">
                    <a:tint val="75000"/>
                  </a:prstClr>
                </a:solidFill>
                <a:latin typeface="Calibri"/>
              </a:rPr>
              <a:pPr/>
              <a:t>6/24/18</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13F32364-6BA0-48AA-B029-3ED2192016F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83980414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CA4A0BD-C698-4141-B404-5A877B3AA909}" type="datetime1">
              <a:rPr lang="en-US" smtClean="0">
                <a:solidFill>
                  <a:prstClr val="black">
                    <a:tint val="75000"/>
                  </a:prstClr>
                </a:solidFill>
                <a:latin typeface="Calibri"/>
              </a:rPr>
              <a:pPr/>
              <a:t>6/24/18</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13F32364-6BA0-48AA-B029-3ED2192016F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7352688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D08FC6B9-10FF-4561-B52B-0EFAB655D039}" type="datetime1">
              <a:rPr lang="en-US" smtClean="0">
                <a:solidFill>
                  <a:prstClr val="black">
                    <a:tint val="75000"/>
                  </a:prstClr>
                </a:solidFill>
                <a:latin typeface="Calibri"/>
              </a:rPr>
              <a:pPr/>
              <a:t>6/24/18</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13F32364-6BA0-48AA-B029-3ED2192016F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71262283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7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1000 h 1000"/>
              <a:gd name="T2" fmla="*/ 0 w 1000"/>
              <a:gd name="T3" fmla="*/ 0 h 1000"/>
              <a:gd name="T4" fmla="*/ 1000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smtClean="0"/>
            </a:lvl1pPr>
          </a:lstStyle>
          <a:p>
            <a:pPr>
              <a:defRPr/>
            </a:pPr>
            <a:fld id="{9FB45B89-AB63-004A-9B1A-E0C3D2F13ACC}" type="slidenum">
              <a:rPr lang="en-US"/>
              <a:pPr>
                <a:defRPr/>
              </a:pPr>
              <a:t>‹#›</a:t>
            </a:fld>
            <a:endParaRPr lang="en-US"/>
          </a:p>
        </p:txBody>
      </p:sp>
    </p:spTree>
    <p:extLst>
      <p:ext uri="{BB962C8B-B14F-4D97-AF65-F5344CB8AC3E}">
        <p14:creationId xmlns:p14="http://schemas.microsoft.com/office/powerpoint/2010/main" val="100083246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00786FF2-CC60-CB43-AE88-3EA463621049}" type="slidenum">
              <a:rPr lang="en-US"/>
              <a:pPr>
                <a:defRPr/>
              </a:pPr>
              <a:t>‹#›</a:t>
            </a:fld>
            <a:endParaRPr lang="en-US"/>
          </a:p>
        </p:txBody>
      </p:sp>
    </p:spTree>
    <p:extLst>
      <p:ext uri="{BB962C8B-B14F-4D97-AF65-F5344CB8AC3E}">
        <p14:creationId xmlns:p14="http://schemas.microsoft.com/office/powerpoint/2010/main" val="34602519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CFEB67D9-EDEC-A741-9DF5-EF32C3580949}" type="slidenum">
              <a:rPr lang="en-US"/>
              <a:pPr>
                <a:defRPr/>
              </a:pPr>
              <a:t>‹#›</a:t>
            </a:fld>
            <a:endParaRPr lang="en-US"/>
          </a:p>
        </p:txBody>
      </p:sp>
    </p:spTree>
    <p:extLst>
      <p:ext uri="{BB962C8B-B14F-4D97-AF65-F5344CB8AC3E}">
        <p14:creationId xmlns:p14="http://schemas.microsoft.com/office/powerpoint/2010/main" val="193295223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413BCFC6-A067-DE42-860E-A89FDCFE54D5}" type="slidenum">
              <a:rPr lang="en-US"/>
              <a:pPr>
                <a:defRPr/>
              </a:pPr>
              <a:t>‹#›</a:t>
            </a:fld>
            <a:endParaRPr lang="en-US"/>
          </a:p>
        </p:txBody>
      </p:sp>
    </p:spTree>
    <p:extLst>
      <p:ext uri="{BB962C8B-B14F-4D97-AF65-F5344CB8AC3E}">
        <p14:creationId xmlns:p14="http://schemas.microsoft.com/office/powerpoint/2010/main" val="165806492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0437132"/>
      </p:ext>
    </p:extLst>
  </p:cSld>
  <p:clrMapOvr>
    <a:masterClrMapping/>
  </p:clrMapOvr>
  <p:transition/>
</p:sldLayout>
</file>

<file path=ppt/slideLayouts/slideLayout7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A0223650-6670-2E4B-9173-7024E06776E6}" type="slidenum">
              <a:rPr lang="en-US"/>
              <a:pPr>
                <a:defRPr/>
              </a:pPr>
              <a:t>‹#›</a:t>
            </a:fld>
            <a:endParaRPr lang="en-US"/>
          </a:p>
        </p:txBody>
      </p:sp>
    </p:spTree>
    <p:extLst>
      <p:ext uri="{BB962C8B-B14F-4D97-AF65-F5344CB8AC3E}">
        <p14:creationId xmlns:p14="http://schemas.microsoft.com/office/powerpoint/2010/main" val="62014507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D44B2A2B-D58C-424B-8C52-1450A618CAFB}" type="slidenum">
              <a:rPr lang="en-US"/>
              <a:pPr>
                <a:defRPr/>
              </a:pPr>
              <a:t>‹#›</a:t>
            </a:fld>
            <a:endParaRPr lang="en-US"/>
          </a:p>
        </p:txBody>
      </p:sp>
    </p:spTree>
    <p:extLst>
      <p:ext uri="{BB962C8B-B14F-4D97-AF65-F5344CB8AC3E}">
        <p14:creationId xmlns:p14="http://schemas.microsoft.com/office/powerpoint/2010/main" val="27248955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3A3E46E6-5633-1B44-A976-C771A1908B49}" type="slidenum">
              <a:rPr lang="en-US"/>
              <a:pPr>
                <a:defRPr/>
              </a:pPr>
              <a:t>‹#›</a:t>
            </a:fld>
            <a:endParaRPr lang="en-US"/>
          </a:p>
        </p:txBody>
      </p:sp>
    </p:spTree>
    <p:extLst>
      <p:ext uri="{BB962C8B-B14F-4D97-AF65-F5344CB8AC3E}">
        <p14:creationId xmlns:p14="http://schemas.microsoft.com/office/powerpoint/2010/main" val="25102274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90086F1B-3148-F148-9013-DC5732F6004C}" type="slidenum">
              <a:rPr lang="en-US"/>
              <a:pPr>
                <a:defRPr/>
              </a:pPr>
              <a:t>‹#›</a:t>
            </a:fld>
            <a:endParaRPr lang="en-US"/>
          </a:p>
        </p:txBody>
      </p:sp>
    </p:spTree>
    <p:extLst>
      <p:ext uri="{BB962C8B-B14F-4D97-AF65-F5344CB8AC3E}">
        <p14:creationId xmlns:p14="http://schemas.microsoft.com/office/powerpoint/2010/main" val="52867514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79E40FF2-2A47-D34E-800A-BBFD5AFD8EF8}" type="slidenum">
              <a:rPr lang="en-US"/>
              <a:pPr>
                <a:defRPr/>
              </a:pPr>
              <a:t>‹#›</a:t>
            </a:fld>
            <a:endParaRPr lang="en-US"/>
          </a:p>
        </p:txBody>
      </p:sp>
    </p:spTree>
    <p:extLst>
      <p:ext uri="{BB962C8B-B14F-4D97-AF65-F5344CB8AC3E}">
        <p14:creationId xmlns:p14="http://schemas.microsoft.com/office/powerpoint/2010/main" val="48123283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ED610C54-8025-3243-9501-A3ADC0E8EC58}" type="slidenum">
              <a:rPr lang="en-US"/>
              <a:pPr>
                <a:defRPr/>
              </a:pPr>
              <a:t>‹#›</a:t>
            </a:fld>
            <a:endParaRPr lang="en-US"/>
          </a:p>
        </p:txBody>
      </p:sp>
    </p:spTree>
    <p:extLst>
      <p:ext uri="{BB962C8B-B14F-4D97-AF65-F5344CB8AC3E}">
        <p14:creationId xmlns:p14="http://schemas.microsoft.com/office/powerpoint/2010/main" val="35029293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927B42F1-5ED6-294A-9030-184DABF84916}" type="slidenum">
              <a:rPr lang="en-US"/>
              <a:pPr>
                <a:defRPr/>
              </a:pPr>
              <a:t>‹#›</a:t>
            </a:fld>
            <a:endParaRPr lang="en-US"/>
          </a:p>
        </p:txBody>
      </p:sp>
    </p:spTree>
    <p:extLst>
      <p:ext uri="{BB962C8B-B14F-4D97-AF65-F5344CB8AC3E}">
        <p14:creationId xmlns:p14="http://schemas.microsoft.com/office/powerpoint/2010/main" val="16429963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87.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1846BCC2-B275-B743-80E7-C5A7F3F4E023}" type="slidenum">
              <a:rPr lang="en-US"/>
              <a:pPr>
                <a:defRPr/>
              </a:pPr>
              <a:t>‹#›</a:t>
            </a:fld>
            <a:endParaRPr lang="en-US"/>
          </a:p>
        </p:txBody>
      </p:sp>
    </p:spTree>
    <p:extLst>
      <p:ext uri="{BB962C8B-B14F-4D97-AF65-F5344CB8AC3E}">
        <p14:creationId xmlns:p14="http://schemas.microsoft.com/office/powerpoint/2010/main" val="120180502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A6787C98-EF19-2D41-8AE2-C78C29A91753}" type="datetime1">
              <a:rPr lang="en-US" smtClean="0">
                <a:solidFill>
                  <a:prstClr val="black">
                    <a:tint val="75000"/>
                  </a:prstClr>
                </a:solidFill>
                <a:latin typeface="Calibri"/>
              </a:rPr>
              <a:pPr/>
              <a:t>6/24/18</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91758729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1ED0917-0EB3-7141-A444-A387010585BF}" type="datetime1">
              <a:rPr lang="en-US" smtClean="0">
                <a:solidFill>
                  <a:prstClr val="black">
                    <a:tint val="75000"/>
                  </a:prstClr>
                </a:solidFill>
                <a:latin typeface="Calibri"/>
              </a:rPr>
              <a:pPr/>
              <a:t>6/24/18</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144303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2594476"/>
      </p:ext>
    </p:extLst>
  </p:cSld>
  <p:clrMapOvr>
    <a:masterClrMapping/>
  </p:clrMapOvr>
  <p:transition/>
</p:sldLayout>
</file>

<file path=ppt/slideLayouts/slideLayout7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E0846C5F-3BD8-3C4D-84D7-D37C2B096AF8}" type="datetime1">
              <a:rPr lang="en-US" smtClean="0">
                <a:solidFill>
                  <a:prstClr val="black">
                    <a:tint val="75000"/>
                  </a:prstClr>
                </a:solidFill>
                <a:latin typeface="Calibri"/>
              </a:rPr>
              <a:pPr/>
              <a:t>6/24/18</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75462473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DB22019D-5D10-3149-8CD8-BD03F92784D8}" type="datetime1">
              <a:rPr lang="en-US" smtClean="0">
                <a:solidFill>
                  <a:prstClr val="black">
                    <a:tint val="75000"/>
                  </a:prstClr>
                </a:solidFill>
                <a:latin typeface="Calibri"/>
              </a:rPr>
              <a:pPr/>
              <a:t>6/24/18</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4761075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A7725DA2-1889-3049-ACC5-92373F9B15B1}" type="datetime1">
              <a:rPr lang="en-US" smtClean="0">
                <a:solidFill>
                  <a:prstClr val="black">
                    <a:tint val="75000"/>
                  </a:prstClr>
                </a:solidFill>
                <a:latin typeface="Calibri"/>
              </a:rPr>
              <a:pPr/>
              <a:t>6/24/18</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7928265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D7436F41-2D70-8B40-B592-BF9582E6D96F}" type="datetime1">
              <a:rPr lang="en-US" smtClean="0">
                <a:solidFill>
                  <a:prstClr val="black">
                    <a:tint val="75000"/>
                  </a:prstClr>
                </a:solidFill>
                <a:latin typeface="Calibri"/>
              </a:rPr>
              <a:pPr/>
              <a:t>6/24/18</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4632307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F3533FDD-DD0B-7249-B401-953A314C5C72}" type="datetime1">
              <a:rPr lang="en-US" smtClean="0">
                <a:solidFill>
                  <a:prstClr val="black">
                    <a:tint val="75000"/>
                  </a:prstClr>
                </a:solidFill>
                <a:latin typeface="Calibri"/>
              </a:rPr>
              <a:pPr/>
              <a:t>6/24/18</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0507113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3B54BD72-E4F6-E246-95E4-7BB340D440F2}" type="datetime1">
              <a:rPr lang="en-US" smtClean="0">
                <a:solidFill>
                  <a:prstClr val="black">
                    <a:tint val="75000"/>
                  </a:prstClr>
                </a:solidFill>
                <a:latin typeface="Calibri"/>
              </a:rPr>
              <a:pPr/>
              <a:t>6/24/18</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6080725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94AA39B0-2979-5C4C-9B59-8BF91C9B1EC0}" type="datetime1">
              <a:rPr lang="en-US" smtClean="0">
                <a:solidFill>
                  <a:prstClr val="black">
                    <a:tint val="75000"/>
                  </a:prstClr>
                </a:solidFill>
                <a:latin typeface="Calibri"/>
              </a:rPr>
              <a:pPr/>
              <a:t>6/24/18</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44000670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F10F440D-942A-F045-A3A7-7FA60C3CA708}" type="datetime1">
              <a:rPr lang="en-US" smtClean="0">
                <a:solidFill>
                  <a:prstClr val="black">
                    <a:tint val="75000"/>
                  </a:prstClr>
                </a:solidFill>
                <a:latin typeface="Calibri"/>
              </a:rPr>
              <a:pPr/>
              <a:t>6/24/18</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80355552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2F25B134-63CD-C54C-A1E9-052D295C62EA}" type="datetime1">
              <a:rPr lang="en-US" smtClean="0">
                <a:solidFill>
                  <a:prstClr val="black">
                    <a:tint val="75000"/>
                  </a:prstClr>
                </a:solidFill>
                <a:latin typeface="Calibri"/>
              </a:rPr>
              <a:pPr/>
              <a:t>6/24/18</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0388534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9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2147483647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pPr>
              <a:defRPr/>
            </a:pPr>
            <a:fld id="{B32FADCB-48B2-EA48-842F-00DFB3F26DD3}" type="slidenum">
              <a:rPr lang="en-US"/>
              <a:pPr>
                <a:defRPr/>
              </a:pPr>
              <a:t>‹#›</a:t>
            </a:fld>
            <a:endParaRPr lang="en-US"/>
          </a:p>
        </p:txBody>
      </p:sp>
    </p:spTree>
    <p:extLst>
      <p:ext uri="{BB962C8B-B14F-4D97-AF65-F5344CB8AC3E}">
        <p14:creationId xmlns:p14="http://schemas.microsoft.com/office/powerpoint/2010/main" val="190199592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pPr/>
              <a:t>‹#›</a:t>
            </a:fld>
            <a:endParaRPr lang="en-US" altLang="en-US"/>
          </a:p>
        </p:txBody>
      </p:sp>
    </p:spTree>
  </p:cSld>
  <p:clrMapOvr>
    <a:masterClrMapping/>
  </p:clrMapOvr>
  <p:transition/>
</p:sldLayout>
</file>

<file path=ppt/slideLayouts/slideLayout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7013786"/>
      </p:ext>
    </p:extLst>
  </p:cSld>
  <p:clrMapOvr>
    <a:masterClrMapping/>
  </p:clrMapOvr>
  <p:transition/>
</p:sldLayout>
</file>

<file path=ppt/slideLayouts/slideLayout8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FC5B7879-3FBA-B54E-968A-FC666650947C}" type="slidenum">
              <a:rPr lang="en-US"/>
              <a:pPr>
                <a:defRPr/>
              </a:pPr>
              <a:t>‹#›</a:t>
            </a:fld>
            <a:endParaRPr lang="en-US"/>
          </a:p>
        </p:txBody>
      </p:sp>
    </p:spTree>
    <p:extLst>
      <p:ext uri="{BB962C8B-B14F-4D97-AF65-F5344CB8AC3E}">
        <p14:creationId xmlns:p14="http://schemas.microsoft.com/office/powerpoint/2010/main" val="17411454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81DEA502-C52A-234B-A385-176FDBE489C0}" type="slidenum">
              <a:rPr lang="en-US"/>
              <a:pPr>
                <a:defRPr/>
              </a:pPr>
              <a:t>‹#›</a:t>
            </a:fld>
            <a:endParaRPr lang="en-US"/>
          </a:p>
        </p:txBody>
      </p:sp>
    </p:spTree>
    <p:extLst>
      <p:ext uri="{BB962C8B-B14F-4D97-AF65-F5344CB8AC3E}">
        <p14:creationId xmlns:p14="http://schemas.microsoft.com/office/powerpoint/2010/main" val="114777886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45175F4F-A033-0F4C-9EC5-6505BC2B7B77}" type="slidenum">
              <a:rPr lang="en-US"/>
              <a:pPr>
                <a:defRPr/>
              </a:pPr>
              <a:t>‹#›</a:t>
            </a:fld>
            <a:endParaRPr lang="en-US"/>
          </a:p>
        </p:txBody>
      </p:sp>
    </p:spTree>
    <p:extLst>
      <p:ext uri="{BB962C8B-B14F-4D97-AF65-F5344CB8AC3E}">
        <p14:creationId xmlns:p14="http://schemas.microsoft.com/office/powerpoint/2010/main" val="379446827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9276FF62-1895-FF4A-A6F6-800069378C19}" type="slidenum">
              <a:rPr lang="en-US"/>
              <a:pPr>
                <a:defRPr/>
              </a:pPr>
              <a:t>‹#›</a:t>
            </a:fld>
            <a:endParaRPr lang="en-US"/>
          </a:p>
        </p:txBody>
      </p:sp>
    </p:spTree>
    <p:extLst>
      <p:ext uri="{BB962C8B-B14F-4D97-AF65-F5344CB8AC3E}">
        <p14:creationId xmlns:p14="http://schemas.microsoft.com/office/powerpoint/2010/main" val="1890083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33EAC695-E190-B34F-BEE3-61EF86E36CCB}" type="slidenum">
              <a:rPr lang="en-US"/>
              <a:pPr>
                <a:defRPr/>
              </a:pPr>
              <a:t>‹#›</a:t>
            </a:fld>
            <a:endParaRPr lang="en-US"/>
          </a:p>
        </p:txBody>
      </p:sp>
    </p:spTree>
    <p:extLst>
      <p:ext uri="{BB962C8B-B14F-4D97-AF65-F5344CB8AC3E}">
        <p14:creationId xmlns:p14="http://schemas.microsoft.com/office/powerpoint/2010/main" val="161544103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4185E6B8-289B-D940-8844-711DD1502687}" type="slidenum">
              <a:rPr lang="en-US"/>
              <a:pPr>
                <a:defRPr/>
              </a:pPr>
              <a:t>‹#›</a:t>
            </a:fld>
            <a:endParaRPr lang="en-US"/>
          </a:p>
        </p:txBody>
      </p:sp>
    </p:spTree>
    <p:extLst>
      <p:ext uri="{BB962C8B-B14F-4D97-AF65-F5344CB8AC3E}">
        <p14:creationId xmlns:p14="http://schemas.microsoft.com/office/powerpoint/2010/main" val="410959869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A7E31048-1417-DA43-8EBC-A96804AD6F00}" type="slidenum">
              <a:rPr lang="en-US"/>
              <a:pPr>
                <a:defRPr/>
              </a:pPr>
              <a:t>‹#›</a:t>
            </a:fld>
            <a:endParaRPr lang="en-US"/>
          </a:p>
        </p:txBody>
      </p:sp>
    </p:spTree>
    <p:extLst>
      <p:ext uri="{BB962C8B-B14F-4D97-AF65-F5344CB8AC3E}">
        <p14:creationId xmlns:p14="http://schemas.microsoft.com/office/powerpoint/2010/main" val="25351027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37F9417F-2C14-6144-830B-E42ADEEC4F85}" type="slidenum">
              <a:rPr lang="en-US"/>
              <a:pPr>
                <a:defRPr/>
              </a:pPr>
              <a:t>‹#›</a:t>
            </a:fld>
            <a:endParaRPr lang="en-US"/>
          </a:p>
        </p:txBody>
      </p:sp>
    </p:spTree>
    <p:extLst>
      <p:ext uri="{BB962C8B-B14F-4D97-AF65-F5344CB8AC3E}">
        <p14:creationId xmlns:p14="http://schemas.microsoft.com/office/powerpoint/2010/main" val="184165046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F5E171BC-6E8C-F74F-B79B-7105B67BD042}" type="slidenum">
              <a:rPr lang="en-US"/>
              <a:pPr>
                <a:defRPr/>
              </a:pPr>
              <a:t>‹#›</a:t>
            </a:fld>
            <a:endParaRPr lang="en-US"/>
          </a:p>
        </p:txBody>
      </p:sp>
    </p:spTree>
    <p:extLst>
      <p:ext uri="{BB962C8B-B14F-4D97-AF65-F5344CB8AC3E}">
        <p14:creationId xmlns:p14="http://schemas.microsoft.com/office/powerpoint/2010/main" val="425589278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2FE64C83-2A46-4D4A-84F8-78075880C1B7}" type="slidenum">
              <a:rPr lang="en-US"/>
              <a:pPr>
                <a:defRPr/>
              </a:pPr>
              <a:t>‹#›</a:t>
            </a:fld>
            <a:endParaRPr lang="en-US"/>
          </a:p>
        </p:txBody>
      </p:sp>
    </p:spTree>
    <p:extLst>
      <p:ext uri="{BB962C8B-B14F-4D97-AF65-F5344CB8AC3E}">
        <p14:creationId xmlns:p14="http://schemas.microsoft.com/office/powerpoint/2010/main" val="363161579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fld id="{EF0CAD05-5F98-C240-A41D-E171A6304933}" type="slidenum">
              <a:rPr lang="en-US"/>
              <a:pPr/>
              <a:t>‹#›</a:t>
            </a:fld>
            <a:endParaRPr lang="en-US"/>
          </a:p>
        </p:txBody>
      </p:sp>
    </p:spTree>
    <p:extLst>
      <p:ext uri="{BB962C8B-B14F-4D97-AF65-F5344CB8AC3E}">
        <p14:creationId xmlns:p14="http://schemas.microsoft.com/office/powerpoint/2010/main" val="1176202611"/>
      </p:ext>
    </p:extLst>
  </p:cSld>
  <p:clrMapOvr>
    <a:masterClrMapping/>
  </p:clrMapOvr>
  <p:transition/>
</p:sldLayout>
</file>

<file path=ppt/slideLayouts/slideLayout810.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EC1AAAFD-47E5-3243-864F-EBDDB63070B4}" type="slidenum">
              <a:rPr lang="en-US"/>
              <a:pPr>
                <a:defRPr/>
              </a:pPr>
              <a:t>‹#›</a:t>
            </a:fld>
            <a:endParaRPr lang="en-US"/>
          </a:p>
        </p:txBody>
      </p:sp>
    </p:spTree>
    <p:extLst>
      <p:ext uri="{BB962C8B-B14F-4D97-AF65-F5344CB8AC3E}">
        <p14:creationId xmlns:p14="http://schemas.microsoft.com/office/powerpoint/2010/main" val="416835379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11.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hart Placeholder 2"/>
          <p:cNvSpPr>
            <a:spLocks noGrp="1"/>
          </p:cNvSpPr>
          <p:nvPr>
            <p:ph type="chart" idx="1"/>
          </p:nvPr>
        </p:nvSpPr>
        <p:spPr>
          <a:xfrm>
            <a:off x="228600" y="1371600"/>
            <a:ext cx="8610600" cy="4876800"/>
          </a:xfrm>
        </p:spPr>
        <p:txBody>
          <a:bodyPr/>
          <a:lstStyle/>
          <a:p>
            <a:pPr lvl="0"/>
            <a:endParaRPr lang="en-US" noProof="0"/>
          </a:p>
        </p:txBody>
      </p:sp>
      <p:sp>
        <p:nvSpPr>
          <p:cNvPr id="4" name="Date Placeholder 3"/>
          <p:cNvSpPr>
            <a:spLocks noGrp="1"/>
          </p:cNvSpPr>
          <p:nvPr>
            <p:ph type="dt" sz="half" idx="10"/>
          </p:nvPr>
        </p:nvSpPr>
        <p:spPr>
          <a:xfrm>
            <a:off x="457200" y="6243638"/>
            <a:ext cx="2133600" cy="457200"/>
          </a:xfrm>
          <a:prstGeom prst="rect">
            <a:avLst/>
          </a:prstGeom>
        </p:spPr>
        <p:txBody>
          <a:bodyPr/>
          <a:lstStyle>
            <a:lvl1pPr>
              <a:defRPr>
                <a:latin typeface="Arial" charset="0"/>
                <a:ea typeface="+mn-ea"/>
                <a:cs typeface="Arial" charset="0"/>
              </a:defRPr>
            </a:lvl1pPr>
          </a:lstStyle>
          <a:p>
            <a:pPr defTabSz="913696">
              <a:defRPr/>
            </a:pPr>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ltLang="en-US">
              <a:latin typeface="Garamond"/>
            </a:endParaRPr>
          </a:p>
        </p:txBody>
      </p:sp>
      <p:sp>
        <p:nvSpPr>
          <p:cNvPr id="6" name="Slide Number Placeholder 5"/>
          <p:cNvSpPr>
            <a:spLocks noGrp="1"/>
          </p:cNvSpPr>
          <p:nvPr>
            <p:ph type="sldNum" sz="quarter" idx="12"/>
          </p:nvPr>
        </p:nvSpPr>
        <p:spPr>
          <a:xfrm>
            <a:off x="6553200" y="6243638"/>
            <a:ext cx="2133600" cy="457200"/>
          </a:xfrm>
        </p:spPr>
        <p:txBody>
          <a:bodyPr/>
          <a:lstStyle>
            <a:lvl1pPr>
              <a:defRPr/>
            </a:lvl1pPr>
          </a:lstStyle>
          <a:p>
            <a:pPr>
              <a:defRPr/>
            </a:pPr>
            <a:fld id="{3398D8DB-F6DE-7C4E-AD24-F611E08CA3EB}" type="slidenum">
              <a:rPr lang="en-US"/>
              <a:pPr>
                <a:defRPr/>
              </a:pPr>
              <a:t>‹#›</a:t>
            </a:fld>
            <a:endParaRPr lang="en-US"/>
          </a:p>
        </p:txBody>
      </p:sp>
    </p:spTree>
    <p:extLst>
      <p:ext uri="{BB962C8B-B14F-4D97-AF65-F5344CB8AC3E}">
        <p14:creationId xmlns:p14="http://schemas.microsoft.com/office/powerpoint/2010/main" val="24853845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sz="2400">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4A9B989-1DDC-A546-AF44-8CE1EC44B2B8}" type="datetime1">
              <a:rPr lang="en-US" smtClean="0">
                <a:solidFill>
                  <a:prstClr val="black">
                    <a:tint val="75000"/>
                  </a:prstClr>
                </a:solidFill>
              </a:rPr>
              <a:pPr>
                <a:defRPr/>
              </a:pPr>
              <a:t>6/24/18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7EFF91FF-D894-6140-848C-994C3FF0AA80}" type="slidenum">
              <a:rPr lang="en-US">
                <a:solidFill>
                  <a:srgbClr val="9BBB59"/>
                </a:solidFill>
              </a:rPr>
              <a:pPr>
                <a:defRPr/>
              </a:pPr>
              <a:t>‹#›</a:t>
            </a:fld>
            <a:endParaRPr lang="en-US" dirty="0">
              <a:solidFill>
                <a:srgbClr val="9BBB59"/>
              </a:solidFill>
            </a:endParaRPr>
          </a:p>
        </p:txBody>
      </p:sp>
    </p:spTree>
    <p:extLst>
      <p:ext uri="{BB962C8B-B14F-4D97-AF65-F5344CB8AC3E}">
        <p14:creationId xmlns:p14="http://schemas.microsoft.com/office/powerpoint/2010/main" val="352943534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p:txBody>
          <a:bodyPr/>
          <a:lstStyle>
            <a:lvl1pPr>
              <a:buSzPct val="120000"/>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3"/>
          <p:cNvSpPr>
            <a:spLocks noGrp="1"/>
          </p:cNvSpPr>
          <p:nvPr>
            <p:ph type="dt" sz="half" idx="10"/>
          </p:nvPr>
        </p:nvSpPr>
        <p:spPr/>
        <p:txBody>
          <a:bodyPr/>
          <a:lstStyle>
            <a:lvl1pPr>
              <a:defRPr/>
            </a:lvl1pPr>
          </a:lstStyle>
          <a:p>
            <a:pPr>
              <a:defRPr/>
            </a:pPr>
            <a:fld id="{CE36A4BA-E04F-6046-9ED7-9ADF7E148717}" type="datetime1">
              <a:rPr lang="en-US" smtClean="0">
                <a:solidFill>
                  <a:prstClr val="black">
                    <a:tint val="75000"/>
                  </a:prstClr>
                </a:solidFill>
              </a:rPr>
              <a:pPr>
                <a:defRPr/>
              </a:pPr>
              <a:t>6/24/18</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866DA6C0-E8D2-8D44-A834-246A4BF6B0E5}" type="slidenum">
              <a:rPr lang="en-US">
                <a:solidFill>
                  <a:srgbClr val="9BBB59"/>
                </a:solidFill>
              </a:rPr>
              <a:pPr>
                <a:defRPr/>
              </a:pPr>
              <a:t>‹#›</a:t>
            </a:fld>
            <a:endParaRPr lang="en-US">
              <a:solidFill>
                <a:srgbClr val="9BBB59"/>
              </a:solidFill>
            </a:endParaRPr>
          </a:p>
        </p:txBody>
      </p:sp>
    </p:spTree>
    <p:extLst>
      <p:ext uri="{BB962C8B-B14F-4D97-AF65-F5344CB8AC3E}">
        <p14:creationId xmlns:p14="http://schemas.microsoft.com/office/powerpoint/2010/main" val="27059031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CE59C1B5-126E-294E-8011-7E99B19B2715}" type="datetime1">
              <a:rPr lang="en-US" smtClean="0">
                <a:solidFill>
                  <a:prstClr val="black">
                    <a:tint val="75000"/>
                  </a:prstClr>
                </a:solidFill>
              </a:rPr>
              <a:pPr>
                <a:defRPr/>
              </a:pPr>
              <a:t>6/24/18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D143F148-38EE-9D41-A399-46640A86DCFE}" type="slidenum">
              <a:rPr lang="en-US">
                <a:solidFill>
                  <a:srgbClr val="9BBB59"/>
                </a:solidFill>
              </a:rPr>
              <a:pPr>
                <a:defRPr/>
              </a:pPr>
              <a:t>‹#›</a:t>
            </a:fld>
            <a:endParaRPr lang="en-US" dirty="0">
              <a:solidFill>
                <a:srgbClr val="9BBB59"/>
              </a:solidFill>
            </a:endParaRPr>
          </a:p>
        </p:txBody>
      </p:sp>
    </p:spTree>
    <p:extLst>
      <p:ext uri="{BB962C8B-B14F-4D97-AF65-F5344CB8AC3E}">
        <p14:creationId xmlns:p14="http://schemas.microsoft.com/office/powerpoint/2010/main" val="421748802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Date Placeholder 3"/>
          <p:cNvSpPr>
            <a:spLocks noGrp="1"/>
          </p:cNvSpPr>
          <p:nvPr>
            <p:ph type="dt" sz="half" idx="10"/>
          </p:nvPr>
        </p:nvSpPr>
        <p:spPr/>
        <p:txBody>
          <a:bodyPr/>
          <a:lstStyle>
            <a:lvl1pPr>
              <a:defRPr/>
            </a:lvl1pPr>
          </a:lstStyle>
          <a:p>
            <a:pPr>
              <a:defRPr/>
            </a:pPr>
            <a:fld id="{77FBC39C-3586-B343-8EA2-23724747138B}" type="datetime1">
              <a:rPr lang="en-US" smtClean="0">
                <a:solidFill>
                  <a:prstClr val="black">
                    <a:tint val="75000"/>
                  </a:prstClr>
                </a:solidFill>
              </a:rPr>
              <a:pPr>
                <a:defRPr/>
              </a:pPr>
              <a:t>6/24/18</a:t>
            </a:fld>
            <a:endParaRPr lang="en-US">
              <a:solidFill>
                <a:prstClr val="black">
                  <a:tint val="75000"/>
                </a:prstClr>
              </a:solidFill>
            </a:endParaRPr>
          </a:p>
        </p:txBody>
      </p:sp>
      <p:sp>
        <p:nvSpPr>
          <p:cNvPr id="7" name="Footer Placeholder 4"/>
          <p:cNvSpPr>
            <a:spLocks noGrp="1"/>
          </p:cNvSpPr>
          <p:nvPr>
            <p:ph type="ftr" sz="quarter" idx="11"/>
          </p:nvPr>
        </p:nvSpPr>
        <p:spPr/>
        <p:txBody>
          <a:bodyPr/>
          <a:lstStyle>
            <a:lvl1pPr>
              <a:defRPr/>
            </a:lvl1pPr>
          </a:lstStyle>
          <a:p>
            <a:pPr>
              <a:defRPr/>
            </a:pPr>
            <a:endParaRPr lang="en-US"/>
          </a:p>
        </p:txBody>
      </p:sp>
      <p:sp>
        <p:nvSpPr>
          <p:cNvPr id="8" name="Slide Number Placeholder 5"/>
          <p:cNvSpPr>
            <a:spLocks noGrp="1"/>
          </p:cNvSpPr>
          <p:nvPr>
            <p:ph type="sldNum" sz="quarter" idx="12"/>
          </p:nvPr>
        </p:nvSpPr>
        <p:spPr/>
        <p:txBody>
          <a:bodyPr/>
          <a:lstStyle>
            <a:lvl1pPr>
              <a:defRPr/>
            </a:lvl1pPr>
          </a:lstStyle>
          <a:p>
            <a:pPr>
              <a:defRPr/>
            </a:pPr>
            <a:fld id="{95CE7248-CC89-3641-A7E7-47B62CEA8426}" type="slidenum">
              <a:rPr lang="en-US">
                <a:solidFill>
                  <a:srgbClr val="9BBB59"/>
                </a:solidFill>
              </a:rPr>
              <a:pPr>
                <a:defRPr/>
              </a:pPr>
              <a:t>‹#›</a:t>
            </a:fld>
            <a:endParaRPr lang="en-US">
              <a:solidFill>
                <a:srgbClr val="9BBB59"/>
              </a:solidFill>
            </a:endParaRPr>
          </a:p>
        </p:txBody>
      </p:sp>
    </p:spTree>
    <p:extLst>
      <p:ext uri="{BB962C8B-B14F-4D97-AF65-F5344CB8AC3E}">
        <p14:creationId xmlns:p14="http://schemas.microsoft.com/office/powerpoint/2010/main" val="201176901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Date Placeholder 3"/>
          <p:cNvSpPr>
            <a:spLocks noGrp="1"/>
          </p:cNvSpPr>
          <p:nvPr>
            <p:ph type="dt" sz="half" idx="10"/>
          </p:nvPr>
        </p:nvSpPr>
        <p:spPr/>
        <p:txBody>
          <a:bodyPr/>
          <a:lstStyle>
            <a:lvl1pPr>
              <a:defRPr/>
            </a:lvl1pPr>
          </a:lstStyle>
          <a:p>
            <a:pPr>
              <a:defRPr/>
            </a:pPr>
            <a:fld id="{213ECBEB-1D09-0648-BA66-44A8D313B1AC}" type="datetime1">
              <a:rPr lang="en-US" smtClean="0">
                <a:solidFill>
                  <a:prstClr val="black">
                    <a:tint val="75000"/>
                  </a:prstClr>
                </a:solidFill>
              </a:rPr>
              <a:pPr>
                <a:defRPr/>
              </a:pPr>
              <a:t>6/24/18</a:t>
            </a:fld>
            <a:endParaRPr lang="en-US">
              <a:solidFill>
                <a:prstClr val="black">
                  <a:tint val="75000"/>
                </a:prstClr>
              </a:solidFill>
            </a:endParaRPr>
          </a:p>
        </p:txBody>
      </p:sp>
      <p:sp>
        <p:nvSpPr>
          <p:cNvPr id="9" name="Footer Placeholder 4"/>
          <p:cNvSpPr>
            <a:spLocks noGrp="1"/>
          </p:cNvSpPr>
          <p:nvPr>
            <p:ph type="ftr" sz="quarter" idx="11"/>
          </p:nvPr>
        </p:nvSpPr>
        <p:spPr/>
        <p:txBody>
          <a:bodyPr/>
          <a:lstStyle>
            <a:lvl1pPr>
              <a:defRPr/>
            </a:lvl1pPr>
          </a:lstStyle>
          <a:p>
            <a:pPr>
              <a:defRPr/>
            </a:pPr>
            <a:endParaRPr lang="en-US"/>
          </a:p>
        </p:txBody>
      </p:sp>
      <p:sp>
        <p:nvSpPr>
          <p:cNvPr id="10" name="Slide Number Placeholder 5"/>
          <p:cNvSpPr>
            <a:spLocks noGrp="1"/>
          </p:cNvSpPr>
          <p:nvPr>
            <p:ph type="sldNum" sz="quarter" idx="12"/>
          </p:nvPr>
        </p:nvSpPr>
        <p:spPr/>
        <p:txBody>
          <a:bodyPr/>
          <a:lstStyle>
            <a:lvl1pPr>
              <a:defRPr/>
            </a:lvl1pPr>
          </a:lstStyle>
          <a:p>
            <a:pPr>
              <a:defRPr/>
            </a:pPr>
            <a:fld id="{197AEE38-385D-F945-8ABA-6CFF9E8196B2}" type="slidenum">
              <a:rPr lang="en-US">
                <a:solidFill>
                  <a:srgbClr val="9BBB59"/>
                </a:solidFill>
              </a:rPr>
              <a:pPr>
                <a:defRPr/>
              </a:pPr>
              <a:t>‹#›</a:t>
            </a:fld>
            <a:endParaRPr lang="en-US">
              <a:solidFill>
                <a:srgbClr val="9BBB59"/>
              </a:solidFill>
            </a:endParaRPr>
          </a:p>
        </p:txBody>
      </p:sp>
    </p:spTree>
    <p:extLst>
      <p:ext uri="{BB962C8B-B14F-4D97-AF65-F5344CB8AC3E}">
        <p14:creationId xmlns:p14="http://schemas.microsoft.com/office/powerpoint/2010/main" val="6185432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Date Placeholder 3"/>
          <p:cNvSpPr>
            <a:spLocks noGrp="1"/>
          </p:cNvSpPr>
          <p:nvPr>
            <p:ph type="dt" sz="half" idx="10"/>
          </p:nvPr>
        </p:nvSpPr>
        <p:spPr/>
        <p:txBody>
          <a:bodyPr/>
          <a:lstStyle>
            <a:lvl1pPr>
              <a:defRPr/>
            </a:lvl1pPr>
          </a:lstStyle>
          <a:p>
            <a:pPr>
              <a:defRPr/>
            </a:pPr>
            <a:fld id="{4EBE4C7B-9664-7B46-842B-7DC00B0DD9F0}" type="datetime1">
              <a:rPr lang="en-US" smtClean="0">
                <a:solidFill>
                  <a:prstClr val="black">
                    <a:tint val="75000"/>
                  </a:prstClr>
                </a:solidFill>
              </a:rPr>
              <a:pPr>
                <a:defRPr/>
              </a:pPr>
              <a:t>6/24/18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CFCB3398-78C0-5B46-8BCF-97493A0BAED3}" type="slidenum">
              <a:rPr lang="en-US">
                <a:solidFill>
                  <a:srgbClr val="9BBB59"/>
                </a:solidFill>
              </a:rPr>
              <a:pPr>
                <a:defRPr/>
              </a:pPr>
              <a:t>‹#›</a:t>
            </a:fld>
            <a:endParaRPr lang="en-US">
              <a:solidFill>
                <a:srgbClr val="9BBB59"/>
              </a:solidFill>
            </a:endParaRPr>
          </a:p>
        </p:txBody>
      </p:sp>
    </p:spTree>
    <p:extLst>
      <p:ext uri="{BB962C8B-B14F-4D97-AF65-F5344CB8AC3E}">
        <p14:creationId xmlns:p14="http://schemas.microsoft.com/office/powerpoint/2010/main" val="322670897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Date Placeholder 3"/>
          <p:cNvSpPr>
            <a:spLocks noGrp="1"/>
          </p:cNvSpPr>
          <p:nvPr>
            <p:ph type="dt" sz="half" idx="10"/>
          </p:nvPr>
        </p:nvSpPr>
        <p:spPr/>
        <p:txBody>
          <a:bodyPr/>
          <a:lstStyle>
            <a:lvl1pPr>
              <a:defRPr/>
            </a:lvl1pPr>
          </a:lstStyle>
          <a:p>
            <a:pPr>
              <a:defRPr/>
            </a:pPr>
            <a:fld id="{FFC218DE-2B62-5242-9D74-C392291347B9}" type="datetime1">
              <a:rPr lang="en-US" smtClean="0">
                <a:solidFill>
                  <a:prstClr val="black">
                    <a:tint val="75000"/>
                  </a:prstClr>
                </a:solidFill>
              </a:rPr>
              <a:pPr>
                <a:defRPr/>
              </a:pPr>
              <a:t>6/24/18</a:t>
            </a:fld>
            <a:endParaRPr lang="en-US">
              <a:solidFill>
                <a:prstClr val="black">
                  <a:tint val="75000"/>
                </a:prstClr>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p>
        </p:txBody>
      </p:sp>
      <p:sp>
        <p:nvSpPr>
          <p:cNvPr id="5" name="Slide Number Placeholder 5"/>
          <p:cNvSpPr>
            <a:spLocks noGrp="1"/>
          </p:cNvSpPr>
          <p:nvPr>
            <p:ph type="sldNum" sz="quarter" idx="12"/>
          </p:nvPr>
        </p:nvSpPr>
        <p:spPr/>
        <p:txBody>
          <a:bodyPr/>
          <a:lstStyle>
            <a:lvl1pPr>
              <a:defRPr/>
            </a:lvl1pPr>
          </a:lstStyle>
          <a:p>
            <a:pPr>
              <a:defRPr/>
            </a:pPr>
            <a:fld id="{87CB12DC-9BA3-E849-8DAB-53097B1F748C}" type="slidenum">
              <a:rPr lang="en-US">
                <a:solidFill>
                  <a:srgbClr val="9BBB59"/>
                </a:solidFill>
              </a:rPr>
              <a:pPr>
                <a:defRPr/>
              </a:pPr>
              <a:t>‹#›</a:t>
            </a:fld>
            <a:endParaRPr lang="en-US">
              <a:solidFill>
                <a:srgbClr val="9BBB59"/>
              </a:solidFill>
            </a:endParaRPr>
          </a:p>
        </p:txBody>
      </p:sp>
    </p:spTree>
    <p:extLst>
      <p:ext uri="{BB962C8B-B14F-4D97-AF65-F5344CB8AC3E}">
        <p14:creationId xmlns:p14="http://schemas.microsoft.com/office/powerpoint/2010/main" val="28244745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6" name="Date Placeholder 3"/>
          <p:cNvSpPr>
            <a:spLocks noGrp="1"/>
          </p:cNvSpPr>
          <p:nvPr>
            <p:ph type="dt" sz="half" idx="10"/>
          </p:nvPr>
        </p:nvSpPr>
        <p:spPr/>
        <p:txBody>
          <a:bodyPr/>
          <a:lstStyle>
            <a:lvl1pPr>
              <a:defRPr/>
            </a:lvl1pPr>
          </a:lstStyle>
          <a:p>
            <a:pPr>
              <a:defRPr/>
            </a:pPr>
            <a:fld id="{9A73A221-8A2B-A645-A3F8-C7819C3CE5BE}" type="datetime1">
              <a:rPr lang="en-US" smtClean="0">
                <a:solidFill>
                  <a:prstClr val="black">
                    <a:tint val="75000"/>
                  </a:prstClr>
                </a:solidFill>
              </a:rPr>
              <a:pPr>
                <a:defRPr/>
              </a:pPr>
              <a:t>6/24/18</a:t>
            </a:fld>
            <a:endParaRPr lang="en-US">
              <a:solidFill>
                <a:prstClr val="black">
                  <a:tint val="75000"/>
                </a:prstClr>
              </a:solidFill>
            </a:endParaRPr>
          </a:p>
        </p:txBody>
      </p:sp>
      <p:sp>
        <p:nvSpPr>
          <p:cNvPr id="7" name="Footer Placeholder 4"/>
          <p:cNvSpPr>
            <a:spLocks noGrp="1"/>
          </p:cNvSpPr>
          <p:nvPr>
            <p:ph type="ftr" sz="quarter" idx="11"/>
          </p:nvPr>
        </p:nvSpPr>
        <p:spPr/>
        <p:txBody>
          <a:bodyPr/>
          <a:lstStyle>
            <a:lvl1pPr>
              <a:defRPr/>
            </a:lvl1pPr>
          </a:lstStyle>
          <a:p>
            <a:pPr>
              <a:defRPr/>
            </a:pPr>
            <a:endParaRPr lang="en-US"/>
          </a:p>
        </p:txBody>
      </p:sp>
      <p:sp>
        <p:nvSpPr>
          <p:cNvPr id="8" name="Slide Number Placeholder 5"/>
          <p:cNvSpPr>
            <a:spLocks noGrp="1"/>
          </p:cNvSpPr>
          <p:nvPr>
            <p:ph type="sldNum" sz="quarter" idx="12"/>
          </p:nvPr>
        </p:nvSpPr>
        <p:spPr/>
        <p:txBody>
          <a:bodyPr/>
          <a:lstStyle>
            <a:lvl1pPr>
              <a:defRPr/>
            </a:lvl1pPr>
          </a:lstStyle>
          <a:p>
            <a:pPr>
              <a:defRPr/>
            </a:pPr>
            <a:fld id="{01BA44EC-0D86-C44E-97A0-48A19801D204}" type="slidenum">
              <a:rPr lang="en-US">
                <a:solidFill>
                  <a:srgbClr val="9BBB59"/>
                </a:solidFill>
              </a:rPr>
              <a:pPr>
                <a:defRPr/>
              </a:pPr>
              <a:t>‹#›</a:t>
            </a:fld>
            <a:endParaRPr lang="en-US">
              <a:solidFill>
                <a:srgbClr val="9BBB59"/>
              </a:solidFill>
            </a:endParaRPr>
          </a:p>
        </p:txBody>
      </p:sp>
    </p:spTree>
    <p:extLst>
      <p:ext uri="{BB962C8B-B14F-4D97-AF65-F5344CB8AC3E}">
        <p14:creationId xmlns:p14="http://schemas.microsoft.com/office/powerpoint/2010/main" val="5728738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71752C56-4F8A-824F-A263-2404B5D536A2}" type="slidenum">
              <a:rPr lang="en-US"/>
              <a:pPr/>
              <a:t>‹#›</a:t>
            </a:fld>
            <a:endParaRPr lang="en-US"/>
          </a:p>
        </p:txBody>
      </p:sp>
    </p:spTree>
    <p:extLst>
      <p:ext uri="{BB962C8B-B14F-4D97-AF65-F5344CB8AC3E}">
        <p14:creationId xmlns:p14="http://schemas.microsoft.com/office/powerpoint/2010/main" val="2225563168"/>
      </p:ext>
    </p:extLst>
  </p:cSld>
  <p:clrMapOvr>
    <a:masterClrMapping/>
  </p:clrMapOvr>
  <p:transition/>
</p:sldLayout>
</file>

<file path=ppt/slideLayouts/slideLayout8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6" name="Date Placeholder 3"/>
          <p:cNvSpPr>
            <a:spLocks noGrp="1"/>
          </p:cNvSpPr>
          <p:nvPr>
            <p:ph type="dt" sz="half" idx="10"/>
          </p:nvPr>
        </p:nvSpPr>
        <p:spPr/>
        <p:txBody>
          <a:bodyPr/>
          <a:lstStyle>
            <a:lvl1pPr>
              <a:defRPr/>
            </a:lvl1pPr>
          </a:lstStyle>
          <a:p>
            <a:pPr>
              <a:defRPr/>
            </a:pPr>
            <a:fld id="{8D7EB322-1335-B747-8FD4-F55BB3B2815F}" type="datetime1">
              <a:rPr lang="en-US" smtClean="0">
                <a:solidFill>
                  <a:prstClr val="black">
                    <a:tint val="75000"/>
                  </a:prstClr>
                </a:solidFill>
              </a:rPr>
              <a:pPr>
                <a:defRPr/>
              </a:pPr>
              <a:t>6/24/18</a:t>
            </a:fld>
            <a:endParaRPr lang="en-US">
              <a:solidFill>
                <a:prstClr val="black">
                  <a:tint val="75000"/>
                </a:prstClr>
              </a:solidFill>
            </a:endParaRPr>
          </a:p>
        </p:txBody>
      </p:sp>
      <p:sp>
        <p:nvSpPr>
          <p:cNvPr id="7" name="Footer Placeholder 4"/>
          <p:cNvSpPr>
            <a:spLocks noGrp="1"/>
          </p:cNvSpPr>
          <p:nvPr>
            <p:ph type="ftr" sz="quarter" idx="11"/>
          </p:nvPr>
        </p:nvSpPr>
        <p:spPr/>
        <p:txBody>
          <a:bodyPr/>
          <a:lstStyle>
            <a:lvl1pPr>
              <a:defRPr/>
            </a:lvl1pPr>
          </a:lstStyle>
          <a:p>
            <a:pPr>
              <a:defRPr/>
            </a:pPr>
            <a:endParaRPr lang="en-US"/>
          </a:p>
        </p:txBody>
      </p:sp>
      <p:sp>
        <p:nvSpPr>
          <p:cNvPr id="8" name="Slide Number Placeholder 5"/>
          <p:cNvSpPr>
            <a:spLocks noGrp="1"/>
          </p:cNvSpPr>
          <p:nvPr>
            <p:ph type="sldNum" sz="quarter" idx="12"/>
          </p:nvPr>
        </p:nvSpPr>
        <p:spPr/>
        <p:txBody>
          <a:bodyPr/>
          <a:lstStyle>
            <a:lvl1pPr>
              <a:defRPr/>
            </a:lvl1pPr>
          </a:lstStyle>
          <a:p>
            <a:pPr>
              <a:defRPr/>
            </a:pPr>
            <a:fld id="{9FC0C591-9DB5-3C46-BAB1-1FD3C04251A7}" type="slidenum">
              <a:rPr lang="en-US">
                <a:solidFill>
                  <a:srgbClr val="9BBB59"/>
                </a:solidFill>
              </a:rPr>
              <a:pPr>
                <a:defRPr/>
              </a:pPr>
              <a:t>‹#›</a:t>
            </a:fld>
            <a:endParaRPr lang="en-US">
              <a:solidFill>
                <a:srgbClr val="9BBB59"/>
              </a:solidFill>
            </a:endParaRPr>
          </a:p>
        </p:txBody>
      </p:sp>
    </p:spTree>
    <p:extLst>
      <p:ext uri="{BB962C8B-B14F-4D97-AF65-F5344CB8AC3E}">
        <p14:creationId xmlns:p14="http://schemas.microsoft.com/office/powerpoint/2010/main" val="84461691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759AB0B2-58B9-A44C-A5A6-A8FBBE530850}" type="datetime1">
              <a:rPr lang="en-US" smtClean="0">
                <a:solidFill>
                  <a:prstClr val="black">
                    <a:tint val="75000"/>
                  </a:prstClr>
                </a:solidFill>
              </a:rPr>
              <a:pPr>
                <a:defRPr/>
              </a:pPr>
              <a:t>6/24/18</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ADC9B385-7E4F-D648-854E-B5FBE5911DB7}" type="slidenum">
              <a:rPr lang="en-US">
                <a:solidFill>
                  <a:srgbClr val="9BBB59"/>
                </a:solidFill>
              </a:rPr>
              <a:pPr>
                <a:defRPr/>
              </a:pPr>
              <a:t>‹#›</a:t>
            </a:fld>
            <a:endParaRPr lang="en-US">
              <a:solidFill>
                <a:srgbClr val="9BBB59"/>
              </a:solidFill>
            </a:endParaRPr>
          </a:p>
        </p:txBody>
      </p:sp>
    </p:spTree>
    <p:extLst>
      <p:ext uri="{BB962C8B-B14F-4D97-AF65-F5344CB8AC3E}">
        <p14:creationId xmlns:p14="http://schemas.microsoft.com/office/powerpoint/2010/main" val="197178095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39481B22-01FA-A943-9BB9-8B65F5C80F50}" type="datetime1">
              <a:rPr lang="en-US" smtClean="0">
                <a:solidFill>
                  <a:prstClr val="black">
                    <a:tint val="75000"/>
                  </a:prstClr>
                </a:solidFill>
              </a:rPr>
              <a:pPr>
                <a:defRPr/>
              </a:pPr>
              <a:t>6/24/18</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A6709091-ADEF-0E4F-807D-32AD63D403A3}" type="slidenum">
              <a:rPr lang="en-US">
                <a:solidFill>
                  <a:srgbClr val="9BBB59"/>
                </a:solidFill>
              </a:rPr>
              <a:pPr>
                <a:defRPr/>
              </a:pPr>
              <a:t>‹#›</a:t>
            </a:fld>
            <a:endParaRPr lang="en-US">
              <a:solidFill>
                <a:srgbClr val="9BBB59"/>
              </a:solidFill>
            </a:endParaRPr>
          </a:p>
        </p:txBody>
      </p:sp>
    </p:spTree>
    <p:extLst>
      <p:ext uri="{BB962C8B-B14F-4D97-AF65-F5344CB8AC3E}">
        <p14:creationId xmlns:p14="http://schemas.microsoft.com/office/powerpoint/2010/main" val="3757842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23.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255588" y="198438"/>
            <a:ext cx="8382000" cy="487362"/>
          </a:xfrm>
        </p:spPr>
        <p:txBody>
          <a:bodyPr/>
          <a:lstStyle/>
          <a:p>
            <a:r>
              <a:rPr lang="en-US"/>
              <a:t>Click to edit Master title style</a:t>
            </a:r>
          </a:p>
        </p:txBody>
      </p:sp>
      <p:sp>
        <p:nvSpPr>
          <p:cNvPr id="3" name="Text Placeholder 2"/>
          <p:cNvSpPr>
            <a:spLocks noGrp="1"/>
          </p:cNvSpPr>
          <p:nvPr>
            <p:ph type="body" sz="half" idx="1"/>
          </p:nvPr>
        </p:nvSpPr>
        <p:spPr>
          <a:xfrm>
            <a:off x="242888" y="1200150"/>
            <a:ext cx="4114800" cy="48307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510088" y="1200150"/>
            <a:ext cx="4114800" cy="48307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F403E011-89A9-6E48-A945-79C971F164E7}" type="datetime1">
              <a:rPr lang="en-US" smtClean="0">
                <a:solidFill>
                  <a:prstClr val="black">
                    <a:tint val="75000"/>
                  </a:prstClr>
                </a:solidFill>
              </a:rPr>
              <a:pPr>
                <a:defRPr/>
              </a:pPr>
              <a:t>6/24/18</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1D97A91E-0216-8544-A00D-3713641DF831}" type="slidenum">
              <a:rPr lang="en-US">
                <a:solidFill>
                  <a:srgbClr val="9BBB59"/>
                </a:solidFill>
              </a:rPr>
              <a:pPr>
                <a:defRPr/>
              </a:pPr>
              <a:t>‹#›</a:t>
            </a:fld>
            <a:endParaRPr lang="en-US" dirty="0">
              <a:solidFill>
                <a:srgbClr val="9BBB59"/>
              </a:solidFill>
            </a:endParaRPr>
          </a:p>
        </p:txBody>
      </p:sp>
    </p:spTree>
    <p:extLst>
      <p:ext uri="{BB962C8B-B14F-4D97-AF65-F5344CB8AC3E}">
        <p14:creationId xmlns:p14="http://schemas.microsoft.com/office/powerpoint/2010/main" val="404981952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24.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55588" y="198438"/>
            <a:ext cx="8382000" cy="487362"/>
          </a:xfrm>
        </p:spPr>
        <p:txBody>
          <a:bodyPr/>
          <a:lstStyle/>
          <a:p>
            <a:r>
              <a:rPr lang="en-US"/>
              <a:t>Click to edit Master title style</a:t>
            </a:r>
          </a:p>
        </p:txBody>
      </p:sp>
      <p:sp>
        <p:nvSpPr>
          <p:cNvPr id="3" name="Table Placeholder 2"/>
          <p:cNvSpPr>
            <a:spLocks noGrp="1"/>
          </p:cNvSpPr>
          <p:nvPr>
            <p:ph type="tbl" idx="1"/>
          </p:nvPr>
        </p:nvSpPr>
        <p:spPr>
          <a:xfrm>
            <a:off x="242888" y="1200150"/>
            <a:ext cx="8382000" cy="4830763"/>
          </a:xfrm>
        </p:spPr>
        <p:txBody>
          <a:bodyPr/>
          <a:lstStyle/>
          <a:p>
            <a:pPr lvl="0"/>
            <a:r>
              <a:rPr lang="en-US" noProof="0"/>
              <a:t>Click icon to add table</a:t>
            </a:r>
          </a:p>
        </p:txBody>
      </p:sp>
      <p:sp>
        <p:nvSpPr>
          <p:cNvPr id="4" name="Date Placeholder 3"/>
          <p:cNvSpPr>
            <a:spLocks noGrp="1"/>
          </p:cNvSpPr>
          <p:nvPr>
            <p:ph type="dt" sz="half" idx="10"/>
          </p:nvPr>
        </p:nvSpPr>
        <p:spPr/>
        <p:txBody>
          <a:bodyPr/>
          <a:lstStyle>
            <a:lvl1pPr>
              <a:defRPr/>
            </a:lvl1pPr>
          </a:lstStyle>
          <a:p>
            <a:pPr>
              <a:defRPr/>
            </a:pPr>
            <a:fld id="{8715C56D-A987-284F-BCDA-11A8D583DC1B}" type="datetime1">
              <a:rPr lang="en-US" smtClean="0">
                <a:solidFill>
                  <a:prstClr val="black">
                    <a:tint val="75000"/>
                  </a:prstClr>
                </a:solidFill>
              </a:rPr>
              <a:pPr>
                <a:defRPr/>
              </a:pPr>
              <a:t>6/24/18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6BBFA2E4-188F-1F44-91FC-27C47CA5D22F}" type="slidenum">
              <a:rPr lang="en-US">
                <a:solidFill>
                  <a:srgbClr val="9BBB59"/>
                </a:solidFill>
              </a:rPr>
              <a:pPr>
                <a:defRPr/>
              </a:pPr>
              <a:t>‹#›</a:t>
            </a:fld>
            <a:endParaRPr lang="en-US" dirty="0">
              <a:solidFill>
                <a:srgbClr val="9BBB59"/>
              </a:solidFill>
            </a:endParaRPr>
          </a:p>
        </p:txBody>
      </p:sp>
    </p:spTree>
    <p:extLst>
      <p:ext uri="{BB962C8B-B14F-4D97-AF65-F5344CB8AC3E}">
        <p14:creationId xmlns:p14="http://schemas.microsoft.com/office/powerpoint/2010/main" val="24598395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Tree>
    <p:extLst>
      <p:ext uri="{BB962C8B-B14F-4D97-AF65-F5344CB8AC3E}">
        <p14:creationId xmlns:p14="http://schemas.microsoft.com/office/powerpoint/2010/main" val="3262895338"/>
      </p:ext>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Slide Number Placeholder 5"/>
          <p:cNvSpPr>
            <a:spLocks noGrp="1"/>
          </p:cNvSpPr>
          <p:nvPr>
            <p:ph type="sldNum" sz="quarter" idx="12"/>
          </p:nvPr>
        </p:nvSpPr>
        <p:spPr>
          <a:xfrm>
            <a:off x="8077200" y="6340475"/>
            <a:ext cx="685800" cy="365125"/>
          </a:xfrm>
        </p:spPr>
        <p:txBody>
          <a:bodyPr/>
          <a:lstStyle>
            <a:lvl1pPr>
              <a:defRPr sz="2000">
                <a:latin typeface="Cambria Math" panose="02040503050406030204" pitchFamily="18" charset="0"/>
                <a:ea typeface="Cambria Math" panose="02040503050406030204" pitchFamily="18" charset="0"/>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268761867"/>
      </p:ext>
    </p:extLst>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67762232"/>
      </p:ext>
    </p:extLst>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355467472"/>
      </p:ext>
    </p:extLst>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69141973"/>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E2A6F638-9311-044E-822F-DB90AF0533D9}" type="slidenum">
              <a:rPr lang="en-US"/>
              <a:pPr/>
              <a:t>‹#›</a:t>
            </a:fld>
            <a:endParaRPr lang="en-US"/>
          </a:p>
        </p:txBody>
      </p:sp>
    </p:spTree>
    <p:extLst>
      <p:ext uri="{BB962C8B-B14F-4D97-AF65-F5344CB8AC3E}">
        <p14:creationId xmlns:p14="http://schemas.microsoft.com/office/powerpoint/2010/main" val="3072845242"/>
      </p:ext>
    </p:extLst>
  </p:cSld>
  <p:clrMapOvr>
    <a:masterClrMapping/>
  </p:clrMapOvr>
  <p:transition/>
</p:sldLayout>
</file>

<file path=ppt/slideLayouts/slideLayout8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262136792"/>
      </p:ext>
    </p:extLst>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811145657"/>
      </p:ext>
    </p:extLst>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746663353"/>
      </p:ext>
    </p:extLst>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645912057"/>
      </p:ext>
    </p:extLst>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02652181"/>
      </p:ext>
    </p:extLst>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857601725"/>
      </p:ext>
    </p:extLst>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a:defRPr sz="1200"/>
            </a:lvl1pPr>
          </a:lstStyle>
          <a:p>
            <a:fld id="{08C9543E-5205-9747-9651-834D4A4090BA}" type="slidenum">
              <a:rPr lang="en-US"/>
              <a:pPr/>
              <a:t>‹#›</a:t>
            </a:fld>
            <a:endParaRPr lang="en-US"/>
          </a:p>
        </p:txBody>
      </p:sp>
    </p:spTree>
    <p:extLst>
      <p:ext uri="{BB962C8B-B14F-4D97-AF65-F5344CB8AC3E}">
        <p14:creationId xmlns:p14="http://schemas.microsoft.com/office/powerpoint/2010/main" val="2753638493"/>
      </p:ext>
    </p:extLst>
  </p:cSld>
  <p:clrMapOvr>
    <a:masterClrMapping/>
  </p:clrMapOvr>
  <p:transition/>
</p:sldLayout>
</file>

<file path=ppt/slideLayouts/slideLayout8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27F28456-B93E-5440-A8F9-7EDDF5DA4557}" type="slidenum">
              <a:rPr lang="en-US"/>
              <a:pPr/>
              <a:t>‹#›</a:t>
            </a:fld>
            <a:endParaRPr lang="en-US"/>
          </a:p>
        </p:txBody>
      </p:sp>
    </p:spTree>
    <p:extLst>
      <p:ext uri="{BB962C8B-B14F-4D97-AF65-F5344CB8AC3E}">
        <p14:creationId xmlns:p14="http://schemas.microsoft.com/office/powerpoint/2010/main" val="1285617593"/>
      </p:ext>
    </p:extLst>
  </p:cSld>
  <p:clrMapOvr>
    <a:masterClrMapping/>
  </p:clrMapOvr>
  <p:transition/>
</p:sldLayout>
</file>

<file path=ppt/slideLayouts/slideLayout8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805E74C4-6B34-3540-BD78-3BF22C79F728}" type="slidenum">
              <a:rPr lang="en-US"/>
              <a:pPr/>
              <a:t>‹#›</a:t>
            </a:fld>
            <a:endParaRPr lang="en-US"/>
          </a:p>
        </p:txBody>
      </p:sp>
    </p:spTree>
    <p:extLst>
      <p:ext uri="{BB962C8B-B14F-4D97-AF65-F5344CB8AC3E}">
        <p14:creationId xmlns:p14="http://schemas.microsoft.com/office/powerpoint/2010/main" val="3129731686"/>
      </p:ext>
    </p:extLst>
  </p:cSld>
  <p:clrMapOvr>
    <a:masterClrMapping/>
  </p:clrMapOvr>
  <p:transition/>
</p:sldLayout>
</file>

<file path=ppt/slideLayouts/slideLayout8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8C3A4C24-166C-5343-9210-F74E0D4C9304}" type="slidenum">
              <a:rPr lang="en-US"/>
              <a:pPr/>
              <a:t>‹#›</a:t>
            </a:fld>
            <a:endParaRPr lang="en-US"/>
          </a:p>
        </p:txBody>
      </p:sp>
    </p:spTree>
    <p:extLst>
      <p:ext uri="{BB962C8B-B14F-4D97-AF65-F5344CB8AC3E}">
        <p14:creationId xmlns:p14="http://schemas.microsoft.com/office/powerpoint/2010/main" val="1801051546"/>
      </p:ext>
    </p:extLst>
  </p:cSld>
  <p:clrMapOvr>
    <a:masterClrMapping/>
  </p:clrMapOvr>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D098FC8E-6941-C74C-BC08-436BE2F5B5D2}" type="slidenum">
              <a:rPr lang="en-US"/>
              <a:pPr/>
              <a:t>‹#›</a:t>
            </a:fld>
            <a:endParaRPr lang="en-US"/>
          </a:p>
        </p:txBody>
      </p:sp>
    </p:spTree>
    <p:extLst>
      <p:ext uri="{BB962C8B-B14F-4D97-AF65-F5344CB8AC3E}">
        <p14:creationId xmlns:p14="http://schemas.microsoft.com/office/powerpoint/2010/main" val="644812070"/>
      </p:ext>
    </p:extLst>
  </p:cSld>
  <p:clrMapOvr>
    <a:masterClrMapping/>
  </p:clrMapOvr>
  <p:transition/>
</p:sldLayout>
</file>

<file path=ppt/slideLayouts/slideLayout8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8" name="Rectangle 1030"/>
          <p:cNvSpPr>
            <a:spLocks noGrp="1" noChangeArrowheads="1"/>
          </p:cNvSpPr>
          <p:nvPr>
            <p:ph type="sldNum" sz="quarter" idx="11"/>
          </p:nvPr>
        </p:nvSpPr>
        <p:spPr>
          <a:ln/>
        </p:spPr>
        <p:txBody>
          <a:bodyPr/>
          <a:lstStyle>
            <a:lvl1pPr>
              <a:defRPr/>
            </a:lvl1pPr>
          </a:lstStyle>
          <a:p>
            <a:fld id="{713D87D2-DA19-8940-8B3B-FF8552C5B77C}" type="slidenum">
              <a:rPr lang="en-US"/>
              <a:pPr/>
              <a:t>‹#›</a:t>
            </a:fld>
            <a:endParaRPr lang="en-US"/>
          </a:p>
        </p:txBody>
      </p:sp>
    </p:spTree>
    <p:extLst>
      <p:ext uri="{BB962C8B-B14F-4D97-AF65-F5344CB8AC3E}">
        <p14:creationId xmlns:p14="http://schemas.microsoft.com/office/powerpoint/2010/main" val="3532950087"/>
      </p:ext>
    </p:extLst>
  </p:cSld>
  <p:clrMapOvr>
    <a:masterClrMapping/>
  </p:clrMapOvr>
  <p:transition/>
</p:sldLayout>
</file>

<file path=ppt/slideLayouts/slideLayout8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4" name="Rectangle 1030"/>
          <p:cNvSpPr>
            <a:spLocks noGrp="1" noChangeArrowheads="1"/>
          </p:cNvSpPr>
          <p:nvPr>
            <p:ph type="sldNum" sz="quarter" idx="11"/>
          </p:nvPr>
        </p:nvSpPr>
        <p:spPr>
          <a:ln/>
        </p:spPr>
        <p:txBody>
          <a:bodyPr/>
          <a:lstStyle>
            <a:lvl1pPr>
              <a:defRPr/>
            </a:lvl1pPr>
          </a:lstStyle>
          <a:p>
            <a:fld id="{A2AE99FD-8268-5940-A9CC-24B1D52103AE}" type="slidenum">
              <a:rPr lang="en-US"/>
              <a:pPr/>
              <a:t>‹#›</a:t>
            </a:fld>
            <a:endParaRPr lang="en-US"/>
          </a:p>
        </p:txBody>
      </p:sp>
    </p:spTree>
    <p:extLst>
      <p:ext uri="{BB962C8B-B14F-4D97-AF65-F5344CB8AC3E}">
        <p14:creationId xmlns:p14="http://schemas.microsoft.com/office/powerpoint/2010/main" val="1760094261"/>
      </p:ext>
    </p:extLst>
  </p:cSld>
  <p:clrMapOvr>
    <a:masterClrMapping/>
  </p:clrMapOvr>
  <p:transition/>
</p:sldLayout>
</file>

<file path=ppt/slideLayouts/slideLayout8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3" name="Rectangle 1030"/>
          <p:cNvSpPr>
            <a:spLocks noGrp="1" noChangeArrowheads="1"/>
          </p:cNvSpPr>
          <p:nvPr>
            <p:ph type="sldNum" sz="quarter" idx="11"/>
          </p:nvPr>
        </p:nvSpPr>
        <p:spPr>
          <a:ln/>
        </p:spPr>
        <p:txBody>
          <a:bodyPr/>
          <a:lstStyle>
            <a:lvl1pPr>
              <a:defRPr/>
            </a:lvl1pPr>
          </a:lstStyle>
          <a:p>
            <a:fld id="{9CE2CAEC-1353-BA41-92DA-2E5E12ABA71A}" type="slidenum">
              <a:rPr lang="en-US"/>
              <a:pPr/>
              <a:t>‹#›</a:t>
            </a:fld>
            <a:endParaRPr lang="en-US"/>
          </a:p>
        </p:txBody>
      </p:sp>
    </p:spTree>
    <p:extLst>
      <p:ext uri="{BB962C8B-B14F-4D97-AF65-F5344CB8AC3E}">
        <p14:creationId xmlns:p14="http://schemas.microsoft.com/office/powerpoint/2010/main" val="1923339879"/>
      </p:ext>
    </p:extLst>
  </p:cSld>
  <p:clrMapOvr>
    <a:masterClrMapping/>
  </p:clrMapOvr>
  <p:transition/>
</p:sldLayout>
</file>

<file path=ppt/slideLayouts/slideLayout8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EED2ADA9-1537-724E-8CE4-71E37348B15C}" type="slidenum">
              <a:rPr lang="en-US"/>
              <a:pPr/>
              <a:t>‹#›</a:t>
            </a:fld>
            <a:endParaRPr lang="en-US"/>
          </a:p>
        </p:txBody>
      </p:sp>
    </p:spTree>
    <p:extLst>
      <p:ext uri="{BB962C8B-B14F-4D97-AF65-F5344CB8AC3E}">
        <p14:creationId xmlns:p14="http://schemas.microsoft.com/office/powerpoint/2010/main" val="13622662"/>
      </p:ext>
    </p:extLst>
  </p:cSld>
  <p:clrMapOvr>
    <a:masterClrMapping/>
  </p:clrMapOvr>
  <p:transition/>
</p:sldLayout>
</file>

<file path=ppt/slideLayouts/slideLayout8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0FD07FE-2D64-9D48-9FEC-8FE722137A75}" type="slidenum">
              <a:rPr lang="en-US"/>
              <a:pPr/>
              <a:t>‹#›</a:t>
            </a:fld>
            <a:endParaRPr lang="en-US"/>
          </a:p>
        </p:txBody>
      </p:sp>
    </p:spTree>
    <p:extLst>
      <p:ext uri="{BB962C8B-B14F-4D97-AF65-F5344CB8AC3E}">
        <p14:creationId xmlns:p14="http://schemas.microsoft.com/office/powerpoint/2010/main" val="2143780870"/>
      </p:ext>
    </p:extLst>
  </p:cSld>
  <p:clrMapOvr>
    <a:masterClrMapping/>
  </p:clrMapOvr>
  <p:transition/>
</p:sldLayout>
</file>

<file path=ppt/slideLayouts/slideLayout8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8EE5A95C-21DE-4C43-BF97-15D8A913B216}" type="slidenum">
              <a:rPr lang="en-US"/>
              <a:pPr/>
              <a:t>‹#›</a:t>
            </a:fld>
            <a:endParaRPr lang="en-US"/>
          </a:p>
        </p:txBody>
      </p:sp>
    </p:spTree>
    <p:extLst>
      <p:ext uri="{BB962C8B-B14F-4D97-AF65-F5344CB8AC3E}">
        <p14:creationId xmlns:p14="http://schemas.microsoft.com/office/powerpoint/2010/main" val="2401898050"/>
      </p:ext>
    </p:extLst>
  </p:cSld>
  <p:clrMapOvr>
    <a:masterClrMapping/>
  </p:clrMapOvr>
  <p:transition/>
</p:sldLayout>
</file>

<file path=ppt/slideLayouts/slideLayout8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8742D8AE-8785-5A4E-95AC-C39405B3DBA1}" type="slidenum">
              <a:rPr lang="en-US"/>
              <a:pPr/>
              <a:t>‹#›</a:t>
            </a:fld>
            <a:endParaRPr lang="en-US"/>
          </a:p>
        </p:txBody>
      </p:sp>
    </p:spTree>
    <p:extLst>
      <p:ext uri="{BB962C8B-B14F-4D97-AF65-F5344CB8AC3E}">
        <p14:creationId xmlns:p14="http://schemas.microsoft.com/office/powerpoint/2010/main" val="2804575437"/>
      </p:ext>
    </p:extLst>
  </p:cSld>
  <p:clrMapOvr>
    <a:masterClrMapping/>
  </p:clrMapOvr>
  <p:transition/>
</p:sldLayout>
</file>

<file path=ppt/slideLayouts/slideLayout847.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719EA279-ECCA-8F44-B787-311CA82BAECD}" type="slidenum">
              <a:rPr lang="en-US"/>
              <a:pPr/>
              <a:t>‹#›</a:t>
            </a:fld>
            <a:endParaRPr lang="en-US"/>
          </a:p>
        </p:txBody>
      </p:sp>
    </p:spTree>
    <p:extLst>
      <p:ext uri="{BB962C8B-B14F-4D97-AF65-F5344CB8AC3E}">
        <p14:creationId xmlns:p14="http://schemas.microsoft.com/office/powerpoint/2010/main" val="4142177791"/>
      </p:ext>
    </p:extLst>
  </p:cSld>
  <p:clrMapOvr>
    <a:masterClrMapping/>
  </p:clrMapOvr>
  <p:transition/>
</p:sldLayout>
</file>

<file path=ppt/slideLayouts/slideLayout848.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873031442"/>
      </p:ext>
    </p:extLst>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75991" y="73723"/>
            <a:ext cx="8987622" cy="740193"/>
          </a:xfrm>
          <a:prstGeom prst="rect">
            <a:avLst/>
          </a:prstGeom>
        </p:spPr>
        <p:txBody>
          <a:bodyPr/>
          <a:lstStyle>
            <a:lvl1pPr>
              <a:defRPr sz="4800">
                <a:latin typeface="Cambria" panose="02040503050406030204" pitchFamily="18" charset="0"/>
              </a:defRPr>
            </a:lvl1pPr>
          </a:lstStyle>
          <a:p>
            <a:r>
              <a:rPr lang="en-US" dirty="0"/>
              <a:t>Click to edit Master title style</a:t>
            </a:r>
          </a:p>
        </p:txBody>
      </p:sp>
      <p:sp>
        <p:nvSpPr>
          <p:cNvPr id="3" name="Content Placeholder 2"/>
          <p:cNvSpPr>
            <a:spLocks noGrp="1"/>
          </p:cNvSpPr>
          <p:nvPr>
            <p:ph idx="1"/>
          </p:nvPr>
        </p:nvSpPr>
        <p:spPr>
          <a:xfrm>
            <a:off x="75991" y="911224"/>
            <a:ext cx="8987622" cy="5318753"/>
          </a:xfrm>
          <a:prstGeom prst="rect">
            <a:avLst/>
          </a:prstGeom>
        </p:spPr>
        <p:txBody>
          <a:bodyPr/>
          <a:lstStyle>
            <a:lvl1pPr>
              <a:defRPr sz="3600">
                <a:latin typeface="Cambria" panose="02040503050406030204" pitchFamily="18" charset="0"/>
              </a:defRPr>
            </a:lvl1pPr>
            <a:lvl2pPr marL="685800" indent="-228600">
              <a:buFont typeface="Cambria" panose="02040503050406030204" pitchFamily="18" charset="0"/>
              <a:buChar char="-"/>
              <a:defRPr sz="2800">
                <a:latin typeface="Cambria" panose="02040503050406030204" pitchFamily="18" charset="0"/>
              </a:defRPr>
            </a:lvl2pPr>
            <a:lvl3pPr>
              <a:defRPr sz="2400">
                <a:latin typeface="Cambria" panose="02040503050406030204" pitchFamily="18" charset="0"/>
              </a:defRPr>
            </a:lvl3pPr>
            <a:lvl4pPr>
              <a:defRPr sz="2400">
                <a:latin typeface="Cambria" panose="02040503050406030204" pitchFamily="18" charset="0"/>
              </a:defRPr>
            </a:lvl4pPr>
            <a:lvl5pPr>
              <a:defRPr sz="2400">
                <a:latin typeface="Cambria" panose="02040503050406030204" pitchFamily="18"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Slide Number Placeholder 5"/>
          <p:cNvSpPr txBox="1">
            <a:spLocks/>
          </p:cNvSpPr>
          <p:nvPr userDrawn="1"/>
        </p:nvSpPr>
        <p:spPr>
          <a:xfrm>
            <a:off x="7924800" y="6355715"/>
            <a:ext cx="9906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pPr/>
              <a:t>‹#›</a:t>
            </a:fld>
            <a:r>
              <a:rPr lang="en-US" dirty="0"/>
              <a:t>/8</a:t>
            </a:r>
          </a:p>
        </p:txBody>
      </p:sp>
      <p:pic>
        <p:nvPicPr>
          <p:cNvPr id="9" name="Picture 8" descr="safari.png"/>
          <p:cNvPicPr>
            <a:picLocks noChangeAspect="1"/>
          </p:cNvPicPr>
          <p:nvPr userDrawn="1"/>
        </p:nvPicPr>
        <p:blipFill>
          <a:blip r:embed="rId2" cstate="print"/>
          <a:stretch>
            <a:fillRect/>
          </a:stretch>
        </p:blipFill>
        <p:spPr>
          <a:xfrm>
            <a:off x="189560" y="6413144"/>
            <a:ext cx="1080120" cy="312522"/>
          </a:xfrm>
          <a:prstGeom prst="rect">
            <a:avLst/>
          </a:prstGeom>
        </p:spPr>
      </p:pic>
    </p:spTree>
    <p:extLst>
      <p:ext uri="{BB962C8B-B14F-4D97-AF65-F5344CB8AC3E}">
        <p14:creationId xmlns:p14="http://schemas.microsoft.com/office/powerpoint/2010/main" val="1250356540"/>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EC2913EA-86C8-7044-8F98-044F5E7301AC}" type="slidenum">
              <a:rPr lang="en-US"/>
              <a:pPr/>
              <a:t>‹#›</a:t>
            </a:fld>
            <a:endParaRPr lang="en-US"/>
          </a:p>
        </p:txBody>
      </p:sp>
    </p:spTree>
    <p:extLst>
      <p:ext uri="{BB962C8B-B14F-4D97-AF65-F5344CB8AC3E}">
        <p14:creationId xmlns:p14="http://schemas.microsoft.com/office/powerpoint/2010/main" val="1718689315"/>
      </p:ext>
    </p:extLst>
  </p:cSld>
  <p:clrMapOvr>
    <a:masterClrMapping/>
  </p:clrMapOvr>
  <p:transition/>
</p:sldLayout>
</file>

<file path=ppt/slideLayouts/slideLayout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E9EB2717-EF8A-4F48-9475-0E5579379CAF}" type="slidenum">
              <a:rPr lang="en-US"/>
              <a:pPr/>
              <a:t>‹#›</a:t>
            </a:fld>
            <a:endParaRPr lang="en-US"/>
          </a:p>
        </p:txBody>
      </p:sp>
    </p:spTree>
    <p:extLst>
      <p:ext uri="{BB962C8B-B14F-4D97-AF65-F5344CB8AC3E}">
        <p14:creationId xmlns:p14="http://schemas.microsoft.com/office/powerpoint/2010/main" val="2735493282"/>
      </p:ext>
    </p:extLst>
  </p:cSld>
  <p:clrMapOvr>
    <a:masterClrMapping/>
  </p:clrMapOvr>
  <p:transition/>
</p:sldLayout>
</file>

<file path=ppt/slideLayouts/slideLayout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09CEDDA7-F9BC-D143-BB10-4566D815D5F9}" type="slidenum">
              <a:rPr lang="en-US"/>
              <a:pPr/>
              <a:t>‹#›</a:t>
            </a:fld>
            <a:endParaRPr lang="en-US"/>
          </a:p>
        </p:txBody>
      </p:sp>
    </p:spTree>
    <p:extLst>
      <p:ext uri="{BB962C8B-B14F-4D97-AF65-F5344CB8AC3E}">
        <p14:creationId xmlns:p14="http://schemas.microsoft.com/office/powerpoint/2010/main" val="266402226"/>
      </p:ext>
    </p:extLst>
  </p:cSld>
  <p:clrMapOvr>
    <a:masterClrMapping/>
  </p:clrMapOvr>
  <p:transition/>
</p:sldLayout>
</file>

<file path=ppt/slideLayouts/slideLayout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24CCDBC6-CC01-564B-8353-1EF7BD2EDA4C}" type="slidenum">
              <a:rPr lang="en-US"/>
              <a:pPr/>
              <a:t>‹#›</a:t>
            </a:fld>
            <a:endParaRPr lang="en-US"/>
          </a:p>
        </p:txBody>
      </p:sp>
    </p:spTree>
    <p:extLst>
      <p:ext uri="{BB962C8B-B14F-4D97-AF65-F5344CB8AC3E}">
        <p14:creationId xmlns:p14="http://schemas.microsoft.com/office/powerpoint/2010/main" val="1337623389"/>
      </p:ext>
    </p:extLst>
  </p:cSld>
  <p:clrMapOvr>
    <a:masterClrMapping/>
  </p:clrMapOvr>
  <p:transition/>
</p:sldLayout>
</file>

<file path=ppt/slideLayouts/slideLayout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63E88A4F-2F9B-8940-A946-705E7B7AAFF5}" type="slidenum">
              <a:rPr lang="en-US"/>
              <a:pPr/>
              <a:t>‹#›</a:t>
            </a:fld>
            <a:endParaRPr lang="en-US"/>
          </a:p>
        </p:txBody>
      </p:sp>
    </p:spTree>
    <p:extLst>
      <p:ext uri="{BB962C8B-B14F-4D97-AF65-F5344CB8AC3E}">
        <p14:creationId xmlns:p14="http://schemas.microsoft.com/office/powerpoint/2010/main" val="3354859521"/>
      </p:ext>
    </p:extLst>
  </p:cSld>
  <p:clrMapOvr>
    <a:masterClrMapping/>
  </p:clrMapOv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pPr/>
              <a:t>‹#›</a:t>
            </a:fld>
            <a:endParaRPr lang="en-US" altLang="en-US"/>
          </a:p>
        </p:txBody>
      </p:sp>
    </p:spTree>
  </p:cSld>
  <p:clrMapOvr>
    <a:masterClrMapping/>
  </p:clrMapOvr>
  <p:transition/>
</p:sldLayout>
</file>

<file path=ppt/slideLayouts/slideLayout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1F0E8B17-B4D9-5340-8D3E-0FD2DBAED3D0}" type="slidenum">
              <a:rPr lang="en-US"/>
              <a:pPr/>
              <a:t>‹#›</a:t>
            </a:fld>
            <a:endParaRPr lang="en-US"/>
          </a:p>
        </p:txBody>
      </p:sp>
    </p:spTree>
    <p:extLst>
      <p:ext uri="{BB962C8B-B14F-4D97-AF65-F5344CB8AC3E}">
        <p14:creationId xmlns:p14="http://schemas.microsoft.com/office/powerpoint/2010/main" val="1286934465"/>
      </p:ext>
    </p:extLst>
  </p:cSld>
  <p:clrMapOvr>
    <a:masterClrMapping/>
  </p:clrMapOvr>
  <p:transition/>
</p:sldLayout>
</file>

<file path=ppt/slideLayouts/slideLayout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5F24509-A4B3-2C4F-9AD0-DD3550F7CEC3}" type="slidenum">
              <a:rPr lang="en-US"/>
              <a:pPr/>
              <a:t>‹#›</a:t>
            </a:fld>
            <a:endParaRPr lang="en-US"/>
          </a:p>
        </p:txBody>
      </p:sp>
    </p:spTree>
    <p:extLst>
      <p:ext uri="{BB962C8B-B14F-4D97-AF65-F5344CB8AC3E}">
        <p14:creationId xmlns:p14="http://schemas.microsoft.com/office/powerpoint/2010/main" val="1255893421"/>
      </p:ext>
    </p:extLst>
  </p:cSld>
  <p:clrMapOvr>
    <a:masterClrMapping/>
  </p:clrMapOvr>
  <p:transition/>
</p:sldLayout>
</file>

<file path=ppt/slideLayouts/slideLayout92.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F135D994-FDC0-964B-B4AE-94C64D4C4962}" type="slidenum">
              <a:rPr lang="en-US"/>
              <a:pPr/>
              <a:t>‹#›</a:t>
            </a:fld>
            <a:endParaRPr lang="en-US"/>
          </a:p>
        </p:txBody>
      </p:sp>
    </p:spTree>
    <p:extLst>
      <p:ext uri="{BB962C8B-B14F-4D97-AF65-F5344CB8AC3E}">
        <p14:creationId xmlns:p14="http://schemas.microsoft.com/office/powerpoint/2010/main" val="1128237529"/>
      </p:ext>
    </p:extLst>
  </p:cSld>
  <p:clrMapOvr>
    <a:masterClrMapping/>
  </p:clrMapOvr>
  <p:transition/>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91700649"/>
      </p:ext>
    </p:extLst>
  </p:cSld>
  <p:clrMapOvr>
    <a:masterClrMapping/>
  </p:clrMapOvr>
  <p:transition/>
</p:sldLayout>
</file>

<file path=ppt/slideLayouts/slideLayout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690191"/>
      </p:ext>
    </p:extLst>
  </p:cSld>
  <p:clrMapOvr>
    <a:masterClrMapping/>
  </p:clrMapOvr>
  <p:transition/>
</p:sldLayout>
</file>

<file path=ppt/slideLayouts/slideLayout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5754154"/>
      </p:ext>
    </p:extLst>
  </p:cSld>
  <p:clrMapOvr>
    <a:masterClrMapping/>
  </p:clrMapOvr>
  <p:transition/>
</p:sldLayout>
</file>

<file path=ppt/slideLayouts/slideLayout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47945867"/>
      </p:ext>
    </p:extLst>
  </p:cSld>
  <p:clrMapOvr>
    <a:masterClrMapping/>
  </p:clrMapOvr>
  <p:transition/>
</p:sldLayout>
</file>

<file path=ppt/slideLayouts/slideLayout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7637371"/>
      </p:ext>
    </p:extLst>
  </p:cSld>
  <p:clrMapOvr>
    <a:masterClrMapping/>
  </p:clrMapOvr>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36877408"/>
      </p:ext>
    </p:extLst>
  </p:cSld>
  <p:clrMapOvr>
    <a:masterClrMapping/>
  </p:clrMapOvr>
  <p:transition/>
</p:sldLayout>
</file>

<file path=ppt/slideLayouts/slideLayout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9029212"/>
      </p:ext>
    </p:extLst>
  </p:cSld>
  <p:clrMapOvr>
    <a:masterClrMapping/>
  </p:clrMapOvr>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png"/></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0.xml"/><Relationship Id="rId13" Type="http://schemas.openxmlformats.org/officeDocument/2006/relationships/image" Target="../media/image1.png"/><Relationship Id="rId3" Type="http://schemas.openxmlformats.org/officeDocument/2006/relationships/slideLayout" Target="../slideLayouts/slideLayout95.xml"/><Relationship Id="rId7" Type="http://schemas.openxmlformats.org/officeDocument/2006/relationships/slideLayout" Target="../slideLayouts/slideLayout99.xml"/><Relationship Id="rId12" Type="http://schemas.openxmlformats.org/officeDocument/2006/relationships/theme" Target="../theme/theme10.xml"/><Relationship Id="rId2" Type="http://schemas.openxmlformats.org/officeDocument/2006/relationships/slideLayout" Target="../slideLayouts/slideLayout94.xml"/><Relationship Id="rId1" Type="http://schemas.openxmlformats.org/officeDocument/2006/relationships/slideLayout" Target="../slideLayouts/slideLayout93.xml"/><Relationship Id="rId6" Type="http://schemas.openxmlformats.org/officeDocument/2006/relationships/slideLayout" Target="../slideLayouts/slideLayout98.xml"/><Relationship Id="rId11" Type="http://schemas.openxmlformats.org/officeDocument/2006/relationships/slideLayout" Target="../slideLayouts/slideLayout103.xml"/><Relationship Id="rId5" Type="http://schemas.openxmlformats.org/officeDocument/2006/relationships/slideLayout" Target="../slideLayouts/slideLayout97.xml"/><Relationship Id="rId10" Type="http://schemas.openxmlformats.org/officeDocument/2006/relationships/slideLayout" Target="../slideLayouts/slideLayout102.xml"/><Relationship Id="rId4" Type="http://schemas.openxmlformats.org/officeDocument/2006/relationships/slideLayout" Target="../slideLayouts/slideLayout96.xml"/><Relationship Id="rId9" Type="http://schemas.openxmlformats.org/officeDocument/2006/relationships/slideLayout" Target="../slideLayouts/slideLayout101.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11.xml"/><Relationship Id="rId13" Type="http://schemas.openxmlformats.org/officeDocument/2006/relationships/image" Target="../media/image1.png"/><Relationship Id="rId3" Type="http://schemas.openxmlformats.org/officeDocument/2006/relationships/slideLayout" Target="../slideLayouts/slideLayout106.xml"/><Relationship Id="rId7" Type="http://schemas.openxmlformats.org/officeDocument/2006/relationships/slideLayout" Target="../slideLayouts/slideLayout110.xml"/><Relationship Id="rId12" Type="http://schemas.openxmlformats.org/officeDocument/2006/relationships/theme" Target="../theme/theme11.xml"/><Relationship Id="rId2" Type="http://schemas.openxmlformats.org/officeDocument/2006/relationships/slideLayout" Target="../slideLayouts/slideLayout105.xml"/><Relationship Id="rId1" Type="http://schemas.openxmlformats.org/officeDocument/2006/relationships/slideLayout" Target="../slideLayouts/slideLayout104.xml"/><Relationship Id="rId6" Type="http://schemas.openxmlformats.org/officeDocument/2006/relationships/slideLayout" Target="../slideLayouts/slideLayout109.xml"/><Relationship Id="rId11" Type="http://schemas.openxmlformats.org/officeDocument/2006/relationships/slideLayout" Target="../slideLayouts/slideLayout114.xml"/><Relationship Id="rId5" Type="http://schemas.openxmlformats.org/officeDocument/2006/relationships/slideLayout" Target="../slideLayouts/slideLayout108.xml"/><Relationship Id="rId10" Type="http://schemas.openxmlformats.org/officeDocument/2006/relationships/slideLayout" Target="../slideLayouts/slideLayout113.xml"/><Relationship Id="rId4" Type="http://schemas.openxmlformats.org/officeDocument/2006/relationships/slideLayout" Target="../slideLayouts/slideLayout107.xml"/><Relationship Id="rId9" Type="http://schemas.openxmlformats.org/officeDocument/2006/relationships/slideLayout" Target="../slideLayouts/slideLayout112.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22.xml"/><Relationship Id="rId13" Type="http://schemas.openxmlformats.org/officeDocument/2006/relationships/image" Target="../media/image1.png"/><Relationship Id="rId3" Type="http://schemas.openxmlformats.org/officeDocument/2006/relationships/slideLayout" Target="../slideLayouts/slideLayout117.xml"/><Relationship Id="rId7" Type="http://schemas.openxmlformats.org/officeDocument/2006/relationships/slideLayout" Target="../slideLayouts/slideLayout121.xml"/><Relationship Id="rId12" Type="http://schemas.openxmlformats.org/officeDocument/2006/relationships/theme" Target="../theme/theme12.xml"/><Relationship Id="rId2" Type="http://schemas.openxmlformats.org/officeDocument/2006/relationships/slideLayout" Target="../slideLayouts/slideLayout116.xml"/><Relationship Id="rId1" Type="http://schemas.openxmlformats.org/officeDocument/2006/relationships/slideLayout" Target="../slideLayouts/slideLayout115.xml"/><Relationship Id="rId6" Type="http://schemas.openxmlformats.org/officeDocument/2006/relationships/slideLayout" Target="../slideLayouts/slideLayout120.xml"/><Relationship Id="rId11" Type="http://schemas.openxmlformats.org/officeDocument/2006/relationships/slideLayout" Target="../slideLayouts/slideLayout125.xml"/><Relationship Id="rId5" Type="http://schemas.openxmlformats.org/officeDocument/2006/relationships/slideLayout" Target="../slideLayouts/slideLayout119.xml"/><Relationship Id="rId10" Type="http://schemas.openxmlformats.org/officeDocument/2006/relationships/slideLayout" Target="../slideLayouts/slideLayout124.xml"/><Relationship Id="rId4" Type="http://schemas.openxmlformats.org/officeDocument/2006/relationships/slideLayout" Target="../slideLayouts/slideLayout118.xml"/><Relationship Id="rId9" Type="http://schemas.openxmlformats.org/officeDocument/2006/relationships/slideLayout" Target="../slideLayouts/slideLayout123.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33.xml"/><Relationship Id="rId13" Type="http://schemas.openxmlformats.org/officeDocument/2006/relationships/image" Target="../media/image1.png"/><Relationship Id="rId3" Type="http://schemas.openxmlformats.org/officeDocument/2006/relationships/slideLayout" Target="../slideLayouts/slideLayout128.xml"/><Relationship Id="rId7" Type="http://schemas.openxmlformats.org/officeDocument/2006/relationships/slideLayout" Target="../slideLayouts/slideLayout132.xml"/><Relationship Id="rId12" Type="http://schemas.openxmlformats.org/officeDocument/2006/relationships/theme" Target="../theme/theme13.xml"/><Relationship Id="rId2" Type="http://schemas.openxmlformats.org/officeDocument/2006/relationships/slideLayout" Target="../slideLayouts/slideLayout127.xml"/><Relationship Id="rId1" Type="http://schemas.openxmlformats.org/officeDocument/2006/relationships/slideLayout" Target="../slideLayouts/slideLayout126.xml"/><Relationship Id="rId6" Type="http://schemas.openxmlformats.org/officeDocument/2006/relationships/slideLayout" Target="../slideLayouts/slideLayout131.xml"/><Relationship Id="rId11" Type="http://schemas.openxmlformats.org/officeDocument/2006/relationships/slideLayout" Target="../slideLayouts/slideLayout136.xml"/><Relationship Id="rId5" Type="http://schemas.openxmlformats.org/officeDocument/2006/relationships/slideLayout" Target="../slideLayouts/slideLayout130.xml"/><Relationship Id="rId10" Type="http://schemas.openxmlformats.org/officeDocument/2006/relationships/slideLayout" Target="../slideLayouts/slideLayout135.xml"/><Relationship Id="rId4" Type="http://schemas.openxmlformats.org/officeDocument/2006/relationships/slideLayout" Target="../slideLayouts/slideLayout129.xml"/><Relationship Id="rId9" Type="http://schemas.openxmlformats.org/officeDocument/2006/relationships/slideLayout" Target="../slideLayouts/slideLayout134.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44.xml"/><Relationship Id="rId13" Type="http://schemas.openxmlformats.org/officeDocument/2006/relationships/theme" Target="../theme/theme14.xml"/><Relationship Id="rId3" Type="http://schemas.openxmlformats.org/officeDocument/2006/relationships/slideLayout" Target="../slideLayouts/slideLayout139.xml"/><Relationship Id="rId7" Type="http://schemas.openxmlformats.org/officeDocument/2006/relationships/slideLayout" Target="../slideLayouts/slideLayout143.xml"/><Relationship Id="rId12" Type="http://schemas.openxmlformats.org/officeDocument/2006/relationships/slideLayout" Target="../slideLayouts/slideLayout148.xml"/><Relationship Id="rId2" Type="http://schemas.openxmlformats.org/officeDocument/2006/relationships/slideLayout" Target="../slideLayouts/slideLayout138.xml"/><Relationship Id="rId1" Type="http://schemas.openxmlformats.org/officeDocument/2006/relationships/slideLayout" Target="../slideLayouts/slideLayout137.xml"/><Relationship Id="rId6" Type="http://schemas.openxmlformats.org/officeDocument/2006/relationships/slideLayout" Target="../slideLayouts/slideLayout142.xml"/><Relationship Id="rId11" Type="http://schemas.openxmlformats.org/officeDocument/2006/relationships/slideLayout" Target="../slideLayouts/slideLayout147.xml"/><Relationship Id="rId5" Type="http://schemas.openxmlformats.org/officeDocument/2006/relationships/slideLayout" Target="../slideLayouts/slideLayout141.xml"/><Relationship Id="rId10" Type="http://schemas.openxmlformats.org/officeDocument/2006/relationships/slideLayout" Target="../slideLayouts/slideLayout146.xml"/><Relationship Id="rId4" Type="http://schemas.openxmlformats.org/officeDocument/2006/relationships/slideLayout" Target="../slideLayouts/slideLayout140.xml"/><Relationship Id="rId9" Type="http://schemas.openxmlformats.org/officeDocument/2006/relationships/slideLayout" Target="../slideLayouts/slideLayout145.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56.xml"/><Relationship Id="rId13" Type="http://schemas.openxmlformats.org/officeDocument/2006/relationships/image" Target="../media/image1.png"/><Relationship Id="rId3" Type="http://schemas.openxmlformats.org/officeDocument/2006/relationships/slideLayout" Target="../slideLayouts/slideLayout151.xml"/><Relationship Id="rId7" Type="http://schemas.openxmlformats.org/officeDocument/2006/relationships/slideLayout" Target="../slideLayouts/slideLayout155.xml"/><Relationship Id="rId12" Type="http://schemas.openxmlformats.org/officeDocument/2006/relationships/theme" Target="../theme/theme15.xml"/><Relationship Id="rId2" Type="http://schemas.openxmlformats.org/officeDocument/2006/relationships/slideLayout" Target="../slideLayouts/slideLayout150.xml"/><Relationship Id="rId1" Type="http://schemas.openxmlformats.org/officeDocument/2006/relationships/slideLayout" Target="../slideLayouts/slideLayout149.xml"/><Relationship Id="rId6" Type="http://schemas.openxmlformats.org/officeDocument/2006/relationships/slideLayout" Target="../slideLayouts/slideLayout154.xml"/><Relationship Id="rId11" Type="http://schemas.openxmlformats.org/officeDocument/2006/relationships/slideLayout" Target="../slideLayouts/slideLayout159.xml"/><Relationship Id="rId5" Type="http://schemas.openxmlformats.org/officeDocument/2006/relationships/slideLayout" Target="../slideLayouts/slideLayout153.xml"/><Relationship Id="rId10" Type="http://schemas.openxmlformats.org/officeDocument/2006/relationships/slideLayout" Target="../slideLayouts/slideLayout158.xml"/><Relationship Id="rId4" Type="http://schemas.openxmlformats.org/officeDocument/2006/relationships/slideLayout" Target="../slideLayouts/slideLayout152.xml"/><Relationship Id="rId9" Type="http://schemas.openxmlformats.org/officeDocument/2006/relationships/slideLayout" Target="../slideLayouts/slideLayout157.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67.xml"/><Relationship Id="rId3" Type="http://schemas.openxmlformats.org/officeDocument/2006/relationships/slideLayout" Target="../slideLayouts/slideLayout162.xml"/><Relationship Id="rId7" Type="http://schemas.openxmlformats.org/officeDocument/2006/relationships/slideLayout" Target="../slideLayouts/slideLayout166.xml"/><Relationship Id="rId12" Type="http://schemas.openxmlformats.org/officeDocument/2006/relationships/theme" Target="../theme/theme16.xml"/><Relationship Id="rId2" Type="http://schemas.openxmlformats.org/officeDocument/2006/relationships/slideLayout" Target="../slideLayouts/slideLayout161.xml"/><Relationship Id="rId1" Type="http://schemas.openxmlformats.org/officeDocument/2006/relationships/slideLayout" Target="../slideLayouts/slideLayout160.xml"/><Relationship Id="rId6" Type="http://schemas.openxmlformats.org/officeDocument/2006/relationships/slideLayout" Target="../slideLayouts/slideLayout165.xml"/><Relationship Id="rId11" Type="http://schemas.openxmlformats.org/officeDocument/2006/relationships/slideLayout" Target="../slideLayouts/slideLayout170.xml"/><Relationship Id="rId5" Type="http://schemas.openxmlformats.org/officeDocument/2006/relationships/slideLayout" Target="../slideLayouts/slideLayout164.xml"/><Relationship Id="rId10" Type="http://schemas.openxmlformats.org/officeDocument/2006/relationships/slideLayout" Target="../slideLayouts/slideLayout169.xml"/><Relationship Id="rId4" Type="http://schemas.openxmlformats.org/officeDocument/2006/relationships/slideLayout" Target="../slideLayouts/slideLayout163.xml"/><Relationship Id="rId9" Type="http://schemas.openxmlformats.org/officeDocument/2006/relationships/slideLayout" Target="../slideLayouts/slideLayout168.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78.xml"/><Relationship Id="rId13" Type="http://schemas.openxmlformats.org/officeDocument/2006/relationships/image" Target="../media/image1.png"/><Relationship Id="rId3" Type="http://schemas.openxmlformats.org/officeDocument/2006/relationships/slideLayout" Target="../slideLayouts/slideLayout173.xml"/><Relationship Id="rId7" Type="http://schemas.openxmlformats.org/officeDocument/2006/relationships/slideLayout" Target="../slideLayouts/slideLayout177.xml"/><Relationship Id="rId12" Type="http://schemas.openxmlformats.org/officeDocument/2006/relationships/theme" Target="../theme/theme17.xml"/><Relationship Id="rId2" Type="http://schemas.openxmlformats.org/officeDocument/2006/relationships/slideLayout" Target="../slideLayouts/slideLayout172.xml"/><Relationship Id="rId1" Type="http://schemas.openxmlformats.org/officeDocument/2006/relationships/slideLayout" Target="../slideLayouts/slideLayout171.xml"/><Relationship Id="rId6" Type="http://schemas.openxmlformats.org/officeDocument/2006/relationships/slideLayout" Target="../slideLayouts/slideLayout176.xml"/><Relationship Id="rId11" Type="http://schemas.openxmlformats.org/officeDocument/2006/relationships/slideLayout" Target="../slideLayouts/slideLayout181.xml"/><Relationship Id="rId5" Type="http://schemas.openxmlformats.org/officeDocument/2006/relationships/slideLayout" Target="../slideLayouts/slideLayout175.xml"/><Relationship Id="rId10" Type="http://schemas.openxmlformats.org/officeDocument/2006/relationships/slideLayout" Target="../slideLayouts/slideLayout180.xml"/><Relationship Id="rId4" Type="http://schemas.openxmlformats.org/officeDocument/2006/relationships/slideLayout" Target="../slideLayouts/slideLayout174.xml"/><Relationship Id="rId9" Type="http://schemas.openxmlformats.org/officeDocument/2006/relationships/slideLayout" Target="../slideLayouts/slideLayout179.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89.xml"/><Relationship Id="rId3" Type="http://schemas.openxmlformats.org/officeDocument/2006/relationships/slideLayout" Target="../slideLayouts/slideLayout184.xml"/><Relationship Id="rId7" Type="http://schemas.openxmlformats.org/officeDocument/2006/relationships/slideLayout" Target="../slideLayouts/slideLayout188.xml"/><Relationship Id="rId12" Type="http://schemas.openxmlformats.org/officeDocument/2006/relationships/theme" Target="../theme/theme18.xml"/><Relationship Id="rId2" Type="http://schemas.openxmlformats.org/officeDocument/2006/relationships/slideLayout" Target="../slideLayouts/slideLayout183.xml"/><Relationship Id="rId1" Type="http://schemas.openxmlformats.org/officeDocument/2006/relationships/slideLayout" Target="../slideLayouts/slideLayout182.xml"/><Relationship Id="rId6" Type="http://schemas.openxmlformats.org/officeDocument/2006/relationships/slideLayout" Target="../slideLayouts/slideLayout187.xml"/><Relationship Id="rId11" Type="http://schemas.openxmlformats.org/officeDocument/2006/relationships/slideLayout" Target="../slideLayouts/slideLayout192.xml"/><Relationship Id="rId5" Type="http://schemas.openxmlformats.org/officeDocument/2006/relationships/slideLayout" Target="../slideLayouts/slideLayout186.xml"/><Relationship Id="rId10" Type="http://schemas.openxmlformats.org/officeDocument/2006/relationships/slideLayout" Target="../slideLayouts/slideLayout191.xml"/><Relationship Id="rId4" Type="http://schemas.openxmlformats.org/officeDocument/2006/relationships/slideLayout" Target="../slideLayouts/slideLayout185.xml"/><Relationship Id="rId9" Type="http://schemas.openxmlformats.org/officeDocument/2006/relationships/slideLayout" Target="../slideLayouts/slideLayout190.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00.xml"/><Relationship Id="rId13" Type="http://schemas.openxmlformats.org/officeDocument/2006/relationships/image" Target="../media/image1.png"/><Relationship Id="rId3" Type="http://schemas.openxmlformats.org/officeDocument/2006/relationships/slideLayout" Target="../slideLayouts/slideLayout195.xml"/><Relationship Id="rId7" Type="http://schemas.openxmlformats.org/officeDocument/2006/relationships/slideLayout" Target="../slideLayouts/slideLayout199.xml"/><Relationship Id="rId12" Type="http://schemas.openxmlformats.org/officeDocument/2006/relationships/theme" Target="../theme/theme19.xml"/><Relationship Id="rId2" Type="http://schemas.openxmlformats.org/officeDocument/2006/relationships/slideLayout" Target="../slideLayouts/slideLayout194.xml"/><Relationship Id="rId1" Type="http://schemas.openxmlformats.org/officeDocument/2006/relationships/slideLayout" Target="../slideLayouts/slideLayout193.xml"/><Relationship Id="rId6" Type="http://schemas.openxmlformats.org/officeDocument/2006/relationships/slideLayout" Target="../slideLayouts/slideLayout198.xml"/><Relationship Id="rId11" Type="http://schemas.openxmlformats.org/officeDocument/2006/relationships/slideLayout" Target="../slideLayouts/slideLayout203.xml"/><Relationship Id="rId5" Type="http://schemas.openxmlformats.org/officeDocument/2006/relationships/slideLayout" Target="../slideLayouts/slideLayout197.xml"/><Relationship Id="rId10" Type="http://schemas.openxmlformats.org/officeDocument/2006/relationships/slideLayout" Target="../slideLayouts/slideLayout202.xml"/><Relationship Id="rId4" Type="http://schemas.openxmlformats.org/officeDocument/2006/relationships/slideLayout" Target="../slideLayouts/slideLayout196.xml"/><Relationship Id="rId9" Type="http://schemas.openxmlformats.org/officeDocument/2006/relationships/slideLayout" Target="../slideLayouts/slideLayout201.xml"/></Relationships>
</file>

<file path=ppt/slideMasters/_rels/slideMaster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theme" Target="../theme/theme2.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11.xml"/><Relationship Id="rId3" Type="http://schemas.openxmlformats.org/officeDocument/2006/relationships/slideLayout" Target="../slideLayouts/slideLayout206.xml"/><Relationship Id="rId7" Type="http://schemas.openxmlformats.org/officeDocument/2006/relationships/slideLayout" Target="../slideLayouts/slideLayout210.xml"/><Relationship Id="rId12" Type="http://schemas.openxmlformats.org/officeDocument/2006/relationships/theme" Target="../theme/theme20.xml"/><Relationship Id="rId2" Type="http://schemas.openxmlformats.org/officeDocument/2006/relationships/slideLayout" Target="../slideLayouts/slideLayout205.xml"/><Relationship Id="rId1" Type="http://schemas.openxmlformats.org/officeDocument/2006/relationships/slideLayout" Target="../slideLayouts/slideLayout204.xml"/><Relationship Id="rId6" Type="http://schemas.openxmlformats.org/officeDocument/2006/relationships/slideLayout" Target="../slideLayouts/slideLayout209.xml"/><Relationship Id="rId11" Type="http://schemas.openxmlformats.org/officeDocument/2006/relationships/slideLayout" Target="../slideLayouts/slideLayout214.xml"/><Relationship Id="rId5" Type="http://schemas.openxmlformats.org/officeDocument/2006/relationships/slideLayout" Target="../slideLayouts/slideLayout208.xml"/><Relationship Id="rId10" Type="http://schemas.openxmlformats.org/officeDocument/2006/relationships/slideLayout" Target="../slideLayouts/slideLayout213.xml"/><Relationship Id="rId4" Type="http://schemas.openxmlformats.org/officeDocument/2006/relationships/slideLayout" Target="../slideLayouts/slideLayout207.xml"/><Relationship Id="rId9" Type="http://schemas.openxmlformats.org/officeDocument/2006/relationships/slideLayout" Target="../slideLayouts/slideLayout212.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22.xml"/><Relationship Id="rId13" Type="http://schemas.openxmlformats.org/officeDocument/2006/relationships/theme" Target="../theme/theme21.xml"/><Relationship Id="rId3" Type="http://schemas.openxmlformats.org/officeDocument/2006/relationships/slideLayout" Target="../slideLayouts/slideLayout217.xml"/><Relationship Id="rId7" Type="http://schemas.openxmlformats.org/officeDocument/2006/relationships/slideLayout" Target="../slideLayouts/slideLayout221.xml"/><Relationship Id="rId12" Type="http://schemas.openxmlformats.org/officeDocument/2006/relationships/slideLayout" Target="../slideLayouts/slideLayout226.xml"/><Relationship Id="rId2" Type="http://schemas.openxmlformats.org/officeDocument/2006/relationships/slideLayout" Target="../slideLayouts/slideLayout216.xml"/><Relationship Id="rId1" Type="http://schemas.openxmlformats.org/officeDocument/2006/relationships/slideLayout" Target="../slideLayouts/slideLayout215.xml"/><Relationship Id="rId6" Type="http://schemas.openxmlformats.org/officeDocument/2006/relationships/slideLayout" Target="../slideLayouts/slideLayout220.xml"/><Relationship Id="rId11" Type="http://schemas.openxmlformats.org/officeDocument/2006/relationships/slideLayout" Target="../slideLayouts/slideLayout225.xml"/><Relationship Id="rId5" Type="http://schemas.openxmlformats.org/officeDocument/2006/relationships/slideLayout" Target="../slideLayouts/slideLayout219.xml"/><Relationship Id="rId10" Type="http://schemas.openxmlformats.org/officeDocument/2006/relationships/slideLayout" Target="../slideLayouts/slideLayout224.xml"/><Relationship Id="rId4" Type="http://schemas.openxmlformats.org/officeDocument/2006/relationships/slideLayout" Target="../slideLayouts/slideLayout218.xml"/><Relationship Id="rId9" Type="http://schemas.openxmlformats.org/officeDocument/2006/relationships/slideLayout" Target="../slideLayouts/slideLayout223.xml"/><Relationship Id="rId14" Type="http://schemas.openxmlformats.org/officeDocument/2006/relationships/image" Target="../media/image1.png"/></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34.xml"/><Relationship Id="rId3" Type="http://schemas.openxmlformats.org/officeDocument/2006/relationships/slideLayout" Target="../slideLayouts/slideLayout229.xml"/><Relationship Id="rId7" Type="http://schemas.openxmlformats.org/officeDocument/2006/relationships/slideLayout" Target="../slideLayouts/slideLayout233.xml"/><Relationship Id="rId12" Type="http://schemas.openxmlformats.org/officeDocument/2006/relationships/theme" Target="../theme/theme22.xml"/><Relationship Id="rId2" Type="http://schemas.openxmlformats.org/officeDocument/2006/relationships/slideLayout" Target="../slideLayouts/slideLayout228.xml"/><Relationship Id="rId1" Type="http://schemas.openxmlformats.org/officeDocument/2006/relationships/slideLayout" Target="../slideLayouts/slideLayout227.xml"/><Relationship Id="rId6" Type="http://schemas.openxmlformats.org/officeDocument/2006/relationships/slideLayout" Target="../slideLayouts/slideLayout232.xml"/><Relationship Id="rId11" Type="http://schemas.openxmlformats.org/officeDocument/2006/relationships/slideLayout" Target="../slideLayouts/slideLayout237.xml"/><Relationship Id="rId5" Type="http://schemas.openxmlformats.org/officeDocument/2006/relationships/slideLayout" Target="../slideLayouts/slideLayout231.xml"/><Relationship Id="rId10" Type="http://schemas.openxmlformats.org/officeDocument/2006/relationships/slideLayout" Target="../slideLayouts/slideLayout236.xml"/><Relationship Id="rId4" Type="http://schemas.openxmlformats.org/officeDocument/2006/relationships/slideLayout" Target="../slideLayouts/slideLayout230.xml"/><Relationship Id="rId9" Type="http://schemas.openxmlformats.org/officeDocument/2006/relationships/slideLayout" Target="../slideLayouts/slideLayout235.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45.xml"/><Relationship Id="rId13" Type="http://schemas.openxmlformats.org/officeDocument/2006/relationships/image" Target="../media/image1.png"/><Relationship Id="rId3" Type="http://schemas.openxmlformats.org/officeDocument/2006/relationships/slideLayout" Target="../slideLayouts/slideLayout240.xml"/><Relationship Id="rId7" Type="http://schemas.openxmlformats.org/officeDocument/2006/relationships/slideLayout" Target="../slideLayouts/slideLayout244.xml"/><Relationship Id="rId12" Type="http://schemas.openxmlformats.org/officeDocument/2006/relationships/theme" Target="../theme/theme23.xml"/><Relationship Id="rId2" Type="http://schemas.openxmlformats.org/officeDocument/2006/relationships/slideLayout" Target="../slideLayouts/slideLayout239.xml"/><Relationship Id="rId1" Type="http://schemas.openxmlformats.org/officeDocument/2006/relationships/slideLayout" Target="../slideLayouts/slideLayout238.xml"/><Relationship Id="rId6" Type="http://schemas.openxmlformats.org/officeDocument/2006/relationships/slideLayout" Target="../slideLayouts/slideLayout243.xml"/><Relationship Id="rId11" Type="http://schemas.openxmlformats.org/officeDocument/2006/relationships/slideLayout" Target="../slideLayouts/slideLayout248.xml"/><Relationship Id="rId5" Type="http://schemas.openxmlformats.org/officeDocument/2006/relationships/slideLayout" Target="../slideLayouts/slideLayout242.xml"/><Relationship Id="rId10" Type="http://schemas.openxmlformats.org/officeDocument/2006/relationships/slideLayout" Target="../slideLayouts/slideLayout247.xml"/><Relationship Id="rId4" Type="http://schemas.openxmlformats.org/officeDocument/2006/relationships/slideLayout" Target="../slideLayouts/slideLayout241.xml"/><Relationship Id="rId9" Type="http://schemas.openxmlformats.org/officeDocument/2006/relationships/slideLayout" Target="../slideLayouts/slideLayout246.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56.xml"/><Relationship Id="rId3" Type="http://schemas.openxmlformats.org/officeDocument/2006/relationships/slideLayout" Target="../slideLayouts/slideLayout251.xml"/><Relationship Id="rId7" Type="http://schemas.openxmlformats.org/officeDocument/2006/relationships/slideLayout" Target="../slideLayouts/slideLayout255.xml"/><Relationship Id="rId12" Type="http://schemas.openxmlformats.org/officeDocument/2006/relationships/theme" Target="../theme/theme24.xml"/><Relationship Id="rId2" Type="http://schemas.openxmlformats.org/officeDocument/2006/relationships/slideLayout" Target="../slideLayouts/slideLayout250.xml"/><Relationship Id="rId1" Type="http://schemas.openxmlformats.org/officeDocument/2006/relationships/slideLayout" Target="../slideLayouts/slideLayout249.xml"/><Relationship Id="rId6" Type="http://schemas.openxmlformats.org/officeDocument/2006/relationships/slideLayout" Target="../slideLayouts/slideLayout254.xml"/><Relationship Id="rId11" Type="http://schemas.openxmlformats.org/officeDocument/2006/relationships/slideLayout" Target="../slideLayouts/slideLayout259.xml"/><Relationship Id="rId5" Type="http://schemas.openxmlformats.org/officeDocument/2006/relationships/slideLayout" Target="../slideLayouts/slideLayout253.xml"/><Relationship Id="rId10" Type="http://schemas.openxmlformats.org/officeDocument/2006/relationships/slideLayout" Target="../slideLayouts/slideLayout258.xml"/><Relationship Id="rId4" Type="http://schemas.openxmlformats.org/officeDocument/2006/relationships/slideLayout" Target="../slideLayouts/slideLayout252.xml"/><Relationship Id="rId9" Type="http://schemas.openxmlformats.org/officeDocument/2006/relationships/slideLayout" Target="../slideLayouts/slideLayout257.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67.xml"/><Relationship Id="rId13" Type="http://schemas.openxmlformats.org/officeDocument/2006/relationships/theme" Target="../theme/theme25.xml"/><Relationship Id="rId3" Type="http://schemas.openxmlformats.org/officeDocument/2006/relationships/slideLayout" Target="../slideLayouts/slideLayout262.xml"/><Relationship Id="rId7" Type="http://schemas.openxmlformats.org/officeDocument/2006/relationships/slideLayout" Target="../slideLayouts/slideLayout266.xml"/><Relationship Id="rId12" Type="http://schemas.openxmlformats.org/officeDocument/2006/relationships/slideLayout" Target="../slideLayouts/slideLayout271.xml"/><Relationship Id="rId2" Type="http://schemas.openxmlformats.org/officeDocument/2006/relationships/slideLayout" Target="../slideLayouts/slideLayout261.xml"/><Relationship Id="rId1" Type="http://schemas.openxmlformats.org/officeDocument/2006/relationships/slideLayout" Target="../slideLayouts/slideLayout260.xml"/><Relationship Id="rId6" Type="http://schemas.openxmlformats.org/officeDocument/2006/relationships/slideLayout" Target="../slideLayouts/slideLayout265.xml"/><Relationship Id="rId11" Type="http://schemas.openxmlformats.org/officeDocument/2006/relationships/slideLayout" Target="../slideLayouts/slideLayout270.xml"/><Relationship Id="rId5" Type="http://schemas.openxmlformats.org/officeDocument/2006/relationships/slideLayout" Target="../slideLayouts/slideLayout264.xml"/><Relationship Id="rId10" Type="http://schemas.openxmlformats.org/officeDocument/2006/relationships/slideLayout" Target="../slideLayouts/slideLayout269.xml"/><Relationship Id="rId4" Type="http://schemas.openxmlformats.org/officeDocument/2006/relationships/slideLayout" Target="../slideLayouts/slideLayout263.xml"/><Relationship Id="rId9" Type="http://schemas.openxmlformats.org/officeDocument/2006/relationships/slideLayout" Target="../slideLayouts/slideLayout268.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79.xml"/><Relationship Id="rId13" Type="http://schemas.openxmlformats.org/officeDocument/2006/relationships/theme" Target="../theme/theme26.xml"/><Relationship Id="rId3" Type="http://schemas.openxmlformats.org/officeDocument/2006/relationships/slideLayout" Target="../slideLayouts/slideLayout274.xml"/><Relationship Id="rId7" Type="http://schemas.openxmlformats.org/officeDocument/2006/relationships/slideLayout" Target="../slideLayouts/slideLayout278.xml"/><Relationship Id="rId12" Type="http://schemas.openxmlformats.org/officeDocument/2006/relationships/slideLayout" Target="../slideLayouts/slideLayout283.xml"/><Relationship Id="rId2" Type="http://schemas.openxmlformats.org/officeDocument/2006/relationships/slideLayout" Target="../slideLayouts/slideLayout273.xml"/><Relationship Id="rId1" Type="http://schemas.openxmlformats.org/officeDocument/2006/relationships/slideLayout" Target="../slideLayouts/slideLayout272.xml"/><Relationship Id="rId6" Type="http://schemas.openxmlformats.org/officeDocument/2006/relationships/slideLayout" Target="../slideLayouts/slideLayout277.xml"/><Relationship Id="rId11" Type="http://schemas.openxmlformats.org/officeDocument/2006/relationships/slideLayout" Target="../slideLayouts/slideLayout282.xml"/><Relationship Id="rId5" Type="http://schemas.openxmlformats.org/officeDocument/2006/relationships/slideLayout" Target="../slideLayouts/slideLayout276.xml"/><Relationship Id="rId10" Type="http://schemas.openxmlformats.org/officeDocument/2006/relationships/slideLayout" Target="../slideLayouts/slideLayout281.xml"/><Relationship Id="rId4" Type="http://schemas.openxmlformats.org/officeDocument/2006/relationships/slideLayout" Target="../slideLayouts/slideLayout275.xml"/><Relationship Id="rId9" Type="http://schemas.openxmlformats.org/officeDocument/2006/relationships/slideLayout" Target="../slideLayouts/slideLayout280.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91.xml"/><Relationship Id="rId13" Type="http://schemas.openxmlformats.org/officeDocument/2006/relationships/theme" Target="../theme/theme27.xml"/><Relationship Id="rId3" Type="http://schemas.openxmlformats.org/officeDocument/2006/relationships/slideLayout" Target="../slideLayouts/slideLayout286.xml"/><Relationship Id="rId7" Type="http://schemas.openxmlformats.org/officeDocument/2006/relationships/slideLayout" Target="../slideLayouts/slideLayout290.xml"/><Relationship Id="rId12" Type="http://schemas.openxmlformats.org/officeDocument/2006/relationships/slideLayout" Target="../slideLayouts/slideLayout295.xml"/><Relationship Id="rId2" Type="http://schemas.openxmlformats.org/officeDocument/2006/relationships/slideLayout" Target="../slideLayouts/slideLayout285.xml"/><Relationship Id="rId1" Type="http://schemas.openxmlformats.org/officeDocument/2006/relationships/slideLayout" Target="../slideLayouts/slideLayout284.xml"/><Relationship Id="rId6" Type="http://schemas.openxmlformats.org/officeDocument/2006/relationships/slideLayout" Target="../slideLayouts/slideLayout289.xml"/><Relationship Id="rId11" Type="http://schemas.openxmlformats.org/officeDocument/2006/relationships/slideLayout" Target="../slideLayouts/slideLayout294.xml"/><Relationship Id="rId5" Type="http://schemas.openxmlformats.org/officeDocument/2006/relationships/slideLayout" Target="../slideLayouts/slideLayout288.xml"/><Relationship Id="rId10" Type="http://schemas.openxmlformats.org/officeDocument/2006/relationships/slideLayout" Target="../slideLayouts/slideLayout293.xml"/><Relationship Id="rId4" Type="http://schemas.openxmlformats.org/officeDocument/2006/relationships/slideLayout" Target="../slideLayouts/slideLayout287.xml"/><Relationship Id="rId9" Type="http://schemas.openxmlformats.org/officeDocument/2006/relationships/slideLayout" Target="../slideLayouts/slideLayout292.xml"/><Relationship Id="rId14" Type="http://schemas.openxmlformats.org/officeDocument/2006/relationships/image" Target="../media/image1.png"/></Relationships>
</file>

<file path=ppt/slideMasters/_rels/slideMaster28.xml.rels><?xml version="1.0" encoding="UTF-8" standalone="yes"?>
<Relationships xmlns="http://schemas.openxmlformats.org/package/2006/relationships"><Relationship Id="rId8" Type="http://schemas.openxmlformats.org/officeDocument/2006/relationships/theme" Target="../theme/theme28.xml"/><Relationship Id="rId3" Type="http://schemas.openxmlformats.org/officeDocument/2006/relationships/slideLayout" Target="../slideLayouts/slideLayout298.xml"/><Relationship Id="rId7" Type="http://schemas.openxmlformats.org/officeDocument/2006/relationships/slideLayout" Target="../slideLayouts/slideLayout302.xml"/><Relationship Id="rId2" Type="http://schemas.openxmlformats.org/officeDocument/2006/relationships/slideLayout" Target="../slideLayouts/slideLayout297.xml"/><Relationship Id="rId1" Type="http://schemas.openxmlformats.org/officeDocument/2006/relationships/slideLayout" Target="../slideLayouts/slideLayout296.xml"/><Relationship Id="rId6" Type="http://schemas.openxmlformats.org/officeDocument/2006/relationships/slideLayout" Target="../slideLayouts/slideLayout301.xml"/><Relationship Id="rId5" Type="http://schemas.openxmlformats.org/officeDocument/2006/relationships/slideLayout" Target="../slideLayouts/slideLayout300.xml"/><Relationship Id="rId4" Type="http://schemas.openxmlformats.org/officeDocument/2006/relationships/slideLayout" Target="../slideLayouts/slideLayout299.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10.xml"/><Relationship Id="rId13" Type="http://schemas.openxmlformats.org/officeDocument/2006/relationships/image" Target="../media/image1.png"/><Relationship Id="rId3" Type="http://schemas.openxmlformats.org/officeDocument/2006/relationships/slideLayout" Target="../slideLayouts/slideLayout305.xml"/><Relationship Id="rId7" Type="http://schemas.openxmlformats.org/officeDocument/2006/relationships/slideLayout" Target="../slideLayouts/slideLayout309.xml"/><Relationship Id="rId12" Type="http://schemas.openxmlformats.org/officeDocument/2006/relationships/theme" Target="../theme/theme29.xml"/><Relationship Id="rId2" Type="http://schemas.openxmlformats.org/officeDocument/2006/relationships/slideLayout" Target="../slideLayouts/slideLayout304.xml"/><Relationship Id="rId1" Type="http://schemas.openxmlformats.org/officeDocument/2006/relationships/slideLayout" Target="../slideLayouts/slideLayout303.xml"/><Relationship Id="rId6" Type="http://schemas.openxmlformats.org/officeDocument/2006/relationships/slideLayout" Target="../slideLayouts/slideLayout308.xml"/><Relationship Id="rId11" Type="http://schemas.openxmlformats.org/officeDocument/2006/relationships/slideLayout" Target="../slideLayouts/slideLayout313.xml"/><Relationship Id="rId5" Type="http://schemas.openxmlformats.org/officeDocument/2006/relationships/slideLayout" Target="../slideLayouts/slideLayout307.xml"/><Relationship Id="rId10" Type="http://schemas.openxmlformats.org/officeDocument/2006/relationships/slideLayout" Target="../slideLayouts/slideLayout312.xml"/><Relationship Id="rId4" Type="http://schemas.openxmlformats.org/officeDocument/2006/relationships/slideLayout" Target="../slideLayouts/slideLayout306.xml"/><Relationship Id="rId9" Type="http://schemas.openxmlformats.org/officeDocument/2006/relationships/slideLayout" Target="../slideLayouts/slideLayout31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image" Target="../media/image1.png"/><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theme" Target="../theme/theme3.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21.xml"/><Relationship Id="rId13" Type="http://schemas.openxmlformats.org/officeDocument/2006/relationships/image" Target="../media/image1.png"/><Relationship Id="rId3" Type="http://schemas.openxmlformats.org/officeDocument/2006/relationships/slideLayout" Target="../slideLayouts/slideLayout316.xml"/><Relationship Id="rId7" Type="http://schemas.openxmlformats.org/officeDocument/2006/relationships/slideLayout" Target="../slideLayouts/slideLayout320.xml"/><Relationship Id="rId12" Type="http://schemas.openxmlformats.org/officeDocument/2006/relationships/theme" Target="../theme/theme30.xml"/><Relationship Id="rId2" Type="http://schemas.openxmlformats.org/officeDocument/2006/relationships/slideLayout" Target="../slideLayouts/slideLayout315.xml"/><Relationship Id="rId1" Type="http://schemas.openxmlformats.org/officeDocument/2006/relationships/slideLayout" Target="../slideLayouts/slideLayout314.xml"/><Relationship Id="rId6" Type="http://schemas.openxmlformats.org/officeDocument/2006/relationships/slideLayout" Target="../slideLayouts/slideLayout319.xml"/><Relationship Id="rId11" Type="http://schemas.openxmlformats.org/officeDocument/2006/relationships/slideLayout" Target="../slideLayouts/slideLayout324.xml"/><Relationship Id="rId5" Type="http://schemas.openxmlformats.org/officeDocument/2006/relationships/slideLayout" Target="../slideLayouts/slideLayout318.xml"/><Relationship Id="rId10" Type="http://schemas.openxmlformats.org/officeDocument/2006/relationships/slideLayout" Target="../slideLayouts/slideLayout323.xml"/><Relationship Id="rId4" Type="http://schemas.openxmlformats.org/officeDocument/2006/relationships/slideLayout" Target="../slideLayouts/slideLayout317.xml"/><Relationship Id="rId9" Type="http://schemas.openxmlformats.org/officeDocument/2006/relationships/slideLayout" Target="../slideLayouts/slideLayout322.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32.xml"/><Relationship Id="rId13" Type="http://schemas.openxmlformats.org/officeDocument/2006/relationships/image" Target="../media/image1.png"/><Relationship Id="rId3" Type="http://schemas.openxmlformats.org/officeDocument/2006/relationships/slideLayout" Target="../slideLayouts/slideLayout327.xml"/><Relationship Id="rId7" Type="http://schemas.openxmlformats.org/officeDocument/2006/relationships/slideLayout" Target="../slideLayouts/slideLayout331.xml"/><Relationship Id="rId12" Type="http://schemas.openxmlformats.org/officeDocument/2006/relationships/theme" Target="../theme/theme31.xml"/><Relationship Id="rId2" Type="http://schemas.openxmlformats.org/officeDocument/2006/relationships/slideLayout" Target="../slideLayouts/slideLayout326.xml"/><Relationship Id="rId1" Type="http://schemas.openxmlformats.org/officeDocument/2006/relationships/slideLayout" Target="../slideLayouts/slideLayout325.xml"/><Relationship Id="rId6" Type="http://schemas.openxmlformats.org/officeDocument/2006/relationships/slideLayout" Target="../slideLayouts/slideLayout330.xml"/><Relationship Id="rId11" Type="http://schemas.openxmlformats.org/officeDocument/2006/relationships/slideLayout" Target="../slideLayouts/slideLayout335.xml"/><Relationship Id="rId5" Type="http://schemas.openxmlformats.org/officeDocument/2006/relationships/slideLayout" Target="../slideLayouts/slideLayout329.xml"/><Relationship Id="rId10" Type="http://schemas.openxmlformats.org/officeDocument/2006/relationships/slideLayout" Target="../slideLayouts/slideLayout334.xml"/><Relationship Id="rId4" Type="http://schemas.openxmlformats.org/officeDocument/2006/relationships/slideLayout" Target="../slideLayouts/slideLayout328.xml"/><Relationship Id="rId9" Type="http://schemas.openxmlformats.org/officeDocument/2006/relationships/slideLayout" Target="../slideLayouts/slideLayout333.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43.xml"/><Relationship Id="rId13" Type="http://schemas.openxmlformats.org/officeDocument/2006/relationships/image" Target="../media/image1.png"/><Relationship Id="rId3" Type="http://schemas.openxmlformats.org/officeDocument/2006/relationships/slideLayout" Target="../slideLayouts/slideLayout338.xml"/><Relationship Id="rId7" Type="http://schemas.openxmlformats.org/officeDocument/2006/relationships/slideLayout" Target="../slideLayouts/slideLayout342.xml"/><Relationship Id="rId12" Type="http://schemas.openxmlformats.org/officeDocument/2006/relationships/theme" Target="../theme/theme32.xml"/><Relationship Id="rId2" Type="http://schemas.openxmlformats.org/officeDocument/2006/relationships/slideLayout" Target="../slideLayouts/slideLayout337.xml"/><Relationship Id="rId1" Type="http://schemas.openxmlformats.org/officeDocument/2006/relationships/slideLayout" Target="../slideLayouts/slideLayout336.xml"/><Relationship Id="rId6" Type="http://schemas.openxmlformats.org/officeDocument/2006/relationships/slideLayout" Target="../slideLayouts/slideLayout341.xml"/><Relationship Id="rId11" Type="http://schemas.openxmlformats.org/officeDocument/2006/relationships/slideLayout" Target="../slideLayouts/slideLayout346.xml"/><Relationship Id="rId5" Type="http://schemas.openxmlformats.org/officeDocument/2006/relationships/slideLayout" Target="../slideLayouts/slideLayout340.xml"/><Relationship Id="rId10" Type="http://schemas.openxmlformats.org/officeDocument/2006/relationships/slideLayout" Target="../slideLayouts/slideLayout345.xml"/><Relationship Id="rId4" Type="http://schemas.openxmlformats.org/officeDocument/2006/relationships/slideLayout" Target="../slideLayouts/slideLayout339.xml"/><Relationship Id="rId9" Type="http://schemas.openxmlformats.org/officeDocument/2006/relationships/slideLayout" Target="../slideLayouts/slideLayout344.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54.xml"/><Relationship Id="rId13" Type="http://schemas.openxmlformats.org/officeDocument/2006/relationships/image" Target="../media/image1.png"/><Relationship Id="rId3" Type="http://schemas.openxmlformats.org/officeDocument/2006/relationships/slideLayout" Target="../slideLayouts/slideLayout349.xml"/><Relationship Id="rId7" Type="http://schemas.openxmlformats.org/officeDocument/2006/relationships/slideLayout" Target="../slideLayouts/slideLayout353.xml"/><Relationship Id="rId12" Type="http://schemas.openxmlformats.org/officeDocument/2006/relationships/theme" Target="../theme/theme33.xml"/><Relationship Id="rId2" Type="http://schemas.openxmlformats.org/officeDocument/2006/relationships/slideLayout" Target="../slideLayouts/slideLayout348.xml"/><Relationship Id="rId1" Type="http://schemas.openxmlformats.org/officeDocument/2006/relationships/slideLayout" Target="../slideLayouts/slideLayout347.xml"/><Relationship Id="rId6" Type="http://schemas.openxmlformats.org/officeDocument/2006/relationships/slideLayout" Target="../slideLayouts/slideLayout352.xml"/><Relationship Id="rId11" Type="http://schemas.openxmlformats.org/officeDocument/2006/relationships/slideLayout" Target="../slideLayouts/slideLayout357.xml"/><Relationship Id="rId5" Type="http://schemas.openxmlformats.org/officeDocument/2006/relationships/slideLayout" Target="../slideLayouts/slideLayout351.xml"/><Relationship Id="rId10" Type="http://schemas.openxmlformats.org/officeDocument/2006/relationships/slideLayout" Target="../slideLayouts/slideLayout356.xml"/><Relationship Id="rId4" Type="http://schemas.openxmlformats.org/officeDocument/2006/relationships/slideLayout" Target="../slideLayouts/slideLayout350.xml"/><Relationship Id="rId9" Type="http://schemas.openxmlformats.org/officeDocument/2006/relationships/slideLayout" Target="../slideLayouts/slideLayout355.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65.xml"/><Relationship Id="rId13" Type="http://schemas.openxmlformats.org/officeDocument/2006/relationships/image" Target="../media/image1.png"/><Relationship Id="rId3" Type="http://schemas.openxmlformats.org/officeDocument/2006/relationships/slideLayout" Target="../slideLayouts/slideLayout360.xml"/><Relationship Id="rId7" Type="http://schemas.openxmlformats.org/officeDocument/2006/relationships/slideLayout" Target="../slideLayouts/slideLayout364.xml"/><Relationship Id="rId12" Type="http://schemas.openxmlformats.org/officeDocument/2006/relationships/theme" Target="../theme/theme34.xml"/><Relationship Id="rId2" Type="http://schemas.openxmlformats.org/officeDocument/2006/relationships/slideLayout" Target="../slideLayouts/slideLayout359.xml"/><Relationship Id="rId1" Type="http://schemas.openxmlformats.org/officeDocument/2006/relationships/slideLayout" Target="../slideLayouts/slideLayout358.xml"/><Relationship Id="rId6" Type="http://schemas.openxmlformats.org/officeDocument/2006/relationships/slideLayout" Target="../slideLayouts/slideLayout363.xml"/><Relationship Id="rId11" Type="http://schemas.openxmlformats.org/officeDocument/2006/relationships/slideLayout" Target="../slideLayouts/slideLayout368.xml"/><Relationship Id="rId5" Type="http://schemas.openxmlformats.org/officeDocument/2006/relationships/slideLayout" Target="../slideLayouts/slideLayout362.xml"/><Relationship Id="rId10" Type="http://schemas.openxmlformats.org/officeDocument/2006/relationships/slideLayout" Target="../slideLayouts/slideLayout367.xml"/><Relationship Id="rId4" Type="http://schemas.openxmlformats.org/officeDocument/2006/relationships/slideLayout" Target="../slideLayouts/slideLayout361.xml"/><Relationship Id="rId9" Type="http://schemas.openxmlformats.org/officeDocument/2006/relationships/slideLayout" Target="../slideLayouts/slideLayout366.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76.xml"/><Relationship Id="rId13" Type="http://schemas.openxmlformats.org/officeDocument/2006/relationships/image" Target="../media/image1.png"/><Relationship Id="rId3" Type="http://schemas.openxmlformats.org/officeDocument/2006/relationships/slideLayout" Target="../slideLayouts/slideLayout371.xml"/><Relationship Id="rId7" Type="http://schemas.openxmlformats.org/officeDocument/2006/relationships/slideLayout" Target="../slideLayouts/slideLayout375.xml"/><Relationship Id="rId12" Type="http://schemas.openxmlformats.org/officeDocument/2006/relationships/theme" Target="../theme/theme35.xml"/><Relationship Id="rId2" Type="http://schemas.openxmlformats.org/officeDocument/2006/relationships/slideLayout" Target="../slideLayouts/slideLayout370.xml"/><Relationship Id="rId1" Type="http://schemas.openxmlformats.org/officeDocument/2006/relationships/slideLayout" Target="../slideLayouts/slideLayout369.xml"/><Relationship Id="rId6" Type="http://schemas.openxmlformats.org/officeDocument/2006/relationships/slideLayout" Target="../slideLayouts/slideLayout374.xml"/><Relationship Id="rId11" Type="http://schemas.openxmlformats.org/officeDocument/2006/relationships/slideLayout" Target="../slideLayouts/slideLayout379.xml"/><Relationship Id="rId5" Type="http://schemas.openxmlformats.org/officeDocument/2006/relationships/slideLayout" Target="../slideLayouts/slideLayout373.xml"/><Relationship Id="rId10" Type="http://schemas.openxmlformats.org/officeDocument/2006/relationships/slideLayout" Target="../slideLayouts/slideLayout378.xml"/><Relationship Id="rId4" Type="http://schemas.openxmlformats.org/officeDocument/2006/relationships/slideLayout" Target="../slideLayouts/slideLayout372.xml"/><Relationship Id="rId9" Type="http://schemas.openxmlformats.org/officeDocument/2006/relationships/slideLayout" Target="../slideLayouts/slideLayout377.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87.xml"/><Relationship Id="rId13" Type="http://schemas.openxmlformats.org/officeDocument/2006/relationships/theme" Target="../theme/theme36.xml"/><Relationship Id="rId3" Type="http://schemas.openxmlformats.org/officeDocument/2006/relationships/slideLayout" Target="../slideLayouts/slideLayout382.xml"/><Relationship Id="rId7" Type="http://schemas.openxmlformats.org/officeDocument/2006/relationships/slideLayout" Target="../slideLayouts/slideLayout386.xml"/><Relationship Id="rId12" Type="http://schemas.openxmlformats.org/officeDocument/2006/relationships/slideLayout" Target="../slideLayouts/slideLayout391.xml"/><Relationship Id="rId2" Type="http://schemas.openxmlformats.org/officeDocument/2006/relationships/slideLayout" Target="../slideLayouts/slideLayout381.xml"/><Relationship Id="rId1" Type="http://schemas.openxmlformats.org/officeDocument/2006/relationships/slideLayout" Target="../slideLayouts/slideLayout380.xml"/><Relationship Id="rId6" Type="http://schemas.openxmlformats.org/officeDocument/2006/relationships/slideLayout" Target="../slideLayouts/slideLayout385.xml"/><Relationship Id="rId11" Type="http://schemas.openxmlformats.org/officeDocument/2006/relationships/slideLayout" Target="../slideLayouts/slideLayout390.xml"/><Relationship Id="rId5" Type="http://schemas.openxmlformats.org/officeDocument/2006/relationships/slideLayout" Target="../slideLayouts/slideLayout384.xml"/><Relationship Id="rId10" Type="http://schemas.openxmlformats.org/officeDocument/2006/relationships/slideLayout" Target="../slideLayouts/slideLayout389.xml"/><Relationship Id="rId4" Type="http://schemas.openxmlformats.org/officeDocument/2006/relationships/slideLayout" Target="../slideLayouts/slideLayout383.xml"/><Relationship Id="rId9" Type="http://schemas.openxmlformats.org/officeDocument/2006/relationships/slideLayout" Target="../slideLayouts/slideLayout388.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99.xml"/><Relationship Id="rId13" Type="http://schemas.openxmlformats.org/officeDocument/2006/relationships/image" Target="../media/image1.png"/><Relationship Id="rId3" Type="http://schemas.openxmlformats.org/officeDocument/2006/relationships/slideLayout" Target="../slideLayouts/slideLayout394.xml"/><Relationship Id="rId7" Type="http://schemas.openxmlformats.org/officeDocument/2006/relationships/slideLayout" Target="../slideLayouts/slideLayout398.xml"/><Relationship Id="rId12" Type="http://schemas.openxmlformats.org/officeDocument/2006/relationships/theme" Target="../theme/theme37.xml"/><Relationship Id="rId2" Type="http://schemas.openxmlformats.org/officeDocument/2006/relationships/slideLayout" Target="../slideLayouts/slideLayout393.xml"/><Relationship Id="rId1" Type="http://schemas.openxmlformats.org/officeDocument/2006/relationships/slideLayout" Target="../slideLayouts/slideLayout392.xml"/><Relationship Id="rId6" Type="http://schemas.openxmlformats.org/officeDocument/2006/relationships/slideLayout" Target="../slideLayouts/slideLayout397.xml"/><Relationship Id="rId11" Type="http://schemas.openxmlformats.org/officeDocument/2006/relationships/slideLayout" Target="../slideLayouts/slideLayout402.xml"/><Relationship Id="rId5" Type="http://schemas.openxmlformats.org/officeDocument/2006/relationships/slideLayout" Target="../slideLayouts/slideLayout396.xml"/><Relationship Id="rId10" Type="http://schemas.openxmlformats.org/officeDocument/2006/relationships/slideLayout" Target="../slideLayouts/slideLayout401.xml"/><Relationship Id="rId4" Type="http://schemas.openxmlformats.org/officeDocument/2006/relationships/slideLayout" Target="../slideLayouts/slideLayout395.xml"/><Relationship Id="rId9" Type="http://schemas.openxmlformats.org/officeDocument/2006/relationships/slideLayout" Target="../slideLayouts/slideLayout400.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10.xml"/><Relationship Id="rId3" Type="http://schemas.openxmlformats.org/officeDocument/2006/relationships/slideLayout" Target="../slideLayouts/slideLayout405.xml"/><Relationship Id="rId7" Type="http://schemas.openxmlformats.org/officeDocument/2006/relationships/slideLayout" Target="../slideLayouts/slideLayout409.xml"/><Relationship Id="rId12" Type="http://schemas.openxmlformats.org/officeDocument/2006/relationships/theme" Target="../theme/theme38.xml"/><Relationship Id="rId2" Type="http://schemas.openxmlformats.org/officeDocument/2006/relationships/slideLayout" Target="../slideLayouts/slideLayout404.xml"/><Relationship Id="rId1" Type="http://schemas.openxmlformats.org/officeDocument/2006/relationships/slideLayout" Target="../slideLayouts/slideLayout403.xml"/><Relationship Id="rId6" Type="http://schemas.openxmlformats.org/officeDocument/2006/relationships/slideLayout" Target="../slideLayouts/slideLayout408.xml"/><Relationship Id="rId11" Type="http://schemas.openxmlformats.org/officeDocument/2006/relationships/slideLayout" Target="../slideLayouts/slideLayout413.xml"/><Relationship Id="rId5" Type="http://schemas.openxmlformats.org/officeDocument/2006/relationships/slideLayout" Target="../slideLayouts/slideLayout407.xml"/><Relationship Id="rId10" Type="http://schemas.openxmlformats.org/officeDocument/2006/relationships/slideLayout" Target="../slideLayouts/slideLayout412.xml"/><Relationship Id="rId4" Type="http://schemas.openxmlformats.org/officeDocument/2006/relationships/slideLayout" Target="../slideLayouts/slideLayout406.xml"/><Relationship Id="rId9" Type="http://schemas.openxmlformats.org/officeDocument/2006/relationships/slideLayout" Target="../slideLayouts/slideLayout411.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21.xml"/><Relationship Id="rId13" Type="http://schemas.openxmlformats.org/officeDocument/2006/relationships/image" Target="../media/image1.png"/><Relationship Id="rId3" Type="http://schemas.openxmlformats.org/officeDocument/2006/relationships/slideLayout" Target="../slideLayouts/slideLayout416.xml"/><Relationship Id="rId7" Type="http://schemas.openxmlformats.org/officeDocument/2006/relationships/slideLayout" Target="../slideLayouts/slideLayout420.xml"/><Relationship Id="rId12" Type="http://schemas.openxmlformats.org/officeDocument/2006/relationships/theme" Target="../theme/theme39.xml"/><Relationship Id="rId2" Type="http://schemas.openxmlformats.org/officeDocument/2006/relationships/slideLayout" Target="../slideLayouts/slideLayout415.xml"/><Relationship Id="rId1" Type="http://schemas.openxmlformats.org/officeDocument/2006/relationships/slideLayout" Target="../slideLayouts/slideLayout414.xml"/><Relationship Id="rId6" Type="http://schemas.openxmlformats.org/officeDocument/2006/relationships/slideLayout" Target="../slideLayouts/slideLayout419.xml"/><Relationship Id="rId11" Type="http://schemas.openxmlformats.org/officeDocument/2006/relationships/slideLayout" Target="../slideLayouts/slideLayout424.xml"/><Relationship Id="rId5" Type="http://schemas.openxmlformats.org/officeDocument/2006/relationships/slideLayout" Target="../slideLayouts/slideLayout418.xml"/><Relationship Id="rId10" Type="http://schemas.openxmlformats.org/officeDocument/2006/relationships/slideLayout" Target="../slideLayouts/slideLayout423.xml"/><Relationship Id="rId4" Type="http://schemas.openxmlformats.org/officeDocument/2006/relationships/slideLayout" Target="../slideLayouts/slideLayout417.xml"/><Relationship Id="rId9" Type="http://schemas.openxmlformats.org/officeDocument/2006/relationships/slideLayout" Target="../slideLayouts/slideLayout422.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1.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theme" Target="../theme/theme4.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32.xml"/><Relationship Id="rId13" Type="http://schemas.openxmlformats.org/officeDocument/2006/relationships/image" Target="../media/image1.png"/><Relationship Id="rId3" Type="http://schemas.openxmlformats.org/officeDocument/2006/relationships/slideLayout" Target="../slideLayouts/slideLayout427.xml"/><Relationship Id="rId7" Type="http://schemas.openxmlformats.org/officeDocument/2006/relationships/slideLayout" Target="../slideLayouts/slideLayout431.xml"/><Relationship Id="rId12" Type="http://schemas.openxmlformats.org/officeDocument/2006/relationships/theme" Target="../theme/theme40.xml"/><Relationship Id="rId2" Type="http://schemas.openxmlformats.org/officeDocument/2006/relationships/slideLayout" Target="../slideLayouts/slideLayout426.xml"/><Relationship Id="rId1" Type="http://schemas.openxmlformats.org/officeDocument/2006/relationships/slideLayout" Target="../slideLayouts/slideLayout425.xml"/><Relationship Id="rId6" Type="http://schemas.openxmlformats.org/officeDocument/2006/relationships/slideLayout" Target="../slideLayouts/slideLayout430.xml"/><Relationship Id="rId11" Type="http://schemas.openxmlformats.org/officeDocument/2006/relationships/slideLayout" Target="../slideLayouts/slideLayout435.xml"/><Relationship Id="rId5" Type="http://schemas.openxmlformats.org/officeDocument/2006/relationships/slideLayout" Target="../slideLayouts/slideLayout429.xml"/><Relationship Id="rId10" Type="http://schemas.openxmlformats.org/officeDocument/2006/relationships/slideLayout" Target="../slideLayouts/slideLayout434.xml"/><Relationship Id="rId4" Type="http://schemas.openxmlformats.org/officeDocument/2006/relationships/slideLayout" Target="../slideLayouts/slideLayout428.xml"/><Relationship Id="rId9" Type="http://schemas.openxmlformats.org/officeDocument/2006/relationships/slideLayout" Target="../slideLayouts/slideLayout433.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43.xml"/><Relationship Id="rId3" Type="http://schemas.openxmlformats.org/officeDocument/2006/relationships/slideLayout" Target="../slideLayouts/slideLayout438.xml"/><Relationship Id="rId7" Type="http://schemas.openxmlformats.org/officeDocument/2006/relationships/slideLayout" Target="../slideLayouts/slideLayout442.xml"/><Relationship Id="rId12" Type="http://schemas.openxmlformats.org/officeDocument/2006/relationships/theme" Target="../theme/theme41.xml"/><Relationship Id="rId2" Type="http://schemas.openxmlformats.org/officeDocument/2006/relationships/slideLayout" Target="../slideLayouts/slideLayout437.xml"/><Relationship Id="rId1" Type="http://schemas.openxmlformats.org/officeDocument/2006/relationships/slideLayout" Target="../slideLayouts/slideLayout436.xml"/><Relationship Id="rId6" Type="http://schemas.openxmlformats.org/officeDocument/2006/relationships/slideLayout" Target="../slideLayouts/slideLayout441.xml"/><Relationship Id="rId11" Type="http://schemas.openxmlformats.org/officeDocument/2006/relationships/slideLayout" Target="../slideLayouts/slideLayout446.xml"/><Relationship Id="rId5" Type="http://schemas.openxmlformats.org/officeDocument/2006/relationships/slideLayout" Target="../slideLayouts/slideLayout440.xml"/><Relationship Id="rId10" Type="http://schemas.openxmlformats.org/officeDocument/2006/relationships/slideLayout" Target="../slideLayouts/slideLayout445.xml"/><Relationship Id="rId4" Type="http://schemas.openxmlformats.org/officeDocument/2006/relationships/slideLayout" Target="../slideLayouts/slideLayout439.xml"/><Relationship Id="rId9" Type="http://schemas.openxmlformats.org/officeDocument/2006/relationships/slideLayout" Target="../slideLayouts/slideLayout444.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54.xml"/><Relationship Id="rId3" Type="http://schemas.openxmlformats.org/officeDocument/2006/relationships/slideLayout" Target="../slideLayouts/slideLayout449.xml"/><Relationship Id="rId7" Type="http://schemas.openxmlformats.org/officeDocument/2006/relationships/slideLayout" Target="../slideLayouts/slideLayout453.xml"/><Relationship Id="rId12" Type="http://schemas.openxmlformats.org/officeDocument/2006/relationships/theme" Target="../theme/theme42.xml"/><Relationship Id="rId2" Type="http://schemas.openxmlformats.org/officeDocument/2006/relationships/slideLayout" Target="../slideLayouts/slideLayout448.xml"/><Relationship Id="rId1" Type="http://schemas.openxmlformats.org/officeDocument/2006/relationships/slideLayout" Target="../slideLayouts/slideLayout447.xml"/><Relationship Id="rId6" Type="http://schemas.openxmlformats.org/officeDocument/2006/relationships/slideLayout" Target="../slideLayouts/slideLayout452.xml"/><Relationship Id="rId11" Type="http://schemas.openxmlformats.org/officeDocument/2006/relationships/slideLayout" Target="../slideLayouts/slideLayout457.xml"/><Relationship Id="rId5" Type="http://schemas.openxmlformats.org/officeDocument/2006/relationships/slideLayout" Target="../slideLayouts/slideLayout451.xml"/><Relationship Id="rId10" Type="http://schemas.openxmlformats.org/officeDocument/2006/relationships/slideLayout" Target="../slideLayouts/slideLayout456.xml"/><Relationship Id="rId4" Type="http://schemas.openxmlformats.org/officeDocument/2006/relationships/slideLayout" Target="../slideLayouts/slideLayout450.xml"/><Relationship Id="rId9" Type="http://schemas.openxmlformats.org/officeDocument/2006/relationships/slideLayout" Target="../slideLayouts/slideLayout455.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65.xml"/><Relationship Id="rId3" Type="http://schemas.openxmlformats.org/officeDocument/2006/relationships/slideLayout" Target="../slideLayouts/slideLayout460.xml"/><Relationship Id="rId7" Type="http://schemas.openxmlformats.org/officeDocument/2006/relationships/slideLayout" Target="../slideLayouts/slideLayout464.xml"/><Relationship Id="rId12" Type="http://schemas.openxmlformats.org/officeDocument/2006/relationships/theme" Target="../theme/theme43.xml"/><Relationship Id="rId2" Type="http://schemas.openxmlformats.org/officeDocument/2006/relationships/slideLayout" Target="../slideLayouts/slideLayout459.xml"/><Relationship Id="rId1" Type="http://schemas.openxmlformats.org/officeDocument/2006/relationships/slideLayout" Target="../slideLayouts/slideLayout458.xml"/><Relationship Id="rId6" Type="http://schemas.openxmlformats.org/officeDocument/2006/relationships/slideLayout" Target="../slideLayouts/slideLayout463.xml"/><Relationship Id="rId11" Type="http://schemas.openxmlformats.org/officeDocument/2006/relationships/slideLayout" Target="../slideLayouts/slideLayout468.xml"/><Relationship Id="rId5" Type="http://schemas.openxmlformats.org/officeDocument/2006/relationships/slideLayout" Target="../slideLayouts/slideLayout462.xml"/><Relationship Id="rId10" Type="http://schemas.openxmlformats.org/officeDocument/2006/relationships/slideLayout" Target="../slideLayouts/slideLayout467.xml"/><Relationship Id="rId4" Type="http://schemas.openxmlformats.org/officeDocument/2006/relationships/slideLayout" Target="../slideLayouts/slideLayout461.xml"/><Relationship Id="rId9" Type="http://schemas.openxmlformats.org/officeDocument/2006/relationships/slideLayout" Target="../slideLayouts/slideLayout466.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76.xml"/><Relationship Id="rId3" Type="http://schemas.openxmlformats.org/officeDocument/2006/relationships/slideLayout" Target="../slideLayouts/slideLayout471.xml"/><Relationship Id="rId7" Type="http://schemas.openxmlformats.org/officeDocument/2006/relationships/slideLayout" Target="../slideLayouts/slideLayout475.xml"/><Relationship Id="rId12" Type="http://schemas.openxmlformats.org/officeDocument/2006/relationships/theme" Target="../theme/theme44.xml"/><Relationship Id="rId2" Type="http://schemas.openxmlformats.org/officeDocument/2006/relationships/slideLayout" Target="../slideLayouts/slideLayout470.xml"/><Relationship Id="rId1" Type="http://schemas.openxmlformats.org/officeDocument/2006/relationships/slideLayout" Target="../slideLayouts/slideLayout469.xml"/><Relationship Id="rId6" Type="http://schemas.openxmlformats.org/officeDocument/2006/relationships/slideLayout" Target="../slideLayouts/slideLayout474.xml"/><Relationship Id="rId11" Type="http://schemas.openxmlformats.org/officeDocument/2006/relationships/slideLayout" Target="../slideLayouts/slideLayout479.xml"/><Relationship Id="rId5" Type="http://schemas.openxmlformats.org/officeDocument/2006/relationships/slideLayout" Target="../slideLayouts/slideLayout473.xml"/><Relationship Id="rId10" Type="http://schemas.openxmlformats.org/officeDocument/2006/relationships/slideLayout" Target="../slideLayouts/slideLayout478.xml"/><Relationship Id="rId4" Type="http://schemas.openxmlformats.org/officeDocument/2006/relationships/slideLayout" Target="../slideLayouts/slideLayout472.xml"/><Relationship Id="rId9" Type="http://schemas.openxmlformats.org/officeDocument/2006/relationships/slideLayout" Target="../slideLayouts/slideLayout477.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87.xml"/><Relationship Id="rId3" Type="http://schemas.openxmlformats.org/officeDocument/2006/relationships/slideLayout" Target="../slideLayouts/slideLayout482.xml"/><Relationship Id="rId7" Type="http://schemas.openxmlformats.org/officeDocument/2006/relationships/slideLayout" Target="../slideLayouts/slideLayout486.xml"/><Relationship Id="rId12" Type="http://schemas.openxmlformats.org/officeDocument/2006/relationships/theme" Target="../theme/theme45.xml"/><Relationship Id="rId2" Type="http://schemas.openxmlformats.org/officeDocument/2006/relationships/slideLayout" Target="../slideLayouts/slideLayout481.xml"/><Relationship Id="rId1" Type="http://schemas.openxmlformats.org/officeDocument/2006/relationships/slideLayout" Target="../slideLayouts/slideLayout480.xml"/><Relationship Id="rId6" Type="http://schemas.openxmlformats.org/officeDocument/2006/relationships/slideLayout" Target="../slideLayouts/slideLayout485.xml"/><Relationship Id="rId11" Type="http://schemas.openxmlformats.org/officeDocument/2006/relationships/slideLayout" Target="../slideLayouts/slideLayout490.xml"/><Relationship Id="rId5" Type="http://schemas.openxmlformats.org/officeDocument/2006/relationships/slideLayout" Target="../slideLayouts/slideLayout484.xml"/><Relationship Id="rId10" Type="http://schemas.openxmlformats.org/officeDocument/2006/relationships/slideLayout" Target="../slideLayouts/slideLayout489.xml"/><Relationship Id="rId4" Type="http://schemas.openxmlformats.org/officeDocument/2006/relationships/slideLayout" Target="../slideLayouts/slideLayout483.xml"/><Relationship Id="rId9" Type="http://schemas.openxmlformats.org/officeDocument/2006/relationships/slideLayout" Target="../slideLayouts/slideLayout488.xml"/></Relationships>
</file>

<file path=ppt/slideMasters/_rels/slideMaster46.xml.rels><?xml version="1.0" encoding="UTF-8" standalone="yes"?>
<Relationships xmlns="http://schemas.openxmlformats.org/package/2006/relationships"><Relationship Id="rId3" Type="http://schemas.openxmlformats.org/officeDocument/2006/relationships/slideLayout" Target="../slideLayouts/slideLayout493.xml"/><Relationship Id="rId7" Type="http://schemas.openxmlformats.org/officeDocument/2006/relationships/theme" Target="../theme/theme46.xml"/><Relationship Id="rId2" Type="http://schemas.openxmlformats.org/officeDocument/2006/relationships/slideLayout" Target="../slideLayouts/slideLayout492.xml"/><Relationship Id="rId1" Type="http://schemas.openxmlformats.org/officeDocument/2006/relationships/slideLayout" Target="../slideLayouts/slideLayout491.xml"/><Relationship Id="rId6" Type="http://schemas.openxmlformats.org/officeDocument/2006/relationships/slideLayout" Target="../slideLayouts/slideLayout496.xml"/><Relationship Id="rId5" Type="http://schemas.openxmlformats.org/officeDocument/2006/relationships/slideLayout" Target="../slideLayouts/slideLayout495.xml"/><Relationship Id="rId4" Type="http://schemas.openxmlformats.org/officeDocument/2006/relationships/slideLayout" Target="../slideLayouts/slideLayout494.xml"/></Relationships>
</file>

<file path=ppt/slideMasters/_rels/slideMaster47.xml.rels><?xml version="1.0" encoding="UTF-8" standalone="yes"?>
<Relationships xmlns="http://schemas.openxmlformats.org/package/2006/relationships"><Relationship Id="rId3" Type="http://schemas.openxmlformats.org/officeDocument/2006/relationships/slideLayout" Target="../slideLayouts/slideLayout499.xml"/><Relationship Id="rId7" Type="http://schemas.openxmlformats.org/officeDocument/2006/relationships/theme" Target="../theme/theme47.xml"/><Relationship Id="rId2" Type="http://schemas.openxmlformats.org/officeDocument/2006/relationships/slideLayout" Target="../slideLayouts/slideLayout498.xml"/><Relationship Id="rId1" Type="http://schemas.openxmlformats.org/officeDocument/2006/relationships/slideLayout" Target="../slideLayouts/slideLayout497.xml"/><Relationship Id="rId6" Type="http://schemas.openxmlformats.org/officeDocument/2006/relationships/slideLayout" Target="../slideLayouts/slideLayout502.xml"/><Relationship Id="rId5" Type="http://schemas.openxmlformats.org/officeDocument/2006/relationships/slideLayout" Target="../slideLayouts/slideLayout501.xml"/><Relationship Id="rId4" Type="http://schemas.openxmlformats.org/officeDocument/2006/relationships/slideLayout" Target="../slideLayouts/slideLayout500.xml"/></Relationships>
</file>

<file path=ppt/slideMasters/_rels/slideMaster48.xml.rels><?xml version="1.0" encoding="UTF-8" standalone="yes"?>
<Relationships xmlns="http://schemas.openxmlformats.org/package/2006/relationships"><Relationship Id="rId3" Type="http://schemas.openxmlformats.org/officeDocument/2006/relationships/slideLayout" Target="../slideLayouts/slideLayout505.xml"/><Relationship Id="rId7" Type="http://schemas.openxmlformats.org/officeDocument/2006/relationships/theme" Target="../theme/theme48.xml"/><Relationship Id="rId2" Type="http://schemas.openxmlformats.org/officeDocument/2006/relationships/slideLayout" Target="../slideLayouts/slideLayout504.xml"/><Relationship Id="rId1" Type="http://schemas.openxmlformats.org/officeDocument/2006/relationships/slideLayout" Target="../slideLayouts/slideLayout503.xml"/><Relationship Id="rId6" Type="http://schemas.openxmlformats.org/officeDocument/2006/relationships/slideLayout" Target="../slideLayouts/slideLayout508.xml"/><Relationship Id="rId5" Type="http://schemas.openxmlformats.org/officeDocument/2006/relationships/slideLayout" Target="../slideLayouts/slideLayout507.xml"/><Relationship Id="rId4" Type="http://schemas.openxmlformats.org/officeDocument/2006/relationships/slideLayout" Target="../slideLayouts/slideLayout506.xml"/></Relationships>
</file>

<file path=ppt/slideMasters/_rels/slideMaster49.xml.rels><?xml version="1.0" encoding="UTF-8" standalone="yes"?>
<Relationships xmlns="http://schemas.openxmlformats.org/package/2006/relationships"><Relationship Id="rId8" Type="http://schemas.openxmlformats.org/officeDocument/2006/relationships/theme" Target="../theme/theme49.xml"/><Relationship Id="rId3" Type="http://schemas.openxmlformats.org/officeDocument/2006/relationships/slideLayout" Target="../slideLayouts/slideLayout511.xml"/><Relationship Id="rId7" Type="http://schemas.openxmlformats.org/officeDocument/2006/relationships/slideLayout" Target="../slideLayouts/slideLayout515.xml"/><Relationship Id="rId2" Type="http://schemas.openxmlformats.org/officeDocument/2006/relationships/slideLayout" Target="../slideLayouts/slideLayout510.xml"/><Relationship Id="rId1" Type="http://schemas.openxmlformats.org/officeDocument/2006/relationships/slideLayout" Target="../slideLayouts/slideLayout509.xml"/><Relationship Id="rId6" Type="http://schemas.openxmlformats.org/officeDocument/2006/relationships/slideLayout" Target="../slideLayouts/slideLayout514.xml"/><Relationship Id="rId5" Type="http://schemas.openxmlformats.org/officeDocument/2006/relationships/slideLayout" Target="../slideLayouts/slideLayout513.xml"/><Relationship Id="rId4" Type="http://schemas.openxmlformats.org/officeDocument/2006/relationships/slideLayout" Target="../slideLayouts/slideLayout512.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42.xml"/><Relationship Id="rId13" Type="http://schemas.openxmlformats.org/officeDocument/2006/relationships/image" Target="../media/image1.png"/><Relationship Id="rId3" Type="http://schemas.openxmlformats.org/officeDocument/2006/relationships/slideLayout" Target="../slideLayouts/slideLayout37.xml"/><Relationship Id="rId7" Type="http://schemas.openxmlformats.org/officeDocument/2006/relationships/slideLayout" Target="../slideLayouts/slideLayout41.xml"/><Relationship Id="rId12" Type="http://schemas.openxmlformats.org/officeDocument/2006/relationships/theme" Target="../theme/theme5.xml"/><Relationship Id="rId2" Type="http://schemas.openxmlformats.org/officeDocument/2006/relationships/slideLayout" Target="../slideLayouts/slideLayout36.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5" Type="http://schemas.openxmlformats.org/officeDocument/2006/relationships/slideLayout" Target="../slideLayouts/slideLayout39.xml"/><Relationship Id="rId10" Type="http://schemas.openxmlformats.org/officeDocument/2006/relationships/slideLayout" Target="../slideLayouts/slideLayout44.xml"/><Relationship Id="rId4" Type="http://schemas.openxmlformats.org/officeDocument/2006/relationships/slideLayout" Target="../slideLayouts/slideLayout38.xml"/><Relationship Id="rId9" Type="http://schemas.openxmlformats.org/officeDocument/2006/relationships/slideLayout" Target="../slideLayouts/slideLayout43.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523.xml"/><Relationship Id="rId3" Type="http://schemas.openxmlformats.org/officeDocument/2006/relationships/slideLayout" Target="../slideLayouts/slideLayout518.xml"/><Relationship Id="rId7" Type="http://schemas.openxmlformats.org/officeDocument/2006/relationships/slideLayout" Target="../slideLayouts/slideLayout522.xml"/><Relationship Id="rId12" Type="http://schemas.openxmlformats.org/officeDocument/2006/relationships/theme" Target="../theme/theme50.xml"/><Relationship Id="rId2" Type="http://schemas.openxmlformats.org/officeDocument/2006/relationships/slideLayout" Target="../slideLayouts/slideLayout517.xml"/><Relationship Id="rId1" Type="http://schemas.openxmlformats.org/officeDocument/2006/relationships/slideLayout" Target="../slideLayouts/slideLayout516.xml"/><Relationship Id="rId6" Type="http://schemas.openxmlformats.org/officeDocument/2006/relationships/slideLayout" Target="../slideLayouts/slideLayout521.xml"/><Relationship Id="rId11" Type="http://schemas.openxmlformats.org/officeDocument/2006/relationships/slideLayout" Target="../slideLayouts/slideLayout526.xml"/><Relationship Id="rId5" Type="http://schemas.openxmlformats.org/officeDocument/2006/relationships/slideLayout" Target="../slideLayouts/slideLayout520.xml"/><Relationship Id="rId10" Type="http://schemas.openxmlformats.org/officeDocument/2006/relationships/slideLayout" Target="../slideLayouts/slideLayout525.xml"/><Relationship Id="rId4" Type="http://schemas.openxmlformats.org/officeDocument/2006/relationships/slideLayout" Target="../slideLayouts/slideLayout519.xml"/><Relationship Id="rId9" Type="http://schemas.openxmlformats.org/officeDocument/2006/relationships/slideLayout" Target="../slideLayouts/slideLayout524.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34.xml"/><Relationship Id="rId3" Type="http://schemas.openxmlformats.org/officeDocument/2006/relationships/slideLayout" Target="../slideLayouts/slideLayout529.xml"/><Relationship Id="rId7" Type="http://schemas.openxmlformats.org/officeDocument/2006/relationships/slideLayout" Target="../slideLayouts/slideLayout533.xml"/><Relationship Id="rId12" Type="http://schemas.openxmlformats.org/officeDocument/2006/relationships/theme" Target="../theme/theme51.xml"/><Relationship Id="rId2" Type="http://schemas.openxmlformats.org/officeDocument/2006/relationships/slideLayout" Target="../slideLayouts/slideLayout528.xml"/><Relationship Id="rId1" Type="http://schemas.openxmlformats.org/officeDocument/2006/relationships/slideLayout" Target="../slideLayouts/slideLayout527.xml"/><Relationship Id="rId6" Type="http://schemas.openxmlformats.org/officeDocument/2006/relationships/slideLayout" Target="../slideLayouts/slideLayout532.xml"/><Relationship Id="rId11" Type="http://schemas.openxmlformats.org/officeDocument/2006/relationships/slideLayout" Target="../slideLayouts/slideLayout537.xml"/><Relationship Id="rId5" Type="http://schemas.openxmlformats.org/officeDocument/2006/relationships/slideLayout" Target="../slideLayouts/slideLayout531.xml"/><Relationship Id="rId10" Type="http://schemas.openxmlformats.org/officeDocument/2006/relationships/slideLayout" Target="../slideLayouts/slideLayout536.xml"/><Relationship Id="rId4" Type="http://schemas.openxmlformats.org/officeDocument/2006/relationships/slideLayout" Target="../slideLayouts/slideLayout530.xml"/><Relationship Id="rId9" Type="http://schemas.openxmlformats.org/officeDocument/2006/relationships/slideLayout" Target="../slideLayouts/slideLayout535.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45.xml"/><Relationship Id="rId13" Type="http://schemas.openxmlformats.org/officeDocument/2006/relationships/image" Target="../media/image1.png"/><Relationship Id="rId3" Type="http://schemas.openxmlformats.org/officeDocument/2006/relationships/slideLayout" Target="../slideLayouts/slideLayout540.xml"/><Relationship Id="rId7" Type="http://schemas.openxmlformats.org/officeDocument/2006/relationships/slideLayout" Target="../slideLayouts/slideLayout544.xml"/><Relationship Id="rId12" Type="http://schemas.openxmlformats.org/officeDocument/2006/relationships/theme" Target="../theme/theme52.xml"/><Relationship Id="rId2" Type="http://schemas.openxmlformats.org/officeDocument/2006/relationships/slideLayout" Target="../slideLayouts/slideLayout539.xml"/><Relationship Id="rId1" Type="http://schemas.openxmlformats.org/officeDocument/2006/relationships/slideLayout" Target="../slideLayouts/slideLayout538.xml"/><Relationship Id="rId6" Type="http://schemas.openxmlformats.org/officeDocument/2006/relationships/slideLayout" Target="../slideLayouts/slideLayout543.xml"/><Relationship Id="rId11" Type="http://schemas.openxmlformats.org/officeDocument/2006/relationships/slideLayout" Target="../slideLayouts/slideLayout548.xml"/><Relationship Id="rId5" Type="http://schemas.openxmlformats.org/officeDocument/2006/relationships/slideLayout" Target="../slideLayouts/slideLayout542.xml"/><Relationship Id="rId10" Type="http://schemas.openxmlformats.org/officeDocument/2006/relationships/slideLayout" Target="../slideLayouts/slideLayout547.xml"/><Relationship Id="rId4" Type="http://schemas.openxmlformats.org/officeDocument/2006/relationships/slideLayout" Target="../slideLayouts/slideLayout541.xml"/><Relationship Id="rId9" Type="http://schemas.openxmlformats.org/officeDocument/2006/relationships/slideLayout" Target="../slideLayouts/slideLayout546.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56.xml"/><Relationship Id="rId3" Type="http://schemas.openxmlformats.org/officeDocument/2006/relationships/slideLayout" Target="../slideLayouts/slideLayout551.xml"/><Relationship Id="rId7" Type="http://schemas.openxmlformats.org/officeDocument/2006/relationships/slideLayout" Target="../slideLayouts/slideLayout555.xml"/><Relationship Id="rId12" Type="http://schemas.openxmlformats.org/officeDocument/2006/relationships/theme" Target="../theme/theme53.xml"/><Relationship Id="rId2" Type="http://schemas.openxmlformats.org/officeDocument/2006/relationships/slideLayout" Target="../slideLayouts/slideLayout550.xml"/><Relationship Id="rId1" Type="http://schemas.openxmlformats.org/officeDocument/2006/relationships/slideLayout" Target="../slideLayouts/slideLayout549.xml"/><Relationship Id="rId6" Type="http://schemas.openxmlformats.org/officeDocument/2006/relationships/slideLayout" Target="../slideLayouts/slideLayout554.xml"/><Relationship Id="rId11" Type="http://schemas.openxmlformats.org/officeDocument/2006/relationships/slideLayout" Target="../slideLayouts/slideLayout559.xml"/><Relationship Id="rId5" Type="http://schemas.openxmlformats.org/officeDocument/2006/relationships/slideLayout" Target="../slideLayouts/slideLayout553.xml"/><Relationship Id="rId10" Type="http://schemas.openxmlformats.org/officeDocument/2006/relationships/slideLayout" Target="../slideLayouts/slideLayout558.xml"/><Relationship Id="rId4" Type="http://schemas.openxmlformats.org/officeDocument/2006/relationships/slideLayout" Target="../slideLayouts/slideLayout552.xml"/><Relationship Id="rId9" Type="http://schemas.openxmlformats.org/officeDocument/2006/relationships/slideLayout" Target="../slideLayouts/slideLayout557.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67.xml"/><Relationship Id="rId13" Type="http://schemas.openxmlformats.org/officeDocument/2006/relationships/theme" Target="../theme/theme54.xml"/><Relationship Id="rId3" Type="http://schemas.openxmlformats.org/officeDocument/2006/relationships/slideLayout" Target="../slideLayouts/slideLayout562.xml"/><Relationship Id="rId7" Type="http://schemas.openxmlformats.org/officeDocument/2006/relationships/slideLayout" Target="../slideLayouts/slideLayout566.xml"/><Relationship Id="rId12" Type="http://schemas.openxmlformats.org/officeDocument/2006/relationships/slideLayout" Target="../slideLayouts/slideLayout571.xml"/><Relationship Id="rId2" Type="http://schemas.openxmlformats.org/officeDocument/2006/relationships/slideLayout" Target="../slideLayouts/slideLayout561.xml"/><Relationship Id="rId1" Type="http://schemas.openxmlformats.org/officeDocument/2006/relationships/slideLayout" Target="../slideLayouts/slideLayout560.xml"/><Relationship Id="rId6" Type="http://schemas.openxmlformats.org/officeDocument/2006/relationships/slideLayout" Target="../slideLayouts/slideLayout565.xml"/><Relationship Id="rId11" Type="http://schemas.openxmlformats.org/officeDocument/2006/relationships/slideLayout" Target="../slideLayouts/slideLayout570.xml"/><Relationship Id="rId5" Type="http://schemas.openxmlformats.org/officeDocument/2006/relationships/slideLayout" Target="../slideLayouts/slideLayout564.xml"/><Relationship Id="rId10" Type="http://schemas.openxmlformats.org/officeDocument/2006/relationships/slideLayout" Target="../slideLayouts/slideLayout569.xml"/><Relationship Id="rId4" Type="http://schemas.openxmlformats.org/officeDocument/2006/relationships/slideLayout" Target="../slideLayouts/slideLayout563.xml"/><Relationship Id="rId9" Type="http://schemas.openxmlformats.org/officeDocument/2006/relationships/slideLayout" Target="../slideLayouts/slideLayout568.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579.xml"/><Relationship Id="rId13" Type="http://schemas.openxmlformats.org/officeDocument/2006/relationships/image" Target="../media/image1.png"/><Relationship Id="rId3" Type="http://schemas.openxmlformats.org/officeDocument/2006/relationships/slideLayout" Target="../slideLayouts/slideLayout574.xml"/><Relationship Id="rId7" Type="http://schemas.openxmlformats.org/officeDocument/2006/relationships/slideLayout" Target="../slideLayouts/slideLayout578.xml"/><Relationship Id="rId12" Type="http://schemas.openxmlformats.org/officeDocument/2006/relationships/theme" Target="../theme/theme55.xml"/><Relationship Id="rId2" Type="http://schemas.openxmlformats.org/officeDocument/2006/relationships/slideLayout" Target="../slideLayouts/slideLayout573.xml"/><Relationship Id="rId1" Type="http://schemas.openxmlformats.org/officeDocument/2006/relationships/slideLayout" Target="../slideLayouts/slideLayout572.xml"/><Relationship Id="rId6" Type="http://schemas.openxmlformats.org/officeDocument/2006/relationships/slideLayout" Target="../slideLayouts/slideLayout577.xml"/><Relationship Id="rId11" Type="http://schemas.openxmlformats.org/officeDocument/2006/relationships/slideLayout" Target="../slideLayouts/slideLayout582.xml"/><Relationship Id="rId5" Type="http://schemas.openxmlformats.org/officeDocument/2006/relationships/slideLayout" Target="../slideLayouts/slideLayout576.xml"/><Relationship Id="rId10" Type="http://schemas.openxmlformats.org/officeDocument/2006/relationships/slideLayout" Target="../slideLayouts/slideLayout581.xml"/><Relationship Id="rId4" Type="http://schemas.openxmlformats.org/officeDocument/2006/relationships/slideLayout" Target="../slideLayouts/slideLayout575.xml"/><Relationship Id="rId9" Type="http://schemas.openxmlformats.org/officeDocument/2006/relationships/slideLayout" Target="../slideLayouts/slideLayout580.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590.xml"/><Relationship Id="rId13" Type="http://schemas.openxmlformats.org/officeDocument/2006/relationships/image" Target="../media/image1.png"/><Relationship Id="rId3" Type="http://schemas.openxmlformats.org/officeDocument/2006/relationships/slideLayout" Target="../slideLayouts/slideLayout585.xml"/><Relationship Id="rId7" Type="http://schemas.openxmlformats.org/officeDocument/2006/relationships/slideLayout" Target="../slideLayouts/slideLayout589.xml"/><Relationship Id="rId12" Type="http://schemas.openxmlformats.org/officeDocument/2006/relationships/theme" Target="../theme/theme56.xml"/><Relationship Id="rId2" Type="http://schemas.openxmlformats.org/officeDocument/2006/relationships/slideLayout" Target="../slideLayouts/slideLayout584.xml"/><Relationship Id="rId1" Type="http://schemas.openxmlformats.org/officeDocument/2006/relationships/slideLayout" Target="../slideLayouts/slideLayout583.xml"/><Relationship Id="rId6" Type="http://schemas.openxmlformats.org/officeDocument/2006/relationships/slideLayout" Target="../slideLayouts/slideLayout588.xml"/><Relationship Id="rId11" Type="http://schemas.openxmlformats.org/officeDocument/2006/relationships/slideLayout" Target="../slideLayouts/slideLayout593.xml"/><Relationship Id="rId5" Type="http://schemas.openxmlformats.org/officeDocument/2006/relationships/slideLayout" Target="../slideLayouts/slideLayout587.xml"/><Relationship Id="rId10" Type="http://schemas.openxmlformats.org/officeDocument/2006/relationships/slideLayout" Target="../slideLayouts/slideLayout592.xml"/><Relationship Id="rId4" Type="http://schemas.openxmlformats.org/officeDocument/2006/relationships/slideLayout" Target="../slideLayouts/slideLayout586.xml"/><Relationship Id="rId9" Type="http://schemas.openxmlformats.org/officeDocument/2006/relationships/slideLayout" Target="../slideLayouts/slideLayout591.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601.xml"/><Relationship Id="rId13" Type="http://schemas.openxmlformats.org/officeDocument/2006/relationships/image" Target="../media/image1.png"/><Relationship Id="rId3" Type="http://schemas.openxmlformats.org/officeDocument/2006/relationships/slideLayout" Target="../slideLayouts/slideLayout596.xml"/><Relationship Id="rId7" Type="http://schemas.openxmlformats.org/officeDocument/2006/relationships/slideLayout" Target="../slideLayouts/slideLayout600.xml"/><Relationship Id="rId12" Type="http://schemas.openxmlformats.org/officeDocument/2006/relationships/theme" Target="../theme/theme57.xml"/><Relationship Id="rId2" Type="http://schemas.openxmlformats.org/officeDocument/2006/relationships/slideLayout" Target="../slideLayouts/slideLayout595.xml"/><Relationship Id="rId1" Type="http://schemas.openxmlformats.org/officeDocument/2006/relationships/slideLayout" Target="../slideLayouts/slideLayout594.xml"/><Relationship Id="rId6" Type="http://schemas.openxmlformats.org/officeDocument/2006/relationships/slideLayout" Target="../slideLayouts/slideLayout599.xml"/><Relationship Id="rId11" Type="http://schemas.openxmlformats.org/officeDocument/2006/relationships/slideLayout" Target="../slideLayouts/slideLayout604.xml"/><Relationship Id="rId5" Type="http://schemas.openxmlformats.org/officeDocument/2006/relationships/slideLayout" Target="../slideLayouts/slideLayout598.xml"/><Relationship Id="rId10" Type="http://schemas.openxmlformats.org/officeDocument/2006/relationships/slideLayout" Target="../slideLayouts/slideLayout603.xml"/><Relationship Id="rId4" Type="http://schemas.openxmlformats.org/officeDocument/2006/relationships/slideLayout" Target="../slideLayouts/slideLayout597.xml"/><Relationship Id="rId9" Type="http://schemas.openxmlformats.org/officeDocument/2006/relationships/slideLayout" Target="../slideLayouts/slideLayout602.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612.xml"/><Relationship Id="rId13" Type="http://schemas.openxmlformats.org/officeDocument/2006/relationships/image" Target="../media/image1.png"/><Relationship Id="rId3" Type="http://schemas.openxmlformats.org/officeDocument/2006/relationships/slideLayout" Target="../slideLayouts/slideLayout607.xml"/><Relationship Id="rId7" Type="http://schemas.openxmlformats.org/officeDocument/2006/relationships/slideLayout" Target="../slideLayouts/slideLayout611.xml"/><Relationship Id="rId12" Type="http://schemas.openxmlformats.org/officeDocument/2006/relationships/theme" Target="../theme/theme58.xml"/><Relationship Id="rId2" Type="http://schemas.openxmlformats.org/officeDocument/2006/relationships/slideLayout" Target="../slideLayouts/slideLayout606.xml"/><Relationship Id="rId1" Type="http://schemas.openxmlformats.org/officeDocument/2006/relationships/slideLayout" Target="../slideLayouts/slideLayout605.xml"/><Relationship Id="rId6" Type="http://schemas.openxmlformats.org/officeDocument/2006/relationships/slideLayout" Target="../slideLayouts/slideLayout610.xml"/><Relationship Id="rId11" Type="http://schemas.openxmlformats.org/officeDocument/2006/relationships/slideLayout" Target="../slideLayouts/slideLayout615.xml"/><Relationship Id="rId5" Type="http://schemas.openxmlformats.org/officeDocument/2006/relationships/slideLayout" Target="../slideLayouts/slideLayout609.xml"/><Relationship Id="rId10" Type="http://schemas.openxmlformats.org/officeDocument/2006/relationships/slideLayout" Target="../slideLayouts/slideLayout614.xml"/><Relationship Id="rId4" Type="http://schemas.openxmlformats.org/officeDocument/2006/relationships/slideLayout" Target="../slideLayouts/slideLayout608.xml"/><Relationship Id="rId9" Type="http://schemas.openxmlformats.org/officeDocument/2006/relationships/slideLayout" Target="../slideLayouts/slideLayout613.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623.xml"/><Relationship Id="rId3" Type="http://schemas.openxmlformats.org/officeDocument/2006/relationships/slideLayout" Target="../slideLayouts/slideLayout618.xml"/><Relationship Id="rId7" Type="http://schemas.openxmlformats.org/officeDocument/2006/relationships/slideLayout" Target="../slideLayouts/slideLayout622.xml"/><Relationship Id="rId12" Type="http://schemas.openxmlformats.org/officeDocument/2006/relationships/theme" Target="../theme/theme59.xml"/><Relationship Id="rId2" Type="http://schemas.openxmlformats.org/officeDocument/2006/relationships/slideLayout" Target="../slideLayouts/slideLayout617.xml"/><Relationship Id="rId1" Type="http://schemas.openxmlformats.org/officeDocument/2006/relationships/slideLayout" Target="../slideLayouts/slideLayout616.xml"/><Relationship Id="rId6" Type="http://schemas.openxmlformats.org/officeDocument/2006/relationships/slideLayout" Target="../slideLayouts/slideLayout621.xml"/><Relationship Id="rId11" Type="http://schemas.openxmlformats.org/officeDocument/2006/relationships/slideLayout" Target="../slideLayouts/slideLayout626.xml"/><Relationship Id="rId5" Type="http://schemas.openxmlformats.org/officeDocument/2006/relationships/slideLayout" Target="../slideLayouts/slideLayout620.xml"/><Relationship Id="rId10" Type="http://schemas.openxmlformats.org/officeDocument/2006/relationships/slideLayout" Target="../slideLayouts/slideLayout625.xml"/><Relationship Id="rId4" Type="http://schemas.openxmlformats.org/officeDocument/2006/relationships/slideLayout" Target="../slideLayouts/slideLayout619.xml"/><Relationship Id="rId9" Type="http://schemas.openxmlformats.org/officeDocument/2006/relationships/slideLayout" Target="../slideLayouts/slideLayout624.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53.xml"/><Relationship Id="rId13" Type="http://schemas.openxmlformats.org/officeDocument/2006/relationships/image" Target="../media/image1.png"/><Relationship Id="rId3" Type="http://schemas.openxmlformats.org/officeDocument/2006/relationships/slideLayout" Target="../slideLayouts/slideLayout48.xml"/><Relationship Id="rId7" Type="http://schemas.openxmlformats.org/officeDocument/2006/relationships/slideLayout" Target="../slideLayouts/slideLayout52.xml"/><Relationship Id="rId12" Type="http://schemas.openxmlformats.org/officeDocument/2006/relationships/theme" Target="../theme/theme6.xml"/><Relationship Id="rId2" Type="http://schemas.openxmlformats.org/officeDocument/2006/relationships/slideLayout" Target="../slideLayouts/slideLayout47.xml"/><Relationship Id="rId1" Type="http://schemas.openxmlformats.org/officeDocument/2006/relationships/slideLayout" Target="../slideLayouts/slideLayout46.xml"/><Relationship Id="rId6" Type="http://schemas.openxmlformats.org/officeDocument/2006/relationships/slideLayout" Target="../slideLayouts/slideLayout51.xml"/><Relationship Id="rId11" Type="http://schemas.openxmlformats.org/officeDocument/2006/relationships/slideLayout" Target="../slideLayouts/slideLayout56.xml"/><Relationship Id="rId5" Type="http://schemas.openxmlformats.org/officeDocument/2006/relationships/slideLayout" Target="../slideLayouts/slideLayout50.xml"/><Relationship Id="rId10" Type="http://schemas.openxmlformats.org/officeDocument/2006/relationships/slideLayout" Target="../slideLayouts/slideLayout55.xml"/><Relationship Id="rId4" Type="http://schemas.openxmlformats.org/officeDocument/2006/relationships/slideLayout" Target="../slideLayouts/slideLayout49.xml"/><Relationship Id="rId9" Type="http://schemas.openxmlformats.org/officeDocument/2006/relationships/slideLayout" Target="../slideLayouts/slideLayout54.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634.xml"/><Relationship Id="rId13" Type="http://schemas.openxmlformats.org/officeDocument/2006/relationships/theme" Target="../theme/theme60.xml"/><Relationship Id="rId3" Type="http://schemas.openxmlformats.org/officeDocument/2006/relationships/slideLayout" Target="../slideLayouts/slideLayout629.xml"/><Relationship Id="rId7" Type="http://schemas.openxmlformats.org/officeDocument/2006/relationships/slideLayout" Target="../slideLayouts/slideLayout633.xml"/><Relationship Id="rId12" Type="http://schemas.openxmlformats.org/officeDocument/2006/relationships/slideLayout" Target="../slideLayouts/slideLayout638.xml"/><Relationship Id="rId2" Type="http://schemas.openxmlformats.org/officeDocument/2006/relationships/slideLayout" Target="../slideLayouts/slideLayout628.xml"/><Relationship Id="rId1" Type="http://schemas.openxmlformats.org/officeDocument/2006/relationships/slideLayout" Target="../slideLayouts/slideLayout627.xml"/><Relationship Id="rId6" Type="http://schemas.openxmlformats.org/officeDocument/2006/relationships/slideLayout" Target="../slideLayouts/slideLayout632.xml"/><Relationship Id="rId11" Type="http://schemas.openxmlformats.org/officeDocument/2006/relationships/slideLayout" Target="../slideLayouts/slideLayout637.xml"/><Relationship Id="rId5" Type="http://schemas.openxmlformats.org/officeDocument/2006/relationships/slideLayout" Target="../slideLayouts/slideLayout631.xml"/><Relationship Id="rId10" Type="http://schemas.openxmlformats.org/officeDocument/2006/relationships/slideLayout" Target="../slideLayouts/slideLayout636.xml"/><Relationship Id="rId4" Type="http://schemas.openxmlformats.org/officeDocument/2006/relationships/slideLayout" Target="../slideLayouts/slideLayout630.xml"/><Relationship Id="rId9" Type="http://schemas.openxmlformats.org/officeDocument/2006/relationships/slideLayout" Target="../slideLayouts/slideLayout635.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646.xml"/><Relationship Id="rId13" Type="http://schemas.openxmlformats.org/officeDocument/2006/relationships/theme" Target="../theme/theme61.xml"/><Relationship Id="rId3" Type="http://schemas.openxmlformats.org/officeDocument/2006/relationships/slideLayout" Target="../slideLayouts/slideLayout641.xml"/><Relationship Id="rId7" Type="http://schemas.openxmlformats.org/officeDocument/2006/relationships/slideLayout" Target="../slideLayouts/slideLayout645.xml"/><Relationship Id="rId12" Type="http://schemas.openxmlformats.org/officeDocument/2006/relationships/slideLayout" Target="../slideLayouts/slideLayout650.xml"/><Relationship Id="rId2" Type="http://schemas.openxmlformats.org/officeDocument/2006/relationships/slideLayout" Target="../slideLayouts/slideLayout640.xml"/><Relationship Id="rId1" Type="http://schemas.openxmlformats.org/officeDocument/2006/relationships/slideLayout" Target="../slideLayouts/slideLayout639.xml"/><Relationship Id="rId6" Type="http://schemas.openxmlformats.org/officeDocument/2006/relationships/slideLayout" Target="../slideLayouts/slideLayout644.xml"/><Relationship Id="rId11" Type="http://schemas.openxmlformats.org/officeDocument/2006/relationships/slideLayout" Target="../slideLayouts/slideLayout649.xml"/><Relationship Id="rId5" Type="http://schemas.openxmlformats.org/officeDocument/2006/relationships/slideLayout" Target="../slideLayouts/slideLayout643.xml"/><Relationship Id="rId10" Type="http://schemas.openxmlformats.org/officeDocument/2006/relationships/slideLayout" Target="../slideLayouts/slideLayout648.xml"/><Relationship Id="rId4" Type="http://schemas.openxmlformats.org/officeDocument/2006/relationships/slideLayout" Target="../slideLayouts/slideLayout642.xml"/><Relationship Id="rId9" Type="http://schemas.openxmlformats.org/officeDocument/2006/relationships/slideLayout" Target="../slideLayouts/slideLayout647.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658.xml"/><Relationship Id="rId13" Type="http://schemas.openxmlformats.org/officeDocument/2006/relationships/theme" Target="../theme/theme62.xml"/><Relationship Id="rId3" Type="http://schemas.openxmlformats.org/officeDocument/2006/relationships/slideLayout" Target="../slideLayouts/slideLayout653.xml"/><Relationship Id="rId7" Type="http://schemas.openxmlformats.org/officeDocument/2006/relationships/slideLayout" Target="../slideLayouts/slideLayout657.xml"/><Relationship Id="rId12" Type="http://schemas.openxmlformats.org/officeDocument/2006/relationships/slideLayout" Target="../slideLayouts/slideLayout662.xml"/><Relationship Id="rId2" Type="http://schemas.openxmlformats.org/officeDocument/2006/relationships/slideLayout" Target="../slideLayouts/slideLayout652.xml"/><Relationship Id="rId1" Type="http://schemas.openxmlformats.org/officeDocument/2006/relationships/slideLayout" Target="../slideLayouts/slideLayout651.xml"/><Relationship Id="rId6" Type="http://schemas.openxmlformats.org/officeDocument/2006/relationships/slideLayout" Target="../slideLayouts/slideLayout656.xml"/><Relationship Id="rId11" Type="http://schemas.openxmlformats.org/officeDocument/2006/relationships/slideLayout" Target="../slideLayouts/slideLayout661.xml"/><Relationship Id="rId5" Type="http://schemas.openxmlformats.org/officeDocument/2006/relationships/slideLayout" Target="../slideLayouts/slideLayout655.xml"/><Relationship Id="rId10" Type="http://schemas.openxmlformats.org/officeDocument/2006/relationships/slideLayout" Target="../slideLayouts/slideLayout660.xml"/><Relationship Id="rId4" Type="http://schemas.openxmlformats.org/officeDocument/2006/relationships/slideLayout" Target="../slideLayouts/slideLayout654.xml"/><Relationship Id="rId9" Type="http://schemas.openxmlformats.org/officeDocument/2006/relationships/slideLayout" Target="../slideLayouts/slideLayout659.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670.xml"/><Relationship Id="rId3" Type="http://schemas.openxmlformats.org/officeDocument/2006/relationships/slideLayout" Target="../slideLayouts/slideLayout665.xml"/><Relationship Id="rId7" Type="http://schemas.openxmlformats.org/officeDocument/2006/relationships/slideLayout" Target="../slideLayouts/slideLayout669.xml"/><Relationship Id="rId12" Type="http://schemas.openxmlformats.org/officeDocument/2006/relationships/theme" Target="../theme/theme63.xml"/><Relationship Id="rId2" Type="http://schemas.openxmlformats.org/officeDocument/2006/relationships/slideLayout" Target="../slideLayouts/slideLayout664.xml"/><Relationship Id="rId1" Type="http://schemas.openxmlformats.org/officeDocument/2006/relationships/slideLayout" Target="../slideLayouts/slideLayout663.xml"/><Relationship Id="rId6" Type="http://schemas.openxmlformats.org/officeDocument/2006/relationships/slideLayout" Target="../slideLayouts/slideLayout668.xml"/><Relationship Id="rId11" Type="http://schemas.openxmlformats.org/officeDocument/2006/relationships/slideLayout" Target="../slideLayouts/slideLayout673.xml"/><Relationship Id="rId5" Type="http://schemas.openxmlformats.org/officeDocument/2006/relationships/slideLayout" Target="../slideLayouts/slideLayout667.xml"/><Relationship Id="rId10" Type="http://schemas.openxmlformats.org/officeDocument/2006/relationships/slideLayout" Target="../slideLayouts/slideLayout672.xml"/><Relationship Id="rId4" Type="http://schemas.openxmlformats.org/officeDocument/2006/relationships/slideLayout" Target="../slideLayouts/slideLayout666.xml"/><Relationship Id="rId9" Type="http://schemas.openxmlformats.org/officeDocument/2006/relationships/slideLayout" Target="../slideLayouts/slideLayout671.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681.xml"/><Relationship Id="rId13" Type="http://schemas.openxmlformats.org/officeDocument/2006/relationships/theme" Target="../theme/theme64.xml"/><Relationship Id="rId3" Type="http://schemas.openxmlformats.org/officeDocument/2006/relationships/slideLayout" Target="../slideLayouts/slideLayout676.xml"/><Relationship Id="rId7" Type="http://schemas.openxmlformats.org/officeDocument/2006/relationships/slideLayout" Target="../slideLayouts/slideLayout680.xml"/><Relationship Id="rId12" Type="http://schemas.openxmlformats.org/officeDocument/2006/relationships/slideLayout" Target="../slideLayouts/slideLayout685.xml"/><Relationship Id="rId2" Type="http://schemas.openxmlformats.org/officeDocument/2006/relationships/slideLayout" Target="../slideLayouts/slideLayout675.xml"/><Relationship Id="rId1" Type="http://schemas.openxmlformats.org/officeDocument/2006/relationships/slideLayout" Target="../slideLayouts/slideLayout674.xml"/><Relationship Id="rId6" Type="http://schemas.openxmlformats.org/officeDocument/2006/relationships/slideLayout" Target="../slideLayouts/slideLayout679.xml"/><Relationship Id="rId11" Type="http://schemas.openxmlformats.org/officeDocument/2006/relationships/slideLayout" Target="../slideLayouts/slideLayout684.xml"/><Relationship Id="rId5" Type="http://schemas.openxmlformats.org/officeDocument/2006/relationships/slideLayout" Target="../slideLayouts/slideLayout678.xml"/><Relationship Id="rId10" Type="http://schemas.openxmlformats.org/officeDocument/2006/relationships/slideLayout" Target="../slideLayouts/slideLayout683.xml"/><Relationship Id="rId4" Type="http://schemas.openxmlformats.org/officeDocument/2006/relationships/slideLayout" Target="../slideLayouts/slideLayout677.xml"/><Relationship Id="rId9" Type="http://schemas.openxmlformats.org/officeDocument/2006/relationships/slideLayout" Target="../slideLayouts/slideLayout682.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693.xml"/><Relationship Id="rId3" Type="http://schemas.openxmlformats.org/officeDocument/2006/relationships/slideLayout" Target="../slideLayouts/slideLayout688.xml"/><Relationship Id="rId7" Type="http://schemas.openxmlformats.org/officeDocument/2006/relationships/slideLayout" Target="../slideLayouts/slideLayout692.xml"/><Relationship Id="rId12" Type="http://schemas.openxmlformats.org/officeDocument/2006/relationships/theme" Target="../theme/theme65.xml"/><Relationship Id="rId2" Type="http://schemas.openxmlformats.org/officeDocument/2006/relationships/slideLayout" Target="../slideLayouts/slideLayout687.xml"/><Relationship Id="rId1" Type="http://schemas.openxmlformats.org/officeDocument/2006/relationships/slideLayout" Target="../slideLayouts/slideLayout686.xml"/><Relationship Id="rId6" Type="http://schemas.openxmlformats.org/officeDocument/2006/relationships/slideLayout" Target="../slideLayouts/slideLayout691.xml"/><Relationship Id="rId11" Type="http://schemas.openxmlformats.org/officeDocument/2006/relationships/slideLayout" Target="../slideLayouts/slideLayout696.xml"/><Relationship Id="rId5" Type="http://schemas.openxmlformats.org/officeDocument/2006/relationships/slideLayout" Target="../slideLayouts/slideLayout690.xml"/><Relationship Id="rId10" Type="http://schemas.openxmlformats.org/officeDocument/2006/relationships/slideLayout" Target="../slideLayouts/slideLayout695.xml"/><Relationship Id="rId4" Type="http://schemas.openxmlformats.org/officeDocument/2006/relationships/slideLayout" Target="../slideLayouts/slideLayout689.xml"/><Relationship Id="rId9" Type="http://schemas.openxmlformats.org/officeDocument/2006/relationships/slideLayout" Target="../slideLayouts/slideLayout694.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704.xml"/><Relationship Id="rId3" Type="http://schemas.openxmlformats.org/officeDocument/2006/relationships/slideLayout" Target="../slideLayouts/slideLayout699.xml"/><Relationship Id="rId7" Type="http://schemas.openxmlformats.org/officeDocument/2006/relationships/slideLayout" Target="../slideLayouts/slideLayout703.xml"/><Relationship Id="rId12" Type="http://schemas.openxmlformats.org/officeDocument/2006/relationships/theme" Target="../theme/theme66.xml"/><Relationship Id="rId2" Type="http://schemas.openxmlformats.org/officeDocument/2006/relationships/slideLayout" Target="../slideLayouts/slideLayout698.xml"/><Relationship Id="rId1" Type="http://schemas.openxmlformats.org/officeDocument/2006/relationships/slideLayout" Target="../slideLayouts/slideLayout697.xml"/><Relationship Id="rId6" Type="http://schemas.openxmlformats.org/officeDocument/2006/relationships/slideLayout" Target="../slideLayouts/slideLayout702.xml"/><Relationship Id="rId11" Type="http://schemas.openxmlformats.org/officeDocument/2006/relationships/slideLayout" Target="../slideLayouts/slideLayout707.xml"/><Relationship Id="rId5" Type="http://schemas.openxmlformats.org/officeDocument/2006/relationships/slideLayout" Target="../slideLayouts/slideLayout701.xml"/><Relationship Id="rId10" Type="http://schemas.openxmlformats.org/officeDocument/2006/relationships/slideLayout" Target="../slideLayouts/slideLayout706.xml"/><Relationship Id="rId4" Type="http://schemas.openxmlformats.org/officeDocument/2006/relationships/slideLayout" Target="../slideLayouts/slideLayout700.xml"/><Relationship Id="rId9" Type="http://schemas.openxmlformats.org/officeDocument/2006/relationships/slideLayout" Target="../slideLayouts/slideLayout705.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715.xml"/><Relationship Id="rId3" Type="http://schemas.openxmlformats.org/officeDocument/2006/relationships/slideLayout" Target="../slideLayouts/slideLayout710.xml"/><Relationship Id="rId7" Type="http://schemas.openxmlformats.org/officeDocument/2006/relationships/slideLayout" Target="../slideLayouts/slideLayout714.xml"/><Relationship Id="rId12" Type="http://schemas.openxmlformats.org/officeDocument/2006/relationships/theme" Target="../theme/theme67.xml"/><Relationship Id="rId2" Type="http://schemas.openxmlformats.org/officeDocument/2006/relationships/slideLayout" Target="../slideLayouts/slideLayout709.xml"/><Relationship Id="rId1" Type="http://schemas.openxmlformats.org/officeDocument/2006/relationships/slideLayout" Target="../slideLayouts/slideLayout708.xml"/><Relationship Id="rId6" Type="http://schemas.openxmlformats.org/officeDocument/2006/relationships/slideLayout" Target="../slideLayouts/slideLayout713.xml"/><Relationship Id="rId11" Type="http://schemas.openxmlformats.org/officeDocument/2006/relationships/slideLayout" Target="../slideLayouts/slideLayout718.xml"/><Relationship Id="rId5" Type="http://schemas.openxmlformats.org/officeDocument/2006/relationships/slideLayout" Target="../slideLayouts/slideLayout712.xml"/><Relationship Id="rId10" Type="http://schemas.openxmlformats.org/officeDocument/2006/relationships/slideLayout" Target="../slideLayouts/slideLayout717.xml"/><Relationship Id="rId4" Type="http://schemas.openxmlformats.org/officeDocument/2006/relationships/slideLayout" Target="../slideLayouts/slideLayout711.xml"/><Relationship Id="rId9" Type="http://schemas.openxmlformats.org/officeDocument/2006/relationships/slideLayout" Target="../slideLayouts/slideLayout716.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726.xml"/><Relationship Id="rId13" Type="http://schemas.openxmlformats.org/officeDocument/2006/relationships/theme" Target="../theme/theme68.xml"/><Relationship Id="rId3" Type="http://schemas.openxmlformats.org/officeDocument/2006/relationships/slideLayout" Target="../slideLayouts/slideLayout721.xml"/><Relationship Id="rId7" Type="http://schemas.openxmlformats.org/officeDocument/2006/relationships/slideLayout" Target="../slideLayouts/slideLayout725.xml"/><Relationship Id="rId12" Type="http://schemas.openxmlformats.org/officeDocument/2006/relationships/slideLayout" Target="../slideLayouts/slideLayout730.xml"/><Relationship Id="rId2" Type="http://schemas.openxmlformats.org/officeDocument/2006/relationships/slideLayout" Target="../slideLayouts/slideLayout720.xml"/><Relationship Id="rId1" Type="http://schemas.openxmlformats.org/officeDocument/2006/relationships/slideLayout" Target="../slideLayouts/slideLayout719.xml"/><Relationship Id="rId6" Type="http://schemas.openxmlformats.org/officeDocument/2006/relationships/slideLayout" Target="../slideLayouts/slideLayout724.xml"/><Relationship Id="rId11" Type="http://schemas.openxmlformats.org/officeDocument/2006/relationships/slideLayout" Target="../slideLayouts/slideLayout729.xml"/><Relationship Id="rId5" Type="http://schemas.openxmlformats.org/officeDocument/2006/relationships/slideLayout" Target="../slideLayouts/slideLayout723.xml"/><Relationship Id="rId10" Type="http://schemas.openxmlformats.org/officeDocument/2006/relationships/slideLayout" Target="../slideLayouts/slideLayout728.xml"/><Relationship Id="rId4" Type="http://schemas.openxmlformats.org/officeDocument/2006/relationships/slideLayout" Target="../slideLayouts/slideLayout722.xml"/><Relationship Id="rId9" Type="http://schemas.openxmlformats.org/officeDocument/2006/relationships/slideLayout" Target="../slideLayouts/slideLayout727.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738.xml"/><Relationship Id="rId3" Type="http://schemas.openxmlformats.org/officeDocument/2006/relationships/slideLayout" Target="../slideLayouts/slideLayout733.xml"/><Relationship Id="rId7" Type="http://schemas.openxmlformats.org/officeDocument/2006/relationships/slideLayout" Target="../slideLayouts/slideLayout737.xml"/><Relationship Id="rId12" Type="http://schemas.openxmlformats.org/officeDocument/2006/relationships/theme" Target="../theme/theme69.xml"/><Relationship Id="rId2" Type="http://schemas.openxmlformats.org/officeDocument/2006/relationships/slideLayout" Target="../slideLayouts/slideLayout732.xml"/><Relationship Id="rId1" Type="http://schemas.openxmlformats.org/officeDocument/2006/relationships/slideLayout" Target="../slideLayouts/slideLayout731.xml"/><Relationship Id="rId6" Type="http://schemas.openxmlformats.org/officeDocument/2006/relationships/slideLayout" Target="../slideLayouts/slideLayout736.xml"/><Relationship Id="rId11" Type="http://schemas.openxmlformats.org/officeDocument/2006/relationships/slideLayout" Target="../slideLayouts/slideLayout741.xml"/><Relationship Id="rId5" Type="http://schemas.openxmlformats.org/officeDocument/2006/relationships/slideLayout" Target="../slideLayouts/slideLayout735.xml"/><Relationship Id="rId10" Type="http://schemas.openxmlformats.org/officeDocument/2006/relationships/slideLayout" Target="../slideLayouts/slideLayout740.xml"/><Relationship Id="rId4" Type="http://schemas.openxmlformats.org/officeDocument/2006/relationships/slideLayout" Target="../slideLayouts/slideLayout734.xml"/><Relationship Id="rId9" Type="http://schemas.openxmlformats.org/officeDocument/2006/relationships/slideLayout" Target="../slideLayouts/slideLayout739.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64.xml"/><Relationship Id="rId13" Type="http://schemas.openxmlformats.org/officeDocument/2006/relationships/slideLayout" Target="../slideLayouts/slideLayout69.xml"/><Relationship Id="rId18" Type="http://schemas.openxmlformats.org/officeDocument/2006/relationships/image" Target="../media/image5.emf"/><Relationship Id="rId3" Type="http://schemas.openxmlformats.org/officeDocument/2006/relationships/slideLayout" Target="../slideLayouts/slideLayout59.xml"/><Relationship Id="rId7" Type="http://schemas.openxmlformats.org/officeDocument/2006/relationships/slideLayout" Target="../slideLayouts/slideLayout63.xml"/><Relationship Id="rId12" Type="http://schemas.openxmlformats.org/officeDocument/2006/relationships/slideLayout" Target="../slideLayouts/slideLayout68.xml"/><Relationship Id="rId17" Type="http://schemas.openxmlformats.org/officeDocument/2006/relationships/image" Target="../media/image4.png"/><Relationship Id="rId2" Type="http://schemas.openxmlformats.org/officeDocument/2006/relationships/slideLayout" Target="../slideLayouts/slideLayout58.xml"/><Relationship Id="rId16" Type="http://schemas.openxmlformats.org/officeDocument/2006/relationships/image" Target="../media/image3.png"/><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5" Type="http://schemas.openxmlformats.org/officeDocument/2006/relationships/slideLayout" Target="../slideLayouts/slideLayout61.xml"/><Relationship Id="rId15" Type="http://schemas.openxmlformats.org/officeDocument/2006/relationships/image" Target="../media/image2.png"/><Relationship Id="rId10" Type="http://schemas.openxmlformats.org/officeDocument/2006/relationships/slideLayout" Target="../slideLayouts/slideLayout66.xml"/><Relationship Id="rId4" Type="http://schemas.openxmlformats.org/officeDocument/2006/relationships/slideLayout" Target="../slideLayouts/slideLayout60.xml"/><Relationship Id="rId9" Type="http://schemas.openxmlformats.org/officeDocument/2006/relationships/slideLayout" Target="../slideLayouts/slideLayout65.xml"/><Relationship Id="rId14" Type="http://schemas.openxmlformats.org/officeDocument/2006/relationships/theme" Target="../theme/theme7.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749.xml"/><Relationship Id="rId13" Type="http://schemas.openxmlformats.org/officeDocument/2006/relationships/image" Target="../media/image1.png"/><Relationship Id="rId3" Type="http://schemas.openxmlformats.org/officeDocument/2006/relationships/slideLayout" Target="../slideLayouts/slideLayout744.xml"/><Relationship Id="rId7" Type="http://schemas.openxmlformats.org/officeDocument/2006/relationships/slideLayout" Target="../slideLayouts/slideLayout748.xml"/><Relationship Id="rId12" Type="http://schemas.openxmlformats.org/officeDocument/2006/relationships/theme" Target="../theme/theme70.xml"/><Relationship Id="rId2" Type="http://schemas.openxmlformats.org/officeDocument/2006/relationships/slideLayout" Target="../slideLayouts/slideLayout743.xml"/><Relationship Id="rId1" Type="http://schemas.openxmlformats.org/officeDocument/2006/relationships/slideLayout" Target="../slideLayouts/slideLayout742.xml"/><Relationship Id="rId6" Type="http://schemas.openxmlformats.org/officeDocument/2006/relationships/slideLayout" Target="../slideLayouts/slideLayout747.xml"/><Relationship Id="rId11" Type="http://schemas.openxmlformats.org/officeDocument/2006/relationships/slideLayout" Target="../slideLayouts/slideLayout752.xml"/><Relationship Id="rId5" Type="http://schemas.openxmlformats.org/officeDocument/2006/relationships/slideLayout" Target="../slideLayouts/slideLayout746.xml"/><Relationship Id="rId10" Type="http://schemas.openxmlformats.org/officeDocument/2006/relationships/slideLayout" Target="../slideLayouts/slideLayout751.xml"/><Relationship Id="rId4" Type="http://schemas.openxmlformats.org/officeDocument/2006/relationships/slideLayout" Target="../slideLayouts/slideLayout745.xml"/><Relationship Id="rId9" Type="http://schemas.openxmlformats.org/officeDocument/2006/relationships/slideLayout" Target="../slideLayouts/slideLayout750.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760.xml"/><Relationship Id="rId13" Type="http://schemas.openxmlformats.org/officeDocument/2006/relationships/theme" Target="../theme/theme71.xml"/><Relationship Id="rId3" Type="http://schemas.openxmlformats.org/officeDocument/2006/relationships/slideLayout" Target="../slideLayouts/slideLayout755.xml"/><Relationship Id="rId7" Type="http://schemas.openxmlformats.org/officeDocument/2006/relationships/slideLayout" Target="../slideLayouts/slideLayout759.xml"/><Relationship Id="rId12" Type="http://schemas.openxmlformats.org/officeDocument/2006/relationships/slideLayout" Target="../slideLayouts/slideLayout764.xml"/><Relationship Id="rId2" Type="http://schemas.openxmlformats.org/officeDocument/2006/relationships/slideLayout" Target="../slideLayouts/slideLayout754.xml"/><Relationship Id="rId1" Type="http://schemas.openxmlformats.org/officeDocument/2006/relationships/slideLayout" Target="../slideLayouts/slideLayout753.xml"/><Relationship Id="rId6" Type="http://schemas.openxmlformats.org/officeDocument/2006/relationships/slideLayout" Target="../slideLayouts/slideLayout758.xml"/><Relationship Id="rId11" Type="http://schemas.openxmlformats.org/officeDocument/2006/relationships/slideLayout" Target="../slideLayouts/slideLayout763.xml"/><Relationship Id="rId5" Type="http://schemas.openxmlformats.org/officeDocument/2006/relationships/slideLayout" Target="../slideLayouts/slideLayout757.xml"/><Relationship Id="rId10" Type="http://schemas.openxmlformats.org/officeDocument/2006/relationships/slideLayout" Target="../slideLayouts/slideLayout762.xml"/><Relationship Id="rId4" Type="http://schemas.openxmlformats.org/officeDocument/2006/relationships/slideLayout" Target="../slideLayouts/slideLayout756.xml"/><Relationship Id="rId9" Type="http://schemas.openxmlformats.org/officeDocument/2006/relationships/slideLayout" Target="../slideLayouts/slideLayout761.xml"/><Relationship Id="rId14" Type="http://schemas.openxmlformats.org/officeDocument/2006/relationships/image" Target="../media/image1.png"/></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772.xml"/><Relationship Id="rId3" Type="http://schemas.openxmlformats.org/officeDocument/2006/relationships/slideLayout" Target="../slideLayouts/slideLayout767.xml"/><Relationship Id="rId7" Type="http://schemas.openxmlformats.org/officeDocument/2006/relationships/slideLayout" Target="../slideLayouts/slideLayout771.xml"/><Relationship Id="rId12" Type="http://schemas.openxmlformats.org/officeDocument/2006/relationships/theme" Target="../theme/theme72.xml"/><Relationship Id="rId2" Type="http://schemas.openxmlformats.org/officeDocument/2006/relationships/slideLayout" Target="../slideLayouts/slideLayout766.xml"/><Relationship Id="rId1" Type="http://schemas.openxmlformats.org/officeDocument/2006/relationships/slideLayout" Target="../slideLayouts/slideLayout765.xml"/><Relationship Id="rId6" Type="http://schemas.openxmlformats.org/officeDocument/2006/relationships/slideLayout" Target="../slideLayouts/slideLayout770.xml"/><Relationship Id="rId11" Type="http://schemas.openxmlformats.org/officeDocument/2006/relationships/slideLayout" Target="../slideLayouts/slideLayout775.xml"/><Relationship Id="rId5" Type="http://schemas.openxmlformats.org/officeDocument/2006/relationships/slideLayout" Target="../slideLayouts/slideLayout769.xml"/><Relationship Id="rId10" Type="http://schemas.openxmlformats.org/officeDocument/2006/relationships/slideLayout" Target="../slideLayouts/slideLayout774.xml"/><Relationship Id="rId4" Type="http://schemas.openxmlformats.org/officeDocument/2006/relationships/slideLayout" Target="../slideLayouts/slideLayout768.xml"/><Relationship Id="rId9" Type="http://schemas.openxmlformats.org/officeDocument/2006/relationships/slideLayout" Target="../slideLayouts/slideLayout773.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783.xml"/><Relationship Id="rId13" Type="http://schemas.openxmlformats.org/officeDocument/2006/relationships/theme" Target="../theme/theme73.xml"/><Relationship Id="rId3" Type="http://schemas.openxmlformats.org/officeDocument/2006/relationships/slideLayout" Target="../slideLayouts/slideLayout778.xml"/><Relationship Id="rId7" Type="http://schemas.openxmlformats.org/officeDocument/2006/relationships/slideLayout" Target="../slideLayouts/slideLayout782.xml"/><Relationship Id="rId12" Type="http://schemas.openxmlformats.org/officeDocument/2006/relationships/slideLayout" Target="../slideLayouts/slideLayout787.xml"/><Relationship Id="rId2" Type="http://schemas.openxmlformats.org/officeDocument/2006/relationships/slideLayout" Target="../slideLayouts/slideLayout777.xml"/><Relationship Id="rId1" Type="http://schemas.openxmlformats.org/officeDocument/2006/relationships/slideLayout" Target="../slideLayouts/slideLayout776.xml"/><Relationship Id="rId6" Type="http://schemas.openxmlformats.org/officeDocument/2006/relationships/slideLayout" Target="../slideLayouts/slideLayout781.xml"/><Relationship Id="rId11" Type="http://schemas.openxmlformats.org/officeDocument/2006/relationships/slideLayout" Target="../slideLayouts/slideLayout786.xml"/><Relationship Id="rId5" Type="http://schemas.openxmlformats.org/officeDocument/2006/relationships/slideLayout" Target="../slideLayouts/slideLayout780.xml"/><Relationship Id="rId10" Type="http://schemas.openxmlformats.org/officeDocument/2006/relationships/slideLayout" Target="../slideLayouts/slideLayout785.xml"/><Relationship Id="rId4" Type="http://schemas.openxmlformats.org/officeDocument/2006/relationships/slideLayout" Target="../slideLayouts/slideLayout779.xml"/><Relationship Id="rId9" Type="http://schemas.openxmlformats.org/officeDocument/2006/relationships/slideLayout" Target="../slideLayouts/slideLayout784.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795.xml"/><Relationship Id="rId3" Type="http://schemas.openxmlformats.org/officeDocument/2006/relationships/slideLayout" Target="../slideLayouts/slideLayout790.xml"/><Relationship Id="rId7" Type="http://schemas.openxmlformats.org/officeDocument/2006/relationships/slideLayout" Target="../slideLayouts/slideLayout794.xml"/><Relationship Id="rId12" Type="http://schemas.openxmlformats.org/officeDocument/2006/relationships/theme" Target="../theme/theme74.xml"/><Relationship Id="rId2" Type="http://schemas.openxmlformats.org/officeDocument/2006/relationships/slideLayout" Target="../slideLayouts/slideLayout789.xml"/><Relationship Id="rId1" Type="http://schemas.openxmlformats.org/officeDocument/2006/relationships/slideLayout" Target="../slideLayouts/slideLayout788.xml"/><Relationship Id="rId6" Type="http://schemas.openxmlformats.org/officeDocument/2006/relationships/slideLayout" Target="../slideLayouts/slideLayout793.xml"/><Relationship Id="rId11" Type="http://schemas.openxmlformats.org/officeDocument/2006/relationships/slideLayout" Target="../slideLayouts/slideLayout798.xml"/><Relationship Id="rId5" Type="http://schemas.openxmlformats.org/officeDocument/2006/relationships/slideLayout" Target="../slideLayouts/slideLayout792.xml"/><Relationship Id="rId10" Type="http://schemas.openxmlformats.org/officeDocument/2006/relationships/slideLayout" Target="../slideLayouts/slideLayout797.xml"/><Relationship Id="rId4" Type="http://schemas.openxmlformats.org/officeDocument/2006/relationships/slideLayout" Target="../slideLayouts/slideLayout791.xml"/><Relationship Id="rId9" Type="http://schemas.openxmlformats.org/officeDocument/2006/relationships/slideLayout" Target="../slideLayouts/slideLayout796.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806.xml"/><Relationship Id="rId13" Type="http://schemas.openxmlformats.org/officeDocument/2006/relationships/slideLayout" Target="../slideLayouts/slideLayout811.xml"/><Relationship Id="rId3" Type="http://schemas.openxmlformats.org/officeDocument/2006/relationships/slideLayout" Target="../slideLayouts/slideLayout801.xml"/><Relationship Id="rId7" Type="http://schemas.openxmlformats.org/officeDocument/2006/relationships/slideLayout" Target="../slideLayouts/slideLayout805.xml"/><Relationship Id="rId12" Type="http://schemas.openxmlformats.org/officeDocument/2006/relationships/slideLayout" Target="../slideLayouts/slideLayout810.xml"/><Relationship Id="rId2" Type="http://schemas.openxmlformats.org/officeDocument/2006/relationships/slideLayout" Target="../slideLayouts/slideLayout800.xml"/><Relationship Id="rId1" Type="http://schemas.openxmlformats.org/officeDocument/2006/relationships/slideLayout" Target="../slideLayouts/slideLayout799.xml"/><Relationship Id="rId6" Type="http://schemas.openxmlformats.org/officeDocument/2006/relationships/slideLayout" Target="../slideLayouts/slideLayout804.xml"/><Relationship Id="rId11" Type="http://schemas.openxmlformats.org/officeDocument/2006/relationships/slideLayout" Target="../slideLayouts/slideLayout809.xml"/><Relationship Id="rId5" Type="http://schemas.openxmlformats.org/officeDocument/2006/relationships/slideLayout" Target="../slideLayouts/slideLayout803.xml"/><Relationship Id="rId10" Type="http://schemas.openxmlformats.org/officeDocument/2006/relationships/slideLayout" Target="../slideLayouts/slideLayout808.xml"/><Relationship Id="rId4" Type="http://schemas.openxmlformats.org/officeDocument/2006/relationships/slideLayout" Target="../slideLayouts/slideLayout802.xml"/><Relationship Id="rId9" Type="http://schemas.openxmlformats.org/officeDocument/2006/relationships/slideLayout" Target="../slideLayouts/slideLayout807.xml"/><Relationship Id="rId14" Type="http://schemas.openxmlformats.org/officeDocument/2006/relationships/theme" Target="../theme/theme75.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819.xml"/><Relationship Id="rId13" Type="http://schemas.openxmlformats.org/officeDocument/2006/relationships/slideLayout" Target="../slideLayouts/slideLayout824.xml"/><Relationship Id="rId3" Type="http://schemas.openxmlformats.org/officeDocument/2006/relationships/slideLayout" Target="../slideLayouts/slideLayout814.xml"/><Relationship Id="rId7" Type="http://schemas.openxmlformats.org/officeDocument/2006/relationships/slideLayout" Target="../slideLayouts/slideLayout818.xml"/><Relationship Id="rId12" Type="http://schemas.openxmlformats.org/officeDocument/2006/relationships/slideLayout" Target="../slideLayouts/slideLayout823.xml"/><Relationship Id="rId2" Type="http://schemas.openxmlformats.org/officeDocument/2006/relationships/slideLayout" Target="../slideLayouts/slideLayout813.xml"/><Relationship Id="rId1" Type="http://schemas.openxmlformats.org/officeDocument/2006/relationships/slideLayout" Target="../slideLayouts/slideLayout812.xml"/><Relationship Id="rId6" Type="http://schemas.openxmlformats.org/officeDocument/2006/relationships/slideLayout" Target="../slideLayouts/slideLayout817.xml"/><Relationship Id="rId11" Type="http://schemas.openxmlformats.org/officeDocument/2006/relationships/slideLayout" Target="../slideLayouts/slideLayout822.xml"/><Relationship Id="rId5" Type="http://schemas.openxmlformats.org/officeDocument/2006/relationships/slideLayout" Target="../slideLayouts/slideLayout816.xml"/><Relationship Id="rId15" Type="http://schemas.openxmlformats.org/officeDocument/2006/relationships/image" Target="../media/image8.jpeg"/><Relationship Id="rId10" Type="http://schemas.openxmlformats.org/officeDocument/2006/relationships/slideLayout" Target="../slideLayouts/slideLayout821.xml"/><Relationship Id="rId4" Type="http://schemas.openxmlformats.org/officeDocument/2006/relationships/slideLayout" Target="../slideLayouts/slideLayout815.xml"/><Relationship Id="rId9" Type="http://schemas.openxmlformats.org/officeDocument/2006/relationships/slideLayout" Target="../slideLayouts/slideLayout820.xml"/><Relationship Id="rId14" Type="http://schemas.openxmlformats.org/officeDocument/2006/relationships/theme" Target="../theme/theme76.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832.xml"/><Relationship Id="rId3" Type="http://schemas.openxmlformats.org/officeDocument/2006/relationships/slideLayout" Target="../slideLayouts/slideLayout827.xml"/><Relationship Id="rId7" Type="http://schemas.openxmlformats.org/officeDocument/2006/relationships/slideLayout" Target="../slideLayouts/slideLayout831.xml"/><Relationship Id="rId12" Type="http://schemas.openxmlformats.org/officeDocument/2006/relationships/theme" Target="../theme/theme77.xml"/><Relationship Id="rId2" Type="http://schemas.openxmlformats.org/officeDocument/2006/relationships/slideLayout" Target="../slideLayouts/slideLayout826.xml"/><Relationship Id="rId1" Type="http://schemas.openxmlformats.org/officeDocument/2006/relationships/slideLayout" Target="../slideLayouts/slideLayout825.xml"/><Relationship Id="rId6" Type="http://schemas.openxmlformats.org/officeDocument/2006/relationships/slideLayout" Target="../slideLayouts/slideLayout830.xml"/><Relationship Id="rId11" Type="http://schemas.openxmlformats.org/officeDocument/2006/relationships/slideLayout" Target="../slideLayouts/slideLayout835.xml"/><Relationship Id="rId5" Type="http://schemas.openxmlformats.org/officeDocument/2006/relationships/slideLayout" Target="../slideLayouts/slideLayout829.xml"/><Relationship Id="rId10" Type="http://schemas.openxmlformats.org/officeDocument/2006/relationships/slideLayout" Target="../slideLayouts/slideLayout834.xml"/><Relationship Id="rId4" Type="http://schemas.openxmlformats.org/officeDocument/2006/relationships/slideLayout" Target="../slideLayouts/slideLayout828.xml"/><Relationship Id="rId9" Type="http://schemas.openxmlformats.org/officeDocument/2006/relationships/slideLayout" Target="../slideLayouts/slideLayout833.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843.xml"/><Relationship Id="rId13" Type="http://schemas.openxmlformats.org/officeDocument/2006/relationships/theme" Target="../theme/theme78.xml"/><Relationship Id="rId3" Type="http://schemas.openxmlformats.org/officeDocument/2006/relationships/slideLayout" Target="../slideLayouts/slideLayout838.xml"/><Relationship Id="rId7" Type="http://schemas.openxmlformats.org/officeDocument/2006/relationships/slideLayout" Target="../slideLayouts/slideLayout842.xml"/><Relationship Id="rId12" Type="http://schemas.openxmlformats.org/officeDocument/2006/relationships/slideLayout" Target="../slideLayouts/slideLayout847.xml"/><Relationship Id="rId2" Type="http://schemas.openxmlformats.org/officeDocument/2006/relationships/slideLayout" Target="../slideLayouts/slideLayout837.xml"/><Relationship Id="rId1" Type="http://schemas.openxmlformats.org/officeDocument/2006/relationships/slideLayout" Target="../slideLayouts/slideLayout836.xml"/><Relationship Id="rId6" Type="http://schemas.openxmlformats.org/officeDocument/2006/relationships/slideLayout" Target="../slideLayouts/slideLayout841.xml"/><Relationship Id="rId11" Type="http://schemas.openxmlformats.org/officeDocument/2006/relationships/slideLayout" Target="../slideLayouts/slideLayout846.xml"/><Relationship Id="rId5" Type="http://schemas.openxmlformats.org/officeDocument/2006/relationships/slideLayout" Target="../slideLayouts/slideLayout840.xml"/><Relationship Id="rId10" Type="http://schemas.openxmlformats.org/officeDocument/2006/relationships/slideLayout" Target="../slideLayouts/slideLayout845.xml"/><Relationship Id="rId4" Type="http://schemas.openxmlformats.org/officeDocument/2006/relationships/slideLayout" Target="../slideLayouts/slideLayout839.xml"/><Relationship Id="rId9" Type="http://schemas.openxmlformats.org/officeDocument/2006/relationships/slideLayout" Target="../slideLayouts/slideLayout844.xml"/><Relationship Id="rId14" Type="http://schemas.openxmlformats.org/officeDocument/2006/relationships/image" Target="../media/image1.png"/></Relationships>
</file>

<file path=ppt/slideMasters/_rels/slideMaster79.xml.rels><?xml version="1.0" encoding="UTF-8" standalone="yes"?>
<Relationships xmlns="http://schemas.openxmlformats.org/package/2006/relationships"><Relationship Id="rId3" Type="http://schemas.openxmlformats.org/officeDocument/2006/relationships/theme" Target="../theme/theme79.xml"/><Relationship Id="rId2" Type="http://schemas.openxmlformats.org/officeDocument/2006/relationships/slideLayout" Target="../slideLayouts/slideLayout849.xml"/><Relationship Id="rId1" Type="http://schemas.openxmlformats.org/officeDocument/2006/relationships/slideLayout" Target="../slideLayouts/slideLayout848.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77.xml"/><Relationship Id="rId13" Type="http://schemas.openxmlformats.org/officeDocument/2006/relationships/image" Target="../media/image1.png"/><Relationship Id="rId3" Type="http://schemas.openxmlformats.org/officeDocument/2006/relationships/slideLayout" Target="../slideLayouts/slideLayout72.xml"/><Relationship Id="rId7" Type="http://schemas.openxmlformats.org/officeDocument/2006/relationships/slideLayout" Target="../slideLayouts/slideLayout76.xml"/><Relationship Id="rId12" Type="http://schemas.openxmlformats.org/officeDocument/2006/relationships/theme" Target="../theme/theme8.xml"/><Relationship Id="rId2" Type="http://schemas.openxmlformats.org/officeDocument/2006/relationships/slideLayout" Target="../slideLayouts/slideLayout71.xml"/><Relationship Id="rId1" Type="http://schemas.openxmlformats.org/officeDocument/2006/relationships/slideLayout" Target="../slideLayouts/slideLayout70.xml"/><Relationship Id="rId6" Type="http://schemas.openxmlformats.org/officeDocument/2006/relationships/slideLayout" Target="../slideLayouts/slideLayout75.xml"/><Relationship Id="rId11" Type="http://schemas.openxmlformats.org/officeDocument/2006/relationships/slideLayout" Target="../slideLayouts/slideLayout80.xml"/><Relationship Id="rId5" Type="http://schemas.openxmlformats.org/officeDocument/2006/relationships/slideLayout" Target="../slideLayouts/slideLayout74.xml"/><Relationship Id="rId10" Type="http://schemas.openxmlformats.org/officeDocument/2006/relationships/slideLayout" Target="../slideLayouts/slideLayout79.xml"/><Relationship Id="rId4" Type="http://schemas.openxmlformats.org/officeDocument/2006/relationships/slideLayout" Target="../slideLayouts/slideLayout73.xml"/><Relationship Id="rId9" Type="http://schemas.openxmlformats.org/officeDocument/2006/relationships/slideLayout" Target="../slideLayouts/slideLayout78.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88.xml"/><Relationship Id="rId13" Type="http://schemas.openxmlformats.org/officeDocument/2006/relationships/theme" Target="../theme/theme9.xml"/><Relationship Id="rId3" Type="http://schemas.openxmlformats.org/officeDocument/2006/relationships/slideLayout" Target="../slideLayouts/slideLayout83.xml"/><Relationship Id="rId7" Type="http://schemas.openxmlformats.org/officeDocument/2006/relationships/slideLayout" Target="../slideLayouts/slideLayout87.xml"/><Relationship Id="rId12" Type="http://schemas.openxmlformats.org/officeDocument/2006/relationships/slideLayout" Target="../slideLayouts/slideLayout92.xml"/><Relationship Id="rId2" Type="http://schemas.openxmlformats.org/officeDocument/2006/relationships/slideLayout" Target="../slideLayouts/slideLayout82.xml"/><Relationship Id="rId1" Type="http://schemas.openxmlformats.org/officeDocument/2006/relationships/slideLayout" Target="../slideLayouts/slideLayout81.xml"/><Relationship Id="rId6" Type="http://schemas.openxmlformats.org/officeDocument/2006/relationships/slideLayout" Target="../slideLayouts/slideLayout86.xml"/><Relationship Id="rId11" Type="http://schemas.openxmlformats.org/officeDocument/2006/relationships/slideLayout" Target="../slideLayouts/slideLayout91.xml"/><Relationship Id="rId5" Type="http://schemas.openxmlformats.org/officeDocument/2006/relationships/slideLayout" Target="../slideLayouts/slideLayout85.xml"/><Relationship Id="rId10" Type="http://schemas.openxmlformats.org/officeDocument/2006/relationships/slideLayout" Target="../slideLayouts/slideLayout90.xml"/><Relationship Id="rId4" Type="http://schemas.openxmlformats.org/officeDocument/2006/relationships/slideLayout" Target="../slideLayouts/slideLayout84.xml"/><Relationship Id="rId9" Type="http://schemas.openxmlformats.org/officeDocument/2006/relationships/slideLayout" Target="../slideLayouts/slideLayout89.xml"/><Relationship Id="rId14"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pPr/>
              <a:t>‹#›</a:t>
            </a:fld>
            <a:endParaRPr lang="en-US" altLang="en-US"/>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p>
        </p:txBody>
      </p:sp>
      <p:pic>
        <p:nvPicPr>
          <p:cNvPr id="8" name="Picture 7" descr="safari.png"/>
          <p:cNvPicPr>
            <a:picLocks noChangeAspect="1"/>
          </p:cNvPicPr>
          <p:nvPr userDrawn="1"/>
        </p:nvPicPr>
        <p:blipFill>
          <a:blip r:embed="rId14" cstate="print"/>
          <a:stretch>
            <a:fillRect/>
          </a:stretch>
        </p:blipFill>
        <p:spPr>
          <a:xfrm>
            <a:off x="179512" y="6453336"/>
            <a:ext cx="1080120" cy="312522"/>
          </a:xfrm>
          <a:prstGeom prst="rect">
            <a:avLst/>
          </a:prstGeom>
        </p:spPr>
      </p:pic>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8248" r:id="rId12"/>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500854"/>
            <a:ext cx="1080120" cy="312522"/>
          </a:xfrm>
          <a:prstGeom prst="rect">
            <a:avLst/>
          </a:prstGeom>
        </p:spPr>
      </p:pic>
    </p:spTree>
    <p:extLst>
      <p:ext uri="{BB962C8B-B14F-4D97-AF65-F5344CB8AC3E}">
        <p14:creationId xmlns:p14="http://schemas.microsoft.com/office/powerpoint/2010/main" val="4278721475"/>
      </p:ext>
    </p:extLst>
  </p:cSld>
  <p:clrMap bg1="lt1" tx1="dk1" bg2="lt2" tx2="dk2" accent1="accent1" accent2="accent2" accent3="accent3" accent4="accent4" accent5="accent5" accent6="accent6" hlink="hlink" folHlink="folHlink"/>
  <p:sldLayoutIdLst>
    <p:sldLayoutId id="2147484088" r:id="rId1"/>
    <p:sldLayoutId id="2147484089" r:id="rId2"/>
    <p:sldLayoutId id="2147484090" r:id="rId3"/>
    <p:sldLayoutId id="2147484091" r:id="rId4"/>
    <p:sldLayoutId id="2147484092" r:id="rId5"/>
    <p:sldLayoutId id="2147484093" r:id="rId6"/>
    <p:sldLayoutId id="2147484094" r:id="rId7"/>
    <p:sldLayoutId id="2147484095" r:id="rId8"/>
    <p:sldLayoutId id="2147484096" r:id="rId9"/>
    <p:sldLayoutId id="2147484097" r:id="rId10"/>
    <p:sldLayoutId id="2147484098"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ctr">
              <a:defRPr sz="1200">
                <a:latin typeface="Garamond" pitchFamily="18" charset="0"/>
              </a:defRPr>
            </a:lvl1pPr>
          </a:lstStyle>
          <a:p>
            <a:pPr defTabSz="914259"/>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r">
              <a:defRPr sz="1600">
                <a:latin typeface="Garamond" pitchFamily="18" charset="0"/>
              </a:defRPr>
            </a:lvl1pPr>
          </a:lstStyle>
          <a:p>
            <a:pPr defTabSz="914259"/>
            <a:fld id="{6F400BD0-49BF-48FC-8114-37C1D4F5AB3D}" type="slidenum">
              <a:rPr lang="en-US" altLang="en-US">
                <a:solidFill>
                  <a:srgbClr val="000000"/>
                </a:solidFill>
              </a:rPr>
              <a:pPr defTabSz="914259"/>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941076515"/>
      </p:ext>
    </p:extLst>
  </p:cSld>
  <p:clrMap bg1="lt1" tx1="dk1" bg2="lt2" tx2="dk2" accent1="accent1" accent2="accent2" accent3="accent3" accent4="accent4" accent5="accent5" accent6="accent6" hlink="hlink" folHlink="folHlink"/>
  <p:sldLayoutIdLst>
    <p:sldLayoutId id="2147484100" r:id="rId1"/>
    <p:sldLayoutId id="2147484101" r:id="rId2"/>
    <p:sldLayoutId id="2147484102" r:id="rId3"/>
    <p:sldLayoutId id="2147484103" r:id="rId4"/>
    <p:sldLayoutId id="2147484104" r:id="rId5"/>
    <p:sldLayoutId id="2147484105" r:id="rId6"/>
    <p:sldLayoutId id="2147484106" r:id="rId7"/>
    <p:sldLayoutId id="2147484107" r:id="rId8"/>
    <p:sldLayoutId id="2147484108" r:id="rId9"/>
    <p:sldLayoutId id="2147484109" r:id="rId10"/>
    <p:sldLayoutId id="2147484110"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130" algn="l" rtl="0" fontAlgn="base">
        <a:spcBef>
          <a:spcPct val="0"/>
        </a:spcBef>
        <a:spcAft>
          <a:spcPct val="0"/>
        </a:spcAft>
        <a:defRPr sz="4000">
          <a:solidFill>
            <a:schemeClr val="tx2"/>
          </a:solidFill>
          <a:latin typeface="Garamond" pitchFamily="18" charset="0"/>
        </a:defRPr>
      </a:lvl6pPr>
      <a:lvl7pPr marL="914259" algn="l" rtl="0" fontAlgn="base">
        <a:spcBef>
          <a:spcPct val="0"/>
        </a:spcBef>
        <a:spcAft>
          <a:spcPct val="0"/>
        </a:spcAft>
        <a:defRPr sz="4000">
          <a:solidFill>
            <a:schemeClr val="tx2"/>
          </a:solidFill>
          <a:latin typeface="Garamond" pitchFamily="18" charset="0"/>
        </a:defRPr>
      </a:lvl7pPr>
      <a:lvl8pPr marL="1371390" algn="l" rtl="0" fontAlgn="base">
        <a:spcBef>
          <a:spcPct val="0"/>
        </a:spcBef>
        <a:spcAft>
          <a:spcPct val="0"/>
        </a:spcAft>
        <a:defRPr sz="4000">
          <a:solidFill>
            <a:schemeClr val="tx2"/>
          </a:solidFill>
          <a:latin typeface="Garamond" pitchFamily="18" charset="0"/>
        </a:defRPr>
      </a:lvl8pPr>
      <a:lvl9pPr marL="1828519" algn="l" rtl="0" fontAlgn="base">
        <a:spcBef>
          <a:spcPct val="0"/>
        </a:spcBef>
        <a:spcAft>
          <a:spcPct val="0"/>
        </a:spcAft>
        <a:defRPr sz="4000">
          <a:solidFill>
            <a:schemeClr val="tx2"/>
          </a:solidFill>
          <a:latin typeface="Garamond" pitchFamily="18" charset="0"/>
        </a:defRPr>
      </a:lvl9pPr>
    </p:titleStyle>
    <p:bodyStyle>
      <a:lvl1pPr marL="342848" indent="-342848"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822" indent="-32538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193" indent="-35078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645" indent="-31586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905" indent="-339674"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036"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164"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295"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423"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259" rtl="0" eaLnBrk="1" latinLnBrk="0" hangingPunct="1">
        <a:defRPr sz="1800" kern="1200">
          <a:solidFill>
            <a:schemeClr val="tx1"/>
          </a:solidFill>
          <a:latin typeface="+mn-lt"/>
          <a:ea typeface="+mn-ea"/>
          <a:cs typeface="+mn-cs"/>
        </a:defRPr>
      </a:lvl1pPr>
      <a:lvl2pPr marL="457130" algn="l" defTabSz="914259" rtl="0" eaLnBrk="1" latinLnBrk="0" hangingPunct="1">
        <a:defRPr sz="1800" kern="1200">
          <a:solidFill>
            <a:schemeClr val="tx1"/>
          </a:solidFill>
          <a:latin typeface="+mn-lt"/>
          <a:ea typeface="+mn-ea"/>
          <a:cs typeface="+mn-cs"/>
        </a:defRPr>
      </a:lvl2pPr>
      <a:lvl3pPr marL="914259" algn="l" defTabSz="914259" rtl="0" eaLnBrk="1" latinLnBrk="0" hangingPunct="1">
        <a:defRPr sz="1800" kern="1200">
          <a:solidFill>
            <a:schemeClr val="tx1"/>
          </a:solidFill>
          <a:latin typeface="+mn-lt"/>
          <a:ea typeface="+mn-ea"/>
          <a:cs typeface="+mn-cs"/>
        </a:defRPr>
      </a:lvl3pPr>
      <a:lvl4pPr marL="1371390" algn="l" defTabSz="914259" rtl="0" eaLnBrk="1" latinLnBrk="0" hangingPunct="1">
        <a:defRPr sz="1800" kern="1200">
          <a:solidFill>
            <a:schemeClr val="tx1"/>
          </a:solidFill>
          <a:latin typeface="+mn-lt"/>
          <a:ea typeface="+mn-ea"/>
          <a:cs typeface="+mn-cs"/>
        </a:defRPr>
      </a:lvl4pPr>
      <a:lvl5pPr marL="1828519" algn="l" defTabSz="914259" rtl="0" eaLnBrk="1" latinLnBrk="0" hangingPunct="1">
        <a:defRPr sz="1800" kern="1200">
          <a:solidFill>
            <a:schemeClr val="tx1"/>
          </a:solidFill>
          <a:latin typeface="+mn-lt"/>
          <a:ea typeface="+mn-ea"/>
          <a:cs typeface="+mn-cs"/>
        </a:defRPr>
      </a:lvl5pPr>
      <a:lvl6pPr marL="2285649" algn="l" defTabSz="914259" rtl="0" eaLnBrk="1" latinLnBrk="0" hangingPunct="1">
        <a:defRPr sz="1800" kern="1200">
          <a:solidFill>
            <a:schemeClr val="tx1"/>
          </a:solidFill>
          <a:latin typeface="+mn-lt"/>
          <a:ea typeface="+mn-ea"/>
          <a:cs typeface="+mn-cs"/>
        </a:defRPr>
      </a:lvl6pPr>
      <a:lvl7pPr marL="2742780" algn="l" defTabSz="914259" rtl="0" eaLnBrk="1" latinLnBrk="0" hangingPunct="1">
        <a:defRPr sz="1800" kern="1200">
          <a:solidFill>
            <a:schemeClr val="tx1"/>
          </a:solidFill>
          <a:latin typeface="+mn-lt"/>
          <a:ea typeface="+mn-ea"/>
          <a:cs typeface="+mn-cs"/>
        </a:defRPr>
      </a:lvl7pPr>
      <a:lvl8pPr marL="3199908" algn="l" defTabSz="914259" rtl="0" eaLnBrk="1" latinLnBrk="0" hangingPunct="1">
        <a:defRPr sz="1800" kern="1200">
          <a:solidFill>
            <a:schemeClr val="tx1"/>
          </a:solidFill>
          <a:latin typeface="+mn-lt"/>
          <a:ea typeface="+mn-ea"/>
          <a:cs typeface="+mn-cs"/>
        </a:defRPr>
      </a:lvl8pPr>
      <a:lvl9pPr marL="3657039" algn="l" defTabSz="914259"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ctr">
              <a:defRPr sz="1200">
                <a:latin typeface="Garamond" pitchFamily="18" charset="0"/>
              </a:defRPr>
            </a:lvl1pPr>
          </a:lstStyle>
          <a:p>
            <a:pPr defTabSz="914259"/>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r">
              <a:defRPr sz="1600">
                <a:latin typeface="Garamond" pitchFamily="18" charset="0"/>
              </a:defRPr>
            </a:lvl1pPr>
          </a:lstStyle>
          <a:p>
            <a:pPr defTabSz="914259"/>
            <a:fld id="{6F400BD0-49BF-48FC-8114-37C1D4F5AB3D}" type="slidenum">
              <a:rPr lang="en-US" altLang="en-US">
                <a:solidFill>
                  <a:srgbClr val="000000"/>
                </a:solidFill>
              </a:rPr>
              <a:pPr defTabSz="914259"/>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4174514676"/>
      </p:ext>
    </p:extLst>
  </p:cSld>
  <p:clrMap bg1="lt1" tx1="dk1" bg2="lt2" tx2="dk2" accent1="accent1" accent2="accent2" accent3="accent3" accent4="accent4" accent5="accent5" accent6="accent6" hlink="hlink" folHlink="folHlink"/>
  <p:sldLayoutIdLst>
    <p:sldLayoutId id="2147484282" r:id="rId1"/>
    <p:sldLayoutId id="2147484283" r:id="rId2"/>
    <p:sldLayoutId id="2147484284" r:id="rId3"/>
    <p:sldLayoutId id="2147484285" r:id="rId4"/>
    <p:sldLayoutId id="2147484286" r:id="rId5"/>
    <p:sldLayoutId id="2147484287" r:id="rId6"/>
    <p:sldLayoutId id="2147484288" r:id="rId7"/>
    <p:sldLayoutId id="2147484289" r:id="rId8"/>
    <p:sldLayoutId id="2147484290" r:id="rId9"/>
    <p:sldLayoutId id="2147484291" r:id="rId10"/>
    <p:sldLayoutId id="2147484292"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130" algn="l" rtl="0" fontAlgn="base">
        <a:spcBef>
          <a:spcPct val="0"/>
        </a:spcBef>
        <a:spcAft>
          <a:spcPct val="0"/>
        </a:spcAft>
        <a:defRPr sz="4000">
          <a:solidFill>
            <a:schemeClr val="tx2"/>
          </a:solidFill>
          <a:latin typeface="Garamond" pitchFamily="18" charset="0"/>
        </a:defRPr>
      </a:lvl6pPr>
      <a:lvl7pPr marL="914259" algn="l" rtl="0" fontAlgn="base">
        <a:spcBef>
          <a:spcPct val="0"/>
        </a:spcBef>
        <a:spcAft>
          <a:spcPct val="0"/>
        </a:spcAft>
        <a:defRPr sz="4000">
          <a:solidFill>
            <a:schemeClr val="tx2"/>
          </a:solidFill>
          <a:latin typeface="Garamond" pitchFamily="18" charset="0"/>
        </a:defRPr>
      </a:lvl7pPr>
      <a:lvl8pPr marL="1371390" algn="l" rtl="0" fontAlgn="base">
        <a:spcBef>
          <a:spcPct val="0"/>
        </a:spcBef>
        <a:spcAft>
          <a:spcPct val="0"/>
        </a:spcAft>
        <a:defRPr sz="4000">
          <a:solidFill>
            <a:schemeClr val="tx2"/>
          </a:solidFill>
          <a:latin typeface="Garamond" pitchFamily="18" charset="0"/>
        </a:defRPr>
      </a:lvl8pPr>
      <a:lvl9pPr marL="1828519" algn="l" rtl="0" fontAlgn="base">
        <a:spcBef>
          <a:spcPct val="0"/>
        </a:spcBef>
        <a:spcAft>
          <a:spcPct val="0"/>
        </a:spcAft>
        <a:defRPr sz="4000">
          <a:solidFill>
            <a:schemeClr val="tx2"/>
          </a:solidFill>
          <a:latin typeface="Garamond" pitchFamily="18" charset="0"/>
        </a:defRPr>
      </a:lvl9pPr>
    </p:titleStyle>
    <p:bodyStyle>
      <a:lvl1pPr marL="342848" indent="-342848"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822" indent="-32538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193" indent="-35078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645" indent="-31586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905" indent="-339674"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036"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164"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295"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423"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259" rtl="0" eaLnBrk="1" latinLnBrk="0" hangingPunct="1">
        <a:defRPr sz="1800" kern="1200">
          <a:solidFill>
            <a:schemeClr val="tx1"/>
          </a:solidFill>
          <a:latin typeface="+mn-lt"/>
          <a:ea typeface="+mn-ea"/>
          <a:cs typeface="+mn-cs"/>
        </a:defRPr>
      </a:lvl1pPr>
      <a:lvl2pPr marL="457130" algn="l" defTabSz="914259" rtl="0" eaLnBrk="1" latinLnBrk="0" hangingPunct="1">
        <a:defRPr sz="1800" kern="1200">
          <a:solidFill>
            <a:schemeClr val="tx1"/>
          </a:solidFill>
          <a:latin typeface="+mn-lt"/>
          <a:ea typeface="+mn-ea"/>
          <a:cs typeface="+mn-cs"/>
        </a:defRPr>
      </a:lvl2pPr>
      <a:lvl3pPr marL="914259" algn="l" defTabSz="914259" rtl="0" eaLnBrk="1" latinLnBrk="0" hangingPunct="1">
        <a:defRPr sz="1800" kern="1200">
          <a:solidFill>
            <a:schemeClr val="tx1"/>
          </a:solidFill>
          <a:latin typeface="+mn-lt"/>
          <a:ea typeface="+mn-ea"/>
          <a:cs typeface="+mn-cs"/>
        </a:defRPr>
      </a:lvl3pPr>
      <a:lvl4pPr marL="1371390" algn="l" defTabSz="914259" rtl="0" eaLnBrk="1" latinLnBrk="0" hangingPunct="1">
        <a:defRPr sz="1800" kern="1200">
          <a:solidFill>
            <a:schemeClr val="tx1"/>
          </a:solidFill>
          <a:latin typeface="+mn-lt"/>
          <a:ea typeface="+mn-ea"/>
          <a:cs typeface="+mn-cs"/>
        </a:defRPr>
      </a:lvl4pPr>
      <a:lvl5pPr marL="1828519" algn="l" defTabSz="914259" rtl="0" eaLnBrk="1" latinLnBrk="0" hangingPunct="1">
        <a:defRPr sz="1800" kern="1200">
          <a:solidFill>
            <a:schemeClr val="tx1"/>
          </a:solidFill>
          <a:latin typeface="+mn-lt"/>
          <a:ea typeface="+mn-ea"/>
          <a:cs typeface="+mn-cs"/>
        </a:defRPr>
      </a:lvl5pPr>
      <a:lvl6pPr marL="2285649" algn="l" defTabSz="914259" rtl="0" eaLnBrk="1" latinLnBrk="0" hangingPunct="1">
        <a:defRPr sz="1800" kern="1200">
          <a:solidFill>
            <a:schemeClr val="tx1"/>
          </a:solidFill>
          <a:latin typeface="+mn-lt"/>
          <a:ea typeface="+mn-ea"/>
          <a:cs typeface="+mn-cs"/>
        </a:defRPr>
      </a:lvl6pPr>
      <a:lvl7pPr marL="2742780" algn="l" defTabSz="914259" rtl="0" eaLnBrk="1" latinLnBrk="0" hangingPunct="1">
        <a:defRPr sz="1800" kern="1200">
          <a:solidFill>
            <a:schemeClr val="tx1"/>
          </a:solidFill>
          <a:latin typeface="+mn-lt"/>
          <a:ea typeface="+mn-ea"/>
          <a:cs typeface="+mn-cs"/>
        </a:defRPr>
      </a:lvl7pPr>
      <a:lvl8pPr marL="3199908" algn="l" defTabSz="914259" rtl="0" eaLnBrk="1" latinLnBrk="0" hangingPunct="1">
        <a:defRPr sz="1800" kern="1200">
          <a:solidFill>
            <a:schemeClr val="tx1"/>
          </a:solidFill>
          <a:latin typeface="+mn-lt"/>
          <a:ea typeface="+mn-ea"/>
          <a:cs typeface="+mn-cs"/>
        </a:defRPr>
      </a:lvl8pPr>
      <a:lvl9pPr marL="3657039" algn="l" defTabSz="914259"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r>
              <a:rPr lang="en-US" altLang="en-US" dirty="0">
                <a:solidFill>
                  <a:srgbClr val="000000"/>
                </a:solidFill>
              </a:rPr>
              <a:t>CHIPPER: HPCA 2011</a:t>
            </a: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p:nvPicPr>
        <p:blipFill>
          <a:blip r:embed="rId13" cstate="print"/>
          <a:stretch>
            <a:fillRect/>
          </a:stretch>
        </p:blipFill>
        <p:spPr>
          <a:xfrm>
            <a:off x="285720" y="6357958"/>
            <a:ext cx="1347679" cy="389938"/>
          </a:xfrm>
          <a:prstGeom prst="rect">
            <a:avLst/>
          </a:prstGeom>
        </p:spPr>
      </p:pic>
    </p:spTree>
    <p:extLst>
      <p:ext uri="{BB962C8B-B14F-4D97-AF65-F5344CB8AC3E}">
        <p14:creationId xmlns:p14="http://schemas.microsoft.com/office/powerpoint/2010/main" val="2503778565"/>
      </p:ext>
    </p:extLst>
  </p:cSld>
  <p:clrMap bg1="lt1" tx1="dk1" bg2="lt2" tx2="dk2" accent1="accent1" accent2="accent2" accent3="accent3" accent4="accent4" accent5="accent5" accent6="accent6" hlink="hlink" folHlink="folHlink"/>
  <p:sldLayoutIdLst>
    <p:sldLayoutId id="2147484523" r:id="rId1"/>
    <p:sldLayoutId id="2147484524" r:id="rId2"/>
    <p:sldLayoutId id="2147484525" r:id="rId3"/>
    <p:sldLayoutId id="2147484526" r:id="rId4"/>
    <p:sldLayoutId id="2147484527" r:id="rId5"/>
    <p:sldLayoutId id="2147484528" r:id="rId6"/>
    <p:sldLayoutId id="2147484529" r:id="rId7"/>
    <p:sldLayoutId id="2147484530" r:id="rId8"/>
    <p:sldLayoutId id="2147484531" r:id="rId9"/>
    <p:sldLayoutId id="2147484532" r:id="rId10"/>
    <p:sldLayoutId id="2147484533"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pPr>
            <a:fld id="{964860F9-DD7C-AE47-98ED-AEBA17B0375F}" type="slidenum">
              <a:rPr lang="en-US" smtClean="0">
                <a:ea typeface="ＭＳ Ｐゴシック" charset="0"/>
                <a:cs typeface="Arial" charset="0"/>
              </a:rPr>
              <a:pPr fontAlgn="base">
                <a:spcBef>
                  <a:spcPct val="0"/>
                </a:spcBef>
                <a:spcAft>
                  <a:spcPct val="0"/>
                </a:spcAft>
              </a:pPr>
              <a:t>‹#›</a:t>
            </a:fld>
            <a:endParaRPr lang="en-US">
              <a:ea typeface="ＭＳ Ｐゴシック" charset="0"/>
              <a:cs typeface="Arial" charset="0"/>
            </a:endParaRPr>
          </a:p>
        </p:txBody>
      </p:sp>
      <p:sp>
        <p:nvSpPr>
          <p:cNvPr id="100360" name="Line 1032"/>
          <p:cNvSpPr>
            <a:spLocks noChangeShapeType="1"/>
          </p:cNvSpPr>
          <p:nvPr/>
        </p:nvSpPr>
        <p:spPr bwMode="auto">
          <a:xfrm>
            <a:off x="228600" y="6481763"/>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036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Tree>
    <p:extLst>
      <p:ext uri="{BB962C8B-B14F-4D97-AF65-F5344CB8AC3E}">
        <p14:creationId xmlns:p14="http://schemas.microsoft.com/office/powerpoint/2010/main" val="3606677314"/>
      </p:ext>
    </p:extLst>
  </p:cSld>
  <p:clrMap bg1="lt1" tx1="dk1" bg2="lt2" tx2="dk2" accent1="accent1" accent2="accent2" accent3="accent3" accent4="accent4" accent5="accent5" accent6="accent6" hlink="hlink" folHlink="folHlink"/>
  <p:sldLayoutIdLst>
    <p:sldLayoutId id="2147484535" r:id="rId1"/>
    <p:sldLayoutId id="2147484536" r:id="rId2"/>
    <p:sldLayoutId id="2147484537" r:id="rId3"/>
    <p:sldLayoutId id="2147484538" r:id="rId4"/>
    <p:sldLayoutId id="2147484539" r:id="rId5"/>
    <p:sldLayoutId id="2147484540" r:id="rId6"/>
    <p:sldLayoutId id="2147484541" r:id="rId7"/>
    <p:sldLayoutId id="2147484542" r:id="rId8"/>
    <p:sldLayoutId id="2147484543" r:id="rId9"/>
    <p:sldLayoutId id="2147484544" r:id="rId10"/>
    <p:sldLayoutId id="2147484545" r:id="rId11"/>
    <p:sldLayoutId id="2147484546"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367926"/>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363164"/>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500854"/>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572862"/>
            <a:ext cx="1080120" cy="312522"/>
          </a:xfrm>
          <a:prstGeom prst="rect">
            <a:avLst/>
          </a:prstGeom>
        </p:spPr>
      </p:pic>
    </p:spTree>
    <p:extLst>
      <p:ext uri="{BB962C8B-B14F-4D97-AF65-F5344CB8AC3E}">
        <p14:creationId xmlns:p14="http://schemas.microsoft.com/office/powerpoint/2010/main" val="2586202913"/>
      </p:ext>
    </p:extLst>
  </p:cSld>
  <p:clrMap bg1="lt1" tx1="dk1" bg2="lt2" tx2="dk2" accent1="accent1" accent2="accent2" accent3="accent3" accent4="accent4" accent5="accent5" accent6="accent6" hlink="hlink" folHlink="folHlink"/>
  <p:sldLayoutIdLst>
    <p:sldLayoutId id="2147484572" r:id="rId1"/>
    <p:sldLayoutId id="2147484573" r:id="rId2"/>
    <p:sldLayoutId id="2147484574" r:id="rId3"/>
    <p:sldLayoutId id="2147484575" r:id="rId4"/>
    <p:sldLayoutId id="2147484576" r:id="rId5"/>
    <p:sldLayoutId id="2147484577" r:id="rId6"/>
    <p:sldLayoutId id="2147484578" r:id="rId7"/>
    <p:sldLayoutId id="2147484579" r:id="rId8"/>
    <p:sldLayoutId id="2147484580" r:id="rId9"/>
    <p:sldLayoutId id="2147484581" r:id="rId10"/>
    <p:sldLayoutId id="2147484582"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4272753442"/>
      </p:ext>
    </p:extLst>
  </p:cSld>
  <p:clrMap bg1="lt1" tx1="dk1" bg2="lt2" tx2="dk2" accent1="accent1" accent2="accent2" accent3="accent3" accent4="accent4" accent5="accent5" accent6="accent6" hlink="hlink" folHlink="folHlink"/>
  <p:sldLayoutIdLst>
    <p:sldLayoutId id="2147484778" r:id="rId1"/>
    <p:sldLayoutId id="2147484779" r:id="rId2"/>
    <p:sldLayoutId id="2147484780" r:id="rId3"/>
    <p:sldLayoutId id="2147484781" r:id="rId4"/>
    <p:sldLayoutId id="2147484782" r:id="rId5"/>
    <p:sldLayoutId id="2147484783" r:id="rId6"/>
    <p:sldLayoutId id="2147484784" r:id="rId7"/>
    <p:sldLayoutId id="2147484785" r:id="rId8"/>
    <p:sldLayoutId id="2147484786" r:id="rId9"/>
    <p:sldLayoutId id="2147484787" r:id="rId10"/>
    <p:sldLayoutId id="2147484788"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27860052"/>
      </p:ext>
    </p:extLst>
  </p:cSld>
  <p:clrMap bg1="lt1" tx1="dk1" bg2="lt2" tx2="dk2" accent1="accent1" accent2="accent2" accent3="accent3" accent4="accent4" accent5="accent5" accent6="accent6" hlink="hlink" folHlink="folHlink"/>
  <p:sldLayoutIdLst>
    <p:sldLayoutId id="2147484838" r:id="rId1"/>
    <p:sldLayoutId id="2147484839" r:id="rId2"/>
    <p:sldLayoutId id="2147484840" r:id="rId3"/>
    <p:sldLayoutId id="2147484841" r:id="rId4"/>
    <p:sldLayoutId id="2147484842" r:id="rId5"/>
    <p:sldLayoutId id="2147484843" r:id="rId6"/>
    <p:sldLayoutId id="2147484844" r:id="rId7"/>
    <p:sldLayoutId id="2147484845" r:id="rId8"/>
    <p:sldLayoutId id="2147484846" r:id="rId9"/>
    <p:sldLayoutId id="2147484847" r:id="rId10"/>
    <p:sldLayoutId id="2147484848"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2151711694"/>
      </p:ext>
    </p:extLst>
  </p:cSld>
  <p:clrMap bg1="lt1" tx1="dk1" bg2="lt2" tx2="dk2" accent1="accent1" accent2="accent2" accent3="accent3" accent4="accent4" accent5="accent5" accent6="accent6" hlink="hlink" folHlink="folHlink"/>
  <p:sldLayoutIdLst>
    <p:sldLayoutId id="2147484850" r:id="rId1"/>
    <p:sldLayoutId id="2147484851" r:id="rId2"/>
    <p:sldLayoutId id="2147484852" r:id="rId3"/>
    <p:sldLayoutId id="2147484853" r:id="rId4"/>
    <p:sldLayoutId id="2147484854" r:id="rId5"/>
    <p:sldLayoutId id="2147484855" r:id="rId6"/>
    <p:sldLayoutId id="2147484856" r:id="rId7"/>
    <p:sldLayoutId id="2147484857" r:id="rId8"/>
    <p:sldLayoutId id="2147484858" r:id="rId9"/>
    <p:sldLayoutId id="2147484859" r:id="rId10"/>
    <p:sldLayoutId id="2147484860"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pPr defTabSz="914024"/>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pPr defTabSz="914024"/>
            <a:fld id="{6F400BD0-49BF-48FC-8114-37C1D4F5AB3D}" type="slidenum">
              <a:rPr lang="en-US" altLang="en-US">
                <a:solidFill>
                  <a:srgbClr val="000000"/>
                </a:solidFill>
              </a:rPr>
              <a:pPr defTabSz="914024"/>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691673417"/>
      </p:ext>
    </p:extLst>
  </p:cSld>
  <p:clrMap bg1="lt1" tx1="dk1" bg2="lt2" tx2="dk2" accent1="accent1" accent2="accent2" accent3="accent3" accent4="accent4" accent5="accent5" accent6="accent6" hlink="hlink" folHlink="folHlink"/>
  <p:sldLayoutIdLst>
    <p:sldLayoutId id="2147484862" r:id="rId1"/>
    <p:sldLayoutId id="2147484863" r:id="rId2"/>
    <p:sldLayoutId id="2147484864" r:id="rId3"/>
    <p:sldLayoutId id="2147484865" r:id="rId4"/>
    <p:sldLayoutId id="2147484866" r:id="rId5"/>
    <p:sldLayoutId id="2147484867" r:id="rId6"/>
    <p:sldLayoutId id="2147484868" r:id="rId7"/>
    <p:sldLayoutId id="2147484869" r:id="rId8"/>
    <p:sldLayoutId id="2147484870" r:id="rId9"/>
    <p:sldLayoutId id="2147484871" r:id="rId10"/>
    <p:sldLayoutId id="2147484872"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cSld>
  <p:clrMap bg1="lt1" tx1="dk1" bg2="lt2" tx2="dk2" accent1="accent1" accent2="accent2" accent3="accent3" accent4="accent4" accent5="accent5" accent6="accent6" hlink="hlink" folHlink="folHlink"/>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1079760595"/>
      </p:ext>
    </p:extLst>
  </p:cSld>
  <p:clrMap bg1="lt1" tx1="dk1" bg2="lt2" tx2="dk2" accent1="accent1" accent2="accent2" accent3="accent3" accent4="accent4" accent5="accent5" accent6="accent6" hlink="hlink" folHlink="folHlink"/>
  <p:sldLayoutIdLst>
    <p:sldLayoutId id="2147484874" r:id="rId1"/>
    <p:sldLayoutId id="2147484875" r:id="rId2"/>
    <p:sldLayoutId id="2147484876" r:id="rId3"/>
    <p:sldLayoutId id="2147484877" r:id="rId4"/>
    <p:sldLayoutId id="2147484878" r:id="rId5"/>
    <p:sldLayoutId id="2147484879" r:id="rId6"/>
    <p:sldLayoutId id="2147484880" r:id="rId7"/>
    <p:sldLayoutId id="2147484881" r:id="rId8"/>
    <p:sldLayoutId id="2147484882" r:id="rId9"/>
    <p:sldLayoutId id="2147484883" r:id="rId10"/>
    <p:sldLayoutId id="2147484884"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3362" name="Rectangle 1026"/>
          <p:cNvSpPr>
            <a:spLocks noGrp="1" noChangeArrowheads="1"/>
          </p:cNvSpPr>
          <p:nvPr>
            <p:ph type="title"/>
          </p:nvPr>
        </p:nvSpPr>
        <p:spPr bwMode="auto">
          <a:xfrm>
            <a:off x="228600" y="152400"/>
            <a:ext cx="8610600" cy="884238"/>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43363" name="Rectangle 1027"/>
          <p:cNvSpPr>
            <a:spLocks noGrp="1" noChangeArrowheads="1"/>
          </p:cNvSpPr>
          <p:nvPr>
            <p:ph type="body" idx="1"/>
          </p:nvPr>
        </p:nvSpPr>
        <p:spPr bwMode="auto">
          <a:xfrm>
            <a:off x="228600" y="1095375"/>
            <a:ext cx="8610600" cy="5153025"/>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Garamond" charset="0"/>
              </a:defRPr>
            </a:lvl1pPr>
          </a:lstStyle>
          <a:p>
            <a:pPr fontAlgn="base">
              <a:spcBef>
                <a:spcPct val="0"/>
              </a:spcBef>
              <a:spcAft>
                <a:spcPct val="0"/>
              </a:spcAft>
              <a:defRPr/>
            </a:pPr>
            <a:endParaRPr lang="en-US">
              <a:ea typeface="ＭＳ Ｐゴシック" charset="0"/>
              <a:cs typeface="ＭＳ Ｐゴシック" charset="0"/>
            </a:endParaRPr>
          </a:p>
        </p:txBody>
      </p:sp>
      <p:sp>
        <p:nvSpPr>
          <p:cNvPr id="100358" name="Rectangle 1030"/>
          <p:cNvSpPr>
            <a:spLocks noGrp="1" noChangeArrowheads="1"/>
          </p:cNvSpPr>
          <p:nvPr>
            <p:ph type="sldNum" sz="quarter" idx="4"/>
          </p:nvPr>
        </p:nvSpPr>
        <p:spPr bwMode="auto">
          <a:xfrm>
            <a:off x="6946900" y="637381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defRPr/>
            </a:pPr>
            <a:fld id="{12B59C95-9F24-CC4B-832C-1D8C21792A43}" type="slidenum">
              <a:rPr lang="en-US">
                <a:ea typeface="ＭＳ Ｐゴシック" charset="0"/>
                <a:cs typeface="ＭＳ Ｐゴシック" charset="0"/>
              </a:rPr>
              <a:pPr fontAlgn="base">
                <a:spcBef>
                  <a:spcPct val="0"/>
                </a:spcBef>
                <a:spcAft>
                  <a:spcPct val="0"/>
                </a:spcAft>
                <a:defRPr/>
              </a:pPr>
              <a:t>‹#›</a:t>
            </a:fld>
            <a:endParaRPr lang="en-US">
              <a:ea typeface="ＭＳ Ｐゴシック" charset="0"/>
              <a:cs typeface="ＭＳ Ｐゴシック" charset="0"/>
            </a:endParaRPr>
          </a:p>
        </p:txBody>
      </p:sp>
      <p:sp>
        <p:nvSpPr>
          <p:cNvPr id="143366" name="Line 1032"/>
          <p:cNvSpPr>
            <a:spLocks noChangeShapeType="1"/>
          </p:cNvSpPr>
          <p:nvPr/>
        </p:nvSpPr>
        <p:spPr bwMode="auto">
          <a:xfrm>
            <a:off x="228600" y="6446838"/>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43367"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pic>
        <p:nvPicPr>
          <p:cNvPr id="143368" name="Picture 7" descr="safari.png"/>
          <p:cNvPicPr>
            <a:picLocks noChangeAspect="1"/>
          </p:cNvPicPr>
          <p:nvPr userDrawn="1"/>
        </p:nvPicPr>
        <p:blipFill>
          <a:blip r:embed="rId14">
            <a:extLst>
              <a:ext uri="{28A0092B-C50C-407E-A947-70E740481C1C}">
                <a14:useLocalDpi xmlns:a14="http://schemas.microsoft.com/office/drawing/2010/main" val="0"/>
              </a:ext>
            </a:extLst>
          </a:blip>
          <a:srcRect/>
          <a:stretch>
            <a:fillRect/>
          </a:stretch>
        </p:blipFill>
        <p:spPr bwMode="auto">
          <a:xfrm>
            <a:off x="180975" y="6602413"/>
            <a:ext cx="847725" cy="246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55159085"/>
      </p:ext>
    </p:extLst>
  </p:cSld>
  <p:clrMap bg1="lt1" tx1="dk1" bg2="lt2" tx2="dk2" accent1="accent1" accent2="accent2" accent3="accent3" accent4="accent4" accent5="accent5" accent6="accent6" hlink="hlink" folHlink="folHlink"/>
  <p:sldLayoutIdLst>
    <p:sldLayoutId id="2147484970" r:id="rId1"/>
    <p:sldLayoutId id="2147484971" r:id="rId2"/>
    <p:sldLayoutId id="2147484972" r:id="rId3"/>
    <p:sldLayoutId id="2147484973" r:id="rId4"/>
    <p:sldLayoutId id="2147484974" r:id="rId5"/>
    <p:sldLayoutId id="2147484975" r:id="rId6"/>
    <p:sldLayoutId id="2147484976" r:id="rId7"/>
    <p:sldLayoutId id="2147484977" r:id="rId8"/>
    <p:sldLayoutId id="2147484978" r:id="rId9"/>
    <p:sldLayoutId id="2147484979" r:id="rId10"/>
    <p:sldLayoutId id="2147484980" r:id="rId11"/>
    <p:sldLayoutId id="2147484981"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06" charset="0"/>
        </a:defRPr>
      </a:lvl6pPr>
      <a:lvl7pPr marL="914400" algn="l" rtl="0" fontAlgn="base">
        <a:spcBef>
          <a:spcPct val="0"/>
        </a:spcBef>
        <a:spcAft>
          <a:spcPct val="0"/>
        </a:spcAft>
        <a:defRPr sz="4000">
          <a:solidFill>
            <a:schemeClr val="tx2"/>
          </a:solidFill>
          <a:latin typeface="Garamond" pitchFamily="-106" charset="0"/>
        </a:defRPr>
      </a:lvl7pPr>
      <a:lvl8pPr marL="1371600" algn="l" rtl="0" fontAlgn="base">
        <a:spcBef>
          <a:spcPct val="0"/>
        </a:spcBef>
        <a:spcAft>
          <a:spcPct val="0"/>
        </a:spcAft>
        <a:defRPr sz="4000">
          <a:solidFill>
            <a:schemeClr val="tx2"/>
          </a:solidFill>
          <a:latin typeface="Garamond" pitchFamily="-106" charset="0"/>
        </a:defRPr>
      </a:lvl8pPr>
      <a:lvl9pPr marL="1828800" algn="l" rtl="0" fontAlgn="base">
        <a:spcBef>
          <a:spcPct val="0"/>
        </a:spcBef>
        <a:spcAft>
          <a:spcPct val="0"/>
        </a:spcAft>
        <a:defRPr sz="4000">
          <a:solidFill>
            <a:schemeClr val="tx2"/>
          </a:solidFill>
          <a:latin typeface="Garamond" pitchFamily="-106"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55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27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9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858009255"/>
      </p:ext>
    </p:extLst>
  </p:cSld>
  <p:clrMap bg1="lt1" tx1="dk1" bg2="lt2" tx2="dk2" accent1="accent1" accent2="accent2" accent3="accent3" accent4="accent4" accent5="accent5" accent6="accent6" hlink="hlink" folHlink="folHlink"/>
  <p:sldLayoutIdLst>
    <p:sldLayoutId id="2147485411" r:id="rId1"/>
    <p:sldLayoutId id="2147485412" r:id="rId2"/>
    <p:sldLayoutId id="2147485413" r:id="rId3"/>
    <p:sldLayoutId id="2147485414" r:id="rId4"/>
    <p:sldLayoutId id="2147485415" r:id="rId5"/>
    <p:sldLayoutId id="2147485416" r:id="rId6"/>
    <p:sldLayoutId id="2147485417" r:id="rId7"/>
    <p:sldLayoutId id="2147485418" r:id="rId8"/>
    <p:sldLayoutId id="2147485419" r:id="rId9"/>
    <p:sldLayoutId id="2147485420" r:id="rId10"/>
    <p:sldLayoutId id="2147485421"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pPr defTabSz="914024"/>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pPr defTabSz="914024"/>
            <a:fld id="{6F400BD0-49BF-48FC-8114-37C1D4F5AB3D}" type="slidenum">
              <a:rPr lang="en-US" altLang="en-US">
                <a:solidFill>
                  <a:srgbClr val="000000"/>
                </a:solidFill>
              </a:rPr>
              <a:pPr defTabSz="914024"/>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15848122"/>
      </p:ext>
    </p:extLst>
  </p:cSld>
  <p:clrMap bg1="lt1" tx1="dk1" bg2="lt2" tx2="dk2" accent1="accent1" accent2="accent2" accent3="accent3" accent4="accent4" accent5="accent5" accent6="accent6" hlink="hlink" folHlink="folHlink"/>
  <p:sldLayoutIdLst>
    <p:sldLayoutId id="2147485521" r:id="rId1"/>
    <p:sldLayoutId id="2147485522" r:id="rId2"/>
    <p:sldLayoutId id="2147485523" r:id="rId3"/>
    <p:sldLayoutId id="2147485524" r:id="rId4"/>
    <p:sldLayoutId id="2147485525" r:id="rId5"/>
    <p:sldLayoutId id="2147485526" r:id="rId6"/>
    <p:sldLayoutId id="2147485527" r:id="rId7"/>
    <p:sldLayoutId id="2147485528" r:id="rId8"/>
    <p:sldLayoutId id="2147485529" r:id="rId9"/>
    <p:sldLayoutId id="2147485530" r:id="rId10"/>
    <p:sldLayoutId id="2147485531"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75632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1921638257"/>
      </p:ext>
    </p:extLst>
  </p:cSld>
  <p:clrMap bg1="lt1" tx1="dk1" bg2="lt2" tx2="dk2" accent1="accent1" accent2="accent2" accent3="accent3" accent4="accent4" accent5="accent5" accent6="accent6" hlink="hlink" folHlink="folHlink"/>
  <p:sldLayoutIdLst>
    <p:sldLayoutId id="2147485533" r:id="rId1"/>
    <p:sldLayoutId id="2147485534" r:id="rId2"/>
    <p:sldLayoutId id="2147485535" r:id="rId3"/>
    <p:sldLayoutId id="2147485536" r:id="rId4"/>
    <p:sldLayoutId id="2147485537" r:id="rId5"/>
    <p:sldLayoutId id="2147485538" r:id="rId6"/>
    <p:sldLayoutId id="2147485539" r:id="rId7"/>
    <p:sldLayoutId id="2147485540" r:id="rId8"/>
    <p:sldLayoutId id="2147485541" r:id="rId9"/>
    <p:sldLayoutId id="2147485542" r:id="rId10"/>
    <p:sldLayoutId id="2147485543"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338"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4339" name="Rectangle 1027"/>
          <p:cNvSpPr>
            <a:spLocks noGrp="1" noChangeArrowheads="1"/>
          </p:cNvSpPr>
          <p:nvPr>
            <p:ph type="body" idx="1"/>
          </p:nvPr>
        </p:nvSpPr>
        <p:spPr bwMode="auto">
          <a:xfrm>
            <a:off x="228600" y="898525"/>
            <a:ext cx="8610600" cy="5235575"/>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Garamond"/>
                <a:ea typeface="+mn-ea"/>
                <a:cs typeface="+mn-cs"/>
              </a:defRPr>
            </a:lvl1pPr>
          </a:lstStyle>
          <a:p>
            <a:pPr fontAlgn="base">
              <a:spcBef>
                <a:spcPct val="0"/>
              </a:spcBef>
              <a:spcAft>
                <a:spcPct val="0"/>
              </a:spcAft>
              <a:defRPr/>
            </a:pPr>
            <a:endParaRPr lang="en-US" altLang="en-US"/>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cs typeface="Arial" charset="0"/>
              </a:defRPr>
            </a:lvl1pPr>
          </a:lstStyle>
          <a:p>
            <a:pPr fontAlgn="base">
              <a:spcBef>
                <a:spcPct val="0"/>
              </a:spcBef>
              <a:spcAft>
                <a:spcPct val="0"/>
              </a:spcAft>
              <a:defRPr/>
            </a:pPr>
            <a:fld id="{227335F6-6954-3C40-A4A8-B5A9BB3542FD}" type="slidenum">
              <a:rPr lang="en-US">
                <a:ea typeface="ＭＳ Ｐゴシック" charset="0"/>
              </a:rPr>
              <a:pPr fontAlgn="base">
                <a:spcBef>
                  <a:spcPct val="0"/>
                </a:spcBef>
                <a:spcAft>
                  <a:spcPct val="0"/>
                </a:spcAft>
                <a:defRPr/>
              </a:pPr>
              <a:t>‹#›</a:t>
            </a:fld>
            <a:endParaRPr lang="en-US">
              <a:ea typeface="ＭＳ Ｐゴシック" charset="0"/>
            </a:endParaRPr>
          </a:p>
        </p:txBody>
      </p:sp>
      <p:sp>
        <p:nvSpPr>
          <p:cNvPr id="14342"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4343"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858000284"/>
      </p:ext>
    </p:extLst>
  </p:cSld>
  <p:clrMap bg1="lt1" tx1="dk1" bg2="lt2" tx2="dk2" accent1="accent1" accent2="accent2" accent3="accent3" accent4="accent4" accent5="accent5" accent6="accent6" hlink="hlink" folHlink="folHlink"/>
  <p:sldLayoutIdLst>
    <p:sldLayoutId id="2147485653" r:id="rId1"/>
    <p:sldLayoutId id="2147485654" r:id="rId2"/>
    <p:sldLayoutId id="2147485655" r:id="rId3"/>
    <p:sldLayoutId id="2147485656" r:id="rId4"/>
    <p:sldLayoutId id="2147485657" r:id="rId5"/>
    <p:sldLayoutId id="2147485658" r:id="rId6"/>
    <p:sldLayoutId id="2147485659" r:id="rId7"/>
    <p:sldLayoutId id="2147485660" r:id="rId8"/>
    <p:sldLayoutId id="2147485661" r:id="rId9"/>
    <p:sldLayoutId id="2147485662" r:id="rId10"/>
    <p:sldLayoutId id="2147485663" r:id="rId11"/>
    <p:sldLayoutId id="2147485664"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085850"/>
          </a:xfrm>
          <a:prstGeom prst="rect">
            <a:avLst/>
          </a:prstGeom>
          <a:solidFill>
            <a:schemeClr val="accent1"/>
          </a:solidFill>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124033" y="1250443"/>
            <a:ext cx="8897503" cy="5223836"/>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124033" y="6544372"/>
            <a:ext cx="1820636" cy="228600"/>
          </a:xfrm>
          <a:prstGeom prst="rect">
            <a:avLst/>
          </a:prstGeom>
        </p:spPr>
        <p:txBody>
          <a:bodyPr vert="horz" lIns="91440" tIns="45720" rIns="91440" bIns="45720" rtlCol="0" anchor="ctr"/>
          <a:lstStyle>
            <a:lvl1pPr algn="l">
              <a:defRPr sz="950">
                <a:solidFill>
                  <a:schemeClr val="tx1">
                    <a:alpha val="75000"/>
                  </a:schemeClr>
                </a:solidFill>
              </a:defRPr>
            </a:lvl1pPr>
          </a:lstStyle>
          <a:p>
            <a:fld id="{9FD9DB3E-E709-42CF-B11F-1DFE1D210A82}" type="datetime1">
              <a:rPr lang="en-US" smtClean="0">
                <a:solidFill>
                  <a:prstClr val="black">
                    <a:alpha val="75000"/>
                  </a:prstClr>
                </a:solidFill>
                <a:latin typeface="Calibri"/>
              </a:rPr>
              <a:pPr/>
              <a:t>6/24/18</a:t>
            </a:fld>
            <a:endParaRPr lang="en-US">
              <a:solidFill>
                <a:prstClr val="black">
                  <a:alpha val="75000"/>
                </a:prstClr>
              </a:solidFill>
              <a:latin typeface="Calibri"/>
            </a:endParaRPr>
          </a:p>
        </p:txBody>
      </p:sp>
      <p:sp>
        <p:nvSpPr>
          <p:cNvPr id="5" name="Footer Placeholder 4"/>
          <p:cNvSpPr>
            <a:spLocks noGrp="1"/>
          </p:cNvSpPr>
          <p:nvPr>
            <p:ph type="ftr" sz="quarter" idx="3"/>
          </p:nvPr>
        </p:nvSpPr>
        <p:spPr>
          <a:xfrm>
            <a:off x="2548826" y="6544372"/>
            <a:ext cx="3771900" cy="228600"/>
          </a:xfrm>
          <a:prstGeom prst="rect">
            <a:avLst/>
          </a:prstGeom>
        </p:spPr>
        <p:txBody>
          <a:bodyPr vert="horz" lIns="91440" tIns="45720" rIns="91440" bIns="45720" rtlCol="0" anchor="ctr"/>
          <a:lstStyle>
            <a:lvl1pPr algn="l">
              <a:defRPr sz="950" cap="all" baseline="0">
                <a:solidFill>
                  <a:schemeClr val="tx1">
                    <a:alpha val="75000"/>
                  </a:schemeClr>
                </a:solidFill>
              </a:defRPr>
            </a:lvl1p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4"/>
          </p:nvPr>
        </p:nvSpPr>
        <p:spPr>
          <a:xfrm>
            <a:off x="6924883" y="6456309"/>
            <a:ext cx="2057400" cy="365125"/>
          </a:xfrm>
          <a:prstGeom prst="rect">
            <a:avLst/>
          </a:prstGeom>
        </p:spPr>
        <p:txBody>
          <a:bodyPr vert="horz" lIns="91440" tIns="45720" rIns="91440" bIns="45720" rtlCol="0" anchor="ctr"/>
          <a:lstStyle>
            <a:lvl1pPr algn="r">
              <a:defRPr sz="1600">
                <a:solidFill>
                  <a:schemeClr val="tx1"/>
                </a:solidFill>
              </a:defRPr>
            </a:lvl1p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072826778"/>
      </p:ext>
    </p:extLst>
  </p:cSld>
  <p:clrMap bg1="lt1" tx1="dk1" bg2="lt2" tx2="dk2" accent1="accent1" accent2="accent2" accent3="accent3" accent4="accent4" accent5="accent5" accent6="accent6" hlink="hlink" folHlink="folHlink"/>
  <p:sldLayoutIdLst>
    <p:sldLayoutId id="2147485666" r:id="rId1"/>
    <p:sldLayoutId id="2147485667" r:id="rId2"/>
    <p:sldLayoutId id="2147485668" r:id="rId3"/>
    <p:sldLayoutId id="2147485669" r:id="rId4"/>
    <p:sldLayoutId id="2147485670" r:id="rId5"/>
    <p:sldLayoutId id="2147485671" r:id="rId6"/>
    <p:sldLayoutId id="2147485672" r:id="rId7"/>
    <p:sldLayoutId id="2147485673" r:id="rId8"/>
    <p:sldLayoutId id="2147485674" r:id="rId9"/>
    <p:sldLayoutId id="2147485675" r:id="rId10"/>
    <p:sldLayoutId id="2147485676" r:id="rId11"/>
    <p:sldLayoutId id="2147485677" r:id="rId12"/>
  </p:sldLayoutIdLst>
  <p:hf hdr="0" ftr="0" dt="0"/>
  <p:txStyles>
    <p:titleStyle>
      <a:lvl1pPr marL="0" algn="ctr" defTabSz="914400" rtl="0" eaLnBrk="1" latinLnBrk="0" hangingPunct="1">
        <a:lnSpc>
          <a:spcPct val="90000"/>
        </a:lnSpc>
        <a:spcBef>
          <a:spcPct val="0"/>
        </a:spcBef>
        <a:buNone/>
        <a:defRPr sz="4800" kern="1200" spc="-120" baseline="0">
          <a:solidFill>
            <a:schemeClr val="bg1"/>
          </a:solidFill>
          <a:latin typeface="+mj-lt"/>
          <a:ea typeface="+mj-ea"/>
          <a:cs typeface="+mj-cs"/>
        </a:defRPr>
      </a:lvl1pPr>
    </p:titleStyle>
    <p:bodyStyle>
      <a:lvl1pPr marL="182880" indent="-182880" algn="l" defTabSz="914400" rtl="0" eaLnBrk="1" latinLnBrk="0" hangingPunct="1">
        <a:lnSpc>
          <a:spcPct val="85000"/>
        </a:lnSpc>
        <a:spcBef>
          <a:spcPts val="1300"/>
        </a:spcBef>
        <a:buFont typeface="Arial" panose="020B0604020202020204" pitchFamily="34" charset="0"/>
        <a:buChar char="•"/>
        <a:defRPr sz="2800" i="1" kern="1200">
          <a:solidFill>
            <a:schemeClr val="tx1"/>
          </a:solidFill>
          <a:latin typeface="+mn-lt"/>
          <a:ea typeface="+mn-ea"/>
          <a:cs typeface="+mn-cs"/>
        </a:defRPr>
      </a:lvl1pPr>
      <a:lvl2pPr marL="365760" indent="-182880" algn="l" defTabSz="914400" rtl="0" eaLnBrk="1" latinLnBrk="0" hangingPunct="1">
        <a:lnSpc>
          <a:spcPct val="85000"/>
        </a:lnSpc>
        <a:spcBef>
          <a:spcPts val="600"/>
        </a:spcBef>
        <a:buFont typeface="Calibri" panose="020F0502020204030204" pitchFamily="34" charset="0"/>
        <a:buChar char="‐"/>
        <a:defRPr sz="2400" kern="1200">
          <a:solidFill>
            <a:schemeClr val="tx1"/>
          </a:solidFill>
          <a:latin typeface="+mn-lt"/>
          <a:ea typeface="+mn-ea"/>
          <a:cs typeface="+mn-cs"/>
        </a:defRPr>
      </a:lvl2pPr>
      <a:lvl3pPr marL="548640" indent="-182880" algn="l" defTabSz="914400" rtl="0" eaLnBrk="1" latinLnBrk="0" hangingPunct="1">
        <a:lnSpc>
          <a:spcPct val="85000"/>
        </a:lnSpc>
        <a:spcBef>
          <a:spcPts val="600"/>
        </a:spcBef>
        <a:buFont typeface="Arial" panose="020B0604020202020204" pitchFamily="34" charset="0"/>
        <a:buChar char="•"/>
        <a:defRPr sz="2000" i="1" kern="1200">
          <a:solidFill>
            <a:schemeClr val="tx1"/>
          </a:solidFill>
          <a:latin typeface="+mn-lt"/>
          <a:ea typeface="+mn-ea"/>
          <a:cs typeface="+mn-cs"/>
        </a:defRPr>
      </a:lvl3pPr>
      <a:lvl4pPr marL="73152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4pPr>
      <a:lvl5pPr marL="91440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5pPr>
      <a:lvl6pPr marL="12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6pPr>
      <a:lvl7pPr marL="14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7pPr>
      <a:lvl8pPr marL="16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8pPr>
      <a:lvl9pPr marL="18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884238"/>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1095375"/>
            <a:ext cx="8610600" cy="5153025"/>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charset="0"/>
              </a:defRPr>
            </a:lvl1pPr>
          </a:lstStyle>
          <a:p>
            <a:pPr fontAlgn="base">
              <a:spcBef>
                <a:spcPct val="0"/>
              </a:spcBef>
              <a:spcAft>
                <a:spcPct val="0"/>
              </a:spcAft>
              <a:defRPr/>
            </a:pPr>
            <a:endParaRPr lang="en-US">
              <a:solidFill>
                <a:srgbClr val="000000"/>
              </a:solidFill>
              <a:ea typeface="ＭＳ Ｐゴシック" charset="0"/>
              <a:cs typeface="ＭＳ Ｐゴシック" charset="0"/>
            </a:endParaRPr>
          </a:p>
        </p:txBody>
      </p:sp>
      <p:sp>
        <p:nvSpPr>
          <p:cNvPr id="100358" name="Rectangle 1030"/>
          <p:cNvSpPr>
            <a:spLocks noGrp="1" noChangeArrowheads="1"/>
          </p:cNvSpPr>
          <p:nvPr>
            <p:ph type="sldNum" sz="quarter" idx="4"/>
          </p:nvPr>
        </p:nvSpPr>
        <p:spPr bwMode="auto">
          <a:xfrm>
            <a:off x="6946900" y="637381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charset="0"/>
              </a:defRPr>
            </a:lvl1pPr>
          </a:lstStyle>
          <a:p>
            <a:pPr fontAlgn="base">
              <a:spcBef>
                <a:spcPct val="0"/>
              </a:spcBef>
              <a:spcAft>
                <a:spcPct val="0"/>
              </a:spcAft>
              <a:defRPr/>
            </a:pPr>
            <a:fld id="{FB5C1105-7C02-0A4A-BBB4-558A73CD3ACF}" type="slidenum">
              <a:rPr lang="en-US">
                <a:solidFill>
                  <a:srgbClr val="000000"/>
                </a:solidFill>
                <a:ea typeface="ＭＳ Ｐゴシック" charset="0"/>
                <a:cs typeface="ＭＳ Ｐゴシック" charset="0"/>
              </a:rPr>
              <a:pPr fontAlgn="base">
                <a:spcBef>
                  <a:spcPct val="0"/>
                </a:spcBef>
                <a:spcAft>
                  <a:spcPct val="0"/>
                </a:spcAft>
                <a:defRPr/>
              </a:pPr>
              <a:t>‹#›</a:t>
            </a:fld>
            <a:endParaRPr lang="en-US">
              <a:solidFill>
                <a:srgbClr val="000000"/>
              </a:solidFill>
              <a:ea typeface="ＭＳ Ｐゴシック" charset="0"/>
              <a:cs typeface="ＭＳ Ｐゴシック" charset="0"/>
            </a:endParaRPr>
          </a:p>
        </p:txBody>
      </p:sp>
      <p:sp>
        <p:nvSpPr>
          <p:cNvPr id="1030" name="Line 1032"/>
          <p:cNvSpPr>
            <a:spLocks noChangeShapeType="1"/>
          </p:cNvSpPr>
          <p:nvPr/>
        </p:nvSpPr>
        <p:spPr bwMode="auto">
          <a:xfrm>
            <a:off x="228600" y="6446838"/>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pic>
        <p:nvPicPr>
          <p:cNvPr id="1032" name="Picture 7" descr="safari.png"/>
          <p:cNvPicPr>
            <a:picLocks noChangeAspect="1"/>
          </p:cNvPicPr>
          <p:nvPr userDrawn="1"/>
        </p:nvPicPr>
        <p:blipFill>
          <a:blip r:embed="rId14">
            <a:extLst>
              <a:ext uri="{28A0092B-C50C-407E-A947-70E740481C1C}">
                <a14:useLocalDpi xmlns:a14="http://schemas.microsoft.com/office/drawing/2010/main" val="0"/>
              </a:ext>
            </a:extLst>
          </a:blip>
          <a:srcRect/>
          <a:stretch>
            <a:fillRect/>
          </a:stretch>
        </p:blipFill>
        <p:spPr bwMode="auto">
          <a:xfrm>
            <a:off x="180975" y="6602413"/>
            <a:ext cx="847725" cy="246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448738813"/>
      </p:ext>
    </p:extLst>
  </p:cSld>
  <p:clrMap bg1="lt1" tx1="dk1" bg2="lt2" tx2="dk2" accent1="accent1" accent2="accent2" accent3="accent3" accent4="accent4" accent5="accent5" accent6="accent6" hlink="hlink" folHlink="folHlink"/>
  <p:sldLayoutIdLst>
    <p:sldLayoutId id="2147485715" r:id="rId1"/>
    <p:sldLayoutId id="2147485716" r:id="rId2"/>
    <p:sldLayoutId id="2147485717" r:id="rId3"/>
    <p:sldLayoutId id="2147485718" r:id="rId4"/>
    <p:sldLayoutId id="2147485719" r:id="rId5"/>
    <p:sldLayoutId id="2147485720" r:id="rId6"/>
    <p:sldLayoutId id="2147485721" r:id="rId7"/>
    <p:sldLayoutId id="2147485722" r:id="rId8"/>
    <p:sldLayoutId id="2147485723" r:id="rId9"/>
    <p:sldLayoutId id="2147485724" r:id="rId10"/>
    <p:sldLayoutId id="2147485725" r:id="rId11"/>
    <p:sldLayoutId id="2147485726"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06" charset="0"/>
        </a:defRPr>
      </a:lvl6pPr>
      <a:lvl7pPr marL="914400" algn="l" rtl="0" fontAlgn="base">
        <a:spcBef>
          <a:spcPct val="0"/>
        </a:spcBef>
        <a:spcAft>
          <a:spcPct val="0"/>
        </a:spcAft>
        <a:defRPr sz="4000">
          <a:solidFill>
            <a:schemeClr val="tx2"/>
          </a:solidFill>
          <a:latin typeface="Garamond" pitchFamily="-106" charset="0"/>
        </a:defRPr>
      </a:lvl7pPr>
      <a:lvl8pPr marL="1371600" algn="l" rtl="0" fontAlgn="base">
        <a:spcBef>
          <a:spcPct val="0"/>
        </a:spcBef>
        <a:spcAft>
          <a:spcPct val="0"/>
        </a:spcAft>
        <a:defRPr sz="4000">
          <a:solidFill>
            <a:schemeClr val="tx2"/>
          </a:solidFill>
          <a:latin typeface="Garamond" pitchFamily="-106" charset="0"/>
        </a:defRPr>
      </a:lvl8pPr>
      <a:lvl9pPr marL="1828800" algn="l" rtl="0" fontAlgn="base">
        <a:spcBef>
          <a:spcPct val="0"/>
        </a:spcBef>
        <a:spcAft>
          <a:spcPct val="0"/>
        </a:spcAft>
        <a:defRPr sz="4000">
          <a:solidFill>
            <a:schemeClr val="tx2"/>
          </a:solidFill>
          <a:latin typeface="Garamond" pitchFamily="-106"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55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27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9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제목 개체 틀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ko-KR" altLang="en-US" dirty="0"/>
              <a:t>마스터 제목 스타일 편집</a:t>
            </a:r>
          </a:p>
        </p:txBody>
      </p:sp>
      <p:sp>
        <p:nvSpPr>
          <p:cNvPr id="3" name="텍스트 개체 틀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ko-KR" altLang="en-US" dirty="0"/>
              <a:t>마스터 텍스트 스타일을 편집합니다</a:t>
            </a:r>
          </a:p>
          <a:p>
            <a:pPr lvl="1"/>
            <a:r>
              <a:rPr lang="ko-KR" altLang="en-US" dirty="0"/>
              <a:t>둘째 수준</a:t>
            </a:r>
          </a:p>
          <a:p>
            <a:pPr lvl="2"/>
            <a:r>
              <a:rPr lang="ko-KR" altLang="en-US" dirty="0"/>
              <a:t>셋째 수준</a:t>
            </a:r>
          </a:p>
          <a:p>
            <a:pPr lvl="3"/>
            <a:r>
              <a:rPr lang="ko-KR" altLang="en-US" dirty="0"/>
              <a:t>넷째 수준</a:t>
            </a:r>
          </a:p>
          <a:p>
            <a:pPr lvl="4"/>
            <a:r>
              <a:rPr lang="ko-KR" altLang="en-US" dirty="0"/>
              <a:t>다섯째 수준</a:t>
            </a:r>
          </a:p>
        </p:txBody>
      </p:sp>
      <p:sp>
        <p:nvSpPr>
          <p:cNvPr id="4" name="날짜 개체 틀 3"/>
          <p:cNvSpPr>
            <a:spLocks noGrp="1"/>
          </p:cNvSpPr>
          <p:nvPr>
            <p:ph type="dt" sz="half" idx="2"/>
          </p:nvPr>
        </p:nvSpPr>
        <p:spPr>
          <a:xfrm>
            <a:off x="457200" y="6453336"/>
            <a:ext cx="2133600" cy="268139"/>
          </a:xfrm>
          <a:prstGeom prst="rect">
            <a:avLst/>
          </a:prstGeom>
        </p:spPr>
        <p:txBody>
          <a:bodyPr vert="horz" lIns="91440" tIns="45720" rIns="91440" bIns="45720" rtlCol="0" anchor="ctr"/>
          <a:lstStyle>
            <a:lvl1pPr algn="l">
              <a:defRPr sz="1200">
                <a:solidFill>
                  <a:schemeClr val="tx1">
                    <a:tint val="75000"/>
                  </a:schemeClr>
                </a:solidFill>
              </a:defRPr>
            </a:lvl1pPr>
          </a:lstStyle>
          <a:p>
            <a:pPr latinLnBrk="1"/>
            <a:fld id="{FB30EDBD-1C2D-4C1E-B459-B60219FAB484}" type="datetimeFigureOut">
              <a:rPr lang="ko-KR" altLang="en-US" smtClean="0">
                <a:solidFill>
                  <a:prstClr val="black">
                    <a:tint val="75000"/>
                  </a:prstClr>
                </a:solidFill>
                <a:latin typeface="Calibri"/>
                <a:ea typeface="나눔고딕"/>
              </a:rPr>
              <a:pPr latinLnBrk="1"/>
              <a:t>2018. 6. 24.</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3"/>
          </p:nvPr>
        </p:nvSpPr>
        <p:spPr>
          <a:xfrm>
            <a:off x="3124200" y="6453336"/>
            <a:ext cx="2895600" cy="268139"/>
          </a:xfrm>
          <a:prstGeom prst="rect">
            <a:avLst/>
          </a:prstGeom>
        </p:spPr>
        <p:txBody>
          <a:bodyPr vert="horz" lIns="91440" tIns="45720" rIns="91440" bIns="45720" rtlCol="0" anchor="ctr"/>
          <a:lstStyle>
            <a:lvl1pPr algn="ctr">
              <a:defRPr sz="1200">
                <a:solidFill>
                  <a:schemeClr val="tx1">
                    <a:tint val="75000"/>
                  </a:schemeClr>
                </a:solidFill>
              </a:defRPr>
            </a:lvl1pPr>
          </a:lstStyle>
          <a:p>
            <a:pPr latinLnBrk="1"/>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4"/>
          </p:nvPr>
        </p:nvSpPr>
        <p:spPr>
          <a:xfrm>
            <a:off x="6553200" y="6453336"/>
            <a:ext cx="2133600" cy="268139"/>
          </a:xfrm>
          <a:prstGeom prst="rect">
            <a:avLst/>
          </a:prstGeom>
        </p:spPr>
        <p:txBody>
          <a:bodyPr vert="horz" lIns="91440" tIns="45720" rIns="91440" bIns="45720" rtlCol="0" anchor="ctr"/>
          <a:lstStyle>
            <a:lvl1pPr algn="r">
              <a:defRPr sz="1200">
                <a:solidFill>
                  <a:schemeClr val="tx1">
                    <a:tint val="75000"/>
                  </a:schemeClr>
                </a:solidFill>
              </a:defRPr>
            </a:lvl1pPr>
          </a:lstStyle>
          <a:p>
            <a:pPr latinLnBrk="1"/>
            <a:fld id="{4BEDD84E-25D4-4983-8AA1-2863C96F08D9}" type="slidenum">
              <a:rPr lang="ko-KR" altLang="en-US" smtClean="0">
                <a:solidFill>
                  <a:prstClr val="black">
                    <a:tint val="75000"/>
                  </a:prstClr>
                </a:solidFill>
                <a:latin typeface="Calibri"/>
                <a:ea typeface="나눔고딕"/>
              </a:rPr>
              <a:pPr latinLnBrk="1"/>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377926446"/>
      </p:ext>
    </p:extLst>
  </p:cSld>
  <p:clrMap bg1="lt1" tx1="dk1" bg2="lt2" tx2="dk2" accent1="accent1" accent2="accent2" accent3="accent3" accent4="accent4" accent5="accent5" accent6="accent6" hlink="hlink" folHlink="folHlink"/>
  <p:sldLayoutIdLst>
    <p:sldLayoutId id="2147486473" r:id="rId1"/>
    <p:sldLayoutId id="2147486474" r:id="rId2"/>
    <p:sldLayoutId id="2147486475" r:id="rId3"/>
    <p:sldLayoutId id="2147486476" r:id="rId4"/>
    <p:sldLayoutId id="2147486477" r:id="rId5"/>
    <p:sldLayoutId id="2147486478" r:id="rId6"/>
    <p:sldLayoutId id="2147486479" r:id="rId7"/>
  </p:sldLayoutIdLst>
  <p:txStyles>
    <p:titleStyle>
      <a:lvl1pPr algn="ctr" defTabSz="914400" rtl="0" eaLnBrk="1" latinLnBrk="1" hangingPunct="1">
        <a:spcBef>
          <a:spcPct val="0"/>
        </a:spcBef>
        <a:buNone/>
        <a:defRPr sz="4000" b="1" kern="1200">
          <a:solidFill>
            <a:schemeClr val="tx1"/>
          </a:solidFill>
          <a:latin typeface="+mj-lt"/>
          <a:ea typeface="+mj-ea"/>
          <a:cs typeface="+mj-cs"/>
        </a:defRPr>
      </a:lvl1pPr>
    </p:titleStyle>
    <p:bodyStyle>
      <a:lvl1pPr marL="342900" indent="-342900" algn="l" defTabSz="914400" rtl="0" eaLnBrk="1" latinLnBrk="1" hangingPunct="1">
        <a:spcBef>
          <a:spcPts val="5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1" hangingPunct="1">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1" hangingPunct="1">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218258153"/>
      </p:ext>
    </p:extLst>
  </p:cSld>
  <p:clrMap bg1="lt1" tx1="dk1" bg2="lt2" tx2="dk2" accent1="accent1" accent2="accent2" accent3="accent3" accent4="accent4" accent5="accent5" accent6="accent6" hlink="hlink" folHlink="folHlink"/>
  <p:sldLayoutIdLst>
    <p:sldLayoutId id="2147486595" r:id="rId1"/>
    <p:sldLayoutId id="2147486596" r:id="rId2"/>
    <p:sldLayoutId id="2147486597" r:id="rId3"/>
    <p:sldLayoutId id="2147486598" r:id="rId4"/>
    <p:sldLayoutId id="2147486599" r:id="rId5"/>
    <p:sldLayoutId id="2147486600" r:id="rId6"/>
    <p:sldLayoutId id="2147486601" r:id="rId7"/>
    <p:sldLayoutId id="2147486602" r:id="rId8"/>
    <p:sldLayoutId id="2147486603" r:id="rId9"/>
    <p:sldLayoutId id="2147486604" r:id="rId10"/>
    <p:sldLayoutId id="2147486605"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48319655"/>
      </p:ext>
    </p:extLst>
  </p:cSld>
  <p:clrMap bg1="lt1" tx1="dk1" bg2="lt2" tx2="dk2" accent1="accent1" accent2="accent2" accent3="accent3" accent4="accent4" accent5="accent5" accent6="accent6" hlink="hlink" folHlink="folHlink"/>
  <p:sldLayoutIdLst>
    <p:sldLayoutId id="2147483813" r:id="rId1"/>
    <p:sldLayoutId id="2147483814" r:id="rId2"/>
    <p:sldLayoutId id="2147483815" r:id="rId3"/>
    <p:sldLayoutId id="2147483816" r:id="rId4"/>
    <p:sldLayoutId id="2147483817" r:id="rId5"/>
    <p:sldLayoutId id="2147483818" r:id="rId6"/>
    <p:sldLayoutId id="2147483819" r:id="rId7"/>
    <p:sldLayoutId id="2147483820" r:id="rId8"/>
    <p:sldLayoutId id="2147483821" r:id="rId9"/>
    <p:sldLayoutId id="2147483822" r:id="rId10"/>
    <p:sldLayoutId id="2147483823"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993137702"/>
      </p:ext>
    </p:extLst>
  </p:cSld>
  <p:clrMap bg1="lt1" tx1="dk1" bg2="lt2" tx2="dk2" accent1="accent1" accent2="accent2" accent3="accent3" accent4="accent4" accent5="accent5" accent6="accent6" hlink="hlink" folHlink="folHlink"/>
  <p:sldLayoutIdLst>
    <p:sldLayoutId id="2147486655" r:id="rId1"/>
    <p:sldLayoutId id="2147486656" r:id="rId2"/>
    <p:sldLayoutId id="2147486657" r:id="rId3"/>
    <p:sldLayoutId id="2147486658" r:id="rId4"/>
    <p:sldLayoutId id="2147486659" r:id="rId5"/>
    <p:sldLayoutId id="2147486660" r:id="rId6"/>
    <p:sldLayoutId id="2147486661" r:id="rId7"/>
    <p:sldLayoutId id="2147486662" r:id="rId8"/>
    <p:sldLayoutId id="2147486663" r:id="rId9"/>
    <p:sldLayoutId id="2147486664" r:id="rId10"/>
    <p:sldLayoutId id="2147486665"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924111932"/>
      </p:ext>
    </p:extLst>
  </p:cSld>
  <p:clrMap bg1="lt1" tx1="dk1" bg2="lt2" tx2="dk2" accent1="accent1" accent2="accent2" accent3="accent3" accent4="accent4" accent5="accent5" accent6="accent6" hlink="hlink" folHlink="folHlink"/>
  <p:sldLayoutIdLst>
    <p:sldLayoutId id="2147486848" r:id="rId1"/>
    <p:sldLayoutId id="2147486849" r:id="rId2"/>
    <p:sldLayoutId id="2147486850" r:id="rId3"/>
    <p:sldLayoutId id="2147486851" r:id="rId4"/>
    <p:sldLayoutId id="2147486852" r:id="rId5"/>
    <p:sldLayoutId id="2147486853" r:id="rId6"/>
    <p:sldLayoutId id="2147486854" r:id="rId7"/>
    <p:sldLayoutId id="2147486855" r:id="rId8"/>
    <p:sldLayoutId id="2147486856" r:id="rId9"/>
    <p:sldLayoutId id="2147486857" r:id="rId10"/>
    <p:sldLayoutId id="2147486858"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6494495"/>
      </p:ext>
    </p:extLst>
  </p:cSld>
  <p:clrMap bg1="lt1" tx1="dk1" bg2="lt2" tx2="dk2" accent1="accent1" accent2="accent2" accent3="accent3" accent4="accent4" accent5="accent5" accent6="accent6" hlink="hlink" folHlink="folHlink"/>
  <p:sldLayoutIdLst>
    <p:sldLayoutId id="2147486872" r:id="rId1"/>
    <p:sldLayoutId id="2147486873" r:id="rId2"/>
    <p:sldLayoutId id="2147486874" r:id="rId3"/>
    <p:sldLayoutId id="2147486875" r:id="rId4"/>
    <p:sldLayoutId id="2147486876" r:id="rId5"/>
    <p:sldLayoutId id="2147486877" r:id="rId6"/>
    <p:sldLayoutId id="2147486878" r:id="rId7"/>
    <p:sldLayoutId id="2147486879" r:id="rId8"/>
    <p:sldLayoutId id="2147486880" r:id="rId9"/>
    <p:sldLayoutId id="2147486881" r:id="rId10"/>
    <p:sldLayoutId id="2147486882"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62315748"/>
      </p:ext>
    </p:extLst>
  </p:cSld>
  <p:clrMap bg1="lt1" tx1="dk1" bg2="lt2" tx2="dk2" accent1="accent1" accent2="accent2" accent3="accent3" accent4="accent4" accent5="accent5" accent6="accent6" hlink="hlink" folHlink="folHlink"/>
  <p:sldLayoutIdLst>
    <p:sldLayoutId id="2147486967" r:id="rId1"/>
    <p:sldLayoutId id="2147486968" r:id="rId2"/>
    <p:sldLayoutId id="2147486969" r:id="rId3"/>
    <p:sldLayoutId id="2147486970" r:id="rId4"/>
    <p:sldLayoutId id="2147486971" r:id="rId5"/>
    <p:sldLayoutId id="2147486972" r:id="rId6"/>
    <p:sldLayoutId id="2147486973" r:id="rId7"/>
    <p:sldLayoutId id="2147486974" r:id="rId8"/>
    <p:sldLayoutId id="2147486975" r:id="rId9"/>
    <p:sldLayoutId id="2147486976" r:id="rId10"/>
    <p:sldLayoutId id="2147486977"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073303577"/>
      </p:ext>
    </p:extLst>
  </p:cSld>
  <p:clrMap bg1="lt1" tx1="dk1" bg2="lt2" tx2="dk2" accent1="accent1" accent2="accent2" accent3="accent3" accent4="accent4" accent5="accent5" accent6="accent6" hlink="hlink" folHlink="folHlink"/>
  <p:sldLayoutIdLst>
    <p:sldLayoutId id="2147487085" r:id="rId1"/>
    <p:sldLayoutId id="2147487086" r:id="rId2"/>
    <p:sldLayoutId id="2147487087" r:id="rId3"/>
    <p:sldLayoutId id="2147487088" r:id="rId4"/>
    <p:sldLayoutId id="2147487089" r:id="rId5"/>
    <p:sldLayoutId id="2147487090" r:id="rId6"/>
    <p:sldLayoutId id="2147487091" r:id="rId7"/>
    <p:sldLayoutId id="2147487092" r:id="rId8"/>
    <p:sldLayoutId id="2147487093" r:id="rId9"/>
    <p:sldLayoutId id="2147487094" r:id="rId10"/>
    <p:sldLayoutId id="2147487095"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31074"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31075" name="Rectangle 1027"/>
          <p:cNvSpPr>
            <a:spLocks noGrp="1" noChangeArrowheads="1"/>
          </p:cNvSpPr>
          <p:nvPr>
            <p:ph type="body" idx="1"/>
          </p:nvPr>
        </p:nvSpPr>
        <p:spPr bwMode="auto">
          <a:xfrm>
            <a:off x="228600" y="1371600"/>
            <a:ext cx="8610600" cy="48768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fontAlgn="auto">
              <a:spcBef>
                <a:spcPts val="0"/>
              </a:spcBef>
              <a:spcAft>
                <a:spcPts val="0"/>
              </a:spcAft>
              <a:defRPr sz="1600">
                <a:solidFill>
                  <a:srgbClr val="000000"/>
                </a:solidFill>
                <a:latin typeface="Garamond" pitchFamily="18" charset="0"/>
                <a:ea typeface="+mn-ea"/>
                <a:cs typeface="+mn-cs"/>
              </a:defRPr>
            </a:lvl1pPr>
          </a:lstStyle>
          <a:p>
            <a:pPr>
              <a:defRPr/>
            </a:pPr>
            <a:fld id="{B223C560-0E5F-EA4E-BC8F-576A57968152}" type="slidenum">
              <a:rPr lang="en-US" altLang="en-US"/>
              <a:pPr>
                <a:defRPr/>
              </a:pPr>
              <a:t>‹#›</a:t>
            </a:fld>
            <a:endParaRPr lang="en-US" altLang="en-US"/>
          </a:p>
        </p:txBody>
      </p:sp>
      <p:sp>
        <p:nvSpPr>
          <p:cNvPr id="131078" name="Line 1032"/>
          <p:cNvSpPr>
            <a:spLocks noChangeShapeType="1"/>
          </p:cNvSpPr>
          <p:nvPr/>
        </p:nvSpPr>
        <p:spPr bwMode="auto">
          <a:xfrm>
            <a:off x="228600" y="6381750"/>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31079" name="Line 1033"/>
          <p:cNvSpPr>
            <a:spLocks noChangeShapeType="1"/>
          </p:cNvSpPr>
          <p:nvPr/>
        </p:nvSpPr>
        <p:spPr bwMode="auto">
          <a:xfrm>
            <a:off x="228600" y="914400"/>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pic>
        <p:nvPicPr>
          <p:cNvPr id="131080" name="Picture 7" descr="safari.png"/>
          <p:cNvPicPr>
            <a:picLocks noChangeAspect="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179388" y="6453188"/>
            <a:ext cx="1079500" cy="3127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993472234"/>
      </p:ext>
    </p:extLst>
  </p:cSld>
  <p:clrMap bg1="lt1" tx1="dk1" bg2="lt2" tx2="dk2" accent1="accent1" accent2="accent2" accent3="accent3" accent4="accent4" accent5="accent5" accent6="accent6" hlink="hlink" folHlink="folHlink"/>
  <p:sldLayoutIdLst>
    <p:sldLayoutId id="2147487121" r:id="rId1"/>
    <p:sldLayoutId id="2147487122" r:id="rId2"/>
    <p:sldLayoutId id="2147487123" r:id="rId3"/>
    <p:sldLayoutId id="2147487124" r:id="rId4"/>
    <p:sldLayoutId id="2147487125" r:id="rId5"/>
    <p:sldLayoutId id="2147487126" r:id="rId6"/>
    <p:sldLayoutId id="2147487127" r:id="rId7"/>
    <p:sldLayoutId id="2147487128" r:id="rId8"/>
    <p:sldLayoutId id="2147487129" r:id="rId9"/>
    <p:sldLayoutId id="2147487130" r:id="rId10"/>
    <p:sldLayoutId id="2147487131" r:id="rId11"/>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charset="0"/>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charset="0"/>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charset="0"/>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charset="0"/>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085850"/>
          </a:xfrm>
          <a:prstGeom prst="rect">
            <a:avLst/>
          </a:prstGeom>
          <a:solidFill>
            <a:schemeClr val="accent1"/>
          </a:solidFill>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124033" y="1250443"/>
            <a:ext cx="8897503" cy="5223836"/>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124033" y="6544372"/>
            <a:ext cx="1820636" cy="228600"/>
          </a:xfrm>
          <a:prstGeom prst="rect">
            <a:avLst/>
          </a:prstGeom>
        </p:spPr>
        <p:txBody>
          <a:bodyPr vert="horz" lIns="91440" tIns="45720" rIns="91440" bIns="45720" rtlCol="0" anchor="ctr"/>
          <a:lstStyle>
            <a:lvl1pPr algn="l">
              <a:defRPr sz="950">
                <a:solidFill>
                  <a:schemeClr val="tx1">
                    <a:alpha val="75000"/>
                  </a:schemeClr>
                </a:solidFill>
              </a:defRPr>
            </a:lvl1pPr>
          </a:lstStyle>
          <a:p>
            <a:fld id="{9FD9DB3E-E709-42CF-B11F-1DFE1D210A82}" type="datetime1">
              <a:rPr lang="en-US" smtClean="0">
                <a:solidFill>
                  <a:prstClr val="black">
                    <a:alpha val="75000"/>
                  </a:prstClr>
                </a:solidFill>
                <a:latin typeface="Calibri"/>
              </a:rPr>
              <a:pPr/>
              <a:t>6/24/18</a:t>
            </a:fld>
            <a:endParaRPr lang="en-US">
              <a:solidFill>
                <a:prstClr val="black">
                  <a:alpha val="75000"/>
                </a:prstClr>
              </a:solidFill>
              <a:latin typeface="Calibri"/>
            </a:endParaRPr>
          </a:p>
        </p:txBody>
      </p:sp>
      <p:sp>
        <p:nvSpPr>
          <p:cNvPr id="5" name="Footer Placeholder 4"/>
          <p:cNvSpPr>
            <a:spLocks noGrp="1"/>
          </p:cNvSpPr>
          <p:nvPr>
            <p:ph type="ftr" sz="quarter" idx="3"/>
          </p:nvPr>
        </p:nvSpPr>
        <p:spPr>
          <a:xfrm>
            <a:off x="2548826" y="6544372"/>
            <a:ext cx="3771900" cy="228600"/>
          </a:xfrm>
          <a:prstGeom prst="rect">
            <a:avLst/>
          </a:prstGeom>
        </p:spPr>
        <p:txBody>
          <a:bodyPr vert="horz" lIns="91440" tIns="45720" rIns="91440" bIns="45720" rtlCol="0" anchor="ctr"/>
          <a:lstStyle>
            <a:lvl1pPr algn="l">
              <a:defRPr sz="950" cap="all" baseline="0">
                <a:solidFill>
                  <a:schemeClr val="tx1">
                    <a:alpha val="75000"/>
                  </a:schemeClr>
                </a:solidFill>
              </a:defRPr>
            </a:lvl1p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4"/>
          </p:nvPr>
        </p:nvSpPr>
        <p:spPr>
          <a:xfrm>
            <a:off x="6924883" y="6456309"/>
            <a:ext cx="2057400" cy="365125"/>
          </a:xfrm>
          <a:prstGeom prst="rect">
            <a:avLst/>
          </a:prstGeom>
        </p:spPr>
        <p:txBody>
          <a:bodyPr vert="horz" lIns="91440" tIns="45720" rIns="91440" bIns="45720" rtlCol="0" anchor="ctr"/>
          <a:lstStyle>
            <a:lvl1pPr algn="r">
              <a:defRPr sz="1600">
                <a:solidFill>
                  <a:schemeClr val="tx1"/>
                </a:solidFill>
              </a:defRPr>
            </a:lvl1p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929406329"/>
      </p:ext>
    </p:extLst>
  </p:cSld>
  <p:clrMap bg1="lt1" tx1="dk1" bg2="lt2" tx2="dk2" accent1="accent1" accent2="accent2" accent3="accent3" accent4="accent4" accent5="accent5" accent6="accent6" hlink="hlink" folHlink="folHlink"/>
  <p:sldLayoutIdLst>
    <p:sldLayoutId id="2147487145" r:id="rId1"/>
    <p:sldLayoutId id="2147487146" r:id="rId2"/>
    <p:sldLayoutId id="2147487147" r:id="rId3"/>
    <p:sldLayoutId id="2147487148" r:id="rId4"/>
    <p:sldLayoutId id="2147487149" r:id="rId5"/>
    <p:sldLayoutId id="2147487150" r:id="rId6"/>
    <p:sldLayoutId id="2147487151" r:id="rId7"/>
    <p:sldLayoutId id="2147487152" r:id="rId8"/>
    <p:sldLayoutId id="2147487153" r:id="rId9"/>
    <p:sldLayoutId id="2147487154" r:id="rId10"/>
    <p:sldLayoutId id="2147487155" r:id="rId11"/>
    <p:sldLayoutId id="2147487156" r:id="rId12"/>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marL="0" algn="ctr" defTabSz="914400" rtl="0" eaLnBrk="1" latinLnBrk="0" hangingPunct="1">
        <a:lnSpc>
          <a:spcPct val="90000"/>
        </a:lnSpc>
        <a:spcBef>
          <a:spcPct val="0"/>
        </a:spcBef>
        <a:buNone/>
        <a:defRPr sz="4800" kern="1200" spc="-120" baseline="0">
          <a:solidFill>
            <a:schemeClr val="bg1"/>
          </a:solidFill>
          <a:latin typeface="+mj-lt"/>
          <a:ea typeface="+mj-ea"/>
          <a:cs typeface="+mj-cs"/>
        </a:defRPr>
      </a:lvl1pPr>
    </p:titleStyle>
    <p:bodyStyle>
      <a:lvl1pPr marL="182880" indent="-182880" algn="l" defTabSz="914400" rtl="0" eaLnBrk="1" latinLnBrk="0" hangingPunct="1">
        <a:lnSpc>
          <a:spcPct val="85000"/>
        </a:lnSpc>
        <a:spcBef>
          <a:spcPts val="1300"/>
        </a:spcBef>
        <a:buFont typeface="Arial" panose="020B0604020202020204" pitchFamily="34" charset="0"/>
        <a:buChar char="•"/>
        <a:defRPr sz="2800" i="1" kern="1200">
          <a:solidFill>
            <a:schemeClr val="tx1"/>
          </a:solidFill>
          <a:latin typeface="+mn-lt"/>
          <a:ea typeface="+mn-ea"/>
          <a:cs typeface="+mn-cs"/>
        </a:defRPr>
      </a:lvl1pPr>
      <a:lvl2pPr marL="365760" indent="-182880" algn="l" defTabSz="914400" rtl="0" eaLnBrk="1" latinLnBrk="0" hangingPunct="1">
        <a:lnSpc>
          <a:spcPct val="85000"/>
        </a:lnSpc>
        <a:spcBef>
          <a:spcPts val="600"/>
        </a:spcBef>
        <a:buFont typeface="Calibri" panose="020F0502020204030204" pitchFamily="34" charset="0"/>
        <a:buChar char="‐"/>
        <a:defRPr sz="2400" kern="1200">
          <a:solidFill>
            <a:schemeClr val="tx1"/>
          </a:solidFill>
          <a:latin typeface="+mn-lt"/>
          <a:ea typeface="+mn-ea"/>
          <a:cs typeface="+mn-cs"/>
        </a:defRPr>
      </a:lvl2pPr>
      <a:lvl3pPr marL="548640" indent="-182880" algn="l" defTabSz="914400" rtl="0" eaLnBrk="1" latinLnBrk="0" hangingPunct="1">
        <a:lnSpc>
          <a:spcPct val="85000"/>
        </a:lnSpc>
        <a:spcBef>
          <a:spcPts val="600"/>
        </a:spcBef>
        <a:buFont typeface="Arial" panose="020B0604020202020204" pitchFamily="34" charset="0"/>
        <a:buChar char="•"/>
        <a:defRPr sz="2000" i="1" kern="1200">
          <a:solidFill>
            <a:schemeClr val="tx1"/>
          </a:solidFill>
          <a:latin typeface="+mn-lt"/>
          <a:ea typeface="+mn-ea"/>
          <a:cs typeface="+mn-cs"/>
        </a:defRPr>
      </a:lvl3pPr>
      <a:lvl4pPr marL="73152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4pPr>
      <a:lvl5pPr marL="91440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5pPr>
      <a:lvl6pPr marL="12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6pPr>
      <a:lvl7pPr marL="14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7pPr>
      <a:lvl8pPr marL="16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8pPr>
      <a:lvl9pPr marL="18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69986"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69987" name="Rectangle 1027"/>
          <p:cNvSpPr>
            <a:spLocks noGrp="1" noChangeArrowheads="1"/>
          </p:cNvSpPr>
          <p:nvPr>
            <p:ph type="body" idx="1"/>
          </p:nvPr>
        </p:nvSpPr>
        <p:spPr bwMode="auto">
          <a:xfrm>
            <a:off x="228600" y="1371600"/>
            <a:ext cx="8610600" cy="48768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fontAlgn="auto">
              <a:spcBef>
                <a:spcPts val="0"/>
              </a:spcBef>
              <a:spcAft>
                <a:spcPts val="0"/>
              </a:spcAft>
              <a:defRPr sz="1600">
                <a:solidFill>
                  <a:srgbClr val="000000"/>
                </a:solidFill>
                <a:latin typeface="Garamond" pitchFamily="18" charset="0"/>
                <a:ea typeface="+mn-ea"/>
                <a:cs typeface="+mn-cs"/>
              </a:defRPr>
            </a:lvl1pPr>
          </a:lstStyle>
          <a:p>
            <a:pPr>
              <a:defRPr/>
            </a:pPr>
            <a:fld id="{EFC36330-171D-874A-B302-CA3D70443983}" type="slidenum">
              <a:rPr lang="en-US" altLang="en-US"/>
              <a:pPr>
                <a:defRPr/>
              </a:pPr>
              <a:t>‹#›</a:t>
            </a:fld>
            <a:endParaRPr lang="en-US" altLang="en-US"/>
          </a:p>
        </p:txBody>
      </p:sp>
      <p:sp>
        <p:nvSpPr>
          <p:cNvPr id="169990" name="Line 1032"/>
          <p:cNvSpPr>
            <a:spLocks noChangeShapeType="1"/>
          </p:cNvSpPr>
          <p:nvPr/>
        </p:nvSpPr>
        <p:spPr bwMode="auto">
          <a:xfrm>
            <a:off x="228600" y="6381750"/>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69991" name="Line 1033"/>
          <p:cNvSpPr>
            <a:spLocks noChangeShapeType="1"/>
          </p:cNvSpPr>
          <p:nvPr/>
        </p:nvSpPr>
        <p:spPr bwMode="auto">
          <a:xfrm>
            <a:off x="228600" y="914400"/>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pic>
        <p:nvPicPr>
          <p:cNvPr id="169992" name="Picture 7" descr="safari.png"/>
          <p:cNvPicPr>
            <a:picLocks noChangeAspect="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179388" y="6453188"/>
            <a:ext cx="1079500" cy="3127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73560839"/>
      </p:ext>
    </p:extLst>
  </p:cSld>
  <p:clrMap bg1="lt1" tx1="dk1" bg2="lt2" tx2="dk2" accent1="accent1" accent2="accent2" accent3="accent3" accent4="accent4" accent5="accent5" accent6="accent6" hlink="hlink" folHlink="folHlink"/>
  <p:sldLayoutIdLst>
    <p:sldLayoutId id="2147487195" r:id="rId1"/>
    <p:sldLayoutId id="2147487196" r:id="rId2"/>
    <p:sldLayoutId id="2147487197" r:id="rId3"/>
    <p:sldLayoutId id="2147487198" r:id="rId4"/>
    <p:sldLayoutId id="2147487199" r:id="rId5"/>
    <p:sldLayoutId id="2147487200" r:id="rId6"/>
    <p:sldLayoutId id="2147487201" r:id="rId7"/>
    <p:sldLayoutId id="2147487202" r:id="rId8"/>
    <p:sldLayoutId id="2147487203" r:id="rId9"/>
    <p:sldLayoutId id="2147487204" r:id="rId10"/>
    <p:sldLayoutId id="2147487205"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charset="0"/>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charset="0"/>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charset="0"/>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charset="0"/>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8914"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38915" name="Rectangle 1027"/>
          <p:cNvSpPr>
            <a:spLocks noGrp="1" noChangeArrowheads="1"/>
          </p:cNvSpPr>
          <p:nvPr>
            <p:ph type="body" idx="1"/>
          </p:nvPr>
        </p:nvSpPr>
        <p:spPr bwMode="auto">
          <a:xfrm>
            <a:off x="228600" y="1371600"/>
            <a:ext cx="8610600" cy="48768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fontAlgn="auto">
              <a:spcBef>
                <a:spcPts val="0"/>
              </a:spcBef>
              <a:spcAft>
                <a:spcPts val="0"/>
              </a:spcAft>
              <a:defRPr sz="1600">
                <a:solidFill>
                  <a:srgbClr val="000000"/>
                </a:solidFill>
                <a:latin typeface="Garamond" pitchFamily="18" charset="0"/>
                <a:ea typeface="+mn-ea"/>
                <a:cs typeface="+mn-cs"/>
              </a:defRPr>
            </a:lvl1pPr>
          </a:lstStyle>
          <a:p>
            <a:pPr>
              <a:defRPr/>
            </a:pPr>
            <a:fld id="{72694B9D-8BFE-654E-8D86-2D1B27ECA5D0}" type="slidenum">
              <a:rPr lang="en-US" altLang="en-US"/>
              <a:pPr>
                <a:defRPr/>
              </a:pPr>
              <a:t>‹#›</a:t>
            </a:fld>
            <a:endParaRPr lang="en-US" altLang="en-US"/>
          </a:p>
        </p:txBody>
      </p:sp>
      <p:sp>
        <p:nvSpPr>
          <p:cNvPr id="38918" name="Line 1032"/>
          <p:cNvSpPr>
            <a:spLocks noChangeShapeType="1"/>
          </p:cNvSpPr>
          <p:nvPr/>
        </p:nvSpPr>
        <p:spPr bwMode="auto">
          <a:xfrm>
            <a:off x="228600" y="6381750"/>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38919" name="Line 1033"/>
          <p:cNvSpPr>
            <a:spLocks noChangeShapeType="1"/>
          </p:cNvSpPr>
          <p:nvPr/>
        </p:nvSpPr>
        <p:spPr bwMode="auto">
          <a:xfrm>
            <a:off x="228600" y="914400"/>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237550987"/>
      </p:ext>
    </p:extLst>
  </p:cSld>
  <p:clrMap bg1="lt1" tx1="dk1" bg2="lt2" tx2="dk2" accent1="accent1" accent2="accent2" accent3="accent3" accent4="accent4" accent5="accent5" accent6="accent6" hlink="hlink" folHlink="folHlink"/>
  <p:sldLayoutIdLst>
    <p:sldLayoutId id="2147487207" r:id="rId1"/>
    <p:sldLayoutId id="2147487208" r:id="rId2"/>
    <p:sldLayoutId id="2147487209" r:id="rId3"/>
    <p:sldLayoutId id="2147487210" r:id="rId4"/>
    <p:sldLayoutId id="2147487211" r:id="rId5"/>
    <p:sldLayoutId id="2147487212" r:id="rId6"/>
    <p:sldLayoutId id="2147487213" r:id="rId7"/>
    <p:sldLayoutId id="2147487214" r:id="rId8"/>
    <p:sldLayoutId id="2147487215" r:id="rId9"/>
    <p:sldLayoutId id="2147487216" r:id="rId10"/>
    <p:sldLayoutId id="2147487217"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charset="0"/>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charset="0"/>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charset="0"/>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charset="0"/>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894431041"/>
      </p:ext>
    </p:extLst>
  </p:cSld>
  <p:clrMap bg1="lt1" tx1="dk1" bg2="lt2" tx2="dk2" accent1="accent1" accent2="accent2" accent3="accent3" accent4="accent4" accent5="accent5" accent6="accent6" hlink="hlink" folHlink="folHlink"/>
  <p:sldLayoutIdLst>
    <p:sldLayoutId id="2147487259" r:id="rId1"/>
    <p:sldLayoutId id="2147487260" r:id="rId2"/>
    <p:sldLayoutId id="2147487261" r:id="rId3"/>
    <p:sldLayoutId id="2147487262" r:id="rId4"/>
    <p:sldLayoutId id="2147487263" r:id="rId5"/>
    <p:sldLayoutId id="2147487264" r:id="rId6"/>
    <p:sldLayoutId id="2147487265" r:id="rId7"/>
    <p:sldLayoutId id="2147487266" r:id="rId8"/>
    <p:sldLayoutId id="2147487267" r:id="rId9"/>
    <p:sldLayoutId id="2147487268" r:id="rId10"/>
    <p:sldLayoutId id="2147487269"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3951778093"/>
      </p:ext>
    </p:extLst>
  </p:cSld>
  <p:clrMap bg1="lt1" tx1="dk1" bg2="lt2" tx2="dk2" accent1="accent1" accent2="accent2" accent3="accent3" accent4="accent4" accent5="accent5" accent6="accent6" hlink="hlink" folHlink="folHlink"/>
  <p:sldLayoutIdLst>
    <p:sldLayoutId id="2147483825" r:id="rId1"/>
    <p:sldLayoutId id="2147483826" r:id="rId2"/>
    <p:sldLayoutId id="2147483827" r:id="rId3"/>
    <p:sldLayoutId id="2147483828" r:id="rId4"/>
    <p:sldLayoutId id="2147483829" r:id="rId5"/>
    <p:sldLayoutId id="2147483830" r:id="rId6"/>
    <p:sldLayoutId id="2147483831" r:id="rId7"/>
    <p:sldLayoutId id="2147483832" r:id="rId8"/>
    <p:sldLayoutId id="2147483833" r:id="rId9"/>
    <p:sldLayoutId id="2147483834" r:id="rId10"/>
    <p:sldLayoutId id="2147483835"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44286491"/>
      </p:ext>
    </p:extLst>
  </p:cSld>
  <p:clrMap bg1="lt1" tx1="dk1" bg2="lt2" tx2="dk2" accent1="accent1" accent2="accent2" accent3="accent3" accent4="accent4" accent5="accent5" accent6="accent6" hlink="hlink" folHlink="folHlink"/>
  <p:sldLayoutIdLst>
    <p:sldLayoutId id="2147487279" r:id="rId1"/>
    <p:sldLayoutId id="2147487280" r:id="rId2"/>
    <p:sldLayoutId id="2147487281" r:id="rId3"/>
    <p:sldLayoutId id="2147487282" r:id="rId4"/>
    <p:sldLayoutId id="2147487283" r:id="rId5"/>
    <p:sldLayoutId id="2147487284" r:id="rId6"/>
    <p:sldLayoutId id="2147487285" r:id="rId7"/>
    <p:sldLayoutId id="2147487286" r:id="rId8"/>
    <p:sldLayoutId id="2147487287" r:id="rId9"/>
    <p:sldLayoutId id="2147487288" r:id="rId10"/>
    <p:sldLayoutId id="2147487289"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19810" name="Title Placeholder 1"/>
          <p:cNvSpPr>
            <a:spLocks noGrp="1"/>
          </p:cNvSpPr>
          <p:nvPr>
            <p:ph type="title"/>
          </p:nvPr>
        </p:nvSpPr>
        <p:spPr bwMode="auto">
          <a:xfrm>
            <a:off x="228600" y="152400"/>
            <a:ext cx="8686800" cy="10668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9811" name="Text Placeholder 2"/>
          <p:cNvSpPr>
            <a:spLocks noGrp="1"/>
          </p:cNvSpPr>
          <p:nvPr>
            <p:ph type="body" idx="1"/>
          </p:nvPr>
        </p:nvSpPr>
        <p:spPr bwMode="auto">
          <a:xfrm>
            <a:off x="228600" y="1219200"/>
            <a:ext cx="8686800" cy="5502275"/>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28650" y="6356350"/>
            <a:ext cx="2057400" cy="365125"/>
          </a:xfrm>
          <a:prstGeom prst="rect">
            <a:avLst/>
          </a:prstGeom>
        </p:spPr>
        <p:txBody>
          <a:bodyPr vert="horz" lIns="91440" tIns="45720" rIns="91440" bIns="45720" rtlCol="0" anchor="ctr"/>
          <a:lstStyle>
            <a:lvl1pPr algn="l"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5" name="Footer Placeholder 4"/>
          <p:cNvSpPr>
            <a:spLocks noGrp="1"/>
          </p:cNvSpPr>
          <p:nvPr>
            <p:ph type="ftr" sz="quarter" idx="3"/>
          </p:nvPr>
        </p:nvSpPr>
        <p:spPr>
          <a:xfrm>
            <a:off x="3028950" y="6356350"/>
            <a:ext cx="3086100" cy="365125"/>
          </a:xfrm>
          <a:prstGeom prst="rect">
            <a:avLst/>
          </a:prstGeom>
        </p:spPr>
        <p:txBody>
          <a:bodyPr vert="horz" lIns="91440" tIns="45720" rIns="91440" bIns="45720" rtlCol="0" anchor="ctr"/>
          <a:lstStyle>
            <a:lvl1pPr algn="ctr"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fontAlgn="auto">
              <a:spcBef>
                <a:spcPts val="0"/>
              </a:spcBef>
              <a:spcAft>
                <a:spcPts val="0"/>
              </a:spcAft>
              <a:defRPr sz="1200" smtClean="0">
                <a:solidFill>
                  <a:prstClr val="black">
                    <a:tint val="75000"/>
                  </a:prstClr>
                </a:solidFill>
                <a:latin typeface="Calibri"/>
                <a:ea typeface="+mn-ea"/>
                <a:cs typeface="+mn-cs"/>
              </a:defRPr>
            </a:lvl1pPr>
          </a:lstStyle>
          <a:p>
            <a:pPr>
              <a:defRPr/>
            </a:pPr>
            <a:fld id="{04427566-1EA6-5D4B-A5C7-FD3E6A54EA41}" type="slidenum">
              <a:rPr lang="en-US"/>
              <a:pPr>
                <a:defRPr/>
              </a:pPr>
              <a:t>‹#›</a:t>
            </a:fld>
            <a:endParaRPr lang="en-US"/>
          </a:p>
        </p:txBody>
      </p:sp>
    </p:spTree>
    <p:extLst>
      <p:ext uri="{BB962C8B-B14F-4D97-AF65-F5344CB8AC3E}">
        <p14:creationId xmlns:p14="http://schemas.microsoft.com/office/powerpoint/2010/main" val="1294643020"/>
      </p:ext>
    </p:extLst>
  </p:cSld>
  <p:clrMap bg1="lt1" tx1="dk1" bg2="lt2" tx2="dk2" accent1="accent1" accent2="accent2" accent3="accent3" accent4="accent4" accent5="accent5" accent6="accent6" hlink="hlink" folHlink="folHlink"/>
  <p:sldLayoutIdLst>
    <p:sldLayoutId id="2147487376" r:id="rId1"/>
    <p:sldLayoutId id="2147487377" r:id="rId2"/>
    <p:sldLayoutId id="2147487378" r:id="rId3"/>
    <p:sldLayoutId id="2147487379" r:id="rId4"/>
    <p:sldLayoutId id="2147487380" r:id="rId5"/>
    <p:sldLayoutId id="2147487381" r:id="rId6"/>
    <p:sldLayoutId id="2147487382" r:id="rId7"/>
    <p:sldLayoutId id="2147487383" r:id="rId8"/>
    <p:sldLayoutId id="2147487384" r:id="rId9"/>
    <p:sldLayoutId id="2147487385" r:id="rId10"/>
    <p:sldLayoutId id="2147487386"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algn="l" rtl="0" fontAlgn="base">
        <a:lnSpc>
          <a:spcPct val="90000"/>
        </a:lnSpc>
        <a:spcBef>
          <a:spcPct val="0"/>
        </a:spcBef>
        <a:spcAft>
          <a:spcPct val="0"/>
        </a:spcAft>
        <a:defRPr sz="4400" kern="1200">
          <a:solidFill>
            <a:schemeClr val="tx1"/>
          </a:solidFill>
          <a:latin typeface="+mj-lt"/>
          <a:ea typeface="ＭＳ Ｐゴシック" charset="0"/>
          <a:cs typeface="ＭＳ Ｐゴシック" charset="0"/>
        </a:defRPr>
      </a:lvl1pPr>
      <a:lvl2pPr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2pPr>
      <a:lvl3pPr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3pPr>
      <a:lvl4pPr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4pPr>
      <a:lvl5pPr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5pPr>
      <a:lvl6pPr marL="457200"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6pPr>
      <a:lvl7pPr marL="914400"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7pPr>
      <a:lvl8pPr marL="1371600"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8pPr>
      <a:lvl9pPr marL="1828800"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9pPr>
    </p:titleStyle>
    <p:bodyStyle>
      <a:lvl1pPr marL="228600" indent="-228600" algn="l" rtl="0" fontAlgn="base">
        <a:lnSpc>
          <a:spcPct val="90000"/>
        </a:lnSpc>
        <a:spcBef>
          <a:spcPts val="1000"/>
        </a:spcBef>
        <a:spcAft>
          <a:spcPct val="0"/>
        </a:spcAft>
        <a:buFont typeface="Arial" charset="0"/>
        <a:buChar char="•"/>
        <a:defRPr sz="2800" kern="1200">
          <a:solidFill>
            <a:schemeClr val="tx1"/>
          </a:solidFill>
          <a:latin typeface="+mn-lt"/>
          <a:ea typeface="ＭＳ Ｐゴシック" charset="0"/>
          <a:cs typeface="ＭＳ Ｐゴシック" charset="0"/>
        </a:defRPr>
      </a:lvl1pPr>
      <a:lvl2pPr marL="685800" indent="-228600" algn="l" rtl="0" fontAlgn="base">
        <a:lnSpc>
          <a:spcPct val="90000"/>
        </a:lnSpc>
        <a:spcBef>
          <a:spcPts val="500"/>
        </a:spcBef>
        <a:spcAft>
          <a:spcPct val="0"/>
        </a:spcAft>
        <a:buFont typeface="Arial" charset="0"/>
        <a:buChar char="•"/>
        <a:defRPr sz="2400" kern="1200">
          <a:solidFill>
            <a:schemeClr val="tx1"/>
          </a:solidFill>
          <a:latin typeface="+mn-lt"/>
          <a:ea typeface="ＭＳ Ｐゴシック" charset="0"/>
          <a:cs typeface="+mn-cs"/>
        </a:defRPr>
      </a:lvl2pPr>
      <a:lvl3pPr marL="1143000" indent="-228600" algn="l" rtl="0" fontAlgn="base">
        <a:lnSpc>
          <a:spcPct val="90000"/>
        </a:lnSpc>
        <a:spcBef>
          <a:spcPts val="500"/>
        </a:spcBef>
        <a:spcAft>
          <a:spcPct val="0"/>
        </a:spcAft>
        <a:buFont typeface="Arial" charset="0"/>
        <a:buChar char="•"/>
        <a:defRPr sz="2000" kern="1200">
          <a:solidFill>
            <a:schemeClr val="tx1"/>
          </a:solidFill>
          <a:latin typeface="+mn-lt"/>
          <a:ea typeface="ＭＳ Ｐゴシック" charset="0"/>
          <a:cs typeface="+mn-cs"/>
        </a:defRPr>
      </a:lvl3pPr>
      <a:lvl4pPr marL="1600200" indent="-228600" algn="l" rtl="0" fontAlgn="base">
        <a:lnSpc>
          <a:spcPct val="90000"/>
        </a:lnSpc>
        <a:spcBef>
          <a:spcPts val="500"/>
        </a:spcBef>
        <a:spcAft>
          <a:spcPct val="0"/>
        </a:spcAft>
        <a:buFont typeface="Arial" charset="0"/>
        <a:buChar char="•"/>
        <a:defRPr kern="1200">
          <a:solidFill>
            <a:schemeClr val="tx1"/>
          </a:solidFill>
          <a:latin typeface="+mn-lt"/>
          <a:ea typeface="ＭＳ Ｐゴシック" charset="0"/>
          <a:cs typeface="+mn-cs"/>
        </a:defRPr>
      </a:lvl4pPr>
      <a:lvl5pPr marL="2057400" indent="-228600" algn="l" rtl="0" fontAlgn="base">
        <a:lnSpc>
          <a:spcPct val="90000"/>
        </a:lnSpc>
        <a:spcBef>
          <a:spcPts val="500"/>
        </a:spcBef>
        <a:spcAft>
          <a:spcPct val="0"/>
        </a:spcAft>
        <a:buFont typeface="Arial" charset="0"/>
        <a:buChar char="•"/>
        <a:defRPr kern="1200">
          <a:solidFill>
            <a:schemeClr val="tx1"/>
          </a:solidFill>
          <a:latin typeface="+mn-lt"/>
          <a:ea typeface="ＭＳ Ｐゴシック"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144277362"/>
      </p:ext>
    </p:extLst>
  </p:cSld>
  <p:clrMap bg1="lt1" tx1="dk1" bg2="lt2" tx2="dk2" accent1="accent1" accent2="accent2" accent3="accent3" accent4="accent4" accent5="accent5" accent6="accent6" hlink="hlink" folHlink="folHlink"/>
  <p:sldLayoutIdLst>
    <p:sldLayoutId id="2147487424" r:id="rId1"/>
    <p:sldLayoutId id="2147487425" r:id="rId2"/>
    <p:sldLayoutId id="2147487426" r:id="rId3"/>
    <p:sldLayoutId id="2147487427" r:id="rId4"/>
    <p:sldLayoutId id="2147487428" r:id="rId5"/>
    <p:sldLayoutId id="2147487429" r:id="rId6"/>
    <p:sldLayoutId id="2147487430" r:id="rId7"/>
    <p:sldLayoutId id="2147487431" r:id="rId8"/>
    <p:sldLayoutId id="2147487432" r:id="rId9"/>
    <p:sldLayoutId id="2147487433" r:id="rId10"/>
    <p:sldLayoutId id="2147487434" r:id="rId11"/>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C01E2B0-9580-443F-A6BA-B15F0931263F}" type="datetime1">
              <a:rPr lang="en-US" smtClean="0">
                <a:solidFill>
                  <a:prstClr val="black">
                    <a:tint val="75000"/>
                  </a:prstClr>
                </a:solidFill>
              </a:rPr>
              <a:pPr/>
              <a:t>6/24/18</a:t>
            </a:fld>
            <a:endParaRPr lang="en-US">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934407785"/>
      </p:ext>
    </p:extLst>
  </p:cSld>
  <p:clrMap bg1="lt1" tx1="dk1" bg2="lt2" tx2="dk2" accent1="accent1" accent2="accent2" accent3="accent3" accent4="accent4" accent5="accent5" accent6="accent6" hlink="hlink" folHlink="folHlink"/>
  <p:sldLayoutIdLst>
    <p:sldLayoutId id="2147487460" r:id="rId1"/>
    <p:sldLayoutId id="2147487461" r:id="rId2"/>
    <p:sldLayoutId id="2147487462" r:id="rId3"/>
    <p:sldLayoutId id="2147487463" r:id="rId4"/>
    <p:sldLayoutId id="2147487464" r:id="rId5"/>
    <p:sldLayoutId id="2147487465" r:id="rId6"/>
    <p:sldLayoutId id="2147487466" r:id="rId7"/>
    <p:sldLayoutId id="2147487467" r:id="rId8"/>
    <p:sldLayoutId id="2147487468" r:id="rId9"/>
    <p:sldLayoutId id="2147487469" r:id="rId10"/>
    <p:sldLayoutId id="2147487470" r:id="rId11"/>
  </p:sldLayoutIdLst>
  <p:hf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49" name="Rectangle 1"/>
          <p:cNvSpPr>
            <a:spLocks noGrp="1" noChangeArrowheads="1"/>
          </p:cNvSpPr>
          <p:nvPr>
            <p:ph type="title"/>
          </p:nvPr>
        </p:nvSpPr>
        <p:spPr bwMode="auto">
          <a:xfrm>
            <a:off x="419100" y="196850"/>
            <a:ext cx="8077200" cy="558800"/>
          </a:xfrm>
          <a:prstGeom prst="rect">
            <a:avLst/>
          </a:prstGeom>
          <a:noFill/>
          <a:ln>
            <a:noFill/>
          </a:ln>
          <a:effectLst/>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vert="horz" wrap="square" lIns="25400" tIns="25400" rIns="25400" bIns="25400" numCol="1" anchor="t" anchorCtr="0" compatLnSpc="1">
            <a:prstTxWarp prst="textNoShape">
              <a:avLst/>
            </a:prstTxWarp>
          </a:bodyPr>
          <a:lstStyle/>
          <a:p>
            <a:pPr lvl="0"/>
            <a:r>
              <a:rPr lang="en-US">
                <a:sym typeface="Myriad Pro Bold Cond" charset="0"/>
              </a:rPr>
              <a:t>Click to edit Master title style</a:t>
            </a:r>
          </a:p>
        </p:txBody>
      </p:sp>
      <p:sp>
        <p:nvSpPr>
          <p:cNvPr id="2050" name="Rectangle 2"/>
          <p:cNvSpPr>
            <a:spLocks noGrp="1" noChangeArrowheads="1"/>
          </p:cNvSpPr>
          <p:nvPr>
            <p:ph type="body" idx="1"/>
          </p:nvPr>
        </p:nvSpPr>
        <p:spPr bwMode="auto">
          <a:xfrm>
            <a:off x="419100" y="1047750"/>
            <a:ext cx="8077200" cy="5175250"/>
          </a:xfrm>
          <a:prstGeom prst="rect">
            <a:avLst/>
          </a:prstGeom>
          <a:noFill/>
          <a:ln>
            <a:noFill/>
          </a:ln>
          <a:effectLst/>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vert="horz" wrap="square" lIns="25400" tIns="25400" rIns="25400" bIns="25400" numCol="1" anchor="t" anchorCtr="0" compatLnSpc="1">
            <a:prstTxWarp prst="textNoShape">
              <a:avLst/>
            </a:prstTxWarp>
          </a:bodyPr>
          <a:lstStyle/>
          <a:p>
            <a:pPr lvl="0"/>
            <a:r>
              <a:rPr lang="en-US">
                <a:sym typeface="Myriad Pro Bold Cond" charset="0"/>
              </a:rPr>
              <a:t>Click to edit Master text styles</a:t>
            </a:r>
          </a:p>
          <a:p>
            <a:pPr lvl="1"/>
            <a:r>
              <a:rPr lang="en-US">
                <a:sym typeface="Myriad Pro Bold Cond" charset="0"/>
              </a:rPr>
              <a:t>Second level</a:t>
            </a:r>
          </a:p>
          <a:p>
            <a:pPr lvl="2"/>
            <a:r>
              <a:rPr lang="en-US">
                <a:sym typeface="Myriad Pro Bold Cond" charset="0"/>
              </a:rPr>
              <a:t>Third level</a:t>
            </a:r>
          </a:p>
          <a:p>
            <a:pPr lvl="3"/>
            <a:r>
              <a:rPr lang="en-US">
                <a:sym typeface="Myriad Pro Bold Cond" charset="0"/>
              </a:rPr>
              <a:t>Fourth level</a:t>
            </a:r>
          </a:p>
          <a:p>
            <a:pPr lvl="4"/>
            <a:r>
              <a:rPr lang="en-US">
                <a:sym typeface="Myriad Pro Bold Cond" charset="0"/>
              </a:rPr>
              <a:t>Fifth level</a:t>
            </a:r>
          </a:p>
        </p:txBody>
      </p:sp>
    </p:spTree>
    <p:extLst>
      <p:ext uri="{BB962C8B-B14F-4D97-AF65-F5344CB8AC3E}">
        <p14:creationId xmlns:p14="http://schemas.microsoft.com/office/powerpoint/2010/main" val="1377622706"/>
      </p:ext>
    </p:extLst>
  </p:cSld>
  <p:clrMap bg1="lt1" tx1="dk1" bg2="lt2" tx2="dk2" accent1="accent1" accent2="accent2" accent3="accent3" accent4="accent4" accent5="accent5" accent6="accent6" hlink="hlink" folHlink="folHlink"/>
  <p:sldLayoutIdLst>
    <p:sldLayoutId id="2147487472" r:id="rId1"/>
    <p:sldLayoutId id="2147487473" r:id="rId2"/>
    <p:sldLayoutId id="2147487474" r:id="rId3"/>
    <p:sldLayoutId id="2147487475" r:id="rId4"/>
    <p:sldLayoutId id="2147487476" r:id="rId5"/>
    <p:sldLayoutId id="2147487477" r:id="rId6"/>
    <p:sldLayoutId id="2147487478" r:id="rId7"/>
    <p:sldLayoutId id="2147487479" r:id="rId8"/>
    <p:sldLayoutId id="2147487480" r:id="rId9"/>
    <p:sldLayoutId id="2147487481" r:id="rId10"/>
    <p:sldLayoutId id="2147487482" r:id="rId11"/>
  </p:sldLayoutIdLst>
  <p:transition/>
  <p:txStyles>
    <p:titleStyle>
      <a:lvl1pPr algn="l" rtl="0" fontAlgn="base">
        <a:spcBef>
          <a:spcPct val="0"/>
        </a:spcBef>
        <a:spcAft>
          <a:spcPct val="0"/>
        </a:spcAft>
        <a:defRPr sz="4200">
          <a:solidFill>
            <a:schemeClr val="tx1"/>
          </a:solidFill>
          <a:latin typeface="+mj-lt"/>
          <a:ea typeface="+mj-ea"/>
          <a:cs typeface="+mj-cs"/>
          <a:sym typeface="Myriad Pro Bold Cond" charset="0"/>
        </a:defRPr>
      </a:lvl1pPr>
      <a:lvl2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2pPr>
      <a:lvl3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3pPr>
      <a:lvl4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4pPr>
      <a:lvl5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5pPr>
      <a:lvl6pPr marL="2286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6pPr>
      <a:lvl7pPr marL="4572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7pPr>
      <a:lvl8pPr marL="6858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8pPr>
      <a:lvl9pPr marL="9144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9pPr>
    </p:titleStyle>
    <p:bodyStyle>
      <a:lvl1pPr marL="400050" indent="-400050" algn="l" rtl="0" fontAlgn="base">
        <a:spcBef>
          <a:spcPts val="700"/>
        </a:spcBef>
        <a:spcAft>
          <a:spcPct val="0"/>
        </a:spcAft>
        <a:buSzPct val="120000"/>
        <a:buFont typeface="Lucida Grande" charset="0"/>
        <a:buChar char="▪"/>
        <a:defRPr sz="2800">
          <a:solidFill>
            <a:schemeClr val="tx1"/>
          </a:solidFill>
          <a:latin typeface="+mn-lt"/>
          <a:ea typeface="+mn-ea"/>
          <a:cs typeface="+mn-cs"/>
          <a:sym typeface="Myriad Pro Bold Cond" charset="0"/>
        </a:defRPr>
      </a:lvl1pPr>
      <a:lvl2pPr marL="6921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2pPr>
      <a:lvl3pPr marL="102870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3pPr>
      <a:lvl4pPr marL="135890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4pPr>
      <a:lvl5pPr marL="16954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5pPr>
      <a:lvl6pPr marL="19240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6pPr>
      <a:lvl7pPr marL="21526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7pPr>
      <a:lvl8pPr marL="23812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8pPr>
      <a:lvl9pPr marL="26098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9pPr>
    </p:bodyStyle>
    <p:otherStyle>
      <a:defPPr>
        <a:defRPr lang="en-US"/>
      </a:defPPr>
      <a:lvl1pPr marL="0" algn="l" defTabSz="228600" rtl="0" eaLnBrk="1" latinLnBrk="0" hangingPunct="1">
        <a:defRPr sz="900" kern="1200">
          <a:solidFill>
            <a:schemeClr val="tx1"/>
          </a:solidFill>
          <a:latin typeface="+mn-lt"/>
          <a:ea typeface="+mn-ea"/>
          <a:cs typeface="+mn-cs"/>
        </a:defRPr>
      </a:lvl1pPr>
      <a:lvl2pPr marL="228600" algn="l" defTabSz="228600" rtl="0" eaLnBrk="1" latinLnBrk="0" hangingPunct="1">
        <a:defRPr sz="900" kern="1200">
          <a:solidFill>
            <a:schemeClr val="tx1"/>
          </a:solidFill>
          <a:latin typeface="+mn-lt"/>
          <a:ea typeface="+mn-ea"/>
          <a:cs typeface="+mn-cs"/>
        </a:defRPr>
      </a:lvl2pPr>
      <a:lvl3pPr marL="457200" algn="l" defTabSz="228600" rtl="0" eaLnBrk="1" latinLnBrk="0" hangingPunct="1">
        <a:defRPr sz="900" kern="1200">
          <a:solidFill>
            <a:schemeClr val="tx1"/>
          </a:solidFill>
          <a:latin typeface="+mn-lt"/>
          <a:ea typeface="+mn-ea"/>
          <a:cs typeface="+mn-cs"/>
        </a:defRPr>
      </a:lvl3pPr>
      <a:lvl4pPr marL="685800" algn="l" defTabSz="228600" rtl="0" eaLnBrk="1" latinLnBrk="0" hangingPunct="1">
        <a:defRPr sz="900" kern="1200">
          <a:solidFill>
            <a:schemeClr val="tx1"/>
          </a:solidFill>
          <a:latin typeface="+mn-lt"/>
          <a:ea typeface="+mn-ea"/>
          <a:cs typeface="+mn-cs"/>
        </a:defRPr>
      </a:lvl4pPr>
      <a:lvl5pPr marL="914400" algn="l" defTabSz="228600" rtl="0" eaLnBrk="1" latinLnBrk="0" hangingPunct="1">
        <a:defRPr sz="900" kern="1200">
          <a:solidFill>
            <a:schemeClr val="tx1"/>
          </a:solidFill>
          <a:latin typeface="+mn-lt"/>
          <a:ea typeface="+mn-ea"/>
          <a:cs typeface="+mn-cs"/>
        </a:defRPr>
      </a:lvl5pPr>
      <a:lvl6pPr marL="1143000" algn="l" defTabSz="228600" rtl="0" eaLnBrk="1" latinLnBrk="0" hangingPunct="1">
        <a:defRPr sz="900" kern="1200">
          <a:solidFill>
            <a:schemeClr val="tx1"/>
          </a:solidFill>
          <a:latin typeface="+mn-lt"/>
          <a:ea typeface="+mn-ea"/>
          <a:cs typeface="+mn-cs"/>
        </a:defRPr>
      </a:lvl6pPr>
      <a:lvl7pPr marL="1371600" algn="l" defTabSz="228600" rtl="0" eaLnBrk="1" latinLnBrk="0" hangingPunct="1">
        <a:defRPr sz="900" kern="1200">
          <a:solidFill>
            <a:schemeClr val="tx1"/>
          </a:solidFill>
          <a:latin typeface="+mn-lt"/>
          <a:ea typeface="+mn-ea"/>
          <a:cs typeface="+mn-cs"/>
        </a:defRPr>
      </a:lvl7pPr>
      <a:lvl8pPr marL="1600200" algn="l" defTabSz="228600" rtl="0" eaLnBrk="1" latinLnBrk="0" hangingPunct="1">
        <a:defRPr sz="900" kern="1200">
          <a:solidFill>
            <a:schemeClr val="tx1"/>
          </a:solidFill>
          <a:latin typeface="+mn-lt"/>
          <a:ea typeface="+mn-ea"/>
          <a:cs typeface="+mn-cs"/>
        </a:defRPr>
      </a:lvl8pPr>
      <a:lvl9pPr marL="1828800" algn="l" defTabSz="228600" rtl="0" eaLnBrk="1" latinLnBrk="0" hangingPunct="1">
        <a:defRPr sz="9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4330472-63BD-4F26-8322-E7B4933B0A11}" type="datetime1">
              <a:rPr lang="en-US" smtClean="0">
                <a:solidFill>
                  <a:prstClr val="black">
                    <a:tint val="75000"/>
                  </a:prstClr>
                </a:solidFill>
              </a:rPr>
              <a:pPr/>
              <a:t>6/24/18</a:t>
            </a:fld>
            <a:endParaRPr lang="en-US">
              <a:solidFill>
                <a:prstClr val="black">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2000">
                <a:solidFill>
                  <a:schemeClr val="tx1">
                    <a:lumMod val="65000"/>
                    <a:lumOff val="35000"/>
                  </a:schemeClr>
                </a:solidFill>
              </a:defRPr>
            </a:lvl1pPr>
          </a:lstStyle>
          <a:p>
            <a:fld id="{41761933-5E43-49A2-AD73-7C7EDD79F2C4}" type="slidenum">
              <a:rPr lang="en-US" smtClean="0">
                <a:solidFill>
                  <a:prstClr val="black">
                    <a:lumMod val="65000"/>
                    <a:lumOff val="35000"/>
                  </a:prstClr>
                </a:solidFill>
              </a:rPr>
              <a:pPr/>
              <a:t>‹#›</a:t>
            </a:fld>
            <a:endParaRPr lang="en-US" dirty="0">
              <a:solidFill>
                <a:prstClr val="black">
                  <a:lumMod val="65000"/>
                  <a:lumOff val="35000"/>
                </a:prstClr>
              </a:solidFill>
            </a:endParaRPr>
          </a:p>
        </p:txBody>
      </p:sp>
    </p:spTree>
    <p:extLst>
      <p:ext uri="{BB962C8B-B14F-4D97-AF65-F5344CB8AC3E}">
        <p14:creationId xmlns:p14="http://schemas.microsoft.com/office/powerpoint/2010/main" val="1460422161"/>
      </p:ext>
    </p:extLst>
  </p:cSld>
  <p:clrMap bg1="lt1" tx1="dk1" bg2="lt2" tx2="dk2" accent1="accent1" accent2="accent2" accent3="accent3" accent4="accent4" accent5="accent5" accent6="accent6" hlink="hlink" folHlink="folHlink"/>
  <p:sldLayoutIdLst>
    <p:sldLayoutId id="2147487484" r:id="rId1"/>
    <p:sldLayoutId id="2147487485" r:id="rId2"/>
    <p:sldLayoutId id="2147487486" r:id="rId3"/>
    <p:sldLayoutId id="2147487487" r:id="rId4"/>
    <p:sldLayoutId id="2147487488" r:id="rId5"/>
    <p:sldLayoutId id="2147487489" r:id="rId6"/>
    <p:sldLayoutId id="2147487490" r:id="rId7"/>
    <p:sldLayoutId id="2147487491" r:id="rId8"/>
    <p:sldLayoutId id="2147487492" r:id="rId9"/>
    <p:sldLayoutId id="2147487493" r:id="rId10"/>
    <p:sldLayoutId id="2147487494" r:id="rId11"/>
  </p:sldLayoutIdLst>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hf hdr="0" ftr="0" dt="0"/>
  <p:txStyles>
    <p:titleStyle>
      <a:lvl1pPr algn="l" defTabSz="914400" rtl="0" eaLnBrk="1" latinLnBrk="0" hangingPunct="1">
        <a:lnSpc>
          <a:spcPct val="90000"/>
        </a:lnSpc>
        <a:spcBef>
          <a:spcPct val="0"/>
        </a:spcBef>
        <a:buNone/>
        <a:defRPr sz="4400" kern="1200">
          <a:solidFill>
            <a:schemeClr val="tx1"/>
          </a:solidFill>
          <a:latin typeface="Gill Sans MT" panose="020B0502020104020203" pitchFamily="34"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Gill Sans MT" panose="020B050202010402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Gill Sans MT" panose="020B050202010402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Gill Sans MT" panose="020B050202010402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Gill Sans MT" panose="020B050202010402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Gill Sans MT" panose="020B050202010402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216650557"/>
      </p:ext>
    </p:extLst>
  </p:cSld>
  <p:clrMap bg1="lt1" tx1="dk1" bg2="lt2" tx2="dk2" accent1="accent1" accent2="accent2" accent3="accent3" accent4="accent4" accent5="accent5" accent6="accent6" hlink="hlink" folHlink="folHlink"/>
  <p:sldLayoutIdLst>
    <p:sldLayoutId id="2147487496" r:id="rId1"/>
    <p:sldLayoutId id="2147487497" r:id="rId2"/>
    <p:sldLayoutId id="2147487498" r:id="rId3"/>
    <p:sldLayoutId id="2147487499" r:id="rId4"/>
    <p:sldLayoutId id="2147487500" r:id="rId5"/>
    <p:sldLayoutId id="2147487501" r:id="rId6"/>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52971312"/>
      </p:ext>
    </p:extLst>
  </p:cSld>
  <p:clrMap bg1="lt1" tx1="dk1" bg2="lt2" tx2="dk2" accent1="accent1" accent2="accent2" accent3="accent3" accent4="accent4" accent5="accent5" accent6="accent6" hlink="hlink" folHlink="folHlink"/>
  <p:sldLayoutIdLst>
    <p:sldLayoutId id="2147487503" r:id="rId1"/>
    <p:sldLayoutId id="2147487504" r:id="rId2"/>
    <p:sldLayoutId id="2147487505" r:id="rId3"/>
    <p:sldLayoutId id="2147487506" r:id="rId4"/>
    <p:sldLayoutId id="2147487507" r:id="rId5"/>
    <p:sldLayoutId id="2147487508" r:id="rId6"/>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015304620"/>
      </p:ext>
    </p:extLst>
  </p:cSld>
  <p:clrMap bg1="lt1" tx1="dk1" bg2="lt2" tx2="dk2" accent1="accent1" accent2="accent2" accent3="accent3" accent4="accent4" accent5="accent5" accent6="accent6" hlink="hlink" folHlink="folHlink"/>
  <p:sldLayoutIdLst>
    <p:sldLayoutId id="2147487510" r:id="rId1"/>
    <p:sldLayoutId id="2147487511" r:id="rId2"/>
    <p:sldLayoutId id="2147487512" r:id="rId3"/>
    <p:sldLayoutId id="2147487513" r:id="rId4"/>
    <p:sldLayoutId id="2147487514" r:id="rId5"/>
    <p:sldLayoutId id="2147487515" r:id="rId6"/>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19419247"/>
      </p:ext>
    </p:extLst>
  </p:cSld>
  <p:clrMap bg1="lt1" tx1="dk1" bg2="lt2" tx2="dk2" accent1="accent1" accent2="accent2" accent3="accent3" accent4="accent4" accent5="accent5" accent6="accent6" hlink="hlink" folHlink="folHlink"/>
  <p:sldLayoutIdLst>
    <p:sldLayoutId id="2147487517" r:id="rId1"/>
    <p:sldLayoutId id="2147487518" r:id="rId2"/>
    <p:sldLayoutId id="2147487519" r:id="rId3"/>
    <p:sldLayoutId id="2147487520" r:id="rId4"/>
    <p:sldLayoutId id="2147487521" r:id="rId5"/>
    <p:sldLayoutId id="2147487522" r:id="rId6"/>
    <p:sldLayoutId id="2147487523" r:id="rId7"/>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888125"/>
      </p:ext>
    </p:extLst>
  </p:cSld>
  <p:clrMap bg1="lt1" tx1="dk1" bg2="lt2" tx2="dk2" accent1="accent1" accent2="accent2" accent3="accent3" accent4="accent4" accent5="accent5" accent6="accent6" hlink="hlink" folHlink="folHlink"/>
  <p:sldLayoutIdLst>
    <p:sldLayoutId id="2147483849" r:id="rId1"/>
    <p:sldLayoutId id="2147483850" r:id="rId2"/>
    <p:sldLayoutId id="2147483851" r:id="rId3"/>
    <p:sldLayoutId id="2147483852" r:id="rId4"/>
    <p:sldLayoutId id="2147483853" r:id="rId5"/>
    <p:sldLayoutId id="2147483854" r:id="rId6"/>
    <p:sldLayoutId id="2147483855" r:id="rId7"/>
    <p:sldLayoutId id="2147483856" r:id="rId8"/>
    <p:sldLayoutId id="2147483857" r:id="rId9"/>
    <p:sldLayoutId id="2147483858" r:id="rId10"/>
    <p:sldLayoutId id="2147483859"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a:defRPr/>
            </a:pPr>
            <a:fld id="{F696C65B-3C59-4ED5-9C7F-730621DD0788}" type="datetime1">
              <a:rPr lang="en-US" smtClean="0">
                <a:solidFill>
                  <a:prstClr val="black">
                    <a:tint val="75000"/>
                  </a:prstClr>
                </a:solidFill>
              </a:rPr>
              <a:pPr>
                <a:defRPr/>
              </a:pPr>
              <a:t>6/24/18</a:t>
            </a:fld>
            <a:endParaRPr lang="en-US">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a:defRPr/>
            </a:pPr>
            <a:fld id="{13F32364-6BA0-48AA-B029-3ED2192016FC}" type="slidenum">
              <a:rPr lang="en-US" smtClean="0">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210606336"/>
      </p:ext>
    </p:extLst>
  </p:cSld>
  <p:clrMap bg1="lt1" tx1="dk1" bg2="lt2" tx2="dk2" accent1="accent1" accent2="accent2" accent3="accent3" accent4="accent4" accent5="accent5" accent6="accent6" hlink="hlink" folHlink="folHlink"/>
  <p:sldLayoutIdLst>
    <p:sldLayoutId id="2147487525" r:id="rId1"/>
    <p:sldLayoutId id="2147487526" r:id="rId2"/>
    <p:sldLayoutId id="2147487527" r:id="rId3"/>
    <p:sldLayoutId id="2147487528" r:id="rId4"/>
    <p:sldLayoutId id="2147487529" r:id="rId5"/>
    <p:sldLayoutId id="2147487530" r:id="rId6"/>
    <p:sldLayoutId id="2147487531" r:id="rId7"/>
    <p:sldLayoutId id="2147487532" r:id="rId8"/>
    <p:sldLayoutId id="2147487533" r:id="rId9"/>
    <p:sldLayoutId id="2147487534" r:id="rId10"/>
    <p:sldLayoutId id="2147487535" r:id="rId11"/>
  </p:sldLayoutIdLst>
  <p:hf hdr="0" ftr="0" dt="0"/>
  <p:txStyles>
    <p:titleStyle>
      <a:lvl1pPr algn="ctr" defTabSz="914400" rtl="0" eaLnBrk="1" latinLnBrk="0" hangingPunct="1">
        <a:spcBef>
          <a:spcPct val="0"/>
        </a:spcBef>
        <a:buNone/>
        <a:defRPr sz="4400" kern="1200">
          <a:solidFill>
            <a:schemeClr val="tx1"/>
          </a:solidFill>
          <a:latin typeface="Gill Sans MT" panose="020B0502020104020203" pitchFamily="34" charset="0"/>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Gill Sans MT" panose="020B0502020104020203" pitchFamily="34"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Gill Sans MT" panose="020B0502020104020203" pitchFamily="34" charset="0"/>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Gill Sans MT" panose="020B0502020104020203" pitchFamily="34" charset="0"/>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Gill Sans MT" panose="020B0502020104020203" pitchFamily="34" charset="0"/>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Gill Sans MT" panose="020B0502020104020203" pitchFamily="34"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409667958"/>
      </p:ext>
    </p:extLst>
  </p:cSld>
  <p:clrMap bg1="lt1" tx1="dk1" bg2="lt2" tx2="dk2" accent1="accent1" accent2="accent2" accent3="accent3" accent4="accent4" accent5="accent5" accent6="accent6" hlink="hlink" folHlink="folHlink"/>
  <p:sldLayoutIdLst>
    <p:sldLayoutId id="2147487537" r:id="rId1"/>
    <p:sldLayoutId id="2147487538" r:id="rId2"/>
    <p:sldLayoutId id="2147487539" r:id="rId3"/>
    <p:sldLayoutId id="2147487540" r:id="rId4"/>
    <p:sldLayoutId id="2147487541" r:id="rId5"/>
    <p:sldLayoutId id="2147487542" r:id="rId6"/>
    <p:sldLayoutId id="2147487543" r:id="rId7"/>
    <p:sldLayoutId id="2147487544" r:id="rId8"/>
    <p:sldLayoutId id="2147487545" r:id="rId9"/>
    <p:sldLayoutId id="2147487546" r:id="rId10"/>
    <p:sldLayoutId id="2147487547" r:id="rId11"/>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5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007527537"/>
      </p:ext>
    </p:extLst>
  </p:cSld>
  <p:clrMap bg1="lt1" tx1="dk1" bg2="lt2" tx2="dk2" accent1="accent1" accent2="accent2" accent3="accent3" accent4="accent4" accent5="accent5" accent6="accent6" hlink="hlink" folHlink="folHlink"/>
  <p:sldLayoutIdLst>
    <p:sldLayoutId id="2147487575" r:id="rId1"/>
    <p:sldLayoutId id="2147487576" r:id="rId2"/>
    <p:sldLayoutId id="2147487577" r:id="rId3"/>
    <p:sldLayoutId id="2147487578" r:id="rId4"/>
    <p:sldLayoutId id="2147487579" r:id="rId5"/>
    <p:sldLayoutId id="2147487580" r:id="rId6"/>
    <p:sldLayoutId id="2147487581" r:id="rId7"/>
    <p:sldLayoutId id="2147487582" r:id="rId8"/>
    <p:sldLayoutId id="2147487583" r:id="rId9"/>
    <p:sldLayoutId id="2147487584" r:id="rId10"/>
    <p:sldLayoutId id="2147487585"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49" name="Rectangle 1"/>
          <p:cNvSpPr>
            <a:spLocks noGrp="1" noChangeArrowheads="1"/>
          </p:cNvSpPr>
          <p:nvPr>
            <p:ph type="title"/>
          </p:nvPr>
        </p:nvSpPr>
        <p:spPr bwMode="auto">
          <a:xfrm>
            <a:off x="419100" y="196850"/>
            <a:ext cx="8077200" cy="558800"/>
          </a:xfrm>
          <a:prstGeom prst="rect">
            <a:avLst/>
          </a:prstGeom>
          <a:noFill/>
          <a:ln>
            <a:noFill/>
          </a:ln>
          <a:effectLst/>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vert="horz" wrap="square" lIns="25400" tIns="25400" rIns="25400" bIns="25400" numCol="1" anchor="t" anchorCtr="0" compatLnSpc="1">
            <a:prstTxWarp prst="textNoShape">
              <a:avLst/>
            </a:prstTxWarp>
          </a:bodyPr>
          <a:lstStyle/>
          <a:p>
            <a:pPr lvl="0"/>
            <a:r>
              <a:rPr lang="en-US">
                <a:sym typeface="Myriad Pro Bold Cond" charset="0"/>
              </a:rPr>
              <a:t>Click to edit Master title style</a:t>
            </a:r>
          </a:p>
        </p:txBody>
      </p:sp>
      <p:sp>
        <p:nvSpPr>
          <p:cNvPr id="2050" name="Rectangle 2"/>
          <p:cNvSpPr>
            <a:spLocks noGrp="1" noChangeArrowheads="1"/>
          </p:cNvSpPr>
          <p:nvPr>
            <p:ph type="body" idx="1"/>
          </p:nvPr>
        </p:nvSpPr>
        <p:spPr bwMode="auto">
          <a:xfrm>
            <a:off x="419100" y="1047750"/>
            <a:ext cx="8077200" cy="5175250"/>
          </a:xfrm>
          <a:prstGeom prst="rect">
            <a:avLst/>
          </a:prstGeom>
          <a:noFill/>
          <a:ln>
            <a:noFill/>
          </a:ln>
          <a:effectLst/>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vert="horz" wrap="square" lIns="25400" tIns="25400" rIns="25400" bIns="25400" numCol="1" anchor="t" anchorCtr="0" compatLnSpc="1">
            <a:prstTxWarp prst="textNoShape">
              <a:avLst/>
            </a:prstTxWarp>
          </a:bodyPr>
          <a:lstStyle/>
          <a:p>
            <a:pPr lvl="0"/>
            <a:r>
              <a:rPr lang="en-US">
                <a:sym typeface="Myriad Pro Bold Cond" charset="0"/>
              </a:rPr>
              <a:t>Click to edit Master text styles</a:t>
            </a:r>
          </a:p>
          <a:p>
            <a:pPr lvl="1"/>
            <a:r>
              <a:rPr lang="en-US">
                <a:sym typeface="Myriad Pro Bold Cond" charset="0"/>
              </a:rPr>
              <a:t>Second level</a:t>
            </a:r>
          </a:p>
          <a:p>
            <a:pPr lvl="2"/>
            <a:r>
              <a:rPr lang="en-US">
                <a:sym typeface="Myriad Pro Bold Cond" charset="0"/>
              </a:rPr>
              <a:t>Third level</a:t>
            </a:r>
          </a:p>
          <a:p>
            <a:pPr lvl="3"/>
            <a:r>
              <a:rPr lang="en-US">
                <a:sym typeface="Myriad Pro Bold Cond" charset="0"/>
              </a:rPr>
              <a:t>Fourth level</a:t>
            </a:r>
          </a:p>
          <a:p>
            <a:pPr lvl="4"/>
            <a:r>
              <a:rPr lang="en-US">
                <a:sym typeface="Myriad Pro Bold Cond" charset="0"/>
              </a:rPr>
              <a:t>Fifth level</a:t>
            </a:r>
          </a:p>
        </p:txBody>
      </p:sp>
    </p:spTree>
    <p:extLst>
      <p:ext uri="{BB962C8B-B14F-4D97-AF65-F5344CB8AC3E}">
        <p14:creationId xmlns:p14="http://schemas.microsoft.com/office/powerpoint/2010/main" val="1064865945"/>
      </p:ext>
    </p:extLst>
  </p:cSld>
  <p:clrMap bg1="lt1" tx1="dk1" bg2="lt2" tx2="dk2" accent1="accent1" accent2="accent2" accent3="accent3" accent4="accent4" accent5="accent5" accent6="accent6" hlink="hlink" folHlink="folHlink"/>
  <p:sldLayoutIdLst>
    <p:sldLayoutId id="2147487599" r:id="rId1"/>
    <p:sldLayoutId id="2147487600" r:id="rId2"/>
    <p:sldLayoutId id="2147487601" r:id="rId3"/>
    <p:sldLayoutId id="2147487602" r:id="rId4"/>
    <p:sldLayoutId id="2147487603" r:id="rId5"/>
    <p:sldLayoutId id="2147487604" r:id="rId6"/>
    <p:sldLayoutId id="2147487605" r:id="rId7"/>
    <p:sldLayoutId id="2147487606" r:id="rId8"/>
    <p:sldLayoutId id="2147487607" r:id="rId9"/>
    <p:sldLayoutId id="2147487608" r:id="rId10"/>
    <p:sldLayoutId id="2147487609"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xStyles>
    <p:titleStyle>
      <a:lvl1pPr algn="l" rtl="0" fontAlgn="base">
        <a:spcBef>
          <a:spcPct val="0"/>
        </a:spcBef>
        <a:spcAft>
          <a:spcPct val="0"/>
        </a:spcAft>
        <a:defRPr sz="4200">
          <a:solidFill>
            <a:schemeClr val="tx1"/>
          </a:solidFill>
          <a:latin typeface="+mj-lt"/>
          <a:ea typeface="+mj-ea"/>
          <a:cs typeface="+mj-cs"/>
          <a:sym typeface="Myriad Pro Bold Cond" charset="0"/>
        </a:defRPr>
      </a:lvl1pPr>
      <a:lvl2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2pPr>
      <a:lvl3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3pPr>
      <a:lvl4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4pPr>
      <a:lvl5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5pPr>
      <a:lvl6pPr marL="2286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6pPr>
      <a:lvl7pPr marL="4572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7pPr>
      <a:lvl8pPr marL="6858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8pPr>
      <a:lvl9pPr marL="9144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9pPr>
    </p:titleStyle>
    <p:bodyStyle>
      <a:lvl1pPr marL="400050" indent="-400050" algn="l" rtl="0" fontAlgn="base">
        <a:spcBef>
          <a:spcPts val="700"/>
        </a:spcBef>
        <a:spcAft>
          <a:spcPct val="0"/>
        </a:spcAft>
        <a:buSzPct val="120000"/>
        <a:buFont typeface="Lucida Grande" charset="0"/>
        <a:buChar char="▪"/>
        <a:defRPr sz="2800">
          <a:solidFill>
            <a:schemeClr val="tx1"/>
          </a:solidFill>
          <a:latin typeface="+mn-lt"/>
          <a:ea typeface="+mn-ea"/>
          <a:cs typeface="+mn-cs"/>
          <a:sym typeface="Myriad Pro Bold Cond" charset="0"/>
        </a:defRPr>
      </a:lvl1pPr>
      <a:lvl2pPr marL="6921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2pPr>
      <a:lvl3pPr marL="102870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3pPr>
      <a:lvl4pPr marL="135890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4pPr>
      <a:lvl5pPr marL="16954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5pPr>
      <a:lvl6pPr marL="19240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6pPr>
      <a:lvl7pPr marL="21526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7pPr>
      <a:lvl8pPr marL="23812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8pPr>
      <a:lvl9pPr marL="26098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9pPr>
    </p:bodyStyle>
    <p:otherStyle>
      <a:defPPr>
        <a:defRPr lang="en-US"/>
      </a:defPPr>
      <a:lvl1pPr marL="0" algn="l" defTabSz="228600" rtl="0" eaLnBrk="1" latinLnBrk="0" hangingPunct="1">
        <a:defRPr sz="900" kern="1200">
          <a:solidFill>
            <a:schemeClr val="tx1"/>
          </a:solidFill>
          <a:latin typeface="+mn-lt"/>
          <a:ea typeface="+mn-ea"/>
          <a:cs typeface="+mn-cs"/>
        </a:defRPr>
      </a:lvl1pPr>
      <a:lvl2pPr marL="228600" algn="l" defTabSz="228600" rtl="0" eaLnBrk="1" latinLnBrk="0" hangingPunct="1">
        <a:defRPr sz="900" kern="1200">
          <a:solidFill>
            <a:schemeClr val="tx1"/>
          </a:solidFill>
          <a:latin typeface="+mn-lt"/>
          <a:ea typeface="+mn-ea"/>
          <a:cs typeface="+mn-cs"/>
        </a:defRPr>
      </a:lvl2pPr>
      <a:lvl3pPr marL="457200" algn="l" defTabSz="228600" rtl="0" eaLnBrk="1" latinLnBrk="0" hangingPunct="1">
        <a:defRPr sz="900" kern="1200">
          <a:solidFill>
            <a:schemeClr val="tx1"/>
          </a:solidFill>
          <a:latin typeface="+mn-lt"/>
          <a:ea typeface="+mn-ea"/>
          <a:cs typeface="+mn-cs"/>
        </a:defRPr>
      </a:lvl3pPr>
      <a:lvl4pPr marL="685800" algn="l" defTabSz="228600" rtl="0" eaLnBrk="1" latinLnBrk="0" hangingPunct="1">
        <a:defRPr sz="900" kern="1200">
          <a:solidFill>
            <a:schemeClr val="tx1"/>
          </a:solidFill>
          <a:latin typeface="+mn-lt"/>
          <a:ea typeface="+mn-ea"/>
          <a:cs typeface="+mn-cs"/>
        </a:defRPr>
      </a:lvl4pPr>
      <a:lvl5pPr marL="914400" algn="l" defTabSz="228600" rtl="0" eaLnBrk="1" latinLnBrk="0" hangingPunct="1">
        <a:defRPr sz="900" kern="1200">
          <a:solidFill>
            <a:schemeClr val="tx1"/>
          </a:solidFill>
          <a:latin typeface="+mn-lt"/>
          <a:ea typeface="+mn-ea"/>
          <a:cs typeface="+mn-cs"/>
        </a:defRPr>
      </a:lvl5pPr>
      <a:lvl6pPr marL="1143000" algn="l" defTabSz="228600" rtl="0" eaLnBrk="1" latinLnBrk="0" hangingPunct="1">
        <a:defRPr sz="900" kern="1200">
          <a:solidFill>
            <a:schemeClr val="tx1"/>
          </a:solidFill>
          <a:latin typeface="+mn-lt"/>
          <a:ea typeface="+mn-ea"/>
          <a:cs typeface="+mn-cs"/>
        </a:defRPr>
      </a:lvl6pPr>
      <a:lvl7pPr marL="1371600" algn="l" defTabSz="228600" rtl="0" eaLnBrk="1" latinLnBrk="0" hangingPunct="1">
        <a:defRPr sz="900" kern="1200">
          <a:solidFill>
            <a:schemeClr val="tx1"/>
          </a:solidFill>
          <a:latin typeface="+mn-lt"/>
          <a:ea typeface="+mn-ea"/>
          <a:cs typeface="+mn-cs"/>
        </a:defRPr>
      </a:lvl7pPr>
      <a:lvl8pPr marL="1600200" algn="l" defTabSz="228600" rtl="0" eaLnBrk="1" latinLnBrk="0" hangingPunct="1">
        <a:defRPr sz="900" kern="1200">
          <a:solidFill>
            <a:schemeClr val="tx1"/>
          </a:solidFill>
          <a:latin typeface="+mn-lt"/>
          <a:ea typeface="+mn-ea"/>
          <a:cs typeface="+mn-cs"/>
        </a:defRPr>
      </a:lvl8pPr>
      <a:lvl9pPr marL="1828800" algn="l" defTabSz="228600" rtl="0" eaLnBrk="1" latinLnBrk="0" hangingPunct="1">
        <a:defRPr sz="9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338"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4339" name="Rectangle 1027"/>
          <p:cNvSpPr>
            <a:spLocks noGrp="1" noChangeArrowheads="1"/>
          </p:cNvSpPr>
          <p:nvPr>
            <p:ph type="body" idx="1"/>
          </p:nvPr>
        </p:nvSpPr>
        <p:spPr bwMode="auto">
          <a:xfrm>
            <a:off x="228600" y="898525"/>
            <a:ext cx="8610600" cy="5235575"/>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Garamond"/>
                <a:ea typeface="+mn-ea"/>
                <a:cs typeface="+mn-cs"/>
              </a:defRPr>
            </a:lvl1pPr>
          </a:lstStyle>
          <a:p>
            <a:pPr fontAlgn="base">
              <a:spcBef>
                <a:spcPct val="0"/>
              </a:spcBef>
              <a:spcAft>
                <a:spcPct val="0"/>
              </a:spcAft>
              <a:defRPr/>
            </a:pPr>
            <a:endParaRPr lang="en-US" altLang="en-US"/>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cs typeface="Arial" charset="0"/>
              </a:defRPr>
            </a:lvl1pPr>
          </a:lstStyle>
          <a:p>
            <a:pPr fontAlgn="base">
              <a:spcBef>
                <a:spcPct val="0"/>
              </a:spcBef>
              <a:spcAft>
                <a:spcPct val="0"/>
              </a:spcAft>
              <a:defRPr/>
            </a:pPr>
            <a:fld id="{227335F6-6954-3C40-A4A8-B5A9BB3542FD}" type="slidenum">
              <a:rPr lang="en-US">
                <a:ea typeface="ＭＳ Ｐゴシック" charset="0"/>
              </a:rPr>
              <a:pPr fontAlgn="base">
                <a:spcBef>
                  <a:spcPct val="0"/>
                </a:spcBef>
                <a:spcAft>
                  <a:spcPct val="0"/>
                </a:spcAft>
                <a:defRPr/>
              </a:pPr>
              <a:t>‹#›</a:t>
            </a:fld>
            <a:endParaRPr lang="en-US">
              <a:ea typeface="ＭＳ Ｐゴシック" charset="0"/>
            </a:endParaRPr>
          </a:p>
        </p:txBody>
      </p:sp>
      <p:sp>
        <p:nvSpPr>
          <p:cNvPr id="14342"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4343"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32942628"/>
      </p:ext>
    </p:extLst>
  </p:cSld>
  <p:clrMap bg1="lt1" tx1="dk1" bg2="lt2" tx2="dk2" accent1="accent1" accent2="accent2" accent3="accent3" accent4="accent4" accent5="accent5" accent6="accent6" hlink="hlink" folHlink="folHlink"/>
  <p:sldLayoutIdLst>
    <p:sldLayoutId id="2147487611" r:id="rId1"/>
    <p:sldLayoutId id="2147487612" r:id="rId2"/>
    <p:sldLayoutId id="2147487613" r:id="rId3"/>
    <p:sldLayoutId id="2147487614" r:id="rId4"/>
    <p:sldLayoutId id="2147487615" r:id="rId5"/>
    <p:sldLayoutId id="2147487616" r:id="rId6"/>
    <p:sldLayoutId id="2147487617" r:id="rId7"/>
    <p:sldLayoutId id="2147487618" r:id="rId8"/>
    <p:sldLayoutId id="2147487619" r:id="rId9"/>
    <p:sldLayoutId id="2147487620" r:id="rId10"/>
    <p:sldLayoutId id="2147487621" r:id="rId11"/>
    <p:sldLayoutId id="2147487622"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024069023"/>
      </p:ext>
    </p:extLst>
  </p:cSld>
  <p:clrMap bg1="lt1" tx1="dk1" bg2="lt2" tx2="dk2" accent1="accent1" accent2="accent2" accent3="accent3" accent4="accent4" accent5="accent5" accent6="accent6" hlink="hlink" folHlink="folHlink"/>
  <p:sldLayoutIdLst>
    <p:sldLayoutId id="2147487624" r:id="rId1"/>
    <p:sldLayoutId id="2147487625" r:id="rId2"/>
    <p:sldLayoutId id="2147487626" r:id="rId3"/>
    <p:sldLayoutId id="2147487627" r:id="rId4"/>
    <p:sldLayoutId id="2147487628" r:id="rId5"/>
    <p:sldLayoutId id="2147487629" r:id="rId6"/>
    <p:sldLayoutId id="2147487630" r:id="rId7"/>
    <p:sldLayoutId id="2147487631" r:id="rId8"/>
    <p:sldLayoutId id="2147487632" r:id="rId9"/>
    <p:sldLayoutId id="2147487633" r:id="rId10"/>
    <p:sldLayoutId id="2147487634"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93476656"/>
      </p:ext>
    </p:extLst>
  </p:cSld>
  <p:clrMap bg1="lt1" tx1="dk1" bg2="lt2" tx2="dk2" accent1="accent1" accent2="accent2" accent3="accent3" accent4="accent4" accent5="accent5" accent6="accent6" hlink="hlink" folHlink="folHlink"/>
  <p:sldLayoutIdLst>
    <p:sldLayoutId id="2147487708" r:id="rId1"/>
    <p:sldLayoutId id="2147487709" r:id="rId2"/>
    <p:sldLayoutId id="2147487710" r:id="rId3"/>
    <p:sldLayoutId id="2147487711" r:id="rId4"/>
    <p:sldLayoutId id="2147487712" r:id="rId5"/>
    <p:sldLayoutId id="2147487713" r:id="rId6"/>
    <p:sldLayoutId id="2147487714" r:id="rId7"/>
    <p:sldLayoutId id="2147487715" r:id="rId8"/>
    <p:sldLayoutId id="2147487716" r:id="rId9"/>
    <p:sldLayoutId id="2147487717" r:id="rId10"/>
    <p:sldLayoutId id="2147487718"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732552433"/>
      </p:ext>
    </p:extLst>
  </p:cSld>
  <p:clrMap bg1="lt1" tx1="dk1" bg2="lt2" tx2="dk2" accent1="accent1" accent2="accent2" accent3="accent3" accent4="accent4" accent5="accent5" accent6="accent6" hlink="hlink" folHlink="folHlink"/>
  <p:sldLayoutIdLst>
    <p:sldLayoutId id="2147487732" r:id="rId1"/>
    <p:sldLayoutId id="2147487733" r:id="rId2"/>
    <p:sldLayoutId id="2147487734" r:id="rId3"/>
    <p:sldLayoutId id="2147487735" r:id="rId4"/>
    <p:sldLayoutId id="2147487736" r:id="rId5"/>
    <p:sldLayoutId id="2147487737" r:id="rId6"/>
    <p:sldLayoutId id="2147487738" r:id="rId7"/>
    <p:sldLayoutId id="2147487739" r:id="rId8"/>
    <p:sldLayoutId id="2147487740" r:id="rId9"/>
    <p:sldLayoutId id="2147487741" r:id="rId10"/>
    <p:sldLayoutId id="2147487742"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zh-TW" altLang="en-US"/>
              <a:t>按一下以編輯母片標題樣式</a:t>
            </a:r>
            <a:endParaRPr lang="en-US" altLang="en-US"/>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en-US" altLang="en-US"/>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900">
                <a:latin typeface="Garamond" pitchFamily="18" charset="0"/>
              </a:defRPr>
            </a:lvl1pPr>
          </a:lstStyle>
          <a:p>
            <a:endParaRPr 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Garamond" pitchFamily="18" charset="0"/>
              </a:defRPr>
            </a:lvl1pPr>
          </a:lstStyle>
          <a:p>
            <a:fld id="{4CAE9295-42F8-0747-9AE1-33958E89C374}" type="slidenum">
              <a:rPr lang="en-US" smtClean="0">
                <a:solidFill>
                  <a:srgbClr val="000000"/>
                </a:solidFill>
              </a:rPr>
              <a:pPr/>
              <a:t>‹#›</a:t>
            </a:fld>
            <a:endParaRPr 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sz="1350">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sz="1350">
              <a:solidFill>
                <a:srgbClr val="000000"/>
              </a:solidFill>
            </a:endParaRPr>
          </a:p>
        </p:txBody>
      </p:sp>
      <p:pic>
        <p:nvPicPr>
          <p:cNvPr id="8" name="Picture 7" descr="safari.png"/>
          <p:cNvPicPr>
            <a:picLocks noChangeAspect="1"/>
          </p:cNvPicPr>
          <p:nvPr/>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826463370"/>
      </p:ext>
    </p:extLst>
  </p:cSld>
  <p:clrMap bg1="lt1" tx1="dk1" bg2="lt2" tx2="dk2" accent1="accent1" accent2="accent2" accent3="accent3" accent4="accent4" accent5="accent5" accent6="accent6" hlink="hlink" folHlink="folHlink"/>
  <p:sldLayoutIdLst>
    <p:sldLayoutId id="2147487744" r:id="rId1"/>
    <p:sldLayoutId id="2147487745" r:id="rId2"/>
    <p:sldLayoutId id="2147487746" r:id="rId3"/>
    <p:sldLayoutId id="2147487747" r:id="rId4"/>
    <p:sldLayoutId id="2147487748" r:id="rId5"/>
    <p:sldLayoutId id="2147487749" r:id="rId6"/>
    <p:sldLayoutId id="2147487750" r:id="rId7"/>
    <p:sldLayoutId id="2147487751" r:id="rId8"/>
    <p:sldLayoutId id="2147487752" r:id="rId9"/>
    <p:sldLayoutId id="2147487753" r:id="rId10"/>
    <p:sldLayoutId id="2147487754" r:id="rId11"/>
  </p:sldLayoutIdLst>
  <p:transition/>
  <p:hf hdr="0" ftr="0" dt="0"/>
  <p:txStyles>
    <p:titleStyle>
      <a:lvl1pPr algn="l" rtl="0" eaLnBrk="1" fontAlgn="base" hangingPunct="1">
        <a:spcBef>
          <a:spcPct val="0"/>
        </a:spcBef>
        <a:spcAft>
          <a:spcPct val="0"/>
        </a:spcAft>
        <a:defRPr sz="3000">
          <a:solidFill>
            <a:schemeClr val="tx2"/>
          </a:solidFill>
          <a:latin typeface="+mj-lt"/>
          <a:ea typeface="+mj-ea"/>
          <a:cs typeface="+mj-cs"/>
        </a:defRPr>
      </a:lvl1pPr>
      <a:lvl2pPr algn="l" rtl="0" eaLnBrk="1" fontAlgn="base" hangingPunct="1">
        <a:spcBef>
          <a:spcPct val="0"/>
        </a:spcBef>
        <a:spcAft>
          <a:spcPct val="0"/>
        </a:spcAft>
        <a:defRPr sz="3000">
          <a:solidFill>
            <a:schemeClr val="tx2"/>
          </a:solidFill>
          <a:latin typeface="Garamond" pitchFamily="18" charset="0"/>
        </a:defRPr>
      </a:lvl2pPr>
      <a:lvl3pPr algn="l" rtl="0" eaLnBrk="1" fontAlgn="base" hangingPunct="1">
        <a:spcBef>
          <a:spcPct val="0"/>
        </a:spcBef>
        <a:spcAft>
          <a:spcPct val="0"/>
        </a:spcAft>
        <a:defRPr sz="3000">
          <a:solidFill>
            <a:schemeClr val="tx2"/>
          </a:solidFill>
          <a:latin typeface="Garamond" pitchFamily="18" charset="0"/>
        </a:defRPr>
      </a:lvl3pPr>
      <a:lvl4pPr algn="l" rtl="0" eaLnBrk="1" fontAlgn="base" hangingPunct="1">
        <a:spcBef>
          <a:spcPct val="0"/>
        </a:spcBef>
        <a:spcAft>
          <a:spcPct val="0"/>
        </a:spcAft>
        <a:defRPr sz="3000">
          <a:solidFill>
            <a:schemeClr val="tx2"/>
          </a:solidFill>
          <a:latin typeface="Garamond" pitchFamily="18" charset="0"/>
        </a:defRPr>
      </a:lvl4pPr>
      <a:lvl5pPr algn="l" rtl="0" eaLnBrk="1" fontAlgn="base" hangingPunct="1">
        <a:spcBef>
          <a:spcPct val="0"/>
        </a:spcBef>
        <a:spcAft>
          <a:spcPct val="0"/>
        </a:spcAft>
        <a:defRPr sz="3000">
          <a:solidFill>
            <a:schemeClr val="tx2"/>
          </a:solidFill>
          <a:latin typeface="Garamond" pitchFamily="18" charset="0"/>
        </a:defRPr>
      </a:lvl5pPr>
      <a:lvl6pPr marL="342900" algn="l" rtl="0" eaLnBrk="1" fontAlgn="base" hangingPunct="1">
        <a:spcBef>
          <a:spcPct val="0"/>
        </a:spcBef>
        <a:spcAft>
          <a:spcPct val="0"/>
        </a:spcAft>
        <a:defRPr sz="3000">
          <a:solidFill>
            <a:schemeClr val="tx2"/>
          </a:solidFill>
          <a:latin typeface="Garamond" pitchFamily="18" charset="0"/>
        </a:defRPr>
      </a:lvl6pPr>
      <a:lvl7pPr marL="685800" algn="l" rtl="0" eaLnBrk="1" fontAlgn="base" hangingPunct="1">
        <a:spcBef>
          <a:spcPct val="0"/>
        </a:spcBef>
        <a:spcAft>
          <a:spcPct val="0"/>
        </a:spcAft>
        <a:defRPr sz="3000">
          <a:solidFill>
            <a:schemeClr val="tx2"/>
          </a:solidFill>
          <a:latin typeface="Garamond" pitchFamily="18" charset="0"/>
        </a:defRPr>
      </a:lvl7pPr>
      <a:lvl8pPr marL="1028700" algn="l" rtl="0" eaLnBrk="1" fontAlgn="base" hangingPunct="1">
        <a:spcBef>
          <a:spcPct val="0"/>
        </a:spcBef>
        <a:spcAft>
          <a:spcPct val="0"/>
        </a:spcAft>
        <a:defRPr sz="3000">
          <a:solidFill>
            <a:schemeClr val="tx2"/>
          </a:solidFill>
          <a:latin typeface="Garamond" pitchFamily="18" charset="0"/>
        </a:defRPr>
      </a:lvl8pPr>
      <a:lvl9pPr marL="1371600" algn="l" rtl="0" eaLnBrk="1" fontAlgn="base" hangingPunct="1">
        <a:spcBef>
          <a:spcPct val="0"/>
        </a:spcBef>
        <a:spcAft>
          <a:spcPct val="0"/>
        </a:spcAft>
        <a:defRPr sz="3000">
          <a:solidFill>
            <a:schemeClr val="tx2"/>
          </a:solidFill>
          <a:latin typeface="Garamond" pitchFamily="18" charset="0"/>
        </a:defRPr>
      </a:lvl9pPr>
    </p:titleStyle>
    <p:bodyStyle>
      <a:lvl1pPr marL="257175" indent="-257175" algn="l" rtl="0" eaLnBrk="1" fontAlgn="base" hangingPunct="1">
        <a:spcBef>
          <a:spcPct val="20000"/>
        </a:spcBef>
        <a:spcAft>
          <a:spcPct val="0"/>
        </a:spcAft>
        <a:buClr>
          <a:schemeClr val="accent1"/>
        </a:buClr>
        <a:buSzPct val="65000"/>
        <a:buFont typeface="Wingdings" pitchFamily="2" charset="2"/>
        <a:buChar char="n"/>
        <a:defRPr sz="1800">
          <a:solidFill>
            <a:schemeClr val="tx1"/>
          </a:solidFill>
          <a:latin typeface="+mn-lt"/>
          <a:ea typeface="+mn-ea"/>
          <a:cs typeface="+mn-cs"/>
        </a:defRPr>
      </a:lvl1pPr>
      <a:lvl2pPr marL="502444" indent="-244079" algn="l" rtl="0" eaLnBrk="1" fontAlgn="base" hangingPunct="1">
        <a:spcBef>
          <a:spcPct val="20000"/>
        </a:spcBef>
        <a:spcAft>
          <a:spcPct val="0"/>
        </a:spcAft>
        <a:buClr>
          <a:schemeClr val="accent2"/>
        </a:buClr>
        <a:buSzPct val="60000"/>
        <a:buFont typeface="Wingdings" pitchFamily="2" charset="2"/>
        <a:buChar char="q"/>
        <a:defRPr sz="1650">
          <a:solidFill>
            <a:schemeClr val="tx1"/>
          </a:solidFill>
          <a:latin typeface="+mn-lt"/>
        </a:defRPr>
      </a:lvl2pPr>
      <a:lvl3pPr marL="766763" indent="-263129" algn="l" rtl="0" eaLnBrk="1" fontAlgn="base" hangingPunct="1">
        <a:spcBef>
          <a:spcPct val="20000"/>
        </a:spcBef>
        <a:spcAft>
          <a:spcPct val="0"/>
        </a:spcAft>
        <a:buClr>
          <a:schemeClr val="accent1"/>
        </a:buClr>
        <a:buSzPct val="65000"/>
        <a:buFont typeface="Wingdings" pitchFamily="2" charset="2"/>
        <a:buChar char="n"/>
        <a:defRPr sz="1500">
          <a:solidFill>
            <a:schemeClr val="tx1"/>
          </a:solidFill>
          <a:latin typeface="+mn-lt"/>
        </a:defRPr>
      </a:lvl3pPr>
      <a:lvl4pPr marL="1004888" indent="-236935" algn="l" rtl="0" eaLnBrk="1" fontAlgn="base" hangingPunct="1">
        <a:spcBef>
          <a:spcPct val="20000"/>
        </a:spcBef>
        <a:spcAft>
          <a:spcPct val="0"/>
        </a:spcAft>
        <a:buClr>
          <a:schemeClr val="accent2"/>
        </a:buClr>
        <a:buSzPct val="70000"/>
        <a:buFont typeface="Wingdings" pitchFamily="2" charset="2"/>
        <a:buChar char="q"/>
        <a:defRPr>
          <a:solidFill>
            <a:schemeClr val="tx1"/>
          </a:solidFill>
          <a:latin typeface="+mn-lt"/>
        </a:defRPr>
      </a:lvl4pPr>
      <a:lvl5pPr marL="1260872" indent="-254794" algn="l" rtl="0" eaLnBrk="1" fontAlgn="base" hangingPunct="1">
        <a:spcBef>
          <a:spcPct val="20000"/>
        </a:spcBef>
        <a:spcAft>
          <a:spcPct val="0"/>
        </a:spcAft>
        <a:buClr>
          <a:schemeClr val="accent1"/>
        </a:buClr>
        <a:buSzPct val="75000"/>
        <a:buFont typeface="Wingdings" pitchFamily="2" charset="2"/>
        <a:buChar char="§"/>
        <a:defRPr sz="1200">
          <a:solidFill>
            <a:schemeClr val="tx1"/>
          </a:solidFill>
          <a:latin typeface="+mn-lt"/>
        </a:defRPr>
      </a:lvl5pPr>
      <a:lvl6pPr marL="1603772" indent="-254794" algn="l" rtl="0" eaLnBrk="1" fontAlgn="base" hangingPunct="1">
        <a:spcBef>
          <a:spcPct val="20000"/>
        </a:spcBef>
        <a:spcAft>
          <a:spcPct val="0"/>
        </a:spcAft>
        <a:buClr>
          <a:schemeClr val="accent1"/>
        </a:buClr>
        <a:buSzPct val="75000"/>
        <a:buFont typeface="Wingdings" pitchFamily="2" charset="2"/>
        <a:buChar char="§"/>
        <a:defRPr sz="1200">
          <a:solidFill>
            <a:schemeClr val="tx1"/>
          </a:solidFill>
          <a:latin typeface="+mn-lt"/>
        </a:defRPr>
      </a:lvl6pPr>
      <a:lvl7pPr marL="1946672" indent="-254794" algn="l" rtl="0" eaLnBrk="1" fontAlgn="base" hangingPunct="1">
        <a:spcBef>
          <a:spcPct val="20000"/>
        </a:spcBef>
        <a:spcAft>
          <a:spcPct val="0"/>
        </a:spcAft>
        <a:buClr>
          <a:schemeClr val="accent1"/>
        </a:buClr>
        <a:buSzPct val="75000"/>
        <a:buFont typeface="Wingdings" pitchFamily="2" charset="2"/>
        <a:buChar char="§"/>
        <a:defRPr sz="1200">
          <a:solidFill>
            <a:schemeClr val="tx1"/>
          </a:solidFill>
          <a:latin typeface="+mn-lt"/>
        </a:defRPr>
      </a:lvl7pPr>
      <a:lvl8pPr marL="2289572" indent="-254794" algn="l" rtl="0" eaLnBrk="1" fontAlgn="base" hangingPunct="1">
        <a:spcBef>
          <a:spcPct val="20000"/>
        </a:spcBef>
        <a:spcAft>
          <a:spcPct val="0"/>
        </a:spcAft>
        <a:buClr>
          <a:schemeClr val="accent1"/>
        </a:buClr>
        <a:buSzPct val="75000"/>
        <a:buFont typeface="Wingdings" pitchFamily="2" charset="2"/>
        <a:buChar char="§"/>
        <a:defRPr sz="1200">
          <a:solidFill>
            <a:schemeClr val="tx1"/>
          </a:solidFill>
          <a:latin typeface="+mn-lt"/>
        </a:defRPr>
      </a:lvl8pPr>
      <a:lvl9pPr marL="2632472" indent="-254794" algn="l" rtl="0" eaLnBrk="1" fontAlgn="base" hangingPunct="1">
        <a:spcBef>
          <a:spcPct val="20000"/>
        </a:spcBef>
        <a:spcAft>
          <a:spcPct val="0"/>
        </a:spcAft>
        <a:buClr>
          <a:schemeClr val="accent1"/>
        </a:buClr>
        <a:buSzPct val="75000"/>
        <a:buFont typeface="Wingdings" pitchFamily="2" charset="2"/>
        <a:buChar char="§"/>
        <a:defRPr sz="1200">
          <a:solidFill>
            <a:schemeClr val="tx1"/>
          </a:solidFill>
          <a:latin typeface="+mn-lt"/>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914400"/>
          </a:xfrm>
          <a:prstGeom prst="rect">
            <a:avLst/>
          </a:prstGeom>
        </p:spPr>
        <p:txBody>
          <a:bodyPr vert="horz" lIns="365760" tIns="45720" rIns="91440" bIns="45720" rtlCol="0" anchor="ctr">
            <a:noAutofit/>
          </a:bodyPr>
          <a:lstStyle/>
          <a:p>
            <a:r>
              <a:rPr lang="en-US" dirty="0"/>
              <a:t>Click to edit Master title style</a:t>
            </a:r>
          </a:p>
        </p:txBody>
      </p:sp>
      <p:sp>
        <p:nvSpPr>
          <p:cNvPr id="3" name="Text Placeholder 2"/>
          <p:cNvSpPr>
            <a:spLocks noGrp="1"/>
          </p:cNvSpPr>
          <p:nvPr>
            <p:ph type="body" idx="1"/>
          </p:nvPr>
        </p:nvSpPr>
        <p:spPr>
          <a:xfrm>
            <a:off x="152400" y="1143000"/>
            <a:ext cx="8839200" cy="5257800"/>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4"/>
          </p:nvPr>
        </p:nvSpPr>
        <p:spPr>
          <a:xfrm>
            <a:off x="7315200" y="6492875"/>
            <a:ext cx="1828800" cy="365125"/>
          </a:xfrm>
          <a:prstGeom prst="rect">
            <a:avLst/>
          </a:prstGeom>
          <a:solidFill>
            <a:schemeClr val="bg1"/>
          </a:solidFill>
        </p:spPr>
        <p:txBody>
          <a:bodyPr vert="horz" lIns="91440" tIns="45720" rIns="91440" bIns="45720" rtlCol="0" anchor="ctr"/>
          <a:lstStyle>
            <a:lvl1pPr algn="r">
              <a:defRPr sz="2400" b="1">
                <a:solidFill>
                  <a:srgbClr val="0070C0"/>
                </a:solidFill>
              </a:defRPr>
            </a:lvl1pPr>
          </a:lstStyle>
          <a:p>
            <a:fld id="{BA2D8F13-174C-467F-9D40-7DDEF70CAB8C}" type="slidenum">
              <a:rPr lang="en-US" smtClean="0"/>
              <a:pPr/>
              <a:t>‹#›</a:t>
            </a:fld>
            <a:endParaRPr lang="en-US"/>
          </a:p>
        </p:txBody>
      </p:sp>
    </p:spTree>
    <p:extLst>
      <p:ext uri="{BB962C8B-B14F-4D97-AF65-F5344CB8AC3E}">
        <p14:creationId xmlns:p14="http://schemas.microsoft.com/office/powerpoint/2010/main" val="1024602735"/>
      </p:ext>
    </p:extLst>
  </p:cSld>
  <p:clrMap bg1="lt1" tx1="dk1" bg2="lt2" tx2="dk2" accent1="accent1" accent2="accent2" accent3="accent3" accent4="accent4" accent5="accent5" accent6="accent6" hlink="hlink" folHlink="folHlink"/>
  <p:sldLayoutIdLst>
    <p:sldLayoutId id="2147487949" r:id="rId1"/>
    <p:sldLayoutId id="2147487950" r:id="rId2"/>
    <p:sldLayoutId id="2147487951" r:id="rId3"/>
    <p:sldLayoutId id="2147487952" r:id="rId4"/>
    <p:sldLayoutId id="2147487953" r:id="rId5"/>
    <p:sldLayoutId id="2147487954" r:id="rId6"/>
    <p:sldLayoutId id="2147487955" r:id="rId7"/>
    <p:sldLayoutId id="2147487956" r:id="rId8"/>
    <p:sldLayoutId id="2147487957" r:id="rId9"/>
    <p:sldLayoutId id="2147487958" r:id="rId10"/>
    <p:sldLayoutId id="2147487959" r:id="rId11"/>
  </p:sldLayoutIdLst>
  <p:hf hdr="0" ftr="0" dt="0"/>
  <p:txStyles>
    <p:titleStyle>
      <a:lvl1pPr algn="l" defTabSz="914400" rtl="0" eaLnBrk="1" latinLnBrk="0" hangingPunct="1">
        <a:spcBef>
          <a:spcPct val="0"/>
        </a:spcBef>
        <a:buNone/>
        <a:defRPr sz="4000" b="1" kern="1200">
          <a:solidFill>
            <a:schemeClr val="tx1">
              <a:lumMod val="65000"/>
              <a:lumOff val="35000"/>
            </a:schemeClr>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b="1" kern="1200">
          <a:solidFill>
            <a:schemeClr val="tx1">
              <a:lumMod val="65000"/>
              <a:lumOff val="3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b="1" kern="1200">
          <a:solidFill>
            <a:schemeClr val="tx1">
              <a:lumMod val="65000"/>
              <a:lumOff val="3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b="1" kern="1200">
          <a:solidFill>
            <a:schemeClr val="tx1">
              <a:lumMod val="65000"/>
              <a:lumOff val="3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b="1" kern="1200">
          <a:solidFill>
            <a:schemeClr val="tx1">
              <a:lumMod val="65000"/>
              <a:lumOff val="3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b="1" kern="1200">
          <a:solidFill>
            <a:schemeClr val="tx1">
              <a:lumMod val="65000"/>
              <a:lumOff val="3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prstClr val="black"/>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prstClr val="black"/>
                </a:solidFill>
              </a:rPr>
              <a:pPr/>
              <a:t>‹#›</a:t>
            </a:fld>
            <a:endParaRPr lang="en-US" altLang="en-US">
              <a:solidFill>
                <a:prstClr val="black"/>
              </a:solidFill>
            </a:endParaRPr>
          </a:p>
        </p:txBody>
      </p:sp>
      <p:pic>
        <p:nvPicPr>
          <p:cNvPr id="6" name="Picture 5"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77287076"/>
      </p:ext>
    </p:extLst>
  </p:cSld>
  <p:clrMap bg1="lt1" tx1="dk1" bg2="lt2" tx2="dk2" accent1="accent1" accent2="accent2" accent3="accent3" accent4="accent4" accent5="accent5" accent6="accent6" hlink="hlink" folHlink="folHlink"/>
  <p:sldLayoutIdLst>
    <p:sldLayoutId id="2147483873" r:id="rId1"/>
    <p:sldLayoutId id="2147483874" r:id="rId2"/>
    <p:sldLayoutId id="2147483875" r:id="rId3"/>
    <p:sldLayoutId id="2147483876" r:id="rId4"/>
    <p:sldLayoutId id="2147483877" r:id="rId5"/>
    <p:sldLayoutId id="2147483878" r:id="rId6"/>
    <p:sldLayoutId id="2147483879" r:id="rId7"/>
    <p:sldLayoutId id="2147483880" r:id="rId8"/>
    <p:sldLayoutId id="2147483881" r:id="rId9"/>
    <p:sldLayoutId id="2147483882" r:id="rId10"/>
    <p:sldLayoutId id="2147483883" r:id="rId11"/>
  </p:sldLayoutIdLst>
  <p:transition/>
  <p:hf hdr="0" ftr="0" dt="0"/>
  <p:txStyles>
    <p:titleStyle>
      <a:lvl1pPr algn="l" rtl="0" eaLnBrk="0" fontAlgn="base" hangingPunct="0">
        <a:spcBef>
          <a:spcPct val="0"/>
        </a:spcBef>
        <a:spcAft>
          <a:spcPct val="0"/>
        </a:spcAft>
        <a:defRPr sz="4000">
          <a:solidFill>
            <a:schemeClr val="tx1"/>
          </a:solidFill>
          <a:latin typeface="Times New Roman"/>
          <a:ea typeface="+mj-ea"/>
          <a:cs typeface="Times New Roman"/>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000000"/>
                </a:solidFill>
                <a:latin typeface="+mj-lt"/>
                <a:ea typeface="+mn-ea"/>
                <a:cs typeface="+mn-cs"/>
              </a:defRPr>
            </a:lvl1pPr>
          </a:lstStyle>
          <a:p>
            <a:pPr fontAlgn="base">
              <a:spcBef>
                <a:spcPct val="0"/>
              </a:spcBef>
              <a:spcAft>
                <a:spcPct val="0"/>
              </a:spcAft>
              <a:defRPr/>
            </a:pPr>
            <a:endParaRPr lang="en-US" altLang="en-US"/>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600">
                <a:solidFill>
                  <a:srgbClr val="000000"/>
                </a:solidFill>
                <a:latin typeface="Garamond" charset="0"/>
              </a:defRPr>
            </a:lvl1pPr>
          </a:lstStyle>
          <a:p>
            <a:pPr fontAlgn="base">
              <a:spcBef>
                <a:spcPct val="0"/>
              </a:spcBef>
              <a:spcAft>
                <a:spcPct val="0"/>
              </a:spcAft>
              <a:defRPr/>
            </a:pPr>
            <a:fld id="{38BFFD3A-6A6D-EB47-A2AE-382792C4B855}" type="slidenum">
              <a:rPr lang="en-US" altLang="en-US">
                <a:ea typeface="ＭＳ Ｐゴシック" charset="-128"/>
              </a:rPr>
              <a:pPr fontAlgn="base">
                <a:spcBef>
                  <a:spcPct val="0"/>
                </a:spcBef>
                <a:spcAft>
                  <a:spcPct val="0"/>
                </a:spcAft>
                <a:defRPr/>
              </a:pPr>
              <a:t>‹#›</a:t>
            </a:fld>
            <a:endParaRPr lang="en-US" altLang="en-US">
              <a:ea typeface="ＭＳ Ｐゴシック" charset="-128"/>
            </a:endParaRPr>
          </a:p>
        </p:txBody>
      </p:sp>
      <p:sp>
        <p:nvSpPr>
          <p:cNvPr id="1030"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srgbClr val="000000"/>
              </a:solidFill>
              <a:latin typeface="Arial" charset="0"/>
              <a:ea typeface="ＭＳ Ｐゴシック" charset="-128"/>
            </a:endParaRPr>
          </a:p>
        </p:txBody>
      </p:sp>
      <p:sp>
        <p:nvSpPr>
          <p:cNvPr id="103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srgbClr val="000000"/>
              </a:solidFill>
              <a:latin typeface="Arial" charset="0"/>
              <a:ea typeface="ＭＳ Ｐゴシック" charset="-128"/>
            </a:endParaRPr>
          </a:p>
        </p:txBody>
      </p:sp>
    </p:spTree>
    <p:extLst>
      <p:ext uri="{BB962C8B-B14F-4D97-AF65-F5344CB8AC3E}">
        <p14:creationId xmlns:p14="http://schemas.microsoft.com/office/powerpoint/2010/main" val="1694447817"/>
      </p:ext>
    </p:extLst>
  </p:cSld>
  <p:clrMap bg1="lt1" tx1="dk1" bg2="lt2" tx2="dk2" accent1="accent1" accent2="accent2" accent3="accent3" accent4="accent4" accent5="accent5" accent6="accent6" hlink="hlink" folHlink="folHlink"/>
  <p:sldLayoutIdLst>
    <p:sldLayoutId id="2147488009" r:id="rId1"/>
    <p:sldLayoutId id="2147488010" r:id="rId2"/>
    <p:sldLayoutId id="2147488011" r:id="rId3"/>
    <p:sldLayoutId id="2147488012" r:id="rId4"/>
    <p:sldLayoutId id="2147488013" r:id="rId5"/>
    <p:sldLayoutId id="2147488014" r:id="rId6"/>
    <p:sldLayoutId id="2147488015" r:id="rId7"/>
    <p:sldLayoutId id="2147488016" r:id="rId8"/>
    <p:sldLayoutId id="2147488017" r:id="rId9"/>
    <p:sldLayoutId id="2147488018" r:id="rId10"/>
    <p:sldLayoutId id="2147488019" r:id="rId11"/>
    <p:sldLayoutId id="2147488020"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2"/>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2"/>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2"/>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2"/>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2"/>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000000"/>
                </a:solidFill>
                <a:latin typeface="+mj-lt"/>
                <a:ea typeface="+mn-ea"/>
                <a:cs typeface="+mn-cs"/>
              </a:defRPr>
            </a:lvl1pPr>
          </a:lstStyle>
          <a:p>
            <a:pPr fontAlgn="base">
              <a:spcBef>
                <a:spcPct val="0"/>
              </a:spcBef>
              <a:spcAft>
                <a:spcPct val="0"/>
              </a:spcAft>
              <a:defRPr/>
            </a:pPr>
            <a:endParaRPr lang="en-US" altLang="en-US"/>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600">
                <a:solidFill>
                  <a:srgbClr val="000000"/>
                </a:solidFill>
                <a:latin typeface="Garamond" charset="0"/>
              </a:defRPr>
            </a:lvl1pPr>
          </a:lstStyle>
          <a:p>
            <a:pPr fontAlgn="base">
              <a:spcBef>
                <a:spcPct val="0"/>
              </a:spcBef>
              <a:spcAft>
                <a:spcPct val="0"/>
              </a:spcAft>
              <a:defRPr/>
            </a:pPr>
            <a:fld id="{EE0FFC67-5E07-4C42-B234-6516D715DF1C}" type="slidenum">
              <a:rPr lang="en-US" altLang="en-US">
                <a:ea typeface="ＭＳ Ｐゴシック" charset="-128"/>
              </a:rPr>
              <a:pPr fontAlgn="base">
                <a:spcBef>
                  <a:spcPct val="0"/>
                </a:spcBef>
                <a:spcAft>
                  <a:spcPct val="0"/>
                </a:spcAft>
                <a:defRPr/>
              </a:pPr>
              <a:t>‹#›</a:t>
            </a:fld>
            <a:endParaRPr lang="en-US" altLang="en-US">
              <a:ea typeface="ＭＳ Ｐゴシック" charset="-128"/>
            </a:endParaRPr>
          </a:p>
        </p:txBody>
      </p:sp>
      <p:sp>
        <p:nvSpPr>
          <p:cNvPr id="1030"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srgbClr val="000000"/>
              </a:solidFill>
              <a:latin typeface="Arial" charset="0"/>
              <a:ea typeface="ＭＳ Ｐゴシック" charset="-128"/>
            </a:endParaRPr>
          </a:p>
        </p:txBody>
      </p:sp>
      <p:sp>
        <p:nvSpPr>
          <p:cNvPr id="103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srgbClr val="000000"/>
              </a:solidFill>
              <a:latin typeface="Arial" charset="0"/>
              <a:ea typeface="ＭＳ Ｐゴシック" charset="-128"/>
            </a:endParaRPr>
          </a:p>
        </p:txBody>
      </p:sp>
    </p:spTree>
    <p:extLst>
      <p:ext uri="{BB962C8B-B14F-4D97-AF65-F5344CB8AC3E}">
        <p14:creationId xmlns:p14="http://schemas.microsoft.com/office/powerpoint/2010/main" val="1024602735"/>
      </p:ext>
    </p:extLst>
  </p:cSld>
  <p:clrMap bg1="lt1" tx1="dk1" bg2="lt2" tx2="dk2" accent1="accent1" accent2="accent2" accent3="accent3" accent4="accent4" accent5="accent5" accent6="accent6" hlink="hlink" folHlink="folHlink"/>
  <p:sldLayoutIdLst>
    <p:sldLayoutId id="2147488022" r:id="rId1"/>
    <p:sldLayoutId id="2147488023" r:id="rId2"/>
    <p:sldLayoutId id="2147488024" r:id="rId3"/>
    <p:sldLayoutId id="2147488025" r:id="rId4"/>
    <p:sldLayoutId id="2147488026" r:id="rId5"/>
    <p:sldLayoutId id="2147488027" r:id="rId6"/>
    <p:sldLayoutId id="2147488028" r:id="rId7"/>
    <p:sldLayoutId id="2147488029" r:id="rId8"/>
    <p:sldLayoutId id="2147488030" r:id="rId9"/>
    <p:sldLayoutId id="2147488031" r:id="rId10"/>
    <p:sldLayoutId id="2147488032" r:id="rId11"/>
    <p:sldLayoutId id="2147488033"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2"/>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2"/>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2"/>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2"/>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2"/>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5538" name="Rectangle 1026">
            <a:extLst>
              <a:ext uri="{FF2B5EF4-FFF2-40B4-BE49-F238E27FC236}">
                <a16:creationId xmlns:a16="http://schemas.microsoft.com/office/drawing/2014/main" id="{293312E8-D4E9-DF40-A8C4-DF1173C808DE}"/>
              </a:ext>
            </a:extLst>
          </p:cNvPr>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65539" name="Rectangle 1027">
            <a:extLst>
              <a:ext uri="{FF2B5EF4-FFF2-40B4-BE49-F238E27FC236}">
                <a16:creationId xmlns:a16="http://schemas.microsoft.com/office/drawing/2014/main" id="{99E0C9D0-C579-0047-B2F6-E08FA639B3DA}"/>
              </a:ext>
            </a:extLst>
          </p:cNvPr>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a:extLst>
              <a:ext uri="{FF2B5EF4-FFF2-40B4-BE49-F238E27FC236}">
                <a16:creationId xmlns:a16="http://schemas.microsoft.com/office/drawing/2014/main" id="{23A0F77C-4198-5F4B-A635-231322DC2587}"/>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000000"/>
                </a:solidFill>
                <a:latin typeface="+mj-lt"/>
                <a:ea typeface="+mn-ea"/>
                <a:cs typeface="+mn-cs"/>
              </a:defRPr>
            </a:lvl1pPr>
          </a:lstStyle>
          <a:p>
            <a:pPr>
              <a:defRPr/>
            </a:pPr>
            <a:endParaRPr lang="en-US" altLang="en-US"/>
          </a:p>
        </p:txBody>
      </p:sp>
      <p:sp>
        <p:nvSpPr>
          <p:cNvPr id="100358" name="Rectangle 1030">
            <a:extLst>
              <a:ext uri="{FF2B5EF4-FFF2-40B4-BE49-F238E27FC236}">
                <a16:creationId xmlns:a16="http://schemas.microsoft.com/office/drawing/2014/main" id="{02C852AA-A1E8-8D4B-B4FB-6FB8486E1E9B}"/>
              </a:ext>
            </a:extLst>
          </p:cNvPr>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600">
                <a:solidFill>
                  <a:srgbClr val="000000"/>
                </a:solidFill>
                <a:latin typeface="Garamond" charset="0"/>
                <a:ea typeface="ＭＳ Ｐゴシック" charset="-128"/>
              </a:defRPr>
            </a:lvl1pPr>
          </a:lstStyle>
          <a:p>
            <a:pPr>
              <a:defRPr/>
            </a:pPr>
            <a:fld id="{E586AA2A-F159-A34D-9A1A-4E62B010AF7D}" type="slidenum">
              <a:rPr lang="en-US" altLang="en-US"/>
              <a:pPr>
                <a:defRPr/>
              </a:pPr>
              <a:t>‹#›</a:t>
            </a:fld>
            <a:endParaRPr lang="en-US" altLang="en-US"/>
          </a:p>
        </p:txBody>
      </p:sp>
      <p:sp>
        <p:nvSpPr>
          <p:cNvPr id="65542" name="Line 1032">
            <a:extLst>
              <a:ext uri="{FF2B5EF4-FFF2-40B4-BE49-F238E27FC236}">
                <a16:creationId xmlns:a16="http://schemas.microsoft.com/office/drawing/2014/main" id="{4BA4688A-F7FE-4548-AE49-2C5A7052C9EE}"/>
              </a:ext>
            </a:extLst>
          </p:cNvPr>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5543" name="Line 1033">
            <a:extLst>
              <a:ext uri="{FF2B5EF4-FFF2-40B4-BE49-F238E27FC236}">
                <a16:creationId xmlns:a16="http://schemas.microsoft.com/office/drawing/2014/main" id="{C27013B1-3B44-034A-99B2-F0E4C84B801C}"/>
              </a:ext>
            </a:extLst>
          </p:cNvPr>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Tree>
    <p:extLst>
      <p:ext uri="{BB962C8B-B14F-4D97-AF65-F5344CB8AC3E}">
        <p14:creationId xmlns:p14="http://schemas.microsoft.com/office/powerpoint/2010/main" val="275319211"/>
      </p:ext>
    </p:extLst>
  </p:cSld>
  <p:clrMap bg1="lt1" tx1="dk1" bg2="lt2" tx2="dk2" accent1="accent1" accent2="accent2" accent3="accent3" accent4="accent4" accent5="accent5" accent6="accent6" hlink="hlink" folHlink="folHlink"/>
  <p:sldLayoutIdLst>
    <p:sldLayoutId id="2147488035" r:id="rId1"/>
    <p:sldLayoutId id="2147488036" r:id="rId2"/>
    <p:sldLayoutId id="2147488037" r:id="rId3"/>
    <p:sldLayoutId id="2147488038" r:id="rId4"/>
    <p:sldLayoutId id="2147488039" r:id="rId5"/>
    <p:sldLayoutId id="2147488040" r:id="rId6"/>
    <p:sldLayoutId id="2147488041" r:id="rId7"/>
    <p:sldLayoutId id="2147488042" r:id="rId8"/>
    <p:sldLayoutId id="2147488043" r:id="rId9"/>
    <p:sldLayoutId id="2147488044" r:id="rId10"/>
    <p:sldLayoutId id="2147488045" r:id="rId11"/>
    <p:sldLayoutId id="2147488046"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04800" y="76200"/>
            <a:ext cx="8534400" cy="914400"/>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304800" y="990600"/>
            <a:ext cx="8534400" cy="5365750"/>
          </a:xfrm>
          <a:prstGeom prst="rect">
            <a:avLst/>
          </a:prstGeom>
        </p:spPr>
        <p:txBody>
          <a:bodyPr vert="horz" lIns="91440" tIns="45720" rIns="91440" bIns="45720" rtlCol="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457200" y="6400800"/>
            <a:ext cx="2133600" cy="320675"/>
          </a:xfrm>
          <a:prstGeom prst="rect">
            <a:avLst/>
          </a:prstGeom>
        </p:spPr>
        <p:txBody>
          <a:bodyPr vert="horz" lIns="91440" tIns="45720" rIns="91440" bIns="45720" rtlCol="0" anchor="ctr"/>
          <a:lstStyle>
            <a:lvl1pPr algn="l">
              <a:defRPr sz="1200">
                <a:solidFill>
                  <a:schemeClr val="tx1">
                    <a:tint val="75000"/>
                  </a:schemeClr>
                </a:solidFill>
              </a:defRPr>
            </a:lvl1pPr>
          </a:lstStyle>
          <a:p>
            <a:fld id="{57F65629-F741-454D-8A3F-49FD9C45B2E3}" type="datetime1">
              <a:rPr lang="en-US" smtClean="0">
                <a:solidFill>
                  <a:prstClr val="black">
                    <a:tint val="75000"/>
                  </a:prstClr>
                </a:solidFill>
              </a:rPr>
              <a:pPr/>
              <a:t>6/24/18</a:t>
            </a:fld>
            <a:endParaRPr lang="en-US">
              <a:solidFill>
                <a:prstClr val="black">
                  <a:tint val="75000"/>
                </a:prstClr>
              </a:solidFill>
            </a:endParaRPr>
          </a:p>
        </p:txBody>
      </p:sp>
      <p:sp>
        <p:nvSpPr>
          <p:cNvPr id="5" name="Footer Placeholder 4"/>
          <p:cNvSpPr>
            <a:spLocks noGrp="1"/>
          </p:cNvSpPr>
          <p:nvPr>
            <p:ph type="ftr" sz="quarter" idx="3"/>
          </p:nvPr>
        </p:nvSpPr>
        <p:spPr>
          <a:xfrm>
            <a:off x="3124200" y="6400800"/>
            <a:ext cx="2895600" cy="32067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7" name="Slide Number Placeholder 3"/>
          <p:cNvSpPr txBox="1">
            <a:spLocks/>
          </p:cNvSpPr>
          <p:nvPr userDrawn="1"/>
        </p:nvSpPr>
        <p:spPr>
          <a:xfrm>
            <a:off x="8077200" y="6248400"/>
            <a:ext cx="1066800" cy="6096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8B363EBC-A636-4E4F-B313-DA526F248DF6}" type="slidenum">
              <a:rPr lang="en-US" sz="2000" smtClean="0">
                <a:solidFill>
                  <a:prstClr val="black"/>
                </a:solidFill>
              </a:rPr>
              <a:pPr algn="ctr"/>
              <a:t>‹#›</a:t>
            </a:fld>
            <a:endParaRPr lang="en-US" sz="2000">
              <a:solidFill>
                <a:prstClr val="black"/>
              </a:solidFill>
            </a:endParaRPr>
          </a:p>
        </p:txBody>
      </p:sp>
    </p:spTree>
    <p:extLst>
      <p:ext uri="{BB962C8B-B14F-4D97-AF65-F5344CB8AC3E}">
        <p14:creationId xmlns:p14="http://schemas.microsoft.com/office/powerpoint/2010/main" val="4211280899"/>
      </p:ext>
    </p:extLst>
  </p:cSld>
  <p:clrMap bg1="lt1" tx1="dk1" bg2="lt2" tx2="dk2" accent1="accent1" accent2="accent2" accent3="accent3" accent4="accent4" accent5="accent5" accent6="accent6" hlink="hlink" folHlink="folHlink"/>
  <p:sldLayoutIdLst>
    <p:sldLayoutId id="2147488048" r:id="rId1"/>
    <p:sldLayoutId id="2147488049" r:id="rId2"/>
    <p:sldLayoutId id="2147488050" r:id="rId3"/>
    <p:sldLayoutId id="2147488051" r:id="rId4"/>
    <p:sldLayoutId id="2147488052" r:id="rId5"/>
    <p:sldLayoutId id="2147488053" r:id="rId6"/>
    <p:sldLayoutId id="2147488054" r:id="rId7"/>
    <p:sldLayoutId id="2147488055" r:id="rId8"/>
    <p:sldLayoutId id="2147488056" r:id="rId9"/>
    <p:sldLayoutId id="2147488057" r:id="rId10"/>
    <p:sldLayoutId id="2147488058" r:id="rId11"/>
  </p:sldLayoutIdLst>
  <p:hf hdr="0" ftr="0" dt="0"/>
  <p:txStyles>
    <p:titleStyle>
      <a:lvl1pPr algn="l" defTabSz="914400" rtl="0" eaLnBrk="1" latinLnBrk="0" hangingPunct="1">
        <a:spcBef>
          <a:spcPct val="0"/>
        </a:spcBef>
        <a:buNone/>
        <a:defRPr sz="4000" b="1"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0898"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80899"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000000"/>
                </a:solidFill>
                <a:latin typeface="+mj-lt"/>
                <a:ea typeface="+mn-ea"/>
                <a:cs typeface="+mn-cs"/>
              </a:defRPr>
            </a:lvl1pPr>
          </a:lstStyle>
          <a:p>
            <a:pPr fontAlgn="base">
              <a:spcBef>
                <a:spcPct val="0"/>
              </a:spcBef>
              <a:spcAft>
                <a:spcPct val="0"/>
              </a:spcAft>
              <a:defRPr/>
            </a:pPr>
            <a:endParaRPr lang="en-US" altLang="en-US"/>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600" smtClean="0">
                <a:solidFill>
                  <a:srgbClr val="000000"/>
                </a:solidFill>
                <a:latin typeface="Garamond" charset="0"/>
              </a:defRPr>
            </a:lvl1pPr>
          </a:lstStyle>
          <a:p>
            <a:pPr fontAlgn="base">
              <a:spcBef>
                <a:spcPct val="0"/>
              </a:spcBef>
              <a:spcAft>
                <a:spcPct val="0"/>
              </a:spcAft>
              <a:defRPr/>
            </a:pPr>
            <a:fld id="{A09D29E3-D8D3-9442-B127-7FC5C7AABDC8}" type="slidenum">
              <a:rPr lang="en-US" altLang="en-US">
                <a:ea typeface="ＭＳ Ｐゴシック" charset="-128"/>
              </a:rPr>
              <a:pPr fontAlgn="base">
                <a:spcBef>
                  <a:spcPct val="0"/>
                </a:spcBef>
                <a:spcAft>
                  <a:spcPct val="0"/>
                </a:spcAft>
                <a:defRPr/>
              </a:pPr>
              <a:t>‹#›</a:t>
            </a:fld>
            <a:endParaRPr lang="en-US" altLang="en-US">
              <a:ea typeface="ＭＳ Ｐゴシック" charset="-128"/>
            </a:endParaRPr>
          </a:p>
        </p:txBody>
      </p:sp>
      <p:sp>
        <p:nvSpPr>
          <p:cNvPr id="80902"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srgbClr val="000000"/>
              </a:solidFill>
              <a:latin typeface="Arial" charset="0"/>
              <a:ea typeface="ＭＳ Ｐゴシック" charset="-128"/>
            </a:endParaRPr>
          </a:p>
        </p:txBody>
      </p:sp>
      <p:sp>
        <p:nvSpPr>
          <p:cNvPr id="80903"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srgbClr val="000000"/>
              </a:solidFill>
              <a:latin typeface="Arial" charset="0"/>
              <a:ea typeface="ＭＳ Ｐゴシック" charset="-128"/>
            </a:endParaRPr>
          </a:p>
        </p:txBody>
      </p:sp>
    </p:spTree>
    <p:extLst>
      <p:ext uri="{BB962C8B-B14F-4D97-AF65-F5344CB8AC3E}">
        <p14:creationId xmlns:p14="http://schemas.microsoft.com/office/powerpoint/2010/main" val="3516416445"/>
      </p:ext>
    </p:extLst>
  </p:cSld>
  <p:clrMap bg1="lt1" tx1="dk1" bg2="lt2" tx2="dk2" accent1="accent1" accent2="accent2" accent3="accent3" accent4="accent4" accent5="accent5" accent6="accent6" hlink="hlink" folHlink="folHlink"/>
  <p:sldLayoutIdLst>
    <p:sldLayoutId id="2147488073" r:id="rId1"/>
    <p:sldLayoutId id="2147488074" r:id="rId2"/>
    <p:sldLayoutId id="2147488075" r:id="rId3"/>
    <p:sldLayoutId id="2147488076" r:id="rId4"/>
    <p:sldLayoutId id="2147488077" r:id="rId5"/>
    <p:sldLayoutId id="2147488078" r:id="rId6"/>
    <p:sldLayoutId id="2147488079" r:id="rId7"/>
    <p:sldLayoutId id="2147488080" r:id="rId8"/>
    <p:sldLayoutId id="2147488081" r:id="rId9"/>
    <p:sldLayoutId id="2147488082" r:id="rId10"/>
    <p:sldLayoutId id="2147488083" r:id="rId11"/>
    <p:sldLayoutId id="2147488084"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2"/>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2"/>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2"/>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2"/>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2"/>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prstClr val="black"/>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prstClr val="black"/>
                </a:solidFill>
              </a:rPr>
              <a:pPr/>
              <a:t>‹#›</a:t>
            </a:fld>
            <a:endParaRPr lang="en-US" altLang="en-US">
              <a:solidFill>
                <a:prstClr val="black"/>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prstClr val="black"/>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prstClr val="black"/>
              </a:solidFill>
            </a:endParaRPr>
          </a:p>
        </p:txBody>
      </p:sp>
    </p:spTree>
    <p:extLst>
      <p:ext uri="{BB962C8B-B14F-4D97-AF65-F5344CB8AC3E}">
        <p14:creationId xmlns:p14="http://schemas.microsoft.com/office/powerpoint/2010/main" val="230368275"/>
      </p:ext>
    </p:extLst>
  </p:cSld>
  <p:clrMap bg1="lt1" tx1="dk1" bg2="lt2" tx2="dk2" accent1="accent1" accent2="accent2" accent3="accent3" accent4="accent4" accent5="accent5" accent6="accent6" hlink="hlink" folHlink="folHlink"/>
  <p:sldLayoutIdLst>
    <p:sldLayoutId id="2147488086" r:id="rId1"/>
    <p:sldLayoutId id="2147488087" r:id="rId2"/>
    <p:sldLayoutId id="2147488088" r:id="rId3"/>
    <p:sldLayoutId id="2147488089" r:id="rId4"/>
    <p:sldLayoutId id="2147488090" r:id="rId5"/>
    <p:sldLayoutId id="2147488091" r:id="rId6"/>
    <p:sldLayoutId id="2147488092" r:id="rId7"/>
    <p:sldLayoutId id="2147488093" r:id="rId8"/>
    <p:sldLayoutId id="2147488094" r:id="rId9"/>
    <p:sldLayoutId id="2147488095" r:id="rId10"/>
    <p:sldLayoutId id="2147488096"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pPr/>
              <a:t>‹#›</a:t>
            </a:fld>
            <a:endParaRPr lang="en-US" altLang="en-US"/>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p>
        </p:txBody>
      </p:sp>
    </p:spTree>
    <p:extLst>
      <p:ext uri="{BB962C8B-B14F-4D97-AF65-F5344CB8AC3E}">
        <p14:creationId xmlns:p14="http://schemas.microsoft.com/office/powerpoint/2010/main" val="1573160285"/>
      </p:ext>
    </p:extLst>
  </p:cSld>
  <p:clrMap bg1="lt1" tx1="dk1" bg2="lt2" tx2="dk2" accent1="accent1" accent2="accent2" accent3="accent3" accent4="accent4" accent5="accent5" accent6="accent6" hlink="hlink" folHlink="folHlink"/>
  <p:sldLayoutIdLst>
    <p:sldLayoutId id="2147488098" r:id="rId1"/>
    <p:sldLayoutId id="2147488099" r:id="rId2"/>
    <p:sldLayoutId id="2147488100" r:id="rId3"/>
    <p:sldLayoutId id="2147488101" r:id="rId4"/>
    <p:sldLayoutId id="2147488102" r:id="rId5"/>
    <p:sldLayoutId id="2147488103" r:id="rId6"/>
    <p:sldLayoutId id="2147488104" r:id="rId7"/>
    <p:sldLayoutId id="2147488105" r:id="rId8"/>
    <p:sldLayoutId id="2147488106" r:id="rId9"/>
    <p:sldLayoutId id="2147488107" r:id="rId10"/>
    <p:sldLayoutId id="2147488108"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Slide Number Placeholder 5"/>
          <p:cNvSpPr>
            <a:spLocks noGrp="1"/>
          </p:cNvSpPr>
          <p:nvPr>
            <p:ph type="sldNum" sz="quarter" idx="4"/>
          </p:nvPr>
        </p:nvSpPr>
        <p:spPr>
          <a:xfrm>
            <a:off x="6858000" y="6356351"/>
            <a:ext cx="2057400" cy="365125"/>
          </a:xfrm>
          <a:prstGeom prst="rect">
            <a:avLst/>
          </a:prstGeom>
        </p:spPr>
        <p:txBody>
          <a:bodyPr vert="horz" lIns="91440" tIns="45720" rIns="91440" bIns="45720" rtlCol="0" anchor="ctr"/>
          <a:lstStyle>
            <a:lvl1pPr algn="r">
              <a:defRPr sz="2000">
                <a:solidFill>
                  <a:schemeClr val="tx1">
                    <a:tint val="75000"/>
                  </a:schemeClr>
                </a:solidFill>
                <a:latin typeface="+mj-lt"/>
              </a:defRPr>
            </a:lvl1pPr>
          </a:lstStyle>
          <a:p>
            <a:fld id="{D4D2B188-1D62-4FCA-8363-938AD4629BBB}" type="slidenum">
              <a:rPr lang="en-US" smtClean="0">
                <a:solidFill>
                  <a:prstClr val="black">
                    <a:tint val="75000"/>
                  </a:prstClr>
                </a:solidFill>
              </a:rPr>
              <a:pPr/>
              <a:t>‹#›</a:t>
            </a:fld>
            <a:r>
              <a:rPr lang="en-US">
                <a:solidFill>
                  <a:prstClr val="black">
                    <a:tint val="75000"/>
                  </a:prstClr>
                </a:solidFill>
              </a:rPr>
              <a:t>/4</a:t>
            </a:r>
          </a:p>
        </p:txBody>
      </p:sp>
    </p:spTree>
    <p:extLst>
      <p:ext uri="{BB962C8B-B14F-4D97-AF65-F5344CB8AC3E}">
        <p14:creationId xmlns:p14="http://schemas.microsoft.com/office/powerpoint/2010/main" val="2153550964"/>
      </p:ext>
    </p:extLst>
  </p:cSld>
  <p:clrMap bg1="lt1" tx1="dk1" bg2="lt2" tx2="dk2" accent1="accent1" accent2="accent2" accent3="accent3" accent4="accent4" accent5="accent5" accent6="accent6" hlink="hlink" folHlink="folHlink"/>
  <p:sldLayoutIdLst>
    <p:sldLayoutId id="2147488110" r:id="rId1"/>
    <p:sldLayoutId id="2147488111" r:id="rId2"/>
    <p:sldLayoutId id="2147488112" r:id="rId3"/>
    <p:sldLayoutId id="2147488113" r:id="rId4"/>
    <p:sldLayoutId id="2147488114" r:id="rId5"/>
    <p:sldLayoutId id="2147488115" r:id="rId6"/>
    <p:sldLayoutId id="2147488116" r:id="rId7"/>
    <p:sldLayoutId id="2147488117" r:id="rId8"/>
    <p:sldLayoutId id="2147488118" r:id="rId9"/>
    <p:sldLayoutId id="2147488119" r:id="rId10"/>
    <p:sldLayoutId id="2147488120" r:id="rId11"/>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a:extLst>
              <a:ext uri="{FF2B5EF4-FFF2-40B4-BE49-F238E27FC236}">
                <a16:creationId xmlns:a16="http://schemas.microsoft.com/office/drawing/2014/main" id="{E6597FE0-60A1-034A-A636-36595A800F00}"/>
              </a:ext>
            </a:extLst>
          </p:cNvPr>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1027" name="Rectangle 1027">
            <a:extLst>
              <a:ext uri="{FF2B5EF4-FFF2-40B4-BE49-F238E27FC236}">
                <a16:creationId xmlns:a16="http://schemas.microsoft.com/office/drawing/2014/main" id="{D0B67E57-9F41-B942-81B9-9C49558CA570}"/>
              </a:ext>
            </a:extLst>
          </p:cNvPr>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a:extLst>
              <a:ext uri="{FF2B5EF4-FFF2-40B4-BE49-F238E27FC236}">
                <a16:creationId xmlns:a16="http://schemas.microsoft.com/office/drawing/2014/main" id="{23BE90E2-0FA9-C945-9333-68CC9FE4F5D9}"/>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a:defRPr/>
            </a:pPr>
            <a:endParaRPr lang="en-US" altLang="en-US"/>
          </a:p>
        </p:txBody>
      </p:sp>
      <p:sp>
        <p:nvSpPr>
          <p:cNvPr id="100358" name="Rectangle 1030">
            <a:extLst>
              <a:ext uri="{FF2B5EF4-FFF2-40B4-BE49-F238E27FC236}">
                <a16:creationId xmlns:a16="http://schemas.microsoft.com/office/drawing/2014/main" id="{191BEC63-1DEA-0847-B8BC-002CCC743F2C}"/>
              </a:ext>
            </a:extLst>
          </p:cNvPr>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panose="02020404030301010803" pitchFamily="18" charset="0"/>
                <a:cs typeface="Arial" panose="020B0604020202020204" pitchFamily="34" charset="0"/>
              </a:defRPr>
            </a:lvl1pPr>
          </a:lstStyle>
          <a:p>
            <a:fld id="{764B09B3-2352-4B45-BFD9-B15BF150B2F8}" type="slidenum">
              <a:rPr lang="en-US" altLang="en-US"/>
              <a:pPr/>
              <a:t>‹#›</a:t>
            </a:fld>
            <a:endParaRPr lang="en-US" altLang="en-US"/>
          </a:p>
        </p:txBody>
      </p:sp>
      <p:sp>
        <p:nvSpPr>
          <p:cNvPr id="1030" name="Line 1032">
            <a:extLst>
              <a:ext uri="{FF2B5EF4-FFF2-40B4-BE49-F238E27FC236}">
                <a16:creationId xmlns:a16="http://schemas.microsoft.com/office/drawing/2014/main" id="{3B64EC2B-D863-2044-B2D5-E738C6E47F61}"/>
              </a:ext>
            </a:extLst>
          </p:cNvPr>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1" name="Line 1033">
            <a:extLst>
              <a:ext uri="{FF2B5EF4-FFF2-40B4-BE49-F238E27FC236}">
                <a16:creationId xmlns:a16="http://schemas.microsoft.com/office/drawing/2014/main" id="{A5047C56-8C24-0345-894A-0C4BCF3C536F}"/>
              </a:ext>
            </a:extLst>
          </p:cNvPr>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Tree>
    <p:extLst>
      <p:ext uri="{BB962C8B-B14F-4D97-AF65-F5344CB8AC3E}">
        <p14:creationId xmlns:p14="http://schemas.microsoft.com/office/powerpoint/2010/main" val="3408055353"/>
      </p:ext>
    </p:extLst>
  </p:cSld>
  <p:clrMap bg1="lt1" tx1="dk1" bg2="lt2" tx2="dk2" accent1="accent1" accent2="accent2" accent3="accent3" accent4="accent4" accent5="accent5" accent6="accent6" hlink="hlink" folHlink="folHlink"/>
  <p:sldLayoutIdLst>
    <p:sldLayoutId id="2147488122" r:id="rId1"/>
    <p:sldLayoutId id="2147488123" r:id="rId2"/>
    <p:sldLayoutId id="2147488124" r:id="rId3"/>
    <p:sldLayoutId id="2147488125" r:id="rId4"/>
    <p:sldLayoutId id="2147488126" r:id="rId5"/>
    <p:sldLayoutId id="2147488127" r:id="rId6"/>
    <p:sldLayoutId id="2147488128" r:id="rId7"/>
    <p:sldLayoutId id="2147488129" r:id="rId8"/>
    <p:sldLayoutId id="2147488130" r:id="rId9"/>
    <p:sldLayoutId id="2147488131" r:id="rId10"/>
    <p:sldLayoutId id="2147488132" r:id="rId11"/>
    <p:sldLayoutId id="2147488133"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914400"/>
          </a:xfrm>
          <a:prstGeom prst="rect">
            <a:avLst/>
          </a:prstGeom>
        </p:spPr>
        <p:txBody>
          <a:bodyPr vert="horz" lIns="365760" tIns="45720" rIns="91440" bIns="45720" rtlCol="0" anchor="ctr">
            <a:noAutofit/>
          </a:bodyPr>
          <a:lstStyle/>
          <a:p>
            <a:r>
              <a:rPr lang="en-US" dirty="0"/>
              <a:t>Click to edit Master title style</a:t>
            </a:r>
          </a:p>
        </p:txBody>
      </p:sp>
      <p:sp>
        <p:nvSpPr>
          <p:cNvPr id="3" name="Text Placeholder 2"/>
          <p:cNvSpPr>
            <a:spLocks noGrp="1"/>
          </p:cNvSpPr>
          <p:nvPr>
            <p:ph type="body" idx="1"/>
          </p:nvPr>
        </p:nvSpPr>
        <p:spPr>
          <a:xfrm>
            <a:off x="152400" y="1143000"/>
            <a:ext cx="8839200" cy="5257800"/>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4"/>
          </p:nvPr>
        </p:nvSpPr>
        <p:spPr>
          <a:xfrm>
            <a:off x="7315200" y="6492883"/>
            <a:ext cx="1828800" cy="365125"/>
          </a:xfrm>
          <a:prstGeom prst="rect">
            <a:avLst/>
          </a:prstGeom>
          <a:solidFill>
            <a:schemeClr val="bg1"/>
          </a:solidFill>
        </p:spPr>
        <p:txBody>
          <a:bodyPr vert="horz" lIns="91440" tIns="45720" rIns="91440" bIns="45720" rtlCol="0" anchor="ctr"/>
          <a:lstStyle>
            <a:lvl1pPr algn="r">
              <a:defRPr sz="2400" b="1">
                <a:solidFill>
                  <a:srgbClr val="0070C0"/>
                </a:solidFill>
              </a:defRPr>
            </a:lvl1pPr>
          </a:lstStyle>
          <a:p>
            <a:fld id="{BA2D8F13-174C-467F-9D40-7DDEF70CAB8C}" type="slidenum">
              <a:rPr lang="en-US" smtClean="0"/>
              <a:t>‹#›</a:t>
            </a:fld>
            <a:endParaRPr lang="en-US"/>
          </a:p>
        </p:txBody>
      </p:sp>
    </p:spTree>
    <p:extLst>
      <p:ext uri="{BB962C8B-B14F-4D97-AF65-F5344CB8AC3E}">
        <p14:creationId xmlns:p14="http://schemas.microsoft.com/office/powerpoint/2010/main" val="2869710141"/>
      </p:ext>
    </p:extLst>
  </p:cSld>
  <p:clrMap bg1="lt1" tx1="dk1" bg2="lt2" tx2="dk2" accent1="accent1" accent2="accent2" accent3="accent3" accent4="accent4" accent5="accent5" accent6="accent6" hlink="hlink" folHlink="folHlink"/>
  <p:sldLayoutIdLst>
    <p:sldLayoutId id="2147488135" r:id="rId1"/>
    <p:sldLayoutId id="2147488136" r:id="rId2"/>
    <p:sldLayoutId id="2147488137" r:id="rId3"/>
    <p:sldLayoutId id="2147488138" r:id="rId4"/>
    <p:sldLayoutId id="2147488139" r:id="rId5"/>
    <p:sldLayoutId id="2147488140" r:id="rId6"/>
    <p:sldLayoutId id="2147488141" r:id="rId7"/>
    <p:sldLayoutId id="2147488142" r:id="rId8"/>
    <p:sldLayoutId id="2147488143" r:id="rId9"/>
    <p:sldLayoutId id="2147488144" r:id="rId10"/>
    <p:sldLayoutId id="2147488145" r:id="rId11"/>
  </p:sldLayoutIdLst>
  <p:hf hdr="0" ftr="0" dt="0"/>
  <p:txStyles>
    <p:titleStyle>
      <a:lvl1pPr algn="l" defTabSz="914400" rtl="0" eaLnBrk="1" latinLnBrk="0" hangingPunct="1">
        <a:spcBef>
          <a:spcPct val="0"/>
        </a:spcBef>
        <a:buNone/>
        <a:defRPr sz="4400" b="1" kern="1200">
          <a:solidFill>
            <a:schemeClr val="tx1">
              <a:lumMod val="65000"/>
              <a:lumOff val="35000"/>
            </a:schemeClr>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600" b="1" kern="1200">
          <a:solidFill>
            <a:schemeClr val="tx1">
              <a:lumMod val="65000"/>
              <a:lumOff val="3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3200" b="1" kern="1200">
          <a:solidFill>
            <a:schemeClr val="tx1">
              <a:lumMod val="65000"/>
              <a:lumOff val="3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800" b="1" kern="1200">
          <a:solidFill>
            <a:schemeClr val="tx1">
              <a:lumMod val="65000"/>
              <a:lumOff val="3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400" b="1" kern="1200">
          <a:solidFill>
            <a:schemeClr val="tx1">
              <a:lumMod val="65000"/>
              <a:lumOff val="3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400" b="1" kern="1200">
          <a:solidFill>
            <a:schemeClr val="tx1">
              <a:lumMod val="65000"/>
              <a:lumOff val="3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7" name="Picture 6" descr="header.png"/>
          <p:cNvPicPr>
            <a:picLocks noChangeAspect="1"/>
          </p:cNvPicPr>
          <p:nvPr userDrawn="1"/>
        </p:nvPicPr>
        <p:blipFill>
          <a:blip r:embed="rId15"/>
          <a:stretch>
            <a:fillRect/>
          </a:stretch>
        </p:blipFill>
        <p:spPr>
          <a:xfrm>
            <a:off x="4053359" y="264849"/>
            <a:ext cx="5102012" cy="542508"/>
          </a:xfrm>
          <a:prstGeom prst="rect">
            <a:avLst/>
          </a:prstGeom>
        </p:spPr>
      </p:pic>
      <p:sp>
        <p:nvSpPr>
          <p:cNvPr id="8" name="Title Placeholder 1"/>
          <p:cNvSpPr>
            <a:spLocks noGrp="1"/>
          </p:cNvSpPr>
          <p:nvPr>
            <p:ph type="title"/>
          </p:nvPr>
        </p:nvSpPr>
        <p:spPr>
          <a:xfrm>
            <a:off x="299306" y="274638"/>
            <a:ext cx="8387494" cy="532719"/>
          </a:xfrm>
          <a:prstGeom prst="rect">
            <a:avLst/>
          </a:prstGeom>
        </p:spPr>
        <p:txBody>
          <a:bodyPr vert="horz" lIns="91440" tIns="45720" rIns="91440" bIns="45720" rtlCol="0" anchor="ctr">
            <a:noAutofit/>
          </a:bodyPr>
          <a:lstStyle/>
          <a:p>
            <a:r>
              <a:rPr lang="en-US" dirty="0"/>
              <a:t>Click edit Master title style</a:t>
            </a:r>
          </a:p>
        </p:txBody>
      </p:sp>
      <p:pic>
        <p:nvPicPr>
          <p:cNvPr id="9" name="Picture 8" descr="footer.png"/>
          <p:cNvPicPr>
            <a:picLocks noChangeAspect="1"/>
          </p:cNvPicPr>
          <p:nvPr userDrawn="1"/>
        </p:nvPicPr>
        <p:blipFill>
          <a:blip r:embed="rId16"/>
          <a:stretch>
            <a:fillRect/>
          </a:stretch>
        </p:blipFill>
        <p:spPr>
          <a:xfrm>
            <a:off x="-27215" y="6267135"/>
            <a:ext cx="9189720" cy="611833"/>
          </a:xfrm>
          <a:prstGeom prst="rect">
            <a:avLst/>
          </a:prstGeom>
          <a:ln>
            <a:noFill/>
          </a:ln>
        </p:spPr>
      </p:pic>
      <p:pic>
        <p:nvPicPr>
          <p:cNvPr id="10" name="Picture 9" descr="ecelogorb.psd"/>
          <p:cNvPicPr>
            <a:picLocks noChangeAspect="1"/>
          </p:cNvPicPr>
          <p:nvPr userDrawn="1"/>
        </p:nvPicPr>
        <p:blipFill>
          <a:blip r:embed="rId17">
            <a:lum bright="-8000"/>
          </a:blip>
          <a:stretch>
            <a:fillRect/>
          </a:stretch>
        </p:blipFill>
        <p:spPr>
          <a:xfrm>
            <a:off x="193350" y="6294367"/>
            <a:ext cx="2563296" cy="512659"/>
          </a:xfrm>
          <a:prstGeom prst="rect">
            <a:avLst/>
          </a:prstGeom>
          <a:effectLst/>
        </p:spPr>
      </p:pic>
      <p:pic>
        <p:nvPicPr>
          <p:cNvPr id="11" name="Picture 10" descr="CMU_logo_horiz_black.eps"/>
          <p:cNvPicPr>
            <a:picLocks noChangeAspect="1"/>
          </p:cNvPicPr>
          <p:nvPr userDrawn="1"/>
        </p:nvPicPr>
        <p:blipFill>
          <a:blip r:embed="rId18"/>
          <a:stretch>
            <a:fillRect/>
          </a:stretch>
        </p:blipFill>
        <p:spPr>
          <a:xfrm>
            <a:off x="5263668" y="6393688"/>
            <a:ext cx="3714414" cy="337908"/>
          </a:xfrm>
          <a:prstGeom prst="rect">
            <a:avLst/>
          </a:prstGeom>
          <a:effectLst/>
        </p:spPr>
      </p:pic>
    </p:spTree>
    <p:extLst>
      <p:ext uri="{BB962C8B-B14F-4D97-AF65-F5344CB8AC3E}">
        <p14:creationId xmlns:p14="http://schemas.microsoft.com/office/powerpoint/2010/main" val="1092185447"/>
      </p:ext>
    </p:extLst>
  </p:cSld>
  <p:clrMap bg1="lt1" tx1="dk1" bg2="lt2" tx2="dk2" accent1="accent1" accent2="accent2" accent3="accent3" accent4="accent4" accent5="accent5" accent6="accent6" hlink="hlink" folHlink="folHlink"/>
  <p:sldLayoutIdLst>
    <p:sldLayoutId id="2147483910" r:id="rId1"/>
    <p:sldLayoutId id="2147483911" r:id="rId2"/>
    <p:sldLayoutId id="2147483912" r:id="rId3"/>
    <p:sldLayoutId id="2147483913" r:id="rId4"/>
    <p:sldLayoutId id="2147483914" r:id="rId5"/>
    <p:sldLayoutId id="2147483915" r:id="rId6"/>
    <p:sldLayoutId id="2147483916" r:id="rId7"/>
    <p:sldLayoutId id="2147483917" r:id="rId8"/>
    <p:sldLayoutId id="2147483918" r:id="rId9"/>
    <p:sldLayoutId id="2147483920" r:id="rId10"/>
    <p:sldLayoutId id="2147483921" r:id="rId11"/>
    <p:sldLayoutId id="2147483922" r:id="rId12"/>
    <p:sldLayoutId id="2147483923" r:id="rId13"/>
  </p:sldLayoutIdLst>
  <p:txStyles>
    <p:titleStyle>
      <a:lvl1pPr algn="l" defTabSz="457200" rtl="0" eaLnBrk="1" latinLnBrk="0" hangingPunct="1">
        <a:spcBef>
          <a:spcPct val="0"/>
        </a:spcBef>
        <a:buNone/>
        <a:defRPr sz="3600" kern="1200">
          <a:solidFill>
            <a:schemeClr val="tx1"/>
          </a:solidFill>
          <a:latin typeface="Arial"/>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74082" name="Title Placeholder 1"/>
          <p:cNvSpPr>
            <a:spLocks noGrp="1"/>
          </p:cNvSpPr>
          <p:nvPr>
            <p:ph type="title"/>
          </p:nvPr>
        </p:nvSpPr>
        <p:spPr bwMode="auto">
          <a:xfrm>
            <a:off x="0" y="0"/>
            <a:ext cx="91440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74083" name="Text Placeholder 2"/>
          <p:cNvSpPr>
            <a:spLocks noGrp="1"/>
          </p:cNvSpPr>
          <p:nvPr>
            <p:ph type="body" idx="1"/>
          </p:nvPr>
        </p:nvSpPr>
        <p:spPr bwMode="auto">
          <a:xfrm>
            <a:off x="228600" y="914400"/>
            <a:ext cx="8686800" cy="5522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0" y="6488113"/>
            <a:ext cx="2133600" cy="365125"/>
          </a:xfrm>
          <a:prstGeom prst="rect">
            <a:avLst/>
          </a:prstGeom>
        </p:spPr>
        <p:txBody>
          <a:bodyPr vert="horz" lIns="91440" tIns="45720" rIns="91440" bIns="45720" rtlCol="0" anchor="ctr"/>
          <a:lstStyle>
            <a:lvl1pPr algn="l" fontAlgn="auto">
              <a:spcBef>
                <a:spcPts val="0"/>
              </a:spcBef>
              <a:spcAft>
                <a:spcPts val="0"/>
              </a:spcAft>
              <a:defRPr sz="1200">
                <a:solidFill>
                  <a:prstClr val="black">
                    <a:tint val="75000"/>
                  </a:prstClr>
                </a:solidFill>
                <a:latin typeface="Calibri"/>
                <a:ea typeface="+mn-ea"/>
                <a:cs typeface="+mn-cs"/>
              </a:defRPr>
            </a:lvl1pPr>
          </a:lstStyle>
          <a:p>
            <a:pPr>
              <a:defRPr/>
            </a:pPr>
            <a:fld id="{B036D78A-1E37-5B42-95DC-BFAC45B0B0ED}" type="datetime1">
              <a:rPr lang="en-US"/>
              <a:pPr>
                <a:defRPr/>
              </a:pPr>
              <a:t>6/24/18</a:t>
            </a:fld>
            <a:endParaRPr lang="en-US"/>
          </a:p>
        </p:txBody>
      </p:sp>
      <p:sp>
        <p:nvSpPr>
          <p:cNvPr id="5" name="Footer Placeholder 4"/>
          <p:cNvSpPr>
            <a:spLocks noGrp="1"/>
          </p:cNvSpPr>
          <p:nvPr>
            <p:ph type="ftr" sz="quarter" idx="3"/>
          </p:nvPr>
        </p:nvSpPr>
        <p:spPr>
          <a:xfrm>
            <a:off x="3124200" y="6488113"/>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7010400" y="6488113"/>
            <a:ext cx="2133600" cy="365125"/>
          </a:xfrm>
          <a:prstGeom prst="rect">
            <a:avLst/>
          </a:prstGeom>
        </p:spPr>
        <p:txBody>
          <a:bodyPr vert="horz" lIns="91440" tIns="45720" rIns="91440" bIns="45720" rtlCol="0" anchor="ctr"/>
          <a:lstStyle>
            <a:lvl1pPr algn="r" fontAlgn="auto">
              <a:spcBef>
                <a:spcPts val="0"/>
              </a:spcBef>
              <a:spcAft>
                <a:spcPts val="0"/>
              </a:spcAft>
              <a:defRPr sz="1200">
                <a:solidFill>
                  <a:prstClr val="black">
                    <a:tint val="75000"/>
                  </a:prstClr>
                </a:solidFill>
                <a:latin typeface="Calibri"/>
                <a:ea typeface="+mn-ea"/>
                <a:cs typeface="+mn-cs"/>
              </a:defRPr>
            </a:lvl1pPr>
          </a:lstStyle>
          <a:p>
            <a:pPr>
              <a:defRPr/>
            </a:pPr>
            <a:fld id="{11949605-1987-924F-9E72-94902DD86B7C}" type="slidenum">
              <a:rPr lang="en-US"/>
              <a:pPr>
                <a:defRPr/>
              </a:pPr>
              <a:t>‹#›</a:t>
            </a:fld>
            <a:endParaRPr lang="en-US"/>
          </a:p>
        </p:txBody>
      </p:sp>
      <p:pic>
        <p:nvPicPr>
          <p:cNvPr id="174087" name="Picture 6" descr="safari.png"/>
          <p:cNvPicPr>
            <a:picLocks noChangeAspect="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0" y="6616700"/>
            <a:ext cx="1044575" cy="285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725823723"/>
      </p:ext>
    </p:extLst>
  </p:cSld>
  <p:clrMap bg1="lt1" tx1="dk1" bg2="lt2" tx2="dk2" accent1="accent1" accent2="accent2" accent3="accent3" accent4="accent4" accent5="accent5" accent6="accent6" hlink="hlink" folHlink="folHlink"/>
  <p:sldLayoutIdLst>
    <p:sldLayoutId id="2147488147" r:id="rId1"/>
    <p:sldLayoutId id="2147488148" r:id="rId2"/>
    <p:sldLayoutId id="2147488149" r:id="rId3"/>
    <p:sldLayoutId id="2147488150" r:id="rId4"/>
    <p:sldLayoutId id="2147488151" r:id="rId5"/>
    <p:sldLayoutId id="2147488152" r:id="rId6"/>
    <p:sldLayoutId id="2147488153" r:id="rId7"/>
    <p:sldLayoutId id="2147488154" r:id="rId8"/>
    <p:sldLayoutId id="2147488155" r:id="rId9"/>
    <p:sldLayoutId id="2147488156" r:id="rId10"/>
    <p:sldLayoutId id="2147488157" r:id="rId11"/>
  </p:sldLayoutIdLst>
  <p:hf hdr="0" ftr="0" dt="0"/>
  <p:txStyles>
    <p:titleStyle>
      <a:lvl1pPr algn="ctr" rtl="0" eaLnBrk="0" fontAlgn="base" hangingPunct="0">
        <a:spcBef>
          <a:spcPct val="0"/>
        </a:spcBef>
        <a:spcAft>
          <a:spcPct val="0"/>
        </a:spcAft>
        <a:defRPr sz="40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0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0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0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0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0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0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0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000">
          <a:solidFill>
            <a:schemeClr val="tx1"/>
          </a:solidFill>
          <a:latin typeface="Calibri" charset="0"/>
          <a:ea typeface="ＭＳ Ｐゴシック" charset="0"/>
          <a:cs typeface="ＭＳ Ｐゴシック" charset="0"/>
        </a:defRPr>
      </a:lvl9pPr>
    </p:titleStyle>
    <p:bodyStyle>
      <a:lvl1pPr marL="182563" indent="-182563"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365125" indent="-22860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547688" indent="-182563"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73025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914400" indent="-182563"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pPr>
            <a:fld id="{A7361BF2-EEC8-BD44-B1FF-0E6EA04503FC}" type="slidenum">
              <a:rPr lang="en-US" smtClean="0">
                <a:ea typeface="ＭＳ Ｐゴシック" charset="0"/>
                <a:cs typeface="Arial" charset="0"/>
              </a:rPr>
              <a:pPr fontAlgn="base">
                <a:spcBef>
                  <a:spcPct val="0"/>
                </a:spcBef>
                <a:spcAft>
                  <a:spcPct val="0"/>
                </a:spcAft>
              </a:pPr>
              <a:t>‹#›</a:t>
            </a:fld>
            <a:endParaRPr lang="en-US">
              <a:ea typeface="ＭＳ Ｐゴシック" charset="0"/>
              <a:cs typeface="Arial" charset="0"/>
            </a:endParaRPr>
          </a:p>
        </p:txBody>
      </p:sp>
      <p:sp>
        <p:nvSpPr>
          <p:cNvPr id="100360" name="Line 1032"/>
          <p:cNvSpPr>
            <a:spLocks noChangeShapeType="1"/>
          </p:cNvSpPr>
          <p:nvPr/>
        </p:nvSpPr>
        <p:spPr bwMode="auto">
          <a:xfrm>
            <a:off x="228600" y="6481763"/>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036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pic>
        <p:nvPicPr>
          <p:cNvPr id="8" name="Picture 7" descr="safari.png"/>
          <p:cNvPicPr>
            <a:picLocks noChangeAspect="1"/>
          </p:cNvPicPr>
          <p:nvPr userDrawn="1"/>
        </p:nvPicPr>
        <p:blipFill>
          <a:blip r:embed="rId14" cstate="print"/>
          <a:stretch>
            <a:fillRect/>
          </a:stretch>
        </p:blipFill>
        <p:spPr>
          <a:xfrm>
            <a:off x="179512" y="6500854"/>
            <a:ext cx="1080120" cy="312522"/>
          </a:xfrm>
          <a:prstGeom prst="rect">
            <a:avLst/>
          </a:prstGeom>
        </p:spPr>
      </p:pic>
    </p:spTree>
    <p:extLst>
      <p:ext uri="{BB962C8B-B14F-4D97-AF65-F5344CB8AC3E}">
        <p14:creationId xmlns:p14="http://schemas.microsoft.com/office/powerpoint/2010/main" val="1303134472"/>
      </p:ext>
    </p:extLst>
  </p:cSld>
  <p:clrMap bg1="lt1" tx1="dk1" bg2="lt2" tx2="dk2" accent1="accent1" accent2="accent2" accent3="accent3" accent4="accent4" accent5="accent5" accent6="accent6" hlink="hlink" folHlink="folHlink"/>
  <p:sldLayoutIdLst>
    <p:sldLayoutId id="2147488159" r:id="rId1"/>
    <p:sldLayoutId id="2147488160" r:id="rId2"/>
    <p:sldLayoutId id="2147488161" r:id="rId3"/>
    <p:sldLayoutId id="2147488162" r:id="rId4"/>
    <p:sldLayoutId id="2147488163" r:id="rId5"/>
    <p:sldLayoutId id="2147488164" r:id="rId6"/>
    <p:sldLayoutId id="2147488165" r:id="rId7"/>
    <p:sldLayoutId id="2147488166" r:id="rId8"/>
    <p:sldLayoutId id="2147488167" r:id="rId9"/>
    <p:sldLayoutId id="2147488168" r:id="rId10"/>
    <p:sldLayoutId id="2147488169" r:id="rId11"/>
    <p:sldLayoutId id="2147488170"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696C65B-3C59-4ED5-9C7F-730621DD0788}" type="datetime1">
              <a:rPr lang="en-US" smtClean="0">
                <a:solidFill>
                  <a:prstClr val="black">
                    <a:tint val="75000"/>
                  </a:prstClr>
                </a:solidFill>
                <a:latin typeface="Calibri"/>
              </a:rPr>
              <a:pPr/>
              <a:t>6/24/18</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3F32364-6BA0-48AA-B029-3ED2192016F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393013354"/>
      </p:ext>
    </p:extLst>
  </p:cSld>
  <p:clrMap bg1="lt1" tx1="dk1" bg2="lt2" tx2="dk2" accent1="accent1" accent2="accent2" accent3="accent3" accent4="accent4" accent5="accent5" accent6="accent6" hlink="hlink" folHlink="folHlink"/>
  <p:sldLayoutIdLst>
    <p:sldLayoutId id="2147488172" r:id="rId1"/>
    <p:sldLayoutId id="2147488173" r:id="rId2"/>
    <p:sldLayoutId id="2147488174" r:id="rId3"/>
    <p:sldLayoutId id="2147488175" r:id="rId4"/>
    <p:sldLayoutId id="2147488176" r:id="rId5"/>
    <p:sldLayoutId id="2147488177" r:id="rId6"/>
    <p:sldLayoutId id="2147488178" r:id="rId7"/>
    <p:sldLayoutId id="2147488179" r:id="rId8"/>
    <p:sldLayoutId id="2147488180" r:id="rId9"/>
    <p:sldLayoutId id="2147488181" r:id="rId10"/>
    <p:sldLayoutId id="2147488182"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smtClean="0">
                <a:solidFill>
                  <a:srgbClr val="000000"/>
                </a:solidFill>
                <a:latin typeface="Garamond" charset="0"/>
                <a:cs typeface="Arial" charset="0"/>
              </a:defRPr>
            </a:lvl1pPr>
          </a:lstStyle>
          <a:p>
            <a:pPr fontAlgn="base">
              <a:spcBef>
                <a:spcPct val="0"/>
              </a:spcBef>
              <a:spcAft>
                <a:spcPct val="0"/>
              </a:spcAft>
              <a:defRPr/>
            </a:pPr>
            <a:fld id="{3FF84C08-C189-5C4C-822D-BCB9DCC3AF18}" type="slidenum">
              <a:rPr lang="en-US">
                <a:ea typeface="ＭＳ Ｐゴシック" charset="0"/>
              </a:rPr>
              <a:pPr fontAlgn="base">
                <a:spcBef>
                  <a:spcPct val="0"/>
                </a:spcBef>
                <a:spcAft>
                  <a:spcPct val="0"/>
                </a:spcAft>
                <a:defRPr/>
              </a:pPr>
              <a:t>‹#›</a:t>
            </a:fld>
            <a:endParaRPr lang="en-US">
              <a:ea typeface="ＭＳ Ｐゴシック" charset="0"/>
            </a:endParaRPr>
          </a:p>
        </p:txBody>
      </p:sp>
      <p:sp>
        <p:nvSpPr>
          <p:cNvPr id="1030"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025897231"/>
      </p:ext>
    </p:extLst>
  </p:cSld>
  <p:clrMap bg1="lt1" tx1="dk1" bg2="lt2" tx2="dk2" accent1="accent1" accent2="accent2" accent3="accent3" accent4="accent4" accent5="accent5" accent6="accent6" hlink="hlink" folHlink="folHlink"/>
  <p:sldLayoutIdLst>
    <p:sldLayoutId id="2147488184" r:id="rId1"/>
    <p:sldLayoutId id="2147488185" r:id="rId2"/>
    <p:sldLayoutId id="2147488186" r:id="rId3"/>
    <p:sldLayoutId id="2147488187" r:id="rId4"/>
    <p:sldLayoutId id="2147488188" r:id="rId5"/>
    <p:sldLayoutId id="2147488189" r:id="rId6"/>
    <p:sldLayoutId id="2147488190" r:id="rId7"/>
    <p:sldLayoutId id="2147488191" r:id="rId8"/>
    <p:sldLayoutId id="2147488192" r:id="rId9"/>
    <p:sldLayoutId id="2147488193" r:id="rId10"/>
    <p:sldLayoutId id="2147488194" r:id="rId11"/>
    <p:sldLayoutId id="2147488195" r:id="rId12"/>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a:fld id="{09958798-9B1B-6641-9F35-7F47B962806E}" type="datetime1">
              <a:rPr lang="en-US" smtClean="0">
                <a:solidFill>
                  <a:prstClr val="black">
                    <a:tint val="75000"/>
                  </a:prstClr>
                </a:solidFill>
                <a:latin typeface="Calibri"/>
              </a:rPr>
              <a:pPr defTabSz="457200"/>
              <a:t>6/24/18</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2400">
                <a:solidFill>
                  <a:schemeClr val="tx1">
                    <a:tint val="75000"/>
                  </a:schemeClr>
                </a:solidFill>
              </a:defRPr>
            </a:lvl1pPr>
          </a:lstStyle>
          <a:p>
            <a:pPr defTabSz="457200"/>
            <a:fld id="{002C8897-7E0F-D74E-BB6D-222FC9BDF5EC}" type="slidenum">
              <a:rPr lang="en-US" smtClean="0">
                <a:solidFill>
                  <a:prstClr val="black">
                    <a:tint val="75000"/>
                  </a:prstClr>
                </a:solidFill>
                <a:latin typeface="Calibri"/>
              </a:rPr>
              <a:pPr defTabSz="457200"/>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131895114"/>
      </p:ext>
    </p:extLst>
  </p:cSld>
  <p:clrMap bg1="lt1" tx1="dk1" bg2="lt2" tx2="dk2" accent1="accent1" accent2="accent2" accent3="accent3" accent4="accent4" accent5="accent5" accent6="accent6" hlink="hlink" folHlink="folHlink"/>
  <p:sldLayoutIdLst>
    <p:sldLayoutId id="2147488197" r:id="rId1"/>
    <p:sldLayoutId id="2147488198" r:id="rId2"/>
    <p:sldLayoutId id="2147488199" r:id="rId3"/>
    <p:sldLayoutId id="2147488200" r:id="rId4"/>
    <p:sldLayoutId id="2147488201" r:id="rId5"/>
    <p:sldLayoutId id="2147488202" r:id="rId6"/>
    <p:sldLayoutId id="2147488203" r:id="rId7"/>
    <p:sldLayoutId id="2147488204" r:id="rId8"/>
    <p:sldLayoutId id="2147488205" r:id="rId9"/>
    <p:sldLayoutId id="2147488206" r:id="rId10"/>
    <p:sldLayoutId id="2147488207"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cs typeface="Arial" charset="0"/>
              </a:defRPr>
            </a:lvl1pPr>
          </a:lstStyle>
          <a:p>
            <a:pPr fontAlgn="base">
              <a:spcBef>
                <a:spcPct val="0"/>
              </a:spcBef>
              <a:spcAft>
                <a:spcPct val="0"/>
              </a:spcAft>
              <a:defRPr/>
            </a:pPr>
            <a:fld id="{9DF91429-77CF-4443-9858-4275C45EE4FF}" type="slidenum">
              <a:rPr lang="en-US">
                <a:ea typeface="ＭＳ Ｐゴシック" charset="0"/>
              </a:rPr>
              <a:pPr fontAlgn="base">
                <a:spcBef>
                  <a:spcPct val="0"/>
                </a:spcBef>
                <a:spcAft>
                  <a:spcPct val="0"/>
                </a:spcAft>
                <a:defRPr/>
              </a:pPr>
              <a:t>‹#›</a:t>
            </a:fld>
            <a:endParaRPr lang="en-US">
              <a:ea typeface="ＭＳ Ｐゴシック" charset="0"/>
            </a:endParaRPr>
          </a:p>
        </p:txBody>
      </p:sp>
      <p:sp>
        <p:nvSpPr>
          <p:cNvPr id="1030"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676079605"/>
      </p:ext>
    </p:extLst>
  </p:cSld>
  <p:clrMap bg1="lt1" tx1="dk1" bg2="lt2" tx2="dk2" accent1="accent1" accent2="accent2" accent3="accent3" accent4="accent4" accent5="accent5" accent6="accent6" hlink="hlink" folHlink="folHlink"/>
  <p:sldLayoutIdLst>
    <p:sldLayoutId id="2147488209" r:id="rId1"/>
    <p:sldLayoutId id="2147488210" r:id="rId2"/>
    <p:sldLayoutId id="2147488211" r:id="rId3"/>
    <p:sldLayoutId id="2147488212" r:id="rId4"/>
    <p:sldLayoutId id="2147488213" r:id="rId5"/>
    <p:sldLayoutId id="2147488214" r:id="rId6"/>
    <p:sldLayoutId id="2147488215" r:id="rId7"/>
    <p:sldLayoutId id="2147488216" r:id="rId8"/>
    <p:sldLayoutId id="2147488217" r:id="rId9"/>
    <p:sldLayoutId id="2147488218" r:id="rId10"/>
    <p:sldLayoutId id="2147488219" r:id="rId11"/>
    <p:sldLayoutId id="2147488220" r:id="rId12"/>
    <p:sldLayoutId id="2147488221" r:id="rId13"/>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0" y="6658960"/>
            <a:ext cx="9144000" cy="210312"/>
          </a:xfrm>
          <a:prstGeom prst="rect">
            <a:avLst/>
          </a:prstGeom>
          <a:solidFill>
            <a:srgbClr val="FFD86D"/>
          </a:solidFill>
          <a:ln>
            <a:noFill/>
          </a:ln>
        </p:spPr>
        <p:style>
          <a:lnRef idx="2">
            <a:schemeClr val="dk1"/>
          </a:lnRef>
          <a:fillRef idx="1">
            <a:schemeClr val="lt1"/>
          </a:fillRef>
          <a:effectRef idx="0">
            <a:schemeClr val="dk1"/>
          </a:effectRef>
          <a:fontRef idx="minor">
            <a:schemeClr val="dk1"/>
          </a:fontRef>
        </p:style>
        <p:txBody>
          <a:bodyPr rtlCol="0" anchor="ctr"/>
          <a:lstStyle/>
          <a:p>
            <a:pPr algn="ctr" fontAlgn="base">
              <a:spcBef>
                <a:spcPct val="0"/>
              </a:spcBef>
              <a:spcAft>
                <a:spcPct val="0"/>
              </a:spcAft>
            </a:pPr>
            <a:endParaRPr lang="en-US" sz="2400" dirty="0">
              <a:solidFill>
                <a:prstClr val="black"/>
              </a:solidFill>
              <a:latin typeface="Arial"/>
              <a:cs typeface="Arial"/>
            </a:endParaRPr>
          </a:p>
        </p:txBody>
      </p:sp>
      <p:sp>
        <p:nvSpPr>
          <p:cNvPr id="2" name="Title Placeholder 1"/>
          <p:cNvSpPr>
            <a:spLocks noGrp="1"/>
          </p:cNvSpPr>
          <p:nvPr>
            <p:ph type="title"/>
          </p:nvPr>
        </p:nvSpPr>
        <p:spPr>
          <a:xfrm>
            <a:off x="247650" y="198438"/>
            <a:ext cx="8382000" cy="487362"/>
          </a:xfrm>
          <a:prstGeom prst="rect">
            <a:avLst/>
          </a:prstGeom>
        </p:spPr>
        <p:txBody>
          <a:bodyPr vert="horz" lIns="91440" tIns="45720" rIns="91440" bIns="45720" rtlCol="0" anchor="ctr">
            <a:noAutofit/>
          </a:bodyPr>
          <a:lstStyle/>
          <a:p>
            <a:r>
              <a:rPr lang="en-US" dirty="0"/>
              <a:t>Click to edit Master title style</a:t>
            </a:r>
          </a:p>
        </p:txBody>
      </p:sp>
      <p:sp>
        <p:nvSpPr>
          <p:cNvPr id="1027" name="Text Placeholder 2"/>
          <p:cNvSpPr>
            <a:spLocks noGrp="1"/>
          </p:cNvSpPr>
          <p:nvPr>
            <p:ph type="body" idx="1"/>
          </p:nvPr>
        </p:nvSpPr>
        <p:spPr bwMode="auto">
          <a:xfrm>
            <a:off x="242888" y="1192213"/>
            <a:ext cx="8382000" cy="48307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3507672" y="6350280"/>
            <a:ext cx="2133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Arial"/>
                <a:ea typeface="+mn-ea"/>
                <a:cs typeface="Arial"/>
              </a:defRPr>
            </a:lvl1pPr>
          </a:lstStyle>
          <a:p>
            <a:pPr>
              <a:defRPr/>
            </a:pPr>
            <a:fld id="{C2A80D79-0A62-9B4C-BD4A-0EA49338626F}" type="datetime1">
              <a:rPr lang="en-US" smtClean="0">
                <a:solidFill>
                  <a:prstClr val="black">
                    <a:tint val="75000"/>
                  </a:prstClr>
                </a:solidFill>
              </a:rPr>
              <a:pPr>
                <a:defRPr/>
              </a:pPr>
              <a:t>6/24/18</a:t>
            </a:fld>
            <a:endParaRPr lang="en-US">
              <a:solidFill>
                <a:prstClr val="black">
                  <a:tint val="75000"/>
                </a:prstClr>
              </a:solidFill>
            </a:endParaRPr>
          </a:p>
        </p:txBody>
      </p:sp>
      <p:sp>
        <p:nvSpPr>
          <p:cNvPr id="5" name="Footer Placeholder 4"/>
          <p:cNvSpPr>
            <a:spLocks noGrp="1"/>
          </p:cNvSpPr>
          <p:nvPr>
            <p:ph type="ftr" sz="quarter" idx="3"/>
          </p:nvPr>
        </p:nvSpPr>
        <p:spPr>
          <a:xfrm>
            <a:off x="132506" y="6350280"/>
            <a:ext cx="2895600" cy="365125"/>
          </a:xfrm>
          <a:prstGeom prst="rect">
            <a:avLst/>
          </a:prstGeom>
        </p:spPr>
        <p:txBody>
          <a:bodyPr vert="horz" wrap="square" lIns="91440" tIns="45720" rIns="91440" bIns="45720" numCol="1" anchor="ctr" anchorCtr="0" compatLnSpc="1">
            <a:prstTxWarp prst="textNoShape">
              <a:avLst/>
            </a:prstTxWarp>
          </a:bodyPr>
          <a:lstStyle>
            <a:lvl1pPr algn="ctr">
              <a:defRPr sz="1200">
                <a:solidFill>
                  <a:srgbClr val="898989"/>
                </a:solidFill>
                <a:latin typeface="Arial"/>
                <a:ea typeface="+mn-ea"/>
                <a:cs typeface="Arial"/>
              </a:defRPr>
            </a:lvl1pPr>
          </a:lstStyle>
          <a:p>
            <a:pPr fontAlgn="base">
              <a:spcBef>
                <a:spcPct val="0"/>
              </a:spcBef>
              <a:spcAft>
                <a:spcPct val="0"/>
              </a:spcAft>
              <a:defRPr/>
            </a:pPr>
            <a:endParaRPr lang="en-US" dirty="0"/>
          </a:p>
        </p:txBody>
      </p:sp>
      <p:sp>
        <p:nvSpPr>
          <p:cNvPr id="6" name="Slide Number Placeholder 5"/>
          <p:cNvSpPr>
            <a:spLocks noGrp="1"/>
          </p:cNvSpPr>
          <p:nvPr>
            <p:ph type="sldNum" sz="quarter" idx="4"/>
          </p:nvPr>
        </p:nvSpPr>
        <p:spPr>
          <a:xfrm>
            <a:off x="6901995" y="6632222"/>
            <a:ext cx="2133600" cy="242215"/>
          </a:xfrm>
          <a:prstGeom prst="rect">
            <a:avLst/>
          </a:prstGeom>
        </p:spPr>
        <p:txBody>
          <a:bodyPr vert="horz" lIns="91440" tIns="45720" rIns="91440" bIns="45720" rtlCol="0" anchor="ctr"/>
          <a:lstStyle>
            <a:lvl1pPr algn="r" fontAlgn="auto">
              <a:spcBef>
                <a:spcPts val="0"/>
              </a:spcBef>
              <a:spcAft>
                <a:spcPts val="0"/>
              </a:spcAft>
              <a:defRPr sz="1400" b="1">
                <a:solidFill>
                  <a:schemeClr val="accent3"/>
                </a:solidFill>
                <a:latin typeface="Arial"/>
                <a:ea typeface="+mn-ea"/>
                <a:cs typeface="Arial"/>
              </a:defRPr>
            </a:lvl1pPr>
          </a:lstStyle>
          <a:p>
            <a:pPr>
              <a:defRPr/>
            </a:pPr>
            <a:fld id="{306E2C30-8F45-0448-8EF4-5E9D60815DBD}" type="slidenum">
              <a:rPr lang="en-US" smtClean="0">
                <a:solidFill>
                  <a:srgbClr val="9BBB59"/>
                </a:solidFill>
              </a:rPr>
              <a:pPr>
                <a:defRPr/>
              </a:pPr>
              <a:t>‹#›</a:t>
            </a:fld>
            <a:endParaRPr lang="en-US" dirty="0">
              <a:solidFill>
                <a:srgbClr val="9BBB59"/>
              </a:solidFill>
            </a:endParaRPr>
          </a:p>
        </p:txBody>
      </p:sp>
    </p:spTree>
    <p:extLst>
      <p:ext uri="{BB962C8B-B14F-4D97-AF65-F5344CB8AC3E}">
        <p14:creationId xmlns:p14="http://schemas.microsoft.com/office/powerpoint/2010/main" val="1335053589"/>
      </p:ext>
    </p:extLst>
  </p:cSld>
  <p:clrMap bg1="lt1" tx1="dk1" bg2="lt2" tx2="dk2" accent1="accent1" accent2="accent2" accent3="accent3" accent4="accent4" accent5="accent5" accent6="accent6" hlink="hlink" folHlink="folHlink"/>
  <p:sldLayoutIdLst>
    <p:sldLayoutId id="2147488223" r:id="rId1"/>
    <p:sldLayoutId id="2147488224" r:id="rId2"/>
    <p:sldLayoutId id="2147488225" r:id="rId3"/>
    <p:sldLayoutId id="2147488226" r:id="rId4"/>
    <p:sldLayoutId id="2147488227" r:id="rId5"/>
    <p:sldLayoutId id="2147488228" r:id="rId6"/>
    <p:sldLayoutId id="2147488229" r:id="rId7"/>
    <p:sldLayoutId id="2147488230" r:id="rId8"/>
    <p:sldLayoutId id="2147488231" r:id="rId9"/>
    <p:sldLayoutId id="2147488232" r:id="rId10"/>
    <p:sldLayoutId id="2147488233" r:id="rId11"/>
    <p:sldLayoutId id="2147488234" r:id="rId12"/>
    <p:sldLayoutId id="2147488235" r:id="rId13"/>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algn="l" rtl="0" eaLnBrk="1" fontAlgn="base" hangingPunct="1">
        <a:spcBef>
          <a:spcPct val="0"/>
        </a:spcBef>
        <a:spcAft>
          <a:spcPct val="0"/>
        </a:spcAft>
        <a:defRPr sz="2800" b="1" kern="1200" cap="all">
          <a:solidFill>
            <a:schemeClr val="tx1"/>
          </a:solidFill>
          <a:effectLst>
            <a:outerShdw blurRad="50800" dist="25400" dir="2700000" algn="tl">
              <a:srgbClr val="000000">
                <a:alpha val="24000"/>
              </a:srgbClr>
            </a:outerShdw>
          </a:effectLst>
          <a:latin typeface="Arial"/>
          <a:ea typeface="ＭＳ Ｐゴシック" charset="0"/>
          <a:cs typeface="Arial"/>
        </a:defRPr>
      </a:lvl1pPr>
      <a:lvl2pPr algn="l" rtl="0" eaLnBrk="1" fontAlgn="base" hangingPunct="1">
        <a:spcBef>
          <a:spcPct val="0"/>
        </a:spcBef>
        <a:spcAft>
          <a:spcPct val="0"/>
        </a:spcAft>
        <a:defRPr sz="3200" b="1">
          <a:solidFill>
            <a:schemeClr val="tx1"/>
          </a:solidFill>
          <a:latin typeface="Calibri" pitchFamily="34" charset="0"/>
          <a:ea typeface="ＭＳ Ｐゴシック" charset="0"/>
          <a:cs typeface="ＭＳ Ｐゴシック" charset="0"/>
        </a:defRPr>
      </a:lvl2pPr>
      <a:lvl3pPr algn="l" rtl="0" eaLnBrk="1" fontAlgn="base" hangingPunct="1">
        <a:spcBef>
          <a:spcPct val="0"/>
        </a:spcBef>
        <a:spcAft>
          <a:spcPct val="0"/>
        </a:spcAft>
        <a:defRPr sz="3200" b="1">
          <a:solidFill>
            <a:schemeClr val="tx1"/>
          </a:solidFill>
          <a:latin typeface="Calibri" pitchFamily="34" charset="0"/>
          <a:ea typeface="ＭＳ Ｐゴシック" charset="0"/>
          <a:cs typeface="ＭＳ Ｐゴシック" charset="0"/>
        </a:defRPr>
      </a:lvl3pPr>
      <a:lvl4pPr algn="l" rtl="0" eaLnBrk="1" fontAlgn="base" hangingPunct="1">
        <a:spcBef>
          <a:spcPct val="0"/>
        </a:spcBef>
        <a:spcAft>
          <a:spcPct val="0"/>
        </a:spcAft>
        <a:defRPr sz="3200" b="1">
          <a:solidFill>
            <a:schemeClr val="tx1"/>
          </a:solidFill>
          <a:latin typeface="Calibri" pitchFamily="34" charset="0"/>
          <a:ea typeface="ＭＳ Ｐゴシック" charset="0"/>
          <a:cs typeface="ＭＳ Ｐゴシック" charset="0"/>
        </a:defRPr>
      </a:lvl4pPr>
      <a:lvl5pPr algn="l" rtl="0" eaLnBrk="1" fontAlgn="base" hangingPunct="1">
        <a:spcBef>
          <a:spcPct val="0"/>
        </a:spcBef>
        <a:spcAft>
          <a:spcPct val="0"/>
        </a:spcAft>
        <a:defRPr sz="3200" b="1">
          <a:solidFill>
            <a:schemeClr val="tx1"/>
          </a:solidFill>
          <a:latin typeface="Calibri" pitchFamily="34" charset="0"/>
          <a:ea typeface="ＭＳ Ｐゴシック" charset="0"/>
          <a:cs typeface="ＭＳ Ｐゴシック" charset="0"/>
        </a:defRPr>
      </a:lvl5pPr>
      <a:lvl6pPr marL="457200" algn="l" rtl="0" eaLnBrk="1" fontAlgn="base" hangingPunct="1">
        <a:spcBef>
          <a:spcPct val="0"/>
        </a:spcBef>
        <a:spcAft>
          <a:spcPct val="0"/>
        </a:spcAft>
        <a:defRPr sz="3200" b="1">
          <a:solidFill>
            <a:schemeClr val="tx1"/>
          </a:solidFill>
          <a:latin typeface="Calibri" pitchFamily="34" charset="0"/>
        </a:defRPr>
      </a:lvl6pPr>
      <a:lvl7pPr marL="914400" algn="l" rtl="0" eaLnBrk="1" fontAlgn="base" hangingPunct="1">
        <a:spcBef>
          <a:spcPct val="0"/>
        </a:spcBef>
        <a:spcAft>
          <a:spcPct val="0"/>
        </a:spcAft>
        <a:defRPr sz="3200" b="1">
          <a:solidFill>
            <a:schemeClr val="tx1"/>
          </a:solidFill>
          <a:latin typeface="Calibri" pitchFamily="34" charset="0"/>
        </a:defRPr>
      </a:lvl7pPr>
      <a:lvl8pPr marL="1371600" algn="l" rtl="0" eaLnBrk="1" fontAlgn="base" hangingPunct="1">
        <a:spcBef>
          <a:spcPct val="0"/>
        </a:spcBef>
        <a:spcAft>
          <a:spcPct val="0"/>
        </a:spcAft>
        <a:defRPr sz="3200" b="1">
          <a:solidFill>
            <a:schemeClr val="tx1"/>
          </a:solidFill>
          <a:latin typeface="Calibri" pitchFamily="34" charset="0"/>
        </a:defRPr>
      </a:lvl8pPr>
      <a:lvl9pPr marL="1828800" algn="l" rtl="0" eaLnBrk="1" fontAlgn="base" hangingPunct="1">
        <a:spcBef>
          <a:spcPct val="0"/>
        </a:spcBef>
        <a:spcAft>
          <a:spcPct val="0"/>
        </a:spcAft>
        <a:defRPr sz="3200" b="1">
          <a:solidFill>
            <a:schemeClr val="tx1"/>
          </a:solidFill>
          <a:latin typeface="Calibri" pitchFamily="34" charset="0"/>
        </a:defRPr>
      </a:lvl9pPr>
    </p:titleStyle>
    <p:bodyStyle>
      <a:lvl1pPr marL="342900" indent="-342900" algn="l" rtl="0" eaLnBrk="1" fontAlgn="base" hangingPunct="1">
        <a:spcBef>
          <a:spcPct val="20000"/>
        </a:spcBef>
        <a:spcAft>
          <a:spcPct val="0"/>
        </a:spcAft>
        <a:buFont typeface="Arial" charset="0"/>
        <a:buChar char="•"/>
        <a:defRPr sz="2800" kern="1200">
          <a:solidFill>
            <a:schemeClr val="tx1"/>
          </a:solidFill>
          <a:latin typeface="Arial"/>
          <a:ea typeface="ＭＳ Ｐゴシック" charset="0"/>
          <a:cs typeface="Arial"/>
        </a:defRPr>
      </a:lvl1pPr>
      <a:lvl2pPr marL="742950" indent="-285750" algn="l" rtl="0" eaLnBrk="1" fontAlgn="base" hangingPunct="1">
        <a:spcBef>
          <a:spcPct val="20000"/>
        </a:spcBef>
        <a:spcAft>
          <a:spcPct val="0"/>
        </a:spcAft>
        <a:buFont typeface="Arial" charset="0"/>
        <a:buChar char="–"/>
        <a:defRPr sz="2400" kern="1200">
          <a:solidFill>
            <a:schemeClr val="tx1"/>
          </a:solidFill>
          <a:latin typeface="Arial"/>
          <a:ea typeface="ＭＳ Ｐゴシック" charset="0"/>
          <a:cs typeface="Arial"/>
        </a:defRPr>
      </a:lvl2pPr>
      <a:lvl3pPr marL="1143000" indent="-228600" algn="l" rtl="0" eaLnBrk="1" fontAlgn="base" hangingPunct="1">
        <a:spcBef>
          <a:spcPct val="20000"/>
        </a:spcBef>
        <a:spcAft>
          <a:spcPct val="0"/>
        </a:spcAft>
        <a:buFont typeface="Arial" charset="0"/>
        <a:buChar char="•"/>
        <a:defRPr sz="2000" kern="1200">
          <a:solidFill>
            <a:schemeClr val="tx1"/>
          </a:solidFill>
          <a:latin typeface="Arial"/>
          <a:ea typeface="ＭＳ Ｐゴシック" charset="0"/>
          <a:cs typeface="Arial"/>
        </a:defRPr>
      </a:lvl3pPr>
      <a:lvl4pPr marL="1600200" indent="-228600" algn="l" rtl="0" eaLnBrk="1" fontAlgn="base" hangingPunct="1">
        <a:spcBef>
          <a:spcPct val="20000"/>
        </a:spcBef>
        <a:spcAft>
          <a:spcPct val="0"/>
        </a:spcAft>
        <a:buFont typeface="Arial" charset="0"/>
        <a:buChar char="–"/>
        <a:defRPr sz="1800" kern="1200">
          <a:solidFill>
            <a:schemeClr val="tx1"/>
          </a:solidFill>
          <a:latin typeface="Arial"/>
          <a:ea typeface="ＭＳ Ｐゴシック" charset="0"/>
          <a:cs typeface="Arial"/>
        </a:defRPr>
      </a:lvl4pPr>
      <a:lvl5pPr marL="2057400" indent="-228600" algn="l" rtl="0" eaLnBrk="1" fontAlgn="base" hangingPunct="1">
        <a:spcBef>
          <a:spcPct val="20000"/>
        </a:spcBef>
        <a:spcAft>
          <a:spcPct val="0"/>
        </a:spcAft>
        <a:buFont typeface="Arial" charset="0"/>
        <a:buChar char="»"/>
        <a:defRPr sz="1600" kern="1200">
          <a:solidFill>
            <a:schemeClr val="tx1"/>
          </a:solidFill>
          <a:latin typeface="Arial"/>
          <a:ea typeface="ＭＳ Ｐゴシック" charset="0"/>
          <a:cs typeface="Arial"/>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97490749"/>
      </p:ext>
    </p:extLst>
  </p:cSld>
  <p:clrMap bg1="lt1" tx1="dk1" bg2="lt2" tx2="dk2" accent1="accent1" accent2="accent2" accent3="accent3" accent4="accent4" accent5="accent5" accent6="accent6" hlink="hlink" folHlink="folHlink"/>
  <p:sldLayoutIdLst>
    <p:sldLayoutId id="2147488237" r:id="rId1"/>
    <p:sldLayoutId id="2147488238" r:id="rId2"/>
    <p:sldLayoutId id="2147488239" r:id="rId3"/>
    <p:sldLayoutId id="2147488240" r:id="rId4"/>
    <p:sldLayoutId id="2147488241" r:id="rId5"/>
    <p:sldLayoutId id="2147488242" r:id="rId6"/>
    <p:sldLayoutId id="2147488243" r:id="rId7"/>
    <p:sldLayoutId id="2147488244" r:id="rId8"/>
    <p:sldLayoutId id="2147488245" r:id="rId9"/>
    <p:sldLayoutId id="2147488246" r:id="rId10"/>
    <p:sldLayoutId id="2147488247" r:id="rId11"/>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pPr>
            <a:fld id="{A7361BF2-EEC8-BD44-B1FF-0E6EA04503FC}" type="slidenum">
              <a:rPr lang="en-US" smtClean="0">
                <a:ea typeface="ＭＳ Ｐゴシック" charset="0"/>
                <a:cs typeface="Arial" charset="0"/>
              </a:rPr>
              <a:pPr fontAlgn="base">
                <a:spcBef>
                  <a:spcPct val="0"/>
                </a:spcBef>
                <a:spcAft>
                  <a:spcPct val="0"/>
                </a:spcAft>
              </a:pPr>
              <a:t>‹#›</a:t>
            </a:fld>
            <a:endParaRPr lang="en-US">
              <a:ea typeface="ＭＳ Ｐゴシック" charset="0"/>
              <a:cs typeface="Arial" charset="0"/>
            </a:endParaRPr>
          </a:p>
        </p:txBody>
      </p:sp>
      <p:sp>
        <p:nvSpPr>
          <p:cNvPr id="100360" name="Line 1032"/>
          <p:cNvSpPr>
            <a:spLocks noChangeShapeType="1"/>
          </p:cNvSpPr>
          <p:nvPr/>
        </p:nvSpPr>
        <p:spPr bwMode="auto">
          <a:xfrm>
            <a:off x="228600" y="6481763"/>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036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pic>
        <p:nvPicPr>
          <p:cNvPr id="8" name="Picture 7" descr="safari.png"/>
          <p:cNvPicPr>
            <a:picLocks noChangeAspect="1"/>
          </p:cNvPicPr>
          <p:nvPr userDrawn="1"/>
        </p:nvPicPr>
        <p:blipFill>
          <a:blip r:embed="rId14" cstate="print"/>
          <a:stretch>
            <a:fillRect/>
          </a:stretch>
        </p:blipFill>
        <p:spPr>
          <a:xfrm>
            <a:off x="179512" y="6500854"/>
            <a:ext cx="1080120" cy="312522"/>
          </a:xfrm>
          <a:prstGeom prst="rect">
            <a:avLst/>
          </a:prstGeom>
        </p:spPr>
      </p:pic>
    </p:spTree>
    <p:extLst>
      <p:ext uri="{BB962C8B-B14F-4D97-AF65-F5344CB8AC3E}">
        <p14:creationId xmlns:p14="http://schemas.microsoft.com/office/powerpoint/2010/main" val="3584172144"/>
      </p:ext>
    </p:extLst>
  </p:cSld>
  <p:clrMap bg1="lt1" tx1="dk1" bg2="lt2" tx2="dk2" accent1="accent1" accent2="accent2" accent3="accent3" accent4="accent4" accent5="accent5" accent6="accent6" hlink="hlink" folHlink="folHlink"/>
  <p:sldLayoutIdLst>
    <p:sldLayoutId id="2147488250" r:id="rId1"/>
    <p:sldLayoutId id="2147488251" r:id="rId2"/>
    <p:sldLayoutId id="2147488252" r:id="rId3"/>
    <p:sldLayoutId id="2147488253" r:id="rId4"/>
    <p:sldLayoutId id="2147488254" r:id="rId5"/>
    <p:sldLayoutId id="2147488255" r:id="rId6"/>
    <p:sldLayoutId id="2147488256" r:id="rId7"/>
    <p:sldLayoutId id="2147488257" r:id="rId8"/>
    <p:sldLayoutId id="2147488258" r:id="rId9"/>
    <p:sldLayoutId id="2147488259" r:id="rId10"/>
    <p:sldLayoutId id="2147488260" r:id="rId11"/>
    <p:sldLayoutId id="2147488261"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993576583"/>
      </p:ext>
    </p:extLst>
  </p:cSld>
  <p:clrMap bg1="lt1" tx1="dk1" bg2="lt2" tx2="dk2" accent1="accent1" accent2="accent2" accent3="accent3" accent4="accent4" accent5="accent5" accent6="accent6" hlink="hlink" folHlink="folHlink"/>
  <p:sldLayoutIdLst>
    <p:sldLayoutId id="2147488263" r:id="rId1"/>
    <p:sldLayoutId id="2147488264" r:id="rId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844848149"/>
      </p:ext>
    </p:extLst>
  </p:cSld>
  <p:clrMap bg1="lt1" tx1="dk1" bg2="lt2" tx2="dk2" accent1="accent1" accent2="accent2" accent3="accent3" accent4="accent4" accent5="accent5" accent6="accent6" hlink="hlink" folHlink="folHlink"/>
  <p:sldLayoutIdLst>
    <p:sldLayoutId id="2147483937" r:id="rId1"/>
    <p:sldLayoutId id="2147483938" r:id="rId2"/>
    <p:sldLayoutId id="2147483939" r:id="rId3"/>
    <p:sldLayoutId id="2147483940" r:id="rId4"/>
    <p:sldLayoutId id="2147483941" r:id="rId5"/>
    <p:sldLayoutId id="2147483942" r:id="rId6"/>
    <p:sldLayoutId id="2147483943" r:id="rId7"/>
    <p:sldLayoutId id="2147483944" r:id="rId8"/>
    <p:sldLayoutId id="2147483945" r:id="rId9"/>
    <p:sldLayoutId id="2147483946" r:id="rId10"/>
    <p:sldLayoutId id="2147483947"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pPr>
            <a:fld id="{55D46416-474E-184B-A5AD-7D0BC91A8C60}" type="slidenum">
              <a:rPr lang="en-US" smtClean="0">
                <a:ea typeface="ＭＳ Ｐゴシック" charset="0"/>
                <a:cs typeface="Arial" charset="0"/>
              </a:rPr>
              <a:pPr fontAlgn="base">
                <a:spcBef>
                  <a:spcPct val="0"/>
                </a:spcBef>
                <a:spcAft>
                  <a:spcPct val="0"/>
                </a:spcAft>
              </a:pPr>
              <a:t>‹#›</a:t>
            </a:fld>
            <a:endParaRPr lang="en-US">
              <a:ea typeface="ＭＳ Ｐゴシック" charset="0"/>
              <a:cs typeface="Arial" charset="0"/>
            </a:endParaRPr>
          </a:p>
        </p:txBody>
      </p:sp>
      <p:sp>
        <p:nvSpPr>
          <p:cNvPr id="100360" name="Line 1032"/>
          <p:cNvSpPr>
            <a:spLocks noChangeShapeType="1"/>
          </p:cNvSpPr>
          <p:nvPr/>
        </p:nvSpPr>
        <p:spPr bwMode="auto">
          <a:xfrm>
            <a:off x="228600" y="6481763"/>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036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pic>
        <p:nvPicPr>
          <p:cNvPr id="8" name="Picture 7" descr="safari.png"/>
          <p:cNvPicPr>
            <a:picLocks noChangeAspect="1"/>
          </p:cNvPicPr>
          <p:nvPr userDrawn="1"/>
        </p:nvPicPr>
        <p:blipFill>
          <a:blip r:embed="rId14" cstate="print"/>
          <a:stretch>
            <a:fillRect/>
          </a:stretch>
        </p:blipFill>
        <p:spPr>
          <a:xfrm>
            <a:off x="179512" y="6525344"/>
            <a:ext cx="1080120" cy="312522"/>
          </a:xfrm>
          <a:prstGeom prst="rect">
            <a:avLst/>
          </a:prstGeom>
        </p:spPr>
      </p:pic>
    </p:spTree>
    <p:extLst>
      <p:ext uri="{BB962C8B-B14F-4D97-AF65-F5344CB8AC3E}">
        <p14:creationId xmlns:p14="http://schemas.microsoft.com/office/powerpoint/2010/main" val="1194972499"/>
      </p:ext>
    </p:extLst>
  </p:cSld>
  <p:clrMap bg1="lt1" tx1="dk1" bg2="lt2" tx2="dk2" accent1="accent1" accent2="accent2" accent3="accent3" accent4="accent4" accent5="accent5" accent6="accent6" hlink="hlink" folHlink="folHlink"/>
  <p:sldLayoutIdLst>
    <p:sldLayoutId id="2147484075" r:id="rId1"/>
    <p:sldLayoutId id="2147484076" r:id="rId2"/>
    <p:sldLayoutId id="2147484077" r:id="rId3"/>
    <p:sldLayoutId id="2147484078" r:id="rId4"/>
    <p:sldLayoutId id="2147484079" r:id="rId5"/>
    <p:sldLayoutId id="2147484080" r:id="rId6"/>
    <p:sldLayoutId id="2147484081" r:id="rId7"/>
    <p:sldLayoutId id="2147484082" r:id="rId8"/>
    <p:sldLayoutId id="2147484083" r:id="rId9"/>
    <p:sldLayoutId id="2147484084" r:id="rId10"/>
    <p:sldLayoutId id="2147484085" r:id="rId11"/>
    <p:sldLayoutId id="2147484086"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11.jpeg"/><Relationship Id="rId3" Type="http://schemas.openxmlformats.org/officeDocument/2006/relationships/hyperlink" Target="mailto:omutlu@gmail.com" TargetMode="External"/><Relationship Id="rId7" Type="http://schemas.openxmlformats.org/officeDocument/2006/relationships/image" Target="../media/image10.png"/><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9.wmf"/><Relationship Id="rId5" Type="http://schemas.openxmlformats.org/officeDocument/2006/relationships/image" Target="../media/image1.png"/><Relationship Id="rId4" Type="http://schemas.openxmlformats.org/officeDocument/2006/relationships/hyperlink" Target="https://people.inf.ethz.ch/omutlu" TargetMode="External"/></Relationships>
</file>

<file path=ppt/slides/_rels/slide10.xml.rels><?xml version="1.0" encoding="UTF-8" standalone="yes"?>
<Relationships xmlns="http://schemas.openxmlformats.org/package/2006/relationships"><Relationship Id="rId3" Type="http://schemas.openxmlformats.org/officeDocument/2006/relationships/hyperlink" Target="https://commons.wikimedia.org/w/index.php?curid=30550950" TargetMode="External"/><Relationship Id="rId2" Type="http://schemas.openxmlformats.org/officeDocument/2006/relationships/image" Target="../media/image39.png"/><Relationship Id="rId1" Type="http://schemas.openxmlformats.org/officeDocument/2006/relationships/slideLayout" Target="../slideLayouts/slideLayout261.xml"/></Relationships>
</file>

<file path=ppt/slides/_rels/slide100.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Layout" Target="../slideLayouts/slideLayout261.xml"/></Relationships>
</file>

<file path=ppt/slides/_rels/slide101.xml.rels><?xml version="1.0" encoding="UTF-8" standalone="yes"?>
<Relationships xmlns="http://schemas.openxmlformats.org/package/2006/relationships"><Relationship Id="rId3" Type="http://schemas.openxmlformats.org/officeDocument/2006/relationships/hyperlink" Target="http://www.cs.arizona.edu/hpca9/" TargetMode="External"/><Relationship Id="rId2" Type="http://schemas.openxmlformats.org/officeDocument/2006/relationships/hyperlink" Target="https://people.inf.ethz.ch/omutlu/pub/mutlu_hpca03.pdf" TargetMode="External"/><Relationship Id="rId1" Type="http://schemas.openxmlformats.org/officeDocument/2006/relationships/slideLayout" Target="../slideLayouts/slideLayout675.xml"/><Relationship Id="rId5" Type="http://schemas.openxmlformats.org/officeDocument/2006/relationships/image" Target="../media/image105.tiff"/><Relationship Id="rId4" Type="http://schemas.openxmlformats.org/officeDocument/2006/relationships/hyperlink" Target="https://people.inf.ethz.ch/omutlu/pub/mutlu_hpca03_talk.pdf" TargetMode="External"/></Relationships>
</file>

<file path=ppt/slides/_rels/slide102.xml.rels><?xml version="1.0" encoding="UTF-8" standalone="yes"?>
<Relationships xmlns="http://schemas.openxmlformats.org/package/2006/relationships"><Relationship Id="rId2" Type="http://schemas.openxmlformats.org/officeDocument/2006/relationships/image" Target="../media/image106.tiff"/><Relationship Id="rId1" Type="http://schemas.openxmlformats.org/officeDocument/2006/relationships/slideLayout" Target="../slideLayouts/slideLayout261.xml"/></Relationships>
</file>

<file path=ppt/slides/_rels/slide103.xml.rels><?xml version="1.0" encoding="UTF-8" standalone="yes"?>
<Relationships xmlns="http://schemas.openxmlformats.org/package/2006/relationships"><Relationship Id="rId2" Type="http://schemas.openxmlformats.org/officeDocument/2006/relationships/image" Target="../media/image107.tiff"/><Relationship Id="rId1" Type="http://schemas.openxmlformats.org/officeDocument/2006/relationships/slideLayout" Target="../slideLayouts/slideLayout261.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261.xml"/></Relationships>
</file>

<file path=ppt/slides/_rels/slide105.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image" Target="../media/image53.png"/><Relationship Id="rId1" Type="http://schemas.openxmlformats.org/officeDocument/2006/relationships/slideLayout" Target="../slideLayouts/slideLayout261.xml"/></Relationships>
</file>

<file path=ppt/slides/_rels/slide106.xml.rels><?xml version="1.0" encoding="UTF-8" standalone="yes"?>
<Relationships xmlns="http://schemas.openxmlformats.org/package/2006/relationships"><Relationship Id="rId2" Type="http://schemas.openxmlformats.org/officeDocument/2006/relationships/image" Target="../media/image108.png"/><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2" Type="http://schemas.openxmlformats.org/officeDocument/2006/relationships/image" Target="../media/image108.png"/><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2" Type="http://schemas.openxmlformats.org/officeDocument/2006/relationships/image" Target="../media/image109.tiff"/><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3" Type="http://schemas.openxmlformats.org/officeDocument/2006/relationships/hyperlink" Target="https://www.asplos2018.org/" TargetMode="External"/><Relationship Id="rId2" Type="http://schemas.openxmlformats.org/officeDocument/2006/relationships/hyperlink" Target="https://people.inf.ethz.ch/omutlu/pub/Google-consumer-workloads-data-movement-and-PIM_asplos18.pdf" TargetMode="External"/><Relationship Id="rId1" Type="http://schemas.openxmlformats.org/officeDocument/2006/relationships/slideLayout" Target="../slideLayouts/slideLayout348.xml"/><Relationship Id="rId4" Type="http://schemas.openxmlformats.org/officeDocument/2006/relationships/image" Target="../media/image110.tiff"/></Relationships>
</file>

<file path=ppt/slides/_rels/slide11.xml.rels><?xml version="1.0" encoding="UTF-8" standalone="yes"?>
<Relationships xmlns="http://schemas.openxmlformats.org/package/2006/relationships"><Relationship Id="rId3" Type="http://schemas.openxmlformats.org/officeDocument/2006/relationships/image" Target="../media/image40.tiff"/><Relationship Id="rId2" Type="http://schemas.openxmlformats.org/officeDocument/2006/relationships/notesSlide" Target="../notesSlides/notesSlide7.xml"/><Relationship Id="rId1" Type="http://schemas.openxmlformats.org/officeDocument/2006/relationships/slideLayout" Target="../slideLayouts/slideLayout698.xml"/><Relationship Id="rId5" Type="http://schemas.openxmlformats.org/officeDocument/2006/relationships/hyperlink" Target="http://mrfast.sourceforge.net/" TargetMode="External"/><Relationship Id="rId4" Type="http://schemas.openxmlformats.org/officeDocument/2006/relationships/image" Target="../media/image41.tiff"/></Relationships>
</file>

<file path=ppt/slides/_rels/slide110.xml.rels><?xml version="1.0" encoding="UTF-8" standalone="yes"?>
<Relationships xmlns="http://schemas.openxmlformats.org/package/2006/relationships"><Relationship Id="rId2" Type="http://schemas.openxmlformats.org/officeDocument/2006/relationships/image" Target="../media/image108.png"/><Relationship Id="rId1" Type="http://schemas.openxmlformats.org/officeDocument/2006/relationships/slideLayout" Target="../slideLayouts/slideLayout14.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261.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261.xml"/></Relationships>
</file>

<file path=ppt/slides/_rels/slide113.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image" Target="../media/image111.png"/><Relationship Id="rId1" Type="http://schemas.openxmlformats.org/officeDocument/2006/relationships/slideLayout" Target="../slideLayouts/slideLayout539.xml"/><Relationship Id="rId4" Type="http://schemas.openxmlformats.org/officeDocument/2006/relationships/image" Target="../media/image113.png"/></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539.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538.xml"/></Relationships>
</file>

<file path=ppt/slides/_rels/slide116.xml.rels><?xml version="1.0" encoding="UTF-8" standalone="yes"?>
<Relationships xmlns="http://schemas.openxmlformats.org/package/2006/relationships"><Relationship Id="rId3" Type="http://schemas.openxmlformats.org/officeDocument/2006/relationships/hyperlink" Target="http://users.ece.cmu.edu/~omutlu/pub/in-DRAM-bulk-AND-OR-ieee_cal15.pdf" TargetMode="External"/><Relationship Id="rId2" Type="http://schemas.openxmlformats.org/officeDocument/2006/relationships/hyperlink" Target="http://users.ece.cmu.edu/~omutlu/pub/rowclone_micro13.pdf" TargetMode="External"/><Relationship Id="rId1" Type="http://schemas.openxmlformats.org/officeDocument/2006/relationships/slideLayout" Target="../slideLayouts/slideLayout539.xml"/><Relationship Id="rId5" Type="http://schemas.openxmlformats.org/officeDocument/2006/relationships/hyperlink" Target="https://people.inf.ethz.ch/omutlu/pub/ambit-bulk-bitwise-dram_micro17.pdf" TargetMode="External"/><Relationship Id="rId4" Type="http://schemas.openxmlformats.org/officeDocument/2006/relationships/hyperlink" Target="https://users.ece.cmu.edu/~omutlu/pub/GSDRAM-gather-scatter-dram_micro15.pdf" TargetMode="External"/></Relationships>
</file>

<file path=ppt/slides/_rels/slide117.xml.rels><?xml version="1.0" encoding="UTF-8" standalone="yes"?>
<Relationships xmlns="http://schemas.openxmlformats.org/package/2006/relationships"><Relationship Id="rId2" Type="http://schemas.openxmlformats.org/officeDocument/2006/relationships/image" Target="../media/image114.png"/><Relationship Id="rId1" Type="http://schemas.openxmlformats.org/officeDocument/2006/relationships/slideLayout" Target="../slideLayouts/slideLayout348.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459.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459.xml"/></Relationships>
</file>

<file path=ppt/slides/_rels/slide12.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470.xml"/></Relationships>
</file>

<file path=ppt/slides/_rels/slide121.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459.xml"/></Relationships>
</file>

<file path=ppt/slides/_rels/slide122.xml.rels><?xml version="1.0" encoding="UTF-8" standalone="yes"?>
<Relationships xmlns="http://schemas.openxmlformats.org/package/2006/relationships"><Relationship Id="rId8" Type="http://schemas.openxmlformats.org/officeDocument/2006/relationships/hyperlink" Target="http://users.ece.cmu.edu/~omutlu/pub/rowclone_seshadri_micro13-poster.pptx" TargetMode="External"/><Relationship Id="rId3" Type="http://schemas.openxmlformats.org/officeDocument/2006/relationships/hyperlink" Target="http://www.microarch.org/micro46/" TargetMode="External"/><Relationship Id="rId7" Type="http://schemas.openxmlformats.org/officeDocument/2006/relationships/hyperlink" Target="http://users.ece.cmu.edu/~omutlu/pub/rowclone_seshadri_micro13_lightning-talk.pdf" TargetMode="External"/><Relationship Id="rId2" Type="http://schemas.openxmlformats.org/officeDocument/2006/relationships/hyperlink" Target="http://users.ece.cmu.edu/~omutlu/pub/rowclone_micro13.pdf" TargetMode="External"/><Relationship Id="rId1" Type="http://schemas.openxmlformats.org/officeDocument/2006/relationships/slideLayout" Target="../slideLayouts/slideLayout261.xml"/><Relationship Id="rId6" Type="http://schemas.openxmlformats.org/officeDocument/2006/relationships/hyperlink" Target="http://users.ece.cmu.edu/~omutlu/pub/rowclone_seshadri_micro13_lightning-talk.pptx" TargetMode="External"/><Relationship Id="rId5" Type="http://schemas.openxmlformats.org/officeDocument/2006/relationships/hyperlink" Target="http://users.ece.cmu.edu/~omutlu/pub/rowclone_seshadri_micro13-talk.pdf" TargetMode="External"/><Relationship Id="rId10" Type="http://schemas.openxmlformats.org/officeDocument/2006/relationships/image" Target="../media/image115.png"/><Relationship Id="rId4" Type="http://schemas.openxmlformats.org/officeDocument/2006/relationships/hyperlink" Target="http://users.ece.cmu.edu/~omutlu/pub/rowclone_seshadri_micro13-talk.pptx" TargetMode="External"/><Relationship Id="rId9" Type="http://schemas.openxmlformats.org/officeDocument/2006/relationships/hyperlink" Target="http://users.ece.cmu.edu/~omutlu/pub/rowclone_seshadri_micro13-poster.pdf" TargetMode="Externa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550.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561.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2" Type="http://schemas.openxmlformats.org/officeDocument/2006/relationships/image" Target="../media/image116.png"/><Relationship Id="rId1" Type="http://schemas.openxmlformats.org/officeDocument/2006/relationships/slideLayout" Target="../slideLayouts/slideLayout359.xml"/></Relationships>
</file>

<file path=ppt/slides/_rels/slide127.xml.rels><?xml version="1.0" encoding="UTF-8" standalone="yes"?>
<Relationships xmlns="http://schemas.openxmlformats.org/package/2006/relationships"><Relationship Id="rId2" Type="http://schemas.openxmlformats.org/officeDocument/2006/relationships/image" Target="../media/image117.tiff"/><Relationship Id="rId1" Type="http://schemas.openxmlformats.org/officeDocument/2006/relationships/slideLayout" Target="../slideLayouts/slideLayout359.xml"/></Relationships>
</file>

<file path=ppt/slides/_rels/slide128.xml.rels><?xml version="1.0" encoding="UTF-8" standalone="yes"?>
<Relationships xmlns="http://schemas.openxmlformats.org/package/2006/relationships"><Relationship Id="rId2" Type="http://schemas.openxmlformats.org/officeDocument/2006/relationships/image" Target="../media/image118.tiff"/><Relationship Id="rId1" Type="http://schemas.openxmlformats.org/officeDocument/2006/relationships/slideLayout" Target="../slideLayouts/slideLayout359.xml"/></Relationships>
</file>

<file path=ppt/slides/_rels/slide129.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61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61.xml"/></Relationships>
</file>

<file path=ppt/slides/_rels/slide130.xml.rels><?xml version="1.0" encoding="UTF-8" standalone="yes"?>
<Relationships xmlns="http://schemas.openxmlformats.org/package/2006/relationships"><Relationship Id="rId2" Type="http://schemas.openxmlformats.org/officeDocument/2006/relationships/image" Target="../media/image119.tiff"/><Relationship Id="rId1" Type="http://schemas.openxmlformats.org/officeDocument/2006/relationships/slideLayout" Target="../slideLayouts/slideLayout304.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573.xml"/></Relationships>
</file>

<file path=ppt/slides/_rels/slide132.xml.rels><?xml version="1.0" encoding="UTF-8" standalone="yes"?>
<Relationships xmlns="http://schemas.openxmlformats.org/package/2006/relationships"><Relationship Id="rId2" Type="http://schemas.openxmlformats.org/officeDocument/2006/relationships/image" Target="../media/image120.tiff"/><Relationship Id="rId1" Type="http://schemas.openxmlformats.org/officeDocument/2006/relationships/slideLayout" Target="../slideLayouts/slideLayout359.xml"/></Relationships>
</file>

<file path=ppt/slides/_rels/slide133.xml.rels><?xml version="1.0" encoding="UTF-8" standalone="yes"?>
<Relationships xmlns="http://schemas.openxmlformats.org/package/2006/relationships"><Relationship Id="rId3" Type="http://schemas.openxmlformats.org/officeDocument/2006/relationships/image" Target="../media/image122.tiff"/><Relationship Id="rId2" Type="http://schemas.openxmlformats.org/officeDocument/2006/relationships/image" Target="../media/image121.tiff"/><Relationship Id="rId1" Type="http://schemas.openxmlformats.org/officeDocument/2006/relationships/slideLayout" Target="../slideLayouts/slideLayout359.xml"/></Relationships>
</file>

<file path=ppt/slides/_rels/slide134.xml.rels><?xml version="1.0" encoding="UTF-8" standalone="yes"?>
<Relationships xmlns="http://schemas.openxmlformats.org/package/2006/relationships"><Relationship Id="rId3" Type="http://schemas.openxmlformats.org/officeDocument/2006/relationships/hyperlink" Target="http://www.computer.org/web/cal" TargetMode="External"/><Relationship Id="rId2" Type="http://schemas.openxmlformats.org/officeDocument/2006/relationships/hyperlink" Target="http://users.ece.cmu.edu/~omutlu/pub/in-DRAM-bulk-AND-OR-ieee_cal15.pdf" TargetMode="External"/><Relationship Id="rId1" Type="http://schemas.openxmlformats.org/officeDocument/2006/relationships/slideLayout" Target="../slideLayouts/slideLayout359.xml"/><Relationship Id="rId4" Type="http://schemas.openxmlformats.org/officeDocument/2006/relationships/image" Target="../media/image123.png"/></Relationships>
</file>

<file path=ppt/slides/_rels/slide135.xml.rels><?xml version="1.0" encoding="UTF-8" standalone="yes"?>
<Relationships xmlns="http://schemas.openxmlformats.org/package/2006/relationships"><Relationship Id="rId3" Type="http://schemas.openxmlformats.org/officeDocument/2006/relationships/image" Target="../media/image124.tiff"/><Relationship Id="rId2" Type="http://schemas.openxmlformats.org/officeDocument/2006/relationships/hyperlink" Target="https://people.inf.ethz.ch/omutlu/pub/ambit-bulk-bitwise-dram_micro17.pdf" TargetMode="External"/><Relationship Id="rId1" Type="http://schemas.openxmlformats.org/officeDocument/2006/relationships/slideLayout" Target="../slideLayouts/slideLayout359.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359.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359.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359.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3" Type="http://schemas.openxmlformats.org/officeDocument/2006/relationships/image" Target="../media/image42.tiff"/><Relationship Id="rId2" Type="http://schemas.openxmlformats.org/officeDocument/2006/relationships/hyperlink" Target="http://mrfast.sourceforge.net/" TargetMode="External"/><Relationship Id="rId1" Type="http://schemas.openxmlformats.org/officeDocument/2006/relationships/slideLayout" Target="../slideLayouts/slideLayout698.xml"/></Relationships>
</file>

<file path=ppt/slides/_rels/slide140.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image" Target="../media/image111.png"/><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2" Type="http://schemas.openxmlformats.org/officeDocument/2006/relationships/image" Target="../media/image125.tiff"/><Relationship Id="rId1" Type="http://schemas.openxmlformats.org/officeDocument/2006/relationships/slideLayout" Target="../slideLayouts/slideLayout2.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image" Target="../media/image126.jpeg"/><Relationship Id="rId1" Type="http://schemas.openxmlformats.org/officeDocument/2006/relationships/slideLayout" Target="../slideLayouts/slideLayout261.xml"/><Relationship Id="rId6" Type="http://schemas.openxmlformats.org/officeDocument/2006/relationships/chart" Target="../charts/chart5.xml"/><Relationship Id="rId5" Type="http://schemas.openxmlformats.org/officeDocument/2006/relationships/image" Target="../media/image129.png"/><Relationship Id="rId4" Type="http://schemas.openxmlformats.org/officeDocument/2006/relationships/image" Target="../media/image128.jpeg"/></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348.xml"/></Relationships>
</file>

<file path=ppt/slides/_rels/slide145.xml.rels><?xml version="1.0" encoding="UTF-8" standalone="yes"?>
<Relationships xmlns="http://schemas.openxmlformats.org/package/2006/relationships"><Relationship Id="rId2" Type="http://schemas.openxmlformats.org/officeDocument/2006/relationships/image" Target="../media/image112.png"/><Relationship Id="rId1" Type="http://schemas.openxmlformats.org/officeDocument/2006/relationships/slideLayout" Target="../slideLayouts/slideLayout348.xml"/></Relationships>
</file>

<file path=ppt/slides/_rels/slide146.xml.rels><?xml version="1.0" encoding="UTF-8" standalone="yes"?>
<Relationships xmlns="http://schemas.openxmlformats.org/package/2006/relationships"><Relationship Id="rId2" Type="http://schemas.openxmlformats.org/officeDocument/2006/relationships/image" Target="../media/image112.png"/><Relationship Id="rId1" Type="http://schemas.openxmlformats.org/officeDocument/2006/relationships/slideLayout" Target="../slideLayouts/slideLayout348.xml"/></Relationships>
</file>

<file path=ppt/slides/_rels/slide147.xml.rels><?xml version="1.0" encoding="UTF-8" standalone="yes"?>
<Relationships xmlns="http://schemas.openxmlformats.org/package/2006/relationships"><Relationship Id="rId2" Type="http://schemas.openxmlformats.org/officeDocument/2006/relationships/image" Target="../media/image112.png"/><Relationship Id="rId1" Type="http://schemas.openxmlformats.org/officeDocument/2006/relationships/slideLayout" Target="../slideLayouts/slideLayout348.xml"/></Relationships>
</file>

<file path=ppt/slides/_rels/slide148.xml.rels><?xml version="1.0" encoding="UTF-8" standalone="yes"?>
<Relationships xmlns="http://schemas.openxmlformats.org/package/2006/relationships"><Relationship Id="rId2" Type="http://schemas.openxmlformats.org/officeDocument/2006/relationships/image" Target="../media/image130.tiff"/><Relationship Id="rId1" Type="http://schemas.openxmlformats.org/officeDocument/2006/relationships/slideLayout" Target="../slideLayouts/slideLayout415.xml"/></Relationships>
</file>

<file path=ppt/slides/_rels/slide149.xml.rels><?xml version="1.0" encoding="UTF-8" standalone="yes"?>
<Relationships xmlns="http://schemas.openxmlformats.org/package/2006/relationships"><Relationship Id="rId2" Type="http://schemas.openxmlformats.org/officeDocument/2006/relationships/image" Target="../media/image131.tiff"/><Relationship Id="rId1" Type="http://schemas.openxmlformats.org/officeDocument/2006/relationships/slideLayout" Target="../slideLayouts/slideLayout415.xml"/></Relationships>
</file>

<file path=ppt/slides/_rels/slide15.xml.rels><?xml version="1.0" encoding="UTF-8" standalone="yes"?>
<Relationships xmlns="http://schemas.openxmlformats.org/package/2006/relationships"><Relationship Id="rId2" Type="http://schemas.openxmlformats.org/officeDocument/2006/relationships/image" Target="../media/image43.tiff"/><Relationship Id="rId1" Type="http://schemas.openxmlformats.org/officeDocument/2006/relationships/slideLayout" Target="../slideLayouts/slideLayout698.xml"/></Relationships>
</file>

<file path=ppt/slides/_rels/slide150.xml.rels><?xml version="1.0" encoding="UTF-8" standalone="yes"?>
<Relationships xmlns="http://schemas.openxmlformats.org/package/2006/relationships"><Relationship Id="rId2" Type="http://schemas.openxmlformats.org/officeDocument/2006/relationships/image" Target="../media/image132.tiff"/><Relationship Id="rId1" Type="http://schemas.openxmlformats.org/officeDocument/2006/relationships/slideLayout" Target="../slideLayouts/slideLayout415.xml"/></Relationships>
</file>

<file path=ppt/slides/_rels/slide151.xml.rels><?xml version="1.0" encoding="UTF-8" standalone="yes"?>
<Relationships xmlns="http://schemas.openxmlformats.org/package/2006/relationships"><Relationship Id="rId2" Type="http://schemas.openxmlformats.org/officeDocument/2006/relationships/image" Target="../media/image133.tiff"/><Relationship Id="rId1" Type="http://schemas.openxmlformats.org/officeDocument/2006/relationships/slideLayout" Target="../slideLayouts/slideLayout415.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348.xml"/></Relationships>
</file>

<file path=ppt/slides/_rels/slide153.xml.rels><?xml version="1.0" encoding="UTF-8" standalone="yes"?>
<Relationships xmlns="http://schemas.openxmlformats.org/package/2006/relationships"><Relationship Id="rId2" Type="http://schemas.openxmlformats.org/officeDocument/2006/relationships/chart" Target="../charts/chart6.xml"/><Relationship Id="rId1" Type="http://schemas.openxmlformats.org/officeDocument/2006/relationships/slideLayout" Target="../slideLayouts/slideLayout348.xml"/></Relationships>
</file>

<file path=ppt/slides/_rels/slide154.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chart" Target="../charts/chart7.xml"/><Relationship Id="rId1" Type="http://schemas.openxmlformats.org/officeDocument/2006/relationships/slideLayout" Target="../slideLayouts/slideLayout348.xml"/></Relationships>
</file>

<file path=ppt/slides/_rels/slide155.xml.rels><?xml version="1.0" encoding="UTF-8" standalone="yes"?>
<Relationships xmlns="http://schemas.openxmlformats.org/package/2006/relationships"><Relationship Id="rId2" Type="http://schemas.openxmlformats.org/officeDocument/2006/relationships/chart" Target="../charts/chart9.xml"/><Relationship Id="rId1" Type="http://schemas.openxmlformats.org/officeDocument/2006/relationships/slideLayout" Target="../slideLayouts/slideLayout348.xml"/></Relationships>
</file>

<file path=ppt/slides/_rels/slide156.xml.rels><?xml version="1.0" encoding="UTF-8" standalone="yes"?>
<Relationships xmlns="http://schemas.openxmlformats.org/package/2006/relationships"><Relationship Id="rId3" Type="http://schemas.openxmlformats.org/officeDocument/2006/relationships/hyperlink" Target="http://www.ece.cmu.edu/calcm/isca2015/" TargetMode="External"/><Relationship Id="rId2" Type="http://schemas.openxmlformats.org/officeDocument/2006/relationships/hyperlink" Target="http://users.ece.cmu.edu/~omutlu/pub/tesseract-pim-architecture-for-graph-processing_isca15.pdf" TargetMode="External"/><Relationship Id="rId1" Type="http://schemas.openxmlformats.org/officeDocument/2006/relationships/slideLayout" Target="../slideLayouts/slideLayout348.xml"/><Relationship Id="rId6" Type="http://schemas.openxmlformats.org/officeDocument/2006/relationships/image" Target="../media/image134.png"/><Relationship Id="rId5" Type="http://schemas.openxmlformats.org/officeDocument/2006/relationships/hyperlink" Target="http://users.ece.cmu.edu/~omutlu/pub/tesseract-pim-architecture-for-graph-processing_isca15-lightning-talk.pdf" TargetMode="External"/><Relationship Id="rId4" Type="http://schemas.openxmlformats.org/officeDocument/2006/relationships/hyperlink" Target="http://users.ece.cmu.edu/~omutlu/pub/tesseract-pim-architecture-for-graph-processing_isca15-talk.pdf" TargetMode="External"/></Relationships>
</file>

<file path=ppt/slides/_rels/slide157.xml.rels><?xml version="1.0" encoding="UTF-8" standalone="yes"?>
<Relationships xmlns="http://schemas.openxmlformats.org/package/2006/relationships"><Relationship Id="rId3" Type="http://schemas.openxmlformats.org/officeDocument/2006/relationships/hyperlink" Target="https://www.asplos2018.org/" TargetMode="External"/><Relationship Id="rId2" Type="http://schemas.openxmlformats.org/officeDocument/2006/relationships/hyperlink" Target="https://people.inf.ethz.ch/omutlu/pub/Google-consumer-workloads-data-movement-and-PIM_asplos18.pdf" TargetMode="External"/><Relationship Id="rId1" Type="http://schemas.openxmlformats.org/officeDocument/2006/relationships/slideLayout" Target="../slideLayouts/slideLayout348.xml"/><Relationship Id="rId4" Type="http://schemas.openxmlformats.org/officeDocument/2006/relationships/image" Target="../media/image110.tiff"/></Relationships>
</file>

<file path=ppt/slides/_rels/slide158.xml.rels><?xml version="1.0" encoding="UTF-8" standalone="yes"?>
<Relationships xmlns="http://schemas.openxmlformats.org/package/2006/relationships"><Relationship Id="rId3" Type="http://schemas.openxmlformats.org/officeDocument/2006/relationships/image" Target="../media/image136.png"/><Relationship Id="rId7" Type="http://schemas.openxmlformats.org/officeDocument/2006/relationships/image" Target="../media/image139.jpg"/><Relationship Id="rId2" Type="http://schemas.openxmlformats.org/officeDocument/2006/relationships/image" Target="../media/image135.png"/><Relationship Id="rId1" Type="http://schemas.openxmlformats.org/officeDocument/2006/relationships/slideLayout" Target="../slideLayouts/slideLayout731.xml"/><Relationship Id="rId6" Type="http://schemas.openxmlformats.org/officeDocument/2006/relationships/image" Target="../media/image138.png"/><Relationship Id="rId5" Type="http://schemas.openxmlformats.org/officeDocument/2006/relationships/image" Target="../media/image1.png"/><Relationship Id="rId4" Type="http://schemas.openxmlformats.org/officeDocument/2006/relationships/image" Target="../media/image137.png"/></Relationships>
</file>

<file path=ppt/slides/_rels/slide159.xml.rels><?xml version="1.0" encoding="UTF-8" standalone="yes"?>
<Relationships xmlns="http://schemas.openxmlformats.org/package/2006/relationships"><Relationship Id="rId3" Type="http://schemas.openxmlformats.org/officeDocument/2006/relationships/image" Target="../media/image1.png"/><Relationship Id="rId7" Type="http://schemas.openxmlformats.org/officeDocument/2006/relationships/image" Target="../media/image143.png"/><Relationship Id="rId2" Type="http://schemas.openxmlformats.org/officeDocument/2006/relationships/notesSlide" Target="../notesSlides/notesSlide29.xml"/><Relationship Id="rId1" Type="http://schemas.openxmlformats.org/officeDocument/2006/relationships/slideLayout" Target="../slideLayouts/slideLayout732.xml"/><Relationship Id="rId6" Type="http://schemas.openxmlformats.org/officeDocument/2006/relationships/image" Target="../media/image142.png"/><Relationship Id="rId5" Type="http://schemas.openxmlformats.org/officeDocument/2006/relationships/image" Target="../media/image141.png"/><Relationship Id="rId4" Type="http://schemas.openxmlformats.org/officeDocument/2006/relationships/image" Target="../media/image140.png"/></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692.xml"/><Relationship Id="rId1" Type="http://schemas.openxmlformats.org/officeDocument/2006/relationships/vmlDrawing" Target="../drawings/vmlDrawing2.vml"/><Relationship Id="rId6" Type="http://schemas.openxmlformats.org/officeDocument/2006/relationships/image" Target="../media/image45.jpeg"/><Relationship Id="rId5" Type="http://schemas.openxmlformats.org/officeDocument/2006/relationships/image" Target="../media/image44.emf"/><Relationship Id="rId4" Type="http://schemas.openxmlformats.org/officeDocument/2006/relationships/oleObject" Target="../embeddings/oleObject3.bin"/></Relationships>
</file>

<file path=ppt/slides/_rels/slide160.xml.rels><?xml version="1.0" encoding="UTF-8" standalone="yes"?>
<Relationships xmlns="http://schemas.openxmlformats.org/package/2006/relationships"><Relationship Id="rId8" Type="http://schemas.openxmlformats.org/officeDocument/2006/relationships/image" Target="../media/image148.png"/><Relationship Id="rId3" Type="http://schemas.openxmlformats.org/officeDocument/2006/relationships/image" Target="../media/image1.png"/><Relationship Id="rId7" Type="http://schemas.openxmlformats.org/officeDocument/2006/relationships/image" Target="../media/image147.png"/><Relationship Id="rId2" Type="http://schemas.openxmlformats.org/officeDocument/2006/relationships/notesSlide" Target="../notesSlides/notesSlide30.xml"/><Relationship Id="rId1" Type="http://schemas.openxmlformats.org/officeDocument/2006/relationships/slideLayout" Target="../slideLayouts/slideLayout732.xml"/><Relationship Id="rId6" Type="http://schemas.openxmlformats.org/officeDocument/2006/relationships/image" Target="../media/image146.png"/><Relationship Id="rId5" Type="http://schemas.openxmlformats.org/officeDocument/2006/relationships/image" Target="../media/image145.png"/><Relationship Id="rId4" Type="http://schemas.openxmlformats.org/officeDocument/2006/relationships/image" Target="../media/image144.png"/></Relationships>
</file>

<file path=ppt/slides/_rels/slide16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1.xml"/><Relationship Id="rId1" Type="http://schemas.openxmlformats.org/officeDocument/2006/relationships/slideLayout" Target="../slideLayouts/slideLayout732.xml"/></Relationships>
</file>

<file path=ppt/slides/_rels/slide16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2.xml"/><Relationship Id="rId1" Type="http://schemas.openxmlformats.org/officeDocument/2006/relationships/slideLayout" Target="../slideLayouts/slideLayout732.xml"/></Relationships>
</file>

<file path=ppt/slides/_rels/slide163.xml.rels><?xml version="1.0" encoding="UTF-8" standalone="yes"?>
<Relationships xmlns="http://schemas.openxmlformats.org/package/2006/relationships"><Relationship Id="rId8" Type="http://schemas.openxmlformats.org/officeDocument/2006/relationships/image" Target="../media/image139.jpg"/><Relationship Id="rId3" Type="http://schemas.openxmlformats.org/officeDocument/2006/relationships/image" Target="../media/image138.png"/><Relationship Id="rId7" Type="http://schemas.openxmlformats.org/officeDocument/2006/relationships/image" Target="../media/image1.png"/><Relationship Id="rId2" Type="http://schemas.openxmlformats.org/officeDocument/2006/relationships/notesSlide" Target="../notesSlides/notesSlide33.xml"/><Relationship Id="rId1" Type="http://schemas.openxmlformats.org/officeDocument/2006/relationships/slideLayout" Target="../slideLayouts/slideLayout731.xml"/><Relationship Id="rId6" Type="http://schemas.openxmlformats.org/officeDocument/2006/relationships/image" Target="../media/image137.png"/><Relationship Id="rId5" Type="http://schemas.openxmlformats.org/officeDocument/2006/relationships/image" Target="../media/image136.png"/><Relationship Id="rId4" Type="http://schemas.openxmlformats.org/officeDocument/2006/relationships/image" Target="../media/image135.png"/></Relationships>
</file>

<file path=ppt/slides/_rels/slide164.xml.rels><?xml version="1.0" encoding="UTF-8" standalone="yes"?>
<Relationships xmlns="http://schemas.openxmlformats.org/package/2006/relationships"><Relationship Id="rId3" Type="http://schemas.openxmlformats.org/officeDocument/2006/relationships/hyperlink" Target="https://www.asplos2018.org/" TargetMode="External"/><Relationship Id="rId2" Type="http://schemas.openxmlformats.org/officeDocument/2006/relationships/hyperlink" Target="https://people.inf.ethz.ch/omutlu/pub/Google-consumer-workloads-data-movement-and-PIM_asplos18.pdf" TargetMode="External"/><Relationship Id="rId1" Type="http://schemas.openxmlformats.org/officeDocument/2006/relationships/slideLayout" Target="../slideLayouts/slideLayout14.xml"/><Relationship Id="rId4" Type="http://schemas.openxmlformats.org/officeDocument/2006/relationships/image" Target="../media/image110.tiff"/></Relationships>
</file>

<file path=ppt/slides/_rels/slide165.xml.rels><?xml version="1.0" encoding="UTF-8" standalone="yes"?>
<Relationships xmlns="http://schemas.openxmlformats.org/package/2006/relationships"><Relationship Id="rId2" Type="http://schemas.openxmlformats.org/officeDocument/2006/relationships/image" Target="../media/image149.jpeg"/><Relationship Id="rId1" Type="http://schemas.openxmlformats.org/officeDocument/2006/relationships/slideLayout" Target="../slideLayouts/slideLayout481.xml"/></Relationships>
</file>

<file path=ppt/slides/_rels/slide166.xml.rels><?xml version="1.0" encoding="UTF-8" standalone="yes"?>
<Relationships xmlns="http://schemas.openxmlformats.org/package/2006/relationships"><Relationship Id="rId8" Type="http://schemas.openxmlformats.org/officeDocument/2006/relationships/image" Target="../media/image150.png"/><Relationship Id="rId3" Type="http://schemas.openxmlformats.org/officeDocument/2006/relationships/hyperlink" Target="http://isca2016.eecs.umich.edu/" TargetMode="External"/><Relationship Id="rId7" Type="http://schemas.openxmlformats.org/officeDocument/2006/relationships/hyperlink" Target="https://users.ece.cmu.edu/~omutlu/pub/TOM-programmer-transparent-GPU-near-date-processing_kevinhsieh_isca16-lightning-talk.pdf" TargetMode="External"/><Relationship Id="rId2" Type="http://schemas.openxmlformats.org/officeDocument/2006/relationships/hyperlink" Target="https://users.ece.cmu.edu/~omutlu/pub/TOM-programmer-transparent-GPU-near-date-processing_isca16.pdf" TargetMode="External"/><Relationship Id="rId1" Type="http://schemas.openxmlformats.org/officeDocument/2006/relationships/slideLayout" Target="../slideLayouts/slideLayout348.xml"/><Relationship Id="rId6" Type="http://schemas.openxmlformats.org/officeDocument/2006/relationships/hyperlink" Target="https://users.ece.cmu.edu/~omutlu/pub/TOM-programmer-transparent-GPU-near-date-processing_kevinhsieh_isca16-lightning-talk.pptx" TargetMode="External"/><Relationship Id="rId5" Type="http://schemas.openxmlformats.org/officeDocument/2006/relationships/hyperlink" Target="https://users.ece.cmu.edu/~omutlu/pub/TOM-programmer-transparent-GPU-near-date-processing_kevinhsieh_isca16-talk.pdf" TargetMode="External"/><Relationship Id="rId4" Type="http://schemas.openxmlformats.org/officeDocument/2006/relationships/hyperlink" Target="https://users.ece.cmu.edu/~omutlu/pub/TOM-programmer-transparent-GPU-near-date-processing_kevinhsieh_isca16-talk.pptx" TargetMode="External"/></Relationships>
</file>

<file path=ppt/slides/_rels/slide167.xml.rels><?xml version="1.0" encoding="UTF-8" standalone="yes"?>
<Relationships xmlns="http://schemas.openxmlformats.org/package/2006/relationships"><Relationship Id="rId3" Type="http://schemas.openxmlformats.org/officeDocument/2006/relationships/hyperlink" Target="http://pactconf.org/" TargetMode="External"/><Relationship Id="rId2" Type="http://schemas.openxmlformats.org/officeDocument/2006/relationships/hyperlink" Target="https://users.ece.cmu.edu/~omutlu/pub/scheduling-for-GPU-processing-in-memory_pact16.pdf" TargetMode="External"/><Relationship Id="rId1" Type="http://schemas.openxmlformats.org/officeDocument/2006/relationships/slideLayout" Target="../slideLayouts/slideLayout348.xml"/><Relationship Id="rId4" Type="http://schemas.openxmlformats.org/officeDocument/2006/relationships/image" Target="../media/image151.png"/></Relationships>
</file>

<file path=ppt/slides/_rels/slide168.xml.rels><?xml version="1.0" encoding="UTF-8" standalone="yes"?>
<Relationships xmlns="http://schemas.openxmlformats.org/package/2006/relationships"><Relationship Id="rId3" Type="http://schemas.openxmlformats.org/officeDocument/2006/relationships/hyperlink" Target="http://www.iccd-conf.com/" TargetMode="External"/><Relationship Id="rId2" Type="http://schemas.openxmlformats.org/officeDocument/2006/relationships/hyperlink" Target="https://users.ece.cmu.edu/~omutlu/pub/in-memory-pointer-chasing-accelerator_iccd16.pdf" TargetMode="External"/><Relationship Id="rId1" Type="http://schemas.openxmlformats.org/officeDocument/2006/relationships/slideLayout" Target="../slideLayouts/slideLayout14.xml"/><Relationship Id="rId4" Type="http://schemas.openxmlformats.org/officeDocument/2006/relationships/image" Target="../media/image152.png"/></Relationships>
</file>

<file path=ppt/slides/_rels/slide169.xml.rels><?xml version="1.0" encoding="UTF-8" standalone="yes"?>
<Relationships xmlns="http://schemas.openxmlformats.org/package/2006/relationships"><Relationship Id="rId8" Type="http://schemas.openxmlformats.org/officeDocument/2006/relationships/image" Target="../media/image153.png"/><Relationship Id="rId3" Type="http://schemas.openxmlformats.org/officeDocument/2006/relationships/hyperlink" Target="http://isca2016.eecs.umich.edu/" TargetMode="External"/><Relationship Id="rId7" Type="http://schemas.openxmlformats.org/officeDocument/2006/relationships/hyperlink" Target="https://users.ece.cmu.edu/~omutlu/pub/enhanced-memory-controller-for-dependent-loads_milad_isca16-lightning-talk.pdf" TargetMode="External"/><Relationship Id="rId2" Type="http://schemas.openxmlformats.org/officeDocument/2006/relationships/hyperlink" Target="https://users.ece.cmu.edu/~omutlu/pub/enhanced-memory-controller-for-dependent-loads_isca16.pdf" TargetMode="External"/><Relationship Id="rId1" Type="http://schemas.openxmlformats.org/officeDocument/2006/relationships/slideLayout" Target="../slideLayouts/slideLayout14.xml"/><Relationship Id="rId6" Type="http://schemas.openxmlformats.org/officeDocument/2006/relationships/hyperlink" Target="https://users.ece.cmu.edu/~omutlu/pub/enhanced-memory-controller-for-dependent-loads_milad_isca16-lightning-talk.pptx" TargetMode="External"/><Relationship Id="rId5" Type="http://schemas.openxmlformats.org/officeDocument/2006/relationships/hyperlink" Target="https://users.ece.cmu.edu/~omutlu/pub/enhanced-memory-controller-for-dependent-loads_milad_isca16-talk.pdf" TargetMode="External"/><Relationship Id="rId4" Type="http://schemas.openxmlformats.org/officeDocument/2006/relationships/hyperlink" Target="https://users.ece.cmu.edu/~omutlu/pub/enhanced-memory-controller-for-dependent-loads_milad_isca16-talk.pptx" TargetMode="External"/><Relationship Id="rId9" Type="http://schemas.openxmlformats.org/officeDocument/2006/relationships/image" Target="../media/image154.png"/></Relationships>
</file>

<file path=ppt/slides/_rels/slide17.xml.rels><?xml version="1.0" encoding="UTF-8" standalone="yes"?>
<Relationships xmlns="http://schemas.openxmlformats.org/package/2006/relationships"><Relationship Id="rId3" Type="http://schemas.openxmlformats.org/officeDocument/2006/relationships/hyperlink" Target="http://bioinformatics.oxfordjournals.org/" TargetMode="External"/><Relationship Id="rId2" Type="http://schemas.openxmlformats.org/officeDocument/2006/relationships/hyperlink" Target="https://people.inf.ethz.ch/omutlu/pub/gatekeeper_FPGA-genome-prealignment-accelerator_bionformatics17.pdf" TargetMode="External"/><Relationship Id="rId1" Type="http://schemas.openxmlformats.org/officeDocument/2006/relationships/slideLayout" Target="../slideLayouts/slideLayout2.xml"/><Relationship Id="rId6" Type="http://schemas.openxmlformats.org/officeDocument/2006/relationships/image" Target="../media/image46.tiff"/><Relationship Id="rId5" Type="http://schemas.openxmlformats.org/officeDocument/2006/relationships/hyperlink" Target="https://academic.oup.com/bioinformatics/article-lookup/doi/10.1093/bioinformatics/btx342" TargetMode="External"/><Relationship Id="rId4" Type="http://schemas.openxmlformats.org/officeDocument/2006/relationships/hyperlink" Target="https://github.com/BilkentCompGen/GateKeeper" TargetMode="Externa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348.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72.xml.rels><?xml version="1.0" encoding="UTF-8" standalone="yes"?>
<Relationships xmlns="http://schemas.openxmlformats.org/package/2006/relationships"><Relationship Id="rId2" Type="http://schemas.openxmlformats.org/officeDocument/2006/relationships/image" Target="../media/image155.png"/><Relationship Id="rId1" Type="http://schemas.openxmlformats.org/officeDocument/2006/relationships/slideLayout" Target="../slideLayouts/slideLayout14.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74.xml.rels><?xml version="1.0" encoding="UTF-8" standalone="yes"?>
<Relationships xmlns="http://schemas.openxmlformats.org/package/2006/relationships"><Relationship Id="rId2" Type="http://schemas.openxmlformats.org/officeDocument/2006/relationships/image" Target="../media/image156.png"/><Relationship Id="rId1" Type="http://schemas.openxmlformats.org/officeDocument/2006/relationships/slideLayout" Target="../slideLayouts/slideLayout14.xml"/></Relationships>
</file>

<file path=ppt/slides/_rels/slide175.xml.rels><?xml version="1.0" encoding="UTF-8" standalone="yes"?>
<Relationships xmlns="http://schemas.openxmlformats.org/package/2006/relationships"><Relationship Id="rId3" Type="http://schemas.openxmlformats.org/officeDocument/2006/relationships/hyperlink" Target="http://www.ece.cmu.edu/calcm/isca2015/" TargetMode="External"/><Relationship Id="rId2" Type="http://schemas.openxmlformats.org/officeDocument/2006/relationships/hyperlink" Target="http://users.ece.cmu.edu/~omutlu/pub/pim-enabled-instructons-for-low-overhead-pim_isca15.pdf" TargetMode="External"/><Relationship Id="rId1" Type="http://schemas.openxmlformats.org/officeDocument/2006/relationships/slideLayout" Target="../slideLayouts/slideLayout415.xml"/><Relationship Id="rId6" Type="http://schemas.openxmlformats.org/officeDocument/2006/relationships/image" Target="../media/image157.png"/><Relationship Id="rId5" Type="http://schemas.openxmlformats.org/officeDocument/2006/relationships/hyperlink" Target="http://users.ece.cmu.edu/~omutlu/pub/pim-enabled-instructons-for-low-overhead-pim_isca15-lightning-talk.pdf" TargetMode="External"/><Relationship Id="rId4" Type="http://schemas.openxmlformats.org/officeDocument/2006/relationships/hyperlink" Target="http://users.ece.cmu.edu/~omutlu/pub/pim-enabled-instructons-for-low-overhead-pim_isca15-talk.pdf" TargetMode="External"/></Relationships>
</file>

<file path=ppt/slides/_rels/slide176.xml.rels><?xml version="1.0" encoding="UTF-8" standalone="yes"?>
<Relationships xmlns="http://schemas.openxmlformats.org/package/2006/relationships"><Relationship Id="rId8" Type="http://schemas.openxmlformats.org/officeDocument/2006/relationships/image" Target="../media/image150.png"/><Relationship Id="rId3" Type="http://schemas.openxmlformats.org/officeDocument/2006/relationships/hyperlink" Target="http://isca2016.eecs.umich.edu/" TargetMode="External"/><Relationship Id="rId7" Type="http://schemas.openxmlformats.org/officeDocument/2006/relationships/hyperlink" Target="https://users.ece.cmu.edu/~omutlu/pub/TOM-programmer-transparent-GPU-near-date-processing_kevinhsieh_isca16-lightning-talk.pdf" TargetMode="External"/><Relationship Id="rId2" Type="http://schemas.openxmlformats.org/officeDocument/2006/relationships/hyperlink" Target="https://users.ece.cmu.edu/~omutlu/pub/TOM-programmer-transparent-GPU-near-date-processing_isca16.pdf" TargetMode="External"/><Relationship Id="rId1" Type="http://schemas.openxmlformats.org/officeDocument/2006/relationships/slideLayout" Target="../slideLayouts/slideLayout348.xml"/><Relationship Id="rId6" Type="http://schemas.openxmlformats.org/officeDocument/2006/relationships/hyperlink" Target="https://users.ece.cmu.edu/~omutlu/pub/TOM-programmer-transparent-GPU-near-date-processing_kevinhsieh_isca16-lightning-talk.pptx" TargetMode="External"/><Relationship Id="rId5" Type="http://schemas.openxmlformats.org/officeDocument/2006/relationships/hyperlink" Target="https://users.ece.cmu.edu/~omutlu/pub/TOM-programmer-transparent-GPU-near-date-processing_kevinhsieh_isca16-talk.pdf" TargetMode="External"/><Relationship Id="rId4" Type="http://schemas.openxmlformats.org/officeDocument/2006/relationships/hyperlink" Target="https://users.ece.cmu.edu/~omutlu/pub/TOM-programmer-transparent-GPU-near-date-processing_kevinhsieh_isca16-talk.pptx" TargetMode="External"/></Relationships>
</file>

<file path=ppt/slides/_rels/slide177.xml.rels><?xml version="1.0" encoding="UTF-8" standalone="yes"?>
<Relationships xmlns="http://schemas.openxmlformats.org/package/2006/relationships"><Relationship Id="rId3" Type="http://schemas.openxmlformats.org/officeDocument/2006/relationships/hyperlink" Target="http://www.computer.org/web/cal" TargetMode="External"/><Relationship Id="rId2" Type="http://schemas.openxmlformats.org/officeDocument/2006/relationships/hyperlink" Target="https://users.ece.cmu.edu/~omutlu/pub/LazyPIM-coherence-for-processing-in-memory_ieee-cal16.pdf" TargetMode="External"/><Relationship Id="rId1" Type="http://schemas.openxmlformats.org/officeDocument/2006/relationships/slideLayout" Target="../slideLayouts/slideLayout14.xml"/><Relationship Id="rId4" Type="http://schemas.openxmlformats.org/officeDocument/2006/relationships/image" Target="../media/image158.png"/></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584.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595.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348.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5.xml.rels><?xml version="1.0" encoding="UTF-8" standalone="yes"?>
<Relationships xmlns="http://schemas.openxmlformats.org/package/2006/relationships"><Relationship Id="rId2" Type="http://schemas.openxmlformats.org/officeDocument/2006/relationships/image" Target="../media/image149.jpeg"/><Relationship Id="rId1" Type="http://schemas.openxmlformats.org/officeDocument/2006/relationships/slideLayout" Target="../slideLayouts/slideLayout481.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481.xml"/></Relationships>
</file>

<file path=ppt/slides/_rels/slide187.xml.rels><?xml version="1.0" encoding="UTF-8" standalone="yes"?>
<Relationships xmlns="http://schemas.openxmlformats.org/package/2006/relationships"><Relationship Id="rId8" Type="http://schemas.openxmlformats.org/officeDocument/2006/relationships/image" Target="../media/image150.png"/><Relationship Id="rId3" Type="http://schemas.openxmlformats.org/officeDocument/2006/relationships/hyperlink" Target="http://isca2016.eecs.umich.edu/" TargetMode="External"/><Relationship Id="rId7" Type="http://schemas.openxmlformats.org/officeDocument/2006/relationships/hyperlink" Target="https://users.ece.cmu.edu/~omutlu/pub/TOM-programmer-transparent-GPU-near-date-processing_kevinhsieh_isca16-lightning-talk.pdf" TargetMode="External"/><Relationship Id="rId2" Type="http://schemas.openxmlformats.org/officeDocument/2006/relationships/hyperlink" Target="https://users.ece.cmu.edu/~omutlu/pub/TOM-programmer-transparent-GPU-near-date-processing_isca16.pdf" TargetMode="External"/><Relationship Id="rId1" Type="http://schemas.openxmlformats.org/officeDocument/2006/relationships/slideLayout" Target="../slideLayouts/slideLayout348.xml"/><Relationship Id="rId6" Type="http://schemas.openxmlformats.org/officeDocument/2006/relationships/hyperlink" Target="https://users.ece.cmu.edu/~omutlu/pub/TOM-programmer-transparent-GPU-near-date-processing_kevinhsieh_isca16-lightning-talk.pptx" TargetMode="External"/><Relationship Id="rId5" Type="http://schemas.openxmlformats.org/officeDocument/2006/relationships/hyperlink" Target="https://users.ece.cmu.edu/~omutlu/pub/TOM-programmer-transparent-GPU-near-date-processing_kevinhsieh_isca16-talk.pdf" TargetMode="External"/><Relationship Id="rId4" Type="http://schemas.openxmlformats.org/officeDocument/2006/relationships/hyperlink" Target="https://users.ece.cmu.edu/~omutlu/pub/TOM-programmer-transparent-GPU-near-date-processing_kevinhsieh_isca16-talk.pptx" TargetMode="External"/></Relationships>
</file>

<file path=ppt/slides/_rels/slide188.xml.rels><?xml version="1.0" encoding="UTF-8" standalone="yes"?>
<Relationships xmlns="http://schemas.openxmlformats.org/package/2006/relationships"><Relationship Id="rId3" Type="http://schemas.openxmlformats.org/officeDocument/2006/relationships/hyperlink" Target="http://pactconf.org/" TargetMode="External"/><Relationship Id="rId2" Type="http://schemas.openxmlformats.org/officeDocument/2006/relationships/hyperlink" Target="https://users.ece.cmu.edu/~omutlu/pub/scheduling-for-GPU-processing-in-memory_pact16.pdf" TargetMode="External"/><Relationship Id="rId1" Type="http://schemas.openxmlformats.org/officeDocument/2006/relationships/slideLayout" Target="../slideLayouts/slideLayout348.xml"/><Relationship Id="rId4" Type="http://schemas.openxmlformats.org/officeDocument/2006/relationships/image" Target="../media/image151.png"/></Relationships>
</file>

<file path=ppt/slides/_rels/slide189.xml.rels><?xml version="1.0" encoding="UTF-8" standalone="yes"?>
<Relationships xmlns="http://schemas.openxmlformats.org/package/2006/relationships"><Relationship Id="rId2" Type="http://schemas.openxmlformats.org/officeDocument/2006/relationships/image" Target="../media/image159.pn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hyperlink" Target="http://apbc2018.bio.keio.ac.jp/" TargetMode="External"/><Relationship Id="rId2" Type="http://schemas.openxmlformats.org/officeDocument/2006/relationships/hyperlink" Target="http://www.biomedcentral.com/bmcgenomics/" TargetMode="External"/><Relationship Id="rId1" Type="http://schemas.openxmlformats.org/officeDocument/2006/relationships/slideLayout" Target="../slideLayouts/slideLayout2.xml"/><Relationship Id="rId5" Type="http://schemas.openxmlformats.org/officeDocument/2006/relationships/image" Target="../media/image47.png"/><Relationship Id="rId4" Type="http://schemas.openxmlformats.org/officeDocument/2006/relationships/hyperlink" Target="https://arxiv.org/pdf/1711.01177.pdf" TargetMode="External"/></Relationships>
</file>

<file path=ppt/slides/_rels/slide190.xml.rels><?xml version="1.0" encoding="UTF-8" standalone="yes"?>
<Relationships xmlns="http://schemas.openxmlformats.org/package/2006/relationships"><Relationship Id="rId3" Type="http://schemas.openxmlformats.org/officeDocument/2006/relationships/hyperlink" Target="http://www.computer.org/web/cal" TargetMode="External"/><Relationship Id="rId2" Type="http://schemas.openxmlformats.org/officeDocument/2006/relationships/hyperlink" Target="https://users.ece.cmu.edu/~omutlu/pub/LazyPIM-coherence-for-processing-in-memory_ieee-cal16.pdf" TargetMode="External"/><Relationship Id="rId1" Type="http://schemas.openxmlformats.org/officeDocument/2006/relationships/slideLayout" Target="../slideLayouts/slideLayout348.xml"/><Relationship Id="rId4" Type="http://schemas.openxmlformats.org/officeDocument/2006/relationships/image" Target="../media/image158.png"/></Relationships>
</file>

<file path=ppt/slides/_rels/slide191.xml.rels><?xml version="1.0" encoding="UTF-8" standalone="yes"?>
<Relationships xmlns="http://schemas.openxmlformats.org/package/2006/relationships"><Relationship Id="rId3" Type="http://schemas.openxmlformats.org/officeDocument/2006/relationships/hyperlink" Target="http://www.iccd-conf.com/" TargetMode="External"/><Relationship Id="rId2" Type="http://schemas.openxmlformats.org/officeDocument/2006/relationships/hyperlink" Target="https://users.ece.cmu.edu/~omutlu/pub/in-memory-pointer-chasing-accelerator_iccd16.pdf" TargetMode="External"/><Relationship Id="rId1" Type="http://schemas.openxmlformats.org/officeDocument/2006/relationships/slideLayout" Target="../slideLayouts/slideLayout348.xml"/><Relationship Id="rId4" Type="http://schemas.openxmlformats.org/officeDocument/2006/relationships/image" Target="../media/image152.png"/></Relationships>
</file>

<file path=ppt/slides/_rels/slide192.xml.rels><?xml version="1.0" encoding="UTF-8" standalone="yes"?>
<Relationships xmlns="http://schemas.openxmlformats.org/package/2006/relationships"><Relationship Id="rId3" Type="http://schemas.openxmlformats.org/officeDocument/2006/relationships/hyperlink" Target="https://spaa.acm.org/" TargetMode="External"/><Relationship Id="rId2" Type="http://schemas.openxmlformats.org/officeDocument/2006/relationships/hyperlink" Target="https://people.inf.ethz.ch/omutlu/pub/concurrent-data-structures-for-PIM_spaa17.pdf" TargetMode="External"/><Relationship Id="rId1" Type="http://schemas.openxmlformats.org/officeDocument/2006/relationships/slideLayout" Target="../slideLayouts/slideLayout348.xml"/><Relationship Id="rId6" Type="http://schemas.openxmlformats.org/officeDocument/2006/relationships/image" Target="../media/image160.tiff"/><Relationship Id="rId5" Type="http://schemas.openxmlformats.org/officeDocument/2006/relationships/hyperlink" Target="https://people.inf.ethz.ch/omutlu/pub/concurrent-data-structures-for-PIM_spaa17-talk.pdf" TargetMode="External"/><Relationship Id="rId4" Type="http://schemas.openxmlformats.org/officeDocument/2006/relationships/hyperlink" Target="https://people.inf.ethz.ch/omutlu/pub/concurrent-data-structures-for-PIM_spaa17-talk.pptx" TargetMode="External"/></Relationships>
</file>

<file path=ppt/slides/_rels/slide193.xml.rels><?xml version="1.0" encoding="UTF-8" standalone="yes"?>
<Relationships xmlns="http://schemas.openxmlformats.org/package/2006/relationships"><Relationship Id="rId3" Type="http://schemas.openxmlformats.org/officeDocument/2006/relationships/image" Target="../media/image161.png"/><Relationship Id="rId2" Type="http://schemas.openxmlformats.org/officeDocument/2006/relationships/hyperlink" Target="https://github.com/CMU-SAFARI/ramulator" TargetMode="External"/><Relationship Id="rId1" Type="http://schemas.openxmlformats.org/officeDocument/2006/relationships/slideLayout" Target="../slideLayouts/slideLayout348.xml"/></Relationships>
</file>

<file path=ppt/slides/_rels/slide194.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hyperlink" Target="https://people.inf.ethz.ch/omutlu/pub/softMC_hpca17.pdf" TargetMode="External"/><Relationship Id="rId1" Type="http://schemas.openxmlformats.org/officeDocument/2006/relationships/slideLayout" Target="../slideLayouts/slideLayout348.xml"/><Relationship Id="rId4" Type="http://schemas.openxmlformats.org/officeDocument/2006/relationships/image" Target="../media/image72.png"/></Relationships>
</file>

<file path=ppt/slides/_rels/slide195.xml.rels><?xml version="1.0" encoding="UTF-8" standalone="yes"?>
<Relationships xmlns="http://schemas.openxmlformats.org/package/2006/relationships"><Relationship Id="rId3" Type="http://schemas.openxmlformats.org/officeDocument/2006/relationships/hyperlink" Target="http://apbc2018.bio.keio.ac.jp/" TargetMode="External"/><Relationship Id="rId2" Type="http://schemas.openxmlformats.org/officeDocument/2006/relationships/hyperlink" Target="http://www.biomedcentral.com/bmcgenomics/" TargetMode="External"/><Relationship Id="rId1" Type="http://schemas.openxmlformats.org/officeDocument/2006/relationships/slideLayout" Target="../slideLayouts/slideLayout2.xml"/><Relationship Id="rId5" Type="http://schemas.openxmlformats.org/officeDocument/2006/relationships/image" Target="../media/image47.png"/><Relationship Id="rId4" Type="http://schemas.openxmlformats.org/officeDocument/2006/relationships/hyperlink" Target="https://arxiv.org/pdf/1711.01177.pdf" TargetMode="External"/></Relationships>
</file>

<file path=ppt/slides/_rels/slide196.xml.rels><?xml version="1.0" encoding="UTF-8" standalone="yes"?>
<Relationships xmlns="http://schemas.openxmlformats.org/package/2006/relationships"><Relationship Id="rId3" Type="http://schemas.openxmlformats.org/officeDocument/2006/relationships/image" Target="../media/image136.png"/><Relationship Id="rId7" Type="http://schemas.openxmlformats.org/officeDocument/2006/relationships/image" Target="../media/image139.jpg"/><Relationship Id="rId2" Type="http://schemas.openxmlformats.org/officeDocument/2006/relationships/image" Target="../media/image135.png"/><Relationship Id="rId1" Type="http://schemas.openxmlformats.org/officeDocument/2006/relationships/slideLayout" Target="../slideLayouts/slideLayout731.xml"/><Relationship Id="rId6" Type="http://schemas.openxmlformats.org/officeDocument/2006/relationships/image" Target="../media/image138.png"/><Relationship Id="rId5" Type="http://schemas.openxmlformats.org/officeDocument/2006/relationships/image" Target="../media/image1.png"/><Relationship Id="rId4" Type="http://schemas.openxmlformats.org/officeDocument/2006/relationships/image" Target="../media/image137.png"/></Relationships>
</file>

<file path=ppt/slides/_rels/slide197.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hyperlink" Target="https://arxiv.org/pdf/1802.00320.pdf" TargetMode="External"/><Relationship Id="rId1" Type="http://schemas.openxmlformats.org/officeDocument/2006/relationships/slideLayout" Target="../slideLayouts/slideLayout14.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326.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hyperlink" Target="mailto:omutlu@gmail.com" TargetMode="External"/><Relationship Id="rId2" Type="http://schemas.openxmlformats.org/officeDocument/2006/relationships/hyperlink" Target="https://people.inf.ethz.ch/omutlu/" TargetMode="External"/><Relationship Id="rId1" Type="http://schemas.openxmlformats.org/officeDocument/2006/relationships/slideLayout" Target="../slideLayouts/slideLayout652.xml"/><Relationship Id="rId5" Type="http://schemas.openxmlformats.org/officeDocument/2006/relationships/image" Target="../media/image12.png"/><Relationship Id="rId4" Type="http://schemas.openxmlformats.org/officeDocument/2006/relationships/hyperlink" Target="https://people.inf.ethz.ch/omutlu/projects.htm" TargetMode="Externa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61.xml"/></Relationships>
</file>

<file path=ppt/slides/_rels/slide200.xml.rels><?xml version="1.0" encoding="UTF-8" standalone="yes"?>
<Relationships xmlns="http://schemas.openxmlformats.org/package/2006/relationships"><Relationship Id="rId2" Type="http://schemas.openxmlformats.org/officeDocument/2006/relationships/image" Target="../media/image61.jpg"/><Relationship Id="rId1" Type="http://schemas.openxmlformats.org/officeDocument/2006/relationships/slideLayout" Target="../slideLayouts/slideLayout326.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595.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595.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05.xml.rels><?xml version="1.0" encoding="UTF-8" standalone="yes"?>
<Relationships xmlns="http://schemas.openxmlformats.org/package/2006/relationships"><Relationship Id="rId2" Type="http://schemas.openxmlformats.org/officeDocument/2006/relationships/image" Target="../media/image163.png"/><Relationship Id="rId1" Type="http://schemas.openxmlformats.org/officeDocument/2006/relationships/slideLayout" Target="../slideLayouts/slideLayout261.xml"/></Relationships>
</file>

<file path=ppt/slides/_rels/slide206.xml.rels><?xml version="1.0" encoding="UTF-8" standalone="yes"?>
<Relationships xmlns="http://schemas.openxmlformats.org/package/2006/relationships"><Relationship Id="rId3" Type="http://schemas.openxmlformats.org/officeDocument/2006/relationships/image" Target="../media/image164.png"/><Relationship Id="rId2" Type="http://schemas.openxmlformats.org/officeDocument/2006/relationships/image" Target="../media/image163.png"/><Relationship Id="rId1" Type="http://schemas.openxmlformats.org/officeDocument/2006/relationships/slideLayout" Target="../slideLayouts/slideLayout261.xml"/></Relationships>
</file>

<file path=ppt/slides/_rels/slide207.xml.rels><?xml version="1.0" encoding="UTF-8" standalone="yes"?>
<Relationships xmlns="http://schemas.openxmlformats.org/package/2006/relationships"><Relationship Id="rId3" Type="http://schemas.openxmlformats.org/officeDocument/2006/relationships/image" Target="../media/image164.png"/><Relationship Id="rId2" Type="http://schemas.openxmlformats.org/officeDocument/2006/relationships/image" Target="../media/image163.png"/><Relationship Id="rId1" Type="http://schemas.openxmlformats.org/officeDocument/2006/relationships/slideLayout" Target="../slideLayouts/slideLayout261.xml"/><Relationship Id="rId4" Type="http://schemas.openxmlformats.org/officeDocument/2006/relationships/image" Target="../media/image165.png"/></Relationships>
</file>

<file path=ppt/slides/_rels/slide208.xml.rels><?xml version="1.0" encoding="UTF-8" standalone="yes"?>
<Relationships xmlns="http://schemas.openxmlformats.org/package/2006/relationships"><Relationship Id="rId2" Type="http://schemas.openxmlformats.org/officeDocument/2006/relationships/image" Target="../media/image166.png"/><Relationship Id="rId1" Type="http://schemas.openxmlformats.org/officeDocument/2006/relationships/slideLayout" Target="../slideLayouts/slideLayout628.xml"/></Relationships>
</file>

<file path=ppt/slides/_rels/slide209.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image" Target="../media/image167.png"/><Relationship Id="rId1" Type="http://schemas.openxmlformats.org/officeDocument/2006/relationships/slideLayout" Target="../slideLayouts/slideLayout628.xml"/></Relationships>
</file>

<file path=ppt/slides/_rels/slide21.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hyperlink" Target="https://arxiv.org/pdf/1711.08774.pdf" TargetMode="External"/><Relationship Id="rId1" Type="http://schemas.openxmlformats.org/officeDocument/2006/relationships/slideLayout" Target="../slideLayouts/slideLayout2.xml"/><Relationship Id="rId4" Type="http://schemas.openxmlformats.org/officeDocument/2006/relationships/image" Target="../media/image29.png"/></Relationships>
</file>

<file path=ppt/slides/_rels/slide210.xml.rels><?xml version="1.0" encoding="UTF-8" standalone="yes"?>
<Relationships xmlns="http://schemas.openxmlformats.org/package/2006/relationships"><Relationship Id="rId2" Type="http://schemas.openxmlformats.org/officeDocument/2006/relationships/image" Target="../media/image169.jpeg"/><Relationship Id="rId1" Type="http://schemas.openxmlformats.org/officeDocument/2006/relationships/slideLayout" Target="../slideLayouts/slideLayout261.xml"/></Relationships>
</file>

<file path=ppt/slides/_rels/slide211.xml.rels><?xml version="1.0" encoding="UTF-8" standalone="yes"?>
<Relationships xmlns="http://schemas.openxmlformats.org/package/2006/relationships"><Relationship Id="rId2" Type="http://schemas.openxmlformats.org/officeDocument/2006/relationships/image" Target="../media/image170.jpeg"/><Relationship Id="rId1" Type="http://schemas.openxmlformats.org/officeDocument/2006/relationships/slideLayout" Target="../slideLayouts/slideLayout261.xml"/></Relationships>
</file>

<file path=ppt/slides/_rels/slide212.xml.rels><?xml version="1.0" encoding="UTF-8" standalone="yes"?>
<Relationships xmlns="http://schemas.openxmlformats.org/package/2006/relationships"><Relationship Id="rId3" Type="http://schemas.openxmlformats.org/officeDocument/2006/relationships/image" Target="../media/image172.jpeg"/><Relationship Id="rId2" Type="http://schemas.openxmlformats.org/officeDocument/2006/relationships/image" Target="../media/image171.jpeg"/><Relationship Id="rId1" Type="http://schemas.openxmlformats.org/officeDocument/2006/relationships/slideLayout" Target="../slideLayouts/slideLayout640.xml"/></Relationships>
</file>

<file path=ppt/slides/_rels/slide213.xml.rels><?xml version="1.0" encoding="UTF-8" standalone="yes"?>
<Relationships xmlns="http://schemas.openxmlformats.org/package/2006/relationships"><Relationship Id="rId3" Type="http://schemas.openxmlformats.org/officeDocument/2006/relationships/image" Target="../media/image174.jpeg"/><Relationship Id="rId2" Type="http://schemas.openxmlformats.org/officeDocument/2006/relationships/image" Target="../media/image173.jpeg"/><Relationship Id="rId1" Type="http://schemas.openxmlformats.org/officeDocument/2006/relationships/slideLayout" Target="../slideLayouts/slideLayout261.xml"/><Relationship Id="rId4" Type="http://schemas.openxmlformats.org/officeDocument/2006/relationships/hyperlink" Target="https://commons.wikimedia.org/w/index.php?curid=31493356" TargetMode="External"/></Relationships>
</file>

<file path=ppt/slides/_rels/slide214.xml.rels><?xml version="1.0" encoding="UTF-8" standalone="yes"?>
<Relationships xmlns="http://schemas.openxmlformats.org/package/2006/relationships"><Relationship Id="rId3" Type="http://schemas.openxmlformats.org/officeDocument/2006/relationships/image" Target="../media/image176.png"/><Relationship Id="rId2" Type="http://schemas.openxmlformats.org/officeDocument/2006/relationships/image" Target="../media/image175.png"/><Relationship Id="rId1" Type="http://schemas.openxmlformats.org/officeDocument/2006/relationships/slideLayout" Target="../slideLayouts/slideLayout640.xml"/></Relationships>
</file>

<file path=ppt/slides/_rels/slide215.xml.rels><?xml version="1.0" encoding="UTF-8" standalone="yes"?>
<Relationships xmlns="http://schemas.openxmlformats.org/package/2006/relationships"><Relationship Id="rId2" Type="http://schemas.openxmlformats.org/officeDocument/2006/relationships/image" Target="../media/image177.jpeg"/><Relationship Id="rId1" Type="http://schemas.openxmlformats.org/officeDocument/2006/relationships/slideLayout" Target="../slideLayouts/slideLayout640.xml"/></Relationships>
</file>

<file path=ppt/slides/_rels/slide216.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61.xml"/></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326.xml"/></Relationships>
</file>

<file path=ppt/slides/_rels/slide218.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hyperlink" Target="https://arxiv.org/pdf/1706.08642" TargetMode="External"/><Relationship Id="rId1" Type="http://schemas.openxmlformats.org/officeDocument/2006/relationships/slideLayout" Target="../slideLayouts/slideLayout326.xml"/></Relationships>
</file>

<file path=ppt/slides/_rels/slide219.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hyperlink" Target="https://arxiv.org/pdf/1802.00320.pdf" TargetMode="External"/><Relationship Id="rId1" Type="http://schemas.openxmlformats.org/officeDocument/2006/relationships/slideLayout" Target="../slideLayouts/slideLayout326.xml"/></Relationships>
</file>

<file path=ppt/slides/_rels/slide22.xml.rels><?xml version="1.0" encoding="UTF-8" standalone="yes"?>
<Relationships xmlns="http://schemas.openxmlformats.org/package/2006/relationships"><Relationship Id="rId2" Type="http://schemas.openxmlformats.org/officeDocument/2006/relationships/image" Target="../media/image49.tiff"/><Relationship Id="rId1" Type="http://schemas.openxmlformats.org/officeDocument/2006/relationships/slideLayout" Target="../slideLayouts/slideLayout2.xml"/></Relationships>
</file>

<file path=ppt/slides/_rels/slide220.xml.rels><?xml version="1.0" encoding="UTF-8" standalone="yes"?>
<Relationships xmlns="http://schemas.openxmlformats.org/package/2006/relationships"><Relationship Id="rId3" Type="http://schemas.openxmlformats.org/officeDocument/2006/relationships/hyperlink" Target="http://superfri.org/superfri" TargetMode="External"/><Relationship Id="rId2" Type="http://schemas.openxmlformats.org/officeDocument/2006/relationships/hyperlink" Target="https://people.inf.ethz.ch/omutlu/pub/memory-systems-research_superfri14.pdf" TargetMode="External"/><Relationship Id="rId1" Type="http://schemas.openxmlformats.org/officeDocument/2006/relationships/slideLayout" Target="../slideLayouts/slideLayout261.xml"/><Relationship Id="rId4" Type="http://schemas.openxmlformats.org/officeDocument/2006/relationships/image" Target="../media/image178.png"/></Relationships>
</file>

<file path=ppt/slides/_rels/slide221.xml.rels><?xml version="1.0" encoding="UTF-8" standalone="yes"?>
<Relationships xmlns="http://schemas.openxmlformats.org/package/2006/relationships"><Relationship Id="rId3" Type="http://schemas.openxmlformats.org/officeDocument/2006/relationships/hyperlink" Target="https://people.inf.ethz.ch/omutlu/pub/rowhammer-and-other-memory-issues_date17.pdf" TargetMode="External"/><Relationship Id="rId2" Type="http://schemas.openxmlformats.org/officeDocument/2006/relationships/image" Target="../media/image98.png"/><Relationship Id="rId1" Type="http://schemas.openxmlformats.org/officeDocument/2006/relationships/slideLayout" Target="../slideLayouts/slideLayout261.xml"/><Relationship Id="rId6" Type="http://schemas.openxmlformats.org/officeDocument/2006/relationships/hyperlink" Target="https://people.inf.ethz.ch/omutlu/pub/onur-Rowhammer-Memory-Security_date17-invited-talk.pdf" TargetMode="External"/><Relationship Id="rId5" Type="http://schemas.openxmlformats.org/officeDocument/2006/relationships/hyperlink" Target="https://people.inf.ethz.ch/omutlu/pub/onur-Rowhammer-Memory-Security_date17-invited-talk.pptx" TargetMode="External"/><Relationship Id="rId4" Type="http://schemas.openxmlformats.org/officeDocument/2006/relationships/hyperlink" Target="http://www.date-conference.com/" TargetMode="External"/></Relationships>
</file>

<file path=ppt/slides/_rels/slide222.xml.rels><?xml version="1.0" encoding="UTF-8" standalone="yes"?>
<Relationships xmlns="http://schemas.openxmlformats.org/package/2006/relationships"><Relationship Id="rId8" Type="http://schemas.openxmlformats.org/officeDocument/2006/relationships/image" Target="../media/image179.png"/><Relationship Id="rId3" Type="http://schemas.openxmlformats.org/officeDocument/2006/relationships/hyperlink" Target="http://www.memcon.com/" TargetMode="External"/><Relationship Id="rId7" Type="http://schemas.openxmlformats.org/officeDocument/2006/relationships/hyperlink" Target="http://www.storagesearch.com/ram-new-thinking.html" TargetMode="External"/><Relationship Id="rId2" Type="http://schemas.openxmlformats.org/officeDocument/2006/relationships/hyperlink" Target="https://people.inf.ethz.ch/omutlu/pub/memory-scaling_memcon13.pdf" TargetMode="External"/><Relationship Id="rId1" Type="http://schemas.openxmlformats.org/officeDocument/2006/relationships/slideLayout" Target="../slideLayouts/slideLayout261.xml"/><Relationship Id="rId6" Type="http://schemas.openxmlformats.org/officeDocument/2006/relationships/hyperlink" Target="http://www.memcon.com/video1.aspx?vfile=2708052590001&amp;federated_f9=61773537001&amp;videoPlayer=999&amp;playerID=61773537001&amp;w=520&amp;h=442&amp;oheight=550" TargetMode="External"/><Relationship Id="rId5" Type="http://schemas.openxmlformats.org/officeDocument/2006/relationships/hyperlink" Target="https://people.inf.ethz.ch/omutlu/pub/mutlu_memory-scaling_memcon13_talk.pdf" TargetMode="External"/><Relationship Id="rId4" Type="http://schemas.openxmlformats.org/officeDocument/2006/relationships/hyperlink" Target="https://people.inf.ethz.ch/omutlu/pub/mutlu_memory-scaling_memcon13_talk.pptx" TargetMode="External"/></Relationships>
</file>

<file path=ppt/slides/_rels/slide223.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hyperlink" Target="http://proceedingsoftheieee.ieee.org/" TargetMode="External"/><Relationship Id="rId1" Type="http://schemas.openxmlformats.org/officeDocument/2006/relationships/slideLayout" Target="../slideLayouts/slideLayout261.xml"/></Relationships>
</file>

<file path=ppt/slides/_rels/slide224.xml.rels><?xml version="1.0" encoding="UTF-8" standalone="yes"?>
<Relationships xmlns="http://schemas.openxmlformats.org/package/2006/relationships"><Relationship Id="rId8" Type="http://schemas.openxmlformats.org/officeDocument/2006/relationships/hyperlink" Target="http://www.archive.ece.cmu.edu/~ece447/s13/doku.php?id=schedule" TargetMode="External"/><Relationship Id="rId13" Type="http://schemas.openxmlformats.org/officeDocument/2006/relationships/hyperlink" Target="https://safari.ethz.ch/architecture/fall2017/doku.php?id=schedule" TargetMode="External"/><Relationship Id="rId3" Type="http://schemas.openxmlformats.org/officeDocument/2006/relationships/hyperlink" Target="https://www.youtube.com/watch?v=zLP_X4wyHbY&amp;list=PL5PHm2jkkXmi5CxxI7b3JCL1TWybTDtKq" TargetMode="External"/><Relationship Id="rId7" Type="http://schemas.openxmlformats.org/officeDocument/2006/relationships/hyperlink" Target="http://www.archive.ece.cmu.edu/~ece447/s14/doku.php?id=schedule" TargetMode="External"/><Relationship Id="rId12" Type="http://schemas.openxmlformats.org/officeDocument/2006/relationships/hyperlink" Target="https://www.youtube.com/playlist?list=PL5PHm2jkkXmgDN1PLwOY_tGtUlynnyV6D" TargetMode="External"/><Relationship Id="rId17" Type="http://schemas.openxmlformats.org/officeDocument/2006/relationships/hyperlink" Target="http://users.ece.cmu.edu/~omutlu/acaces2013-memory.html" TargetMode="External"/><Relationship Id="rId2" Type="http://schemas.openxmlformats.org/officeDocument/2006/relationships/hyperlink" Target="https://www.youtube.com/playlist?list=PL5PHm2jkkXmi5CxxI7b3JCL1TWybTDtKq" TargetMode="External"/><Relationship Id="rId16" Type="http://schemas.openxmlformats.org/officeDocument/2006/relationships/hyperlink" Target="https://www.youtube.com/playlist?feature=edit_ok&amp;list=PLSEZzvupP7hNjq3Tuv2hiE5VvR-WRYoW4" TargetMode="External"/><Relationship Id="rId1" Type="http://schemas.openxmlformats.org/officeDocument/2006/relationships/slideLayout" Target="../slideLayouts/slideLayout754.xml"/><Relationship Id="rId6" Type="http://schemas.openxmlformats.org/officeDocument/2006/relationships/hyperlink" Target="http://www.archive.ece.cmu.edu/~ece447/s15/doku.php?id=schedule" TargetMode="External"/><Relationship Id="rId11" Type="http://schemas.openxmlformats.org/officeDocument/2006/relationships/hyperlink" Target="https://www.youtube.com/playlist?list=PL5PHm2jkkXmgVhh8CHAu9N76TShJqfYDt" TargetMode="External"/><Relationship Id="rId5" Type="http://schemas.openxmlformats.org/officeDocument/2006/relationships/hyperlink" Target="https://www.youtube.com/watch?v=BJ87rZCGWU0&amp;list=PL5PHm2jkkXmidJOd59REog9jDnPDTG6IJ" TargetMode="External"/><Relationship Id="rId15" Type="http://schemas.openxmlformats.org/officeDocument/2006/relationships/hyperlink" Target="http://www.ece.cmu.edu/~ece742/f12/doku.php?id=lectures" TargetMode="External"/><Relationship Id="rId10" Type="http://schemas.openxmlformats.org/officeDocument/2006/relationships/hyperlink" Target="https://www.youtube.com/playlist?list=PL5Q2soXY2Zi9OhoVQBXYFIZywZXCPl4M_" TargetMode="External"/><Relationship Id="rId4" Type="http://schemas.openxmlformats.org/officeDocument/2006/relationships/hyperlink" Target="https://www.youtube.com/playlist?list=PL5PHm2jkkXmgFdD9x7RsjQC4a8KQjmUkQ" TargetMode="External"/><Relationship Id="rId9" Type="http://schemas.openxmlformats.org/officeDocument/2006/relationships/hyperlink" Target="http://www.ece.cmu.edu/~ece740/f13/doku.php?id=schedule" TargetMode="External"/><Relationship Id="rId14" Type="http://schemas.openxmlformats.org/officeDocument/2006/relationships/hyperlink" Target="http://www.ece.cmu.edu/~ece740/f15/doku.php?id=schedule" TargetMode="External"/></Relationships>
</file>

<file path=ppt/slides/_rels/slide225.xml.rels><?xml version="1.0" encoding="UTF-8" standalone="yes"?>
<Relationships xmlns="http://schemas.openxmlformats.org/package/2006/relationships"><Relationship Id="rId3" Type="http://schemas.openxmlformats.org/officeDocument/2006/relationships/hyperlink" Target="https://www.youtube.com/playlist?list=PL5Q2soXY2Zi-IXWTT7xoNYpst5-zdZQ6y" TargetMode="External"/><Relationship Id="rId2" Type="http://schemas.openxmlformats.org/officeDocument/2006/relationships/hyperlink" Target="http://users.ece.cmu.edu/~omutlu/acaces2013-memory.html" TargetMode="External"/><Relationship Id="rId1" Type="http://schemas.openxmlformats.org/officeDocument/2006/relationships/slideLayout" Target="../slideLayouts/slideLayout754.xml"/><Relationship Id="rId6" Type="http://schemas.openxmlformats.org/officeDocument/2006/relationships/hyperlink" Target="https://www.youtube.com/watch?v=ZLCy3pG7Rc0" TargetMode="External"/><Relationship Id="rId5" Type="http://schemas.openxmlformats.org/officeDocument/2006/relationships/hyperlink" Target="https://safari.ethz.ch/digitaltechnik/spring2018/doku.php?id=schedule" TargetMode="External"/><Relationship Id="rId4" Type="http://schemas.openxmlformats.org/officeDocument/2006/relationships/hyperlink" Target="https://www.youtube.com/playlist?list=PL5Q2soXY2Zi_QedyPWtRmFUJ2F8DdYP7l" TargetMode="External"/></Relationships>
</file>

<file path=ppt/slides/_rels/slide226.xml.rels><?xml version="1.0" encoding="UTF-8" standalone="yes"?>
<Relationships xmlns="http://schemas.openxmlformats.org/package/2006/relationships"><Relationship Id="rId8" Type="http://schemas.openxmlformats.org/officeDocument/2006/relationships/image" Target="../media/image11.jpeg"/><Relationship Id="rId3" Type="http://schemas.openxmlformats.org/officeDocument/2006/relationships/hyperlink" Target="mailto:omutlu@gmail.com" TargetMode="External"/><Relationship Id="rId7" Type="http://schemas.openxmlformats.org/officeDocument/2006/relationships/image" Target="../media/image10.png"/><Relationship Id="rId2" Type="http://schemas.openxmlformats.org/officeDocument/2006/relationships/notesSlide" Target="../notesSlides/notesSlide35.xml"/><Relationship Id="rId1" Type="http://schemas.openxmlformats.org/officeDocument/2006/relationships/slideLayout" Target="../slideLayouts/slideLayout1.xml"/><Relationship Id="rId6" Type="http://schemas.openxmlformats.org/officeDocument/2006/relationships/image" Target="../media/image9.wmf"/><Relationship Id="rId5" Type="http://schemas.openxmlformats.org/officeDocument/2006/relationships/image" Target="../media/image1.png"/><Relationship Id="rId4" Type="http://schemas.openxmlformats.org/officeDocument/2006/relationships/hyperlink" Target="https://people.inf.ethz.ch/omutlu" TargetMode="External"/></Relationships>
</file>

<file path=ppt/slides/_rels/slide227.xml.rels><?xml version="1.0" encoding="UTF-8" standalone="yes"?>
<Relationships xmlns="http://schemas.openxmlformats.org/package/2006/relationships"><Relationship Id="rId8" Type="http://schemas.openxmlformats.org/officeDocument/2006/relationships/hyperlink" Target="http://www.ece.cmu.edu/~safari/tools.html" TargetMode="External"/><Relationship Id="rId3" Type="http://schemas.openxmlformats.org/officeDocument/2006/relationships/hyperlink" Target="https://github.com/CMU-SAFARI/ramulator" TargetMode="External"/><Relationship Id="rId7" Type="http://schemas.openxmlformats.org/officeDocument/2006/relationships/hyperlink" Target="https://github.com/CMU-SAFARI/" TargetMode="External"/><Relationship Id="rId2" Type="http://schemas.openxmlformats.org/officeDocument/2006/relationships/hyperlink" Target="https://github.com/CMU-SAFARI/rowhammer" TargetMode="External"/><Relationship Id="rId1" Type="http://schemas.openxmlformats.org/officeDocument/2006/relationships/slideLayout" Target="../slideLayouts/slideLayout837.xml"/><Relationship Id="rId6" Type="http://schemas.openxmlformats.org/officeDocument/2006/relationships/hyperlink" Target="http://www.ece.cmu.edu/~safari/tools/memerr/index.html" TargetMode="External"/><Relationship Id="rId5" Type="http://schemas.openxmlformats.org/officeDocument/2006/relationships/hyperlink" Target="https://github.com/CMU-SAFARI/NOCulator" TargetMode="External"/><Relationship Id="rId4" Type="http://schemas.openxmlformats.org/officeDocument/2006/relationships/hyperlink" Target="https://github.com/CMU-SAFARI/memsim" TargetMode="External"/></Relationships>
</file>

<file path=ppt/slides/_rels/slide228.xml.rels><?xml version="1.0" encoding="UTF-8" standalone="yes"?>
<Relationships xmlns="http://schemas.openxmlformats.org/package/2006/relationships"><Relationship Id="rId3" Type="http://schemas.openxmlformats.org/officeDocument/2006/relationships/hyperlink" Target="http://scholar.google.com/citations?user=7XyGUGkAAAAJ&amp;hl=en" TargetMode="External"/><Relationship Id="rId2" Type="http://schemas.openxmlformats.org/officeDocument/2006/relationships/hyperlink" Target="http://users.ece.cmu.edu/~omutlu/projects.htm" TargetMode="External"/><Relationship Id="rId1" Type="http://schemas.openxmlformats.org/officeDocument/2006/relationships/slideLayout" Target="../slideLayouts/slideLayout754.xml"/></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3.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Layout" Target="../slideLayouts/slideLayout2.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260.xml"/></Relationships>
</file>

<file path=ppt/slides/_rels/slide232.xml.rels><?xml version="1.0" encoding="UTF-8" standalone="yes"?>
<Relationships xmlns="http://schemas.openxmlformats.org/package/2006/relationships"><Relationship Id="rId2" Type="http://schemas.openxmlformats.org/officeDocument/2006/relationships/image" Target="../media/image130.tiff"/><Relationship Id="rId1" Type="http://schemas.openxmlformats.org/officeDocument/2006/relationships/slideLayout" Target="../slideLayouts/slideLayout415.xml"/></Relationships>
</file>

<file path=ppt/slides/_rels/slide233.xml.rels><?xml version="1.0" encoding="UTF-8" standalone="yes"?>
<Relationships xmlns="http://schemas.openxmlformats.org/package/2006/relationships"><Relationship Id="rId2" Type="http://schemas.openxmlformats.org/officeDocument/2006/relationships/image" Target="../media/image131.tiff"/><Relationship Id="rId1" Type="http://schemas.openxmlformats.org/officeDocument/2006/relationships/slideLayout" Target="../slideLayouts/slideLayout415.xml"/></Relationships>
</file>

<file path=ppt/slides/_rels/slide234.xml.rels><?xml version="1.0" encoding="UTF-8" standalone="yes"?>
<Relationships xmlns="http://schemas.openxmlformats.org/package/2006/relationships"><Relationship Id="rId2" Type="http://schemas.openxmlformats.org/officeDocument/2006/relationships/image" Target="../media/image132.tiff"/><Relationship Id="rId1" Type="http://schemas.openxmlformats.org/officeDocument/2006/relationships/slideLayout" Target="../slideLayouts/slideLayout415.xml"/></Relationships>
</file>

<file path=ppt/slides/_rels/slide235.xml.rels><?xml version="1.0" encoding="UTF-8" standalone="yes"?>
<Relationships xmlns="http://schemas.openxmlformats.org/package/2006/relationships"><Relationship Id="rId2" Type="http://schemas.openxmlformats.org/officeDocument/2006/relationships/image" Target="../media/image133.tiff"/><Relationship Id="rId1" Type="http://schemas.openxmlformats.org/officeDocument/2006/relationships/slideLayout" Target="../slideLayouts/slideLayout415.xml"/></Relationships>
</file>

<file path=ppt/slides/_rels/slide236.xml.rels><?xml version="1.0" encoding="UTF-8" standalone="yes"?>
<Relationships xmlns="http://schemas.openxmlformats.org/package/2006/relationships"><Relationship Id="rId2" Type="http://schemas.openxmlformats.org/officeDocument/2006/relationships/chart" Target="../charts/chart10.xml"/><Relationship Id="rId1" Type="http://schemas.openxmlformats.org/officeDocument/2006/relationships/slideLayout" Target="../slideLayouts/slideLayout415.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260.xml"/></Relationships>
</file>

<file path=ppt/slides/_rels/slide238.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notesSlide" Target="../notesSlides/notesSlide36.xml"/><Relationship Id="rId1" Type="http://schemas.openxmlformats.org/officeDocument/2006/relationships/slideLayout" Target="../slideLayouts/slideLayout348.xml"/></Relationships>
</file>

<file path=ppt/slides/_rels/slide239.xml.rels><?xml version="1.0" encoding="UTF-8" standalone="yes"?>
<Relationships xmlns="http://schemas.openxmlformats.org/package/2006/relationships"><Relationship Id="rId3" Type="http://schemas.openxmlformats.org/officeDocument/2006/relationships/hyperlink" Target="https://people.inf.ethz.ch/omutlu/pub/understanding-latency-variation-in-DRAM-chips_sigmetrics16.pdf" TargetMode="External"/><Relationship Id="rId2" Type="http://schemas.openxmlformats.org/officeDocument/2006/relationships/image" Target="../media/image181.png"/><Relationship Id="rId1" Type="http://schemas.openxmlformats.org/officeDocument/2006/relationships/slideLayout" Target="../slideLayouts/slideLayout348.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0.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37.xml"/><Relationship Id="rId1" Type="http://schemas.openxmlformats.org/officeDocument/2006/relationships/slideLayout" Target="../slideLayouts/slideLayout348.xml"/><Relationship Id="rId6" Type="http://schemas.openxmlformats.org/officeDocument/2006/relationships/image" Target="../media/image58.png"/><Relationship Id="rId5" Type="http://schemas.openxmlformats.org/officeDocument/2006/relationships/image" Target="../media/image57.png"/><Relationship Id="rId4" Type="http://schemas.openxmlformats.org/officeDocument/2006/relationships/image" Target="../media/image56.png"/></Relationships>
</file>

<file path=ppt/slides/_rels/slide241.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38.xml"/><Relationship Id="rId1" Type="http://schemas.openxmlformats.org/officeDocument/2006/relationships/slideLayout" Target="../slideLayouts/slideLayout348.xml"/><Relationship Id="rId6" Type="http://schemas.openxmlformats.org/officeDocument/2006/relationships/image" Target="../media/image58.png"/><Relationship Id="rId5" Type="http://schemas.openxmlformats.org/officeDocument/2006/relationships/image" Target="../media/image57.png"/><Relationship Id="rId4" Type="http://schemas.openxmlformats.org/officeDocument/2006/relationships/image" Target="../media/image56.png"/></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3.xml.rels><?xml version="1.0" encoding="UTF-8" standalone="yes"?>
<Relationships xmlns="http://schemas.openxmlformats.org/package/2006/relationships"><Relationship Id="rId2" Type="http://schemas.openxmlformats.org/officeDocument/2006/relationships/image" Target="../media/image182.png"/><Relationship Id="rId1" Type="http://schemas.openxmlformats.org/officeDocument/2006/relationships/slideLayout" Target="../slideLayouts/slideLayout2.xml"/></Relationships>
</file>

<file path=ppt/slides/_rels/slide244.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2.xml"/></Relationships>
</file>

<file path=ppt/slides/_rels/slide245.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hyperlink" Target="https://people.inf.ethz.ch/omutlu/pub/softMC_hpca17.pdf" TargetMode="External"/><Relationship Id="rId1" Type="http://schemas.openxmlformats.org/officeDocument/2006/relationships/slideLayout" Target="../slideLayouts/slideLayout2.xml"/><Relationship Id="rId4" Type="http://schemas.openxmlformats.org/officeDocument/2006/relationships/image" Target="../media/image72.png"/></Relationships>
</file>

<file path=ppt/slides/_rels/slide246.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hyperlink" Target="https://github.com/CMU-SAFARI/SoftMC" TargetMode="External"/><Relationship Id="rId1" Type="http://schemas.openxmlformats.org/officeDocument/2006/relationships/slideLayout" Target="../slideLayouts/slideLayout2.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492.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498.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0.xml.rels><?xml version="1.0" encoding="UTF-8" standalone="yes"?>
<Relationships xmlns="http://schemas.openxmlformats.org/package/2006/relationships"><Relationship Id="rId3" Type="http://schemas.openxmlformats.org/officeDocument/2006/relationships/image" Target="../media/image184.png"/><Relationship Id="rId2" Type="http://schemas.openxmlformats.org/officeDocument/2006/relationships/image" Target="../media/image183.png"/><Relationship Id="rId1" Type="http://schemas.openxmlformats.org/officeDocument/2006/relationships/slideLayout" Target="../slideLayouts/slideLayout504.xml"/></Relationships>
</file>

<file path=ppt/slides/_rels/slide251.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chart" Target="../charts/chart12.xml"/><Relationship Id="rId1" Type="http://schemas.openxmlformats.org/officeDocument/2006/relationships/slideLayout" Target="../slideLayouts/slideLayout504.xml"/><Relationship Id="rId4" Type="http://schemas.openxmlformats.org/officeDocument/2006/relationships/chart" Target="../charts/chart14.xml"/></Relationships>
</file>

<file path=ppt/slides/_rels/slide252.xml.rels><?xml version="1.0" encoding="UTF-8" standalone="yes"?>
<Relationships xmlns="http://schemas.openxmlformats.org/package/2006/relationships"><Relationship Id="rId3" Type="http://schemas.openxmlformats.org/officeDocument/2006/relationships/chart" Target="../charts/chart15.xml"/><Relationship Id="rId2" Type="http://schemas.openxmlformats.org/officeDocument/2006/relationships/notesSlide" Target="../notesSlides/notesSlide39.xml"/><Relationship Id="rId1" Type="http://schemas.openxmlformats.org/officeDocument/2006/relationships/slideLayout" Target="../slideLayouts/slideLayout504.xml"/><Relationship Id="rId6" Type="http://schemas.openxmlformats.org/officeDocument/2006/relationships/chart" Target="../charts/chart18.xml"/><Relationship Id="rId5" Type="http://schemas.openxmlformats.org/officeDocument/2006/relationships/chart" Target="../charts/chart17.xml"/><Relationship Id="rId4" Type="http://schemas.openxmlformats.org/officeDocument/2006/relationships/chart" Target="../charts/chart16.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415.xml"/></Relationships>
</file>

<file path=ppt/slides/_rels/slide254.xml.rels><?xml version="1.0" encoding="UTF-8" standalone="yes"?>
<Relationships xmlns="http://schemas.openxmlformats.org/package/2006/relationships"><Relationship Id="rId3" Type="http://schemas.openxmlformats.org/officeDocument/2006/relationships/hyperlink" Target="http://darksilicon.org/hpca/" TargetMode="External"/><Relationship Id="rId7" Type="http://schemas.openxmlformats.org/officeDocument/2006/relationships/image" Target="../media/image185.png"/><Relationship Id="rId2" Type="http://schemas.openxmlformats.org/officeDocument/2006/relationships/hyperlink" Target="http://users.ece.cmu.edu/~omutlu/pub/adaptive-latency-dram_hpca15.pdf" TargetMode="External"/><Relationship Id="rId1" Type="http://schemas.openxmlformats.org/officeDocument/2006/relationships/slideLayout" Target="../slideLayouts/slideLayout2.xml"/><Relationship Id="rId6" Type="http://schemas.openxmlformats.org/officeDocument/2006/relationships/hyperlink" Target="http://www.ece.cmu.edu/~safari/tools/aldram-hpca2015-fulldata.html" TargetMode="External"/><Relationship Id="rId5" Type="http://schemas.openxmlformats.org/officeDocument/2006/relationships/hyperlink" Target="http://users.ece.cmu.edu/~omutlu/pub/adaptive-latency-dram_donghyuk_hpca15-talk.pdf" TargetMode="External"/><Relationship Id="rId4" Type="http://schemas.openxmlformats.org/officeDocument/2006/relationships/hyperlink" Target="http://users.ece.cmu.edu/~omutlu/pub/adaptive-latency-dram_donghyuk_hpca15-talk.pptx" TargetMode="External"/></Relationships>
</file>

<file path=ppt/slides/_rels/slide255.xml.rels><?xml version="1.0" encoding="UTF-8" standalone="yes"?>
<Relationships xmlns="http://schemas.openxmlformats.org/package/2006/relationships"><Relationship Id="rId3" Type="http://schemas.openxmlformats.org/officeDocument/2006/relationships/hyperlink" Target="https://people.inf.ethz.ch/omutlu/pub/understanding-latency-variation-in-DRAM-chips_sigmetrics16.pdf" TargetMode="External"/><Relationship Id="rId2" Type="http://schemas.openxmlformats.org/officeDocument/2006/relationships/chart" Target="../charts/chart19.xml"/><Relationship Id="rId1" Type="http://schemas.openxmlformats.org/officeDocument/2006/relationships/slideLayout" Target="../slideLayouts/slideLayout2.xml"/></Relationships>
</file>

<file path=ppt/slides/_rels/slide256.xml.rels><?xml version="1.0" encoding="UTF-8" standalone="yes"?>
<Relationships xmlns="http://schemas.openxmlformats.org/package/2006/relationships"><Relationship Id="rId8" Type="http://schemas.openxmlformats.org/officeDocument/2006/relationships/image" Target="../media/image187.png"/><Relationship Id="rId3" Type="http://schemas.openxmlformats.org/officeDocument/2006/relationships/hyperlink" Target="http://www.sigmetrics.org/sigmetrics2016/" TargetMode="External"/><Relationship Id="rId7" Type="http://schemas.openxmlformats.org/officeDocument/2006/relationships/image" Target="../media/image186.png"/><Relationship Id="rId2" Type="http://schemas.openxmlformats.org/officeDocument/2006/relationships/hyperlink" Target="https://users.ece.cmu.edu/~omutlu/pub/understanding-latency-variation-in-DRAM-chips_sigmetrics16.pdf" TargetMode="External"/><Relationship Id="rId1" Type="http://schemas.openxmlformats.org/officeDocument/2006/relationships/slideLayout" Target="../slideLayouts/slideLayout2.xml"/><Relationship Id="rId6" Type="http://schemas.openxmlformats.org/officeDocument/2006/relationships/hyperlink" Target="https://github.com/CMU-SAFARI/DRAM-Latency-Variation-Study" TargetMode="External"/><Relationship Id="rId5" Type="http://schemas.openxmlformats.org/officeDocument/2006/relationships/hyperlink" Target="https://users.ece.cmu.edu/~omutlu/pub/understanding-latency-variation-in-DRAM-chips_kevinchang_sigmetrics16-talk.pdf" TargetMode="External"/><Relationship Id="rId4" Type="http://schemas.openxmlformats.org/officeDocument/2006/relationships/hyperlink" Target="https://users.ece.cmu.edu/~omutlu/pub/understanding-latency-variation-in-DRAM-chips_kevinchang_sigmetrics16-talk.pptx" TargetMode="External"/></Relationships>
</file>

<file path=ppt/slides/_rels/slide257.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510.xml"/></Relationships>
</file>

<file path=ppt/slides/_rels/slide258.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510.xml"/></Relationships>
</file>

<file path=ppt/slides/_rels/slide259.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510.xml"/></Relationships>
</file>

<file path=ppt/slides/_rels/slide26.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14.jpeg"/><Relationship Id="rId1" Type="http://schemas.openxmlformats.org/officeDocument/2006/relationships/slideLayout" Target="../slideLayouts/slideLayout82.xml"/><Relationship Id="rId4" Type="http://schemas.openxmlformats.org/officeDocument/2006/relationships/image" Target="../media/image18.png"/></Relationships>
</file>

<file path=ppt/slides/_rels/slide260.xml.rels><?xml version="1.0" encoding="UTF-8" standalone="yes"?>
<Relationships xmlns="http://schemas.openxmlformats.org/package/2006/relationships"><Relationship Id="rId3" Type="http://schemas.openxmlformats.org/officeDocument/2006/relationships/chart" Target="../charts/chart20.xml"/><Relationship Id="rId2" Type="http://schemas.openxmlformats.org/officeDocument/2006/relationships/notesSlide" Target="../notesSlides/notesSlide43.xml"/><Relationship Id="rId1" Type="http://schemas.openxmlformats.org/officeDocument/2006/relationships/slideLayout" Target="../slideLayouts/slideLayout510.xml"/><Relationship Id="rId4" Type="http://schemas.openxmlformats.org/officeDocument/2006/relationships/chart" Target="../charts/chart21.xml"/></Relationships>
</file>

<file path=ppt/slides/_rels/slide261.xml.rels><?xml version="1.0" encoding="UTF-8" standalone="yes"?>
<Relationships xmlns="http://schemas.openxmlformats.org/package/2006/relationships"><Relationship Id="rId3" Type="http://schemas.openxmlformats.org/officeDocument/2006/relationships/hyperlink" Target="http://www.sigmetrics.org/sigmetrics2017/" TargetMode="External"/><Relationship Id="rId2" Type="http://schemas.openxmlformats.org/officeDocument/2006/relationships/hyperlink" Target="https://people.inf.ethz.ch/omutlu/pub/DIVA-low-latency-DRAM_sigmetrics17-paper.pdf" TargetMode="External"/><Relationship Id="rId1" Type="http://schemas.openxmlformats.org/officeDocument/2006/relationships/slideLayout" Target="../slideLayouts/slideLayout426.xml"/><Relationship Id="rId4" Type="http://schemas.openxmlformats.org/officeDocument/2006/relationships/image" Target="../media/image188.png"/></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425.xml"/></Relationships>
</file>

<file path=ppt/slides/_rels/slide263.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517.xml"/></Relationships>
</file>

<file path=ppt/slides/_rels/slide264.xml.rels><?xml version="1.0" encoding="UTF-8" standalone="yes"?>
<Relationships xmlns="http://schemas.openxmlformats.org/package/2006/relationships"><Relationship Id="rId3" Type="http://schemas.openxmlformats.org/officeDocument/2006/relationships/hyperlink" Target="http://www.sigmetrics.org/sigmetrics2017/" TargetMode="External"/><Relationship Id="rId2" Type="http://schemas.openxmlformats.org/officeDocument/2006/relationships/hyperlink" Target="https://people.inf.ethz.ch/omutlu/pub/Voltron-reduced-voltage-DRAM-sigmetrics17-paper.pdf" TargetMode="External"/><Relationship Id="rId1" Type="http://schemas.openxmlformats.org/officeDocument/2006/relationships/slideLayout" Target="../slideLayouts/slideLayout2.xml"/><Relationship Id="rId4" Type="http://schemas.openxmlformats.org/officeDocument/2006/relationships/image" Target="../media/image189.png"/></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6.xml.rels><?xml version="1.0" encoding="UTF-8" standalone="yes"?>
<Relationships xmlns="http://schemas.openxmlformats.org/package/2006/relationships"><Relationship Id="rId3" Type="http://schemas.openxmlformats.org/officeDocument/2006/relationships/image" Target="../media/image190.jpeg"/><Relationship Id="rId2" Type="http://schemas.openxmlformats.org/officeDocument/2006/relationships/notesSlide" Target="../notesSlides/notesSlide45.xml"/><Relationship Id="rId1" Type="http://schemas.openxmlformats.org/officeDocument/2006/relationships/slideLayout" Target="../slideLayouts/slideLayout848.xml"/><Relationship Id="rId6" Type="http://schemas.openxmlformats.org/officeDocument/2006/relationships/image" Target="../media/image193.png"/><Relationship Id="rId5" Type="http://schemas.openxmlformats.org/officeDocument/2006/relationships/image" Target="../media/image192.png"/><Relationship Id="rId4" Type="http://schemas.openxmlformats.org/officeDocument/2006/relationships/image" Target="../media/image191.jpeg"/></Relationships>
</file>

<file path=ppt/slides/_rels/slide267.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849.xml"/></Relationships>
</file>

<file path=ppt/slides/_rels/slide268.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849.xml"/></Relationships>
</file>

<file path=ppt/slides/_rels/slide269.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849.xml"/></Relationships>
</file>

<file path=ppt/slides/_rels/slide2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4.jpeg"/><Relationship Id="rId1" Type="http://schemas.openxmlformats.org/officeDocument/2006/relationships/slideLayout" Target="../slideLayouts/slideLayout82.xml"/><Relationship Id="rId4" Type="http://schemas.openxmlformats.org/officeDocument/2006/relationships/image" Target="../media/image51.png"/></Relationships>
</file>

<file path=ppt/slides/_rels/slide270.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849.xml"/></Relationships>
</file>

<file path=ppt/slides/_rels/slide271.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849.xml"/></Relationships>
</file>

<file path=ppt/slides/_rels/slide272.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849.xml"/></Relationships>
</file>

<file path=ppt/slides/_rels/slide273.xml.rels><?xml version="1.0" encoding="UTF-8" standalone="yes"?>
<Relationships xmlns="http://schemas.openxmlformats.org/package/2006/relationships"><Relationship Id="rId3" Type="http://schemas.openxmlformats.org/officeDocument/2006/relationships/image" Target="../media/image194.emf"/><Relationship Id="rId2" Type="http://schemas.openxmlformats.org/officeDocument/2006/relationships/notesSlide" Target="../notesSlides/notesSlide52.xml"/><Relationship Id="rId1" Type="http://schemas.openxmlformats.org/officeDocument/2006/relationships/slideLayout" Target="../slideLayouts/slideLayout849.xml"/></Relationships>
</file>

<file path=ppt/slides/_rels/slide274.xml.rels><?xml version="1.0" encoding="UTF-8" standalone="yes"?>
<Relationships xmlns="http://schemas.openxmlformats.org/package/2006/relationships"><Relationship Id="rId3" Type="http://schemas.openxmlformats.org/officeDocument/2006/relationships/image" Target="../media/image190.jpeg"/><Relationship Id="rId7" Type="http://schemas.openxmlformats.org/officeDocument/2006/relationships/image" Target="../media/image195.jpg"/><Relationship Id="rId2" Type="http://schemas.openxmlformats.org/officeDocument/2006/relationships/notesSlide" Target="../notesSlides/notesSlide53.xml"/><Relationship Id="rId1" Type="http://schemas.openxmlformats.org/officeDocument/2006/relationships/slideLayout" Target="../slideLayouts/slideLayout848.xml"/><Relationship Id="rId6" Type="http://schemas.openxmlformats.org/officeDocument/2006/relationships/image" Target="../media/image193.png"/><Relationship Id="rId5" Type="http://schemas.openxmlformats.org/officeDocument/2006/relationships/image" Target="../media/image192.png"/><Relationship Id="rId4" Type="http://schemas.openxmlformats.org/officeDocument/2006/relationships/image" Target="../media/image191.jpeg"/></Relationships>
</file>

<file path=ppt/slides/_rels/slide275.xml.rels><?xml version="1.0" encoding="UTF-8" standalone="yes"?>
<Relationships xmlns="http://schemas.openxmlformats.org/package/2006/relationships"><Relationship Id="rId8" Type="http://schemas.openxmlformats.org/officeDocument/2006/relationships/hyperlink" Target="https://people.inf.ethz.ch/omutlu/pub/dram-latency-puf_hpca18_lightning-talk.pdf" TargetMode="External"/><Relationship Id="rId3" Type="http://schemas.openxmlformats.org/officeDocument/2006/relationships/hyperlink" Target="https://hpca2018.ece.ucsb.edu/" TargetMode="External"/><Relationship Id="rId7" Type="http://schemas.openxmlformats.org/officeDocument/2006/relationships/hyperlink" Target="https://people.inf.ethz.ch/omutlu/pub/dram-latency-puf_hpca18_lightning-talk.pptx" TargetMode="External"/><Relationship Id="rId2" Type="http://schemas.openxmlformats.org/officeDocument/2006/relationships/hyperlink" Target="https://people.inf.ethz.ch/omutlu/pub/dram-latency-puf_hpca18.pdf" TargetMode="External"/><Relationship Id="rId1" Type="http://schemas.openxmlformats.org/officeDocument/2006/relationships/slideLayout" Target="../slideLayouts/slideLayout2.xml"/><Relationship Id="rId6" Type="http://schemas.openxmlformats.org/officeDocument/2006/relationships/hyperlink" Target="https://people.inf.ethz.ch/omutlu/pub/dram-latency-puf_hpca18_talk.pdf" TargetMode="External"/><Relationship Id="rId5" Type="http://schemas.openxmlformats.org/officeDocument/2006/relationships/hyperlink" Target="https://people.inf.ethz.ch/omutlu/pub/dram-latency-puf_hpca18_talk.pptx" TargetMode="External"/><Relationship Id="rId4" Type="http://schemas.openxmlformats.org/officeDocument/2006/relationships/hyperlink" Target="https://www.youtube.com/watch?v=Xw0laEEDmsM&amp;feature=youtu.be" TargetMode="External"/><Relationship Id="rId9" Type="http://schemas.openxmlformats.org/officeDocument/2006/relationships/image" Target="../media/image196.png"/></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277.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664.xml"/></Relationships>
</file>

<file path=ppt/slides/_rels/slide278.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664.xml"/></Relationships>
</file>

<file path=ppt/slides/_rels/slide279.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664.xml"/></Relationships>
</file>

<file path=ppt/slides/_rels/slide28.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4.jpeg"/><Relationship Id="rId1" Type="http://schemas.openxmlformats.org/officeDocument/2006/relationships/slideLayout" Target="../slideLayouts/slideLayout82.xml"/><Relationship Id="rId4" Type="http://schemas.openxmlformats.org/officeDocument/2006/relationships/image" Target="../media/image52.png"/></Relationships>
</file>

<file path=ppt/slides/_rels/slide280.xml.rels><?xml version="1.0" encoding="UTF-8" standalone="yes"?>
<Relationships xmlns="http://schemas.openxmlformats.org/package/2006/relationships"><Relationship Id="rId3" Type="http://schemas.openxmlformats.org/officeDocument/2006/relationships/chart" Target="../charts/chart22.xml"/><Relationship Id="rId2" Type="http://schemas.openxmlformats.org/officeDocument/2006/relationships/notesSlide" Target="../notesSlides/notesSlide57.xml"/><Relationship Id="rId1" Type="http://schemas.openxmlformats.org/officeDocument/2006/relationships/slideLayout" Target="../slideLayouts/slideLayout664.xml"/></Relationships>
</file>

<file path=ppt/slides/_rels/slide281.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664.xml"/></Relationships>
</file>

<file path=ppt/slides/_rels/slide282.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664.xml"/></Relationships>
</file>

<file path=ppt/slides/_rels/slide283.xml.rels><?xml version="1.0" encoding="UTF-8" standalone="yes"?>
<Relationships xmlns="http://schemas.openxmlformats.org/package/2006/relationships"><Relationship Id="rId3" Type="http://schemas.openxmlformats.org/officeDocument/2006/relationships/chart" Target="../charts/chart23.xml"/><Relationship Id="rId2" Type="http://schemas.openxmlformats.org/officeDocument/2006/relationships/notesSlide" Target="../notesSlides/notesSlide60.xml"/><Relationship Id="rId1" Type="http://schemas.openxmlformats.org/officeDocument/2006/relationships/slideLayout" Target="../slideLayouts/slideLayout664.xml"/><Relationship Id="rId4" Type="http://schemas.openxmlformats.org/officeDocument/2006/relationships/chart" Target="../charts/chart24.xml"/></Relationships>
</file>

<file path=ppt/slides/_rels/slide284.xml.rels><?xml version="1.0" encoding="UTF-8" standalone="yes"?>
<Relationships xmlns="http://schemas.openxmlformats.org/package/2006/relationships"><Relationship Id="rId3" Type="http://schemas.openxmlformats.org/officeDocument/2006/relationships/chart" Target="../charts/chart25.xml"/><Relationship Id="rId2" Type="http://schemas.openxmlformats.org/officeDocument/2006/relationships/notesSlide" Target="../notesSlides/notesSlide61.xml"/><Relationship Id="rId1" Type="http://schemas.openxmlformats.org/officeDocument/2006/relationships/slideLayout" Target="../slideLayouts/slideLayout664.xml"/></Relationships>
</file>

<file path=ppt/slides/_rels/slide285.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664.xml"/></Relationships>
</file>

<file path=ppt/slides/_rels/slide286.xml.rels><?xml version="1.0" encoding="UTF-8" standalone="yes"?>
<Relationships xmlns="http://schemas.openxmlformats.org/package/2006/relationships"><Relationship Id="rId3" Type="http://schemas.openxmlformats.org/officeDocument/2006/relationships/chart" Target="../charts/chart26.xml"/><Relationship Id="rId2" Type="http://schemas.openxmlformats.org/officeDocument/2006/relationships/notesSlide" Target="../notesSlides/notesSlide63.xml"/><Relationship Id="rId1" Type="http://schemas.openxmlformats.org/officeDocument/2006/relationships/slideLayout" Target="../slideLayouts/slideLayout664.xml"/><Relationship Id="rId4" Type="http://schemas.openxmlformats.org/officeDocument/2006/relationships/chart" Target="../charts/chart27.xml"/></Relationships>
</file>

<file path=ppt/slides/_rels/slide2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8.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289.xml.rels><?xml version="1.0" encoding="UTF-8" standalone="yes"?>
<Relationships xmlns="http://schemas.openxmlformats.org/package/2006/relationships"><Relationship Id="rId2" Type="http://schemas.openxmlformats.org/officeDocument/2006/relationships/image" Target="../media/image197.png"/><Relationship Id="rId1" Type="http://schemas.openxmlformats.org/officeDocument/2006/relationships/slideLayout" Target="../slideLayouts/slideLayout82.xml"/></Relationships>
</file>

<file path=ppt/slides/_rels/slide29.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image" Target="../media/image53.png"/><Relationship Id="rId1" Type="http://schemas.openxmlformats.org/officeDocument/2006/relationships/slideLayout" Target="../slideLayouts/slideLayout82.xml"/></Relationships>
</file>

<file path=ppt/slides/_rels/slide290.xml.rels><?xml version="1.0" encoding="UTF-8" standalone="yes"?>
<Relationships xmlns="http://schemas.openxmlformats.org/package/2006/relationships"><Relationship Id="rId2" Type="http://schemas.openxmlformats.org/officeDocument/2006/relationships/image" Target="../media/image198.png"/><Relationship Id="rId1" Type="http://schemas.openxmlformats.org/officeDocument/2006/relationships/slideLayout" Target="../slideLayouts/slideLayout82.xml"/></Relationships>
</file>

<file path=ppt/slides/_rels/slide291.xml.rels><?xml version="1.0" encoding="UTF-8" standalone="yes"?>
<Relationships xmlns="http://schemas.openxmlformats.org/package/2006/relationships"><Relationship Id="rId3" Type="http://schemas.openxmlformats.org/officeDocument/2006/relationships/image" Target="../media/image200.png"/><Relationship Id="rId2" Type="http://schemas.openxmlformats.org/officeDocument/2006/relationships/image" Target="../media/image199.png"/><Relationship Id="rId1" Type="http://schemas.openxmlformats.org/officeDocument/2006/relationships/slideLayout" Target="../slideLayouts/slideLayout82.xml"/></Relationships>
</file>

<file path=ppt/slides/_rels/slide292.xml.rels><?xml version="1.0" encoding="UTF-8" standalone="yes"?>
<Relationships xmlns="http://schemas.openxmlformats.org/package/2006/relationships"><Relationship Id="rId3" Type="http://schemas.openxmlformats.org/officeDocument/2006/relationships/hyperlink" Target="http://www.computer.org/web/cal" TargetMode="External"/><Relationship Id="rId2" Type="http://schemas.openxmlformats.org/officeDocument/2006/relationships/hyperlink" Target="http://users.ece.cmu.edu/~omutlu/pub/ramulator_dram_simulator-ieee-cal15.pdf" TargetMode="External"/><Relationship Id="rId1" Type="http://schemas.openxmlformats.org/officeDocument/2006/relationships/slideLayout" Target="../slideLayouts/slideLayout82.xml"/><Relationship Id="rId4" Type="http://schemas.openxmlformats.org/officeDocument/2006/relationships/hyperlink" Target="https://github.com/CMU-SAFARI/ramulator" TargetMode="External"/></Relationships>
</file>

<file path=ppt/slides/_rels/slide293.xml.rels><?xml version="1.0" encoding="UTF-8" standalone="yes"?>
<Relationships xmlns="http://schemas.openxmlformats.org/package/2006/relationships"><Relationship Id="rId1" Type="http://schemas.openxmlformats.org/officeDocument/2006/relationships/slideLayout" Target="../slideLayouts/slideLayout260.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261.xml"/></Relationships>
</file>

<file path=ppt/slides/_rels/slide295.xml.rels><?xml version="1.0" encoding="UTF-8" standalone="yes"?>
<Relationships xmlns="http://schemas.openxmlformats.org/package/2006/relationships"><Relationship Id="rId3" Type="http://schemas.openxmlformats.org/officeDocument/2006/relationships/chart" Target="../charts/chart28.xml"/><Relationship Id="rId2" Type="http://schemas.openxmlformats.org/officeDocument/2006/relationships/notesSlide" Target="../notesSlides/notesSlide64.xml"/><Relationship Id="rId1" Type="http://schemas.openxmlformats.org/officeDocument/2006/relationships/slideLayout" Target="../slideLayouts/slideLayout278.xml"/><Relationship Id="rId4" Type="http://schemas.openxmlformats.org/officeDocument/2006/relationships/image" Target="../media/image201.jpeg"/></Relationships>
</file>

<file path=ppt/slides/_rels/slide296.xml.rels><?xml version="1.0" encoding="UTF-8" standalone="yes"?>
<Relationships xmlns="http://schemas.openxmlformats.org/package/2006/relationships"><Relationship Id="rId8" Type="http://schemas.openxmlformats.org/officeDocument/2006/relationships/image" Target="../media/image202.png"/><Relationship Id="rId3" Type="http://schemas.openxmlformats.org/officeDocument/2006/relationships/hyperlink" Target="http://2014.dsn.org/" TargetMode="External"/><Relationship Id="rId7" Type="http://schemas.openxmlformats.org/officeDocument/2006/relationships/hyperlink" Target="http://www.zdnet.com/how-good-does-memory-need-to-be-7000031853/" TargetMode="External"/><Relationship Id="rId2" Type="http://schemas.openxmlformats.org/officeDocument/2006/relationships/hyperlink" Target="http://users.ece.cmu.edu/~omutlu/pub/heterogeneous-reliability-memory-for-data-centers_dsn14.pdf" TargetMode="External"/><Relationship Id="rId1" Type="http://schemas.openxmlformats.org/officeDocument/2006/relationships/slideLayout" Target="../slideLayouts/slideLayout2.xml"/><Relationship Id="rId6" Type="http://schemas.openxmlformats.org/officeDocument/2006/relationships/hyperlink" Target="http://users.ece.cmu.edu/~omutlu/pub/heterogeneous-reliability-memory-for-data-centers_luo_dsn14-talk.pdf" TargetMode="External"/><Relationship Id="rId5" Type="http://schemas.openxmlformats.org/officeDocument/2006/relationships/hyperlink" Target="http://users.ece.cmu.edu/~omutlu/pub/heterogeneous-reliability-memory-for-data-centers_luo_dsn14-talk.pptx" TargetMode="External"/><Relationship Id="rId4" Type="http://schemas.openxmlformats.org/officeDocument/2006/relationships/hyperlink" Target="http://users.ece.cmu.edu/~omutlu/pub/heterogeneous-reliability-memory_dsn14-summary.pdf" TargetMode="External"/></Relationships>
</file>

<file path=ppt/slides/_rels/slide297.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826.xml"/></Relationships>
</file>

<file path=ppt/slides/_rels/slide298.xml.rels><?xml version="1.0" encoding="UTF-8" standalone="yes"?>
<Relationships xmlns="http://schemas.openxmlformats.org/package/2006/relationships"><Relationship Id="rId3" Type="http://schemas.openxmlformats.org/officeDocument/2006/relationships/hyperlink" Target="http://users.ece.cmu.edu/~omutlu/pub/dram-row-hammer_isca14.pdf" TargetMode="External"/><Relationship Id="rId2" Type="http://schemas.openxmlformats.org/officeDocument/2006/relationships/notesSlide" Target="../notesSlides/notesSlide66.xml"/><Relationship Id="rId1" Type="http://schemas.openxmlformats.org/officeDocument/2006/relationships/slideLayout" Target="../slideLayouts/slideLayout826.xml"/></Relationships>
</file>

<file path=ppt/slides/_rels/slide299.xml.rels><?xml version="1.0" encoding="UTF-8" standalone="yes"?>
<Relationships xmlns="http://schemas.openxmlformats.org/package/2006/relationships"><Relationship Id="rId3" Type="http://schemas.openxmlformats.org/officeDocument/2006/relationships/image" Target="../media/image203.jpg"/><Relationship Id="rId2" Type="http://schemas.openxmlformats.org/officeDocument/2006/relationships/notesSlide" Target="../notesSlides/notesSlide67.xml"/><Relationship Id="rId1" Type="http://schemas.openxmlformats.org/officeDocument/2006/relationships/slideLayout" Target="../slideLayouts/slideLayout826.xml"/><Relationship Id="rId4" Type="http://schemas.openxmlformats.org/officeDocument/2006/relationships/image" Target="../media/image204.jpg"/></Relationships>
</file>

<file path=ppt/slides/_rels/slide3.xml.rels><?xml version="1.0" encoding="UTF-8" standalone="yes"?>
<Relationships xmlns="http://schemas.openxmlformats.org/package/2006/relationships"><Relationship Id="rId8" Type="http://schemas.openxmlformats.org/officeDocument/2006/relationships/image" Target="../media/image17.jpeg"/><Relationship Id="rId3" Type="http://schemas.openxmlformats.org/officeDocument/2006/relationships/image" Target="../media/image13.png"/><Relationship Id="rId7" Type="http://schemas.openxmlformats.org/officeDocument/2006/relationships/image" Target="../media/image16.png"/><Relationship Id="rId2" Type="http://schemas.openxmlformats.org/officeDocument/2006/relationships/notesSlide" Target="../notesSlides/notesSlide2.xml"/><Relationship Id="rId1" Type="http://schemas.openxmlformats.org/officeDocument/2006/relationships/slideLayout" Target="../slideLayouts/slideLayout6.xml"/><Relationship Id="rId6" Type="http://schemas.openxmlformats.org/officeDocument/2006/relationships/image" Target="../media/image15.png"/><Relationship Id="rId5" Type="http://schemas.openxmlformats.org/officeDocument/2006/relationships/image" Target="../media/image14.jpeg"/><Relationship Id="rId10" Type="http://schemas.openxmlformats.org/officeDocument/2006/relationships/image" Target="../media/image19.png"/><Relationship Id="rId4" Type="http://schemas.microsoft.com/office/2007/relationships/hdphoto" Target="../media/hdphoto1.wdp"/><Relationship Id="rId9" Type="http://schemas.openxmlformats.org/officeDocument/2006/relationships/image" Target="../media/image18.pn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94.xml"/></Relationships>
</file>

<file path=ppt/slides/_rels/slide300.xml.rels><?xml version="1.0" encoding="UTF-8" standalone="yes"?>
<Relationships xmlns="http://schemas.openxmlformats.org/package/2006/relationships"><Relationship Id="rId3" Type="http://schemas.openxmlformats.org/officeDocument/2006/relationships/image" Target="../media/image205.jpg"/><Relationship Id="rId2" Type="http://schemas.openxmlformats.org/officeDocument/2006/relationships/notesSlide" Target="../notesSlides/notesSlide68.xml"/><Relationship Id="rId1" Type="http://schemas.openxmlformats.org/officeDocument/2006/relationships/slideLayout" Target="../slideLayouts/slideLayout826.xml"/><Relationship Id="rId4" Type="http://schemas.openxmlformats.org/officeDocument/2006/relationships/image" Target="../media/image206.jpg"/></Relationships>
</file>

<file path=ppt/slides/_rels/slide301.xml.rels><?xml version="1.0" encoding="UTF-8" standalone="yes"?>
<Relationships xmlns="http://schemas.openxmlformats.org/package/2006/relationships"><Relationship Id="rId3" Type="http://schemas.openxmlformats.org/officeDocument/2006/relationships/image" Target="../media/image207.jpg"/><Relationship Id="rId2" Type="http://schemas.openxmlformats.org/officeDocument/2006/relationships/notesSlide" Target="../notesSlides/notesSlide69.xml"/><Relationship Id="rId1" Type="http://schemas.openxmlformats.org/officeDocument/2006/relationships/slideLayout" Target="../slideLayouts/slideLayout826.xml"/><Relationship Id="rId4" Type="http://schemas.openxmlformats.org/officeDocument/2006/relationships/image" Target="../media/image208.jpg"/></Relationships>
</file>

<file path=ppt/slides/_rels/slide302.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826.xml"/></Relationships>
</file>

<file path=ppt/slides/_rels/slide303.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826.xml"/></Relationships>
</file>

<file path=ppt/slides/_rels/slide304.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826.xml"/></Relationships>
</file>

<file path=ppt/slides/_rels/slide305.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261.xml"/></Relationships>
</file>

<file path=ppt/slides/_rels/slide306.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826.xml"/></Relationships>
</file>

<file path=ppt/slides/_rels/slide307.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hyperlink" Target="https://support.apple.com/en-gb/HT204934" TargetMode="External"/><Relationship Id="rId1" Type="http://schemas.openxmlformats.org/officeDocument/2006/relationships/slideLayout" Target="../slideLayouts/slideLayout261.xml"/></Relationships>
</file>

<file path=ppt/slides/_rels/slide308.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826.xml"/></Relationships>
</file>

<file path=ppt/slides/_rels/slide309.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826.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50.xml"/></Relationships>
</file>

<file path=ppt/slides/_rels/slide310.xml.rels><?xml version="1.0" encoding="UTF-8" standalone="yes"?>
<Relationships xmlns="http://schemas.openxmlformats.org/package/2006/relationships"><Relationship Id="rId1" Type="http://schemas.openxmlformats.org/officeDocument/2006/relationships/slideLayout" Target="../slideLayouts/slideLayout826.xml"/></Relationships>
</file>

<file path=ppt/slides/_rels/slide311.xml.rels><?xml version="1.0" encoding="UTF-8" standalone="yes"?>
<Relationships xmlns="http://schemas.openxmlformats.org/package/2006/relationships"><Relationship Id="rId8" Type="http://schemas.openxmlformats.org/officeDocument/2006/relationships/hyperlink" Target="https://people.inf.ethz.ch/omutlu/pub/dram-row-hammer_kim_lightning-talk_isca14.pdf" TargetMode="External"/><Relationship Id="rId3" Type="http://schemas.openxmlformats.org/officeDocument/2006/relationships/hyperlink" Target="https://people.inf.ethz.ch/omutlu/pub/dram-row-hammer_isca14.pdf" TargetMode="External"/><Relationship Id="rId7" Type="http://schemas.openxmlformats.org/officeDocument/2006/relationships/hyperlink" Target="https://people.inf.ethz.ch/omutlu/pub/dram-row-hammer_kim_lightning-talk_isca14.pptx" TargetMode="External"/><Relationship Id="rId2" Type="http://schemas.openxmlformats.org/officeDocument/2006/relationships/image" Target="../media/image97.png"/><Relationship Id="rId1" Type="http://schemas.openxmlformats.org/officeDocument/2006/relationships/slideLayout" Target="../slideLayouts/slideLayout285.xml"/><Relationship Id="rId6" Type="http://schemas.openxmlformats.org/officeDocument/2006/relationships/hyperlink" Target="https://people.inf.ethz.ch/omutlu/pub/dram-row-hammer_kim_talk_isca14.pdf" TargetMode="External"/><Relationship Id="rId5" Type="http://schemas.openxmlformats.org/officeDocument/2006/relationships/hyperlink" Target="https://people.inf.ethz.ch/omutlu/pub/dram-row-hammer_kim_talk_isca14.pptx" TargetMode="External"/><Relationship Id="rId4" Type="http://schemas.openxmlformats.org/officeDocument/2006/relationships/hyperlink" Target="http://cag.engr.uconn.edu/isca2014/" TargetMode="External"/><Relationship Id="rId9" Type="http://schemas.openxmlformats.org/officeDocument/2006/relationships/hyperlink" Target="https://github.com/CMU-SAFARI/rowhammer" TargetMode="External"/></Relationships>
</file>

<file path=ppt/slides/_rels/slide312.xml.rels><?xml version="1.0" encoding="UTF-8" standalone="yes"?>
<Relationships xmlns="http://schemas.openxmlformats.org/package/2006/relationships"><Relationship Id="rId3" Type="http://schemas.openxmlformats.org/officeDocument/2006/relationships/hyperlink" Target="https://people.inf.ethz.ch/omutlu/pub/rowhammer-and-other-memory-issues_date17.pdf" TargetMode="External"/><Relationship Id="rId2" Type="http://schemas.openxmlformats.org/officeDocument/2006/relationships/image" Target="../media/image98.png"/><Relationship Id="rId1" Type="http://schemas.openxmlformats.org/officeDocument/2006/relationships/slideLayout" Target="../slideLayouts/slideLayout285.xml"/><Relationship Id="rId6" Type="http://schemas.openxmlformats.org/officeDocument/2006/relationships/hyperlink" Target="https://people.inf.ethz.ch/omutlu/pub/onur-Rowhammer-Memory-Security_date17-invited-talk.pdf" TargetMode="External"/><Relationship Id="rId5" Type="http://schemas.openxmlformats.org/officeDocument/2006/relationships/hyperlink" Target="https://people.inf.ethz.ch/omutlu/pub/onur-Rowhammer-Memory-Security_date17-invited-talk.pptx" TargetMode="External"/><Relationship Id="rId4" Type="http://schemas.openxmlformats.org/officeDocument/2006/relationships/hyperlink" Target="http://www.date-conference.com/" TargetMode="External"/></Relationships>
</file>

<file path=ppt/slides/_rels/slide313.xml.rels><?xml version="1.0" encoding="UTF-8" standalone="yes"?>
<Relationships xmlns="http://schemas.openxmlformats.org/package/2006/relationships"><Relationship Id="rId1" Type="http://schemas.openxmlformats.org/officeDocument/2006/relationships/slideLayout" Target="../slideLayouts/slideLayout261.xml"/></Relationships>
</file>

<file path=ppt/slides/_rels/slide3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5.xml.rels><?xml version="1.0" encoding="UTF-8" standalone="yes"?>
<Relationships xmlns="http://schemas.openxmlformats.org/package/2006/relationships"><Relationship Id="rId3" Type="http://schemas.openxmlformats.org/officeDocument/2006/relationships/hyperlink" Target="http://2015.dsn.org/" TargetMode="External"/><Relationship Id="rId7" Type="http://schemas.openxmlformats.org/officeDocument/2006/relationships/image" Target="../media/image67.png"/><Relationship Id="rId2" Type="http://schemas.openxmlformats.org/officeDocument/2006/relationships/hyperlink" Target="http://users.ece.cmu.edu/~omutlu/pub/memory-errors-at-facebook_dsn15.pdf" TargetMode="External"/><Relationship Id="rId1" Type="http://schemas.openxmlformats.org/officeDocument/2006/relationships/slideLayout" Target="../slideLayouts/slideLayout2.xml"/><Relationship Id="rId6" Type="http://schemas.openxmlformats.org/officeDocument/2006/relationships/hyperlink" Target="https://www.ece.cmu.edu/~safari/tools/memerr/index.html" TargetMode="External"/><Relationship Id="rId5" Type="http://schemas.openxmlformats.org/officeDocument/2006/relationships/hyperlink" Target="http://users.ece.cmu.edu/~omutlu/pub/memory-errors-at-facebook_dsn15-talk.pdf" TargetMode="External"/><Relationship Id="rId4" Type="http://schemas.openxmlformats.org/officeDocument/2006/relationships/hyperlink" Target="http://users.ece.cmu.edu/~omutlu/pub/memory-errors-at-facebook_dsn15-talk.pptx" TargetMode="External"/></Relationships>
</file>

<file path=ppt/slides/_rels/slide316.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Layout" Target="../slideLayouts/slideLayout12.xml"/></Relationships>
</file>

<file path=ppt/slides/_rels/slide317.xml.rels><?xml version="1.0" encoding="UTF-8" standalone="yes"?>
<Relationships xmlns="http://schemas.openxmlformats.org/package/2006/relationships"><Relationship Id="rId3" Type="http://schemas.openxmlformats.org/officeDocument/2006/relationships/hyperlink" Target="http://www.sigmetrics.org/sigmetrics2015/" TargetMode="External"/><Relationship Id="rId7" Type="http://schemas.openxmlformats.org/officeDocument/2006/relationships/image" Target="../media/image209.png"/><Relationship Id="rId2" Type="http://schemas.openxmlformats.org/officeDocument/2006/relationships/hyperlink" Target="http://users.ece.cmu.edu/~omutlu/pub/flash-memory-failures-in-the-field-at-facebook_sigmetrics15.pdf" TargetMode="External"/><Relationship Id="rId1" Type="http://schemas.openxmlformats.org/officeDocument/2006/relationships/slideLayout" Target="../slideLayouts/slideLayout2.xml"/><Relationship Id="rId6" Type="http://schemas.openxmlformats.org/officeDocument/2006/relationships/hyperlink" Target="http://www.zdnet.com/article/facebooks-ssd-experience/" TargetMode="External"/><Relationship Id="rId5" Type="http://schemas.openxmlformats.org/officeDocument/2006/relationships/hyperlink" Target="http://users.ece.cmu.edu/~omutlu/pub/flash-memory-failures-in-the-field-at-facebook_sigmetrics15-talk.pdf" TargetMode="External"/><Relationship Id="rId4" Type="http://schemas.openxmlformats.org/officeDocument/2006/relationships/hyperlink" Target="http://users.ece.cmu.edu/~omutlu/pub/flash-memory-failures-in-the-field-at-facebook_sigmetrics15-talk.pptx" TargetMode="External"/></Relationships>
</file>

<file path=ppt/slides/_rels/slide3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50.xml"/></Relationships>
</file>

<file path=ppt/slides/_rels/slide320.xml.rels><?xml version="1.0" encoding="UTF-8" standalone="yes"?>
<Relationships xmlns="http://schemas.openxmlformats.org/package/2006/relationships"><Relationship Id="rId3" Type="http://schemas.openxmlformats.org/officeDocument/2006/relationships/hyperlink" Target="http://isca2013.eew.technion.ac.il/" TargetMode="External"/><Relationship Id="rId2" Type="http://schemas.openxmlformats.org/officeDocument/2006/relationships/hyperlink" Target="http://users.ece.cmu.edu/~omutlu/pub/dram-retention-time-characterization_isca13.pdf" TargetMode="External"/><Relationship Id="rId1" Type="http://schemas.openxmlformats.org/officeDocument/2006/relationships/slideLayout" Target="../slideLayouts/slideLayout2.xml"/><Relationship Id="rId6" Type="http://schemas.openxmlformats.org/officeDocument/2006/relationships/image" Target="../media/image210.png"/><Relationship Id="rId5" Type="http://schemas.openxmlformats.org/officeDocument/2006/relationships/hyperlink" Target="http://users.ece.cmu.edu/~omutlu/pub/mutlu_isca13_talk.pdf" TargetMode="External"/><Relationship Id="rId4" Type="http://schemas.openxmlformats.org/officeDocument/2006/relationships/hyperlink" Target="http://users.ece.cmu.edu/~omutlu/pub/mutlu_isca13_talk.ppt" TargetMode="External"/></Relationships>
</file>

<file path=ppt/slides/_rels/slide321.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22.xml.rels><?xml version="1.0" encoding="UTF-8" standalone="yes"?>
<Relationships xmlns="http://schemas.openxmlformats.org/package/2006/relationships"><Relationship Id="rId2" Type="http://schemas.openxmlformats.org/officeDocument/2006/relationships/image" Target="../media/image211.png"/><Relationship Id="rId1" Type="http://schemas.openxmlformats.org/officeDocument/2006/relationships/slideLayout" Target="../slideLayouts/slideLayout285.xml"/></Relationships>
</file>

<file path=ppt/slides/_rels/slide323.xml.rels><?xml version="1.0" encoding="UTF-8" standalone="yes"?>
<Relationships xmlns="http://schemas.openxmlformats.org/package/2006/relationships"><Relationship Id="rId3" Type="http://schemas.openxmlformats.org/officeDocument/2006/relationships/image" Target="../media/image211.png"/><Relationship Id="rId2" Type="http://schemas.openxmlformats.org/officeDocument/2006/relationships/notesSlide" Target="../notesSlides/notesSlide77.xml"/><Relationship Id="rId1" Type="http://schemas.openxmlformats.org/officeDocument/2006/relationships/slideLayout" Target="../slideLayouts/slideLayout285.xml"/></Relationships>
</file>

<file path=ppt/slides/_rels/slide324.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285.xml"/></Relationships>
</file>

<file path=ppt/slides/_rels/slide325.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26.xml.rels><?xml version="1.0" encoding="UTF-8" standalone="yes"?>
<Relationships xmlns="http://schemas.openxmlformats.org/package/2006/relationships"><Relationship Id="rId2" Type="http://schemas.openxmlformats.org/officeDocument/2006/relationships/image" Target="../media/image212.emf"/><Relationship Id="rId1" Type="http://schemas.openxmlformats.org/officeDocument/2006/relationships/slideLayout" Target="../slideLayouts/slideLayout285.xml"/></Relationships>
</file>

<file path=ppt/slides/_rels/slide327.xml.rels><?xml version="1.0" encoding="UTF-8" standalone="yes"?>
<Relationships xmlns="http://schemas.openxmlformats.org/package/2006/relationships"><Relationship Id="rId3" Type="http://schemas.openxmlformats.org/officeDocument/2006/relationships/image" Target="../media/image213.emf"/><Relationship Id="rId2" Type="http://schemas.openxmlformats.org/officeDocument/2006/relationships/notesSlide" Target="../notesSlides/notesSlide79.xml"/><Relationship Id="rId1" Type="http://schemas.openxmlformats.org/officeDocument/2006/relationships/slideLayout" Target="../slideLayouts/slideLayout285.xml"/></Relationships>
</file>

<file path=ppt/slides/_rels/slide328.xml.rels><?xml version="1.0" encoding="UTF-8" standalone="yes"?>
<Relationships xmlns="http://schemas.openxmlformats.org/package/2006/relationships"><Relationship Id="rId2" Type="http://schemas.openxmlformats.org/officeDocument/2006/relationships/image" Target="../media/image214.emf"/><Relationship Id="rId1" Type="http://schemas.openxmlformats.org/officeDocument/2006/relationships/slideLayout" Target="../slideLayouts/slideLayout285.xml"/></Relationships>
</file>

<file path=ppt/slides/_rels/slide329.xml.rels><?xml version="1.0" encoding="UTF-8" standalone="yes"?>
<Relationships xmlns="http://schemas.openxmlformats.org/package/2006/relationships"><Relationship Id="rId3" Type="http://schemas.openxmlformats.org/officeDocument/2006/relationships/hyperlink" Target="http://isca2013.eew.technion.ac.il/" TargetMode="External"/><Relationship Id="rId2" Type="http://schemas.openxmlformats.org/officeDocument/2006/relationships/hyperlink" Target="http://users.ece.cmu.edu/~omutlu/pub/dram-retention-time-characterization_isca13.pdf" TargetMode="External"/><Relationship Id="rId1" Type="http://schemas.openxmlformats.org/officeDocument/2006/relationships/slideLayout" Target="../slideLayouts/slideLayout285.xml"/><Relationship Id="rId6" Type="http://schemas.openxmlformats.org/officeDocument/2006/relationships/image" Target="../media/image210.png"/><Relationship Id="rId5" Type="http://schemas.openxmlformats.org/officeDocument/2006/relationships/hyperlink" Target="http://users.ece.cmu.edu/~omutlu/pub/mutlu_isca13_talk.pdf" TargetMode="External"/><Relationship Id="rId4" Type="http://schemas.openxmlformats.org/officeDocument/2006/relationships/hyperlink" Target="http://users.ece.cmu.edu/~omutlu/pub/mutlu_isca13_talk.ppt" TargetMode="External"/></Relationships>
</file>

<file path=ppt/slides/_rels/slide33.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Layout" Target="../slideLayouts/slideLayout138.xml"/></Relationships>
</file>

<file path=ppt/slides/_rels/slide330.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Layout" Target="../slideLayouts/slideLayout285.xml"/></Relationships>
</file>

<file path=ppt/slides/_rels/slide331.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59.png"/><Relationship Id="rId1" Type="http://schemas.openxmlformats.org/officeDocument/2006/relationships/slideLayout" Target="../slideLayouts/slideLayout285.xml"/></Relationships>
</file>

<file path=ppt/slides/_rels/slide332.xml.rels><?xml version="1.0" encoding="UTF-8" standalone="yes"?>
<Relationships xmlns="http://schemas.openxmlformats.org/package/2006/relationships"><Relationship Id="rId8" Type="http://schemas.openxmlformats.org/officeDocument/2006/relationships/hyperlink" Target="http://www.ece.cmu.edu/~safari/tools/dram-sigmetrics2014-fulldata.html" TargetMode="External"/><Relationship Id="rId3" Type="http://schemas.openxmlformats.org/officeDocument/2006/relationships/hyperlink" Target="http://www.sigmetrics.org/sigmetrics2014/" TargetMode="External"/><Relationship Id="rId7" Type="http://schemas.openxmlformats.org/officeDocument/2006/relationships/hyperlink" Target="http://users.ece.cmu.edu/~omutlu/pub/error-mitigation-for-intermittent-dram-failures_khan_sigmetrics14-poster.pdf" TargetMode="External"/><Relationship Id="rId2" Type="http://schemas.openxmlformats.org/officeDocument/2006/relationships/hyperlink" Target="http://users.ece.cmu.edu/~omutlu/pub/error-mitigation-for-intermittent-dram-failures_sigmetrics14.pdf" TargetMode="External"/><Relationship Id="rId1" Type="http://schemas.openxmlformats.org/officeDocument/2006/relationships/slideLayout" Target="../slideLayouts/slideLayout285.xml"/><Relationship Id="rId6" Type="http://schemas.openxmlformats.org/officeDocument/2006/relationships/hyperlink" Target="http://users.ece.cmu.edu/~omutlu/pub/error-mitigation-for-intermittent-dram-failures_khan_sigmetrics14-poster.pptx" TargetMode="External"/><Relationship Id="rId5" Type="http://schemas.openxmlformats.org/officeDocument/2006/relationships/hyperlink" Target="http://users.ece.cmu.edu/~omutlu/pub/error-mitigation-for-intermittent-dram-failures_khan_sigmetrics14-talk.pdf" TargetMode="External"/><Relationship Id="rId4" Type="http://schemas.openxmlformats.org/officeDocument/2006/relationships/hyperlink" Target="http://users.ece.cmu.edu/~omutlu/pub/error-mitigation-for-intermittent-dram-failures_khan_sigmetrics14-talk.pptx" TargetMode="External"/><Relationship Id="rId9" Type="http://schemas.openxmlformats.org/officeDocument/2006/relationships/image" Target="../media/image215.png"/></Relationships>
</file>

<file path=ppt/slides/_rels/slide333.xml.rels><?xml version="1.0" encoding="UTF-8" standalone="yes"?>
<Relationships xmlns="http://schemas.openxmlformats.org/package/2006/relationships"><Relationship Id="rId8" Type="http://schemas.openxmlformats.org/officeDocument/2006/relationships/hyperlink" Target="http://users.ece.cmu.edu/~omutlu/pub/error-mitigation-for-intermittent-dram-failures_khan_sigmetrics14-poster.pdf" TargetMode="External"/><Relationship Id="rId3" Type="http://schemas.openxmlformats.org/officeDocument/2006/relationships/hyperlink" Target="http://users.ece.cmu.edu/~omutlu/pub/error-mitigation-for-intermittent-dram-failures_sigmetrics14.pdf" TargetMode="External"/><Relationship Id="rId7" Type="http://schemas.openxmlformats.org/officeDocument/2006/relationships/hyperlink" Target="http://users.ece.cmu.edu/~omutlu/pub/error-mitigation-for-intermittent-dram-failures_khan_sigmetrics14-poster.pptx" TargetMode="External"/><Relationship Id="rId2" Type="http://schemas.openxmlformats.org/officeDocument/2006/relationships/image" Target="../media/image216.png"/><Relationship Id="rId1" Type="http://schemas.openxmlformats.org/officeDocument/2006/relationships/slideLayout" Target="../slideLayouts/slideLayout285.xml"/><Relationship Id="rId6" Type="http://schemas.openxmlformats.org/officeDocument/2006/relationships/hyperlink" Target="http://users.ece.cmu.edu/~omutlu/pub/error-mitigation-for-intermittent-dram-failures_khan_sigmetrics14-talk.pdf" TargetMode="External"/><Relationship Id="rId5" Type="http://schemas.openxmlformats.org/officeDocument/2006/relationships/hyperlink" Target="http://users.ece.cmu.edu/~omutlu/pub/error-mitigation-for-intermittent-dram-failures_khan_sigmetrics14-talk.pptx" TargetMode="External"/><Relationship Id="rId4" Type="http://schemas.openxmlformats.org/officeDocument/2006/relationships/hyperlink" Target="http://www.sigmetrics.org/sigmetrics2014/" TargetMode="External"/><Relationship Id="rId9" Type="http://schemas.openxmlformats.org/officeDocument/2006/relationships/hyperlink" Target="http://www.ece.cmu.edu/~safari/tools/dram-sigmetrics2014-fulldata.html" TargetMode="External"/></Relationships>
</file>

<file path=ppt/slides/_rels/slide334.xml.rels><?xml version="1.0" encoding="UTF-8" standalone="yes"?>
<Relationships xmlns="http://schemas.openxmlformats.org/package/2006/relationships"><Relationship Id="rId3" Type="http://schemas.openxmlformats.org/officeDocument/2006/relationships/hyperlink" Target="http://www.computer.org/web/cal" TargetMode="External"/><Relationship Id="rId2" Type="http://schemas.openxmlformats.org/officeDocument/2006/relationships/hyperlink" Target="https://people.inf.ethz.ch/omutlu/pub/MEMCON-content-based-DRAM-failure-detection_ieee-cal16.pdf" TargetMode="External"/><Relationship Id="rId1" Type="http://schemas.openxmlformats.org/officeDocument/2006/relationships/slideLayout" Target="../slideLayouts/slideLayout285.xml"/><Relationship Id="rId4" Type="http://schemas.openxmlformats.org/officeDocument/2006/relationships/image" Target="../media/image217.png"/></Relationships>
</file>

<file path=ppt/slides/_rels/slide335.xml.rels><?xml version="1.0" encoding="UTF-8" standalone="yes"?>
<Relationships xmlns="http://schemas.openxmlformats.org/package/2006/relationships"><Relationship Id="rId3" Type="http://schemas.openxmlformats.org/officeDocument/2006/relationships/hyperlink" Target="http://2015.dsn.org/" TargetMode="External"/><Relationship Id="rId2" Type="http://schemas.openxmlformats.org/officeDocument/2006/relationships/hyperlink" Target="http://users.ece.cmu.edu/~omutlu/pub/avatar-dram-refresh_dsn15.pdf" TargetMode="External"/><Relationship Id="rId1" Type="http://schemas.openxmlformats.org/officeDocument/2006/relationships/slideLayout" Target="../slideLayouts/slideLayout285.xml"/><Relationship Id="rId6" Type="http://schemas.openxmlformats.org/officeDocument/2006/relationships/image" Target="../media/image218.png"/><Relationship Id="rId5" Type="http://schemas.openxmlformats.org/officeDocument/2006/relationships/hyperlink" Target="http://users.ece.cmu.edu/~omutlu/pub/avatar-dram-refresh_dsn15-talk.pdf" TargetMode="External"/><Relationship Id="rId4" Type="http://schemas.openxmlformats.org/officeDocument/2006/relationships/hyperlink" Target="http://users.ece.cmu.edu/~omutlu/pub/avatar-dram-refresh_dsn15-talk.pptx" TargetMode="External"/></Relationships>
</file>

<file path=ppt/slides/_rels/slide336.xml.rels><?xml version="1.0" encoding="UTF-8" standalone="yes"?>
<Relationships xmlns="http://schemas.openxmlformats.org/package/2006/relationships"><Relationship Id="rId3" Type="http://schemas.openxmlformats.org/officeDocument/2006/relationships/hyperlink" Target="https://people.inf.ethz.ch/omutlu/pub/reaper-dram-retention-profiling-lpddr4_isca17.pdf" TargetMode="External"/><Relationship Id="rId2" Type="http://schemas.openxmlformats.org/officeDocument/2006/relationships/image" Target="../media/image219.png"/><Relationship Id="rId1" Type="http://schemas.openxmlformats.org/officeDocument/2006/relationships/slideLayout" Target="../slideLayouts/slideLayout285.xml"/><Relationship Id="rId4" Type="http://schemas.openxmlformats.org/officeDocument/2006/relationships/hyperlink" Target="http://isca17.ece.utoronto.ca/doku.php" TargetMode="External"/></Relationships>
</file>

<file path=ppt/slides/_rels/slide337.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38.xml.rels><?xml version="1.0" encoding="UTF-8" standalone="yes"?>
<Relationships xmlns="http://schemas.openxmlformats.org/package/2006/relationships"><Relationship Id="rId2" Type="http://schemas.openxmlformats.org/officeDocument/2006/relationships/hyperlink" Target="http://proceedingsoftheieee.ieee.org/" TargetMode="External"/><Relationship Id="rId1" Type="http://schemas.openxmlformats.org/officeDocument/2006/relationships/slideLayout" Target="../slideLayouts/slideLayout261.xml"/></Relationships>
</file>

<file path=ppt/slides/_rels/slide339.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hyperlink" Target="http://proceedingsoftheieee.ieee.org/" TargetMode="External"/><Relationship Id="rId1" Type="http://schemas.openxmlformats.org/officeDocument/2006/relationships/slideLayout" Target="../slideLayouts/slideLayout261.xml"/></Relationships>
</file>

<file path=ppt/slides/_rels/slide3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10.xml"/><Relationship Id="rId1" Type="http://schemas.openxmlformats.org/officeDocument/2006/relationships/slideLayout" Target="../slideLayouts/slideLayout348.xml"/></Relationships>
</file>

<file path=ppt/slides/_rels/slide340.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4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42.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hyperlink" Target="http://proceedingsoftheieee.ieee.org/" TargetMode="External"/><Relationship Id="rId1" Type="http://schemas.openxmlformats.org/officeDocument/2006/relationships/slideLayout" Target="../slideLayouts/slideLayout14.xml"/></Relationships>
</file>

<file path=ppt/slides/_rels/slide343.xml.rels><?xml version="1.0" encoding="UTF-8" standalone="yes"?>
<Relationships xmlns="http://schemas.openxmlformats.org/package/2006/relationships"><Relationship Id="rId3" Type="http://schemas.openxmlformats.org/officeDocument/2006/relationships/image" Target="../media/image221.png"/><Relationship Id="rId2" Type="http://schemas.openxmlformats.org/officeDocument/2006/relationships/image" Target="../media/image220.png"/><Relationship Id="rId1" Type="http://schemas.openxmlformats.org/officeDocument/2006/relationships/slideLayout" Target="../slideLayouts/slideLayout2.xml"/></Relationships>
</file>

<file path=ppt/slides/_rels/slide344.xml.rels><?xml version="1.0" encoding="UTF-8" standalone="yes"?>
<Relationships xmlns="http://schemas.openxmlformats.org/package/2006/relationships"><Relationship Id="rId3" Type="http://schemas.openxmlformats.org/officeDocument/2006/relationships/image" Target="../media/image222.png"/><Relationship Id="rId2" Type="http://schemas.openxmlformats.org/officeDocument/2006/relationships/notesSlide" Target="../notesSlides/notesSlide80.xml"/><Relationship Id="rId1" Type="http://schemas.openxmlformats.org/officeDocument/2006/relationships/slideLayout" Target="../slideLayouts/slideLayout2.xml"/></Relationships>
</file>

<file path=ppt/slides/_rels/slide345.xml.rels><?xml version="1.0" encoding="UTF-8" standalone="yes"?>
<Relationships xmlns="http://schemas.openxmlformats.org/package/2006/relationships"><Relationship Id="rId2" Type="http://schemas.openxmlformats.org/officeDocument/2006/relationships/image" Target="../media/image223.jpeg"/><Relationship Id="rId1" Type="http://schemas.openxmlformats.org/officeDocument/2006/relationships/slideLayout" Target="../slideLayouts/slideLayout2.xml"/></Relationships>
</file>

<file path=ppt/slides/_rels/slide346.xml.rels><?xml version="1.0" encoding="UTF-8" standalone="yes"?>
<Relationships xmlns="http://schemas.openxmlformats.org/package/2006/relationships"><Relationship Id="rId3" Type="http://schemas.openxmlformats.org/officeDocument/2006/relationships/image" Target="../media/image225.png"/><Relationship Id="rId2" Type="http://schemas.openxmlformats.org/officeDocument/2006/relationships/image" Target="../media/image224.png"/><Relationship Id="rId1" Type="http://schemas.openxmlformats.org/officeDocument/2006/relationships/slideLayout" Target="../slideLayouts/slideLayout2.xml"/></Relationships>
</file>

<file path=ppt/slides/_rels/slide347.xml.rels><?xml version="1.0" encoding="UTF-8" standalone="yes"?>
<Relationships xmlns="http://schemas.openxmlformats.org/package/2006/relationships"><Relationship Id="rId2" Type="http://schemas.openxmlformats.org/officeDocument/2006/relationships/image" Target="../media/image223.jpeg"/><Relationship Id="rId1" Type="http://schemas.openxmlformats.org/officeDocument/2006/relationships/slideLayout" Target="../slideLayouts/slideLayout2.xml"/></Relationships>
</file>

<file path=ppt/slides/_rels/slide3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9.xml.rels><?xml version="1.0" encoding="UTF-8" standalone="yes"?>
<Relationships xmlns="http://schemas.openxmlformats.org/package/2006/relationships"><Relationship Id="rId2" Type="http://schemas.openxmlformats.org/officeDocument/2006/relationships/image" Target="../media/image99.png"/><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11.xml"/><Relationship Id="rId1" Type="http://schemas.openxmlformats.org/officeDocument/2006/relationships/slideLayout" Target="../slideLayouts/slideLayout348.xml"/><Relationship Id="rId6" Type="http://schemas.openxmlformats.org/officeDocument/2006/relationships/image" Target="../media/image58.png"/><Relationship Id="rId5" Type="http://schemas.openxmlformats.org/officeDocument/2006/relationships/image" Target="../media/image57.png"/><Relationship Id="rId4" Type="http://schemas.openxmlformats.org/officeDocument/2006/relationships/image" Target="../media/image56.png"/></Relationships>
</file>

<file path=ppt/slides/_rels/slide3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1.xml.rels><?xml version="1.0" encoding="UTF-8" standalone="yes"?>
<Relationships xmlns="http://schemas.openxmlformats.org/package/2006/relationships"><Relationship Id="rId3" Type="http://schemas.openxmlformats.org/officeDocument/2006/relationships/image" Target="../media/image226.png"/><Relationship Id="rId2" Type="http://schemas.openxmlformats.org/officeDocument/2006/relationships/notesSlide" Target="../notesSlides/notesSlide81.xml"/><Relationship Id="rId1" Type="http://schemas.openxmlformats.org/officeDocument/2006/relationships/slideLayout" Target="../slideLayouts/slideLayout2.xml"/></Relationships>
</file>

<file path=ppt/slides/_rels/slide352.xml.rels><?xml version="1.0" encoding="UTF-8" standalone="yes"?>
<Relationships xmlns="http://schemas.openxmlformats.org/package/2006/relationships"><Relationship Id="rId3" Type="http://schemas.openxmlformats.org/officeDocument/2006/relationships/hyperlink" Target="http://www.date-conference.com/" TargetMode="External"/><Relationship Id="rId2" Type="http://schemas.openxmlformats.org/officeDocument/2006/relationships/hyperlink" Target="http://users.ece.cmu.edu/~omutlu/pub/flash-error-patterns_date12.pdf" TargetMode="External"/><Relationship Id="rId1" Type="http://schemas.openxmlformats.org/officeDocument/2006/relationships/slideLayout" Target="../slideLayouts/slideLayout2.xml"/><Relationship Id="rId5" Type="http://schemas.openxmlformats.org/officeDocument/2006/relationships/image" Target="../media/image227.png"/><Relationship Id="rId4" Type="http://schemas.openxmlformats.org/officeDocument/2006/relationships/hyperlink" Target="http://users.ece.cmu.edu/~omutlu/pub/cai_date12_talk.ppt" TargetMode="External"/></Relationships>
</file>

<file path=ppt/slides/_rels/slide353.xml.rels><?xml version="1.0" encoding="UTF-8" standalone="yes"?>
<Relationships xmlns="http://schemas.openxmlformats.org/package/2006/relationships"><Relationship Id="rId2" Type="http://schemas.openxmlformats.org/officeDocument/2006/relationships/image" Target="../media/image228.png"/><Relationship Id="rId1" Type="http://schemas.openxmlformats.org/officeDocument/2006/relationships/slideLayout" Target="../slideLayouts/slideLayout2.xml"/></Relationships>
</file>

<file path=ppt/slides/_rels/slide354.xml.rels><?xml version="1.0" encoding="UTF-8" standalone="yes"?>
<Relationships xmlns="http://schemas.openxmlformats.org/package/2006/relationships"><Relationship Id="rId1" Type="http://schemas.openxmlformats.org/officeDocument/2006/relationships/slideLayout" Target="../slideLayouts/slideLayout370.xml"/></Relationships>
</file>

<file path=ppt/slides/_rels/slide355.xml.rels><?xml version="1.0" encoding="UTF-8" standalone="yes"?>
<Relationships xmlns="http://schemas.openxmlformats.org/package/2006/relationships"><Relationship Id="rId3" Type="http://schemas.openxmlformats.org/officeDocument/2006/relationships/notesSlide" Target="../notesSlides/notesSlide82.xml"/><Relationship Id="rId2" Type="http://schemas.openxmlformats.org/officeDocument/2006/relationships/slideLayout" Target="../slideLayouts/slideLayout747.xml"/><Relationship Id="rId1" Type="http://schemas.openxmlformats.org/officeDocument/2006/relationships/tags" Target="../tags/tag1.xml"/><Relationship Id="rId4" Type="http://schemas.openxmlformats.org/officeDocument/2006/relationships/image" Target="../media/image229.jpeg"/></Relationships>
</file>

<file path=ppt/slides/_rels/slide356.xml.rels><?xml version="1.0" encoding="UTF-8" standalone="yes"?>
<Relationships xmlns="http://schemas.openxmlformats.org/package/2006/relationships"><Relationship Id="rId3" Type="http://schemas.openxmlformats.org/officeDocument/2006/relationships/notesSlide" Target="../notesSlides/notesSlide83.xml"/><Relationship Id="rId2" Type="http://schemas.openxmlformats.org/officeDocument/2006/relationships/slideLayout" Target="../slideLayouts/slideLayout747.xml"/><Relationship Id="rId1" Type="http://schemas.openxmlformats.org/officeDocument/2006/relationships/tags" Target="../tags/tag2.xml"/></Relationships>
</file>

<file path=ppt/slides/_rels/slide357.xml.rels><?xml version="1.0" encoding="UTF-8" standalone="yes"?>
<Relationships xmlns="http://schemas.openxmlformats.org/package/2006/relationships"><Relationship Id="rId3" Type="http://schemas.openxmlformats.org/officeDocument/2006/relationships/notesSlide" Target="../notesSlides/notesSlide84.xml"/><Relationship Id="rId2" Type="http://schemas.openxmlformats.org/officeDocument/2006/relationships/slideLayout" Target="../slideLayouts/slideLayout747.xml"/><Relationship Id="rId1" Type="http://schemas.openxmlformats.org/officeDocument/2006/relationships/tags" Target="../tags/tag3.xml"/></Relationships>
</file>

<file path=ppt/slides/_rels/slide358.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747.xml"/></Relationships>
</file>

<file path=ppt/slides/_rels/slide359.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747.xml"/></Relationships>
</file>

<file path=ppt/slides/_rels/slide36.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12.xml"/><Relationship Id="rId1" Type="http://schemas.openxmlformats.org/officeDocument/2006/relationships/slideLayout" Target="../slideLayouts/slideLayout348.xml"/><Relationship Id="rId6" Type="http://schemas.openxmlformats.org/officeDocument/2006/relationships/image" Target="../media/image58.png"/><Relationship Id="rId5" Type="http://schemas.openxmlformats.org/officeDocument/2006/relationships/image" Target="../media/image57.png"/><Relationship Id="rId4" Type="http://schemas.openxmlformats.org/officeDocument/2006/relationships/image" Target="../media/image56.png"/></Relationships>
</file>

<file path=ppt/slides/_rels/slide360.xml.rels><?xml version="1.0" encoding="UTF-8" standalone="yes"?>
<Relationships xmlns="http://schemas.openxmlformats.org/package/2006/relationships"><Relationship Id="rId3" Type="http://schemas.openxmlformats.org/officeDocument/2006/relationships/notesSlide" Target="../notesSlides/notesSlide87.xml"/><Relationship Id="rId2" Type="http://schemas.openxmlformats.org/officeDocument/2006/relationships/slideLayout" Target="../slideLayouts/slideLayout747.xml"/><Relationship Id="rId1" Type="http://schemas.openxmlformats.org/officeDocument/2006/relationships/tags" Target="../tags/tag4.xml"/></Relationships>
</file>

<file path=ppt/slides/_rels/slide361.xml.rels><?xml version="1.0" encoding="UTF-8" standalone="yes"?>
<Relationships xmlns="http://schemas.openxmlformats.org/package/2006/relationships"><Relationship Id="rId3" Type="http://schemas.openxmlformats.org/officeDocument/2006/relationships/notesSlide" Target="../notesSlides/notesSlide88.xml"/><Relationship Id="rId2" Type="http://schemas.openxmlformats.org/officeDocument/2006/relationships/slideLayout" Target="../slideLayouts/slideLayout747.xml"/><Relationship Id="rId1" Type="http://schemas.openxmlformats.org/officeDocument/2006/relationships/tags" Target="../tags/tag5.xml"/></Relationships>
</file>

<file path=ppt/slides/_rels/slide362.xml.rels><?xml version="1.0" encoding="UTF-8" standalone="yes"?>
<Relationships xmlns="http://schemas.openxmlformats.org/package/2006/relationships"><Relationship Id="rId3" Type="http://schemas.openxmlformats.org/officeDocument/2006/relationships/notesSlide" Target="../notesSlides/notesSlide89.xml"/><Relationship Id="rId2" Type="http://schemas.openxmlformats.org/officeDocument/2006/relationships/slideLayout" Target="../slideLayouts/slideLayout747.xml"/><Relationship Id="rId1" Type="http://schemas.openxmlformats.org/officeDocument/2006/relationships/tags" Target="../tags/tag6.xml"/></Relationships>
</file>

<file path=ppt/slides/_rels/slide363.xml.rels><?xml version="1.0" encoding="UTF-8" standalone="yes"?>
<Relationships xmlns="http://schemas.openxmlformats.org/package/2006/relationships"><Relationship Id="rId3" Type="http://schemas.openxmlformats.org/officeDocument/2006/relationships/notesSlide" Target="../notesSlides/notesSlide90.xml"/><Relationship Id="rId2" Type="http://schemas.openxmlformats.org/officeDocument/2006/relationships/slideLayout" Target="../slideLayouts/slideLayout743.xml"/><Relationship Id="rId1" Type="http://schemas.openxmlformats.org/officeDocument/2006/relationships/tags" Target="../tags/tag7.xml"/><Relationship Id="rId4" Type="http://schemas.openxmlformats.org/officeDocument/2006/relationships/image" Target="../media/image221.png"/></Relationships>
</file>

<file path=ppt/slides/_rels/slide364.xml.rels><?xml version="1.0" encoding="UTF-8" standalone="yes"?>
<Relationships xmlns="http://schemas.openxmlformats.org/package/2006/relationships"><Relationship Id="rId3" Type="http://schemas.openxmlformats.org/officeDocument/2006/relationships/hyperlink" Target="http://2015.dsn.org/" TargetMode="External"/><Relationship Id="rId2" Type="http://schemas.openxmlformats.org/officeDocument/2006/relationships/hyperlink" Target="http://users.ece.cmu.edu/~omutlu/pub/flash-read-disturb-errors_dsn15.pdf" TargetMode="External"/><Relationship Id="rId1" Type="http://schemas.openxmlformats.org/officeDocument/2006/relationships/slideLayout" Target="../slideLayouts/slideLayout754.xml"/><Relationship Id="rId4" Type="http://schemas.openxmlformats.org/officeDocument/2006/relationships/image" Target="../media/image230.png"/></Relationships>
</file>

<file path=ppt/slides/_rels/slide365.xml.rels><?xml version="1.0" encoding="UTF-8" standalone="yes"?>
<Relationships xmlns="http://schemas.openxmlformats.org/package/2006/relationships"><Relationship Id="rId8" Type="http://schemas.openxmlformats.org/officeDocument/2006/relationships/hyperlink" Target="http://www.techspot.com/news/61090-researchers-publish-first-large-scale-field-ssd-reliability.html" TargetMode="External"/><Relationship Id="rId3" Type="http://schemas.openxmlformats.org/officeDocument/2006/relationships/hyperlink" Target="http://www.sigmetrics.org/sigmetrics2015/" TargetMode="External"/><Relationship Id="rId7" Type="http://schemas.openxmlformats.org/officeDocument/2006/relationships/hyperlink" Target="http://www.theregister.co.uk/2015/06/22/facebook_reveals_ssd_failure_rate_trough/" TargetMode="External"/><Relationship Id="rId2" Type="http://schemas.openxmlformats.org/officeDocument/2006/relationships/hyperlink" Target="http://users.ece.cmu.edu/~omutlu/pub/flash-memory-failures-in-the-field-at-facebook_sigmetrics15.pdf" TargetMode="External"/><Relationship Id="rId1" Type="http://schemas.openxmlformats.org/officeDocument/2006/relationships/slideLayout" Target="../slideLayouts/slideLayout754.xml"/><Relationship Id="rId6" Type="http://schemas.openxmlformats.org/officeDocument/2006/relationships/hyperlink" Target="http://www.zdnet.com/article/facebooks-ssd-experience/" TargetMode="External"/><Relationship Id="rId5" Type="http://schemas.openxmlformats.org/officeDocument/2006/relationships/hyperlink" Target="http://users.ece.cmu.edu/~omutlu/pub/flash-memory-failures-in-the-field-at-facebook_sigmetrics15-talk.pdf" TargetMode="External"/><Relationship Id="rId10" Type="http://schemas.openxmlformats.org/officeDocument/2006/relationships/image" Target="../media/image209.png"/><Relationship Id="rId4" Type="http://schemas.openxmlformats.org/officeDocument/2006/relationships/hyperlink" Target="http://users.ece.cmu.edu/~omutlu/pub/flash-memory-failures-in-the-field-at-facebook_sigmetrics15-talk.pptx" TargetMode="External"/><Relationship Id="rId9" Type="http://schemas.openxmlformats.org/officeDocument/2006/relationships/hyperlink" Target="http://techreport.com/news/28519/facebook-ssd-reliability-study-shows-early-burnouts" TargetMode="External"/></Relationships>
</file>

<file path=ppt/slides/_rels/slide366.xml.rels><?xml version="1.0" encoding="UTF-8" standalone="yes"?>
<Relationships xmlns="http://schemas.openxmlformats.org/package/2006/relationships"><Relationship Id="rId3" Type="http://schemas.openxmlformats.org/officeDocument/2006/relationships/hyperlink" Target="http://www.flashmemorysummit.com/" TargetMode="External"/><Relationship Id="rId2" Type="http://schemas.openxmlformats.org/officeDocument/2006/relationships/hyperlink" Target="http://users.ece.cmu.edu/~omutlu/pub/flash-memory-errors_mutlu_fms14-talk.pdf" TargetMode="External"/><Relationship Id="rId1" Type="http://schemas.openxmlformats.org/officeDocument/2006/relationships/slideLayout" Target="../slideLayouts/slideLayout754.xml"/><Relationship Id="rId4" Type="http://schemas.openxmlformats.org/officeDocument/2006/relationships/hyperlink" Target="http://users.ece.cmu.edu/~omutlu/pub/flash-memory-errors_mutlu_fms14-talk.ppt" TargetMode="External"/></Relationships>
</file>

<file path=ppt/slides/_rels/slide367.xml.rels><?xml version="1.0" encoding="UTF-8" standalone="yes"?>
<Relationships xmlns="http://schemas.openxmlformats.org/package/2006/relationships"><Relationship Id="rId8" Type="http://schemas.openxmlformats.org/officeDocument/2006/relationships/hyperlink" Target="https://people.inf.ethz.ch/omutlu/pub/flash-memory-programming-vulnerabilities_hpca17-lightning-talk.pptx" TargetMode="External"/><Relationship Id="rId3" Type="http://schemas.openxmlformats.org/officeDocument/2006/relationships/image" Target="../media/image232.png"/><Relationship Id="rId7" Type="http://schemas.openxmlformats.org/officeDocument/2006/relationships/hyperlink" Target="https://people.inf.ethz.ch/omutlu/pub/flash-memory-programming-vulnerabilities_hpca17-talk.pdf" TargetMode="External"/><Relationship Id="rId2" Type="http://schemas.openxmlformats.org/officeDocument/2006/relationships/image" Target="../media/image231.png"/><Relationship Id="rId1" Type="http://schemas.openxmlformats.org/officeDocument/2006/relationships/slideLayout" Target="../slideLayouts/slideLayout754.xml"/><Relationship Id="rId6" Type="http://schemas.openxmlformats.org/officeDocument/2006/relationships/hyperlink" Target="https://people.inf.ethz.ch/omutlu/pub/flash-memory-programming-vulnerabilities_hpca17-talk.pptx" TargetMode="External"/><Relationship Id="rId5" Type="http://schemas.openxmlformats.org/officeDocument/2006/relationships/hyperlink" Target="https://hpca2017.org/" TargetMode="External"/><Relationship Id="rId4" Type="http://schemas.openxmlformats.org/officeDocument/2006/relationships/hyperlink" Target="https://people.inf.ethz.ch/omutlu/pub/flash-memory-programming-vulnerabilities_hpca17.pdf" TargetMode="External"/><Relationship Id="rId9" Type="http://schemas.openxmlformats.org/officeDocument/2006/relationships/hyperlink" Target="https://people.inf.ethz.ch/omutlu/pub/flash-memory-programming-vulnerabilities_hpca17-lightning-talk.pdf" TargetMode="External"/></Relationships>
</file>

<file path=ppt/slides/_rels/slide368.xml.rels><?xml version="1.0" encoding="UTF-8" standalone="yes"?>
<Relationships xmlns="http://schemas.openxmlformats.org/package/2006/relationships"><Relationship Id="rId1" Type="http://schemas.openxmlformats.org/officeDocument/2006/relationships/slideLayout" Target="../slideLayouts/slideLayout753.xml"/></Relationships>
</file>

<file path=ppt/slides/_rels/slide369.xml.rels><?xml version="1.0" encoding="UTF-8" standalone="yes"?>
<Relationships xmlns="http://schemas.openxmlformats.org/package/2006/relationships"><Relationship Id="rId2" Type="http://schemas.openxmlformats.org/officeDocument/2006/relationships/image" Target="../media/image223.jpeg"/><Relationship Id="rId1" Type="http://schemas.openxmlformats.org/officeDocument/2006/relationships/slideLayout" Target="../slideLayouts/slideLayout754.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50.xml"/></Relationships>
</file>

<file path=ppt/slides/_rels/slide370.xml.rels><?xml version="1.0" encoding="UTF-8" standalone="yes"?>
<Relationships xmlns="http://schemas.openxmlformats.org/package/2006/relationships"><Relationship Id="rId3" Type="http://schemas.openxmlformats.org/officeDocument/2006/relationships/hyperlink" Target="http://www.date-conference.com/" TargetMode="External"/><Relationship Id="rId2" Type="http://schemas.openxmlformats.org/officeDocument/2006/relationships/hyperlink" Target="http://users.ece.cmu.edu/~omutlu/pub/flash-memory-voltage-characterization_date13.pdf" TargetMode="External"/><Relationship Id="rId1" Type="http://schemas.openxmlformats.org/officeDocument/2006/relationships/slideLayout" Target="../slideLayouts/slideLayout754.xml"/><Relationship Id="rId5" Type="http://schemas.openxmlformats.org/officeDocument/2006/relationships/image" Target="../media/image233.png"/><Relationship Id="rId4" Type="http://schemas.openxmlformats.org/officeDocument/2006/relationships/hyperlink" Target="http://users.ece.cmu.edu/~omutlu/pub/cai_date13_talk.ppt" TargetMode="External"/></Relationships>
</file>

<file path=ppt/slides/_rels/slide371.xml.rels><?xml version="1.0" encoding="UTF-8" standalone="yes"?>
<Relationships xmlns="http://schemas.openxmlformats.org/package/2006/relationships"><Relationship Id="rId3" Type="http://schemas.openxmlformats.org/officeDocument/2006/relationships/hyperlink" Target="http://www.iccd-conf.com/" TargetMode="External"/><Relationship Id="rId7" Type="http://schemas.openxmlformats.org/officeDocument/2006/relationships/image" Target="../media/image234.png"/><Relationship Id="rId2" Type="http://schemas.openxmlformats.org/officeDocument/2006/relationships/hyperlink" Target="http://users.ece.cmu.edu/~omutlu/pub/flash-programming-interference_iccd13.pdf" TargetMode="External"/><Relationship Id="rId1" Type="http://schemas.openxmlformats.org/officeDocument/2006/relationships/slideLayout" Target="../slideLayouts/slideLayout754.xml"/><Relationship Id="rId6" Type="http://schemas.openxmlformats.org/officeDocument/2006/relationships/hyperlink" Target="http://users.ece.cmu.edu/~omutlu/pub/cai_iccd13_lightning-talk.pdf" TargetMode="External"/><Relationship Id="rId5" Type="http://schemas.openxmlformats.org/officeDocument/2006/relationships/hyperlink" Target="http://users.ece.cmu.edu/~omutlu/pub/cai_iccd13_talk.pdf" TargetMode="External"/><Relationship Id="rId4" Type="http://schemas.openxmlformats.org/officeDocument/2006/relationships/hyperlink" Target="http://users.ece.cmu.edu/~omutlu/pub/cai_iccd13_talk.pptx" TargetMode="External"/></Relationships>
</file>

<file path=ppt/slides/_rels/slide372.xml.rels><?xml version="1.0" encoding="UTF-8" standalone="yes"?>
<Relationships xmlns="http://schemas.openxmlformats.org/package/2006/relationships"><Relationship Id="rId3" Type="http://schemas.openxmlformats.org/officeDocument/2006/relationships/hyperlink" Target="http://www.sigmetrics.org/sigmetrics2014/" TargetMode="External"/><Relationship Id="rId2" Type="http://schemas.openxmlformats.org/officeDocument/2006/relationships/hyperlink" Target="http://users.ece.cmu.edu/~omutlu/pub/neighbor-assisted-error-correction-in-flash_sigmetrics14.pdf" TargetMode="External"/><Relationship Id="rId1" Type="http://schemas.openxmlformats.org/officeDocument/2006/relationships/slideLayout" Target="../slideLayouts/slideLayout754.xml"/><Relationship Id="rId6" Type="http://schemas.openxmlformats.org/officeDocument/2006/relationships/image" Target="../media/image235.png"/><Relationship Id="rId5" Type="http://schemas.openxmlformats.org/officeDocument/2006/relationships/hyperlink" Target="http://users.ece.cmu.edu/~omutlu/pub/neighbor-assisted-error-correction-in-flash_cai_sigmetrics14-talk.pdf" TargetMode="External"/><Relationship Id="rId4" Type="http://schemas.openxmlformats.org/officeDocument/2006/relationships/hyperlink" Target="http://users.ece.cmu.edu/~omutlu/pub/neighbor-assisted-error-correction-in-flash_cai_sigmetrics14-talk.ppt" TargetMode="External"/></Relationships>
</file>

<file path=ppt/slides/_rels/slide373.xml.rels><?xml version="1.0" encoding="UTF-8" standalone="yes"?>
<Relationships xmlns="http://schemas.openxmlformats.org/package/2006/relationships"><Relationship Id="rId3" Type="http://schemas.openxmlformats.org/officeDocument/2006/relationships/hyperlink" Target="http://darksilicon.org/hpca/" TargetMode="External"/><Relationship Id="rId2" Type="http://schemas.openxmlformats.org/officeDocument/2006/relationships/hyperlink" Target="http://users.ece.cmu.edu/~omutlu/pub/flash-memory-data-retention_hpca15.pdf" TargetMode="External"/><Relationship Id="rId1" Type="http://schemas.openxmlformats.org/officeDocument/2006/relationships/slideLayout" Target="../slideLayouts/slideLayout754.xml"/><Relationship Id="rId6" Type="http://schemas.openxmlformats.org/officeDocument/2006/relationships/image" Target="../media/image236.png"/><Relationship Id="rId5" Type="http://schemas.openxmlformats.org/officeDocument/2006/relationships/hyperlink" Target="http://users.ece.cmu.edu/~omutlu/pub/flash-memory-data-retention_yixin_hpca15-talk.pdf" TargetMode="External"/><Relationship Id="rId4" Type="http://schemas.openxmlformats.org/officeDocument/2006/relationships/hyperlink" Target="http://users.ece.cmu.edu/~omutlu/pub/flash-memory-data-retention_yixin_hpca15-talk.pptx" TargetMode="External"/></Relationships>
</file>

<file path=ppt/slides/_rels/slide374.xml.rels><?xml version="1.0" encoding="UTF-8" standalone="yes"?>
<Relationships xmlns="http://schemas.openxmlformats.org/package/2006/relationships"><Relationship Id="rId8" Type="http://schemas.openxmlformats.org/officeDocument/2006/relationships/hyperlink" Target="http://www.techspot.com/news/61090-researchers-publish-first-large-scale-field-ssd-reliability.html" TargetMode="External"/><Relationship Id="rId3" Type="http://schemas.openxmlformats.org/officeDocument/2006/relationships/hyperlink" Target="http://www.sigmetrics.org/sigmetrics2015/" TargetMode="External"/><Relationship Id="rId7" Type="http://schemas.openxmlformats.org/officeDocument/2006/relationships/hyperlink" Target="http://www.theregister.co.uk/2015/06/22/facebook_reveals_ssd_failure_rate_trough/" TargetMode="External"/><Relationship Id="rId2" Type="http://schemas.openxmlformats.org/officeDocument/2006/relationships/hyperlink" Target="http://users.ece.cmu.edu/~omutlu/pub/flash-memory-failures-in-the-field-at-facebook_sigmetrics15.pdf" TargetMode="External"/><Relationship Id="rId1" Type="http://schemas.openxmlformats.org/officeDocument/2006/relationships/slideLayout" Target="../slideLayouts/slideLayout754.xml"/><Relationship Id="rId6" Type="http://schemas.openxmlformats.org/officeDocument/2006/relationships/hyperlink" Target="http://www.zdnet.com/article/facebooks-ssd-experience/" TargetMode="External"/><Relationship Id="rId5" Type="http://schemas.openxmlformats.org/officeDocument/2006/relationships/hyperlink" Target="http://users.ece.cmu.edu/~omutlu/pub/flash-memory-failures-in-the-field-at-facebook_sigmetrics15-talk.pdf" TargetMode="External"/><Relationship Id="rId10" Type="http://schemas.openxmlformats.org/officeDocument/2006/relationships/image" Target="../media/image209.png"/><Relationship Id="rId4" Type="http://schemas.openxmlformats.org/officeDocument/2006/relationships/hyperlink" Target="http://users.ece.cmu.edu/~omutlu/pub/flash-memory-failures-in-the-field-at-facebook_sigmetrics15-talk.pptx" TargetMode="External"/><Relationship Id="rId9" Type="http://schemas.openxmlformats.org/officeDocument/2006/relationships/hyperlink" Target="http://techreport.com/news/28519/facebook-ssd-reliability-study-shows-early-burnouts" TargetMode="External"/></Relationships>
</file>

<file path=ppt/slides/_rels/slide375.xml.rels><?xml version="1.0" encoding="UTF-8" standalone="yes"?>
<Relationships xmlns="http://schemas.openxmlformats.org/package/2006/relationships"><Relationship Id="rId8" Type="http://schemas.openxmlformats.org/officeDocument/2006/relationships/hyperlink" Target="https://people.inf.ethz.ch/omutlu/pub/flash-memory-programming-vulnerabilities_hpca17-lightning-talk.pptx" TargetMode="External"/><Relationship Id="rId3" Type="http://schemas.openxmlformats.org/officeDocument/2006/relationships/image" Target="../media/image232.png"/><Relationship Id="rId7" Type="http://schemas.openxmlformats.org/officeDocument/2006/relationships/hyperlink" Target="https://people.inf.ethz.ch/omutlu/pub/flash-memory-programming-vulnerabilities_hpca17-talk.pdf" TargetMode="External"/><Relationship Id="rId2" Type="http://schemas.openxmlformats.org/officeDocument/2006/relationships/image" Target="../media/image231.png"/><Relationship Id="rId1" Type="http://schemas.openxmlformats.org/officeDocument/2006/relationships/slideLayout" Target="../slideLayouts/slideLayout754.xml"/><Relationship Id="rId6" Type="http://schemas.openxmlformats.org/officeDocument/2006/relationships/hyperlink" Target="https://people.inf.ethz.ch/omutlu/pub/flash-memory-programming-vulnerabilities_hpca17-talk.pptx" TargetMode="External"/><Relationship Id="rId5" Type="http://schemas.openxmlformats.org/officeDocument/2006/relationships/hyperlink" Target="https://hpca2017.org/" TargetMode="External"/><Relationship Id="rId4" Type="http://schemas.openxmlformats.org/officeDocument/2006/relationships/hyperlink" Target="https://people.inf.ethz.ch/omutlu/pub/flash-memory-programming-vulnerabilities_hpca17.pdf" TargetMode="External"/><Relationship Id="rId9" Type="http://schemas.openxmlformats.org/officeDocument/2006/relationships/hyperlink" Target="https://people.inf.ethz.ch/omutlu/pub/flash-memory-programming-vulnerabilities_hpca17-lightning-talk.pdf" TargetMode="External"/></Relationships>
</file>

<file path=ppt/slides/_rels/slide376.xml.rels><?xml version="1.0" encoding="UTF-8" standalone="yes"?>
<Relationships xmlns="http://schemas.openxmlformats.org/package/2006/relationships"><Relationship Id="rId3" Type="http://schemas.openxmlformats.org/officeDocument/2006/relationships/hyperlink" Target="http://www.comsoc.org/jsac" TargetMode="External"/><Relationship Id="rId2" Type="http://schemas.openxmlformats.org/officeDocument/2006/relationships/hyperlink" Target="https://people.inf.ethz.ch/omutlu/pub/online-nand-flash-memory-channel-model_jsac16.pdf" TargetMode="External"/><Relationship Id="rId1" Type="http://schemas.openxmlformats.org/officeDocument/2006/relationships/slideLayout" Target="../slideLayouts/slideLayout754.xml"/><Relationship Id="rId4" Type="http://schemas.openxmlformats.org/officeDocument/2006/relationships/image" Target="../media/image237.png"/></Relationships>
</file>

<file path=ppt/slides/_rels/slide377.xml.rels><?xml version="1.0" encoding="UTF-8" standalone="yes"?>
<Relationships xmlns="http://schemas.openxmlformats.org/package/2006/relationships"><Relationship Id="rId1" Type="http://schemas.openxmlformats.org/officeDocument/2006/relationships/slideLayout" Target="../slideLayouts/slideLayout753.xml"/></Relationships>
</file>

<file path=ppt/slides/_rels/slide37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79.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766.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50.xml"/></Relationships>
</file>

<file path=ppt/slides/_rels/slide380.xml.rels><?xml version="1.0" encoding="UTF-8" standalone="yes"?>
<Relationships xmlns="http://schemas.openxmlformats.org/package/2006/relationships"><Relationship Id="rId3" Type="http://schemas.openxmlformats.org/officeDocument/2006/relationships/image" Target="../media/image238.gif"/><Relationship Id="rId2" Type="http://schemas.openxmlformats.org/officeDocument/2006/relationships/notesSlide" Target="../notesSlides/notesSlide92.xml"/><Relationship Id="rId1" Type="http://schemas.openxmlformats.org/officeDocument/2006/relationships/slideLayout" Target="../slideLayouts/slideLayout766.xml"/><Relationship Id="rId4" Type="http://schemas.openxmlformats.org/officeDocument/2006/relationships/image" Target="../media/image239.PNG"/></Relationships>
</file>

<file path=ppt/slides/_rels/slide381.xml.rels><?xml version="1.0" encoding="UTF-8" standalone="yes"?>
<Relationships xmlns="http://schemas.openxmlformats.org/package/2006/relationships"><Relationship Id="rId3" Type="http://schemas.openxmlformats.org/officeDocument/2006/relationships/image" Target="../media/image239.PNG"/><Relationship Id="rId2" Type="http://schemas.openxmlformats.org/officeDocument/2006/relationships/notesSlide" Target="../notesSlides/notesSlide93.xml"/><Relationship Id="rId1" Type="http://schemas.openxmlformats.org/officeDocument/2006/relationships/slideLayout" Target="../slideLayouts/slideLayout766.xml"/></Relationships>
</file>

<file path=ppt/slides/_rels/slide382.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766.xml"/></Relationships>
</file>

<file path=ppt/slides/_rels/slide383.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766.xml"/></Relationships>
</file>

<file path=ppt/slides/_rels/slide384.xml.rels><?xml version="1.0" encoding="UTF-8" standalone="yes"?>
<Relationships xmlns="http://schemas.openxmlformats.org/package/2006/relationships"><Relationship Id="rId3" Type="http://schemas.openxmlformats.org/officeDocument/2006/relationships/image" Target="../media/image239.PNG"/><Relationship Id="rId2" Type="http://schemas.openxmlformats.org/officeDocument/2006/relationships/notesSlide" Target="../notesSlides/notesSlide96.xml"/><Relationship Id="rId1" Type="http://schemas.openxmlformats.org/officeDocument/2006/relationships/slideLayout" Target="../slideLayouts/slideLayout766.xml"/></Relationships>
</file>

<file path=ppt/slides/_rels/slide385.xml.rels><?xml version="1.0" encoding="UTF-8" standalone="yes"?>
<Relationships xmlns="http://schemas.openxmlformats.org/package/2006/relationships"><Relationship Id="rId3" Type="http://schemas.openxmlformats.org/officeDocument/2006/relationships/image" Target="../media/image239.PNG"/><Relationship Id="rId2" Type="http://schemas.openxmlformats.org/officeDocument/2006/relationships/notesSlide" Target="../notesSlides/notesSlide97.xml"/><Relationship Id="rId1" Type="http://schemas.openxmlformats.org/officeDocument/2006/relationships/slideLayout" Target="../slideLayouts/slideLayout766.xml"/></Relationships>
</file>

<file path=ppt/slides/_rels/slide386.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766.xml"/></Relationships>
</file>

<file path=ppt/slides/_rels/slide387.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766.xml"/></Relationships>
</file>

<file path=ppt/slides/_rels/slide388.xml.rels><?xml version="1.0" encoding="UTF-8" standalone="yes"?>
<Relationships xmlns="http://schemas.openxmlformats.org/package/2006/relationships"><Relationship Id="rId3" Type="http://schemas.openxmlformats.org/officeDocument/2006/relationships/chart" Target="../charts/chart29.xml"/><Relationship Id="rId2" Type="http://schemas.openxmlformats.org/officeDocument/2006/relationships/notesSlide" Target="../notesSlides/notesSlide100.xml"/><Relationship Id="rId1" Type="http://schemas.openxmlformats.org/officeDocument/2006/relationships/slideLayout" Target="../slideLayouts/slideLayout766.xml"/></Relationships>
</file>

<file path=ppt/slides/_rels/slide389.xml.rels><?xml version="1.0" encoding="UTF-8" standalone="yes"?>
<Relationships xmlns="http://schemas.openxmlformats.org/package/2006/relationships"><Relationship Id="rId2" Type="http://schemas.openxmlformats.org/officeDocument/2006/relationships/chart" Target="../charts/chart30.xml"/><Relationship Id="rId1" Type="http://schemas.openxmlformats.org/officeDocument/2006/relationships/slideLayout" Target="../slideLayouts/slideLayout76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50.xml"/></Relationships>
</file>

<file path=ppt/slides/_rels/slide390.xml.rels><?xml version="1.0" encoding="UTF-8" standalone="yes"?>
<Relationships xmlns="http://schemas.openxmlformats.org/package/2006/relationships"><Relationship Id="rId3" Type="http://schemas.openxmlformats.org/officeDocument/2006/relationships/hyperlink" Target="http://hpca20.ece.ufl.edu/" TargetMode="External"/><Relationship Id="rId7" Type="http://schemas.openxmlformats.org/officeDocument/2006/relationships/image" Target="../media/image240.png"/><Relationship Id="rId2" Type="http://schemas.openxmlformats.org/officeDocument/2006/relationships/hyperlink" Target="http://users.ece.cmu.edu/~omutlu/pub/dram-access-refresh-parallelization_hpca14.pdf" TargetMode="External"/><Relationship Id="rId1" Type="http://schemas.openxmlformats.org/officeDocument/2006/relationships/slideLayout" Target="../slideLayouts/slideLayout14.xml"/><Relationship Id="rId6" Type="http://schemas.openxmlformats.org/officeDocument/2006/relationships/hyperlink" Target="http://users.ece.cmu.edu/~omutlu/pub/dram-access-refresh-parallelization_chang_hpca14-talk.pdf" TargetMode="External"/><Relationship Id="rId5" Type="http://schemas.openxmlformats.org/officeDocument/2006/relationships/hyperlink" Target="http://users.ece.cmu.edu/~omutlu/pub/dram-access-refresh-parallelization_chang_hpca14-talk.pptx" TargetMode="External"/><Relationship Id="rId4" Type="http://schemas.openxmlformats.org/officeDocument/2006/relationships/hyperlink" Target="http://users.ece.cmu.edu/~omutlu/pub/dram-access-refresh-parallelization_hpca14-summary.pdf" TargetMode="External"/></Relationships>
</file>

<file path=ppt/slides/_rels/slide39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92.xml.rels><?xml version="1.0" encoding="UTF-8" standalone="yes"?>
<Relationships xmlns="http://schemas.openxmlformats.org/package/2006/relationships"><Relationship Id="rId2" Type="http://schemas.openxmlformats.org/officeDocument/2006/relationships/image" Target="../media/image74.png"/><Relationship Id="rId1" Type="http://schemas.openxmlformats.org/officeDocument/2006/relationships/slideLayout" Target="../slideLayouts/slideLayout777.xml"/></Relationships>
</file>

<file path=ppt/slides/_rels/slide393.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241.png"/><Relationship Id="rId1" Type="http://schemas.openxmlformats.org/officeDocument/2006/relationships/slideLayout" Target="../slideLayouts/slideLayout393.xml"/></Relationships>
</file>

<file path=ppt/slides/_rels/slide394.xml.rels><?xml version="1.0" encoding="UTF-8" standalone="yes"?>
<Relationships xmlns="http://schemas.openxmlformats.org/package/2006/relationships"><Relationship Id="rId2" Type="http://schemas.openxmlformats.org/officeDocument/2006/relationships/image" Target="../media/image242.png"/><Relationship Id="rId1" Type="http://schemas.openxmlformats.org/officeDocument/2006/relationships/slideLayout" Target="../slideLayouts/slideLayout404.xml"/></Relationships>
</file>

<file path=ppt/slides/_rels/slide395.xml.rels><?xml version="1.0" encoding="UTF-8" standalone="yes"?>
<Relationships xmlns="http://schemas.openxmlformats.org/package/2006/relationships"><Relationship Id="rId2" Type="http://schemas.openxmlformats.org/officeDocument/2006/relationships/image" Target="../media/image243.emf"/><Relationship Id="rId1" Type="http://schemas.openxmlformats.org/officeDocument/2006/relationships/slideLayout" Target="../slideLayouts/slideLayout404.xml"/></Relationships>
</file>

<file path=ppt/slides/_rels/slide396.xml.rels><?xml version="1.0" encoding="UTF-8" standalone="yes"?>
<Relationships xmlns="http://schemas.openxmlformats.org/package/2006/relationships"><Relationship Id="rId3" Type="http://schemas.openxmlformats.org/officeDocument/2006/relationships/image" Target="../media/image244.png"/><Relationship Id="rId2" Type="http://schemas.openxmlformats.org/officeDocument/2006/relationships/notesSlide" Target="../notesSlides/notesSlide101.xml"/><Relationship Id="rId1" Type="http://schemas.openxmlformats.org/officeDocument/2006/relationships/slideLayout" Target="../slideLayouts/slideLayout404.xml"/></Relationships>
</file>

<file path=ppt/slides/_rels/slide397.xml.rels><?xml version="1.0" encoding="UTF-8" standalone="yes"?>
<Relationships xmlns="http://schemas.openxmlformats.org/package/2006/relationships"><Relationship Id="rId3" Type="http://schemas.openxmlformats.org/officeDocument/2006/relationships/image" Target="../media/image246.png"/><Relationship Id="rId2" Type="http://schemas.openxmlformats.org/officeDocument/2006/relationships/image" Target="../media/image245.png"/><Relationship Id="rId1" Type="http://schemas.openxmlformats.org/officeDocument/2006/relationships/slideLayout" Target="../slideLayouts/slideLayout404.xml"/></Relationships>
</file>

<file path=ppt/slides/_rels/slide398.xml.rels><?xml version="1.0" encoding="UTF-8" standalone="yes"?>
<Relationships xmlns="http://schemas.openxmlformats.org/package/2006/relationships"><Relationship Id="rId2" Type="http://schemas.openxmlformats.org/officeDocument/2006/relationships/image" Target="../media/image247.png"/><Relationship Id="rId1" Type="http://schemas.openxmlformats.org/officeDocument/2006/relationships/slideLayout" Target="../slideLayouts/slideLayout14.xml"/></Relationships>
</file>

<file path=ppt/slides/_rels/slide399.xml.rels><?xml version="1.0" encoding="UTF-8" standalone="yes"?>
<Relationships xmlns="http://schemas.openxmlformats.org/package/2006/relationships"><Relationship Id="rId2" Type="http://schemas.openxmlformats.org/officeDocument/2006/relationships/image" Target="../media/image248.png"/><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50.xml"/></Relationships>
</file>

<file path=ppt/slides/_rels/slide400.xml.rels><?xml version="1.0" encoding="UTF-8" standalone="yes"?>
<Relationships xmlns="http://schemas.openxmlformats.org/package/2006/relationships"><Relationship Id="rId3" Type="http://schemas.openxmlformats.org/officeDocument/2006/relationships/image" Target="../media/image248.png"/><Relationship Id="rId2" Type="http://schemas.openxmlformats.org/officeDocument/2006/relationships/image" Target="../media/image249.png"/><Relationship Id="rId1" Type="http://schemas.openxmlformats.org/officeDocument/2006/relationships/slideLayout" Target="../slideLayouts/slideLayout14.xml"/></Relationships>
</file>

<file path=ppt/slides/_rels/slide401.xml.rels><?xml version="1.0" encoding="UTF-8" standalone="yes"?>
<Relationships xmlns="http://schemas.openxmlformats.org/package/2006/relationships"><Relationship Id="rId3" Type="http://schemas.openxmlformats.org/officeDocument/2006/relationships/hyperlink" Target="http://isca2012.ittc.ku.edu/" TargetMode="External"/><Relationship Id="rId2" Type="http://schemas.openxmlformats.org/officeDocument/2006/relationships/hyperlink" Target="http://users.ece.cmu.edu/~omutlu/pub/raidr-dram-refresh_isca12.pdf" TargetMode="External"/><Relationship Id="rId1" Type="http://schemas.openxmlformats.org/officeDocument/2006/relationships/slideLayout" Target="../slideLayouts/slideLayout14.xml"/><Relationship Id="rId5" Type="http://schemas.openxmlformats.org/officeDocument/2006/relationships/image" Target="../media/image250.png"/><Relationship Id="rId4" Type="http://schemas.openxmlformats.org/officeDocument/2006/relationships/hyperlink" Target="http://users.ece.cmu.edu/~omutlu/pub/liu_isca12_talk.pdf" TargetMode="External"/></Relationships>
</file>

<file path=ppt/slides/_rels/slide40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403.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404.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405.xml.rels><?xml version="1.0" encoding="UTF-8" standalone="yes"?>
<Relationships xmlns="http://schemas.openxmlformats.org/package/2006/relationships"><Relationship Id="rId3" Type="http://schemas.openxmlformats.org/officeDocument/2006/relationships/image" Target="../media/image213.emf"/><Relationship Id="rId2" Type="http://schemas.openxmlformats.org/officeDocument/2006/relationships/notesSlide" Target="../notesSlides/notesSlide102.xml"/><Relationship Id="rId1" Type="http://schemas.openxmlformats.org/officeDocument/2006/relationships/slideLayout" Target="../slideLayouts/slideLayout285.xml"/></Relationships>
</file>

<file path=ppt/slides/_rels/slide406.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407.xml.rels><?xml version="1.0" encoding="UTF-8" standalone="yes"?>
<Relationships xmlns="http://schemas.openxmlformats.org/package/2006/relationships"><Relationship Id="rId3" Type="http://schemas.openxmlformats.org/officeDocument/2006/relationships/hyperlink" Target="http://isca2013.eew.technion.ac.il/" TargetMode="External"/><Relationship Id="rId2" Type="http://schemas.openxmlformats.org/officeDocument/2006/relationships/hyperlink" Target="http://users.ece.cmu.edu/~omutlu/pub/dram-retention-time-characterization_isca13.pdf" TargetMode="External"/><Relationship Id="rId1" Type="http://schemas.openxmlformats.org/officeDocument/2006/relationships/slideLayout" Target="../slideLayouts/slideLayout285.xml"/><Relationship Id="rId6" Type="http://schemas.openxmlformats.org/officeDocument/2006/relationships/image" Target="../media/image210.png"/><Relationship Id="rId5" Type="http://schemas.openxmlformats.org/officeDocument/2006/relationships/hyperlink" Target="http://users.ece.cmu.edu/~omutlu/pub/mutlu_isca13_talk.pdf" TargetMode="External"/><Relationship Id="rId4" Type="http://schemas.openxmlformats.org/officeDocument/2006/relationships/hyperlink" Target="http://users.ece.cmu.edu/~omutlu/pub/mutlu_isca13_talk.ppt" TargetMode="External"/></Relationships>
</file>

<file path=ppt/slides/_rels/slide40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9.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789.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50.xml"/></Relationships>
</file>

<file path=ppt/slides/_rels/slide410.xml.rels><?xml version="1.0" encoding="UTF-8" standalone="yes"?>
<Relationships xmlns="http://schemas.openxmlformats.org/package/2006/relationships"><Relationship Id="rId3" Type="http://schemas.openxmlformats.org/officeDocument/2006/relationships/image" Target="../media/image251.png"/><Relationship Id="rId2" Type="http://schemas.openxmlformats.org/officeDocument/2006/relationships/notesSlide" Target="../notesSlides/notesSlide104.xml"/><Relationship Id="rId1" Type="http://schemas.openxmlformats.org/officeDocument/2006/relationships/slideLayout" Target="../slideLayouts/slideLayout789.xml"/><Relationship Id="rId4" Type="http://schemas.openxmlformats.org/officeDocument/2006/relationships/image" Target="../media/image252.png"/></Relationships>
</file>

<file path=ppt/slides/_rels/slide411.xml.rels><?xml version="1.0" encoding="UTF-8" standalone="yes"?>
<Relationships xmlns="http://schemas.openxmlformats.org/package/2006/relationships"><Relationship Id="rId8" Type="http://schemas.openxmlformats.org/officeDocument/2006/relationships/hyperlink" Target="http://www.ece.cmu.edu/~safari/tools/dram-sigmetrics2014-fulldata.html" TargetMode="External"/><Relationship Id="rId3" Type="http://schemas.openxmlformats.org/officeDocument/2006/relationships/hyperlink" Target="http://www.sigmetrics.org/sigmetrics2014/" TargetMode="External"/><Relationship Id="rId7" Type="http://schemas.openxmlformats.org/officeDocument/2006/relationships/hyperlink" Target="http://users.ece.cmu.edu/~omutlu/pub/error-mitigation-for-intermittent-dram-failures_khan_sigmetrics14-poster.pdf" TargetMode="External"/><Relationship Id="rId2" Type="http://schemas.openxmlformats.org/officeDocument/2006/relationships/hyperlink" Target="http://users.ece.cmu.edu/~omutlu/pub/error-mitigation-for-intermittent-dram-failures_sigmetrics14.pdf" TargetMode="External"/><Relationship Id="rId1" Type="http://schemas.openxmlformats.org/officeDocument/2006/relationships/slideLayout" Target="../slideLayouts/slideLayout285.xml"/><Relationship Id="rId6" Type="http://schemas.openxmlformats.org/officeDocument/2006/relationships/hyperlink" Target="http://users.ece.cmu.edu/~omutlu/pub/error-mitigation-for-intermittent-dram-failures_khan_sigmetrics14-poster.pptx" TargetMode="External"/><Relationship Id="rId5" Type="http://schemas.openxmlformats.org/officeDocument/2006/relationships/hyperlink" Target="http://users.ece.cmu.edu/~omutlu/pub/error-mitigation-for-intermittent-dram-failures_khan_sigmetrics14-talk.pdf" TargetMode="External"/><Relationship Id="rId4" Type="http://schemas.openxmlformats.org/officeDocument/2006/relationships/hyperlink" Target="http://users.ece.cmu.edu/~omutlu/pub/error-mitigation-for-intermittent-dram-failures_khan_sigmetrics14-talk.pptx" TargetMode="External"/><Relationship Id="rId9" Type="http://schemas.openxmlformats.org/officeDocument/2006/relationships/image" Target="../media/image215.png"/></Relationships>
</file>

<file path=ppt/slides/_rels/slide412.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799.xml"/></Relationships>
</file>

<file path=ppt/slides/_rels/slide413.xml.rels><?xml version="1.0" encoding="UTF-8" standalone="yes"?>
<Relationships xmlns="http://schemas.openxmlformats.org/package/2006/relationships"><Relationship Id="rId3" Type="http://schemas.openxmlformats.org/officeDocument/2006/relationships/hyperlink" Target="http://2015.dsn.org/" TargetMode="External"/><Relationship Id="rId2" Type="http://schemas.openxmlformats.org/officeDocument/2006/relationships/hyperlink" Target="http://users.ece.cmu.edu/~omutlu/pub/avatar-dram-refresh_dsn15.pdf" TargetMode="External"/><Relationship Id="rId1" Type="http://schemas.openxmlformats.org/officeDocument/2006/relationships/slideLayout" Target="../slideLayouts/slideLayout285.xml"/><Relationship Id="rId6" Type="http://schemas.openxmlformats.org/officeDocument/2006/relationships/image" Target="../media/image218.png"/><Relationship Id="rId5" Type="http://schemas.openxmlformats.org/officeDocument/2006/relationships/hyperlink" Target="http://users.ece.cmu.edu/~omutlu/pub/avatar-dram-refresh_dsn15-talk.pdf" TargetMode="External"/><Relationship Id="rId4" Type="http://schemas.openxmlformats.org/officeDocument/2006/relationships/hyperlink" Target="http://users.ece.cmu.edu/~omutlu/pub/avatar-dram-refresh_dsn15-talk.pptx" TargetMode="External"/></Relationships>
</file>

<file path=ppt/slides/_rels/slide414.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813.xml"/></Relationships>
</file>

<file path=ppt/slides/_rels/slide415.xml.rels><?xml version="1.0" encoding="UTF-8" standalone="yes"?>
<Relationships xmlns="http://schemas.openxmlformats.org/package/2006/relationships"><Relationship Id="rId3" Type="http://schemas.openxmlformats.org/officeDocument/2006/relationships/image" Target="../media/image253.png"/><Relationship Id="rId2" Type="http://schemas.openxmlformats.org/officeDocument/2006/relationships/notesSlide" Target="../notesSlides/notesSlide107.xml"/><Relationship Id="rId1" Type="http://schemas.openxmlformats.org/officeDocument/2006/relationships/slideLayout" Target="../slideLayouts/slideLayout813.xml"/></Relationships>
</file>

<file path=ppt/slides/_rels/slide416.xml.rels><?xml version="1.0" encoding="UTF-8" standalone="yes"?>
<Relationships xmlns="http://schemas.openxmlformats.org/package/2006/relationships"><Relationship Id="rId3" Type="http://schemas.openxmlformats.org/officeDocument/2006/relationships/chart" Target="../charts/chart31.xml"/><Relationship Id="rId2" Type="http://schemas.openxmlformats.org/officeDocument/2006/relationships/notesSlide" Target="../notesSlides/notesSlide108.xml"/><Relationship Id="rId1" Type="http://schemas.openxmlformats.org/officeDocument/2006/relationships/slideLayout" Target="../slideLayouts/slideLayout813.xml"/></Relationships>
</file>

<file path=ppt/slides/_rels/slide417.xml.rels><?xml version="1.0" encoding="UTF-8" standalone="yes"?>
<Relationships xmlns="http://schemas.openxmlformats.org/package/2006/relationships"><Relationship Id="rId2" Type="http://schemas.openxmlformats.org/officeDocument/2006/relationships/chart" Target="../charts/chart32.xml"/><Relationship Id="rId1" Type="http://schemas.openxmlformats.org/officeDocument/2006/relationships/slideLayout" Target="../slideLayouts/slideLayout813.xml"/></Relationships>
</file>

<file path=ppt/slides/_rels/slide418.xml.rels><?xml version="1.0" encoding="UTF-8" standalone="yes"?>
<Relationships xmlns="http://schemas.openxmlformats.org/package/2006/relationships"><Relationship Id="rId3" Type="http://schemas.openxmlformats.org/officeDocument/2006/relationships/hyperlink" Target="http://2015.dsn.org/" TargetMode="External"/><Relationship Id="rId2" Type="http://schemas.openxmlformats.org/officeDocument/2006/relationships/hyperlink" Target="http://users.ece.cmu.edu/~omutlu/pub/avatar-dram-refresh_dsn15.pdf" TargetMode="External"/><Relationship Id="rId1" Type="http://schemas.openxmlformats.org/officeDocument/2006/relationships/slideLayout" Target="../slideLayouts/slideLayout14.xml"/><Relationship Id="rId6" Type="http://schemas.openxmlformats.org/officeDocument/2006/relationships/image" Target="../media/image218.png"/><Relationship Id="rId5" Type="http://schemas.openxmlformats.org/officeDocument/2006/relationships/hyperlink" Target="http://users.ece.cmu.edu/~omutlu/pub/avatar-dram-refresh_dsn15-talk.pdf" TargetMode="External"/><Relationship Id="rId4" Type="http://schemas.openxmlformats.org/officeDocument/2006/relationships/hyperlink" Target="http://users.ece.cmu.edu/~omutlu/pub/avatar-dram-refresh_dsn15-talk.pptx" TargetMode="External"/></Relationships>
</file>

<file path=ppt/slides/_rels/slide41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50.xml"/></Relationships>
</file>

<file path=ppt/slides/_rels/slide420.xml.rels><?xml version="1.0" encoding="UTF-8" standalone="yes"?>
<Relationships xmlns="http://schemas.openxmlformats.org/package/2006/relationships"><Relationship Id="rId1" Type="http://schemas.openxmlformats.org/officeDocument/2006/relationships/slideLayout" Target="../slideLayouts/slideLayout753.xml"/></Relationships>
</file>

<file path=ppt/slides/_rels/slide421.xml.rels><?xml version="1.0" encoding="UTF-8" standalone="yes"?>
<Relationships xmlns="http://schemas.openxmlformats.org/package/2006/relationships"><Relationship Id="rId3" Type="http://schemas.openxmlformats.org/officeDocument/2006/relationships/image" Target="../media/image136.png"/><Relationship Id="rId7" Type="http://schemas.openxmlformats.org/officeDocument/2006/relationships/image" Target="../media/image139.jpg"/><Relationship Id="rId2" Type="http://schemas.openxmlformats.org/officeDocument/2006/relationships/image" Target="../media/image135.png"/><Relationship Id="rId1" Type="http://schemas.openxmlformats.org/officeDocument/2006/relationships/slideLayout" Target="../slideLayouts/slideLayout731.xml"/><Relationship Id="rId6" Type="http://schemas.openxmlformats.org/officeDocument/2006/relationships/image" Target="../media/image138.png"/><Relationship Id="rId5" Type="http://schemas.openxmlformats.org/officeDocument/2006/relationships/image" Target="../media/image1.png"/><Relationship Id="rId4" Type="http://schemas.openxmlformats.org/officeDocument/2006/relationships/image" Target="../media/image137.png"/></Relationships>
</file>

<file path=ppt/slides/_rels/slide422.xml.rels><?xml version="1.0" encoding="UTF-8" standalone="yes"?>
<Relationships xmlns="http://schemas.openxmlformats.org/package/2006/relationships"><Relationship Id="rId3" Type="http://schemas.openxmlformats.org/officeDocument/2006/relationships/image" Target="../media/image1.png"/><Relationship Id="rId7" Type="http://schemas.openxmlformats.org/officeDocument/2006/relationships/image" Target="../media/image143.png"/><Relationship Id="rId2" Type="http://schemas.openxmlformats.org/officeDocument/2006/relationships/notesSlide" Target="../notesSlides/notesSlide109.xml"/><Relationship Id="rId1" Type="http://schemas.openxmlformats.org/officeDocument/2006/relationships/slideLayout" Target="../slideLayouts/slideLayout732.xml"/><Relationship Id="rId6" Type="http://schemas.openxmlformats.org/officeDocument/2006/relationships/image" Target="../media/image142.png"/><Relationship Id="rId5" Type="http://schemas.openxmlformats.org/officeDocument/2006/relationships/image" Target="../media/image141.png"/><Relationship Id="rId4" Type="http://schemas.openxmlformats.org/officeDocument/2006/relationships/image" Target="../media/image140.png"/></Relationships>
</file>

<file path=ppt/slides/_rels/slide423.xml.rels><?xml version="1.0" encoding="UTF-8" standalone="yes"?>
<Relationships xmlns="http://schemas.openxmlformats.org/package/2006/relationships"><Relationship Id="rId8" Type="http://schemas.openxmlformats.org/officeDocument/2006/relationships/image" Target="../media/image148.png"/><Relationship Id="rId3" Type="http://schemas.openxmlformats.org/officeDocument/2006/relationships/image" Target="../media/image1.png"/><Relationship Id="rId7" Type="http://schemas.openxmlformats.org/officeDocument/2006/relationships/image" Target="../media/image147.png"/><Relationship Id="rId2" Type="http://schemas.openxmlformats.org/officeDocument/2006/relationships/notesSlide" Target="../notesSlides/notesSlide110.xml"/><Relationship Id="rId1" Type="http://schemas.openxmlformats.org/officeDocument/2006/relationships/slideLayout" Target="../slideLayouts/slideLayout732.xml"/><Relationship Id="rId6" Type="http://schemas.openxmlformats.org/officeDocument/2006/relationships/image" Target="../media/image146.png"/><Relationship Id="rId5" Type="http://schemas.openxmlformats.org/officeDocument/2006/relationships/image" Target="../media/image145.png"/><Relationship Id="rId4" Type="http://schemas.openxmlformats.org/officeDocument/2006/relationships/image" Target="../media/image144.png"/></Relationships>
</file>

<file path=ppt/slides/_rels/slide42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11.xml"/><Relationship Id="rId1" Type="http://schemas.openxmlformats.org/officeDocument/2006/relationships/slideLayout" Target="../slideLayouts/slideLayout732.xml"/></Relationships>
</file>

<file path=ppt/slides/_rels/slide42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12.xml"/><Relationship Id="rId1" Type="http://schemas.openxmlformats.org/officeDocument/2006/relationships/slideLayout" Target="../slideLayouts/slideLayout732.xml"/></Relationships>
</file>

<file path=ppt/slides/_rels/slide42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13.xml"/><Relationship Id="rId1" Type="http://schemas.openxmlformats.org/officeDocument/2006/relationships/slideLayout" Target="../slideLayouts/slideLayout732.xml"/></Relationships>
</file>

<file path=ppt/slides/_rels/slide42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14.xml"/><Relationship Id="rId1" Type="http://schemas.openxmlformats.org/officeDocument/2006/relationships/slideLayout" Target="../slideLayouts/slideLayout732.xml"/></Relationships>
</file>

<file path=ppt/slides/_rels/slide428.xml.rels><?xml version="1.0" encoding="UTF-8" standalone="yes"?>
<Relationships xmlns="http://schemas.openxmlformats.org/package/2006/relationships"><Relationship Id="rId3" Type="http://schemas.openxmlformats.org/officeDocument/2006/relationships/image" Target="../media/image254.png"/><Relationship Id="rId2" Type="http://schemas.openxmlformats.org/officeDocument/2006/relationships/notesSlide" Target="../notesSlides/notesSlide115.xml"/><Relationship Id="rId1" Type="http://schemas.openxmlformats.org/officeDocument/2006/relationships/slideLayout" Target="../slideLayouts/slideLayout732.xml"/><Relationship Id="rId5" Type="http://schemas.openxmlformats.org/officeDocument/2006/relationships/image" Target="../media/image255.png"/><Relationship Id="rId4" Type="http://schemas.openxmlformats.org/officeDocument/2006/relationships/image" Target="../media/image1.png"/></Relationships>
</file>

<file path=ppt/slides/_rels/slide4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32.xml"/></Relationships>
</file>

<file path=ppt/slides/_rels/slide43.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Layout" Target="../slideLayouts/slideLayout285.xml"/></Relationships>
</file>

<file path=ppt/slides/_rels/slide43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16.xml"/><Relationship Id="rId1" Type="http://schemas.openxmlformats.org/officeDocument/2006/relationships/slideLayout" Target="../slideLayouts/slideLayout732.xml"/><Relationship Id="rId6" Type="http://schemas.openxmlformats.org/officeDocument/2006/relationships/image" Target="../media/image148.png"/><Relationship Id="rId5" Type="http://schemas.openxmlformats.org/officeDocument/2006/relationships/image" Target="../media/image145.png"/><Relationship Id="rId4" Type="http://schemas.openxmlformats.org/officeDocument/2006/relationships/image" Target="../media/image144.png"/></Relationships>
</file>

<file path=ppt/slides/_rels/slide43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17.xml"/><Relationship Id="rId1" Type="http://schemas.openxmlformats.org/officeDocument/2006/relationships/slideLayout" Target="../slideLayouts/slideLayout732.xml"/></Relationships>
</file>

<file path=ppt/slides/_rels/slide432.xml.rels><?xml version="1.0" encoding="UTF-8" standalone="yes"?>
<Relationships xmlns="http://schemas.openxmlformats.org/package/2006/relationships"><Relationship Id="rId8" Type="http://schemas.openxmlformats.org/officeDocument/2006/relationships/image" Target="../media/image148.png"/><Relationship Id="rId3" Type="http://schemas.openxmlformats.org/officeDocument/2006/relationships/image" Target="../media/image1.png"/><Relationship Id="rId7" Type="http://schemas.openxmlformats.org/officeDocument/2006/relationships/image" Target="../media/image147.png"/><Relationship Id="rId2" Type="http://schemas.openxmlformats.org/officeDocument/2006/relationships/notesSlide" Target="../notesSlides/notesSlide118.xml"/><Relationship Id="rId1" Type="http://schemas.openxmlformats.org/officeDocument/2006/relationships/slideLayout" Target="../slideLayouts/slideLayout732.xml"/><Relationship Id="rId6" Type="http://schemas.openxmlformats.org/officeDocument/2006/relationships/image" Target="../media/image146.png"/><Relationship Id="rId5" Type="http://schemas.openxmlformats.org/officeDocument/2006/relationships/image" Target="../media/image145.png"/><Relationship Id="rId4" Type="http://schemas.openxmlformats.org/officeDocument/2006/relationships/image" Target="../media/image144.png"/></Relationships>
</file>

<file path=ppt/slides/_rels/slide433.xml.rels><?xml version="1.0" encoding="UTF-8" standalone="yes"?>
<Relationships xmlns="http://schemas.openxmlformats.org/package/2006/relationships"><Relationship Id="rId8" Type="http://schemas.openxmlformats.org/officeDocument/2006/relationships/image" Target="../media/image144.png"/><Relationship Id="rId3" Type="http://schemas.openxmlformats.org/officeDocument/2006/relationships/image" Target="../media/image1.png"/><Relationship Id="rId7" Type="http://schemas.openxmlformats.org/officeDocument/2006/relationships/image" Target="../media/image148.png"/><Relationship Id="rId2" Type="http://schemas.openxmlformats.org/officeDocument/2006/relationships/notesSlide" Target="../notesSlides/notesSlide119.xml"/><Relationship Id="rId1" Type="http://schemas.openxmlformats.org/officeDocument/2006/relationships/slideLayout" Target="../slideLayouts/slideLayout732.xml"/><Relationship Id="rId6" Type="http://schemas.openxmlformats.org/officeDocument/2006/relationships/image" Target="../media/image147.png"/><Relationship Id="rId5" Type="http://schemas.openxmlformats.org/officeDocument/2006/relationships/image" Target="../media/image146.png"/><Relationship Id="rId4" Type="http://schemas.openxmlformats.org/officeDocument/2006/relationships/image" Target="../media/image145.png"/></Relationships>
</file>

<file path=ppt/slides/_rels/slide43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20.xml"/><Relationship Id="rId1" Type="http://schemas.openxmlformats.org/officeDocument/2006/relationships/slideLayout" Target="../slideLayouts/slideLayout732.xml"/><Relationship Id="rId4" Type="http://schemas.openxmlformats.org/officeDocument/2006/relationships/image" Target="../media/image256.png"/></Relationships>
</file>

<file path=ppt/slides/_rels/slide43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21.xml"/><Relationship Id="rId1" Type="http://schemas.openxmlformats.org/officeDocument/2006/relationships/slideLayout" Target="../slideLayouts/slideLayout732.xml"/><Relationship Id="rId4" Type="http://schemas.openxmlformats.org/officeDocument/2006/relationships/image" Target="../media/image256.png"/></Relationships>
</file>

<file path=ppt/slides/_rels/slide43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22.xml"/><Relationship Id="rId1" Type="http://schemas.openxmlformats.org/officeDocument/2006/relationships/slideLayout" Target="../slideLayouts/slideLayout732.xml"/></Relationships>
</file>

<file path=ppt/slides/_rels/slide43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23.xml"/><Relationship Id="rId1" Type="http://schemas.openxmlformats.org/officeDocument/2006/relationships/slideLayout" Target="../slideLayouts/slideLayout732.xml"/></Relationships>
</file>

<file path=ppt/slides/_rels/slide43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24.xml"/><Relationship Id="rId1" Type="http://schemas.openxmlformats.org/officeDocument/2006/relationships/slideLayout" Target="../slideLayouts/slideLayout732.xml"/><Relationship Id="rId4" Type="http://schemas.openxmlformats.org/officeDocument/2006/relationships/image" Target="../media/image256.png"/></Relationships>
</file>

<file path=ppt/slides/_rels/slide43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25.xml"/><Relationship Id="rId1" Type="http://schemas.openxmlformats.org/officeDocument/2006/relationships/slideLayout" Target="../slideLayouts/slideLayout732.xml"/><Relationship Id="rId4" Type="http://schemas.openxmlformats.org/officeDocument/2006/relationships/chart" Target="../charts/chart33.xml"/></Relationships>
</file>

<file path=ppt/slides/_rels/slide44.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59.png"/><Relationship Id="rId1" Type="http://schemas.openxmlformats.org/officeDocument/2006/relationships/slideLayout" Target="../slideLayouts/slideLayout285.xml"/></Relationships>
</file>

<file path=ppt/slides/_rels/slide44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26.xml"/><Relationship Id="rId1" Type="http://schemas.openxmlformats.org/officeDocument/2006/relationships/slideLayout" Target="../slideLayouts/slideLayout732.xml"/><Relationship Id="rId5" Type="http://schemas.openxmlformats.org/officeDocument/2006/relationships/chart" Target="../charts/chart35.xml"/><Relationship Id="rId4" Type="http://schemas.openxmlformats.org/officeDocument/2006/relationships/chart" Target="../charts/chart34.xml"/></Relationships>
</file>

<file path=ppt/slides/_rels/slide44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27.xml"/><Relationship Id="rId1" Type="http://schemas.openxmlformats.org/officeDocument/2006/relationships/slideLayout" Target="../slideLayouts/slideLayout732.xml"/><Relationship Id="rId5" Type="http://schemas.openxmlformats.org/officeDocument/2006/relationships/chart" Target="../charts/chart37.xml"/><Relationship Id="rId4" Type="http://schemas.openxmlformats.org/officeDocument/2006/relationships/chart" Target="../charts/chart36.xml"/></Relationships>
</file>

<file path=ppt/slides/_rels/slide44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28.xml"/><Relationship Id="rId1" Type="http://schemas.openxmlformats.org/officeDocument/2006/relationships/slideLayout" Target="../slideLayouts/slideLayout732.xml"/></Relationships>
</file>

<file path=ppt/slides/_rels/slide44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29.xml"/><Relationship Id="rId1" Type="http://schemas.openxmlformats.org/officeDocument/2006/relationships/slideLayout" Target="../slideLayouts/slideLayout732.xml"/></Relationships>
</file>

<file path=ppt/slides/_rels/slide44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30.xml"/><Relationship Id="rId1" Type="http://schemas.openxmlformats.org/officeDocument/2006/relationships/slideLayout" Target="../slideLayouts/slideLayout732.xml"/></Relationships>
</file>

<file path=ppt/slides/_rels/slide44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31.xml"/><Relationship Id="rId1" Type="http://schemas.openxmlformats.org/officeDocument/2006/relationships/slideLayout" Target="../slideLayouts/slideLayout732.xml"/></Relationships>
</file>

<file path=ppt/slides/_rels/slide44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32.xml"/><Relationship Id="rId1" Type="http://schemas.openxmlformats.org/officeDocument/2006/relationships/slideLayout" Target="../slideLayouts/slideLayout732.xml"/></Relationships>
</file>

<file path=ppt/slides/_rels/slide44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33.xml"/><Relationship Id="rId1" Type="http://schemas.openxmlformats.org/officeDocument/2006/relationships/slideLayout" Target="../slideLayouts/slideLayout732.xml"/><Relationship Id="rId6" Type="http://schemas.openxmlformats.org/officeDocument/2006/relationships/image" Target="../media/image258.png"/><Relationship Id="rId5" Type="http://schemas.openxmlformats.org/officeDocument/2006/relationships/image" Target="../media/image257.png"/><Relationship Id="rId4" Type="http://schemas.openxmlformats.org/officeDocument/2006/relationships/image" Target="../media/image144.png"/></Relationships>
</file>

<file path=ppt/slides/_rels/slide44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34.xml"/><Relationship Id="rId1" Type="http://schemas.openxmlformats.org/officeDocument/2006/relationships/slideLayout" Target="../slideLayouts/slideLayout732.xml"/><Relationship Id="rId5" Type="http://schemas.openxmlformats.org/officeDocument/2006/relationships/image" Target="../media/image258.png"/><Relationship Id="rId4" Type="http://schemas.openxmlformats.org/officeDocument/2006/relationships/image" Target="../media/image257.png"/></Relationships>
</file>

<file path=ppt/slides/_rels/slide44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35.xml"/><Relationship Id="rId1" Type="http://schemas.openxmlformats.org/officeDocument/2006/relationships/slideLayout" Target="../slideLayouts/slideLayout73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50.xml"/></Relationships>
</file>

<file path=ppt/slides/_rels/slide45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36.xml"/><Relationship Id="rId1" Type="http://schemas.openxmlformats.org/officeDocument/2006/relationships/slideLayout" Target="../slideLayouts/slideLayout732.xml"/></Relationships>
</file>

<file path=ppt/slides/_rels/slide45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37.xml"/><Relationship Id="rId1" Type="http://schemas.openxmlformats.org/officeDocument/2006/relationships/slideLayout" Target="../slideLayouts/slideLayout732.xml"/></Relationships>
</file>

<file path=ppt/slides/_rels/slide452.xml.rels><?xml version="1.0" encoding="UTF-8" standalone="yes"?>
<Relationships xmlns="http://schemas.openxmlformats.org/package/2006/relationships"><Relationship Id="rId8" Type="http://schemas.openxmlformats.org/officeDocument/2006/relationships/image" Target="../media/image148.png"/><Relationship Id="rId3" Type="http://schemas.openxmlformats.org/officeDocument/2006/relationships/image" Target="../media/image1.png"/><Relationship Id="rId7" Type="http://schemas.openxmlformats.org/officeDocument/2006/relationships/image" Target="../media/image147.png"/><Relationship Id="rId2" Type="http://schemas.openxmlformats.org/officeDocument/2006/relationships/notesSlide" Target="../notesSlides/notesSlide138.xml"/><Relationship Id="rId1" Type="http://schemas.openxmlformats.org/officeDocument/2006/relationships/slideLayout" Target="../slideLayouts/slideLayout732.xml"/><Relationship Id="rId6" Type="http://schemas.openxmlformats.org/officeDocument/2006/relationships/image" Target="../media/image146.png"/><Relationship Id="rId5" Type="http://schemas.openxmlformats.org/officeDocument/2006/relationships/image" Target="../media/image145.png"/><Relationship Id="rId4" Type="http://schemas.openxmlformats.org/officeDocument/2006/relationships/image" Target="../media/image144.png"/></Relationships>
</file>

<file path=ppt/slides/_rels/slide453.xml.rels><?xml version="1.0" encoding="UTF-8" standalone="yes"?>
<Relationships xmlns="http://schemas.openxmlformats.org/package/2006/relationships"><Relationship Id="rId8" Type="http://schemas.openxmlformats.org/officeDocument/2006/relationships/image" Target="../media/image148.png"/><Relationship Id="rId3" Type="http://schemas.openxmlformats.org/officeDocument/2006/relationships/image" Target="../media/image1.png"/><Relationship Id="rId7" Type="http://schemas.openxmlformats.org/officeDocument/2006/relationships/image" Target="../media/image147.png"/><Relationship Id="rId2" Type="http://schemas.openxmlformats.org/officeDocument/2006/relationships/notesSlide" Target="../notesSlides/notesSlide139.xml"/><Relationship Id="rId1" Type="http://schemas.openxmlformats.org/officeDocument/2006/relationships/slideLayout" Target="../slideLayouts/slideLayout732.xml"/><Relationship Id="rId6" Type="http://schemas.openxmlformats.org/officeDocument/2006/relationships/image" Target="../media/image146.png"/><Relationship Id="rId5" Type="http://schemas.openxmlformats.org/officeDocument/2006/relationships/image" Target="../media/image145.png"/><Relationship Id="rId4" Type="http://schemas.openxmlformats.org/officeDocument/2006/relationships/image" Target="../media/image144.png"/></Relationships>
</file>

<file path=ppt/slides/_rels/slide45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40.xml"/><Relationship Id="rId1" Type="http://schemas.openxmlformats.org/officeDocument/2006/relationships/slideLayout" Target="../slideLayouts/slideLayout732.xml"/><Relationship Id="rId5" Type="http://schemas.openxmlformats.org/officeDocument/2006/relationships/image" Target="../media/image259.png"/><Relationship Id="rId4" Type="http://schemas.openxmlformats.org/officeDocument/2006/relationships/image" Target="../media/image145.png"/></Relationships>
</file>

<file path=ppt/slides/_rels/slide45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41.xml"/><Relationship Id="rId1" Type="http://schemas.openxmlformats.org/officeDocument/2006/relationships/slideLayout" Target="../slideLayouts/slideLayout732.xml"/></Relationships>
</file>

<file path=ppt/slides/_rels/slide45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42.xml"/><Relationship Id="rId1" Type="http://schemas.openxmlformats.org/officeDocument/2006/relationships/slideLayout" Target="../slideLayouts/slideLayout732.xml"/></Relationships>
</file>

<file path=ppt/slides/_rels/slide45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43.xml"/><Relationship Id="rId1" Type="http://schemas.openxmlformats.org/officeDocument/2006/relationships/slideLayout" Target="../slideLayouts/slideLayout732.xml"/></Relationships>
</file>

<file path=ppt/slides/_rels/slide45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44.xml"/><Relationship Id="rId1" Type="http://schemas.openxmlformats.org/officeDocument/2006/relationships/slideLayout" Target="../slideLayouts/slideLayout732.xml"/><Relationship Id="rId6" Type="http://schemas.openxmlformats.org/officeDocument/2006/relationships/image" Target="../media/image148.png"/><Relationship Id="rId5" Type="http://schemas.openxmlformats.org/officeDocument/2006/relationships/image" Target="../media/image256.png"/><Relationship Id="rId4" Type="http://schemas.openxmlformats.org/officeDocument/2006/relationships/image" Target="../media/image260.png"/></Relationships>
</file>

<file path=ppt/slides/_rels/slide4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32.xml"/></Relationships>
</file>

<file path=ppt/slides/_rels/slide46.xml.rels><?xml version="1.0" encoding="UTF-8" standalone="yes"?>
<Relationships xmlns="http://schemas.openxmlformats.org/package/2006/relationships"><Relationship Id="rId2" Type="http://schemas.openxmlformats.org/officeDocument/2006/relationships/image" Target="../media/image61.jpg"/><Relationship Id="rId1" Type="http://schemas.openxmlformats.org/officeDocument/2006/relationships/slideLayout" Target="../slideLayouts/slideLayout150.xml"/></Relationships>
</file>

<file path=ppt/slides/_rels/slide46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45.xml"/><Relationship Id="rId1" Type="http://schemas.openxmlformats.org/officeDocument/2006/relationships/slideLayout" Target="../slideLayouts/slideLayout732.xml"/></Relationships>
</file>

<file path=ppt/slides/_rels/slide461.xml.rels><?xml version="1.0" encoding="UTF-8" standalone="yes"?>
<Relationships xmlns="http://schemas.openxmlformats.org/package/2006/relationships"><Relationship Id="rId3" Type="http://schemas.openxmlformats.org/officeDocument/2006/relationships/chart" Target="../charts/chart38.xml"/><Relationship Id="rId2" Type="http://schemas.openxmlformats.org/officeDocument/2006/relationships/notesSlide" Target="../notesSlides/notesSlide146.xml"/><Relationship Id="rId1" Type="http://schemas.openxmlformats.org/officeDocument/2006/relationships/slideLayout" Target="../slideLayouts/slideLayout732.xml"/><Relationship Id="rId4" Type="http://schemas.openxmlformats.org/officeDocument/2006/relationships/image" Target="../media/image1.png"/></Relationships>
</file>

<file path=ppt/slides/_rels/slide462.xml.rels><?xml version="1.0" encoding="UTF-8" standalone="yes"?>
<Relationships xmlns="http://schemas.openxmlformats.org/package/2006/relationships"><Relationship Id="rId3" Type="http://schemas.openxmlformats.org/officeDocument/2006/relationships/chart" Target="../charts/chart39.xml"/><Relationship Id="rId2" Type="http://schemas.openxmlformats.org/officeDocument/2006/relationships/notesSlide" Target="../notesSlides/notesSlide147.xml"/><Relationship Id="rId1" Type="http://schemas.openxmlformats.org/officeDocument/2006/relationships/slideLayout" Target="../slideLayouts/slideLayout732.xml"/></Relationships>
</file>

<file path=ppt/slides/_rels/slide46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48.xml"/><Relationship Id="rId1" Type="http://schemas.openxmlformats.org/officeDocument/2006/relationships/slideLayout" Target="../slideLayouts/slideLayout732.xml"/></Relationships>
</file>

<file path=ppt/slides/_rels/slide464.xml.rels><?xml version="1.0" encoding="UTF-8" standalone="yes"?>
<Relationships xmlns="http://schemas.openxmlformats.org/package/2006/relationships"><Relationship Id="rId3" Type="http://schemas.openxmlformats.org/officeDocument/2006/relationships/image" Target="../media/image136.png"/><Relationship Id="rId7" Type="http://schemas.openxmlformats.org/officeDocument/2006/relationships/image" Target="../media/image139.jpg"/><Relationship Id="rId2" Type="http://schemas.openxmlformats.org/officeDocument/2006/relationships/image" Target="../media/image135.png"/><Relationship Id="rId1" Type="http://schemas.openxmlformats.org/officeDocument/2006/relationships/slideLayout" Target="../slideLayouts/slideLayout731.xml"/><Relationship Id="rId6" Type="http://schemas.openxmlformats.org/officeDocument/2006/relationships/image" Target="../media/image138.png"/><Relationship Id="rId5" Type="http://schemas.openxmlformats.org/officeDocument/2006/relationships/image" Target="../media/image1.png"/><Relationship Id="rId4" Type="http://schemas.openxmlformats.org/officeDocument/2006/relationships/image" Target="../media/image137.png"/></Relationships>
</file>

<file path=ppt/slides/_rels/slide4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150.xml"/></Relationships>
</file>

<file path=ppt/slides/_rels/slide48.xml.rels><?xml version="1.0" encoding="UTF-8" standalone="yes"?>
<Relationships xmlns="http://schemas.openxmlformats.org/package/2006/relationships"><Relationship Id="rId2" Type="http://schemas.openxmlformats.org/officeDocument/2006/relationships/image" Target="../media/image63.jpg"/><Relationship Id="rId1" Type="http://schemas.openxmlformats.org/officeDocument/2006/relationships/slideLayout" Target="../slideLayouts/slideLayout150.xml"/></Relationships>
</file>

<file path=ppt/slides/_rels/slide49.xml.rels><?xml version="1.0" encoding="UTF-8" standalone="yes"?>
<Relationships xmlns="http://schemas.openxmlformats.org/package/2006/relationships"><Relationship Id="rId2" Type="http://schemas.openxmlformats.org/officeDocument/2006/relationships/image" Target="../media/image64.jpg"/><Relationship Id="rId1" Type="http://schemas.openxmlformats.org/officeDocument/2006/relationships/slideLayout" Target="../slideLayouts/slideLayout150.xml"/></Relationships>
</file>

<file path=ppt/slides/_rels/slide5.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3.xml"/><Relationship Id="rId1" Type="http://schemas.openxmlformats.org/officeDocument/2006/relationships/slideLayout" Target="../slideLayouts/slideLayout6.xml"/><Relationship Id="rId4" Type="http://schemas.openxmlformats.org/officeDocument/2006/relationships/image" Target="../media/image21.png"/></Relationships>
</file>

<file path=ppt/slides/_rels/slide50.xml.rels><?xml version="1.0" encoding="UTF-8" standalone="yes"?>
<Relationships xmlns="http://schemas.openxmlformats.org/package/2006/relationships"><Relationship Id="rId2" Type="http://schemas.openxmlformats.org/officeDocument/2006/relationships/image" Target="../media/image65.png"/><Relationship Id="rId1" Type="http://schemas.openxmlformats.org/officeDocument/2006/relationships/slideLayout" Target="../slideLayouts/slideLayout315.xml"/></Relationships>
</file>

<file path=ppt/slides/_rels/slide51.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Layout" Target="../slideLayouts/slideLayout315.xml"/></Relationships>
</file>

<file path=ppt/slides/_rels/slide52.xml.rels><?xml version="1.0" encoding="UTF-8" standalone="yes"?>
<Relationships xmlns="http://schemas.openxmlformats.org/package/2006/relationships"><Relationship Id="rId3" Type="http://schemas.openxmlformats.org/officeDocument/2006/relationships/hyperlink" Target="http://2015.dsn.org/" TargetMode="External"/><Relationship Id="rId7" Type="http://schemas.openxmlformats.org/officeDocument/2006/relationships/image" Target="../media/image67.png"/><Relationship Id="rId2" Type="http://schemas.openxmlformats.org/officeDocument/2006/relationships/hyperlink" Target="http://users.ece.cmu.edu/~omutlu/pub/memory-errors-at-facebook_dsn15.pdf" TargetMode="External"/><Relationship Id="rId1" Type="http://schemas.openxmlformats.org/officeDocument/2006/relationships/slideLayout" Target="../slideLayouts/slideLayout285.xml"/><Relationship Id="rId6" Type="http://schemas.openxmlformats.org/officeDocument/2006/relationships/hyperlink" Target="https://www.ece.cmu.edu/~safari/tools/memerr/index.html" TargetMode="External"/><Relationship Id="rId5" Type="http://schemas.openxmlformats.org/officeDocument/2006/relationships/hyperlink" Target="http://users.ece.cmu.edu/~omutlu/pub/memory-errors-at-facebook_dsn15-talk.pdf" TargetMode="External"/><Relationship Id="rId4" Type="http://schemas.openxmlformats.org/officeDocument/2006/relationships/hyperlink" Target="http://users.ece.cmu.edu/~omutlu/pub/memory-errors-at-facebook_dsn15-talk.pptx" TargetMode="External"/></Relationships>
</file>

<file path=ppt/slides/_rels/slide53.xml.rels><?xml version="1.0" encoding="UTF-8" standalone="yes"?>
<Relationships xmlns="http://schemas.openxmlformats.org/package/2006/relationships"><Relationship Id="rId8" Type="http://schemas.openxmlformats.org/officeDocument/2006/relationships/hyperlink" Target="http://users.ece.cmu.edu/~omutlu/pub/avatar-dram-refresh_dsn15.pdf" TargetMode="External"/><Relationship Id="rId3" Type="http://schemas.openxmlformats.org/officeDocument/2006/relationships/image" Target="../media/image69.png"/><Relationship Id="rId7" Type="http://schemas.openxmlformats.org/officeDocument/2006/relationships/hyperlink" Target="http://users.ece.cmu.edu/~omutlu/pub/adaptive-latency-dram_hpca15.pdf" TargetMode="External"/><Relationship Id="rId2" Type="http://schemas.openxmlformats.org/officeDocument/2006/relationships/image" Target="../media/image68.png"/><Relationship Id="rId1" Type="http://schemas.openxmlformats.org/officeDocument/2006/relationships/slideLayout" Target="../slideLayouts/slideLayout315.xml"/><Relationship Id="rId6" Type="http://schemas.openxmlformats.org/officeDocument/2006/relationships/hyperlink" Target="http://users.ece.cmu.edu/~omutlu/pub/dram-row-hammer_isca14.pdf" TargetMode="External"/><Relationship Id="rId5" Type="http://schemas.openxmlformats.org/officeDocument/2006/relationships/hyperlink" Target="http://users.ece.cmu.edu/~omutlu/pub/error-mitigation-for-intermittent-dram-failures_sigmetrics14.pdf" TargetMode="External"/><Relationship Id="rId4" Type="http://schemas.openxmlformats.org/officeDocument/2006/relationships/hyperlink" Target="http://users.ece.cmu.edu/~omutlu/pub/dram-retention-time-characterization_isca13.pdf" TargetMode="External"/></Relationships>
</file>

<file path=ppt/slides/_rels/slide54.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315.xml"/></Relationships>
</file>

<file path=ppt/slides/_rels/slide55.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hyperlink" Target="https://people.inf.ethz.ch/omutlu/pub/softMC_hpca17.pdf" TargetMode="External"/><Relationship Id="rId1" Type="http://schemas.openxmlformats.org/officeDocument/2006/relationships/slideLayout" Target="../slideLayouts/slideLayout2.xml"/><Relationship Id="rId4" Type="http://schemas.openxmlformats.org/officeDocument/2006/relationships/image" Target="../media/image72.png"/></Relationships>
</file>

<file path=ppt/slides/_rels/slide56.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hyperlink" Target="https://github.com/CMU-SAFARI/SoftMC" TargetMode="External"/><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2" Type="http://schemas.openxmlformats.org/officeDocument/2006/relationships/image" Target="../media/image74.png"/><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315.xml"/></Relationships>
</file>

<file path=ppt/slides/_rels/slide59.xml.rels><?xml version="1.0" encoding="UTF-8" standalone="yes"?>
<Relationships xmlns="http://schemas.openxmlformats.org/package/2006/relationships"><Relationship Id="rId2" Type="http://schemas.openxmlformats.org/officeDocument/2006/relationships/image" Target="../media/image75.png"/><Relationship Id="rId1" Type="http://schemas.openxmlformats.org/officeDocument/2006/relationships/slideLayout" Target="../slideLayouts/slideLayout31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3" Type="http://schemas.openxmlformats.org/officeDocument/2006/relationships/hyperlink" Target="http://users.ece.cmu.edu/~omutlu/pub/dram-row-hammer_isca14.pdf" TargetMode="External"/><Relationship Id="rId2" Type="http://schemas.openxmlformats.org/officeDocument/2006/relationships/notesSlide" Target="../notesSlides/notesSlide13.xml"/><Relationship Id="rId1" Type="http://schemas.openxmlformats.org/officeDocument/2006/relationships/slideLayout" Target="../slideLayouts/slideLayout437.xml"/></Relationships>
</file>

<file path=ppt/slides/_rels/slide61.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14.xml"/><Relationship Id="rId1" Type="http://schemas.openxmlformats.org/officeDocument/2006/relationships/slideLayout" Target="../slideLayouts/slideLayout528.xml"/><Relationship Id="rId5" Type="http://schemas.openxmlformats.org/officeDocument/2006/relationships/hyperlink" Target="http://users.ece.cmu.edu/~omutlu/pub/dram-row-hammer_isca14.pdf" TargetMode="External"/><Relationship Id="rId4" Type="http://schemas.microsoft.com/office/2007/relationships/hdphoto" Target="../media/hdphoto1.wdp"/></Relationships>
</file>

<file path=ppt/slides/_rels/slide62.xml.rels><?xml version="1.0" encoding="UTF-8" standalone="yes"?>
<Relationships xmlns="http://schemas.openxmlformats.org/package/2006/relationships"><Relationship Id="rId3" Type="http://schemas.openxmlformats.org/officeDocument/2006/relationships/image" Target="../media/image77.jpg"/><Relationship Id="rId2" Type="http://schemas.openxmlformats.org/officeDocument/2006/relationships/notesSlide" Target="../notesSlides/notesSlide15.xml"/><Relationship Id="rId1" Type="http://schemas.openxmlformats.org/officeDocument/2006/relationships/slideLayout" Target="../slideLayouts/slideLayout448.xml"/><Relationship Id="rId4" Type="http://schemas.openxmlformats.org/officeDocument/2006/relationships/image" Target="../media/image78.jpg"/></Relationships>
</file>

<file path=ppt/slides/_rels/slide63.xml.rels><?xml version="1.0" encoding="UTF-8" standalone="yes"?>
<Relationships xmlns="http://schemas.openxmlformats.org/package/2006/relationships"><Relationship Id="rId3" Type="http://schemas.openxmlformats.org/officeDocument/2006/relationships/image" Target="../media/image77.jpg"/><Relationship Id="rId2" Type="http://schemas.openxmlformats.org/officeDocument/2006/relationships/notesSlide" Target="../notesSlides/notesSlide16.xml"/><Relationship Id="rId1" Type="http://schemas.openxmlformats.org/officeDocument/2006/relationships/slideLayout" Target="../slideLayouts/slideLayout448.xml"/><Relationship Id="rId4" Type="http://schemas.openxmlformats.org/officeDocument/2006/relationships/image" Target="../media/image78.jpg"/></Relationships>
</file>

<file path=ppt/slides/_rels/slide64.xml.rels><?xml version="1.0" encoding="UTF-8" standalone="yes"?>
<Relationships xmlns="http://schemas.openxmlformats.org/package/2006/relationships"><Relationship Id="rId3" Type="http://schemas.openxmlformats.org/officeDocument/2006/relationships/image" Target="../media/image77.jpg"/><Relationship Id="rId2" Type="http://schemas.openxmlformats.org/officeDocument/2006/relationships/notesSlide" Target="../notesSlides/notesSlide17.xml"/><Relationship Id="rId1" Type="http://schemas.openxmlformats.org/officeDocument/2006/relationships/slideLayout" Target="../slideLayouts/slideLayout448.xml"/><Relationship Id="rId4" Type="http://schemas.openxmlformats.org/officeDocument/2006/relationships/image" Target="../media/image78.jpg"/></Relationships>
</file>

<file path=ppt/slides/_rels/slide6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8.xml"/><Relationship Id="rId1" Type="http://schemas.openxmlformats.org/officeDocument/2006/relationships/slideLayout" Target="../slideLayouts/slideLayout709.xml"/><Relationship Id="rId6" Type="http://schemas.openxmlformats.org/officeDocument/2006/relationships/hyperlink" Target="https://github.com/CMU-SAFARI/rowhammer" TargetMode="External"/><Relationship Id="rId5" Type="http://schemas.openxmlformats.org/officeDocument/2006/relationships/image" Target="../media/image79.jpeg"/><Relationship Id="rId4" Type="http://schemas.microsoft.com/office/2007/relationships/hdphoto" Target="../media/hdphoto1.wdp"/></Relationships>
</file>

<file path=ppt/slides/_rels/slide6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9.xml"/><Relationship Id="rId1" Type="http://schemas.openxmlformats.org/officeDocument/2006/relationships/slideLayout" Target="../slideLayouts/slideLayout709.xml"/><Relationship Id="rId6" Type="http://schemas.openxmlformats.org/officeDocument/2006/relationships/hyperlink" Target="https://github.com/CMU-SAFARI/rowhammer" TargetMode="External"/><Relationship Id="rId5" Type="http://schemas.openxmlformats.org/officeDocument/2006/relationships/image" Target="../media/image79.jpeg"/><Relationship Id="rId4" Type="http://schemas.microsoft.com/office/2007/relationships/hdphoto" Target="../media/hdphoto1.wdp"/></Relationships>
</file>

<file path=ppt/slides/_rels/slide6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0.xml"/><Relationship Id="rId1" Type="http://schemas.openxmlformats.org/officeDocument/2006/relationships/slideLayout" Target="../slideLayouts/slideLayout709.xml"/><Relationship Id="rId6" Type="http://schemas.openxmlformats.org/officeDocument/2006/relationships/hyperlink" Target="https://github.com/CMU-SAFARI/rowhammer" TargetMode="External"/><Relationship Id="rId5" Type="http://schemas.openxmlformats.org/officeDocument/2006/relationships/image" Target="../media/image79.jpeg"/><Relationship Id="rId4" Type="http://schemas.microsoft.com/office/2007/relationships/hdphoto" Target="../media/hdphoto1.wdp"/></Relationships>
</file>

<file path=ppt/slides/_rels/slide6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1.xml"/><Relationship Id="rId1" Type="http://schemas.openxmlformats.org/officeDocument/2006/relationships/slideLayout" Target="../slideLayouts/slideLayout709.xml"/><Relationship Id="rId6" Type="http://schemas.openxmlformats.org/officeDocument/2006/relationships/hyperlink" Target="https://github.com/CMU-SAFARI/rowhammer" TargetMode="External"/><Relationship Id="rId5" Type="http://schemas.openxmlformats.org/officeDocument/2006/relationships/image" Target="../media/image79.jpeg"/><Relationship Id="rId4" Type="http://schemas.microsoft.com/office/2007/relationships/hdphoto" Target="../media/hdphoto1.wdp"/></Relationships>
</file>

<file path=ppt/slides/_rels/slide6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2.xml"/><Relationship Id="rId1" Type="http://schemas.openxmlformats.org/officeDocument/2006/relationships/slideLayout" Target="../slideLayouts/slideLayout709.xml"/><Relationship Id="rId6" Type="http://schemas.openxmlformats.org/officeDocument/2006/relationships/hyperlink" Target="https://github.com/CMU-SAFARI/rowhammer" TargetMode="External"/><Relationship Id="rId5" Type="http://schemas.openxmlformats.org/officeDocument/2006/relationships/image" Target="../media/image79.jpeg"/><Relationship Id="rId4" Type="http://schemas.microsoft.com/office/2007/relationships/hdphoto" Target="../media/hdphoto1.wdp"/></Relationships>
</file>

<file path=ppt/slides/_rels/slide7.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448.xml"/></Relationships>
</file>

<file path=ppt/slides/_rels/slide71.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image" Target="../media/image80.png"/><Relationship Id="rId1" Type="http://schemas.openxmlformats.org/officeDocument/2006/relationships/slideLayout" Target="../slideLayouts/slideLayout261.xml"/><Relationship Id="rId6" Type="http://schemas.openxmlformats.org/officeDocument/2006/relationships/hyperlink" Target="http://users.ece.cmu.edu/~omutlu/pub/dram-row-hammer_isca14.pdf" TargetMode="External"/><Relationship Id="rId5" Type="http://schemas.openxmlformats.org/officeDocument/2006/relationships/hyperlink" Target="http://googleprojectzero.blogspot.com/2015/03/exploiting-dram-rowhammer-bug-to-gain.html" TargetMode="External"/><Relationship Id="rId4" Type="http://schemas.openxmlformats.org/officeDocument/2006/relationships/image" Target="../media/image82.png"/></Relationships>
</file>

<file path=ppt/slides/_rels/slide72.xml.rels><?xml version="1.0" encoding="UTF-8" standalone="yes"?>
<Relationships xmlns="http://schemas.openxmlformats.org/package/2006/relationships"><Relationship Id="rId3" Type="http://schemas.openxmlformats.org/officeDocument/2006/relationships/hyperlink" Target="http://googleprojectzero.blogspot.com/2015/03/exploiting-dram-rowhammer-bug-to-gain.html" TargetMode="External"/><Relationship Id="rId2" Type="http://schemas.openxmlformats.org/officeDocument/2006/relationships/hyperlink" Target="http://users.ece.cmu.edu/~omutlu/pub/dram-row-hammer_isca14.pdf" TargetMode="External"/><Relationship Id="rId1" Type="http://schemas.openxmlformats.org/officeDocument/2006/relationships/slideLayout" Target="../slideLayouts/slideLayout261.xml"/></Relationships>
</file>

<file path=ppt/slides/_rels/slide73.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24.xml"/><Relationship Id="rId1" Type="http://schemas.openxmlformats.org/officeDocument/2006/relationships/slideLayout" Target="../slideLayouts/slideLayout261.xml"/><Relationship Id="rId4" Type="http://schemas.openxmlformats.org/officeDocument/2006/relationships/image" Target="../media/image84.png"/></Relationships>
</file>

<file path=ppt/slides/_rels/slide74.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25.xml"/><Relationship Id="rId1" Type="http://schemas.openxmlformats.org/officeDocument/2006/relationships/slideLayout" Target="../slideLayouts/slideLayout261.xml"/><Relationship Id="rId5" Type="http://schemas.openxmlformats.org/officeDocument/2006/relationships/image" Target="../media/image85.png"/><Relationship Id="rId4" Type="http://schemas.openxmlformats.org/officeDocument/2006/relationships/image" Target="../media/image84.png"/></Relationships>
</file>

<file path=ppt/slides/_rels/slide75.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hyperlink" Target="https://lab.dsst.io/32c3-slides/7197.html" TargetMode="External"/><Relationship Id="rId1" Type="http://schemas.openxmlformats.org/officeDocument/2006/relationships/slideLayout" Target="../slideLayouts/slideLayout261.xml"/></Relationships>
</file>

<file path=ppt/slides/_rels/slide76.xml.rels><?xml version="1.0" encoding="UTF-8" standalone="yes"?>
<Relationships xmlns="http://schemas.openxmlformats.org/package/2006/relationships"><Relationship Id="rId2" Type="http://schemas.openxmlformats.org/officeDocument/2006/relationships/image" Target="../media/image87.jpeg"/><Relationship Id="rId1" Type="http://schemas.openxmlformats.org/officeDocument/2006/relationships/slideLayout" Target="../slideLayouts/slideLayout261.xml"/></Relationships>
</file>

<file path=ppt/slides/_rels/slide77.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88.png"/><Relationship Id="rId1" Type="http://schemas.openxmlformats.org/officeDocument/2006/relationships/slideLayout" Target="../slideLayouts/slideLayout720.xml"/></Relationships>
</file>

<file path=ppt/slides/_rels/slide78.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image" Target="../media/image90.png"/><Relationship Id="rId1" Type="http://schemas.openxmlformats.org/officeDocument/2006/relationships/slideLayout" Target="../slideLayouts/slideLayout720.xml"/></Relationships>
</file>

<file path=ppt/slides/_rels/slide79.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image" Target="../media/image92.png"/><Relationship Id="rId1" Type="http://schemas.openxmlformats.org/officeDocument/2006/relationships/slideLayout" Target="../slideLayouts/slideLayout720.xml"/><Relationship Id="rId4" Type="http://schemas.openxmlformats.org/officeDocument/2006/relationships/image" Target="../media/image94.png"/></Relationships>
</file>

<file path=ppt/slides/_rels/slide8.xml.rels><?xml version="1.0" encoding="UTF-8" standalone="yes"?>
<Relationships xmlns="http://schemas.openxmlformats.org/package/2006/relationships"><Relationship Id="rId8" Type="http://schemas.openxmlformats.org/officeDocument/2006/relationships/image" Target="../media/image28.jpeg"/><Relationship Id="rId13" Type="http://schemas.openxmlformats.org/officeDocument/2006/relationships/image" Target="../media/image33.tiff"/><Relationship Id="rId3" Type="http://schemas.openxmlformats.org/officeDocument/2006/relationships/image" Target="../media/image23.jpeg"/><Relationship Id="rId7" Type="http://schemas.openxmlformats.org/officeDocument/2006/relationships/image" Target="../media/image27.jpeg"/><Relationship Id="rId12" Type="http://schemas.openxmlformats.org/officeDocument/2006/relationships/image" Target="../media/image32.png"/><Relationship Id="rId2" Type="http://schemas.openxmlformats.org/officeDocument/2006/relationships/notesSlide" Target="../notesSlides/notesSlide5.xml"/><Relationship Id="rId1" Type="http://schemas.openxmlformats.org/officeDocument/2006/relationships/slideLayout" Target="../slideLayouts/slideLayout7.xml"/><Relationship Id="rId6" Type="http://schemas.openxmlformats.org/officeDocument/2006/relationships/image" Target="../media/image26.jpeg"/><Relationship Id="rId11" Type="http://schemas.openxmlformats.org/officeDocument/2006/relationships/image" Target="../media/image31.png"/><Relationship Id="rId5" Type="http://schemas.openxmlformats.org/officeDocument/2006/relationships/image" Target="../media/image25.png"/><Relationship Id="rId10" Type="http://schemas.openxmlformats.org/officeDocument/2006/relationships/image" Target="../media/image30.png"/><Relationship Id="rId4" Type="http://schemas.openxmlformats.org/officeDocument/2006/relationships/image" Target="../media/image24.png"/><Relationship Id="rId9" Type="http://schemas.openxmlformats.org/officeDocument/2006/relationships/image" Target="../media/image29.png"/></Relationships>
</file>

<file path=ppt/slides/_rels/slide80.xml.rels><?xml version="1.0" encoding="UTF-8" standalone="yes"?>
<Relationships xmlns="http://schemas.openxmlformats.org/package/2006/relationships"><Relationship Id="rId2" Type="http://schemas.openxmlformats.org/officeDocument/2006/relationships/image" Target="../media/image95.jpeg"/><Relationship Id="rId1" Type="http://schemas.openxmlformats.org/officeDocument/2006/relationships/slideLayout" Target="../slideLayouts/slideLayout261.xml"/></Relationships>
</file>

<file path=ppt/slides/_rels/slide81.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hyperlink" Target="https://support.apple.com/en-gb/HT204934" TargetMode="External"/><Relationship Id="rId1" Type="http://schemas.openxmlformats.org/officeDocument/2006/relationships/slideLayout" Target="../slideLayouts/slideLayout261.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448.xml"/></Relationships>
</file>

<file path=ppt/slides/_rels/slide83.xml.rels><?xml version="1.0" encoding="UTF-8" standalone="yes"?>
<Relationships xmlns="http://schemas.openxmlformats.org/package/2006/relationships"><Relationship Id="rId8" Type="http://schemas.openxmlformats.org/officeDocument/2006/relationships/hyperlink" Target="https://people.inf.ethz.ch/omutlu/pub/dram-row-hammer_kim_lightning-talk_isca14.pdf" TargetMode="External"/><Relationship Id="rId3" Type="http://schemas.openxmlformats.org/officeDocument/2006/relationships/hyperlink" Target="https://people.inf.ethz.ch/omutlu/pub/dram-row-hammer_isca14.pdf" TargetMode="External"/><Relationship Id="rId7" Type="http://schemas.openxmlformats.org/officeDocument/2006/relationships/hyperlink" Target="https://people.inf.ethz.ch/omutlu/pub/dram-row-hammer_kim_lightning-talk_isca14.pptx" TargetMode="External"/><Relationship Id="rId2" Type="http://schemas.openxmlformats.org/officeDocument/2006/relationships/image" Target="../media/image97.png"/><Relationship Id="rId1" Type="http://schemas.openxmlformats.org/officeDocument/2006/relationships/slideLayout" Target="../slideLayouts/slideLayout285.xml"/><Relationship Id="rId6" Type="http://schemas.openxmlformats.org/officeDocument/2006/relationships/hyperlink" Target="https://people.inf.ethz.ch/omutlu/pub/dram-row-hammer_kim_talk_isca14.pdf" TargetMode="External"/><Relationship Id="rId5" Type="http://schemas.openxmlformats.org/officeDocument/2006/relationships/hyperlink" Target="https://people.inf.ethz.ch/omutlu/pub/dram-row-hammer_kim_talk_isca14.pptx" TargetMode="External"/><Relationship Id="rId4" Type="http://schemas.openxmlformats.org/officeDocument/2006/relationships/hyperlink" Target="http://cag.engr.uconn.edu/isca2014/" TargetMode="External"/><Relationship Id="rId9" Type="http://schemas.openxmlformats.org/officeDocument/2006/relationships/hyperlink" Target="https://github.com/CMU-SAFARI/rowhammer" TargetMode="External"/></Relationships>
</file>

<file path=ppt/slides/_rels/slide84.xml.rels><?xml version="1.0" encoding="UTF-8" standalone="yes"?>
<Relationships xmlns="http://schemas.openxmlformats.org/package/2006/relationships"><Relationship Id="rId3" Type="http://schemas.openxmlformats.org/officeDocument/2006/relationships/hyperlink" Target="https://people.inf.ethz.ch/omutlu/pub/rowhammer-and-other-memory-issues_date17.pdf" TargetMode="External"/><Relationship Id="rId2" Type="http://schemas.openxmlformats.org/officeDocument/2006/relationships/image" Target="../media/image98.png"/><Relationship Id="rId1" Type="http://schemas.openxmlformats.org/officeDocument/2006/relationships/slideLayout" Target="../slideLayouts/slideLayout285.xml"/><Relationship Id="rId6" Type="http://schemas.openxmlformats.org/officeDocument/2006/relationships/hyperlink" Target="https://people.inf.ethz.ch/omutlu/pub/onur-Rowhammer-Memory-Security_date17-invited-talk.pdf" TargetMode="External"/><Relationship Id="rId5" Type="http://schemas.openxmlformats.org/officeDocument/2006/relationships/hyperlink" Target="https://people.inf.ethz.ch/omutlu/pub/onur-Rowhammer-Memory-Security_date17-invited-talk.pptx" TargetMode="External"/><Relationship Id="rId4" Type="http://schemas.openxmlformats.org/officeDocument/2006/relationships/hyperlink" Target="http://www.date-conference.com/" TargetMode="External"/></Relationships>
</file>

<file path=ppt/slides/_rels/slide85.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Layout" Target="../slideLayouts/slideLayout285.xml"/></Relationships>
</file>

<file path=ppt/slides/_rels/slide86.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59.png"/><Relationship Id="rId1" Type="http://schemas.openxmlformats.org/officeDocument/2006/relationships/slideLayout" Target="../slideLayouts/slideLayout285.xml"/></Relationships>
</file>

<file path=ppt/slides/_rels/slide87.xml.rels><?xml version="1.0" encoding="UTF-8" standalone="yes"?>
<Relationships xmlns="http://schemas.openxmlformats.org/package/2006/relationships"><Relationship Id="rId2" Type="http://schemas.openxmlformats.org/officeDocument/2006/relationships/image" Target="../media/image99.png"/><Relationship Id="rId1" Type="http://schemas.openxmlformats.org/officeDocument/2006/relationships/slideLayout" Target="../slideLayouts/slideLayout261.xml"/></Relationships>
</file>

<file path=ppt/slides/_rels/slide88.xml.rels><?xml version="1.0" encoding="UTF-8" standalone="yes"?>
<Relationships xmlns="http://schemas.openxmlformats.org/package/2006/relationships"><Relationship Id="rId3" Type="http://schemas.openxmlformats.org/officeDocument/2006/relationships/hyperlink" Target="https://arxiv.org/pdf/1706.08642" TargetMode="External"/><Relationship Id="rId2" Type="http://schemas.openxmlformats.org/officeDocument/2006/relationships/image" Target="../media/image100.jpeg"/><Relationship Id="rId1" Type="http://schemas.openxmlformats.org/officeDocument/2006/relationships/slideLayout" Target="../slideLayouts/slideLayout261.xml"/><Relationship Id="rId4" Type="http://schemas.openxmlformats.org/officeDocument/2006/relationships/image" Target="../media/image101.png"/></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61.xml"/></Relationships>
</file>

<file path=ppt/slides/_rels/slide9.xml.rels><?xml version="1.0" encoding="UTF-8" standalone="yes"?>
<Relationships xmlns="http://schemas.openxmlformats.org/package/2006/relationships"><Relationship Id="rId8" Type="http://schemas.openxmlformats.org/officeDocument/2006/relationships/oleObject" Target="../embeddings/oleObject2.bin"/><Relationship Id="rId3" Type="http://schemas.openxmlformats.org/officeDocument/2006/relationships/notesSlide" Target="../notesSlides/notesSlide6.xml"/><Relationship Id="rId7" Type="http://schemas.openxmlformats.org/officeDocument/2006/relationships/image" Target="../media/image34.emf"/><Relationship Id="rId2" Type="http://schemas.openxmlformats.org/officeDocument/2006/relationships/slideLayout" Target="../slideLayouts/slideLayout692.xml"/><Relationship Id="rId1" Type="http://schemas.openxmlformats.org/officeDocument/2006/relationships/vmlDrawing" Target="../drawings/vmlDrawing1.vml"/><Relationship Id="rId6" Type="http://schemas.openxmlformats.org/officeDocument/2006/relationships/oleObject" Target="../embeddings/oleObject1.bin"/><Relationship Id="rId5" Type="http://schemas.openxmlformats.org/officeDocument/2006/relationships/image" Target="../media/image37.jpeg"/><Relationship Id="rId10" Type="http://schemas.openxmlformats.org/officeDocument/2006/relationships/image" Target="../media/image38.jpeg"/><Relationship Id="rId4" Type="http://schemas.openxmlformats.org/officeDocument/2006/relationships/image" Target="../media/image36.png"/><Relationship Id="rId9" Type="http://schemas.openxmlformats.org/officeDocument/2006/relationships/image" Target="../media/image35.emf"/></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61.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61.xml"/></Relationships>
</file>

<file path=ppt/slides/_rels/slide92.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27.xml"/><Relationship Id="rId1" Type="http://schemas.openxmlformats.org/officeDocument/2006/relationships/slideLayout" Target="../slideLayouts/slideLayout2.xml"/><Relationship Id="rId6" Type="http://schemas.openxmlformats.org/officeDocument/2006/relationships/image" Target="../media/image58.png"/><Relationship Id="rId5" Type="http://schemas.openxmlformats.org/officeDocument/2006/relationships/image" Target="../media/image57.png"/><Relationship Id="rId4" Type="http://schemas.openxmlformats.org/officeDocument/2006/relationships/image" Target="../media/image56.png"/></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2" Type="http://schemas.openxmlformats.org/officeDocument/2006/relationships/image" Target="../media/image61.jpg"/><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3" Type="http://schemas.openxmlformats.org/officeDocument/2006/relationships/image" Target="../media/image103.tiff"/><Relationship Id="rId2" Type="http://schemas.openxmlformats.org/officeDocument/2006/relationships/image" Target="../media/image102.png"/><Relationship Id="rId1" Type="http://schemas.openxmlformats.org/officeDocument/2006/relationships/slideLayout" Target="../slideLayouts/slideLayout261.xml"/></Relationships>
</file>

<file path=ppt/slides/_rels/slide98.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102.png"/><Relationship Id="rId1" Type="http://schemas.openxmlformats.org/officeDocument/2006/relationships/slideLayout" Target="../slideLayouts/slideLayout261.xml"/><Relationship Id="rId6" Type="http://schemas.openxmlformats.org/officeDocument/2006/relationships/image" Target="../media/image103.tiff"/><Relationship Id="rId5" Type="http://schemas.openxmlformats.org/officeDocument/2006/relationships/image" Target="../media/image14.jpeg"/><Relationship Id="rId4" Type="http://schemas.openxmlformats.org/officeDocument/2006/relationships/image" Target="../media/image18.png"/></Relationships>
</file>

<file path=ppt/slides/_rels/slide99.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Layout" Target="../slideLayouts/slideLayout26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1"/>
          </p:nvPr>
        </p:nvSpPr>
        <p:spPr>
          <a:xfrm>
            <a:off x="467544" y="3645024"/>
            <a:ext cx="8208912" cy="614362"/>
          </a:xfrm>
        </p:spPr>
        <p:txBody>
          <a:bodyPr>
            <a:noAutofit/>
          </a:bodyPr>
          <a:lstStyle/>
          <a:p>
            <a:r>
              <a:rPr lang="en-US" sz="2200" dirty="0"/>
              <a:t>Onur Mutlu</a:t>
            </a:r>
          </a:p>
          <a:p>
            <a:r>
              <a:rPr lang="en-US" sz="2200" dirty="0">
                <a:hlinkClick r:id="rId3"/>
              </a:rPr>
              <a:t>omutlu@gmail.com</a:t>
            </a:r>
            <a:r>
              <a:rPr lang="en-US" sz="2200" dirty="0"/>
              <a:t> </a:t>
            </a:r>
          </a:p>
          <a:p>
            <a:r>
              <a:rPr lang="en-US" sz="2200" dirty="0">
                <a:hlinkClick r:id="rId4"/>
              </a:rPr>
              <a:t>https://people.inf.ethz.ch/omutlu</a:t>
            </a:r>
            <a:endParaRPr lang="en-US" sz="2200" dirty="0"/>
          </a:p>
          <a:p>
            <a:r>
              <a:rPr lang="en-US" sz="2200" dirty="0"/>
              <a:t>24 June 2018</a:t>
            </a:r>
          </a:p>
          <a:p>
            <a:r>
              <a:rPr lang="en-US" sz="2200" dirty="0"/>
              <a:t>Design Automation Summer School @ DAC 2018</a:t>
            </a:r>
          </a:p>
          <a:p>
            <a:endParaRPr lang="en-US" sz="2200" dirty="0"/>
          </a:p>
          <a:p>
            <a:pPr algn="l"/>
            <a:endParaRPr lang="en-US" sz="2200" dirty="0"/>
          </a:p>
        </p:txBody>
      </p:sp>
      <p:pic>
        <p:nvPicPr>
          <p:cNvPr id="7" name="Picture 6" descr="safari.png"/>
          <p:cNvPicPr>
            <a:picLocks noChangeAspect="1"/>
          </p:cNvPicPr>
          <p:nvPr/>
        </p:nvPicPr>
        <p:blipFill>
          <a:blip r:embed="rId5" cstate="print"/>
          <a:stretch>
            <a:fillRect/>
          </a:stretch>
        </p:blipFill>
        <p:spPr>
          <a:xfrm>
            <a:off x="179512" y="6453336"/>
            <a:ext cx="1080120" cy="312522"/>
          </a:xfrm>
          <a:prstGeom prst="rect">
            <a:avLst/>
          </a:prstGeom>
        </p:spPr>
      </p:pic>
      <p:pic>
        <p:nvPicPr>
          <p:cNvPr id="11" name="Picture 18" descr="logo"/>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404" y="5229200"/>
            <a:ext cx="1387508" cy="1152128"/>
          </a:xfrm>
          <a:prstGeom prst="rect">
            <a:avLst/>
          </a:prstGeom>
          <a:noFill/>
          <a:extLst>
            <a:ext uri="{909E8E84-426E-40dd-AFC4-6F175D3DCCD1}">
              <a14:hiddenFill xmlns="" xmlns:a14="http://schemas.microsoft.com/office/drawing/2010/main">
                <a:solidFill>
                  <a:srgbClr val="FFFFFF"/>
                </a:solidFill>
              </a14:hiddenFill>
            </a:ext>
          </a:extLst>
        </p:spPr>
      </p:pic>
      <p:sp>
        <p:nvSpPr>
          <p:cNvPr id="13" name="Title 1"/>
          <p:cNvSpPr>
            <a:spLocks noGrp="1"/>
          </p:cNvSpPr>
          <p:nvPr>
            <p:ph type="ctrTitle"/>
          </p:nvPr>
        </p:nvSpPr>
        <p:spPr>
          <a:xfrm>
            <a:off x="216024" y="1196752"/>
            <a:ext cx="8820472" cy="2201416"/>
          </a:xfrm>
        </p:spPr>
        <p:txBody>
          <a:bodyPr>
            <a:normAutofit/>
          </a:bodyPr>
          <a:lstStyle/>
          <a:p>
            <a:pPr algn="ctr"/>
            <a:r>
              <a:rPr lang="en-US" sz="4200" dirty="0"/>
              <a:t>Processing Data Where It Makes Sense </a:t>
            </a:r>
            <a:br>
              <a:rPr lang="en-US" sz="4200" dirty="0"/>
            </a:br>
            <a:r>
              <a:rPr lang="en-US" sz="4200" dirty="0"/>
              <a:t>in Modern Computing Systems:</a:t>
            </a:r>
            <a:br>
              <a:rPr lang="en-US" sz="4200" dirty="0"/>
            </a:br>
            <a:r>
              <a:rPr lang="en-US" sz="4200" dirty="0">
                <a:solidFill>
                  <a:srgbClr val="FF0000"/>
                </a:solidFill>
              </a:rPr>
              <a:t>Enabling In-Memory Computation</a:t>
            </a:r>
          </a:p>
        </p:txBody>
      </p:sp>
      <p:pic>
        <p:nvPicPr>
          <p:cNvPr id="10" name="Picture 2" descr="ETH Zurich short logo, black"/>
          <p:cNvPicPr>
            <a:picLocks noChangeAspect="1" noChangeArrowheads="1"/>
          </p:cNvPicPr>
          <p:nvPr/>
        </p:nvPicPr>
        <p:blipFill rotWithShape="1">
          <a:blip r:embed="rId7">
            <a:extLst>
              <a:ext uri="{28A0092B-C50C-407E-A947-70E740481C1C}">
                <a14:useLocalDpi xmlns:a14="http://schemas.microsoft.com/office/drawing/2010/main" val="0"/>
              </a:ext>
            </a:extLst>
          </a:blip>
          <a:srcRect l="6982" t="19970" r="7940" b="18111"/>
          <a:stretch/>
        </p:blipFill>
        <p:spPr bwMode="auto">
          <a:xfrm>
            <a:off x="3261625" y="5805264"/>
            <a:ext cx="2750535" cy="783754"/>
          </a:xfrm>
          <a:prstGeom prst="rect">
            <a:avLst/>
          </a:prstGeom>
          <a:noFill/>
          <a:extLst>
            <a:ext uri="{909E8E84-426E-40dd-AFC4-6F175D3DCCD1}">
              <a14:hiddenFill xmlns="" xmlns:a14="http://schemas.microsoft.com/office/drawing/2010/main">
                <a:solidFill>
                  <a:srgbClr val="FFFFFF"/>
                </a:solidFill>
              </a14:hiddenFill>
            </a:ext>
          </a:extLst>
        </p:spPr>
      </p:pic>
      <p:pic>
        <p:nvPicPr>
          <p:cNvPr id="8" name="Picture 7" descr="Burgundy_CMU_JPG_Logo.jpg">
            <a:extLst>
              <a:ext uri="{FF2B5EF4-FFF2-40B4-BE49-F238E27FC236}">
                <a16:creationId xmlns:a16="http://schemas.microsoft.com/office/drawing/2014/main" id="{FDEF4BF8-4C42-2C48-ACA7-CAA3C1B63EDB}"/>
              </a:ext>
            </a:extLst>
          </p:cNvPr>
          <p:cNvPicPr>
            <a:picLocks noChangeAspect="1"/>
          </p:cNvPicPr>
          <p:nvPr/>
        </p:nvPicPr>
        <p:blipFill>
          <a:blip r:embed="rId8" cstate="print"/>
          <a:stretch>
            <a:fillRect/>
          </a:stretch>
        </p:blipFill>
        <p:spPr>
          <a:xfrm>
            <a:off x="6478027" y="5805264"/>
            <a:ext cx="2532185" cy="914400"/>
          </a:xfrm>
          <a:prstGeom prst="rect">
            <a:avLst/>
          </a:prstGeom>
        </p:spPr>
      </p:pic>
    </p:spTree>
    <p:extLst>
      <p:ext uri="{BB962C8B-B14F-4D97-AF65-F5344CB8AC3E}">
        <p14:creationId xmlns:p14="http://schemas.microsoft.com/office/powerpoint/2010/main" val="134617378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Genome Sequence Alignment: Example</a:t>
            </a:r>
          </a:p>
        </p:txBody>
      </p:sp>
      <p:pic>
        <p:nvPicPr>
          <p:cNvPr id="5" name="Content Placeholder 4" descr="A_genome_alignment_of_eight_Yersinia_isolates 2.png"/>
          <p:cNvPicPr>
            <a:picLocks noGrp="1" noChangeAspect="1"/>
          </p:cNvPicPr>
          <p:nvPr>
            <p:ph idx="1"/>
          </p:nvPr>
        </p:nvPicPr>
        <p:blipFill>
          <a:blip r:embed="rId2" cstate="print">
            <a:extLst>
              <a:ext uri="{28A0092B-C50C-407E-A947-70E740481C1C}">
                <a14:useLocalDpi xmlns:a14="http://schemas.microsoft.com/office/drawing/2010/main" val="0"/>
              </a:ext>
            </a:extLst>
          </a:blip>
          <a:srcRect t="2363" b="2363"/>
          <a:stretch>
            <a:fillRect/>
          </a:stretch>
        </p:blipFill>
        <p:spPr>
          <a:xfrm>
            <a:off x="228600" y="1044631"/>
            <a:ext cx="8925728" cy="5383801"/>
          </a:xfrm>
        </p:spPr>
      </p:pic>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E574D81-B5DE-384D-B24B-566C679AE608}" type="slidenum">
              <a:rPr kumimoji="0" lang="en-US" sz="1600" b="0" i="0" u="none" strike="noStrike" kern="1200" cap="none" spc="0" normalizeH="0" baseline="0" noProof="0" smtClean="0">
                <a:ln>
                  <a:noFill/>
                </a:ln>
                <a:solidFill>
                  <a:srgbClr val="000000"/>
                </a:solidFill>
                <a:effectLst/>
                <a:uLnTx/>
                <a:uFillTx/>
                <a:latin typeface="Garamond" charset="0"/>
                <a:ea typeface="+mn-ea"/>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600" b="0" i="0" u="none" strike="noStrike" kern="1200" cap="none" spc="0" normalizeH="0" baseline="0" noProof="0">
              <a:ln>
                <a:noFill/>
              </a:ln>
              <a:solidFill>
                <a:srgbClr val="000000"/>
              </a:solidFill>
              <a:effectLst/>
              <a:uLnTx/>
              <a:uFillTx/>
              <a:latin typeface="Garamond" charset="0"/>
              <a:ea typeface="+mn-ea"/>
            </a:endParaRPr>
          </a:p>
        </p:txBody>
      </p:sp>
      <p:sp>
        <p:nvSpPr>
          <p:cNvPr id="6" name="TextBox 5"/>
          <p:cNvSpPr txBox="1"/>
          <p:nvPr/>
        </p:nvSpPr>
        <p:spPr>
          <a:xfrm>
            <a:off x="35496" y="6474822"/>
            <a:ext cx="8163513"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Calibri"/>
                <a:ea typeface="+mn-ea"/>
                <a:cs typeface="Calibri"/>
              </a:rPr>
              <a:t>Source: By Aaron E. Darling, </a:t>
            </a:r>
            <a:r>
              <a:rPr kumimoji="0" lang="en-US" sz="800" b="0" i="0" u="none" strike="noStrike" kern="1200" cap="none" spc="0" normalizeH="0" baseline="0" noProof="0" dirty="0" err="1">
                <a:ln>
                  <a:noFill/>
                </a:ln>
                <a:solidFill>
                  <a:srgbClr val="000000"/>
                </a:solidFill>
                <a:effectLst/>
                <a:uLnTx/>
                <a:uFillTx/>
                <a:latin typeface="Calibri"/>
                <a:ea typeface="+mn-ea"/>
                <a:cs typeface="Calibri"/>
              </a:rPr>
              <a:t>István</a:t>
            </a:r>
            <a:r>
              <a:rPr kumimoji="0" lang="en-US" sz="800" b="0" i="0" u="none" strike="noStrike" kern="1200" cap="none" spc="0" normalizeH="0" baseline="0" noProof="0" dirty="0">
                <a:ln>
                  <a:noFill/>
                </a:ln>
                <a:solidFill>
                  <a:srgbClr val="000000"/>
                </a:solidFill>
                <a:effectLst/>
                <a:uLnTx/>
                <a:uFillTx/>
                <a:latin typeface="Calibri"/>
                <a:ea typeface="+mn-ea"/>
                <a:cs typeface="Calibri"/>
              </a:rPr>
              <a:t> </a:t>
            </a:r>
            <a:r>
              <a:rPr kumimoji="0" lang="en-US" sz="800" b="0" i="0" u="none" strike="noStrike" kern="1200" cap="none" spc="0" normalizeH="0" baseline="0" noProof="0" dirty="0" err="1">
                <a:ln>
                  <a:noFill/>
                </a:ln>
                <a:solidFill>
                  <a:srgbClr val="000000"/>
                </a:solidFill>
                <a:effectLst/>
                <a:uLnTx/>
                <a:uFillTx/>
                <a:latin typeface="Calibri"/>
                <a:ea typeface="+mn-ea"/>
                <a:cs typeface="Calibri"/>
              </a:rPr>
              <a:t>Miklós</a:t>
            </a:r>
            <a:r>
              <a:rPr kumimoji="0" lang="en-US" sz="800" b="0" i="0" u="none" strike="noStrike" kern="1200" cap="none" spc="0" normalizeH="0" baseline="0" noProof="0" dirty="0">
                <a:ln>
                  <a:noFill/>
                </a:ln>
                <a:solidFill>
                  <a:srgbClr val="000000"/>
                </a:solidFill>
                <a:effectLst/>
                <a:uLnTx/>
                <a:uFillTx/>
                <a:latin typeface="Calibri"/>
                <a:ea typeface="+mn-ea"/>
                <a:cs typeface="Calibri"/>
              </a:rPr>
              <a:t>, Mark A. Ragan - Figure 1 from Darling AE, </a:t>
            </a:r>
            <a:r>
              <a:rPr kumimoji="0" lang="en-US" sz="800" b="0" i="0" u="none" strike="noStrike" kern="1200" cap="none" spc="0" normalizeH="0" baseline="0" noProof="0" dirty="0" err="1">
                <a:ln>
                  <a:noFill/>
                </a:ln>
                <a:solidFill>
                  <a:srgbClr val="000000"/>
                </a:solidFill>
                <a:effectLst/>
                <a:uLnTx/>
                <a:uFillTx/>
                <a:latin typeface="Calibri"/>
                <a:ea typeface="+mn-ea"/>
                <a:cs typeface="Calibri"/>
              </a:rPr>
              <a:t>Miklós</a:t>
            </a:r>
            <a:r>
              <a:rPr kumimoji="0" lang="en-US" sz="800" b="0" i="0" u="none" strike="noStrike" kern="1200" cap="none" spc="0" normalizeH="0" baseline="0" noProof="0" dirty="0">
                <a:ln>
                  <a:noFill/>
                </a:ln>
                <a:solidFill>
                  <a:srgbClr val="000000"/>
                </a:solidFill>
                <a:effectLst/>
                <a:uLnTx/>
                <a:uFillTx/>
                <a:latin typeface="Calibri"/>
                <a:ea typeface="+mn-ea"/>
                <a:cs typeface="Calibri"/>
              </a:rPr>
              <a:t> I, Ragan MA (2008).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Calibri"/>
                <a:ea typeface="+mn-ea"/>
                <a:cs typeface="Calibri"/>
              </a:rPr>
              <a:t>"Dynamics of Genome Rearrangement in Bacterial Populations". PLOS Genetics. DOI:10.1371/journal.pgen.1000128., CC BY 2.5, </a:t>
            </a:r>
            <a:r>
              <a:rPr kumimoji="0" lang="en-US" sz="800" b="0" i="0" u="none" strike="noStrike" kern="1200" cap="none" spc="0" normalizeH="0" baseline="0" noProof="0" dirty="0">
                <a:ln>
                  <a:noFill/>
                </a:ln>
                <a:solidFill>
                  <a:srgbClr val="000000"/>
                </a:solidFill>
                <a:effectLst/>
                <a:uLnTx/>
                <a:uFillTx/>
                <a:latin typeface="Calibri"/>
                <a:ea typeface="+mn-ea"/>
                <a:cs typeface="Calibri"/>
                <a:hlinkClick r:id="rId3"/>
              </a:rPr>
              <a:t>https://commons.wikimedia.org/w/index.php?curid=30550950</a:t>
            </a:r>
            <a:r>
              <a:rPr kumimoji="0" lang="en-US" sz="800" b="0" i="0" u="none" strike="noStrike" kern="1200" cap="none" spc="0" normalizeH="0" baseline="0" noProof="0" dirty="0">
                <a:ln>
                  <a:noFill/>
                </a:ln>
                <a:solidFill>
                  <a:srgbClr val="000000"/>
                </a:solidFill>
                <a:effectLst/>
                <a:uLnTx/>
                <a:uFillTx/>
                <a:latin typeface="Calibri"/>
                <a:ea typeface="+mn-ea"/>
                <a:cs typeface="Calibri"/>
              </a:rPr>
              <a:t> </a:t>
            </a:r>
          </a:p>
        </p:txBody>
      </p:sp>
    </p:spTree>
    <p:extLst>
      <p:ext uri="{BB962C8B-B14F-4D97-AF65-F5344CB8AC3E}">
        <p14:creationId xmlns:p14="http://schemas.microsoft.com/office/powerpoint/2010/main" val="1544568376"/>
      </p:ext>
    </p:extLst>
  </p:cSld>
  <p:clrMapOvr>
    <a:masterClrMapping/>
  </p:clrMapOvr>
  <p:transition/>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Yet …</a:t>
            </a:r>
          </a:p>
        </p:txBody>
      </p:sp>
      <p:sp>
        <p:nvSpPr>
          <p:cNvPr id="3" name="Content Placeholder 2"/>
          <p:cNvSpPr>
            <a:spLocks noGrp="1"/>
          </p:cNvSpPr>
          <p:nvPr>
            <p:ph idx="1"/>
          </p:nvPr>
        </p:nvSpPr>
        <p:spPr>
          <a:xfrm>
            <a:off x="228600" y="997527"/>
            <a:ext cx="8915400" cy="5193723"/>
          </a:xfrm>
        </p:spPr>
        <p:txBody>
          <a:bodyPr/>
          <a:lstStyle/>
          <a:p>
            <a:r>
              <a:rPr lang="en-US" dirty="0"/>
              <a:t>“</a:t>
            </a:r>
            <a:r>
              <a:rPr lang="en-US" sz="2800" b="1" dirty="0">
                <a:solidFill>
                  <a:srgbClr val="0000FF"/>
                </a:solidFill>
              </a:rPr>
              <a:t>It</a:t>
            </a:r>
            <a:r>
              <a:rPr lang="fr-FR" sz="2800" b="1" dirty="0">
                <a:solidFill>
                  <a:srgbClr val="0000FF"/>
                </a:solidFill>
              </a:rPr>
              <a:t>’</a:t>
            </a:r>
            <a:r>
              <a:rPr lang="en-US" sz="2800" b="1" dirty="0">
                <a:solidFill>
                  <a:srgbClr val="0000FF"/>
                </a:solidFill>
              </a:rPr>
              <a:t>s the Memory, Stupid!</a:t>
            </a:r>
            <a:r>
              <a:rPr lang="en-US" dirty="0"/>
              <a:t>” (Richard Sites, MPR, 1996)</a:t>
            </a:r>
          </a:p>
        </p:txBody>
      </p:sp>
      <p:pic>
        <p:nvPicPr>
          <p:cNvPr id="10" name="Picture 9"/>
          <p:cNvPicPr>
            <a:picLocks noChangeAspect="1"/>
          </p:cNvPicPr>
          <p:nvPr/>
        </p:nvPicPr>
        <p:blipFill>
          <a:blip r:embed="rId2"/>
          <a:stretch>
            <a:fillRect/>
          </a:stretch>
        </p:blipFill>
        <p:spPr>
          <a:xfrm>
            <a:off x="203200" y="1606128"/>
            <a:ext cx="8724900" cy="4775200"/>
          </a:xfrm>
          <a:prstGeom prst="rect">
            <a:avLst/>
          </a:prstGeom>
        </p:spPr>
      </p:pic>
      <p:sp>
        <p:nvSpPr>
          <p:cNvPr id="6" name="AutoShape 25"/>
          <p:cNvSpPr>
            <a:spLocks noChangeArrowheads="1"/>
          </p:cNvSpPr>
          <p:nvPr/>
        </p:nvSpPr>
        <p:spPr bwMode="auto">
          <a:xfrm>
            <a:off x="2123728" y="3573016"/>
            <a:ext cx="2016224" cy="2304256"/>
          </a:xfrm>
          <a:prstGeom prst="roundRect">
            <a:avLst>
              <a:gd name="adj" fmla="val 16667"/>
            </a:avLst>
          </a:prstGeom>
          <a:noFill/>
          <a:ln w="88900">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8" name="TextBox 7"/>
          <p:cNvSpPr txBox="1"/>
          <p:nvPr/>
        </p:nvSpPr>
        <p:spPr>
          <a:xfrm>
            <a:off x="107504" y="6496146"/>
            <a:ext cx="8871173" cy="284693"/>
          </a:xfrm>
          <a:prstGeom prst="rect">
            <a:avLst/>
          </a:prstGeom>
          <a:noFill/>
        </p:spPr>
        <p:txBody>
          <a:bodyPr wrap="none" rtlCol="0">
            <a:spAutoFit/>
          </a:bodyPr>
          <a:lstStyle/>
          <a:p>
            <a:r>
              <a:rPr lang="en-US" sz="1250" dirty="0">
                <a:solidFill>
                  <a:srgbClr val="000000"/>
                </a:solidFill>
              </a:rPr>
              <a:t>Mutlu+, “</a:t>
            </a:r>
            <a:r>
              <a:rPr lang="en-US" sz="1250" dirty="0">
                <a:solidFill>
                  <a:srgbClr val="0000FF"/>
                </a:solidFill>
              </a:rPr>
              <a:t>Runahead Execution: An Alternative to Very Large Instruction Windows for Out-of-Order Processors</a:t>
            </a:r>
            <a:r>
              <a:rPr lang="en-US" sz="1250" dirty="0">
                <a:solidFill>
                  <a:srgbClr val="000000"/>
                </a:solidFill>
              </a:rPr>
              <a:t>,” HPCA 2003.</a:t>
            </a:r>
          </a:p>
        </p:txBody>
      </p:sp>
    </p:spTree>
    <p:extLst>
      <p:ext uri="{BB962C8B-B14F-4D97-AF65-F5344CB8AC3E}">
        <p14:creationId xmlns:p14="http://schemas.microsoft.com/office/powerpoint/2010/main" val="105762312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a:t>The Performance Perspective</a:t>
            </a:r>
          </a:p>
        </p:txBody>
      </p:sp>
      <p:sp>
        <p:nvSpPr>
          <p:cNvPr id="3" name="Content Placeholder 2"/>
          <p:cNvSpPr>
            <a:spLocks noGrp="1"/>
          </p:cNvSpPr>
          <p:nvPr>
            <p:ph idx="1"/>
          </p:nvPr>
        </p:nvSpPr>
        <p:spPr>
          <a:xfrm>
            <a:off x="228600" y="997529"/>
            <a:ext cx="8915400" cy="5193723"/>
          </a:xfrm>
        </p:spPr>
        <p:txBody>
          <a:bodyPr/>
          <a:lstStyle/>
          <a:p>
            <a:endParaRPr lang="en-US" sz="2000" dirty="0"/>
          </a:p>
          <a:p>
            <a:r>
              <a:rPr lang="en-US" sz="2000" dirty="0"/>
              <a:t>Onur Mutlu, Jared Stark, Chris Wilkerson, and Yale N. </a:t>
            </a:r>
            <a:r>
              <a:rPr lang="en-US" sz="2000" dirty="0" err="1"/>
              <a:t>Patt</a:t>
            </a:r>
            <a:r>
              <a:rPr lang="en-US" sz="2000" dirty="0"/>
              <a:t>, </a:t>
            </a:r>
            <a:br>
              <a:rPr lang="en-US" sz="2000" dirty="0"/>
            </a:br>
            <a:r>
              <a:rPr lang="en-US" sz="2000" b="1" dirty="0">
                <a:hlinkClick r:id="rId2"/>
              </a:rPr>
              <a:t>"Runahead Execution: An Alternative to Very Large Instruction Windows for Out-of-order Processors"</a:t>
            </a:r>
            <a:br>
              <a:rPr lang="en-US" sz="2000" dirty="0"/>
            </a:br>
            <a:r>
              <a:rPr lang="en-US" sz="2000" i="1" dirty="0"/>
              <a:t>Proceedings of the </a:t>
            </a:r>
            <a:r>
              <a:rPr lang="en-US" sz="2000" i="1" dirty="0">
                <a:hlinkClick r:id="rId3"/>
              </a:rPr>
              <a:t>9th International Symposium on High-Performance Computer Architecture</a:t>
            </a:r>
            <a:r>
              <a:rPr lang="en-US" sz="2000" i="1" dirty="0"/>
              <a:t> (</a:t>
            </a:r>
            <a:r>
              <a:rPr lang="en-US" sz="2000" b="1" i="1" dirty="0"/>
              <a:t>HPCA</a:t>
            </a:r>
            <a:r>
              <a:rPr lang="en-US" sz="2000" i="1" dirty="0"/>
              <a:t>)</a:t>
            </a:r>
            <a:r>
              <a:rPr lang="en-US" sz="2000" dirty="0"/>
              <a:t>, pages 129-140, Anaheim, CA, February 2003. </a:t>
            </a:r>
            <a:r>
              <a:rPr lang="en-US" sz="2000" dirty="0">
                <a:hlinkClick r:id="rId4"/>
              </a:rPr>
              <a:t>Slides (pdf)</a:t>
            </a:r>
            <a:r>
              <a:rPr lang="en-US" sz="2000" dirty="0"/>
              <a:t> </a:t>
            </a:r>
            <a:endParaRPr lang="en-US" sz="2200" dirty="0"/>
          </a:p>
          <a:p>
            <a:endParaRPr lang="en-US" sz="2200" dirty="0"/>
          </a:p>
        </p:txBody>
      </p:sp>
      <p:sp>
        <p:nvSpPr>
          <p:cNvPr id="4" name="Slide Number Placeholder 3"/>
          <p:cNvSpPr>
            <a:spLocks noGrp="1"/>
          </p:cNvSpPr>
          <p:nvPr>
            <p:ph type="sldNum" sz="quarter" idx="11"/>
          </p:nvPr>
        </p:nvSpPr>
        <p:spPr/>
        <p:txBody>
          <a:bodyPr/>
          <a:lstStyle/>
          <a:p>
            <a:pPr marL="0" marR="0" lvl="0" indent="0" algn="r" defTabSz="914400" rtl="0" eaLnBrk="0" fontAlgn="auto" latinLnBrk="0" hangingPunct="0">
              <a:lnSpc>
                <a:spcPct val="100000"/>
              </a:lnSpc>
              <a:spcBef>
                <a:spcPts val="0"/>
              </a:spcBef>
              <a:spcAft>
                <a:spcPts val="0"/>
              </a:spcAft>
              <a:buClrTx/>
              <a:buSzTx/>
              <a:buFontTx/>
              <a:buNone/>
              <a:tabLst/>
              <a:defRPr/>
            </a:pPr>
            <a:fld id="{C693BED2-1B18-8744-B8F0-03CBD3594789}" type="slidenum">
              <a:rPr kumimoji="0" lang="en-US" altLang="en-US" sz="1600" b="0" i="0" u="none" strike="noStrike" kern="1200" cap="none" spc="0" normalizeH="0" baseline="0" noProof="0">
                <a:ln>
                  <a:noFill/>
                </a:ln>
                <a:solidFill>
                  <a:srgbClr val="000000"/>
                </a:solidFill>
                <a:effectLst/>
                <a:uLnTx/>
                <a:uFillTx/>
                <a:latin typeface="Garamond" charset="0"/>
                <a:ea typeface="+mn-ea"/>
                <a:cs typeface="+mn-cs"/>
              </a:rPr>
              <a:pPr marL="0" marR="0" lvl="0" indent="0" algn="r" defTabSz="914400" rtl="0" eaLnBrk="0" fontAlgn="auto" latinLnBrk="0" hangingPunct="0">
                <a:lnSpc>
                  <a:spcPct val="100000"/>
                </a:lnSpc>
                <a:spcBef>
                  <a:spcPts val="0"/>
                </a:spcBef>
                <a:spcAft>
                  <a:spcPts val="0"/>
                </a:spcAft>
                <a:buClrTx/>
                <a:buSzTx/>
                <a:buFontTx/>
                <a:buNone/>
                <a:tabLst/>
                <a:defRPr/>
              </a:pPr>
              <a:t>101</a:t>
            </a:fld>
            <a:endParaRPr kumimoji="0" lang="en-US" alt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6" name="Picture 5"/>
          <p:cNvPicPr>
            <a:picLocks noChangeAspect="1"/>
          </p:cNvPicPr>
          <p:nvPr/>
        </p:nvPicPr>
        <p:blipFill>
          <a:blip r:embed="rId5"/>
          <a:stretch>
            <a:fillRect/>
          </a:stretch>
        </p:blipFill>
        <p:spPr>
          <a:xfrm>
            <a:off x="0" y="3828774"/>
            <a:ext cx="9144000" cy="2495826"/>
          </a:xfrm>
          <a:prstGeom prst="rect">
            <a:avLst/>
          </a:prstGeom>
        </p:spPr>
      </p:pic>
    </p:spTree>
    <p:extLst>
      <p:ext uri="{BB962C8B-B14F-4D97-AF65-F5344CB8AC3E}">
        <p14:creationId xmlns:p14="http://schemas.microsoft.com/office/powerpoint/2010/main" val="1087656921"/>
      </p:ext>
    </p:extLst>
  </p:cSld>
  <p:clrMapOvr>
    <a:masterClrMapping/>
  </p:clrMapOvr>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The Performance Perspective (Today)</a:t>
            </a:r>
          </a:p>
        </p:txBody>
      </p:sp>
      <p:sp>
        <p:nvSpPr>
          <p:cNvPr id="3" name="Content Placeholder 2"/>
          <p:cNvSpPr>
            <a:spLocks noGrp="1"/>
          </p:cNvSpPr>
          <p:nvPr>
            <p:ph idx="1"/>
          </p:nvPr>
        </p:nvSpPr>
        <p:spPr/>
        <p:txBody>
          <a:bodyPr/>
          <a:lstStyle/>
          <a:p>
            <a:r>
              <a:rPr lang="en-US" dirty="0"/>
              <a:t>All of Google’s Data Center Workloads (2015): </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E574D81-B5DE-384D-B24B-566C679AE608}" type="slidenum">
              <a:rPr kumimoji="0" lang="en-US" sz="1600" b="0" i="0" u="none" strike="noStrike" kern="1200" cap="none" spc="0" normalizeH="0" baseline="0" noProof="0" smtClean="0">
                <a:ln>
                  <a:noFill/>
                </a:ln>
                <a:solidFill>
                  <a:srgbClr val="000000"/>
                </a:solidFill>
                <a:effectLst/>
                <a:uLnTx/>
                <a:uFillTx/>
                <a:latin typeface="Garamond" charset="0"/>
                <a:ea typeface="+mn-ea"/>
              </a:rPr>
              <a:pPr marL="0" marR="0" lvl="0" indent="0" algn="r" defTabSz="914400" rtl="0" eaLnBrk="1" fontAlgn="auto" latinLnBrk="0" hangingPunct="1">
                <a:lnSpc>
                  <a:spcPct val="100000"/>
                </a:lnSpc>
                <a:spcBef>
                  <a:spcPts val="0"/>
                </a:spcBef>
                <a:spcAft>
                  <a:spcPts val="0"/>
                </a:spcAft>
                <a:buClrTx/>
                <a:buSzTx/>
                <a:buFontTx/>
                <a:buNone/>
                <a:tabLst/>
                <a:defRPr/>
              </a:pPr>
              <a:t>102</a:t>
            </a:fld>
            <a:endParaRPr kumimoji="0" lang="en-US" sz="1600" b="0" i="0" u="none" strike="noStrike" kern="1200" cap="none" spc="0" normalizeH="0" baseline="0" noProof="0">
              <a:ln>
                <a:noFill/>
              </a:ln>
              <a:solidFill>
                <a:srgbClr val="000000"/>
              </a:solidFill>
              <a:effectLst/>
              <a:uLnTx/>
              <a:uFillTx/>
              <a:latin typeface="Garamond" charset="0"/>
              <a:ea typeface="+mn-ea"/>
            </a:endParaRPr>
          </a:p>
        </p:txBody>
      </p:sp>
      <p:pic>
        <p:nvPicPr>
          <p:cNvPr id="5" name="Picture 4"/>
          <p:cNvPicPr>
            <a:picLocks noChangeAspect="1"/>
          </p:cNvPicPr>
          <p:nvPr/>
        </p:nvPicPr>
        <p:blipFill>
          <a:blip r:embed="rId2"/>
          <a:stretch>
            <a:fillRect/>
          </a:stretch>
        </p:blipFill>
        <p:spPr>
          <a:xfrm>
            <a:off x="971600" y="1618579"/>
            <a:ext cx="6984776" cy="4821475"/>
          </a:xfrm>
          <a:prstGeom prst="rect">
            <a:avLst/>
          </a:prstGeom>
        </p:spPr>
      </p:pic>
      <p:sp>
        <p:nvSpPr>
          <p:cNvPr id="6" name="AutoShape 25"/>
          <p:cNvSpPr>
            <a:spLocks noChangeArrowheads="1"/>
          </p:cNvSpPr>
          <p:nvPr/>
        </p:nvSpPr>
        <p:spPr bwMode="auto">
          <a:xfrm>
            <a:off x="3779912" y="2442260"/>
            <a:ext cx="3096344" cy="2304256"/>
          </a:xfrm>
          <a:prstGeom prst="roundRect">
            <a:avLst>
              <a:gd name="adj" fmla="val 16667"/>
            </a:avLst>
          </a:prstGeom>
          <a:noFill/>
          <a:ln w="88900">
            <a:solidFill>
              <a:srgbClr val="0000FF"/>
            </a:solidFill>
            <a:round/>
            <a:headEnd/>
            <a:tailEnd/>
          </a:ln>
          <a:effectLst/>
        </p:spPr>
        <p:txBody>
          <a:bodyPr wrap="none" lIns="64008" tIns="32004" rIns="64008" bIns="320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itchFamily="-107" charset="0"/>
              <a:ea typeface="Arial" pitchFamily="-107" charset="0"/>
              <a:cs typeface="Arial" pitchFamily="-107" charset="0"/>
            </a:endParaRPr>
          </a:p>
        </p:txBody>
      </p:sp>
      <p:sp>
        <p:nvSpPr>
          <p:cNvPr id="7" name="TextBox 6"/>
          <p:cNvSpPr txBox="1"/>
          <p:nvPr/>
        </p:nvSpPr>
        <p:spPr>
          <a:xfrm>
            <a:off x="2339752" y="6528683"/>
            <a:ext cx="4516749" cy="28469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err="1">
                <a:ln>
                  <a:noFill/>
                </a:ln>
                <a:solidFill>
                  <a:srgbClr val="000000"/>
                </a:solidFill>
                <a:effectLst/>
                <a:uLnTx/>
                <a:uFillTx/>
                <a:latin typeface="Tahoma"/>
                <a:ea typeface="+mn-ea"/>
                <a:cs typeface="+mn-cs"/>
              </a:rPr>
              <a:t>Kanev</a:t>
            </a:r>
            <a:r>
              <a:rPr kumimoji="0" lang="en-US" sz="1250" b="0" i="0" u="none" strike="noStrike" kern="1200" cap="none" spc="0" normalizeH="0" baseline="0" noProof="0" dirty="0">
                <a:ln>
                  <a:noFill/>
                </a:ln>
                <a:solidFill>
                  <a:srgbClr val="000000"/>
                </a:solidFill>
                <a:effectLst/>
                <a:uLnTx/>
                <a:uFillTx/>
                <a:latin typeface="Tahoma"/>
                <a:ea typeface="+mn-ea"/>
                <a:cs typeface="+mn-cs"/>
              </a:rPr>
              <a:t>+, “</a:t>
            </a:r>
            <a:r>
              <a:rPr kumimoji="0" lang="en-US" sz="1250" b="0" i="0" u="none" strike="noStrike" kern="1200" cap="none" spc="0" normalizeH="0" baseline="0" noProof="0" dirty="0">
                <a:ln>
                  <a:noFill/>
                </a:ln>
                <a:solidFill>
                  <a:srgbClr val="0000FF"/>
                </a:solidFill>
                <a:effectLst/>
                <a:uLnTx/>
                <a:uFillTx/>
                <a:latin typeface="Tahoma"/>
                <a:ea typeface="+mn-ea"/>
                <a:cs typeface="+mn-cs"/>
              </a:rPr>
              <a:t>Profiling a Warehouse-Scale Computer</a:t>
            </a:r>
            <a:r>
              <a:rPr kumimoji="0" lang="en-US" sz="1250" b="0" i="0" u="none" strike="noStrike" kern="1200" cap="none" spc="0" normalizeH="0" baseline="0" noProof="0" dirty="0">
                <a:ln>
                  <a:noFill/>
                </a:ln>
                <a:solidFill>
                  <a:srgbClr val="000000"/>
                </a:solidFill>
                <a:effectLst/>
                <a:uLnTx/>
                <a:uFillTx/>
                <a:latin typeface="Tahoma"/>
                <a:ea typeface="+mn-ea"/>
                <a:cs typeface="+mn-cs"/>
              </a:rPr>
              <a:t>,” ISCA 2015.</a:t>
            </a:r>
          </a:p>
        </p:txBody>
      </p:sp>
    </p:spTree>
    <p:extLst>
      <p:ext uri="{BB962C8B-B14F-4D97-AF65-F5344CB8AC3E}">
        <p14:creationId xmlns:p14="http://schemas.microsoft.com/office/powerpoint/2010/main" val="217497987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The Performance Perspective (Today)</a:t>
            </a:r>
          </a:p>
        </p:txBody>
      </p:sp>
      <p:sp>
        <p:nvSpPr>
          <p:cNvPr id="3" name="Content Placeholder 2"/>
          <p:cNvSpPr>
            <a:spLocks noGrp="1"/>
          </p:cNvSpPr>
          <p:nvPr>
            <p:ph idx="1"/>
          </p:nvPr>
        </p:nvSpPr>
        <p:spPr/>
        <p:txBody>
          <a:bodyPr/>
          <a:lstStyle/>
          <a:p>
            <a:r>
              <a:rPr lang="en-US" dirty="0"/>
              <a:t>All of Google’s Data Center Workloads (2015): </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E574D81-B5DE-384D-B24B-566C679AE608}" type="slidenum">
              <a:rPr kumimoji="0" lang="en-US" sz="1600" b="0" i="0" u="none" strike="noStrike" kern="1200" cap="none" spc="0" normalizeH="0" baseline="0" noProof="0" smtClean="0">
                <a:ln>
                  <a:noFill/>
                </a:ln>
                <a:solidFill>
                  <a:srgbClr val="000000"/>
                </a:solidFill>
                <a:effectLst/>
                <a:uLnTx/>
                <a:uFillTx/>
                <a:latin typeface="Garamond" charset="0"/>
                <a:ea typeface="+mn-ea"/>
              </a:rPr>
              <a:pPr marL="0" marR="0" lvl="0" indent="0" algn="r" defTabSz="914400" rtl="0" eaLnBrk="1" fontAlgn="auto" latinLnBrk="0" hangingPunct="1">
                <a:lnSpc>
                  <a:spcPct val="100000"/>
                </a:lnSpc>
                <a:spcBef>
                  <a:spcPts val="0"/>
                </a:spcBef>
                <a:spcAft>
                  <a:spcPts val="0"/>
                </a:spcAft>
                <a:buClrTx/>
                <a:buSzTx/>
                <a:buFontTx/>
                <a:buNone/>
                <a:tabLst/>
                <a:defRPr/>
              </a:pPr>
              <a:t>103</a:t>
            </a:fld>
            <a:endParaRPr kumimoji="0" lang="en-US" sz="1600" b="0" i="0" u="none" strike="noStrike" kern="1200" cap="none" spc="0" normalizeH="0" baseline="0" noProof="0">
              <a:ln>
                <a:noFill/>
              </a:ln>
              <a:solidFill>
                <a:srgbClr val="000000"/>
              </a:solidFill>
              <a:effectLst/>
              <a:uLnTx/>
              <a:uFillTx/>
              <a:latin typeface="Garamond" charset="0"/>
              <a:ea typeface="+mn-ea"/>
            </a:endParaRPr>
          </a:p>
        </p:txBody>
      </p:sp>
      <p:sp>
        <p:nvSpPr>
          <p:cNvPr id="7" name="TextBox 6"/>
          <p:cNvSpPr txBox="1"/>
          <p:nvPr/>
        </p:nvSpPr>
        <p:spPr>
          <a:xfrm>
            <a:off x="2339752" y="6528683"/>
            <a:ext cx="4516749" cy="28469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err="1">
                <a:ln>
                  <a:noFill/>
                </a:ln>
                <a:solidFill>
                  <a:srgbClr val="000000"/>
                </a:solidFill>
                <a:effectLst/>
                <a:uLnTx/>
                <a:uFillTx/>
                <a:latin typeface="Tahoma"/>
                <a:ea typeface="+mn-ea"/>
                <a:cs typeface="+mn-cs"/>
              </a:rPr>
              <a:t>Kanev</a:t>
            </a:r>
            <a:r>
              <a:rPr kumimoji="0" lang="en-US" sz="1250" b="0" i="0" u="none" strike="noStrike" kern="1200" cap="none" spc="0" normalizeH="0" baseline="0" noProof="0" dirty="0">
                <a:ln>
                  <a:noFill/>
                </a:ln>
                <a:solidFill>
                  <a:srgbClr val="000000"/>
                </a:solidFill>
                <a:effectLst/>
                <a:uLnTx/>
                <a:uFillTx/>
                <a:latin typeface="Tahoma"/>
                <a:ea typeface="+mn-ea"/>
                <a:cs typeface="+mn-cs"/>
              </a:rPr>
              <a:t>+, “</a:t>
            </a:r>
            <a:r>
              <a:rPr kumimoji="0" lang="en-US" sz="1250" b="0" i="0" u="none" strike="noStrike" kern="1200" cap="none" spc="0" normalizeH="0" baseline="0" noProof="0" dirty="0">
                <a:ln>
                  <a:noFill/>
                </a:ln>
                <a:solidFill>
                  <a:srgbClr val="0000FF"/>
                </a:solidFill>
                <a:effectLst/>
                <a:uLnTx/>
                <a:uFillTx/>
                <a:latin typeface="Tahoma"/>
                <a:ea typeface="+mn-ea"/>
                <a:cs typeface="+mn-cs"/>
              </a:rPr>
              <a:t>Profiling a Warehouse-Scale Computer</a:t>
            </a:r>
            <a:r>
              <a:rPr kumimoji="0" lang="en-US" sz="1250" b="0" i="0" u="none" strike="noStrike" kern="1200" cap="none" spc="0" normalizeH="0" baseline="0" noProof="0" dirty="0">
                <a:ln>
                  <a:noFill/>
                </a:ln>
                <a:solidFill>
                  <a:srgbClr val="000000"/>
                </a:solidFill>
                <a:effectLst/>
                <a:uLnTx/>
                <a:uFillTx/>
                <a:latin typeface="Tahoma"/>
                <a:ea typeface="+mn-ea"/>
                <a:cs typeface="+mn-cs"/>
              </a:rPr>
              <a:t>,” ISCA 2015.</a:t>
            </a:r>
          </a:p>
        </p:txBody>
      </p:sp>
      <p:pic>
        <p:nvPicPr>
          <p:cNvPr id="8" name="Picture 7"/>
          <p:cNvPicPr>
            <a:picLocks noChangeAspect="1"/>
          </p:cNvPicPr>
          <p:nvPr/>
        </p:nvPicPr>
        <p:blipFill>
          <a:blip r:embed="rId2"/>
          <a:stretch>
            <a:fillRect/>
          </a:stretch>
        </p:blipFill>
        <p:spPr>
          <a:xfrm>
            <a:off x="179511" y="1732974"/>
            <a:ext cx="8581113" cy="4360322"/>
          </a:xfrm>
          <a:prstGeom prst="rect">
            <a:avLst/>
          </a:prstGeom>
        </p:spPr>
      </p:pic>
    </p:spTree>
    <p:extLst>
      <p:ext uri="{BB962C8B-B14F-4D97-AF65-F5344CB8AC3E}">
        <p14:creationId xmlns:p14="http://schemas.microsoft.com/office/powerpoint/2010/main" val="3072050518"/>
      </p:ext>
    </p:extLst>
  </p:cSld>
  <p:clrMapOvr>
    <a:masterClrMapping/>
  </p:clrMapOvr>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Perils of Processor-Centric Design</a:t>
            </a:r>
          </a:p>
        </p:txBody>
      </p:sp>
      <p:sp>
        <p:nvSpPr>
          <p:cNvPr id="3" name="Content Placeholder 2"/>
          <p:cNvSpPr>
            <a:spLocks noGrp="1"/>
          </p:cNvSpPr>
          <p:nvPr>
            <p:ph idx="1"/>
          </p:nvPr>
        </p:nvSpPr>
        <p:spPr>
          <a:xfrm>
            <a:off x="228600" y="683549"/>
            <a:ext cx="8915400" cy="5193723"/>
          </a:xfrm>
        </p:spPr>
        <p:txBody>
          <a:bodyPr/>
          <a:lstStyle/>
          <a:p>
            <a:endParaRPr lang="en-US" dirty="0">
              <a:solidFill>
                <a:srgbClr val="FF0000"/>
              </a:solidFill>
            </a:endParaRPr>
          </a:p>
          <a:p>
            <a:r>
              <a:rPr lang="en-US" dirty="0">
                <a:solidFill>
                  <a:srgbClr val="FF0000"/>
                </a:solidFill>
              </a:rPr>
              <a:t>Grossly-imbalanced systems</a:t>
            </a:r>
          </a:p>
          <a:p>
            <a:pPr lvl="1"/>
            <a:r>
              <a:rPr lang="en-US" dirty="0"/>
              <a:t>Processing done only in </a:t>
            </a:r>
            <a:r>
              <a:rPr lang="en-US" b="1" dirty="0"/>
              <a:t>one</a:t>
            </a:r>
            <a:r>
              <a:rPr lang="en-US" dirty="0"/>
              <a:t> </a:t>
            </a:r>
            <a:r>
              <a:rPr lang="en-US" b="1" dirty="0"/>
              <a:t>place</a:t>
            </a:r>
          </a:p>
          <a:p>
            <a:pPr lvl="1"/>
            <a:r>
              <a:rPr lang="en-US" dirty="0"/>
              <a:t>Everything else just stores and moves data: </a:t>
            </a:r>
            <a:r>
              <a:rPr lang="en-US" b="1" dirty="0"/>
              <a:t>data moves a lot</a:t>
            </a:r>
          </a:p>
          <a:p>
            <a:pPr marL="344487" lvl="1" indent="0">
              <a:buNone/>
            </a:pPr>
            <a:r>
              <a:rPr lang="en-US" dirty="0">
                <a:solidFill>
                  <a:srgbClr val="0000FF"/>
                </a:solidFill>
                <a:sym typeface="Wingdings"/>
              </a:rPr>
              <a:t> Energy inefficient </a:t>
            </a:r>
          </a:p>
          <a:p>
            <a:pPr marL="344487" lvl="1" indent="0">
              <a:buNone/>
            </a:pPr>
            <a:r>
              <a:rPr lang="en-US" dirty="0">
                <a:solidFill>
                  <a:srgbClr val="0000FF"/>
                </a:solidFill>
                <a:sym typeface="Wingdings"/>
              </a:rPr>
              <a:t> Low performance</a:t>
            </a:r>
          </a:p>
          <a:p>
            <a:pPr marL="344487" lvl="1" indent="0">
              <a:buNone/>
            </a:pPr>
            <a:r>
              <a:rPr lang="en-US" dirty="0">
                <a:solidFill>
                  <a:srgbClr val="0000FF"/>
                </a:solidFill>
                <a:sym typeface="Wingdings"/>
              </a:rPr>
              <a:t> Complex</a:t>
            </a:r>
            <a:endParaRPr lang="en-US" dirty="0">
              <a:solidFill>
                <a:srgbClr val="0000FF"/>
              </a:solidFill>
            </a:endParaRPr>
          </a:p>
          <a:p>
            <a:pPr marL="0" indent="0">
              <a:buNone/>
            </a:pPr>
            <a:endParaRPr lang="en-US" dirty="0">
              <a:solidFill>
                <a:srgbClr val="FF0000"/>
              </a:solidFill>
            </a:endParaRPr>
          </a:p>
          <a:p>
            <a:r>
              <a:rPr lang="en-US" dirty="0">
                <a:solidFill>
                  <a:srgbClr val="FF0000"/>
                </a:solidFill>
              </a:rPr>
              <a:t>Overly complex and bloated processor (and accelerators)</a:t>
            </a:r>
          </a:p>
          <a:p>
            <a:pPr lvl="1"/>
            <a:r>
              <a:rPr lang="en-US" dirty="0"/>
              <a:t>To tolerate data access from memory</a:t>
            </a:r>
          </a:p>
          <a:p>
            <a:pPr lvl="1"/>
            <a:r>
              <a:rPr lang="en-US" dirty="0"/>
              <a:t>Complex hierarchies and mechanisms </a:t>
            </a:r>
          </a:p>
          <a:p>
            <a:pPr marL="344487" lvl="1" indent="0">
              <a:buNone/>
            </a:pPr>
            <a:r>
              <a:rPr lang="en-US" dirty="0">
                <a:solidFill>
                  <a:srgbClr val="0000FF"/>
                </a:solidFill>
                <a:sym typeface="Wingdings"/>
              </a:rPr>
              <a:t> Energy inefficient </a:t>
            </a:r>
          </a:p>
          <a:p>
            <a:pPr marL="344487" lvl="1" indent="0">
              <a:buNone/>
            </a:pPr>
            <a:r>
              <a:rPr lang="en-US" dirty="0">
                <a:solidFill>
                  <a:srgbClr val="0000FF"/>
                </a:solidFill>
                <a:sym typeface="Wingdings"/>
              </a:rPr>
              <a:t> Low performance</a:t>
            </a:r>
          </a:p>
          <a:p>
            <a:pPr marL="344487" lvl="1" indent="0">
              <a:buNone/>
            </a:pPr>
            <a:r>
              <a:rPr lang="en-US" dirty="0">
                <a:solidFill>
                  <a:srgbClr val="0000FF"/>
                </a:solidFill>
                <a:sym typeface="Wingdings"/>
              </a:rPr>
              <a:t> Complex</a:t>
            </a:r>
            <a:endParaRPr lang="en-US" dirty="0">
              <a:solidFill>
                <a:srgbClr val="0000FF"/>
              </a:solidFill>
            </a:endParaRPr>
          </a:p>
          <a:p>
            <a:pPr lvl="1"/>
            <a:endParaRPr lang="en-US" dirty="0"/>
          </a:p>
          <a:p>
            <a:pPr lvl="1"/>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104</a:t>
            </a:fld>
            <a:endParaRPr lang="en-US"/>
          </a:p>
        </p:txBody>
      </p:sp>
    </p:spTree>
    <p:extLst>
      <p:ext uri="{BB962C8B-B14F-4D97-AF65-F5344CB8AC3E}">
        <p14:creationId xmlns:p14="http://schemas.microsoft.com/office/powerpoint/2010/main" val="74974927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3">
                                            <p:txEl>
                                              <p:pRg st="13" end="1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Perils of Processor-Centric Design</a:t>
            </a:r>
          </a:p>
        </p:txBody>
      </p:sp>
      <p:sp>
        <p:nvSpPr>
          <p:cNvPr id="3" name="Content Placeholder 2"/>
          <p:cNvSpPr>
            <a:spLocks noGrp="1"/>
          </p:cNvSpPr>
          <p:nvPr>
            <p:ph idx="1"/>
          </p:nvPr>
        </p:nvSpPr>
        <p:spPr>
          <a:xfrm>
            <a:off x="228600" y="899573"/>
            <a:ext cx="8610600" cy="5193723"/>
          </a:xfrm>
        </p:spPr>
        <p:txBody>
          <a:bodyPr/>
          <a:lstStyle/>
          <a:p>
            <a:endParaRPr lang="en-US"/>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105</a:t>
            </a:fld>
            <a:endParaRPr lang="en-US"/>
          </a:p>
        </p:txBody>
      </p:sp>
      <p:pic>
        <p:nvPicPr>
          <p:cNvPr id="6" name="Picture 5" descr="many-core3.eps"/>
          <p:cNvPicPr>
            <a:picLocks noChangeAspect="1"/>
          </p:cNvPicPr>
          <p:nvPr/>
        </p:nvPicPr>
        <p:blipFill>
          <a:blip r:embed="rId2"/>
          <a:srcRect/>
          <a:stretch>
            <a:fillRect/>
          </a:stretch>
        </p:blipFill>
        <p:spPr bwMode="auto">
          <a:xfrm>
            <a:off x="0" y="954782"/>
            <a:ext cx="6146800" cy="4953000"/>
          </a:xfrm>
          <a:prstGeom prst="rect">
            <a:avLst/>
          </a:prstGeom>
          <a:noFill/>
          <a:ln w="9525">
            <a:noFill/>
            <a:miter lim="800000"/>
            <a:headEnd/>
            <a:tailEnd/>
          </a:ln>
        </p:spPr>
      </p:pic>
      <p:pic>
        <p:nvPicPr>
          <p:cNvPr id="7" name="Picture 23" descr="http://i.ehow.com/images/a04/ac/qb/format-hard-drive-xp-800X800.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20433856">
            <a:off x="6691556" y="2327775"/>
            <a:ext cx="2124075" cy="212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Line 21"/>
          <p:cNvSpPr>
            <a:spLocks noChangeShapeType="1"/>
          </p:cNvSpPr>
          <p:nvPr/>
        </p:nvSpPr>
        <p:spPr bwMode="auto">
          <a:xfrm>
            <a:off x="6080368" y="3372350"/>
            <a:ext cx="1044575" cy="0"/>
          </a:xfrm>
          <a:prstGeom prst="line">
            <a:avLst/>
          </a:prstGeom>
          <a:noFill/>
          <a:ln w="38100">
            <a:solidFill>
              <a:srgbClr val="993300"/>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5" name="TextBox 4"/>
          <p:cNvSpPr txBox="1"/>
          <p:nvPr/>
        </p:nvSpPr>
        <p:spPr>
          <a:xfrm>
            <a:off x="611560" y="6021288"/>
            <a:ext cx="7811954" cy="400110"/>
          </a:xfrm>
          <a:prstGeom prst="rect">
            <a:avLst/>
          </a:prstGeom>
          <a:noFill/>
        </p:spPr>
        <p:txBody>
          <a:bodyPr wrap="none" rtlCol="0">
            <a:spAutoFit/>
          </a:bodyPr>
          <a:lstStyle/>
          <a:p>
            <a:r>
              <a:rPr lang="en-US" sz="2000" b="1" dirty="0">
                <a:solidFill>
                  <a:srgbClr val="FF0000"/>
                </a:solidFill>
              </a:rPr>
              <a:t>Most of the system is dedicated to storing and moving data </a:t>
            </a:r>
          </a:p>
        </p:txBody>
      </p:sp>
    </p:spTree>
    <p:extLst>
      <p:ext uri="{BB962C8B-B14F-4D97-AF65-F5344CB8AC3E}">
        <p14:creationId xmlns:p14="http://schemas.microsoft.com/office/powerpoint/2010/main" val="1749423941"/>
      </p:ext>
    </p:extLst>
  </p:cSld>
  <p:clrMapOvr>
    <a:masterClrMapping/>
  </p:clrMapOvr>
  <p:transition/>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Title 1"/>
          <p:cNvSpPr>
            <a:spLocks noGrp="1"/>
          </p:cNvSpPr>
          <p:nvPr>
            <p:ph type="title"/>
          </p:nvPr>
        </p:nvSpPr>
        <p:spPr>
          <a:xfrm>
            <a:off x="228600" y="152400"/>
            <a:ext cx="8915400" cy="1066800"/>
          </a:xfrm>
        </p:spPr>
        <p:txBody>
          <a:bodyPr/>
          <a:lstStyle/>
          <a:p>
            <a:r>
              <a:rPr lang="en-US" dirty="0">
                <a:latin typeface="Garamond" charset="0"/>
                <a:ea typeface="ＭＳ Ｐゴシック" charset="0"/>
                <a:cs typeface="ＭＳ Ｐゴシック" charset="0"/>
              </a:rPr>
              <a:t>The Energy Perspective</a:t>
            </a:r>
          </a:p>
        </p:txBody>
      </p:sp>
      <p:sp>
        <p:nvSpPr>
          <p:cNvPr id="270338"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A378AE50-A064-BF4D-97C5-B7B9F4FAAF31}"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106</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33400" y="1016000"/>
            <a:ext cx="8113713" cy="530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extBox 5"/>
          <p:cNvSpPr txBox="1">
            <a:spLocks noChangeArrowheads="1"/>
          </p:cNvSpPr>
          <p:nvPr/>
        </p:nvSpPr>
        <p:spPr bwMode="auto">
          <a:xfrm>
            <a:off x="6826250" y="1524000"/>
            <a:ext cx="2012950"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rPr>
              <a:t>Dally, HiPEAC 2015</a:t>
            </a:r>
          </a:p>
        </p:txBody>
      </p:sp>
      <p:sp>
        <p:nvSpPr>
          <p:cNvPr id="7" name="AutoShape 25"/>
          <p:cNvSpPr>
            <a:spLocks noChangeArrowheads="1"/>
          </p:cNvSpPr>
          <p:nvPr/>
        </p:nvSpPr>
        <p:spPr bwMode="auto">
          <a:xfrm>
            <a:off x="971600" y="2420888"/>
            <a:ext cx="2160240" cy="648071"/>
          </a:xfrm>
          <a:prstGeom prst="roundRect">
            <a:avLst>
              <a:gd name="adj" fmla="val 16667"/>
            </a:avLst>
          </a:prstGeom>
          <a:noFill/>
          <a:ln w="63500">
            <a:solidFill>
              <a:schemeClr val="tx2">
                <a:lumMod val="60000"/>
                <a:lumOff val="40000"/>
              </a:schemeClr>
            </a:solidFill>
            <a:round/>
            <a:headEnd/>
            <a:tailEnd/>
          </a:ln>
          <a:effectLst/>
        </p:spPr>
        <p:txBody>
          <a:bodyPr wrap="none" lIns="64008" tIns="32004" rIns="64008" bIns="320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itchFamily="-107" charset="0"/>
              <a:ea typeface="Arial" pitchFamily="-107" charset="0"/>
              <a:cs typeface="Arial" pitchFamily="-107" charset="0"/>
            </a:endParaRPr>
          </a:p>
        </p:txBody>
      </p:sp>
      <p:sp>
        <p:nvSpPr>
          <p:cNvPr id="8" name="AutoShape 25"/>
          <p:cNvSpPr>
            <a:spLocks noChangeArrowheads="1"/>
          </p:cNvSpPr>
          <p:nvPr/>
        </p:nvSpPr>
        <p:spPr bwMode="auto">
          <a:xfrm>
            <a:off x="5724128" y="2492896"/>
            <a:ext cx="2160240" cy="648071"/>
          </a:xfrm>
          <a:prstGeom prst="roundRect">
            <a:avLst>
              <a:gd name="adj" fmla="val 16667"/>
            </a:avLst>
          </a:prstGeom>
          <a:noFill/>
          <a:ln w="63500">
            <a:solidFill>
              <a:srgbClr val="FF0000"/>
            </a:solidFill>
            <a:round/>
            <a:headEnd/>
            <a:tailEnd/>
          </a:ln>
          <a:effectLst/>
        </p:spPr>
        <p:txBody>
          <a:bodyPr wrap="none" lIns="64008" tIns="32004" rIns="64008" bIns="320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itchFamily="-107" charset="0"/>
              <a:ea typeface="Arial" pitchFamily="-107" charset="0"/>
              <a:cs typeface="Arial" pitchFamily="-107" charset="0"/>
            </a:endParaRPr>
          </a:p>
        </p:txBody>
      </p:sp>
    </p:spTree>
    <p:extLst>
      <p:ext uri="{BB962C8B-B14F-4D97-AF65-F5344CB8AC3E}">
        <p14:creationId xmlns:p14="http://schemas.microsoft.com/office/powerpoint/2010/main" val="230426759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P spid="8" grpId="0" animBg="1"/>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Title 1"/>
          <p:cNvSpPr>
            <a:spLocks noGrp="1"/>
          </p:cNvSpPr>
          <p:nvPr>
            <p:ph type="title"/>
          </p:nvPr>
        </p:nvSpPr>
        <p:spPr>
          <a:xfrm>
            <a:off x="228600" y="152400"/>
            <a:ext cx="8915400" cy="1066800"/>
          </a:xfrm>
        </p:spPr>
        <p:txBody>
          <a:bodyPr/>
          <a:lstStyle/>
          <a:p>
            <a:r>
              <a:rPr lang="en-US" dirty="0">
                <a:latin typeface="Garamond" charset="0"/>
                <a:ea typeface="ＭＳ Ｐゴシック" charset="0"/>
                <a:cs typeface="ＭＳ Ｐゴシック" charset="0"/>
              </a:rPr>
              <a:t>Data Movement vs. Computation Energy</a:t>
            </a:r>
          </a:p>
        </p:txBody>
      </p:sp>
      <p:sp>
        <p:nvSpPr>
          <p:cNvPr id="270338"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A378AE50-A064-BF4D-97C5-B7B9F4FAAF31}"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107</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33400" y="1016000"/>
            <a:ext cx="8113713" cy="530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extBox 5"/>
          <p:cNvSpPr txBox="1">
            <a:spLocks noChangeArrowheads="1"/>
          </p:cNvSpPr>
          <p:nvPr/>
        </p:nvSpPr>
        <p:spPr bwMode="auto">
          <a:xfrm>
            <a:off x="6826250" y="1524000"/>
            <a:ext cx="2012950"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rPr>
              <a:t>Dally, HiPEAC 2015</a:t>
            </a:r>
          </a:p>
        </p:txBody>
      </p:sp>
      <p:sp>
        <p:nvSpPr>
          <p:cNvPr id="7" name="AutoShape 25"/>
          <p:cNvSpPr>
            <a:spLocks noChangeArrowheads="1"/>
          </p:cNvSpPr>
          <p:nvPr/>
        </p:nvSpPr>
        <p:spPr bwMode="auto">
          <a:xfrm>
            <a:off x="971600" y="2420888"/>
            <a:ext cx="2160240" cy="648071"/>
          </a:xfrm>
          <a:prstGeom prst="roundRect">
            <a:avLst>
              <a:gd name="adj" fmla="val 16667"/>
            </a:avLst>
          </a:prstGeom>
          <a:noFill/>
          <a:ln w="63500">
            <a:solidFill>
              <a:schemeClr val="tx2">
                <a:lumMod val="60000"/>
                <a:lumOff val="40000"/>
              </a:schemeClr>
            </a:solidFill>
            <a:round/>
            <a:headEnd/>
            <a:tailEnd/>
          </a:ln>
          <a:effectLst/>
        </p:spPr>
        <p:txBody>
          <a:bodyPr wrap="none" lIns="64008" tIns="32004" rIns="64008" bIns="320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itchFamily="-107" charset="0"/>
              <a:ea typeface="Arial" pitchFamily="-107" charset="0"/>
              <a:cs typeface="Arial" pitchFamily="-107" charset="0"/>
            </a:endParaRPr>
          </a:p>
        </p:txBody>
      </p:sp>
      <p:sp>
        <p:nvSpPr>
          <p:cNvPr id="8" name="AutoShape 25"/>
          <p:cNvSpPr>
            <a:spLocks noChangeArrowheads="1"/>
          </p:cNvSpPr>
          <p:nvPr/>
        </p:nvSpPr>
        <p:spPr bwMode="auto">
          <a:xfrm>
            <a:off x="5724128" y="2492896"/>
            <a:ext cx="2160240" cy="648071"/>
          </a:xfrm>
          <a:prstGeom prst="roundRect">
            <a:avLst>
              <a:gd name="adj" fmla="val 16667"/>
            </a:avLst>
          </a:prstGeom>
          <a:noFill/>
          <a:ln w="63500">
            <a:solidFill>
              <a:srgbClr val="FF0000"/>
            </a:solidFill>
            <a:round/>
            <a:headEnd/>
            <a:tailEnd/>
          </a:ln>
          <a:effectLst/>
        </p:spPr>
        <p:txBody>
          <a:bodyPr wrap="none" lIns="64008" tIns="32004" rIns="64008" bIns="320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itchFamily="-107" charset="0"/>
              <a:ea typeface="Arial" pitchFamily="-107" charset="0"/>
              <a:cs typeface="Arial" pitchFamily="-107" charset="0"/>
            </a:endParaRPr>
          </a:p>
        </p:txBody>
      </p:sp>
      <p:sp>
        <p:nvSpPr>
          <p:cNvPr id="3" name="TextBox 2"/>
          <p:cNvSpPr txBox="1"/>
          <p:nvPr/>
        </p:nvSpPr>
        <p:spPr>
          <a:xfrm>
            <a:off x="323528" y="4869160"/>
            <a:ext cx="8489975" cy="1323439"/>
          </a:xfrm>
          <a:prstGeom prst="rect">
            <a:avLst/>
          </a:prstGeom>
          <a:solidFill>
            <a:srgbClr val="FF6600"/>
          </a:solidFill>
          <a:ln>
            <a:solidFill>
              <a:schemeClr val="tx1"/>
            </a:solid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srgbClr val="FFFFFF"/>
                </a:solidFill>
                <a:effectLst/>
                <a:uLnTx/>
                <a:uFillTx/>
                <a:latin typeface="Tahoma"/>
                <a:ea typeface="+mn-ea"/>
                <a:cs typeface="+mn-cs"/>
              </a:rPr>
              <a:t>A memory access consumes ~1000X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srgbClr val="FFFFFF"/>
                </a:solidFill>
                <a:effectLst/>
                <a:uLnTx/>
                <a:uFillTx/>
                <a:latin typeface="Tahoma"/>
                <a:ea typeface="+mn-ea"/>
                <a:cs typeface="+mn-cs"/>
              </a:rPr>
              <a:t>the energy of a complex addition </a:t>
            </a:r>
          </a:p>
        </p:txBody>
      </p:sp>
    </p:spTree>
    <p:extLst>
      <p:ext uri="{BB962C8B-B14F-4D97-AF65-F5344CB8AC3E}">
        <p14:creationId xmlns:p14="http://schemas.microsoft.com/office/powerpoint/2010/main" val="3102747496"/>
      </p:ext>
    </p:extLst>
  </p:cSld>
  <p:clrMapOvr>
    <a:masterClrMapping/>
  </p:clrMapOvr>
  <p:transition/>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latin typeface="Garamond" charset="0"/>
                <a:ea typeface="ＭＳ Ｐゴシック" charset="0"/>
                <a:cs typeface="ＭＳ Ｐゴシック" charset="0"/>
              </a:rPr>
              <a:t>Data Movement vs. Computation Energy</a:t>
            </a:r>
            <a:endParaRPr lang="en-US" dirty="0"/>
          </a:p>
        </p:txBody>
      </p:sp>
      <p:sp>
        <p:nvSpPr>
          <p:cNvPr id="3" name="Content Placeholder 2"/>
          <p:cNvSpPr>
            <a:spLocks noGrp="1"/>
          </p:cNvSpPr>
          <p:nvPr>
            <p:ph idx="1"/>
          </p:nvPr>
        </p:nvSpPr>
        <p:spPr>
          <a:xfrm>
            <a:off x="228600" y="1052736"/>
            <a:ext cx="8610600" cy="4876800"/>
          </a:xfrm>
        </p:spPr>
        <p:txBody>
          <a:bodyPr/>
          <a:lstStyle/>
          <a:p>
            <a:r>
              <a:rPr lang="en-US" dirty="0">
                <a:solidFill>
                  <a:srgbClr val="FF0000"/>
                </a:solidFill>
                <a:cs typeface="Adobe Garamond Pro"/>
              </a:rPr>
              <a:t>Data movement </a:t>
            </a:r>
            <a:r>
              <a:rPr lang="en-US" dirty="0">
                <a:solidFill>
                  <a:schemeClr val="tx2"/>
                </a:solidFill>
                <a:cs typeface="Adobe Garamond Pro"/>
              </a:rPr>
              <a:t>is a major system energy bottleneck</a:t>
            </a:r>
          </a:p>
          <a:p>
            <a:pPr lvl="1"/>
            <a:r>
              <a:rPr lang="en-US" sz="2000" dirty="0">
                <a:cs typeface="Adobe Garamond Pro"/>
              </a:rPr>
              <a:t>Comprises </a:t>
            </a:r>
            <a:r>
              <a:rPr lang="en-US" sz="2000" dirty="0">
                <a:solidFill>
                  <a:srgbClr val="0000FF"/>
                </a:solidFill>
                <a:cs typeface="Adobe Garamond Pro"/>
              </a:rPr>
              <a:t>41%</a:t>
            </a:r>
            <a:r>
              <a:rPr lang="en-US" sz="2000" dirty="0">
                <a:cs typeface="Adobe Garamond Pro"/>
              </a:rPr>
              <a:t> of mobile system energy during web browsing [2]</a:t>
            </a:r>
          </a:p>
          <a:p>
            <a:pPr lvl="1"/>
            <a:r>
              <a:rPr lang="en-US" sz="2000" dirty="0">
                <a:cs typeface="Adobe Garamond Pro"/>
              </a:rPr>
              <a:t>Costs </a:t>
            </a:r>
            <a:r>
              <a:rPr lang="en-US" sz="2000" dirty="0">
                <a:solidFill>
                  <a:srgbClr val="0000FF"/>
                </a:solidFill>
                <a:cs typeface="Adobe Garamond Pro"/>
              </a:rPr>
              <a:t>~115 </a:t>
            </a:r>
            <a:r>
              <a:rPr lang="en-US" sz="2000" dirty="0">
                <a:cs typeface="Adobe Garamond Pro"/>
              </a:rPr>
              <a:t>times as much energy as an ADD operation [1, 2]</a:t>
            </a:r>
          </a:p>
          <a:p>
            <a:endParaRPr lang="en-US" dirty="0">
              <a:solidFill>
                <a:schemeClr val="tx2"/>
              </a:solidFill>
              <a:cs typeface="Adobe Garamond Pro"/>
            </a:endParaRPr>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108</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2"/>
          <a:stretch>
            <a:fillRect/>
          </a:stretch>
        </p:blipFill>
        <p:spPr>
          <a:xfrm>
            <a:off x="648072" y="2555875"/>
            <a:ext cx="7452320" cy="2817341"/>
          </a:xfrm>
          <a:prstGeom prst="rect">
            <a:avLst/>
          </a:prstGeom>
        </p:spPr>
      </p:pic>
      <p:sp>
        <p:nvSpPr>
          <p:cNvPr id="6" name="TextBox 5"/>
          <p:cNvSpPr txBox="1"/>
          <p:nvPr/>
        </p:nvSpPr>
        <p:spPr>
          <a:xfrm>
            <a:off x="35496" y="5805264"/>
            <a:ext cx="5918657"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lumMod val="75000"/>
                    <a:lumOff val="25000"/>
                  </a:prstClr>
                </a:solidFill>
                <a:effectLst/>
                <a:uLnTx/>
                <a:uFillTx/>
                <a:latin typeface="Calibri"/>
                <a:ea typeface="+mn-ea"/>
                <a:cs typeface="+mn-cs"/>
              </a:rPr>
              <a:t>[1]: Reducing data Movement Energy via Online Data Clustering and Encoding (MICRO’16)</a:t>
            </a:r>
          </a:p>
        </p:txBody>
      </p:sp>
      <p:sp>
        <p:nvSpPr>
          <p:cNvPr id="7" name="TextBox 6"/>
          <p:cNvSpPr txBox="1"/>
          <p:nvPr/>
        </p:nvSpPr>
        <p:spPr>
          <a:xfrm>
            <a:off x="76200" y="6033864"/>
            <a:ext cx="911411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lumMod val="75000"/>
                    <a:lumOff val="25000"/>
                  </a:prstClr>
                </a:solidFill>
                <a:effectLst/>
                <a:uLnTx/>
                <a:uFillTx/>
                <a:latin typeface="Calibri"/>
                <a:ea typeface="+mn-ea"/>
                <a:cs typeface="+mn-cs"/>
              </a:rPr>
              <a:t>[2]: Quantifying the energy cost of data movement for emerging smart phone workloads on mobile platforms (IISWC’14)</a:t>
            </a:r>
          </a:p>
        </p:txBody>
      </p:sp>
    </p:spTree>
    <p:extLst>
      <p:ext uri="{BB962C8B-B14F-4D97-AF65-F5344CB8AC3E}">
        <p14:creationId xmlns:p14="http://schemas.microsoft.com/office/powerpoint/2010/main" val="187435610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Energy Waste in Mobile Devices</a:t>
            </a:r>
          </a:p>
        </p:txBody>
      </p:sp>
      <p:sp>
        <p:nvSpPr>
          <p:cNvPr id="3" name="Content Placeholder 2"/>
          <p:cNvSpPr>
            <a:spLocks noGrp="1"/>
          </p:cNvSpPr>
          <p:nvPr>
            <p:ph idx="1"/>
          </p:nvPr>
        </p:nvSpPr>
        <p:spPr>
          <a:xfrm>
            <a:off x="228600" y="1000472"/>
            <a:ext cx="8807896" cy="4876800"/>
          </a:xfrm>
        </p:spPr>
        <p:txBody>
          <a:bodyPr/>
          <a:lstStyle/>
          <a:p>
            <a:r>
              <a:rPr lang="en-US" sz="1500" dirty="0"/>
              <a:t>Amirali Boroumand, Saugata Ghose, </a:t>
            </a:r>
            <a:r>
              <a:rPr lang="en-US" sz="1500" dirty="0" err="1"/>
              <a:t>Youngsok</a:t>
            </a:r>
            <a:r>
              <a:rPr lang="en-US" sz="1500" dirty="0"/>
              <a:t> Kim, </a:t>
            </a:r>
            <a:r>
              <a:rPr lang="en-US" sz="1500" dirty="0" err="1"/>
              <a:t>Rachata</a:t>
            </a:r>
            <a:r>
              <a:rPr lang="en-US" sz="1500" dirty="0"/>
              <a:t> </a:t>
            </a:r>
            <a:r>
              <a:rPr lang="en-US" sz="1500" dirty="0" err="1"/>
              <a:t>Ausavarungnirun</a:t>
            </a:r>
            <a:r>
              <a:rPr lang="en-US" sz="1500" dirty="0"/>
              <a:t>, Eric </a:t>
            </a:r>
            <a:r>
              <a:rPr lang="en-US" sz="1500" dirty="0" err="1"/>
              <a:t>Shiu</a:t>
            </a:r>
            <a:r>
              <a:rPr lang="en-US" sz="1500" dirty="0"/>
              <a:t>, Rahul Thakur, </a:t>
            </a:r>
            <a:r>
              <a:rPr lang="en-US" sz="1500" dirty="0" err="1"/>
              <a:t>Daehyun</a:t>
            </a:r>
            <a:r>
              <a:rPr lang="en-US" sz="1500" dirty="0"/>
              <a:t> Kim, Aki </a:t>
            </a:r>
            <a:r>
              <a:rPr lang="en-US" sz="1500" dirty="0" err="1"/>
              <a:t>Kuusela</a:t>
            </a:r>
            <a:r>
              <a:rPr lang="en-US" sz="1500" dirty="0"/>
              <a:t>, Allan </a:t>
            </a:r>
            <a:r>
              <a:rPr lang="en-US" sz="1500" dirty="0" err="1"/>
              <a:t>Knies</a:t>
            </a:r>
            <a:r>
              <a:rPr lang="en-US" sz="1500" dirty="0"/>
              <a:t>, </a:t>
            </a:r>
            <a:r>
              <a:rPr lang="en-US" sz="1500" dirty="0" err="1"/>
              <a:t>Parthasarathy</a:t>
            </a:r>
            <a:r>
              <a:rPr lang="en-US" sz="1500" dirty="0"/>
              <a:t> </a:t>
            </a:r>
            <a:r>
              <a:rPr lang="en-US" sz="1500" dirty="0" err="1"/>
              <a:t>Ranganathan</a:t>
            </a:r>
            <a:r>
              <a:rPr lang="en-US" sz="1500" dirty="0"/>
              <a:t>, and Onur Mutlu,</a:t>
            </a:r>
            <a:br>
              <a:rPr lang="en-US" sz="1500" dirty="0"/>
            </a:br>
            <a:r>
              <a:rPr lang="en-US" sz="1500" b="1" dirty="0">
                <a:hlinkClick r:id="rId2"/>
              </a:rPr>
              <a:t>"Google Workloads for Consumer Devices: Mitigating Data Movement Bottlenecks"</a:t>
            </a:r>
            <a:r>
              <a:rPr lang="en-US" sz="1500" dirty="0"/>
              <a:t> </a:t>
            </a:r>
            <a:br>
              <a:rPr lang="en-US" sz="1500" dirty="0"/>
            </a:br>
            <a:r>
              <a:rPr lang="en-US" sz="1500" i="1" dirty="0"/>
              <a:t>Proceedings of the </a:t>
            </a:r>
            <a:r>
              <a:rPr lang="en-US" sz="1500" i="1" dirty="0">
                <a:hlinkClick r:id="rId3"/>
              </a:rPr>
              <a:t>23rd International Conference on Architectural Support for Programming Languages and Operating Systems</a:t>
            </a:r>
            <a:r>
              <a:rPr lang="en-US" sz="1500" i="1" dirty="0"/>
              <a:t> (</a:t>
            </a:r>
            <a:r>
              <a:rPr lang="en-US" sz="1500" b="1" i="1" dirty="0"/>
              <a:t>ASPLOS</a:t>
            </a:r>
            <a:r>
              <a:rPr lang="en-US" sz="1500" i="1" dirty="0"/>
              <a:t>)</a:t>
            </a:r>
            <a:r>
              <a:rPr lang="en-US" sz="1500" dirty="0"/>
              <a:t>, Williamsburg, VA, USA, March 2018.</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109</a:t>
            </a:fld>
            <a:endParaRPr lang="en-US" altLang="en-US">
              <a:solidFill>
                <a:srgbClr val="000000"/>
              </a:solidFill>
            </a:endParaRPr>
          </a:p>
        </p:txBody>
      </p:sp>
      <p:pic>
        <p:nvPicPr>
          <p:cNvPr id="6" name="Picture 5">
            <a:extLst>
              <a:ext uri="{FF2B5EF4-FFF2-40B4-BE49-F238E27FC236}">
                <a16:creationId xmlns:a16="http://schemas.microsoft.com/office/drawing/2014/main" id="{7DFC2F53-6D9B-6D4B-AC2B-8F1185D8A7BB}"/>
              </a:ext>
            </a:extLst>
          </p:cNvPr>
          <p:cNvPicPr>
            <a:picLocks noChangeAspect="1"/>
          </p:cNvPicPr>
          <p:nvPr/>
        </p:nvPicPr>
        <p:blipFill>
          <a:blip r:embed="rId4"/>
          <a:stretch>
            <a:fillRect/>
          </a:stretch>
        </p:blipFill>
        <p:spPr>
          <a:xfrm>
            <a:off x="0" y="4218136"/>
            <a:ext cx="9144000" cy="2235200"/>
          </a:xfrm>
          <a:prstGeom prst="rect">
            <a:avLst/>
          </a:prstGeom>
        </p:spPr>
      </p:pic>
      <p:sp>
        <p:nvSpPr>
          <p:cNvPr id="7" name="Rectangle 6">
            <a:extLst>
              <a:ext uri="{FF2B5EF4-FFF2-40B4-BE49-F238E27FC236}">
                <a16:creationId xmlns:a16="http://schemas.microsoft.com/office/drawing/2014/main" id="{6AD6B716-D4D6-E942-A52D-41F4F25A40CE}"/>
              </a:ext>
            </a:extLst>
          </p:cNvPr>
          <p:cNvSpPr/>
          <p:nvPr/>
        </p:nvSpPr>
        <p:spPr>
          <a:xfrm>
            <a:off x="0" y="2708920"/>
            <a:ext cx="9144000" cy="1031051"/>
          </a:xfrm>
          <a:prstGeom prst="rect">
            <a:avLst/>
          </a:prstGeom>
          <a:solidFill>
            <a:schemeClr val="accent6">
              <a:lumMod val="20000"/>
              <a:lumOff val="80000"/>
            </a:schemeClr>
          </a:solidFill>
        </p:spPr>
        <p:txBody>
          <a:bodyPr wrap="square">
            <a:spAutoFit/>
          </a:bodyPr>
          <a:lstStyle/>
          <a:p>
            <a:pPr algn="ctr"/>
            <a:r>
              <a:rPr lang="en-US" sz="3000" b="1" dirty="0">
                <a:solidFill>
                  <a:schemeClr val="accent2"/>
                </a:solidFill>
              </a:rPr>
              <a:t>62.7%</a:t>
            </a:r>
            <a:r>
              <a:rPr lang="en-US" sz="3000" b="1" dirty="0"/>
              <a:t> of the total system energy </a:t>
            </a:r>
          </a:p>
          <a:p>
            <a:pPr algn="ctr"/>
            <a:r>
              <a:rPr lang="en-US" sz="3000" b="1" dirty="0"/>
              <a:t>is spent on </a:t>
            </a:r>
            <a:r>
              <a:rPr lang="en-US" sz="3000" b="1" dirty="0">
                <a:solidFill>
                  <a:srgbClr val="C00000"/>
                </a:solidFill>
              </a:rPr>
              <a:t>data movement</a:t>
            </a:r>
          </a:p>
        </p:txBody>
      </p:sp>
    </p:spTree>
    <p:extLst>
      <p:ext uri="{BB962C8B-B14F-4D97-AF65-F5344CB8AC3E}">
        <p14:creationId xmlns:p14="http://schemas.microsoft.com/office/powerpoint/2010/main" val="404157700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Advantages of Hash Table Based Mappers</a:t>
            </a:r>
          </a:p>
        </p:txBody>
      </p:sp>
      <p:sp>
        <p:nvSpPr>
          <p:cNvPr id="3" name="Content Placeholder 2"/>
          <p:cNvSpPr>
            <a:spLocks noGrp="1"/>
          </p:cNvSpPr>
          <p:nvPr>
            <p:ph idx="1"/>
          </p:nvPr>
        </p:nvSpPr>
        <p:spPr/>
        <p:txBody>
          <a:bodyPr/>
          <a:lstStyle/>
          <a:p>
            <a:r>
              <a:rPr lang="en-US" dirty="0">
                <a:solidFill>
                  <a:srgbClr val="0000FF"/>
                </a:solidFill>
              </a:rPr>
              <a:t>+ Guaranteed to find </a:t>
            </a:r>
            <a:r>
              <a:rPr lang="en-US" i="1" dirty="0">
                <a:solidFill>
                  <a:srgbClr val="0000FF"/>
                </a:solidFill>
              </a:rPr>
              <a:t>all</a:t>
            </a:r>
            <a:r>
              <a:rPr lang="en-US" dirty="0">
                <a:solidFill>
                  <a:srgbClr val="0000FF"/>
                </a:solidFill>
              </a:rPr>
              <a:t> mappings </a:t>
            </a:r>
            <a:r>
              <a:rPr lang="en-US" dirty="0">
                <a:solidFill>
                  <a:srgbClr val="0000FF"/>
                </a:solidFill>
                <a:sym typeface="Wingdings" pitchFamily="2" charset="2"/>
              </a:rPr>
              <a:t> sensitive</a:t>
            </a:r>
            <a:endParaRPr lang="en-US" dirty="0">
              <a:solidFill>
                <a:srgbClr val="0000FF"/>
              </a:solidFill>
            </a:endParaRPr>
          </a:p>
          <a:p>
            <a:r>
              <a:rPr lang="en-US" dirty="0">
                <a:solidFill>
                  <a:srgbClr val="0000FF"/>
                </a:solidFill>
              </a:rPr>
              <a:t>+ Can tolerate up to </a:t>
            </a:r>
            <a:r>
              <a:rPr lang="en-US" i="1" dirty="0">
                <a:solidFill>
                  <a:srgbClr val="0000FF"/>
                </a:solidFill>
              </a:rPr>
              <a:t>e</a:t>
            </a:r>
            <a:r>
              <a:rPr lang="en-US" dirty="0">
                <a:solidFill>
                  <a:srgbClr val="0000FF"/>
                </a:solidFill>
              </a:rPr>
              <a:t> errors</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a:extLst>
              <a:ext uri="{FF2B5EF4-FFF2-40B4-BE49-F238E27FC236}">
                <a16:creationId xmlns:a16="http://schemas.microsoft.com/office/drawing/2014/main" id="{223F3DD0-964F-E14E-9680-7F8D5AE1424B}"/>
              </a:ext>
            </a:extLst>
          </p:cNvPr>
          <p:cNvPicPr>
            <a:picLocks noChangeAspect="1"/>
          </p:cNvPicPr>
          <p:nvPr/>
        </p:nvPicPr>
        <p:blipFill>
          <a:blip r:embed="rId3"/>
          <a:stretch>
            <a:fillRect/>
          </a:stretch>
        </p:blipFill>
        <p:spPr>
          <a:xfrm>
            <a:off x="0" y="3493941"/>
            <a:ext cx="9144000" cy="2311323"/>
          </a:xfrm>
          <a:prstGeom prst="rect">
            <a:avLst/>
          </a:prstGeom>
        </p:spPr>
      </p:pic>
      <p:pic>
        <p:nvPicPr>
          <p:cNvPr id="6" name="Picture 5">
            <a:extLst>
              <a:ext uri="{FF2B5EF4-FFF2-40B4-BE49-F238E27FC236}">
                <a16:creationId xmlns:a16="http://schemas.microsoft.com/office/drawing/2014/main" id="{2CFF0334-A291-C943-B06C-11E8E31BF6EB}"/>
              </a:ext>
            </a:extLst>
          </p:cNvPr>
          <p:cNvPicPr>
            <a:picLocks noChangeAspect="1"/>
          </p:cNvPicPr>
          <p:nvPr/>
        </p:nvPicPr>
        <p:blipFill>
          <a:blip r:embed="rId4"/>
          <a:stretch>
            <a:fillRect/>
          </a:stretch>
        </p:blipFill>
        <p:spPr>
          <a:xfrm>
            <a:off x="220572" y="2413589"/>
            <a:ext cx="2006600" cy="1054100"/>
          </a:xfrm>
          <a:prstGeom prst="rect">
            <a:avLst/>
          </a:prstGeom>
        </p:spPr>
      </p:pic>
      <p:sp>
        <p:nvSpPr>
          <p:cNvPr id="7" name="TextBox 6">
            <a:extLst>
              <a:ext uri="{FF2B5EF4-FFF2-40B4-BE49-F238E27FC236}">
                <a16:creationId xmlns:a16="http://schemas.microsoft.com/office/drawing/2014/main" id="{B5FAA595-D157-7848-B3BE-4AE98FFE1F09}"/>
              </a:ext>
            </a:extLst>
          </p:cNvPr>
          <p:cNvSpPr txBox="1"/>
          <p:nvPr/>
        </p:nvSpPr>
        <p:spPr>
          <a:xfrm>
            <a:off x="4716016" y="2761087"/>
            <a:ext cx="332379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hlinkClick r:id="rId5"/>
              </a:rPr>
              <a:t>http://mrfast.sourceforge.net/</a:t>
            </a:r>
            <a:r>
              <a:rPr kumimoji="0" lang="en-US" sz="1800" b="0" i="0" u="none" strike="noStrike" kern="1200" cap="none" spc="0" normalizeH="0" baseline="0" noProof="0" dirty="0">
                <a:ln>
                  <a:noFill/>
                </a:ln>
                <a:solidFill>
                  <a:srgbClr val="000000"/>
                </a:solidFill>
                <a:effectLst/>
                <a:uLnTx/>
                <a:uFillTx/>
                <a:latin typeface="Tahoma"/>
                <a:ea typeface="+mn-ea"/>
                <a:cs typeface="+mn-cs"/>
              </a:rPr>
              <a:t> </a:t>
            </a:r>
          </a:p>
        </p:txBody>
      </p:sp>
      <p:sp>
        <p:nvSpPr>
          <p:cNvPr id="8" name="TextBox 7">
            <a:extLst>
              <a:ext uri="{FF2B5EF4-FFF2-40B4-BE49-F238E27FC236}">
                <a16:creationId xmlns:a16="http://schemas.microsoft.com/office/drawing/2014/main" id="{B6F2078C-FC19-AF41-9835-8FB9CC884161}"/>
              </a:ext>
            </a:extLst>
          </p:cNvPr>
          <p:cNvSpPr txBox="1"/>
          <p:nvPr/>
        </p:nvSpPr>
        <p:spPr>
          <a:xfrm>
            <a:off x="611560" y="6239173"/>
            <a:ext cx="7611379" cy="9233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Alkan+, </a:t>
            </a:r>
            <a:r>
              <a:rPr kumimoji="0" lang="en-US" sz="1800" b="1" i="0" u="none" strike="noStrike" kern="1200" cap="none" spc="0" normalizeH="0" baseline="0" noProof="0" dirty="0">
                <a:ln>
                  <a:noFill/>
                </a:ln>
                <a:solidFill>
                  <a:srgbClr val="000000"/>
                </a:solidFill>
                <a:effectLst/>
                <a:uLnTx/>
                <a:uFillTx/>
                <a:latin typeface="Tahoma"/>
                <a:ea typeface="+mn-ea"/>
                <a:cs typeface="+mn-cs"/>
                <a:hlinkClick r:id="" action="ppaction://noaction"/>
              </a:rPr>
              <a:t>"Personalized copy number and segmental duplication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Tahoma"/>
                <a:ea typeface="+mn-ea"/>
                <a:cs typeface="+mn-cs"/>
                <a:hlinkClick r:id="" action="ppaction://noaction"/>
              </a:rPr>
              <a:t>maps using next-generation sequencing”</a:t>
            </a:r>
            <a:r>
              <a:rPr kumimoji="0" lang="en-US" sz="1800" b="1" i="0" u="none" strike="noStrike" kern="1200" cap="none" spc="0" normalizeH="0" baseline="0" noProof="0" dirty="0">
                <a:ln>
                  <a:noFill/>
                </a:ln>
                <a:solidFill>
                  <a:srgbClr val="000000"/>
                </a:solidFill>
                <a:effectLst/>
                <a:uLnTx/>
                <a:uFillTx/>
                <a:latin typeface="Tahoma"/>
                <a:ea typeface="+mn-ea"/>
                <a:cs typeface="+mn-cs"/>
              </a:rPr>
              <a:t>, </a:t>
            </a:r>
            <a:r>
              <a:rPr kumimoji="0" lang="en-US" sz="1800" b="0" i="0" u="none" strike="noStrike" kern="1200" cap="none" spc="0" normalizeH="0" baseline="0" noProof="0" dirty="0">
                <a:ln>
                  <a:noFill/>
                </a:ln>
                <a:solidFill>
                  <a:srgbClr val="000000"/>
                </a:solidFill>
                <a:effectLst/>
                <a:uLnTx/>
                <a:uFillTx/>
                <a:latin typeface="Tahoma"/>
                <a:ea typeface="+mn-ea"/>
                <a:cs typeface="+mn-cs"/>
              </a:rPr>
              <a:t>Nature Genetics 2009.</a:t>
            </a:r>
            <a:br>
              <a:rPr kumimoji="0" lang="en-US" sz="1800" b="0" i="0" u="none" strike="noStrike" kern="1200" cap="none" spc="0" normalizeH="0" baseline="0" noProof="0" dirty="0">
                <a:ln>
                  <a:noFill/>
                </a:ln>
                <a:solidFill>
                  <a:srgbClr val="000000"/>
                </a:solidFill>
                <a:effectLst/>
                <a:uLnTx/>
                <a:uFillTx/>
                <a:latin typeface="Tahoma"/>
                <a:ea typeface="+mn-ea"/>
                <a:cs typeface="+mn-cs"/>
              </a:rPr>
            </a:br>
            <a:endParaRPr kumimoji="0" lang="en-US" sz="1800" b="0" i="0" u="none" strike="noStrike" kern="1200" cap="none" spc="0" normalizeH="0" baseline="0" noProof="0" dirty="0">
              <a:ln>
                <a:noFill/>
              </a:ln>
              <a:solidFill>
                <a:srgbClr val="000000"/>
              </a:solidFill>
              <a:effectLst/>
              <a:uLnTx/>
              <a:uFillTx/>
              <a:latin typeface="Tahoma"/>
              <a:ea typeface="+mn-ea"/>
              <a:cs typeface="+mn-cs"/>
            </a:endParaRPr>
          </a:p>
        </p:txBody>
      </p:sp>
    </p:spTree>
    <p:extLst>
      <p:ext uri="{BB962C8B-B14F-4D97-AF65-F5344CB8AC3E}">
        <p14:creationId xmlns:p14="http://schemas.microsoft.com/office/powerpoint/2010/main" val="61324616"/>
      </p:ext>
    </p:extLst>
  </p:cSld>
  <p:clrMapOvr>
    <a:masterClrMapping/>
  </p:clrMapOvr>
  <p:transition/>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Title 1"/>
          <p:cNvSpPr>
            <a:spLocks noGrp="1"/>
          </p:cNvSpPr>
          <p:nvPr>
            <p:ph type="title"/>
          </p:nvPr>
        </p:nvSpPr>
        <p:spPr>
          <a:xfrm>
            <a:off x="228600" y="152400"/>
            <a:ext cx="8915400" cy="1066800"/>
          </a:xfrm>
        </p:spPr>
        <p:txBody>
          <a:bodyPr/>
          <a:lstStyle/>
          <a:p>
            <a:r>
              <a:rPr lang="en-US" dirty="0">
                <a:latin typeface="Garamond" charset="0"/>
                <a:ea typeface="ＭＳ Ｐゴシック" charset="0"/>
                <a:cs typeface="ＭＳ Ｐゴシック" charset="0"/>
              </a:rPr>
              <a:t>We Do Not Want to Move Data!</a:t>
            </a:r>
          </a:p>
        </p:txBody>
      </p:sp>
      <p:sp>
        <p:nvSpPr>
          <p:cNvPr id="270338"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A378AE50-A064-BF4D-97C5-B7B9F4FAAF31}"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110</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33400" y="1016000"/>
            <a:ext cx="8113713" cy="530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extBox 5"/>
          <p:cNvSpPr txBox="1">
            <a:spLocks noChangeArrowheads="1"/>
          </p:cNvSpPr>
          <p:nvPr/>
        </p:nvSpPr>
        <p:spPr bwMode="auto">
          <a:xfrm>
            <a:off x="6826250" y="1524000"/>
            <a:ext cx="2012950"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rPr>
              <a:t>Dally, HiPEAC 2015</a:t>
            </a:r>
          </a:p>
        </p:txBody>
      </p:sp>
      <p:sp>
        <p:nvSpPr>
          <p:cNvPr id="7" name="AutoShape 25"/>
          <p:cNvSpPr>
            <a:spLocks noChangeArrowheads="1"/>
          </p:cNvSpPr>
          <p:nvPr/>
        </p:nvSpPr>
        <p:spPr bwMode="auto">
          <a:xfrm>
            <a:off x="971600" y="2420888"/>
            <a:ext cx="2160240" cy="648071"/>
          </a:xfrm>
          <a:prstGeom prst="roundRect">
            <a:avLst>
              <a:gd name="adj" fmla="val 16667"/>
            </a:avLst>
          </a:prstGeom>
          <a:noFill/>
          <a:ln w="63500">
            <a:solidFill>
              <a:schemeClr val="tx2">
                <a:lumMod val="60000"/>
                <a:lumOff val="40000"/>
              </a:schemeClr>
            </a:solidFill>
            <a:round/>
            <a:headEnd/>
            <a:tailEnd/>
          </a:ln>
          <a:effectLst/>
        </p:spPr>
        <p:txBody>
          <a:bodyPr wrap="none" lIns="64008" tIns="32004" rIns="64008" bIns="320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itchFamily="-107" charset="0"/>
              <a:ea typeface="Arial" pitchFamily="-107" charset="0"/>
              <a:cs typeface="Arial" pitchFamily="-107" charset="0"/>
            </a:endParaRPr>
          </a:p>
        </p:txBody>
      </p:sp>
      <p:sp>
        <p:nvSpPr>
          <p:cNvPr id="8" name="AutoShape 25"/>
          <p:cNvSpPr>
            <a:spLocks noChangeArrowheads="1"/>
          </p:cNvSpPr>
          <p:nvPr/>
        </p:nvSpPr>
        <p:spPr bwMode="auto">
          <a:xfrm>
            <a:off x="5724128" y="2492896"/>
            <a:ext cx="2160240" cy="648071"/>
          </a:xfrm>
          <a:prstGeom prst="roundRect">
            <a:avLst>
              <a:gd name="adj" fmla="val 16667"/>
            </a:avLst>
          </a:prstGeom>
          <a:noFill/>
          <a:ln w="63500">
            <a:solidFill>
              <a:srgbClr val="FF0000"/>
            </a:solidFill>
            <a:round/>
            <a:headEnd/>
            <a:tailEnd/>
          </a:ln>
          <a:effectLst/>
        </p:spPr>
        <p:txBody>
          <a:bodyPr wrap="none" lIns="64008" tIns="32004" rIns="64008" bIns="320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itchFamily="-107" charset="0"/>
              <a:ea typeface="Arial" pitchFamily="-107" charset="0"/>
              <a:cs typeface="Arial" pitchFamily="-107" charset="0"/>
            </a:endParaRPr>
          </a:p>
        </p:txBody>
      </p:sp>
      <p:sp>
        <p:nvSpPr>
          <p:cNvPr id="3" name="TextBox 2"/>
          <p:cNvSpPr txBox="1"/>
          <p:nvPr/>
        </p:nvSpPr>
        <p:spPr>
          <a:xfrm>
            <a:off x="323528" y="4869160"/>
            <a:ext cx="8489975" cy="1323439"/>
          </a:xfrm>
          <a:prstGeom prst="rect">
            <a:avLst/>
          </a:prstGeom>
          <a:solidFill>
            <a:srgbClr val="FF6600"/>
          </a:solidFill>
          <a:ln>
            <a:solidFill>
              <a:schemeClr val="tx1"/>
            </a:solid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srgbClr val="FFFFFF"/>
                </a:solidFill>
                <a:effectLst/>
                <a:uLnTx/>
                <a:uFillTx/>
                <a:latin typeface="Tahoma"/>
                <a:ea typeface="+mn-ea"/>
                <a:cs typeface="+mn-cs"/>
              </a:rPr>
              <a:t>A memory access consumes ~1000X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srgbClr val="FFFFFF"/>
                </a:solidFill>
                <a:effectLst/>
                <a:uLnTx/>
                <a:uFillTx/>
                <a:latin typeface="Tahoma"/>
                <a:ea typeface="+mn-ea"/>
                <a:cs typeface="+mn-cs"/>
              </a:rPr>
              <a:t>the energy of a complex addition </a:t>
            </a:r>
          </a:p>
        </p:txBody>
      </p:sp>
    </p:spTree>
    <p:extLst>
      <p:ext uri="{BB962C8B-B14F-4D97-AF65-F5344CB8AC3E}">
        <p14:creationId xmlns:p14="http://schemas.microsoft.com/office/powerpoint/2010/main" val="4056229292"/>
      </p:ext>
    </p:extLst>
  </p:cSld>
  <p:clrMapOvr>
    <a:masterClrMapping/>
  </p:clrMapOvr>
  <p:transition/>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We Need A Paradigm Shift To </a:t>
            </a:r>
            <a:r>
              <a:rPr lang="is-IS" dirty="0"/>
              <a:t>…</a:t>
            </a:r>
            <a:endParaRPr lang="en-US" dirty="0"/>
          </a:p>
        </p:txBody>
      </p:sp>
      <p:sp>
        <p:nvSpPr>
          <p:cNvPr id="3" name="Content Placeholder 2"/>
          <p:cNvSpPr>
            <a:spLocks noGrp="1"/>
          </p:cNvSpPr>
          <p:nvPr>
            <p:ph idx="1"/>
          </p:nvPr>
        </p:nvSpPr>
        <p:spPr>
          <a:xfrm>
            <a:off x="228600" y="997527"/>
            <a:ext cx="8807896" cy="5193723"/>
          </a:xfrm>
        </p:spPr>
        <p:txBody>
          <a:bodyPr/>
          <a:lstStyle/>
          <a:p>
            <a:endParaRPr lang="en-US" dirty="0"/>
          </a:p>
          <a:p>
            <a:r>
              <a:rPr lang="en-US" sz="2800" dirty="0"/>
              <a:t>Enable computation with </a:t>
            </a:r>
            <a:r>
              <a:rPr lang="en-US" sz="2800" dirty="0">
                <a:solidFill>
                  <a:srgbClr val="0000FF"/>
                </a:solidFill>
              </a:rPr>
              <a:t>minimal data movement</a:t>
            </a:r>
          </a:p>
          <a:p>
            <a:endParaRPr lang="en-US" dirty="0"/>
          </a:p>
          <a:p>
            <a:endParaRPr lang="en-US" dirty="0"/>
          </a:p>
          <a:p>
            <a:r>
              <a:rPr lang="en-US" sz="2800" dirty="0">
                <a:solidFill>
                  <a:srgbClr val="0000FF"/>
                </a:solidFill>
              </a:rPr>
              <a:t>Compute where it makes sense</a:t>
            </a:r>
            <a:r>
              <a:rPr lang="en-US" sz="2800" dirty="0"/>
              <a:t> (</a:t>
            </a:r>
            <a:r>
              <a:rPr lang="en-US" sz="2800" dirty="0">
                <a:solidFill>
                  <a:srgbClr val="FF0000"/>
                </a:solidFill>
              </a:rPr>
              <a:t>where data resides</a:t>
            </a:r>
            <a:r>
              <a:rPr lang="en-US" sz="2800" dirty="0"/>
              <a:t>)</a:t>
            </a:r>
          </a:p>
          <a:p>
            <a:endParaRPr lang="en-US" dirty="0"/>
          </a:p>
          <a:p>
            <a:endParaRPr lang="en-US" dirty="0"/>
          </a:p>
          <a:p>
            <a:r>
              <a:rPr lang="en-US" sz="2800" dirty="0"/>
              <a:t>Make computing architectures more </a:t>
            </a:r>
            <a:r>
              <a:rPr lang="en-US" sz="2800" dirty="0">
                <a:solidFill>
                  <a:srgbClr val="0000FF"/>
                </a:solidFill>
              </a:rPr>
              <a:t>data-centric</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111</a:t>
            </a:fld>
            <a:endParaRPr lang="en-US"/>
          </a:p>
        </p:txBody>
      </p:sp>
    </p:spTree>
    <p:extLst>
      <p:ext uri="{BB962C8B-B14F-4D97-AF65-F5344CB8AC3E}">
        <p14:creationId xmlns:p14="http://schemas.microsoft.com/office/powerpoint/2010/main" val="70800509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000" dirty="0">
                <a:solidFill>
                  <a:srgbClr val="1A5712"/>
                </a:solidFill>
                <a:latin typeface="Garamond"/>
                <a:cs typeface="Garamond"/>
              </a:rPr>
              <a:t>Goal: Processing Inside Memory</a:t>
            </a:r>
          </a:p>
        </p:txBody>
      </p:sp>
      <p:sp>
        <p:nvSpPr>
          <p:cNvPr id="3" name="Content Placeholder 2"/>
          <p:cNvSpPr>
            <a:spLocks noGrp="1"/>
          </p:cNvSpPr>
          <p:nvPr>
            <p:ph idx="1"/>
          </p:nvPr>
        </p:nvSpPr>
        <p:spPr/>
        <p:txBody>
          <a:bodyPr/>
          <a:lstStyle/>
          <a:p>
            <a:endParaRPr lang="en-US" dirty="0"/>
          </a:p>
          <a:p>
            <a:endParaRPr lang="en-US" dirty="0"/>
          </a:p>
          <a:p>
            <a:endParaRPr lang="en-US" dirty="0"/>
          </a:p>
          <a:p>
            <a:endParaRPr lang="en-US" dirty="0"/>
          </a:p>
          <a:p>
            <a:endParaRPr lang="en-US" dirty="0"/>
          </a:p>
          <a:p>
            <a:pPr marL="0" indent="0">
              <a:buNone/>
            </a:pPr>
            <a:endParaRPr lang="en-US" dirty="0"/>
          </a:p>
          <a:p>
            <a:endParaRPr lang="en-US" sz="2400" dirty="0">
              <a:latin typeface="Tahoma"/>
              <a:cs typeface="Tahoma"/>
            </a:endParaRPr>
          </a:p>
          <a:p>
            <a:r>
              <a:rPr lang="en-US" sz="2400" dirty="0">
                <a:latin typeface="Tahoma"/>
                <a:cs typeface="Tahoma"/>
              </a:rPr>
              <a:t>Many questions </a:t>
            </a:r>
            <a:r>
              <a:rPr lang="is-IS" sz="2400" dirty="0">
                <a:latin typeface="Tahoma"/>
                <a:cs typeface="Tahoma"/>
              </a:rPr>
              <a:t>… </a:t>
            </a:r>
            <a:r>
              <a:rPr lang="en-US" dirty="0">
                <a:cs typeface="Tahoma"/>
              </a:rPr>
              <a:t>How do we design the:</a:t>
            </a:r>
            <a:endParaRPr lang="is-IS" sz="2400" dirty="0">
              <a:latin typeface="Tahoma"/>
              <a:cs typeface="Tahoma"/>
            </a:endParaRPr>
          </a:p>
          <a:p>
            <a:pPr lvl="1"/>
            <a:r>
              <a:rPr lang="en-US" sz="2200" dirty="0">
                <a:latin typeface="Tahoma"/>
                <a:cs typeface="Tahoma"/>
              </a:rPr>
              <a:t>compute-capable memory &amp; controllers?</a:t>
            </a:r>
          </a:p>
          <a:p>
            <a:pPr lvl="1"/>
            <a:r>
              <a:rPr lang="en-US" sz="2200" dirty="0">
                <a:latin typeface="Tahoma"/>
                <a:cs typeface="Tahoma"/>
              </a:rPr>
              <a:t>processor chip and in-memory units?</a:t>
            </a:r>
          </a:p>
          <a:p>
            <a:pPr lvl="1"/>
            <a:r>
              <a:rPr lang="en-US" dirty="0">
                <a:latin typeface="Tahoma"/>
                <a:cs typeface="Tahoma"/>
              </a:rPr>
              <a:t>s</a:t>
            </a:r>
            <a:r>
              <a:rPr lang="en-US" sz="2200" dirty="0">
                <a:latin typeface="Tahoma"/>
                <a:cs typeface="Tahoma"/>
              </a:rPr>
              <a:t>oftware and hardware interfaces?</a:t>
            </a:r>
          </a:p>
          <a:p>
            <a:pPr lvl="1"/>
            <a:r>
              <a:rPr lang="en-US" sz="2200" dirty="0">
                <a:latin typeface="Tahoma"/>
                <a:cs typeface="Tahoma"/>
              </a:rPr>
              <a:t>system software and languages?</a:t>
            </a:r>
          </a:p>
          <a:p>
            <a:pPr lvl="1"/>
            <a:r>
              <a:rPr lang="en-US" sz="2200" dirty="0">
                <a:latin typeface="Tahoma"/>
                <a:cs typeface="Tahoma"/>
              </a:rPr>
              <a:t>algorithms?</a:t>
            </a:r>
          </a:p>
        </p:txBody>
      </p:sp>
      <p:sp>
        <p:nvSpPr>
          <p:cNvPr id="4" name="Rectangle 5"/>
          <p:cNvSpPr>
            <a:spLocks/>
          </p:cNvSpPr>
          <p:nvPr/>
        </p:nvSpPr>
        <p:spPr bwMode="auto">
          <a:xfrm>
            <a:off x="1475656" y="1327945"/>
            <a:ext cx="1504950" cy="1676400"/>
          </a:xfrm>
          <a:prstGeom prst="rect">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5" name="Rectangle 6"/>
          <p:cNvSpPr>
            <a:spLocks/>
          </p:cNvSpPr>
          <p:nvPr/>
        </p:nvSpPr>
        <p:spPr bwMode="auto">
          <a:xfrm>
            <a:off x="1647106" y="2369345"/>
            <a:ext cx="1155700" cy="495300"/>
          </a:xfrm>
          <a:prstGeom prst="rect">
            <a:avLst/>
          </a:prstGeom>
          <a:solidFill>
            <a:srgbClr val="E6E6E6"/>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6" name="Rectangle 7"/>
          <p:cNvSpPr>
            <a:spLocks/>
          </p:cNvSpPr>
          <p:nvPr/>
        </p:nvSpPr>
        <p:spPr bwMode="auto">
          <a:xfrm>
            <a:off x="1882056" y="2432845"/>
            <a:ext cx="660400" cy="47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600">
                <a:solidFill>
                  <a:srgbClr val="000000"/>
                </a:solidFill>
                <a:latin typeface="Myriad Pro Bold Cond" charset="0"/>
                <a:ea typeface="ＭＳ Ｐゴシック" charset="0"/>
                <a:cs typeface="Myriad Pro Bold Cond" charset="0"/>
                <a:sym typeface="Myriad Pro Bold Cond" charset="0"/>
              </a:rPr>
              <a:t>Cache</a:t>
            </a:r>
          </a:p>
        </p:txBody>
      </p:sp>
      <p:sp>
        <p:nvSpPr>
          <p:cNvPr id="7" name="Line 8"/>
          <p:cNvSpPr>
            <a:spLocks noChangeShapeType="1"/>
          </p:cNvSpPr>
          <p:nvPr/>
        </p:nvSpPr>
        <p:spPr bwMode="auto">
          <a:xfrm>
            <a:off x="2212256" y="2864645"/>
            <a:ext cx="0" cy="42545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8" name="Line 9"/>
          <p:cNvSpPr>
            <a:spLocks noChangeShapeType="1"/>
          </p:cNvSpPr>
          <p:nvPr/>
        </p:nvSpPr>
        <p:spPr bwMode="auto">
          <a:xfrm>
            <a:off x="2212256" y="2039145"/>
            <a:ext cx="0" cy="33655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9" name="Rectangle 10"/>
          <p:cNvSpPr>
            <a:spLocks/>
          </p:cNvSpPr>
          <p:nvPr/>
        </p:nvSpPr>
        <p:spPr bwMode="auto">
          <a:xfrm>
            <a:off x="1634406" y="1499395"/>
            <a:ext cx="1155700" cy="546100"/>
          </a:xfrm>
          <a:prstGeom prst="rect">
            <a:avLst/>
          </a:prstGeom>
          <a:solidFill>
            <a:srgbClr val="E6E6E6"/>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0" name="Rectangle 11"/>
          <p:cNvSpPr>
            <a:spLocks/>
          </p:cNvSpPr>
          <p:nvPr/>
        </p:nvSpPr>
        <p:spPr bwMode="auto">
          <a:xfrm>
            <a:off x="1691680" y="1584102"/>
            <a:ext cx="1008112" cy="41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defTabSz="457200">
              <a:lnSpc>
                <a:spcPct val="80000"/>
              </a:lnSpc>
            </a:pPr>
            <a:r>
              <a:rPr lang="en-US" sz="1500" dirty="0">
                <a:solidFill>
                  <a:srgbClr val="000000"/>
                </a:solidFill>
                <a:latin typeface="Myriad Pro Bold Cond" charset="0"/>
                <a:ea typeface="ＭＳ Ｐゴシック" charset="0"/>
                <a:cs typeface="Myriad Pro Bold Cond" charset="0"/>
                <a:sym typeface="Myriad Pro Bold Cond" charset="0"/>
              </a:rPr>
              <a:t>Processor</a:t>
            </a:r>
          </a:p>
          <a:p>
            <a:pPr algn="ctr" defTabSz="457200">
              <a:lnSpc>
                <a:spcPct val="80000"/>
              </a:lnSpc>
            </a:pPr>
            <a:r>
              <a:rPr lang="en-US" sz="1500" dirty="0">
                <a:solidFill>
                  <a:srgbClr val="000000"/>
                </a:solidFill>
                <a:latin typeface="Myriad Pro Bold Cond" charset="0"/>
                <a:ea typeface="ＭＳ Ｐゴシック" charset="0"/>
                <a:cs typeface="Myriad Pro Bold Cond" charset="0"/>
                <a:sym typeface="Myriad Pro Bold Cond" charset="0"/>
              </a:rPr>
              <a:t>Core</a:t>
            </a:r>
          </a:p>
        </p:txBody>
      </p:sp>
      <p:sp>
        <p:nvSpPr>
          <p:cNvPr id="11" name="Rectangle 12"/>
          <p:cNvSpPr>
            <a:spLocks/>
          </p:cNvSpPr>
          <p:nvPr/>
        </p:nvSpPr>
        <p:spPr bwMode="auto">
          <a:xfrm>
            <a:off x="5735414" y="3372645"/>
            <a:ext cx="1212850" cy="254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600" dirty="0">
                <a:solidFill>
                  <a:srgbClr val="000000"/>
                </a:solidFill>
                <a:latin typeface="Myriad Pro Bold Cond" charset="0"/>
                <a:ea typeface="ＭＳ Ｐゴシック" charset="0"/>
                <a:cs typeface="Myriad Pro Bold Cond" charset="0"/>
                <a:sym typeface="Myriad Pro Bold Cond" charset="0"/>
              </a:rPr>
              <a:t> Interconnect</a:t>
            </a:r>
          </a:p>
        </p:txBody>
      </p:sp>
      <p:sp>
        <p:nvSpPr>
          <p:cNvPr id="12" name="Rectangle 13"/>
          <p:cNvSpPr>
            <a:spLocks/>
          </p:cNvSpPr>
          <p:nvPr/>
        </p:nvSpPr>
        <p:spPr bwMode="auto">
          <a:xfrm>
            <a:off x="3914056" y="1327945"/>
            <a:ext cx="2901950" cy="1676400"/>
          </a:xfrm>
          <a:prstGeom prst="rect">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3" name="Rectangle 14"/>
          <p:cNvSpPr>
            <a:spLocks/>
          </p:cNvSpPr>
          <p:nvPr/>
        </p:nvSpPr>
        <p:spPr bwMode="auto">
          <a:xfrm>
            <a:off x="5014764" y="1386535"/>
            <a:ext cx="1069404" cy="2097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600" dirty="0">
                <a:solidFill>
                  <a:srgbClr val="000000"/>
                </a:solidFill>
                <a:latin typeface="Myriad Pro Bold Cond" charset="0"/>
                <a:ea typeface="ＭＳ Ｐゴシック" charset="0"/>
                <a:cs typeface="Myriad Pro Bold Cond" charset="0"/>
                <a:sym typeface="Myriad Pro Bold Cond" charset="0"/>
              </a:rPr>
              <a:t> Memory</a:t>
            </a:r>
          </a:p>
        </p:txBody>
      </p:sp>
      <p:sp>
        <p:nvSpPr>
          <p:cNvPr id="14" name="Line 15"/>
          <p:cNvSpPr>
            <a:spLocks noChangeShapeType="1"/>
          </p:cNvSpPr>
          <p:nvPr/>
        </p:nvSpPr>
        <p:spPr bwMode="auto">
          <a:xfrm>
            <a:off x="5364238" y="3011489"/>
            <a:ext cx="0" cy="31115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5" name="AutoShape 16"/>
          <p:cNvSpPr>
            <a:spLocks/>
          </p:cNvSpPr>
          <p:nvPr/>
        </p:nvSpPr>
        <p:spPr bwMode="auto">
          <a:xfrm>
            <a:off x="1482006" y="3295652"/>
            <a:ext cx="5327650" cy="76200"/>
          </a:xfrm>
          <a:prstGeom prst="roundRect">
            <a:avLst>
              <a:gd name="adj" fmla="val 50000"/>
            </a:avLst>
          </a:prstGeom>
          <a:solidFill>
            <a:srgbClr val="CDCDCD"/>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6" name="Rectangle 17"/>
          <p:cNvSpPr>
            <a:spLocks/>
          </p:cNvSpPr>
          <p:nvPr/>
        </p:nvSpPr>
        <p:spPr bwMode="auto">
          <a:xfrm>
            <a:off x="4022006" y="16200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 name="Rectangle 18"/>
          <p:cNvSpPr>
            <a:spLocks/>
          </p:cNvSpPr>
          <p:nvPr/>
        </p:nvSpPr>
        <p:spPr bwMode="auto">
          <a:xfrm>
            <a:off x="4022006" y="186769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8" name="Rectangle 19"/>
          <p:cNvSpPr>
            <a:spLocks/>
          </p:cNvSpPr>
          <p:nvPr/>
        </p:nvSpPr>
        <p:spPr bwMode="auto">
          <a:xfrm>
            <a:off x="4022006" y="21153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 name="Rectangle 20"/>
          <p:cNvSpPr>
            <a:spLocks/>
          </p:cNvSpPr>
          <p:nvPr/>
        </p:nvSpPr>
        <p:spPr bwMode="auto">
          <a:xfrm>
            <a:off x="4022006" y="236299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0" name="Rectangle 21"/>
          <p:cNvSpPr>
            <a:spLocks/>
          </p:cNvSpPr>
          <p:nvPr/>
        </p:nvSpPr>
        <p:spPr bwMode="auto">
          <a:xfrm>
            <a:off x="4022006" y="26106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1" name="Rectangle 22"/>
          <p:cNvSpPr>
            <a:spLocks/>
          </p:cNvSpPr>
          <p:nvPr/>
        </p:nvSpPr>
        <p:spPr bwMode="auto">
          <a:xfrm>
            <a:off x="5571406" y="16200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2" name="Rectangle 23"/>
          <p:cNvSpPr>
            <a:spLocks/>
          </p:cNvSpPr>
          <p:nvPr/>
        </p:nvSpPr>
        <p:spPr bwMode="auto">
          <a:xfrm>
            <a:off x="5571406" y="186769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3" name="Rectangle 24"/>
          <p:cNvSpPr>
            <a:spLocks/>
          </p:cNvSpPr>
          <p:nvPr/>
        </p:nvSpPr>
        <p:spPr bwMode="auto">
          <a:xfrm>
            <a:off x="5571406" y="21153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4" name="Rectangle 25"/>
          <p:cNvSpPr>
            <a:spLocks/>
          </p:cNvSpPr>
          <p:nvPr/>
        </p:nvSpPr>
        <p:spPr bwMode="auto">
          <a:xfrm>
            <a:off x="5571406" y="236299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5" name="Rectangle 26"/>
          <p:cNvSpPr>
            <a:spLocks/>
          </p:cNvSpPr>
          <p:nvPr/>
        </p:nvSpPr>
        <p:spPr bwMode="auto">
          <a:xfrm>
            <a:off x="5571406" y="26106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6" name="Rectangle 27"/>
          <p:cNvSpPr>
            <a:spLocks/>
          </p:cNvSpPr>
          <p:nvPr/>
        </p:nvSpPr>
        <p:spPr bwMode="auto">
          <a:xfrm>
            <a:off x="1736006" y="2674145"/>
            <a:ext cx="977900" cy="146050"/>
          </a:xfrm>
          <a:prstGeom prst="rect">
            <a:avLst/>
          </a:prstGeom>
          <a:solidFill>
            <a:srgbClr val="FD9A00"/>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7" name="Line 28"/>
          <p:cNvSpPr>
            <a:spLocks noChangeShapeType="1"/>
          </p:cNvSpPr>
          <p:nvPr/>
        </p:nvSpPr>
        <p:spPr bwMode="auto">
          <a:xfrm>
            <a:off x="6917606" y="1557078"/>
            <a:ext cx="0" cy="1270000"/>
          </a:xfrm>
          <a:prstGeom prst="line">
            <a:avLst/>
          </a:prstGeom>
          <a:noFill/>
          <a:ln w="25400" cap="flat">
            <a:solidFill>
              <a:schemeClr val="tx1"/>
            </a:solidFill>
            <a:prstDash val="solid"/>
            <a:miter lim="800000"/>
            <a:headEnd type="triangle" w="med" len="sm"/>
            <a:tailEnd type="triangle" w="med" len="sm"/>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8" name="Rectangle 29"/>
          <p:cNvSpPr>
            <a:spLocks/>
          </p:cNvSpPr>
          <p:nvPr/>
        </p:nvSpPr>
        <p:spPr bwMode="auto">
          <a:xfrm>
            <a:off x="7020272" y="1530934"/>
            <a:ext cx="1368152" cy="13803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2200" dirty="0">
                <a:solidFill>
                  <a:srgbClr val="000000"/>
                </a:solidFill>
                <a:latin typeface="Myriad Pro Bold Cond" charset="0"/>
                <a:ea typeface="ＭＳ Ｐゴシック" charset="0"/>
                <a:cs typeface="Myriad Pro Bold Cond" charset="0"/>
                <a:sym typeface="Myriad Pro Bold Cond" charset="0"/>
              </a:rPr>
              <a:t>Database</a:t>
            </a:r>
          </a:p>
          <a:p>
            <a:pPr defTabSz="457200">
              <a:lnSpc>
                <a:spcPct val="80000"/>
              </a:lnSpc>
            </a:pPr>
            <a:endParaRPr lang="en-US" sz="2200" dirty="0">
              <a:solidFill>
                <a:srgbClr val="000000"/>
              </a:solidFill>
              <a:latin typeface="Myriad Pro Bold Cond" charset="0"/>
              <a:ea typeface="ＭＳ Ｐゴシック" charset="0"/>
              <a:cs typeface="Myriad Pro Bold Cond" charset="0"/>
              <a:sym typeface="Myriad Pro Bold Cond" charset="0"/>
            </a:endParaRPr>
          </a:p>
          <a:p>
            <a:pPr defTabSz="457200">
              <a:lnSpc>
                <a:spcPct val="80000"/>
              </a:lnSpc>
            </a:pPr>
            <a:r>
              <a:rPr lang="en-US" sz="2200" dirty="0">
                <a:solidFill>
                  <a:srgbClr val="000000"/>
                </a:solidFill>
                <a:latin typeface="Myriad Pro Bold Cond" charset="0"/>
                <a:ea typeface="ＭＳ Ｐゴシック" charset="0"/>
                <a:cs typeface="Myriad Pro Bold Cond" charset="0"/>
                <a:sym typeface="Myriad Pro Bold Cond" charset="0"/>
              </a:rPr>
              <a:t>Graphs</a:t>
            </a:r>
          </a:p>
          <a:p>
            <a:pPr defTabSz="457200">
              <a:lnSpc>
                <a:spcPct val="80000"/>
              </a:lnSpc>
            </a:pPr>
            <a:endParaRPr lang="en-US" sz="2200" dirty="0">
              <a:solidFill>
                <a:srgbClr val="000000"/>
              </a:solidFill>
              <a:latin typeface="Myriad Pro Bold Cond" charset="0"/>
              <a:ea typeface="ＭＳ Ｐゴシック" charset="0"/>
              <a:cs typeface="Myriad Pro Bold Cond" charset="0"/>
              <a:sym typeface="Myriad Pro Bold Cond" charset="0"/>
            </a:endParaRPr>
          </a:p>
          <a:p>
            <a:pPr defTabSz="457200">
              <a:lnSpc>
                <a:spcPct val="80000"/>
              </a:lnSpc>
            </a:pPr>
            <a:r>
              <a:rPr lang="en-US" sz="2200" dirty="0">
                <a:solidFill>
                  <a:srgbClr val="000000"/>
                </a:solidFill>
                <a:latin typeface="Myriad Pro Bold Cond" charset="0"/>
                <a:ea typeface="ＭＳ Ｐゴシック" charset="0"/>
                <a:cs typeface="Myriad Pro Bold Cond" charset="0"/>
                <a:sym typeface="Myriad Pro Bold Cond" charset="0"/>
              </a:rPr>
              <a:t>Media </a:t>
            </a:r>
            <a:r>
              <a:rPr lang="en-US" sz="2400" dirty="0">
                <a:solidFill>
                  <a:srgbClr val="000000"/>
                </a:solidFill>
                <a:latin typeface="Myriad Pro Bold Cond" charset="0"/>
                <a:ea typeface="ＭＳ Ｐゴシック" charset="0"/>
                <a:cs typeface="Myriad Pro Bold Cond" charset="0"/>
                <a:sym typeface="Myriad Pro Bold Cond" charset="0"/>
              </a:rPr>
              <a:t> </a:t>
            </a:r>
          </a:p>
        </p:txBody>
      </p:sp>
      <p:sp>
        <p:nvSpPr>
          <p:cNvPr id="29" name="Freeform 30"/>
          <p:cNvSpPr>
            <a:spLocks/>
          </p:cNvSpPr>
          <p:nvPr/>
        </p:nvSpPr>
        <p:spPr bwMode="auto">
          <a:xfrm>
            <a:off x="1835696" y="2060848"/>
            <a:ext cx="3742060" cy="1451497"/>
          </a:xfrm>
          <a:custGeom>
            <a:avLst/>
            <a:gdLst>
              <a:gd name="T0" fmla="*/ 21600 w 21600"/>
              <a:gd name="T1" fmla="*/ 12000 h 21600"/>
              <a:gd name="T2" fmla="*/ 21600 w 21600"/>
              <a:gd name="T3" fmla="*/ 21600 h 21600"/>
              <a:gd name="T4" fmla="*/ 0 w 21600"/>
              <a:gd name="T5" fmla="*/ 21600 h 21600"/>
              <a:gd name="T6" fmla="*/ 0 w 21600"/>
              <a:gd name="T7" fmla="*/ 0 h 21600"/>
            </a:gdLst>
            <a:ahLst/>
            <a:cxnLst>
              <a:cxn ang="0">
                <a:pos x="T0" y="T1"/>
              </a:cxn>
              <a:cxn ang="0">
                <a:pos x="T2" y="T3"/>
              </a:cxn>
              <a:cxn ang="0">
                <a:pos x="T4" y="T5"/>
              </a:cxn>
              <a:cxn ang="0">
                <a:pos x="T6" y="T7"/>
              </a:cxn>
            </a:cxnLst>
            <a:rect l="0" t="0" r="r" b="b"/>
            <a:pathLst>
              <a:path w="21600" h="21600">
                <a:moveTo>
                  <a:pt x="21600" y="12000"/>
                </a:moveTo>
                <a:lnTo>
                  <a:pt x="21600" y="21600"/>
                </a:lnTo>
                <a:lnTo>
                  <a:pt x="0" y="21600"/>
                </a:lnTo>
                <a:lnTo>
                  <a:pt x="0" y="0"/>
                </a:lnTo>
              </a:path>
            </a:pathLst>
          </a:custGeom>
          <a:noFill/>
          <a:ln w="101600" cap="flat">
            <a:solidFill>
              <a:srgbClr val="D90B00"/>
            </a:solidFill>
            <a:prstDash val="solid"/>
            <a:miter lim="800000"/>
            <a:headEnd type="none" w="med" len="med"/>
            <a:tailEnd type="triangle" w="med" len="med"/>
          </a:ln>
          <a:effectLst>
            <a:outerShdw blurRad="76200" dist="38099" dir="2700000" algn="ctr" rotWithShape="0">
              <a:schemeClr val="bg2">
                <a:alpha val="75000"/>
              </a:schemeClr>
            </a:outerShdw>
          </a:effectLst>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nvGrpSpPr>
          <p:cNvPr id="30" name="Group 34"/>
          <p:cNvGrpSpPr>
            <a:grpSpLocks/>
          </p:cNvGrpSpPr>
          <p:nvPr/>
        </p:nvGrpSpPr>
        <p:grpSpPr bwMode="auto">
          <a:xfrm>
            <a:off x="2195737" y="2122489"/>
            <a:ext cx="3661420" cy="1090487"/>
            <a:chOff x="0" y="0"/>
            <a:chExt cx="4219" cy="1352"/>
          </a:xfrm>
        </p:grpSpPr>
        <p:sp>
          <p:nvSpPr>
            <p:cNvPr id="31" name="Rectangle 31"/>
            <p:cNvSpPr>
              <a:spLocks/>
            </p:cNvSpPr>
            <p:nvPr/>
          </p:nvSpPr>
          <p:spPr bwMode="auto">
            <a:xfrm>
              <a:off x="2987" y="880"/>
              <a:ext cx="1232" cy="184"/>
            </a:xfrm>
            <a:prstGeom prst="rect">
              <a:avLst/>
            </a:prstGeom>
            <a:solidFill>
              <a:srgbClr val="FD9A00"/>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32" name="Freeform 32"/>
            <p:cNvSpPr>
              <a:spLocks/>
            </p:cNvSpPr>
            <p:nvPr/>
          </p:nvSpPr>
          <p:spPr bwMode="auto">
            <a:xfrm>
              <a:off x="0" y="0"/>
              <a:ext cx="3651" cy="1352"/>
            </a:xfrm>
            <a:custGeom>
              <a:avLst/>
              <a:gdLst>
                <a:gd name="T0" fmla="*/ 21600 w 21600"/>
                <a:gd name="T1" fmla="*/ 15330 h 21600"/>
                <a:gd name="T2" fmla="*/ 21600 w 21600"/>
                <a:gd name="T3" fmla="*/ 21600 h 21600"/>
                <a:gd name="T4" fmla="*/ 0 w 21600"/>
                <a:gd name="T5" fmla="*/ 21600 h 21600"/>
                <a:gd name="T6" fmla="*/ 0 w 21600"/>
                <a:gd name="T7" fmla="*/ 0 h 21600"/>
              </a:gdLst>
              <a:ahLst/>
              <a:cxnLst>
                <a:cxn ang="0">
                  <a:pos x="T0" y="T1"/>
                </a:cxn>
                <a:cxn ang="0">
                  <a:pos x="T2" y="T3"/>
                </a:cxn>
                <a:cxn ang="0">
                  <a:pos x="T4" y="T5"/>
                </a:cxn>
                <a:cxn ang="0">
                  <a:pos x="T6" y="T7"/>
                </a:cxn>
              </a:cxnLst>
              <a:rect l="0" t="0" r="r" b="b"/>
              <a:pathLst>
                <a:path w="21600" h="21600">
                  <a:moveTo>
                    <a:pt x="21600" y="15330"/>
                  </a:moveTo>
                  <a:lnTo>
                    <a:pt x="21600" y="21600"/>
                  </a:lnTo>
                  <a:lnTo>
                    <a:pt x="0" y="21600"/>
                  </a:lnTo>
                  <a:lnTo>
                    <a:pt x="0" y="0"/>
                  </a:lnTo>
                </a:path>
              </a:pathLst>
            </a:custGeom>
            <a:noFill/>
            <a:ln w="101600" cap="flat">
              <a:solidFill>
                <a:srgbClr val="D90B00"/>
              </a:solidFill>
              <a:prstDash val="solid"/>
              <a:miter lim="800000"/>
              <a:headEnd type="triangle" w="med" len="med"/>
              <a:tailEnd type="none" w="med" len="med"/>
            </a:ln>
            <a:effectLst>
              <a:outerShdw blurRad="76200" dist="38099" dir="2700000" algn="ctr" rotWithShape="0">
                <a:schemeClr val="bg2">
                  <a:alpha val="75000"/>
                </a:schemeClr>
              </a:outerShdw>
            </a:effectLst>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33" name="Rectangle 33"/>
            <p:cNvSpPr>
              <a:spLocks/>
            </p:cNvSpPr>
            <p:nvPr/>
          </p:nvSpPr>
          <p:spPr bwMode="auto">
            <a:xfrm>
              <a:off x="1245" y="1010"/>
              <a:ext cx="1528" cy="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300" dirty="0">
                  <a:solidFill>
                    <a:srgbClr val="D90B00"/>
                  </a:solidFill>
                  <a:latin typeface="Myriad Pro Bold Cond" charset="0"/>
                  <a:ea typeface="ＭＳ Ｐゴシック" charset="0"/>
                  <a:cs typeface="Myriad Pro Bold Cond" charset="0"/>
                  <a:sym typeface="Myriad Pro Bold Cond" charset="0"/>
                </a:rPr>
                <a:t>Query</a:t>
              </a:r>
            </a:p>
          </p:txBody>
        </p:sp>
      </p:grpSp>
      <p:sp>
        <p:nvSpPr>
          <p:cNvPr id="34" name="Rectangle 35"/>
          <p:cNvSpPr>
            <a:spLocks/>
          </p:cNvSpPr>
          <p:nvPr/>
        </p:nvSpPr>
        <p:spPr bwMode="auto">
          <a:xfrm>
            <a:off x="3287142" y="3607047"/>
            <a:ext cx="1212850" cy="254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400" dirty="0">
                <a:solidFill>
                  <a:srgbClr val="D90B00"/>
                </a:solidFill>
                <a:latin typeface="Myriad Pro Bold Cond" charset="0"/>
                <a:ea typeface="ＭＳ Ｐゴシック" charset="0"/>
                <a:cs typeface="Myriad Pro Bold Cond" charset="0"/>
                <a:sym typeface="Myriad Pro Bold Cond" charset="0"/>
              </a:rPr>
              <a:t>Results</a:t>
            </a:r>
          </a:p>
        </p:txBody>
      </p:sp>
      <p:sp>
        <p:nvSpPr>
          <p:cNvPr id="35" name="Rounded Rectangle 34"/>
          <p:cNvSpPr>
            <a:spLocks noChangeArrowheads="1"/>
          </p:cNvSpPr>
          <p:nvPr/>
        </p:nvSpPr>
        <p:spPr bwMode="auto">
          <a:xfrm rot="5400000">
            <a:off x="6568243" y="1366158"/>
            <a:ext cx="2133601" cy="1650776"/>
          </a:xfrm>
          <a:prstGeom prst="roundRect">
            <a:avLst>
              <a:gd name="adj" fmla="val 16667"/>
            </a:avLst>
          </a:prstGeom>
          <a:noFill/>
          <a:ln w="11430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lIns="91440" tIns="45720" rIns="91440" bIns="45720"/>
          <a:lstStyle/>
          <a:p>
            <a:pPr defTabSz="457200"/>
            <a:endParaRPr lang="en-US">
              <a:solidFill>
                <a:srgbClr val="000000"/>
              </a:solidFill>
              <a:latin typeface="Myriad Pro Bold Cond"/>
              <a:ea typeface="ヒラギノ角ゴ ProN W6"/>
              <a:cs typeface="ヒラギノ角ゴ ProN W6"/>
            </a:endParaRPr>
          </a:p>
        </p:txBody>
      </p:sp>
      <p:sp>
        <p:nvSpPr>
          <p:cNvPr id="36" name="Text Box 17"/>
          <p:cNvSpPr txBox="1">
            <a:spLocks noChangeArrowheads="1"/>
          </p:cNvSpPr>
          <p:nvPr/>
        </p:nvSpPr>
        <p:spPr bwMode="auto">
          <a:xfrm>
            <a:off x="6957984" y="5274518"/>
            <a:ext cx="2041525" cy="368300"/>
          </a:xfrm>
          <a:prstGeom prst="rect">
            <a:avLst/>
          </a:prstGeom>
          <a:solidFill>
            <a:srgbClr val="00FF00"/>
          </a:solidFill>
          <a:ln w="9525">
            <a:solidFill>
              <a:schemeClr val="tx1"/>
            </a:solidFill>
            <a:miter lim="800000"/>
            <a:headEnd/>
            <a:tailEnd/>
          </a:ln>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a:solidFill>
                  <a:srgbClr val="000000"/>
                </a:solidFill>
                <a:latin typeface="Tahoma" charset="0"/>
              </a:rPr>
              <a:t>Micro-architecture</a:t>
            </a:r>
          </a:p>
        </p:txBody>
      </p:sp>
      <p:sp>
        <p:nvSpPr>
          <p:cNvPr id="37" name="Text Box 18"/>
          <p:cNvSpPr txBox="1">
            <a:spLocks noChangeAspect="1" noChangeArrowheads="1"/>
          </p:cNvSpPr>
          <p:nvPr/>
        </p:nvSpPr>
        <p:spPr bwMode="auto">
          <a:xfrm>
            <a:off x="6957984" y="4903043"/>
            <a:ext cx="2041525" cy="366712"/>
          </a:xfrm>
          <a:prstGeom prst="rect">
            <a:avLst/>
          </a:prstGeom>
          <a:solidFill>
            <a:srgbClr val="FF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a:solidFill>
                  <a:srgbClr val="000000"/>
                </a:solidFill>
                <a:latin typeface="Tahoma" charset="0"/>
              </a:rPr>
              <a:t>SW/HW Interface</a:t>
            </a:r>
          </a:p>
        </p:txBody>
      </p:sp>
      <p:sp>
        <p:nvSpPr>
          <p:cNvPr id="38" name="Text Box 19"/>
          <p:cNvSpPr txBox="1">
            <a:spLocks noChangeAspect="1" noChangeArrowheads="1"/>
          </p:cNvSpPr>
          <p:nvPr/>
        </p:nvSpPr>
        <p:spPr bwMode="auto">
          <a:xfrm>
            <a:off x="6954809" y="4238724"/>
            <a:ext cx="2043113" cy="368300"/>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Program/Language</a:t>
            </a:r>
          </a:p>
        </p:txBody>
      </p:sp>
      <p:sp>
        <p:nvSpPr>
          <p:cNvPr id="39" name="Text Box 20"/>
          <p:cNvSpPr txBox="1">
            <a:spLocks noChangeAspect="1" noChangeArrowheads="1"/>
          </p:cNvSpPr>
          <p:nvPr/>
        </p:nvSpPr>
        <p:spPr bwMode="auto">
          <a:xfrm>
            <a:off x="6954809" y="3867249"/>
            <a:ext cx="2043113" cy="368300"/>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Algorithm</a:t>
            </a:r>
          </a:p>
        </p:txBody>
      </p:sp>
      <p:sp>
        <p:nvSpPr>
          <p:cNvPr id="40" name="Text Box 21"/>
          <p:cNvSpPr txBox="1">
            <a:spLocks noChangeAspect="1" noChangeArrowheads="1"/>
          </p:cNvSpPr>
          <p:nvPr/>
        </p:nvSpPr>
        <p:spPr bwMode="auto">
          <a:xfrm>
            <a:off x="6954809" y="3500536"/>
            <a:ext cx="2043113" cy="366713"/>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Problem</a:t>
            </a:r>
          </a:p>
        </p:txBody>
      </p:sp>
      <p:sp>
        <p:nvSpPr>
          <p:cNvPr id="41" name="Text Box 22"/>
          <p:cNvSpPr txBox="1">
            <a:spLocks noChangeAspect="1" noChangeArrowheads="1"/>
          </p:cNvSpPr>
          <p:nvPr/>
        </p:nvSpPr>
        <p:spPr bwMode="auto">
          <a:xfrm>
            <a:off x="6957984" y="5647580"/>
            <a:ext cx="2039938" cy="373063"/>
          </a:xfrm>
          <a:prstGeom prst="rect">
            <a:avLst/>
          </a:prstGeom>
          <a:solidFill>
            <a:srgbClr val="00FF00"/>
          </a:solidFill>
          <a:ln w="9525">
            <a:solidFill>
              <a:schemeClr val="tx1"/>
            </a:solidFill>
            <a:miter lim="800000"/>
            <a:headEnd/>
            <a:tailEnd/>
          </a:ln>
        </p:spPr>
        <p:txBody>
          <a:bodyPr wrap="none"/>
          <a:lstStyle/>
          <a:p>
            <a:pPr>
              <a:defRPr/>
            </a:pPr>
            <a:r>
              <a:rPr lang="en-US" sz="1750" dirty="0">
                <a:solidFill>
                  <a:srgbClr val="000000"/>
                </a:solidFill>
                <a:cs typeface="Arial" charset="0"/>
              </a:rPr>
              <a:t>Logic</a:t>
            </a:r>
          </a:p>
          <a:p>
            <a:pPr>
              <a:defRPr/>
            </a:pPr>
            <a:endParaRPr lang="en-US" sz="1750" dirty="0">
              <a:solidFill>
                <a:srgbClr val="000000"/>
              </a:solidFill>
              <a:cs typeface="Arial" charset="0"/>
            </a:endParaRPr>
          </a:p>
        </p:txBody>
      </p:sp>
      <p:sp>
        <p:nvSpPr>
          <p:cNvPr id="42" name="Text Box 23"/>
          <p:cNvSpPr txBox="1">
            <a:spLocks noChangeAspect="1" noChangeArrowheads="1"/>
          </p:cNvSpPr>
          <p:nvPr/>
        </p:nvSpPr>
        <p:spPr bwMode="auto">
          <a:xfrm>
            <a:off x="6957984" y="6019055"/>
            <a:ext cx="2041525" cy="368300"/>
          </a:xfrm>
          <a:prstGeom prst="rect">
            <a:avLst/>
          </a:prstGeom>
          <a:solidFill>
            <a:srgbClr val="00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Devices</a:t>
            </a:r>
          </a:p>
        </p:txBody>
      </p:sp>
      <p:sp>
        <p:nvSpPr>
          <p:cNvPr id="43" name="Text Box 24"/>
          <p:cNvSpPr txBox="1">
            <a:spLocks noChangeAspect="1" noChangeArrowheads="1"/>
          </p:cNvSpPr>
          <p:nvPr/>
        </p:nvSpPr>
        <p:spPr bwMode="auto">
          <a:xfrm>
            <a:off x="6957984" y="4580656"/>
            <a:ext cx="2041525" cy="327322"/>
          </a:xfrm>
          <a:prstGeom prst="rect">
            <a:avLst/>
          </a:prstGeom>
          <a:solidFill>
            <a:srgbClr val="35F6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a:solidFill>
                  <a:srgbClr val="000000"/>
                </a:solidFill>
                <a:latin typeface="Tahoma" charset="0"/>
              </a:rPr>
              <a:t>System Software</a:t>
            </a:r>
          </a:p>
        </p:txBody>
      </p:sp>
      <p:sp>
        <p:nvSpPr>
          <p:cNvPr id="44" name="Text Box 23"/>
          <p:cNvSpPr txBox="1">
            <a:spLocks noChangeAspect="1" noChangeArrowheads="1"/>
          </p:cNvSpPr>
          <p:nvPr/>
        </p:nvSpPr>
        <p:spPr bwMode="auto">
          <a:xfrm>
            <a:off x="6959572" y="6374655"/>
            <a:ext cx="2043112" cy="366713"/>
          </a:xfrm>
          <a:prstGeom prst="rect">
            <a:avLst/>
          </a:prstGeom>
          <a:solidFill>
            <a:srgbClr val="00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Electrons</a:t>
            </a:r>
          </a:p>
        </p:txBody>
      </p:sp>
      <p:sp>
        <p:nvSpPr>
          <p:cNvPr id="45" name="Rounded Rectangle 44"/>
          <p:cNvSpPr>
            <a:spLocks noChangeArrowheads="1"/>
          </p:cNvSpPr>
          <p:nvPr/>
        </p:nvSpPr>
        <p:spPr bwMode="auto">
          <a:xfrm rot="5400000">
            <a:off x="6849380" y="3977716"/>
            <a:ext cx="2232248" cy="2286000"/>
          </a:xfrm>
          <a:prstGeom prst="roundRect">
            <a:avLst>
              <a:gd name="adj" fmla="val 16667"/>
            </a:avLst>
          </a:prstGeom>
          <a:noFill/>
          <a:ln w="44450">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solidFill>
                <a:srgbClr val="0000FF"/>
              </a:solidFill>
            </a:endParaRPr>
          </a:p>
        </p:txBody>
      </p:sp>
    </p:spTree>
    <p:extLst>
      <p:ext uri="{BB962C8B-B14F-4D97-AF65-F5344CB8AC3E}">
        <p14:creationId xmlns:p14="http://schemas.microsoft.com/office/powerpoint/2010/main" val="23467641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499"/>
                                          </p:stCondLst>
                                        </p:cTn>
                                        <p:tgtEl>
                                          <p:spTgt spid="3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29"/>
                                        </p:tgtEl>
                                        <p:attrNameLst>
                                          <p:attrName>style.visibility</p:attrName>
                                        </p:attrNameLst>
                                      </p:cBhvr>
                                      <p:to>
                                        <p:strVal val="visible"/>
                                      </p:to>
                                    </p:set>
                                  </p:childTnLst>
                                </p:cTn>
                              </p:par>
                            </p:childTnLst>
                          </p:cTn>
                        </p:par>
                        <p:par>
                          <p:cTn id="15" fill="hold">
                            <p:stCondLst>
                              <p:cond delay="500"/>
                            </p:stCondLst>
                            <p:childTnLst>
                              <p:par>
                                <p:cTn id="16" presetID="1" presetClass="entr" presetSubtype="0" fill="hold" grpId="0" nodeType="afterEffect">
                                  <p:stCondLst>
                                    <p:cond delay="0"/>
                                  </p:stCondLst>
                                  <p:childTnLst>
                                    <p:set>
                                      <p:cBhvr>
                                        <p:cTn id="17" dur="1" fill="hold">
                                          <p:stCondLst>
                                            <p:cond delay="499"/>
                                          </p:stCondLst>
                                        </p:cTn>
                                        <p:tgtEl>
                                          <p:spTgt spid="34"/>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nodeType="clickEffect">
                                  <p:stCondLst>
                                    <p:cond delay="0"/>
                                  </p:stCondLst>
                                  <p:childTnLst>
                                    <p:set>
                                      <p:cBhvr>
                                        <p:cTn id="21"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nodeType="clickEffect">
                                  <p:stCondLst>
                                    <p:cond delay="0"/>
                                  </p:stCondLst>
                                  <p:childTnLst>
                                    <p:set>
                                      <p:cBhvr>
                                        <p:cTn id="25"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nodeType="clickEffect">
                                  <p:stCondLst>
                                    <p:cond delay="0"/>
                                  </p:stCondLst>
                                  <p:childTnLst>
                                    <p:set>
                                      <p:cBhvr>
                                        <p:cTn id="29"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nodeType="clickEffect">
                                  <p:stCondLst>
                                    <p:cond delay="0"/>
                                  </p:stCondLst>
                                  <p:childTnLst>
                                    <p:set>
                                      <p:cBhvr>
                                        <p:cTn id="33"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nodeType="clickEffect">
                                  <p:stCondLst>
                                    <p:cond delay="0"/>
                                  </p:stCondLst>
                                  <p:childTnLst>
                                    <p:set>
                                      <p:cBhvr>
                                        <p:cTn id="37"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nodeType="clickEffect">
                                  <p:stCondLst>
                                    <p:cond delay="0"/>
                                  </p:stCondLst>
                                  <p:childTnLst>
                                    <p:set>
                                      <p:cBhvr>
                                        <p:cTn id="41"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par>
                    <p:cTn id="42" fill="hold">
                      <p:stCondLst>
                        <p:cond delay="indefinite"/>
                      </p:stCondLst>
                      <p:childTnLst>
                        <p:par>
                          <p:cTn id="43" fill="hold">
                            <p:stCondLst>
                              <p:cond delay="0"/>
                            </p:stCondLst>
                            <p:childTnLst>
                              <p:par>
                                <p:cTn id="44" presetID="1" presetClass="entr" presetSubtype="0" fill="hold" grpId="0" nodeType="clickEffect">
                                  <p:stCondLst>
                                    <p:cond delay="0"/>
                                  </p:stCondLst>
                                  <p:childTnLst>
                                    <p:set>
                                      <p:cBhvr>
                                        <p:cTn id="45" dur="1" fill="hold">
                                          <p:stCondLst>
                                            <p:cond delay="0"/>
                                          </p:stCondLst>
                                        </p:cTn>
                                        <p:tgtEl>
                                          <p:spTgt spid="40"/>
                                        </p:tgtEl>
                                        <p:attrNameLst>
                                          <p:attrName>style.visibility</p:attrName>
                                        </p:attrNameLst>
                                      </p:cBhvr>
                                      <p:to>
                                        <p:strVal val="visible"/>
                                      </p:to>
                                    </p:set>
                                  </p:childTnLst>
                                </p:cTn>
                              </p:par>
                              <p:par>
                                <p:cTn id="46" presetID="1" presetClass="entr" presetSubtype="0" fill="hold" grpId="0" nodeType="withEffect">
                                  <p:stCondLst>
                                    <p:cond delay="0"/>
                                  </p:stCondLst>
                                  <p:childTnLst>
                                    <p:set>
                                      <p:cBhvr>
                                        <p:cTn id="47" dur="1" fill="hold">
                                          <p:stCondLst>
                                            <p:cond delay="0"/>
                                          </p:stCondLst>
                                        </p:cTn>
                                        <p:tgtEl>
                                          <p:spTgt spid="44"/>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39"/>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38"/>
                                        </p:tgtEl>
                                        <p:attrNameLst>
                                          <p:attrName>style.visibility</p:attrName>
                                        </p:attrNameLst>
                                      </p:cBhvr>
                                      <p:to>
                                        <p:strVal val="visible"/>
                                      </p:to>
                                    </p:set>
                                  </p:childTnLst>
                                </p:cTn>
                              </p:par>
                              <p:par>
                                <p:cTn id="52" presetID="1" presetClass="entr" presetSubtype="0" fill="hold" grpId="0" nodeType="withEffect">
                                  <p:stCondLst>
                                    <p:cond delay="0"/>
                                  </p:stCondLst>
                                  <p:childTnLst>
                                    <p:set>
                                      <p:cBhvr>
                                        <p:cTn id="53" dur="1" fill="hold">
                                          <p:stCondLst>
                                            <p:cond delay="0"/>
                                          </p:stCondLst>
                                        </p:cTn>
                                        <p:tgtEl>
                                          <p:spTgt spid="43"/>
                                        </p:tgtEl>
                                        <p:attrNameLst>
                                          <p:attrName>style.visibility</p:attrName>
                                        </p:attrNameLst>
                                      </p:cBhvr>
                                      <p:to>
                                        <p:strVal val="visible"/>
                                      </p:to>
                                    </p:set>
                                  </p:childTnLst>
                                </p:cTn>
                              </p:par>
                              <p:par>
                                <p:cTn id="54" presetID="1" presetClass="entr" presetSubtype="0" fill="hold" grpId="0" nodeType="withEffect">
                                  <p:stCondLst>
                                    <p:cond delay="0"/>
                                  </p:stCondLst>
                                  <p:childTnLst>
                                    <p:set>
                                      <p:cBhvr>
                                        <p:cTn id="55" dur="1" fill="hold">
                                          <p:stCondLst>
                                            <p:cond delay="0"/>
                                          </p:stCondLst>
                                        </p:cTn>
                                        <p:tgtEl>
                                          <p:spTgt spid="37"/>
                                        </p:tgtEl>
                                        <p:attrNameLst>
                                          <p:attrName>style.visibility</p:attrName>
                                        </p:attrNameLst>
                                      </p:cBhvr>
                                      <p:to>
                                        <p:strVal val="visible"/>
                                      </p:to>
                                    </p:set>
                                  </p:childTnLst>
                                </p:cTn>
                              </p:par>
                              <p:par>
                                <p:cTn id="56" presetID="1" presetClass="entr" presetSubtype="0" fill="hold" grpId="0" nodeType="withEffect">
                                  <p:stCondLst>
                                    <p:cond delay="0"/>
                                  </p:stCondLst>
                                  <p:childTnLst>
                                    <p:set>
                                      <p:cBhvr>
                                        <p:cTn id="57" dur="1" fill="hold">
                                          <p:stCondLst>
                                            <p:cond delay="0"/>
                                          </p:stCondLst>
                                        </p:cTn>
                                        <p:tgtEl>
                                          <p:spTgt spid="36"/>
                                        </p:tgtEl>
                                        <p:attrNameLst>
                                          <p:attrName>style.visibility</p:attrName>
                                        </p:attrNameLst>
                                      </p:cBhvr>
                                      <p:to>
                                        <p:strVal val="visible"/>
                                      </p:to>
                                    </p:set>
                                  </p:childTnLst>
                                </p:cTn>
                              </p:par>
                              <p:par>
                                <p:cTn id="58" presetID="1" presetClass="entr" presetSubtype="0" fill="hold" grpId="0" nodeType="withEffect">
                                  <p:stCondLst>
                                    <p:cond delay="0"/>
                                  </p:stCondLst>
                                  <p:childTnLst>
                                    <p:set>
                                      <p:cBhvr>
                                        <p:cTn id="59" dur="1" fill="hold">
                                          <p:stCondLst>
                                            <p:cond delay="0"/>
                                          </p:stCondLst>
                                        </p:cTn>
                                        <p:tgtEl>
                                          <p:spTgt spid="41"/>
                                        </p:tgtEl>
                                        <p:attrNameLst>
                                          <p:attrName>style.visibility</p:attrName>
                                        </p:attrNameLst>
                                      </p:cBhvr>
                                      <p:to>
                                        <p:strVal val="visible"/>
                                      </p:to>
                                    </p:set>
                                  </p:childTnLst>
                                </p:cTn>
                              </p:par>
                              <p:par>
                                <p:cTn id="60" presetID="1" presetClass="entr" presetSubtype="0" fill="hold" grpId="0" nodeType="withEffect">
                                  <p:stCondLst>
                                    <p:cond delay="0"/>
                                  </p:stCondLst>
                                  <p:childTnLst>
                                    <p:set>
                                      <p:cBhvr>
                                        <p:cTn id="61" dur="1" fill="hold">
                                          <p:stCondLst>
                                            <p:cond delay="0"/>
                                          </p:stCondLst>
                                        </p:cTn>
                                        <p:tgtEl>
                                          <p:spTgt spid="42"/>
                                        </p:tgtEl>
                                        <p:attrNameLst>
                                          <p:attrName>style.visibility</p:attrName>
                                        </p:attrNameLst>
                                      </p:cBhvr>
                                      <p:to>
                                        <p:strVal val="visible"/>
                                      </p:to>
                                    </p:set>
                                  </p:childTnLst>
                                </p:cTn>
                              </p:par>
                            </p:childTnLst>
                          </p:cTn>
                        </p:par>
                      </p:childTnLst>
                    </p:cTn>
                  </p:par>
                  <p:par>
                    <p:cTn id="62" fill="hold">
                      <p:stCondLst>
                        <p:cond delay="indefinite"/>
                      </p:stCondLst>
                      <p:childTnLst>
                        <p:par>
                          <p:cTn id="63" fill="hold">
                            <p:stCondLst>
                              <p:cond delay="0"/>
                            </p:stCondLst>
                            <p:childTnLst>
                              <p:par>
                                <p:cTn id="64" presetID="1" presetClass="entr" presetSubtype="0" fill="hold" grpId="0" nodeType="clickEffect">
                                  <p:stCondLst>
                                    <p:cond delay="0"/>
                                  </p:stCondLst>
                                  <p:childTnLst>
                                    <p:set>
                                      <p:cBhvr>
                                        <p:cTn id="65" dur="1" fill="hold">
                                          <p:stCondLst>
                                            <p:cond delay="0"/>
                                          </p:stCondLst>
                                        </p:cTn>
                                        <p:tgtEl>
                                          <p:spTgt spid="4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4" grpId="0" autoUpdateAnimBg="0"/>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Why In-Memory Computation Today?</a:t>
            </a:r>
          </a:p>
        </p:txBody>
      </p:sp>
      <p:sp>
        <p:nvSpPr>
          <p:cNvPr id="3" name="Content Placeholder 2"/>
          <p:cNvSpPr>
            <a:spLocks noGrp="1"/>
          </p:cNvSpPr>
          <p:nvPr>
            <p:ph idx="1"/>
          </p:nvPr>
        </p:nvSpPr>
        <p:spPr/>
        <p:txBody>
          <a:bodyPr/>
          <a:lstStyle/>
          <a:p>
            <a:r>
              <a:rPr lang="en-US" dirty="0">
                <a:solidFill>
                  <a:srgbClr val="FF0000"/>
                </a:solidFill>
              </a:rPr>
              <a:t>Push from Technology</a:t>
            </a:r>
          </a:p>
          <a:p>
            <a:pPr lvl="1"/>
            <a:r>
              <a:rPr lang="en-US" dirty="0">
                <a:solidFill>
                  <a:srgbClr val="0000FF"/>
                </a:solidFill>
              </a:rPr>
              <a:t>DRAM Scaling at jeopardy </a:t>
            </a:r>
          </a:p>
          <a:p>
            <a:pPr marL="344487" lvl="1" indent="0">
              <a:buNone/>
            </a:pPr>
            <a:r>
              <a:rPr lang="en-US" dirty="0">
                <a:sym typeface="Wingdings"/>
              </a:rPr>
              <a:t>    Controllers close to DRAM</a:t>
            </a:r>
          </a:p>
          <a:p>
            <a:pPr marL="344487" lvl="1" indent="0">
              <a:buNone/>
            </a:pPr>
            <a:r>
              <a:rPr lang="en-US" dirty="0">
                <a:sym typeface="Wingdings"/>
              </a:rPr>
              <a:t>    Industry open to new memory architectures</a:t>
            </a:r>
          </a:p>
          <a:p>
            <a:pPr lvl="1"/>
            <a:endParaRPr lang="en-US" dirty="0"/>
          </a:p>
          <a:p>
            <a:endParaRPr lang="en-US" dirty="0">
              <a:solidFill>
                <a:srgbClr val="FF0000"/>
              </a:solidFill>
            </a:endParaRPr>
          </a:p>
          <a:p>
            <a:endParaRPr lang="en-US" dirty="0">
              <a:solidFill>
                <a:srgbClr val="FF0000"/>
              </a:solidFill>
            </a:endParaRPr>
          </a:p>
          <a:p>
            <a:r>
              <a:rPr lang="en-US" dirty="0">
                <a:solidFill>
                  <a:srgbClr val="FF0000"/>
                </a:solidFill>
              </a:rPr>
              <a:t>Pull from Systems and Applications</a:t>
            </a:r>
          </a:p>
          <a:p>
            <a:pPr lvl="1"/>
            <a:r>
              <a:rPr lang="en-US" dirty="0">
                <a:solidFill>
                  <a:srgbClr val="0000FF"/>
                </a:solidFill>
              </a:rPr>
              <a:t>Data access is a major system and application bottleneck</a:t>
            </a:r>
          </a:p>
          <a:p>
            <a:pPr lvl="1"/>
            <a:r>
              <a:rPr lang="en-US" dirty="0">
                <a:solidFill>
                  <a:srgbClr val="0000FF"/>
                </a:solidFill>
              </a:rPr>
              <a:t>Systems are energy limited</a:t>
            </a:r>
          </a:p>
          <a:p>
            <a:pPr lvl="1"/>
            <a:r>
              <a:rPr lang="en-US" dirty="0">
                <a:solidFill>
                  <a:srgbClr val="0000FF"/>
                </a:solidFill>
              </a:rPr>
              <a:t>Data movement much more energy-hungry than computation</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113</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107504" y="1394054"/>
            <a:ext cx="7772400" cy="1422400"/>
          </a:xfrm>
          <a:prstGeom prst="rect">
            <a:avLst/>
          </a:prstGeom>
        </p:spPr>
      </p:pic>
      <p:pic>
        <p:nvPicPr>
          <p:cNvPr id="6" name="Picture 2" descr="http://www.extremetech.com/wp-content/uploads/2013/09/hybrid_memory_cube.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79712" y="1250038"/>
            <a:ext cx="5040560" cy="3619122"/>
          </a:xfrm>
          <a:prstGeom prst="rect">
            <a:avLst/>
          </a:prstGeom>
          <a:noFill/>
          <a:extLst>
            <a:ext uri="{909E8E84-426E-40dd-AFC4-6F175D3DCCD1}">
              <a14:hiddenFill xmlns="" xmlns:a14="http://schemas.microsoft.com/office/drawing/2010/main">
                <a:solidFill>
                  <a:srgbClr val="FFFFFF"/>
                </a:solidFill>
              </a14:hiddenFill>
            </a:ext>
          </a:extLst>
        </p:spPr>
      </p:pic>
      <p:pic>
        <p:nvPicPr>
          <p:cNvPr id="7" name="Picture 6"/>
          <p:cNvPicPr>
            <a:picLocks noChangeAspect="1"/>
          </p:cNvPicPr>
          <p:nvPr/>
        </p:nvPicPr>
        <p:blipFill>
          <a:blip r:embed="rId4"/>
          <a:stretch>
            <a:fillRect/>
          </a:stretch>
        </p:blipFill>
        <p:spPr>
          <a:xfrm>
            <a:off x="6948264" y="1178030"/>
            <a:ext cx="1689100" cy="2451100"/>
          </a:xfrm>
          <a:prstGeom prst="rect">
            <a:avLst/>
          </a:prstGeom>
        </p:spPr>
      </p:pic>
      <p:sp>
        <p:nvSpPr>
          <p:cNvPr id="9" name="TextBox 8"/>
          <p:cNvSpPr txBox="1"/>
          <p:nvPr/>
        </p:nvSpPr>
        <p:spPr>
          <a:xfrm>
            <a:off x="7343567" y="1304704"/>
            <a:ext cx="1692929" cy="307777"/>
          </a:xfrm>
          <a:prstGeom prst="rect">
            <a:avLst/>
          </a:prstGeom>
          <a:noFill/>
        </p:spPr>
        <p:txBody>
          <a:bodyPr wrap="none" rtlCol="0">
            <a:spAutoFit/>
          </a:bodyPr>
          <a:lstStyle/>
          <a:p>
            <a:r>
              <a:rPr lang="en-US" sz="1400" dirty="0">
                <a:solidFill>
                  <a:srgbClr val="FFFFFF"/>
                </a:solidFill>
              </a:rPr>
              <a:t>Dally, </a:t>
            </a:r>
            <a:r>
              <a:rPr lang="en-US" sz="1400" dirty="0" err="1">
                <a:solidFill>
                  <a:srgbClr val="FFFFFF"/>
                </a:solidFill>
              </a:rPr>
              <a:t>HiPEAC</a:t>
            </a:r>
            <a:r>
              <a:rPr lang="en-US" sz="1400" dirty="0">
                <a:solidFill>
                  <a:srgbClr val="FFFFFF"/>
                </a:solidFill>
              </a:rPr>
              <a:t> 2015</a:t>
            </a:r>
          </a:p>
        </p:txBody>
      </p:sp>
    </p:spTree>
    <p:extLst>
      <p:ext uri="{BB962C8B-B14F-4D97-AF65-F5344CB8AC3E}">
        <p14:creationId xmlns:p14="http://schemas.microsoft.com/office/powerpoint/2010/main" val="13997363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6"/>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7"/>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xit" presetSubtype="0" fill="hold" nodeType="clickEffect">
                                  <p:stCondLst>
                                    <p:cond delay="0"/>
                                  </p:stCondLst>
                                  <p:childTnLst>
                                    <p:set>
                                      <p:cBhvr>
                                        <p:cTn id="28" dur="1" fill="hold">
                                          <p:stCondLst>
                                            <p:cond delay="0"/>
                                          </p:stCondLst>
                                        </p:cTn>
                                        <p:tgtEl>
                                          <p:spTgt spid="5"/>
                                        </p:tgtEl>
                                        <p:attrNameLst>
                                          <p:attrName>style.visibility</p:attrName>
                                        </p:attrNameLst>
                                      </p:cBhvr>
                                      <p:to>
                                        <p:strVal val="hidden"/>
                                      </p:to>
                                    </p:set>
                                  </p:childTnLst>
                                </p:cTn>
                              </p:par>
                              <p:par>
                                <p:cTn id="29" presetID="1" presetClass="exit" presetSubtype="0" fill="hold" nodeType="withEffect">
                                  <p:stCondLst>
                                    <p:cond delay="0"/>
                                  </p:stCondLst>
                                  <p:childTnLst>
                                    <p:set>
                                      <p:cBhvr>
                                        <p:cTn id="30" dur="1" fill="hold">
                                          <p:stCondLst>
                                            <p:cond delay="0"/>
                                          </p:stCondLst>
                                        </p:cTn>
                                        <p:tgtEl>
                                          <p:spTgt spid="6"/>
                                        </p:tgtEl>
                                        <p:attrNameLst>
                                          <p:attrName>style.visibility</p:attrName>
                                        </p:attrNameLst>
                                      </p:cBhvr>
                                      <p:to>
                                        <p:strVal val="hidden"/>
                                      </p:to>
                                    </p:set>
                                  </p:childTnLst>
                                </p:cTn>
                              </p:par>
                              <p:par>
                                <p:cTn id="31" presetID="1" presetClass="exit" presetSubtype="0" fill="hold" nodeType="withEffect">
                                  <p:stCondLst>
                                    <p:cond delay="0"/>
                                  </p:stCondLst>
                                  <p:childTnLst>
                                    <p:set>
                                      <p:cBhvr>
                                        <p:cTn id="32" dur="1" fill="hold">
                                          <p:stCondLst>
                                            <p:cond delay="0"/>
                                          </p:stCondLst>
                                        </p:cTn>
                                        <p:tgtEl>
                                          <p:spTgt spid="7"/>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nodeType="clickEffect">
                                  <p:stCondLst>
                                    <p:cond delay="0"/>
                                  </p:stCondLst>
                                  <p:childTnLst>
                                    <p:set>
                                      <p:cBhvr>
                                        <p:cTn id="48" dur="1" fill="hold">
                                          <p:stCondLst>
                                            <p:cond delay="0"/>
                                          </p:stCondLst>
                                        </p:cTn>
                                        <p:tgtEl>
                                          <p:spTgt spid="3">
                                            <p:txEl>
                                              <p:pRg st="10" end="10"/>
                                            </p:txEl>
                                          </p:spTgt>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dirty="0">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a:solidFill>
                  <a:srgbClr val="000000"/>
                </a:solidFill>
                <a:latin typeface="Tahoma" charset="0"/>
                <a:ea typeface="ＭＳ Ｐゴシック" charset="0"/>
                <a:cs typeface="ＭＳ Ｐゴシック" charset="0"/>
              </a:rPr>
              <a:t>Major Trends Affecting Main Memory</a:t>
            </a:r>
          </a:p>
          <a:p>
            <a:pPr eaLnBrk="1" hangingPunct="1"/>
            <a:r>
              <a:rPr lang="en-US" dirty="0">
                <a:latin typeface="Tahoma" charset="0"/>
                <a:ea typeface="ＭＳ Ｐゴシック" charset="0"/>
                <a:cs typeface="ＭＳ Ｐゴシック" charset="0"/>
              </a:rPr>
              <a:t>The Need for Intelligent Memory Controllers</a:t>
            </a:r>
          </a:p>
          <a:p>
            <a:pPr lvl="1" eaLnBrk="1" hangingPunct="1"/>
            <a:r>
              <a:rPr lang="en-US" dirty="0">
                <a:latin typeface="Tahoma" charset="0"/>
                <a:ea typeface="ＭＳ Ｐゴシック" charset="0"/>
                <a:cs typeface="ＭＳ Ｐゴシック" charset="0"/>
              </a:rPr>
              <a:t>Bottom Up: Push from Circuits and Devices</a:t>
            </a:r>
          </a:p>
          <a:p>
            <a:pPr lvl="1" eaLnBrk="1" hangingPunct="1"/>
            <a:r>
              <a:rPr lang="en-US" dirty="0">
                <a:latin typeface="Tahoma" charset="0"/>
                <a:ea typeface="ＭＳ Ｐゴシック" charset="0"/>
                <a:cs typeface="ＭＳ Ｐゴシック" charset="0"/>
              </a:rPr>
              <a:t>Top Down: Pull from Systems and Applications </a:t>
            </a:r>
          </a:p>
          <a:p>
            <a:pPr eaLnBrk="1" hangingPunct="1"/>
            <a:r>
              <a:rPr lang="en-US" dirty="0">
                <a:solidFill>
                  <a:srgbClr val="0000FF"/>
                </a:solidFill>
                <a:latin typeface="Tahoma" charset="0"/>
                <a:ea typeface="ＭＳ Ｐゴシック" charset="0"/>
                <a:cs typeface="ＭＳ Ｐゴシック" charset="0"/>
              </a:rPr>
              <a:t>Processing in Memory: Two Directions</a:t>
            </a:r>
          </a:p>
          <a:p>
            <a:pPr lvl="1" eaLnBrk="1" hangingPunct="1"/>
            <a:r>
              <a:rPr lang="en-US" dirty="0">
                <a:solidFill>
                  <a:srgbClr val="0000FF"/>
                </a:solidFill>
                <a:latin typeface="Tahoma" charset="0"/>
                <a:ea typeface="ＭＳ Ｐゴシック" charset="0"/>
                <a:cs typeface="ＭＳ Ｐゴシック" charset="0"/>
              </a:rPr>
              <a:t>Minimally Changing Memory Chips</a:t>
            </a:r>
          </a:p>
          <a:p>
            <a:pPr lvl="1" eaLnBrk="1" hangingPunct="1"/>
            <a:r>
              <a:rPr lang="en-US" dirty="0">
                <a:latin typeface="Tahoma" charset="0"/>
                <a:ea typeface="ＭＳ Ｐゴシック" charset="0"/>
                <a:cs typeface="ＭＳ Ｐゴシック" charset="0"/>
              </a:rPr>
              <a:t>Exploiting 3D-Stacked Memory</a:t>
            </a:r>
          </a:p>
          <a:p>
            <a:pPr eaLnBrk="1" hangingPunct="1"/>
            <a:r>
              <a:rPr lang="en-US" dirty="0">
                <a:latin typeface="Tahoma" charset="0"/>
                <a:ea typeface="ＭＳ Ｐゴシック" charset="0"/>
                <a:cs typeface="ＭＳ Ｐゴシック" charset="0"/>
              </a:rPr>
              <a:t>How to Enable Adoption of Processing in Memory</a:t>
            </a:r>
          </a:p>
          <a:p>
            <a:pPr eaLnBrk="1" hangingPunct="1"/>
            <a:r>
              <a:rPr lang="en-US" dirty="0">
                <a:latin typeface="Tahoma" charset="0"/>
                <a:ea typeface="ＭＳ Ｐゴシック" charset="0"/>
                <a:cs typeface="ＭＳ Ｐゴシック" charset="0"/>
              </a:rPr>
              <a:t>Conclusion</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114</a:t>
            </a:fld>
            <a:endParaRPr lang="en-US" sz="1600">
              <a:solidFill>
                <a:srgbClr val="000000"/>
              </a:solidFill>
              <a:latin typeface="Garamond" charset="0"/>
            </a:endParaRPr>
          </a:p>
        </p:txBody>
      </p:sp>
    </p:spTree>
    <p:extLst>
      <p:ext uri="{BB962C8B-B14F-4D97-AF65-F5344CB8AC3E}">
        <p14:creationId xmlns:p14="http://schemas.microsoft.com/office/powerpoint/2010/main" val="2008708989"/>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268760"/>
            <a:ext cx="7924800" cy="1752600"/>
          </a:xfrm>
        </p:spPr>
        <p:txBody>
          <a:bodyPr/>
          <a:lstStyle/>
          <a:p>
            <a:r>
              <a:rPr lang="en-US" sz="6000" dirty="0"/>
              <a:t>Processing in Memory:</a:t>
            </a:r>
            <a:br>
              <a:rPr lang="en-US" sz="6000" dirty="0"/>
            </a:br>
            <a:r>
              <a:rPr lang="en-US" sz="6000"/>
              <a:t>		Two </a:t>
            </a:r>
            <a:r>
              <a:rPr lang="en-US" sz="6000" dirty="0"/>
              <a:t>Approaches</a:t>
            </a:r>
            <a:endParaRPr lang="en-US" sz="6000" b="1" dirty="0"/>
          </a:p>
        </p:txBody>
      </p:sp>
      <p:sp>
        <p:nvSpPr>
          <p:cNvPr id="3" name="Subtitle 2"/>
          <p:cNvSpPr>
            <a:spLocks noGrp="1"/>
          </p:cNvSpPr>
          <p:nvPr>
            <p:ph type="subTitle" idx="1"/>
          </p:nvPr>
        </p:nvSpPr>
        <p:spPr>
          <a:xfrm>
            <a:off x="685800" y="4484712"/>
            <a:ext cx="7848600" cy="1752600"/>
          </a:xfrm>
        </p:spPr>
        <p:txBody>
          <a:bodyPr/>
          <a:lstStyle/>
          <a:p>
            <a:pPr algn="l"/>
            <a:r>
              <a:rPr lang="en-US" sz="3600" dirty="0">
                <a:solidFill>
                  <a:srgbClr val="0000FF"/>
                </a:solidFill>
              </a:rPr>
              <a:t>1. Minimally changing memory chips</a:t>
            </a:r>
          </a:p>
          <a:p>
            <a:pPr algn="l"/>
            <a:r>
              <a:rPr lang="en-US" sz="3600" dirty="0"/>
              <a:t>2. Exploiting 3D-stacked memory</a:t>
            </a:r>
          </a:p>
        </p:txBody>
      </p:sp>
      <p:sp>
        <p:nvSpPr>
          <p:cNvPr id="4" name="Slide Number Placeholder 3"/>
          <p:cNvSpPr>
            <a:spLocks noGrp="1"/>
          </p:cNvSpPr>
          <p:nvPr>
            <p:ph type="sldNum" sz="quarter" idx="12"/>
          </p:nvPr>
        </p:nvSpPr>
        <p:spPr/>
        <p:txBody>
          <a:bodyPr/>
          <a:lstStyle/>
          <a:p>
            <a:fld id="{EF0CAD05-5F98-C240-A41D-E171A6304933}" type="slidenum">
              <a:rPr lang="en-US" smtClean="0"/>
              <a:pPr/>
              <a:t>115</a:t>
            </a:fld>
            <a:endParaRPr lang="en-US"/>
          </a:p>
        </p:txBody>
      </p:sp>
    </p:spTree>
    <p:extLst>
      <p:ext uri="{BB962C8B-B14F-4D97-AF65-F5344CB8AC3E}">
        <p14:creationId xmlns:p14="http://schemas.microsoft.com/office/powerpoint/2010/main" val="1291303407"/>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Approach 1: Minimally Changing DRAM</a:t>
            </a:r>
          </a:p>
        </p:txBody>
      </p:sp>
      <p:sp>
        <p:nvSpPr>
          <p:cNvPr id="3" name="Content Placeholder 2"/>
          <p:cNvSpPr>
            <a:spLocks noGrp="1"/>
          </p:cNvSpPr>
          <p:nvPr>
            <p:ph idx="1"/>
          </p:nvPr>
        </p:nvSpPr>
        <p:spPr>
          <a:xfrm>
            <a:off x="0" y="969640"/>
            <a:ext cx="9144000" cy="5123656"/>
          </a:xfrm>
        </p:spPr>
        <p:txBody>
          <a:bodyPr/>
          <a:lstStyle/>
          <a:p>
            <a:r>
              <a:rPr lang="en-US" dirty="0"/>
              <a:t>DRAM has great capability to perform </a:t>
            </a:r>
            <a:r>
              <a:rPr lang="en-US" dirty="0">
                <a:solidFill>
                  <a:srgbClr val="0000FF"/>
                </a:solidFill>
              </a:rPr>
              <a:t>bulk data movement and computation </a:t>
            </a:r>
            <a:r>
              <a:rPr lang="en-US" dirty="0"/>
              <a:t>internally with small changes</a:t>
            </a:r>
          </a:p>
          <a:p>
            <a:pPr lvl="1"/>
            <a:r>
              <a:rPr lang="en-US" dirty="0"/>
              <a:t>Can </a:t>
            </a:r>
            <a:r>
              <a:rPr lang="en-US" dirty="0">
                <a:solidFill>
                  <a:srgbClr val="FF0000"/>
                </a:solidFill>
              </a:rPr>
              <a:t>exploit internal connectivity </a:t>
            </a:r>
            <a:r>
              <a:rPr lang="en-US" dirty="0"/>
              <a:t>to move data</a:t>
            </a:r>
          </a:p>
          <a:p>
            <a:pPr lvl="1"/>
            <a:r>
              <a:rPr lang="en-US" dirty="0"/>
              <a:t>Can </a:t>
            </a:r>
            <a:r>
              <a:rPr lang="en-US" dirty="0">
                <a:solidFill>
                  <a:srgbClr val="FF0000"/>
                </a:solidFill>
              </a:rPr>
              <a:t>exploit analog computation capability</a:t>
            </a:r>
          </a:p>
          <a:p>
            <a:pPr lvl="1"/>
            <a:r>
              <a:rPr lang="en-US" dirty="0"/>
              <a:t>…</a:t>
            </a:r>
          </a:p>
          <a:p>
            <a:pPr lvl="1"/>
            <a:endParaRPr lang="en-US" dirty="0"/>
          </a:p>
          <a:p>
            <a:r>
              <a:rPr lang="en-US" dirty="0"/>
              <a:t>Examples: </a:t>
            </a:r>
            <a:r>
              <a:rPr lang="en-US" dirty="0" err="1"/>
              <a:t>RowClone</a:t>
            </a:r>
            <a:r>
              <a:rPr lang="en-US" dirty="0"/>
              <a:t>, In-DRAM AND/OR, Gather/Scatter DRAM</a:t>
            </a:r>
          </a:p>
          <a:p>
            <a:pPr lvl="1"/>
            <a:r>
              <a:rPr lang="en-US" altLang="ja-JP" sz="1800" dirty="0">
                <a:solidFill>
                  <a:srgbClr val="0000FF"/>
                </a:solidFill>
                <a:latin typeface="Tahoma" charset="0"/>
                <a:ea typeface="ＭＳ Ｐゴシック"/>
                <a:hlinkClick r:id="rId2"/>
              </a:rPr>
              <a:t>RowClone: Fast and Efficient In-DRAM Copy and Initialization of Bulk Data</a:t>
            </a:r>
            <a:r>
              <a:rPr lang="en-US" altLang="ja-JP" sz="1800" dirty="0">
                <a:solidFill>
                  <a:srgbClr val="000000"/>
                </a:solidFill>
                <a:latin typeface="Tahoma" charset="0"/>
                <a:ea typeface="ＭＳ Ｐゴシック"/>
              </a:rPr>
              <a:t> (</a:t>
            </a:r>
            <a:r>
              <a:rPr lang="en-US" altLang="ja-JP" sz="1800" dirty="0">
                <a:solidFill>
                  <a:srgbClr val="0000FF"/>
                </a:solidFill>
                <a:latin typeface="Tahoma" charset="0"/>
                <a:ea typeface="ＭＳ Ｐゴシック"/>
              </a:rPr>
              <a:t>Seshadri et al., MICRO 2013</a:t>
            </a:r>
            <a:r>
              <a:rPr lang="en-US" altLang="ja-JP" sz="1800" dirty="0">
                <a:solidFill>
                  <a:srgbClr val="000000"/>
                </a:solidFill>
                <a:latin typeface="Tahoma" charset="0"/>
                <a:ea typeface="ＭＳ Ｐゴシック"/>
              </a:rPr>
              <a:t>)</a:t>
            </a:r>
            <a:endParaRPr lang="en-US" sz="1800" dirty="0">
              <a:solidFill>
                <a:srgbClr val="000000"/>
              </a:solidFill>
            </a:endParaRPr>
          </a:p>
          <a:p>
            <a:pPr lvl="1"/>
            <a:r>
              <a:rPr lang="en-US" sz="1800" dirty="0">
                <a:solidFill>
                  <a:srgbClr val="0000FF"/>
                </a:solidFill>
                <a:hlinkClick r:id="rId3"/>
              </a:rPr>
              <a:t>Fast Bulk Bitwise AND and OR in DRAM</a:t>
            </a:r>
            <a:r>
              <a:rPr lang="en-US" sz="1800" dirty="0"/>
              <a:t> (</a:t>
            </a:r>
            <a:r>
              <a:rPr lang="en-US" sz="1800" dirty="0">
                <a:solidFill>
                  <a:srgbClr val="0000FF"/>
                </a:solidFill>
              </a:rPr>
              <a:t>Seshadri et al., IEEE CAL 2015</a:t>
            </a:r>
            <a:r>
              <a:rPr lang="en-US" sz="1800" dirty="0"/>
              <a:t>)</a:t>
            </a:r>
          </a:p>
          <a:p>
            <a:pPr lvl="1"/>
            <a:r>
              <a:rPr lang="en-US" sz="1800" dirty="0">
                <a:hlinkClick r:id="rId4"/>
              </a:rPr>
              <a:t>Gather-Scatter DRAM: In-DRAM Address Translation to Improve the Spatial Locality of Non-unit Strided Accesses</a:t>
            </a:r>
            <a:r>
              <a:rPr lang="en-US" sz="1800" dirty="0"/>
              <a:t> </a:t>
            </a:r>
            <a:r>
              <a:rPr lang="en-US" altLang="ja-JP" sz="1800" dirty="0">
                <a:solidFill>
                  <a:srgbClr val="000000"/>
                </a:solidFill>
                <a:latin typeface="Tahoma" charset="0"/>
                <a:ea typeface="ＭＳ Ｐゴシック"/>
              </a:rPr>
              <a:t>(</a:t>
            </a:r>
            <a:r>
              <a:rPr lang="en-US" altLang="ja-JP" sz="1800" dirty="0" err="1">
                <a:solidFill>
                  <a:srgbClr val="0000FF"/>
                </a:solidFill>
                <a:latin typeface="Tahoma" charset="0"/>
                <a:ea typeface="ＭＳ Ｐゴシック"/>
              </a:rPr>
              <a:t>Seshadri</a:t>
            </a:r>
            <a:r>
              <a:rPr lang="en-US" altLang="ja-JP" sz="1800" dirty="0">
                <a:solidFill>
                  <a:srgbClr val="0000FF"/>
                </a:solidFill>
                <a:latin typeface="Tahoma" charset="0"/>
                <a:ea typeface="ＭＳ Ｐゴシック"/>
              </a:rPr>
              <a:t> et al., MICRO 2015</a:t>
            </a:r>
            <a:r>
              <a:rPr lang="en-US" altLang="ja-JP" sz="1800" dirty="0">
                <a:solidFill>
                  <a:srgbClr val="000000"/>
                </a:solidFill>
                <a:latin typeface="Tahoma" charset="0"/>
                <a:ea typeface="ＭＳ Ｐゴシック"/>
              </a:rPr>
              <a:t>)</a:t>
            </a:r>
            <a:endParaRPr lang="en-US" sz="1800" dirty="0">
              <a:solidFill>
                <a:srgbClr val="000000"/>
              </a:solidFill>
            </a:endParaRPr>
          </a:p>
          <a:p>
            <a:pPr lvl="1"/>
            <a:r>
              <a:rPr lang="en-US" sz="1800" dirty="0">
                <a:hlinkClick r:id="rId5"/>
              </a:rPr>
              <a:t>"Ambit: In-Memory Accelerator for Bulk Bitwise Operations Using Commodity DRAM Technology”</a:t>
            </a:r>
            <a:r>
              <a:rPr lang="en-US" sz="1800" dirty="0"/>
              <a:t> </a:t>
            </a:r>
            <a:r>
              <a:rPr lang="en-US" altLang="ja-JP" sz="1800" dirty="0">
                <a:solidFill>
                  <a:srgbClr val="000000"/>
                </a:solidFill>
                <a:latin typeface="Tahoma" charset="0"/>
                <a:ea typeface="ＭＳ Ｐゴシック"/>
              </a:rPr>
              <a:t>(</a:t>
            </a:r>
            <a:r>
              <a:rPr lang="en-US" altLang="ja-JP" sz="1800" dirty="0">
                <a:solidFill>
                  <a:srgbClr val="0000FF"/>
                </a:solidFill>
                <a:latin typeface="Tahoma" charset="0"/>
                <a:ea typeface="ＭＳ Ｐゴシック"/>
              </a:rPr>
              <a:t>Seshadri et al., MICRO 2017</a:t>
            </a:r>
            <a:r>
              <a:rPr lang="en-US" altLang="ja-JP" sz="1800" dirty="0">
                <a:solidFill>
                  <a:srgbClr val="000000"/>
                </a:solidFill>
                <a:latin typeface="Tahoma" charset="0"/>
                <a:ea typeface="ＭＳ Ｐゴシック"/>
              </a:rPr>
              <a:t>)</a:t>
            </a:r>
            <a:endParaRPr lang="en-US" sz="1800" dirty="0">
              <a:solidFill>
                <a:srgbClr val="000000"/>
              </a:solidFill>
            </a:endParaRPr>
          </a:p>
          <a:p>
            <a:pPr lvl="1"/>
            <a:endParaRPr lang="en-US" sz="1800" dirty="0"/>
          </a:p>
          <a:p>
            <a:pPr lvl="1"/>
            <a:endParaRPr lang="en-US" dirty="0"/>
          </a:p>
          <a:p>
            <a:pPr lvl="2"/>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116</a:t>
            </a:fld>
            <a:endParaRPr lang="en-US" altLang="en-US" dirty="0">
              <a:solidFill>
                <a:srgbClr val="000000"/>
              </a:solidFill>
            </a:endParaRPr>
          </a:p>
        </p:txBody>
      </p:sp>
    </p:spTree>
    <p:extLst>
      <p:ext uri="{BB962C8B-B14F-4D97-AF65-F5344CB8AC3E}">
        <p14:creationId xmlns:p14="http://schemas.microsoft.com/office/powerpoint/2010/main" val="17007301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7" end="7"/>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8520" y="152400"/>
            <a:ext cx="9144000" cy="1066800"/>
          </a:xfrm>
        </p:spPr>
        <p:txBody>
          <a:bodyPr/>
          <a:lstStyle/>
          <a:p>
            <a:r>
              <a:rPr lang="en-US" dirty="0"/>
              <a:t>Starting Simple: Data Copy and Initialization</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117</a:t>
            </a:fld>
            <a:endParaRPr lang="en-US" altLang="en-US">
              <a:solidFill>
                <a:srgbClr val="000000"/>
              </a:solidFill>
            </a:endParaRPr>
          </a:p>
        </p:txBody>
      </p:sp>
      <p:grpSp>
        <p:nvGrpSpPr>
          <p:cNvPr id="32" name="Group 31"/>
          <p:cNvGrpSpPr/>
          <p:nvPr/>
        </p:nvGrpSpPr>
        <p:grpSpPr>
          <a:xfrm>
            <a:off x="539552" y="1772816"/>
            <a:ext cx="1613800" cy="1828800"/>
            <a:chOff x="914400" y="1828800"/>
            <a:chExt cx="1613800" cy="1828800"/>
          </a:xfrm>
        </p:grpSpPr>
        <p:sp>
          <p:nvSpPr>
            <p:cNvPr id="33" name="Wave 32"/>
            <p:cNvSpPr/>
            <p:nvPr/>
          </p:nvSpPr>
          <p:spPr>
            <a:xfrm rot="5400000">
              <a:off x="876300" y="1866900"/>
              <a:ext cx="990600" cy="914400"/>
            </a:xfrm>
            <a:prstGeom prst="wave">
              <a:avLst>
                <a:gd name="adj1" fmla="val 5469"/>
                <a:gd name="adj2" fmla="val 0"/>
              </a:avLst>
            </a:prstGeom>
            <a:solidFill>
              <a:srgbClr val="31859B"/>
            </a:solidFill>
            <a:ln w="25400" cap="flat" cmpd="sng" algn="ctr">
              <a:solidFill>
                <a:srgbClr val="262626"/>
              </a:solidFill>
              <a:prstDash val="solid"/>
            </a:ln>
            <a:effectLst/>
          </p:spPr>
          <p:txBody>
            <a:bodyPr rtlCol="0" anchor="ctr"/>
            <a:lstStyle/>
            <a:p>
              <a:pPr algn="ctr">
                <a:defRPr/>
              </a:pPr>
              <a:endParaRPr lang="en-US" kern="0">
                <a:solidFill>
                  <a:sysClr val="window" lastClr="FFFFFF"/>
                </a:solidFill>
                <a:latin typeface="Corbel"/>
              </a:endParaRPr>
            </a:p>
          </p:txBody>
        </p:sp>
        <p:sp>
          <p:nvSpPr>
            <p:cNvPr id="34" name="Wave 33"/>
            <p:cNvSpPr/>
            <p:nvPr/>
          </p:nvSpPr>
          <p:spPr>
            <a:xfrm rot="5400000">
              <a:off x="1333500" y="2095500"/>
              <a:ext cx="990600" cy="914400"/>
            </a:xfrm>
            <a:prstGeom prst="wave">
              <a:avLst>
                <a:gd name="adj1" fmla="val 5469"/>
                <a:gd name="adj2" fmla="val 0"/>
              </a:avLst>
            </a:prstGeom>
            <a:solidFill>
              <a:srgbClr val="31859B"/>
            </a:solidFill>
            <a:ln w="25400" cap="flat" cmpd="sng" algn="ctr">
              <a:solidFill>
                <a:srgbClr val="262626"/>
              </a:solidFill>
              <a:prstDash val="solid"/>
            </a:ln>
            <a:effectLst/>
          </p:spPr>
          <p:txBody>
            <a:bodyPr rtlCol="0" anchor="ctr"/>
            <a:lstStyle/>
            <a:p>
              <a:pPr algn="ctr">
                <a:defRPr/>
              </a:pPr>
              <a:endParaRPr lang="en-US" kern="0">
                <a:solidFill>
                  <a:sysClr val="window" lastClr="FFFFFF"/>
                </a:solidFill>
                <a:latin typeface="Corbel"/>
              </a:endParaRPr>
            </a:p>
          </p:txBody>
        </p:sp>
        <p:sp>
          <p:nvSpPr>
            <p:cNvPr id="35" name="TextBox 34"/>
            <p:cNvSpPr txBox="1"/>
            <p:nvPr/>
          </p:nvSpPr>
          <p:spPr>
            <a:xfrm>
              <a:off x="990600" y="3072825"/>
              <a:ext cx="1537600" cy="584775"/>
            </a:xfrm>
            <a:prstGeom prst="rect">
              <a:avLst/>
            </a:prstGeom>
            <a:noFill/>
          </p:spPr>
          <p:txBody>
            <a:bodyPr wrap="none" rtlCol="0">
              <a:spAutoFit/>
            </a:bodyPr>
            <a:lstStyle/>
            <a:p>
              <a:pPr>
                <a:defRPr/>
              </a:pPr>
              <a:r>
                <a:rPr lang="en-US" sz="3200" b="1" kern="0" dirty="0">
                  <a:solidFill>
                    <a:srgbClr val="262626">
                      <a:lumMod val="95000"/>
                      <a:lumOff val="5000"/>
                    </a:srgbClr>
                  </a:solidFill>
                </a:rPr>
                <a:t>Forking</a:t>
              </a:r>
            </a:p>
          </p:txBody>
        </p:sp>
      </p:grpSp>
      <p:grpSp>
        <p:nvGrpSpPr>
          <p:cNvPr id="36" name="Group 35"/>
          <p:cNvGrpSpPr/>
          <p:nvPr/>
        </p:nvGrpSpPr>
        <p:grpSpPr>
          <a:xfrm>
            <a:off x="2627784" y="1556792"/>
            <a:ext cx="3324949" cy="2234863"/>
            <a:chOff x="2752707" y="1853625"/>
            <a:chExt cx="3324949" cy="2234863"/>
          </a:xfrm>
        </p:grpSpPr>
        <p:sp>
          <p:nvSpPr>
            <p:cNvPr id="37" name="Rounded Rectangle 36"/>
            <p:cNvSpPr/>
            <p:nvPr/>
          </p:nvSpPr>
          <p:spPr>
            <a:xfrm>
              <a:off x="3962400" y="1853625"/>
              <a:ext cx="914400" cy="1143000"/>
            </a:xfrm>
            <a:prstGeom prst="roundRect">
              <a:avLst/>
            </a:prstGeom>
            <a:solidFill>
              <a:srgbClr val="262626"/>
            </a:solidFill>
            <a:ln w="25400" cap="flat" cmpd="sng" algn="ctr">
              <a:solidFill>
                <a:srgbClr val="262626">
                  <a:shade val="50000"/>
                </a:srgbClr>
              </a:solidFill>
              <a:prstDash val="solid"/>
            </a:ln>
            <a:effectLst/>
          </p:spPr>
          <p:txBody>
            <a:bodyPr rtlCol="0" anchor="ctr"/>
            <a:lstStyle/>
            <a:p>
              <a:pPr algn="ctr">
                <a:defRPr/>
              </a:pPr>
              <a:r>
                <a:rPr lang="en-US" kern="0" dirty="0">
                  <a:solidFill>
                    <a:sysClr val="window" lastClr="FFFFFF"/>
                  </a:solidFill>
                  <a:latin typeface="Arial" pitchFamily="34" charset="0"/>
                  <a:cs typeface="Arial" pitchFamily="34" charset="0"/>
                </a:rPr>
                <a:t>000000000000000</a:t>
              </a:r>
            </a:p>
          </p:txBody>
        </p:sp>
        <p:sp>
          <p:nvSpPr>
            <p:cNvPr id="38" name="TextBox 37"/>
            <p:cNvSpPr txBox="1"/>
            <p:nvPr/>
          </p:nvSpPr>
          <p:spPr>
            <a:xfrm>
              <a:off x="2752707" y="3072825"/>
              <a:ext cx="3324949" cy="1015663"/>
            </a:xfrm>
            <a:prstGeom prst="rect">
              <a:avLst/>
            </a:prstGeom>
            <a:noFill/>
          </p:spPr>
          <p:txBody>
            <a:bodyPr wrap="none" rtlCol="0">
              <a:spAutoFit/>
            </a:bodyPr>
            <a:lstStyle/>
            <a:p>
              <a:pPr algn="ctr">
                <a:defRPr/>
              </a:pPr>
              <a:r>
                <a:rPr lang="en-US" sz="3200" b="1" kern="0" dirty="0">
                  <a:solidFill>
                    <a:srgbClr val="262626">
                      <a:lumMod val="95000"/>
                      <a:lumOff val="5000"/>
                    </a:srgbClr>
                  </a:solidFill>
                </a:rPr>
                <a:t>Zero initialization</a:t>
              </a:r>
              <a:endParaRPr lang="en-US" sz="2800" kern="0" dirty="0">
                <a:solidFill>
                  <a:srgbClr val="262626">
                    <a:lumMod val="95000"/>
                    <a:lumOff val="5000"/>
                  </a:srgbClr>
                </a:solidFill>
              </a:endParaRPr>
            </a:p>
            <a:p>
              <a:pPr algn="ctr">
                <a:defRPr/>
              </a:pPr>
              <a:r>
                <a:rPr lang="en-US" sz="2800" b="1" kern="0" dirty="0">
                  <a:solidFill>
                    <a:srgbClr val="262626">
                      <a:lumMod val="95000"/>
                      <a:lumOff val="5000"/>
                    </a:srgbClr>
                  </a:solidFill>
                </a:rPr>
                <a:t>(e.g., security)</a:t>
              </a:r>
              <a:endParaRPr lang="en-US" sz="3200" b="1" kern="0" dirty="0">
                <a:solidFill>
                  <a:srgbClr val="262626">
                    <a:lumMod val="95000"/>
                    <a:lumOff val="5000"/>
                  </a:srgbClr>
                </a:solidFill>
              </a:endParaRPr>
            </a:p>
          </p:txBody>
        </p:sp>
      </p:grpSp>
      <p:grpSp>
        <p:nvGrpSpPr>
          <p:cNvPr id="39" name="Group 38"/>
          <p:cNvGrpSpPr/>
          <p:nvPr/>
        </p:nvGrpSpPr>
        <p:grpSpPr>
          <a:xfrm>
            <a:off x="457200" y="4038600"/>
            <a:ext cx="2669320" cy="2245043"/>
            <a:chOff x="720979" y="4038600"/>
            <a:chExt cx="2669320" cy="2245043"/>
          </a:xfrm>
        </p:grpSpPr>
        <p:pic>
          <p:nvPicPr>
            <p:cNvPr id="40" name="Picture 39" descr="computer.png"/>
            <p:cNvPicPr>
              <a:picLocks noChangeAspect="1"/>
            </p:cNvPicPr>
            <p:nvPr/>
          </p:nvPicPr>
          <p:blipFill>
            <a:blip r:embed="rId2" cstate="print"/>
            <a:stretch>
              <a:fillRect/>
            </a:stretch>
          </p:blipFill>
          <p:spPr>
            <a:xfrm>
              <a:off x="838200" y="4038600"/>
              <a:ext cx="1219200" cy="1219200"/>
            </a:xfrm>
            <a:prstGeom prst="rect">
              <a:avLst/>
            </a:prstGeom>
          </p:spPr>
        </p:pic>
        <p:sp>
          <p:nvSpPr>
            <p:cNvPr id="41" name="TextBox 40"/>
            <p:cNvSpPr txBox="1"/>
            <p:nvPr/>
          </p:nvSpPr>
          <p:spPr>
            <a:xfrm>
              <a:off x="720979" y="5206425"/>
              <a:ext cx="2669320" cy="1077218"/>
            </a:xfrm>
            <a:prstGeom prst="rect">
              <a:avLst/>
            </a:prstGeom>
            <a:noFill/>
          </p:spPr>
          <p:txBody>
            <a:bodyPr wrap="none" rtlCol="0">
              <a:spAutoFit/>
            </a:bodyPr>
            <a:lstStyle/>
            <a:p>
              <a:pPr algn="ctr">
                <a:defRPr/>
              </a:pPr>
              <a:r>
                <a:rPr lang="en-US" sz="3200" b="1" kern="0" dirty="0">
                  <a:solidFill>
                    <a:srgbClr val="262626">
                      <a:lumMod val="95000"/>
                      <a:lumOff val="5000"/>
                    </a:srgbClr>
                  </a:solidFill>
                </a:rPr>
                <a:t>VM Cloning</a:t>
              </a:r>
            </a:p>
            <a:p>
              <a:pPr algn="ctr">
                <a:defRPr/>
              </a:pPr>
              <a:r>
                <a:rPr lang="en-US" sz="3200" b="1" kern="0" dirty="0" err="1">
                  <a:solidFill>
                    <a:srgbClr val="262626">
                      <a:lumMod val="95000"/>
                      <a:lumOff val="5000"/>
                    </a:srgbClr>
                  </a:solidFill>
                </a:rPr>
                <a:t>Deduplication</a:t>
              </a:r>
              <a:endParaRPr lang="en-US" sz="3200" b="1" kern="0" dirty="0">
                <a:solidFill>
                  <a:srgbClr val="262626">
                    <a:lumMod val="95000"/>
                    <a:lumOff val="5000"/>
                  </a:srgbClr>
                </a:solidFill>
              </a:endParaRPr>
            </a:p>
          </p:txBody>
        </p:sp>
        <p:pic>
          <p:nvPicPr>
            <p:cNvPr id="42" name="Picture 41" descr="computer.png"/>
            <p:cNvPicPr>
              <a:picLocks noChangeAspect="1"/>
            </p:cNvPicPr>
            <p:nvPr/>
          </p:nvPicPr>
          <p:blipFill>
            <a:blip r:embed="rId2" cstate="print"/>
            <a:stretch>
              <a:fillRect/>
            </a:stretch>
          </p:blipFill>
          <p:spPr>
            <a:xfrm>
              <a:off x="1981200" y="4038600"/>
              <a:ext cx="1219200" cy="1219200"/>
            </a:xfrm>
            <a:prstGeom prst="rect">
              <a:avLst/>
            </a:prstGeom>
          </p:spPr>
        </p:pic>
      </p:grpSp>
      <p:grpSp>
        <p:nvGrpSpPr>
          <p:cNvPr id="43" name="Group 42"/>
          <p:cNvGrpSpPr/>
          <p:nvPr/>
        </p:nvGrpSpPr>
        <p:grpSpPr>
          <a:xfrm>
            <a:off x="6228184" y="1772816"/>
            <a:ext cx="2752677" cy="1930052"/>
            <a:chOff x="6043903" y="1803748"/>
            <a:chExt cx="2752677" cy="1930052"/>
          </a:xfrm>
        </p:grpSpPr>
        <p:grpSp>
          <p:nvGrpSpPr>
            <p:cNvPr id="44" name="Group 43"/>
            <p:cNvGrpSpPr/>
            <p:nvPr/>
          </p:nvGrpSpPr>
          <p:grpSpPr>
            <a:xfrm>
              <a:off x="6043903" y="1905000"/>
              <a:ext cx="2752677" cy="1828800"/>
              <a:chOff x="6043903" y="1905000"/>
              <a:chExt cx="2752677" cy="1828800"/>
            </a:xfrm>
          </p:grpSpPr>
          <p:sp>
            <p:nvSpPr>
              <p:cNvPr id="46" name="Rounded Rectangle 45"/>
              <p:cNvSpPr/>
              <p:nvPr/>
            </p:nvSpPr>
            <p:spPr>
              <a:xfrm>
                <a:off x="6324600" y="1905000"/>
                <a:ext cx="533400" cy="1143000"/>
              </a:xfrm>
              <a:prstGeom prst="roundRect">
                <a:avLst/>
              </a:prstGeom>
              <a:solidFill>
                <a:srgbClr val="6F2926"/>
              </a:solidFill>
              <a:ln w="25400" cap="flat" cmpd="sng" algn="ctr">
                <a:solidFill>
                  <a:srgbClr val="6F2926">
                    <a:shade val="50000"/>
                  </a:srgbClr>
                </a:solidFill>
                <a:prstDash val="solid"/>
              </a:ln>
              <a:effectLst/>
            </p:spPr>
            <p:txBody>
              <a:bodyPr rtlCol="0" anchor="ctr"/>
              <a:lstStyle/>
              <a:p>
                <a:pPr algn="ctr">
                  <a:defRPr/>
                </a:pPr>
                <a:endParaRPr lang="en-US" kern="0">
                  <a:solidFill>
                    <a:sysClr val="window" lastClr="FFFFFF"/>
                  </a:solidFill>
                  <a:latin typeface="Corbel"/>
                </a:endParaRPr>
              </a:p>
            </p:txBody>
          </p:sp>
          <p:sp>
            <p:nvSpPr>
              <p:cNvPr id="47" name="Rounded Rectangle 46"/>
              <p:cNvSpPr/>
              <p:nvPr/>
            </p:nvSpPr>
            <p:spPr>
              <a:xfrm>
                <a:off x="7848600" y="1905000"/>
                <a:ext cx="533400" cy="1143000"/>
              </a:xfrm>
              <a:prstGeom prst="roundRect">
                <a:avLst/>
              </a:prstGeom>
              <a:solidFill>
                <a:srgbClr val="262626"/>
              </a:solidFill>
              <a:ln w="25400" cap="flat" cmpd="sng" algn="ctr">
                <a:solidFill>
                  <a:srgbClr val="262626">
                    <a:shade val="50000"/>
                  </a:srgbClr>
                </a:solidFill>
                <a:prstDash val="solid"/>
              </a:ln>
              <a:effectLst/>
            </p:spPr>
            <p:txBody>
              <a:bodyPr rtlCol="0" anchor="ctr"/>
              <a:lstStyle/>
              <a:p>
                <a:pPr algn="ctr">
                  <a:defRPr/>
                </a:pPr>
                <a:endParaRPr lang="en-US" kern="0">
                  <a:solidFill>
                    <a:sysClr val="window" lastClr="FFFFFF"/>
                  </a:solidFill>
                  <a:latin typeface="Corbel"/>
                </a:endParaRPr>
              </a:p>
            </p:txBody>
          </p:sp>
          <p:sp>
            <p:nvSpPr>
              <p:cNvPr id="48" name="TextBox 47"/>
              <p:cNvSpPr txBox="1"/>
              <p:nvPr/>
            </p:nvSpPr>
            <p:spPr>
              <a:xfrm>
                <a:off x="6043903" y="3149025"/>
                <a:ext cx="2752677" cy="584775"/>
              </a:xfrm>
              <a:prstGeom prst="rect">
                <a:avLst/>
              </a:prstGeom>
              <a:noFill/>
            </p:spPr>
            <p:txBody>
              <a:bodyPr wrap="none" rtlCol="0">
                <a:spAutoFit/>
              </a:bodyPr>
              <a:lstStyle/>
              <a:p>
                <a:pPr algn="ctr">
                  <a:defRPr/>
                </a:pPr>
                <a:r>
                  <a:rPr lang="en-US" sz="3200" b="1" kern="0" dirty="0" err="1">
                    <a:solidFill>
                      <a:srgbClr val="262626">
                        <a:lumMod val="95000"/>
                        <a:lumOff val="5000"/>
                      </a:srgbClr>
                    </a:solidFill>
                  </a:rPr>
                  <a:t>Checkpointing</a:t>
                </a:r>
                <a:endParaRPr lang="en-US" sz="3200" b="1" kern="0" dirty="0">
                  <a:solidFill>
                    <a:srgbClr val="262626">
                      <a:lumMod val="95000"/>
                      <a:lumOff val="5000"/>
                    </a:srgbClr>
                  </a:solidFill>
                </a:endParaRPr>
              </a:p>
            </p:txBody>
          </p:sp>
          <p:cxnSp>
            <p:nvCxnSpPr>
              <p:cNvPr id="49" name="Straight Arrow Connector 48"/>
              <p:cNvCxnSpPr>
                <a:stCxn id="46" idx="3"/>
                <a:endCxn id="47" idx="1"/>
              </p:cNvCxnSpPr>
              <p:nvPr/>
            </p:nvCxnSpPr>
            <p:spPr>
              <a:xfrm>
                <a:off x="6858000" y="2476500"/>
                <a:ext cx="990600" cy="1588"/>
              </a:xfrm>
              <a:prstGeom prst="straightConnector1">
                <a:avLst/>
              </a:prstGeom>
              <a:noFill/>
              <a:ln w="38100" cap="flat" cmpd="sng" algn="ctr">
                <a:solidFill>
                  <a:srgbClr val="262626">
                    <a:lumMod val="75000"/>
                    <a:lumOff val="25000"/>
                  </a:srgbClr>
                </a:solidFill>
                <a:prstDash val="dashDot"/>
                <a:tailEnd type="arrow"/>
              </a:ln>
              <a:effectLst/>
            </p:spPr>
          </p:cxnSp>
        </p:grpSp>
        <p:cxnSp>
          <p:nvCxnSpPr>
            <p:cNvPr id="45" name="Straight Connector 44"/>
            <p:cNvCxnSpPr/>
            <p:nvPr/>
          </p:nvCxnSpPr>
          <p:spPr>
            <a:xfrm rot="5400000">
              <a:off x="6172200" y="2489548"/>
              <a:ext cx="1371600" cy="0"/>
            </a:xfrm>
            <a:prstGeom prst="line">
              <a:avLst/>
            </a:prstGeom>
            <a:noFill/>
            <a:ln w="57150" cap="flat" cmpd="sng" algn="ctr">
              <a:solidFill>
                <a:srgbClr val="262626">
                  <a:lumMod val="75000"/>
                  <a:lumOff val="25000"/>
                </a:srgbClr>
              </a:solidFill>
              <a:prstDash val="solid"/>
              <a:headEnd type="none" w="med" len="med"/>
              <a:tailEnd type="none" w="med" len="med"/>
            </a:ln>
            <a:effectLst/>
          </p:spPr>
        </p:cxnSp>
      </p:grpSp>
      <p:grpSp>
        <p:nvGrpSpPr>
          <p:cNvPr id="50" name="Group 49"/>
          <p:cNvGrpSpPr/>
          <p:nvPr/>
        </p:nvGrpSpPr>
        <p:grpSpPr>
          <a:xfrm>
            <a:off x="3733800" y="4267200"/>
            <a:ext cx="2901756" cy="1600200"/>
            <a:chOff x="4768685" y="4267200"/>
            <a:chExt cx="2901756" cy="1600200"/>
          </a:xfrm>
        </p:grpSpPr>
        <p:sp>
          <p:nvSpPr>
            <p:cNvPr id="51" name="Rounded Rectangle 50"/>
            <p:cNvSpPr/>
            <p:nvPr/>
          </p:nvSpPr>
          <p:spPr>
            <a:xfrm>
              <a:off x="4876800" y="4267200"/>
              <a:ext cx="2667000" cy="990600"/>
            </a:xfrm>
            <a:prstGeom prst="roundRect">
              <a:avLst/>
            </a:prstGeom>
            <a:solidFill>
              <a:srgbClr val="262626"/>
            </a:solidFill>
            <a:ln w="25400" cap="flat" cmpd="sng" algn="ctr">
              <a:solidFill>
                <a:srgbClr val="262626">
                  <a:shade val="50000"/>
                </a:srgbClr>
              </a:solidFill>
              <a:prstDash val="solid"/>
            </a:ln>
            <a:effectLst/>
          </p:spPr>
          <p:txBody>
            <a:bodyPr rtlCol="0" anchor="ctr"/>
            <a:lstStyle/>
            <a:p>
              <a:pPr algn="ctr">
                <a:defRPr/>
              </a:pPr>
              <a:endParaRPr lang="en-US" sz="2800" kern="0" dirty="0">
                <a:solidFill>
                  <a:sysClr val="window" lastClr="FFFFFF"/>
                </a:solidFill>
                <a:latin typeface="Corbel"/>
              </a:endParaRPr>
            </a:p>
          </p:txBody>
        </p:sp>
        <p:sp>
          <p:nvSpPr>
            <p:cNvPr id="52" name="Rounded Rectangle 51"/>
            <p:cNvSpPr/>
            <p:nvPr/>
          </p:nvSpPr>
          <p:spPr>
            <a:xfrm>
              <a:off x="5105400" y="4419600"/>
              <a:ext cx="381000" cy="685800"/>
            </a:xfrm>
            <a:prstGeom prst="roundRect">
              <a:avLst/>
            </a:prstGeom>
            <a:solidFill>
              <a:srgbClr val="4F6128"/>
            </a:solidFill>
            <a:ln w="25400" cap="flat" cmpd="sng" algn="ctr">
              <a:solidFill>
                <a:srgbClr val="4F6128">
                  <a:shade val="50000"/>
                </a:srgbClr>
              </a:solidFill>
              <a:prstDash val="solid"/>
            </a:ln>
            <a:effectLst/>
          </p:spPr>
          <p:txBody>
            <a:bodyPr rtlCol="0" anchor="ctr"/>
            <a:lstStyle/>
            <a:p>
              <a:pPr algn="ctr">
                <a:defRPr/>
              </a:pPr>
              <a:endParaRPr lang="en-US" sz="2800" kern="0" dirty="0">
                <a:solidFill>
                  <a:sysClr val="window" lastClr="FFFFFF"/>
                </a:solidFill>
                <a:latin typeface="Corbel"/>
              </a:endParaRPr>
            </a:p>
          </p:txBody>
        </p:sp>
        <p:cxnSp>
          <p:nvCxnSpPr>
            <p:cNvPr id="53" name="Straight Arrow Connector 52"/>
            <p:cNvCxnSpPr/>
            <p:nvPr/>
          </p:nvCxnSpPr>
          <p:spPr>
            <a:xfrm>
              <a:off x="5486400" y="4724400"/>
              <a:ext cx="1524000" cy="1588"/>
            </a:xfrm>
            <a:prstGeom prst="straightConnector1">
              <a:avLst/>
            </a:prstGeom>
            <a:noFill/>
            <a:ln w="28575" cap="flat" cmpd="sng" algn="ctr">
              <a:solidFill>
                <a:sysClr val="window" lastClr="FFFFFF"/>
              </a:solidFill>
              <a:prstDash val="dash"/>
              <a:tailEnd type="arrow" w="lg" len="lg"/>
            </a:ln>
            <a:effectLst/>
          </p:spPr>
        </p:cxnSp>
        <p:sp>
          <p:nvSpPr>
            <p:cNvPr id="54" name="TextBox 53"/>
            <p:cNvSpPr txBox="1"/>
            <p:nvPr/>
          </p:nvSpPr>
          <p:spPr>
            <a:xfrm>
              <a:off x="4768685" y="5282625"/>
              <a:ext cx="2901756" cy="584775"/>
            </a:xfrm>
            <a:prstGeom prst="rect">
              <a:avLst/>
            </a:prstGeom>
            <a:noFill/>
          </p:spPr>
          <p:txBody>
            <a:bodyPr wrap="none" rtlCol="0">
              <a:spAutoFit/>
            </a:bodyPr>
            <a:lstStyle/>
            <a:p>
              <a:pPr algn="ctr">
                <a:defRPr/>
              </a:pPr>
              <a:r>
                <a:rPr lang="en-US" sz="3200" b="1" kern="0" dirty="0">
                  <a:solidFill>
                    <a:srgbClr val="262626">
                      <a:lumMod val="95000"/>
                      <a:lumOff val="5000"/>
                    </a:srgbClr>
                  </a:solidFill>
                </a:rPr>
                <a:t>Page Migration</a:t>
              </a:r>
            </a:p>
          </p:txBody>
        </p:sp>
      </p:grpSp>
      <p:sp>
        <p:nvSpPr>
          <p:cNvPr id="55" name="Oval 54"/>
          <p:cNvSpPr/>
          <p:nvPr/>
        </p:nvSpPr>
        <p:spPr>
          <a:xfrm>
            <a:off x="7391400" y="4572000"/>
            <a:ext cx="76200" cy="76200"/>
          </a:xfrm>
          <a:prstGeom prst="ellipse">
            <a:avLst/>
          </a:prstGeom>
          <a:solidFill>
            <a:srgbClr val="262626"/>
          </a:solidFill>
          <a:ln w="25400" cap="flat" cmpd="sng" algn="ctr">
            <a:solidFill>
              <a:srgbClr val="262626">
                <a:shade val="50000"/>
              </a:srgbClr>
            </a:solidFill>
            <a:prstDash val="solid"/>
          </a:ln>
          <a:effectLst/>
        </p:spPr>
        <p:txBody>
          <a:bodyPr rtlCol="0" anchor="ctr"/>
          <a:lstStyle/>
          <a:p>
            <a:pPr algn="ctr">
              <a:defRPr/>
            </a:pPr>
            <a:endParaRPr lang="en-US" sz="2800" kern="0" dirty="0">
              <a:solidFill>
                <a:sysClr val="window" lastClr="FFFFFF"/>
              </a:solidFill>
              <a:latin typeface="Corbel"/>
            </a:endParaRPr>
          </a:p>
        </p:txBody>
      </p:sp>
      <p:sp>
        <p:nvSpPr>
          <p:cNvPr id="56" name="Oval 55"/>
          <p:cNvSpPr/>
          <p:nvPr/>
        </p:nvSpPr>
        <p:spPr>
          <a:xfrm>
            <a:off x="7620000" y="4572000"/>
            <a:ext cx="76200" cy="76200"/>
          </a:xfrm>
          <a:prstGeom prst="ellipse">
            <a:avLst/>
          </a:prstGeom>
          <a:solidFill>
            <a:srgbClr val="262626"/>
          </a:solidFill>
          <a:ln w="25400" cap="flat" cmpd="sng" algn="ctr">
            <a:solidFill>
              <a:srgbClr val="262626">
                <a:shade val="50000"/>
              </a:srgbClr>
            </a:solidFill>
            <a:prstDash val="solid"/>
          </a:ln>
          <a:effectLst/>
        </p:spPr>
        <p:txBody>
          <a:bodyPr rtlCol="0" anchor="ctr"/>
          <a:lstStyle/>
          <a:p>
            <a:pPr algn="ctr">
              <a:defRPr/>
            </a:pPr>
            <a:endParaRPr lang="en-US" sz="2800" kern="0" dirty="0">
              <a:solidFill>
                <a:sysClr val="window" lastClr="FFFFFF"/>
              </a:solidFill>
              <a:latin typeface="Corbel"/>
            </a:endParaRPr>
          </a:p>
        </p:txBody>
      </p:sp>
      <p:sp>
        <p:nvSpPr>
          <p:cNvPr id="57" name="Oval 56"/>
          <p:cNvSpPr/>
          <p:nvPr/>
        </p:nvSpPr>
        <p:spPr>
          <a:xfrm>
            <a:off x="7848600" y="4572000"/>
            <a:ext cx="76200" cy="76200"/>
          </a:xfrm>
          <a:prstGeom prst="ellipse">
            <a:avLst/>
          </a:prstGeom>
          <a:solidFill>
            <a:srgbClr val="262626"/>
          </a:solidFill>
          <a:ln w="25400" cap="flat" cmpd="sng" algn="ctr">
            <a:solidFill>
              <a:srgbClr val="262626">
                <a:shade val="50000"/>
              </a:srgbClr>
            </a:solidFill>
            <a:prstDash val="solid"/>
          </a:ln>
          <a:effectLst/>
        </p:spPr>
        <p:txBody>
          <a:bodyPr rtlCol="0" anchor="ctr"/>
          <a:lstStyle/>
          <a:p>
            <a:pPr algn="ctr">
              <a:defRPr/>
            </a:pPr>
            <a:endParaRPr lang="en-US" sz="2800" kern="0" dirty="0">
              <a:solidFill>
                <a:sysClr val="window" lastClr="FFFFFF"/>
              </a:solidFill>
              <a:latin typeface="Corbel"/>
            </a:endParaRPr>
          </a:p>
        </p:txBody>
      </p:sp>
      <p:sp>
        <p:nvSpPr>
          <p:cNvPr id="58" name="TextBox 57"/>
          <p:cNvSpPr txBox="1"/>
          <p:nvPr/>
        </p:nvSpPr>
        <p:spPr>
          <a:xfrm>
            <a:off x="6934200" y="4648200"/>
            <a:ext cx="1875835" cy="523220"/>
          </a:xfrm>
          <a:prstGeom prst="rect">
            <a:avLst/>
          </a:prstGeom>
          <a:noFill/>
        </p:spPr>
        <p:txBody>
          <a:bodyPr wrap="none" rtlCol="0">
            <a:spAutoFit/>
          </a:bodyPr>
          <a:lstStyle/>
          <a:p>
            <a:pPr>
              <a:defRPr/>
            </a:pPr>
            <a:r>
              <a:rPr lang="en-US" sz="2800" kern="0" dirty="0">
                <a:solidFill>
                  <a:srgbClr val="262626">
                    <a:lumMod val="95000"/>
                    <a:lumOff val="5000"/>
                  </a:srgbClr>
                </a:solidFill>
              </a:rPr>
              <a:t>Many more</a:t>
            </a:r>
          </a:p>
        </p:txBody>
      </p:sp>
      <p:sp>
        <p:nvSpPr>
          <p:cNvPr id="3" name="Rectangle 2"/>
          <p:cNvSpPr/>
          <p:nvPr/>
        </p:nvSpPr>
        <p:spPr>
          <a:xfrm>
            <a:off x="395536" y="836712"/>
            <a:ext cx="9756576" cy="523220"/>
          </a:xfrm>
          <a:prstGeom prst="rect">
            <a:avLst/>
          </a:prstGeom>
        </p:spPr>
        <p:txBody>
          <a:bodyPr wrap="square">
            <a:spAutoFit/>
          </a:bodyPr>
          <a:lstStyle/>
          <a:p>
            <a:pPr marL="228600" lvl="1">
              <a:spcBef>
                <a:spcPct val="20000"/>
              </a:spcBef>
            </a:pPr>
            <a:r>
              <a:rPr lang="en-US" sz="2400" i="1" spc="-70" dirty="0" err="1">
                <a:solidFill>
                  <a:srgbClr val="FF0000"/>
                </a:solidFill>
                <a:latin typeface="Gill Sans MT" panose="020B0502020104020203" pitchFamily="34" charset="0"/>
                <a:ea typeface="Verdana" panose="020B0604030504040204" pitchFamily="34" charset="0"/>
                <a:cs typeface="Verdana" panose="020B0604030504040204" pitchFamily="34" charset="0"/>
              </a:rPr>
              <a:t>memmove</a:t>
            </a:r>
            <a:r>
              <a:rPr lang="en-US" sz="2400" spc="-70" dirty="0">
                <a:solidFill>
                  <a:srgbClr val="FF0000"/>
                </a:solidFill>
                <a:latin typeface="Gill Sans MT" panose="020B0502020104020203" pitchFamily="34" charset="0"/>
              </a:rPr>
              <a:t> &amp; </a:t>
            </a:r>
            <a:r>
              <a:rPr lang="en-US" sz="2400" i="1" spc="-70" dirty="0" err="1">
                <a:solidFill>
                  <a:srgbClr val="FF0000"/>
                </a:solidFill>
                <a:latin typeface="Gill Sans MT" panose="020B0502020104020203" pitchFamily="34" charset="0"/>
                <a:ea typeface="Verdana" panose="020B0604030504040204" pitchFamily="34" charset="0"/>
                <a:cs typeface="Verdana" panose="020B0604030504040204" pitchFamily="34" charset="0"/>
              </a:rPr>
              <a:t>memcpy</a:t>
            </a:r>
            <a:r>
              <a:rPr lang="en-US" sz="2400" i="1" spc="-70" dirty="0">
                <a:solidFill>
                  <a:srgbClr val="FF0000"/>
                </a:solidFill>
                <a:latin typeface="Gill Sans MT" panose="020B0502020104020203" pitchFamily="34" charset="0"/>
                <a:ea typeface="Verdana" panose="020B0604030504040204" pitchFamily="34" charset="0"/>
                <a:cs typeface="Verdana" panose="020B0604030504040204" pitchFamily="34" charset="0"/>
              </a:rPr>
              <a:t>:</a:t>
            </a:r>
            <a:r>
              <a:rPr lang="en-US" sz="2800" spc="-70" dirty="0">
                <a:solidFill>
                  <a:srgbClr val="FF0000"/>
                </a:solidFill>
                <a:latin typeface="Gill Sans MT" panose="020B0502020104020203" pitchFamily="34" charset="0"/>
                <a:ea typeface="Verdana" panose="020B0604030504040204" pitchFamily="34" charset="0"/>
                <a:cs typeface="Verdana" panose="020B0604030504040204" pitchFamily="34" charset="0"/>
              </a:rPr>
              <a:t> </a:t>
            </a:r>
            <a:r>
              <a:rPr lang="en-US" sz="2400" spc="-70" dirty="0">
                <a:solidFill>
                  <a:srgbClr val="FF0000"/>
                </a:solidFill>
                <a:latin typeface="Gill Sans MT" panose="020B0502020104020203" pitchFamily="34" charset="0"/>
                <a:ea typeface="Verdana" panose="020B0604030504040204" pitchFamily="34" charset="0"/>
                <a:cs typeface="Verdana" panose="020B0604030504040204" pitchFamily="34" charset="0"/>
              </a:rPr>
              <a:t>5% cycles in Google’s datacenter </a:t>
            </a:r>
            <a:r>
              <a:rPr lang="en-US" spc="-70" dirty="0">
                <a:solidFill>
                  <a:srgbClr val="FF0000"/>
                </a:solidFill>
                <a:latin typeface="Gill Sans MT" panose="020B0502020104020203" pitchFamily="34" charset="0"/>
                <a:ea typeface="Verdana" panose="020B0604030504040204" pitchFamily="34" charset="0"/>
                <a:cs typeface="Verdana" panose="020B0604030504040204" pitchFamily="34" charset="0"/>
              </a:rPr>
              <a:t>[</a:t>
            </a:r>
            <a:r>
              <a:rPr lang="en-US" spc="-70" dirty="0" err="1">
                <a:solidFill>
                  <a:srgbClr val="FF0000"/>
                </a:solidFill>
                <a:latin typeface="Gill Sans MT" panose="020B0502020104020203" pitchFamily="34" charset="0"/>
                <a:ea typeface="Verdana" panose="020B0604030504040204" pitchFamily="34" charset="0"/>
                <a:cs typeface="Verdana" panose="020B0604030504040204" pitchFamily="34" charset="0"/>
              </a:rPr>
              <a:t>Kanev</a:t>
            </a:r>
            <a:r>
              <a:rPr lang="en-US" spc="-70" dirty="0">
                <a:solidFill>
                  <a:srgbClr val="FF0000"/>
                </a:solidFill>
                <a:latin typeface="Gill Sans MT" panose="020B0502020104020203" pitchFamily="34" charset="0"/>
                <a:ea typeface="Verdana" panose="020B0604030504040204" pitchFamily="34" charset="0"/>
                <a:cs typeface="Verdana" panose="020B0604030504040204" pitchFamily="34" charset="0"/>
              </a:rPr>
              <a:t>+ ISCA’15]</a:t>
            </a:r>
            <a:endParaRPr lang="en-US" sz="2400" spc="-70" dirty="0">
              <a:solidFill>
                <a:srgbClr val="FF0000"/>
              </a:solidFill>
              <a:latin typeface="Gill Sans MT" panose="020B0502020104020203"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42644697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6"/>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9"/>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3"/>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50"/>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55"/>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5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P spid="56" grpId="0" animBg="1"/>
      <p:bldP spid="57" grpId="0" animBg="1"/>
      <p:bldP spid="58" grpId="0"/>
      <p:bldP spid="3" grpId="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53752"/>
            <a:ext cx="8229600" cy="1143000"/>
          </a:xfrm>
        </p:spPr>
        <p:txBody>
          <a:bodyPr>
            <a:normAutofit/>
          </a:bodyPr>
          <a:lstStyle/>
          <a:p>
            <a:r>
              <a:rPr lang="en-US" dirty="0">
                <a:solidFill>
                  <a:srgbClr val="1A5712"/>
                </a:solidFill>
                <a:latin typeface="Garamond"/>
                <a:cs typeface="Garamond"/>
              </a:rPr>
              <a:t>Today’s Systems: Bulk Data Copy</a:t>
            </a:r>
          </a:p>
        </p:txBody>
      </p:sp>
      <p:sp>
        <p:nvSpPr>
          <p:cNvPr id="4" name="Rectangle 3"/>
          <p:cNvSpPr/>
          <p:nvPr/>
        </p:nvSpPr>
        <p:spPr bwMode="auto">
          <a:xfrm>
            <a:off x="7042402" y="1528540"/>
            <a:ext cx="1350971" cy="3957862"/>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a:solidFill>
                  <a:prstClr val="black"/>
                </a:solidFill>
                <a:latin typeface="Arial" charset="0"/>
              </a:rPr>
              <a:t>Memory</a:t>
            </a:r>
          </a:p>
          <a:p>
            <a:pPr algn="ctr" fontAlgn="base">
              <a:spcBef>
                <a:spcPct val="0"/>
              </a:spcBef>
              <a:spcAft>
                <a:spcPct val="0"/>
              </a:spcAft>
            </a:pPr>
            <a:endParaRPr lang="en-US" sz="2400" dirty="0">
              <a:solidFill>
                <a:prstClr val="black"/>
              </a:solidFill>
            </a:endParaRPr>
          </a:p>
          <a:p>
            <a:pPr algn="ctr" fontAlgn="base">
              <a:spcBef>
                <a:spcPct val="0"/>
              </a:spcBef>
              <a:spcAft>
                <a:spcPct val="0"/>
              </a:spcAft>
            </a:pPr>
            <a:endParaRPr lang="en-US" sz="2400" b="1" dirty="0">
              <a:solidFill>
                <a:prstClr val="black"/>
              </a:solidFill>
              <a:latin typeface="Arial" charset="0"/>
            </a:endParaRPr>
          </a:p>
          <a:p>
            <a:pPr algn="ctr" fontAlgn="base">
              <a:spcBef>
                <a:spcPct val="0"/>
              </a:spcBef>
              <a:spcAft>
                <a:spcPct val="0"/>
              </a:spcAft>
            </a:pPr>
            <a:endParaRPr lang="en-US" sz="2400" dirty="0">
              <a:solidFill>
                <a:prstClr val="black"/>
              </a:solidFill>
            </a:endParaRPr>
          </a:p>
          <a:p>
            <a:pPr algn="ctr" fontAlgn="base">
              <a:spcBef>
                <a:spcPct val="0"/>
              </a:spcBef>
              <a:spcAft>
                <a:spcPct val="0"/>
              </a:spcAft>
            </a:pPr>
            <a:endParaRPr lang="en-US" sz="2400" b="1" dirty="0">
              <a:solidFill>
                <a:prstClr val="black"/>
              </a:solidFill>
              <a:latin typeface="Arial" charset="0"/>
            </a:endParaRPr>
          </a:p>
          <a:p>
            <a:pPr algn="ctr" fontAlgn="base">
              <a:spcBef>
                <a:spcPct val="0"/>
              </a:spcBef>
              <a:spcAft>
                <a:spcPct val="0"/>
              </a:spcAft>
            </a:pPr>
            <a:endParaRPr lang="en-US" sz="2400" dirty="0">
              <a:solidFill>
                <a:prstClr val="black"/>
              </a:solidFill>
            </a:endParaRPr>
          </a:p>
          <a:p>
            <a:pPr algn="ctr" fontAlgn="base">
              <a:spcBef>
                <a:spcPct val="0"/>
              </a:spcBef>
              <a:spcAft>
                <a:spcPct val="0"/>
              </a:spcAft>
            </a:pPr>
            <a:endParaRPr lang="en-US" sz="2400" b="1" dirty="0">
              <a:solidFill>
                <a:prstClr val="black"/>
              </a:solidFill>
              <a:latin typeface="Arial" charset="0"/>
            </a:endParaRPr>
          </a:p>
          <a:p>
            <a:pPr algn="ctr" fontAlgn="base">
              <a:spcBef>
                <a:spcPct val="0"/>
              </a:spcBef>
              <a:spcAft>
                <a:spcPct val="0"/>
              </a:spcAft>
            </a:pPr>
            <a:endParaRPr lang="en-US" sz="2400" b="1" dirty="0">
              <a:solidFill>
                <a:prstClr val="black"/>
              </a:solidFill>
              <a:latin typeface="Arial" charset="0"/>
            </a:endParaRPr>
          </a:p>
        </p:txBody>
      </p:sp>
      <p:sp>
        <p:nvSpPr>
          <p:cNvPr id="5" name="Rectangle 4"/>
          <p:cNvSpPr/>
          <p:nvPr/>
        </p:nvSpPr>
        <p:spPr bwMode="auto">
          <a:xfrm>
            <a:off x="491319" y="2518009"/>
            <a:ext cx="4640239" cy="1978925"/>
          </a:xfrm>
          <a:prstGeom prst="rect">
            <a:avLst/>
          </a:prstGeom>
          <a:noFill/>
          <a:ln>
            <a:solidFill>
              <a:schemeClr val="tx1"/>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cxnSp>
        <p:nvCxnSpPr>
          <p:cNvPr id="6" name="Straight Connector 5"/>
          <p:cNvCxnSpPr/>
          <p:nvPr/>
        </p:nvCxnSpPr>
        <p:spPr bwMode="auto">
          <a:xfrm>
            <a:off x="1801504" y="3507471"/>
            <a:ext cx="13647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 name="Straight Connector 6"/>
          <p:cNvCxnSpPr/>
          <p:nvPr/>
        </p:nvCxnSpPr>
        <p:spPr bwMode="auto">
          <a:xfrm>
            <a:off x="2442949" y="3507471"/>
            <a:ext cx="8645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 name="Straight Connector 7"/>
          <p:cNvCxnSpPr/>
          <p:nvPr/>
        </p:nvCxnSpPr>
        <p:spPr bwMode="auto">
          <a:xfrm>
            <a:off x="3193579" y="3507471"/>
            <a:ext cx="91027"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 name="Straight Connector 8"/>
          <p:cNvCxnSpPr/>
          <p:nvPr/>
        </p:nvCxnSpPr>
        <p:spPr bwMode="auto">
          <a:xfrm>
            <a:off x="4162568" y="3507471"/>
            <a:ext cx="11373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0" name="Rectangle 9"/>
          <p:cNvSpPr/>
          <p:nvPr/>
        </p:nvSpPr>
        <p:spPr bwMode="auto">
          <a:xfrm>
            <a:off x="4276300" y="3229966"/>
            <a:ext cx="664190" cy="55501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a:solidFill>
                  <a:prstClr val="black"/>
                </a:solidFill>
                <a:latin typeface="Arial" charset="0"/>
              </a:rPr>
              <a:t>MC</a:t>
            </a:r>
          </a:p>
        </p:txBody>
      </p:sp>
      <p:sp>
        <p:nvSpPr>
          <p:cNvPr id="11" name="Rectangle 10"/>
          <p:cNvSpPr/>
          <p:nvPr/>
        </p:nvSpPr>
        <p:spPr bwMode="auto">
          <a:xfrm>
            <a:off x="3284606" y="2768212"/>
            <a:ext cx="877962" cy="147851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a:solidFill>
                  <a:prstClr val="black"/>
                </a:solidFill>
                <a:latin typeface="Arial" charset="0"/>
              </a:rPr>
              <a:t>L3</a:t>
            </a:r>
          </a:p>
        </p:txBody>
      </p:sp>
      <p:sp>
        <p:nvSpPr>
          <p:cNvPr id="12" name="Rectangle 11"/>
          <p:cNvSpPr/>
          <p:nvPr/>
        </p:nvSpPr>
        <p:spPr bwMode="auto">
          <a:xfrm>
            <a:off x="2529403" y="2997952"/>
            <a:ext cx="664176" cy="101903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a:solidFill>
                  <a:prstClr val="black"/>
                </a:solidFill>
                <a:latin typeface="Arial" charset="0"/>
              </a:rPr>
              <a:t>L2</a:t>
            </a:r>
          </a:p>
        </p:txBody>
      </p:sp>
      <p:sp>
        <p:nvSpPr>
          <p:cNvPr id="13" name="Rectangle 12"/>
          <p:cNvSpPr/>
          <p:nvPr/>
        </p:nvSpPr>
        <p:spPr bwMode="auto">
          <a:xfrm>
            <a:off x="1937982" y="3186749"/>
            <a:ext cx="504967" cy="641444"/>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a:solidFill>
                  <a:prstClr val="black"/>
                </a:solidFill>
                <a:latin typeface="Arial" charset="0"/>
              </a:rPr>
              <a:t>L1</a:t>
            </a:r>
          </a:p>
        </p:txBody>
      </p:sp>
      <p:sp>
        <p:nvSpPr>
          <p:cNvPr id="14" name="Rectangle 13"/>
          <p:cNvSpPr/>
          <p:nvPr/>
        </p:nvSpPr>
        <p:spPr bwMode="auto">
          <a:xfrm>
            <a:off x="696036" y="2927441"/>
            <a:ext cx="1105468" cy="116006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a:solidFill>
                  <a:prstClr val="black"/>
                </a:solidFill>
                <a:latin typeface="Arial" charset="0"/>
              </a:rPr>
              <a:t>CPU</a:t>
            </a:r>
          </a:p>
        </p:txBody>
      </p:sp>
      <p:sp>
        <p:nvSpPr>
          <p:cNvPr id="15" name="Left-Right Arrow 14"/>
          <p:cNvSpPr/>
          <p:nvPr/>
        </p:nvSpPr>
        <p:spPr bwMode="auto">
          <a:xfrm>
            <a:off x="5131558" y="3282283"/>
            <a:ext cx="1910687" cy="450376"/>
          </a:xfrm>
          <a:prstGeom prst="leftRightArrow">
            <a:avLst>
              <a:gd name="adj1" fmla="val 50000"/>
              <a:gd name="adj2" fmla="val 25758"/>
            </a:avLst>
          </a:prstGeom>
          <a:solidFill>
            <a:schemeClr val="bg1">
              <a:lumMod val="75000"/>
            </a:schemeClr>
          </a:solidFill>
          <a:ln>
            <a:solidFill>
              <a:schemeClr val="tx1">
                <a:lumMod val="65000"/>
                <a:lumOff val="35000"/>
              </a:schemeClr>
            </a:solidFill>
            <a:headEnd type="none" w="med" len="med"/>
            <a:tailEnd type="none" w="med" len="med"/>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16" name="Rectangle 15"/>
          <p:cNvSpPr/>
          <p:nvPr/>
        </p:nvSpPr>
        <p:spPr bwMode="auto">
          <a:xfrm>
            <a:off x="7042246" y="2968408"/>
            <a:ext cx="1351128" cy="245660"/>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17" name="Rectangle 16"/>
          <p:cNvSpPr/>
          <p:nvPr/>
        </p:nvSpPr>
        <p:spPr bwMode="auto">
          <a:xfrm>
            <a:off x="7044517" y="3659885"/>
            <a:ext cx="1348855" cy="257022"/>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18" name="Rectangle 17"/>
          <p:cNvSpPr/>
          <p:nvPr/>
        </p:nvSpPr>
        <p:spPr bwMode="auto">
          <a:xfrm>
            <a:off x="7042245"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19" name="Rectangle 18"/>
          <p:cNvSpPr/>
          <p:nvPr/>
        </p:nvSpPr>
        <p:spPr bwMode="auto">
          <a:xfrm>
            <a:off x="7044517" y="3659884"/>
            <a:ext cx="150125" cy="245659"/>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endParaRPr lang="en-US">
              <a:solidFill>
                <a:prstClr val="black"/>
              </a:solidFill>
              <a:latin typeface="Arial" charset="0"/>
            </a:endParaRPr>
          </a:p>
        </p:txBody>
      </p:sp>
      <p:sp>
        <p:nvSpPr>
          <p:cNvPr id="20" name="Rectangle 19"/>
          <p:cNvSpPr/>
          <p:nvPr/>
        </p:nvSpPr>
        <p:spPr bwMode="auto">
          <a:xfrm>
            <a:off x="7194635"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21" name="Rectangle 20"/>
          <p:cNvSpPr/>
          <p:nvPr/>
        </p:nvSpPr>
        <p:spPr bwMode="auto">
          <a:xfrm>
            <a:off x="1956169" y="3198146"/>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22" name="Rectangle 21"/>
          <p:cNvSpPr/>
          <p:nvPr/>
        </p:nvSpPr>
        <p:spPr bwMode="auto">
          <a:xfrm>
            <a:off x="1956170" y="3580283"/>
            <a:ext cx="150125" cy="245659"/>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endParaRPr lang="en-US">
              <a:solidFill>
                <a:prstClr val="black"/>
              </a:solidFill>
              <a:latin typeface="Arial" charset="0"/>
            </a:endParaRPr>
          </a:p>
        </p:txBody>
      </p:sp>
      <p:sp>
        <p:nvSpPr>
          <p:cNvPr id="23" name="Rectangle 22"/>
          <p:cNvSpPr/>
          <p:nvPr/>
        </p:nvSpPr>
        <p:spPr bwMode="auto">
          <a:xfrm>
            <a:off x="7347034"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24" name="Rectangle 23"/>
          <p:cNvSpPr/>
          <p:nvPr/>
        </p:nvSpPr>
        <p:spPr bwMode="auto">
          <a:xfrm>
            <a:off x="8240015"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25" name="Rectangle 24"/>
          <p:cNvSpPr/>
          <p:nvPr/>
        </p:nvSpPr>
        <p:spPr bwMode="auto">
          <a:xfrm>
            <a:off x="7788313"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26" name="Rectangle 25"/>
          <p:cNvSpPr/>
          <p:nvPr/>
        </p:nvSpPr>
        <p:spPr bwMode="auto">
          <a:xfrm>
            <a:off x="7640462"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27" name="Rectangle 26"/>
          <p:cNvSpPr/>
          <p:nvPr/>
        </p:nvSpPr>
        <p:spPr bwMode="auto">
          <a:xfrm>
            <a:off x="7492613"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28" name="Rectangle 27"/>
          <p:cNvSpPr/>
          <p:nvPr/>
        </p:nvSpPr>
        <p:spPr bwMode="auto">
          <a:xfrm>
            <a:off x="8088563"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29" name="Rectangle 28"/>
          <p:cNvSpPr/>
          <p:nvPr/>
        </p:nvSpPr>
        <p:spPr bwMode="auto">
          <a:xfrm>
            <a:off x="7940712"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30" name="TextBox 29"/>
          <p:cNvSpPr txBox="1"/>
          <p:nvPr/>
        </p:nvSpPr>
        <p:spPr>
          <a:xfrm>
            <a:off x="3731734" y="1507524"/>
            <a:ext cx="2239716" cy="461665"/>
          </a:xfrm>
          <a:prstGeom prst="rect">
            <a:avLst/>
          </a:prstGeom>
          <a:noFill/>
        </p:spPr>
        <p:txBody>
          <a:bodyPr wrap="none" rtlCol="0">
            <a:spAutoFit/>
          </a:bodyPr>
          <a:lstStyle/>
          <a:p>
            <a:r>
              <a:rPr lang="en-US" sz="2400" dirty="0">
                <a:solidFill>
                  <a:srgbClr val="C00000"/>
                </a:solidFill>
              </a:rPr>
              <a:t>1) High latency</a:t>
            </a:r>
          </a:p>
        </p:txBody>
      </p:sp>
      <p:cxnSp>
        <p:nvCxnSpPr>
          <p:cNvPr id="31" name="Curved Connector 30"/>
          <p:cNvCxnSpPr>
            <a:stCxn id="30" idx="3"/>
            <a:endCxn id="18" idx="1"/>
          </p:cNvCxnSpPr>
          <p:nvPr/>
        </p:nvCxnSpPr>
        <p:spPr bwMode="auto">
          <a:xfrm>
            <a:off x="5971450" y="1738357"/>
            <a:ext cx="1070795" cy="1352881"/>
          </a:xfrm>
          <a:prstGeom prst="curvedConnector3">
            <a:avLst>
              <a:gd name="adj1" fmla="val 50000"/>
            </a:avLst>
          </a:prstGeom>
          <a:solidFill>
            <a:schemeClr val="accent1"/>
          </a:solidFill>
          <a:ln w="28575" cap="flat" cmpd="sng" algn="ctr">
            <a:solidFill>
              <a:srgbClr val="C00000"/>
            </a:solidFill>
            <a:prstDash val="solid"/>
            <a:round/>
            <a:headEnd type="none" w="med" len="med"/>
            <a:tailEnd type="stealth" w="lg" len="lg"/>
          </a:ln>
          <a:effectLst/>
        </p:spPr>
      </p:cxnSp>
      <p:sp>
        <p:nvSpPr>
          <p:cNvPr id="32" name="TextBox 31"/>
          <p:cNvSpPr txBox="1"/>
          <p:nvPr/>
        </p:nvSpPr>
        <p:spPr>
          <a:xfrm>
            <a:off x="2673162" y="5008669"/>
            <a:ext cx="4039888" cy="461665"/>
          </a:xfrm>
          <a:prstGeom prst="rect">
            <a:avLst/>
          </a:prstGeom>
          <a:noFill/>
        </p:spPr>
        <p:txBody>
          <a:bodyPr wrap="none" rtlCol="0">
            <a:spAutoFit/>
          </a:bodyPr>
          <a:lstStyle/>
          <a:p>
            <a:r>
              <a:rPr lang="en-US" sz="2400" dirty="0">
                <a:solidFill>
                  <a:srgbClr val="C00000"/>
                </a:solidFill>
              </a:rPr>
              <a:t>2) High bandwidth utilization</a:t>
            </a:r>
          </a:p>
        </p:txBody>
      </p:sp>
      <p:cxnSp>
        <p:nvCxnSpPr>
          <p:cNvPr id="33" name="Curved Connector 48"/>
          <p:cNvCxnSpPr>
            <a:stCxn id="32" idx="3"/>
            <a:endCxn id="15" idx="5"/>
          </p:cNvCxnSpPr>
          <p:nvPr/>
        </p:nvCxnSpPr>
        <p:spPr bwMode="auto">
          <a:xfrm flipH="1" flipV="1">
            <a:off x="6086902" y="3620065"/>
            <a:ext cx="626148" cy="1619437"/>
          </a:xfrm>
          <a:prstGeom prst="curvedConnector4">
            <a:avLst>
              <a:gd name="adj1" fmla="val -36509"/>
              <a:gd name="adj2" fmla="val 53651"/>
            </a:avLst>
          </a:prstGeom>
          <a:solidFill>
            <a:schemeClr val="accent1"/>
          </a:solidFill>
          <a:ln w="28575" cap="flat" cmpd="sng" algn="ctr">
            <a:solidFill>
              <a:srgbClr val="C00000"/>
            </a:solidFill>
            <a:prstDash val="solid"/>
            <a:round/>
            <a:headEnd type="none" w="med" len="med"/>
            <a:tailEnd type="stealth" w="lg" len="lg"/>
          </a:ln>
          <a:effectLst/>
        </p:spPr>
      </p:cxnSp>
      <p:sp>
        <p:nvSpPr>
          <p:cNvPr id="34" name="TextBox 33"/>
          <p:cNvSpPr txBox="1"/>
          <p:nvPr/>
        </p:nvSpPr>
        <p:spPr>
          <a:xfrm>
            <a:off x="378924" y="1861816"/>
            <a:ext cx="2452114" cy="461665"/>
          </a:xfrm>
          <a:prstGeom prst="rect">
            <a:avLst/>
          </a:prstGeom>
          <a:noFill/>
        </p:spPr>
        <p:txBody>
          <a:bodyPr wrap="none" rtlCol="0">
            <a:spAutoFit/>
          </a:bodyPr>
          <a:lstStyle/>
          <a:p>
            <a:r>
              <a:rPr lang="en-US" sz="2400" dirty="0">
                <a:solidFill>
                  <a:srgbClr val="C00000"/>
                </a:solidFill>
              </a:rPr>
              <a:t>3) Cache pollution</a:t>
            </a:r>
          </a:p>
        </p:txBody>
      </p:sp>
      <p:cxnSp>
        <p:nvCxnSpPr>
          <p:cNvPr id="35" name="Curved Connector 48"/>
          <p:cNvCxnSpPr>
            <a:stCxn id="34" idx="3"/>
            <a:endCxn id="21" idx="0"/>
          </p:cNvCxnSpPr>
          <p:nvPr/>
        </p:nvCxnSpPr>
        <p:spPr bwMode="auto">
          <a:xfrm flipH="1">
            <a:off x="2031232" y="2092649"/>
            <a:ext cx="799806" cy="1105497"/>
          </a:xfrm>
          <a:prstGeom prst="curvedConnector4">
            <a:avLst>
              <a:gd name="adj1" fmla="val -28582"/>
              <a:gd name="adj2" fmla="val 60440"/>
            </a:avLst>
          </a:prstGeom>
          <a:solidFill>
            <a:schemeClr val="accent1"/>
          </a:solidFill>
          <a:ln w="28575" cap="flat" cmpd="sng" algn="ctr">
            <a:solidFill>
              <a:srgbClr val="C00000"/>
            </a:solidFill>
            <a:prstDash val="solid"/>
            <a:round/>
            <a:headEnd type="none" w="med" len="med"/>
            <a:tailEnd type="stealth" w="lg" len="lg"/>
          </a:ln>
          <a:effectLst/>
        </p:spPr>
      </p:cxnSp>
      <p:sp>
        <p:nvSpPr>
          <p:cNvPr id="36" name="TextBox 35"/>
          <p:cNvSpPr txBox="1"/>
          <p:nvPr/>
        </p:nvSpPr>
        <p:spPr>
          <a:xfrm>
            <a:off x="2673162" y="5498830"/>
            <a:ext cx="4139275" cy="461665"/>
          </a:xfrm>
          <a:prstGeom prst="rect">
            <a:avLst/>
          </a:prstGeom>
          <a:noFill/>
        </p:spPr>
        <p:txBody>
          <a:bodyPr wrap="none" rtlCol="0">
            <a:spAutoFit/>
          </a:bodyPr>
          <a:lstStyle/>
          <a:p>
            <a:r>
              <a:rPr lang="en-US" sz="2400" dirty="0">
                <a:solidFill>
                  <a:srgbClr val="C00000"/>
                </a:solidFill>
              </a:rPr>
              <a:t>4) Unwanted data movement</a:t>
            </a:r>
          </a:p>
        </p:txBody>
      </p:sp>
      <p:sp>
        <p:nvSpPr>
          <p:cNvPr id="37" name="Slide Number Placeholder 36"/>
          <p:cNvSpPr>
            <a:spLocks noGrp="1"/>
          </p:cNvSpPr>
          <p:nvPr>
            <p:ph type="sldNum" sz="quarter" idx="12"/>
          </p:nvPr>
        </p:nvSpPr>
        <p:spPr/>
        <p:txBody>
          <a:bodyPr/>
          <a:lstStyle/>
          <a:p>
            <a:fld id="{CD63C8E0-6DD9-4302-9AA9-5177C785CB79}" type="slidenum">
              <a:rPr lang="en-US" smtClean="0">
                <a:solidFill>
                  <a:prstClr val="black">
                    <a:tint val="75000"/>
                  </a:prstClr>
                </a:solidFill>
              </a:rPr>
              <a:pPr/>
              <a:t>118</a:t>
            </a:fld>
            <a:endParaRPr lang="en-US">
              <a:solidFill>
                <a:prstClr val="black">
                  <a:tint val="75000"/>
                </a:prstClr>
              </a:solidFill>
            </a:endParaRPr>
          </a:p>
        </p:txBody>
      </p:sp>
      <p:sp>
        <p:nvSpPr>
          <p:cNvPr id="39" name="TextBox 38"/>
          <p:cNvSpPr txBox="1"/>
          <p:nvPr/>
        </p:nvSpPr>
        <p:spPr>
          <a:xfrm>
            <a:off x="179512" y="6093296"/>
            <a:ext cx="7584528" cy="584776"/>
          </a:xfrm>
          <a:prstGeom prst="rect">
            <a:avLst/>
          </a:prstGeom>
          <a:noFill/>
        </p:spPr>
        <p:txBody>
          <a:bodyPr wrap="none" rtlCol="0">
            <a:spAutoFit/>
          </a:bodyPr>
          <a:lstStyle/>
          <a:p>
            <a:r>
              <a:rPr lang="en-US" sz="3200" dirty="0">
                <a:solidFill>
                  <a:srgbClr val="FF0000"/>
                </a:solidFill>
              </a:rPr>
              <a:t>1046ns, 3.6uJ    (for 4KB page copy via DMA)</a:t>
            </a:r>
          </a:p>
        </p:txBody>
      </p:sp>
    </p:spTree>
    <p:extLst>
      <p:ext uri="{BB962C8B-B14F-4D97-AF65-F5344CB8AC3E}">
        <p14:creationId xmlns:p14="http://schemas.microsoft.com/office/powerpoint/2010/main" val="8367105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fade">
                                      <p:cBhvr>
                                        <p:cTn id="10" dur="500"/>
                                        <p:tgtEl>
                                          <p:spTgt spid="17"/>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childTnLst>
                    </p:cTn>
                  </p:par>
                  <p:par>
                    <p:cTn id="16" fill="hold">
                      <p:stCondLst>
                        <p:cond delay="indefinite"/>
                      </p:stCondLst>
                      <p:childTnLst>
                        <p:par>
                          <p:cTn id="17" fill="hold">
                            <p:stCondLst>
                              <p:cond delay="0"/>
                            </p:stCondLst>
                            <p:childTnLst>
                              <p:par>
                                <p:cTn id="18" presetID="35" presetClass="path" presetSubtype="0" accel="50000" decel="50000" fill="hold" grpId="1" nodeType="clickEffect">
                                  <p:stCondLst>
                                    <p:cond delay="0"/>
                                  </p:stCondLst>
                                  <p:childTnLst>
                                    <p:animMotion origin="layout" path="M 1.38889E-6 -2.59019E-6 L -0.55156 0.03169 " pathEditMode="relative" rAng="0" ptsTypes="AA">
                                      <p:cBhvr>
                                        <p:cTn id="19" dur="500" fill="hold"/>
                                        <p:tgtEl>
                                          <p:spTgt spid="18"/>
                                        </p:tgtEl>
                                        <p:attrNameLst>
                                          <p:attrName>ppt_x</p:attrName>
                                          <p:attrName>ppt_y</p:attrName>
                                        </p:attrNameLst>
                                      </p:cBhvr>
                                      <p:rCtr x="-27600" y="1600"/>
                                    </p:animMotion>
                                  </p:childTnLst>
                                </p:cTn>
                              </p:par>
                            </p:childTnLst>
                          </p:cTn>
                        </p:par>
                        <p:par>
                          <p:cTn id="20" fill="hold">
                            <p:stCondLst>
                              <p:cond delay="500"/>
                            </p:stCondLst>
                            <p:childTnLst>
                              <p:par>
                                <p:cTn id="21" presetID="1" presetClass="exit" presetSubtype="0" fill="hold" grpId="2" nodeType="afterEffect">
                                  <p:stCondLst>
                                    <p:cond delay="0"/>
                                  </p:stCondLst>
                                  <p:childTnLst>
                                    <p:set>
                                      <p:cBhvr>
                                        <p:cTn id="22" dur="1" fill="hold">
                                          <p:stCondLst>
                                            <p:cond delay="0"/>
                                          </p:stCondLst>
                                        </p:cTn>
                                        <p:tgtEl>
                                          <p:spTgt spid="18"/>
                                        </p:tgtEl>
                                        <p:attrNameLst>
                                          <p:attrName>style.visibility</p:attrName>
                                        </p:attrNameLst>
                                      </p:cBhvr>
                                      <p:to>
                                        <p:strVal val="hidden"/>
                                      </p:to>
                                    </p:set>
                                  </p:childTnLst>
                                </p:cTn>
                              </p:par>
                              <p:par>
                                <p:cTn id="23" presetID="1" presetClass="entr" presetSubtype="0"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fade">
                                      <p:cBhvr>
                                        <p:cTn id="29" dur="500"/>
                                        <p:tgtEl>
                                          <p:spTgt spid="19"/>
                                        </p:tgtEl>
                                      </p:cBhvr>
                                    </p:animEffect>
                                  </p:childTnLst>
                                </p:cTn>
                              </p:par>
                            </p:childTnLst>
                          </p:cTn>
                        </p:par>
                      </p:childTnLst>
                    </p:cTn>
                  </p:par>
                  <p:par>
                    <p:cTn id="30" fill="hold">
                      <p:stCondLst>
                        <p:cond delay="indefinite"/>
                      </p:stCondLst>
                      <p:childTnLst>
                        <p:par>
                          <p:cTn id="31" fill="hold">
                            <p:stCondLst>
                              <p:cond delay="0"/>
                            </p:stCondLst>
                            <p:childTnLst>
                              <p:par>
                                <p:cTn id="32" presetID="35" presetClass="path" presetSubtype="0" accel="50000" decel="50000" fill="hold" grpId="1" nodeType="clickEffect">
                                  <p:stCondLst>
                                    <p:cond delay="0"/>
                                  </p:stCondLst>
                                  <p:childTnLst>
                                    <p:animMotion origin="layout" path="M -2.22222E-6 1.18409E-6 L -0.54114 -0.0118 " pathEditMode="relative" rAng="0" ptsTypes="AA">
                                      <p:cBhvr>
                                        <p:cTn id="33" dur="500" fill="hold"/>
                                        <p:tgtEl>
                                          <p:spTgt spid="19"/>
                                        </p:tgtEl>
                                        <p:attrNameLst>
                                          <p:attrName>ppt_x</p:attrName>
                                          <p:attrName>ppt_y</p:attrName>
                                        </p:attrNameLst>
                                      </p:cBhvr>
                                      <p:rCtr x="-27100" y="-600"/>
                                    </p:animMotion>
                                  </p:childTnLst>
                                </p:cTn>
                              </p:par>
                            </p:childTnLst>
                          </p:cTn>
                        </p:par>
                        <p:par>
                          <p:cTn id="34" fill="hold">
                            <p:stCondLst>
                              <p:cond delay="500"/>
                            </p:stCondLst>
                            <p:childTnLst>
                              <p:par>
                                <p:cTn id="35" presetID="1" presetClass="exit" presetSubtype="0" fill="hold" grpId="2" nodeType="afterEffect">
                                  <p:stCondLst>
                                    <p:cond delay="0"/>
                                  </p:stCondLst>
                                  <p:childTnLst>
                                    <p:set>
                                      <p:cBhvr>
                                        <p:cTn id="36" dur="1" fill="hold">
                                          <p:stCondLst>
                                            <p:cond delay="0"/>
                                          </p:stCondLst>
                                        </p:cTn>
                                        <p:tgtEl>
                                          <p:spTgt spid="19"/>
                                        </p:tgtEl>
                                        <p:attrNameLst>
                                          <p:attrName>style.visibility</p:attrName>
                                        </p:attrNameLst>
                                      </p:cBhvr>
                                      <p:to>
                                        <p:strVal val="hidden"/>
                                      </p:to>
                                    </p:set>
                                  </p:childTnLst>
                                </p:cTn>
                              </p:par>
                              <p:par>
                                <p:cTn id="37" presetID="1" presetClass="entr" presetSubtype="0" fill="hold" grpId="0" nodeType="withEffect">
                                  <p:stCondLst>
                                    <p:cond delay="0"/>
                                  </p:stCondLst>
                                  <p:childTnLst>
                                    <p:set>
                                      <p:cBhvr>
                                        <p:cTn id="38" dur="1" fill="hold">
                                          <p:stCondLst>
                                            <p:cond delay="0"/>
                                          </p:stCondLst>
                                        </p:cTn>
                                        <p:tgtEl>
                                          <p:spTgt spid="22"/>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mph" presetSubtype="2" fill="hold" nodeType="clickEffect">
                                  <p:stCondLst>
                                    <p:cond delay="0"/>
                                  </p:stCondLst>
                                  <p:childTnLst>
                                    <p:animClr clrSpc="rgb" dir="cw">
                                      <p:cBhvr>
                                        <p:cTn id="42" dur="500" fill="hold"/>
                                        <p:tgtEl>
                                          <p:spTgt spid="22"/>
                                        </p:tgtEl>
                                        <p:attrNameLst>
                                          <p:attrName>fillcolor</p:attrName>
                                        </p:attrNameLst>
                                      </p:cBhvr>
                                      <p:to>
                                        <a:schemeClr val="bg1"/>
                                      </p:to>
                                    </p:animClr>
                                    <p:set>
                                      <p:cBhvr>
                                        <p:cTn id="43" dur="500" fill="hold"/>
                                        <p:tgtEl>
                                          <p:spTgt spid="22"/>
                                        </p:tgtEl>
                                        <p:attrNameLst>
                                          <p:attrName>fill.type</p:attrName>
                                        </p:attrNameLst>
                                      </p:cBhvr>
                                      <p:to>
                                        <p:strVal val="solid"/>
                                      </p:to>
                                    </p:set>
                                    <p:set>
                                      <p:cBhvr>
                                        <p:cTn id="44" dur="500" fill="hold"/>
                                        <p:tgtEl>
                                          <p:spTgt spid="22"/>
                                        </p:tgtEl>
                                        <p:attrNameLst>
                                          <p:attrName>fill.on</p:attrName>
                                        </p:attrNameLst>
                                      </p:cBhvr>
                                      <p:to>
                                        <p:strVal val="true"/>
                                      </p:to>
                                    </p:se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fade">
                                      <p:cBhvr>
                                        <p:cTn id="49" dur="500"/>
                                        <p:tgtEl>
                                          <p:spTgt spid="20"/>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500"/>
                                        <p:tgtEl>
                                          <p:spTgt spid="2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4"/>
                                        </p:tgtEl>
                                        <p:attrNameLst>
                                          <p:attrName>style.visibility</p:attrName>
                                        </p:attrNameLst>
                                      </p:cBhvr>
                                      <p:to>
                                        <p:strVal val="visible"/>
                                      </p:to>
                                    </p:set>
                                    <p:animEffect transition="in" filter="fade">
                                      <p:cBhvr>
                                        <p:cTn id="55" dur="500"/>
                                        <p:tgtEl>
                                          <p:spTgt spid="24"/>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25"/>
                                        </p:tgtEl>
                                        <p:attrNameLst>
                                          <p:attrName>style.visibility</p:attrName>
                                        </p:attrNameLst>
                                      </p:cBhvr>
                                      <p:to>
                                        <p:strVal val="visible"/>
                                      </p:to>
                                    </p:set>
                                    <p:animEffect transition="in" filter="fade">
                                      <p:cBhvr>
                                        <p:cTn id="58" dur="500"/>
                                        <p:tgtEl>
                                          <p:spTgt spid="25"/>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26"/>
                                        </p:tgtEl>
                                        <p:attrNameLst>
                                          <p:attrName>style.visibility</p:attrName>
                                        </p:attrNameLst>
                                      </p:cBhvr>
                                      <p:to>
                                        <p:strVal val="visible"/>
                                      </p:to>
                                    </p:set>
                                    <p:animEffect transition="in" filter="fade">
                                      <p:cBhvr>
                                        <p:cTn id="61" dur="500"/>
                                        <p:tgtEl>
                                          <p:spTgt spid="26"/>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7"/>
                                        </p:tgtEl>
                                        <p:attrNameLst>
                                          <p:attrName>style.visibility</p:attrName>
                                        </p:attrNameLst>
                                      </p:cBhvr>
                                      <p:to>
                                        <p:strVal val="visible"/>
                                      </p:to>
                                    </p:set>
                                    <p:animEffect transition="in" filter="fade">
                                      <p:cBhvr>
                                        <p:cTn id="64" dur="500"/>
                                        <p:tgtEl>
                                          <p:spTgt spid="27"/>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Effect transition="in" filter="fade">
                                      <p:cBhvr>
                                        <p:cTn id="67" dur="500"/>
                                        <p:tgtEl>
                                          <p:spTgt spid="28"/>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29"/>
                                        </p:tgtEl>
                                        <p:attrNameLst>
                                          <p:attrName>style.visibility</p:attrName>
                                        </p:attrNameLst>
                                      </p:cBhvr>
                                      <p:to>
                                        <p:strVal val="visible"/>
                                      </p:to>
                                    </p:set>
                                    <p:animEffect transition="in" filter="fade">
                                      <p:cBhvr>
                                        <p:cTn id="70" dur="500"/>
                                        <p:tgtEl>
                                          <p:spTgt spid="29"/>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0"/>
                                        </p:tgtEl>
                                        <p:attrNameLst>
                                          <p:attrName>style.visibility</p:attrName>
                                        </p:attrNameLst>
                                      </p:cBhvr>
                                      <p:to>
                                        <p:strVal val="visible"/>
                                      </p:to>
                                    </p:set>
                                    <p:animEffect transition="in" filter="fade">
                                      <p:cBhvr>
                                        <p:cTn id="73" dur="500"/>
                                        <p:tgtEl>
                                          <p:spTgt spid="30"/>
                                        </p:tgtEl>
                                      </p:cBhvr>
                                    </p:animEffect>
                                  </p:childTnLst>
                                </p:cTn>
                              </p:par>
                              <p:par>
                                <p:cTn id="74" presetID="10" presetClass="entr" presetSubtype="0" fill="hold" nodeType="withEffect">
                                  <p:stCondLst>
                                    <p:cond delay="0"/>
                                  </p:stCondLst>
                                  <p:childTnLst>
                                    <p:set>
                                      <p:cBhvr>
                                        <p:cTn id="75" dur="1" fill="hold">
                                          <p:stCondLst>
                                            <p:cond delay="0"/>
                                          </p:stCondLst>
                                        </p:cTn>
                                        <p:tgtEl>
                                          <p:spTgt spid="31"/>
                                        </p:tgtEl>
                                        <p:attrNameLst>
                                          <p:attrName>style.visibility</p:attrName>
                                        </p:attrNameLst>
                                      </p:cBhvr>
                                      <p:to>
                                        <p:strVal val="visible"/>
                                      </p:to>
                                    </p:set>
                                    <p:animEffect transition="in" filter="fade">
                                      <p:cBhvr>
                                        <p:cTn id="76" dur="500"/>
                                        <p:tgtEl>
                                          <p:spTgt spid="31"/>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presetSubtype="0" fill="hold" grpId="0" nodeType="clickEffect">
                                  <p:stCondLst>
                                    <p:cond delay="0"/>
                                  </p:stCondLst>
                                  <p:childTnLst>
                                    <p:set>
                                      <p:cBhvr>
                                        <p:cTn id="80" dur="1" fill="hold">
                                          <p:stCondLst>
                                            <p:cond delay="0"/>
                                          </p:stCondLst>
                                        </p:cTn>
                                        <p:tgtEl>
                                          <p:spTgt spid="32"/>
                                        </p:tgtEl>
                                        <p:attrNameLst>
                                          <p:attrName>style.visibility</p:attrName>
                                        </p:attrNameLst>
                                      </p:cBhvr>
                                      <p:to>
                                        <p:strVal val="visible"/>
                                      </p:to>
                                    </p:set>
                                    <p:animEffect transition="in" filter="fade">
                                      <p:cBhvr>
                                        <p:cTn id="81" dur="500"/>
                                        <p:tgtEl>
                                          <p:spTgt spid="32"/>
                                        </p:tgtEl>
                                      </p:cBhvr>
                                    </p:animEffect>
                                  </p:childTnLst>
                                </p:cTn>
                              </p:par>
                              <p:par>
                                <p:cTn id="82" presetID="10" presetClass="entr" presetSubtype="0" fill="hold" nodeType="withEffect">
                                  <p:stCondLst>
                                    <p:cond delay="0"/>
                                  </p:stCondLst>
                                  <p:childTnLst>
                                    <p:set>
                                      <p:cBhvr>
                                        <p:cTn id="83" dur="1" fill="hold">
                                          <p:stCondLst>
                                            <p:cond delay="0"/>
                                          </p:stCondLst>
                                        </p:cTn>
                                        <p:tgtEl>
                                          <p:spTgt spid="33"/>
                                        </p:tgtEl>
                                        <p:attrNameLst>
                                          <p:attrName>style.visibility</p:attrName>
                                        </p:attrNameLst>
                                      </p:cBhvr>
                                      <p:to>
                                        <p:strVal val="visible"/>
                                      </p:to>
                                    </p:set>
                                    <p:animEffect transition="in" filter="fade">
                                      <p:cBhvr>
                                        <p:cTn id="84" dur="500"/>
                                        <p:tgtEl>
                                          <p:spTgt spid="33"/>
                                        </p:tgtEl>
                                      </p:cBhvr>
                                    </p:animEffect>
                                  </p:childTnLst>
                                </p:cTn>
                              </p:par>
                            </p:childTnLst>
                          </p:cTn>
                        </p:par>
                      </p:childTnLst>
                    </p:cTn>
                  </p:par>
                  <p:par>
                    <p:cTn id="85" fill="hold">
                      <p:stCondLst>
                        <p:cond delay="indefinite"/>
                      </p:stCondLst>
                      <p:childTnLst>
                        <p:par>
                          <p:cTn id="86" fill="hold">
                            <p:stCondLst>
                              <p:cond delay="0"/>
                            </p:stCondLst>
                            <p:childTnLst>
                              <p:par>
                                <p:cTn id="87" presetID="10" presetClass="entr" presetSubtype="0" fill="hold" grpId="0" nodeType="clickEffect">
                                  <p:stCondLst>
                                    <p:cond delay="0"/>
                                  </p:stCondLst>
                                  <p:childTnLst>
                                    <p:set>
                                      <p:cBhvr>
                                        <p:cTn id="88" dur="1" fill="hold">
                                          <p:stCondLst>
                                            <p:cond delay="0"/>
                                          </p:stCondLst>
                                        </p:cTn>
                                        <p:tgtEl>
                                          <p:spTgt spid="34"/>
                                        </p:tgtEl>
                                        <p:attrNameLst>
                                          <p:attrName>style.visibility</p:attrName>
                                        </p:attrNameLst>
                                      </p:cBhvr>
                                      <p:to>
                                        <p:strVal val="visible"/>
                                      </p:to>
                                    </p:set>
                                    <p:animEffect transition="in" filter="fade">
                                      <p:cBhvr>
                                        <p:cTn id="89" dur="500"/>
                                        <p:tgtEl>
                                          <p:spTgt spid="34"/>
                                        </p:tgtEl>
                                      </p:cBhvr>
                                    </p:animEffect>
                                  </p:childTnLst>
                                </p:cTn>
                              </p:par>
                              <p:par>
                                <p:cTn id="90" presetID="10" presetClass="entr" presetSubtype="0" fill="hold" nodeType="withEffect">
                                  <p:stCondLst>
                                    <p:cond delay="0"/>
                                  </p:stCondLst>
                                  <p:childTnLst>
                                    <p:set>
                                      <p:cBhvr>
                                        <p:cTn id="91" dur="1" fill="hold">
                                          <p:stCondLst>
                                            <p:cond delay="0"/>
                                          </p:stCondLst>
                                        </p:cTn>
                                        <p:tgtEl>
                                          <p:spTgt spid="35"/>
                                        </p:tgtEl>
                                        <p:attrNameLst>
                                          <p:attrName>style.visibility</p:attrName>
                                        </p:attrNameLst>
                                      </p:cBhvr>
                                      <p:to>
                                        <p:strVal val="visible"/>
                                      </p:to>
                                    </p:set>
                                    <p:animEffect transition="in" filter="fade">
                                      <p:cBhvr>
                                        <p:cTn id="92" dur="500"/>
                                        <p:tgtEl>
                                          <p:spTgt spid="35"/>
                                        </p:tgtEl>
                                      </p:cBhvr>
                                    </p:animEffect>
                                  </p:childTnLst>
                                </p:cTn>
                              </p:par>
                            </p:childTnLst>
                          </p:cTn>
                        </p:par>
                      </p:childTnLst>
                    </p:cTn>
                  </p:par>
                  <p:par>
                    <p:cTn id="93" fill="hold">
                      <p:stCondLst>
                        <p:cond delay="indefinite"/>
                      </p:stCondLst>
                      <p:childTnLst>
                        <p:par>
                          <p:cTn id="94" fill="hold">
                            <p:stCondLst>
                              <p:cond delay="0"/>
                            </p:stCondLst>
                            <p:childTnLst>
                              <p:par>
                                <p:cTn id="95" presetID="10" presetClass="entr" presetSubtype="0" fill="hold" grpId="0" nodeType="clickEffect">
                                  <p:stCondLst>
                                    <p:cond delay="0"/>
                                  </p:stCondLst>
                                  <p:childTnLst>
                                    <p:set>
                                      <p:cBhvr>
                                        <p:cTn id="96" dur="1" fill="hold">
                                          <p:stCondLst>
                                            <p:cond delay="0"/>
                                          </p:stCondLst>
                                        </p:cTn>
                                        <p:tgtEl>
                                          <p:spTgt spid="36"/>
                                        </p:tgtEl>
                                        <p:attrNameLst>
                                          <p:attrName>style.visibility</p:attrName>
                                        </p:attrNameLst>
                                      </p:cBhvr>
                                      <p:to>
                                        <p:strVal val="visible"/>
                                      </p:to>
                                    </p:set>
                                    <p:animEffect transition="in" filter="fade">
                                      <p:cBhvr>
                                        <p:cTn id="97" dur="500"/>
                                        <p:tgtEl>
                                          <p:spTgt spid="36"/>
                                        </p:tgtEl>
                                      </p:cBhvr>
                                    </p:animEffect>
                                  </p:childTnLst>
                                </p:cTn>
                              </p:par>
                            </p:childTnLst>
                          </p:cTn>
                        </p:par>
                      </p:childTnLst>
                    </p:cTn>
                  </p:par>
                  <p:par>
                    <p:cTn id="98" fill="hold">
                      <p:stCondLst>
                        <p:cond delay="indefinite"/>
                      </p:stCondLst>
                      <p:childTnLst>
                        <p:par>
                          <p:cTn id="99" fill="hold">
                            <p:stCondLst>
                              <p:cond delay="0"/>
                            </p:stCondLst>
                            <p:childTnLst>
                              <p:par>
                                <p:cTn id="100" presetID="1" presetClass="entr" presetSubtype="0" fill="hold" grpId="0" nodeType="clickEffect">
                                  <p:stCondLst>
                                    <p:cond delay="0"/>
                                  </p:stCondLst>
                                  <p:childTnLst>
                                    <p:set>
                                      <p:cBhvr>
                                        <p:cTn id="101" dur="1" fill="hold">
                                          <p:stCondLst>
                                            <p:cond delay="0"/>
                                          </p:stCondLst>
                                        </p:cTn>
                                        <p:tgtEl>
                                          <p:spTgt spid="3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18" grpId="1" animBg="1"/>
      <p:bldP spid="18" grpId="2" animBg="1"/>
      <p:bldP spid="19" grpId="0" animBg="1"/>
      <p:bldP spid="19" grpId="1" animBg="1"/>
      <p:bldP spid="19" grpId="2"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p:bldP spid="32" grpId="0"/>
      <p:bldP spid="34" grpId="0"/>
      <p:bldP spid="36" grpId="0"/>
      <p:bldP spid="39" grpId="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95536" y="116632"/>
            <a:ext cx="8534400" cy="1143000"/>
          </a:xfrm>
        </p:spPr>
        <p:txBody>
          <a:bodyPr>
            <a:normAutofit/>
          </a:bodyPr>
          <a:lstStyle/>
          <a:p>
            <a:r>
              <a:rPr lang="en-US" dirty="0">
                <a:solidFill>
                  <a:srgbClr val="1A5712"/>
                </a:solidFill>
                <a:latin typeface="Garamond"/>
                <a:cs typeface="Garamond"/>
              </a:rPr>
              <a:t>Future Systems: In-Memory Copy</a:t>
            </a:r>
          </a:p>
        </p:txBody>
      </p:sp>
      <p:sp>
        <p:nvSpPr>
          <p:cNvPr id="4" name="Rectangle 3"/>
          <p:cNvSpPr/>
          <p:nvPr/>
        </p:nvSpPr>
        <p:spPr bwMode="auto">
          <a:xfrm>
            <a:off x="7042402" y="1528540"/>
            <a:ext cx="1350971" cy="3957862"/>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a:solidFill>
                  <a:prstClr val="black"/>
                </a:solidFill>
                <a:latin typeface="Arial" charset="0"/>
              </a:rPr>
              <a:t>Memory</a:t>
            </a:r>
          </a:p>
          <a:p>
            <a:pPr algn="ctr" fontAlgn="base">
              <a:spcBef>
                <a:spcPct val="0"/>
              </a:spcBef>
              <a:spcAft>
                <a:spcPct val="0"/>
              </a:spcAft>
            </a:pPr>
            <a:endParaRPr lang="en-US" sz="2400" dirty="0">
              <a:solidFill>
                <a:prstClr val="black"/>
              </a:solidFill>
            </a:endParaRPr>
          </a:p>
          <a:p>
            <a:pPr algn="ctr" fontAlgn="base">
              <a:spcBef>
                <a:spcPct val="0"/>
              </a:spcBef>
              <a:spcAft>
                <a:spcPct val="0"/>
              </a:spcAft>
            </a:pPr>
            <a:endParaRPr lang="en-US" sz="2400" b="1" dirty="0">
              <a:solidFill>
                <a:prstClr val="black"/>
              </a:solidFill>
              <a:latin typeface="Arial" charset="0"/>
            </a:endParaRPr>
          </a:p>
          <a:p>
            <a:pPr algn="ctr" fontAlgn="base">
              <a:spcBef>
                <a:spcPct val="0"/>
              </a:spcBef>
              <a:spcAft>
                <a:spcPct val="0"/>
              </a:spcAft>
            </a:pPr>
            <a:endParaRPr lang="en-US" sz="2400" dirty="0">
              <a:solidFill>
                <a:prstClr val="black"/>
              </a:solidFill>
            </a:endParaRPr>
          </a:p>
          <a:p>
            <a:pPr algn="ctr" fontAlgn="base">
              <a:spcBef>
                <a:spcPct val="0"/>
              </a:spcBef>
              <a:spcAft>
                <a:spcPct val="0"/>
              </a:spcAft>
            </a:pPr>
            <a:endParaRPr lang="en-US" sz="2400" b="1" dirty="0">
              <a:solidFill>
                <a:prstClr val="black"/>
              </a:solidFill>
              <a:latin typeface="Arial" charset="0"/>
            </a:endParaRPr>
          </a:p>
          <a:p>
            <a:pPr algn="ctr" fontAlgn="base">
              <a:spcBef>
                <a:spcPct val="0"/>
              </a:spcBef>
              <a:spcAft>
                <a:spcPct val="0"/>
              </a:spcAft>
            </a:pPr>
            <a:endParaRPr lang="en-US" sz="2400" dirty="0">
              <a:solidFill>
                <a:prstClr val="black"/>
              </a:solidFill>
            </a:endParaRPr>
          </a:p>
          <a:p>
            <a:pPr algn="ctr" fontAlgn="base">
              <a:spcBef>
                <a:spcPct val="0"/>
              </a:spcBef>
              <a:spcAft>
                <a:spcPct val="0"/>
              </a:spcAft>
            </a:pPr>
            <a:endParaRPr lang="en-US" sz="2400" b="1" dirty="0">
              <a:solidFill>
                <a:prstClr val="black"/>
              </a:solidFill>
              <a:latin typeface="Arial" charset="0"/>
            </a:endParaRPr>
          </a:p>
          <a:p>
            <a:pPr algn="ctr" fontAlgn="base">
              <a:spcBef>
                <a:spcPct val="0"/>
              </a:spcBef>
              <a:spcAft>
                <a:spcPct val="0"/>
              </a:spcAft>
            </a:pPr>
            <a:endParaRPr lang="en-US" sz="2400" b="1" dirty="0">
              <a:solidFill>
                <a:prstClr val="black"/>
              </a:solidFill>
              <a:latin typeface="Arial" charset="0"/>
            </a:endParaRPr>
          </a:p>
        </p:txBody>
      </p:sp>
      <p:sp>
        <p:nvSpPr>
          <p:cNvPr id="5" name="Rectangle 4"/>
          <p:cNvSpPr/>
          <p:nvPr/>
        </p:nvSpPr>
        <p:spPr bwMode="auto">
          <a:xfrm>
            <a:off x="491319" y="2518009"/>
            <a:ext cx="4640239" cy="1978925"/>
          </a:xfrm>
          <a:prstGeom prst="rect">
            <a:avLst/>
          </a:prstGeom>
          <a:noFill/>
          <a:ln>
            <a:solidFill>
              <a:schemeClr val="tx1"/>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cxnSp>
        <p:nvCxnSpPr>
          <p:cNvPr id="6" name="Straight Connector 5"/>
          <p:cNvCxnSpPr/>
          <p:nvPr/>
        </p:nvCxnSpPr>
        <p:spPr bwMode="auto">
          <a:xfrm>
            <a:off x="1801504" y="3507471"/>
            <a:ext cx="13647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 name="Straight Connector 6"/>
          <p:cNvCxnSpPr/>
          <p:nvPr/>
        </p:nvCxnSpPr>
        <p:spPr bwMode="auto">
          <a:xfrm>
            <a:off x="2442949" y="3507471"/>
            <a:ext cx="8645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 name="Straight Connector 7"/>
          <p:cNvCxnSpPr/>
          <p:nvPr/>
        </p:nvCxnSpPr>
        <p:spPr bwMode="auto">
          <a:xfrm>
            <a:off x="3193579" y="3507471"/>
            <a:ext cx="91027"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 name="Straight Connector 8"/>
          <p:cNvCxnSpPr/>
          <p:nvPr/>
        </p:nvCxnSpPr>
        <p:spPr bwMode="auto">
          <a:xfrm>
            <a:off x="4162568" y="3507471"/>
            <a:ext cx="11373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0" name="Rectangle 9"/>
          <p:cNvSpPr/>
          <p:nvPr/>
        </p:nvSpPr>
        <p:spPr bwMode="auto">
          <a:xfrm>
            <a:off x="4276300" y="3229966"/>
            <a:ext cx="664190" cy="55501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a:solidFill>
                  <a:prstClr val="black"/>
                </a:solidFill>
                <a:latin typeface="Arial" charset="0"/>
              </a:rPr>
              <a:t>MC</a:t>
            </a:r>
          </a:p>
        </p:txBody>
      </p:sp>
      <p:sp>
        <p:nvSpPr>
          <p:cNvPr id="11" name="Rectangle 10"/>
          <p:cNvSpPr/>
          <p:nvPr/>
        </p:nvSpPr>
        <p:spPr bwMode="auto">
          <a:xfrm>
            <a:off x="3284606" y="2768212"/>
            <a:ext cx="877962" cy="147851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a:solidFill>
                  <a:prstClr val="black"/>
                </a:solidFill>
                <a:latin typeface="Arial" charset="0"/>
              </a:rPr>
              <a:t>L3</a:t>
            </a:r>
          </a:p>
        </p:txBody>
      </p:sp>
      <p:sp>
        <p:nvSpPr>
          <p:cNvPr id="12" name="Rectangle 11"/>
          <p:cNvSpPr/>
          <p:nvPr/>
        </p:nvSpPr>
        <p:spPr bwMode="auto">
          <a:xfrm>
            <a:off x="2529403" y="2997952"/>
            <a:ext cx="664176" cy="101903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a:solidFill>
                  <a:prstClr val="black"/>
                </a:solidFill>
                <a:latin typeface="Arial" charset="0"/>
              </a:rPr>
              <a:t>L2</a:t>
            </a:r>
          </a:p>
        </p:txBody>
      </p:sp>
      <p:sp>
        <p:nvSpPr>
          <p:cNvPr id="13" name="Rectangle 12"/>
          <p:cNvSpPr/>
          <p:nvPr/>
        </p:nvSpPr>
        <p:spPr bwMode="auto">
          <a:xfrm>
            <a:off x="1937982" y="3186749"/>
            <a:ext cx="504967" cy="641444"/>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a:solidFill>
                  <a:prstClr val="black"/>
                </a:solidFill>
                <a:latin typeface="Arial" charset="0"/>
              </a:rPr>
              <a:t>L1</a:t>
            </a:r>
          </a:p>
        </p:txBody>
      </p:sp>
      <p:sp>
        <p:nvSpPr>
          <p:cNvPr id="14" name="Rectangle 13"/>
          <p:cNvSpPr/>
          <p:nvPr/>
        </p:nvSpPr>
        <p:spPr bwMode="auto">
          <a:xfrm>
            <a:off x="696036" y="2927441"/>
            <a:ext cx="1105468" cy="116006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a:solidFill>
                  <a:prstClr val="black"/>
                </a:solidFill>
                <a:latin typeface="Arial" charset="0"/>
              </a:rPr>
              <a:t>CPU</a:t>
            </a:r>
          </a:p>
        </p:txBody>
      </p:sp>
      <p:sp>
        <p:nvSpPr>
          <p:cNvPr id="15" name="Left-Right Arrow 14"/>
          <p:cNvSpPr/>
          <p:nvPr/>
        </p:nvSpPr>
        <p:spPr bwMode="auto">
          <a:xfrm>
            <a:off x="5131558" y="3282283"/>
            <a:ext cx="1910687" cy="450376"/>
          </a:xfrm>
          <a:prstGeom prst="leftRightArrow">
            <a:avLst>
              <a:gd name="adj1" fmla="val 50000"/>
              <a:gd name="adj2" fmla="val 25758"/>
            </a:avLst>
          </a:prstGeom>
          <a:solidFill>
            <a:schemeClr val="bg1">
              <a:lumMod val="75000"/>
            </a:schemeClr>
          </a:solidFill>
          <a:ln>
            <a:solidFill>
              <a:schemeClr val="tx1">
                <a:lumMod val="65000"/>
                <a:lumOff val="35000"/>
              </a:schemeClr>
            </a:solidFill>
            <a:headEnd type="none" w="med" len="med"/>
            <a:tailEnd type="none" w="med" len="med"/>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16" name="Rectangle 15"/>
          <p:cNvSpPr/>
          <p:nvPr/>
        </p:nvSpPr>
        <p:spPr bwMode="auto">
          <a:xfrm>
            <a:off x="7042246" y="2960170"/>
            <a:ext cx="1351128" cy="245660"/>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17" name="Rectangle 16"/>
          <p:cNvSpPr/>
          <p:nvPr/>
        </p:nvSpPr>
        <p:spPr bwMode="auto">
          <a:xfrm>
            <a:off x="7044517" y="3659885"/>
            <a:ext cx="1348855" cy="257022"/>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18" name="Rectangle 17"/>
          <p:cNvSpPr/>
          <p:nvPr/>
        </p:nvSpPr>
        <p:spPr bwMode="auto">
          <a:xfrm>
            <a:off x="7042246" y="2954740"/>
            <a:ext cx="1351128" cy="245660"/>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cxnSp>
        <p:nvCxnSpPr>
          <p:cNvPr id="19" name="Straight Arrow Connector 18"/>
          <p:cNvCxnSpPr>
            <a:stCxn id="18" idx="2"/>
            <a:endCxn id="17" idx="0"/>
          </p:cNvCxnSpPr>
          <p:nvPr/>
        </p:nvCxnSpPr>
        <p:spPr bwMode="auto">
          <a:xfrm rot="16200000" flipH="1">
            <a:off x="7488635" y="3429574"/>
            <a:ext cx="459485" cy="1135"/>
          </a:xfrm>
          <a:prstGeom prst="straightConnector1">
            <a:avLst/>
          </a:prstGeom>
          <a:solidFill>
            <a:schemeClr val="accent1"/>
          </a:solidFill>
          <a:ln w="28575" cap="flat" cmpd="sng" algn="ctr">
            <a:solidFill>
              <a:schemeClr val="tx1"/>
            </a:solidFill>
            <a:prstDash val="solid"/>
            <a:round/>
            <a:headEnd type="none" w="med" len="med"/>
            <a:tailEnd type="stealth" w="lg" len="lg"/>
          </a:ln>
          <a:effectLst/>
        </p:spPr>
      </p:cxnSp>
      <p:sp>
        <p:nvSpPr>
          <p:cNvPr id="20" name="TextBox 19"/>
          <p:cNvSpPr txBox="1"/>
          <p:nvPr/>
        </p:nvSpPr>
        <p:spPr>
          <a:xfrm>
            <a:off x="4015945" y="1507524"/>
            <a:ext cx="2170787" cy="461665"/>
          </a:xfrm>
          <a:prstGeom prst="rect">
            <a:avLst/>
          </a:prstGeom>
          <a:noFill/>
        </p:spPr>
        <p:txBody>
          <a:bodyPr wrap="none" rtlCol="0">
            <a:spAutoFit/>
          </a:bodyPr>
          <a:lstStyle/>
          <a:p>
            <a:r>
              <a:rPr lang="en-US" sz="2400" dirty="0">
                <a:solidFill>
                  <a:srgbClr val="003399"/>
                </a:solidFill>
              </a:rPr>
              <a:t>1) Low latency</a:t>
            </a:r>
          </a:p>
        </p:txBody>
      </p:sp>
      <p:cxnSp>
        <p:nvCxnSpPr>
          <p:cNvPr id="21" name="Curved Connector 20"/>
          <p:cNvCxnSpPr>
            <a:stCxn id="20" idx="3"/>
            <a:endCxn id="18" idx="1"/>
          </p:cNvCxnSpPr>
          <p:nvPr/>
        </p:nvCxnSpPr>
        <p:spPr bwMode="auto">
          <a:xfrm>
            <a:off x="6186732" y="1738357"/>
            <a:ext cx="855514" cy="1339213"/>
          </a:xfrm>
          <a:prstGeom prst="curvedConnector3">
            <a:avLst>
              <a:gd name="adj1" fmla="val 50000"/>
            </a:avLst>
          </a:prstGeom>
          <a:solidFill>
            <a:schemeClr val="accent1"/>
          </a:solidFill>
          <a:ln w="28575" cap="flat" cmpd="sng" algn="ctr">
            <a:solidFill>
              <a:srgbClr val="003399"/>
            </a:solidFill>
            <a:prstDash val="solid"/>
            <a:round/>
            <a:headEnd type="none" w="med" len="med"/>
            <a:tailEnd type="stealth" w="lg" len="lg"/>
          </a:ln>
          <a:effectLst/>
        </p:spPr>
      </p:cxnSp>
      <p:sp>
        <p:nvSpPr>
          <p:cNvPr id="22" name="TextBox 21"/>
          <p:cNvSpPr txBox="1"/>
          <p:nvPr/>
        </p:nvSpPr>
        <p:spPr>
          <a:xfrm>
            <a:off x="2819400" y="5282524"/>
            <a:ext cx="3870961" cy="461665"/>
          </a:xfrm>
          <a:prstGeom prst="rect">
            <a:avLst/>
          </a:prstGeom>
          <a:noFill/>
        </p:spPr>
        <p:txBody>
          <a:bodyPr wrap="square" rtlCol="0">
            <a:spAutoFit/>
          </a:bodyPr>
          <a:lstStyle/>
          <a:p>
            <a:r>
              <a:rPr lang="en-US" sz="2400" dirty="0">
                <a:solidFill>
                  <a:srgbClr val="003399"/>
                </a:solidFill>
              </a:rPr>
              <a:t>2) Low bandwidth utilization</a:t>
            </a:r>
          </a:p>
        </p:txBody>
      </p:sp>
      <p:cxnSp>
        <p:nvCxnSpPr>
          <p:cNvPr id="23" name="Curved Connector 51"/>
          <p:cNvCxnSpPr>
            <a:stCxn id="22" idx="3"/>
            <a:endCxn id="15" idx="5"/>
          </p:cNvCxnSpPr>
          <p:nvPr/>
        </p:nvCxnSpPr>
        <p:spPr bwMode="auto">
          <a:xfrm flipH="1" flipV="1">
            <a:off x="6086902" y="3620065"/>
            <a:ext cx="603459" cy="1893292"/>
          </a:xfrm>
          <a:prstGeom prst="curvedConnector4">
            <a:avLst>
              <a:gd name="adj1" fmla="val -37882"/>
              <a:gd name="adj2" fmla="val 53123"/>
            </a:avLst>
          </a:prstGeom>
          <a:solidFill>
            <a:schemeClr val="accent1"/>
          </a:solidFill>
          <a:ln w="28575" cap="flat" cmpd="sng" algn="ctr">
            <a:solidFill>
              <a:srgbClr val="003399"/>
            </a:solidFill>
            <a:prstDash val="solid"/>
            <a:round/>
            <a:headEnd type="none" w="med" len="med"/>
            <a:tailEnd type="stealth" w="lg" len="lg"/>
          </a:ln>
          <a:effectLst/>
        </p:spPr>
      </p:cxnSp>
      <p:sp>
        <p:nvSpPr>
          <p:cNvPr id="24" name="TextBox 23"/>
          <p:cNvSpPr txBox="1"/>
          <p:nvPr/>
        </p:nvSpPr>
        <p:spPr>
          <a:xfrm>
            <a:off x="428359" y="1505479"/>
            <a:ext cx="3105673" cy="461665"/>
          </a:xfrm>
          <a:prstGeom prst="rect">
            <a:avLst/>
          </a:prstGeom>
          <a:noFill/>
        </p:spPr>
        <p:txBody>
          <a:bodyPr wrap="square" rtlCol="0">
            <a:spAutoFit/>
          </a:bodyPr>
          <a:lstStyle/>
          <a:p>
            <a:r>
              <a:rPr lang="en-US" sz="2400" dirty="0">
                <a:solidFill>
                  <a:srgbClr val="003399"/>
                </a:solidFill>
              </a:rPr>
              <a:t>3) No cache pollution</a:t>
            </a:r>
          </a:p>
        </p:txBody>
      </p:sp>
      <p:cxnSp>
        <p:nvCxnSpPr>
          <p:cNvPr id="25" name="Curved Connector 51"/>
          <p:cNvCxnSpPr>
            <a:stCxn id="24" idx="3"/>
            <a:endCxn id="13" idx="0"/>
          </p:cNvCxnSpPr>
          <p:nvPr/>
        </p:nvCxnSpPr>
        <p:spPr bwMode="auto">
          <a:xfrm flipH="1">
            <a:off x="2190466" y="1736312"/>
            <a:ext cx="1343566" cy="1450437"/>
          </a:xfrm>
          <a:prstGeom prst="curvedConnector4">
            <a:avLst>
              <a:gd name="adj1" fmla="val -17014"/>
              <a:gd name="adj2" fmla="val 57957"/>
            </a:avLst>
          </a:prstGeom>
          <a:solidFill>
            <a:schemeClr val="accent1"/>
          </a:solidFill>
          <a:ln w="28575" cap="flat" cmpd="sng" algn="ctr">
            <a:solidFill>
              <a:srgbClr val="003399"/>
            </a:solidFill>
            <a:prstDash val="solid"/>
            <a:round/>
            <a:headEnd type="none" w="med" len="med"/>
            <a:tailEnd type="stealth" w="lg" len="lg"/>
          </a:ln>
          <a:effectLst/>
        </p:spPr>
      </p:cxnSp>
      <p:sp>
        <p:nvSpPr>
          <p:cNvPr id="26" name="TextBox 25"/>
          <p:cNvSpPr txBox="1"/>
          <p:nvPr/>
        </p:nvSpPr>
        <p:spPr>
          <a:xfrm>
            <a:off x="2819400" y="5682064"/>
            <a:ext cx="4798552" cy="461665"/>
          </a:xfrm>
          <a:prstGeom prst="rect">
            <a:avLst/>
          </a:prstGeom>
          <a:noFill/>
        </p:spPr>
        <p:txBody>
          <a:bodyPr wrap="square" rtlCol="0">
            <a:spAutoFit/>
          </a:bodyPr>
          <a:lstStyle/>
          <a:p>
            <a:r>
              <a:rPr lang="en-US" sz="2400" dirty="0">
                <a:solidFill>
                  <a:srgbClr val="003399"/>
                </a:solidFill>
              </a:rPr>
              <a:t>4) No unwanted data movement</a:t>
            </a:r>
          </a:p>
        </p:txBody>
      </p:sp>
      <p:sp>
        <p:nvSpPr>
          <p:cNvPr id="28" name="Slide Number Placeholder 27"/>
          <p:cNvSpPr>
            <a:spLocks noGrp="1"/>
          </p:cNvSpPr>
          <p:nvPr>
            <p:ph type="sldNum" sz="quarter" idx="12"/>
          </p:nvPr>
        </p:nvSpPr>
        <p:spPr/>
        <p:txBody>
          <a:bodyPr/>
          <a:lstStyle/>
          <a:p>
            <a:fld id="{CD63C8E0-6DD9-4302-9AA9-5177C785CB79}" type="slidenum">
              <a:rPr lang="en-US" smtClean="0">
                <a:solidFill>
                  <a:prstClr val="black">
                    <a:tint val="75000"/>
                  </a:prstClr>
                </a:solidFill>
              </a:rPr>
              <a:pPr/>
              <a:t>119</a:t>
            </a:fld>
            <a:endParaRPr lang="en-US">
              <a:solidFill>
                <a:prstClr val="black">
                  <a:tint val="75000"/>
                </a:prstClr>
              </a:solidFill>
            </a:endParaRPr>
          </a:p>
        </p:txBody>
      </p:sp>
      <p:sp>
        <p:nvSpPr>
          <p:cNvPr id="29" name="TextBox 28"/>
          <p:cNvSpPr txBox="1"/>
          <p:nvPr/>
        </p:nvSpPr>
        <p:spPr>
          <a:xfrm>
            <a:off x="179512" y="6093296"/>
            <a:ext cx="2453917" cy="584776"/>
          </a:xfrm>
          <a:prstGeom prst="rect">
            <a:avLst/>
          </a:prstGeom>
          <a:noFill/>
        </p:spPr>
        <p:txBody>
          <a:bodyPr wrap="none" rtlCol="0">
            <a:spAutoFit/>
          </a:bodyPr>
          <a:lstStyle/>
          <a:p>
            <a:r>
              <a:rPr lang="en-US" sz="3200" dirty="0">
                <a:solidFill>
                  <a:srgbClr val="FF0000"/>
                </a:solidFill>
              </a:rPr>
              <a:t>1046ns, 3.6uJ</a:t>
            </a:r>
          </a:p>
        </p:txBody>
      </p:sp>
      <p:sp>
        <p:nvSpPr>
          <p:cNvPr id="31" name="TextBox 30"/>
          <p:cNvSpPr txBox="1"/>
          <p:nvPr/>
        </p:nvSpPr>
        <p:spPr>
          <a:xfrm>
            <a:off x="2830129" y="6093296"/>
            <a:ext cx="2926202" cy="584776"/>
          </a:xfrm>
          <a:prstGeom prst="rect">
            <a:avLst/>
          </a:prstGeom>
          <a:noFill/>
        </p:spPr>
        <p:txBody>
          <a:bodyPr wrap="none" rtlCol="0">
            <a:spAutoFit/>
          </a:bodyPr>
          <a:lstStyle/>
          <a:p>
            <a:r>
              <a:rPr lang="en-US" sz="3200" dirty="0">
                <a:solidFill>
                  <a:srgbClr val="008000"/>
                </a:solidFill>
                <a:sym typeface="Wingdings"/>
              </a:rPr>
              <a:t>   </a:t>
            </a:r>
            <a:r>
              <a:rPr lang="en-US" sz="3200" dirty="0">
                <a:solidFill>
                  <a:srgbClr val="008000"/>
                </a:solidFill>
              </a:rPr>
              <a:t>90ns, 0.04uJ</a:t>
            </a:r>
          </a:p>
        </p:txBody>
      </p:sp>
    </p:spTree>
    <p:extLst>
      <p:ext uri="{BB962C8B-B14F-4D97-AF65-F5344CB8AC3E}">
        <p14:creationId xmlns:p14="http://schemas.microsoft.com/office/powerpoint/2010/main" val="8714949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grpId="0" nodeType="clickEffect">
                                  <p:stCondLst>
                                    <p:cond delay="0"/>
                                  </p:stCondLst>
                                  <p:childTnLst>
                                    <p:animMotion origin="layout" path="M -3.61111E-6 2.96296E-6 L -3.61111E-6 0.10277 " pathEditMode="relative" rAng="0" ptsTypes="AA">
                                      <p:cBhvr>
                                        <p:cTn id="6" dur="500" fill="hold"/>
                                        <p:tgtEl>
                                          <p:spTgt spid="18"/>
                                        </p:tgtEl>
                                        <p:attrNameLst>
                                          <p:attrName>ppt_x</p:attrName>
                                          <p:attrName>ppt_y</p:attrName>
                                        </p:attrNameLst>
                                      </p:cBhvr>
                                      <p:rCtr x="0" y="51"/>
                                    </p:animMotion>
                                  </p:childTnLst>
                                </p:cTn>
                              </p:par>
                            </p:childTnLst>
                          </p:cTn>
                        </p:par>
                        <p:par>
                          <p:cTn id="7" fill="hold">
                            <p:stCondLst>
                              <p:cond delay="500"/>
                            </p:stCondLst>
                            <p:childTnLst>
                              <p:par>
                                <p:cTn id="8" presetID="1" presetClass="exit" presetSubtype="0" fill="hold" grpId="1" nodeType="afterEffect">
                                  <p:stCondLst>
                                    <p:cond delay="0"/>
                                  </p:stCondLst>
                                  <p:childTnLst>
                                    <p:set>
                                      <p:cBhvr>
                                        <p:cTn id="9" dur="1" fill="hold">
                                          <p:stCondLst>
                                            <p:cond delay="0"/>
                                          </p:stCondLst>
                                        </p:cTn>
                                        <p:tgtEl>
                                          <p:spTgt spid="18"/>
                                        </p:tgtEl>
                                        <p:attrNameLst>
                                          <p:attrName>style.visibility</p:attrName>
                                        </p:attrNameLst>
                                      </p:cBhvr>
                                      <p:to>
                                        <p:strVal val="hidden"/>
                                      </p:to>
                                    </p:set>
                                  </p:childTnLst>
                                </p:cTn>
                              </p:par>
                              <p:par>
                                <p:cTn id="10" presetID="1" presetClass="emph" presetSubtype="2" fill="hold" nodeType="withEffect">
                                  <p:stCondLst>
                                    <p:cond delay="0"/>
                                  </p:stCondLst>
                                  <p:childTnLst>
                                    <p:animClr clrSpc="rgb" dir="cw">
                                      <p:cBhvr>
                                        <p:cTn id="11" dur="500" fill="hold"/>
                                        <p:tgtEl>
                                          <p:spTgt spid="17"/>
                                        </p:tgtEl>
                                        <p:attrNameLst>
                                          <p:attrName>fillcolor</p:attrName>
                                        </p:attrNameLst>
                                      </p:cBhvr>
                                      <p:to>
                                        <a:schemeClr val="bg1"/>
                                      </p:to>
                                    </p:animClr>
                                    <p:set>
                                      <p:cBhvr>
                                        <p:cTn id="12" dur="500" fill="hold"/>
                                        <p:tgtEl>
                                          <p:spTgt spid="17"/>
                                        </p:tgtEl>
                                        <p:attrNameLst>
                                          <p:attrName>fill.type</p:attrName>
                                        </p:attrNameLst>
                                      </p:cBhvr>
                                      <p:to>
                                        <p:strVal val="solid"/>
                                      </p:to>
                                    </p:set>
                                    <p:set>
                                      <p:cBhvr>
                                        <p:cTn id="13" dur="500" fill="hold"/>
                                        <p:tgtEl>
                                          <p:spTgt spid="17"/>
                                        </p:tgtEl>
                                        <p:attrNameLst>
                                          <p:attrName>fill.on</p:attrName>
                                        </p:attrNameLst>
                                      </p:cBhvr>
                                      <p:to>
                                        <p:strVal val="true"/>
                                      </p:to>
                                    </p:set>
                                  </p:childTnLst>
                                </p:cTn>
                              </p:par>
                              <p:par>
                                <p:cTn id="14" presetID="10" presetClass="entr" presetSubtype="0" fill="hold" nodeType="with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fade">
                                      <p:cBhvr>
                                        <p:cTn id="16" dur="500"/>
                                        <p:tgtEl>
                                          <p:spTgt spid="19"/>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fade">
                                      <p:cBhvr>
                                        <p:cTn id="21" dur="500"/>
                                        <p:tgtEl>
                                          <p:spTgt spid="20"/>
                                        </p:tgtEl>
                                      </p:cBhvr>
                                    </p:animEffect>
                                  </p:childTnLst>
                                </p:cTn>
                              </p:par>
                              <p:par>
                                <p:cTn id="22" presetID="10" presetClass="entr" presetSubtype="0" fill="hold" nodeType="with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fade">
                                      <p:cBhvr>
                                        <p:cTn id="24" dur="500"/>
                                        <p:tgtEl>
                                          <p:spTgt spid="21"/>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fade">
                                      <p:cBhvr>
                                        <p:cTn id="29" dur="500"/>
                                        <p:tgtEl>
                                          <p:spTgt spid="22"/>
                                        </p:tgtEl>
                                      </p:cBhvr>
                                    </p:animEffect>
                                  </p:childTnLst>
                                </p:cTn>
                              </p:par>
                              <p:par>
                                <p:cTn id="30" presetID="10" presetClass="entr" presetSubtype="0" fill="hold" nodeType="with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fade">
                                      <p:cBhvr>
                                        <p:cTn id="32" dur="500"/>
                                        <p:tgtEl>
                                          <p:spTgt spid="23"/>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fade">
                                      <p:cBhvr>
                                        <p:cTn id="37" dur="500"/>
                                        <p:tgtEl>
                                          <p:spTgt spid="24"/>
                                        </p:tgtEl>
                                      </p:cBhvr>
                                    </p:animEffect>
                                  </p:childTnLst>
                                </p:cTn>
                              </p:par>
                              <p:par>
                                <p:cTn id="38" presetID="10" presetClass="entr" presetSubtype="0" fill="hold" nodeType="withEffect">
                                  <p:stCondLst>
                                    <p:cond delay="0"/>
                                  </p:stCondLst>
                                  <p:childTnLst>
                                    <p:set>
                                      <p:cBhvr>
                                        <p:cTn id="39" dur="1" fill="hold">
                                          <p:stCondLst>
                                            <p:cond delay="0"/>
                                          </p:stCondLst>
                                        </p:cTn>
                                        <p:tgtEl>
                                          <p:spTgt spid="25"/>
                                        </p:tgtEl>
                                        <p:attrNameLst>
                                          <p:attrName>style.visibility</p:attrName>
                                        </p:attrNameLst>
                                      </p:cBhvr>
                                      <p:to>
                                        <p:strVal val="visible"/>
                                      </p:to>
                                    </p:set>
                                    <p:animEffect transition="in" filter="fade">
                                      <p:cBhvr>
                                        <p:cTn id="40" dur="500"/>
                                        <p:tgtEl>
                                          <p:spTgt spid="25"/>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500"/>
                                        <p:tgtEl>
                                          <p:spTgt spid="26"/>
                                        </p:tgtEl>
                                      </p:cBhvr>
                                    </p:animEffect>
                                  </p:childTnLst>
                                </p:cTn>
                              </p:par>
                            </p:childTnLst>
                          </p:cTn>
                        </p:par>
                      </p:childTnLst>
                    </p:cTn>
                  </p:par>
                  <p:par>
                    <p:cTn id="46" fill="hold">
                      <p:stCondLst>
                        <p:cond delay="indefinite"/>
                      </p:stCondLst>
                      <p:childTnLst>
                        <p:par>
                          <p:cTn id="47" fill="hold">
                            <p:stCondLst>
                              <p:cond delay="0"/>
                            </p:stCondLst>
                            <p:childTnLst>
                              <p:par>
                                <p:cTn id="48" presetID="1" presetClass="entr" presetSubtype="0" fill="hold" grpId="0" nodeType="clickEffect">
                                  <p:stCondLst>
                                    <p:cond delay="0"/>
                                  </p:stCondLst>
                                  <p:childTnLst>
                                    <p:set>
                                      <p:cBhvr>
                                        <p:cTn id="49" dur="1" fill="hold">
                                          <p:stCondLst>
                                            <p:cond delay="0"/>
                                          </p:stCondLst>
                                        </p:cTn>
                                        <p:tgtEl>
                                          <p:spTgt spid="29"/>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1" presetClass="entr" presetSubtype="0" fill="hold" grpId="0" nodeType="clickEffect">
                                  <p:stCondLst>
                                    <p:cond delay="0"/>
                                  </p:stCondLst>
                                  <p:childTnLst>
                                    <p:set>
                                      <p:cBhvr>
                                        <p:cTn id="53" dur="1" fill="hold">
                                          <p:stCondLst>
                                            <p:cond delay="0"/>
                                          </p:stCondLst>
                                        </p:cTn>
                                        <p:tgtEl>
                                          <p:spTgt spid="3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8" grpId="1" animBg="1"/>
      <p:bldP spid="20" grpId="0"/>
      <p:bldP spid="22" grpId="0"/>
      <p:bldP spid="24" grpId="0"/>
      <p:bldP spid="26" grpId="0"/>
      <p:bldP spid="29" grpId="0"/>
      <p:bldP spid="31"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4" name="Chart 63"/>
          <p:cNvGraphicFramePr>
            <a:graphicFrameLocks/>
          </p:cNvGraphicFramePr>
          <p:nvPr>
            <p:extLst/>
          </p:nvPr>
        </p:nvGraphicFramePr>
        <p:xfrm>
          <a:off x="846314" y="897229"/>
          <a:ext cx="7127725" cy="5580256"/>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a:xfrm>
            <a:off x="228600" y="152400"/>
            <a:ext cx="8915400" cy="1066800"/>
          </a:xfrm>
        </p:spPr>
        <p:txBody>
          <a:bodyPr/>
          <a:lstStyle/>
          <a:p>
            <a:r>
              <a:rPr lang="en-US" dirty="0"/>
              <a:t>Read Mapping Execution Time Breakdown </a:t>
            </a:r>
          </a:p>
        </p:txBody>
      </p:sp>
    </p:spTree>
    <p:extLst>
      <p:ext uri="{BB962C8B-B14F-4D97-AF65-F5344CB8AC3E}">
        <p14:creationId xmlns:p14="http://schemas.microsoft.com/office/powerpoint/2010/main" val="42498755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randombar(horizontal)">
                                      <p:cBhvr>
                                        <p:cTn id="7"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4" grpId="0">
        <p:bldAsOne/>
      </p:bldGraphic>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Rectangle 1"/>
          <p:cNvSpPr>
            <a:spLocks/>
          </p:cNvSpPr>
          <p:nvPr/>
        </p:nvSpPr>
        <p:spPr bwMode="auto">
          <a:xfrm>
            <a:off x="1714500" y="2660244"/>
            <a:ext cx="4552950" cy="177800"/>
          </a:xfrm>
          <a:prstGeom prst="rect">
            <a:avLst/>
          </a:prstGeom>
          <a:solidFill>
            <a:srgbClr val="9A9A9A"/>
          </a:solidFill>
          <a:ln>
            <a:noFill/>
          </a:ln>
          <a:extLst>
            <a:ext uri="{91240B29-F687-4f45-9708-019B960494DF}">
              <a14:hiddenLine xmlns="" xmlns:a14="http://schemas.microsoft.com/office/drawing/2010/main" w="25400" cap="flat">
                <a:solidFill>
                  <a:schemeClr val="tx1"/>
                </a:solidFill>
                <a:miter lim="800000"/>
                <a:headEnd type="none" w="med" len="med"/>
                <a:tailEnd type="none" w="med" len="med"/>
              </a14:hiddenLine>
            </a:ext>
          </a:extLst>
        </p:spPr>
        <p:txBody>
          <a:bodyPr lIns="0" tIns="0" rIns="0" bIns="0"/>
          <a:lstStyle/>
          <a:p>
            <a:pPr defTabSz="457200"/>
            <a:endParaRPr lang="en-US">
              <a:solidFill>
                <a:srgbClr val="000000"/>
              </a:solidFill>
            </a:endParaRPr>
          </a:p>
        </p:txBody>
      </p:sp>
      <p:sp>
        <p:nvSpPr>
          <p:cNvPr id="19458" name="Rectangle 2"/>
          <p:cNvSpPr>
            <a:spLocks/>
          </p:cNvSpPr>
          <p:nvPr/>
        </p:nvSpPr>
        <p:spPr bwMode="auto">
          <a:xfrm>
            <a:off x="1695450" y="5270094"/>
            <a:ext cx="4552950" cy="177800"/>
          </a:xfrm>
          <a:prstGeom prst="rect">
            <a:avLst/>
          </a:prstGeom>
          <a:solidFill>
            <a:srgbClr val="9A9A9A"/>
          </a:solidFill>
          <a:ln>
            <a:noFill/>
          </a:ln>
          <a:extLst>
            <a:ext uri="{91240B29-F687-4f45-9708-019B960494DF}">
              <a14:hiddenLine xmlns="" xmlns:a14="http://schemas.microsoft.com/office/drawing/2010/main" w="25400" cap="flat">
                <a:solidFill>
                  <a:schemeClr val="tx1"/>
                </a:solidFill>
                <a:miter lim="800000"/>
                <a:headEnd type="none" w="med" len="med"/>
                <a:tailEnd type="none" w="med" len="med"/>
              </a14:hiddenLine>
            </a:ext>
          </a:extLst>
        </p:spPr>
        <p:txBody>
          <a:bodyPr lIns="0" tIns="0" rIns="0" bIns="0"/>
          <a:lstStyle/>
          <a:p>
            <a:pPr defTabSz="457200"/>
            <a:endParaRPr lang="en-US">
              <a:solidFill>
                <a:srgbClr val="000000"/>
              </a:solidFill>
            </a:endParaRPr>
          </a:p>
        </p:txBody>
      </p:sp>
      <p:sp>
        <p:nvSpPr>
          <p:cNvPr id="19459" name="Rectangle 3"/>
          <p:cNvSpPr>
            <a:spLocks/>
          </p:cNvSpPr>
          <p:nvPr/>
        </p:nvSpPr>
        <p:spPr bwMode="auto">
          <a:xfrm>
            <a:off x="1714500" y="2076044"/>
            <a:ext cx="4552950" cy="177800"/>
          </a:xfrm>
          <a:prstGeom prst="rect">
            <a:avLst/>
          </a:prstGeom>
          <a:solidFill>
            <a:srgbClr val="9A9A9A"/>
          </a:solidFill>
          <a:ln>
            <a:noFill/>
          </a:ln>
          <a:extLst>
            <a:ext uri="{91240B29-F687-4f45-9708-019B960494DF}">
              <a14:hiddenLine xmlns="" xmlns:a14="http://schemas.microsoft.com/office/drawing/2010/main" w="25400" cap="flat">
                <a:solidFill>
                  <a:schemeClr val="tx1"/>
                </a:solidFill>
                <a:miter lim="800000"/>
                <a:headEnd type="none" w="med" len="med"/>
                <a:tailEnd type="none" w="med" len="med"/>
              </a14:hiddenLine>
            </a:ext>
          </a:extLst>
        </p:spPr>
        <p:txBody>
          <a:bodyPr lIns="0" tIns="0" rIns="0" bIns="0"/>
          <a:lstStyle/>
          <a:p>
            <a:pPr defTabSz="457200"/>
            <a:endParaRPr lang="en-US">
              <a:solidFill>
                <a:srgbClr val="000000"/>
              </a:solidFill>
            </a:endParaRPr>
          </a:p>
        </p:txBody>
      </p:sp>
      <p:sp>
        <p:nvSpPr>
          <p:cNvPr id="19460" name="Rectangle 4"/>
          <p:cNvSpPr>
            <a:spLocks noGrp="1" noChangeArrowheads="1"/>
          </p:cNvSpPr>
          <p:nvPr>
            <p:ph type="title"/>
          </p:nvPr>
        </p:nvSpPr>
        <p:spPr>
          <a:xfrm>
            <a:off x="419100" y="196850"/>
            <a:ext cx="8545388" cy="558800"/>
          </a:xfrm>
          <a:ln/>
        </p:spPr>
        <p:txBody>
          <a:bodyPr/>
          <a:lstStyle/>
          <a:p>
            <a:r>
              <a:rPr lang="en-US" sz="4000" dirty="0" err="1">
                <a:solidFill>
                  <a:srgbClr val="1A5712"/>
                </a:solidFill>
                <a:latin typeface="Garamond"/>
                <a:cs typeface="Garamond"/>
              </a:rPr>
              <a:t>RowClone</a:t>
            </a:r>
            <a:r>
              <a:rPr lang="en-US" sz="4000" dirty="0">
                <a:solidFill>
                  <a:srgbClr val="1A5712"/>
                </a:solidFill>
                <a:latin typeface="Garamond"/>
                <a:cs typeface="Garamond"/>
              </a:rPr>
              <a:t>: In-DRAM Row Copy</a:t>
            </a:r>
          </a:p>
        </p:txBody>
      </p:sp>
      <p:grpSp>
        <p:nvGrpSpPr>
          <p:cNvPr id="19485" name="Group 29"/>
          <p:cNvGrpSpPr>
            <a:grpSpLocks/>
          </p:cNvGrpSpPr>
          <p:nvPr/>
        </p:nvGrpSpPr>
        <p:grpSpPr bwMode="auto">
          <a:xfrm>
            <a:off x="1695450" y="1656151"/>
            <a:ext cx="4574382" cy="3359944"/>
            <a:chOff x="0" y="0"/>
            <a:chExt cx="5763" cy="4232"/>
          </a:xfrm>
        </p:grpSpPr>
        <p:sp>
          <p:nvSpPr>
            <p:cNvPr id="19461" name="Line 5"/>
            <p:cNvSpPr>
              <a:spLocks noChangeShapeType="1"/>
            </p:cNvSpPr>
            <p:nvPr/>
          </p:nvSpPr>
          <p:spPr bwMode="auto">
            <a:xfrm rot="10800000" flipH="1">
              <a:off x="0" y="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62" name="Line 6"/>
            <p:cNvSpPr>
              <a:spLocks noChangeShapeType="1"/>
            </p:cNvSpPr>
            <p:nvPr/>
          </p:nvSpPr>
          <p:spPr bwMode="auto">
            <a:xfrm rot="10800000" flipH="1">
              <a:off x="0" y="18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63" name="Line 7"/>
            <p:cNvSpPr>
              <a:spLocks noChangeShapeType="1"/>
            </p:cNvSpPr>
            <p:nvPr/>
          </p:nvSpPr>
          <p:spPr bwMode="auto">
            <a:xfrm rot="10800000" flipH="1">
              <a:off x="0" y="36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64" name="Line 8"/>
            <p:cNvSpPr>
              <a:spLocks noChangeShapeType="1"/>
            </p:cNvSpPr>
            <p:nvPr/>
          </p:nvSpPr>
          <p:spPr bwMode="auto">
            <a:xfrm rot="10800000" flipH="1">
              <a:off x="0" y="55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65" name="Line 9"/>
            <p:cNvSpPr>
              <a:spLocks noChangeShapeType="1"/>
            </p:cNvSpPr>
            <p:nvPr/>
          </p:nvSpPr>
          <p:spPr bwMode="auto">
            <a:xfrm rot="10800000" flipH="1">
              <a:off x="0" y="73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66" name="Line 10"/>
            <p:cNvSpPr>
              <a:spLocks noChangeShapeType="1"/>
            </p:cNvSpPr>
            <p:nvPr/>
          </p:nvSpPr>
          <p:spPr bwMode="auto">
            <a:xfrm rot="10800000" flipH="1">
              <a:off x="0" y="92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67" name="Line 11"/>
            <p:cNvSpPr>
              <a:spLocks noChangeShapeType="1"/>
            </p:cNvSpPr>
            <p:nvPr/>
          </p:nvSpPr>
          <p:spPr bwMode="auto">
            <a:xfrm rot="10800000" flipH="1">
              <a:off x="0" y="110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68" name="Line 12"/>
            <p:cNvSpPr>
              <a:spLocks noChangeShapeType="1"/>
            </p:cNvSpPr>
            <p:nvPr/>
          </p:nvSpPr>
          <p:spPr bwMode="auto">
            <a:xfrm rot="10800000" flipH="1">
              <a:off x="0" y="128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69" name="Line 13"/>
            <p:cNvSpPr>
              <a:spLocks noChangeShapeType="1"/>
            </p:cNvSpPr>
            <p:nvPr/>
          </p:nvSpPr>
          <p:spPr bwMode="auto">
            <a:xfrm rot="10800000" flipH="1">
              <a:off x="0" y="147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70" name="Line 14"/>
            <p:cNvSpPr>
              <a:spLocks noChangeShapeType="1"/>
            </p:cNvSpPr>
            <p:nvPr/>
          </p:nvSpPr>
          <p:spPr bwMode="auto">
            <a:xfrm rot="10800000" flipH="1">
              <a:off x="0" y="165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71" name="Line 15"/>
            <p:cNvSpPr>
              <a:spLocks noChangeShapeType="1"/>
            </p:cNvSpPr>
            <p:nvPr/>
          </p:nvSpPr>
          <p:spPr bwMode="auto">
            <a:xfrm rot="10800000" flipH="1">
              <a:off x="0" y="184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72" name="Line 16"/>
            <p:cNvSpPr>
              <a:spLocks noChangeShapeType="1"/>
            </p:cNvSpPr>
            <p:nvPr/>
          </p:nvSpPr>
          <p:spPr bwMode="auto">
            <a:xfrm rot="10800000" flipH="1">
              <a:off x="0" y="202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73" name="Line 17"/>
            <p:cNvSpPr>
              <a:spLocks noChangeShapeType="1"/>
            </p:cNvSpPr>
            <p:nvPr/>
          </p:nvSpPr>
          <p:spPr bwMode="auto">
            <a:xfrm rot="10800000" flipH="1">
              <a:off x="0" y="220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74" name="Line 18"/>
            <p:cNvSpPr>
              <a:spLocks noChangeShapeType="1"/>
            </p:cNvSpPr>
            <p:nvPr/>
          </p:nvSpPr>
          <p:spPr bwMode="auto">
            <a:xfrm rot="10800000" flipH="1">
              <a:off x="0" y="239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75" name="Line 19"/>
            <p:cNvSpPr>
              <a:spLocks noChangeShapeType="1"/>
            </p:cNvSpPr>
            <p:nvPr/>
          </p:nvSpPr>
          <p:spPr bwMode="auto">
            <a:xfrm rot="10800000" flipH="1">
              <a:off x="0" y="257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76" name="Line 20"/>
            <p:cNvSpPr>
              <a:spLocks noChangeShapeType="1"/>
            </p:cNvSpPr>
            <p:nvPr/>
          </p:nvSpPr>
          <p:spPr bwMode="auto">
            <a:xfrm rot="10800000" flipH="1">
              <a:off x="0" y="276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77" name="Line 21"/>
            <p:cNvSpPr>
              <a:spLocks noChangeShapeType="1"/>
            </p:cNvSpPr>
            <p:nvPr/>
          </p:nvSpPr>
          <p:spPr bwMode="auto">
            <a:xfrm rot="10800000" flipH="1">
              <a:off x="0" y="294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78" name="Line 22"/>
            <p:cNvSpPr>
              <a:spLocks noChangeShapeType="1"/>
            </p:cNvSpPr>
            <p:nvPr/>
          </p:nvSpPr>
          <p:spPr bwMode="auto">
            <a:xfrm rot="10800000" flipH="1">
              <a:off x="0" y="312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79" name="Line 23"/>
            <p:cNvSpPr>
              <a:spLocks noChangeShapeType="1"/>
            </p:cNvSpPr>
            <p:nvPr/>
          </p:nvSpPr>
          <p:spPr bwMode="auto">
            <a:xfrm rot="10800000" flipH="1">
              <a:off x="0" y="331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80" name="Line 24"/>
            <p:cNvSpPr>
              <a:spLocks noChangeShapeType="1"/>
            </p:cNvSpPr>
            <p:nvPr/>
          </p:nvSpPr>
          <p:spPr bwMode="auto">
            <a:xfrm rot="10800000" flipH="1">
              <a:off x="0" y="349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81" name="Line 25"/>
            <p:cNvSpPr>
              <a:spLocks noChangeShapeType="1"/>
            </p:cNvSpPr>
            <p:nvPr/>
          </p:nvSpPr>
          <p:spPr bwMode="auto">
            <a:xfrm rot="10800000" flipH="1">
              <a:off x="0" y="368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82" name="Line 26"/>
            <p:cNvSpPr>
              <a:spLocks noChangeShapeType="1"/>
            </p:cNvSpPr>
            <p:nvPr/>
          </p:nvSpPr>
          <p:spPr bwMode="auto">
            <a:xfrm rot="10800000" flipH="1">
              <a:off x="0" y="386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83" name="Line 27"/>
            <p:cNvSpPr>
              <a:spLocks noChangeShapeType="1"/>
            </p:cNvSpPr>
            <p:nvPr/>
          </p:nvSpPr>
          <p:spPr bwMode="auto">
            <a:xfrm rot="10800000" flipH="1">
              <a:off x="0" y="404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84" name="Line 28"/>
            <p:cNvSpPr>
              <a:spLocks noChangeShapeType="1"/>
            </p:cNvSpPr>
            <p:nvPr/>
          </p:nvSpPr>
          <p:spPr bwMode="auto">
            <a:xfrm rot="10800000" flipH="1">
              <a:off x="0" y="423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grpSp>
      <p:grpSp>
        <p:nvGrpSpPr>
          <p:cNvPr id="19518" name="Group 62"/>
          <p:cNvGrpSpPr>
            <a:grpSpLocks/>
          </p:cNvGrpSpPr>
          <p:nvPr/>
        </p:nvGrpSpPr>
        <p:grpSpPr bwMode="auto">
          <a:xfrm>
            <a:off x="1706563" y="1652182"/>
            <a:ext cx="4559300" cy="3371850"/>
            <a:chOff x="0" y="0"/>
            <a:chExt cx="5744" cy="4248"/>
          </a:xfrm>
        </p:grpSpPr>
        <p:sp>
          <p:nvSpPr>
            <p:cNvPr id="19486" name="Line 30"/>
            <p:cNvSpPr>
              <a:spLocks noChangeShapeType="1"/>
            </p:cNvSpPr>
            <p:nvPr/>
          </p:nvSpPr>
          <p:spPr bwMode="auto">
            <a:xfrm rot="10800000">
              <a:off x="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87" name="Line 31"/>
            <p:cNvSpPr>
              <a:spLocks noChangeShapeType="1"/>
            </p:cNvSpPr>
            <p:nvPr/>
          </p:nvSpPr>
          <p:spPr bwMode="auto">
            <a:xfrm rot="10800000">
              <a:off x="185"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88" name="Line 32"/>
            <p:cNvSpPr>
              <a:spLocks noChangeShapeType="1"/>
            </p:cNvSpPr>
            <p:nvPr/>
          </p:nvSpPr>
          <p:spPr bwMode="auto">
            <a:xfrm rot="10800000">
              <a:off x="37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89" name="Line 33"/>
            <p:cNvSpPr>
              <a:spLocks noChangeShapeType="1"/>
            </p:cNvSpPr>
            <p:nvPr/>
          </p:nvSpPr>
          <p:spPr bwMode="auto">
            <a:xfrm rot="10800000">
              <a:off x="555"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90" name="Line 34"/>
            <p:cNvSpPr>
              <a:spLocks noChangeShapeType="1"/>
            </p:cNvSpPr>
            <p:nvPr/>
          </p:nvSpPr>
          <p:spPr bwMode="auto">
            <a:xfrm rot="10800000">
              <a:off x="740" y="0"/>
              <a:ext cx="1"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91" name="Line 35"/>
            <p:cNvSpPr>
              <a:spLocks noChangeShapeType="1"/>
            </p:cNvSpPr>
            <p:nvPr/>
          </p:nvSpPr>
          <p:spPr bwMode="auto">
            <a:xfrm rot="10800000">
              <a:off x="926"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92" name="Line 36"/>
            <p:cNvSpPr>
              <a:spLocks noChangeShapeType="1"/>
            </p:cNvSpPr>
            <p:nvPr/>
          </p:nvSpPr>
          <p:spPr bwMode="auto">
            <a:xfrm rot="10800000">
              <a:off x="1111"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93" name="Line 37"/>
            <p:cNvSpPr>
              <a:spLocks noChangeShapeType="1"/>
            </p:cNvSpPr>
            <p:nvPr/>
          </p:nvSpPr>
          <p:spPr bwMode="auto">
            <a:xfrm rot="10800000">
              <a:off x="1296"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94" name="Line 38"/>
            <p:cNvSpPr>
              <a:spLocks noChangeShapeType="1"/>
            </p:cNvSpPr>
            <p:nvPr/>
          </p:nvSpPr>
          <p:spPr bwMode="auto">
            <a:xfrm rot="10800000">
              <a:off x="1481"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95" name="Line 39"/>
            <p:cNvSpPr>
              <a:spLocks noChangeShapeType="1"/>
            </p:cNvSpPr>
            <p:nvPr/>
          </p:nvSpPr>
          <p:spPr bwMode="auto">
            <a:xfrm rot="10800000">
              <a:off x="166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96" name="Line 40"/>
            <p:cNvSpPr>
              <a:spLocks noChangeShapeType="1"/>
            </p:cNvSpPr>
            <p:nvPr/>
          </p:nvSpPr>
          <p:spPr bwMode="auto">
            <a:xfrm rot="10800000">
              <a:off x="1852"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97" name="Line 41"/>
            <p:cNvSpPr>
              <a:spLocks noChangeShapeType="1"/>
            </p:cNvSpPr>
            <p:nvPr/>
          </p:nvSpPr>
          <p:spPr bwMode="auto">
            <a:xfrm rot="10800000">
              <a:off x="203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98" name="Line 42"/>
            <p:cNvSpPr>
              <a:spLocks noChangeShapeType="1"/>
            </p:cNvSpPr>
            <p:nvPr/>
          </p:nvSpPr>
          <p:spPr bwMode="auto">
            <a:xfrm rot="10800000">
              <a:off x="2222"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99" name="Line 43"/>
            <p:cNvSpPr>
              <a:spLocks noChangeShapeType="1"/>
            </p:cNvSpPr>
            <p:nvPr/>
          </p:nvSpPr>
          <p:spPr bwMode="auto">
            <a:xfrm rot="10800000">
              <a:off x="240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00" name="Line 44"/>
            <p:cNvSpPr>
              <a:spLocks noChangeShapeType="1"/>
            </p:cNvSpPr>
            <p:nvPr/>
          </p:nvSpPr>
          <p:spPr bwMode="auto">
            <a:xfrm rot="10800000">
              <a:off x="2593"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01" name="Line 45"/>
            <p:cNvSpPr>
              <a:spLocks noChangeShapeType="1"/>
            </p:cNvSpPr>
            <p:nvPr/>
          </p:nvSpPr>
          <p:spPr bwMode="auto">
            <a:xfrm rot="10800000">
              <a:off x="2778"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02" name="Line 46"/>
            <p:cNvSpPr>
              <a:spLocks noChangeShapeType="1"/>
            </p:cNvSpPr>
            <p:nvPr/>
          </p:nvSpPr>
          <p:spPr bwMode="auto">
            <a:xfrm rot="10800000">
              <a:off x="2963"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03" name="Line 47"/>
            <p:cNvSpPr>
              <a:spLocks noChangeShapeType="1"/>
            </p:cNvSpPr>
            <p:nvPr/>
          </p:nvSpPr>
          <p:spPr bwMode="auto">
            <a:xfrm rot="10800000">
              <a:off x="3148"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04" name="Line 48"/>
            <p:cNvSpPr>
              <a:spLocks noChangeShapeType="1"/>
            </p:cNvSpPr>
            <p:nvPr/>
          </p:nvSpPr>
          <p:spPr bwMode="auto">
            <a:xfrm rot="10800000">
              <a:off x="3333" y="0"/>
              <a:ext cx="1"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05" name="Line 49"/>
            <p:cNvSpPr>
              <a:spLocks noChangeShapeType="1"/>
            </p:cNvSpPr>
            <p:nvPr/>
          </p:nvSpPr>
          <p:spPr bwMode="auto">
            <a:xfrm rot="10800000">
              <a:off x="3519"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06" name="Line 50"/>
            <p:cNvSpPr>
              <a:spLocks noChangeShapeType="1"/>
            </p:cNvSpPr>
            <p:nvPr/>
          </p:nvSpPr>
          <p:spPr bwMode="auto">
            <a:xfrm rot="10800000">
              <a:off x="3704"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07" name="Line 51"/>
            <p:cNvSpPr>
              <a:spLocks noChangeShapeType="1"/>
            </p:cNvSpPr>
            <p:nvPr/>
          </p:nvSpPr>
          <p:spPr bwMode="auto">
            <a:xfrm rot="10800000">
              <a:off x="3889"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08" name="Line 52"/>
            <p:cNvSpPr>
              <a:spLocks noChangeShapeType="1"/>
            </p:cNvSpPr>
            <p:nvPr/>
          </p:nvSpPr>
          <p:spPr bwMode="auto">
            <a:xfrm rot="10800000">
              <a:off x="4074"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09" name="Line 53"/>
            <p:cNvSpPr>
              <a:spLocks noChangeShapeType="1"/>
            </p:cNvSpPr>
            <p:nvPr/>
          </p:nvSpPr>
          <p:spPr bwMode="auto">
            <a:xfrm rot="10800000">
              <a:off x="426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10" name="Line 54"/>
            <p:cNvSpPr>
              <a:spLocks noChangeShapeType="1"/>
            </p:cNvSpPr>
            <p:nvPr/>
          </p:nvSpPr>
          <p:spPr bwMode="auto">
            <a:xfrm rot="10800000">
              <a:off x="4447"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11" name="Line 55"/>
            <p:cNvSpPr>
              <a:spLocks noChangeShapeType="1"/>
            </p:cNvSpPr>
            <p:nvPr/>
          </p:nvSpPr>
          <p:spPr bwMode="auto">
            <a:xfrm rot="10800000">
              <a:off x="4632"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12" name="Line 56"/>
            <p:cNvSpPr>
              <a:spLocks noChangeShapeType="1"/>
            </p:cNvSpPr>
            <p:nvPr/>
          </p:nvSpPr>
          <p:spPr bwMode="auto">
            <a:xfrm rot="10800000">
              <a:off x="4817"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13" name="Line 57"/>
            <p:cNvSpPr>
              <a:spLocks noChangeShapeType="1"/>
            </p:cNvSpPr>
            <p:nvPr/>
          </p:nvSpPr>
          <p:spPr bwMode="auto">
            <a:xfrm rot="10800000">
              <a:off x="5003"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14" name="Line 58"/>
            <p:cNvSpPr>
              <a:spLocks noChangeShapeType="1"/>
            </p:cNvSpPr>
            <p:nvPr/>
          </p:nvSpPr>
          <p:spPr bwMode="auto">
            <a:xfrm rot="10800000">
              <a:off x="5188"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15" name="Line 59"/>
            <p:cNvSpPr>
              <a:spLocks noChangeShapeType="1"/>
            </p:cNvSpPr>
            <p:nvPr/>
          </p:nvSpPr>
          <p:spPr bwMode="auto">
            <a:xfrm rot="10800000">
              <a:off x="5373"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16" name="Line 60"/>
            <p:cNvSpPr>
              <a:spLocks noChangeShapeType="1"/>
            </p:cNvSpPr>
            <p:nvPr/>
          </p:nvSpPr>
          <p:spPr bwMode="auto">
            <a:xfrm rot="10800000">
              <a:off x="5558"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17" name="Line 61"/>
            <p:cNvSpPr>
              <a:spLocks noChangeShapeType="1"/>
            </p:cNvSpPr>
            <p:nvPr/>
          </p:nvSpPr>
          <p:spPr bwMode="auto">
            <a:xfrm rot="10800000">
              <a:off x="5743" y="4"/>
              <a:ext cx="1"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grpSp>
      <p:sp>
        <p:nvSpPr>
          <p:cNvPr id="19519" name="Rectangle 63"/>
          <p:cNvSpPr>
            <a:spLocks/>
          </p:cNvSpPr>
          <p:nvPr/>
        </p:nvSpPr>
        <p:spPr bwMode="auto">
          <a:xfrm>
            <a:off x="6503988" y="5220494"/>
            <a:ext cx="225365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a:solidFill>
                  <a:srgbClr val="000000"/>
                </a:solidFill>
                <a:ea typeface="ＭＳ Ｐゴシック" charset="0"/>
                <a:cs typeface="Myriad Pro Bold Cond" charset="0"/>
                <a:sym typeface="Myriad Pro Bold Cond" charset="0"/>
              </a:rPr>
              <a:t>Row Buffer (4 Kbytes)</a:t>
            </a:r>
          </a:p>
        </p:txBody>
      </p:sp>
      <p:sp>
        <p:nvSpPr>
          <p:cNvPr id="19520" name="Line 64"/>
          <p:cNvSpPr>
            <a:spLocks noChangeShapeType="1"/>
          </p:cNvSpPr>
          <p:nvPr/>
        </p:nvSpPr>
        <p:spPr bwMode="auto">
          <a:xfrm rot="10800000" flipH="1">
            <a:off x="431800" y="6323401"/>
            <a:ext cx="8390732" cy="794"/>
          </a:xfrm>
          <a:prstGeom prst="line">
            <a:avLst/>
          </a:prstGeom>
          <a:noFill/>
          <a:ln w="2032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21" name="Line 65"/>
          <p:cNvSpPr>
            <a:spLocks noChangeShapeType="1"/>
          </p:cNvSpPr>
          <p:nvPr/>
        </p:nvSpPr>
        <p:spPr bwMode="auto">
          <a:xfrm>
            <a:off x="4064000" y="5530444"/>
            <a:ext cx="0" cy="798513"/>
          </a:xfrm>
          <a:prstGeom prst="line">
            <a:avLst/>
          </a:prstGeom>
          <a:noFill/>
          <a:ln w="1016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22" name="Rectangle 66"/>
          <p:cNvSpPr>
            <a:spLocks/>
          </p:cNvSpPr>
          <p:nvPr/>
        </p:nvSpPr>
        <p:spPr bwMode="auto">
          <a:xfrm>
            <a:off x="7342982" y="6401594"/>
            <a:ext cx="62837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a:solidFill>
                  <a:srgbClr val="000000"/>
                </a:solidFill>
                <a:ea typeface="ＭＳ Ｐゴシック" charset="0"/>
                <a:cs typeface="Myriad Pro Bold Cond" charset="0"/>
                <a:sym typeface="Myriad Pro Bold Cond" charset="0"/>
              </a:rPr>
              <a:t>Data Bus</a:t>
            </a:r>
          </a:p>
        </p:txBody>
      </p:sp>
      <p:sp>
        <p:nvSpPr>
          <p:cNvPr id="19523" name="Rectangle 67"/>
          <p:cNvSpPr>
            <a:spLocks/>
          </p:cNvSpPr>
          <p:nvPr/>
        </p:nvSpPr>
        <p:spPr bwMode="auto">
          <a:xfrm>
            <a:off x="4149725" y="5791994"/>
            <a:ext cx="397545"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a:solidFill>
                  <a:srgbClr val="000000"/>
                </a:solidFill>
                <a:ea typeface="ＭＳ Ｐゴシック" charset="0"/>
                <a:cs typeface="Myriad Pro Bold Cond" charset="0"/>
                <a:sym typeface="Myriad Pro Bold Cond" charset="0"/>
              </a:rPr>
              <a:t>8 bits</a:t>
            </a:r>
          </a:p>
        </p:txBody>
      </p:sp>
      <p:sp>
        <p:nvSpPr>
          <p:cNvPr id="19524" name="Rectangle 68"/>
          <p:cNvSpPr>
            <a:spLocks/>
          </p:cNvSpPr>
          <p:nvPr/>
        </p:nvSpPr>
        <p:spPr bwMode="auto">
          <a:xfrm>
            <a:off x="6484938" y="3118644"/>
            <a:ext cx="164186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a:solidFill>
                  <a:srgbClr val="000000"/>
                </a:solidFill>
                <a:ea typeface="ＭＳ Ｐゴシック" charset="0"/>
                <a:cs typeface="Myriad Pro Bold Cond" charset="0"/>
                <a:sym typeface="Myriad Pro Bold Cond" charset="0"/>
              </a:rPr>
              <a:t>DRAM </a:t>
            </a:r>
            <a:r>
              <a:rPr lang="en-US" dirty="0" err="1">
                <a:solidFill>
                  <a:srgbClr val="000000"/>
                </a:solidFill>
                <a:ea typeface="ＭＳ Ｐゴシック" charset="0"/>
                <a:cs typeface="Myriad Pro Bold Cond" charset="0"/>
                <a:sym typeface="Myriad Pro Bold Cond" charset="0"/>
              </a:rPr>
              <a:t>subarray</a:t>
            </a:r>
            <a:endParaRPr lang="en-US" dirty="0">
              <a:solidFill>
                <a:srgbClr val="000000"/>
              </a:solidFill>
              <a:ea typeface="ＭＳ Ｐゴシック" charset="0"/>
              <a:cs typeface="Myriad Pro Bold Cond" charset="0"/>
              <a:sym typeface="Myriad Pro Bold Cond" charset="0"/>
            </a:endParaRPr>
          </a:p>
        </p:txBody>
      </p:sp>
      <p:sp>
        <p:nvSpPr>
          <p:cNvPr id="19525" name="Line 69"/>
          <p:cNvSpPr>
            <a:spLocks noChangeShapeType="1"/>
          </p:cNvSpPr>
          <p:nvPr/>
        </p:nvSpPr>
        <p:spPr bwMode="auto">
          <a:xfrm rot="10800000" flipH="1">
            <a:off x="1701800" y="1408501"/>
            <a:ext cx="4568825" cy="794"/>
          </a:xfrm>
          <a:prstGeom prst="line">
            <a:avLst/>
          </a:prstGeom>
          <a:noFill/>
          <a:ln w="25400" cap="flat">
            <a:solidFill>
              <a:schemeClr val="tx1"/>
            </a:solidFill>
            <a:prstDash val="solid"/>
            <a:miter lim="800000"/>
            <a:headEnd type="triangle" w="med" len="sm"/>
            <a:tailEnd type="triangle" w="med" len="sm"/>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26" name="Rectangle 70"/>
          <p:cNvSpPr>
            <a:spLocks/>
          </p:cNvSpPr>
          <p:nvPr/>
        </p:nvSpPr>
        <p:spPr bwMode="auto">
          <a:xfrm>
            <a:off x="3689350" y="1124744"/>
            <a:ext cx="898195"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a:solidFill>
                  <a:srgbClr val="000000"/>
                </a:solidFill>
                <a:ea typeface="ＭＳ Ｐゴシック" charset="0"/>
                <a:cs typeface="Myriad Pro Bold Cond" charset="0"/>
                <a:sym typeface="Myriad Pro Bold Cond" charset="0"/>
              </a:rPr>
              <a:t>4 Kbytes</a:t>
            </a:r>
          </a:p>
        </p:txBody>
      </p:sp>
      <p:grpSp>
        <p:nvGrpSpPr>
          <p:cNvPr id="19558" name="Group 102"/>
          <p:cNvGrpSpPr>
            <a:grpSpLocks/>
          </p:cNvGrpSpPr>
          <p:nvPr/>
        </p:nvGrpSpPr>
        <p:grpSpPr bwMode="auto">
          <a:xfrm>
            <a:off x="1784350" y="5016888"/>
            <a:ext cx="4400550" cy="266700"/>
            <a:chOff x="0" y="0"/>
            <a:chExt cx="5544" cy="336"/>
          </a:xfrm>
        </p:grpSpPr>
        <p:sp>
          <p:nvSpPr>
            <p:cNvPr id="19527" name="Line 71"/>
            <p:cNvSpPr>
              <a:spLocks noChangeShapeType="1"/>
            </p:cNvSpPr>
            <p:nvPr/>
          </p:nvSpPr>
          <p:spPr bwMode="auto">
            <a:xfrm>
              <a:off x="0"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28" name="Line 72"/>
            <p:cNvSpPr>
              <a:spLocks noChangeShapeType="1"/>
            </p:cNvSpPr>
            <p:nvPr/>
          </p:nvSpPr>
          <p:spPr bwMode="auto">
            <a:xfrm>
              <a:off x="18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29" name="Line 73"/>
            <p:cNvSpPr>
              <a:spLocks noChangeShapeType="1"/>
            </p:cNvSpPr>
            <p:nvPr/>
          </p:nvSpPr>
          <p:spPr bwMode="auto">
            <a:xfrm>
              <a:off x="36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30" name="Line 74"/>
            <p:cNvSpPr>
              <a:spLocks noChangeShapeType="1"/>
            </p:cNvSpPr>
            <p:nvPr/>
          </p:nvSpPr>
          <p:spPr bwMode="auto">
            <a:xfrm>
              <a:off x="55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31" name="Line 75"/>
            <p:cNvSpPr>
              <a:spLocks noChangeShapeType="1"/>
            </p:cNvSpPr>
            <p:nvPr/>
          </p:nvSpPr>
          <p:spPr bwMode="auto">
            <a:xfrm>
              <a:off x="73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32" name="Line 76"/>
            <p:cNvSpPr>
              <a:spLocks noChangeShapeType="1"/>
            </p:cNvSpPr>
            <p:nvPr/>
          </p:nvSpPr>
          <p:spPr bwMode="auto">
            <a:xfrm>
              <a:off x="923"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33" name="Line 77"/>
            <p:cNvSpPr>
              <a:spLocks noChangeShapeType="1"/>
            </p:cNvSpPr>
            <p:nvPr/>
          </p:nvSpPr>
          <p:spPr bwMode="auto">
            <a:xfrm>
              <a:off x="1108"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34" name="Line 78"/>
            <p:cNvSpPr>
              <a:spLocks noChangeShapeType="1"/>
            </p:cNvSpPr>
            <p:nvPr/>
          </p:nvSpPr>
          <p:spPr bwMode="auto">
            <a:xfrm>
              <a:off x="1293"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35" name="Line 79"/>
            <p:cNvSpPr>
              <a:spLocks noChangeShapeType="1"/>
            </p:cNvSpPr>
            <p:nvPr/>
          </p:nvSpPr>
          <p:spPr bwMode="auto">
            <a:xfrm>
              <a:off x="1478"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36" name="Line 80"/>
            <p:cNvSpPr>
              <a:spLocks noChangeShapeType="1"/>
            </p:cNvSpPr>
            <p:nvPr/>
          </p:nvSpPr>
          <p:spPr bwMode="auto">
            <a:xfrm>
              <a:off x="1663"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37" name="Line 81"/>
            <p:cNvSpPr>
              <a:spLocks noChangeShapeType="1"/>
            </p:cNvSpPr>
            <p:nvPr/>
          </p:nvSpPr>
          <p:spPr bwMode="auto">
            <a:xfrm>
              <a:off x="1847"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38" name="Line 82"/>
            <p:cNvSpPr>
              <a:spLocks noChangeShapeType="1"/>
            </p:cNvSpPr>
            <p:nvPr/>
          </p:nvSpPr>
          <p:spPr bwMode="auto">
            <a:xfrm>
              <a:off x="2032"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39" name="Line 83"/>
            <p:cNvSpPr>
              <a:spLocks noChangeShapeType="1"/>
            </p:cNvSpPr>
            <p:nvPr/>
          </p:nvSpPr>
          <p:spPr bwMode="auto">
            <a:xfrm>
              <a:off x="2217"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40" name="Line 84"/>
            <p:cNvSpPr>
              <a:spLocks noChangeShapeType="1"/>
            </p:cNvSpPr>
            <p:nvPr/>
          </p:nvSpPr>
          <p:spPr bwMode="auto">
            <a:xfrm>
              <a:off x="2402"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41" name="Line 85"/>
            <p:cNvSpPr>
              <a:spLocks noChangeShapeType="1"/>
            </p:cNvSpPr>
            <p:nvPr/>
          </p:nvSpPr>
          <p:spPr bwMode="auto">
            <a:xfrm>
              <a:off x="2587"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42" name="Line 86"/>
            <p:cNvSpPr>
              <a:spLocks noChangeShapeType="1"/>
            </p:cNvSpPr>
            <p:nvPr/>
          </p:nvSpPr>
          <p:spPr bwMode="auto">
            <a:xfrm>
              <a:off x="2771"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43" name="Line 87"/>
            <p:cNvSpPr>
              <a:spLocks noChangeShapeType="1"/>
            </p:cNvSpPr>
            <p:nvPr/>
          </p:nvSpPr>
          <p:spPr bwMode="auto">
            <a:xfrm>
              <a:off x="2956"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44" name="Line 88"/>
            <p:cNvSpPr>
              <a:spLocks noChangeShapeType="1"/>
            </p:cNvSpPr>
            <p:nvPr/>
          </p:nvSpPr>
          <p:spPr bwMode="auto">
            <a:xfrm>
              <a:off x="3141"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45" name="Line 89"/>
            <p:cNvSpPr>
              <a:spLocks noChangeShapeType="1"/>
            </p:cNvSpPr>
            <p:nvPr/>
          </p:nvSpPr>
          <p:spPr bwMode="auto">
            <a:xfrm>
              <a:off x="3326"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46" name="Line 90"/>
            <p:cNvSpPr>
              <a:spLocks noChangeShapeType="1"/>
            </p:cNvSpPr>
            <p:nvPr/>
          </p:nvSpPr>
          <p:spPr bwMode="auto">
            <a:xfrm>
              <a:off x="3511"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47" name="Line 91"/>
            <p:cNvSpPr>
              <a:spLocks noChangeShapeType="1"/>
            </p:cNvSpPr>
            <p:nvPr/>
          </p:nvSpPr>
          <p:spPr bwMode="auto">
            <a:xfrm>
              <a:off x="3695"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48" name="Line 92"/>
            <p:cNvSpPr>
              <a:spLocks noChangeShapeType="1"/>
            </p:cNvSpPr>
            <p:nvPr/>
          </p:nvSpPr>
          <p:spPr bwMode="auto">
            <a:xfrm>
              <a:off x="3880"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49" name="Line 93"/>
            <p:cNvSpPr>
              <a:spLocks noChangeShapeType="1"/>
            </p:cNvSpPr>
            <p:nvPr/>
          </p:nvSpPr>
          <p:spPr bwMode="auto">
            <a:xfrm>
              <a:off x="4065"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50" name="Line 94"/>
            <p:cNvSpPr>
              <a:spLocks noChangeShapeType="1"/>
            </p:cNvSpPr>
            <p:nvPr/>
          </p:nvSpPr>
          <p:spPr bwMode="auto">
            <a:xfrm>
              <a:off x="4250"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51" name="Line 95"/>
            <p:cNvSpPr>
              <a:spLocks noChangeShapeType="1"/>
            </p:cNvSpPr>
            <p:nvPr/>
          </p:nvSpPr>
          <p:spPr bwMode="auto">
            <a:xfrm>
              <a:off x="4435"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52" name="Line 96"/>
            <p:cNvSpPr>
              <a:spLocks noChangeShapeType="1"/>
            </p:cNvSpPr>
            <p:nvPr/>
          </p:nvSpPr>
          <p:spPr bwMode="auto">
            <a:xfrm>
              <a:off x="461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53" name="Line 97"/>
            <p:cNvSpPr>
              <a:spLocks noChangeShapeType="1"/>
            </p:cNvSpPr>
            <p:nvPr/>
          </p:nvSpPr>
          <p:spPr bwMode="auto">
            <a:xfrm>
              <a:off x="480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54" name="Line 98"/>
            <p:cNvSpPr>
              <a:spLocks noChangeShapeType="1"/>
            </p:cNvSpPr>
            <p:nvPr/>
          </p:nvSpPr>
          <p:spPr bwMode="auto">
            <a:xfrm>
              <a:off x="498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55" name="Line 99"/>
            <p:cNvSpPr>
              <a:spLocks noChangeShapeType="1"/>
            </p:cNvSpPr>
            <p:nvPr/>
          </p:nvSpPr>
          <p:spPr bwMode="auto">
            <a:xfrm>
              <a:off x="517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56" name="Line 100"/>
            <p:cNvSpPr>
              <a:spLocks noChangeShapeType="1"/>
            </p:cNvSpPr>
            <p:nvPr/>
          </p:nvSpPr>
          <p:spPr bwMode="auto">
            <a:xfrm>
              <a:off x="535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57" name="Line 101"/>
            <p:cNvSpPr>
              <a:spLocks noChangeShapeType="1"/>
            </p:cNvSpPr>
            <p:nvPr/>
          </p:nvSpPr>
          <p:spPr bwMode="auto">
            <a:xfrm>
              <a:off x="554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grpSp>
      <p:sp>
        <p:nvSpPr>
          <p:cNvPr id="19559" name="Line 103"/>
          <p:cNvSpPr>
            <a:spLocks noChangeShapeType="1"/>
          </p:cNvSpPr>
          <p:nvPr/>
        </p:nvSpPr>
        <p:spPr bwMode="auto">
          <a:xfrm rot="10800000" flipH="1">
            <a:off x="1695450" y="5453451"/>
            <a:ext cx="4564063" cy="794"/>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60" name="Line 104"/>
          <p:cNvSpPr>
            <a:spLocks noChangeShapeType="1"/>
          </p:cNvSpPr>
          <p:nvPr/>
        </p:nvSpPr>
        <p:spPr bwMode="auto">
          <a:xfrm rot="10800000" flipH="1">
            <a:off x="1701800" y="5270094"/>
            <a:ext cx="45640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grpSp>
        <p:nvGrpSpPr>
          <p:cNvPr id="19593" name="Group 137"/>
          <p:cNvGrpSpPr>
            <a:grpSpLocks/>
          </p:cNvGrpSpPr>
          <p:nvPr/>
        </p:nvGrpSpPr>
        <p:grpSpPr bwMode="auto">
          <a:xfrm>
            <a:off x="1701800" y="5263744"/>
            <a:ext cx="4559300" cy="190500"/>
            <a:chOff x="0" y="0"/>
            <a:chExt cx="5744" cy="240"/>
          </a:xfrm>
        </p:grpSpPr>
        <p:sp>
          <p:nvSpPr>
            <p:cNvPr id="19561" name="Line 105"/>
            <p:cNvSpPr>
              <a:spLocks noChangeShapeType="1"/>
            </p:cNvSpPr>
            <p:nvPr/>
          </p:nvSpPr>
          <p:spPr bwMode="auto">
            <a:xfrm rot="10800000">
              <a:off x="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62" name="Line 106"/>
            <p:cNvSpPr>
              <a:spLocks noChangeShapeType="1"/>
            </p:cNvSpPr>
            <p:nvPr/>
          </p:nvSpPr>
          <p:spPr bwMode="auto">
            <a:xfrm rot="10800000">
              <a:off x="185"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63" name="Line 107"/>
            <p:cNvSpPr>
              <a:spLocks noChangeShapeType="1"/>
            </p:cNvSpPr>
            <p:nvPr/>
          </p:nvSpPr>
          <p:spPr bwMode="auto">
            <a:xfrm rot="10800000">
              <a:off x="37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64" name="Line 108"/>
            <p:cNvSpPr>
              <a:spLocks noChangeShapeType="1"/>
            </p:cNvSpPr>
            <p:nvPr/>
          </p:nvSpPr>
          <p:spPr bwMode="auto">
            <a:xfrm rot="10800000">
              <a:off x="555"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65" name="Line 109"/>
            <p:cNvSpPr>
              <a:spLocks noChangeShapeType="1"/>
            </p:cNvSpPr>
            <p:nvPr/>
          </p:nvSpPr>
          <p:spPr bwMode="auto">
            <a:xfrm rot="10800000">
              <a:off x="740" y="0"/>
              <a:ext cx="1"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66" name="Line 110"/>
            <p:cNvSpPr>
              <a:spLocks noChangeShapeType="1"/>
            </p:cNvSpPr>
            <p:nvPr/>
          </p:nvSpPr>
          <p:spPr bwMode="auto">
            <a:xfrm rot="10800000">
              <a:off x="926"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67" name="Line 111"/>
            <p:cNvSpPr>
              <a:spLocks noChangeShapeType="1"/>
            </p:cNvSpPr>
            <p:nvPr/>
          </p:nvSpPr>
          <p:spPr bwMode="auto">
            <a:xfrm rot="10800000">
              <a:off x="1111"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68" name="Line 112"/>
            <p:cNvSpPr>
              <a:spLocks noChangeShapeType="1"/>
            </p:cNvSpPr>
            <p:nvPr/>
          </p:nvSpPr>
          <p:spPr bwMode="auto">
            <a:xfrm rot="10800000">
              <a:off x="1296"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69" name="Line 113"/>
            <p:cNvSpPr>
              <a:spLocks noChangeShapeType="1"/>
            </p:cNvSpPr>
            <p:nvPr/>
          </p:nvSpPr>
          <p:spPr bwMode="auto">
            <a:xfrm rot="10800000">
              <a:off x="1481"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70" name="Line 114"/>
            <p:cNvSpPr>
              <a:spLocks noChangeShapeType="1"/>
            </p:cNvSpPr>
            <p:nvPr/>
          </p:nvSpPr>
          <p:spPr bwMode="auto">
            <a:xfrm rot="10800000">
              <a:off x="166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71" name="Line 115"/>
            <p:cNvSpPr>
              <a:spLocks noChangeShapeType="1"/>
            </p:cNvSpPr>
            <p:nvPr/>
          </p:nvSpPr>
          <p:spPr bwMode="auto">
            <a:xfrm rot="10800000">
              <a:off x="1852"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72" name="Line 116"/>
            <p:cNvSpPr>
              <a:spLocks noChangeShapeType="1"/>
            </p:cNvSpPr>
            <p:nvPr/>
          </p:nvSpPr>
          <p:spPr bwMode="auto">
            <a:xfrm rot="10800000">
              <a:off x="203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73" name="Line 117"/>
            <p:cNvSpPr>
              <a:spLocks noChangeShapeType="1"/>
            </p:cNvSpPr>
            <p:nvPr/>
          </p:nvSpPr>
          <p:spPr bwMode="auto">
            <a:xfrm rot="10800000">
              <a:off x="2222"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74" name="Line 118"/>
            <p:cNvSpPr>
              <a:spLocks noChangeShapeType="1"/>
            </p:cNvSpPr>
            <p:nvPr/>
          </p:nvSpPr>
          <p:spPr bwMode="auto">
            <a:xfrm rot="10800000">
              <a:off x="240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75" name="Line 119"/>
            <p:cNvSpPr>
              <a:spLocks noChangeShapeType="1"/>
            </p:cNvSpPr>
            <p:nvPr/>
          </p:nvSpPr>
          <p:spPr bwMode="auto">
            <a:xfrm rot="10800000">
              <a:off x="2593"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76" name="Line 120"/>
            <p:cNvSpPr>
              <a:spLocks noChangeShapeType="1"/>
            </p:cNvSpPr>
            <p:nvPr/>
          </p:nvSpPr>
          <p:spPr bwMode="auto">
            <a:xfrm rot="10800000">
              <a:off x="2778"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77" name="Line 121"/>
            <p:cNvSpPr>
              <a:spLocks noChangeShapeType="1"/>
            </p:cNvSpPr>
            <p:nvPr/>
          </p:nvSpPr>
          <p:spPr bwMode="auto">
            <a:xfrm rot="10800000">
              <a:off x="2963"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78" name="Line 122"/>
            <p:cNvSpPr>
              <a:spLocks noChangeShapeType="1"/>
            </p:cNvSpPr>
            <p:nvPr/>
          </p:nvSpPr>
          <p:spPr bwMode="auto">
            <a:xfrm rot="10800000">
              <a:off x="3148"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79" name="Line 123"/>
            <p:cNvSpPr>
              <a:spLocks noChangeShapeType="1"/>
            </p:cNvSpPr>
            <p:nvPr/>
          </p:nvSpPr>
          <p:spPr bwMode="auto">
            <a:xfrm rot="10800000">
              <a:off x="3333" y="0"/>
              <a:ext cx="1"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80" name="Line 124"/>
            <p:cNvSpPr>
              <a:spLocks noChangeShapeType="1"/>
            </p:cNvSpPr>
            <p:nvPr/>
          </p:nvSpPr>
          <p:spPr bwMode="auto">
            <a:xfrm rot="10800000">
              <a:off x="3519"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81" name="Line 125"/>
            <p:cNvSpPr>
              <a:spLocks noChangeShapeType="1"/>
            </p:cNvSpPr>
            <p:nvPr/>
          </p:nvSpPr>
          <p:spPr bwMode="auto">
            <a:xfrm rot="10800000">
              <a:off x="3704"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82" name="Line 126"/>
            <p:cNvSpPr>
              <a:spLocks noChangeShapeType="1"/>
            </p:cNvSpPr>
            <p:nvPr/>
          </p:nvSpPr>
          <p:spPr bwMode="auto">
            <a:xfrm rot="10800000">
              <a:off x="3889"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83" name="Line 127"/>
            <p:cNvSpPr>
              <a:spLocks noChangeShapeType="1"/>
            </p:cNvSpPr>
            <p:nvPr/>
          </p:nvSpPr>
          <p:spPr bwMode="auto">
            <a:xfrm rot="10800000">
              <a:off x="4074"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84" name="Line 128"/>
            <p:cNvSpPr>
              <a:spLocks noChangeShapeType="1"/>
            </p:cNvSpPr>
            <p:nvPr/>
          </p:nvSpPr>
          <p:spPr bwMode="auto">
            <a:xfrm rot="10800000">
              <a:off x="426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85" name="Line 129"/>
            <p:cNvSpPr>
              <a:spLocks noChangeShapeType="1"/>
            </p:cNvSpPr>
            <p:nvPr/>
          </p:nvSpPr>
          <p:spPr bwMode="auto">
            <a:xfrm rot="10800000">
              <a:off x="4447"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86" name="Line 130"/>
            <p:cNvSpPr>
              <a:spLocks noChangeShapeType="1"/>
            </p:cNvSpPr>
            <p:nvPr/>
          </p:nvSpPr>
          <p:spPr bwMode="auto">
            <a:xfrm rot="10800000">
              <a:off x="4632"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87" name="Line 131"/>
            <p:cNvSpPr>
              <a:spLocks noChangeShapeType="1"/>
            </p:cNvSpPr>
            <p:nvPr/>
          </p:nvSpPr>
          <p:spPr bwMode="auto">
            <a:xfrm rot="10800000">
              <a:off x="4817"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88" name="Line 132"/>
            <p:cNvSpPr>
              <a:spLocks noChangeShapeType="1"/>
            </p:cNvSpPr>
            <p:nvPr/>
          </p:nvSpPr>
          <p:spPr bwMode="auto">
            <a:xfrm rot="10800000">
              <a:off x="5003"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89" name="Line 133"/>
            <p:cNvSpPr>
              <a:spLocks noChangeShapeType="1"/>
            </p:cNvSpPr>
            <p:nvPr/>
          </p:nvSpPr>
          <p:spPr bwMode="auto">
            <a:xfrm rot="10800000">
              <a:off x="5188"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90" name="Line 134"/>
            <p:cNvSpPr>
              <a:spLocks noChangeShapeType="1"/>
            </p:cNvSpPr>
            <p:nvPr/>
          </p:nvSpPr>
          <p:spPr bwMode="auto">
            <a:xfrm rot="10800000">
              <a:off x="5373"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91" name="Line 135"/>
            <p:cNvSpPr>
              <a:spLocks noChangeShapeType="1"/>
            </p:cNvSpPr>
            <p:nvPr/>
          </p:nvSpPr>
          <p:spPr bwMode="auto">
            <a:xfrm rot="10800000">
              <a:off x="5558"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92" name="Line 136"/>
            <p:cNvSpPr>
              <a:spLocks noChangeShapeType="1"/>
            </p:cNvSpPr>
            <p:nvPr/>
          </p:nvSpPr>
          <p:spPr bwMode="auto">
            <a:xfrm rot="10800000">
              <a:off x="5743" y="0"/>
              <a:ext cx="1"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grpSp>
      <p:sp>
        <p:nvSpPr>
          <p:cNvPr id="19594" name="Rectangle 138"/>
          <p:cNvSpPr>
            <a:spLocks/>
          </p:cNvSpPr>
          <p:nvPr/>
        </p:nvSpPr>
        <p:spPr bwMode="auto">
          <a:xfrm>
            <a:off x="6369050" y="2041833"/>
            <a:ext cx="1372171"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sz="1600" dirty="0">
                <a:solidFill>
                  <a:srgbClr val="D90B00"/>
                </a:solidFill>
                <a:ea typeface="ＭＳ Ｐゴシック" charset="0"/>
                <a:cs typeface="Myriad Pro Bold Cond" charset="0"/>
                <a:sym typeface="Myriad Pro Bold Cond" charset="0"/>
              </a:rPr>
              <a:t>Step 1: Activate row A</a:t>
            </a:r>
          </a:p>
        </p:txBody>
      </p:sp>
      <p:sp>
        <p:nvSpPr>
          <p:cNvPr id="19595" name="Freeform 139"/>
          <p:cNvSpPr>
            <a:spLocks/>
          </p:cNvSpPr>
          <p:nvPr/>
        </p:nvSpPr>
        <p:spPr bwMode="auto">
          <a:xfrm>
            <a:off x="922338" y="2187963"/>
            <a:ext cx="742950" cy="3232150"/>
          </a:xfrm>
          <a:custGeom>
            <a:avLst/>
            <a:gdLst>
              <a:gd name="T0" fmla="*/ 21600 w 21600"/>
              <a:gd name="T1" fmla="*/ 0 h 21600"/>
              <a:gd name="T2" fmla="*/ 0 w 21600"/>
              <a:gd name="T3" fmla="*/ 0 h 21600"/>
              <a:gd name="T4" fmla="*/ 0 w 21600"/>
              <a:gd name="T5" fmla="*/ 21600 h 21600"/>
              <a:gd name="T6" fmla="*/ 20002 w 21600"/>
              <a:gd name="T7" fmla="*/ 21600 h 21600"/>
            </a:gdLst>
            <a:ahLst/>
            <a:cxnLst>
              <a:cxn ang="0">
                <a:pos x="T0" y="T1"/>
              </a:cxn>
              <a:cxn ang="0">
                <a:pos x="T2" y="T3"/>
              </a:cxn>
              <a:cxn ang="0">
                <a:pos x="T4" y="T5"/>
              </a:cxn>
              <a:cxn ang="0">
                <a:pos x="T6" y="T7"/>
              </a:cxn>
            </a:cxnLst>
            <a:rect l="0" t="0" r="r" b="b"/>
            <a:pathLst>
              <a:path w="21600" h="21600">
                <a:moveTo>
                  <a:pt x="21600" y="0"/>
                </a:moveTo>
                <a:lnTo>
                  <a:pt x="0" y="0"/>
                </a:lnTo>
                <a:lnTo>
                  <a:pt x="0" y="21600"/>
                </a:lnTo>
                <a:lnTo>
                  <a:pt x="20002" y="21600"/>
                </a:lnTo>
              </a:path>
            </a:pathLst>
          </a:custGeom>
          <a:noFill/>
          <a:ln w="50800" cap="flat">
            <a:solidFill>
              <a:srgbClr val="D90B00"/>
            </a:solidFill>
            <a:prstDash val="solid"/>
            <a:miter lim="800000"/>
            <a:headEnd type="none" w="med" len="med"/>
            <a:tailEnd type="triangl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96" name="Rectangle 140"/>
          <p:cNvSpPr>
            <a:spLocks/>
          </p:cNvSpPr>
          <p:nvPr/>
        </p:nvSpPr>
        <p:spPr bwMode="auto">
          <a:xfrm>
            <a:off x="179512" y="3124251"/>
            <a:ext cx="800100"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nchor="ctr">
            <a:spAutoFit/>
          </a:bodyPr>
          <a:lstStyle/>
          <a:p>
            <a:pPr defTabSz="457200"/>
            <a:r>
              <a:rPr lang="en-US" sz="1400" dirty="0">
                <a:solidFill>
                  <a:srgbClr val="D90B00"/>
                </a:solidFill>
                <a:latin typeface="Tahoma"/>
                <a:ea typeface="ＭＳ Ｐゴシック" charset="0"/>
                <a:cs typeface="Tahoma"/>
                <a:sym typeface="Myriad Pro Bold Cond" charset="0"/>
              </a:rPr>
              <a:t>Transfer row</a:t>
            </a:r>
          </a:p>
        </p:txBody>
      </p:sp>
      <p:sp>
        <p:nvSpPr>
          <p:cNvPr id="19597" name="Rectangle 141"/>
          <p:cNvSpPr>
            <a:spLocks/>
          </p:cNvSpPr>
          <p:nvPr/>
        </p:nvSpPr>
        <p:spPr bwMode="auto">
          <a:xfrm>
            <a:off x="6369050" y="2638733"/>
            <a:ext cx="1372171"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sz="1600" dirty="0">
                <a:solidFill>
                  <a:srgbClr val="D90B00"/>
                </a:solidFill>
                <a:ea typeface="ＭＳ Ｐゴシック" charset="0"/>
                <a:cs typeface="Myriad Pro Bold Cond" charset="0"/>
                <a:sym typeface="Myriad Pro Bold Cond" charset="0"/>
              </a:rPr>
              <a:t>Step 2: Activate row B</a:t>
            </a:r>
          </a:p>
        </p:txBody>
      </p:sp>
      <p:sp>
        <p:nvSpPr>
          <p:cNvPr id="19598" name="Freeform 142"/>
          <p:cNvSpPr>
            <a:spLocks/>
          </p:cNvSpPr>
          <p:nvPr/>
        </p:nvSpPr>
        <p:spPr bwMode="auto">
          <a:xfrm>
            <a:off x="1079500" y="2793594"/>
            <a:ext cx="571500" cy="2508250"/>
          </a:xfrm>
          <a:custGeom>
            <a:avLst/>
            <a:gdLst>
              <a:gd name="T0" fmla="*/ 21600 w 21600"/>
              <a:gd name="T1" fmla="*/ 0 h 21600"/>
              <a:gd name="T2" fmla="*/ 0 w 21600"/>
              <a:gd name="T3" fmla="*/ 0 h 21600"/>
              <a:gd name="T4" fmla="*/ 0 w 21600"/>
              <a:gd name="T5" fmla="*/ 21600 h 21600"/>
              <a:gd name="T6" fmla="*/ 20002 w 21600"/>
              <a:gd name="T7" fmla="*/ 21600 h 21600"/>
            </a:gdLst>
            <a:ahLst/>
            <a:cxnLst>
              <a:cxn ang="0">
                <a:pos x="T0" y="T1"/>
              </a:cxn>
              <a:cxn ang="0">
                <a:pos x="T2" y="T3"/>
              </a:cxn>
              <a:cxn ang="0">
                <a:pos x="T4" y="T5"/>
              </a:cxn>
              <a:cxn ang="0">
                <a:pos x="T6" y="T7"/>
              </a:cxn>
            </a:cxnLst>
            <a:rect l="0" t="0" r="r" b="b"/>
            <a:pathLst>
              <a:path w="21600" h="21600">
                <a:moveTo>
                  <a:pt x="21600" y="0"/>
                </a:moveTo>
                <a:lnTo>
                  <a:pt x="0" y="0"/>
                </a:lnTo>
                <a:lnTo>
                  <a:pt x="0" y="21600"/>
                </a:lnTo>
                <a:lnTo>
                  <a:pt x="20002" y="21600"/>
                </a:lnTo>
              </a:path>
            </a:pathLst>
          </a:custGeom>
          <a:noFill/>
          <a:ln w="50800" cap="flat">
            <a:solidFill>
              <a:srgbClr val="D90B00"/>
            </a:solidFill>
            <a:prstDash val="solid"/>
            <a:miter lim="800000"/>
            <a:headEnd type="triangl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99" name="Rectangle 143"/>
          <p:cNvSpPr>
            <a:spLocks/>
          </p:cNvSpPr>
          <p:nvPr/>
        </p:nvSpPr>
        <p:spPr bwMode="auto">
          <a:xfrm>
            <a:off x="1142926" y="4181267"/>
            <a:ext cx="547626" cy="6155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endParaRPr lang="en-US" sz="1600" dirty="0">
              <a:solidFill>
                <a:srgbClr val="D90B00"/>
              </a:solidFill>
              <a:ea typeface="ＭＳ Ｐゴシック" charset="0"/>
              <a:cs typeface="Myriad Pro Bold Cond" charset="0"/>
              <a:sym typeface="Myriad Pro Bold Cond" charset="0"/>
            </a:endParaRPr>
          </a:p>
          <a:p>
            <a:pPr defTabSz="457200"/>
            <a:r>
              <a:rPr lang="en-US" sz="1200" dirty="0">
                <a:solidFill>
                  <a:srgbClr val="D90B00"/>
                </a:solidFill>
                <a:latin typeface="Tahoma"/>
                <a:ea typeface="ＭＳ Ｐゴシック" charset="0"/>
                <a:cs typeface="Tahoma"/>
                <a:sym typeface="Myriad Pro Bold Cond" charset="0"/>
              </a:rPr>
              <a:t>Transfer</a:t>
            </a:r>
          </a:p>
          <a:p>
            <a:pPr defTabSz="457200"/>
            <a:r>
              <a:rPr lang="en-US" sz="1200" dirty="0">
                <a:solidFill>
                  <a:srgbClr val="D90B00"/>
                </a:solidFill>
                <a:latin typeface="Tahoma"/>
                <a:ea typeface="ＭＳ Ｐゴシック" charset="0"/>
                <a:cs typeface="Tahoma"/>
                <a:sym typeface="Myriad Pro Bold Cond" charset="0"/>
              </a:rPr>
              <a:t>row</a:t>
            </a:r>
          </a:p>
        </p:txBody>
      </p:sp>
      <p:sp>
        <p:nvSpPr>
          <p:cNvPr id="19601" name="Rectangle 145"/>
          <p:cNvSpPr>
            <a:spLocks/>
          </p:cNvSpPr>
          <p:nvPr/>
        </p:nvSpPr>
        <p:spPr bwMode="auto">
          <a:xfrm>
            <a:off x="450850" y="739775"/>
            <a:ext cx="7346950" cy="552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defTabSz="457200"/>
            <a:endParaRPr lang="en-US" dirty="0">
              <a:solidFill>
                <a:srgbClr val="000000"/>
              </a:solidFill>
              <a:ea typeface="ＭＳ Ｐゴシック" charset="0"/>
              <a:cs typeface="Myriad Pro Bold Cond" charset="0"/>
              <a:sym typeface="Myriad Pro Bold Cond" charset="0"/>
            </a:endParaRPr>
          </a:p>
        </p:txBody>
      </p:sp>
      <p:sp>
        <p:nvSpPr>
          <p:cNvPr id="2" name="TextBox 1"/>
          <p:cNvSpPr txBox="1"/>
          <p:nvPr/>
        </p:nvSpPr>
        <p:spPr>
          <a:xfrm>
            <a:off x="6751703" y="1124744"/>
            <a:ext cx="2284793" cy="400110"/>
          </a:xfrm>
          <a:prstGeom prst="rect">
            <a:avLst/>
          </a:prstGeom>
          <a:noFill/>
        </p:spPr>
        <p:txBody>
          <a:bodyPr wrap="none" rtlCol="0">
            <a:spAutoFit/>
          </a:bodyPr>
          <a:lstStyle/>
          <a:p>
            <a:r>
              <a:rPr lang="en-US" sz="2000" b="1" dirty="0">
                <a:solidFill>
                  <a:srgbClr val="008000"/>
                </a:solidFill>
              </a:rPr>
              <a:t>Negligible HW cost</a:t>
            </a:r>
          </a:p>
        </p:txBody>
      </p:sp>
      <p:sp>
        <p:nvSpPr>
          <p:cNvPr id="147" name="TextBox 146"/>
          <p:cNvSpPr txBox="1"/>
          <p:nvPr/>
        </p:nvSpPr>
        <p:spPr>
          <a:xfrm>
            <a:off x="5034118" y="836712"/>
            <a:ext cx="4002378" cy="400110"/>
          </a:xfrm>
          <a:prstGeom prst="rect">
            <a:avLst/>
          </a:prstGeom>
          <a:noFill/>
        </p:spPr>
        <p:txBody>
          <a:bodyPr wrap="none" rtlCol="0">
            <a:spAutoFit/>
          </a:bodyPr>
          <a:lstStyle/>
          <a:p>
            <a:r>
              <a:rPr lang="en-US" sz="2000" b="1" dirty="0">
                <a:solidFill>
                  <a:srgbClr val="008000"/>
                </a:solidFill>
              </a:rPr>
              <a:t>   </a:t>
            </a:r>
            <a:r>
              <a:rPr lang="en-US" sz="2000" b="1" dirty="0">
                <a:solidFill>
                  <a:srgbClr val="008000"/>
                </a:solidFill>
                <a:latin typeface="Times New Roman" charset="0"/>
                <a:ea typeface="Times New Roman" charset="0"/>
                <a:cs typeface="Times New Roman" charset="0"/>
              </a:rPr>
              <a:t>Idea: Two consecutive </a:t>
            </a:r>
            <a:r>
              <a:rPr lang="en-US" sz="2000" b="1" dirty="0" err="1">
                <a:solidFill>
                  <a:srgbClr val="008000"/>
                </a:solidFill>
                <a:latin typeface="Times New Roman" charset="0"/>
                <a:ea typeface="Times New Roman" charset="0"/>
                <a:cs typeface="Times New Roman" charset="0"/>
              </a:rPr>
              <a:t>ACTivates</a:t>
            </a:r>
            <a:endParaRPr lang="en-US" sz="2000" b="1" dirty="0">
              <a:solidFill>
                <a:srgbClr val="008000"/>
              </a:solidFill>
              <a:latin typeface="Times New Roman" charset="0"/>
              <a:ea typeface="Times New Roman" charset="0"/>
              <a:cs typeface="Times New Roman" charset="0"/>
            </a:endParaRPr>
          </a:p>
        </p:txBody>
      </p:sp>
    </p:spTree>
    <p:extLst>
      <p:ext uri="{BB962C8B-B14F-4D97-AF65-F5344CB8AC3E}">
        <p14:creationId xmlns:p14="http://schemas.microsoft.com/office/powerpoint/2010/main" val="168362143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945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499"/>
                                          </p:stCondLst>
                                        </p:cTn>
                                        <p:tgtEl>
                                          <p:spTgt spid="19594"/>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1959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499"/>
                                          </p:stCondLst>
                                        </p:cTn>
                                        <p:tgtEl>
                                          <p:spTgt spid="19596"/>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499"/>
                                          </p:stCondLst>
                                        </p:cTn>
                                        <p:tgtEl>
                                          <p:spTgt spid="19458"/>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499"/>
                                          </p:stCondLst>
                                        </p:cTn>
                                        <p:tgtEl>
                                          <p:spTgt spid="19597"/>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499"/>
                                          </p:stCondLst>
                                        </p:cTn>
                                        <p:tgtEl>
                                          <p:spTgt spid="19457"/>
                                        </p:tgtEl>
                                        <p:attrNameLst>
                                          <p:attrName>style.visibility</p:attrName>
                                        </p:attrNameLst>
                                      </p:cBhvr>
                                      <p:to>
                                        <p:strVal val="visible"/>
                                      </p:to>
                                    </p:set>
                                  </p:childTnLst>
                                </p:cTn>
                              </p:par>
                              <p:par>
                                <p:cTn id="25" presetID="1" presetClass="exit" presetSubtype="0" fill="hold" grpId="1" nodeType="withEffect">
                                  <p:stCondLst>
                                    <p:cond delay="0"/>
                                  </p:stCondLst>
                                  <p:childTnLst>
                                    <p:set>
                                      <p:cBhvr>
                                        <p:cTn id="26" dur="1" fill="hold">
                                          <p:stCondLst>
                                            <p:cond delay="0"/>
                                          </p:stCondLst>
                                        </p:cTn>
                                        <p:tgtEl>
                                          <p:spTgt spid="19459"/>
                                        </p:tgtEl>
                                        <p:attrNameLst>
                                          <p:attrName>style.visibility</p:attrName>
                                        </p:attrNameLst>
                                      </p:cBhvr>
                                      <p:to>
                                        <p:strVal val="hidden"/>
                                      </p:to>
                                    </p:set>
                                  </p:childTnLst>
                                </p:cTn>
                              </p:par>
                              <p:par>
                                <p:cTn id="27" presetID="1" presetClass="exit" presetSubtype="0" fill="hold" grpId="1" nodeType="withEffect">
                                  <p:stCondLst>
                                    <p:cond delay="0"/>
                                  </p:stCondLst>
                                  <p:childTnLst>
                                    <p:set>
                                      <p:cBhvr>
                                        <p:cTn id="28" dur="1" fill="hold">
                                          <p:stCondLst>
                                            <p:cond delay="0"/>
                                          </p:stCondLst>
                                        </p:cTn>
                                        <p:tgtEl>
                                          <p:spTgt spid="19594"/>
                                        </p:tgtEl>
                                        <p:attrNameLst>
                                          <p:attrName>style.visibility</p:attrName>
                                        </p:attrNameLst>
                                      </p:cBhvr>
                                      <p:to>
                                        <p:strVal val="hidden"/>
                                      </p:to>
                                    </p:set>
                                  </p:childTnLst>
                                </p:cTn>
                              </p:par>
                              <p:par>
                                <p:cTn id="29" presetID="1" presetClass="exit" presetSubtype="0" fill="hold" grpId="1" nodeType="withEffect">
                                  <p:stCondLst>
                                    <p:cond delay="0"/>
                                  </p:stCondLst>
                                  <p:childTnLst>
                                    <p:set>
                                      <p:cBhvr>
                                        <p:cTn id="30" dur="1" fill="hold">
                                          <p:stCondLst>
                                            <p:cond delay="0"/>
                                          </p:stCondLst>
                                        </p:cTn>
                                        <p:tgtEl>
                                          <p:spTgt spid="19596"/>
                                        </p:tgtEl>
                                        <p:attrNameLst>
                                          <p:attrName>style.visibility</p:attrName>
                                        </p:attrNameLst>
                                      </p:cBhvr>
                                      <p:to>
                                        <p:strVal val="hidden"/>
                                      </p:to>
                                    </p:set>
                                  </p:childTnLst>
                                </p:cTn>
                              </p:par>
                              <p:par>
                                <p:cTn id="31" presetID="1" presetClass="exit" presetSubtype="0" fill="hold" grpId="1" nodeType="withEffect">
                                  <p:stCondLst>
                                    <p:cond delay="0"/>
                                  </p:stCondLst>
                                  <p:childTnLst>
                                    <p:set>
                                      <p:cBhvr>
                                        <p:cTn id="32" dur="1" fill="hold">
                                          <p:stCondLst>
                                            <p:cond delay="0"/>
                                          </p:stCondLst>
                                        </p:cTn>
                                        <p:tgtEl>
                                          <p:spTgt spid="19595"/>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499"/>
                                          </p:stCondLst>
                                        </p:cTn>
                                        <p:tgtEl>
                                          <p:spTgt spid="19598"/>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499"/>
                                          </p:stCondLst>
                                        </p:cTn>
                                        <p:tgtEl>
                                          <p:spTgt spid="19599"/>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147">
                                            <p:txEl>
                                              <p:pRg st="0" end="0"/>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2">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7" grpId="0" animBg="1"/>
      <p:bldP spid="19458" grpId="0" animBg="1"/>
      <p:bldP spid="19459" grpId="0" animBg="1"/>
      <p:bldP spid="19459" grpId="1" animBg="1"/>
      <p:bldP spid="19594" grpId="0" autoUpdateAnimBg="0"/>
      <p:bldP spid="19594" grpId="1"/>
      <p:bldP spid="19595" grpId="0" animBg="1"/>
      <p:bldP spid="19595" grpId="1" animBg="1"/>
      <p:bldP spid="19596" grpId="0" autoUpdateAnimBg="0"/>
      <p:bldP spid="19596" grpId="1"/>
      <p:bldP spid="19597" grpId="0" autoUpdateAnimBg="0"/>
      <p:bldP spid="19598" grpId="0" animBg="1"/>
      <p:bldP spid="19599" grpId="0" autoUpdateAnimBg="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95536" y="53752"/>
            <a:ext cx="8229600" cy="1143000"/>
          </a:xfrm>
        </p:spPr>
        <p:txBody>
          <a:bodyPr>
            <a:normAutofit fontScale="90000"/>
          </a:bodyPr>
          <a:lstStyle/>
          <a:p>
            <a:r>
              <a:rPr lang="en-US" dirty="0" err="1">
                <a:solidFill>
                  <a:srgbClr val="1A5712"/>
                </a:solidFill>
                <a:latin typeface="Garamond"/>
                <a:cs typeface="Garamond"/>
              </a:rPr>
              <a:t>RowClone</a:t>
            </a:r>
            <a:r>
              <a:rPr lang="en-US" dirty="0">
                <a:solidFill>
                  <a:srgbClr val="1A5712"/>
                </a:solidFill>
                <a:latin typeface="Garamond"/>
                <a:cs typeface="Garamond"/>
              </a:rPr>
              <a:t>: Latency and Energy Savings</a:t>
            </a:r>
          </a:p>
        </p:txBody>
      </p:sp>
      <p:graphicFrame>
        <p:nvGraphicFramePr>
          <p:cNvPr id="4" name="Chart 3"/>
          <p:cNvGraphicFramePr/>
          <p:nvPr/>
        </p:nvGraphicFramePr>
        <p:xfrm>
          <a:off x="457200" y="1447800"/>
          <a:ext cx="8077200" cy="4800600"/>
        </p:xfrm>
        <a:graphic>
          <a:graphicData uri="http://schemas.openxmlformats.org/drawingml/2006/chart">
            <c:chart xmlns:c="http://schemas.openxmlformats.org/drawingml/2006/chart" xmlns:r="http://schemas.openxmlformats.org/officeDocument/2006/relationships" r:id="rId2"/>
          </a:graphicData>
        </a:graphic>
      </p:graphicFrame>
      <p:cxnSp>
        <p:nvCxnSpPr>
          <p:cNvPr id="5" name="Straight Arrow Connector 4"/>
          <p:cNvCxnSpPr/>
          <p:nvPr/>
        </p:nvCxnSpPr>
        <p:spPr bwMode="auto">
          <a:xfrm rot="16200000" flipH="1">
            <a:off x="1409703" y="3695699"/>
            <a:ext cx="2819397" cy="1"/>
          </a:xfrm>
          <a:prstGeom prst="straightConnector1">
            <a:avLst/>
          </a:prstGeom>
          <a:solidFill>
            <a:schemeClr val="accent1"/>
          </a:solidFill>
          <a:ln w="28575" cap="flat" cmpd="sng" algn="ctr">
            <a:solidFill>
              <a:schemeClr val="tx1"/>
            </a:solidFill>
            <a:prstDash val="solid"/>
            <a:round/>
            <a:headEnd type="stealth" w="lg" len="lg"/>
            <a:tailEnd type="stealth" w="lg" len="lg"/>
          </a:ln>
          <a:effectLst/>
        </p:spPr>
      </p:cxnSp>
      <p:sp>
        <p:nvSpPr>
          <p:cNvPr id="6" name="TextBox 5"/>
          <p:cNvSpPr txBox="1"/>
          <p:nvPr/>
        </p:nvSpPr>
        <p:spPr>
          <a:xfrm>
            <a:off x="2819400" y="2438400"/>
            <a:ext cx="992579" cy="523220"/>
          </a:xfrm>
          <a:prstGeom prst="rect">
            <a:avLst/>
          </a:prstGeom>
          <a:noFill/>
          <a:ln>
            <a:noFill/>
          </a:ln>
        </p:spPr>
        <p:txBody>
          <a:bodyPr wrap="none" rtlCol="0">
            <a:spAutoFit/>
          </a:bodyPr>
          <a:lstStyle/>
          <a:p>
            <a:r>
              <a:rPr lang="en-US" sz="2800" b="1" dirty="0">
                <a:solidFill>
                  <a:srgbClr val="FF0000"/>
                </a:solidFill>
              </a:rPr>
              <a:t>11.6x</a:t>
            </a:r>
          </a:p>
        </p:txBody>
      </p:sp>
      <p:cxnSp>
        <p:nvCxnSpPr>
          <p:cNvPr id="7" name="Straight Arrow Connector 6"/>
          <p:cNvCxnSpPr/>
          <p:nvPr/>
        </p:nvCxnSpPr>
        <p:spPr bwMode="auto">
          <a:xfrm rot="16200000" flipH="1">
            <a:off x="4615523" y="3842676"/>
            <a:ext cx="3124200" cy="10847"/>
          </a:xfrm>
          <a:prstGeom prst="straightConnector1">
            <a:avLst/>
          </a:prstGeom>
          <a:solidFill>
            <a:schemeClr val="accent1"/>
          </a:solidFill>
          <a:ln w="28575" cap="flat" cmpd="sng" algn="ctr">
            <a:solidFill>
              <a:schemeClr val="tx1"/>
            </a:solidFill>
            <a:prstDash val="solid"/>
            <a:round/>
            <a:headEnd type="stealth" w="lg" len="lg"/>
            <a:tailEnd type="stealth" w="lg" len="lg"/>
          </a:ln>
          <a:effectLst/>
        </p:spPr>
      </p:cxnSp>
      <p:sp>
        <p:nvSpPr>
          <p:cNvPr id="8" name="TextBox 7"/>
          <p:cNvSpPr txBox="1"/>
          <p:nvPr/>
        </p:nvSpPr>
        <p:spPr>
          <a:xfrm>
            <a:off x="6183045" y="2438400"/>
            <a:ext cx="713632" cy="523220"/>
          </a:xfrm>
          <a:prstGeom prst="rect">
            <a:avLst/>
          </a:prstGeom>
          <a:noFill/>
          <a:ln>
            <a:noFill/>
          </a:ln>
        </p:spPr>
        <p:txBody>
          <a:bodyPr wrap="none" rtlCol="0">
            <a:spAutoFit/>
          </a:bodyPr>
          <a:lstStyle/>
          <a:p>
            <a:r>
              <a:rPr lang="en-US" sz="2800" b="1" dirty="0">
                <a:solidFill>
                  <a:srgbClr val="FF0000"/>
                </a:solidFill>
              </a:rPr>
              <a:t>74x</a:t>
            </a:r>
          </a:p>
        </p:txBody>
      </p:sp>
      <p:sp>
        <p:nvSpPr>
          <p:cNvPr id="10" name="Slide Number Placeholder 9"/>
          <p:cNvSpPr>
            <a:spLocks noGrp="1"/>
          </p:cNvSpPr>
          <p:nvPr>
            <p:ph type="sldNum" sz="quarter" idx="12"/>
          </p:nvPr>
        </p:nvSpPr>
        <p:spPr/>
        <p:txBody>
          <a:bodyPr/>
          <a:lstStyle/>
          <a:p>
            <a:fld id="{CD63C8E0-6DD9-4302-9AA9-5177C785CB79}" type="slidenum">
              <a:rPr lang="en-US" smtClean="0">
                <a:solidFill>
                  <a:prstClr val="black">
                    <a:tint val="75000"/>
                  </a:prstClr>
                </a:solidFill>
              </a:rPr>
              <a:pPr/>
              <a:t>121</a:t>
            </a:fld>
            <a:endParaRPr lang="en-US">
              <a:solidFill>
                <a:prstClr val="black">
                  <a:tint val="75000"/>
                </a:prstClr>
              </a:solidFill>
            </a:endParaRPr>
          </a:p>
        </p:txBody>
      </p:sp>
      <p:sp>
        <p:nvSpPr>
          <p:cNvPr id="11" name="Rectangle 10"/>
          <p:cNvSpPr/>
          <p:nvPr/>
        </p:nvSpPr>
        <p:spPr>
          <a:xfrm>
            <a:off x="251520" y="6165304"/>
            <a:ext cx="7848872" cy="677108"/>
          </a:xfrm>
          <a:prstGeom prst="rect">
            <a:avLst/>
          </a:prstGeom>
        </p:spPr>
        <p:txBody>
          <a:bodyPr wrap="square">
            <a:spAutoFit/>
          </a:bodyPr>
          <a:lstStyle/>
          <a:p>
            <a:r>
              <a:rPr lang="en-US" sz="1900" dirty="0">
                <a:solidFill>
                  <a:srgbClr val="000000"/>
                </a:solidFill>
                <a:latin typeface="Tahoma" charset="0"/>
              </a:rPr>
              <a:t>Seshadri et al., “</a:t>
            </a:r>
            <a:r>
              <a:rPr lang="en-US" altLang="ja-JP" sz="1900" dirty="0" err="1">
                <a:solidFill>
                  <a:srgbClr val="0000FF"/>
                </a:solidFill>
                <a:latin typeface="Tahoma" charset="0"/>
              </a:rPr>
              <a:t>RowClone</a:t>
            </a:r>
            <a:r>
              <a:rPr lang="en-US" altLang="ja-JP" sz="1900" dirty="0">
                <a:solidFill>
                  <a:srgbClr val="0000FF"/>
                </a:solidFill>
                <a:latin typeface="Tahoma" charset="0"/>
              </a:rPr>
              <a:t>: Fast and Efficient In-DRAM Copy and Initialization of Bulk Data</a:t>
            </a:r>
            <a:r>
              <a:rPr lang="en-US" altLang="ja-JP" sz="1900" dirty="0">
                <a:solidFill>
                  <a:srgbClr val="000000"/>
                </a:solidFill>
                <a:latin typeface="Tahoma" charset="0"/>
              </a:rPr>
              <a:t>,</a:t>
            </a:r>
            <a:r>
              <a:rPr lang="en-US" sz="1900" dirty="0">
                <a:solidFill>
                  <a:srgbClr val="000000"/>
                </a:solidFill>
                <a:latin typeface="Tahoma" charset="0"/>
              </a:rPr>
              <a:t>”</a:t>
            </a:r>
            <a:r>
              <a:rPr lang="en-US" altLang="ja-JP" sz="1900" dirty="0">
                <a:solidFill>
                  <a:srgbClr val="000000"/>
                </a:solidFill>
                <a:latin typeface="Tahoma" charset="0"/>
              </a:rPr>
              <a:t> MICRO 2013.</a:t>
            </a:r>
            <a:endParaRPr lang="en-US" sz="1900" dirty="0">
              <a:solidFill>
                <a:srgbClr val="000000"/>
              </a:solidFill>
              <a:latin typeface="Tahoma"/>
            </a:endParaRPr>
          </a:p>
        </p:txBody>
      </p:sp>
    </p:spTree>
    <p:extLst>
      <p:ext uri="{BB962C8B-B14F-4D97-AF65-F5344CB8AC3E}">
        <p14:creationId xmlns:p14="http://schemas.microsoft.com/office/powerpoint/2010/main" val="13536094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par>
                                <p:cTn id="16" presetID="10" presetClass="entr" presetSubtype="0" fill="hold"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More on RowClone</a:t>
            </a:r>
          </a:p>
        </p:txBody>
      </p:sp>
      <p:sp>
        <p:nvSpPr>
          <p:cNvPr id="3" name="Content Placeholder 2"/>
          <p:cNvSpPr>
            <a:spLocks noGrp="1"/>
          </p:cNvSpPr>
          <p:nvPr>
            <p:ph idx="1"/>
          </p:nvPr>
        </p:nvSpPr>
        <p:spPr>
          <a:xfrm>
            <a:off x="228600" y="1012279"/>
            <a:ext cx="8610600" cy="5153025"/>
          </a:xfrm>
        </p:spPr>
        <p:txBody>
          <a:bodyPr/>
          <a:lstStyle/>
          <a:p>
            <a:r>
              <a:rPr lang="en-US" sz="1800" dirty="0"/>
              <a:t>Vivek Seshadri, Yoongu Kim, Chris Fallin, Donghyuk Lee, </a:t>
            </a:r>
            <a:r>
              <a:rPr lang="en-US" sz="1800" dirty="0" err="1"/>
              <a:t>Rachata</a:t>
            </a:r>
            <a:r>
              <a:rPr lang="en-US" sz="1800" dirty="0"/>
              <a:t> </a:t>
            </a:r>
            <a:r>
              <a:rPr lang="en-US" sz="1800" dirty="0" err="1"/>
              <a:t>Ausavarungnirun</a:t>
            </a:r>
            <a:r>
              <a:rPr lang="en-US" sz="1800" dirty="0"/>
              <a:t>, Gennady </a:t>
            </a:r>
            <a:r>
              <a:rPr lang="en-US" sz="1800" dirty="0" err="1"/>
              <a:t>Pekhimenko</a:t>
            </a:r>
            <a:r>
              <a:rPr lang="en-US" sz="1800" dirty="0"/>
              <a:t>, </a:t>
            </a:r>
            <a:r>
              <a:rPr lang="en-US" sz="1800" dirty="0" err="1"/>
              <a:t>Yixin</a:t>
            </a:r>
            <a:r>
              <a:rPr lang="en-US" sz="1800" dirty="0"/>
              <a:t> </a:t>
            </a:r>
            <a:r>
              <a:rPr lang="en-US" sz="1800" dirty="0" err="1"/>
              <a:t>Luo</a:t>
            </a:r>
            <a:r>
              <a:rPr lang="en-US" sz="1800" dirty="0"/>
              <a:t>, Onur Mutlu, Michael A. </a:t>
            </a:r>
            <a:r>
              <a:rPr lang="en-US" sz="1800" dirty="0" err="1"/>
              <a:t>Kozuch</a:t>
            </a:r>
            <a:r>
              <a:rPr lang="en-US" sz="1800" dirty="0"/>
              <a:t>, Phillip B. Gibbons, and Todd C. </a:t>
            </a:r>
            <a:r>
              <a:rPr lang="en-US" sz="1800" dirty="0" err="1"/>
              <a:t>Mowry</a:t>
            </a:r>
            <a:r>
              <a:rPr lang="en-US" sz="1800" dirty="0"/>
              <a:t>,</a:t>
            </a:r>
            <a:br>
              <a:rPr lang="en-US" sz="1800" dirty="0"/>
            </a:br>
            <a:r>
              <a:rPr lang="en-US" sz="1800" b="1" dirty="0">
                <a:hlinkClick r:id="rId2"/>
              </a:rPr>
              <a:t>"RowClone: Fast and Energy-Efficient In-DRAM Bulk Data Copy and Initialization"</a:t>
            </a:r>
            <a:br>
              <a:rPr lang="en-US" sz="1800" dirty="0"/>
            </a:br>
            <a:r>
              <a:rPr lang="en-US" sz="1800" i="1" dirty="0"/>
              <a:t>Proceedings of the </a:t>
            </a:r>
            <a:r>
              <a:rPr lang="en-US" sz="1800" i="1" dirty="0">
                <a:hlinkClick r:id="rId3"/>
              </a:rPr>
              <a:t>46th International Symposium on Microarchitecture</a:t>
            </a:r>
            <a:r>
              <a:rPr lang="en-US" sz="1800" i="1" dirty="0"/>
              <a:t> (</a:t>
            </a:r>
            <a:r>
              <a:rPr lang="en-US" sz="1800" b="1" i="1" dirty="0"/>
              <a:t>MICRO</a:t>
            </a:r>
            <a:r>
              <a:rPr lang="en-US" sz="1800" i="1" dirty="0"/>
              <a:t>)</a:t>
            </a:r>
            <a:r>
              <a:rPr lang="en-US" sz="1800" dirty="0"/>
              <a:t>, Davis, CA, December 2013. [</a:t>
            </a:r>
            <a:r>
              <a:rPr lang="en-US" sz="1800" dirty="0">
                <a:hlinkClick r:id="rId4"/>
              </a:rPr>
              <a:t>Slides (pptx)</a:t>
            </a:r>
            <a:r>
              <a:rPr lang="en-US" sz="1800" dirty="0"/>
              <a:t> </a:t>
            </a:r>
            <a:r>
              <a:rPr lang="en-US" sz="1800" dirty="0">
                <a:hlinkClick r:id="rId5"/>
              </a:rPr>
              <a:t>(pdf)</a:t>
            </a:r>
            <a:r>
              <a:rPr lang="en-US" sz="1800" dirty="0"/>
              <a:t>] [</a:t>
            </a:r>
            <a:r>
              <a:rPr lang="en-US" sz="1800" dirty="0">
                <a:hlinkClick r:id="rId6"/>
              </a:rPr>
              <a:t>Lightning Session Slides (pptx)</a:t>
            </a:r>
            <a:r>
              <a:rPr lang="en-US" sz="1800" dirty="0"/>
              <a:t> </a:t>
            </a:r>
            <a:r>
              <a:rPr lang="en-US" sz="1800" dirty="0">
                <a:hlinkClick r:id="rId7"/>
              </a:rPr>
              <a:t>(pdf)</a:t>
            </a:r>
            <a:r>
              <a:rPr lang="en-US" sz="1800" dirty="0"/>
              <a:t>] [</a:t>
            </a:r>
            <a:r>
              <a:rPr lang="en-US" sz="1800" dirty="0">
                <a:hlinkClick r:id="rId8"/>
              </a:rPr>
              <a:t>Poster (pptx)</a:t>
            </a:r>
            <a:r>
              <a:rPr lang="en-US" sz="1800" dirty="0"/>
              <a:t> </a:t>
            </a:r>
            <a:r>
              <a:rPr lang="en-US" sz="1800" dirty="0">
                <a:hlinkClick r:id="rId9"/>
              </a:rPr>
              <a:t>(pdf)</a:t>
            </a:r>
            <a:r>
              <a:rPr lang="en-US" sz="1800" dirty="0"/>
              <a:t>] </a:t>
            </a:r>
          </a:p>
          <a:p>
            <a:endParaRPr lang="en-US" sz="2000" dirty="0"/>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pPr>
                <a:defRPr/>
              </a:pPr>
              <a:t>122</a:t>
            </a:fld>
            <a:endParaRPr lang="en-US"/>
          </a:p>
        </p:txBody>
      </p:sp>
      <p:pic>
        <p:nvPicPr>
          <p:cNvPr id="6" name="Picture 5"/>
          <p:cNvPicPr>
            <a:picLocks noChangeAspect="1"/>
          </p:cNvPicPr>
          <p:nvPr/>
        </p:nvPicPr>
        <p:blipFill>
          <a:blip r:embed="rId10"/>
          <a:stretch>
            <a:fillRect/>
          </a:stretch>
        </p:blipFill>
        <p:spPr>
          <a:xfrm>
            <a:off x="0" y="3562817"/>
            <a:ext cx="9144000" cy="3322567"/>
          </a:xfrm>
          <a:prstGeom prst="rect">
            <a:avLst/>
          </a:prstGeom>
        </p:spPr>
      </p:pic>
    </p:spTree>
    <p:extLst>
      <p:ext uri="{BB962C8B-B14F-4D97-AF65-F5344CB8AC3E}">
        <p14:creationId xmlns:p14="http://schemas.microsoft.com/office/powerpoint/2010/main" val="182029130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Rectangle 1"/>
          <p:cNvSpPr>
            <a:spLocks/>
          </p:cNvSpPr>
          <p:nvPr/>
        </p:nvSpPr>
        <p:spPr bwMode="auto">
          <a:xfrm>
            <a:off x="412750" y="1295400"/>
            <a:ext cx="5740400" cy="3949700"/>
          </a:xfrm>
          <a:prstGeom prst="rect">
            <a:avLst/>
          </a:prstGeom>
          <a:solidFill>
            <a:srgbClr val="E6E6E6"/>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0" name="Line 2"/>
          <p:cNvSpPr>
            <a:spLocks noChangeShapeType="1"/>
          </p:cNvSpPr>
          <p:nvPr/>
        </p:nvSpPr>
        <p:spPr bwMode="auto">
          <a:xfrm>
            <a:off x="3289300" y="4584704"/>
            <a:ext cx="0" cy="881857"/>
          </a:xfrm>
          <a:prstGeom prst="line">
            <a:avLst/>
          </a:prstGeom>
          <a:noFill/>
          <a:ln w="889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1" name="Rectangle 3"/>
          <p:cNvSpPr>
            <a:spLocks noGrp="1" noChangeArrowheads="1"/>
          </p:cNvSpPr>
          <p:nvPr>
            <p:ph type="title"/>
          </p:nvPr>
        </p:nvSpPr>
        <p:spPr>
          <a:xfrm>
            <a:off x="419100" y="196850"/>
            <a:ext cx="8724900" cy="558800"/>
          </a:xfrm>
          <a:ln/>
        </p:spPr>
        <p:txBody>
          <a:bodyPr/>
          <a:lstStyle/>
          <a:p>
            <a:r>
              <a:rPr lang="en-US" sz="4400" dirty="0">
                <a:solidFill>
                  <a:srgbClr val="1A5712"/>
                </a:solidFill>
                <a:latin typeface="Garamond"/>
                <a:cs typeface="Garamond"/>
              </a:rPr>
              <a:t>Memory as an Accelerator</a:t>
            </a:r>
          </a:p>
        </p:txBody>
      </p:sp>
      <p:sp>
        <p:nvSpPr>
          <p:cNvPr id="22532" name="Rectangle 4"/>
          <p:cNvSpPr>
            <a:spLocks/>
          </p:cNvSpPr>
          <p:nvPr/>
        </p:nvSpPr>
        <p:spPr bwMode="auto">
          <a:xfrm>
            <a:off x="692150" y="1600200"/>
            <a:ext cx="1016000" cy="8509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3" name="Rectangle 5"/>
          <p:cNvSpPr>
            <a:spLocks/>
          </p:cNvSpPr>
          <p:nvPr/>
        </p:nvSpPr>
        <p:spPr bwMode="auto">
          <a:xfrm>
            <a:off x="1062323" y="1824573"/>
            <a:ext cx="269304" cy="4021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ea typeface="ＭＳ Ｐゴシック" charset="0"/>
                <a:cs typeface="Myriad Pro Bold Cond" charset="0"/>
                <a:sym typeface="Myriad Pro Bold Cond" charset="0"/>
              </a:rPr>
              <a:t>CPU</a:t>
            </a:r>
          </a:p>
          <a:p>
            <a:pPr algn="ctr" defTabSz="457200" fontAlgn="base">
              <a:lnSpc>
                <a:spcPct val="80000"/>
              </a:lnSpc>
              <a:spcBef>
                <a:spcPct val="0"/>
              </a:spcBef>
              <a:spcAft>
                <a:spcPct val="0"/>
              </a:spcAft>
            </a:pPr>
            <a:r>
              <a:rPr lang="en-US" sz="1600">
                <a:solidFill>
                  <a:srgbClr val="000000"/>
                </a:solidFill>
                <a:ea typeface="ＭＳ Ｐゴシック" charset="0"/>
                <a:cs typeface="Myriad Pro Bold Cond" charset="0"/>
                <a:sym typeface="Myriad Pro Bold Cond" charset="0"/>
              </a:rPr>
              <a:t>core</a:t>
            </a:r>
          </a:p>
        </p:txBody>
      </p:sp>
      <p:sp>
        <p:nvSpPr>
          <p:cNvPr id="22534" name="Rectangle 6"/>
          <p:cNvSpPr>
            <a:spLocks/>
          </p:cNvSpPr>
          <p:nvPr/>
        </p:nvSpPr>
        <p:spPr bwMode="auto">
          <a:xfrm>
            <a:off x="1924050" y="1600200"/>
            <a:ext cx="1016000" cy="8509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5" name="Rectangle 7"/>
          <p:cNvSpPr>
            <a:spLocks/>
          </p:cNvSpPr>
          <p:nvPr/>
        </p:nvSpPr>
        <p:spPr bwMode="auto">
          <a:xfrm>
            <a:off x="2296604" y="1824573"/>
            <a:ext cx="269304" cy="4021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ea typeface="ＭＳ Ｐゴシック" charset="0"/>
                <a:cs typeface="Myriad Pro Bold Cond" charset="0"/>
                <a:sym typeface="Myriad Pro Bold Cond" charset="0"/>
              </a:rPr>
              <a:t>CPU</a:t>
            </a:r>
          </a:p>
          <a:p>
            <a:pPr algn="ctr" defTabSz="457200" fontAlgn="base">
              <a:lnSpc>
                <a:spcPct val="80000"/>
              </a:lnSpc>
              <a:spcBef>
                <a:spcPct val="0"/>
              </a:spcBef>
              <a:spcAft>
                <a:spcPct val="0"/>
              </a:spcAft>
            </a:pPr>
            <a:r>
              <a:rPr lang="en-US" sz="1600">
                <a:solidFill>
                  <a:srgbClr val="000000"/>
                </a:solidFill>
                <a:ea typeface="ＭＳ Ｐゴシック" charset="0"/>
                <a:cs typeface="Myriad Pro Bold Cond" charset="0"/>
                <a:sym typeface="Myriad Pro Bold Cond" charset="0"/>
              </a:rPr>
              <a:t>core</a:t>
            </a:r>
          </a:p>
        </p:txBody>
      </p:sp>
      <p:sp>
        <p:nvSpPr>
          <p:cNvPr id="22536" name="Rectangle 8"/>
          <p:cNvSpPr>
            <a:spLocks/>
          </p:cNvSpPr>
          <p:nvPr/>
        </p:nvSpPr>
        <p:spPr bwMode="auto">
          <a:xfrm>
            <a:off x="692150" y="2667000"/>
            <a:ext cx="1016000" cy="8509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7" name="Rectangle 9"/>
          <p:cNvSpPr>
            <a:spLocks/>
          </p:cNvSpPr>
          <p:nvPr/>
        </p:nvSpPr>
        <p:spPr bwMode="auto">
          <a:xfrm>
            <a:off x="1064704" y="2891373"/>
            <a:ext cx="269304" cy="4021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ea typeface="ＭＳ Ｐゴシック" charset="0"/>
                <a:cs typeface="Myriad Pro Bold Cond" charset="0"/>
                <a:sym typeface="Myriad Pro Bold Cond" charset="0"/>
              </a:rPr>
              <a:t>CPU</a:t>
            </a:r>
          </a:p>
          <a:p>
            <a:pPr algn="ctr" defTabSz="457200" fontAlgn="base">
              <a:lnSpc>
                <a:spcPct val="80000"/>
              </a:lnSpc>
              <a:spcBef>
                <a:spcPct val="0"/>
              </a:spcBef>
              <a:spcAft>
                <a:spcPct val="0"/>
              </a:spcAft>
            </a:pPr>
            <a:r>
              <a:rPr lang="en-US" sz="1600">
                <a:solidFill>
                  <a:srgbClr val="000000"/>
                </a:solidFill>
                <a:ea typeface="ＭＳ Ｐゴシック" charset="0"/>
                <a:cs typeface="Myriad Pro Bold Cond" charset="0"/>
                <a:sym typeface="Myriad Pro Bold Cond" charset="0"/>
              </a:rPr>
              <a:t>core</a:t>
            </a:r>
          </a:p>
        </p:txBody>
      </p:sp>
      <p:sp>
        <p:nvSpPr>
          <p:cNvPr id="22538" name="Rectangle 10"/>
          <p:cNvSpPr>
            <a:spLocks/>
          </p:cNvSpPr>
          <p:nvPr/>
        </p:nvSpPr>
        <p:spPr bwMode="auto">
          <a:xfrm>
            <a:off x="1924050" y="2667000"/>
            <a:ext cx="1016000" cy="8509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9" name="Rectangle 11"/>
          <p:cNvSpPr>
            <a:spLocks/>
          </p:cNvSpPr>
          <p:nvPr/>
        </p:nvSpPr>
        <p:spPr bwMode="auto">
          <a:xfrm>
            <a:off x="2296604" y="2891373"/>
            <a:ext cx="269304" cy="4021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ea typeface="ＭＳ Ｐゴシック" charset="0"/>
                <a:cs typeface="Myriad Pro Bold Cond" charset="0"/>
                <a:sym typeface="Myriad Pro Bold Cond" charset="0"/>
              </a:rPr>
              <a:t>CPU</a:t>
            </a:r>
          </a:p>
          <a:p>
            <a:pPr algn="ctr" defTabSz="457200" fontAlgn="base">
              <a:lnSpc>
                <a:spcPct val="80000"/>
              </a:lnSpc>
              <a:spcBef>
                <a:spcPct val="0"/>
              </a:spcBef>
              <a:spcAft>
                <a:spcPct val="0"/>
              </a:spcAft>
            </a:pPr>
            <a:r>
              <a:rPr lang="en-US" sz="1600">
                <a:solidFill>
                  <a:srgbClr val="000000"/>
                </a:solidFill>
                <a:ea typeface="ＭＳ Ｐゴシック" charset="0"/>
                <a:cs typeface="Myriad Pro Bold Cond" charset="0"/>
                <a:sym typeface="Myriad Pro Bold Cond" charset="0"/>
              </a:rPr>
              <a:t>core</a:t>
            </a:r>
          </a:p>
        </p:txBody>
      </p:sp>
      <p:sp>
        <p:nvSpPr>
          <p:cNvPr id="22540" name="Rectangle 12"/>
          <p:cNvSpPr>
            <a:spLocks/>
          </p:cNvSpPr>
          <p:nvPr/>
        </p:nvSpPr>
        <p:spPr bwMode="auto">
          <a:xfrm>
            <a:off x="3155950" y="1612900"/>
            <a:ext cx="577850" cy="4826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41" name="Rectangle 13"/>
          <p:cNvSpPr>
            <a:spLocks/>
          </p:cNvSpPr>
          <p:nvPr/>
        </p:nvSpPr>
        <p:spPr bwMode="auto">
          <a:xfrm>
            <a:off x="3172966" y="1734751"/>
            <a:ext cx="548590"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000" dirty="0">
                <a:solidFill>
                  <a:srgbClr val="000000"/>
                </a:solidFill>
                <a:ea typeface="ＭＳ Ｐゴシック" charset="0"/>
                <a:cs typeface="Myriad Pro Bold Cond" charset="0"/>
                <a:sym typeface="Myriad Pro Bold Cond" charset="0"/>
              </a:rPr>
              <a:t>mini-CPU</a:t>
            </a:r>
          </a:p>
          <a:p>
            <a:pPr algn="ctr" defTabSz="457200" fontAlgn="base">
              <a:lnSpc>
                <a:spcPct val="80000"/>
              </a:lnSpc>
              <a:spcBef>
                <a:spcPct val="0"/>
              </a:spcBef>
              <a:spcAft>
                <a:spcPct val="0"/>
              </a:spcAft>
            </a:pPr>
            <a:r>
              <a:rPr lang="en-US" sz="1200" dirty="0">
                <a:solidFill>
                  <a:srgbClr val="000000"/>
                </a:solidFill>
                <a:ea typeface="ＭＳ Ｐゴシック" charset="0"/>
                <a:cs typeface="Myriad Pro Bold Cond" charset="0"/>
                <a:sym typeface="Myriad Pro Bold Cond" charset="0"/>
              </a:rPr>
              <a:t>core</a:t>
            </a:r>
          </a:p>
        </p:txBody>
      </p:sp>
      <p:sp>
        <p:nvSpPr>
          <p:cNvPr id="22542" name="Rectangle 14"/>
          <p:cNvSpPr>
            <a:spLocks/>
          </p:cNvSpPr>
          <p:nvPr/>
        </p:nvSpPr>
        <p:spPr bwMode="auto">
          <a:xfrm>
            <a:off x="3155950" y="2266950"/>
            <a:ext cx="577850" cy="4826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43" name="Rectangle 15"/>
          <p:cNvSpPr>
            <a:spLocks/>
          </p:cNvSpPr>
          <p:nvPr/>
        </p:nvSpPr>
        <p:spPr bwMode="auto">
          <a:xfrm>
            <a:off x="3313402" y="2379668"/>
            <a:ext cx="269304" cy="3016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200">
                <a:solidFill>
                  <a:srgbClr val="000000"/>
                </a:solidFill>
                <a:ea typeface="ＭＳ Ｐゴシック" charset="0"/>
                <a:cs typeface="Myriad Pro Bold Cond" charset="0"/>
                <a:sym typeface="Myriad Pro Bold Cond" charset="0"/>
              </a:rPr>
              <a:t>video</a:t>
            </a:r>
          </a:p>
          <a:p>
            <a:pPr algn="ctr" defTabSz="457200" fontAlgn="base">
              <a:lnSpc>
                <a:spcPct val="80000"/>
              </a:lnSpc>
              <a:spcBef>
                <a:spcPct val="0"/>
              </a:spcBef>
              <a:spcAft>
                <a:spcPct val="0"/>
              </a:spcAft>
            </a:pPr>
            <a:r>
              <a:rPr lang="en-US" sz="1200">
                <a:solidFill>
                  <a:srgbClr val="000000"/>
                </a:solidFill>
                <a:ea typeface="ＭＳ Ｐゴシック" charset="0"/>
                <a:cs typeface="Myriad Pro Bold Cond" charset="0"/>
                <a:sym typeface="Myriad Pro Bold Cond" charset="0"/>
              </a:rPr>
              <a:t>core</a:t>
            </a:r>
          </a:p>
        </p:txBody>
      </p:sp>
      <p:sp>
        <p:nvSpPr>
          <p:cNvPr id="22544" name="Rectangle 16"/>
          <p:cNvSpPr>
            <a:spLocks/>
          </p:cNvSpPr>
          <p:nvPr/>
        </p:nvSpPr>
        <p:spPr bwMode="auto">
          <a:xfrm>
            <a:off x="4025900" y="1663700"/>
            <a:ext cx="825500" cy="67945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45" name="Rectangle 17"/>
          <p:cNvSpPr>
            <a:spLocks/>
          </p:cNvSpPr>
          <p:nvPr/>
        </p:nvSpPr>
        <p:spPr bwMode="auto">
          <a:xfrm>
            <a:off x="4053619" y="1762943"/>
            <a:ext cx="768483" cy="487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400" dirty="0">
                <a:solidFill>
                  <a:srgbClr val="000000"/>
                </a:solidFill>
                <a:ea typeface="ＭＳ Ｐゴシック" charset="0"/>
                <a:cs typeface="Myriad Pro Bold Cond" charset="0"/>
                <a:sym typeface="Myriad Pro Bold Cond" charset="0"/>
              </a:rPr>
              <a:t>GPU</a:t>
            </a:r>
          </a:p>
          <a:p>
            <a:pPr algn="ctr" defTabSz="457200" fontAlgn="base">
              <a:lnSpc>
                <a:spcPct val="80000"/>
              </a:lnSpc>
              <a:spcBef>
                <a:spcPct val="0"/>
              </a:spcBef>
              <a:spcAft>
                <a:spcPct val="0"/>
              </a:spcAft>
            </a:pPr>
            <a:r>
              <a:rPr lang="en-US" sz="1100" dirty="0">
                <a:solidFill>
                  <a:srgbClr val="000000"/>
                </a:solidFill>
                <a:ea typeface="ＭＳ Ｐゴシック" charset="0"/>
                <a:cs typeface="Myriad Pro Bold Cond" charset="0"/>
                <a:sym typeface="Myriad Pro Bold Cond" charset="0"/>
              </a:rPr>
              <a:t>(throughput)</a:t>
            </a:r>
          </a:p>
          <a:p>
            <a:pPr algn="ctr" defTabSz="457200" fontAlgn="base">
              <a:lnSpc>
                <a:spcPct val="80000"/>
              </a:lnSpc>
              <a:spcBef>
                <a:spcPct val="0"/>
              </a:spcBef>
              <a:spcAft>
                <a:spcPct val="0"/>
              </a:spcAft>
            </a:pPr>
            <a:r>
              <a:rPr lang="en-US" sz="1400" dirty="0">
                <a:solidFill>
                  <a:srgbClr val="000000"/>
                </a:solidFill>
                <a:ea typeface="ＭＳ Ｐゴシック" charset="0"/>
                <a:cs typeface="Myriad Pro Bold Cond" charset="0"/>
                <a:sym typeface="Myriad Pro Bold Cond" charset="0"/>
              </a:rPr>
              <a:t>core</a:t>
            </a:r>
          </a:p>
        </p:txBody>
      </p:sp>
      <p:sp>
        <p:nvSpPr>
          <p:cNvPr id="22546" name="Rectangle 18"/>
          <p:cNvSpPr>
            <a:spLocks/>
          </p:cNvSpPr>
          <p:nvPr/>
        </p:nvSpPr>
        <p:spPr bwMode="auto">
          <a:xfrm>
            <a:off x="4984750" y="1670050"/>
            <a:ext cx="825500" cy="67945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47" name="Rectangle 19"/>
          <p:cNvSpPr>
            <a:spLocks/>
          </p:cNvSpPr>
          <p:nvPr/>
        </p:nvSpPr>
        <p:spPr bwMode="auto">
          <a:xfrm>
            <a:off x="5010087" y="1772468"/>
            <a:ext cx="768483" cy="487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400" dirty="0">
                <a:solidFill>
                  <a:srgbClr val="000000"/>
                </a:solidFill>
                <a:ea typeface="ＭＳ Ｐゴシック" charset="0"/>
                <a:cs typeface="Myriad Pro Bold Cond" charset="0"/>
                <a:sym typeface="Myriad Pro Bold Cond" charset="0"/>
              </a:rPr>
              <a:t>GPU</a:t>
            </a:r>
          </a:p>
          <a:p>
            <a:pPr algn="ctr" defTabSz="457200" fontAlgn="base">
              <a:lnSpc>
                <a:spcPct val="80000"/>
              </a:lnSpc>
              <a:spcBef>
                <a:spcPct val="0"/>
              </a:spcBef>
              <a:spcAft>
                <a:spcPct val="0"/>
              </a:spcAft>
            </a:pPr>
            <a:r>
              <a:rPr lang="en-US" sz="1100" dirty="0">
                <a:solidFill>
                  <a:srgbClr val="000000"/>
                </a:solidFill>
                <a:ea typeface="ＭＳ Ｐゴシック" charset="0"/>
                <a:cs typeface="Myriad Pro Bold Cond" charset="0"/>
                <a:sym typeface="Myriad Pro Bold Cond" charset="0"/>
              </a:rPr>
              <a:t>(throughput)</a:t>
            </a:r>
          </a:p>
          <a:p>
            <a:pPr algn="ctr" defTabSz="457200" fontAlgn="base">
              <a:lnSpc>
                <a:spcPct val="80000"/>
              </a:lnSpc>
              <a:spcBef>
                <a:spcPct val="0"/>
              </a:spcBef>
              <a:spcAft>
                <a:spcPct val="0"/>
              </a:spcAft>
            </a:pPr>
            <a:r>
              <a:rPr lang="en-US" sz="1400" dirty="0">
                <a:solidFill>
                  <a:srgbClr val="000000"/>
                </a:solidFill>
                <a:ea typeface="ＭＳ Ｐゴシック" charset="0"/>
                <a:cs typeface="Myriad Pro Bold Cond" charset="0"/>
                <a:sym typeface="Myriad Pro Bold Cond" charset="0"/>
              </a:rPr>
              <a:t>core</a:t>
            </a:r>
          </a:p>
        </p:txBody>
      </p:sp>
      <p:sp>
        <p:nvSpPr>
          <p:cNvPr id="22548" name="Rectangle 20"/>
          <p:cNvSpPr>
            <a:spLocks/>
          </p:cNvSpPr>
          <p:nvPr/>
        </p:nvSpPr>
        <p:spPr bwMode="auto">
          <a:xfrm>
            <a:off x="4025900" y="2641600"/>
            <a:ext cx="825500" cy="67945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49" name="Rectangle 21"/>
          <p:cNvSpPr>
            <a:spLocks/>
          </p:cNvSpPr>
          <p:nvPr/>
        </p:nvSpPr>
        <p:spPr bwMode="auto">
          <a:xfrm>
            <a:off x="4051237" y="2744018"/>
            <a:ext cx="768483" cy="487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400" dirty="0">
                <a:solidFill>
                  <a:srgbClr val="000000"/>
                </a:solidFill>
                <a:ea typeface="ＭＳ Ｐゴシック" charset="0"/>
                <a:cs typeface="Myriad Pro Bold Cond" charset="0"/>
                <a:sym typeface="Myriad Pro Bold Cond" charset="0"/>
              </a:rPr>
              <a:t>GPU</a:t>
            </a:r>
          </a:p>
          <a:p>
            <a:pPr algn="ctr" defTabSz="457200" fontAlgn="base">
              <a:lnSpc>
                <a:spcPct val="80000"/>
              </a:lnSpc>
              <a:spcBef>
                <a:spcPct val="0"/>
              </a:spcBef>
              <a:spcAft>
                <a:spcPct val="0"/>
              </a:spcAft>
            </a:pPr>
            <a:r>
              <a:rPr lang="en-US" sz="1100" dirty="0">
                <a:solidFill>
                  <a:srgbClr val="000000"/>
                </a:solidFill>
                <a:ea typeface="ＭＳ Ｐゴシック" charset="0"/>
                <a:cs typeface="Myriad Pro Bold Cond" charset="0"/>
                <a:sym typeface="Myriad Pro Bold Cond" charset="0"/>
              </a:rPr>
              <a:t>(throughput)</a:t>
            </a:r>
          </a:p>
          <a:p>
            <a:pPr algn="ctr" defTabSz="457200" fontAlgn="base">
              <a:lnSpc>
                <a:spcPct val="80000"/>
              </a:lnSpc>
              <a:spcBef>
                <a:spcPct val="0"/>
              </a:spcBef>
              <a:spcAft>
                <a:spcPct val="0"/>
              </a:spcAft>
            </a:pPr>
            <a:r>
              <a:rPr lang="en-US" sz="1400" dirty="0">
                <a:solidFill>
                  <a:srgbClr val="000000"/>
                </a:solidFill>
                <a:ea typeface="ＭＳ Ｐゴシック" charset="0"/>
                <a:cs typeface="Myriad Pro Bold Cond" charset="0"/>
                <a:sym typeface="Myriad Pro Bold Cond" charset="0"/>
              </a:rPr>
              <a:t>core</a:t>
            </a:r>
          </a:p>
        </p:txBody>
      </p:sp>
      <p:sp>
        <p:nvSpPr>
          <p:cNvPr id="22550" name="Rectangle 22"/>
          <p:cNvSpPr>
            <a:spLocks/>
          </p:cNvSpPr>
          <p:nvPr/>
        </p:nvSpPr>
        <p:spPr bwMode="auto">
          <a:xfrm>
            <a:off x="4984750" y="2647950"/>
            <a:ext cx="825500" cy="67945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51" name="Rectangle 23"/>
          <p:cNvSpPr>
            <a:spLocks/>
          </p:cNvSpPr>
          <p:nvPr/>
        </p:nvSpPr>
        <p:spPr bwMode="auto">
          <a:xfrm>
            <a:off x="5010087" y="2750368"/>
            <a:ext cx="768483" cy="487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400" dirty="0">
                <a:solidFill>
                  <a:srgbClr val="000000"/>
                </a:solidFill>
                <a:ea typeface="ＭＳ Ｐゴシック" charset="0"/>
                <a:cs typeface="Myriad Pro Bold Cond" charset="0"/>
                <a:sym typeface="Myriad Pro Bold Cond" charset="0"/>
              </a:rPr>
              <a:t>GPU</a:t>
            </a:r>
          </a:p>
          <a:p>
            <a:pPr algn="ctr" defTabSz="457200" fontAlgn="base">
              <a:lnSpc>
                <a:spcPct val="80000"/>
              </a:lnSpc>
              <a:spcBef>
                <a:spcPct val="0"/>
              </a:spcBef>
              <a:spcAft>
                <a:spcPct val="0"/>
              </a:spcAft>
            </a:pPr>
            <a:r>
              <a:rPr lang="en-US" sz="1100" dirty="0">
                <a:solidFill>
                  <a:srgbClr val="000000"/>
                </a:solidFill>
                <a:ea typeface="ＭＳ Ｐゴシック" charset="0"/>
                <a:cs typeface="Myriad Pro Bold Cond" charset="0"/>
                <a:sym typeface="Myriad Pro Bold Cond" charset="0"/>
              </a:rPr>
              <a:t>(throughput)</a:t>
            </a:r>
          </a:p>
          <a:p>
            <a:pPr algn="ctr" defTabSz="457200" fontAlgn="base">
              <a:lnSpc>
                <a:spcPct val="80000"/>
              </a:lnSpc>
              <a:spcBef>
                <a:spcPct val="0"/>
              </a:spcBef>
              <a:spcAft>
                <a:spcPct val="0"/>
              </a:spcAft>
            </a:pPr>
            <a:r>
              <a:rPr lang="en-US" sz="1400" dirty="0">
                <a:solidFill>
                  <a:srgbClr val="000000"/>
                </a:solidFill>
                <a:ea typeface="ＭＳ Ｐゴシック" charset="0"/>
                <a:cs typeface="Myriad Pro Bold Cond" charset="0"/>
                <a:sym typeface="Myriad Pro Bold Cond" charset="0"/>
              </a:rPr>
              <a:t>core</a:t>
            </a:r>
          </a:p>
        </p:txBody>
      </p:sp>
      <p:sp>
        <p:nvSpPr>
          <p:cNvPr id="22552" name="Rectangle 24"/>
          <p:cNvSpPr>
            <a:spLocks/>
          </p:cNvSpPr>
          <p:nvPr/>
        </p:nvSpPr>
        <p:spPr bwMode="auto">
          <a:xfrm>
            <a:off x="3930650" y="1593850"/>
            <a:ext cx="1981200" cy="1879600"/>
          </a:xfrm>
          <a:prstGeom prst="rect">
            <a:avLst/>
          </a:prstGeom>
          <a:noFill/>
          <a:ln w="25400" cap="flat">
            <a:solidFill>
              <a:schemeClr val="tx1"/>
            </a:solidFill>
            <a:prstDash val="sysDot"/>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53" name="Rectangle 25"/>
          <p:cNvSpPr>
            <a:spLocks/>
          </p:cNvSpPr>
          <p:nvPr/>
        </p:nvSpPr>
        <p:spPr bwMode="auto">
          <a:xfrm>
            <a:off x="692150" y="3733800"/>
            <a:ext cx="5207000" cy="850900"/>
          </a:xfrm>
          <a:prstGeom prst="rect">
            <a:avLst/>
          </a:prstGeom>
          <a:solidFill>
            <a:srgbClr val="CDCDCD"/>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54" name="Rectangle 26"/>
          <p:cNvSpPr>
            <a:spLocks/>
          </p:cNvSpPr>
          <p:nvPr/>
        </p:nvSpPr>
        <p:spPr bwMode="auto">
          <a:xfrm>
            <a:off x="3188665" y="4107461"/>
            <a:ext cx="211597" cy="2051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ea typeface="ＭＳ Ｐゴシック" charset="0"/>
                <a:cs typeface="Myriad Pro Bold Cond" charset="0"/>
                <a:sym typeface="Myriad Pro Bold Cond" charset="0"/>
              </a:rPr>
              <a:t>LLC</a:t>
            </a:r>
          </a:p>
        </p:txBody>
      </p:sp>
      <p:sp>
        <p:nvSpPr>
          <p:cNvPr id="22555" name="Rectangle 27"/>
          <p:cNvSpPr>
            <a:spLocks/>
          </p:cNvSpPr>
          <p:nvPr/>
        </p:nvSpPr>
        <p:spPr bwMode="auto">
          <a:xfrm>
            <a:off x="2444750" y="4686300"/>
            <a:ext cx="1695450" cy="444500"/>
          </a:xfrm>
          <a:prstGeom prst="rect">
            <a:avLst/>
          </a:prstGeom>
          <a:solidFill>
            <a:srgbClr val="CDCDCD"/>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56" name="Rectangle 28"/>
          <p:cNvSpPr>
            <a:spLocks/>
          </p:cNvSpPr>
          <p:nvPr/>
        </p:nvSpPr>
        <p:spPr bwMode="auto">
          <a:xfrm>
            <a:off x="2702571" y="4825008"/>
            <a:ext cx="1179810" cy="2051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ea typeface="ＭＳ Ｐゴシック" charset="0"/>
                <a:cs typeface="Myriad Pro Bold Cond" charset="0"/>
                <a:sym typeface="Myriad Pro Bold Cond" charset="0"/>
              </a:rPr>
              <a:t>Memory Controller</a:t>
            </a:r>
          </a:p>
        </p:txBody>
      </p:sp>
      <p:sp>
        <p:nvSpPr>
          <p:cNvPr id="22557" name="Rectangle 29"/>
          <p:cNvSpPr>
            <a:spLocks/>
          </p:cNvSpPr>
          <p:nvPr/>
        </p:nvSpPr>
        <p:spPr bwMode="auto">
          <a:xfrm>
            <a:off x="6965950" y="4565650"/>
            <a:ext cx="1695450" cy="5842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58" name="Rectangle 30"/>
          <p:cNvSpPr>
            <a:spLocks/>
          </p:cNvSpPr>
          <p:nvPr/>
        </p:nvSpPr>
        <p:spPr bwMode="auto">
          <a:xfrm>
            <a:off x="7005762" y="4602304"/>
            <a:ext cx="1615827" cy="5616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500" dirty="0">
                <a:solidFill>
                  <a:srgbClr val="000000"/>
                </a:solidFill>
                <a:ea typeface="ＭＳ Ｐゴシック" charset="0"/>
                <a:cs typeface="Myriad Pro Bold Cond" charset="0"/>
                <a:sym typeface="Myriad Pro Bold Cond" charset="0"/>
              </a:rPr>
              <a:t>Specialized</a:t>
            </a:r>
          </a:p>
          <a:p>
            <a:pPr algn="ctr" defTabSz="457200" fontAlgn="base">
              <a:lnSpc>
                <a:spcPct val="80000"/>
              </a:lnSpc>
              <a:spcBef>
                <a:spcPct val="0"/>
              </a:spcBef>
              <a:spcAft>
                <a:spcPct val="0"/>
              </a:spcAft>
            </a:pPr>
            <a:r>
              <a:rPr lang="en-US" sz="1500" dirty="0">
                <a:solidFill>
                  <a:srgbClr val="000000"/>
                </a:solidFill>
                <a:ea typeface="ＭＳ Ｐゴシック" charset="0"/>
                <a:cs typeface="Myriad Pro Bold Cond" charset="0"/>
                <a:sym typeface="Myriad Pro Bold Cond" charset="0"/>
              </a:rPr>
              <a:t>compute-capability</a:t>
            </a:r>
          </a:p>
          <a:p>
            <a:pPr algn="ctr" defTabSz="457200" fontAlgn="base">
              <a:lnSpc>
                <a:spcPct val="80000"/>
              </a:lnSpc>
              <a:spcBef>
                <a:spcPct val="0"/>
              </a:spcBef>
              <a:spcAft>
                <a:spcPct val="0"/>
              </a:spcAft>
            </a:pPr>
            <a:r>
              <a:rPr lang="en-US" sz="1500" dirty="0">
                <a:solidFill>
                  <a:srgbClr val="000000"/>
                </a:solidFill>
                <a:ea typeface="ＭＳ Ｐゴシック" charset="0"/>
                <a:cs typeface="Myriad Pro Bold Cond" charset="0"/>
                <a:sym typeface="Myriad Pro Bold Cond" charset="0"/>
              </a:rPr>
              <a:t>in memory</a:t>
            </a:r>
          </a:p>
        </p:txBody>
      </p:sp>
      <p:sp>
        <p:nvSpPr>
          <p:cNvPr id="22559" name="Rectangle 31"/>
          <p:cNvSpPr>
            <a:spLocks/>
          </p:cNvSpPr>
          <p:nvPr/>
        </p:nvSpPr>
        <p:spPr bwMode="auto">
          <a:xfrm>
            <a:off x="6654800" y="1276350"/>
            <a:ext cx="2324100" cy="3949700"/>
          </a:xfrm>
          <a:prstGeom prst="rect">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60" name="Rectangle 32"/>
          <p:cNvSpPr>
            <a:spLocks/>
          </p:cNvSpPr>
          <p:nvPr/>
        </p:nvSpPr>
        <p:spPr bwMode="auto">
          <a:xfrm>
            <a:off x="7542787" y="2989858"/>
            <a:ext cx="538609" cy="2051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ea typeface="ＭＳ Ｐゴシック" charset="0"/>
                <a:cs typeface="Myriad Pro Bold Cond" charset="0"/>
                <a:sym typeface="Myriad Pro Bold Cond" charset="0"/>
              </a:rPr>
              <a:t>Memory</a:t>
            </a:r>
          </a:p>
        </p:txBody>
      </p:sp>
      <p:sp>
        <p:nvSpPr>
          <p:cNvPr id="22561" name="Rectangle 33"/>
          <p:cNvSpPr>
            <a:spLocks/>
          </p:cNvSpPr>
          <p:nvPr/>
        </p:nvSpPr>
        <p:spPr bwMode="auto">
          <a:xfrm>
            <a:off x="6718300" y="1339850"/>
            <a:ext cx="2184400" cy="3136900"/>
          </a:xfrm>
          <a:prstGeom prst="rect">
            <a:avLst/>
          </a:prstGeom>
          <a:noFill/>
          <a:ln w="25400" cap="flat">
            <a:solidFill>
              <a:schemeClr val="tx1"/>
            </a:solidFill>
            <a:prstDash val="sysDot"/>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62" name="Rectangle 34"/>
          <p:cNvSpPr>
            <a:spLocks/>
          </p:cNvSpPr>
          <p:nvPr/>
        </p:nvSpPr>
        <p:spPr bwMode="auto">
          <a:xfrm>
            <a:off x="3149600" y="2921000"/>
            <a:ext cx="577850" cy="4826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63" name="Rectangle 35"/>
          <p:cNvSpPr>
            <a:spLocks/>
          </p:cNvSpPr>
          <p:nvPr/>
        </p:nvSpPr>
        <p:spPr bwMode="auto">
          <a:xfrm>
            <a:off x="3245710" y="3033718"/>
            <a:ext cx="397545" cy="3016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200">
                <a:solidFill>
                  <a:srgbClr val="000000"/>
                </a:solidFill>
                <a:ea typeface="ＭＳ Ｐゴシック" charset="0"/>
                <a:cs typeface="Myriad Pro Bold Cond" charset="0"/>
                <a:sym typeface="Myriad Pro Bold Cond" charset="0"/>
              </a:rPr>
              <a:t>imaging</a:t>
            </a:r>
          </a:p>
          <a:p>
            <a:pPr algn="ctr" defTabSz="457200" fontAlgn="base">
              <a:lnSpc>
                <a:spcPct val="80000"/>
              </a:lnSpc>
              <a:spcBef>
                <a:spcPct val="0"/>
              </a:spcBef>
              <a:spcAft>
                <a:spcPct val="0"/>
              </a:spcAft>
            </a:pPr>
            <a:r>
              <a:rPr lang="en-US" sz="1200">
                <a:solidFill>
                  <a:srgbClr val="000000"/>
                </a:solidFill>
                <a:ea typeface="ＭＳ Ｐゴシック" charset="0"/>
                <a:cs typeface="Myriad Pro Bold Cond" charset="0"/>
                <a:sym typeface="Myriad Pro Bold Cond" charset="0"/>
              </a:rPr>
              <a:t>core</a:t>
            </a:r>
          </a:p>
        </p:txBody>
      </p:sp>
      <p:sp>
        <p:nvSpPr>
          <p:cNvPr id="22564" name="Rectangle 36"/>
          <p:cNvSpPr>
            <a:spLocks/>
          </p:cNvSpPr>
          <p:nvPr/>
        </p:nvSpPr>
        <p:spPr bwMode="auto">
          <a:xfrm>
            <a:off x="4311318" y="5523508"/>
            <a:ext cx="807913" cy="2051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ea typeface="ＭＳ Ｐゴシック" charset="0"/>
                <a:cs typeface="Myriad Pro Bold Cond" charset="0"/>
                <a:sym typeface="Myriad Pro Bold Cond" charset="0"/>
              </a:rPr>
              <a:t>Memory Bus</a:t>
            </a:r>
          </a:p>
        </p:txBody>
      </p:sp>
      <p:sp>
        <p:nvSpPr>
          <p:cNvPr id="22565" name="Line 37"/>
          <p:cNvSpPr>
            <a:spLocks noChangeShapeType="1"/>
          </p:cNvSpPr>
          <p:nvPr/>
        </p:nvSpPr>
        <p:spPr bwMode="auto">
          <a:xfrm rot="10800000" flipH="1">
            <a:off x="416722" y="5460207"/>
            <a:ext cx="8562181" cy="0"/>
          </a:xfrm>
          <a:prstGeom prst="line">
            <a:avLst/>
          </a:prstGeom>
          <a:noFill/>
          <a:ln w="1016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66" name="Line 38"/>
          <p:cNvSpPr>
            <a:spLocks noChangeShapeType="1"/>
          </p:cNvSpPr>
          <p:nvPr/>
        </p:nvSpPr>
        <p:spPr bwMode="auto">
          <a:xfrm>
            <a:off x="7816850" y="5226848"/>
            <a:ext cx="0" cy="239713"/>
          </a:xfrm>
          <a:prstGeom prst="line">
            <a:avLst/>
          </a:prstGeom>
          <a:noFill/>
          <a:ln w="889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44" name="Rounded Rectangle 43"/>
          <p:cNvSpPr>
            <a:spLocks noChangeArrowheads="1"/>
          </p:cNvSpPr>
          <p:nvPr/>
        </p:nvSpPr>
        <p:spPr bwMode="auto">
          <a:xfrm rot="5400000">
            <a:off x="6712425" y="3890443"/>
            <a:ext cx="2133601" cy="2286000"/>
          </a:xfrm>
          <a:prstGeom prst="roundRect">
            <a:avLst>
              <a:gd name="adj" fmla="val 16667"/>
            </a:avLst>
          </a:prstGeom>
          <a:noFill/>
          <a:ln w="11430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lIns="91440" tIns="45720" rIns="91440" bIns="45720"/>
          <a:lstStyle/>
          <a:p>
            <a:pPr defTabSz="457200"/>
            <a:endParaRPr lang="en-US">
              <a:solidFill>
                <a:srgbClr val="000000"/>
              </a:solidFill>
            </a:endParaRPr>
          </a:p>
        </p:txBody>
      </p:sp>
      <p:sp>
        <p:nvSpPr>
          <p:cNvPr id="42" name="TextBox 41"/>
          <p:cNvSpPr txBox="1"/>
          <p:nvPr/>
        </p:nvSpPr>
        <p:spPr>
          <a:xfrm>
            <a:off x="561526" y="6279703"/>
            <a:ext cx="7466858" cy="461665"/>
          </a:xfrm>
          <a:prstGeom prst="rect">
            <a:avLst/>
          </a:prstGeom>
          <a:noFill/>
        </p:spPr>
        <p:txBody>
          <a:bodyPr wrap="none" rtlCol="0">
            <a:spAutoFit/>
          </a:bodyPr>
          <a:lstStyle/>
          <a:p>
            <a:pPr>
              <a:defRPr/>
            </a:pPr>
            <a:r>
              <a:rPr lang="en-US" sz="2400" b="1" kern="0" dirty="0">
                <a:solidFill>
                  <a:srgbClr val="FF0000"/>
                </a:solidFill>
                <a:latin typeface="Tahoma"/>
                <a:cs typeface="Tahoma"/>
              </a:rPr>
              <a:t>Memory similar to a “conventional” accelerator</a:t>
            </a:r>
          </a:p>
        </p:txBody>
      </p:sp>
    </p:spTree>
    <p:extLst>
      <p:ext uri="{BB962C8B-B14F-4D97-AF65-F5344CB8AC3E}">
        <p14:creationId xmlns:p14="http://schemas.microsoft.com/office/powerpoint/2010/main" val="7322351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2">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807896" cy="1066800"/>
          </a:xfrm>
        </p:spPr>
        <p:txBody>
          <a:bodyPr/>
          <a:lstStyle/>
          <a:p>
            <a:r>
              <a:rPr lang="en-US" dirty="0"/>
              <a:t>In-Memory Bulk Bitwise Operations</a:t>
            </a:r>
          </a:p>
        </p:txBody>
      </p:sp>
      <p:sp>
        <p:nvSpPr>
          <p:cNvPr id="3" name="Content Placeholder 2"/>
          <p:cNvSpPr>
            <a:spLocks noGrp="1"/>
          </p:cNvSpPr>
          <p:nvPr>
            <p:ph idx="1"/>
          </p:nvPr>
        </p:nvSpPr>
        <p:spPr>
          <a:xfrm>
            <a:off x="228600" y="997527"/>
            <a:ext cx="8807896" cy="5193723"/>
          </a:xfrm>
        </p:spPr>
        <p:txBody>
          <a:bodyPr/>
          <a:lstStyle/>
          <a:p>
            <a:r>
              <a:rPr lang="en-US" dirty="0"/>
              <a:t>We can support </a:t>
            </a:r>
            <a:r>
              <a:rPr lang="en-US" dirty="0">
                <a:solidFill>
                  <a:srgbClr val="0000FF"/>
                </a:solidFill>
              </a:rPr>
              <a:t>in-DRAM COPY, ZERO, AND, OR, NOT, MAJ</a:t>
            </a:r>
          </a:p>
          <a:p>
            <a:r>
              <a:rPr lang="en-US" dirty="0"/>
              <a:t>At low cost</a:t>
            </a:r>
          </a:p>
          <a:p>
            <a:r>
              <a:rPr lang="en-US" dirty="0">
                <a:solidFill>
                  <a:srgbClr val="0000FF"/>
                </a:solidFill>
              </a:rPr>
              <a:t>Using analog computation capability of DRAM</a:t>
            </a:r>
          </a:p>
          <a:p>
            <a:pPr lvl="1"/>
            <a:r>
              <a:rPr lang="en-US" dirty="0">
                <a:solidFill>
                  <a:srgbClr val="0000FF"/>
                </a:solidFill>
              </a:rPr>
              <a:t>Idea: activating multiple rows performs computation</a:t>
            </a:r>
          </a:p>
          <a:p>
            <a:r>
              <a:rPr lang="en-US" dirty="0">
                <a:solidFill>
                  <a:srgbClr val="FF0000"/>
                </a:solidFill>
              </a:rPr>
              <a:t>30-60X performance and energy improvement</a:t>
            </a:r>
          </a:p>
          <a:p>
            <a:pPr lvl="1"/>
            <a:r>
              <a:rPr lang="en-US" sz="2000" dirty="0"/>
              <a:t>Seshadri+, “</a:t>
            </a:r>
            <a:r>
              <a:rPr lang="en-US" sz="2000" dirty="0">
                <a:solidFill>
                  <a:schemeClr val="tx2">
                    <a:lumMod val="75000"/>
                  </a:schemeClr>
                </a:solidFill>
              </a:rPr>
              <a:t>Ambit: In-Memory Accelerator for Bulk Bitwise Operations Using Commodity DRAM Technology</a:t>
            </a:r>
            <a:r>
              <a:rPr lang="en-US" sz="2000" dirty="0"/>
              <a:t>,” MICRO 2017.</a:t>
            </a:r>
          </a:p>
          <a:p>
            <a:endParaRPr lang="en-US" dirty="0"/>
          </a:p>
          <a:p>
            <a:endParaRPr lang="en-US" dirty="0"/>
          </a:p>
          <a:p>
            <a:r>
              <a:rPr lang="en-US" dirty="0">
                <a:solidFill>
                  <a:srgbClr val="0000FF"/>
                </a:solidFill>
              </a:rPr>
              <a:t>New memory technologies </a:t>
            </a:r>
            <a:r>
              <a:rPr lang="en-US" dirty="0"/>
              <a:t>enable even more opportunities</a:t>
            </a:r>
          </a:p>
          <a:p>
            <a:pPr lvl="1"/>
            <a:r>
              <a:rPr lang="en-US" dirty="0"/>
              <a:t>Memristors, resistive RAM, phase change </a:t>
            </a:r>
            <a:r>
              <a:rPr lang="en-US" dirty="0" err="1"/>
              <a:t>mem</a:t>
            </a:r>
            <a:r>
              <a:rPr lang="en-US" dirty="0"/>
              <a:t>, STT-MRAM, </a:t>
            </a:r>
            <a:r>
              <a:rPr lang="is-IS" dirty="0"/>
              <a:t>…</a:t>
            </a:r>
            <a:endParaRPr lang="en-US" dirty="0"/>
          </a:p>
          <a:p>
            <a:pPr lvl="1"/>
            <a:r>
              <a:rPr lang="en-US" dirty="0"/>
              <a:t>Can operate on data </a:t>
            </a:r>
            <a:r>
              <a:rPr lang="en-US" dirty="0">
                <a:solidFill>
                  <a:srgbClr val="FF0000"/>
                </a:solidFill>
              </a:rPr>
              <a:t>with minimal movement</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124</a:t>
            </a:fld>
            <a:endParaRPr lang="en-US"/>
          </a:p>
        </p:txBody>
      </p:sp>
    </p:spTree>
    <p:extLst>
      <p:ext uri="{BB962C8B-B14F-4D97-AF65-F5344CB8AC3E}">
        <p14:creationId xmlns:p14="http://schemas.microsoft.com/office/powerpoint/2010/main" val="157184836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800" dirty="0"/>
              <a:t>In-DRAM AND/OR: Triple Row Activation</a:t>
            </a:r>
          </a:p>
        </p:txBody>
      </p:sp>
      <p:sp>
        <p:nvSpPr>
          <p:cNvPr id="3" name="Content Placeholder 2"/>
          <p:cNvSpPr>
            <a:spLocks noGrp="1"/>
          </p:cNvSpPr>
          <p:nvPr>
            <p:ph idx="1"/>
          </p:nvPr>
        </p:nvSpPr>
        <p:spPr>
          <a:xfrm>
            <a:off x="228600" y="1056928"/>
            <a:ext cx="8610600" cy="4876800"/>
          </a:xfrm>
        </p:spPr>
        <p:txBody>
          <a:bodyPr/>
          <a:lstStyle/>
          <a:p>
            <a:endParaRPr lang="en-US"/>
          </a:p>
        </p:txBody>
      </p:sp>
      <p:sp>
        <p:nvSpPr>
          <p:cNvPr id="4" name="Slide Number Placeholder 3"/>
          <p:cNvSpPr>
            <a:spLocks noGrp="1"/>
          </p:cNvSpPr>
          <p:nvPr>
            <p:ph type="sldNum" sz="quarter" idx="11"/>
          </p:nvPr>
        </p:nvSpPr>
        <p:spPr>
          <a:xfrm>
            <a:off x="6804248" y="6356176"/>
            <a:ext cx="2133600" cy="457200"/>
          </a:xfrm>
        </p:spPr>
        <p:txBody>
          <a:bodyPr/>
          <a:lstStyle/>
          <a:p>
            <a:fld id="{323594FA-E141-4234-AE05-360401972BE7}" type="slidenum">
              <a:rPr lang="en-US" altLang="en-US" smtClean="0">
                <a:solidFill>
                  <a:srgbClr val="000000"/>
                </a:solidFill>
              </a:rPr>
              <a:pPr/>
              <a:t>125</a:t>
            </a:fld>
            <a:endParaRPr lang="en-US" altLang="en-US" dirty="0">
              <a:solidFill>
                <a:srgbClr val="000000"/>
              </a:solidFill>
            </a:endParaRPr>
          </a:p>
        </p:txBody>
      </p:sp>
      <p:sp>
        <p:nvSpPr>
          <p:cNvPr id="71" name="Rectangle 70"/>
          <p:cNvSpPr/>
          <p:nvPr/>
        </p:nvSpPr>
        <p:spPr>
          <a:xfrm>
            <a:off x="1384300" y="3190528"/>
            <a:ext cx="387178" cy="685800"/>
          </a:xfrm>
          <a:prstGeom prst="rect">
            <a:avLst/>
          </a:prstGeom>
          <a:solidFill>
            <a:srgbClr val="40627C">
              <a:lumMod val="60000"/>
              <a:lumOff val="40000"/>
            </a:srgbClr>
          </a:solidFill>
          <a:ln w="25400" cap="flat" cmpd="sng" algn="ctr">
            <a:noFill/>
            <a:prstDash val="solid"/>
          </a:ln>
          <a:effectLst/>
        </p:spPr>
        <p:txBody>
          <a:bodyPr rtlCol="0" anchor="ctr"/>
          <a:lstStyle/>
          <a:p>
            <a:pPr algn="ctr">
              <a:defRPr/>
            </a:pPr>
            <a:endParaRPr lang="en-US" sz="3200" b="1" kern="0" dirty="0">
              <a:solidFill>
                <a:prstClr val="white"/>
              </a:solidFill>
              <a:latin typeface="Calibri"/>
            </a:endParaRPr>
          </a:p>
        </p:txBody>
      </p:sp>
      <p:sp>
        <p:nvSpPr>
          <p:cNvPr id="72" name="Rectangle 71"/>
          <p:cNvSpPr/>
          <p:nvPr/>
        </p:nvSpPr>
        <p:spPr>
          <a:xfrm>
            <a:off x="1371600" y="3476178"/>
            <a:ext cx="387178" cy="400150"/>
          </a:xfrm>
          <a:prstGeom prst="rect">
            <a:avLst/>
          </a:prstGeom>
          <a:solidFill>
            <a:srgbClr val="40627C">
              <a:lumMod val="60000"/>
              <a:lumOff val="40000"/>
            </a:srgbClr>
          </a:solidFill>
          <a:ln w="25400" cap="flat" cmpd="sng" algn="ctr">
            <a:noFill/>
            <a:prstDash val="solid"/>
          </a:ln>
          <a:effectLst/>
        </p:spPr>
        <p:txBody>
          <a:bodyPr rtlCol="0" anchor="ctr"/>
          <a:lstStyle/>
          <a:p>
            <a:pPr algn="ctr">
              <a:defRPr/>
            </a:pPr>
            <a:endParaRPr lang="en-US" sz="3200" b="1" kern="0" dirty="0">
              <a:solidFill>
                <a:prstClr val="white"/>
              </a:solidFill>
              <a:latin typeface="Calibri"/>
            </a:endParaRPr>
          </a:p>
        </p:txBody>
      </p:sp>
      <p:sp>
        <p:nvSpPr>
          <p:cNvPr id="73" name="Rectangle 72"/>
          <p:cNvSpPr/>
          <p:nvPr/>
        </p:nvSpPr>
        <p:spPr>
          <a:xfrm>
            <a:off x="1387613" y="2134614"/>
            <a:ext cx="387178" cy="685800"/>
          </a:xfrm>
          <a:prstGeom prst="rect">
            <a:avLst/>
          </a:prstGeom>
          <a:solidFill>
            <a:srgbClr val="40627C">
              <a:lumMod val="60000"/>
              <a:lumOff val="40000"/>
            </a:srgbClr>
          </a:solidFill>
          <a:ln w="25400" cap="flat" cmpd="sng" algn="ctr">
            <a:noFill/>
            <a:prstDash val="solid"/>
          </a:ln>
          <a:effectLst/>
        </p:spPr>
        <p:txBody>
          <a:bodyPr rtlCol="0" anchor="ctr"/>
          <a:lstStyle/>
          <a:p>
            <a:pPr algn="ctr">
              <a:defRPr/>
            </a:pPr>
            <a:endParaRPr lang="en-US" sz="3200" b="1" kern="0" dirty="0">
              <a:solidFill>
                <a:prstClr val="white"/>
              </a:solidFill>
              <a:latin typeface="Calibri"/>
            </a:endParaRPr>
          </a:p>
        </p:txBody>
      </p:sp>
      <p:sp>
        <p:nvSpPr>
          <p:cNvPr id="74" name="Rectangle 73"/>
          <p:cNvSpPr/>
          <p:nvPr/>
        </p:nvSpPr>
        <p:spPr>
          <a:xfrm>
            <a:off x="1390386" y="2420264"/>
            <a:ext cx="387178" cy="400150"/>
          </a:xfrm>
          <a:prstGeom prst="rect">
            <a:avLst/>
          </a:prstGeom>
          <a:solidFill>
            <a:srgbClr val="40627C">
              <a:lumMod val="60000"/>
              <a:lumOff val="40000"/>
            </a:srgbClr>
          </a:solidFill>
          <a:ln w="25400" cap="flat" cmpd="sng" algn="ctr">
            <a:noFill/>
            <a:prstDash val="solid"/>
          </a:ln>
          <a:effectLst/>
        </p:spPr>
        <p:txBody>
          <a:bodyPr rtlCol="0" anchor="ctr"/>
          <a:lstStyle/>
          <a:p>
            <a:pPr algn="ctr">
              <a:defRPr/>
            </a:pPr>
            <a:endParaRPr lang="en-US" sz="3200" b="1" kern="0" dirty="0">
              <a:solidFill>
                <a:prstClr val="white"/>
              </a:solidFill>
              <a:latin typeface="Calibri"/>
            </a:endParaRPr>
          </a:p>
        </p:txBody>
      </p:sp>
      <p:grpSp>
        <p:nvGrpSpPr>
          <p:cNvPr id="75" name="Group 74"/>
          <p:cNvGrpSpPr/>
          <p:nvPr/>
        </p:nvGrpSpPr>
        <p:grpSpPr>
          <a:xfrm>
            <a:off x="1752600" y="1133128"/>
            <a:ext cx="3064024" cy="4958665"/>
            <a:chOff x="1828800" y="-857925"/>
            <a:chExt cx="4182533" cy="6768806"/>
          </a:xfrm>
        </p:grpSpPr>
        <p:grpSp>
          <p:nvGrpSpPr>
            <p:cNvPr id="76" name="Group 75"/>
            <p:cNvGrpSpPr/>
            <p:nvPr/>
          </p:nvGrpSpPr>
          <p:grpSpPr>
            <a:xfrm>
              <a:off x="3039533" y="3479094"/>
              <a:ext cx="2971800" cy="1119011"/>
              <a:chOff x="2667000" y="3041650"/>
              <a:chExt cx="2057400" cy="774700"/>
            </a:xfrm>
          </p:grpSpPr>
          <p:grpSp>
            <p:nvGrpSpPr>
              <p:cNvPr id="82" name="Group 81"/>
              <p:cNvGrpSpPr/>
              <p:nvPr/>
            </p:nvGrpSpPr>
            <p:grpSpPr>
              <a:xfrm>
                <a:off x="2667000" y="3048000"/>
                <a:ext cx="609600" cy="762000"/>
                <a:chOff x="2819400" y="3048000"/>
                <a:chExt cx="609600" cy="762000"/>
              </a:xfrm>
            </p:grpSpPr>
            <p:sp>
              <p:nvSpPr>
                <p:cNvPr id="88" name="Isosceles Triangle 87"/>
                <p:cNvSpPr/>
                <p:nvPr/>
              </p:nvSpPr>
              <p:spPr>
                <a:xfrm>
                  <a:off x="2819400" y="3124200"/>
                  <a:ext cx="609600" cy="685800"/>
                </a:xfrm>
                <a:prstGeom prst="triangle">
                  <a:avLst/>
                </a:prstGeom>
                <a:solidFill>
                  <a:srgbClr val="E8E595">
                    <a:lumMod val="50000"/>
                  </a:srgbClr>
                </a:solidFill>
                <a:ln w="3175" cap="flat" cmpd="sng" algn="ctr">
                  <a:solidFill>
                    <a:sysClr val="windowText" lastClr="000000">
                      <a:lumMod val="85000"/>
                      <a:lumOff val="15000"/>
                    </a:sysClr>
                  </a:solidFill>
                  <a:prstDash val="solid"/>
                </a:ln>
                <a:effectLst/>
              </p:spPr>
              <p:txBody>
                <a:bodyPr rtlCol="0" anchor="ctr"/>
                <a:lstStyle/>
                <a:p>
                  <a:pPr algn="ctr">
                    <a:defRPr/>
                  </a:pPr>
                  <a:endParaRPr lang="en-US" sz="3200" b="1" kern="0" dirty="0">
                    <a:solidFill>
                      <a:prstClr val="white"/>
                    </a:solidFill>
                    <a:latin typeface="Calibri"/>
                  </a:endParaRPr>
                </a:p>
              </p:txBody>
            </p:sp>
            <p:sp>
              <p:nvSpPr>
                <p:cNvPr id="89" name="Oval 88"/>
                <p:cNvSpPr/>
                <p:nvPr/>
              </p:nvSpPr>
              <p:spPr>
                <a:xfrm>
                  <a:off x="3048000" y="3048000"/>
                  <a:ext cx="152400" cy="152400"/>
                </a:xfrm>
                <a:prstGeom prst="ellipse">
                  <a:avLst/>
                </a:prstGeom>
                <a:solidFill>
                  <a:srgbClr val="E8E595">
                    <a:lumMod val="50000"/>
                  </a:srgbClr>
                </a:solidFill>
                <a:ln w="3175" cap="flat" cmpd="sng" algn="ctr">
                  <a:solidFill>
                    <a:sysClr val="windowText" lastClr="000000">
                      <a:lumMod val="85000"/>
                      <a:lumOff val="15000"/>
                    </a:sysClr>
                  </a:solidFill>
                  <a:prstDash val="solid"/>
                </a:ln>
                <a:effectLst/>
              </p:spPr>
              <p:txBody>
                <a:bodyPr rtlCol="0" anchor="ctr"/>
                <a:lstStyle/>
                <a:p>
                  <a:pPr algn="ctr">
                    <a:defRPr/>
                  </a:pPr>
                  <a:endParaRPr lang="en-US" sz="3200" b="1" kern="0" dirty="0">
                    <a:solidFill>
                      <a:prstClr val="white"/>
                    </a:solidFill>
                    <a:latin typeface="Calibri"/>
                  </a:endParaRPr>
                </a:p>
              </p:txBody>
            </p:sp>
          </p:grpSp>
          <p:grpSp>
            <p:nvGrpSpPr>
              <p:cNvPr id="83" name="Group 82"/>
              <p:cNvGrpSpPr/>
              <p:nvPr/>
            </p:nvGrpSpPr>
            <p:grpSpPr>
              <a:xfrm rot="10800000">
                <a:off x="4114800" y="3048000"/>
                <a:ext cx="609600" cy="762000"/>
                <a:chOff x="2819400" y="3048000"/>
                <a:chExt cx="609600" cy="762000"/>
              </a:xfrm>
            </p:grpSpPr>
            <p:sp>
              <p:nvSpPr>
                <p:cNvPr id="86" name="Isosceles Triangle 85"/>
                <p:cNvSpPr/>
                <p:nvPr/>
              </p:nvSpPr>
              <p:spPr>
                <a:xfrm>
                  <a:off x="2819400" y="3124200"/>
                  <a:ext cx="609600" cy="685800"/>
                </a:xfrm>
                <a:prstGeom prst="triangle">
                  <a:avLst/>
                </a:prstGeom>
                <a:solidFill>
                  <a:srgbClr val="E8E595">
                    <a:lumMod val="50000"/>
                  </a:srgbClr>
                </a:solidFill>
                <a:ln w="3175" cap="flat" cmpd="sng" algn="ctr">
                  <a:solidFill>
                    <a:sysClr val="windowText" lastClr="000000">
                      <a:lumMod val="85000"/>
                      <a:lumOff val="15000"/>
                    </a:sysClr>
                  </a:solidFill>
                  <a:prstDash val="solid"/>
                </a:ln>
                <a:effectLst/>
              </p:spPr>
              <p:txBody>
                <a:bodyPr rtlCol="0" anchor="ctr"/>
                <a:lstStyle/>
                <a:p>
                  <a:pPr algn="ctr">
                    <a:defRPr/>
                  </a:pPr>
                  <a:endParaRPr lang="en-US" sz="3200" b="1" kern="0" dirty="0">
                    <a:solidFill>
                      <a:prstClr val="white"/>
                    </a:solidFill>
                    <a:latin typeface="Calibri"/>
                  </a:endParaRPr>
                </a:p>
              </p:txBody>
            </p:sp>
            <p:sp>
              <p:nvSpPr>
                <p:cNvPr id="87" name="Oval 86"/>
                <p:cNvSpPr/>
                <p:nvPr/>
              </p:nvSpPr>
              <p:spPr>
                <a:xfrm>
                  <a:off x="3048000" y="3048000"/>
                  <a:ext cx="152400" cy="152400"/>
                </a:xfrm>
                <a:prstGeom prst="ellipse">
                  <a:avLst/>
                </a:prstGeom>
                <a:solidFill>
                  <a:srgbClr val="E8E595">
                    <a:lumMod val="50000"/>
                  </a:srgbClr>
                </a:solidFill>
                <a:ln w="3175" cap="flat" cmpd="sng" algn="ctr">
                  <a:solidFill>
                    <a:sysClr val="windowText" lastClr="000000">
                      <a:lumMod val="85000"/>
                      <a:lumOff val="15000"/>
                    </a:sysClr>
                  </a:solidFill>
                  <a:prstDash val="solid"/>
                </a:ln>
                <a:effectLst/>
              </p:spPr>
              <p:txBody>
                <a:bodyPr rtlCol="0" anchor="ctr"/>
                <a:lstStyle/>
                <a:p>
                  <a:pPr algn="ctr">
                    <a:defRPr/>
                  </a:pPr>
                  <a:endParaRPr lang="en-US" sz="3200" b="1" kern="0" dirty="0">
                    <a:solidFill>
                      <a:prstClr val="white"/>
                    </a:solidFill>
                    <a:latin typeface="Calibri"/>
                  </a:endParaRPr>
                </a:p>
              </p:txBody>
            </p:sp>
          </p:grpSp>
          <p:cxnSp>
            <p:nvCxnSpPr>
              <p:cNvPr id="84" name="Elbow Connector 83"/>
              <p:cNvCxnSpPr>
                <a:stCxn id="86" idx="3"/>
                <a:endCxn id="89" idx="0"/>
              </p:cNvCxnSpPr>
              <p:nvPr/>
            </p:nvCxnSpPr>
            <p:spPr>
              <a:xfrm rot="16200000" flipV="1">
                <a:off x="3695700" y="2324100"/>
                <a:ext cx="12700" cy="1447800"/>
              </a:xfrm>
              <a:prstGeom prst="bentConnector3">
                <a:avLst>
                  <a:gd name="adj1" fmla="val 4135134"/>
                </a:avLst>
              </a:prstGeom>
              <a:noFill/>
              <a:ln w="19050" cap="flat" cmpd="sng" algn="ctr">
                <a:solidFill>
                  <a:sysClr val="windowText" lastClr="000000">
                    <a:lumMod val="65000"/>
                    <a:lumOff val="35000"/>
                  </a:sysClr>
                </a:solidFill>
                <a:prstDash val="solid"/>
                <a:headEnd type="none" w="med" len="med"/>
                <a:tailEnd type="none" w="med" len="med"/>
              </a:ln>
              <a:effectLst/>
            </p:spPr>
          </p:cxnSp>
          <p:cxnSp>
            <p:nvCxnSpPr>
              <p:cNvPr id="85" name="Elbow Connector 84"/>
              <p:cNvCxnSpPr>
                <a:stCxn id="87" idx="0"/>
                <a:endCxn id="88" idx="3"/>
              </p:cNvCxnSpPr>
              <p:nvPr/>
            </p:nvCxnSpPr>
            <p:spPr>
              <a:xfrm rot="5400000">
                <a:off x="3695700" y="3086100"/>
                <a:ext cx="12700" cy="1447800"/>
              </a:xfrm>
              <a:prstGeom prst="bentConnector3">
                <a:avLst>
                  <a:gd name="adj1" fmla="val 4427024"/>
                </a:avLst>
              </a:prstGeom>
              <a:noFill/>
              <a:ln w="19050" cap="flat" cmpd="sng" algn="ctr">
                <a:solidFill>
                  <a:sysClr val="windowText" lastClr="000000">
                    <a:lumMod val="65000"/>
                    <a:lumOff val="35000"/>
                  </a:sysClr>
                </a:solidFill>
                <a:prstDash val="solid"/>
                <a:headEnd type="none" w="med" len="med"/>
                <a:tailEnd type="none" w="med" len="med"/>
              </a:ln>
              <a:effectLst/>
            </p:spPr>
          </p:cxnSp>
        </p:grpSp>
        <p:cxnSp>
          <p:nvCxnSpPr>
            <p:cNvPr id="77" name="Straight Connector 76"/>
            <p:cNvCxnSpPr>
              <a:endCxn id="88" idx="1"/>
            </p:cNvCxnSpPr>
            <p:nvPr/>
          </p:nvCxnSpPr>
          <p:spPr>
            <a:xfrm>
              <a:off x="1828800" y="4093633"/>
              <a:ext cx="1430867" cy="0"/>
            </a:xfrm>
            <a:prstGeom prst="line">
              <a:avLst/>
            </a:prstGeom>
            <a:noFill/>
            <a:ln w="38100" cap="flat" cmpd="sng" algn="ctr">
              <a:solidFill>
                <a:srgbClr val="C4442A"/>
              </a:solidFill>
              <a:prstDash val="solid"/>
              <a:headEnd type="none" w="med" len="med"/>
              <a:tailEnd type="none" w="med" len="med"/>
            </a:ln>
            <a:effectLst/>
          </p:spPr>
        </p:cxnSp>
        <p:cxnSp>
          <p:nvCxnSpPr>
            <p:cNvPr id="78" name="Straight Connector 77"/>
            <p:cNvCxnSpPr/>
            <p:nvPr/>
          </p:nvCxnSpPr>
          <p:spPr>
            <a:xfrm>
              <a:off x="2544233" y="4093633"/>
              <a:ext cx="0" cy="935567"/>
            </a:xfrm>
            <a:prstGeom prst="line">
              <a:avLst/>
            </a:prstGeom>
            <a:noFill/>
            <a:ln w="38100" cap="flat" cmpd="sng" algn="ctr">
              <a:solidFill>
                <a:srgbClr val="C4442A"/>
              </a:solidFill>
              <a:prstDash val="solid"/>
              <a:headEnd type="none" w="med" len="med"/>
              <a:tailEnd type="none" w="med" len="med"/>
            </a:ln>
            <a:effectLst/>
          </p:spPr>
        </p:cxnSp>
        <p:cxnSp>
          <p:nvCxnSpPr>
            <p:cNvPr id="79" name="Elbow Connector 78"/>
            <p:cNvCxnSpPr>
              <a:endCxn id="86" idx="5"/>
            </p:cNvCxnSpPr>
            <p:nvPr/>
          </p:nvCxnSpPr>
          <p:spPr>
            <a:xfrm flipV="1">
              <a:off x="2544233" y="3983567"/>
              <a:ext cx="2806700" cy="1045633"/>
            </a:xfrm>
            <a:prstGeom prst="bentConnector3">
              <a:avLst>
                <a:gd name="adj1" fmla="val 67170"/>
              </a:avLst>
            </a:prstGeom>
            <a:noFill/>
            <a:ln w="38100" cap="flat" cmpd="sng" algn="ctr">
              <a:solidFill>
                <a:srgbClr val="C4442A"/>
              </a:solidFill>
              <a:prstDash val="solid"/>
              <a:headEnd type="none" w="med" len="med"/>
              <a:tailEnd type="none" w="med" len="med"/>
            </a:ln>
            <a:effectLst/>
          </p:spPr>
        </p:cxnSp>
        <p:cxnSp>
          <p:nvCxnSpPr>
            <p:cNvPr id="80" name="Straight Connector 79"/>
            <p:cNvCxnSpPr/>
            <p:nvPr/>
          </p:nvCxnSpPr>
          <p:spPr>
            <a:xfrm flipV="1">
              <a:off x="4525433" y="-857925"/>
              <a:ext cx="0" cy="3588327"/>
            </a:xfrm>
            <a:prstGeom prst="line">
              <a:avLst/>
            </a:prstGeom>
            <a:noFill/>
            <a:ln w="38100" cap="flat" cmpd="sng" algn="ctr">
              <a:solidFill>
                <a:sysClr val="windowText" lastClr="000000">
                  <a:lumMod val="65000"/>
                  <a:lumOff val="35000"/>
                </a:sysClr>
              </a:solidFill>
              <a:prstDash val="solid"/>
              <a:headEnd type="none" w="med" len="med"/>
              <a:tailEnd type="none" w="med" len="med"/>
            </a:ln>
            <a:effectLst/>
          </p:spPr>
        </p:cxnSp>
        <p:cxnSp>
          <p:nvCxnSpPr>
            <p:cNvPr id="81" name="Straight Connector 80"/>
            <p:cNvCxnSpPr/>
            <p:nvPr/>
          </p:nvCxnSpPr>
          <p:spPr>
            <a:xfrm flipV="1">
              <a:off x="4525433" y="5398531"/>
              <a:ext cx="0" cy="512350"/>
            </a:xfrm>
            <a:prstGeom prst="line">
              <a:avLst/>
            </a:prstGeom>
            <a:noFill/>
            <a:ln w="38100" cap="flat" cmpd="sng" algn="ctr">
              <a:solidFill>
                <a:sysClr val="windowText" lastClr="000000">
                  <a:lumMod val="65000"/>
                  <a:lumOff val="35000"/>
                </a:sysClr>
              </a:solidFill>
              <a:prstDash val="solid"/>
              <a:headEnd type="none" w="med" len="med"/>
              <a:tailEnd type="none" w="med" len="med"/>
            </a:ln>
            <a:effectLst/>
          </p:spPr>
        </p:cxnSp>
      </p:grpSp>
      <p:sp>
        <p:nvSpPr>
          <p:cNvPr id="90" name="TextBox 89"/>
          <p:cNvSpPr txBox="1"/>
          <p:nvPr/>
        </p:nvSpPr>
        <p:spPr>
          <a:xfrm>
            <a:off x="3733800" y="5715308"/>
            <a:ext cx="1035861" cy="523220"/>
          </a:xfrm>
          <a:prstGeom prst="rect">
            <a:avLst/>
          </a:prstGeom>
          <a:noFill/>
        </p:spPr>
        <p:txBody>
          <a:bodyPr wrap="none" rtlCol="0">
            <a:spAutoFit/>
          </a:bodyPr>
          <a:lstStyle/>
          <a:p>
            <a:pPr algn="ctr"/>
            <a:r>
              <a:rPr lang="en-US" sz="2800" b="1" i="1" dirty="0">
                <a:solidFill>
                  <a:prstClr val="black"/>
                </a:solidFill>
                <a:latin typeface="Calibri"/>
              </a:rPr>
              <a:t>½V</a:t>
            </a:r>
            <a:r>
              <a:rPr lang="en-US" sz="2800" b="1" i="1" baseline="-25000" dirty="0">
                <a:solidFill>
                  <a:prstClr val="black"/>
                </a:solidFill>
                <a:latin typeface="Calibri"/>
              </a:rPr>
              <a:t>DD</a:t>
            </a:r>
          </a:p>
        </p:txBody>
      </p:sp>
      <p:sp>
        <p:nvSpPr>
          <p:cNvPr id="91" name="TextBox 90"/>
          <p:cNvSpPr txBox="1"/>
          <p:nvPr/>
        </p:nvSpPr>
        <p:spPr>
          <a:xfrm>
            <a:off x="3733800" y="980728"/>
            <a:ext cx="1035861" cy="523220"/>
          </a:xfrm>
          <a:prstGeom prst="rect">
            <a:avLst/>
          </a:prstGeom>
          <a:noFill/>
        </p:spPr>
        <p:txBody>
          <a:bodyPr wrap="none" rtlCol="0">
            <a:spAutoFit/>
          </a:bodyPr>
          <a:lstStyle/>
          <a:p>
            <a:pPr algn="ctr"/>
            <a:r>
              <a:rPr lang="en-US" sz="2800" b="1" i="1" dirty="0">
                <a:solidFill>
                  <a:prstClr val="black"/>
                </a:solidFill>
                <a:latin typeface="Calibri"/>
              </a:rPr>
              <a:t>½V</a:t>
            </a:r>
            <a:r>
              <a:rPr lang="en-US" sz="2800" b="1" i="1" baseline="-25000" dirty="0">
                <a:solidFill>
                  <a:prstClr val="black"/>
                </a:solidFill>
                <a:latin typeface="Calibri"/>
              </a:rPr>
              <a:t>DD</a:t>
            </a:r>
          </a:p>
        </p:txBody>
      </p:sp>
      <p:sp>
        <p:nvSpPr>
          <p:cNvPr id="92" name="TextBox 91"/>
          <p:cNvSpPr txBox="1"/>
          <p:nvPr/>
        </p:nvSpPr>
        <p:spPr>
          <a:xfrm>
            <a:off x="1106239" y="4485928"/>
            <a:ext cx="646361" cy="523220"/>
          </a:xfrm>
          <a:prstGeom prst="rect">
            <a:avLst/>
          </a:prstGeom>
          <a:noFill/>
        </p:spPr>
        <p:txBody>
          <a:bodyPr wrap="square" rtlCol="0">
            <a:spAutoFit/>
          </a:bodyPr>
          <a:lstStyle/>
          <a:p>
            <a:r>
              <a:rPr lang="en-US" sz="2800" b="1" i="1" dirty="0">
                <a:solidFill>
                  <a:prstClr val="black"/>
                </a:solidFill>
                <a:latin typeface="Calibri"/>
              </a:rPr>
              <a:t>dis</a:t>
            </a:r>
          </a:p>
        </p:txBody>
      </p:sp>
      <p:grpSp>
        <p:nvGrpSpPr>
          <p:cNvPr id="93" name="Group 92"/>
          <p:cNvGrpSpPr/>
          <p:nvPr/>
        </p:nvGrpSpPr>
        <p:grpSpPr>
          <a:xfrm>
            <a:off x="762000" y="2134614"/>
            <a:ext cx="1546191" cy="834596"/>
            <a:chOff x="1425609" y="2590800"/>
            <a:chExt cx="1546191" cy="834596"/>
          </a:xfrm>
        </p:grpSpPr>
        <p:cxnSp>
          <p:nvCxnSpPr>
            <p:cNvPr id="94" name="Straight Connector 93"/>
            <p:cNvCxnSpPr/>
            <p:nvPr/>
          </p:nvCxnSpPr>
          <p:spPr>
            <a:xfrm>
              <a:off x="2051222"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95" name="Straight Connector 94"/>
            <p:cNvCxnSpPr/>
            <p:nvPr/>
          </p:nvCxnSpPr>
          <p:spPr>
            <a:xfrm>
              <a:off x="2438400"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96" name="Straight Connector 95"/>
            <p:cNvCxnSpPr/>
            <p:nvPr/>
          </p:nvCxnSpPr>
          <p:spPr>
            <a:xfrm>
              <a:off x="2438400" y="2933700"/>
              <a:ext cx="533400"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sp>
          <p:nvSpPr>
            <p:cNvPr id="97" name="Rectangle 96"/>
            <p:cNvSpPr/>
            <p:nvPr/>
          </p:nvSpPr>
          <p:spPr>
            <a:xfrm>
              <a:off x="1425609" y="3311096"/>
              <a:ext cx="125730" cy="114300"/>
            </a:xfrm>
            <a:prstGeom prst="rect">
              <a:avLst/>
            </a:prstGeom>
            <a:noFill/>
            <a:ln w="25400" cap="flat" cmpd="sng" algn="ctr">
              <a:noFill/>
              <a:prstDash val="solid"/>
            </a:ln>
            <a:effectLst/>
          </p:spPr>
          <p:txBody>
            <a:bodyPr rtlCol="0" anchor="ctr"/>
            <a:lstStyle/>
            <a:p>
              <a:pPr algn="ctr">
                <a:defRPr/>
              </a:pPr>
              <a:endParaRPr lang="en-US" sz="3200" b="1" kern="0" dirty="0">
                <a:solidFill>
                  <a:prstClr val="white"/>
                </a:solidFill>
                <a:latin typeface="Calibri"/>
              </a:endParaRPr>
            </a:p>
          </p:txBody>
        </p:sp>
        <p:cxnSp>
          <p:nvCxnSpPr>
            <p:cNvPr id="98" name="Elbow Connector 97"/>
            <p:cNvCxnSpPr>
              <a:endCxn id="97" idx="0"/>
            </p:cNvCxnSpPr>
            <p:nvPr/>
          </p:nvCxnSpPr>
          <p:spPr>
            <a:xfrm rot="10800000" flipV="1">
              <a:off x="1488474" y="2948630"/>
              <a:ext cx="562748" cy="362465"/>
            </a:xfrm>
            <a:prstGeom prst="bentConnector2">
              <a:avLst/>
            </a:prstGeom>
            <a:noFill/>
            <a:ln w="28575" cap="flat" cmpd="sng" algn="ctr">
              <a:solidFill>
                <a:sysClr val="windowText" lastClr="000000">
                  <a:lumMod val="65000"/>
                  <a:lumOff val="35000"/>
                </a:sysClr>
              </a:solidFill>
              <a:prstDash val="solid"/>
              <a:tailEnd type="arrow" w="lg" len="lg"/>
            </a:ln>
            <a:effectLst/>
          </p:spPr>
        </p:cxnSp>
      </p:grpSp>
      <p:cxnSp>
        <p:nvCxnSpPr>
          <p:cNvPr id="99" name="Straight Connector 98"/>
          <p:cNvCxnSpPr/>
          <p:nvPr/>
        </p:nvCxnSpPr>
        <p:spPr>
          <a:xfrm>
            <a:off x="2881451" y="2477514"/>
            <a:ext cx="853357"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00" name="Straight Arrow Connector 99"/>
          <p:cNvCxnSpPr>
            <a:stCxn id="101" idx="6"/>
            <a:endCxn id="102" idx="2"/>
          </p:cNvCxnSpPr>
          <p:nvPr/>
        </p:nvCxnSpPr>
        <p:spPr>
          <a:xfrm>
            <a:off x="2324300" y="2477514"/>
            <a:ext cx="533000" cy="0"/>
          </a:xfrm>
          <a:prstGeom prst="straightConnector1">
            <a:avLst/>
          </a:prstGeom>
          <a:noFill/>
          <a:ln w="38100" cap="flat" cmpd="sng" algn="ctr">
            <a:solidFill>
              <a:srgbClr val="C4442A"/>
            </a:solidFill>
            <a:prstDash val="solid"/>
            <a:tailEnd type="stealth" w="lg" len="lg"/>
          </a:ln>
          <a:effectLst/>
        </p:spPr>
      </p:cxnSp>
      <p:sp>
        <p:nvSpPr>
          <p:cNvPr id="101" name="Oval 100"/>
          <p:cNvSpPr/>
          <p:nvPr/>
        </p:nvSpPr>
        <p:spPr>
          <a:xfrm>
            <a:off x="2209800" y="2420264"/>
            <a:ext cx="114500" cy="114500"/>
          </a:xfrm>
          <a:prstGeom prst="ellipse">
            <a:avLst/>
          </a:prstGeom>
          <a:solidFill>
            <a:srgbClr val="5A5A5A"/>
          </a:solidFill>
          <a:ln w="25400" cap="flat" cmpd="sng" algn="ctr">
            <a:noFill/>
            <a:prstDash val="solid"/>
          </a:ln>
          <a:effectLst/>
        </p:spPr>
        <p:txBody>
          <a:bodyPr rtlCol="0" anchor="ctr"/>
          <a:lstStyle/>
          <a:p>
            <a:pPr algn="ctr">
              <a:defRPr/>
            </a:pPr>
            <a:endParaRPr lang="en-US" sz="3200" b="1" kern="0" dirty="0">
              <a:solidFill>
                <a:prstClr val="white"/>
              </a:solidFill>
              <a:latin typeface="Calibri"/>
            </a:endParaRPr>
          </a:p>
        </p:txBody>
      </p:sp>
      <p:sp>
        <p:nvSpPr>
          <p:cNvPr id="102" name="Oval 101"/>
          <p:cNvSpPr/>
          <p:nvPr/>
        </p:nvSpPr>
        <p:spPr>
          <a:xfrm>
            <a:off x="2857300" y="2420264"/>
            <a:ext cx="114500" cy="114500"/>
          </a:xfrm>
          <a:prstGeom prst="ellipse">
            <a:avLst/>
          </a:prstGeom>
          <a:solidFill>
            <a:srgbClr val="5A5A5A"/>
          </a:solidFill>
          <a:ln w="25400" cap="flat" cmpd="sng" algn="ctr">
            <a:noFill/>
            <a:prstDash val="solid"/>
          </a:ln>
          <a:effectLst/>
        </p:spPr>
        <p:txBody>
          <a:bodyPr rtlCol="0" anchor="ctr"/>
          <a:lstStyle/>
          <a:p>
            <a:pPr algn="ctr">
              <a:defRPr/>
            </a:pPr>
            <a:endParaRPr lang="en-US" sz="3200" b="1" kern="0" dirty="0">
              <a:solidFill>
                <a:prstClr val="white"/>
              </a:solidFill>
              <a:latin typeface="Calibri"/>
            </a:endParaRPr>
          </a:p>
        </p:txBody>
      </p:sp>
      <p:cxnSp>
        <p:nvCxnSpPr>
          <p:cNvPr id="103" name="Straight Arrow Connector 102"/>
          <p:cNvCxnSpPr/>
          <p:nvPr/>
        </p:nvCxnSpPr>
        <p:spPr>
          <a:xfrm flipV="1">
            <a:off x="2324188" y="2164370"/>
            <a:ext cx="433199" cy="283388"/>
          </a:xfrm>
          <a:prstGeom prst="straightConnector1">
            <a:avLst/>
          </a:prstGeom>
          <a:noFill/>
          <a:ln w="38100" cap="flat" cmpd="sng" algn="ctr">
            <a:solidFill>
              <a:srgbClr val="C4442A"/>
            </a:solidFill>
            <a:prstDash val="solid"/>
            <a:tailEnd type="stealth" w="lg" len="lg"/>
          </a:ln>
          <a:effectLst/>
        </p:spPr>
      </p:cxnSp>
      <p:sp>
        <p:nvSpPr>
          <p:cNvPr id="104" name="Rectangle 103"/>
          <p:cNvSpPr/>
          <p:nvPr/>
        </p:nvSpPr>
        <p:spPr>
          <a:xfrm>
            <a:off x="1387613" y="1133128"/>
            <a:ext cx="387178" cy="685800"/>
          </a:xfrm>
          <a:prstGeom prst="rect">
            <a:avLst/>
          </a:prstGeom>
          <a:solidFill>
            <a:srgbClr val="40627C">
              <a:lumMod val="60000"/>
              <a:lumOff val="40000"/>
            </a:srgbClr>
          </a:solidFill>
          <a:ln w="25400" cap="flat" cmpd="sng" algn="ctr">
            <a:noFill/>
            <a:prstDash val="solid"/>
          </a:ln>
          <a:effectLst/>
        </p:spPr>
        <p:txBody>
          <a:bodyPr rtlCol="0" anchor="ctr"/>
          <a:lstStyle/>
          <a:p>
            <a:pPr algn="ctr">
              <a:defRPr/>
            </a:pPr>
            <a:endParaRPr lang="en-US" sz="3200" b="1" kern="0" dirty="0">
              <a:solidFill>
                <a:prstClr val="white"/>
              </a:solidFill>
              <a:latin typeface="Calibri"/>
            </a:endParaRPr>
          </a:p>
        </p:txBody>
      </p:sp>
      <p:sp>
        <p:nvSpPr>
          <p:cNvPr id="105" name="Rectangle 104"/>
          <p:cNvSpPr/>
          <p:nvPr/>
        </p:nvSpPr>
        <p:spPr>
          <a:xfrm>
            <a:off x="1390386" y="1418778"/>
            <a:ext cx="387178" cy="400150"/>
          </a:xfrm>
          <a:prstGeom prst="rect">
            <a:avLst/>
          </a:prstGeom>
          <a:solidFill>
            <a:srgbClr val="40627C">
              <a:lumMod val="60000"/>
              <a:lumOff val="40000"/>
            </a:srgbClr>
          </a:solidFill>
          <a:ln w="25400" cap="flat" cmpd="sng" algn="ctr">
            <a:noFill/>
            <a:prstDash val="solid"/>
          </a:ln>
          <a:effectLst/>
        </p:spPr>
        <p:txBody>
          <a:bodyPr rtlCol="0" anchor="ctr"/>
          <a:lstStyle/>
          <a:p>
            <a:pPr algn="ctr">
              <a:defRPr/>
            </a:pPr>
            <a:endParaRPr lang="en-US" sz="3200" b="1" kern="0" dirty="0">
              <a:solidFill>
                <a:prstClr val="white"/>
              </a:solidFill>
              <a:latin typeface="Calibri"/>
            </a:endParaRPr>
          </a:p>
        </p:txBody>
      </p:sp>
      <p:grpSp>
        <p:nvGrpSpPr>
          <p:cNvPr id="106" name="Group 105"/>
          <p:cNvGrpSpPr/>
          <p:nvPr/>
        </p:nvGrpSpPr>
        <p:grpSpPr>
          <a:xfrm>
            <a:off x="762000" y="1133128"/>
            <a:ext cx="1546191" cy="834596"/>
            <a:chOff x="1425609" y="2590800"/>
            <a:chExt cx="1546191" cy="834596"/>
          </a:xfrm>
        </p:grpSpPr>
        <p:cxnSp>
          <p:nvCxnSpPr>
            <p:cNvPr id="107" name="Straight Connector 106"/>
            <p:cNvCxnSpPr/>
            <p:nvPr/>
          </p:nvCxnSpPr>
          <p:spPr>
            <a:xfrm>
              <a:off x="2051222"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08" name="Straight Connector 107"/>
            <p:cNvCxnSpPr/>
            <p:nvPr/>
          </p:nvCxnSpPr>
          <p:spPr>
            <a:xfrm>
              <a:off x="2438400"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09" name="Straight Connector 108"/>
            <p:cNvCxnSpPr/>
            <p:nvPr/>
          </p:nvCxnSpPr>
          <p:spPr>
            <a:xfrm>
              <a:off x="2438400" y="2933700"/>
              <a:ext cx="533400"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sp>
          <p:nvSpPr>
            <p:cNvPr id="110" name="Rectangle 109"/>
            <p:cNvSpPr/>
            <p:nvPr/>
          </p:nvSpPr>
          <p:spPr>
            <a:xfrm>
              <a:off x="1425609" y="3311096"/>
              <a:ext cx="125730" cy="114300"/>
            </a:xfrm>
            <a:prstGeom prst="rect">
              <a:avLst/>
            </a:prstGeom>
            <a:noFill/>
            <a:ln w="25400" cap="flat" cmpd="sng" algn="ctr">
              <a:noFill/>
              <a:prstDash val="solid"/>
            </a:ln>
            <a:effectLst/>
          </p:spPr>
          <p:txBody>
            <a:bodyPr rtlCol="0" anchor="ctr"/>
            <a:lstStyle/>
            <a:p>
              <a:pPr algn="ctr">
                <a:defRPr/>
              </a:pPr>
              <a:endParaRPr lang="en-US" sz="3200" b="1" kern="0" dirty="0">
                <a:solidFill>
                  <a:prstClr val="white"/>
                </a:solidFill>
                <a:latin typeface="Calibri"/>
              </a:endParaRPr>
            </a:p>
          </p:txBody>
        </p:sp>
        <p:cxnSp>
          <p:nvCxnSpPr>
            <p:cNvPr id="111" name="Elbow Connector 110"/>
            <p:cNvCxnSpPr>
              <a:endCxn id="110" idx="0"/>
            </p:cNvCxnSpPr>
            <p:nvPr/>
          </p:nvCxnSpPr>
          <p:spPr>
            <a:xfrm rot="10800000" flipV="1">
              <a:off x="1488474" y="2948630"/>
              <a:ext cx="562748" cy="362465"/>
            </a:xfrm>
            <a:prstGeom prst="bentConnector2">
              <a:avLst/>
            </a:prstGeom>
            <a:noFill/>
            <a:ln w="28575" cap="flat" cmpd="sng" algn="ctr">
              <a:solidFill>
                <a:sysClr val="windowText" lastClr="000000">
                  <a:lumMod val="65000"/>
                  <a:lumOff val="35000"/>
                </a:sysClr>
              </a:solidFill>
              <a:prstDash val="solid"/>
              <a:tailEnd type="arrow" w="lg" len="lg"/>
            </a:ln>
            <a:effectLst/>
          </p:spPr>
        </p:cxnSp>
      </p:grpSp>
      <p:cxnSp>
        <p:nvCxnSpPr>
          <p:cNvPr id="112" name="Straight Connector 111"/>
          <p:cNvCxnSpPr/>
          <p:nvPr/>
        </p:nvCxnSpPr>
        <p:spPr>
          <a:xfrm>
            <a:off x="2881451" y="1476028"/>
            <a:ext cx="853357"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13" name="Straight Arrow Connector 112"/>
          <p:cNvCxnSpPr>
            <a:stCxn id="114" idx="6"/>
            <a:endCxn id="115" idx="2"/>
          </p:cNvCxnSpPr>
          <p:nvPr/>
        </p:nvCxnSpPr>
        <p:spPr>
          <a:xfrm>
            <a:off x="2324300" y="1476028"/>
            <a:ext cx="533000" cy="0"/>
          </a:xfrm>
          <a:prstGeom prst="straightConnector1">
            <a:avLst/>
          </a:prstGeom>
          <a:noFill/>
          <a:ln w="38100" cap="flat" cmpd="sng" algn="ctr">
            <a:solidFill>
              <a:srgbClr val="C4442A"/>
            </a:solidFill>
            <a:prstDash val="solid"/>
            <a:tailEnd type="stealth" w="lg" len="lg"/>
          </a:ln>
          <a:effectLst/>
        </p:spPr>
      </p:cxnSp>
      <p:sp>
        <p:nvSpPr>
          <p:cNvPr id="114" name="Oval 113"/>
          <p:cNvSpPr/>
          <p:nvPr/>
        </p:nvSpPr>
        <p:spPr>
          <a:xfrm>
            <a:off x="2209800" y="1418778"/>
            <a:ext cx="114500" cy="114500"/>
          </a:xfrm>
          <a:prstGeom prst="ellipse">
            <a:avLst/>
          </a:prstGeom>
          <a:solidFill>
            <a:srgbClr val="5A5A5A"/>
          </a:solidFill>
          <a:ln w="25400" cap="flat" cmpd="sng" algn="ctr">
            <a:noFill/>
            <a:prstDash val="solid"/>
          </a:ln>
          <a:effectLst/>
        </p:spPr>
        <p:txBody>
          <a:bodyPr rtlCol="0" anchor="ctr"/>
          <a:lstStyle/>
          <a:p>
            <a:pPr algn="ctr">
              <a:defRPr/>
            </a:pPr>
            <a:endParaRPr lang="en-US" sz="3200" b="1" kern="0" dirty="0">
              <a:solidFill>
                <a:prstClr val="white"/>
              </a:solidFill>
              <a:latin typeface="Calibri"/>
            </a:endParaRPr>
          </a:p>
        </p:txBody>
      </p:sp>
      <p:sp>
        <p:nvSpPr>
          <p:cNvPr id="115" name="Oval 114"/>
          <p:cNvSpPr/>
          <p:nvPr/>
        </p:nvSpPr>
        <p:spPr>
          <a:xfrm>
            <a:off x="2857300" y="1418778"/>
            <a:ext cx="114500" cy="114500"/>
          </a:xfrm>
          <a:prstGeom prst="ellipse">
            <a:avLst/>
          </a:prstGeom>
          <a:solidFill>
            <a:srgbClr val="5A5A5A"/>
          </a:solidFill>
          <a:ln w="25400" cap="flat" cmpd="sng" algn="ctr">
            <a:noFill/>
            <a:prstDash val="solid"/>
          </a:ln>
          <a:effectLst/>
        </p:spPr>
        <p:txBody>
          <a:bodyPr rtlCol="0" anchor="ctr"/>
          <a:lstStyle/>
          <a:p>
            <a:pPr algn="ctr">
              <a:defRPr/>
            </a:pPr>
            <a:endParaRPr lang="en-US" sz="3200" b="1" kern="0" dirty="0">
              <a:solidFill>
                <a:prstClr val="white"/>
              </a:solidFill>
              <a:latin typeface="Calibri"/>
            </a:endParaRPr>
          </a:p>
        </p:txBody>
      </p:sp>
      <p:cxnSp>
        <p:nvCxnSpPr>
          <p:cNvPr id="116" name="Straight Arrow Connector 115"/>
          <p:cNvCxnSpPr/>
          <p:nvPr/>
        </p:nvCxnSpPr>
        <p:spPr>
          <a:xfrm flipV="1">
            <a:off x="2324188" y="1162884"/>
            <a:ext cx="433199" cy="283388"/>
          </a:xfrm>
          <a:prstGeom prst="straightConnector1">
            <a:avLst/>
          </a:prstGeom>
          <a:noFill/>
          <a:ln w="38100" cap="flat" cmpd="sng" algn="ctr">
            <a:solidFill>
              <a:srgbClr val="C4442A"/>
            </a:solidFill>
            <a:prstDash val="solid"/>
            <a:tailEnd type="stealth" w="lg" len="lg"/>
          </a:ln>
          <a:effectLst/>
        </p:spPr>
      </p:cxnSp>
      <p:sp>
        <p:nvSpPr>
          <p:cNvPr id="117" name="TextBox 116"/>
          <p:cNvSpPr txBox="1"/>
          <p:nvPr/>
        </p:nvSpPr>
        <p:spPr>
          <a:xfrm>
            <a:off x="228600" y="1295708"/>
            <a:ext cx="410690" cy="523220"/>
          </a:xfrm>
          <a:prstGeom prst="rect">
            <a:avLst/>
          </a:prstGeom>
          <a:noFill/>
        </p:spPr>
        <p:txBody>
          <a:bodyPr wrap="none" rtlCol="0">
            <a:spAutoFit/>
          </a:bodyPr>
          <a:lstStyle/>
          <a:p>
            <a:r>
              <a:rPr lang="en-US" sz="2800" b="1" i="1" dirty="0">
                <a:solidFill>
                  <a:prstClr val="black"/>
                </a:solidFill>
                <a:latin typeface="Calibri"/>
              </a:rPr>
              <a:t>A</a:t>
            </a:r>
          </a:p>
        </p:txBody>
      </p:sp>
      <p:sp>
        <p:nvSpPr>
          <p:cNvPr id="118" name="TextBox 117"/>
          <p:cNvSpPr txBox="1"/>
          <p:nvPr/>
        </p:nvSpPr>
        <p:spPr>
          <a:xfrm>
            <a:off x="228600" y="2438708"/>
            <a:ext cx="410690" cy="523220"/>
          </a:xfrm>
          <a:prstGeom prst="rect">
            <a:avLst/>
          </a:prstGeom>
          <a:noFill/>
        </p:spPr>
        <p:txBody>
          <a:bodyPr wrap="none" rtlCol="0">
            <a:spAutoFit/>
          </a:bodyPr>
          <a:lstStyle/>
          <a:p>
            <a:r>
              <a:rPr lang="en-US" sz="2800" b="1" i="1" dirty="0">
                <a:solidFill>
                  <a:prstClr val="black"/>
                </a:solidFill>
                <a:latin typeface="Calibri"/>
              </a:rPr>
              <a:t>B</a:t>
            </a:r>
          </a:p>
        </p:txBody>
      </p:sp>
      <p:grpSp>
        <p:nvGrpSpPr>
          <p:cNvPr id="119" name="Group 118"/>
          <p:cNvGrpSpPr/>
          <p:nvPr/>
        </p:nvGrpSpPr>
        <p:grpSpPr>
          <a:xfrm>
            <a:off x="762000" y="3190528"/>
            <a:ext cx="1546191" cy="834596"/>
            <a:chOff x="1425609" y="2590800"/>
            <a:chExt cx="1546191" cy="834596"/>
          </a:xfrm>
        </p:grpSpPr>
        <p:cxnSp>
          <p:nvCxnSpPr>
            <p:cNvPr id="120" name="Straight Connector 119"/>
            <p:cNvCxnSpPr/>
            <p:nvPr/>
          </p:nvCxnSpPr>
          <p:spPr>
            <a:xfrm>
              <a:off x="2051222"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21" name="Straight Connector 120"/>
            <p:cNvCxnSpPr/>
            <p:nvPr/>
          </p:nvCxnSpPr>
          <p:spPr>
            <a:xfrm>
              <a:off x="2438400"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22" name="Straight Connector 121"/>
            <p:cNvCxnSpPr/>
            <p:nvPr/>
          </p:nvCxnSpPr>
          <p:spPr>
            <a:xfrm>
              <a:off x="2438400" y="2933700"/>
              <a:ext cx="533400"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sp>
          <p:nvSpPr>
            <p:cNvPr id="123" name="Rectangle 122"/>
            <p:cNvSpPr/>
            <p:nvPr/>
          </p:nvSpPr>
          <p:spPr>
            <a:xfrm>
              <a:off x="1425609" y="3311096"/>
              <a:ext cx="125730" cy="114300"/>
            </a:xfrm>
            <a:prstGeom prst="rect">
              <a:avLst/>
            </a:prstGeom>
            <a:noFill/>
            <a:ln w="25400" cap="flat" cmpd="sng" algn="ctr">
              <a:noFill/>
              <a:prstDash val="solid"/>
            </a:ln>
            <a:effectLst/>
          </p:spPr>
          <p:txBody>
            <a:bodyPr rtlCol="0" anchor="ctr"/>
            <a:lstStyle/>
            <a:p>
              <a:pPr algn="ctr">
                <a:defRPr/>
              </a:pPr>
              <a:endParaRPr lang="en-US" sz="3200" b="1" kern="0" dirty="0">
                <a:solidFill>
                  <a:prstClr val="white"/>
                </a:solidFill>
                <a:latin typeface="Calibri"/>
              </a:endParaRPr>
            </a:p>
          </p:txBody>
        </p:sp>
        <p:cxnSp>
          <p:nvCxnSpPr>
            <p:cNvPr id="124" name="Elbow Connector 123"/>
            <p:cNvCxnSpPr>
              <a:endCxn id="123" idx="0"/>
            </p:cNvCxnSpPr>
            <p:nvPr/>
          </p:nvCxnSpPr>
          <p:spPr>
            <a:xfrm rot="10800000" flipV="1">
              <a:off x="1488474" y="2948630"/>
              <a:ext cx="562748" cy="362465"/>
            </a:xfrm>
            <a:prstGeom prst="bentConnector2">
              <a:avLst/>
            </a:prstGeom>
            <a:noFill/>
            <a:ln w="28575" cap="flat" cmpd="sng" algn="ctr">
              <a:solidFill>
                <a:sysClr val="windowText" lastClr="000000">
                  <a:lumMod val="65000"/>
                  <a:lumOff val="35000"/>
                </a:sysClr>
              </a:solidFill>
              <a:prstDash val="solid"/>
              <a:tailEnd type="arrow" w="lg" len="lg"/>
            </a:ln>
            <a:effectLst/>
          </p:spPr>
        </p:cxnSp>
      </p:grpSp>
      <p:cxnSp>
        <p:nvCxnSpPr>
          <p:cNvPr id="125" name="Straight Connector 124"/>
          <p:cNvCxnSpPr/>
          <p:nvPr/>
        </p:nvCxnSpPr>
        <p:spPr>
          <a:xfrm>
            <a:off x="2881451" y="3533428"/>
            <a:ext cx="853357"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26" name="Straight Arrow Connector 125"/>
          <p:cNvCxnSpPr>
            <a:stCxn id="127" idx="6"/>
            <a:endCxn id="128" idx="2"/>
          </p:cNvCxnSpPr>
          <p:nvPr/>
        </p:nvCxnSpPr>
        <p:spPr>
          <a:xfrm>
            <a:off x="2324300" y="3533428"/>
            <a:ext cx="533000" cy="0"/>
          </a:xfrm>
          <a:prstGeom prst="straightConnector1">
            <a:avLst/>
          </a:prstGeom>
          <a:noFill/>
          <a:ln w="38100" cap="flat" cmpd="sng" algn="ctr">
            <a:solidFill>
              <a:srgbClr val="C4442A"/>
            </a:solidFill>
            <a:prstDash val="solid"/>
            <a:tailEnd type="stealth" w="lg" len="lg"/>
          </a:ln>
          <a:effectLst/>
        </p:spPr>
      </p:cxnSp>
      <p:sp>
        <p:nvSpPr>
          <p:cNvPr id="127" name="Oval 126"/>
          <p:cNvSpPr/>
          <p:nvPr/>
        </p:nvSpPr>
        <p:spPr>
          <a:xfrm>
            <a:off x="2209800" y="3476178"/>
            <a:ext cx="114500" cy="114500"/>
          </a:xfrm>
          <a:prstGeom prst="ellipse">
            <a:avLst/>
          </a:prstGeom>
          <a:solidFill>
            <a:srgbClr val="5A5A5A"/>
          </a:solidFill>
          <a:ln w="25400" cap="flat" cmpd="sng" algn="ctr">
            <a:noFill/>
            <a:prstDash val="solid"/>
          </a:ln>
          <a:effectLst/>
        </p:spPr>
        <p:txBody>
          <a:bodyPr rtlCol="0" anchor="ctr"/>
          <a:lstStyle/>
          <a:p>
            <a:pPr algn="ctr">
              <a:defRPr/>
            </a:pPr>
            <a:endParaRPr lang="en-US" sz="3200" b="1" kern="0" dirty="0">
              <a:solidFill>
                <a:prstClr val="white"/>
              </a:solidFill>
              <a:latin typeface="Calibri"/>
            </a:endParaRPr>
          </a:p>
        </p:txBody>
      </p:sp>
      <p:sp>
        <p:nvSpPr>
          <p:cNvPr id="128" name="Oval 127"/>
          <p:cNvSpPr/>
          <p:nvPr/>
        </p:nvSpPr>
        <p:spPr>
          <a:xfrm>
            <a:off x="2857300" y="3476178"/>
            <a:ext cx="114500" cy="114500"/>
          </a:xfrm>
          <a:prstGeom prst="ellipse">
            <a:avLst/>
          </a:prstGeom>
          <a:solidFill>
            <a:srgbClr val="5A5A5A"/>
          </a:solidFill>
          <a:ln w="25400" cap="flat" cmpd="sng" algn="ctr">
            <a:noFill/>
            <a:prstDash val="solid"/>
          </a:ln>
          <a:effectLst/>
        </p:spPr>
        <p:txBody>
          <a:bodyPr rtlCol="0" anchor="ctr"/>
          <a:lstStyle/>
          <a:p>
            <a:pPr algn="ctr">
              <a:defRPr/>
            </a:pPr>
            <a:endParaRPr lang="en-US" sz="3200" b="1" kern="0" dirty="0">
              <a:solidFill>
                <a:prstClr val="white"/>
              </a:solidFill>
              <a:latin typeface="Calibri"/>
            </a:endParaRPr>
          </a:p>
        </p:txBody>
      </p:sp>
      <p:cxnSp>
        <p:nvCxnSpPr>
          <p:cNvPr id="129" name="Straight Arrow Connector 128"/>
          <p:cNvCxnSpPr/>
          <p:nvPr/>
        </p:nvCxnSpPr>
        <p:spPr>
          <a:xfrm flipV="1">
            <a:off x="2324188" y="3220284"/>
            <a:ext cx="433199" cy="283388"/>
          </a:xfrm>
          <a:prstGeom prst="straightConnector1">
            <a:avLst/>
          </a:prstGeom>
          <a:noFill/>
          <a:ln w="38100" cap="flat" cmpd="sng" algn="ctr">
            <a:solidFill>
              <a:srgbClr val="C4442A"/>
            </a:solidFill>
            <a:prstDash val="solid"/>
            <a:tailEnd type="stealth" w="lg" len="lg"/>
          </a:ln>
          <a:effectLst/>
        </p:spPr>
      </p:cxnSp>
      <p:sp>
        <p:nvSpPr>
          <p:cNvPr id="130" name="TextBox 129"/>
          <p:cNvSpPr txBox="1"/>
          <p:nvPr/>
        </p:nvSpPr>
        <p:spPr>
          <a:xfrm>
            <a:off x="228600" y="3418422"/>
            <a:ext cx="322524" cy="523220"/>
          </a:xfrm>
          <a:prstGeom prst="rect">
            <a:avLst/>
          </a:prstGeom>
          <a:noFill/>
        </p:spPr>
        <p:txBody>
          <a:bodyPr wrap="none" rtlCol="0">
            <a:spAutoFit/>
          </a:bodyPr>
          <a:lstStyle/>
          <a:p>
            <a:r>
              <a:rPr lang="en-US" sz="2800" b="1" i="1" dirty="0">
                <a:solidFill>
                  <a:prstClr val="black"/>
                </a:solidFill>
                <a:latin typeface="Calibri"/>
              </a:rPr>
              <a:t>C</a:t>
            </a:r>
          </a:p>
        </p:txBody>
      </p:sp>
      <p:sp>
        <p:nvSpPr>
          <p:cNvPr id="131" name="Rounded Rectangle 130"/>
          <p:cNvSpPr/>
          <p:nvPr/>
        </p:nvSpPr>
        <p:spPr>
          <a:xfrm>
            <a:off x="5562600" y="1742728"/>
            <a:ext cx="3124200" cy="1604860"/>
          </a:xfrm>
          <a:prstGeom prst="roundRect">
            <a:avLst/>
          </a:prstGeom>
          <a:solidFill>
            <a:srgbClr val="C4442A"/>
          </a:solidFill>
          <a:ln w="25400" cap="flat" cmpd="sng" algn="ctr">
            <a:noFill/>
            <a:prstDash val="solid"/>
          </a:ln>
          <a:effectLst/>
        </p:spPr>
        <p:txBody>
          <a:bodyPr rtlCol="0" anchor="ctr"/>
          <a:lstStyle/>
          <a:p>
            <a:pPr algn="ctr">
              <a:defRPr/>
            </a:pPr>
            <a:r>
              <a:rPr lang="en-US" sz="4000" b="1" kern="0" dirty="0">
                <a:solidFill>
                  <a:prstClr val="white"/>
                </a:solidFill>
                <a:latin typeface="Calibri"/>
              </a:rPr>
              <a:t>Final State</a:t>
            </a:r>
          </a:p>
          <a:p>
            <a:pPr algn="ctr">
              <a:defRPr/>
            </a:pPr>
            <a:r>
              <a:rPr lang="en-US" sz="4000" b="1" i="1" kern="0" dirty="0">
                <a:solidFill>
                  <a:prstClr val="white"/>
                </a:solidFill>
                <a:latin typeface="Calibri"/>
              </a:rPr>
              <a:t>AB + BC + AC</a:t>
            </a:r>
          </a:p>
        </p:txBody>
      </p:sp>
      <p:sp>
        <p:nvSpPr>
          <p:cNvPr id="132" name="TextBox 131"/>
          <p:cNvSpPr txBox="1"/>
          <p:nvPr/>
        </p:nvSpPr>
        <p:spPr>
          <a:xfrm>
            <a:off x="3792103" y="980728"/>
            <a:ext cx="1313297" cy="523220"/>
          </a:xfrm>
          <a:prstGeom prst="rect">
            <a:avLst/>
          </a:prstGeom>
          <a:noFill/>
        </p:spPr>
        <p:txBody>
          <a:bodyPr wrap="none" rtlCol="0">
            <a:spAutoFit/>
          </a:bodyPr>
          <a:lstStyle/>
          <a:p>
            <a:pPr algn="ctr"/>
            <a:r>
              <a:rPr lang="en-US" sz="2800" b="1" i="1" dirty="0">
                <a:solidFill>
                  <a:prstClr val="black"/>
                </a:solidFill>
                <a:latin typeface="Calibri"/>
              </a:rPr>
              <a:t>½V</a:t>
            </a:r>
            <a:r>
              <a:rPr lang="en-US" sz="2800" b="1" i="1" baseline="-25000" dirty="0">
                <a:solidFill>
                  <a:prstClr val="black"/>
                </a:solidFill>
                <a:latin typeface="Calibri"/>
              </a:rPr>
              <a:t>DD</a:t>
            </a:r>
            <a:r>
              <a:rPr lang="en-US" sz="2800" b="1" i="1" dirty="0">
                <a:solidFill>
                  <a:prstClr val="black"/>
                </a:solidFill>
                <a:latin typeface="Calibri"/>
              </a:rPr>
              <a:t>+</a:t>
            </a:r>
            <a:r>
              <a:rPr lang="el-GR" sz="2800" b="1" i="1" dirty="0">
                <a:solidFill>
                  <a:prstClr val="black"/>
                </a:solidFill>
                <a:latin typeface="Calibri"/>
              </a:rPr>
              <a:t>δ</a:t>
            </a:r>
            <a:endParaRPr lang="en-US" sz="2800" b="1" i="1" dirty="0">
              <a:solidFill>
                <a:prstClr val="black"/>
              </a:solidFill>
              <a:latin typeface="Calibri"/>
            </a:endParaRPr>
          </a:p>
        </p:txBody>
      </p:sp>
      <p:sp>
        <p:nvSpPr>
          <p:cNvPr id="133" name="Rounded Rectangle 132"/>
          <p:cNvSpPr/>
          <p:nvPr/>
        </p:nvSpPr>
        <p:spPr>
          <a:xfrm>
            <a:off x="5562600" y="3643068"/>
            <a:ext cx="3124200" cy="1604860"/>
          </a:xfrm>
          <a:prstGeom prst="roundRect">
            <a:avLst/>
          </a:prstGeom>
          <a:solidFill>
            <a:srgbClr val="C4442A"/>
          </a:solidFill>
          <a:ln w="25400" cap="flat" cmpd="sng" algn="ctr">
            <a:noFill/>
            <a:prstDash val="solid"/>
          </a:ln>
          <a:effectLst/>
        </p:spPr>
        <p:txBody>
          <a:bodyPr lIns="457200" rtlCol="0" anchor="ctr"/>
          <a:lstStyle/>
          <a:p>
            <a:pPr>
              <a:defRPr/>
            </a:pPr>
            <a:r>
              <a:rPr lang="en-US" sz="4400" b="1" i="1" kern="0" dirty="0">
                <a:solidFill>
                  <a:prstClr val="white"/>
                </a:solidFill>
                <a:latin typeface="Calibri"/>
              </a:rPr>
              <a:t>C(A + B) + ~C(AB)</a:t>
            </a:r>
          </a:p>
        </p:txBody>
      </p:sp>
      <p:sp>
        <p:nvSpPr>
          <p:cNvPr id="134" name="TextBox 133"/>
          <p:cNvSpPr txBox="1"/>
          <p:nvPr/>
        </p:nvSpPr>
        <p:spPr>
          <a:xfrm>
            <a:off x="1143000" y="4485928"/>
            <a:ext cx="609600" cy="523220"/>
          </a:xfrm>
          <a:prstGeom prst="rect">
            <a:avLst/>
          </a:prstGeom>
          <a:noFill/>
        </p:spPr>
        <p:txBody>
          <a:bodyPr wrap="square" rtlCol="0">
            <a:spAutoFit/>
          </a:bodyPr>
          <a:lstStyle/>
          <a:p>
            <a:r>
              <a:rPr lang="en-US" sz="2800" b="1" i="1" dirty="0">
                <a:solidFill>
                  <a:prstClr val="black"/>
                </a:solidFill>
                <a:latin typeface="Calibri"/>
              </a:rPr>
              <a:t>en</a:t>
            </a:r>
          </a:p>
        </p:txBody>
      </p:sp>
      <p:sp>
        <p:nvSpPr>
          <p:cNvPr id="135" name="TextBox 134"/>
          <p:cNvSpPr txBox="1"/>
          <p:nvPr/>
        </p:nvSpPr>
        <p:spPr>
          <a:xfrm>
            <a:off x="4114800" y="5705128"/>
            <a:ext cx="381000" cy="534401"/>
          </a:xfrm>
          <a:prstGeom prst="rect">
            <a:avLst/>
          </a:prstGeom>
          <a:noFill/>
        </p:spPr>
        <p:txBody>
          <a:bodyPr wrap="square" rtlCol="0">
            <a:spAutoFit/>
          </a:bodyPr>
          <a:lstStyle/>
          <a:p>
            <a:r>
              <a:rPr lang="en-US" sz="2800" b="1" i="1" dirty="0">
                <a:solidFill>
                  <a:prstClr val="black"/>
                </a:solidFill>
                <a:latin typeface="Calibri"/>
              </a:rPr>
              <a:t>0</a:t>
            </a:r>
          </a:p>
        </p:txBody>
      </p:sp>
      <p:sp>
        <p:nvSpPr>
          <p:cNvPr id="136" name="TextBox 135"/>
          <p:cNvSpPr txBox="1"/>
          <p:nvPr/>
        </p:nvSpPr>
        <p:spPr>
          <a:xfrm>
            <a:off x="4004331" y="990908"/>
            <a:ext cx="720069" cy="523220"/>
          </a:xfrm>
          <a:prstGeom prst="rect">
            <a:avLst/>
          </a:prstGeom>
          <a:noFill/>
        </p:spPr>
        <p:txBody>
          <a:bodyPr wrap="none" rtlCol="0">
            <a:spAutoFit/>
          </a:bodyPr>
          <a:lstStyle/>
          <a:p>
            <a:pPr algn="ctr"/>
            <a:r>
              <a:rPr lang="en-US" sz="2800" b="1" i="1" dirty="0">
                <a:solidFill>
                  <a:prstClr val="black"/>
                </a:solidFill>
                <a:latin typeface="Calibri"/>
              </a:rPr>
              <a:t>V</a:t>
            </a:r>
            <a:r>
              <a:rPr lang="en-US" sz="2800" b="1" i="1" baseline="-25000" dirty="0">
                <a:solidFill>
                  <a:prstClr val="black"/>
                </a:solidFill>
                <a:latin typeface="Calibri"/>
              </a:rPr>
              <a:t>DD</a:t>
            </a:r>
          </a:p>
        </p:txBody>
      </p:sp>
      <p:sp>
        <p:nvSpPr>
          <p:cNvPr id="137" name="TextBox 136"/>
          <p:cNvSpPr txBox="1"/>
          <p:nvPr/>
        </p:nvSpPr>
        <p:spPr>
          <a:xfrm>
            <a:off x="1781681" y="6453336"/>
            <a:ext cx="5677969" cy="307777"/>
          </a:xfrm>
          <a:prstGeom prst="rect">
            <a:avLst/>
          </a:prstGeom>
          <a:noFill/>
        </p:spPr>
        <p:txBody>
          <a:bodyPr wrap="none" rtlCol="0">
            <a:spAutoFit/>
          </a:bodyPr>
          <a:lstStyle/>
          <a:p>
            <a:r>
              <a:rPr lang="en-US" sz="1400" dirty="0">
                <a:solidFill>
                  <a:srgbClr val="000000"/>
                </a:solidFill>
              </a:rPr>
              <a:t>Seshadri+, “</a:t>
            </a:r>
            <a:r>
              <a:rPr lang="en-US" sz="1400" dirty="0">
                <a:solidFill>
                  <a:srgbClr val="0000FF"/>
                </a:solidFill>
              </a:rPr>
              <a:t>Fast Bulk Bitwise AND and OR in DRAM</a:t>
            </a:r>
            <a:r>
              <a:rPr lang="en-US" sz="1400" dirty="0">
                <a:solidFill>
                  <a:srgbClr val="000000"/>
                </a:solidFill>
              </a:rPr>
              <a:t>”, IEEE CAL 2015.</a:t>
            </a:r>
          </a:p>
        </p:txBody>
      </p:sp>
    </p:spTree>
    <p:extLst>
      <p:ext uri="{BB962C8B-B14F-4D97-AF65-F5344CB8AC3E}">
        <p14:creationId xmlns:p14="http://schemas.microsoft.com/office/powerpoint/2010/main" val="165970857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116"/>
                                        </p:tgtEl>
                                      </p:cBhvr>
                                    </p:animEffect>
                                    <p:set>
                                      <p:cBhvr>
                                        <p:cTn id="7" dur="1" fill="hold">
                                          <p:stCondLst>
                                            <p:cond delay="499"/>
                                          </p:stCondLst>
                                        </p:cTn>
                                        <p:tgtEl>
                                          <p:spTgt spid="116"/>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500"/>
                                        <p:tgtEl>
                                          <p:spTgt spid="103"/>
                                        </p:tgtEl>
                                      </p:cBhvr>
                                    </p:animEffect>
                                    <p:set>
                                      <p:cBhvr>
                                        <p:cTn id="10" dur="1" fill="hold">
                                          <p:stCondLst>
                                            <p:cond delay="499"/>
                                          </p:stCondLst>
                                        </p:cTn>
                                        <p:tgtEl>
                                          <p:spTgt spid="103"/>
                                        </p:tgtEl>
                                        <p:attrNameLst>
                                          <p:attrName>style.visibility</p:attrName>
                                        </p:attrNameLst>
                                      </p:cBhvr>
                                      <p:to>
                                        <p:strVal val="hidden"/>
                                      </p:to>
                                    </p:set>
                                  </p:childTnLst>
                                </p:cTn>
                              </p:par>
                              <p:par>
                                <p:cTn id="11" presetID="10" presetClass="exit" presetSubtype="0" fill="hold" nodeType="withEffect">
                                  <p:stCondLst>
                                    <p:cond delay="0"/>
                                  </p:stCondLst>
                                  <p:childTnLst>
                                    <p:animEffect transition="out" filter="fade">
                                      <p:cBhvr>
                                        <p:cTn id="12" dur="500"/>
                                        <p:tgtEl>
                                          <p:spTgt spid="129"/>
                                        </p:tgtEl>
                                      </p:cBhvr>
                                    </p:animEffect>
                                    <p:set>
                                      <p:cBhvr>
                                        <p:cTn id="13" dur="1" fill="hold">
                                          <p:stCondLst>
                                            <p:cond delay="499"/>
                                          </p:stCondLst>
                                        </p:cTn>
                                        <p:tgtEl>
                                          <p:spTgt spid="129"/>
                                        </p:tgtEl>
                                        <p:attrNameLst>
                                          <p:attrName>style.visibility</p:attrName>
                                        </p:attrNameLst>
                                      </p:cBhvr>
                                      <p:to>
                                        <p:strVal val="hidden"/>
                                      </p:to>
                                    </p:set>
                                  </p:childTnLst>
                                </p:cTn>
                              </p:par>
                              <p:par>
                                <p:cTn id="14" presetID="10" presetClass="entr" presetSubtype="0" fill="hold" nodeType="withEffect">
                                  <p:stCondLst>
                                    <p:cond delay="0"/>
                                  </p:stCondLst>
                                  <p:childTnLst>
                                    <p:set>
                                      <p:cBhvr>
                                        <p:cTn id="15" dur="1" fill="hold">
                                          <p:stCondLst>
                                            <p:cond delay="0"/>
                                          </p:stCondLst>
                                        </p:cTn>
                                        <p:tgtEl>
                                          <p:spTgt spid="113"/>
                                        </p:tgtEl>
                                        <p:attrNameLst>
                                          <p:attrName>style.visibility</p:attrName>
                                        </p:attrNameLst>
                                      </p:cBhvr>
                                      <p:to>
                                        <p:strVal val="visible"/>
                                      </p:to>
                                    </p:set>
                                    <p:animEffect transition="in" filter="fade">
                                      <p:cBhvr>
                                        <p:cTn id="16" dur="500"/>
                                        <p:tgtEl>
                                          <p:spTgt spid="113"/>
                                        </p:tgtEl>
                                      </p:cBhvr>
                                    </p:animEffect>
                                  </p:childTnLst>
                                </p:cTn>
                              </p:par>
                              <p:par>
                                <p:cTn id="17" presetID="10" presetClass="entr" presetSubtype="0" fill="hold" nodeType="withEffect">
                                  <p:stCondLst>
                                    <p:cond delay="0"/>
                                  </p:stCondLst>
                                  <p:childTnLst>
                                    <p:set>
                                      <p:cBhvr>
                                        <p:cTn id="18" dur="1" fill="hold">
                                          <p:stCondLst>
                                            <p:cond delay="0"/>
                                          </p:stCondLst>
                                        </p:cTn>
                                        <p:tgtEl>
                                          <p:spTgt spid="100"/>
                                        </p:tgtEl>
                                        <p:attrNameLst>
                                          <p:attrName>style.visibility</p:attrName>
                                        </p:attrNameLst>
                                      </p:cBhvr>
                                      <p:to>
                                        <p:strVal val="visible"/>
                                      </p:to>
                                    </p:set>
                                    <p:animEffect transition="in" filter="fade">
                                      <p:cBhvr>
                                        <p:cTn id="19" dur="500"/>
                                        <p:tgtEl>
                                          <p:spTgt spid="100"/>
                                        </p:tgtEl>
                                      </p:cBhvr>
                                    </p:animEffect>
                                  </p:childTnLst>
                                </p:cTn>
                              </p:par>
                              <p:par>
                                <p:cTn id="20" presetID="10" presetClass="entr" presetSubtype="0" fill="hold" nodeType="withEffect">
                                  <p:stCondLst>
                                    <p:cond delay="0"/>
                                  </p:stCondLst>
                                  <p:childTnLst>
                                    <p:set>
                                      <p:cBhvr>
                                        <p:cTn id="21" dur="1" fill="hold">
                                          <p:stCondLst>
                                            <p:cond delay="0"/>
                                          </p:stCondLst>
                                        </p:cTn>
                                        <p:tgtEl>
                                          <p:spTgt spid="126"/>
                                        </p:tgtEl>
                                        <p:attrNameLst>
                                          <p:attrName>style.visibility</p:attrName>
                                        </p:attrNameLst>
                                      </p:cBhvr>
                                      <p:to>
                                        <p:strVal val="visible"/>
                                      </p:to>
                                    </p:set>
                                    <p:animEffect transition="in" filter="fade">
                                      <p:cBhvr>
                                        <p:cTn id="22" dur="500"/>
                                        <p:tgtEl>
                                          <p:spTgt spid="12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xit" presetSubtype="1" fill="hold" grpId="0" nodeType="clickEffect">
                                  <p:stCondLst>
                                    <p:cond delay="0"/>
                                  </p:stCondLst>
                                  <p:childTnLst>
                                    <p:animEffect transition="out" filter="wipe(up)">
                                      <p:cBhvr>
                                        <p:cTn id="26" dur="500"/>
                                        <p:tgtEl>
                                          <p:spTgt spid="73"/>
                                        </p:tgtEl>
                                      </p:cBhvr>
                                    </p:animEffect>
                                    <p:set>
                                      <p:cBhvr>
                                        <p:cTn id="27" dur="1" fill="hold">
                                          <p:stCondLst>
                                            <p:cond delay="499"/>
                                          </p:stCondLst>
                                        </p:cTn>
                                        <p:tgtEl>
                                          <p:spTgt spid="73"/>
                                        </p:tgtEl>
                                        <p:attrNameLst>
                                          <p:attrName>style.visibility</p:attrName>
                                        </p:attrNameLst>
                                      </p:cBhvr>
                                      <p:to>
                                        <p:strVal val="hidden"/>
                                      </p:to>
                                    </p:set>
                                  </p:childTnLst>
                                </p:cTn>
                              </p:par>
                              <p:par>
                                <p:cTn id="28" presetID="22" presetClass="exit" presetSubtype="1" fill="hold" grpId="0" nodeType="withEffect">
                                  <p:stCondLst>
                                    <p:cond delay="0"/>
                                  </p:stCondLst>
                                  <p:childTnLst>
                                    <p:animEffect transition="out" filter="wipe(up)">
                                      <p:cBhvr>
                                        <p:cTn id="29" dur="500"/>
                                        <p:tgtEl>
                                          <p:spTgt spid="104"/>
                                        </p:tgtEl>
                                      </p:cBhvr>
                                    </p:animEffect>
                                    <p:set>
                                      <p:cBhvr>
                                        <p:cTn id="30" dur="1" fill="hold">
                                          <p:stCondLst>
                                            <p:cond delay="499"/>
                                          </p:stCondLst>
                                        </p:cTn>
                                        <p:tgtEl>
                                          <p:spTgt spid="104"/>
                                        </p:tgtEl>
                                        <p:attrNameLst>
                                          <p:attrName>style.visibility</p:attrName>
                                        </p:attrNameLst>
                                      </p:cBhvr>
                                      <p:to>
                                        <p:strVal val="hidden"/>
                                      </p:to>
                                    </p:set>
                                  </p:childTnLst>
                                </p:cTn>
                              </p:par>
                              <p:par>
                                <p:cTn id="31" presetID="22" presetClass="entr" presetSubtype="4" fill="hold" grpId="0" nodeType="withEffect">
                                  <p:stCondLst>
                                    <p:cond delay="0"/>
                                  </p:stCondLst>
                                  <p:childTnLst>
                                    <p:set>
                                      <p:cBhvr>
                                        <p:cTn id="32" dur="1" fill="hold">
                                          <p:stCondLst>
                                            <p:cond delay="0"/>
                                          </p:stCondLst>
                                        </p:cTn>
                                        <p:tgtEl>
                                          <p:spTgt spid="72"/>
                                        </p:tgtEl>
                                        <p:attrNameLst>
                                          <p:attrName>style.visibility</p:attrName>
                                        </p:attrNameLst>
                                      </p:cBhvr>
                                      <p:to>
                                        <p:strVal val="visible"/>
                                      </p:to>
                                    </p:set>
                                    <p:animEffect transition="in" filter="wipe(down)">
                                      <p:cBhvr>
                                        <p:cTn id="33" dur="500"/>
                                        <p:tgtEl>
                                          <p:spTgt spid="72"/>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32"/>
                                        </p:tgtEl>
                                        <p:attrNameLst>
                                          <p:attrName>style.visibility</p:attrName>
                                        </p:attrNameLst>
                                      </p:cBhvr>
                                      <p:to>
                                        <p:strVal val="visible"/>
                                      </p:to>
                                    </p:set>
                                    <p:animEffect transition="in" filter="fade">
                                      <p:cBhvr>
                                        <p:cTn id="38" dur="500"/>
                                        <p:tgtEl>
                                          <p:spTgt spid="132"/>
                                        </p:tgtEl>
                                      </p:cBhvr>
                                    </p:animEffect>
                                  </p:childTnLst>
                                </p:cTn>
                              </p:par>
                              <p:par>
                                <p:cTn id="39" presetID="10" presetClass="exit" presetSubtype="0" fill="hold" grpId="0" nodeType="withEffect">
                                  <p:stCondLst>
                                    <p:cond delay="0"/>
                                  </p:stCondLst>
                                  <p:childTnLst>
                                    <p:animEffect transition="out" filter="fade">
                                      <p:cBhvr>
                                        <p:cTn id="40" dur="500"/>
                                        <p:tgtEl>
                                          <p:spTgt spid="91"/>
                                        </p:tgtEl>
                                      </p:cBhvr>
                                    </p:animEffect>
                                    <p:set>
                                      <p:cBhvr>
                                        <p:cTn id="41" dur="1" fill="hold">
                                          <p:stCondLst>
                                            <p:cond delay="499"/>
                                          </p:stCondLst>
                                        </p:cTn>
                                        <p:tgtEl>
                                          <p:spTgt spid="91"/>
                                        </p:tgtEl>
                                        <p:attrNameLst>
                                          <p:attrName>style.visibility</p:attrName>
                                        </p:attrNameLst>
                                      </p:cBhvr>
                                      <p:to>
                                        <p:strVal val="hidden"/>
                                      </p:to>
                                    </p:set>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grpId="0" nodeType="clickEffect">
                                  <p:stCondLst>
                                    <p:cond delay="0"/>
                                  </p:stCondLst>
                                  <p:childTnLst>
                                    <p:set>
                                      <p:cBhvr>
                                        <p:cTn id="45" dur="1" fill="hold">
                                          <p:stCondLst>
                                            <p:cond delay="0"/>
                                          </p:stCondLst>
                                        </p:cTn>
                                        <p:tgtEl>
                                          <p:spTgt spid="134"/>
                                        </p:tgtEl>
                                        <p:attrNameLst>
                                          <p:attrName>style.visibility</p:attrName>
                                        </p:attrNameLst>
                                      </p:cBhvr>
                                      <p:to>
                                        <p:strVal val="visible"/>
                                      </p:to>
                                    </p:set>
                                    <p:animEffect transition="in" filter="fade">
                                      <p:cBhvr>
                                        <p:cTn id="46" dur="500"/>
                                        <p:tgtEl>
                                          <p:spTgt spid="134"/>
                                        </p:tgtEl>
                                      </p:cBhvr>
                                    </p:animEffect>
                                  </p:childTnLst>
                                </p:cTn>
                              </p:par>
                              <p:par>
                                <p:cTn id="47" presetID="10" presetClass="exit" presetSubtype="0" fill="hold" grpId="0" nodeType="withEffect">
                                  <p:stCondLst>
                                    <p:cond delay="0"/>
                                  </p:stCondLst>
                                  <p:childTnLst>
                                    <p:animEffect transition="out" filter="fade">
                                      <p:cBhvr>
                                        <p:cTn id="48" dur="500"/>
                                        <p:tgtEl>
                                          <p:spTgt spid="92"/>
                                        </p:tgtEl>
                                      </p:cBhvr>
                                    </p:animEffect>
                                    <p:set>
                                      <p:cBhvr>
                                        <p:cTn id="49" dur="1" fill="hold">
                                          <p:stCondLst>
                                            <p:cond delay="499"/>
                                          </p:stCondLst>
                                        </p:cTn>
                                        <p:tgtEl>
                                          <p:spTgt spid="92"/>
                                        </p:tgtEl>
                                        <p:attrNameLst>
                                          <p:attrName>style.visibility</p:attrName>
                                        </p:attrNameLst>
                                      </p:cBhvr>
                                      <p:to>
                                        <p:strVal val="hidden"/>
                                      </p:to>
                                    </p:set>
                                  </p:childTnLst>
                                </p:cTn>
                              </p:par>
                            </p:childTnLst>
                          </p:cTn>
                        </p:par>
                      </p:childTnLst>
                    </p:cTn>
                  </p:par>
                  <p:par>
                    <p:cTn id="50" fill="hold">
                      <p:stCondLst>
                        <p:cond delay="indefinite"/>
                      </p:stCondLst>
                      <p:childTnLst>
                        <p:par>
                          <p:cTn id="51" fill="hold">
                            <p:stCondLst>
                              <p:cond delay="0"/>
                            </p:stCondLst>
                            <p:childTnLst>
                              <p:par>
                                <p:cTn id="52" presetID="10" presetClass="exit" presetSubtype="0" fill="hold" grpId="1" nodeType="clickEffect">
                                  <p:stCondLst>
                                    <p:cond delay="0"/>
                                  </p:stCondLst>
                                  <p:childTnLst>
                                    <p:animEffect transition="out" filter="fade">
                                      <p:cBhvr>
                                        <p:cTn id="53" dur="500"/>
                                        <p:tgtEl>
                                          <p:spTgt spid="132"/>
                                        </p:tgtEl>
                                      </p:cBhvr>
                                    </p:animEffect>
                                    <p:set>
                                      <p:cBhvr>
                                        <p:cTn id="54" dur="1" fill="hold">
                                          <p:stCondLst>
                                            <p:cond delay="499"/>
                                          </p:stCondLst>
                                        </p:cTn>
                                        <p:tgtEl>
                                          <p:spTgt spid="132"/>
                                        </p:tgtEl>
                                        <p:attrNameLst>
                                          <p:attrName>style.visibility</p:attrName>
                                        </p:attrNameLst>
                                      </p:cBhvr>
                                      <p:to>
                                        <p:strVal val="hidden"/>
                                      </p:to>
                                    </p:set>
                                  </p:childTnLst>
                                </p:cTn>
                              </p:par>
                              <p:par>
                                <p:cTn id="55" presetID="10" presetClass="exit" presetSubtype="0" fill="hold" grpId="0" nodeType="withEffect">
                                  <p:stCondLst>
                                    <p:cond delay="0"/>
                                  </p:stCondLst>
                                  <p:childTnLst>
                                    <p:animEffect transition="out" filter="fade">
                                      <p:cBhvr>
                                        <p:cTn id="56" dur="500"/>
                                        <p:tgtEl>
                                          <p:spTgt spid="90"/>
                                        </p:tgtEl>
                                      </p:cBhvr>
                                    </p:animEffect>
                                    <p:set>
                                      <p:cBhvr>
                                        <p:cTn id="57" dur="1" fill="hold">
                                          <p:stCondLst>
                                            <p:cond delay="499"/>
                                          </p:stCondLst>
                                        </p:cTn>
                                        <p:tgtEl>
                                          <p:spTgt spid="90"/>
                                        </p:tgtEl>
                                        <p:attrNameLst>
                                          <p:attrName>style.visibility</p:attrName>
                                        </p:attrNameLst>
                                      </p:cBhvr>
                                      <p:to>
                                        <p:strVal val="hidden"/>
                                      </p:to>
                                    </p:set>
                                  </p:childTnLst>
                                </p:cTn>
                              </p:par>
                              <p:par>
                                <p:cTn id="58" presetID="10" presetClass="entr" presetSubtype="0" fill="hold" grpId="0" nodeType="withEffect">
                                  <p:stCondLst>
                                    <p:cond delay="0"/>
                                  </p:stCondLst>
                                  <p:childTnLst>
                                    <p:set>
                                      <p:cBhvr>
                                        <p:cTn id="59" dur="1" fill="hold">
                                          <p:stCondLst>
                                            <p:cond delay="0"/>
                                          </p:stCondLst>
                                        </p:cTn>
                                        <p:tgtEl>
                                          <p:spTgt spid="136"/>
                                        </p:tgtEl>
                                        <p:attrNameLst>
                                          <p:attrName>style.visibility</p:attrName>
                                        </p:attrNameLst>
                                      </p:cBhvr>
                                      <p:to>
                                        <p:strVal val="visible"/>
                                      </p:to>
                                    </p:set>
                                    <p:animEffect transition="in" filter="fade">
                                      <p:cBhvr>
                                        <p:cTn id="60" dur="500"/>
                                        <p:tgtEl>
                                          <p:spTgt spid="136"/>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35"/>
                                        </p:tgtEl>
                                        <p:attrNameLst>
                                          <p:attrName>style.visibility</p:attrName>
                                        </p:attrNameLst>
                                      </p:cBhvr>
                                      <p:to>
                                        <p:strVal val="visible"/>
                                      </p:to>
                                    </p:set>
                                    <p:animEffect transition="in" filter="fade">
                                      <p:cBhvr>
                                        <p:cTn id="63" dur="500"/>
                                        <p:tgtEl>
                                          <p:spTgt spid="135"/>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4" fill="hold" grpId="1" nodeType="clickEffect">
                                  <p:stCondLst>
                                    <p:cond delay="0"/>
                                  </p:stCondLst>
                                  <p:childTnLst>
                                    <p:set>
                                      <p:cBhvr>
                                        <p:cTn id="67" dur="1" fill="hold">
                                          <p:stCondLst>
                                            <p:cond delay="0"/>
                                          </p:stCondLst>
                                        </p:cTn>
                                        <p:tgtEl>
                                          <p:spTgt spid="73"/>
                                        </p:tgtEl>
                                        <p:attrNameLst>
                                          <p:attrName>style.visibility</p:attrName>
                                        </p:attrNameLst>
                                      </p:cBhvr>
                                      <p:to>
                                        <p:strVal val="visible"/>
                                      </p:to>
                                    </p:set>
                                    <p:animEffect transition="in" filter="wipe(down)">
                                      <p:cBhvr>
                                        <p:cTn id="68" dur="500"/>
                                        <p:tgtEl>
                                          <p:spTgt spid="73"/>
                                        </p:tgtEl>
                                      </p:cBhvr>
                                    </p:animEffect>
                                  </p:childTnLst>
                                </p:cTn>
                              </p:par>
                              <p:par>
                                <p:cTn id="69" presetID="22" presetClass="entr" presetSubtype="4" fill="hold" grpId="1" nodeType="withEffect">
                                  <p:stCondLst>
                                    <p:cond delay="0"/>
                                  </p:stCondLst>
                                  <p:childTnLst>
                                    <p:set>
                                      <p:cBhvr>
                                        <p:cTn id="70" dur="1" fill="hold">
                                          <p:stCondLst>
                                            <p:cond delay="0"/>
                                          </p:stCondLst>
                                        </p:cTn>
                                        <p:tgtEl>
                                          <p:spTgt spid="104"/>
                                        </p:tgtEl>
                                        <p:attrNameLst>
                                          <p:attrName>style.visibility</p:attrName>
                                        </p:attrNameLst>
                                      </p:cBhvr>
                                      <p:to>
                                        <p:strVal val="visible"/>
                                      </p:to>
                                    </p:set>
                                    <p:animEffect transition="in" filter="wipe(down)">
                                      <p:cBhvr>
                                        <p:cTn id="71" dur="500"/>
                                        <p:tgtEl>
                                          <p:spTgt spid="104"/>
                                        </p:tgtEl>
                                      </p:cBhvr>
                                    </p:animEffect>
                                  </p:childTnLst>
                                </p:cTn>
                              </p:par>
                              <p:par>
                                <p:cTn id="72" presetID="22" presetClass="entr" presetSubtype="4" fill="hold" grpId="0" nodeType="withEffect">
                                  <p:stCondLst>
                                    <p:cond delay="0"/>
                                  </p:stCondLst>
                                  <p:childTnLst>
                                    <p:set>
                                      <p:cBhvr>
                                        <p:cTn id="73" dur="1" fill="hold">
                                          <p:stCondLst>
                                            <p:cond delay="0"/>
                                          </p:stCondLst>
                                        </p:cTn>
                                        <p:tgtEl>
                                          <p:spTgt spid="71"/>
                                        </p:tgtEl>
                                        <p:attrNameLst>
                                          <p:attrName>style.visibility</p:attrName>
                                        </p:attrNameLst>
                                      </p:cBhvr>
                                      <p:to>
                                        <p:strVal val="visible"/>
                                      </p:to>
                                    </p:set>
                                    <p:animEffect transition="in" filter="wipe(down)">
                                      <p:cBhvr>
                                        <p:cTn id="74" dur="500"/>
                                        <p:tgtEl>
                                          <p:spTgt spid="71"/>
                                        </p:tgtEl>
                                      </p:cBhvr>
                                    </p:animEffect>
                                  </p:childTnLst>
                                </p:cTn>
                              </p:par>
                            </p:childTnLst>
                          </p:cTn>
                        </p:par>
                      </p:childTnLst>
                    </p:cTn>
                  </p:par>
                  <p:par>
                    <p:cTn id="75" fill="hold">
                      <p:stCondLst>
                        <p:cond delay="indefinite"/>
                      </p:stCondLst>
                      <p:childTnLst>
                        <p:par>
                          <p:cTn id="76" fill="hold">
                            <p:stCondLst>
                              <p:cond delay="0"/>
                            </p:stCondLst>
                            <p:childTnLst>
                              <p:par>
                                <p:cTn id="77" presetID="10" presetClass="entr" presetSubtype="0" fill="hold" grpId="0" nodeType="clickEffect">
                                  <p:stCondLst>
                                    <p:cond delay="0"/>
                                  </p:stCondLst>
                                  <p:childTnLst>
                                    <p:set>
                                      <p:cBhvr>
                                        <p:cTn id="78" dur="1" fill="hold">
                                          <p:stCondLst>
                                            <p:cond delay="0"/>
                                          </p:stCondLst>
                                        </p:cTn>
                                        <p:tgtEl>
                                          <p:spTgt spid="131"/>
                                        </p:tgtEl>
                                        <p:attrNameLst>
                                          <p:attrName>style.visibility</p:attrName>
                                        </p:attrNameLst>
                                      </p:cBhvr>
                                      <p:to>
                                        <p:strVal val="visible"/>
                                      </p:to>
                                    </p:set>
                                    <p:animEffect transition="in" filter="fade">
                                      <p:cBhvr>
                                        <p:cTn id="79" dur="500"/>
                                        <p:tgtEl>
                                          <p:spTgt spid="131"/>
                                        </p:tgtEl>
                                      </p:cBhvr>
                                    </p:animEffect>
                                  </p:childTnLst>
                                </p:cTn>
                              </p:par>
                            </p:childTnLst>
                          </p:cTn>
                        </p:par>
                      </p:childTnLst>
                    </p:cTn>
                  </p:par>
                  <p:par>
                    <p:cTn id="80" fill="hold">
                      <p:stCondLst>
                        <p:cond delay="indefinite"/>
                      </p:stCondLst>
                      <p:childTnLst>
                        <p:par>
                          <p:cTn id="81" fill="hold">
                            <p:stCondLst>
                              <p:cond delay="0"/>
                            </p:stCondLst>
                            <p:childTnLst>
                              <p:par>
                                <p:cTn id="82" presetID="10" presetClass="entr" presetSubtype="0" fill="hold" grpId="0" nodeType="clickEffect">
                                  <p:stCondLst>
                                    <p:cond delay="0"/>
                                  </p:stCondLst>
                                  <p:childTnLst>
                                    <p:set>
                                      <p:cBhvr>
                                        <p:cTn id="83" dur="1" fill="hold">
                                          <p:stCondLst>
                                            <p:cond delay="0"/>
                                          </p:stCondLst>
                                        </p:cTn>
                                        <p:tgtEl>
                                          <p:spTgt spid="133"/>
                                        </p:tgtEl>
                                        <p:attrNameLst>
                                          <p:attrName>style.visibility</p:attrName>
                                        </p:attrNameLst>
                                      </p:cBhvr>
                                      <p:to>
                                        <p:strVal val="visible"/>
                                      </p:to>
                                    </p:set>
                                    <p:animEffect transition="in" filter="fade">
                                      <p:cBhvr>
                                        <p:cTn id="84" dur="500"/>
                                        <p:tgtEl>
                                          <p:spTgt spid="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animBg="1"/>
      <p:bldP spid="72" grpId="0" animBg="1"/>
      <p:bldP spid="73" grpId="0" animBg="1"/>
      <p:bldP spid="73" grpId="1" animBg="1"/>
      <p:bldP spid="90" grpId="0"/>
      <p:bldP spid="91" grpId="0"/>
      <p:bldP spid="92" grpId="0"/>
      <p:bldP spid="104" grpId="0" animBg="1"/>
      <p:bldP spid="104" grpId="1" animBg="1"/>
      <p:bldP spid="131" grpId="0" animBg="1"/>
      <p:bldP spid="132" grpId="0"/>
      <p:bldP spid="132" grpId="1"/>
      <p:bldP spid="133" grpId="0" animBg="1"/>
      <p:bldP spid="134" grpId="0"/>
      <p:bldP spid="135" grpId="0"/>
      <p:bldP spid="136" grpId="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In-DRAM NOT: Dual Contact Cell</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126</a:t>
            </a:fld>
            <a:endParaRPr lang="en-US" altLang="en-US">
              <a:solidFill>
                <a:srgbClr val="000000"/>
              </a:solidFill>
            </a:endParaRPr>
          </a:p>
        </p:txBody>
      </p:sp>
      <p:pic>
        <p:nvPicPr>
          <p:cNvPr id="6" name="Picture 5"/>
          <p:cNvPicPr>
            <a:picLocks noChangeAspect="1"/>
          </p:cNvPicPr>
          <p:nvPr/>
        </p:nvPicPr>
        <p:blipFill>
          <a:blip r:embed="rId2"/>
          <a:stretch>
            <a:fillRect/>
          </a:stretch>
        </p:blipFill>
        <p:spPr>
          <a:xfrm>
            <a:off x="323528" y="1035173"/>
            <a:ext cx="4104456" cy="4705108"/>
          </a:xfrm>
          <a:prstGeom prst="rect">
            <a:avLst/>
          </a:prstGeom>
        </p:spPr>
      </p:pic>
      <p:sp>
        <p:nvSpPr>
          <p:cNvPr id="5" name="TextBox 4"/>
          <p:cNvSpPr txBox="1"/>
          <p:nvPr/>
        </p:nvSpPr>
        <p:spPr>
          <a:xfrm>
            <a:off x="-10701" y="5949280"/>
            <a:ext cx="9284914" cy="296235"/>
          </a:xfrm>
          <a:prstGeom prst="rect">
            <a:avLst/>
          </a:prstGeom>
          <a:noFill/>
        </p:spPr>
        <p:txBody>
          <a:bodyPr wrap="none" rtlCol="0">
            <a:spAutoFit/>
          </a:bodyPr>
          <a:lstStyle/>
          <a:p>
            <a:r>
              <a:rPr lang="en-US" sz="1325" dirty="0">
                <a:solidFill>
                  <a:srgbClr val="000000"/>
                </a:solidFill>
              </a:rPr>
              <a:t>Seshadri+, “</a:t>
            </a:r>
            <a:r>
              <a:rPr lang="en-US" sz="1325" dirty="0">
                <a:solidFill>
                  <a:srgbClr val="0000FF"/>
                </a:solidFill>
              </a:rPr>
              <a:t>Ambit: In-Memory Accelerator for Bulk Bitwise Operations using Commodity DRAM Technology</a:t>
            </a:r>
            <a:r>
              <a:rPr lang="en-US" sz="1325" dirty="0">
                <a:solidFill>
                  <a:srgbClr val="000000"/>
                </a:solidFill>
              </a:rPr>
              <a:t>,” MICRO 2017.</a:t>
            </a:r>
          </a:p>
        </p:txBody>
      </p:sp>
      <p:sp>
        <p:nvSpPr>
          <p:cNvPr id="3" name="TextBox 2"/>
          <p:cNvSpPr txBox="1"/>
          <p:nvPr/>
        </p:nvSpPr>
        <p:spPr>
          <a:xfrm>
            <a:off x="4617145" y="1862822"/>
            <a:ext cx="4556504" cy="2862322"/>
          </a:xfrm>
          <a:prstGeom prst="rect">
            <a:avLst/>
          </a:prstGeom>
          <a:noFill/>
        </p:spPr>
        <p:txBody>
          <a:bodyPr wrap="none" rtlCol="0">
            <a:spAutoFit/>
          </a:bodyPr>
          <a:lstStyle/>
          <a:p>
            <a:pPr algn="ctr"/>
            <a:r>
              <a:rPr lang="en-US" sz="3600" dirty="0">
                <a:solidFill>
                  <a:srgbClr val="000000"/>
                </a:solidFill>
              </a:rPr>
              <a:t>Idea: </a:t>
            </a:r>
          </a:p>
          <a:p>
            <a:pPr algn="ctr"/>
            <a:r>
              <a:rPr lang="en-US" sz="3600" dirty="0">
                <a:solidFill>
                  <a:srgbClr val="0000FF"/>
                </a:solidFill>
              </a:rPr>
              <a:t>Feed the </a:t>
            </a:r>
          </a:p>
          <a:p>
            <a:pPr algn="ctr"/>
            <a:r>
              <a:rPr lang="en-US" sz="3600" dirty="0">
                <a:solidFill>
                  <a:srgbClr val="0000FF"/>
                </a:solidFill>
              </a:rPr>
              <a:t>negated value </a:t>
            </a:r>
          </a:p>
          <a:p>
            <a:pPr algn="ctr"/>
            <a:r>
              <a:rPr lang="en-US" sz="3600" dirty="0">
                <a:solidFill>
                  <a:srgbClr val="0000FF"/>
                </a:solidFill>
              </a:rPr>
              <a:t>in the sense amplifier</a:t>
            </a:r>
          </a:p>
          <a:p>
            <a:pPr algn="ctr"/>
            <a:r>
              <a:rPr lang="en-US" sz="3600" dirty="0">
                <a:solidFill>
                  <a:srgbClr val="0000FF"/>
                </a:solidFill>
              </a:rPr>
              <a:t>into a special row</a:t>
            </a:r>
          </a:p>
        </p:txBody>
      </p:sp>
    </p:spTree>
    <p:extLst>
      <p:ext uri="{BB962C8B-B14F-4D97-AF65-F5344CB8AC3E}">
        <p14:creationId xmlns:p14="http://schemas.microsoft.com/office/powerpoint/2010/main" val="168514729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152400"/>
            <a:ext cx="9036496" cy="1066800"/>
          </a:xfrm>
        </p:spPr>
        <p:txBody>
          <a:bodyPr/>
          <a:lstStyle/>
          <a:p>
            <a:r>
              <a:rPr lang="en-US" dirty="0"/>
              <a:t>Performance: In-DRAM </a:t>
            </a:r>
            <a:r>
              <a:rPr lang="en-US"/>
              <a:t>Bitwise Operations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127</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0" y="1273196"/>
            <a:ext cx="9144000" cy="4311608"/>
          </a:xfrm>
          <a:prstGeom prst="rect">
            <a:avLst/>
          </a:prstGeom>
        </p:spPr>
      </p:pic>
      <p:sp>
        <p:nvSpPr>
          <p:cNvPr id="6" name="TextBox 5"/>
          <p:cNvSpPr txBox="1"/>
          <p:nvPr/>
        </p:nvSpPr>
        <p:spPr>
          <a:xfrm>
            <a:off x="-10701" y="5949280"/>
            <a:ext cx="9284914" cy="296235"/>
          </a:xfrm>
          <a:prstGeom prst="rect">
            <a:avLst/>
          </a:prstGeom>
          <a:noFill/>
        </p:spPr>
        <p:txBody>
          <a:bodyPr wrap="none" rtlCol="0">
            <a:spAutoFit/>
          </a:bodyPr>
          <a:lstStyle/>
          <a:p>
            <a:r>
              <a:rPr lang="en-US" sz="1325" dirty="0">
                <a:solidFill>
                  <a:srgbClr val="000000"/>
                </a:solidFill>
              </a:rPr>
              <a:t>Seshadri+, “</a:t>
            </a:r>
            <a:r>
              <a:rPr lang="en-US" sz="1325" dirty="0">
                <a:solidFill>
                  <a:srgbClr val="0000FF"/>
                </a:solidFill>
              </a:rPr>
              <a:t>Ambit: In-Memory Accelerator for Bulk Bitwise Operations using Commodity DRAM Technology</a:t>
            </a:r>
            <a:r>
              <a:rPr lang="en-US" sz="1325" dirty="0">
                <a:solidFill>
                  <a:srgbClr val="000000"/>
                </a:solidFill>
              </a:rPr>
              <a:t>,” MICRO 2017.</a:t>
            </a:r>
          </a:p>
        </p:txBody>
      </p:sp>
    </p:spTree>
    <p:extLst>
      <p:ext uri="{BB962C8B-B14F-4D97-AF65-F5344CB8AC3E}">
        <p14:creationId xmlns:p14="http://schemas.microsoft.com/office/powerpoint/2010/main" val="160675129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Energy of In-DRAM Bitwise Operations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128</a:t>
            </a:fld>
            <a:endParaRPr lang="en-US" altLang="en-US">
              <a:solidFill>
                <a:srgbClr val="000000"/>
              </a:solidFill>
            </a:endParaRPr>
          </a:p>
        </p:txBody>
      </p:sp>
      <p:sp>
        <p:nvSpPr>
          <p:cNvPr id="7" name="TextBox 6"/>
          <p:cNvSpPr txBox="1"/>
          <p:nvPr/>
        </p:nvSpPr>
        <p:spPr>
          <a:xfrm>
            <a:off x="-10701" y="5949280"/>
            <a:ext cx="9284914" cy="296235"/>
          </a:xfrm>
          <a:prstGeom prst="rect">
            <a:avLst/>
          </a:prstGeom>
          <a:noFill/>
        </p:spPr>
        <p:txBody>
          <a:bodyPr wrap="none" rtlCol="0">
            <a:spAutoFit/>
          </a:bodyPr>
          <a:lstStyle/>
          <a:p>
            <a:r>
              <a:rPr lang="en-US" sz="1325" dirty="0">
                <a:solidFill>
                  <a:srgbClr val="000000"/>
                </a:solidFill>
              </a:rPr>
              <a:t>Seshadri+, “</a:t>
            </a:r>
            <a:r>
              <a:rPr lang="en-US" sz="1325" dirty="0">
                <a:solidFill>
                  <a:srgbClr val="0000FF"/>
                </a:solidFill>
              </a:rPr>
              <a:t>Ambit: In-Memory Accelerator for Bulk Bitwise Operations using Commodity DRAM Technology</a:t>
            </a:r>
            <a:r>
              <a:rPr lang="en-US" sz="1325" dirty="0">
                <a:solidFill>
                  <a:srgbClr val="000000"/>
                </a:solidFill>
              </a:rPr>
              <a:t>,” MICRO 2017.</a:t>
            </a:r>
          </a:p>
        </p:txBody>
      </p:sp>
      <p:pic>
        <p:nvPicPr>
          <p:cNvPr id="3" name="Picture 2"/>
          <p:cNvPicPr>
            <a:picLocks noChangeAspect="1"/>
          </p:cNvPicPr>
          <p:nvPr/>
        </p:nvPicPr>
        <p:blipFill>
          <a:blip r:embed="rId2"/>
          <a:stretch>
            <a:fillRect/>
          </a:stretch>
        </p:blipFill>
        <p:spPr>
          <a:xfrm>
            <a:off x="0" y="1966435"/>
            <a:ext cx="9144000" cy="2925129"/>
          </a:xfrm>
          <a:prstGeom prst="rect">
            <a:avLst/>
          </a:prstGeom>
        </p:spPr>
      </p:pic>
    </p:spTree>
    <p:extLst>
      <p:ext uri="{BB962C8B-B14F-4D97-AF65-F5344CB8AC3E}">
        <p14:creationId xmlns:p14="http://schemas.microsoft.com/office/powerpoint/2010/main" val="6218765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C494EC-CC29-4C1B-BC30-B25CBF0152B1}"/>
              </a:ext>
            </a:extLst>
          </p:cNvPr>
          <p:cNvSpPr>
            <a:spLocks noGrp="1"/>
          </p:cNvSpPr>
          <p:nvPr>
            <p:ph type="title"/>
          </p:nvPr>
        </p:nvSpPr>
        <p:spPr/>
        <p:txBody>
          <a:bodyPr/>
          <a:lstStyle/>
          <a:p>
            <a:r>
              <a:rPr lang="en-US" dirty="0"/>
              <a:t>Ambit vs. DDR3: Performance and Energy</a:t>
            </a:r>
          </a:p>
        </p:txBody>
      </p:sp>
      <p:sp>
        <p:nvSpPr>
          <p:cNvPr id="4" name="Slide Number Placeholder 3">
            <a:extLst>
              <a:ext uri="{FF2B5EF4-FFF2-40B4-BE49-F238E27FC236}">
                <a16:creationId xmlns:a16="http://schemas.microsoft.com/office/drawing/2014/main" id="{C6439D3B-A3F5-4658-A5BE-B00BFFC8A920}"/>
              </a:ext>
            </a:extLst>
          </p:cNvPr>
          <p:cNvSpPr>
            <a:spLocks noGrp="1"/>
          </p:cNvSpPr>
          <p:nvPr>
            <p:ph type="sldNum" sz="quarter" idx="12"/>
          </p:nvPr>
        </p:nvSpPr>
        <p:spPr/>
        <p:txBody>
          <a:bodyPr/>
          <a:lstStyle/>
          <a:p>
            <a:fld id="{BA2D8F13-174C-467F-9D40-7DDEF70CAB8C}" type="slidenum">
              <a:rPr lang="en-US" smtClean="0"/>
              <a:pPr/>
              <a:t>129</a:t>
            </a:fld>
            <a:endParaRPr lang="en-US"/>
          </a:p>
        </p:txBody>
      </p:sp>
      <p:graphicFrame>
        <p:nvGraphicFramePr>
          <p:cNvPr id="5" name="Chart 4">
            <a:extLst>
              <a:ext uri="{FF2B5EF4-FFF2-40B4-BE49-F238E27FC236}">
                <a16:creationId xmlns:a16="http://schemas.microsoft.com/office/drawing/2014/main" id="{5AB549DD-5A03-443B-A7E3-97EF7C548D5D}"/>
              </a:ext>
            </a:extLst>
          </p:cNvPr>
          <p:cNvGraphicFramePr>
            <a:graphicFrameLocks/>
          </p:cNvGraphicFramePr>
          <p:nvPr>
            <p:extLst/>
          </p:nvPr>
        </p:nvGraphicFramePr>
        <p:xfrm>
          <a:off x="609600" y="1143000"/>
          <a:ext cx="8077200" cy="5181600"/>
        </p:xfrm>
        <a:graphic>
          <a:graphicData uri="http://schemas.openxmlformats.org/drawingml/2006/chart">
            <c:chart xmlns:c="http://schemas.openxmlformats.org/drawingml/2006/chart" xmlns:r="http://schemas.openxmlformats.org/officeDocument/2006/relationships" r:id="rId2"/>
          </a:graphicData>
        </a:graphic>
      </p:graphicFrame>
      <p:grpSp>
        <p:nvGrpSpPr>
          <p:cNvPr id="10" name="Group 9">
            <a:extLst>
              <a:ext uri="{FF2B5EF4-FFF2-40B4-BE49-F238E27FC236}">
                <a16:creationId xmlns:a16="http://schemas.microsoft.com/office/drawing/2014/main" id="{1F13FD58-5AF1-4A70-AAF4-BA2FD69585F4}"/>
              </a:ext>
            </a:extLst>
          </p:cNvPr>
          <p:cNvGrpSpPr/>
          <p:nvPr/>
        </p:nvGrpSpPr>
        <p:grpSpPr>
          <a:xfrm>
            <a:off x="5628222" y="2477869"/>
            <a:ext cx="1849940" cy="1451335"/>
            <a:chOff x="5628222" y="2477869"/>
            <a:chExt cx="1849940" cy="1451335"/>
          </a:xfrm>
        </p:grpSpPr>
        <p:sp>
          <p:nvSpPr>
            <p:cNvPr id="6" name="TextBox 5">
              <a:extLst>
                <a:ext uri="{FF2B5EF4-FFF2-40B4-BE49-F238E27FC236}">
                  <a16:creationId xmlns:a16="http://schemas.microsoft.com/office/drawing/2014/main" id="{9D3014AC-E750-4E89-95E0-6E377B3192BA}"/>
                </a:ext>
              </a:extLst>
            </p:cNvPr>
            <p:cNvSpPr txBox="1"/>
            <p:nvPr/>
          </p:nvSpPr>
          <p:spPr>
            <a:xfrm>
              <a:off x="5628222" y="2477869"/>
              <a:ext cx="766557" cy="646331"/>
            </a:xfrm>
            <a:prstGeom prst="rect">
              <a:avLst/>
            </a:prstGeom>
            <a:noFill/>
          </p:spPr>
          <p:txBody>
            <a:bodyPr wrap="none" rtlCol="0">
              <a:spAutoFit/>
            </a:bodyPr>
            <a:lstStyle/>
            <a:p>
              <a:pPr algn="ctr"/>
              <a:r>
                <a:rPr lang="en-US" sz="3600" b="1" dirty="0">
                  <a:solidFill>
                    <a:srgbClr val="0070C0"/>
                  </a:solidFill>
                </a:rPr>
                <a:t>32X</a:t>
              </a:r>
            </a:p>
          </p:txBody>
        </p:sp>
        <p:sp>
          <p:nvSpPr>
            <p:cNvPr id="8" name="Freeform: Shape 7">
              <a:extLst>
                <a:ext uri="{FF2B5EF4-FFF2-40B4-BE49-F238E27FC236}">
                  <a16:creationId xmlns:a16="http://schemas.microsoft.com/office/drawing/2014/main" id="{319E9FFE-5207-445D-921D-CAE4675041B8}"/>
                </a:ext>
              </a:extLst>
            </p:cNvPr>
            <p:cNvSpPr/>
            <p:nvPr/>
          </p:nvSpPr>
          <p:spPr>
            <a:xfrm>
              <a:off x="6102036" y="3041964"/>
              <a:ext cx="1376126" cy="887240"/>
            </a:xfrm>
            <a:custGeom>
              <a:avLst/>
              <a:gdLst>
                <a:gd name="connsiteX0" fmla="*/ 0 w 1376126"/>
                <a:gd name="connsiteY0" fmla="*/ 0 h 887240"/>
                <a:gd name="connsiteX1" fmla="*/ 1376126 w 1376126"/>
                <a:gd name="connsiteY1" fmla="*/ 887240 h 887240"/>
              </a:gdLst>
              <a:ahLst/>
              <a:cxnLst>
                <a:cxn ang="0">
                  <a:pos x="connsiteX0" y="connsiteY0"/>
                </a:cxn>
                <a:cxn ang="0">
                  <a:pos x="connsiteX1" y="connsiteY1"/>
                </a:cxn>
              </a:cxnLst>
              <a:rect l="l" t="t" r="r" b="b"/>
              <a:pathLst>
                <a:path w="1376126" h="887240">
                  <a:moveTo>
                    <a:pt x="0" y="0"/>
                  </a:moveTo>
                  <a:lnTo>
                    <a:pt x="1376126" y="887240"/>
                  </a:lnTo>
                </a:path>
              </a:pathLst>
            </a:custGeom>
            <a:noFill/>
            <a:ln>
              <a:solidFill>
                <a:schemeClr val="accent2"/>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grpSp>
        <p:nvGrpSpPr>
          <p:cNvPr id="11" name="Group 10">
            <a:extLst>
              <a:ext uri="{FF2B5EF4-FFF2-40B4-BE49-F238E27FC236}">
                <a16:creationId xmlns:a16="http://schemas.microsoft.com/office/drawing/2014/main" id="{07EBAEE8-0E06-4849-B21E-503146852B82}"/>
              </a:ext>
            </a:extLst>
          </p:cNvPr>
          <p:cNvGrpSpPr/>
          <p:nvPr/>
        </p:nvGrpSpPr>
        <p:grpSpPr>
          <a:xfrm>
            <a:off x="6811244" y="2477869"/>
            <a:ext cx="1083378" cy="1270266"/>
            <a:chOff x="6811244" y="2477869"/>
            <a:chExt cx="1083378" cy="1270266"/>
          </a:xfrm>
        </p:grpSpPr>
        <p:sp>
          <p:nvSpPr>
            <p:cNvPr id="7" name="TextBox 6">
              <a:extLst>
                <a:ext uri="{FF2B5EF4-FFF2-40B4-BE49-F238E27FC236}">
                  <a16:creationId xmlns:a16="http://schemas.microsoft.com/office/drawing/2014/main" id="{4F3341D2-3336-47D4-9CDA-B09DF0130A4F}"/>
                </a:ext>
              </a:extLst>
            </p:cNvPr>
            <p:cNvSpPr txBox="1"/>
            <p:nvPr/>
          </p:nvSpPr>
          <p:spPr>
            <a:xfrm>
              <a:off x="6811244" y="2477869"/>
              <a:ext cx="766557" cy="646331"/>
            </a:xfrm>
            <a:prstGeom prst="rect">
              <a:avLst/>
            </a:prstGeom>
            <a:noFill/>
          </p:spPr>
          <p:txBody>
            <a:bodyPr wrap="none" rtlCol="0">
              <a:spAutoFit/>
            </a:bodyPr>
            <a:lstStyle/>
            <a:p>
              <a:pPr algn="ctr"/>
              <a:r>
                <a:rPr lang="en-US" sz="3600" b="1" dirty="0">
                  <a:solidFill>
                    <a:srgbClr val="0070C0"/>
                  </a:solidFill>
                </a:rPr>
                <a:t>35X</a:t>
              </a:r>
            </a:p>
          </p:txBody>
        </p:sp>
        <p:sp>
          <p:nvSpPr>
            <p:cNvPr id="9" name="Freeform: Shape 8">
              <a:extLst>
                <a:ext uri="{FF2B5EF4-FFF2-40B4-BE49-F238E27FC236}">
                  <a16:creationId xmlns:a16="http://schemas.microsoft.com/office/drawing/2014/main" id="{3DAC4FD1-AA02-4523-83C6-B4526A5134E2}"/>
                </a:ext>
              </a:extLst>
            </p:cNvPr>
            <p:cNvSpPr/>
            <p:nvPr/>
          </p:nvSpPr>
          <p:spPr>
            <a:xfrm>
              <a:off x="7206558" y="3014804"/>
              <a:ext cx="688064" cy="733331"/>
            </a:xfrm>
            <a:custGeom>
              <a:avLst/>
              <a:gdLst>
                <a:gd name="connsiteX0" fmla="*/ 0 w 688064"/>
                <a:gd name="connsiteY0" fmla="*/ 0 h 733331"/>
                <a:gd name="connsiteX1" fmla="*/ 688064 w 688064"/>
                <a:gd name="connsiteY1" fmla="*/ 733331 h 733331"/>
              </a:gdLst>
              <a:ahLst/>
              <a:cxnLst>
                <a:cxn ang="0">
                  <a:pos x="connsiteX0" y="connsiteY0"/>
                </a:cxn>
                <a:cxn ang="0">
                  <a:pos x="connsiteX1" y="connsiteY1"/>
                </a:cxn>
              </a:cxnLst>
              <a:rect l="l" t="t" r="r" b="b"/>
              <a:pathLst>
                <a:path w="688064" h="733331">
                  <a:moveTo>
                    <a:pt x="0" y="0"/>
                  </a:moveTo>
                  <a:lnTo>
                    <a:pt x="688064" y="733331"/>
                  </a:lnTo>
                </a:path>
              </a:pathLst>
            </a:custGeom>
            <a:noFill/>
            <a:ln>
              <a:solidFill>
                <a:schemeClr val="accent2"/>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12" name="TextBox 11"/>
          <p:cNvSpPr txBox="1"/>
          <p:nvPr/>
        </p:nvSpPr>
        <p:spPr>
          <a:xfrm>
            <a:off x="-10701" y="6517141"/>
            <a:ext cx="9284914" cy="296235"/>
          </a:xfrm>
          <a:prstGeom prst="rect">
            <a:avLst/>
          </a:prstGeom>
          <a:noFill/>
        </p:spPr>
        <p:txBody>
          <a:bodyPr wrap="none" rtlCol="0">
            <a:spAutoFit/>
          </a:bodyPr>
          <a:lstStyle/>
          <a:p>
            <a:r>
              <a:rPr lang="en-US" sz="1325" dirty="0">
                <a:solidFill>
                  <a:srgbClr val="000000"/>
                </a:solidFill>
              </a:rPr>
              <a:t>Seshadri+, “</a:t>
            </a:r>
            <a:r>
              <a:rPr lang="en-US" sz="1325" dirty="0">
                <a:solidFill>
                  <a:srgbClr val="0000FF"/>
                </a:solidFill>
              </a:rPr>
              <a:t>Ambit: In-Memory Accelerator for Bulk Bitwise Operations using Commodity DRAM Technology</a:t>
            </a:r>
            <a:r>
              <a:rPr lang="en-US" sz="1325" dirty="0">
                <a:solidFill>
                  <a:srgbClr val="000000"/>
                </a:solidFill>
              </a:rPr>
              <a:t>,” MICRO 2017.</a:t>
            </a:r>
          </a:p>
        </p:txBody>
      </p:sp>
    </p:spTree>
    <p:extLst>
      <p:ext uri="{BB962C8B-B14F-4D97-AF65-F5344CB8AC3E}">
        <p14:creationId xmlns:p14="http://schemas.microsoft.com/office/powerpoint/2010/main" val="1974285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
                                            <p:graphicEl>
                                              <a:chart seriesIdx="0" categoryIdx="-4" bldStep="series"/>
                                            </p:graphicEl>
                                          </p:spTgt>
                                        </p:tgtEl>
                                        <p:attrNameLst>
                                          <p:attrName>style.visibility</p:attrName>
                                        </p:attrNameLst>
                                      </p:cBhvr>
                                      <p:to>
                                        <p:strVal val="visible"/>
                                      </p:to>
                                    </p:set>
                                    <p:animEffect transition="in" filter="wipe(down)">
                                      <p:cBhvr>
                                        <p:cTn id="7" dur="250"/>
                                        <p:tgtEl>
                                          <p:spTgt spid="5">
                                            <p:graphicEl>
                                              <a:chart seriesIdx="0" categoryIdx="-4" bldStep="series"/>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25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5">
                                            <p:graphicEl>
                                              <a:chart seriesIdx="1" categoryIdx="-4" bldStep="series"/>
                                            </p:graphicEl>
                                          </p:spTgt>
                                        </p:tgtEl>
                                        <p:attrNameLst>
                                          <p:attrName>style.visibility</p:attrName>
                                        </p:attrNameLst>
                                      </p:cBhvr>
                                      <p:to>
                                        <p:strVal val="visible"/>
                                      </p:to>
                                    </p:set>
                                    <p:animEffect transition="in" filter="wipe(down)">
                                      <p:cBhvr>
                                        <p:cTn id="17" dur="250"/>
                                        <p:tgtEl>
                                          <p:spTgt spid="5">
                                            <p:graphicEl>
                                              <a:chart seriesIdx="1" categoryIdx="-4" bldStep="series"/>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25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Sub>
          <a:bldChart bld="series"/>
        </p:bldSub>
      </p:bldGraphic>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77387FD-A33A-524D-9D5A-BF9942C81CBF}"/>
              </a:ext>
            </a:extLst>
          </p:cNvPr>
          <p:cNvSpPr>
            <a:spLocks noGrp="1"/>
          </p:cNvSpPr>
          <p:nvPr>
            <p:ph type="title"/>
          </p:nvPr>
        </p:nvSpPr>
        <p:spPr/>
        <p:txBody>
          <a:bodyPr/>
          <a:lstStyle/>
          <a:p>
            <a:r>
              <a:rPr lang="en-US" dirty="0"/>
              <a:t>Idea</a:t>
            </a:r>
          </a:p>
        </p:txBody>
      </p:sp>
      <p:sp>
        <p:nvSpPr>
          <p:cNvPr id="3" name="Content Placeholder 2">
            <a:extLst>
              <a:ext uri="{FF2B5EF4-FFF2-40B4-BE49-F238E27FC236}">
                <a16:creationId xmlns:a16="http://schemas.microsoft.com/office/drawing/2014/main" id="{CFE11A9F-EFCB-5F41-A86B-63C31BD361BC}"/>
              </a:ext>
            </a:extLst>
          </p:cNvPr>
          <p:cNvSpPr>
            <a:spLocks noGrp="1"/>
          </p:cNvSpPr>
          <p:nvPr>
            <p:ph idx="1"/>
          </p:nvPr>
        </p:nvSpPr>
        <p:spPr>
          <a:xfrm>
            <a:off x="228600" y="1916832"/>
            <a:ext cx="8610600" cy="5193723"/>
          </a:xfrm>
        </p:spPr>
        <p:txBody>
          <a:bodyPr/>
          <a:lstStyle/>
          <a:p>
            <a:pPr marL="0" indent="0" algn="ctr">
              <a:buNone/>
            </a:pPr>
            <a:r>
              <a:rPr lang="en-US" sz="4000" b="1" dirty="0">
                <a:solidFill>
                  <a:srgbClr val="0000FF"/>
                </a:solidFill>
              </a:rPr>
              <a:t>Filter fast </a:t>
            </a:r>
            <a:r>
              <a:rPr lang="en-US" sz="4000" dirty="0">
                <a:solidFill>
                  <a:srgbClr val="0000FF"/>
                </a:solidFill>
              </a:rPr>
              <a:t>before you align</a:t>
            </a:r>
          </a:p>
          <a:p>
            <a:pPr marL="0" indent="0" algn="ctr">
              <a:buNone/>
            </a:pPr>
            <a:endParaRPr lang="en-US" dirty="0">
              <a:solidFill>
                <a:srgbClr val="0000FF"/>
              </a:solidFill>
            </a:endParaRPr>
          </a:p>
          <a:p>
            <a:pPr marL="0" indent="0" algn="ctr">
              <a:buNone/>
            </a:pPr>
            <a:endParaRPr lang="en-US" dirty="0">
              <a:solidFill>
                <a:srgbClr val="0000FF"/>
              </a:solidFill>
            </a:endParaRPr>
          </a:p>
          <a:p>
            <a:pPr marL="0" indent="0" algn="ctr">
              <a:buNone/>
            </a:pPr>
            <a:r>
              <a:rPr lang="en-US" sz="4000" dirty="0">
                <a:solidFill>
                  <a:srgbClr val="FF0000"/>
                </a:solidFill>
              </a:rPr>
              <a:t>Minimize costly </a:t>
            </a:r>
          </a:p>
          <a:p>
            <a:pPr marL="0" indent="0" algn="ctr">
              <a:buNone/>
            </a:pPr>
            <a:r>
              <a:rPr lang="en-US" sz="4000" dirty="0">
                <a:solidFill>
                  <a:srgbClr val="FF0000"/>
                </a:solidFill>
              </a:rPr>
              <a:t>“approximate string comparisons”</a:t>
            </a:r>
          </a:p>
        </p:txBody>
      </p:sp>
      <p:sp>
        <p:nvSpPr>
          <p:cNvPr id="4" name="Slide Number Placeholder 3">
            <a:extLst>
              <a:ext uri="{FF2B5EF4-FFF2-40B4-BE49-F238E27FC236}">
                <a16:creationId xmlns:a16="http://schemas.microsoft.com/office/drawing/2014/main" id="{F91FB115-7ECC-6A41-BF95-5BD8C929FAFF}"/>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E574D81-B5DE-384D-B24B-566C679AE608}" type="slidenum">
              <a:rPr kumimoji="0" lang="en-US" sz="1600" b="0" i="0" u="none" strike="noStrike" kern="1200" cap="none" spc="0" normalizeH="0" baseline="0" noProof="0" smtClean="0">
                <a:ln>
                  <a:noFill/>
                </a:ln>
                <a:solidFill>
                  <a:srgbClr val="000000"/>
                </a:solidFill>
                <a:effectLst/>
                <a:uLnTx/>
                <a:uFillTx/>
                <a:latin typeface="Garamond" charset="0"/>
                <a:ea typeface="+mn-ea"/>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600" b="0" i="0" u="none" strike="noStrike" kern="1200" cap="none" spc="0" normalizeH="0" baseline="0" noProof="0">
              <a:ln>
                <a:noFill/>
              </a:ln>
              <a:solidFill>
                <a:srgbClr val="000000"/>
              </a:solidFill>
              <a:effectLst/>
              <a:uLnTx/>
              <a:uFillTx/>
              <a:latin typeface="Garamond" charset="0"/>
              <a:ea typeface="+mn-ea"/>
            </a:endParaRPr>
          </a:p>
        </p:txBody>
      </p:sp>
    </p:spTree>
    <p:extLst>
      <p:ext uri="{BB962C8B-B14F-4D97-AF65-F5344CB8AC3E}">
        <p14:creationId xmlns:p14="http://schemas.microsoft.com/office/powerpoint/2010/main" val="105446471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Bulk Bitwise Operations in Workloads</a:t>
            </a:r>
          </a:p>
        </p:txBody>
      </p:sp>
      <p:pic>
        <p:nvPicPr>
          <p:cNvPr id="5" name="Picture 4"/>
          <p:cNvPicPr>
            <a:picLocks noChangeAspect="1"/>
          </p:cNvPicPr>
          <p:nvPr/>
        </p:nvPicPr>
        <p:blipFill>
          <a:blip r:embed="rId2"/>
          <a:stretch>
            <a:fillRect/>
          </a:stretch>
        </p:blipFill>
        <p:spPr>
          <a:xfrm>
            <a:off x="467544" y="1052736"/>
            <a:ext cx="7802016" cy="5056203"/>
          </a:xfrm>
          <a:prstGeom prst="rect">
            <a:avLst/>
          </a:prstGeom>
        </p:spPr>
      </p:pic>
      <p:sp>
        <p:nvSpPr>
          <p:cNvPr id="6" name="Content Placeholder 25">
            <a:extLst>
              <a:ext uri="{FF2B5EF4-FFF2-40B4-BE49-F238E27FC236}">
                <a16:creationId xmlns:a16="http://schemas.microsoft.com/office/drawing/2014/main" id="{C856F173-0838-471E-B126-A6DE9BCD8758}"/>
              </a:ext>
            </a:extLst>
          </p:cNvPr>
          <p:cNvSpPr>
            <a:spLocks noGrp="1"/>
          </p:cNvSpPr>
          <p:nvPr>
            <p:ph idx="1"/>
          </p:nvPr>
        </p:nvSpPr>
        <p:spPr>
          <a:xfrm>
            <a:off x="5741912" y="6377401"/>
            <a:ext cx="8839200" cy="796015"/>
          </a:xfrm>
        </p:spPr>
        <p:txBody>
          <a:bodyPr>
            <a:normAutofit/>
          </a:bodyPr>
          <a:lstStyle/>
          <a:p>
            <a:pPr marL="0" indent="0">
              <a:buNone/>
            </a:pPr>
            <a:r>
              <a:rPr lang="en-US" sz="1200" dirty="0"/>
              <a:t>[1] Li and Patel, </a:t>
            </a:r>
            <a:r>
              <a:rPr lang="en-US" sz="1200" dirty="0" err="1"/>
              <a:t>BitWeaving</a:t>
            </a:r>
            <a:r>
              <a:rPr lang="en-US" sz="1200" dirty="0"/>
              <a:t>, SIGMOD 2013</a:t>
            </a:r>
          </a:p>
          <a:p>
            <a:pPr marL="0" indent="0">
              <a:buNone/>
            </a:pPr>
            <a:r>
              <a:rPr lang="en-US" sz="1200" dirty="0"/>
              <a:t>[2] Goodwin+, </a:t>
            </a:r>
            <a:r>
              <a:rPr lang="en-US" sz="1200" dirty="0" err="1"/>
              <a:t>BitFunnel</a:t>
            </a:r>
            <a:r>
              <a:rPr lang="en-US" sz="1200" dirty="0"/>
              <a:t>, SIGIR 2017</a:t>
            </a:r>
          </a:p>
        </p:txBody>
      </p:sp>
    </p:spTree>
    <p:extLst>
      <p:ext uri="{BB962C8B-B14F-4D97-AF65-F5344CB8AC3E}">
        <p14:creationId xmlns:p14="http://schemas.microsoft.com/office/powerpoint/2010/main" val="1974285499"/>
      </p:ext>
    </p:extLst>
  </p:cSld>
  <p:clrMapOvr>
    <a:masterClrMapping/>
  </p:clrMapOvr>
  <p:transition/>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Example Data Structure: Bitmap Index</a:t>
            </a:r>
          </a:p>
        </p:txBody>
      </p:sp>
      <p:sp>
        <p:nvSpPr>
          <p:cNvPr id="3" name="Content Placeholder 2"/>
          <p:cNvSpPr>
            <a:spLocks noGrp="1"/>
          </p:cNvSpPr>
          <p:nvPr>
            <p:ph idx="1"/>
          </p:nvPr>
        </p:nvSpPr>
        <p:spPr>
          <a:xfrm>
            <a:off x="304800" y="1143000"/>
            <a:ext cx="8610600" cy="1295400"/>
          </a:xfrm>
        </p:spPr>
        <p:txBody>
          <a:bodyPr/>
          <a:lstStyle/>
          <a:p>
            <a:r>
              <a:rPr lang="en-US" dirty="0"/>
              <a:t>Alternative to B-tree and its variants</a:t>
            </a:r>
          </a:p>
          <a:p>
            <a:r>
              <a:rPr lang="en-US" dirty="0"/>
              <a:t>Efficient for performing </a:t>
            </a:r>
            <a:r>
              <a:rPr lang="en-US" i="1" dirty="0">
                <a:solidFill>
                  <a:srgbClr val="FF0000"/>
                </a:solidFill>
              </a:rPr>
              <a:t>range queries</a:t>
            </a:r>
            <a:r>
              <a:rPr lang="en-US" i="1" dirty="0"/>
              <a:t> </a:t>
            </a:r>
            <a:r>
              <a:rPr lang="en-US" dirty="0"/>
              <a:t>and </a:t>
            </a:r>
            <a:r>
              <a:rPr lang="en-US" i="1" dirty="0">
                <a:solidFill>
                  <a:srgbClr val="FF0000"/>
                </a:solidFill>
              </a:rPr>
              <a:t>joins</a:t>
            </a:r>
          </a:p>
          <a:p>
            <a:r>
              <a:rPr lang="en-US" b="1" dirty="0">
                <a:solidFill>
                  <a:srgbClr val="0432FF"/>
                </a:solidFill>
              </a:rPr>
              <a:t>Many bitwise operations to perform a query</a:t>
            </a:r>
          </a:p>
          <a:p>
            <a:pPr marL="0" indent="0">
              <a:buNone/>
            </a:pPr>
            <a:endParaRPr lang="en-US" dirty="0"/>
          </a:p>
        </p:txBody>
      </p:sp>
      <p:sp>
        <p:nvSpPr>
          <p:cNvPr id="5" name="Rounded Rectangle 4"/>
          <p:cNvSpPr/>
          <p:nvPr/>
        </p:nvSpPr>
        <p:spPr>
          <a:xfrm>
            <a:off x="1143000" y="3352800"/>
            <a:ext cx="685800" cy="2819400"/>
          </a:xfrm>
          <a:prstGeom prst="round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eaLnBrk="0" fontAlgn="base" hangingPunct="0">
              <a:spcBef>
                <a:spcPct val="0"/>
              </a:spcBef>
              <a:spcAft>
                <a:spcPct val="0"/>
              </a:spcAft>
            </a:pPr>
            <a:r>
              <a:rPr lang="en-US" sz="2800" b="1" dirty="0">
                <a:solidFill>
                  <a:prstClr val="white"/>
                </a:solidFill>
                <a:latin typeface="Calibri"/>
              </a:rPr>
              <a:t>Bitmap 1</a:t>
            </a:r>
          </a:p>
        </p:txBody>
      </p:sp>
      <p:sp>
        <p:nvSpPr>
          <p:cNvPr id="6" name="Rounded Rectangle 5"/>
          <p:cNvSpPr/>
          <p:nvPr/>
        </p:nvSpPr>
        <p:spPr>
          <a:xfrm>
            <a:off x="2959204" y="3352800"/>
            <a:ext cx="685800" cy="2819400"/>
          </a:xfrm>
          <a:prstGeom prst="round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eaLnBrk="0" fontAlgn="base" hangingPunct="0">
              <a:spcBef>
                <a:spcPct val="0"/>
              </a:spcBef>
              <a:spcAft>
                <a:spcPct val="0"/>
              </a:spcAft>
            </a:pPr>
            <a:r>
              <a:rPr lang="en-US" sz="2800" b="1" dirty="0">
                <a:solidFill>
                  <a:prstClr val="white"/>
                </a:solidFill>
                <a:latin typeface="Calibri"/>
              </a:rPr>
              <a:t>Bitmap 2</a:t>
            </a:r>
          </a:p>
        </p:txBody>
      </p:sp>
      <p:sp>
        <p:nvSpPr>
          <p:cNvPr id="7" name="Rounded Rectangle 6"/>
          <p:cNvSpPr/>
          <p:nvPr/>
        </p:nvSpPr>
        <p:spPr>
          <a:xfrm>
            <a:off x="7086601" y="3352800"/>
            <a:ext cx="685800" cy="2819400"/>
          </a:xfrm>
          <a:prstGeom prst="round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eaLnBrk="0" fontAlgn="base" hangingPunct="0">
              <a:spcBef>
                <a:spcPct val="0"/>
              </a:spcBef>
              <a:spcAft>
                <a:spcPct val="0"/>
              </a:spcAft>
            </a:pPr>
            <a:r>
              <a:rPr lang="en-US" sz="2800" b="1" dirty="0">
                <a:solidFill>
                  <a:prstClr val="white"/>
                </a:solidFill>
                <a:latin typeface="Calibri"/>
              </a:rPr>
              <a:t>Bitmap 4</a:t>
            </a:r>
          </a:p>
        </p:txBody>
      </p:sp>
      <p:sp>
        <p:nvSpPr>
          <p:cNvPr id="8" name="Rounded Rectangle 7"/>
          <p:cNvSpPr/>
          <p:nvPr/>
        </p:nvSpPr>
        <p:spPr>
          <a:xfrm>
            <a:off x="5181681" y="3352800"/>
            <a:ext cx="685800" cy="2819400"/>
          </a:xfrm>
          <a:prstGeom prst="round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eaLnBrk="0" fontAlgn="base" hangingPunct="0">
              <a:spcBef>
                <a:spcPct val="0"/>
              </a:spcBef>
              <a:spcAft>
                <a:spcPct val="0"/>
              </a:spcAft>
            </a:pPr>
            <a:r>
              <a:rPr lang="en-US" sz="2800" b="1" dirty="0">
                <a:solidFill>
                  <a:prstClr val="white"/>
                </a:solidFill>
                <a:latin typeface="Calibri"/>
              </a:rPr>
              <a:t>Bitmap 3</a:t>
            </a:r>
          </a:p>
        </p:txBody>
      </p:sp>
      <p:sp>
        <p:nvSpPr>
          <p:cNvPr id="9" name="TextBox 8"/>
          <p:cNvSpPr txBox="1"/>
          <p:nvPr/>
        </p:nvSpPr>
        <p:spPr>
          <a:xfrm>
            <a:off x="838200" y="2819400"/>
            <a:ext cx="1282723" cy="523220"/>
          </a:xfrm>
          <a:prstGeom prst="rect">
            <a:avLst/>
          </a:prstGeom>
          <a:noFill/>
        </p:spPr>
        <p:txBody>
          <a:bodyPr wrap="none" rtlCol="0">
            <a:spAutoFit/>
          </a:bodyPr>
          <a:lstStyle/>
          <a:p>
            <a:pPr eaLnBrk="0" fontAlgn="base" hangingPunct="0">
              <a:spcBef>
                <a:spcPct val="0"/>
              </a:spcBef>
              <a:spcAft>
                <a:spcPct val="0"/>
              </a:spcAft>
            </a:pPr>
            <a:r>
              <a:rPr lang="en-US" sz="2800" b="1" dirty="0">
                <a:solidFill>
                  <a:prstClr val="black"/>
                </a:solidFill>
                <a:latin typeface="Calibri"/>
                <a:ea typeface="ＭＳ Ｐゴシック" charset="-128"/>
              </a:rPr>
              <a:t>age &lt; 18</a:t>
            </a:r>
          </a:p>
        </p:txBody>
      </p:sp>
      <p:sp>
        <p:nvSpPr>
          <p:cNvPr id="10" name="TextBox 9"/>
          <p:cNvSpPr txBox="1"/>
          <p:nvPr/>
        </p:nvSpPr>
        <p:spPr>
          <a:xfrm>
            <a:off x="2349687" y="2819400"/>
            <a:ext cx="1917513" cy="523220"/>
          </a:xfrm>
          <a:prstGeom prst="rect">
            <a:avLst/>
          </a:prstGeom>
          <a:noFill/>
        </p:spPr>
        <p:txBody>
          <a:bodyPr wrap="none" rtlCol="0">
            <a:spAutoFit/>
          </a:bodyPr>
          <a:lstStyle/>
          <a:p>
            <a:pPr algn="ctr" eaLnBrk="0" fontAlgn="base" hangingPunct="0">
              <a:spcBef>
                <a:spcPct val="0"/>
              </a:spcBef>
              <a:spcAft>
                <a:spcPct val="0"/>
              </a:spcAft>
            </a:pPr>
            <a:r>
              <a:rPr lang="en-US" sz="2800" b="1" dirty="0">
                <a:solidFill>
                  <a:prstClr val="black"/>
                </a:solidFill>
                <a:latin typeface="Calibri"/>
                <a:ea typeface="ＭＳ Ｐゴシック" charset="-128"/>
              </a:rPr>
              <a:t>18 &lt; age &lt; 25</a:t>
            </a:r>
          </a:p>
        </p:txBody>
      </p:sp>
      <p:sp>
        <p:nvSpPr>
          <p:cNvPr id="11" name="TextBox 10"/>
          <p:cNvSpPr txBox="1"/>
          <p:nvPr/>
        </p:nvSpPr>
        <p:spPr>
          <a:xfrm>
            <a:off x="4559487" y="2819400"/>
            <a:ext cx="1917513" cy="523220"/>
          </a:xfrm>
          <a:prstGeom prst="rect">
            <a:avLst/>
          </a:prstGeom>
          <a:noFill/>
        </p:spPr>
        <p:txBody>
          <a:bodyPr wrap="none" rtlCol="0">
            <a:spAutoFit/>
          </a:bodyPr>
          <a:lstStyle/>
          <a:p>
            <a:pPr algn="ctr" eaLnBrk="0" fontAlgn="base" hangingPunct="0">
              <a:spcBef>
                <a:spcPct val="0"/>
              </a:spcBef>
              <a:spcAft>
                <a:spcPct val="0"/>
              </a:spcAft>
            </a:pPr>
            <a:r>
              <a:rPr lang="en-US" sz="2800" b="1" dirty="0">
                <a:solidFill>
                  <a:prstClr val="black"/>
                </a:solidFill>
                <a:latin typeface="Calibri"/>
                <a:ea typeface="ＭＳ Ｐゴシック" charset="-128"/>
              </a:rPr>
              <a:t>25 &lt; age &lt; 60</a:t>
            </a:r>
          </a:p>
        </p:txBody>
      </p:sp>
      <p:sp>
        <p:nvSpPr>
          <p:cNvPr id="12" name="TextBox 11"/>
          <p:cNvSpPr txBox="1"/>
          <p:nvPr/>
        </p:nvSpPr>
        <p:spPr>
          <a:xfrm>
            <a:off x="6794477" y="2819400"/>
            <a:ext cx="1282723" cy="523220"/>
          </a:xfrm>
          <a:prstGeom prst="rect">
            <a:avLst/>
          </a:prstGeom>
          <a:noFill/>
        </p:spPr>
        <p:txBody>
          <a:bodyPr wrap="none" rtlCol="0">
            <a:spAutoFit/>
          </a:bodyPr>
          <a:lstStyle/>
          <a:p>
            <a:pPr algn="ctr" eaLnBrk="0" fontAlgn="base" hangingPunct="0">
              <a:spcBef>
                <a:spcPct val="0"/>
              </a:spcBef>
              <a:spcAft>
                <a:spcPct val="0"/>
              </a:spcAft>
            </a:pPr>
            <a:r>
              <a:rPr lang="en-US" sz="2800" b="1" dirty="0">
                <a:solidFill>
                  <a:prstClr val="black"/>
                </a:solidFill>
                <a:latin typeface="Calibri"/>
                <a:ea typeface="ＭＳ Ｐゴシック" charset="-128"/>
              </a:rPr>
              <a:t>age &gt; 60</a:t>
            </a:r>
          </a:p>
        </p:txBody>
      </p:sp>
    </p:spTree>
    <p:extLst>
      <p:ext uri="{BB962C8B-B14F-4D97-AF65-F5344CB8AC3E}">
        <p14:creationId xmlns:p14="http://schemas.microsoft.com/office/powerpoint/2010/main" val="23961743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Performance: Bitmap Index on Ambit</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132</a:t>
            </a:fld>
            <a:endParaRPr lang="en-US" altLang="en-US">
              <a:solidFill>
                <a:srgbClr val="000000"/>
              </a:solidFill>
            </a:endParaRPr>
          </a:p>
        </p:txBody>
      </p:sp>
      <p:sp>
        <p:nvSpPr>
          <p:cNvPr id="7" name="TextBox 6"/>
          <p:cNvSpPr txBox="1"/>
          <p:nvPr/>
        </p:nvSpPr>
        <p:spPr>
          <a:xfrm>
            <a:off x="-10701" y="5949280"/>
            <a:ext cx="9284914" cy="296235"/>
          </a:xfrm>
          <a:prstGeom prst="rect">
            <a:avLst/>
          </a:prstGeom>
          <a:noFill/>
        </p:spPr>
        <p:txBody>
          <a:bodyPr wrap="none" rtlCol="0">
            <a:spAutoFit/>
          </a:bodyPr>
          <a:lstStyle/>
          <a:p>
            <a:r>
              <a:rPr lang="en-US" sz="1325" dirty="0">
                <a:solidFill>
                  <a:srgbClr val="000000"/>
                </a:solidFill>
              </a:rPr>
              <a:t>Seshadri+, “</a:t>
            </a:r>
            <a:r>
              <a:rPr lang="en-US" sz="1325" dirty="0">
                <a:solidFill>
                  <a:srgbClr val="0000FF"/>
                </a:solidFill>
              </a:rPr>
              <a:t>Ambit: In-Memory Accelerator for Bulk Bitwise Operations using Commodity DRAM Technology</a:t>
            </a:r>
            <a:r>
              <a:rPr lang="en-US" sz="1325" dirty="0">
                <a:solidFill>
                  <a:srgbClr val="000000"/>
                </a:solidFill>
              </a:rPr>
              <a:t>,” MICRO 2017.</a:t>
            </a:r>
          </a:p>
        </p:txBody>
      </p:sp>
      <p:pic>
        <p:nvPicPr>
          <p:cNvPr id="3" name="Picture 2"/>
          <p:cNvPicPr>
            <a:picLocks noChangeAspect="1"/>
          </p:cNvPicPr>
          <p:nvPr/>
        </p:nvPicPr>
        <p:blipFill>
          <a:blip r:embed="rId2"/>
          <a:stretch>
            <a:fillRect/>
          </a:stretch>
        </p:blipFill>
        <p:spPr>
          <a:xfrm>
            <a:off x="0" y="1163414"/>
            <a:ext cx="9144000" cy="4425826"/>
          </a:xfrm>
          <a:prstGeom prst="rect">
            <a:avLst/>
          </a:prstGeom>
        </p:spPr>
      </p:pic>
    </p:spTree>
    <p:extLst>
      <p:ext uri="{BB962C8B-B14F-4D97-AF65-F5344CB8AC3E}">
        <p14:creationId xmlns:p14="http://schemas.microsoft.com/office/powerpoint/2010/main" val="151084833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Performance: BitWeaving on Ambit</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133</a:t>
            </a:fld>
            <a:endParaRPr lang="en-US" altLang="en-US">
              <a:solidFill>
                <a:srgbClr val="000000"/>
              </a:solidFill>
            </a:endParaRPr>
          </a:p>
        </p:txBody>
      </p:sp>
      <p:sp>
        <p:nvSpPr>
          <p:cNvPr id="7" name="TextBox 6"/>
          <p:cNvSpPr txBox="1"/>
          <p:nvPr/>
        </p:nvSpPr>
        <p:spPr>
          <a:xfrm>
            <a:off x="-10701" y="6021288"/>
            <a:ext cx="9284914" cy="296235"/>
          </a:xfrm>
          <a:prstGeom prst="rect">
            <a:avLst/>
          </a:prstGeom>
          <a:noFill/>
        </p:spPr>
        <p:txBody>
          <a:bodyPr wrap="none" rtlCol="0">
            <a:spAutoFit/>
          </a:bodyPr>
          <a:lstStyle/>
          <a:p>
            <a:r>
              <a:rPr lang="en-US" sz="1325" dirty="0">
                <a:solidFill>
                  <a:srgbClr val="000000"/>
                </a:solidFill>
              </a:rPr>
              <a:t>Seshadri+, “</a:t>
            </a:r>
            <a:r>
              <a:rPr lang="en-US" sz="1325" dirty="0">
                <a:solidFill>
                  <a:srgbClr val="0000FF"/>
                </a:solidFill>
              </a:rPr>
              <a:t>Ambit: In-Memory Accelerator for Bulk Bitwise Operations using Commodity DRAM Technology</a:t>
            </a:r>
            <a:r>
              <a:rPr lang="en-US" sz="1325" dirty="0">
                <a:solidFill>
                  <a:srgbClr val="000000"/>
                </a:solidFill>
              </a:rPr>
              <a:t>,” MICRO 2017.</a:t>
            </a:r>
          </a:p>
        </p:txBody>
      </p:sp>
      <p:pic>
        <p:nvPicPr>
          <p:cNvPr id="5" name="Picture 4"/>
          <p:cNvPicPr>
            <a:picLocks noChangeAspect="1"/>
          </p:cNvPicPr>
          <p:nvPr/>
        </p:nvPicPr>
        <p:blipFill>
          <a:blip r:embed="rId2"/>
          <a:stretch>
            <a:fillRect/>
          </a:stretch>
        </p:blipFill>
        <p:spPr>
          <a:xfrm>
            <a:off x="107504" y="1345316"/>
            <a:ext cx="8748346" cy="4675972"/>
          </a:xfrm>
          <a:prstGeom prst="rect">
            <a:avLst/>
          </a:prstGeom>
        </p:spPr>
      </p:pic>
      <p:pic>
        <p:nvPicPr>
          <p:cNvPr id="6" name="Picture 5"/>
          <p:cNvPicPr>
            <a:picLocks noChangeAspect="1"/>
          </p:cNvPicPr>
          <p:nvPr/>
        </p:nvPicPr>
        <p:blipFill>
          <a:blip r:embed="rId3"/>
          <a:stretch>
            <a:fillRect/>
          </a:stretch>
        </p:blipFill>
        <p:spPr>
          <a:xfrm>
            <a:off x="1333500" y="951561"/>
            <a:ext cx="6286500" cy="330200"/>
          </a:xfrm>
          <a:prstGeom prst="rect">
            <a:avLst/>
          </a:prstGeom>
        </p:spPr>
      </p:pic>
    </p:spTree>
    <p:extLst>
      <p:ext uri="{BB962C8B-B14F-4D97-AF65-F5344CB8AC3E}">
        <p14:creationId xmlns:p14="http://schemas.microsoft.com/office/powerpoint/2010/main" val="98134102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More on In-DRAM Bulk AND/OR</a:t>
            </a:r>
          </a:p>
        </p:txBody>
      </p:sp>
      <p:sp>
        <p:nvSpPr>
          <p:cNvPr id="3" name="Content Placeholder 2"/>
          <p:cNvSpPr>
            <a:spLocks noGrp="1"/>
          </p:cNvSpPr>
          <p:nvPr>
            <p:ph idx="1"/>
          </p:nvPr>
        </p:nvSpPr>
        <p:spPr/>
        <p:txBody>
          <a:bodyPr/>
          <a:lstStyle/>
          <a:p>
            <a:r>
              <a:rPr lang="en-US" dirty="0"/>
              <a:t>Vivek Seshadri, Kevin Hsieh, </a:t>
            </a:r>
            <a:r>
              <a:rPr lang="en-US" dirty="0" err="1"/>
              <a:t>Amirali</a:t>
            </a:r>
            <a:r>
              <a:rPr lang="en-US" dirty="0"/>
              <a:t> </a:t>
            </a:r>
            <a:r>
              <a:rPr lang="en-US" dirty="0" err="1"/>
              <a:t>Boroumand</a:t>
            </a:r>
            <a:r>
              <a:rPr lang="en-US" dirty="0"/>
              <a:t>, Donghyuk Lee, Michael A. </a:t>
            </a:r>
            <a:r>
              <a:rPr lang="en-US" dirty="0" err="1"/>
              <a:t>Kozuch</a:t>
            </a:r>
            <a:r>
              <a:rPr lang="en-US" dirty="0"/>
              <a:t>, Onur Mutlu, Phillip B. Gibbons, and Todd C. </a:t>
            </a:r>
            <a:r>
              <a:rPr lang="en-US" dirty="0" err="1"/>
              <a:t>Mowry</a:t>
            </a:r>
            <a:r>
              <a:rPr lang="en-US" dirty="0"/>
              <a:t>,</a:t>
            </a:r>
            <a:br>
              <a:rPr lang="en-US" dirty="0"/>
            </a:br>
            <a:r>
              <a:rPr lang="en-US" b="1" dirty="0">
                <a:hlinkClick r:id="rId2"/>
              </a:rPr>
              <a:t>"Fast Bulk Bitwise AND and OR in DRAM"</a:t>
            </a:r>
            <a:br>
              <a:rPr lang="en-US" dirty="0"/>
            </a:br>
            <a:r>
              <a:rPr lang="en-US" i="1" dirty="0">
                <a:hlinkClick r:id="rId3"/>
              </a:rPr>
              <a:t>IEEE Computer Architecture Letters</a:t>
            </a:r>
            <a:r>
              <a:rPr lang="en-US" i="1" dirty="0"/>
              <a:t> (</a:t>
            </a:r>
            <a:r>
              <a:rPr lang="en-US" b="1" i="1" dirty="0"/>
              <a:t>CAL</a:t>
            </a:r>
            <a:r>
              <a:rPr lang="en-US" i="1" dirty="0"/>
              <a:t>)</a:t>
            </a:r>
            <a:r>
              <a:rPr lang="en-US" dirty="0"/>
              <a:t>, April 2015. </a:t>
            </a:r>
          </a:p>
          <a:p>
            <a:endParaRPr lang="en-US"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134</a:t>
            </a:fld>
            <a:endParaRPr lang="en-US" altLang="en-US">
              <a:solidFill>
                <a:srgbClr val="000000"/>
              </a:solidFill>
            </a:endParaRPr>
          </a:p>
        </p:txBody>
      </p:sp>
      <p:pic>
        <p:nvPicPr>
          <p:cNvPr id="5" name="Picture 4"/>
          <p:cNvPicPr>
            <a:picLocks noChangeAspect="1"/>
          </p:cNvPicPr>
          <p:nvPr/>
        </p:nvPicPr>
        <p:blipFill>
          <a:blip r:embed="rId4"/>
          <a:stretch>
            <a:fillRect/>
          </a:stretch>
        </p:blipFill>
        <p:spPr>
          <a:xfrm>
            <a:off x="0" y="4276418"/>
            <a:ext cx="9144000" cy="1744870"/>
          </a:xfrm>
          <a:prstGeom prst="rect">
            <a:avLst/>
          </a:prstGeom>
        </p:spPr>
      </p:pic>
    </p:spTree>
    <p:extLst>
      <p:ext uri="{BB962C8B-B14F-4D97-AF65-F5344CB8AC3E}">
        <p14:creationId xmlns:p14="http://schemas.microsoft.com/office/powerpoint/2010/main" val="104655189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More on Ambit</a:t>
            </a:r>
          </a:p>
        </p:txBody>
      </p:sp>
      <p:sp>
        <p:nvSpPr>
          <p:cNvPr id="3" name="Content Placeholder 2"/>
          <p:cNvSpPr>
            <a:spLocks noGrp="1"/>
          </p:cNvSpPr>
          <p:nvPr>
            <p:ph idx="1"/>
          </p:nvPr>
        </p:nvSpPr>
        <p:spPr>
          <a:xfrm>
            <a:off x="228600" y="1144488"/>
            <a:ext cx="8610600" cy="4876800"/>
          </a:xfrm>
        </p:spPr>
        <p:txBody>
          <a:bodyPr/>
          <a:lstStyle/>
          <a:p>
            <a:r>
              <a:rPr lang="en-US" dirty="0" err="1"/>
              <a:t>Vivek</a:t>
            </a:r>
            <a:r>
              <a:rPr lang="en-US" dirty="0"/>
              <a:t> Seshadri et al., “</a:t>
            </a:r>
            <a:r>
              <a:rPr lang="en-US" b="1" dirty="0">
                <a:hlinkClick r:id="rId2"/>
              </a:rPr>
              <a:t>Ambit: In-Memory Accelerator for Bulk Bitwise Operations Using Commodity DRAM Technology</a:t>
            </a:r>
            <a:r>
              <a:rPr lang="en-US" dirty="0"/>
              <a:t>,” MICRO 2017.</a:t>
            </a:r>
          </a:p>
          <a:p>
            <a:pPr lvl="1"/>
            <a:endParaRPr lang="en-US" dirty="0"/>
          </a:p>
          <a:p>
            <a:pPr lvl="1"/>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135</a:t>
            </a:fld>
            <a:endParaRPr lang="en-US" altLang="en-US">
              <a:solidFill>
                <a:srgbClr val="000000"/>
              </a:solidFill>
            </a:endParaRPr>
          </a:p>
        </p:txBody>
      </p:sp>
      <p:pic>
        <p:nvPicPr>
          <p:cNvPr id="7" name="Picture 6"/>
          <p:cNvPicPr>
            <a:picLocks noChangeAspect="1"/>
          </p:cNvPicPr>
          <p:nvPr/>
        </p:nvPicPr>
        <p:blipFill>
          <a:blip r:embed="rId3"/>
          <a:stretch>
            <a:fillRect/>
          </a:stretch>
        </p:blipFill>
        <p:spPr>
          <a:xfrm>
            <a:off x="0" y="3641055"/>
            <a:ext cx="9144000" cy="2092201"/>
          </a:xfrm>
          <a:prstGeom prst="rect">
            <a:avLst/>
          </a:prstGeom>
        </p:spPr>
      </p:pic>
    </p:spTree>
    <p:extLst>
      <p:ext uri="{BB962C8B-B14F-4D97-AF65-F5344CB8AC3E}">
        <p14:creationId xmlns:p14="http://schemas.microsoft.com/office/powerpoint/2010/main" val="172721888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Challenge and Opportunity for Future</a:t>
            </a:r>
          </a:p>
        </p:txBody>
      </p:sp>
      <p:sp>
        <p:nvSpPr>
          <p:cNvPr id="3" name="Content Placeholder 2"/>
          <p:cNvSpPr>
            <a:spLocks noGrp="1"/>
          </p:cNvSpPr>
          <p:nvPr>
            <p:ph idx="1"/>
          </p:nvPr>
        </p:nvSpPr>
        <p:spPr>
          <a:xfrm>
            <a:off x="0" y="1772816"/>
            <a:ext cx="9144000" cy="2088232"/>
          </a:xfrm>
        </p:spPr>
        <p:txBody>
          <a:bodyPr/>
          <a:lstStyle/>
          <a:p>
            <a:pPr marL="0" indent="0" algn="ctr">
              <a:buNone/>
            </a:pPr>
            <a:r>
              <a:rPr lang="en-US" sz="6400" dirty="0">
                <a:solidFill>
                  <a:srgbClr val="FF0000"/>
                </a:solidFill>
              </a:rPr>
              <a:t>Computing Architectures</a:t>
            </a:r>
          </a:p>
          <a:p>
            <a:pPr marL="0" indent="0" algn="ctr">
              <a:buNone/>
            </a:pPr>
            <a:r>
              <a:rPr lang="en-US" sz="6400" dirty="0">
                <a:solidFill>
                  <a:srgbClr val="FF0000"/>
                </a:solidFill>
              </a:rPr>
              <a:t>with </a:t>
            </a:r>
          </a:p>
          <a:p>
            <a:pPr marL="0" indent="0" algn="ctr">
              <a:buNone/>
            </a:pPr>
            <a:r>
              <a:rPr lang="en-US" sz="6400" dirty="0">
                <a:solidFill>
                  <a:srgbClr val="0432FF"/>
                </a:solidFill>
              </a:rPr>
              <a:t>Minimal Data Movement</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136</a:t>
            </a:fld>
            <a:endParaRPr lang="en-US"/>
          </a:p>
        </p:txBody>
      </p:sp>
    </p:spTree>
    <p:extLst>
      <p:ext uri="{BB962C8B-B14F-4D97-AF65-F5344CB8AC3E}">
        <p14:creationId xmlns:p14="http://schemas.microsoft.com/office/powerpoint/2010/main" val="701172752"/>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Challenge: Intelligent Memory Device</a:t>
            </a:r>
          </a:p>
        </p:txBody>
      </p:sp>
      <p:sp>
        <p:nvSpPr>
          <p:cNvPr id="3" name="Content Placeholder 2"/>
          <p:cNvSpPr>
            <a:spLocks noGrp="1"/>
          </p:cNvSpPr>
          <p:nvPr>
            <p:ph idx="1"/>
          </p:nvPr>
        </p:nvSpPr>
        <p:spPr>
          <a:xfrm>
            <a:off x="228600" y="827565"/>
            <a:ext cx="8610600" cy="5193723"/>
          </a:xfrm>
        </p:spPr>
        <p:txBody>
          <a:bodyPr/>
          <a:lstStyle/>
          <a:p>
            <a:pPr marL="0" indent="0" algn="ctr">
              <a:buNone/>
            </a:pPr>
            <a:endParaRPr lang="en-US" sz="6400" dirty="0"/>
          </a:p>
          <a:p>
            <a:pPr marL="0" indent="0" algn="ctr">
              <a:buNone/>
            </a:pPr>
            <a:r>
              <a:rPr lang="en-US" sz="6400" dirty="0"/>
              <a:t>Does </a:t>
            </a:r>
            <a:r>
              <a:rPr lang="en-US" sz="6400" dirty="0">
                <a:solidFill>
                  <a:srgbClr val="FF0000"/>
                </a:solidFill>
              </a:rPr>
              <a:t>memory</a:t>
            </a:r>
          </a:p>
          <a:p>
            <a:pPr marL="0" indent="0" algn="ctr">
              <a:buNone/>
            </a:pPr>
            <a:r>
              <a:rPr lang="en-US" sz="6400" dirty="0"/>
              <a:t>have to be</a:t>
            </a:r>
          </a:p>
          <a:p>
            <a:pPr marL="0" indent="0" algn="ctr">
              <a:buNone/>
            </a:pPr>
            <a:r>
              <a:rPr lang="en-US" sz="6400" dirty="0">
                <a:solidFill>
                  <a:srgbClr val="FF0000"/>
                </a:solidFill>
              </a:rPr>
              <a:t>dumb?</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solidFill>
                  <a:srgbClr val="000000"/>
                </a:solidFill>
              </a:rPr>
              <a:pPr>
                <a:defRPr/>
              </a:pPr>
              <a:t>137</a:t>
            </a:fld>
            <a:endParaRPr lang="en-US">
              <a:solidFill>
                <a:srgbClr val="000000"/>
              </a:solidFill>
            </a:endParaRPr>
          </a:p>
        </p:txBody>
      </p:sp>
    </p:spTree>
    <p:extLst>
      <p:ext uri="{BB962C8B-B14F-4D97-AF65-F5344CB8AC3E}">
        <p14:creationId xmlns:p14="http://schemas.microsoft.com/office/powerpoint/2010/main" val="1527096707"/>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dirty="0">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a:solidFill>
                  <a:srgbClr val="000000"/>
                </a:solidFill>
                <a:latin typeface="Tahoma" charset="0"/>
                <a:ea typeface="ＭＳ Ｐゴシック" charset="0"/>
                <a:cs typeface="ＭＳ Ｐゴシック" charset="0"/>
              </a:rPr>
              <a:t>Major Trends Affecting Main Memory</a:t>
            </a:r>
          </a:p>
          <a:p>
            <a:pPr eaLnBrk="1" hangingPunct="1"/>
            <a:r>
              <a:rPr lang="en-US" dirty="0">
                <a:latin typeface="Tahoma" charset="0"/>
                <a:ea typeface="ＭＳ Ｐゴシック" charset="0"/>
                <a:cs typeface="ＭＳ Ｐゴシック" charset="0"/>
              </a:rPr>
              <a:t>The Need for Intelligent Memory Controllers</a:t>
            </a:r>
          </a:p>
          <a:p>
            <a:pPr lvl="1" eaLnBrk="1" hangingPunct="1"/>
            <a:r>
              <a:rPr lang="en-US" dirty="0">
                <a:latin typeface="Tahoma" charset="0"/>
                <a:ea typeface="ＭＳ Ｐゴシック" charset="0"/>
                <a:cs typeface="ＭＳ Ｐゴシック" charset="0"/>
              </a:rPr>
              <a:t>Bottom Up: Push from Circuits and Devices</a:t>
            </a:r>
          </a:p>
          <a:p>
            <a:pPr lvl="1" eaLnBrk="1" hangingPunct="1"/>
            <a:r>
              <a:rPr lang="en-US" dirty="0">
                <a:latin typeface="Tahoma" charset="0"/>
                <a:ea typeface="ＭＳ Ｐゴシック" charset="0"/>
                <a:cs typeface="ＭＳ Ｐゴシック" charset="0"/>
              </a:rPr>
              <a:t>Top Down: Pull from Systems and Applications </a:t>
            </a:r>
          </a:p>
          <a:p>
            <a:pPr eaLnBrk="1" hangingPunct="1"/>
            <a:r>
              <a:rPr lang="en-US" dirty="0">
                <a:solidFill>
                  <a:srgbClr val="0000FF"/>
                </a:solidFill>
                <a:latin typeface="Tahoma" charset="0"/>
                <a:ea typeface="ＭＳ Ｐゴシック" charset="0"/>
                <a:cs typeface="ＭＳ Ｐゴシック" charset="0"/>
              </a:rPr>
              <a:t>Processing in Memory: Two Directions</a:t>
            </a:r>
          </a:p>
          <a:p>
            <a:pPr lvl="1" eaLnBrk="1" hangingPunct="1"/>
            <a:r>
              <a:rPr lang="en-US" dirty="0">
                <a:latin typeface="Tahoma" charset="0"/>
                <a:ea typeface="ＭＳ Ｐゴシック" charset="0"/>
                <a:cs typeface="ＭＳ Ｐゴシック" charset="0"/>
              </a:rPr>
              <a:t>Minimally Changing Memory Chips</a:t>
            </a:r>
          </a:p>
          <a:p>
            <a:pPr lvl="1" eaLnBrk="1" hangingPunct="1"/>
            <a:r>
              <a:rPr lang="en-US" dirty="0">
                <a:solidFill>
                  <a:srgbClr val="0000FF"/>
                </a:solidFill>
                <a:latin typeface="Tahoma" charset="0"/>
                <a:ea typeface="ＭＳ Ｐゴシック" charset="0"/>
                <a:cs typeface="ＭＳ Ｐゴシック" charset="0"/>
              </a:rPr>
              <a:t>Exploiting 3D-Stacked Memory</a:t>
            </a:r>
          </a:p>
          <a:p>
            <a:pPr eaLnBrk="1" hangingPunct="1"/>
            <a:r>
              <a:rPr lang="en-US" dirty="0">
                <a:latin typeface="Tahoma" charset="0"/>
                <a:ea typeface="ＭＳ Ｐゴシック" charset="0"/>
                <a:cs typeface="ＭＳ Ｐゴシック" charset="0"/>
              </a:rPr>
              <a:t>How to Enable Adoption of Processing in Memory</a:t>
            </a:r>
          </a:p>
          <a:p>
            <a:pPr eaLnBrk="1" hangingPunct="1"/>
            <a:r>
              <a:rPr lang="en-US" dirty="0">
                <a:latin typeface="Tahoma" charset="0"/>
                <a:ea typeface="ＭＳ Ｐゴシック" charset="0"/>
                <a:cs typeface="ＭＳ Ｐゴシック" charset="0"/>
              </a:rPr>
              <a:t>Conclusion</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138</a:t>
            </a:fld>
            <a:endParaRPr lang="en-US" sz="1600">
              <a:solidFill>
                <a:srgbClr val="000000"/>
              </a:solidFill>
              <a:latin typeface="Garamond" charset="0"/>
            </a:endParaRPr>
          </a:p>
        </p:txBody>
      </p:sp>
    </p:spTree>
    <p:extLst>
      <p:ext uri="{BB962C8B-B14F-4D97-AF65-F5344CB8AC3E}">
        <p14:creationId xmlns:p14="http://schemas.microsoft.com/office/powerpoint/2010/main" val="937066622"/>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268760"/>
            <a:ext cx="7924800" cy="1752600"/>
          </a:xfrm>
        </p:spPr>
        <p:txBody>
          <a:bodyPr/>
          <a:lstStyle/>
          <a:p>
            <a:r>
              <a:rPr lang="en-US" sz="6000" dirty="0"/>
              <a:t>Processing in Memory:</a:t>
            </a:r>
            <a:br>
              <a:rPr lang="en-US" sz="6000" dirty="0"/>
            </a:br>
            <a:r>
              <a:rPr lang="en-US" sz="6000"/>
              <a:t>		Two </a:t>
            </a:r>
            <a:r>
              <a:rPr lang="en-US" sz="6000" dirty="0"/>
              <a:t>Approaches</a:t>
            </a:r>
            <a:endParaRPr lang="en-US" sz="6000" b="1" dirty="0"/>
          </a:p>
        </p:txBody>
      </p:sp>
      <p:sp>
        <p:nvSpPr>
          <p:cNvPr id="3" name="Subtitle 2"/>
          <p:cNvSpPr>
            <a:spLocks noGrp="1"/>
          </p:cNvSpPr>
          <p:nvPr>
            <p:ph type="subTitle" idx="1"/>
          </p:nvPr>
        </p:nvSpPr>
        <p:spPr>
          <a:xfrm>
            <a:off x="685800" y="4484712"/>
            <a:ext cx="7848600" cy="1752600"/>
          </a:xfrm>
        </p:spPr>
        <p:txBody>
          <a:bodyPr/>
          <a:lstStyle/>
          <a:p>
            <a:pPr algn="l"/>
            <a:r>
              <a:rPr lang="en-US" sz="3600" dirty="0"/>
              <a:t>1. Minimally changing memory chips</a:t>
            </a:r>
          </a:p>
          <a:p>
            <a:pPr algn="l"/>
            <a:r>
              <a:rPr lang="en-US" sz="3600" dirty="0">
                <a:solidFill>
                  <a:srgbClr val="0000FF"/>
                </a:solidFill>
              </a:rPr>
              <a:t>2. Exploiting 3D-stacked memory</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0CAD05-5F98-C240-A41D-E171A6304933}" type="slidenum">
              <a:rPr kumimoji="0" lang="en-US" sz="12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139</a:t>
            </a:fld>
            <a:endParaRPr kumimoji="0" lang="en-US" sz="1200" b="0" i="0" u="none" strike="noStrike" kern="1200" cap="none" spc="0" normalizeH="0" baseline="0" noProof="0">
              <a:ln>
                <a:noFill/>
              </a:ln>
              <a:solidFill>
                <a:srgbClr val="000000"/>
              </a:solidFill>
              <a:effectLst/>
              <a:uLnTx/>
              <a:uFillTx/>
              <a:latin typeface="Garamond" pitchFamily="18" charset="0"/>
              <a:ea typeface="+mn-ea"/>
              <a:cs typeface="+mn-cs"/>
            </a:endParaRPr>
          </a:p>
        </p:txBody>
      </p:sp>
    </p:spTree>
    <p:extLst>
      <p:ext uri="{BB962C8B-B14F-4D97-AF65-F5344CB8AC3E}">
        <p14:creationId xmlns:p14="http://schemas.microsoft.com/office/powerpoint/2010/main" val="289586420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B3D96E-CA21-B247-ABBA-4E57AE4DEF41}"/>
              </a:ext>
            </a:extLst>
          </p:cNvPr>
          <p:cNvSpPr>
            <a:spLocks noGrp="1"/>
          </p:cNvSpPr>
          <p:nvPr>
            <p:ph type="title"/>
          </p:nvPr>
        </p:nvSpPr>
        <p:spPr/>
        <p:txBody>
          <a:bodyPr/>
          <a:lstStyle/>
          <a:p>
            <a:r>
              <a:rPr lang="en-US" dirty="0"/>
              <a:t>Our First Filter: Pure Software Approach</a:t>
            </a:r>
          </a:p>
        </p:txBody>
      </p:sp>
      <p:sp>
        <p:nvSpPr>
          <p:cNvPr id="3" name="Content Placeholder 2">
            <a:extLst>
              <a:ext uri="{FF2B5EF4-FFF2-40B4-BE49-F238E27FC236}">
                <a16:creationId xmlns:a16="http://schemas.microsoft.com/office/drawing/2014/main" id="{44879405-C231-C349-B472-0EDABFFC613A}"/>
              </a:ext>
            </a:extLst>
          </p:cNvPr>
          <p:cNvSpPr>
            <a:spLocks noGrp="1"/>
          </p:cNvSpPr>
          <p:nvPr>
            <p:ph idx="1"/>
          </p:nvPr>
        </p:nvSpPr>
        <p:spPr/>
        <p:txBody>
          <a:bodyPr/>
          <a:lstStyle/>
          <a:p>
            <a:r>
              <a:rPr lang="en-US" dirty="0"/>
              <a:t>Download source code and try for yourself</a:t>
            </a:r>
          </a:p>
          <a:p>
            <a:pPr lvl="1"/>
            <a:r>
              <a:rPr lang="en-US" dirty="0">
                <a:hlinkClick r:id="rId2"/>
              </a:rPr>
              <a:t>Download link to FastHASH</a:t>
            </a:r>
            <a:endParaRPr lang="en-US" dirty="0"/>
          </a:p>
          <a:p>
            <a:pPr lvl="1"/>
            <a:endParaRPr lang="en-US" dirty="0"/>
          </a:p>
          <a:p>
            <a:pPr lvl="1"/>
            <a:endParaRPr lang="en-US" dirty="0"/>
          </a:p>
        </p:txBody>
      </p:sp>
      <p:sp>
        <p:nvSpPr>
          <p:cNvPr id="4" name="Slide Number Placeholder 3">
            <a:extLst>
              <a:ext uri="{FF2B5EF4-FFF2-40B4-BE49-F238E27FC236}">
                <a16:creationId xmlns:a16="http://schemas.microsoft.com/office/drawing/2014/main" id="{5C08FFFF-1FE8-6D4B-A824-03B363B973AB}"/>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a:extLst>
              <a:ext uri="{FF2B5EF4-FFF2-40B4-BE49-F238E27FC236}">
                <a16:creationId xmlns:a16="http://schemas.microsoft.com/office/drawing/2014/main" id="{02554146-E233-5C46-8E38-9D3E670DB060}"/>
              </a:ext>
            </a:extLst>
          </p:cNvPr>
          <p:cNvPicPr>
            <a:picLocks noChangeAspect="1"/>
          </p:cNvPicPr>
          <p:nvPr/>
        </p:nvPicPr>
        <p:blipFill>
          <a:blip r:embed="rId3"/>
          <a:stretch>
            <a:fillRect/>
          </a:stretch>
        </p:blipFill>
        <p:spPr>
          <a:xfrm>
            <a:off x="0" y="2780928"/>
            <a:ext cx="9144000" cy="3237722"/>
          </a:xfrm>
          <a:prstGeom prst="rect">
            <a:avLst/>
          </a:prstGeom>
        </p:spPr>
      </p:pic>
    </p:spTree>
    <p:extLst>
      <p:ext uri="{BB962C8B-B14F-4D97-AF65-F5344CB8AC3E}">
        <p14:creationId xmlns:p14="http://schemas.microsoft.com/office/powerpoint/2010/main" val="2446188765"/>
      </p:ext>
    </p:extLst>
  </p:cSld>
  <p:clrMapOvr>
    <a:masterClrMapping/>
  </p:clrMapOvr>
  <p:transition/>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Opportunity: 3D-Stacked </a:t>
            </a:r>
            <a:r>
              <a:rPr lang="en-US" dirty="0" err="1"/>
              <a:t>Logic+Memory</a:t>
            </a:r>
            <a:endParaRPr lang="en-US" dirty="0"/>
          </a:p>
        </p:txBody>
      </p:sp>
      <p:sp>
        <p:nvSpPr>
          <p:cNvPr id="3" name="Content Placeholder 2"/>
          <p:cNvSpPr>
            <a:spLocks noGrp="1"/>
          </p:cNvSpPr>
          <p:nvPr>
            <p:ph idx="1"/>
          </p:nvPr>
        </p:nvSpPr>
        <p:spPr>
          <a:xfrm>
            <a:off x="228600" y="1124744"/>
            <a:ext cx="8610600" cy="5123656"/>
          </a:xfrm>
        </p:spPr>
        <p:txBody>
          <a:bodyPr/>
          <a:lstStyle/>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140</a:t>
            </a:fld>
            <a:endParaRPr lang="en-US" altLang="en-US">
              <a:solidFill>
                <a:srgbClr val="000000"/>
              </a:solidFill>
            </a:endParaRPr>
          </a:p>
        </p:txBody>
      </p:sp>
      <p:pic>
        <p:nvPicPr>
          <p:cNvPr id="6" name="Picture 5"/>
          <p:cNvPicPr>
            <a:picLocks noChangeAspect="1"/>
          </p:cNvPicPr>
          <p:nvPr/>
        </p:nvPicPr>
        <p:blipFill>
          <a:blip r:embed="rId2"/>
          <a:stretch>
            <a:fillRect/>
          </a:stretch>
        </p:blipFill>
        <p:spPr>
          <a:xfrm>
            <a:off x="107504" y="1286520"/>
            <a:ext cx="7772400" cy="1422400"/>
          </a:xfrm>
          <a:prstGeom prst="rect">
            <a:avLst/>
          </a:prstGeom>
        </p:spPr>
      </p:pic>
      <p:pic>
        <p:nvPicPr>
          <p:cNvPr id="5" name="Picture 2" descr="http://www.extremetech.com/wp-content/uploads/2013/09/hybrid_memory_cube.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31640" y="3068960"/>
            <a:ext cx="5040560" cy="3619122"/>
          </a:xfrm>
          <a:prstGeom prst="rect">
            <a:avLst/>
          </a:prstGeom>
          <a:noFill/>
          <a:extLst>
            <a:ext uri="{909E8E84-426E-40dd-AFC4-6F175D3DCCD1}">
              <a14:hiddenFill xmlns="" xmlns:a14="http://schemas.microsoft.com/office/drawing/2010/main">
                <a:solidFill>
                  <a:srgbClr val="FFFFFF"/>
                </a:solidFill>
              </a14:hiddenFill>
            </a:ext>
          </a:extLst>
        </p:spPr>
      </p:pic>
      <p:sp>
        <p:nvSpPr>
          <p:cNvPr id="8" name="TextBox 7"/>
          <p:cNvSpPr txBox="1"/>
          <p:nvPr/>
        </p:nvSpPr>
        <p:spPr>
          <a:xfrm>
            <a:off x="6040851" y="4509120"/>
            <a:ext cx="795898" cy="369332"/>
          </a:xfrm>
          <a:prstGeom prst="rect">
            <a:avLst/>
          </a:prstGeom>
          <a:noFill/>
        </p:spPr>
        <p:txBody>
          <a:bodyPr wrap="none" rtlCol="0">
            <a:spAutoFit/>
          </a:bodyPr>
          <a:lstStyle/>
          <a:p>
            <a:r>
              <a:rPr lang="en-US" b="1" dirty="0">
                <a:solidFill>
                  <a:srgbClr val="4D5494"/>
                </a:solidFill>
              </a:rPr>
              <a:t>Logic</a:t>
            </a:r>
          </a:p>
        </p:txBody>
      </p:sp>
      <p:sp>
        <p:nvSpPr>
          <p:cNvPr id="9" name="TextBox 8"/>
          <p:cNvSpPr txBox="1"/>
          <p:nvPr/>
        </p:nvSpPr>
        <p:spPr>
          <a:xfrm>
            <a:off x="5968843" y="4005064"/>
            <a:ext cx="1123437" cy="369332"/>
          </a:xfrm>
          <a:prstGeom prst="rect">
            <a:avLst/>
          </a:prstGeom>
          <a:noFill/>
        </p:spPr>
        <p:txBody>
          <a:bodyPr wrap="none" rtlCol="0">
            <a:spAutoFit/>
          </a:bodyPr>
          <a:lstStyle/>
          <a:p>
            <a:r>
              <a:rPr lang="en-US" b="1" dirty="0">
                <a:solidFill>
                  <a:srgbClr val="E5B62F"/>
                </a:solidFill>
              </a:rPr>
              <a:t>Memory</a:t>
            </a:r>
          </a:p>
        </p:txBody>
      </p:sp>
      <p:sp>
        <p:nvSpPr>
          <p:cNvPr id="7" name="TextBox 6"/>
          <p:cNvSpPr txBox="1"/>
          <p:nvPr/>
        </p:nvSpPr>
        <p:spPr>
          <a:xfrm>
            <a:off x="5670854" y="5527630"/>
            <a:ext cx="3161058" cy="646331"/>
          </a:xfrm>
          <a:prstGeom prst="rect">
            <a:avLst/>
          </a:prstGeom>
          <a:noFill/>
        </p:spPr>
        <p:txBody>
          <a:bodyPr wrap="none" rtlCol="0">
            <a:spAutoFit/>
          </a:bodyPr>
          <a:lstStyle/>
          <a:p>
            <a:r>
              <a:rPr lang="en-US" dirty="0">
                <a:solidFill>
                  <a:srgbClr val="FF0000"/>
                </a:solidFill>
              </a:rPr>
              <a:t>Other “True 3D” technologies</a:t>
            </a:r>
          </a:p>
          <a:p>
            <a:r>
              <a:rPr lang="en-US" dirty="0">
                <a:solidFill>
                  <a:srgbClr val="FF0000"/>
                </a:solidFill>
              </a:rPr>
              <a:t>under development</a:t>
            </a:r>
          </a:p>
        </p:txBody>
      </p:sp>
    </p:spTree>
    <p:extLst>
      <p:ext uri="{BB962C8B-B14F-4D97-AF65-F5344CB8AC3E}">
        <p14:creationId xmlns:p14="http://schemas.microsoft.com/office/powerpoint/2010/main" val="133728925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nodePh="1">
                                  <p:stCondLst>
                                    <p:cond delay="0"/>
                                  </p:stCondLst>
                                  <p:endCondLst>
                                    <p:cond evt="begin" delay="0">
                                      <p:tn val="5"/>
                                    </p:cond>
                                  </p:end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7" grpId="0"/>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DRAM Landscape (circa 2015)</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141</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144016" y="1052736"/>
            <a:ext cx="8460432" cy="4703828"/>
          </a:xfrm>
          <a:prstGeom prst="rect">
            <a:avLst/>
          </a:prstGeom>
        </p:spPr>
      </p:pic>
      <p:sp>
        <p:nvSpPr>
          <p:cNvPr id="6" name="Rectangle 5"/>
          <p:cNvSpPr/>
          <p:nvPr/>
        </p:nvSpPr>
        <p:spPr>
          <a:xfrm>
            <a:off x="-72008" y="6011996"/>
            <a:ext cx="9468544" cy="369332"/>
          </a:xfrm>
          <a:prstGeom prst="rect">
            <a:avLst/>
          </a:prstGeom>
        </p:spPr>
        <p:txBody>
          <a:bodyPr wrap="square">
            <a:spAutoFit/>
          </a:bodyPr>
          <a:lstStyle/>
          <a:p>
            <a:pPr lvl="1"/>
            <a:r>
              <a:rPr lang="en-US" dirty="0">
                <a:solidFill>
                  <a:srgbClr val="000000"/>
                </a:solidFill>
              </a:rPr>
              <a:t>Kim+, “</a:t>
            </a:r>
            <a:r>
              <a:rPr lang="en-US" dirty="0">
                <a:solidFill>
                  <a:srgbClr val="0000FF"/>
                </a:solidFill>
              </a:rPr>
              <a:t>Ramulator: A Flexible and Extensible DRAM Simulator</a:t>
            </a:r>
            <a:r>
              <a:rPr lang="en-US" dirty="0">
                <a:solidFill>
                  <a:srgbClr val="000000"/>
                </a:solidFill>
              </a:rPr>
              <a:t>”, IEEE CAL 2015.</a:t>
            </a:r>
          </a:p>
        </p:txBody>
      </p:sp>
      <p:sp>
        <p:nvSpPr>
          <p:cNvPr id="7" name="Rectangle 6"/>
          <p:cNvSpPr/>
          <p:nvPr/>
        </p:nvSpPr>
        <p:spPr>
          <a:xfrm>
            <a:off x="323528" y="3284984"/>
            <a:ext cx="7992888" cy="648072"/>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Tree>
    <p:extLst>
      <p:ext uri="{BB962C8B-B14F-4D97-AF65-F5344CB8AC3E}">
        <p14:creationId xmlns:p14="http://schemas.microsoft.com/office/powerpoint/2010/main" val="25660886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Two Key Questions in 3D-Stacked PIM</a:t>
            </a:r>
          </a:p>
        </p:txBody>
      </p:sp>
      <p:sp>
        <p:nvSpPr>
          <p:cNvPr id="3" name="Content Placeholder 2"/>
          <p:cNvSpPr>
            <a:spLocks noGrp="1"/>
          </p:cNvSpPr>
          <p:nvPr>
            <p:ph idx="1"/>
          </p:nvPr>
        </p:nvSpPr>
        <p:spPr>
          <a:xfrm>
            <a:off x="228600" y="1196752"/>
            <a:ext cx="8610600" cy="5051648"/>
          </a:xfrm>
        </p:spPr>
        <p:txBody>
          <a:bodyPr/>
          <a:lstStyle/>
          <a:p>
            <a:r>
              <a:rPr lang="en-US" dirty="0"/>
              <a:t>How can we accelerate important applications if we use         </a:t>
            </a:r>
            <a:r>
              <a:rPr lang="en-US" dirty="0">
                <a:solidFill>
                  <a:srgbClr val="0000FF"/>
                </a:solidFill>
              </a:rPr>
              <a:t>3D-stacked memory as a coarse-grained accelerator</a:t>
            </a:r>
            <a:r>
              <a:rPr lang="en-US" dirty="0"/>
              <a:t>?</a:t>
            </a:r>
          </a:p>
          <a:p>
            <a:pPr lvl="1"/>
            <a:r>
              <a:rPr lang="en-US" dirty="0"/>
              <a:t>what is the architecture and programming model?</a:t>
            </a:r>
          </a:p>
          <a:p>
            <a:pPr lvl="1"/>
            <a:r>
              <a:rPr lang="en-US" dirty="0"/>
              <a:t>what are the mechanisms for acceleration?</a:t>
            </a:r>
          </a:p>
          <a:p>
            <a:pPr lvl="1"/>
            <a:endParaRPr lang="en-US" dirty="0"/>
          </a:p>
          <a:p>
            <a:pPr lvl="1"/>
            <a:endParaRPr lang="en-US" dirty="0"/>
          </a:p>
          <a:p>
            <a:r>
              <a:rPr lang="en-US" dirty="0"/>
              <a:t>What is the </a:t>
            </a:r>
            <a:r>
              <a:rPr lang="en-US" dirty="0">
                <a:solidFill>
                  <a:srgbClr val="0000FF"/>
                </a:solidFill>
              </a:rPr>
              <a:t>minimal processing-in-memory support </a:t>
            </a:r>
            <a:r>
              <a:rPr lang="en-US" dirty="0"/>
              <a:t>we can provide?</a:t>
            </a:r>
          </a:p>
          <a:p>
            <a:pPr lvl="1"/>
            <a:r>
              <a:rPr lang="en-US" dirty="0"/>
              <a:t>without changing the system significantly</a:t>
            </a:r>
          </a:p>
          <a:p>
            <a:pPr lvl="1"/>
            <a:r>
              <a:rPr lang="en-US" dirty="0"/>
              <a:t>while achieving significant benefits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142</a:t>
            </a:fld>
            <a:endParaRPr lang="en-US" altLang="en-US">
              <a:solidFill>
                <a:srgbClr val="000000"/>
              </a:solidFill>
            </a:endParaRPr>
          </a:p>
        </p:txBody>
      </p:sp>
      <p:sp>
        <p:nvSpPr>
          <p:cNvPr id="5" name="Rectangle 4"/>
          <p:cNvSpPr/>
          <p:nvPr/>
        </p:nvSpPr>
        <p:spPr>
          <a:xfrm>
            <a:off x="539552" y="1196752"/>
            <a:ext cx="8280920" cy="792088"/>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FFFFF"/>
              </a:solidFill>
            </a:endParaRPr>
          </a:p>
        </p:txBody>
      </p:sp>
    </p:spTree>
    <p:extLst>
      <p:ext uri="{BB962C8B-B14F-4D97-AF65-F5344CB8AC3E}">
        <p14:creationId xmlns:p14="http://schemas.microsoft.com/office/powerpoint/2010/main" val="104655189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4200" dirty="0"/>
              <a:t>Graph Processing</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143</a:t>
            </a:fld>
            <a:endParaRPr lang="en-US"/>
          </a:p>
        </p:txBody>
      </p:sp>
      <p:sp>
        <p:nvSpPr>
          <p:cNvPr id="5" name="내용 개체 틀 2"/>
          <p:cNvSpPr txBox="1">
            <a:spLocks/>
          </p:cNvSpPr>
          <p:nvPr/>
        </p:nvSpPr>
        <p:spPr bwMode="auto">
          <a:xfrm>
            <a:off x="228600" y="1124744"/>
            <a:ext cx="8610600" cy="48768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a:lstStyle>
          <a:p>
            <a:pPr>
              <a:buClr>
                <a:srgbClr val="CC9900"/>
              </a:buClr>
            </a:pPr>
            <a:r>
              <a:rPr lang="en-US" altLang="ko-KR" dirty="0">
                <a:solidFill>
                  <a:srgbClr val="000000"/>
                </a:solidFill>
              </a:rPr>
              <a:t>Large graphs are everywhere (circa 2015)</a:t>
            </a:r>
          </a:p>
          <a:p>
            <a:pPr>
              <a:buClr>
                <a:srgbClr val="CC9900"/>
              </a:buClr>
            </a:pPr>
            <a:endParaRPr lang="en-US" altLang="ko-KR" sz="1800" dirty="0">
              <a:solidFill>
                <a:srgbClr val="000000"/>
              </a:solidFill>
            </a:endParaRPr>
          </a:p>
          <a:p>
            <a:pPr>
              <a:buClr>
                <a:srgbClr val="CC9900"/>
              </a:buClr>
            </a:pPr>
            <a:endParaRPr lang="en-US" altLang="ko-KR" sz="1800" dirty="0">
              <a:solidFill>
                <a:srgbClr val="000000"/>
              </a:solidFill>
            </a:endParaRPr>
          </a:p>
          <a:p>
            <a:pPr>
              <a:buClr>
                <a:srgbClr val="CC9900"/>
              </a:buClr>
            </a:pPr>
            <a:endParaRPr lang="en-US" altLang="ko-KR" sz="1800" dirty="0">
              <a:solidFill>
                <a:srgbClr val="000000"/>
              </a:solidFill>
            </a:endParaRPr>
          </a:p>
          <a:p>
            <a:pPr>
              <a:buClr>
                <a:srgbClr val="CC9900"/>
              </a:buClr>
            </a:pPr>
            <a:endParaRPr lang="en-US" altLang="ko-KR" dirty="0">
              <a:solidFill>
                <a:srgbClr val="000000"/>
              </a:solidFill>
            </a:endParaRPr>
          </a:p>
          <a:p>
            <a:pPr>
              <a:buClr>
                <a:srgbClr val="CC9900"/>
              </a:buClr>
            </a:pPr>
            <a:endParaRPr lang="en-US" altLang="ko-KR" dirty="0">
              <a:solidFill>
                <a:srgbClr val="000000"/>
              </a:solidFill>
            </a:endParaRPr>
          </a:p>
          <a:p>
            <a:pPr marL="0" indent="0">
              <a:buClr>
                <a:srgbClr val="CC9900"/>
              </a:buClr>
              <a:buFont typeface="Wingdings" charset="0"/>
              <a:buNone/>
            </a:pPr>
            <a:endParaRPr lang="en-US" altLang="ko-KR" sz="2000" dirty="0">
              <a:solidFill>
                <a:srgbClr val="000000"/>
              </a:solidFill>
            </a:endParaRPr>
          </a:p>
          <a:p>
            <a:pPr>
              <a:buClr>
                <a:srgbClr val="CC9900"/>
              </a:buClr>
            </a:pPr>
            <a:r>
              <a:rPr lang="en-US" altLang="ko-KR" dirty="0">
                <a:solidFill>
                  <a:srgbClr val="000000"/>
                </a:solidFill>
              </a:rPr>
              <a:t>Scalable large-scale graph processing is challenging</a:t>
            </a:r>
            <a:endParaRPr lang="ko-KR" altLang="en-US" dirty="0">
              <a:solidFill>
                <a:srgbClr val="000000"/>
              </a:solidFill>
            </a:endParaRPr>
          </a:p>
        </p:txBody>
      </p:sp>
      <p:grpSp>
        <p:nvGrpSpPr>
          <p:cNvPr id="6" name="그룹 7"/>
          <p:cNvGrpSpPr/>
          <p:nvPr/>
        </p:nvGrpSpPr>
        <p:grpSpPr>
          <a:xfrm>
            <a:off x="832673" y="1777556"/>
            <a:ext cx="7716092" cy="1519994"/>
            <a:chOff x="832673" y="2141219"/>
            <a:chExt cx="7716092" cy="1519994"/>
          </a:xfrm>
        </p:grpSpPr>
        <p:sp>
          <p:nvSpPr>
            <p:cNvPr id="7" name="TextBox 3"/>
            <p:cNvSpPr txBox="1"/>
            <p:nvPr/>
          </p:nvSpPr>
          <p:spPr>
            <a:xfrm>
              <a:off x="832673" y="3014882"/>
              <a:ext cx="1764778" cy="646331"/>
            </a:xfrm>
            <a:prstGeom prst="rect">
              <a:avLst/>
            </a:prstGeom>
            <a:noFill/>
          </p:spPr>
          <p:txBody>
            <a:bodyPr wrap="none" rtlCol="0">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a:r>
                <a:rPr lang="en-US" dirty="0">
                  <a:solidFill>
                    <a:srgbClr val="000000"/>
                  </a:solidFill>
                </a:rPr>
                <a:t>36 Million </a:t>
              </a:r>
            </a:p>
            <a:p>
              <a:pPr algn="ctr"/>
              <a:r>
                <a:rPr lang="en-US" dirty="0">
                  <a:solidFill>
                    <a:srgbClr val="000000"/>
                  </a:solidFill>
                </a:rPr>
                <a:t>Wikipedia Pages</a:t>
              </a:r>
            </a:p>
          </p:txBody>
        </p:sp>
        <p:sp>
          <p:nvSpPr>
            <p:cNvPr id="8" name="TextBox 5"/>
            <p:cNvSpPr txBox="1"/>
            <p:nvPr/>
          </p:nvSpPr>
          <p:spPr>
            <a:xfrm>
              <a:off x="2842663" y="3014882"/>
              <a:ext cx="1702134" cy="646331"/>
            </a:xfrm>
            <a:prstGeom prst="rect">
              <a:avLst/>
            </a:prstGeom>
            <a:noFill/>
          </p:spPr>
          <p:txBody>
            <a:bodyPr wrap="none" rtlCol="0">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a:r>
                <a:rPr lang="en-US" dirty="0">
                  <a:solidFill>
                    <a:srgbClr val="000000"/>
                  </a:solidFill>
                </a:rPr>
                <a:t>1.4 Billion</a:t>
              </a:r>
            </a:p>
            <a:p>
              <a:pPr algn="ctr"/>
              <a:r>
                <a:rPr lang="en-US" dirty="0">
                  <a:solidFill>
                    <a:srgbClr val="000000"/>
                  </a:solidFill>
                </a:rPr>
                <a:t>Facebook Users</a:t>
              </a:r>
            </a:p>
          </p:txBody>
        </p:sp>
        <p:sp>
          <p:nvSpPr>
            <p:cNvPr id="9" name="TextBox 5"/>
            <p:cNvSpPr txBox="1"/>
            <p:nvPr/>
          </p:nvSpPr>
          <p:spPr>
            <a:xfrm>
              <a:off x="5023819" y="3014882"/>
              <a:ext cx="1420389" cy="646331"/>
            </a:xfrm>
            <a:prstGeom prst="rect">
              <a:avLst/>
            </a:prstGeom>
            <a:noFill/>
          </p:spPr>
          <p:txBody>
            <a:bodyPr wrap="none" rtlCol="0">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a:r>
                <a:rPr lang="en-US" dirty="0">
                  <a:solidFill>
                    <a:srgbClr val="000000"/>
                  </a:solidFill>
                </a:rPr>
                <a:t>300 Million</a:t>
              </a:r>
            </a:p>
            <a:p>
              <a:pPr algn="ctr"/>
              <a:r>
                <a:rPr lang="en-US" dirty="0">
                  <a:solidFill>
                    <a:srgbClr val="000000"/>
                  </a:solidFill>
                </a:rPr>
                <a:t>Twitter Users</a:t>
              </a:r>
            </a:p>
          </p:txBody>
        </p:sp>
        <p:pic>
          <p:nvPicPr>
            <p:cNvPr id="10" name="Picture 2" descr="http://www.bioteams.com/images/wikipedia_as_a.jpg"/>
            <p:cNvPicPr>
              <a:picLocks noChangeAspect="1" noChangeArrowheads="1"/>
            </p:cNvPicPr>
            <p:nvPr/>
          </p:nvPicPr>
          <p:blipFill>
            <a:blip r:embed="rId2" cstate="print"/>
            <a:srcRect/>
            <a:stretch>
              <a:fillRect/>
            </a:stretch>
          </p:blipFill>
          <p:spPr bwMode="auto">
            <a:xfrm>
              <a:off x="1221470" y="2141219"/>
              <a:ext cx="881698" cy="881700"/>
            </a:xfrm>
            <a:prstGeom prst="rect">
              <a:avLst/>
            </a:prstGeom>
            <a:noFill/>
          </p:spPr>
        </p:pic>
        <p:pic>
          <p:nvPicPr>
            <p:cNvPr id="11" name="Picture 8" descr="http://jchutchins.net/site/wp-content/uploads/2009/06/facebook-logo.jpg"/>
            <p:cNvPicPr>
              <a:picLocks noChangeAspect="1" noChangeArrowheads="1"/>
            </p:cNvPicPr>
            <p:nvPr/>
          </p:nvPicPr>
          <p:blipFill>
            <a:blip r:embed="rId3" cstate="print"/>
            <a:srcRect/>
            <a:stretch>
              <a:fillRect/>
            </a:stretch>
          </p:blipFill>
          <p:spPr bwMode="auto">
            <a:xfrm>
              <a:off x="2873087" y="2262268"/>
              <a:ext cx="1699935" cy="639600"/>
            </a:xfrm>
            <a:prstGeom prst="rect">
              <a:avLst/>
            </a:prstGeom>
            <a:noFill/>
          </p:spPr>
        </p:pic>
        <p:pic>
          <p:nvPicPr>
            <p:cNvPr id="12" name="Picture 10" descr="http://asset3.itsnicethat.com/system/files/062012/4fd07cea5c3e3c0d810000db/img_col_main/Twitternew.jpg?1354576424"/>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27104" t="20452" r="24614" b="18303"/>
            <a:stretch/>
          </p:blipFill>
          <p:spPr bwMode="auto">
            <a:xfrm>
              <a:off x="5311851" y="2226563"/>
              <a:ext cx="844326" cy="711010"/>
            </a:xfrm>
            <a:prstGeom prst="rect">
              <a:avLst/>
            </a:prstGeom>
            <a:noFill/>
            <a:extLst>
              <a:ext uri="{909E8E84-426E-40dd-AFC4-6F175D3DCCD1}">
                <a14:hiddenFill xmlns="" xmlns:a14="http://schemas.microsoft.com/office/drawing/2010/main">
                  <a:solidFill>
                    <a:srgbClr val="FFFFFF"/>
                  </a:solidFill>
                </a14:hiddenFill>
              </a:ext>
            </a:extLst>
          </p:spPr>
        </p:pic>
        <p:pic>
          <p:nvPicPr>
            <p:cNvPr id="13" name="Picture 12" descr="https://pbs.twimg.com/profile_images/1550954462/instagramIcon_400x400.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252174" y="2193963"/>
              <a:ext cx="776210" cy="776210"/>
            </a:xfrm>
            <a:prstGeom prst="rect">
              <a:avLst/>
            </a:prstGeom>
            <a:noFill/>
            <a:extLst>
              <a:ext uri="{909E8E84-426E-40dd-AFC4-6F175D3DCCD1}">
                <a14:hiddenFill xmlns="" xmlns:a14="http://schemas.microsoft.com/office/drawing/2010/main">
                  <a:solidFill>
                    <a:srgbClr val="FFFFFF"/>
                  </a:solidFill>
                </a14:hiddenFill>
              </a:ext>
            </a:extLst>
          </p:spPr>
        </p:pic>
        <p:sp>
          <p:nvSpPr>
            <p:cNvPr id="14" name="TextBox 5"/>
            <p:cNvSpPr txBox="1"/>
            <p:nvPr/>
          </p:nvSpPr>
          <p:spPr>
            <a:xfrm>
              <a:off x="6731793" y="3014882"/>
              <a:ext cx="1816972" cy="646331"/>
            </a:xfrm>
            <a:prstGeom prst="rect">
              <a:avLst/>
            </a:prstGeom>
            <a:noFill/>
          </p:spPr>
          <p:txBody>
            <a:bodyPr wrap="none" rtlCol="0">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a:r>
                <a:rPr lang="en-US" dirty="0">
                  <a:solidFill>
                    <a:srgbClr val="000000"/>
                  </a:solidFill>
                </a:rPr>
                <a:t>30 Billion</a:t>
              </a:r>
            </a:p>
            <a:p>
              <a:pPr algn="ctr"/>
              <a:r>
                <a:rPr lang="en-US" dirty="0">
                  <a:solidFill>
                    <a:srgbClr val="000000"/>
                  </a:solidFill>
                </a:rPr>
                <a:t>Instagram Photos</a:t>
              </a:r>
            </a:p>
          </p:txBody>
        </p:sp>
      </p:grpSp>
      <p:graphicFrame>
        <p:nvGraphicFramePr>
          <p:cNvPr id="15" name="내용 개체 틀 5"/>
          <p:cNvGraphicFramePr>
            <a:graphicFrameLocks/>
          </p:cNvGraphicFramePr>
          <p:nvPr>
            <p:extLst/>
          </p:nvPr>
        </p:nvGraphicFramePr>
        <p:xfrm>
          <a:off x="832672" y="4149080"/>
          <a:ext cx="7854127" cy="2237361"/>
        </p:xfrm>
        <a:graphic>
          <a:graphicData uri="http://schemas.openxmlformats.org/drawingml/2006/chart">
            <c:chart xmlns:c="http://schemas.openxmlformats.org/drawingml/2006/chart" xmlns:r="http://schemas.openxmlformats.org/officeDocument/2006/relationships" r:id="rId6"/>
          </a:graphicData>
        </a:graphic>
      </p:graphicFrame>
      <p:cxnSp>
        <p:nvCxnSpPr>
          <p:cNvPr id="16" name="직선 화살표 연결선 6"/>
          <p:cNvCxnSpPr/>
          <p:nvPr/>
        </p:nvCxnSpPr>
        <p:spPr>
          <a:xfrm flipH="1">
            <a:off x="5148066" y="5219239"/>
            <a:ext cx="3341510" cy="0"/>
          </a:xfrm>
          <a:prstGeom prst="straightConnector1">
            <a:avLst/>
          </a:prstGeom>
          <a:ln w="76200">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7798045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7" end="7"/>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5" grpId="0">
        <p:bldAsOne/>
      </p:bldGraphic>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Key Bottlenecks in Graph Processing</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144</a:t>
            </a:fld>
            <a:endParaRPr lang="en-US" altLang="en-US">
              <a:solidFill>
                <a:srgbClr val="000000"/>
              </a:solidFill>
            </a:endParaRPr>
          </a:p>
        </p:txBody>
      </p:sp>
      <p:sp>
        <p:nvSpPr>
          <p:cNvPr id="43" name="직사각형 7"/>
          <p:cNvSpPr/>
          <p:nvPr/>
        </p:nvSpPr>
        <p:spPr>
          <a:xfrm>
            <a:off x="1032425" y="2060589"/>
            <a:ext cx="4129087" cy="392400"/>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 name="내용 개체 틀 4"/>
          <p:cNvSpPr txBox="1">
            <a:spLocks/>
          </p:cNvSpPr>
          <p:nvPr/>
        </p:nvSpPr>
        <p:spPr>
          <a:xfrm>
            <a:off x="522348" y="1189524"/>
            <a:ext cx="7578044" cy="2123658"/>
          </a:xfrm>
          <a:prstGeom prst="rect">
            <a:avLst/>
          </a:prstGeom>
        </p:spPr>
        <p:txBody>
          <a:bodyPr vert="horz" lIns="91440" tIns="45720" rIns="91440" bIns="45720" rtlCol="0">
            <a:spAutoFit/>
          </a:bodyPr>
          <a:lstStyle>
            <a:lvl1pPr marL="342900" indent="-342900" algn="l" defTabSz="914400" rtl="0" eaLnBrk="1" latinLnBrk="1" hangingPunct="1">
              <a:spcBef>
                <a:spcPts val="5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1" hangingPunct="1">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1" hangingPunct="1">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10000"/>
              </a:lnSpc>
              <a:spcBef>
                <a:spcPts val="0"/>
              </a:spcBef>
              <a:buFont typeface="Arial" pitchFamily="34" charset="0"/>
              <a:buNone/>
              <a:defRPr/>
            </a:pPr>
            <a:r>
              <a:rPr lang="en-US" altLang="ko-KR" sz="2400" b="1" dirty="0">
                <a:solidFill>
                  <a:sysClr val="windowText" lastClr="000000"/>
                </a:solidFill>
                <a:latin typeface="Calibri"/>
                <a:ea typeface="나눔고딕"/>
              </a:rPr>
              <a:t>for</a:t>
            </a:r>
            <a:r>
              <a:rPr lang="en-US" altLang="ko-KR" sz="2400" dirty="0">
                <a:solidFill>
                  <a:sysClr val="windowText" lastClr="000000"/>
                </a:solidFill>
                <a:latin typeface="Calibri"/>
                <a:ea typeface="나눔고딕"/>
              </a:rPr>
              <a:t> (v: </a:t>
            </a:r>
            <a:r>
              <a:rPr lang="en-US" altLang="ko-KR" sz="2400" dirty="0" err="1">
                <a:solidFill>
                  <a:sysClr val="windowText" lastClr="000000"/>
                </a:solidFill>
                <a:latin typeface="Calibri"/>
                <a:ea typeface="나눔고딕"/>
              </a:rPr>
              <a:t>graph.vertices</a:t>
            </a:r>
            <a:r>
              <a:rPr lang="en-US" altLang="ko-KR" sz="2400" dirty="0">
                <a:solidFill>
                  <a:sysClr val="windowText" lastClr="000000"/>
                </a:solidFill>
                <a:latin typeface="Calibri"/>
                <a:ea typeface="나눔고딕"/>
              </a:rPr>
              <a:t>) {</a:t>
            </a:r>
          </a:p>
          <a:p>
            <a:pPr marL="0" indent="0">
              <a:lnSpc>
                <a:spcPct val="110000"/>
              </a:lnSpc>
              <a:spcBef>
                <a:spcPts val="0"/>
              </a:spcBef>
              <a:buFont typeface="Arial" pitchFamily="34" charset="0"/>
              <a:buNone/>
              <a:defRPr/>
            </a:pPr>
            <a:r>
              <a:rPr lang="en-US" altLang="ko-KR" sz="2400" b="1" dirty="0">
                <a:solidFill>
                  <a:sysClr val="windowText" lastClr="000000"/>
                </a:solidFill>
                <a:latin typeface="Calibri"/>
                <a:ea typeface="나눔고딕"/>
              </a:rPr>
              <a:t>    for</a:t>
            </a:r>
            <a:r>
              <a:rPr lang="en-US" altLang="ko-KR" sz="2400" dirty="0">
                <a:solidFill>
                  <a:sysClr val="windowText" lastClr="000000"/>
                </a:solidFill>
                <a:latin typeface="Calibri"/>
                <a:ea typeface="나눔고딕"/>
              </a:rPr>
              <a:t> (w: </a:t>
            </a:r>
            <a:r>
              <a:rPr lang="en-US" altLang="ko-KR" sz="2400" dirty="0" err="1">
                <a:solidFill>
                  <a:sysClr val="windowText" lastClr="000000"/>
                </a:solidFill>
                <a:latin typeface="Calibri"/>
                <a:ea typeface="나눔고딕"/>
              </a:rPr>
              <a:t>v.successors</a:t>
            </a:r>
            <a:r>
              <a:rPr lang="en-US" altLang="ko-KR" sz="2400" dirty="0">
                <a:solidFill>
                  <a:sysClr val="windowText" lastClr="000000"/>
                </a:solidFill>
                <a:latin typeface="Calibri"/>
                <a:ea typeface="나눔고딕"/>
              </a:rPr>
              <a:t>) {</a:t>
            </a:r>
          </a:p>
          <a:p>
            <a:pPr marL="0" indent="0">
              <a:lnSpc>
                <a:spcPct val="110000"/>
              </a:lnSpc>
              <a:spcBef>
                <a:spcPts val="0"/>
              </a:spcBef>
              <a:buFont typeface="Arial" pitchFamily="34" charset="0"/>
              <a:buNone/>
              <a:defRPr/>
            </a:pPr>
            <a:r>
              <a:rPr lang="en-US" altLang="ko-KR" sz="2400" dirty="0">
                <a:solidFill>
                  <a:sysClr val="windowText" lastClr="000000"/>
                </a:solidFill>
                <a:latin typeface="Calibri"/>
                <a:ea typeface="나눔고딕"/>
              </a:rPr>
              <a:t>        </a:t>
            </a:r>
            <a:r>
              <a:rPr lang="en-US" altLang="ko-KR" sz="2400" dirty="0" err="1">
                <a:solidFill>
                  <a:sysClr val="windowText" lastClr="000000"/>
                </a:solidFill>
                <a:latin typeface="Calibri"/>
                <a:ea typeface="나눔고딕"/>
              </a:rPr>
              <a:t>w.next_rank</a:t>
            </a:r>
            <a:r>
              <a:rPr lang="en-US" altLang="ko-KR" sz="2400" dirty="0">
                <a:solidFill>
                  <a:sysClr val="windowText" lastClr="000000"/>
                </a:solidFill>
                <a:latin typeface="Calibri"/>
                <a:ea typeface="나눔고딕"/>
              </a:rPr>
              <a:t> += weight * </a:t>
            </a:r>
            <a:r>
              <a:rPr lang="en-US" altLang="ko-KR" sz="2400" dirty="0" err="1">
                <a:solidFill>
                  <a:sysClr val="windowText" lastClr="000000"/>
                </a:solidFill>
                <a:latin typeface="Calibri"/>
                <a:ea typeface="나눔고딕"/>
              </a:rPr>
              <a:t>v.rank</a:t>
            </a:r>
            <a:r>
              <a:rPr lang="en-US" altLang="ko-KR" sz="2400" dirty="0">
                <a:solidFill>
                  <a:sysClr val="windowText" lastClr="000000"/>
                </a:solidFill>
                <a:latin typeface="Calibri"/>
                <a:ea typeface="나눔고딕"/>
              </a:rPr>
              <a:t>;</a:t>
            </a:r>
          </a:p>
          <a:p>
            <a:pPr marL="0" indent="0">
              <a:lnSpc>
                <a:spcPct val="110000"/>
              </a:lnSpc>
              <a:spcBef>
                <a:spcPts val="0"/>
              </a:spcBef>
              <a:buFont typeface="Arial" pitchFamily="34" charset="0"/>
              <a:buNone/>
              <a:defRPr/>
            </a:pPr>
            <a:r>
              <a:rPr lang="en-US" altLang="ko-KR" sz="2400" dirty="0">
                <a:solidFill>
                  <a:sysClr val="windowText" lastClr="000000"/>
                </a:solidFill>
                <a:latin typeface="Calibri"/>
                <a:ea typeface="나눔고딕"/>
              </a:rPr>
              <a:t>    }</a:t>
            </a:r>
          </a:p>
          <a:p>
            <a:pPr marL="0" indent="0">
              <a:lnSpc>
                <a:spcPct val="110000"/>
              </a:lnSpc>
              <a:spcBef>
                <a:spcPts val="0"/>
              </a:spcBef>
              <a:buFont typeface="Arial" pitchFamily="34" charset="0"/>
              <a:buNone/>
              <a:defRPr/>
            </a:pPr>
            <a:r>
              <a:rPr lang="en-US" altLang="ko-KR" sz="2400" dirty="0">
                <a:solidFill>
                  <a:sysClr val="windowText" lastClr="000000"/>
                </a:solidFill>
                <a:latin typeface="Calibri"/>
                <a:ea typeface="나눔고딕"/>
              </a:rPr>
              <a:t>}</a:t>
            </a:r>
          </a:p>
        </p:txBody>
      </p:sp>
      <p:grpSp>
        <p:nvGrpSpPr>
          <p:cNvPr id="45" name="그룹 78"/>
          <p:cNvGrpSpPr/>
          <p:nvPr/>
        </p:nvGrpSpPr>
        <p:grpSpPr>
          <a:xfrm>
            <a:off x="2127580" y="4487241"/>
            <a:ext cx="4196064" cy="1063334"/>
            <a:chOff x="1333905" y="4732035"/>
            <a:chExt cx="4196064" cy="1063334"/>
          </a:xfrm>
        </p:grpSpPr>
        <p:cxnSp>
          <p:nvCxnSpPr>
            <p:cNvPr id="46" name="구부러진 연결선 31"/>
            <p:cNvCxnSpPr>
              <a:stCxn id="63" idx="2"/>
              <a:endCxn id="53" idx="3"/>
            </p:cNvCxnSpPr>
            <p:nvPr/>
          </p:nvCxnSpPr>
          <p:spPr>
            <a:xfrm rot="5400000">
              <a:off x="2329181" y="3736759"/>
              <a:ext cx="948627" cy="2939179"/>
            </a:xfrm>
            <a:prstGeom prst="curvedConnector2">
              <a:avLst/>
            </a:prstGeom>
            <a:noFill/>
            <a:ln w="9525" cap="flat" cmpd="sng" algn="ctr">
              <a:solidFill>
                <a:sysClr val="windowText" lastClr="000000">
                  <a:shade val="95000"/>
                  <a:satMod val="105000"/>
                </a:sysClr>
              </a:solidFill>
              <a:prstDash val="solid"/>
              <a:tailEnd type="triangle"/>
            </a:ln>
            <a:effectLst/>
          </p:spPr>
        </p:cxnSp>
        <p:sp>
          <p:nvSpPr>
            <p:cNvPr id="47" name="TextBox 46"/>
            <p:cNvSpPr txBox="1"/>
            <p:nvPr/>
          </p:nvSpPr>
          <p:spPr>
            <a:xfrm>
              <a:off x="3463890" y="5333704"/>
              <a:ext cx="2066079" cy="461665"/>
            </a:xfrm>
            <a:prstGeom prst="rect">
              <a:avLst/>
            </a:prstGeom>
            <a:noFill/>
          </p:spPr>
          <p:txBody>
            <a:bodyPr wrap="none" rtlCol="0">
              <a:spAutoFit/>
            </a:bodyPr>
            <a:lstStyle/>
            <a:p>
              <a:pPr algn="ctr">
                <a:defRPr/>
              </a:pPr>
              <a:r>
                <a:rPr lang="en-US" altLang="ko-KR" sz="2400" kern="0" dirty="0">
                  <a:solidFill>
                    <a:sysClr val="windowText" lastClr="000000"/>
                  </a:solidFill>
                </a:rPr>
                <a:t>weight * </a:t>
              </a:r>
              <a:r>
                <a:rPr lang="en-US" altLang="ko-KR" sz="2400" kern="0" dirty="0" err="1">
                  <a:solidFill>
                    <a:sysClr val="windowText" lastClr="000000"/>
                  </a:solidFill>
                </a:rPr>
                <a:t>v.rank</a:t>
              </a:r>
              <a:endParaRPr lang="ko-KR" altLang="en-US" sz="2400" kern="0" dirty="0">
                <a:solidFill>
                  <a:sysClr val="windowText" lastClr="000000"/>
                </a:solidFill>
              </a:endParaRPr>
            </a:p>
          </p:txBody>
        </p:sp>
      </p:grpSp>
      <p:grpSp>
        <p:nvGrpSpPr>
          <p:cNvPr id="48" name="그룹 75"/>
          <p:cNvGrpSpPr/>
          <p:nvPr/>
        </p:nvGrpSpPr>
        <p:grpSpPr>
          <a:xfrm>
            <a:off x="1695531" y="3544246"/>
            <a:ext cx="432048" cy="2546995"/>
            <a:chOff x="901856" y="3789040"/>
            <a:chExt cx="432048" cy="2546995"/>
          </a:xfrm>
        </p:grpSpPr>
        <p:sp>
          <p:nvSpPr>
            <p:cNvPr id="49" name="직사각형 38"/>
            <p:cNvSpPr/>
            <p:nvPr/>
          </p:nvSpPr>
          <p:spPr>
            <a:xfrm>
              <a:off x="901856" y="4972285"/>
              <a:ext cx="432048"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0" name="직사각형 39"/>
            <p:cNvSpPr/>
            <p:nvPr/>
          </p:nvSpPr>
          <p:spPr>
            <a:xfrm>
              <a:off x="901856" y="3974477"/>
              <a:ext cx="432048"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1" name="직사각형 40"/>
            <p:cNvSpPr/>
            <p:nvPr/>
          </p:nvSpPr>
          <p:spPr>
            <a:xfrm>
              <a:off x="901856" y="5994767"/>
              <a:ext cx="432048"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2" name="직사각형 22"/>
            <p:cNvSpPr/>
            <p:nvPr/>
          </p:nvSpPr>
          <p:spPr>
            <a:xfrm>
              <a:off x="901856" y="4331925"/>
              <a:ext cx="432048" cy="400110"/>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rtlCol="0" anchor="ctr"/>
            <a:lstStyle/>
            <a:p>
              <a:pPr algn="ctr">
                <a:defRPr/>
              </a:pPr>
              <a:r>
                <a:rPr lang="en-US" altLang="ko-KR" sz="2400" kern="0" dirty="0">
                  <a:solidFill>
                    <a:sysClr val="windowText" lastClr="000000"/>
                  </a:solidFill>
                  <a:latin typeface="Calibri"/>
                  <a:ea typeface="나눔고딕"/>
                </a:rPr>
                <a:t>v</a:t>
              </a:r>
              <a:endParaRPr lang="ko-KR" altLang="en-US" sz="2400" kern="0" dirty="0">
                <a:solidFill>
                  <a:sysClr val="windowText" lastClr="000000"/>
                </a:solidFill>
                <a:latin typeface="Calibri"/>
                <a:ea typeface="나눔고딕"/>
              </a:endParaRPr>
            </a:p>
          </p:txBody>
        </p:sp>
        <p:sp>
          <p:nvSpPr>
            <p:cNvPr id="53" name="직사각형 25"/>
            <p:cNvSpPr/>
            <p:nvPr/>
          </p:nvSpPr>
          <p:spPr>
            <a:xfrm>
              <a:off x="901856" y="5480607"/>
              <a:ext cx="432048" cy="400110"/>
            </a:xfrm>
            <a:prstGeom prst="rect">
              <a:avLst/>
            </a:prstGeom>
            <a:gradFill rotWithShape="1">
              <a:gsLst>
                <a:gs pos="0">
                  <a:srgbClr val="F17CB0">
                    <a:tint val="50000"/>
                    <a:satMod val="300000"/>
                  </a:srgbClr>
                </a:gs>
                <a:gs pos="35000">
                  <a:srgbClr val="F17CB0">
                    <a:tint val="37000"/>
                    <a:satMod val="300000"/>
                  </a:srgbClr>
                </a:gs>
                <a:gs pos="100000">
                  <a:srgbClr val="F17CB0">
                    <a:tint val="15000"/>
                    <a:satMod val="350000"/>
                  </a:srgbClr>
                </a:gs>
              </a:gsLst>
              <a:lin ang="16200000" scaled="1"/>
            </a:gradFill>
            <a:ln w="9525" cap="flat" cmpd="sng" algn="ctr">
              <a:solidFill>
                <a:srgbClr val="F17CB0">
                  <a:shade val="95000"/>
                  <a:satMod val="105000"/>
                </a:srgbClr>
              </a:solidFill>
              <a:prstDash val="solid"/>
            </a:ln>
            <a:effectLst/>
          </p:spPr>
          <p:txBody>
            <a:bodyPr rtlCol="0" anchor="ctr"/>
            <a:lstStyle/>
            <a:p>
              <a:pPr algn="ctr">
                <a:defRPr/>
              </a:pPr>
              <a:r>
                <a:rPr lang="en-US" altLang="ko-KR" sz="2400" kern="0" dirty="0">
                  <a:solidFill>
                    <a:sysClr val="windowText" lastClr="000000"/>
                  </a:solidFill>
                  <a:latin typeface="Calibri"/>
                  <a:ea typeface="나눔고딕"/>
                </a:rPr>
                <a:t>w</a:t>
              </a:r>
              <a:endParaRPr lang="ko-KR" altLang="en-US" sz="2400" kern="0" dirty="0">
                <a:solidFill>
                  <a:sysClr val="windowText" lastClr="000000"/>
                </a:solidFill>
                <a:latin typeface="Calibri"/>
                <a:ea typeface="나눔고딕"/>
              </a:endParaRPr>
            </a:p>
          </p:txBody>
        </p:sp>
        <p:sp>
          <p:nvSpPr>
            <p:cNvPr id="54" name="직사각형 21"/>
            <p:cNvSpPr/>
            <p:nvPr/>
          </p:nvSpPr>
          <p:spPr>
            <a:xfrm>
              <a:off x="901856" y="3789040"/>
              <a:ext cx="432048" cy="2546995"/>
            </a:xfrm>
            <a:prstGeom prst="rect">
              <a:avLst/>
            </a:prstGeom>
            <a:noFill/>
            <a:ln w="9525" cap="flat" cmpd="sng" algn="ctr">
              <a:solidFill>
                <a:sysClr val="windowText" lastClr="000000">
                  <a:shade val="95000"/>
                  <a:satMod val="105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cxnSp>
        <p:nvCxnSpPr>
          <p:cNvPr id="55" name="구부러진 연결선 41"/>
          <p:cNvCxnSpPr>
            <a:stCxn id="60" idx="3"/>
            <a:endCxn id="49" idx="3"/>
          </p:cNvCxnSpPr>
          <p:nvPr/>
        </p:nvCxnSpPr>
        <p:spPr>
          <a:xfrm rot="5400000">
            <a:off x="2967892" y="3646928"/>
            <a:ext cx="326256" cy="2006882"/>
          </a:xfrm>
          <a:prstGeom prst="curvedConnector2">
            <a:avLst/>
          </a:prstGeom>
          <a:noFill/>
          <a:ln w="9525" cap="flat" cmpd="sng" algn="ctr">
            <a:solidFill>
              <a:sysClr val="windowText" lastClr="000000">
                <a:shade val="95000"/>
                <a:satMod val="105000"/>
              </a:sysClr>
            </a:solidFill>
            <a:prstDash val="lgDash"/>
            <a:tailEnd type="triangle"/>
          </a:ln>
          <a:effectLst/>
        </p:spPr>
      </p:cxnSp>
      <p:cxnSp>
        <p:nvCxnSpPr>
          <p:cNvPr id="56" name="구부러진 연결선 51"/>
          <p:cNvCxnSpPr>
            <a:stCxn id="61" idx="3"/>
            <a:endCxn id="51" idx="3"/>
          </p:cNvCxnSpPr>
          <p:nvPr/>
        </p:nvCxnSpPr>
        <p:spPr>
          <a:xfrm rot="5400000">
            <a:off x="2609767" y="4005054"/>
            <a:ext cx="1348738" cy="2313113"/>
          </a:xfrm>
          <a:prstGeom prst="curvedConnector2">
            <a:avLst/>
          </a:prstGeom>
          <a:noFill/>
          <a:ln w="9525" cap="flat" cmpd="sng" algn="ctr">
            <a:solidFill>
              <a:sysClr val="windowText" lastClr="000000">
                <a:shade val="95000"/>
                <a:satMod val="105000"/>
              </a:sysClr>
            </a:solidFill>
            <a:prstDash val="lgDash"/>
            <a:tailEnd type="triangle"/>
          </a:ln>
          <a:effectLst/>
        </p:spPr>
      </p:cxnSp>
      <p:grpSp>
        <p:nvGrpSpPr>
          <p:cNvPr id="57" name="그룹 87"/>
          <p:cNvGrpSpPr/>
          <p:nvPr/>
        </p:nvGrpSpPr>
        <p:grpSpPr>
          <a:xfrm>
            <a:off x="2127579" y="4087131"/>
            <a:ext cx="3987336" cy="400110"/>
            <a:chOff x="2627783" y="4259917"/>
            <a:chExt cx="3987336" cy="400110"/>
          </a:xfrm>
        </p:grpSpPr>
        <p:cxnSp>
          <p:nvCxnSpPr>
            <p:cNvPr id="58" name="직선 화살표 연결선 29"/>
            <p:cNvCxnSpPr>
              <a:endCxn id="64" idx="1"/>
            </p:cNvCxnSpPr>
            <p:nvPr/>
          </p:nvCxnSpPr>
          <p:spPr>
            <a:xfrm>
              <a:off x="2627783" y="4459972"/>
              <a:ext cx="1683080" cy="0"/>
            </a:xfrm>
            <a:prstGeom prst="straightConnector1">
              <a:avLst/>
            </a:prstGeom>
            <a:noFill/>
            <a:ln w="9525" cap="flat" cmpd="sng" algn="ctr">
              <a:solidFill>
                <a:sysClr val="windowText" lastClr="000000">
                  <a:shade val="95000"/>
                  <a:satMod val="105000"/>
                </a:sysClr>
              </a:solidFill>
              <a:prstDash val="solid"/>
              <a:tailEnd type="triangle"/>
            </a:ln>
            <a:effectLst/>
          </p:spPr>
        </p:cxnSp>
        <p:grpSp>
          <p:nvGrpSpPr>
            <p:cNvPr id="59" name="그룹 76"/>
            <p:cNvGrpSpPr/>
            <p:nvPr/>
          </p:nvGrpSpPr>
          <p:grpSpPr>
            <a:xfrm>
              <a:off x="4310863" y="4259917"/>
              <a:ext cx="2304256" cy="400110"/>
              <a:chOff x="1693944" y="4331925"/>
              <a:chExt cx="2304256" cy="400110"/>
            </a:xfrm>
          </p:grpSpPr>
          <p:sp>
            <p:nvSpPr>
              <p:cNvPr id="60" name="직사각형 43"/>
              <p:cNvSpPr/>
              <p:nvPr/>
            </p:nvSpPr>
            <p:spPr>
              <a:xfrm rot="5400000">
                <a:off x="1817692" y="4445975"/>
                <a:ext cx="400109"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61" name="직사각형 50"/>
              <p:cNvSpPr/>
              <p:nvPr/>
            </p:nvSpPr>
            <p:spPr>
              <a:xfrm rot="5400000">
                <a:off x="2123923" y="4445975"/>
                <a:ext cx="400109"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62" name="직사각형 56"/>
              <p:cNvSpPr/>
              <p:nvPr/>
            </p:nvSpPr>
            <p:spPr>
              <a:xfrm rot="5400000">
                <a:off x="3454087" y="4445975"/>
                <a:ext cx="400109"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63" name="직사각형 27"/>
              <p:cNvSpPr/>
              <p:nvPr/>
            </p:nvSpPr>
            <p:spPr>
              <a:xfrm>
                <a:off x="2590003" y="4331925"/>
                <a:ext cx="720080" cy="400110"/>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rtlCol="0" anchor="ctr"/>
              <a:lstStyle/>
              <a:p>
                <a:pPr algn="ctr">
                  <a:defRPr/>
                </a:pPr>
                <a:r>
                  <a:rPr lang="en-US" altLang="ko-KR" sz="2400" kern="0" dirty="0">
                    <a:solidFill>
                      <a:sysClr val="windowText" lastClr="000000"/>
                    </a:solidFill>
                    <a:latin typeface="Calibri"/>
                    <a:ea typeface="나눔고딕"/>
                  </a:rPr>
                  <a:t>&amp;w</a:t>
                </a:r>
                <a:endParaRPr lang="ko-KR" altLang="en-US" sz="2400" kern="0" dirty="0">
                  <a:solidFill>
                    <a:sysClr val="windowText" lastClr="000000"/>
                  </a:solidFill>
                  <a:latin typeface="Calibri"/>
                  <a:ea typeface="나눔고딕"/>
                </a:endParaRPr>
              </a:p>
            </p:txBody>
          </p:sp>
          <p:sp>
            <p:nvSpPr>
              <p:cNvPr id="64" name="직사각형 26"/>
              <p:cNvSpPr/>
              <p:nvPr/>
            </p:nvSpPr>
            <p:spPr>
              <a:xfrm>
                <a:off x="1693944" y="4331925"/>
                <a:ext cx="2304256" cy="400110"/>
              </a:xfrm>
              <a:prstGeom prst="rect">
                <a:avLst/>
              </a:prstGeom>
              <a:noFill/>
              <a:ln w="9525" cap="flat" cmpd="sng" algn="ctr">
                <a:solidFill>
                  <a:sysClr val="windowText" lastClr="000000">
                    <a:shade val="95000"/>
                    <a:satMod val="105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cxnSp>
        <p:nvCxnSpPr>
          <p:cNvPr id="65" name="구부러진 연결선 57"/>
          <p:cNvCxnSpPr>
            <a:stCxn id="62" idx="1"/>
            <a:endCxn id="50" idx="3"/>
          </p:cNvCxnSpPr>
          <p:nvPr/>
        </p:nvCxnSpPr>
        <p:spPr>
          <a:xfrm rot="16200000" flipV="1">
            <a:off x="3813497" y="2129772"/>
            <a:ext cx="271443" cy="3643277"/>
          </a:xfrm>
          <a:prstGeom prst="curvedConnector2">
            <a:avLst/>
          </a:prstGeom>
          <a:noFill/>
          <a:ln w="9525" cap="flat" cmpd="sng" algn="ctr">
            <a:solidFill>
              <a:sysClr val="windowText" lastClr="000000">
                <a:shade val="95000"/>
                <a:satMod val="105000"/>
              </a:sysClr>
            </a:solidFill>
            <a:prstDash val="lgDash"/>
            <a:tailEnd type="triangle"/>
          </a:ln>
          <a:effectLst/>
        </p:spPr>
      </p:cxnSp>
      <p:grpSp>
        <p:nvGrpSpPr>
          <p:cNvPr id="66" name="그룹 93"/>
          <p:cNvGrpSpPr/>
          <p:nvPr/>
        </p:nvGrpSpPr>
        <p:grpSpPr>
          <a:xfrm>
            <a:off x="2775652" y="3101467"/>
            <a:ext cx="6382071" cy="2820517"/>
            <a:chOff x="3275856" y="3175530"/>
            <a:chExt cx="6382071" cy="2820517"/>
          </a:xfrm>
        </p:grpSpPr>
        <p:sp>
          <p:nvSpPr>
            <p:cNvPr id="67" name="타원 88"/>
            <p:cNvSpPr/>
            <p:nvPr/>
          </p:nvSpPr>
          <p:spPr>
            <a:xfrm>
              <a:off x="3275856" y="3618309"/>
              <a:ext cx="508484" cy="2377738"/>
            </a:xfrm>
            <a:prstGeom prst="ellipse">
              <a:avLst/>
            </a:prstGeom>
            <a:noFill/>
            <a:ln w="38100" cap="flat" cmpd="sng" algn="ctr">
              <a:solidFill>
                <a:srgbClr val="FF0000"/>
              </a:solidFill>
              <a:prstDash val="dash"/>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68" name="TextBox 67"/>
            <p:cNvSpPr txBox="1"/>
            <p:nvPr/>
          </p:nvSpPr>
          <p:spPr>
            <a:xfrm>
              <a:off x="3615287" y="3175530"/>
              <a:ext cx="6042640" cy="461665"/>
            </a:xfrm>
            <a:prstGeom prst="rect">
              <a:avLst/>
            </a:prstGeom>
            <a:noFill/>
          </p:spPr>
          <p:txBody>
            <a:bodyPr wrap="none" rtlCol="0">
              <a:spAutoFit/>
            </a:bodyPr>
            <a:lstStyle/>
            <a:p>
              <a:pPr>
                <a:defRPr/>
              </a:pPr>
              <a:r>
                <a:rPr lang="en-US" altLang="ko-KR" sz="2400" b="1" kern="0" dirty="0">
                  <a:solidFill>
                    <a:srgbClr val="0000FF"/>
                  </a:solidFill>
                </a:rPr>
                <a:t>1. Frequent random memory accesses</a:t>
              </a:r>
              <a:endParaRPr lang="ko-KR" altLang="en-US" sz="2400" b="1" kern="0" dirty="0">
                <a:solidFill>
                  <a:srgbClr val="0000FF"/>
                </a:solidFill>
              </a:endParaRPr>
            </a:p>
          </p:txBody>
        </p:sp>
      </p:grpSp>
      <p:grpSp>
        <p:nvGrpSpPr>
          <p:cNvPr id="69" name="그룹 94"/>
          <p:cNvGrpSpPr/>
          <p:nvPr/>
        </p:nvGrpSpPr>
        <p:grpSpPr>
          <a:xfrm>
            <a:off x="4067944" y="5046549"/>
            <a:ext cx="5091508" cy="1220380"/>
            <a:chOff x="4568148" y="5107165"/>
            <a:chExt cx="5091508" cy="1220380"/>
          </a:xfrm>
        </p:grpSpPr>
        <p:sp>
          <p:nvSpPr>
            <p:cNvPr id="70" name="타원 91"/>
            <p:cNvSpPr/>
            <p:nvPr/>
          </p:nvSpPr>
          <p:spPr>
            <a:xfrm>
              <a:off x="4601391" y="5107165"/>
              <a:ext cx="2378834" cy="573280"/>
            </a:xfrm>
            <a:prstGeom prst="ellipse">
              <a:avLst/>
            </a:prstGeom>
            <a:noFill/>
            <a:ln w="38100" cap="flat" cmpd="sng" algn="ctr">
              <a:solidFill>
                <a:srgbClr val="FF0000"/>
              </a:solidFill>
              <a:prstDash val="dash"/>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71" name="TextBox 70"/>
            <p:cNvSpPr txBox="1"/>
            <p:nvPr/>
          </p:nvSpPr>
          <p:spPr>
            <a:xfrm>
              <a:off x="4568148" y="5865880"/>
              <a:ext cx="5091508" cy="461665"/>
            </a:xfrm>
            <a:prstGeom prst="rect">
              <a:avLst/>
            </a:prstGeom>
            <a:noFill/>
          </p:spPr>
          <p:txBody>
            <a:bodyPr wrap="none" rtlCol="0">
              <a:spAutoFit/>
            </a:bodyPr>
            <a:lstStyle/>
            <a:p>
              <a:pPr>
                <a:defRPr/>
              </a:pPr>
              <a:r>
                <a:rPr lang="en-US" altLang="ko-KR" sz="2400" b="1" kern="0" dirty="0">
                  <a:solidFill>
                    <a:srgbClr val="0000FF"/>
                  </a:solidFill>
                </a:rPr>
                <a:t>2. Little amount of computation</a:t>
              </a:r>
              <a:endParaRPr lang="ko-KR" altLang="en-US" sz="2400" b="1" kern="0" dirty="0">
                <a:solidFill>
                  <a:srgbClr val="0000FF"/>
                </a:solidFill>
              </a:endParaRPr>
            </a:p>
          </p:txBody>
        </p:sp>
      </p:grpSp>
      <p:grpSp>
        <p:nvGrpSpPr>
          <p:cNvPr id="72" name="그룹 12"/>
          <p:cNvGrpSpPr/>
          <p:nvPr/>
        </p:nvGrpSpPr>
        <p:grpSpPr>
          <a:xfrm>
            <a:off x="102248" y="4537387"/>
            <a:ext cx="1593283" cy="1314561"/>
            <a:chOff x="314421" y="4694850"/>
            <a:chExt cx="1593283" cy="1314561"/>
          </a:xfrm>
        </p:grpSpPr>
        <p:grpSp>
          <p:nvGrpSpPr>
            <p:cNvPr id="73" name="그룹 5"/>
            <p:cNvGrpSpPr/>
            <p:nvPr/>
          </p:nvGrpSpPr>
          <p:grpSpPr>
            <a:xfrm>
              <a:off x="314421" y="4694850"/>
              <a:ext cx="1224137" cy="1314561"/>
              <a:chOff x="395536" y="3645024"/>
              <a:chExt cx="1326123" cy="1314561"/>
            </a:xfrm>
          </p:grpSpPr>
          <p:sp>
            <p:nvSpPr>
              <p:cNvPr id="77" name="직사각형 2"/>
              <p:cNvSpPr/>
              <p:nvPr/>
            </p:nvSpPr>
            <p:spPr>
              <a:xfrm>
                <a:off x="395536" y="3645024"/>
                <a:ext cx="1326123" cy="328128"/>
              </a:xfrm>
              <a:prstGeom prst="rect">
                <a:avLst/>
              </a:prstGeom>
              <a:gradFill rotWithShape="1">
                <a:gsLst>
                  <a:gs pos="0">
                    <a:srgbClr val="F17CB0">
                      <a:tint val="50000"/>
                      <a:satMod val="300000"/>
                    </a:srgbClr>
                  </a:gs>
                  <a:gs pos="35000">
                    <a:srgbClr val="F17CB0">
                      <a:tint val="37000"/>
                      <a:satMod val="300000"/>
                    </a:srgbClr>
                  </a:gs>
                  <a:gs pos="100000">
                    <a:srgbClr val="F17CB0">
                      <a:tint val="15000"/>
                      <a:satMod val="350000"/>
                    </a:srgbClr>
                  </a:gs>
                </a:gsLst>
                <a:lin ang="16200000" scaled="1"/>
              </a:gradFill>
              <a:ln w="9525" cap="flat" cmpd="sng" algn="ctr">
                <a:solidFill>
                  <a:srgbClr val="F17CB0">
                    <a:shade val="95000"/>
                    <a:satMod val="105000"/>
                  </a:srgbClr>
                </a:solidFill>
                <a:prstDash val="solid"/>
              </a:ln>
              <a:effectLst/>
            </p:spPr>
            <p:txBody>
              <a:bodyPr rtlCol="0" anchor="ctr"/>
              <a:lstStyle/>
              <a:p>
                <a:pPr algn="ctr">
                  <a:defRPr/>
                </a:pPr>
                <a:r>
                  <a:rPr lang="en-US" altLang="ko-KR" sz="1600" kern="0" dirty="0" err="1">
                    <a:solidFill>
                      <a:sysClr val="windowText" lastClr="000000"/>
                    </a:solidFill>
                    <a:latin typeface="Calibri"/>
                    <a:ea typeface="나눔고딕"/>
                  </a:rPr>
                  <a:t>w.rank</a:t>
                </a:r>
                <a:endParaRPr lang="en-US" altLang="ko-KR" sz="1600" kern="0" dirty="0">
                  <a:solidFill>
                    <a:sysClr val="windowText" lastClr="000000"/>
                  </a:solidFill>
                  <a:latin typeface="Calibri"/>
                  <a:ea typeface="나눔고딕"/>
                </a:endParaRPr>
              </a:p>
            </p:txBody>
          </p:sp>
          <p:sp>
            <p:nvSpPr>
              <p:cNvPr id="78" name="직사각형 33"/>
              <p:cNvSpPr/>
              <p:nvPr/>
            </p:nvSpPr>
            <p:spPr>
              <a:xfrm>
                <a:off x="395536" y="3973151"/>
                <a:ext cx="1326123" cy="328128"/>
              </a:xfrm>
              <a:prstGeom prst="rect">
                <a:avLst/>
              </a:prstGeom>
              <a:gradFill rotWithShape="1">
                <a:gsLst>
                  <a:gs pos="0">
                    <a:srgbClr val="F17CB0">
                      <a:tint val="50000"/>
                      <a:satMod val="300000"/>
                    </a:srgbClr>
                  </a:gs>
                  <a:gs pos="35000">
                    <a:srgbClr val="F17CB0">
                      <a:tint val="37000"/>
                      <a:satMod val="300000"/>
                    </a:srgbClr>
                  </a:gs>
                  <a:gs pos="100000">
                    <a:srgbClr val="F17CB0">
                      <a:tint val="15000"/>
                      <a:satMod val="350000"/>
                    </a:srgbClr>
                  </a:gs>
                </a:gsLst>
                <a:lin ang="16200000" scaled="1"/>
              </a:gradFill>
              <a:ln w="9525" cap="flat" cmpd="sng" algn="ctr">
                <a:solidFill>
                  <a:srgbClr val="F17CB0">
                    <a:shade val="95000"/>
                    <a:satMod val="105000"/>
                  </a:srgbClr>
                </a:solidFill>
                <a:prstDash val="solid"/>
              </a:ln>
              <a:effectLst/>
            </p:spPr>
            <p:txBody>
              <a:bodyPr rtlCol="0" anchor="ctr"/>
              <a:lstStyle/>
              <a:p>
                <a:pPr algn="ctr">
                  <a:defRPr/>
                </a:pPr>
                <a:r>
                  <a:rPr lang="en-US" altLang="ko-KR" sz="1600" kern="0">
                    <a:solidFill>
                      <a:sysClr val="windowText" lastClr="000000"/>
                    </a:solidFill>
                    <a:latin typeface="Calibri"/>
                    <a:ea typeface="나눔고딕"/>
                  </a:rPr>
                  <a:t>w.next_rank</a:t>
                </a:r>
                <a:endParaRPr lang="en-US" altLang="ko-KR" sz="1600" kern="0" dirty="0">
                  <a:solidFill>
                    <a:sysClr val="windowText" lastClr="000000"/>
                  </a:solidFill>
                  <a:latin typeface="Calibri"/>
                  <a:ea typeface="나눔고딕"/>
                </a:endParaRPr>
              </a:p>
            </p:txBody>
          </p:sp>
          <p:sp>
            <p:nvSpPr>
              <p:cNvPr id="79" name="직사각형 34"/>
              <p:cNvSpPr/>
              <p:nvPr/>
            </p:nvSpPr>
            <p:spPr>
              <a:xfrm>
                <a:off x="395536" y="4299407"/>
                <a:ext cx="1326123" cy="328128"/>
              </a:xfrm>
              <a:prstGeom prst="rect">
                <a:avLst/>
              </a:prstGeom>
              <a:gradFill rotWithShape="1">
                <a:gsLst>
                  <a:gs pos="0">
                    <a:srgbClr val="F17CB0">
                      <a:tint val="50000"/>
                      <a:satMod val="300000"/>
                    </a:srgbClr>
                  </a:gs>
                  <a:gs pos="35000">
                    <a:srgbClr val="F17CB0">
                      <a:tint val="37000"/>
                      <a:satMod val="300000"/>
                    </a:srgbClr>
                  </a:gs>
                  <a:gs pos="100000">
                    <a:srgbClr val="F17CB0">
                      <a:tint val="15000"/>
                      <a:satMod val="350000"/>
                    </a:srgbClr>
                  </a:gs>
                </a:gsLst>
                <a:lin ang="16200000" scaled="1"/>
              </a:gradFill>
              <a:ln w="9525" cap="flat" cmpd="sng" algn="ctr">
                <a:solidFill>
                  <a:srgbClr val="F17CB0">
                    <a:shade val="95000"/>
                    <a:satMod val="105000"/>
                  </a:srgbClr>
                </a:solidFill>
                <a:prstDash val="solid"/>
              </a:ln>
              <a:effectLst/>
            </p:spPr>
            <p:txBody>
              <a:bodyPr rtlCol="0" anchor="ctr"/>
              <a:lstStyle/>
              <a:p>
                <a:pPr algn="ctr">
                  <a:defRPr/>
                </a:pPr>
                <a:r>
                  <a:rPr lang="en-US" altLang="ko-KR" sz="1600" kern="0" dirty="0" err="1">
                    <a:solidFill>
                      <a:sysClr val="windowText" lastClr="000000"/>
                    </a:solidFill>
                    <a:latin typeface="Calibri"/>
                    <a:ea typeface="나눔고딕"/>
                  </a:rPr>
                  <a:t>w.edges</a:t>
                </a:r>
                <a:endParaRPr lang="en-US" altLang="ko-KR" sz="1600" kern="0" dirty="0">
                  <a:solidFill>
                    <a:sysClr val="windowText" lastClr="000000"/>
                  </a:solidFill>
                  <a:latin typeface="Calibri"/>
                  <a:ea typeface="나눔고딕"/>
                </a:endParaRPr>
              </a:p>
            </p:txBody>
          </p:sp>
          <p:sp>
            <p:nvSpPr>
              <p:cNvPr id="80" name="직사각형 35"/>
              <p:cNvSpPr/>
              <p:nvPr/>
            </p:nvSpPr>
            <p:spPr>
              <a:xfrm>
                <a:off x="395536" y="4631457"/>
                <a:ext cx="1326123" cy="328128"/>
              </a:xfrm>
              <a:prstGeom prst="rect">
                <a:avLst/>
              </a:prstGeom>
              <a:gradFill rotWithShape="1">
                <a:gsLst>
                  <a:gs pos="0">
                    <a:srgbClr val="F17CB0">
                      <a:tint val="50000"/>
                      <a:satMod val="300000"/>
                    </a:srgbClr>
                  </a:gs>
                  <a:gs pos="35000">
                    <a:srgbClr val="F17CB0">
                      <a:tint val="37000"/>
                      <a:satMod val="300000"/>
                    </a:srgbClr>
                  </a:gs>
                  <a:gs pos="100000">
                    <a:srgbClr val="F17CB0">
                      <a:tint val="15000"/>
                      <a:satMod val="350000"/>
                    </a:srgbClr>
                  </a:gs>
                </a:gsLst>
                <a:lin ang="16200000" scaled="1"/>
              </a:gradFill>
              <a:ln w="9525" cap="flat" cmpd="sng" algn="ctr">
                <a:solidFill>
                  <a:srgbClr val="F17CB0">
                    <a:shade val="95000"/>
                    <a:satMod val="105000"/>
                  </a:srgbClr>
                </a:solidFill>
                <a:prstDash val="solid"/>
              </a:ln>
              <a:effectLst/>
            </p:spPr>
            <p:txBody>
              <a:bodyPr rtlCol="0" anchor="ctr"/>
              <a:lstStyle/>
              <a:p>
                <a:pPr algn="ctr">
                  <a:defRPr/>
                </a:pPr>
                <a:r>
                  <a:rPr lang="en-US" altLang="ko-KR" sz="1600" kern="0">
                    <a:solidFill>
                      <a:sysClr val="windowText" lastClr="000000"/>
                    </a:solidFill>
                    <a:latin typeface="Calibri"/>
                    <a:ea typeface="나눔고딕"/>
                  </a:rPr>
                  <a:t>…</a:t>
                </a:r>
                <a:endParaRPr lang="en-US" altLang="ko-KR" sz="1600" kern="0" dirty="0">
                  <a:solidFill>
                    <a:sysClr val="windowText" lastClr="000000"/>
                  </a:solidFill>
                  <a:latin typeface="Calibri"/>
                  <a:ea typeface="나눔고딕"/>
                </a:endParaRPr>
              </a:p>
            </p:txBody>
          </p:sp>
        </p:grpSp>
        <p:grpSp>
          <p:nvGrpSpPr>
            <p:cNvPr id="74" name="그룹 11"/>
            <p:cNvGrpSpPr/>
            <p:nvPr/>
          </p:nvGrpSpPr>
          <p:grpSpPr>
            <a:xfrm>
              <a:off x="1538558" y="4694850"/>
              <a:ext cx="369146" cy="1314561"/>
              <a:chOff x="1538558" y="4694850"/>
              <a:chExt cx="369146" cy="1314561"/>
            </a:xfrm>
          </p:grpSpPr>
          <p:cxnSp>
            <p:nvCxnSpPr>
              <p:cNvPr id="75" name="직선 연결선 8"/>
              <p:cNvCxnSpPr/>
              <p:nvPr/>
            </p:nvCxnSpPr>
            <p:spPr>
              <a:xfrm flipH="1" flipV="1">
                <a:off x="1538558" y="4694850"/>
                <a:ext cx="369146" cy="698426"/>
              </a:xfrm>
              <a:prstGeom prst="line">
                <a:avLst/>
              </a:prstGeom>
              <a:noFill/>
              <a:ln w="9525" cap="flat" cmpd="sng" algn="ctr">
                <a:solidFill>
                  <a:srgbClr val="60BD68">
                    <a:shade val="95000"/>
                    <a:satMod val="105000"/>
                  </a:srgbClr>
                </a:solidFill>
                <a:prstDash val="dash"/>
              </a:ln>
              <a:effectLst/>
            </p:spPr>
          </p:cxnSp>
          <p:cxnSp>
            <p:nvCxnSpPr>
              <p:cNvPr id="76" name="직선 연결선 10"/>
              <p:cNvCxnSpPr/>
              <p:nvPr/>
            </p:nvCxnSpPr>
            <p:spPr>
              <a:xfrm flipV="1">
                <a:off x="1538558" y="5793386"/>
                <a:ext cx="369146" cy="216025"/>
              </a:xfrm>
              <a:prstGeom prst="line">
                <a:avLst/>
              </a:prstGeom>
              <a:noFill/>
              <a:ln w="9525" cap="flat" cmpd="sng" algn="ctr">
                <a:solidFill>
                  <a:srgbClr val="60BD68">
                    <a:shade val="95000"/>
                    <a:satMod val="105000"/>
                  </a:srgbClr>
                </a:solidFill>
                <a:prstDash val="dash"/>
              </a:ln>
              <a:effectLst/>
            </p:spPr>
          </p:cxnSp>
        </p:grpSp>
      </p:grpSp>
    </p:spTree>
    <p:extLst>
      <p:ext uri="{BB962C8B-B14F-4D97-AF65-F5344CB8AC3E}">
        <p14:creationId xmlns:p14="http://schemas.microsoft.com/office/powerpoint/2010/main" val="26932662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200"/>
                                        <p:tgtEl>
                                          <p:spTgt spid="4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48"/>
                                        </p:tgtEl>
                                        <p:attrNameLst>
                                          <p:attrName>style.visibility</p:attrName>
                                        </p:attrNameLst>
                                      </p:cBhvr>
                                      <p:to>
                                        <p:strVal val="visible"/>
                                      </p:to>
                                    </p:set>
                                    <p:animEffect transition="in" filter="fade">
                                      <p:cBhvr>
                                        <p:cTn id="12" dur="200"/>
                                        <p:tgtEl>
                                          <p:spTgt spid="48"/>
                                        </p:tgtEl>
                                      </p:cBhvr>
                                    </p:animEffect>
                                  </p:childTnLst>
                                </p:cTn>
                              </p:par>
                            </p:childTnLst>
                          </p:cTn>
                        </p:par>
                        <p:par>
                          <p:cTn id="13" fill="hold">
                            <p:stCondLst>
                              <p:cond delay="200"/>
                            </p:stCondLst>
                            <p:childTnLst>
                              <p:par>
                                <p:cTn id="14" presetID="22" presetClass="entr" presetSubtype="2" fill="hold" nodeType="afterEffect">
                                  <p:stCondLst>
                                    <p:cond delay="0"/>
                                  </p:stCondLst>
                                  <p:childTnLst>
                                    <p:set>
                                      <p:cBhvr>
                                        <p:cTn id="15" dur="1" fill="hold">
                                          <p:stCondLst>
                                            <p:cond delay="0"/>
                                          </p:stCondLst>
                                        </p:cTn>
                                        <p:tgtEl>
                                          <p:spTgt spid="72"/>
                                        </p:tgtEl>
                                        <p:attrNameLst>
                                          <p:attrName>style.visibility</p:attrName>
                                        </p:attrNameLst>
                                      </p:cBhvr>
                                      <p:to>
                                        <p:strVal val="visible"/>
                                      </p:to>
                                    </p:set>
                                    <p:animEffect transition="in" filter="wipe(right)">
                                      <p:cBhvr>
                                        <p:cTn id="16" dur="500"/>
                                        <p:tgtEl>
                                          <p:spTgt spid="72"/>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57"/>
                                        </p:tgtEl>
                                        <p:attrNameLst>
                                          <p:attrName>style.visibility</p:attrName>
                                        </p:attrNameLst>
                                      </p:cBhvr>
                                      <p:to>
                                        <p:strVal val="visible"/>
                                      </p:to>
                                    </p:set>
                                    <p:animEffect transition="in" filter="wipe(left)">
                                      <p:cBhvr>
                                        <p:cTn id="21" dur="500"/>
                                        <p:tgtEl>
                                          <p:spTgt spid="57"/>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nodeType="clickEffect">
                                  <p:stCondLst>
                                    <p:cond delay="0"/>
                                  </p:stCondLst>
                                  <p:childTnLst>
                                    <p:set>
                                      <p:cBhvr>
                                        <p:cTn id="25" dur="1" fill="hold">
                                          <p:stCondLst>
                                            <p:cond delay="0"/>
                                          </p:stCondLst>
                                        </p:cTn>
                                        <p:tgtEl>
                                          <p:spTgt spid="55"/>
                                        </p:tgtEl>
                                        <p:attrNameLst>
                                          <p:attrName>style.visibility</p:attrName>
                                        </p:attrNameLst>
                                      </p:cBhvr>
                                      <p:to>
                                        <p:strVal val="visible"/>
                                      </p:to>
                                    </p:set>
                                    <p:animEffect transition="in" filter="wipe(up)">
                                      <p:cBhvr>
                                        <p:cTn id="26" dur="500"/>
                                        <p:tgtEl>
                                          <p:spTgt spid="55"/>
                                        </p:tgtEl>
                                      </p:cBhvr>
                                    </p:animEffect>
                                  </p:childTnLst>
                                </p:cTn>
                              </p:par>
                            </p:childTnLst>
                          </p:cTn>
                        </p:par>
                        <p:par>
                          <p:cTn id="27" fill="hold">
                            <p:stCondLst>
                              <p:cond delay="500"/>
                            </p:stCondLst>
                            <p:childTnLst>
                              <p:par>
                                <p:cTn id="28" presetID="22" presetClass="entr" presetSubtype="1" fill="hold" nodeType="afterEffect">
                                  <p:stCondLst>
                                    <p:cond delay="0"/>
                                  </p:stCondLst>
                                  <p:childTnLst>
                                    <p:set>
                                      <p:cBhvr>
                                        <p:cTn id="29" dur="1" fill="hold">
                                          <p:stCondLst>
                                            <p:cond delay="0"/>
                                          </p:stCondLst>
                                        </p:cTn>
                                        <p:tgtEl>
                                          <p:spTgt spid="56"/>
                                        </p:tgtEl>
                                        <p:attrNameLst>
                                          <p:attrName>style.visibility</p:attrName>
                                        </p:attrNameLst>
                                      </p:cBhvr>
                                      <p:to>
                                        <p:strVal val="visible"/>
                                      </p:to>
                                    </p:set>
                                    <p:animEffect transition="in" filter="wipe(up)">
                                      <p:cBhvr>
                                        <p:cTn id="30" dur="500"/>
                                        <p:tgtEl>
                                          <p:spTgt spid="56"/>
                                        </p:tgtEl>
                                      </p:cBhvr>
                                    </p:animEffect>
                                  </p:childTnLst>
                                </p:cTn>
                              </p:par>
                            </p:childTnLst>
                          </p:cTn>
                        </p:par>
                        <p:par>
                          <p:cTn id="31" fill="hold">
                            <p:stCondLst>
                              <p:cond delay="1000"/>
                            </p:stCondLst>
                            <p:childTnLst>
                              <p:par>
                                <p:cTn id="32" presetID="22" presetClass="entr" presetSubtype="1" fill="hold" nodeType="afterEffect">
                                  <p:stCondLst>
                                    <p:cond delay="0"/>
                                  </p:stCondLst>
                                  <p:childTnLst>
                                    <p:set>
                                      <p:cBhvr>
                                        <p:cTn id="33" dur="1" fill="hold">
                                          <p:stCondLst>
                                            <p:cond delay="0"/>
                                          </p:stCondLst>
                                        </p:cTn>
                                        <p:tgtEl>
                                          <p:spTgt spid="45"/>
                                        </p:tgtEl>
                                        <p:attrNameLst>
                                          <p:attrName>style.visibility</p:attrName>
                                        </p:attrNameLst>
                                      </p:cBhvr>
                                      <p:to>
                                        <p:strVal val="visible"/>
                                      </p:to>
                                    </p:set>
                                    <p:animEffect transition="in" filter="wipe(up)">
                                      <p:cBhvr>
                                        <p:cTn id="34" dur="500"/>
                                        <p:tgtEl>
                                          <p:spTgt spid="45"/>
                                        </p:tgtEl>
                                      </p:cBhvr>
                                    </p:animEffect>
                                  </p:childTnLst>
                                </p:cTn>
                              </p:par>
                            </p:childTnLst>
                          </p:cTn>
                        </p:par>
                        <p:par>
                          <p:cTn id="35" fill="hold">
                            <p:stCondLst>
                              <p:cond delay="1500"/>
                            </p:stCondLst>
                            <p:childTnLst>
                              <p:par>
                                <p:cTn id="36" presetID="22" presetClass="entr" presetSubtype="4" fill="hold" nodeType="afterEffect">
                                  <p:stCondLst>
                                    <p:cond delay="0"/>
                                  </p:stCondLst>
                                  <p:childTnLst>
                                    <p:set>
                                      <p:cBhvr>
                                        <p:cTn id="37" dur="1" fill="hold">
                                          <p:stCondLst>
                                            <p:cond delay="0"/>
                                          </p:stCondLst>
                                        </p:cTn>
                                        <p:tgtEl>
                                          <p:spTgt spid="65"/>
                                        </p:tgtEl>
                                        <p:attrNameLst>
                                          <p:attrName>style.visibility</p:attrName>
                                        </p:attrNameLst>
                                      </p:cBhvr>
                                      <p:to>
                                        <p:strVal val="visible"/>
                                      </p:to>
                                    </p:set>
                                    <p:animEffect transition="in" filter="wipe(down)">
                                      <p:cBhvr>
                                        <p:cTn id="38" dur="500"/>
                                        <p:tgtEl>
                                          <p:spTgt spid="65"/>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nodeType="clickEffect">
                                  <p:stCondLst>
                                    <p:cond delay="0"/>
                                  </p:stCondLst>
                                  <p:childTnLst>
                                    <p:set>
                                      <p:cBhvr>
                                        <p:cTn id="42" dur="1" fill="hold">
                                          <p:stCondLst>
                                            <p:cond delay="0"/>
                                          </p:stCondLst>
                                        </p:cTn>
                                        <p:tgtEl>
                                          <p:spTgt spid="66"/>
                                        </p:tgtEl>
                                        <p:attrNameLst>
                                          <p:attrName>style.visibility</p:attrName>
                                        </p:attrNameLst>
                                      </p:cBhvr>
                                      <p:to>
                                        <p:strVal val="visible"/>
                                      </p:to>
                                    </p:set>
                                    <p:animEffect transition="in" filter="fade">
                                      <p:cBhvr>
                                        <p:cTn id="43" dur="200"/>
                                        <p:tgtEl>
                                          <p:spTgt spid="66"/>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nodeType="clickEffect">
                                  <p:stCondLst>
                                    <p:cond delay="0"/>
                                  </p:stCondLst>
                                  <p:childTnLst>
                                    <p:set>
                                      <p:cBhvr>
                                        <p:cTn id="47" dur="1" fill="hold">
                                          <p:stCondLst>
                                            <p:cond delay="0"/>
                                          </p:stCondLst>
                                        </p:cTn>
                                        <p:tgtEl>
                                          <p:spTgt spid="69"/>
                                        </p:tgtEl>
                                        <p:attrNameLst>
                                          <p:attrName>style.visibility</p:attrName>
                                        </p:attrNameLst>
                                      </p:cBhvr>
                                      <p:to>
                                        <p:strVal val="visible"/>
                                      </p:to>
                                    </p:set>
                                    <p:animEffect transition="in" filter="fade">
                                      <p:cBhvr>
                                        <p:cTn id="48" dur="2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Tesseract</a:t>
            </a:r>
            <a:r>
              <a:rPr lang="en-US" dirty="0"/>
              <a:t> System for Graph Processing</a:t>
            </a:r>
          </a:p>
        </p:txBody>
      </p:sp>
      <p:pic>
        <p:nvPicPr>
          <p:cNvPr id="258" name="Picture 2" descr="http://www.extremetech.com/wp-content/uploads/2013/09/hybrid_memory_cube.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01620" y="1340768"/>
            <a:ext cx="3383774" cy="2429550"/>
          </a:xfrm>
          <a:prstGeom prst="rect">
            <a:avLst/>
          </a:prstGeom>
          <a:noFill/>
          <a:extLst>
            <a:ext uri="{909E8E84-426E-40dd-AFC4-6F175D3DCCD1}">
              <a14:hiddenFill xmlns="" xmlns:a14="http://schemas.microsoft.com/office/drawing/2010/main">
                <a:solidFill>
                  <a:srgbClr val="FFFFFF"/>
                </a:solidFill>
              </a14:hiddenFill>
            </a:ext>
          </a:extLst>
        </p:spPr>
      </p:pic>
      <p:grpSp>
        <p:nvGrpSpPr>
          <p:cNvPr id="259" name="그룹 137"/>
          <p:cNvGrpSpPr/>
          <p:nvPr/>
        </p:nvGrpSpPr>
        <p:grpSpPr>
          <a:xfrm>
            <a:off x="2960548" y="2386982"/>
            <a:ext cx="2890319" cy="3322913"/>
            <a:chOff x="2540320" y="2698376"/>
            <a:chExt cx="2890319" cy="3322913"/>
          </a:xfrm>
        </p:grpSpPr>
        <p:cxnSp>
          <p:nvCxnSpPr>
            <p:cNvPr id="260" name="직선 연결선 64"/>
            <p:cNvCxnSpPr/>
            <p:nvPr/>
          </p:nvCxnSpPr>
          <p:spPr>
            <a:xfrm>
              <a:off x="2540320" y="3008078"/>
              <a:ext cx="101813" cy="990596"/>
            </a:xfrm>
            <a:prstGeom prst="line">
              <a:avLst/>
            </a:prstGeom>
            <a:noFill/>
            <a:ln w="9525" cap="flat" cmpd="sng" algn="ctr">
              <a:solidFill>
                <a:sysClr val="windowText" lastClr="000000"/>
              </a:solidFill>
              <a:prstDash val="dash"/>
            </a:ln>
            <a:effectLst/>
          </p:spPr>
        </p:cxnSp>
        <p:cxnSp>
          <p:nvCxnSpPr>
            <p:cNvPr id="261" name="직선 연결선 67"/>
            <p:cNvCxnSpPr/>
            <p:nvPr/>
          </p:nvCxnSpPr>
          <p:spPr>
            <a:xfrm flipH="1">
              <a:off x="5107196" y="2698376"/>
              <a:ext cx="323443" cy="1300298"/>
            </a:xfrm>
            <a:prstGeom prst="line">
              <a:avLst/>
            </a:prstGeom>
            <a:noFill/>
            <a:ln w="9525" cap="flat" cmpd="sng" algn="ctr">
              <a:solidFill>
                <a:sysClr val="windowText" lastClr="000000"/>
              </a:solidFill>
              <a:prstDash val="dash"/>
            </a:ln>
            <a:effectLst/>
          </p:spPr>
        </p:cxnSp>
        <p:grpSp>
          <p:nvGrpSpPr>
            <p:cNvPr id="262" name="그룹 85"/>
            <p:cNvGrpSpPr/>
            <p:nvPr/>
          </p:nvGrpSpPr>
          <p:grpSpPr>
            <a:xfrm>
              <a:off x="2542515" y="3916837"/>
              <a:ext cx="2664295" cy="2104452"/>
              <a:chOff x="3275856" y="3916837"/>
              <a:chExt cx="2664295" cy="2104452"/>
            </a:xfrm>
          </p:grpSpPr>
          <p:sp>
            <p:nvSpPr>
              <p:cNvPr id="263" name="직사각형 4"/>
              <p:cNvSpPr/>
              <p:nvPr/>
            </p:nvSpPr>
            <p:spPr>
              <a:xfrm>
                <a:off x="3375473" y="3998674"/>
                <a:ext cx="2465060" cy="2022615"/>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grpSp>
            <p:nvGrpSpPr>
              <p:cNvPr id="264" name="그룹 84"/>
              <p:cNvGrpSpPr/>
              <p:nvPr/>
            </p:nvGrpSpPr>
            <p:grpSpPr>
              <a:xfrm>
                <a:off x="3501888" y="3916837"/>
                <a:ext cx="2212233" cy="2010654"/>
                <a:chOff x="3501887" y="3916837"/>
                <a:chExt cx="2212233" cy="2010654"/>
              </a:xfrm>
            </p:grpSpPr>
            <p:grpSp>
              <p:nvGrpSpPr>
                <p:cNvPr id="267" name="그룹 49"/>
                <p:cNvGrpSpPr/>
                <p:nvPr/>
              </p:nvGrpSpPr>
              <p:grpSpPr>
                <a:xfrm flipV="1">
                  <a:off x="3627842" y="5167522"/>
                  <a:ext cx="64123" cy="489852"/>
                  <a:chOff x="3491880" y="4419110"/>
                  <a:chExt cx="73052" cy="558062"/>
                </a:xfrm>
              </p:grpSpPr>
              <p:cxnSp>
                <p:nvCxnSpPr>
                  <p:cNvPr id="310" name="직선 화살표 연결선 50"/>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11" name="직선 화살표 연결선 51"/>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8" name="그룹 52"/>
                <p:cNvGrpSpPr/>
                <p:nvPr/>
              </p:nvGrpSpPr>
              <p:grpSpPr>
                <a:xfrm flipV="1">
                  <a:off x="4070289" y="5167522"/>
                  <a:ext cx="64123" cy="489852"/>
                  <a:chOff x="3491880" y="4419110"/>
                  <a:chExt cx="73052" cy="558062"/>
                </a:xfrm>
              </p:grpSpPr>
              <p:cxnSp>
                <p:nvCxnSpPr>
                  <p:cNvPr id="308" name="직선 화살표 연결선 5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9" name="직선 화살표 연결선 54"/>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9" name="그룹 55"/>
                <p:cNvGrpSpPr/>
                <p:nvPr/>
              </p:nvGrpSpPr>
              <p:grpSpPr>
                <a:xfrm flipV="1">
                  <a:off x="4512736" y="5167522"/>
                  <a:ext cx="64123" cy="489852"/>
                  <a:chOff x="3491880" y="4419110"/>
                  <a:chExt cx="73052" cy="558062"/>
                </a:xfrm>
              </p:grpSpPr>
              <p:cxnSp>
                <p:nvCxnSpPr>
                  <p:cNvPr id="306" name="직선 화살표 연결선 56"/>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7" name="직선 화살표 연결선 57"/>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0" name="그룹 58"/>
                <p:cNvGrpSpPr/>
                <p:nvPr/>
              </p:nvGrpSpPr>
              <p:grpSpPr>
                <a:xfrm flipV="1">
                  <a:off x="5524042" y="5167522"/>
                  <a:ext cx="64123" cy="489852"/>
                  <a:chOff x="3491880" y="4419110"/>
                  <a:chExt cx="73052" cy="558062"/>
                </a:xfrm>
              </p:grpSpPr>
              <p:cxnSp>
                <p:nvCxnSpPr>
                  <p:cNvPr id="304" name="직선 화살표 연결선 59"/>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5" name="직선 화살표 연결선 60"/>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1" name="그룹 39"/>
                <p:cNvGrpSpPr/>
                <p:nvPr/>
              </p:nvGrpSpPr>
              <p:grpSpPr>
                <a:xfrm>
                  <a:off x="3627842" y="4362113"/>
                  <a:ext cx="64123" cy="489852"/>
                  <a:chOff x="3491880" y="4419110"/>
                  <a:chExt cx="73052" cy="558062"/>
                </a:xfrm>
              </p:grpSpPr>
              <p:cxnSp>
                <p:nvCxnSpPr>
                  <p:cNvPr id="302" name="직선 화살표 연결선 3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3" name="직선 화살표 연결선 3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2" name="그룹 40"/>
                <p:cNvGrpSpPr/>
                <p:nvPr/>
              </p:nvGrpSpPr>
              <p:grpSpPr>
                <a:xfrm>
                  <a:off x="4070289" y="4362113"/>
                  <a:ext cx="64123" cy="489852"/>
                  <a:chOff x="3491880" y="4419110"/>
                  <a:chExt cx="73052" cy="558062"/>
                </a:xfrm>
              </p:grpSpPr>
              <p:cxnSp>
                <p:nvCxnSpPr>
                  <p:cNvPr id="300" name="직선 화살표 연결선 41"/>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1" name="직선 화살표 연결선 42"/>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3" name="그룹 43"/>
                <p:cNvGrpSpPr/>
                <p:nvPr/>
              </p:nvGrpSpPr>
              <p:grpSpPr>
                <a:xfrm>
                  <a:off x="4512736" y="4362113"/>
                  <a:ext cx="64123" cy="489852"/>
                  <a:chOff x="3491880" y="4419110"/>
                  <a:chExt cx="73052" cy="558062"/>
                </a:xfrm>
              </p:grpSpPr>
              <p:cxnSp>
                <p:nvCxnSpPr>
                  <p:cNvPr id="298" name="직선 화살표 연결선 44"/>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9" name="직선 화살표 연결선 4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4" name="그룹 46"/>
                <p:cNvGrpSpPr/>
                <p:nvPr/>
              </p:nvGrpSpPr>
              <p:grpSpPr>
                <a:xfrm>
                  <a:off x="5524042" y="4362113"/>
                  <a:ext cx="64123" cy="489852"/>
                  <a:chOff x="3491880" y="4419110"/>
                  <a:chExt cx="73052" cy="558062"/>
                </a:xfrm>
              </p:grpSpPr>
              <p:cxnSp>
                <p:nvCxnSpPr>
                  <p:cNvPr id="296" name="직선 화살표 연결선 47"/>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7" name="직선 화살표 연결선 48"/>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sp>
              <p:nvSpPr>
                <p:cNvPr id="275" name="직사각형 6"/>
                <p:cNvSpPr/>
                <p:nvPr/>
              </p:nvSpPr>
              <p:spPr>
                <a:xfrm>
                  <a:off x="35018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6" name="직사각형 7"/>
                <p:cNvSpPr/>
                <p:nvPr/>
              </p:nvSpPr>
              <p:spPr>
                <a:xfrm>
                  <a:off x="3944334"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7" name="직사각형 8"/>
                <p:cNvSpPr/>
                <p:nvPr/>
              </p:nvSpPr>
              <p:spPr>
                <a:xfrm>
                  <a:off x="4386781"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8" name="직사각형 11"/>
                <p:cNvSpPr/>
                <p:nvPr/>
              </p:nvSpPr>
              <p:spPr>
                <a:xfrm>
                  <a:off x="3501887"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9" name="직사각형 12"/>
                <p:cNvSpPr/>
                <p:nvPr/>
              </p:nvSpPr>
              <p:spPr>
                <a:xfrm>
                  <a:off x="3944334"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0" name="직사각형 13"/>
                <p:cNvSpPr/>
                <p:nvPr/>
              </p:nvSpPr>
              <p:spPr>
                <a:xfrm>
                  <a:off x="4386781"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1" name="직사각형 15"/>
                <p:cNvSpPr/>
                <p:nvPr/>
              </p:nvSpPr>
              <p:spPr>
                <a:xfrm>
                  <a:off x="35018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2" name="직사각형 16"/>
                <p:cNvSpPr/>
                <p:nvPr/>
              </p:nvSpPr>
              <p:spPr>
                <a:xfrm>
                  <a:off x="3944334"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3" name="직사각형 17"/>
                <p:cNvSpPr/>
                <p:nvPr/>
              </p:nvSpPr>
              <p:spPr>
                <a:xfrm>
                  <a:off x="4386781"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4" name="직사각형 19"/>
                <p:cNvSpPr/>
                <p:nvPr/>
              </p:nvSpPr>
              <p:spPr>
                <a:xfrm>
                  <a:off x="35018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5" name="직사각형 20"/>
                <p:cNvSpPr/>
                <p:nvPr/>
              </p:nvSpPr>
              <p:spPr>
                <a:xfrm>
                  <a:off x="3944334"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6" name="직사각형 21"/>
                <p:cNvSpPr/>
                <p:nvPr/>
              </p:nvSpPr>
              <p:spPr>
                <a:xfrm>
                  <a:off x="4386781"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7" name="직사각형 5"/>
                <p:cNvSpPr/>
                <p:nvPr/>
              </p:nvSpPr>
              <p:spPr>
                <a:xfrm>
                  <a:off x="3501887" y="4851965"/>
                  <a:ext cx="2212233" cy="316034"/>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r>
                    <a:rPr lang="en-US" altLang="ko-KR" sz="1600" kern="0" dirty="0">
                      <a:solidFill>
                        <a:sysClr val="windowText" lastClr="000000"/>
                      </a:solidFill>
                      <a:latin typeface="Calibri"/>
                      <a:ea typeface="나눔고딕"/>
                    </a:rPr>
                    <a:t>Crossbar Network</a:t>
                  </a:r>
                  <a:endParaRPr lang="ko-KR" altLang="en-US" sz="1600" kern="0" dirty="0">
                    <a:solidFill>
                      <a:sysClr val="windowText" lastClr="000000"/>
                    </a:solidFill>
                    <a:latin typeface="Calibri"/>
                    <a:ea typeface="나눔고딕"/>
                  </a:endParaRPr>
                </a:p>
              </p:txBody>
            </p:sp>
            <p:sp>
              <p:nvSpPr>
                <p:cNvPr id="288" name="직사각형 9"/>
                <p:cNvSpPr/>
                <p:nvPr/>
              </p:nvSpPr>
              <p:spPr>
                <a:xfrm>
                  <a:off x="53980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9" name="직사각형 14"/>
                <p:cNvSpPr/>
                <p:nvPr/>
              </p:nvSpPr>
              <p:spPr>
                <a:xfrm>
                  <a:off x="5398087" y="44806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0" name="직사각형 18"/>
                <p:cNvSpPr/>
                <p:nvPr/>
              </p:nvSpPr>
              <p:spPr>
                <a:xfrm>
                  <a:off x="53980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1" name="직사각형 22"/>
                <p:cNvSpPr/>
                <p:nvPr/>
              </p:nvSpPr>
              <p:spPr>
                <a:xfrm>
                  <a:off x="53980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2" name="TextBox 291"/>
                <p:cNvSpPr txBox="1"/>
                <p:nvPr/>
              </p:nvSpPr>
              <p:spPr>
                <a:xfrm>
                  <a:off x="4860355" y="3916837"/>
                  <a:ext cx="397866" cy="461665"/>
                </a:xfrm>
                <a:prstGeom prst="rect">
                  <a:avLst/>
                </a:prstGeom>
                <a:noFill/>
              </p:spPr>
              <p:txBody>
                <a:bodyPr wrap="none" rtlCol="0" anchor="ctr">
                  <a:spAutoFit/>
                </a:bodyPr>
                <a:lstStyle/>
                <a:p>
                  <a:pPr algn="ctr">
                    <a:defRPr/>
                  </a:pPr>
                  <a:r>
                    <a:rPr lang="en-US" altLang="ko-KR" sz="2400" kern="0" dirty="0">
                      <a:solidFill>
                        <a:sysClr val="windowText" lastClr="000000"/>
                      </a:solidFill>
                    </a:rPr>
                    <a:t>…</a:t>
                  </a:r>
                  <a:endParaRPr lang="ko-KR" altLang="en-US" sz="2400" kern="0" dirty="0">
                    <a:solidFill>
                      <a:sysClr val="windowText" lastClr="000000"/>
                    </a:solidFill>
                  </a:endParaRPr>
                </a:p>
              </p:txBody>
            </p:sp>
            <p:sp>
              <p:nvSpPr>
                <p:cNvPr id="293" name="TextBox 292"/>
                <p:cNvSpPr txBox="1"/>
                <p:nvPr/>
              </p:nvSpPr>
              <p:spPr>
                <a:xfrm>
                  <a:off x="4860355" y="4297315"/>
                  <a:ext cx="397866" cy="461665"/>
                </a:xfrm>
                <a:prstGeom prst="rect">
                  <a:avLst/>
                </a:prstGeom>
                <a:noFill/>
              </p:spPr>
              <p:txBody>
                <a:bodyPr wrap="none" rtlCol="0" anchor="ctr">
                  <a:spAutoFit/>
                </a:bodyPr>
                <a:lstStyle/>
                <a:p>
                  <a:pPr algn="ctr">
                    <a:defRPr/>
                  </a:pPr>
                  <a:r>
                    <a:rPr lang="en-US" altLang="ko-KR" sz="2400" kern="0" dirty="0">
                      <a:solidFill>
                        <a:sysClr val="windowText" lastClr="000000"/>
                      </a:solidFill>
                    </a:rPr>
                    <a:t>…</a:t>
                  </a:r>
                  <a:endParaRPr lang="ko-KR" altLang="en-US" sz="2400" kern="0" dirty="0">
                    <a:solidFill>
                      <a:sysClr val="windowText" lastClr="000000"/>
                    </a:solidFill>
                  </a:endParaRPr>
                </a:p>
              </p:txBody>
            </p:sp>
            <p:sp>
              <p:nvSpPr>
                <p:cNvPr id="294" name="TextBox 293"/>
                <p:cNvSpPr txBox="1"/>
                <p:nvPr/>
              </p:nvSpPr>
              <p:spPr>
                <a:xfrm>
                  <a:off x="4860355" y="5096119"/>
                  <a:ext cx="397866" cy="461665"/>
                </a:xfrm>
                <a:prstGeom prst="rect">
                  <a:avLst/>
                </a:prstGeom>
                <a:noFill/>
              </p:spPr>
              <p:txBody>
                <a:bodyPr wrap="none" rtlCol="0" anchor="ctr">
                  <a:spAutoFit/>
                </a:bodyPr>
                <a:lstStyle/>
                <a:p>
                  <a:pPr algn="ctr">
                    <a:defRPr/>
                  </a:pPr>
                  <a:r>
                    <a:rPr lang="en-US" altLang="ko-KR" sz="2400" kern="0" dirty="0">
                      <a:solidFill>
                        <a:sysClr val="windowText" lastClr="000000"/>
                      </a:solidFill>
                    </a:rPr>
                    <a:t>…</a:t>
                  </a:r>
                  <a:endParaRPr lang="ko-KR" altLang="en-US" sz="2400" kern="0" dirty="0">
                    <a:solidFill>
                      <a:sysClr val="windowText" lastClr="000000"/>
                    </a:solidFill>
                  </a:endParaRPr>
                </a:p>
              </p:txBody>
            </p:sp>
            <p:sp>
              <p:nvSpPr>
                <p:cNvPr id="295" name="TextBox 294"/>
                <p:cNvSpPr txBox="1"/>
                <p:nvPr/>
              </p:nvSpPr>
              <p:spPr>
                <a:xfrm>
                  <a:off x="4860355" y="5465826"/>
                  <a:ext cx="397866" cy="461665"/>
                </a:xfrm>
                <a:prstGeom prst="rect">
                  <a:avLst/>
                </a:prstGeom>
                <a:noFill/>
              </p:spPr>
              <p:txBody>
                <a:bodyPr wrap="none" rtlCol="0" anchor="ctr">
                  <a:spAutoFit/>
                </a:bodyPr>
                <a:lstStyle/>
                <a:p>
                  <a:pPr algn="ctr">
                    <a:defRPr/>
                  </a:pPr>
                  <a:r>
                    <a:rPr lang="en-US" altLang="ko-KR" sz="2400" kern="0" dirty="0">
                      <a:solidFill>
                        <a:sysClr val="windowText" lastClr="000000"/>
                      </a:solidFill>
                    </a:rPr>
                    <a:t>…</a:t>
                  </a:r>
                  <a:endParaRPr lang="ko-KR" altLang="en-US" sz="2400" kern="0" dirty="0">
                    <a:solidFill>
                      <a:sysClr val="windowText" lastClr="000000"/>
                    </a:solidFill>
                  </a:endParaRPr>
                </a:p>
              </p:txBody>
            </p:sp>
          </p:grpSp>
          <p:cxnSp>
            <p:nvCxnSpPr>
              <p:cNvPr id="265" name="직선 화살표 연결선 78"/>
              <p:cNvCxnSpPr/>
              <p:nvPr/>
            </p:nvCxnSpPr>
            <p:spPr>
              <a:xfrm flipH="1">
                <a:off x="3275856" y="5013177"/>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cxnSp>
            <p:nvCxnSpPr>
              <p:cNvPr id="266" name="직선 화살표 연결선 83"/>
              <p:cNvCxnSpPr/>
              <p:nvPr/>
            </p:nvCxnSpPr>
            <p:spPr>
              <a:xfrm flipH="1">
                <a:off x="5714120" y="5015083"/>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grpSp>
        <p:nvGrpSpPr>
          <p:cNvPr id="312" name="그룹 138"/>
          <p:cNvGrpSpPr/>
          <p:nvPr/>
        </p:nvGrpSpPr>
        <p:grpSpPr>
          <a:xfrm>
            <a:off x="5397217" y="3068960"/>
            <a:ext cx="3568497" cy="2986186"/>
            <a:chOff x="5277803" y="2315022"/>
            <a:chExt cx="3568497" cy="2986186"/>
          </a:xfrm>
        </p:grpSpPr>
        <p:grpSp>
          <p:nvGrpSpPr>
            <p:cNvPr id="313" name="그룹 131"/>
            <p:cNvGrpSpPr/>
            <p:nvPr/>
          </p:nvGrpSpPr>
          <p:grpSpPr>
            <a:xfrm>
              <a:off x="5860114" y="2315022"/>
              <a:ext cx="2986186" cy="2986186"/>
              <a:chOff x="5700614" y="2176524"/>
              <a:chExt cx="2986186" cy="2986186"/>
            </a:xfrm>
          </p:grpSpPr>
          <p:sp>
            <p:nvSpPr>
              <p:cNvPr id="316" name="직사각형 86"/>
              <p:cNvSpPr/>
              <p:nvPr/>
            </p:nvSpPr>
            <p:spPr>
              <a:xfrm>
                <a:off x="5700614" y="2176524"/>
                <a:ext cx="2986186" cy="2986186"/>
              </a:xfrm>
              <a:prstGeom prst="rect">
                <a:avLst/>
              </a:prstGeom>
              <a:solidFill>
                <a:sysClr val="window" lastClr="FFFFFF"/>
              </a:solidFill>
              <a:ln w="25400" cap="flat" cmpd="sng" algn="ctr">
                <a:solidFill>
                  <a:srgbClr val="5DA5DA"/>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17" name="직사각형 87"/>
              <p:cNvSpPr/>
              <p:nvPr/>
            </p:nvSpPr>
            <p:spPr>
              <a:xfrm>
                <a:off x="8110736" y="2346491"/>
                <a:ext cx="432048" cy="2075090"/>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vert" rtlCol="0" anchor="ctr"/>
              <a:lstStyle/>
              <a:p>
                <a:pPr algn="ctr">
                  <a:defRPr/>
                </a:pPr>
                <a:r>
                  <a:rPr lang="en-US" altLang="ko-KR" kern="0" dirty="0">
                    <a:solidFill>
                      <a:sysClr val="windowText" lastClr="000000"/>
                    </a:solidFill>
                    <a:latin typeface="Calibri"/>
                    <a:ea typeface="나눔고딕"/>
                  </a:rPr>
                  <a:t>DRAM Controller</a:t>
                </a:r>
                <a:endParaRPr lang="ko-KR" altLang="en-US" kern="0" dirty="0">
                  <a:solidFill>
                    <a:sysClr val="windowText" lastClr="000000"/>
                  </a:solidFill>
                  <a:latin typeface="Calibri"/>
                  <a:ea typeface="나눔고딕"/>
                </a:endParaRPr>
              </a:p>
            </p:txBody>
          </p:sp>
          <p:sp>
            <p:nvSpPr>
              <p:cNvPr id="318" name="직사각형 88"/>
              <p:cNvSpPr/>
              <p:nvPr/>
            </p:nvSpPr>
            <p:spPr>
              <a:xfrm>
                <a:off x="8110736" y="4589673"/>
                <a:ext cx="432048" cy="404944"/>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horz" rtlCol="0" anchor="ctr"/>
              <a:lstStyle/>
              <a:p>
                <a:pPr algn="ctr">
                  <a:defRPr/>
                </a:pPr>
                <a:r>
                  <a:rPr lang="en-US" altLang="ko-KR" kern="0" dirty="0">
                    <a:solidFill>
                      <a:sysClr val="windowText" lastClr="000000"/>
                    </a:solidFill>
                    <a:latin typeface="Calibri"/>
                    <a:ea typeface="나눔고딕"/>
                  </a:rPr>
                  <a:t>NI</a:t>
                </a:r>
                <a:endParaRPr lang="ko-KR" altLang="en-US" kern="0" dirty="0">
                  <a:solidFill>
                    <a:sysClr val="windowText" lastClr="000000"/>
                  </a:solidFill>
                  <a:latin typeface="Calibri"/>
                  <a:ea typeface="나눔고딕"/>
                </a:endParaRPr>
              </a:p>
            </p:txBody>
          </p:sp>
          <p:cxnSp>
            <p:nvCxnSpPr>
              <p:cNvPr id="319" name="직선 화살표 연결선 97"/>
              <p:cNvCxnSpPr>
                <a:stCxn id="318" idx="0"/>
                <a:endCxn id="317" idx="2"/>
              </p:cNvCxnSpPr>
              <p:nvPr/>
            </p:nvCxnSpPr>
            <p:spPr>
              <a:xfrm flipV="1">
                <a:off x="8326760" y="4421581"/>
                <a:ext cx="0" cy="16809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cxnSp>
          <p:nvCxnSpPr>
            <p:cNvPr id="314" name="직선 연결선 127"/>
            <p:cNvCxnSpPr/>
            <p:nvPr/>
          </p:nvCxnSpPr>
          <p:spPr>
            <a:xfrm flipV="1">
              <a:off x="5280614" y="2315022"/>
              <a:ext cx="583876" cy="1104125"/>
            </a:xfrm>
            <a:prstGeom prst="line">
              <a:avLst/>
            </a:prstGeom>
            <a:noFill/>
            <a:ln w="9525" cap="flat" cmpd="sng" algn="ctr">
              <a:solidFill>
                <a:srgbClr val="5DA5DA">
                  <a:shade val="95000"/>
                  <a:satMod val="105000"/>
                </a:srgbClr>
              </a:solidFill>
              <a:prstDash val="dash"/>
            </a:ln>
            <a:effectLst/>
          </p:spPr>
        </p:cxnSp>
        <p:cxnSp>
          <p:nvCxnSpPr>
            <p:cNvPr id="315" name="직선 연결선 128"/>
            <p:cNvCxnSpPr/>
            <p:nvPr/>
          </p:nvCxnSpPr>
          <p:spPr>
            <a:xfrm>
              <a:off x="5277803" y="3668121"/>
              <a:ext cx="580861" cy="1633087"/>
            </a:xfrm>
            <a:prstGeom prst="line">
              <a:avLst/>
            </a:prstGeom>
            <a:noFill/>
            <a:ln w="9525" cap="flat" cmpd="sng" algn="ctr">
              <a:solidFill>
                <a:srgbClr val="5DA5DA">
                  <a:shade val="95000"/>
                  <a:satMod val="105000"/>
                </a:srgbClr>
              </a:solidFill>
              <a:prstDash val="dash"/>
            </a:ln>
            <a:effectLst/>
          </p:spPr>
        </p:cxnSp>
      </p:grpSp>
      <p:grpSp>
        <p:nvGrpSpPr>
          <p:cNvPr id="320" name="그룹 132"/>
          <p:cNvGrpSpPr/>
          <p:nvPr/>
        </p:nvGrpSpPr>
        <p:grpSpPr>
          <a:xfrm>
            <a:off x="6127920" y="3238927"/>
            <a:ext cx="2261730" cy="2648562"/>
            <a:chOff x="5849006" y="2346491"/>
            <a:chExt cx="2261730" cy="2648562"/>
          </a:xfrm>
        </p:grpSpPr>
        <p:sp>
          <p:nvSpPr>
            <p:cNvPr id="321" name="직사각형 89"/>
            <p:cNvSpPr/>
            <p:nvPr/>
          </p:nvSpPr>
          <p:spPr>
            <a:xfrm>
              <a:off x="5849006" y="2346491"/>
              <a:ext cx="2079267" cy="774399"/>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sz="2000" kern="0" dirty="0">
                  <a:solidFill>
                    <a:sysClr val="windowText" lastClr="000000"/>
                  </a:solidFill>
                  <a:latin typeface="Calibri"/>
                  <a:ea typeface="나눔고딕"/>
                </a:rPr>
                <a:t>In-Order Core</a:t>
              </a:r>
              <a:endParaRPr lang="ko-KR" altLang="en-US" sz="2000" kern="0" dirty="0">
                <a:solidFill>
                  <a:sysClr val="windowText" lastClr="000000"/>
                </a:solidFill>
                <a:latin typeface="Calibri"/>
                <a:ea typeface="나눔고딕"/>
              </a:endParaRPr>
            </a:p>
          </p:txBody>
        </p:sp>
        <p:sp>
          <p:nvSpPr>
            <p:cNvPr id="322" name="직사각형 90"/>
            <p:cNvSpPr/>
            <p:nvPr/>
          </p:nvSpPr>
          <p:spPr>
            <a:xfrm>
              <a:off x="5849006" y="4589673"/>
              <a:ext cx="2079267" cy="405380"/>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a:solidFill>
                    <a:sysClr val="windowText" lastClr="000000"/>
                  </a:solidFill>
                  <a:latin typeface="Calibri"/>
                  <a:ea typeface="나눔고딕"/>
                </a:rPr>
                <a:t>Message Queue</a:t>
              </a:r>
              <a:endParaRPr lang="ko-KR" altLang="en-US" kern="0" dirty="0">
                <a:solidFill>
                  <a:sysClr val="windowText" lastClr="000000"/>
                </a:solidFill>
                <a:latin typeface="Calibri"/>
                <a:ea typeface="나눔고딕"/>
              </a:endParaRPr>
            </a:p>
          </p:txBody>
        </p:sp>
        <p:sp>
          <p:nvSpPr>
            <p:cNvPr id="323" name="직사각형 91"/>
            <p:cNvSpPr/>
            <p:nvPr/>
          </p:nvSpPr>
          <p:spPr>
            <a:xfrm>
              <a:off x="6882913" y="3280649"/>
              <a:ext cx="1045360"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a:solidFill>
                    <a:sysClr val="windowText" lastClr="000000"/>
                  </a:solidFill>
                  <a:latin typeface="Calibri"/>
                  <a:ea typeface="나눔고딕"/>
                </a:rPr>
                <a:t>PF Buffer</a:t>
              </a:r>
              <a:endParaRPr lang="ko-KR" altLang="en-US" kern="0" dirty="0">
                <a:solidFill>
                  <a:sysClr val="windowText" lastClr="000000"/>
                </a:solidFill>
                <a:latin typeface="Calibri"/>
                <a:ea typeface="나눔고딕"/>
              </a:endParaRPr>
            </a:p>
          </p:txBody>
        </p:sp>
        <p:sp>
          <p:nvSpPr>
            <p:cNvPr id="324" name="직사각형 92"/>
            <p:cNvSpPr/>
            <p:nvPr/>
          </p:nvSpPr>
          <p:spPr>
            <a:xfrm>
              <a:off x="6882913" y="4047202"/>
              <a:ext cx="1045360" cy="374697"/>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a:solidFill>
                    <a:sysClr val="windowText" lastClr="000000"/>
                  </a:solidFill>
                  <a:latin typeface="Calibri"/>
                  <a:ea typeface="나눔고딕"/>
                </a:rPr>
                <a:t>MTP</a:t>
              </a:r>
              <a:endParaRPr lang="ko-KR" altLang="en-US" kern="0" dirty="0">
                <a:solidFill>
                  <a:sysClr val="windowText" lastClr="000000"/>
                </a:solidFill>
                <a:latin typeface="Calibri"/>
                <a:ea typeface="나눔고딕"/>
              </a:endParaRPr>
            </a:p>
          </p:txBody>
        </p:sp>
        <p:sp>
          <p:nvSpPr>
            <p:cNvPr id="325" name="직사각형 93"/>
            <p:cNvSpPr/>
            <p:nvPr/>
          </p:nvSpPr>
          <p:spPr>
            <a:xfrm>
              <a:off x="6240328" y="3280650"/>
              <a:ext cx="460122"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a:solidFill>
                    <a:sysClr val="windowText" lastClr="000000"/>
                  </a:solidFill>
                  <a:latin typeface="Calibri"/>
                  <a:ea typeface="나눔고딕"/>
                </a:rPr>
                <a:t>LP</a:t>
              </a:r>
              <a:endParaRPr lang="ko-KR" altLang="en-US" kern="0" dirty="0">
                <a:solidFill>
                  <a:sysClr val="windowText" lastClr="000000"/>
                </a:solidFill>
                <a:latin typeface="Calibri"/>
                <a:ea typeface="나눔고딕"/>
              </a:endParaRPr>
            </a:p>
          </p:txBody>
        </p:sp>
        <p:cxnSp>
          <p:nvCxnSpPr>
            <p:cNvPr id="326" name="직선 화살표 연결선 95"/>
            <p:cNvCxnSpPr/>
            <p:nvPr/>
          </p:nvCxnSpPr>
          <p:spPr>
            <a:xfrm>
              <a:off x="6028727" y="3120890"/>
              <a:ext cx="0" cy="1468783"/>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7" name="직선 화살표 연결선 98"/>
            <p:cNvCxnSpPr>
              <a:stCxn id="318" idx="1"/>
              <a:endCxn id="322" idx="3"/>
            </p:cNvCxnSpPr>
            <p:nvPr/>
          </p:nvCxnSpPr>
          <p:spPr>
            <a:xfrm flipH="1">
              <a:off x="7928273" y="4792145"/>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8" name="직선 화살표 연결선 106"/>
            <p:cNvCxnSpPr/>
            <p:nvPr/>
          </p:nvCxnSpPr>
          <p:spPr>
            <a:xfrm flipV="1">
              <a:off x="7405593" y="4420547"/>
              <a:ext cx="0" cy="169126"/>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29" name="직선 화살표 연결선 109"/>
            <p:cNvCxnSpPr>
              <a:stCxn id="324" idx="0"/>
              <a:endCxn id="323" idx="2"/>
            </p:cNvCxnSpPr>
            <p:nvPr/>
          </p:nvCxnSpPr>
          <p:spPr>
            <a:xfrm flipV="1">
              <a:off x="7405593" y="3890851"/>
              <a:ext cx="0" cy="15635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0" name="직선 화살표 연결선 113"/>
            <p:cNvCxnSpPr/>
            <p:nvPr/>
          </p:nvCxnSpPr>
          <p:spPr>
            <a:xfrm flipV="1">
              <a:off x="7405593"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1" name="직선 화살표 연결선 115"/>
            <p:cNvCxnSpPr/>
            <p:nvPr/>
          </p:nvCxnSpPr>
          <p:spPr>
            <a:xfrm>
              <a:off x="6470389"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2" name="직선 화살표 연결선 116"/>
            <p:cNvCxnSpPr>
              <a:stCxn id="325" idx="3"/>
              <a:endCxn id="323" idx="1"/>
            </p:cNvCxnSpPr>
            <p:nvPr/>
          </p:nvCxnSpPr>
          <p:spPr>
            <a:xfrm flipV="1">
              <a:off x="6700450" y="3585750"/>
              <a:ext cx="182463" cy="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3" name="직선 화살표 연결선 123"/>
            <p:cNvCxnSpPr/>
            <p:nvPr/>
          </p:nvCxnSpPr>
          <p:spPr>
            <a:xfrm flipH="1">
              <a:off x="7928273" y="3594266"/>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34" name="직선 화살표 연결선 124"/>
            <p:cNvCxnSpPr/>
            <p:nvPr/>
          </p:nvCxnSpPr>
          <p:spPr>
            <a:xfrm flipH="1">
              <a:off x="7928273" y="2733472"/>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grpSp>
      <p:grpSp>
        <p:nvGrpSpPr>
          <p:cNvPr id="335" name="그룹 583"/>
          <p:cNvGrpSpPr/>
          <p:nvPr/>
        </p:nvGrpSpPr>
        <p:grpSpPr>
          <a:xfrm>
            <a:off x="318817" y="3704795"/>
            <a:ext cx="2747113" cy="2348991"/>
            <a:chOff x="211357" y="3318585"/>
            <a:chExt cx="2747113" cy="2348991"/>
          </a:xfrm>
        </p:grpSpPr>
        <p:grpSp>
          <p:nvGrpSpPr>
            <p:cNvPr id="336" name="그룹 576"/>
            <p:cNvGrpSpPr/>
            <p:nvPr/>
          </p:nvGrpSpPr>
          <p:grpSpPr>
            <a:xfrm>
              <a:off x="211357" y="3468326"/>
              <a:ext cx="2199540" cy="2199250"/>
              <a:chOff x="288170" y="3573016"/>
              <a:chExt cx="2199540" cy="2199250"/>
            </a:xfrm>
          </p:grpSpPr>
          <p:grpSp>
            <p:nvGrpSpPr>
              <p:cNvPr id="339" name="그룹 337"/>
              <p:cNvGrpSpPr/>
              <p:nvPr/>
            </p:nvGrpSpPr>
            <p:grpSpPr>
              <a:xfrm>
                <a:off x="288170" y="3573016"/>
                <a:ext cx="2199540" cy="456333"/>
                <a:chOff x="288170" y="3573016"/>
                <a:chExt cx="2199540" cy="456333"/>
              </a:xfrm>
            </p:grpSpPr>
            <p:grpSp>
              <p:nvGrpSpPr>
                <p:cNvPr id="462" name="그룹 315"/>
                <p:cNvGrpSpPr/>
                <p:nvPr/>
              </p:nvGrpSpPr>
              <p:grpSpPr>
                <a:xfrm>
                  <a:off x="288170" y="3573016"/>
                  <a:ext cx="457200" cy="456333"/>
                  <a:chOff x="288170" y="3573016"/>
                  <a:chExt cx="457200" cy="456333"/>
                </a:xfrm>
              </p:grpSpPr>
              <p:sp>
                <p:nvSpPr>
                  <p:cNvPr id="484" name="직사각형 14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5" name="직사각형 14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6" name="직사각형 14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7" name="직사각형 15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8" name="직사각형 15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9" name="직사각형 15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3" name="그룹 316"/>
                <p:cNvGrpSpPr/>
                <p:nvPr/>
              </p:nvGrpSpPr>
              <p:grpSpPr>
                <a:xfrm>
                  <a:off x="868950" y="3573016"/>
                  <a:ext cx="457200" cy="456333"/>
                  <a:chOff x="288170" y="3573016"/>
                  <a:chExt cx="457200" cy="456333"/>
                </a:xfrm>
              </p:grpSpPr>
              <p:sp>
                <p:nvSpPr>
                  <p:cNvPr id="478" name="직사각형 31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9" name="직사각형 31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0" name="직사각형 31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1" name="직사각형 32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2" name="직사각형 32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3" name="직사각형 32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4" name="그룹 323"/>
                <p:cNvGrpSpPr/>
                <p:nvPr/>
              </p:nvGrpSpPr>
              <p:grpSpPr>
                <a:xfrm>
                  <a:off x="1449730" y="3573016"/>
                  <a:ext cx="457200" cy="456333"/>
                  <a:chOff x="288170" y="3573016"/>
                  <a:chExt cx="457200" cy="456333"/>
                </a:xfrm>
              </p:grpSpPr>
              <p:sp>
                <p:nvSpPr>
                  <p:cNvPr id="472" name="직사각형 324"/>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3" name="직사각형 325"/>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4" name="직사각형 326"/>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5" name="직사각형 327"/>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6" name="직사각형 328"/>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7" name="직사각형 329"/>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5" name="그룹 330"/>
                <p:cNvGrpSpPr/>
                <p:nvPr/>
              </p:nvGrpSpPr>
              <p:grpSpPr>
                <a:xfrm>
                  <a:off x="2030510" y="3573016"/>
                  <a:ext cx="457200" cy="456333"/>
                  <a:chOff x="288170" y="3573016"/>
                  <a:chExt cx="457200" cy="456333"/>
                </a:xfrm>
              </p:grpSpPr>
              <p:sp>
                <p:nvSpPr>
                  <p:cNvPr id="466" name="직사각형 33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7" name="직사각형 33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8" name="직사각형 33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9" name="직사각형 33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0" name="직사각형 33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1" name="직사각형 33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0" name="그룹 338"/>
              <p:cNvGrpSpPr/>
              <p:nvPr/>
            </p:nvGrpSpPr>
            <p:grpSpPr>
              <a:xfrm>
                <a:off x="288170" y="4153087"/>
                <a:ext cx="2199540" cy="456333"/>
                <a:chOff x="288170" y="3573016"/>
                <a:chExt cx="2199540" cy="456333"/>
              </a:xfrm>
            </p:grpSpPr>
            <p:grpSp>
              <p:nvGrpSpPr>
                <p:cNvPr id="434" name="그룹 339"/>
                <p:cNvGrpSpPr/>
                <p:nvPr/>
              </p:nvGrpSpPr>
              <p:grpSpPr>
                <a:xfrm>
                  <a:off x="288170" y="3573016"/>
                  <a:ext cx="457200" cy="456333"/>
                  <a:chOff x="288170" y="3573016"/>
                  <a:chExt cx="457200" cy="456333"/>
                </a:xfrm>
              </p:grpSpPr>
              <p:sp>
                <p:nvSpPr>
                  <p:cNvPr id="456" name="직사각형 36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7" name="직사각형 36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8" name="직사각형 36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9" name="직사각형 36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0" name="직사각형 36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1" name="직사각형 36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5" name="그룹 340"/>
                <p:cNvGrpSpPr/>
                <p:nvPr/>
              </p:nvGrpSpPr>
              <p:grpSpPr>
                <a:xfrm>
                  <a:off x="868950" y="3573016"/>
                  <a:ext cx="457200" cy="456333"/>
                  <a:chOff x="288170" y="3573016"/>
                  <a:chExt cx="457200" cy="456333"/>
                </a:xfrm>
              </p:grpSpPr>
              <p:sp>
                <p:nvSpPr>
                  <p:cNvPr id="450" name="직사각형 35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1" name="직사각형 356"/>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2" name="직사각형 357"/>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3" name="직사각형 358"/>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4" name="직사각형 359"/>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5" name="직사각형 360"/>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6" name="그룹 341"/>
                <p:cNvGrpSpPr/>
                <p:nvPr/>
              </p:nvGrpSpPr>
              <p:grpSpPr>
                <a:xfrm>
                  <a:off x="1449730" y="3573016"/>
                  <a:ext cx="457200" cy="456333"/>
                  <a:chOff x="288170" y="3573016"/>
                  <a:chExt cx="457200" cy="456333"/>
                </a:xfrm>
              </p:grpSpPr>
              <p:sp>
                <p:nvSpPr>
                  <p:cNvPr id="444" name="직사각형 34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5" name="직사각형 35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6" name="직사각형 35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7" name="직사각형 35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8" name="직사각형 35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9" name="직사각형 35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7" name="그룹 342"/>
                <p:cNvGrpSpPr/>
                <p:nvPr/>
              </p:nvGrpSpPr>
              <p:grpSpPr>
                <a:xfrm>
                  <a:off x="2030510" y="3573016"/>
                  <a:ext cx="457200" cy="456333"/>
                  <a:chOff x="288170" y="3573016"/>
                  <a:chExt cx="457200" cy="456333"/>
                </a:xfrm>
              </p:grpSpPr>
              <p:sp>
                <p:nvSpPr>
                  <p:cNvPr id="438" name="직사각형 34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9" name="직사각형 34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0" name="직사각형 34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1" name="직사각형 34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2" name="직사각형 34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3" name="직사각형 34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1" name="그룹 396"/>
              <p:cNvGrpSpPr/>
              <p:nvPr/>
            </p:nvGrpSpPr>
            <p:grpSpPr>
              <a:xfrm>
                <a:off x="288170" y="4733912"/>
                <a:ext cx="2199540" cy="456333"/>
                <a:chOff x="288170" y="3573016"/>
                <a:chExt cx="2199540" cy="456333"/>
              </a:xfrm>
            </p:grpSpPr>
            <p:grpSp>
              <p:nvGrpSpPr>
                <p:cNvPr id="406" name="그룹 397"/>
                <p:cNvGrpSpPr/>
                <p:nvPr/>
              </p:nvGrpSpPr>
              <p:grpSpPr>
                <a:xfrm>
                  <a:off x="288170" y="3573016"/>
                  <a:ext cx="457200" cy="456333"/>
                  <a:chOff x="288170" y="3573016"/>
                  <a:chExt cx="457200" cy="456333"/>
                </a:xfrm>
              </p:grpSpPr>
              <p:sp>
                <p:nvSpPr>
                  <p:cNvPr id="428" name="직사각형 41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9" name="직사각형 42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0" name="직사각형 42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1" name="직사각형 42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2" name="직사각형 42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3" name="직사각형 42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7" name="그룹 398"/>
                <p:cNvGrpSpPr/>
                <p:nvPr/>
              </p:nvGrpSpPr>
              <p:grpSpPr>
                <a:xfrm>
                  <a:off x="868950" y="3573016"/>
                  <a:ext cx="457200" cy="456333"/>
                  <a:chOff x="288170" y="3573016"/>
                  <a:chExt cx="457200" cy="456333"/>
                </a:xfrm>
              </p:grpSpPr>
              <p:sp>
                <p:nvSpPr>
                  <p:cNvPr id="422" name="직사각형 41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3" name="직사각형 41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4" name="직사각형 41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5" name="직사각형 41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6" name="직사각형 41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7" name="직사각형 41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8" name="그룹 399"/>
                <p:cNvGrpSpPr/>
                <p:nvPr/>
              </p:nvGrpSpPr>
              <p:grpSpPr>
                <a:xfrm>
                  <a:off x="1449730" y="3573016"/>
                  <a:ext cx="457200" cy="456333"/>
                  <a:chOff x="288170" y="3573016"/>
                  <a:chExt cx="457200" cy="456333"/>
                </a:xfrm>
              </p:grpSpPr>
              <p:sp>
                <p:nvSpPr>
                  <p:cNvPr id="416" name="직사각형 40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7" name="직사각형 40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8" name="직사각형 40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9" name="직사각형 41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0" name="직사각형 41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1" name="직사각형 41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9" name="그룹 400"/>
                <p:cNvGrpSpPr/>
                <p:nvPr/>
              </p:nvGrpSpPr>
              <p:grpSpPr>
                <a:xfrm>
                  <a:off x="2030510" y="3573016"/>
                  <a:ext cx="457200" cy="456333"/>
                  <a:chOff x="288170" y="3573016"/>
                  <a:chExt cx="457200" cy="456333"/>
                </a:xfrm>
              </p:grpSpPr>
              <p:sp>
                <p:nvSpPr>
                  <p:cNvPr id="410" name="직사각형 40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1" name="직사각형 40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2" name="직사각형 40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3" name="직사각형 40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4" name="직사각형 40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5" name="직사각형 40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2" name="그룹 425"/>
              <p:cNvGrpSpPr/>
              <p:nvPr/>
            </p:nvGrpSpPr>
            <p:grpSpPr>
              <a:xfrm>
                <a:off x="288170" y="5315933"/>
                <a:ext cx="2199540" cy="456333"/>
                <a:chOff x="288170" y="3573016"/>
                <a:chExt cx="2199540" cy="456333"/>
              </a:xfrm>
            </p:grpSpPr>
            <p:grpSp>
              <p:nvGrpSpPr>
                <p:cNvPr id="378" name="그룹 426"/>
                <p:cNvGrpSpPr/>
                <p:nvPr/>
              </p:nvGrpSpPr>
              <p:grpSpPr>
                <a:xfrm>
                  <a:off x="288170" y="3573016"/>
                  <a:ext cx="457200" cy="456333"/>
                  <a:chOff x="288170" y="3573016"/>
                  <a:chExt cx="457200" cy="456333"/>
                </a:xfrm>
              </p:grpSpPr>
              <p:sp>
                <p:nvSpPr>
                  <p:cNvPr id="400" name="직사각형 448"/>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1" name="직사각형 449"/>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2" name="직사각형 450"/>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3" name="직사각형 451"/>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4" name="직사각형 452"/>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5" name="직사각형 453"/>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79" name="그룹 427"/>
                <p:cNvGrpSpPr/>
                <p:nvPr/>
              </p:nvGrpSpPr>
              <p:grpSpPr>
                <a:xfrm>
                  <a:off x="868950" y="3573016"/>
                  <a:ext cx="457200" cy="456333"/>
                  <a:chOff x="288170" y="3573016"/>
                  <a:chExt cx="457200" cy="456333"/>
                </a:xfrm>
              </p:grpSpPr>
              <p:sp>
                <p:nvSpPr>
                  <p:cNvPr id="394" name="직사각형 442"/>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5" name="직사각형 443"/>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6" name="직사각형 444"/>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7" name="직사각형 445"/>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8" name="직사각형 446"/>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9" name="직사각형 447"/>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0" name="그룹 428"/>
                <p:cNvGrpSpPr/>
                <p:nvPr/>
              </p:nvGrpSpPr>
              <p:grpSpPr>
                <a:xfrm>
                  <a:off x="1449730" y="3573016"/>
                  <a:ext cx="457200" cy="456333"/>
                  <a:chOff x="288170" y="3573016"/>
                  <a:chExt cx="457200" cy="456333"/>
                </a:xfrm>
              </p:grpSpPr>
              <p:sp>
                <p:nvSpPr>
                  <p:cNvPr id="388" name="직사각형 436"/>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9" name="직사각형 43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0" name="직사각형 43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1" name="직사각형 439"/>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2" name="직사각형 440"/>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3" name="직사각형 441"/>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1" name="그룹 429"/>
                <p:cNvGrpSpPr/>
                <p:nvPr/>
              </p:nvGrpSpPr>
              <p:grpSpPr>
                <a:xfrm>
                  <a:off x="2030510" y="3573016"/>
                  <a:ext cx="457200" cy="456333"/>
                  <a:chOff x="288170" y="3573016"/>
                  <a:chExt cx="457200" cy="456333"/>
                </a:xfrm>
              </p:grpSpPr>
              <p:sp>
                <p:nvSpPr>
                  <p:cNvPr id="382" name="직사각형 430"/>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3" name="직사각형 431"/>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4" name="직사각형 432"/>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5" name="직사각형 433"/>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6" name="직사각형 434"/>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7" name="직사각형 435"/>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cxnSp>
            <p:nvCxnSpPr>
              <p:cNvPr id="343" name="직선 화살표 연결선 455"/>
              <p:cNvCxnSpPr>
                <a:stCxn id="484" idx="3"/>
                <a:endCxn id="478" idx="1"/>
              </p:cNvCxnSpPr>
              <p:nvPr/>
            </p:nvCxnSpPr>
            <p:spPr>
              <a:xfrm>
                <a:off x="74537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4" name="직선 화살표 연결선 456"/>
              <p:cNvCxnSpPr>
                <a:stCxn id="478" idx="3"/>
                <a:endCxn id="472" idx="1"/>
              </p:cNvCxnSpPr>
              <p:nvPr/>
            </p:nvCxnSpPr>
            <p:spPr>
              <a:xfrm>
                <a:off x="132615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5" name="직선 화살표 연결선 459"/>
              <p:cNvCxnSpPr>
                <a:stCxn id="472" idx="3"/>
                <a:endCxn id="466" idx="1"/>
              </p:cNvCxnSpPr>
              <p:nvPr/>
            </p:nvCxnSpPr>
            <p:spPr>
              <a:xfrm>
                <a:off x="190693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6" name="직선 화살표 연결선 462"/>
              <p:cNvCxnSpPr>
                <a:stCxn id="444" idx="3"/>
                <a:endCxn id="438" idx="1"/>
              </p:cNvCxnSpPr>
              <p:nvPr/>
            </p:nvCxnSpPr>
            <p:spPr>
              <a:xfrm>
                <a:off x="190693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7" name="직선 화살표 연결선 465"/>
              <p:cNvCxnSpPr>
                <a:stCxn id="416" idx="3"/>
                <a:endCxn id="410" idx="1"/>
              </p:cNvCxnSpPr>
              <p:nvPr/>
            </p:nvCxnSpPr>
            <p:spPr>
              <a:xfrm>
                <a:off x="190693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8" name="직선 화살표 연결선 468"/>
              <p:cNvCxnSpPr>
                <a:stCxn id="388" idx="3"/>
                <a:endCxn id="382" idx="1"/>
              </p:cNvCxnSpPr>
              <p:nvPr/>
            </p:nvCxnSpPr>
            <p:spPr>
              <a:xfrm>
                <a:off x="190693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9" name="직선 화살표 연결선 471"/>
              <p:cNvCxnSpPr>
                <a:stCxn id="394" idx="3"/>
                <a:endCxn id="388" idx="1"/>
              </p:cNvCxnSpPr>
              <p:nvPr/>
            </p:nvCxnSpPr>
            <p:spPr>
              <a:xfrm>
                <a:off x="132615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0" name="직선 화살표 연결선 474"/>
              <p:cNvCxnSpPr>
                <a:stCxn id="400" idx="3"/>
                <a:endCxn id="394" idx="1"/>
              </p:cNvCxnSpPr>
              <p:nvPr/>
            </p:nvCxnSpPr>
            <p:spPr>
              <a:xfrm>
                <a:off x="74537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1" name="직선 화살표 연결선 477"/>
              <p:cNvCxnSpPr>
                <a:stCxn id="428" idx="3"/>
                <a:endCxn id="422" idx="1"/>
              </p:cNvCxnSpPr>
              <p:nvPr/>
            </p:nvCxnSpPr>
            <p:spPr>
              <a:xfrm>
                <a:off x="74537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2" name="직선 화살표 연결선 480"/>
              <p:cNvCxnSpPr>
                <a:stCxn id="456" idx="3"/>
                <a:endCxn id="450" idx="1"/>
              </p:cNvCxnSpPr>
              <p:nvPr/>
            </p:nvCxnSpPr>
            <p:spPr>
              <a:xfrm>
                <a:off x="74537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3" name="직선 화살표 연결선 483"/>
              <p:cNvCxnSpPr>
                <a:stCxn id="484" idx="2"/>
                <a:endCxn id="456" idx="0"/>
              </p:cNvCxnSpPr>
              <p:nvPr/>
            </p:nvCxnSpPr>
            <p:spPr>
              <a:xfrm>
                <a:off x="51677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4" name="직선 화살표 연결선 486"/>
              <p:cNvCxnSpPr>
                <a:stCxn id="450" idx="0"/>
                <a:endCxn id="478" idx="2"/>
              </p:cNvCxnSpPr>
              <p:nvPr/>
            </p:nvCxnSpPr>
            <p:spPr>
              <a:xfrm flipV="1">
                <a:off x="109755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5" name="직선 화살표 연결선 489"/>
              <p:cNvCxnSpPr>
                <a:stCxn id="456" idx="2"/>
                <a:endCxn id="428" idx="0"/>
              </p:cNvCxnSpPr>
              <p:nvPr/>
            </p:nvCxnSpPr>
            <p:spPr>
              <a:xfrm>
                <a:off x="51677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6" name="직선 화살표 연결선 492"/>
              <p:cNvCxnSpPr>
                <a:stCxn id="428" idx="2"/>
                <a:endCxn id="400" idx="0"/>
              </p:cNvCxnSpPr>
              <p:nvPr/>
            </p:nvCxnSpPr>
            <p:spPr>
              <a:xfrm>
                <a:off x="51677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7" name="직선 화살표 연결선 495"/>
              <p:cNvCxnSpPr>
                <a:stCxn id="422" idx="2"/>
                <a:endCxn id="394" idx="0"/>
              </p:cNvCxnSpPr>
              <p:nvPr/>
            </p:nvCxnSpPr>
            <p:spPr>
              <a:xfrm>
                <a:off x="109755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8" name="직선 화살표 연결선 498"/>
              <p:cNvCxnSpPr>
                <a:stCxn id="438" idx="2"/>
                <a:endCxn id="410" idx="0"/>
              </p:cNvCxnSpPr>
              <p:nvPr/>
            </p:nvCxnSpPr>
            <p:spPr>
              <a:xfrm>
                <a:off x="225911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9" name="직선 화살표 연결선 501"/>
              <p:cNvCxnSpPr>
                <a:stCxn id="466" idx="2"/>
                <a:endCxn id="438" idx="0"/>
              </p:cNvCxnSpPr>
              <p:nvPr/>
            </p:nvCxnSpPr>
            <p:spPr>
              <a:xfrm>
                <a:off x="225911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0" name="직선 화살표 연결선 504"/>
              <p:cNvCxnSpPr>
                <a:stCxn id="472" idx="2"/>
                <a:endCxn id="444" idx="0"/>
              </p:cNvCxnSpPr>
              <p:nvPr/>
            </p:nvCxnSpPr>
            <p:spPr>
              <a:xfrm>
                <a:off x="167833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1" name="직선 화살표 연결선 507"/>
              <p:cNvCxnSpPr>
                <a:stCxn id="410" idx="2"/>
                <a:endCxn id="382" idx="0"/>
              </p:cNvCxnSpPr>
              <p:nvPr/>
            </p:nvCxnSpPr>
            <p:spPr>
              <a:xfrm>
                <a:off x="225911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2" name="직선 화살표 연결선 510"/>
              <p:cNvCxnSpPr>
                <a:stCxn id="416" idx="2"/>
                <a:endCxn id="388" idx="0"/>
              </p:cNvCxnSpPr>
              <p:nvPr/>
            </p:nvCxnSpPr>
            <p:spPr>
              <a:xfrm>
                <a:off x="167833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nvGrpSpPr>
              <p:cNvPr id="363" name="그룹 563"/>
              <p:cNvGrpSpPr/>
              <p:nvPr/>
            </p:nvGrpSpPr>
            <p:grpSpPr>
              <a:xfrm>
                <a:off x="752932" y="4038739"/>
                <a:ext cx="110913" cy="110913"/>
                <a:chOff x="750551" y="4036358"/>
                <a:chExt cx="110913" cy="110913"/>
              </a:xfrm>
            </p:grpSpPr>
            <p:cxnSp>
              <p:nvCxnSpPr>
                <p:cNvPr id="376" name="직선 화살표 연결선 54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7" name="직선 화살표 연결선 54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4" name="그룹 564"/>
              <p:cNvGrpSpPr/>
              <p:nvPr/>
            </p:nvGrpSpPr>
            <p:grpSpPr>
              <a:xfrm>
                <a:off x="1914269" y="4038739"/>
                <a:ext cx="110913" cy="110913"/>
                <a:chOff x="750551" y="4036358"/>
                <a:chExt cx="110913" cy="110913"/>
              </a:xfrm>
            </p:grpSpPr>
            <p:cxnSp>
              <p:nvCxnSpPr>
                <p:cNvPr id="374" name="직선 화살표 연결선 565"/>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5" name="직선 화살표 연결선 56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5" name="그룹 567"/>
              <p:cNvGrpSpPr/>
              <p:nvPr/>
            </p:nvGrpSpPr>
            <p:grpSpPr>
              <a:xfrm>
                <a:off x="752932" y="5200852"/>
                <a:ext cx="110913" cy="110913"/>
                <a:chOff x="750551" y="4036358"/>
                <a:chExt cx="110913" cy="110913"/>
              </a:xfrm>
            </p:grpSpPr>
            <p:cxnSp>
              <p:nvCxnSpPr>
                <p:cNvPr id="372" name="직선 화살표 연결선 568"/>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3" name="직선 화살표 연결선 569"/>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6" name="그룹 570"/>
              <p:cNvGrpSpPr/>
              <p:nvPr/>
            </p:nvGrpSpPr>
            <p:grpSpPr>
              <a:xfrm>
                <a:off x="1914269" y="5200852"/>
                <a:ext cx="110913" cy="110913"/>
                <a:chOff x="750551" y="4036358"/>
                <a:chExt cx="110913" cy="110913"/>
              </a:xfrm>
            </p:grpSpPr>
            <p:cxnSp>
              <p:nvCxnSpPr>
                <p:cNvPr id="370" name="직선 화살표 연결선 571"/>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1" name="직선 화살표 연결선 572"/>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7" name="그룹 573"/>
              <p:cNvGrpSpPr/>
              <p:nvPr/>
            </p:nvGrpSpPr>
            <p:grpSpPr>
              <a:xfrm>
                <a:off x="1331478" y="4617389"/>
                <a:ext cx="110913" cy="110913"/>
                <a:chOff x="750551" y="4036358"/>
                <a:chExt cx="110913" cy="110913"/>
              </a:xfrm>
            </p:grpSpPr>
            <p:cxnSp>
              <p:nvCxnSpPr>
                <p:cNvPr id="368" name="직선 화살표 연결선 57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9" name="직선 화살표 연결선 575"/>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cxnSp>
          <p:nvCxnSpPr>
            <p:cNvPr id="337" name="직선 연결선 578"/>
            <p:cNvCxnSpPr/>
            <p:nvPr/>
          </p:nvCxnSpPr>
          <p:spPr>
            <a:xfrm flipV="1">
              <a:off x="2409894" y="3318585"/>
              <a:ext cx="548576" cy="1305027"/>
            </a:xfrm>
            <a:prstGeom prst="line">
              <a:avLst/>
            </a:prstGeom>
            <a:noFill/>
            <a:ln w="9525" cap="flat" cmpd="sng" algn="ctr">
              <a:solidFill>
                <a:sysClr val="windowText" lastClr="000000">
                  <a:shade val="95000"/>
                  <a:satMod val="105000"/>
                </a:sysClr>
              </a:solidFill>
              <a:prstDash val="dash"/>
            </a:ln>
            <a:effectLst/>
          </p:spPr>
        </p:cxnSp>
        <p:cxnSp>
          <p:nvCxnSpPr>
            <p:cNvPr id="338" name="직선 연결선 581"/>
            <p:cNvCxnSpPr/>
            <p:nvPr/>
          </p:nvCxnSpPr>
          <p:spPr>
            <a:xfrm>
              <a:off x="2409894" y="5085555"/>
              <a:ext cx="539611" cy="250089"/>
            </a:xfrm>
            <a:prstGeom prst="line">
              <a:avLst/>
            </a:prstGeom>
            <a:noFill/>
            <a:ln w="9525" cap="flat" cmpd="sng" algn="ctr">
              <a:solidFill>
                <a:sysClr val="windowText" lastClr="000000">
                  <a:shade val="95000"/>
                  <a:satMod val="105000"/>
                </a:sysClr>
              </a:solidFill>
              <a:prstDash val="dash"/>
            </a:ln>
            <a:effectLst/>
          </p:spPr>
        </p:cxnSp>
      </p:grpSp>
      <p:grpSp>
        <p:nvGrpSpPr>
          <p:cNvPr id="490" name="그룹 607"/>
          <p:cNvGrpSpPr/>
          <p:nvPr/>
        </p:nvGrpSpPr>
        <p:grpSpPr>
          <a:xfrm>
            <a:off x="-45765" y="1710657"/>
            <a:ext cx="2926699" cy="2047890"/>
            <a:chOff x="-54730" y="2022051"/>
            <a:chExt cx="2926699" cy="2047890"/>
          </a:xfrm>
        </p:grpSpPr>
        <p:sp>
          <p:nvSpPr>
            <p:cNvPr id="491" name="직사각형 591"/>
            <p:cNvSpPr/>
            <p:nvPr/>
          </p:nvSpPr>
          <p:spPr>
            <a:xfrm>
              <a:off x="308849" y="2022051"/>
              <a:ext cx="2199540" cy="527375"/>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r>
                <a:rPr lang="en-US" altLang="ko-KR" sz="2000" kern="0" dirty="0">
                  <a:solidFill>
                    <a:sysClr val="windowText" lastClr="000000"/>
                  </a:solidFill>
                  <a:latin typeface="Calibri"/>
                  <a:ea typeface="나눔고딕"/>
                </a:rPr>
                <a:t>Host Processor</a:t>
              </a:r>
              <a:endParaRPr lang="ko-KR" altLang="en-US" sz="2000" kern="0" dirty="0">
                <a:solidFill>
                  <a:sysClr val="windowText" lastClr="000000"/>
                </a:solidFill>
                <a:latin typeface="Calibri"/>
                <a:ea typeface="나눔고딕"/>
              </a:endParaRPr>
            </a:p>
          </p:txBody>
        </p:sp>
        <p:sp>
          <p:nvSpPr>
            <p:cNvPr id="492" name="위쪽/아래쪽 화살표 592"/>
            <p:cNvSpPr/>
            <p:nvPr/>
          </p:nvSpPr>
          <p:spPr>
            <a:xfrm>
              <a:off x="1232529" y="3442412"/>
              <a:ext cx="352180" cy="627529"/>
            </a:xfrm>
            <a:prstGeom prst="upDownArrow">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3" name="TextBox 492"/>
            <p:cNvSpPr txBox="1"/>
            <p:nvPr/>
          </p:nvSpPr>
          <p:spPr>
            <a:xfrm>
              <a:off x="-54730" y="2546359"/>
              <a:ext cx="2926699" cy="861774"/>
            </a:xfrm>
            <a:prstGeom prst="rect">
              <a:avLst/>
            </a:prstGeom>
            <a:noFill/>
          </p:spPr>
          <p:txBody>
            <a:bodyPr wrap="none" rtlCol="0" anchor="ctr">
              <a:spAutoFit/>
            </a:bodyPr>
            <a:lstStyle/>
            <a:p>
              <a:pPr algn="ctr">
                <a:defRPr/>
              </a:pPr>
              <a:r>
                <a:rPr lang="en-US" altLang="ko-KR" kern="0" dirty="0">
                  <a:solidFill>
                    <a:sysClr val="windowText" lastClr="000000"/>
                  </a:solidFill>
                </a:rPr>
                <a:t>Memory-Mapped</a:t>
              </a:r>
            </a:p>
            <a:p>
              <a:pPr algn="ctr">
                <a:defRPr/>
              </a:pPr>
              <a:r>
                <a:rPr lang="en-US" altLang="ko-KR" kern="0" dirty="0">
                  <a:solidFill>
                    <a:sysClr val="windowText" lastClr="000000"/>
                  </a:solidFill>
                </a:rPr>
                <a:t>Accelerator Interface</a:t>
              </a:r>
            </a:p>
            <a:p>
              <a:pPr algn="ctr">
                <a:defRPr/>
              </a:pPr>
              <a:r>
                <a:rPr lang="en-US" altLang="ko-KR" sz="1400" kern="0" dirty="0">
                  <a:solidFill>
                    <a:sysClr val="windowText" lastClr="000000"/>
                  </a:solidFill>
                </a:rPr>
                <a:t>(</a:t>
              </a:r>
              <a:r>
                <a:rPr lang="en-US" altLang="ko-KR" sz="1400" kern="0" dirty="0" err="1">
                  <a:solidFill>
                    <a:sysClr val="windowText" lastClr="000000"/>
                  </a:solidFill>
                </a:rPr>
                <a:t>Noncacheable</a:t>
              </a:r>
              <a:r>
                <a:rPr lang="en-US" altLang="ko-KR" sz="1400" kern="0" dirty="0">
                  <a:solidFill>
                    <a:sysClr val="windowText" lastClr="000000"/>
                  </a:solidFill>
                </a:rPr>
                <a:t>, Physically Addressed)</a:t>
              </a:r>
              <a:endParaRPr lang="ko-KR" altLang="en-US" sz="1400" kern="0" dirty="0">
                <a:solidFill>
                  <a:sysClr val="windowText" lastClr="000000"/>
                </a:solidFill>
              </a:endParaRPr>
            </a:p>
          </p:txBody>
        </p:sp>
      </p:grpSp>
      <p:grpSp>
        <p:nvGrpSpPr>
          <p:cNvPr id="494" name="그룹 696"/>
          <p:cNvGrpSpPr/>
          <p:nvPr/>
        </p:nvGrpSpPr>
        <p:grpSpPr>
          <a:xfrm>
            <a:off x="257925" y="3794393"/>
            <a:ext cx="2309790" cy="2319536"/>
            <a:chOff x="257925" y="3794393"/>
            <a:chExt cx="2309790" cy="2319536"/>
          </a:xfrm>
        </p:grpSpPr>
        <p:sp>
          <p:nvSpPr>
            <p:cNvPr id="495" name="직사각형 622"/>
            <p:cNvSpPr/>
            <p:nvPr/>
          </p:nvSpPr>
          <p:spPr>
            <a:xfrm>
              <a:off x="257925" y="3794393"/>
              <a:ext cx="2309790" cy="2319536"/>
            </a:xfrm>
            <a:prstGeom prst="rect">
              <a:avLst/>
            </a:prstGeom>
            <a:solidFill>
              <a:sysClr val="window" lastClr="FFFFFF">
                <a:alpha val="7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496" name="타원 623"/>
            <p:cNvSpPr/>
            <p:nvPr/>
          </p:nvSpPr>
          <p:spPr>
            <a:xfrm>
              <a:off x="1024088" y="4551843"/>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7" name="타원 624"/>
            <p:cNvSpPr/>
            <p:nvPr/>
          </p:nvSpPr>
          <p:spPr>
            <a:xfrm>
              <a:off x="1708299" y="4468347"/>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8" name="타원 625"/>
            <p:cNvSpPr/>
            <p:nvPr/>
          </p:nvSpPr>
          <p:spPr>
            <a:xfrm>
              <a:off x="1509490" y="4650960"/>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9" name="타원 626"/>
            <p:cNvSpPr/>
            <p:nvPr/>
          </p:nvSpPr>
          <p:spPr>
            <a:xfrm>
              <a:off x="1609829"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00" name="타원 627"/>
            <p:cNvSpPr/>
            <p:nvPr/>
          </p:nvSpPr>
          <p:spPr>
            <a:xfrm>
              <a:off x="1024088" y="5711858"/>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1" name="직선 화살표 연결선 629"/>
            <p:cNvCxnSpPr>
              <a:stCxn id="496" idx="4"/>
              <a:endCxn id="500" idx="0"/>
            </p:cNvCxnSpPr>
            <p:nvPr/>
          </p:nvCxnSpPr>
          <p:spPr>
            <a:xfrm>
              <a:off x="1127182" y="4758031"/>
              <a:ext cx="0" cy="953827"/>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2" name="직선 화살표 연결선 632"/>
            <p:cNvCxnSpPr/>
            <p:nvPr/>
          </p:nvCxnSpPr>
          <p:spPr>
            <a:xfrm flipV="1">
              <a:off x="1237451" y="4583746"/>
              <a:ext cx="465414" cy="52548"/>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3" name="직선 화살표 연결선 643"/>
            <p:cNvCxnSpPr/>
            <p:nvPr/>
          </p:nvCxnSpPr>
          <p:spPr>
            <a:xfrm>
              <a:off x="1204599" y="4731504"/>
              <a:ext cx="427085" cy="431076"/>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4" name="구부러진 연결선 663"/>
            <p:cNvCxnSpPr>
              <a:stCxn id="497" idx="4"/>
              <a:endCxn id="498" idx="6"/>
            </p:cNvCxnSpPr>
            <p:nvPr/>
          </p:nvCxnSpPr>
          <p:spPr>
            <a:xfrm rot="5400000">
              <a:off x="1723777" y="4666437"/>
              <a:ext cx="79519" cy="95715"/>
            </a:xfrm>
            <a:prstGeom prst="curvedConnector2">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5" name="직선 화살표 연결선 664"/>
            <p:cNvCxnSpPr/>
            <p:nvPr/>
          </p:nvCxnSpPr>
          <p:spPr>
            <a:xfrm flipH="1">
              <a:off x="1170428" y="4845772"/>
              <a:ext cx="399848" cy="876072"/>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6" name="타원 673"/>
            <p:cNvSpPr/>
            <p:nvPr/>
          </p:nvSpPr>
          <p:spPr>
            <a:xfrm>
              <a:off x="449241"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7" name="직선 화살표 연결선 674"/>
            <p:cNvCxnSpPr>
              <a:stCxn id="499" idx="2"/>
              <a:endCxn id="506" idx="6"/>
            </p:cNvCxnSpPr>
            <p:nvPr/>
          </p:nvCxnSpPr>
          <p:spPr>
            <a:xfrm flipH="1">
              <a:off x="655429" y="5238406"/>
              <a:ext cx="954400" cy="0"/>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8" name="타원 678"/>
            <p:cNvSpPr/>
            <p:nvPr/>
          </p:nvSpPr>
          <p:spPr>
            <a:xfrm>
              <a:off x="2189246" y="3977345"/>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9" name="직선 화살표 연결선 679"/>
            <p:cNvCxnSpPr/>
            <p:nvPr/>
          </p:nvCxnSpPr>
          <p:spPr>
            <a:xfrm flipV="1">
              <a:off x="1883554" y="4166817"/>
              <a:ext cx="329400" cy="33318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10" name="직선 화살표 연결선 689"/>
            <p:cNvCxnSpPr/>
            <p:nvPr/>
          </p:nvCxnSpPr>
          <p:spPr>
            <a:xfrm flipH="1">
              <a:off x="1763098" y="4177768"/>
              <a:ext cx="479537" cy="96821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grpSp>
      <p:sp>
        <p:nvSpPr>
          <p:cNvPr id="3" name="TextBox 2"/>
          <p:cNvSpPr txBox="1"/>
          <p:nvPr/>
        </p:nvSpPr>
        <p:spPr>
          <a:xfrm>
            <a:off x="775334" y="980728"/>
            <a:ext cx="7469074" cy="369332"/>
          </a:xfrm>
          <a:prstGeom prst="rect">
            <a:avLst/>
          </a:prstGeom>
          <a:noFill/>
        </p:spPr>
        <p:txBody>
          <a:bodyPr wrap="none" rtlCol="0">
            <a:spAutoFit/>
          </a:bodyPr>
          <a:lstStyle/>
          <a:p>
            <a:r>
              <a:rPr lang="en-US" dirty="0">
                <a:solidFill>
                  <a:srgbClr val="0000FF"/>
                </a:solidFill>
              </a:rPr>
              <a:t>Interconnected set of 3D-stacked </a:t>
            </a:r>
            <a:r>
              <a:rPr lang="en-US" dirty="0" err="1">
                <a:solidFill>
                  <a:srgbClr val="0000FF"/>
                </a:solidFill>
              </a:rPr>
              <a:t>memory+logic</a:t>
            </a:r>
            <a:r>
              <a:rPr lang="en-US" dirty="0">
                <a:solidFill>
                  <a:srgbClr val="0000FF"/>
                </a:solidFill>
              </a:rPr>
              <a:t> chips with simple cores</a:t>
            </a:r>
          </a:p>
        </p:txBody>
      </p:sp>
      <p:sp>
        <p:nvSpPr>
          <p:cNvPr id="5" name="TextBox 4"/>
          <p:cNvSpPr txBox="1"/>
          <p:nvPr/>
        </p:nvSpPr>
        <p:spPr>
          <a:xfrm>
            <a:off x="5868144" y="2204864"/>
            <a:ext cx="795898" cy="369332"/>
          </a:xfrm>
          <a:prstGeom prst="rect">
            <a:avLst/>
          </a:prstGeom>
          <a:noFill/>
        </p:spPr>
        <p:txBody>
          <a:bodyPr wrap="none" rtlCol="0">
            <a:spAutoFit/>
          </a:bodyPr>
          <a:lstStyle/>
          <a:p>
            <a:r>
              <a:rPr lang="en-US" b="1" dirty="0">
                <a:solidFill>
                  <a:srgbClr val="4D5494"/>
                </a:solidFill>
              </a:rPr>
              <a:t>Logic</a:t>
            </a:r>
          </a:p>
        </p:txBody>
      </p:sp>
      <p:sp>
        <p:nvSpPr>
          <p:cNvPr id="511" name="TextBox 510"/>
          <p:cNvSpPr txBox="1"/>
          <p:nvPr/>
        </p:nvSpPr>
        <p:spPr>
          <a:xfrm>
            <a:off x="5796136" y="1700808"/>
            <a:ext cx="1123437" cy="369332"/>
          </a:xfrm>
          <a:prstGeom prst="rect">
            <a:avLst/>
          </a:prstGeom>
          <a:noFill/>
        </p:spPr>
        <p:txBody>
          <a:bodyPr wrap="none" rtlCol="0">
            <a:spAutoFit/>
          </a:bodyPr>
          <a:lstStyle/>
          <a:p>
            <a:r>
              <a:rPr lang="en-US" b="1" dirty="0">
                <a:solidFill>
                  <a:srgbClr val="E5B62F"/>
                </a:solidFill>
              </a:rPr>
              <a:t>Memory</a:t>
            </a:r>
          </a:p>
        </p:txBody>
      </p:sp>
      <p:sp>
        <p:nvSpPr>
          <p:cNvPr id="513" name="TextBox 512"/>
          <p:cNvSpPr txBox="1"/>
          <p:nvPr/>
        </p:nvSpPr>
        <p:spPr>
          <a:xfrm>
            <a:off x="1224136" y="6453336"/>
            <a:ext cx="7740352" cy="307777"/>
          </a:xfrm>
          <a:prstGeom prst="rect">
            <a:avLst/>
          </a:prstGeom>
          <a:noFill/>
        </p:spPr>
        <p:txBody>
          <a:bodyPr wrap="square" rtlCol="0">
            <a:spAutoFit/>
          </a:bodyPr>
          <a:lstStyle/>
          <a:p>
            <a:r>
              <a:rPr lang="en-US" sz="1400" dirty="0">
                <a:solidFill>
                  <a:srgbClr val="000000"/>
                </a:solidFill>
              </a:rPr>
              <a:t>Ahn+, “</a:t>
            </a:r>
            <a:r>
              <a:rPr lang="en-US" sz="1400" dirty="0">
                <a:solidFill>
                  <a:srgbClr val="0000FF"/>
                </a:solidFill>
              </a:rPr>
              <a:t>A Scalable Processing-in-Memory Accelerator for Parallel Graph Processing</a:t>
            </a:r>
            <a:r>
              <a:rPr lang="en-US" sz="1400" dirty="0">
                <a:solidFill>
                  <a:srgbClr val="000000"/>
                </a:solidFill>
              </a:rPr>
              <a:t>” ISCA 2015.</a:t>
            </a:r>
          </a:p>
        </p:txBody>
      </p:sp>
    </p:spTree>
    <p:extLst>
      <p:ext uri="{BB962C8B-B14F-4D97-AF65-F5344CB8AC3E}">
        <p14:creationId xmlns:p14="http://schemas.microsoft.com/office/powerpoint/2010/main" val="1824525339"/>
      </p:ext>
    </p:extLst>
  </p:cSld>
  <p:clrMapOvr>
    <a:masterClrMapping/>
  </p:clrMapOvr>
  <p:transition/>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1" name="TextBox 510"/>
          <p:cNvSpPr txBox="1"/>
          <p:nvPr/>
        </p:nvSpPr>
        <p:spPr>
          <a:xfrm>
            <a:off x="5868144" y="2204864"/>
            <a:ext cx="795898" cy="369332"/>
          </a:xfrm>
          <a:prstGeom prst="rect">
            <a:avLst/>
          </a:prstGeom>
          <a:noFill/>
        </p:spPr>
        <p:txBody>
          <a:bodyPr wrap="none" rtlCol="0">
            <a:spAutoFit/>
          </a:bodyPr>
          <a:lstStyle/>
          <a:p>
            <a:r>
              <a:rPr lang="en-US" b="1" dirty="0">
                <a:solidFill>
                  <a:srgbClr val="4D5494"/>
                </a:solidFill>
              </a:rPr>
              <a:t>Logic</a:t>
            </a:r>
          </a:p>
        </p:txBody>
      </p:sp>
      <p:sp>
        <p:nvSpPr>
          <p:cNvPr id="512" name="TextBox 511"/>
          <p:cNvSpPr txBox="1"/>
          <p:nvPr/>
        </p:nvSpPr>
        <p:spPr>
          <a:xfrm>
            <a:off x="5796136" y="1700808"/>
            <a:ext cx="1123437" cy="369332"/>
          </a:xfrm>
          <a:prstGeom prst="rect">
            <a:avLst/>
          </a:prstGeom>
          <a:noFill/>
        </p:spPr>
        <p:txBody>
          <a:bodyPr wrap="none" rtlCol="0">
            <a:spAutoFit/>
          </a:bodyPr>
          <a:lstStyle/>
          <a:p>
            <a:r>
              <a:rPr lang="en-US" b="1" dirty="0">
                <a:solidFill>
                  <a:srgbClr val="E5B62F"/>
                </a:solidFill>
              </a:rPr>
              <a:t>Memory</a:t>
            </a:r>
          </a:p>
        </p:txBody>
      </p:sp>
      <p:sp>
        <p:nvSpPr>
          <p:cNvPr id="2" name="Title 1"/>
          <p:cNvSpPr>
            <a:spLocks noGrp="1"/>
          </p:cNvSpPr>
          <p:nvPr>
            <p:ph type="title"/>
          </p:nvPr>
        </p:nvSpPr>
        <p:spPr/>
        <p:txBody>
          <a:bodyPr/>
          <a:lstStyle/>
          <a:p>
            <a:r>
              <a:rPr lang="en-US" dirty="0" err="1"/>
              <a:t>Tesseract</a:t>
            </a:r>
            <a:r>
              <a:rPr lang="en-US" dirty="0"/>
              <a:t> System for Graph Processing</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146</a:t>
            </a:fld>
            <a:endParaRPr lang="en-US" altLang="en-US">
              <a:solidFill>
                <a:srgbClr val="000000"/>
              </a:solidFill>
            </a:endParaRPr>
          </a:p>
        </p:txBody>
      </p:sp>
      <p:pic>
        <p:nvPicPr>
          <p:cNvPr id="258" name="Picture 2" descr="http://www.extremetech.com/wp-content/uploads/2013/09/hybrid_memory_cube.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01620" y="1340768"/>
            <a:ext cx="3383774" cy="2429550"/>
          </a:xfrm>
          <a:prstGeom prst="rect">
            <a:avLst/>
          </a:prstGeom>
          <a:noFill/>
          <a:extLst>
            <a:ext uri="{909E8E84-426E-40dd-AFC4-6F175D3DCCD1}">
              <a14:hiddenFill xmlns="" xmlns:a14="http://schemas.microsoft.com/office/drawing/2010/main">
                <a:solidFill>
                  <a:srgbClr val="FFFFFF"/>
                </a:solidFill>
              </a14:hiddenFill>
            </a:ext>
          </a:extLst>
        </p:spPr>
      </p:pic>
      <p:grpSp>
        <p:nvGrpSpPr>
          <p:cNvPr id="259" name="그룹 137"/>
          <p:cNvGrpSpPr/>
          <p:nvPr/>
        </p:nvGrpSpPr>
        <p:grpSpPr>
          <a:xfrm>
            <a:off x="2960548" y="2386982"/>
            <a:ext cx="2890319" cy="3322913"/>
            <a:chOff x="2540320" y="2698376"/>
            <a:chExt cx="2890319" cy="3322913"/>
          </a:xfrm>
        </p:grpSpPr>
        <p:cxnSp>
          <p:nvCxnSpPr>
            <p:cNvPr id="260" name="직선 연결선 64"/>
            <p:cNvCxnSpPr/>
            <p:nvPr/>
          </p:nvCxnSpPr>
          <p:spPr>
            <a:xfrm>
              <a:off x="2540320" y="3008078"/>
              <a:ext cx="101813" cy="990596"/>
            </a:xfrm>
            <a:prstGeom prst="line">
              <a:avLst/>
            </a:prstGeom>
            <a:noFill/>
            <a:ln w="9525" cap="flat" cmpd="sng" algn="ctr">
              <a:solidFill>
                <a:sysClr val="windowText" lastClr="000000"/>
              </a:solidFill>
              <a:prstDash val="dash"/>
            </a:ln>
            <a:effectLst/>
          </p:spPr>
        </p:cxnSp>
        <p:cxnSp>
          <p:nvCxnSpPr>
            <p:cNvPr id="261" name="직선 연결선 67"/>
            <p:cNvCxnSpPr/>
            <p:nvPr/>
          </p:nvCxnSpPr>
          <p:spPr>
            <a:xfrm flipH="1">
              <a:off x="5107196" y="2698376"/>
              <a:ext cx="323443" cy="1300298"/>
            </a:xfrm>
            <a:prstGeom prst="line">
              <a:avLst/>
            </a:prstGeom>
            <a:noFill/>
            <a:ln w="9525" cap="flat" cmpd="sng" algn="ctr">
              <a:solidFill>
                <a:sysClr val="windowText" lastClr="000000"/>
              </a:solidFill>
              <a:prstDash val="dash"/>
            </a:ln>
            <a:effectLst/>
          </p:spPr>
        </p:cxnSp>
        <p:grpSp>
          <p:nvGrpSpPr>
            <p:cNvPr id="262" name="그룹 85"/>
            <p:cNvGrpSpPr/>
            <p:nvPr/>
          </p:nvGrpSpPr>
          <p:grpSpPr>
            <a:xfrm>
              <a:off x="2542515" y="3916837"/>
              <a:ext cx="2664295" cy="2104452"/>
              <a:chOff x="3275856" y="3916837"/>
              <a:chExt cx="2664295" cy="2104452"/>
            </a:xfrm>
          </p:grpSpPr>
          <p:sp>
            <p:nvSpPr>
              <p:cNvPr id="263" name="직사각형 4"/>
              <p:cNvSpPr/>
              <p:nvPr/>
            </p:nvSpPr>
            <p:spPr>
              <a:xfrm>
                <a:off x="3375473" y="3998674"/>
                <a:ext cx="2465060" cy="2022615"/>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grpSp>
            <p:nvGrpSpPr>
              <p:cNvPr id="264" name="그룹 84"/>
              <p:cNvGrpSpPr/>
              <p:nvPr/>
            </p:nvGrpSpPr>
            <p:grpSpPr>
              <a:xfrm>
                <a:off x="3501888" y="3916837"/>
                <a:ext cx="2212233" cy="2010654"/>
                <a:chOff x="3501887" y="3916837"/>
                <a:chExt cx="2212233" cy="2010654"/>
              </a:xfrm>
            </p:grpSpPr>
            <p:grpSp>
              <p:nvGrpSpPr>
                <p:cNvPr id="267" name="그룹 49"/>
                <p:cNvGrpSpPr/>
                <p:nvPr/>
              </p:nvGrpSpPr>
              <p:grpSpPr>
                <a:xfrm flipV="1">
                  <a:off x="3627842" y="5167522"/>
                  <a:ext cx="64123" cy="489852"/>
                  <a:chOff x="3491880" y="4419110"/>
                  <a:chExt cx="73052" cy="558062"/>
                </a:xfrm>
              </p:grpSpPr>
              <p:cxnSp>
                <p:nvCxnSpPr>
                  <p:cNvPr id="310" name="직선 화살표 연결선 50"/>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11" name="직선 화살표 연결선 51"/>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8" name="그룹 52"/>
                <p:cNvGrpSpPr/>
                <p:nvPr/>
              </p:nvGrpSpPr>
              <p:grpSpPr>
                <a:xfrm flipV="1">
                  <a:off x="4070289" y="5167522"/>
                  <a:ext cx="64123" cy="489852"/>
                  <a:chOff x="3491880" y="4419110"/>
                  <a:chExt cx="73052" cy="558062"/>
                </a:xfrm>
              </p:grpSpPr>
              <p:cxnSp>
                <p:nvCxnSpPr>
                  <p:cNvPr id="308" name="직선 화살표 연결선 5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9" name="직선 화살표 연결선 54"/>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9" name="그룹 55"/>
                <p:cNvGrpSpPr/>
                <p:nvPr/>
              </p:nvGrpSpPr>
              <p:grpSpPr>
                <a:xfrm flipV="1">
                  <a:off x="4512736" y="5167522"/>
                  <a:ext cx="64123" cy="489852"/>
                  <a:chOff x="3491880" y="4419110"/>
                  <a:chExt cx="73052" cy="558062"/>
                </a:xfrm>
              </p:grpSpPr>
              <p:cxnSp>
                <p:nvCxnSpPr>
                  <p:cNvPr id="306" name="직선 화살표 연결선 56"/>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7" name="직선 화살표 연결선 57"/>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0" name="그룹 58"/>
                <p:cNvGrpSpPr/>
                <p:nvPr/>
              </p:nvGrpSpPr>
              <p:grpSpPr>
                <a:xfrm flipV="1">
                  <a:off x="5524042" y="5167522"/>
                  <a:ext cx="64123" cy="489852"/>
                  <a:chOff x="3491880" y="4419110"/>
                  <a:chExt cx="73052" cy="558062"/>
                </a:xfrm>
              </p:grpSpPr>
              <p:cxnSp>
                <p:nvCxnSpPr>
                  <p:cNvPr id="304" name="직선 화살표 연결선 59"/>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5" name="직선 화살표 연결선 60"/>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1" name="그룹 39"/>
                <p:cNvGrpSpPr/>
                <p:nvPr/>
              </p:nvGrpSpPr>
              <p:grpSpPr>
                <a:xfrm>
                  <a:off x="3627842" y="4362113"/>
                  <a:ext cx="64123" cy="489852"/>
                  <a:chOff x="3491880" y="4419110"/>
                  <a:chExt cx="73052" cy="558062"/>
                </a:xfrm>
              </p:grpSpPr>
              <p:cxnSp>
                <p:nvCxnSpPr>
                  <p:cNvPr id="302" name="직선 화살표 연결선 3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3" name="직선 화살표 연결선 3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2" name="그룹 40"/>
                <p:cNvGrpSpPr/>
                <p:nvPr/>
              </p:nvGrpSpPr>
              <p:grpSpPr>
                <a:xfrm>
                  <a:off x="4070289" y="4362113"/>
                  <a:ext cx="64123" cy="489852"/>
                  <a:chOff x="3491880" y="4419110"/>
                  <a:chExt cx="73052" cy="558062"/>
                </a:xfrm>
              </p:grpSpPr>
              <p:cxnSp>
                <p:nvCxnSpPr>
                  <p:cNvPr id="300" name="직선 화살표 연결선 41"/>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1" name="직선 화살표 연결선 42"/>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3" name="그룹 43"/>
                <p:cNvGrpSpPr/>
                <p:nvPr/>
              </p:nvGrpSpPr>
              <p:grpSpPr>
                <a:xfrm>
                  <a:off x="4512736" y="4362113"/>
                  <a:ext cx="64123" cy="489852"/>
                  <a:chOff x="3491880" y="4419110"/>
                  <a:chExt cx="73052" cy="558062"/>
                </a:xfrm>
              </p:grpSpPr>
              <p:cxnSp>
                <p:nvCxnSpPr>
                  <p:cNvPr id="298" name="직선 화살표 연결선 44"/>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9" name="직선 화살표 연결선 4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4" name="그룹 46"/>
                <p:cNvGrpSpPr/>
                <p:nvPr/>
              </p:nvGrpSpPr>
              <p:grpSpPr>
                <a:xfrm>
                  <a:off x="5524042" y="4362113"/>
                  <a:ext cx="64123" cy="489852"/>
                  <a:chOff x="3491880" y="4419110"/>
                  <a:chExt cx="73052" cy="558062"/>
                </a:xfrm>
              </p:grpSpPr>
              <p:cxnSp>
                <p:nvCxnSpPr>
                  <p:cNvPr id="296" name="직선 화살표 연결선 47"/>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7" name="직선 화살표 연결선 48"/>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sp>
              <p:nvSpPr>
                <p:cNvPr id="275" name="직사각형 6"/>
                <p:cNvSpPr/>
                <p:nvPr/>
              </p:nvSpPr>
              <p:spPr>
                <a:xfrm>
                  <a:off x="35018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6" name="직사각형 7"/>
                <p:cNvSpPr/>
                <p:nvPr/>
              </p:nvSpPr>
              <p:spPr>
                <a:xfrm>
                  <a:off x="3944334"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7" name="직사각형 8"/>
                <p:cNvSpPr/>
                <p:nvPr/>
              </p:nvSpPr>
              <p:spPr>
                <a:xfrm>
                  <a:off x="4386781"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8" name="직사각형 11"/>
                <p:cNvSpPr/>
                <p:nvPr/>
              </p:nvSpPr>
              <p:spPr>
                <a:xfrm>
                  <a:off x="3501887"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9" name="직사각형 12"/>
                <p:cNvSpPr/>
                <p:nvPr/>
              </p:nvSpPr>
              <p:spPr>
                <a:xfrm>
                  <a:off x="3944334"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0" name="직사각형 13"/>
                <p:cNvSpPr/>
                <p:nvPr/>
              </p:nvSpPr>
              <p:spPr>
                <a:xfrm>
                  <a:off x="4386781"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1" name="직사각형 15"/>
                <p:cNvSpPr/>
                <p:nvPr/>
              </p:nvSpPr>
              <p:spPr>
                <a:xfrm>
                  <a:off x="35018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2" name="직사각형 16"/>
                <p:cNvSpPr/>
                <p:nvPr/>
              </p:nvSpPr>
              <p:spPr>
                <a:xfrm>
                  <a:off x="3944334"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3" name="직사각형 17"/>
                <p:cNvSpPr/>
                <p:nvPr/>
              </p:nvSpPr>
              <p:spPr>
                <a:xfrm>
                  <a:off x="4386781"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4" name="직사각형 19"/>
                <p:cNvSpPr/>
                <p:nvPr/>
              </p:nvSpPr>
              <p:spPr>
                <a:xfrm>
                  <a:off x="35018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5" name="직사각형 20"/>
                <p:cNvSpPr/>
                <p:nvPr/>
              </p:nvSpPr>
              <p:spPr>
                <a:xfrm>
                  <a:off x="3944334"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6" name="직사각형 21"/>
                <p:cNvSpPr/>
                <p:nvPr/>
              </p:nvSpPr>
              <p:spPr>
                <a:xfrm>
                  <a:off x="4386781"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7" name="직사각형 5"/>
                <p:cNvSpPr/>
                <p:nvPr/>
              </p:nvSpPr>
              <p:spPr>
                <a:xfrm>
                  <a:off x="3501887" y="4851965"/>
                  <a:ext cx="2212233" cy="316034"/>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r>
                    <a:rPr lang="en-US" altLang="ko-KR" sz="1600" kern="0" dirty="0">
                      <a:solidFill>
                        <a:sysClr val="windowText" lastClr="000000"/>
                      </a:solidFill>
                      <a:latin typeface="Calibri"/>
                      <a:ea typeface="나눔고딕"/>
                    </a:rPr>
                    <a:t>Crossbar Network</a:t>
                  </a:r>
                  <a:endParaRPr lang="ko-KR" altLang="en-US" sz="1600" kern="0" dirty="0">
                    <a:solidFill>
                      <a:sysClr val="windowText" lastClr="000000"/>
                    </a:solidFill>
                    <a:latin typeface="Calibri"/>
                    <a:ea typeface="나눔고딕"/>
                  </a:endParaRPr>
                </a:p>
              </p:txBody>
            </p:sp>
            <p:sp>
              <p:nvSpPr>
                <p:cNvPr id="288" name="직사각형 9"/>
                <p:cNvSpPr/>
                <p:nvPr/>
              </p:nvSpPr>
              <p:spPr>
                <a:xfrm>
                  <a:off x="53980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9" name="직사각형 14"/>
                <p:cNvSpPr/>
                <p:nvPr/>
              </p:nvSpPr>
              <p:spPr>
                <a:xfrm>
                  <a:off x="5398087" y="44806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0" name="직사각형 18"/>
                <p:cNvSpPr/>
                <p:nvPr/>
              </p:nvSpPr>
              <p:spPr>
                <a:xfrm>
                  <a:off x="53980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1" name="직사각형 22"/>
                <p:cNvSpPr/>
                <p:nvPr/>
              </p:nvSpPr>
              <p:spPr>
                <a:xfrm>
                  <a:off x="53980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2" name="TextBox 291"/>
                <p:cNvSpPr txBox="1"/>
                <p:nvPr/>
              </p:nvSpPr>
              <p:spPr>
                <a:xfrm>
                  <a:off x="4860355" y="3916837"/>
                  <a:ext cx="397866" cy="461665"/>
                </a:xfrm>
                <a:prstGeom prst="rect">
                  <a:avLst/>
                </a:prstGeom>
                <a:noFill/>
              </p:spPr>
              <p:txBody>
                <a:bodyPr wrap="none" rtlCol="0" anchor="ctr">
                  <a:spAutoFit/>
                </a:bodyPr>
                <a:lstStyle/>
                <a:p>
                  <a:pPr algn="ctr">
                    <a:defRPr/>
                  </a:pPr>
                  <a:r>
                    <a:rPr lang="en-US" altLang="ko-KR" sz="2400" kern="0" dirty="0">
                      <a:solidFill>
                        <a:sysClr val="windowText" lastClr="000000"/>
                      </a:solidFill>
                    </a:rPr>
                    <a:t>…</a:t>
                  </a:r>
                  <a:endParaRPr lang="ko-KR" altLang="en-US" sz="2400" kern="0" dirty="0">
                    <a:solidFill>
                      <a:sysClr val="windowText" lastClr="000000"/>
                    </a:solidFill>
                  </a:endParaRPr>
                </a:p>
              </p:txBody>
            </p:sp>
            <p:sp>
              <p:nvSpPr>
                <p:cNvPr id="293" name="TextBox 292"/>
                <p:cNvSpPr txBox="1"/>
                <p:nvPr/>
              </p:nvSpPr>
              <p:spPr>
                <a:xfrm>
                  <a:off x="4860355" y="4297315"/>
                  <a:ext cx="397866" cy="461665"/>
                </a:xfrm>
                <a:prstGeom prst="rect">
                  <a:avLst/>
                </a:prstGeom>
                <a:noFill/>
              </p:spPr>
              <p:txBody>
                <a:bodyPr wrap="none" rtlCol="0" anchor="ctr">
                  <a:spAutoFit/>
                </a:bodyPr>
                <a:lstStyle/>
                <a:p>
                  <a:pPr algn="ctr">
                    <a:defRPr/>
                  </a:pPr>
                  <a:r>
                    <a:rPr lang="en-US" altLang="ko-KR" sz="2400" kern="0" dirty="0">
                      <a:solidFill>
                        <a:sysClr val="windowText" lastClr="000000"/>
                      </a:solidFill>
                    </a:rPr>
                    <a:t>…</a:t>
                  </a:r>
                  <a:endParaRPr lang="ko-KR" altLang="en-US" sz="2400" kern="0" dirty="0">
                    <a:solidFill>
                      <a:sysClr val="windowText" lastClr="000000"/>
                    </a:solidFill>
                  </a:endParaRPr>
                </a:p>
              </p:txBody>
            </p:sp>
            <p:sp>
              <p:nvSpPr>
                <p:cNvPr id="294" name="TextBox 293"/>
                <p:cNvSpPr txBox="1"/>
                <p:nvPr/>
              </p:nvSpPr>
              <p:spPr>
                <a:xfrm>
                  <a:off x="4860355" y="5096119"/>
                  <a:ext cx="397866" cy="461665"/>
                </a:xfrm>
                <a:prstGeom prst="rect">
                  <a:avLst/>
                </a:prstGeom>
                <a:noFill/>
              </p:spPr>
              <p:txBody>
                <a:bodyPr wrap="none" rtlCol="0" anchor="ctr">
                  <a:spAutoFit/>
                </a:bodyPr>
                <a:lstStyle/>
                <a:p>
                  <a:pPr algn="ctr">
                    <a:defRPr/>
                  </a:pPr>
                  <a:r>
                    <a:rPr lang="en-US" altLang="ko-KR" sz="2400" kern="0" dirty="0">
                      <a:solidFill>
                        <a:sysClr val="windowText" lastClr="000000"/>
                      </a:solidFill>
                    </a:rPr>
                    <a:t>…</a:t>
                  </a:r>
                  <a:endParaRPr lang="ko-KR" altLang="en-US" sz="2400" kern="0" dirty="0">
                    <a:solidFill>
                      <a:sysClr val="windowText" lastClr="000000"/>
                    </a:solidFill>
                  </a:endParaRPr>
                </a:p>
              </p:txBody>
            </p:sp>
            <p:sp>
              <p:nvSpPr>
                <p:cNvPr id="295" name="TextBox 294"/>
                <p:cNvSpPr txBox="1"/>
                <p:nvPr/>
              </p:nvSpPr>
              <p:spPr>
                <a:xfrm>
                  <a:off x="4860355" y="5465826"/>
                  <a:ext cx="397866" cy="461665"/>
                </a:xfrm>
                <a:prstGeom prst="rect">
                  <a:avLst/>
                </a:prstGeom>
                <a:noFill/>
              </p:spPr>
              <p:txBody>
                <a:bodyPr wrap="none" rtlCol="0" anchor="ctr">
                  <a:spAutoFit/>
                </a:bodyPr>
                <a:lstStyle/>
                <a:p>
                  <a:pPr algn="ctr">
                    <a:defRPr/>
                  </a:pPr>
                  <a:r>
                    <a:rPr lang="en-US" altLang="ko-KR" sz="2400" kern="0" dirty="0">
                      <a:solidFill>
                        <a:sysClr val="windowText" lastClr="000000"/>
                      </a:solidFill>
                    </a:rPr>
                    <a:t>…</a:t>
                  </a:r>
                  <a:endParaRPr lang="ko-KR" altLang="en-US" sz="2400" kern="0" dirty="0">
                    <a:solidFill>
                      <a:sysClr val="windowText" lastClr="000000"/>
                    </a:solidFill>
                  </a:endParaRPr>
                </a:p>
              </p:txBody>
            </p:sp>
          </p:grpSp>
          <p:cxnSp>
            <p:nvCxnSpPr>
              <p:cNvPr id="265" name="직선 화살표 연결선 78"/>
              <p:cNvCxnSpPr/>
              <p:nvPr/>
            </p:nvCxnSpPr>
            <p:spPr>
              <a:xfrm flipH="1">
                <a:off x="3275856" y="5013177"/>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cxnSp>
            <p:nvCxnSpPr>
              <p:cNvPr id="266" name="직선 화살표 연결선 83"/>
              <p:cNvCxnSpPr/>
              <p:nvPr/>
            </p:nvCxnSpPr>
            <p:spPr>
              <a:xfrm flipH="1">
                <a:off x="5714120" y="5015083"/>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grpSp>
        <p:nvGrpSpPr>
          <p:cNvPr id="312" name="그룹 138"/>
          <p:cNvGrpSpPr/>
          <p:nvPr/>
        </p:nvGrpSpPr>
        <p:grpSpPr>
          <a:xfrm>
            <a:off x="5397217" y="3068960"/>
            <a:ext cx="3568497" cy="2986186"/>
            <a:chOff x="5277803" y="2315022"/>
            <a:chExt cx="3568497" cy="2986186"/>
          </a:xfrm>
        </p:grpSpPr>
        <p:grpSp>
          <p:nvGrpSpPr>
            <p:cNvPr id="313" name="그룹 131"/>
            <p:cNvGrpSpPr/>
            <p:nvPr/>
          </p:nvGrpSpPr>
          <p:grpSpPr>
            <a:xfrm>
              <a:off x="5860114" y="2315022"/>
              <a:ext cx="2986186" cy="2986186"/>
              <a:chOff x="5700614" y="2176524"/>
              <a:chExt cx="2986186" cy="2986186"/>
            </a:xfrm>
          </p:grpSpPr>
          <p:sp>
            <p:nvSpPr>
              <p:cNvPr id="316" name="직사각형 86"/>
              <p:cNvSpPr/>
              <p:nvPr/>
            </p:nvSpPr>
            <p:spPr>
              <a:xfrm>
                <a:off x="5700614" y="2176524"/>
                <a:ext cx="2986186" cy="2986186"/>
              </a:xfrm>
              <a:prstGeom prst="rect">
                <a:avLst/>
              </a:prstGeom>
              <a:solidFill>
                <a:sysClr val="window" lastClr="FFFFFF"/>
              </a:solidFill>
              <a:ln w="25400" cap="flat" cmpd="sng" algn="ctr">
                <a:solidFill>
                  <a:srgbClr val="5DA5DA"/>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17" name="직사각형 87"/>
              <p:cNvSpPr/>
              <p:nvPr/>
            </p:nvSpPr>
            <p:spPr>
              <a:xfrm>
                <a:off x="8110736" y="2346491"/>
                <a:ext cx="432048" cy="2075090"/>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vert" rtlCol="0" anchor="ctr"/>
              <a:lstStyle/>
              <a:p>
                <a:pPr algn="ctr">
                  <a:defRPr/>
                </a:pPr>
                <a:r>
                  <a:rPr lang="en-US" altLang="ko-KR" kern="0" dirty="0">
                    <a:solidFill>
                      <a:sysClr val="windowText" lastClr="000000"/>
                    </a:solidFill>
                    <a:latin typeface="Calibri"/>
                    <a:ea typeface="나눔고딕"/>
                  </a:rPr>
                  <a:t>DRAM Controller</a:t>
                </a:r>
                <a:endParaRPr lang="ko-KR" altLang="en-US" kern="0" dirty="0">
                  <a:solidFill>
                    <a:sysClr val="windowText" lastClr="000000"/>
                  </a:solidFill>
                  <a:latin typeface="Calibri"/>
                  <a:ea typeface="나눔고딕"/>
                </a:endParaRPr>
              </a:p>
            </p:txBody>
          </p:sp>
          <p:sp>
            <p:nvSpPr>
              <p:cNvPr id="318" name="직사각형 88"/>
              <p:cNvSpPr/>
              <p:nvPr/>
            </p:nvSpPr>
            <p:spPr>
              <a:xfrm>
                <a:off x="8110736" y="4589673"/>
                <a:ext cx="432048" cy="404944"/>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horz" rtlCol="0" anchor="ctr"/>
              <a:lstStyle/>
              <a:p>
                <a:pPr algn="ctr">
                  <a:defRPr/>
                </a:pPr>
                <a:r>
                  <a:rPr lang="en-US" altLang="ko-KR" kern="0" dirty="0">
                    <a:solidFill>
                      <a:sysClr val="windowText" lastClr="000000"/>
                    </a:solidFill>
                    <a:latin typeface="Calibri"/>
                    <a:ea typeface="나눔고딕"/>
                  </a:rPr>
                  <a:t>NI</a:t>
                </a:r>
                <a:endParaRPr lang="ko-KR" altLang="en-US" kern="0" dirty="0">
                  <a:solidFill>
                    <a:sysClr val="windowText" lastClr="000000"/>
                  </a:solidFill>
                  <a:latin typeface="Calibri"/>
                  <a:ea typeface="나눔고딕"/>
                </a:endParaRPr>
              </a:p>
            </p:txBody>
          </p:sp>
          <p:cxnSp>
            <p:nvCxnSpPr>
              <p:cNvPr id="319" name="직선 화살표 연결선 97"/>
              <p:cNvCxnSpPr>
                <a:stCxn id="318" idx="0"/>
                <a:endCxn id="317" idx="2"/>
              </p:cNvCxnSpPr>
              <p:nvPr/>
            </p:nvCxnSpPr>
            <p:spPr>
              <a:xfrm flipV="1">
                <a:off x="8326760" y="4421581"/>
                <a:ext cx="0" cy="16809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cxnSp>
          <p:nvCxnSpPr>
            <p:cNvPr id="314" name="직선 연결선 127"/>
            <p:cNvCxnSpPr/>
            <p:nvPr/>
          </p:nvCxnSpPr>
          <p:spPr>
            <a:xfrm flipV="1">
              <a:off x="5280614" y="2315022"/>
              <a:ext cx="583876" cy="1104125"/>
            </a:xfrm>
            <a:prstGeom prst="line">
              <a:avLst/>
            </a:prstGeom>
            <a:noFill/>
            <a:ln w="9525" cap="flat" cmpd="sng" algn="ctr">
              <a:solidFill>
                <a:srgbClr val="5DA5DA">
                  <a:shade val="95000"/>
                  <a:satMod val="105000"/>
                </a:srgbClr>
              </a:solidFill>
              <a:prstDash val="dash"/>
            </a:ln>
            <a:effectLst/>
          </p:spPr>
        </p:cxnSp>
        <p:cxnSp>
          <p:nvCxnSpPr>
            <p:cNvPr id="315" name="직선 연결선 128"/>
            <p:cNvCxnSpPr/>
            <p:nvPr/>
          </p:nvCxnSpPr>
          <p:spPr>
            <a:xfrm>
              <a:off x="5277803" y="3668121"/>
              <a:ext cx="580861" cy="1633087"/>
            </a:xfrm>
            <a:prstGeom prst="line">
              <a:avLst/>
            </a:prstGeom>
            <a:noFill/>
            <a:ln w="9525" cap="flat" cmpd="sng" algn="ctr">
              <a:solidFill>
                <a:srgbClr val="5DA5DA">
                  <a:shade val="95000"/>
                  <a:satMod val="105000"/>
                </a:srgbClr>
              </a:solidFill>
              <a:prstDash val="dash"/>
            </a:ln>
            <a:effectLst/>
          </p:spPr>
        </p:cxnSp>
      </p:grpSp>
      <p:grpSp>
        <p:nvGrpSpPr>
          <p:cNvPr id="320" name="그룹 132"/>
          <p:cNvGrpSpPr/>
          <p:nvPr/>
        </p:nvGrpSpPr>
        <p:grpSpPr>
          <a:xfrm>
            <a:off x="6127920" y="3238927"/>
            <a:ext cx="2261730" cy="2648562"/>
            <a:chOff x="5849006" y="2346491"/>
            <a:chExt cx="2261730" cy="2648562"/>
          </a:xfrm>
        </p:grpSpPr>
        <p:sp>
          <p:nvSpPr>
            <p:cNvPr id="321" name="직사각형 89"/>
            <p:cNvSpPr/>
            <p:nvPr/>
          </p:nvSpPr>
          <p:spPr>
            <a:xfrm>
              <a:off x="5849006" y="2346491"/>
              <a:ext cx="2079267" cy="774399"/>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sz="2000" kern="0" dirty="0">
                  <a:solidFill>
                    <a:sysClr val="windowText" lastClr="000000"/>
                  </a:solidFill>
                  <a:latin typeface="Calibri"/>
                  <a:ea typeface="나눔고딕"/>
                </a:rPr>
                <a:t>In-Order Core</a:t>
              </a:r>
              <a:endParaRPr lang="ko-KR" altLang="en-US" sz="2000" kern="0" dirty="0">
                <a:solidFill>
                  <a:sysClr val="windowText" lastClr="000000"/>
                </a:solidFill>
                <a:latin typeface="Calibri"/>
                <a:ea typeface="나눔고딕"/>
              </a:endParaRPr>
            </a:p>
          </p:txBody>
        </p:sp>
        <p:sp>
          <p:nvSpPr>
            <p:cNvPr id="322" name="직사각형 90"/>
            <p:cNvSpPr/>
            <p:nvPr/>
          </p:nvSpPr>
          <p:spPr>
            <a:xfrm>
              <a:off x="5849006" y="4589673"/>
              <a:ext cx="2079267" cy="405380"/>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a:solidFill>
                    <a:sysClr val="windowText" lastClr="000000"/>
                  </a:solidFill>
                  <a:latin typeface="Calibri"/>
                  <a:ea typeface="나눔고딕"/>
                </a:rPr>
                <a:t>Message Queue</a:t>
              </a:r>
              <a:endParaRPr lang="ko-KR" altLang="en-US" kern="0" dirty="0">
                <a:solidFill>
                  <a:sysClr val="windowText" lastClr="000000"/>
                </a:solidFill>
                <a:latin typeface="Calibri"/>
                <a:ea typeface="나눔고딕"/>
              </a:endParaRPr>
            </a:p>
          </p:txBody>
        </p:sp>
        <p:sp>
          <p:nvSpPr>
            <p:cNvPr id="323" name="직사각형 91"/>
            <p:cNvSpPr/>
            <p:nvPr/>
          </p:nvSpPr>
          <p:spPr>
            <a:xfrm>
              <a:off x="6882913" y="3280649"/>
              <a:ext cx="1045360"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a:solidFill>
                    <a:sysClr val="windowText" lastClr="000000"/>
                  </a:solidFill>
                  <a:latin typeface="Calibri"/>
                  <a:ea typeface="나눔고딕"/>
                </a:rPr>
                <a:t>PF Buffer</a:t>
              </a:r>
              <a:endParaRPr lang="ko-KR" altLang="en-US" kern="0" dirty="0">
                <a:solidFill>
                  <a:sysClr val="windowText" lastClr="000000"/>
                </a:solidFill>
                <a:latin typeface="Calibri"/>
                <a:ea typeface="나눔고딕"/>
              </a:endParaRPr>
            </a:p>
          </p:txBody>
        </p:sp>
        <p:sp>
          <p:nvSpPr>
            <p:cNvPr id="324" name="직사각형 92"/>
            <p:cNvSpPr/>
            <p:nvPr/>
          </p:nvSpPr>
          <p:spPr>
            <a:xfrm>
              <a:off x="6882913" y="4047202"/>
              <a:ext cx="1045360" cy="374697"/>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a:solidFill>
                    <a:sysClr val="windowText" lastClr="000000"/>
                  </a:solidFill>
                  <a:latin typeface="Calibri"/>
                  <a:ea typeface="나눔고딕"/>
                </a:rPr>
                <a:t>MTP</a:t>
              </a:r>
              <a:endParaRPr lang="ko-KR" altLang="en-US" kern="0" dirty="0">
                <a:solidFill>
                  <a:sysClr val="windowText" lastClr="000000"/>
                </a:solidFill>
                <a:latin typeface="Calibri"/>
                <a:ea typeface="나눔고딕"/>
              </a:endParaRPr>
            </a:p>
          </p:txBody>
        </p:sp>
        <p:sp>
          <p:nvSpPr>
            <p:cNvPr id="325" name="직사각형 93"/>
            <p:cNvSpPr/>
            <p:nvPr/>
          </p:nvSpPr>
          <p:spPr>
            <a:xfrm>
              <a:off x="6240328" y="3280650"/>
              <a:ext cx="460122"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a:solidFill>
                    <a:sysClr val="windowText" lastClr="000000"/>
                  </a:solidFill>
                  <a:latin typeface="Calibri"/>
                  <a:ea typeface="나눔고딕"/>
                </a:rPr>
                <a:t>LP</a:t>
              </a:r>
              <a:endParaRPr lang="ko-KR" altLang="en-US" kern="0" dirty="0">
                <a:solidFill>
                  <a:sysClr val="windowText" lastClr="000000"/>
                </a:solidFill>
                <a:latin typeface="Calibri"/>
                <a:ea typeface="나눔고딕"/>
              </a:endParaRPr>
            </a:p>
          </p:txBody>
        </p:sp>
        <p:cxnSp>
          <p:nvCxnSpPr>
            <p:cNvPr id="326" name="직선 화살표 연결선 95"/>
            <p:cNvCxnSpPr/>
            <p:nvPr/>
          </p:nvCxnSpPr>
          <p:spPr>
            <a:xfrm>
              <a:off x="6028727" y="3120890"/>
              <a:ext cx="0" cy="1468783"/>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7" name="직선 화살표 연결선 98"/>
            <p:cNvCxnSpPr>
              <a:stCxn id="318" idx="1"/>
              <a:endCxn id="322" idx="3"/>
            </p:cNvCxnSpPr>
            <p:nvPr/>
          </p:nvCxnSpPr>
          <p:spPr>
            <a:xfrm flipH="1">
              <a:off x="7928273" y="4792145"/>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8" name="직선 화살표 연결선 106"/>
            <p:cNvCxnSpPr/>
            <p:nvPr/>
          </p:nvCxnSpPr>
          <p:spPr>
            <a:xfrm flipV="1">
              <a:off x="7405593" y="4420547"/>
              <a:ext cx="0" cy="169126"/>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29" name="직선 화살표 연결선 109"/>
            <p:cNvCxnSpPr>
              <a:stCxn id="324" idx="0"/>
              <a:endCxn id="323" idx="2"/>
            </p:cNvCxnSpPr>
            <p:nvPr/>
          </p:nvCxnSpPr>
          <p:spPr>
            <a:xfrm flipV="1">
              <a:off x="7405593" y="3890851"/>
              <a:ext cx="0" cy="15635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0" name="직선 화살표 연결선 113"/>
            <p:cNvCxnSpPr/>
            <p:nvPr/>
          </p:nvCxnSpPr>
          <p:spPr>
            <a:xfrm flipV="1">
              <a:off x="7405593"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1" name="직선 화살표 연결선 115"/>
            <p:cNvCxnSpPr/>
            <p:nvPr/>
          </p:nvCxnSpPr>
          <p:spPr>
            <a:xfrm>
              <a:off x="6470389"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2" name="직선 화살표 연결선 116"/>
            <p:cNvCxnSpPr>
              <a:stCxn id="325" idx="3"/>
              <a:endCxn id="323" idx="1"/>
            </p:cNvCxnSpPr>
            <p:nvPr/>
          </p:nvCxnSpPr>
          <p:spPr>
            <a:xfrm flipV="1">
              <a:off x="6700450" y="3585750"/>
              <a:ext cx="182463" cy="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3" name="직선 화살표 연결선 123"/>
            <p:cNvCxnSpPr/>
            <p:nvPr/>
          </p:nvCxnSpPr>
          <p:spPr>
            <a:xfrm flipH="1">
              <a:off x="7928273" y="3594266"/>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34" name="직선 화살표 연결선 124"/>
            <p:cNvCxnSpPr/>
            <p:nvPr/>
          </p:nvCxnSpPr>
          <p:spPr>
            <a:xfrm flipH="1">
              <a:off x="7928273" y="2733472"/>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grpSp>
      <p:grpSp>
        <p:nvGrpSpPr>
          <p:cNvPr id="335" name="그룹 583"/>
          <p:cNvGrpSpPr/>
          <p:nvPr/>
        </p:nvGrpSpPr>
        <p:grpSpPr>
          <a:xfrm>
            <a:off x="318817" y="3704795"/>
            <a:ext cx="2747113" cy="2348991"/>
            <a:chOff x="211357" y="3318585"/>
            <a:chExt cx="2747113" cy="2348991"/>
          </a:xfrm>
        </p:grpSpPr>
        <p:grpSp>
          <p:nvGrpSpPr>
            <p:cNvPr id="336" name="그룹 576"/>
            <p:cNvGrpSpPr/>
            <p:nvPr/>
          </p:nvGrpSpPr>
          <p:grpSpPr>
            <a:xfrm>
              <a:off x="211357" y="3468326"/>
              <a:ext cx="2199540" cy="2199250"/>
              <a:chOff x="288170" y="3573016"/>
              <a:chExt cx="2199540" cy="2199250"/>
            </a:xfrm>
          </p:grpSpPr>
          <p:grpSp>
            <p:nvGrpSpPr>
              <p:cNvPr id="339" name="그룹 337"/>
              <p:cNvGrpSpPr/>
              <p:nvPr/>
            </p:nvGrpSpPr>
            <p:grpSpPr>
              <a:xfrm>
                <a:off x="288170" y="3573016"/>
                <a:ext cx="2199540" cy="456333"/>
                <a:chOff x="288170" y="3573016"/>
                <a:chExt cx="2199540" cy="456333"/>
              </a:xfrm>
            </p:grpSpPr>
            <p:grpSp>
              <p:nvGrpSpPr>
                <p:cNvPr id="462" name="그룹 315"/>
                <p:cNvGrpSpPr/>
                <p:nvPr/>
              </p:nvGrpSpPr>
              <p:grpSpPr>
                <a:xfrm>
                  <a:off x="288170" y="3573016"/>
                  <a:ext cx="457200" cy="456333"/>
                  <a:chOff x="288170" y="3573016"/>
                  <a:chExt cx="457200" cy="456333"/>
                </a:xfrm>
              </p:grpSpPr>
              <p:sp>
                <p:nvSpPr>
                  <p:cNvPr id="484" name="직사각형 14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5" name="직사각형 14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6" name="직사각형 14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7" name="직사각형 15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8" name="직사각형 15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9" name="직사각형 15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3" name="그룹 316"/>
                <p:cNvGrpSpPr/>
                <p:nvPr/>
              </p:nvGrpSpPr>
              <p:grpSpPr>
                <a:xfrm>
                  <a:off x="868950" y="3573016"/>
                  <a:ext cx="457200" cy="456333"/>
                  <a:chOff x="288170" y="3573016"/>
                  <a:chExt cx="457200" cy="456333"/>
                </a:xfrm>
              </p:grpSpPr>
              <p:sp>
                <p:nvSpPr>
                  <p:cNvPr id="478" name="직사각형 31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9" name="직사각형 31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0" name="직사각형 31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1" name="직사각형 32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2" name="직사각형 32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3" name="직사각형 32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4" name="그룹 323"/>
                <p:cNvGrpSpPr/>
                <p:nvPr/>
              </p:nvGrpSpPr>
              <p:grpSpPr>
                <a:xfrm>
                  <a:off x="1449730" y="3573016"/>
                  <a:ext cx="457200" cy="456333"/>
                  <a:chOff x="288170" y="3573016"/>
                  <a:chExt cx="457200" cy="456333"/>
                </a:xfrm>
              </p:grpSpPr>
              <p:sp>
                <p:nvSpPr>
                  <p:cNvPr id="472" name="직사각형 324"/>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3" name="직사각형 325"/>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4" name="직사각형 326"/>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5" name="직사각형 327"/>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6" name="직사각형 328"/>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7" name="직사각형 329"/>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5" name="그룹 330"/>
                <p:cNvGrpSpPr/>
                <p:nvPr/>
              </p:nvGrpSpPr>
              <p:grpSpPr>
                <a:xfrm>
                  <a:off x="2030510" y="3573016"/>
                  <a:ext cx="457200" cy="456333"/>
                  <a:chOff x="288170" y="3573016"/>
                  <a:chExt cx="457200" cy="456333"/>
                </a:xfrm>
              </p:grpSpPr>
              <p:sp>
                <p:nvSpPr>
                  <p:cNvPr id="466" name="직사각형 33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7" name="직사각형 33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8" name="직사각형 33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9" name="직사각형 33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0" name="직사각형 33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1" name="직사각형 33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0" name="그룹 338"/>
              <p:cNvGrpSpPr/>
              <p:nvPr/>
            </p:nvGrpSpPr>
            <p:grpSpPr>
              <a:xfrm>
                <a:off x="288170" y="4153087"/>
                <a:ext cx="2199540" cy="456333"/>
                <a:chOff x="288170" y="3573016"/>
                <a:chExt cx="2199540" cy="456333"/>
              </a:xfrm>
            </p:grpSpPr>
            <p:grpSp>
              <p:nvGrpSpPr>
                <p:cNvPr id="434" name="그룹 339"/>
                <p:cNvGrpSpPr/>
                <p:nvPr/>
              </p:nvGrpSpPr>
              <p:grpSpPr>
                <a:xfrm>
                  <a:off x="288170" y="3573016"/>
                  <a:ext cx="457200" cy="456333"/>
                  <a:chOff x="288170" y="3573016"/>
                  <a:chExt cx="457200" cy="456333"/>
                </a:xfrm>
              </p:grpSpPr>
              <p:sp>
                <p:nvSpPr>
                  <p:cNvPr id="456" name="직사각형 36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7" name="직사각형 36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8" name="직사각형 36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9" name="직사각형 36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0" name="직사각형 36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1" name="직사각형 36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5" name="그룹 340"/>
                <p:cNvGrpSpPr/>
                <p:nvPr/>
              </p:nvGrpSpPr>
              <p:grpSpPr>
                <a:xfrm>
                  <a:off x="868950" y="3573016"/>
                  <a:ext cx="457200" cy="456333"/>
                  <a:chOff x="288170" y="3573016"/>
                  <a:chExt cx="457200" cy="456333"/>
                </a:xfrm>
              </p:grpSpPr>
              <p:sp>
                <p:nvSpPr>
                  <p:cNvPr id="450" name="직사각형 35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1" name="직사각형 356"/>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2" name="직사각형 357"/>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3" name="직사각형 358"/>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4" name="직사각형 359"/>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5" name="직사각형 360"/>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6" name="그룹 341"/>
                <p:cNvGrpSpPr/>
                <p:nvPr/>
              </p:nvGrpSpPr>
              <p:grpSpPr>
                <a:xfrm>
                  <a:off x="1449730" y="3573016"/>
                  <a:ext cx="457200" cy="456333"/>
                  <a:chOff x="288170" y="3573016"/>
                  <a:chExt cx="457200" cy="456333"/>
                </a:xfrm>
              </p:grpSpPr>
              <p:sp>
                <p:nvSpPr>
                  <p:cNvPr id="444" name="직사각형 34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5" name="직사각형 35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6" name="직사각형 35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7" name="직사각형 35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8" name="직사각형 35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9" name="직사각형 35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7" name="그룹 342"/>
                <p:cNvGrpSpPr/>
                <p:nvPr/>
              </p:nvGrpSpPr>
              <p:grpSpPr>
                <a:xfrm>
                  <a:off x="2030510" y="3573016"/>
                  <a:ext cx="457200" cy="456333"/>
                  <a:chOff x="288170" y="3573016"/>
                  <a:chExt cx="457200" cy="456333"/>
                </a:xfrm>
              </p:grpSpPr>
              <p:sp>
                <p:nvSpPr>
                  <p:cNvPr id="438" name="직사각형 34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9" name="직사각형 34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0" name="직사각형 34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1" name="직사각형 34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2" name="직사각형 34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3" name="직사각형 34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1" name="그룹 396"/>
              <p:cNvGrpSpPr/>
              <p:nvPr/>
            </p:nvGrpSpPr>
            <p:grpSpPr>
              <a:xfrm>
                <a:off x="288170" y="4733912"/>
                <a:ext cx="2199540" cy="456333"/>
                <a:chOff x="288170" y="3573016"/>
                <a:chExt cx="2199540" cy="456333"/>
              </a:xfrm>
            </p:grpSpPr>
            <p:grpSp>
              <p:nvGrpSpPr>
                <p:cNvPr id="406" name="그룹 397"/>
                <p:cNvGrpSpPr/>
                <p:nvPr/>
              </p:nvGrpSpPr>
              <p:grpSpPr>
                <a:xfrm>
                  <a:off x="288170" y="3573016"/>
                  <a:ext cx="457200" cy="456333"/>
                  <a:chOff x="288170" y="3573016"/>
                  <a:chExt cx="457200" cy="456333"/>
                </a:xfrm>
              </p:grpSpPr>
              <p:sp>
                <p:nvSpPr>
                  <p:cNvPr id="428" name="직사각형 41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9" name="직사각형 42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0" name="직사각형 42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1" name="직사각형 42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2" name="직사각형 42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3" name="직사각형 42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7" name="그룹 398"/>
                <p:cNvGrpSpPr/>
                <p:nvPr/>
              </p:nvGrpSpPr>
              <p:grpSpPr>
                <a:xfrm>
                  <a:off x="868950" y="3573016"/>
                  <a:ext cx="457200" cy="456333"/>
                  <a:chOff x="288170" y="3573016"/>
                  <a:chExt cx="457200" cy="456333"/>
                </a:xfrm>
              </p:grpSpPr>
              <p:sp>
                <p:nvSpPr>
                  <p:cNvPr id="422" name="직사각형 41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3" name="직사각형 41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4" name="직사각형 41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5" name="직사각형 41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6" name="직사각형 41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7" name="직사각형 41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8" name="그룹 399"/>
                <p:cNvGrpSpPr/>
                <p:nvPr/>
              </p:nvGrpSpPr>
              <p:grpSpPr>
                <a:xfrm>
                  <a:off x="1449730" y="3573016"/>
                  <a:ext cx="457200" cy="456333"/>
                  <a:chOff x="288170" y="3573016"/>
                  <a:chExt cx="457200" cy="456333"/>
                </a:xfrm>
              </p:grpSpPr>
              <p:sp>
                <p:nvSpPr>
                  <p:cNvPr id="416" name="직사각형 40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7" name="직사각형 40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8" name="직사각형 40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9" name="직사각형 41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0" name="직사각형 41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1" name="직사각형 41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9" name="그룹 400"/>
                <p:cNvGrpSpPr/>
                <p:nvPr/>
              </p:nvGrpSpPr>
              <p:grpSpPr>
                <a:xfrm>
                  <a:off x="2030510" y="3573016"/>
                  <a:ext cx="457200" cy="456333"/>
                  <a:chOff x="288170" y="3573016"/>
                  <a:chExt cx="457200" cy="456333"/>
                </a:xfrm>
              </p:grpSpPr>
              <p:sp>
                <p:nvSpPr>
                  <p:cNvPr id="410" name="직사각형 40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1" name="직사각형 40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2" name="직사각형 40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3" name="직사각형 40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4" name="직사각형 40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5" name="직사각형 40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2" name="그룹 425"/>
              <p:cNvGrpSpPr/>
              <p:nvPr/>
            </p:nvGrpSpPr>
            <p:grpSpPr>
              <a:xfrm>
                <a:off x="288170" y="5315933"/>
                <a:ext cx="2199540" cy="456333"/>
                <a:chOff x="288170" y="3573016"/>
                <a:chExt cx="2199540" cy="456333"/>
              </a:xfrm>
            </p:grpSpPr>
            <p:grpSp>
              <p:nvGrpSpPr>
                <p:cNvPr id="378" name="그룹 426"/>
                <p:cNvGrpSpPr/>
                <p:nvPr/>
              </p:nvGrpSpPr>
              <p:grpSpPr>
                <a:xfrm>
                  <a:off x="288170" y="3573016"/>
                  <a:ext cx="457200" cy="456333"/>
                  <a:chOff x="288170" y="3573016"/>
                  <a:chExt cx="457200" cy="456333"/>
                </a:xfrm>
              </p:grpSpPr>
              <p:sp>
                <p:nvSpPr>
                  <p:cNvPr id="400" name="직사각형 448"/>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1" name="직사각형 449"/>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2" name="직사각형 450"/>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3" name="직사각형 451"/>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4" name="직사각형 452"/>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5" name="직사각형 453"/>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79" name="그룹 427"/>
                <p:cNvGrpSpPr/>
                <p:nvPr/>
              </p:nvGrpSpPr>
              <p:grpSpPr>
                <a:xfrm>
                  <a:off x="868950" y="3573016"/>
                  <a:ext cx="457200" cy="456333"/>
                  <a:chOff x="288170" y="3573016"/>
                  <a:chExt cx="457200" cy="456333"/>
                </a:xfrm>
              </p:grpSpPr>
              <p:sp>
                <p:nvSpPr>
                  <p:cNvPr id="394" name="직사각형 442"/>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5" name="직사각형 443"/>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6" name="직사각형 444"/>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7" name="직사각형 445"/>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8" name="직사각형 446"/>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9" name="직사각형 447"/>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0" name="그룹 428"/>
                <p:cNvGrpSpPr/>
                <p:nvPr/>
              </p:nvGrpSpPr>
              <p:grpSpPr>
                <a:xfrm>
                  <a:off x="1449730" y="3573016"/>
                  <a:ext cx="457200" cy="456333"/>
                  <a:chOff x="288170" y="3573016"/>
                  <a:chExt cx="457200" cy="456333"/>
                </a:xfrm>
              </p:grpSpPr>
              <p:sp>
                <p:nvSpPr>
                  <p:cNvPr id="388" name="직사각형 436"/>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9" name="직사각형 43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0" name="직사각형 43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1" name="직사각형 439"/>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2" name="직사각형 440"/>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3" name="직사각형 441"/>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1" name="그룹 429"/>
                <p:cNvGrpSpPr/>
                <p:nvPr/>
              </p:nvGrpSpPr>
              <p:grpSpPr>
                <a:xfrm>
                  <a:off x="2030510" y="3573016"/>
                  <a:ext cx="457200" cy="456333"/>
                  <a:chOff x="288170" y="3573016"/>
                  <a:chExt cx="457200" cy="456333"/>
                </a:xfrm>
              </p:grpSpPr>
              <p:sp>
                <p:nvSpPr>
                  <p:cNvPr id="382" name="직사각형 430"/>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3" name="직사각형 431"/>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4" name="직사각형 432"/>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5" name="직사각형 433"/>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6" name="직사각형 434"/>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7" name="직사각형 435"/>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cxnSp>
            <p:nvCxnSpPr>
              <p:cNvPr id="343" name="직선 화살표 연결선 455"/>
              <p:cNvCxnSpPr>
                <a:stCxn id="484" idx="3"/>
                <a:endCxn id="478" idx="1"/>
              </p:cNvCxnSpPr>
              <p:nvPr/>
            </p:nvCxnSpPr>
            <p:spPr>
              <a:xfrm>
                <a:off x="74537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4" name="직선 화살표 연결선 456"/>
              <p:cNvCxnSpPr>
                <a:stCxn id="478" idx="3"/>
                <a:endCxn id="472" idx="1"/>
              </p:cNvCxnSpPr>
              <p:nvPr/>
            </p:nvCxnSpPr>
            <p:spPr>
              <a:xfrm>
                <a:off x="132615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5" name="직선 화살표 연결선 459"/>
              <p:cNvCxnSpPr>
                <a:stCxn id="472" idx="3"/>
                <a:endCxn id="466" idx="1"/>
              </p:cNvCxnSpPr>
              <p:nvPr/>
            </p:nvCxnSpPr>
            <p:spPr>
              <a:xfrm>
                <a:off x="190693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6" name="직선 화살표 연결선 462"/>
              <p:cNvCxnSpPr>
                <a:stCxn id="444" idx="3"/>
                <a:endCxn id="438" idx="1"/>
              </p:cNvCxnSpPr>
              <p:nvPr/>
            </p:nvCxnSpPr>
            <p:spPr>
              <a:xfrm>
                <a:off x="190693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7" name="직선 화살표 연결선 465"/>
              <p:cNvCxnSpPr>
                <a:stCxn id="416" idx="3"/>
                <a:endCxn id="410" idx="1"/>
              </p:cNvCxnSpPr>
              <p:nvPr/>
            </p:nvCxnSpPr>
            <p:spPr>
              <a:xfrm>
                <a:off x="190693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8" name="직선 화살표 연결선 468"/>
              <p:cNvCxnSpPr>
                <a:stCxn id="388" idx="3"/>
                <a:endCxn id="382" idx="1"/>
              </p:cNvCxnSpPr>
              <p:nvPr/>
            </p:nvCxnSpPr>
            <p:spPr>
              <a:xfrm>
                <a:off x="190693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9" name="직선 화살표 연결선 471"/>
              <p:cNvCxnSpPr>
                <a:stCxn id="394" idx="3"/>
                <a:endCxn id="388" idx="1"/>
              </p:cNvCxnSpPr>
              <p:nvPr/>
            </p:nvCxnSpPr>
            <p:spPr>
              <a:xfrm>
                <a:off x="132615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0" name="직선 화살표 연결선 474"/>
              <p:cNvCxnSpPr>
                <a:stCxn id="400" idx="3"/>
                <a:endCxn id="394" idx="1"/>
              </p:cNvCxnSpPr>
              <p:nvPr/>
            </p:nvCxnSpPr>
            <p:spPr>
              <a:xfrm>
                <a:off x="74537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1" name="직선 화살표 연결선 477"/>
              <p:cNvCxnSpPr>
                <a:stCxn id="428" idx="3"/>
                <a:endCxn id="422" idx="1"/>
              </p:cNvCxnSpPr>
              <p:nvPr/>
            </p:nvCxnSpPr>
            <p:spPr>
              <a:xfrm>
                <a:off x="74537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2" name="직선 화살표 연결선 480"/>
              <p:cNvCxnSpPr>
                <a:stCxn id="456" idx="3"/>
                <a:endCxn id="450" idx="1"/>
              </p:cNvCxnSpPr>
              <p:nvPr/>
            </p:nvCxnSpPr>
            <p:spPr>
              <a:xfrm>
                <a:off x="74537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3" name="직선 화살표 연결선 483"/>
              <p:cNvCxnSpPr>
                <a:stCxn id="484" idx="2"/>
                <a:endCxn id="456" idx="0"/>
              </p:cNvCxnSpPr>
              <p:nvPr/>
            </p:nvCxnSpPr>
            <p:spPr>
              <a:xfrm>
                <a:off x="51677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4" name="직선 화살표 연결선 486"/>
              <p:cNvCxnSpPr>
                <a:stCxn id="450" idx="0"/>
                <a:endCxn id="478" idx="2"/>
              </p:cNvCxnSpPr>
              <p:nvPr/>
            </p:nvCxnSpPr>
            <p:spPr>
              <a:xfrm flipV="1">
                <a:off x="109755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5" name="직선 화살표 연결선 489"/>
              <p:cNvCxnSpPr>
                <a:stCxn id="456" idx="2"/>
                <a:endCxn id="428" idx="0"/>
              </p:cNvCxnSpPr>
              <p:nvPr/>
            </p:nvCxnSpPr>
            <p:spPr>
              <a:xfrm>
                <a:off x="51677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6" name="직선 화살표 연결선 492"/>
              <p:cNvCxnSpPr>
                <a:stCxn id="428" idx="2"/>
                <a:endCxn id="400" idx="0"/>
              </p:cNvCxnSpPr>
              <p:nvPr/>
            </p:nvCxnSpPr>
            <p:spPr>
              <a:xfrm>
                <a:off x="51677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7" name="직선 화살표 연결선 495"/>
              <p:cNvCxnSpPr>
                <a:stCxn id="422" idx="2"/>
                <a:endCxn id="394" idx="0"/>
              </p:cNvCxnSpPr>
              <p:nvPr/>
            </p:nvCxnSpPr>
            <p:spPr>
              <a:xfrm>
                <a:off x="109755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8" name="직선 화살표 연결선 498"/>
              <p:cNvCxnSpPr>
                <a:stCxn id="438" idx="2"/>
                <a:endCxn id="410" idx="0"/>
              </p:cNvCxnSpPr>
              <p:nvPr/>
            </p:nvCxnSpPr>
            <p:spPr>
              <a:xfrm>
                <a:off x="225911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9" name="직선 화살표 연결선 501"/>
              <p:cNvCxnSpPr>
                <a:stCxn id="466" idx="2"/>
                <a:endCxn id="438" idx="0"/>
              </p:cNvCxnSpPr>
              <p:nvPr/>
            </p:nvCxnSpPr>
            <p:spPr>
              <a:xfrm>
                <a:off x="225911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0" name="직선 화살표 연결선 504"/>
              <p:cNvCxnSpPr>
                <a:stCxn id="472" idx="2"/>
                <a:endCxn id="444" idx="0"/>
              </p:cNvCxnSpPr>
              <p:nvPr/>
            </p:nvCxnSpPr>
            <p:spPr>
              <a:xfrm>
                <a:off x="167833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1" name="직선 화살표 연결선 507"/>
              <p:cNvCxnSpPr>
                <a:stCxn id="410" idx="2"/>
                <a:endCxn id="382" idx="0"/>
              </p:cNvCxnSpPr>
              <p:nvPr/>
            </p:nvCxnSpPr>
            <p:spPr>
              <a:xfrm>
                <a:off x="225911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2" name="직선 화살표 연결선 510"/>
              <p:cNvCxnSpPr>
                <a:stCxn id="416" idx="2"/>
                <a:endCxn id="388" idx="0"/>
              </p:cNvCxnSpPr>
              <p:nvPr/>
            </p:nvCxnSpPr>
            <p:spPr>
              <a:xfrm>
                <a:off x="167833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nvGrpSpPr>
              <p:cNvPr id="363" name="그룹 563"/>
              <p:cNvGrpSpPr/>
              <p:nvPr/>
            </p:nvGrpSpPr>
            <p:grpSpPr>
              <a:xfrm>
                <a:off x="752932" y="4038739"/>
                <a:ext cx="110913" cy="110913"/>
                <a:chOff x="750551" y="4036358"/>
                <a:chExt cx="110913" cy="110913"/>
              </a:xfrm>
            </p:grpSpPr>
            <p:cxnSp>
              <p:nvCxnSpPr>
                <p:cNvPr id="376" name="직선 화살표 연결선 54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7" name="직선 화살표 연결선 54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4" name="그룹 564"/>
              <p:cNvGrpSpPr/>
              <p:nvPr/>
            </p:nvGrpSpPr>
            <p:grpSpPr>
              <a:xfrm>
                <a:off x="1914269" y="4038739"/>
                <a:ext cx="110913" cy="110913"/>
                <a:chOff x="750551" y="4036358"/>
                <a:chExt cx="110913" cy="110913"/>
              </a:xfrm>
            </p:grpSpPr>
            <p:cxnSp>
              <p:nvCxnSpPr>
                <p:cNvPr id="374" name="직선 화살표 연결선 565"/>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5" name="직선 화살표 연결선 56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5" name="그룹 567"/>
              <p:cNvGrpSpPr/>
              <p:nvPr/>
            </p:nvGrpSpPr>
            <p:grpSpPr>
              <a:xfrm>
                <a:off x="752932" y="5200852"/>
                <a:ext cx="110913" cy="110913"/>
                <a:chOff x="750551" y="4036358"/>
                <a:chExt cx="110913" cy="110913"/>
              </a:xfrm>
            </p:grpSpPr>
            <p:cxnSp>
              <p:nvCxnSpPr>
                <p:cNvPr id="372" name="직선 화살표 연결선 568"/>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3" name="직선 화살표 연결선 569"/>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6" name="그룹 570"/>
              <p:cNvGrpSpPr/>
              <p:nvPr/>
            </p:nvGrpSpPr>
            <p:grpSpPr>
              <a:xfrm>
                <a:off x="1914269" y="5200852"/>
                <a:ext cx="110913" cy="110913"/>
                <a:chOff x="750551" y="4036358"/>
                <a:chExt cx="110913" cy="110913"/>
              </a:xfrm>
            </p:grpSpPr>
            <p:cxnSp>
              <p:nvCxnSpPr>
                <p:cNvPr id="370" name="직선 화살표 연결선 571"/>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1" name="직선 화살표 연결선 572"/>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7" name="그룹 573"/>
              <p:cNvGrpSpPr/>
              <p:nvPr/>
            </p:nvGrpSpPr>
            <p:grpSpPr>
              <a:xfrm>
                <a:off x="1331478" y="4617389"/>
                <a:ext cx="110913" cy="110913"/>
                <a:chOff x="750551" y="4036358"/>
                <a:chExt cx="110913" cy="110913"/>
              </a:xfrm>
            </p:grpSpPr>
            <p:cxnSp>
              <p:nvCxnSpPr>
                <p:cNvPr id="368" name="직선 화살표 연결선 57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9" name="직선 화살표 연결선 575"/>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cxnSp>
          <p:nvCxnSpPr>
            <p:cNvPr id="337" name="직선 연결선 578"/>
            <p:cNvCxnSpPr/>
            <p:nvPr/>
          </p:nvCxnSpPr>
          <p:spPr>
            <a:xfrm flipV="1">
              <a:off x="2409894" y="3318585"/>
              <a:ext cx="548576" cy="1305027"/>
            </a:xfrm>
            <a:prstGeom prst="line">
              <a:avLst/>
            </a:prstGeom>
            <a:noFill/>
            <a:ln w="9525" cap="flat" cmpd="sng" algn="ctr">
              <a:solidFill>
                <a:sysClr val="windowText" lastClr="000000">
                  <a:shade val="95000"/>
                  <a:satMod val="105000"/>
                </a:sysClr>
              </a:solidFill>
              <a:prstDash val="dash"/>
            </a:ln>
            <a:effectLst/>
          </p:spPr>
        </p:cxnSp>
        <p:cxnSp>
          <p:nvCxnSpPr>
            <p:cNvPr id="338" name="직선 연결선 581"/>
            <p:cNvCxnSpPr/>
            <p:nvPr/>
          </p:nvCxnSpPr>
          <p:spPr>
            <a:xfrm>
              <a:off x="2409894" y="5085555"/>
              <a:ext cx="539611" cy="250089"/>
            </a:xfrm>
            <a:prstGeom prst="line">
              <a:avLst/>
            </a:prstGeom>
            <a:noFill/>
            <a:ln w="9525" cap="flat" cmpd="sng" algn="ctr">
              <a:solidFill>
                <a:sysClr val="windowText" lastClr="000000">
                  <a:shade val="95000"/>
                  <a:satMod val="105000"/>
                </a:sysClr>
              </a:solidFill>
              <a:prstDash val="dash"/>
            </a:ln>
            <a:effectLst/>
          </p:spPr>
        </p:cxnSp>
      </p:grpSp>
      <p:grpSp>
        <p:nvGrpSpPr>
          <p:cNvPr id="490" name="그룹 607"/>
          <p:cNvGrpSpPr/>
          <p:nvPr/>
        </p:nvGrpSpPr>
        <p:grpSpPr>
          <a:xfrm>
            <a:off x="-45765" y="1710657"/>
            <a:ext cx="2926699" cy="2047890"/>
            <a:chOff x="-54730" y="2022051"/>
            <a:chExt cx="2926699" cy="2047890"/>
          </a:xfrm>
        </p:grpSpPr>
        <p:sp>
          <p:nvSpPr>
            <p:cNvPr id="491" name="직사각형 591"/>
            <p:cNvSpPr/>
            <p:nvPr/>
          </p:nvSpPr>
          <p:spPr>
            <a:xfrm>
              <a:off x="308849" y="2022051"/>
              <a:ext cx="2199540" cy="527375"/>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r>
                <a:rPr lang="en-US" altLang="ko-KR" sz="2000" kern="0" dirty="0">
                  <a:solidFill>
                    <a:sysClr val="windowText" lastClr="000000"/>
                  </a:solidFill>
                  <a:latin typeface="Calibri"/>
                  <a:ea typeface="나눔고딕"/>
                </a:rPr>
                <a:t>Host Processor</a:t>
              </a:r>
              <a:endParaRPr lang="ko-KR" altLang="en-US" sz="2000" kern="0" dirty="0">
                <a:solidFill>
                  <a:sysClr val="windowText" lastClr="000000"/>
                </a:solidFill>
                <a:latin typeface="Calibri"/>
                <a:ea typeface="나눔고딕"/>
              </a:endParaRPr>
            </a:p>
          </p:txBody>
        </p:sp>
        <p:sp>
          <p:nvSpPr>
            <p:cNvPr id="492" name="위쪽/아래쪽 화살표 592"/>
            <p:cNvSpPr/>
            <p:nvPr/>
          </p:nvSpPr>
          <p:spPr>
            <a:xfrm>
              <a:off x="1232529" y="3442412"/>
              <a:ext cx="352180" cy="627529"/>
            </a:xfrm>
            <a:prstGeom prst="upDownArrow">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3" name="TextBox 492"/>
            <p:cNvSpPr txBox="1"/>
            <p:nvPr/>
          </p:nvSpPr>
          <p:spPr>
            <a:xfrm>
              <a:off x="-54730" y="2546359"/>
              <a:ext cx="2926699" cy="861774"/>
            </a:xfrm>
            <a:prstGeom prst="rect">
              <a:avLst/>
            </a:prstGeom>
            <a:noFill/>
          </p:spPr>
          <p:txBody>
            <a:bodyPr wrap="none" rtlCol="0" anchor="ctr">
              <a:spAutoFit/>
            </a:bodyPr>
            <a:lstStyle/>
            <a:p>
              <a:pPr algn="ctr">
                <a:defRPr/>
              </a:pPr>
              <a:r>
                <a:rPr lang="en-US" altLang="ko-KR" kern="0" dirty="0">
                  <a:solidFill>
                    <a:sysClr val="windowText" lastClr="000000"/>
                  </a:solidFill>
                </a:rPr>
                <a:t>Memory-Mapped</a:t>
              </a:r>
            </a:p>
            <a:p>
              <a:pPr algn="ctr">
                <a:defRPr/>
              </a:pPr>
              <a:r>
                <a:rPr lang="en-US" altLang="ko-KR" kern="0" dirty="0">
                  <a:solidFill>
                    <a:sysClr val="windowText" lastClr="000000"/>
                  </a:solidFill>
                </a:rPr>
                <a:t>Accelerator Interface</a:t>
              </a:r>
            </a:p>
            <a:p>
              <a:pPr algn="ctr">
                <a:defRPr/>
              </a:pPr>
              <a:r>
                <a:rPr lang="en-US" altLang="ko-KR" sz="1400" kern="0" dirty="0">
                  <a:solidFill>
                    <a:sysClr val="windowText" lastClr="000000"/>
                  </a:solidFill>
                </a:rPr>
                <a:t>(</a:t>
              </a:r>
              <a:r>
                <a:rPr lang="en-US" altLang="ko-KR" sz="1400" kern="0" dirty="0" err="1">
                  <a:solidFill>
                    <a:sysClr val="windowText" lastClr="000000"/>
                  </a:solidFill>
                </a:rPr>
                <a:t>Noncacheable</a:t>
              </a:r>
              <a:r>
                <a:rPr lang="en-US" altLang="ko-KR" sz="1400" kern="0" dirty="0">
                  <a:solidFill>
                    <a:sysClr val="windowText" lastClr="000000"/>
                  </a:solidFill>
                </a:rPr>
                <a:t>, Physically Addressed)</a:t>
              </a:r>
              <a:endParaRPr lang="ko-KR" altLang="en-US" sz="1400" kern="0" dirty="0">
                <a:solidFill>
                  <a:sysClr val="windowText" lastClr="000000"/>
                </a:solidFill>
              </a:endParaRPr>
            </a:p>
          </p:txBody>
        </p:sp>
      </p:grpSp>
      <p:grpSp>
        <p:nvGrpSpPr>
          <p:cNvPr id="494" name="그룹 696"/>
          <p:cNvGrpSpPr/>
          <p:nvPr/>
        </p:nvGrpSpPr>
        <p:grpSpPr>
          <a:xfrm>
            <a:off x="257925" y="3794393"/>
            <a:ext cx="2309790" cy="2319536"/>
            <a:chOff x="257925" y="3794393"/>
            <a:chExt cx="2309790" cy="2319536"/>
          </a:xfrm>
        </p:grpSpPr>
        <p:sp>
          <p:nvSpPr>
            <p:cNvPr id="495" name="직사각형 622"/>
            <p:cNvSpPr/>
            <p:nvPr/>
          </p:nvSpPr>
          <p:spPr>
            <a:xfrm>
              <a:off x="257925" y="3794393"/>
              <a:ext cx="2309790" cy="2319536"/>
            </a:xfrm>
            <a:prstGeom prst="rect">
              <a:avLst/>
            </a:prstGeom>
            <a:solidFill>
              <a:sysClr val="window" lastClr="FFFFFF">
                <a:alpha val="7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496" name="타원 623"/>
            <p:cNvSpPr/>
            <p:nvPr/>
          </p:nvSpPr>
          <p:spPr>
            <a:xfrm>
              <a:off x="1024088" y="4551843"/>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7" name="타원 624"/>
            <p:cNvSpPr/>
            <p:nvPr/>
          </p:nvSpPr>
          <p:spPr>
            <a:xfrm>
              <a:off x="1708299" y="4468347"/>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8" name="타원 625"/>
            <p:cNvSpPr/>
            <p:nvPr/>
          </p:nvSpPr>
          <p:spPr>
            <a:xfrm>
              <a:off x="1509490" y="4650960"/>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9" name="타원 626"/>
            <p:cNvSpPr/>
            <p:nvPr/>
          </p:nvSpPr>
          <p:spPr>
            <a:xfrm>
              <a:off x="1609829"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00" name="타원 627"/>
            <p:cNvSpPr/>
            <p:nvPr/>
          </p:nvSpPr>
          <p:spPr>
            <a:xfrm>
              <a:off x="1024088" y="5711858"/>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1" name="직선 화살표 연결선 629"/>
            <p:cNvCxnSpPr>
              <a:stCxn id="496" idx="4"/>
              <a:endCxn id="500" idx="0"/>
            </p:cNvCxnSpPr>
            <p:nvPr/>
          </p:nvCxnSpPr>
          <p:spPr>
            <a:xfrm>
              <a:off x="1127182" y="4758031"/>
              <a:ext cx="0" cy="953827"/>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2" name="직선 화살표 연결선 632"/>
            <p:cNvCxnSpPr/>
            <p:nvPr/>
          </p:nvCxnSpPr>
          <p:spPr>
            <a:xfrm flipV="1">
              <a:off x="1237451" y="4583746"/>
              <a:ext cx="465414" cy="52548"/>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3" name="직선 화살표 연결선 643"/>
            <p:cNvCxnSpPr/>
            <p:nvPr/>
          </p:nvCxnSpPr>
          <p:spPr>
            <a:xfrm>
              <a:off x="1204599" y="4731504"/>
              <a:ext cx="427085" cy="431076"/>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4" name="구부러진 연결선 663"/>
            <p:cNvCxnSpPr>
              <a:stCxn id="497" idx="4"/>
              <a:endCxn id="498" idx="6"/>
            </p:cNvCxnSpPr>
            <p:nvPr/>
          </p:nvCxnSpPr>
          <p:spPr>
            <a:xfrm rot="5400000">
              <a:off x="1723777" y="4666437"/>
              <a:ext cx="79519" cy="95715"/>
            </a:xfrm>
            <a:prstGeom prst="curvedConnector2">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5" name="직선 화살표 연결선 664"/>
            <p:cNvCxnSpPr/>
            <p:nvPr/>
          </p:nvCxnSpPr>
          <p:spPr>
            <a:xfrm flipH="1">
              <a:off x="1170428" y="4845772"/>
              <a:ext cx="399848" cy="876072"/>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6" name="타원 673"/>
            <p:cNvSpPr/>
            <p:nvPr/>
          </p:nvSpPr>
          <p:spPr>
            <a:xfrm>
              <a:off x="449241"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7" name="직선 화살표 연결선 674"/>
            <p:cNvCxnSpPr>
              <a:stCxn id="499" idx="2"/>
              <a:endCxn id="506" idx="6"/>
            </p:cNvCxnSpPr>
            <p:nvPr/>
          </p:nvCxnSpPr>
          <p:spPr>
            <a:xfrm flipH="1">
              <a:off x="655429" y="5238406"/>
              <a:ext cx="954400" cy="0"/>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8" name="타원 678"/>
            <p:cNvSpPr/>
            <p:nvPr/>
          </p:nvSpPr>
          <p:spPr>
            <a:xfrm>
              <a:off x="2189246" y="3977345"/>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9" name="직선 화살표 연결선 679"/>
            <p:cNvCxnSpPr/>
            <p:nvPr/>
          </p:nvCxnSpPr>
          <p:spPr>
            <a:xfrm flipV="1">
              <a:off x="1883554" y="4166817"/>
              <a:ext cx="329400" cy="33318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10" name="직선 화살표 연결선 689"/>
            <p:cNvCxnSpPr/>
            <p:nvPr/>
          </p:nvCxnSpPr>
          <p:spPr>
            <a:xfrm flipH="1">
              <a:off x="1763098" y="4177768"/>
              <a:ext cx="479537" cy="96821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grpSp>
      <p:sp>
        <p:nvSpPr>
          <p:cNvPr id="515" name="직사각형 256"/>
          <p:cNvSpPr/>
          <p:nvPr/>
        </p:nvSpPr>
        <p:spPr>
          <a:xfrm>
            <a:off x="0" y="5983200"/>
            <a:ext cx="9144000" cy="8748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6" name="직사각형 257"/>
          <p:cNvSpPr/>
          <p:nvPr/>
        </p:nvSpPr>
        <p:spPr>
          <a:xfrm>
            <a:off x="0" y="5398571"/>
            <a:ext cx="6022172" cy="583147"/>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7" name="직사각형 259"/>
          <p:cNvSpPr/>
          <p:nvPr/>
        </p:nvSpPr>
        <p:spPr>
          <a:xfrm>
            <a:off x="8312935" y="5400000"/>
            <a:ext cx="831065" cy="582896"/>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8" name="직사각형 2"/>
          <p:cNvSpPr/>
          <p:nvPr/>
        </p:nvSpPr>
        <p:spPr>
          <a:xfrm>
            <a:off x="0" y="-1"/>
            <a:ext cx="9144000" cy="5400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9" name="모서리가 둥근 직사각형 10"/>
          <p:cNvSpPr/>
          <p:nvPr/>
        </p:nvSpPr>
        <p:spPr>
          <a:xfrm>
            <a:off x="5461339" y="4067108"/>
            <a:ext cx="3403838" cy="1095472"/>
          </a:xfrm>
          <a:prstGeom prst="round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2400" kern="0" dirty="0">
                <a:solidFill>
                  <a:sysClr val="windowText" lastClr="000000"/>
                </a:solidFill>
                <a:latin typeface="Calibri"/>
                <a:ea typeface="나눔고딕"/>
              </a:rPr>
              <a:t>Communications via</a:t>
            </a:r>
            <a:br>
              <a:rPr lang="en-US" altLang="ko-KR" sz="2400" kern="0" dirty="0">
                <a:solidFill>
                  <a:sysClr val="windowText" lastClr="000000"/>
                </a:solidFill>
                <a:latin typeface="Calibri"/>
                <a:ea typeface="나눔고딕"/>
              </a:rPr>
            </a:br>
            <a:r>
              <a:rPr lang="en-US" altLang="ko-KR" sz="2400" kern="0" dirty="0">
                <a:solidFill>
                  <a:sysClr val="windowText" lastClr="000000"/>
                </a:solidFill>
                <a:latin typeface="Calibri"/>
                <a:ea typeface="나눔고딕"/>
              </a:rPr>
              <a:t>Remote Function Calls</a:t>
            </a:r>
            <a:endParaRPr lang="ko-KR" altLang="en-US" sz="2400" kern="0" dirty="0">
              <a:solidFill>
                <a:sysClr val="windowText" lastClr="000000"/>
              </a:solidFill>
              <a:latin typeface="Calibri"/>
              <a:ea typeface="나눔고딕"/>
            </a:endParaRPr>
          </a:p>
        </p:txBody>
      </p:sp>
    </p:spTree>
    <p:extLst>
      <p:ext uri="{BB962C8B-B14F-4D97-AF65-F5344CB8AC3E}">
        <p14:creationId xmlns:p14="http://schemas.microsoft.com/office/powerpoint/2010/main" val="878377060"/>
      </p:ext>
    </p:extLst>
  </p:cSld>
  <p:clrMapOvr>
    <a:masterClrMapping/>
  </p:clrMapOvr>
  <p:transition/>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1" name="TextBox 510"/>
          <p:cNvSpPr txBox="1"/>
          <p:nvPr/>
        </p:nvSpPr>
        <p:spPr>
          <a:xfrm>
            <a:off x="5868144" y="2204864"/>
            <a:ext cx="795898" cy="369332"/>
          </a:xfrm>
          <a:prstGeom prst="rect">
            <a:avLst/>
          </a:prstGeom>
          <a:noFill/>
        </p:spPr>
        <p:txBody>
          <a:bodyPr wrap="none" rtlCol="0">
            <a:spAutoFit/>
          </a:bodyPr>
          <a:lstStyle/>
          <a:p>
            <a:r>
              <a:rPr lang="en-US" b="1" dirty="0">
                <a:solidFill>
                  <a:srgbClr val="4D5494"/>
                </a:solidFill>
              </a:rPr>
              <a:t>Logic</a:t>
            </a:r>
          </a:p>
        </p:txBody>
      </p:sp>
      <p:sp>
        <p:nvSpPr>
          <p:cNvPr id="512" name="TextBox 511"/>
          <p:cNvSpPr txBox="1"/>
          <p:nvPr/>
        </p:nvSpPr>
        <p:spPr>
          <a:xfrm>
            <a:off x="5796136" y="1700808"/>
            <a:ext cx="1123437" cy="369332"/>
          </a:xfrm>
          <a:prstGeom prst="rect">
            <a:avLst/>
          </a:prstGeom>
          <a:noFill/>
        </p:spPr>
        <p:txBody>
          <a:bodyPr wrap="none" rtlCol="0">
            <a:spAutoFit/>
          </a:bodyPr>
          <a:lstStyle/>
          <a:p>
            <a:r>
              <a:rPr lang="en-US" b="1" dirty="0">
                <a:solidFill>
                  <a:srgbClr val="E5B62F"/>
                </a:solidFill>
              </a:rPr>
              <a:t>Memory</a:t>
            </a:r>
          </a:p>
        </p:txBody>
      </p:sp>
      <p:sp>
        <p:nvSpPr>
          <p:cNvPr id="2" name="Title 1"/>
          <p:cNvSpPr>
            <a:spLocks noGrp="1"/>
          </p:cNvSpPr>
          <p:nvPr>
            <p:ph type="title"/>
          </p:nvPr>
        </p:nvSpPr>
        <p:spPr/>
        <p:txBody>
          <a:bodyPr/>
          <a:lstStyle/>
          <a:p>
            <a:r>
              <a:rPr lang="en-US" dirty="0" err="1"/>
              <a:t>Tesseract</a:t>
            </a:r>
            <a:r>
              <a:rPr lang="en-US" dirty="0"/>
              <a:t> System for Graph Processing</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147</a:t>
            </a:fld>
            <a:endParaRPr lang="en-US" altLang="en-US">
              <a:solidFill>
                <a:srgbClr val="000000"/>
              </a:solidFill>
            </a:endParaRPr>
          </a:p>
        </p:txBody>
      </p:sp>
      <p:pic>
        <p:nvPicPr>
          <p:cNvPr id="258" name="Picture 2" descr="http://www.extremetech.com/wp-content/uploads/2013/09/hybrid_memory_cube.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01620" y="1340768"/>
            <a:ext cx="3383774" cy="2429550"/>
          </a:xfrm>
          <a:prstGeom prst="rect">
            <a:avLst/>
          </a:prstGeom>
          <a:noFill/>
          <a:extLst>
            <a:ext uri="{909E8E84-426E-40dd-AFC4-6F175D3DCCD1}">
              <a14:hiddenFill xmlns="" xmlns:a14="http://schemas.microsoft.com/office/drawing/2010/main">
                <a:solidFill>
                  <a:srgbClr val="FFFFFF"/>
                </a:solidFill>
              </a14:hiddenFill>
            </a:ext>
          </a:extLst>
        </p:spPr>
      </p:pic>
      <p:grpSp>
        <p:nvGrpSpPr>
          <p:cNvPr id="259" name="그룹 137"/>
          <p:cNvGrpSpPr/>
          <p:nvPr/>
        </p:nvGrpSpPr>
        <p:grpSpPr>
          <a:xfrm>
            <a:off x="2960548" y="2386982"/>
            <a:ext cx="2890319" cy="3322913"/>
            <a:chOff x="2540320" y="2698376"/>
            <a:chExt cx="2890319" cy="3322913"/>
          </a:xfrm>
        </p:grpSpPr>
        <p:cxnSp>
          <p:nvCxnSpPr>
            <p:cNvPr id="260" name="직선 연결선 64"/>
            <p:cNvCxnSpPr/>
            <p:nvPr/>
          </p:nvCxnSpPr>
          <p:spPr>
            <a:xfrm>
              <a:off x="2540320" y="3008078"/>
              <a:ext cx="101813" cy="990596"/>
            </a:xfrm>
            <a:prstGeom prst="line">
              <a:avLst/>
            </a:prstGeom>
            <a:noFill/>
            <a:ln w="9525" cap="flat" cmpd="sng" algn="ctr">
              <a:solidFill>
                <a:sysClr val="windowText" lastClr="000000"/>
              </a:solidFill>
              <a:prstDash val="dash"/>
            </a:ln>
            <a:effectLst/>
          </p:spPr>
        </p:cxnSp>
        <p:cxnSp>
          <p:nvCxnSpPr>
            <p:cNvPr id="261" name="직선 연결선 67"/>
            <p:cNvCxnSpPr/>
            <p:nvPr/>
          </p:nvCxnSpPr>
          <p:spPr>
            <a:xfrm flipH="1">
              <a:off x="5107196" y="2698376"/>
              <a:ext cx="323443" cy="1300298"/>
            </a:xfrm>
            <a:prstGeom prst="line">
              <a:avLst/>
            </a:prstGeom>
            <a:noFill/>
            <a:ln w="9525" cap="flat" cmpd="sng" algn="ctr">
              <a:solidFill>
                <a:sysClr val="windowText" lastClr="000000"/>
              </a:solidFill>
              <a:prstDash val="dash"/>
            </a:ln>
            <a:effectLst/>
          </p:spPr>
        </p:cxnSp>
        <p:grpSp>
          <p:nvGrpSpPr>
            <p:cNvPr id="262" name="그룹 85"/>
            <p:cNvGrpSpPr/>
            <p:nvPr/>
          </p:nvGrpSpPr>
          <p:grpSpPr>
            <a:xfrm>
              <a:off x="2542515" y="3916837"/>
              <a:ext cx="2664295" cy="2104452"/>
              <a:chOff x="3275856" y="3916837"/>
              <a:chExt cx="2664295" cy="2104452"/>
            </a:xfrm>
          </p:grpSpPr>
          <p:sp>
            <p:nvSpPr>
              <p:cNvPr id="263" name="직사각형 4"/>
              <p:cNvSpPr/>
              <p:nvPr/>
            </p:nvSpPr>
            <p:spPr>
              <a:xfrm>
                <a:off x="3375473" y="3998674"/>
                <a:ext cx="2465060" cy="2022615"/>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grpSp>
            <p:nvGrpSpPr>
              <p:cNvPr id="264" name="그룹 84"/>
              <p:cNvGrpSpPr/>
              <p:nvPr/>
            </p:nvGrpSpPr>
            <p:grpSpPr>
              <a:xfrm>
                <a:off x="3501888" y="3916837"/>
                <a:ext cx="2212233" cy="2010654"/>
                <a:chOff x="3501887" y="3916837"/>
                <a:chExt cx="2212233" cy="2010654"/>
              </a:xfrm>
            </p:grpSpPr>
            <p:grpSp>
              <p:nvGrpSpPr>
                <p:cNvPr id="267" name="그룹 49"/>
                <p:cNvGrpSpPr/>
                <p:nvPr/>
              </p:nvGrpSpPr>
              <p:grpSpPr>
                <a:xfrm flipV="1">
                  <a:off x="3627842" y="5167522"/>
                  <a:ext cx="64123" cy="489852"/>
                  <a:chOff x="3491880" y="4419110"/>
                  <a:chExt cx="73052" cy="558062"/>
                </a:xfrm>
              </p:grpSpPr>
              <p:cxnSp>
                <p:nvCxnSpPr>
                  <p:cNvPr id="310" name="직선 화살표 연결선 50"/>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11" name="직선 화살표 연결선 51"/>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8" name="그룹 52"/>
                <p:cNvGrpSpPr/>
                <p:nvPr/>
              </p:nvGrpSpPr>
              <p:grpSpPr>
                <a:xfrm flipV="1">
                  <a:off x="4070289" y="5167522"/>
                  <a:ext cx="64123" cy="489852"/>
                  <a:chOff x="3491880" y="4419110"/>
                  <a:chExt cx="73052" cy="558062"/>
                </a:xfrm>
              </p:grpSpPr>
              <p:cxnSp>
                <p:nvCxnSpPr>
                  <p:cNvPr id="308" name="직선 화살표 연결선 5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9" name="직선 화살표 연결선 54"/>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9" name="그룹 55"/>
                <p:cNvGrpSpPr/>
                <p:nvPr/>
              </p:nvGrpSpPr>
              <p:grpSpPr>
                <a:xfrm flipV="1">
                  <a:off x="4512736" y="5167522"/>
                  <a:ext cx="64123" cy="489852"/>
                  <a:chOff x="3491880" y="4419110"/>
                  <a:chExt cx="73052" cy="558062"/>
                </a:xfrm>
              </p:grpSpPr>
              <p:cxnSp>
                <p:nvCxnSpPr>
                  <p:cNvPr id="306" name="직선 화살표 연결선 56"/>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7" name="직선 화살표 연결선 57"/>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0" name="그룹 58"/>
                <p:cNvGrpSpPr/>
                <p:nvPr/>
              </p:nvGrpSpPr>
              <p:grpSpPr>
                <a:xfrm flipV="1">
                  <a:off x="5524042" y="5167522"/>
                  <a:ext cx="64123" cy="489852"/>
                  <a:chOff x="3491880" y="4419110"/>
                  <a:chExt cx="73052" cy="558062"/>
                </a:xfrm>
              </p:grpSpPr>
              <p:cxnSp>
                <p:nvCxnSpPr>
                  <p:cNvPr id="304" name="직선 화살표 연결선 59"/>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5" name="직선 화살표 연결선 60"/>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1" name="그룹 39"/>
                <p:cNvGrpSpPr/>
                <p:nvPr/>
              </p:nvGrpSpPr>
              <p:grpSpPr>
                <a:xfrm>
                  <a:off x="3627842" y="4362113"/>
                  <a:ext cx="64123" cy="489852"/>
                  <a:chOff x="3491880" y="4419110"/>
                  <a:chExt cx="73052" cy="558062"/>
                </a:xfrm>
              </p:grpSpPr>
              <p:cxnSp>
                <p:nvCxnSpPr>
                  <p:cNvPr id="302" name="직선 화살표 연결선 3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3" name="직선 화살표 연결선 3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2" name="그룹 40"/>
                <p:cNvGrpSpPr/>
                <p:nvPr/>
              </p:nvGrpSpPr>
              <p:grpSpPr>
                <a:xfrm>
                  <a:off x="4070289" y="4362113"/>
                  <a:ext cx="64123" cy="489852"/>
                  <a:chOff x="3491880" y="4419110"/>
                  <a:chExt cx="73052" cy="558062"/>
                </a:xfrm>
              </p:grpSpPr>
              <p:cxnSp>
                <p:nvCxnSpPr>
                  <p:cNvPr id="300" name="직선 화살표 연결선 41"/>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1" name="직선 화살표 연결선 42"/>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3" name="그룹 43"/>
                <p:cNvGrpSpPr/>
                <p:nvPr/>
              </p:nvGrpSpPr>
              <p:grpSpPr>
                <a:xfrm>
                  <a:off x="4512736" y="4362113"/>
                  <a:ext cx="64123" cy="489852"/>
                  <a:chOff x="3491880" y="4419110"/>
                  <a:chExt cx="73052" cy="558062"/>
                </a:xfrm>
              </p:grpSpPr>
              <p:cxnSp>
                <p:nvCxnSpPr>
                  <p:cNvPr id="298" name="직선 화살표 연결선 44"/>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9" name="직선 화살표 연결선 4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4" name="그룹 46"/>
                <p:cNvGrpSpPr/>
                <p:nvPr/>
              </p:nvGrpSpPr>
              <p:grpSpPr>
                <a:xfrm>
                  <a:off x="5524042" y="4362113"/>
                  <a:ext cx="64123" cy="489852"/>
                  <a:chOff x="3491880" y="4419110"/>
                  <a:chExt cx="73052" cy="558062"/>
                </a:xfrm>
              </p:grpSpPr>
              <p:cxnSp>
                <p:nvCxnSpPr>
                  <p:cNvPr id="296" name="직선 화살표 연결선 47"/>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7" name="직선 화살표 연결선 48"/>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sp>
              <p:nvSpPr>
                <p:cNvPr id="275" name="직사각형 6"/>
                <p:cNvSpPr/>
                <p:nvPr/>
              </p:nvSpPr>
              <p:spPr>
                <a:xfrm>
                  <a:off x="35018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6" name="직사각형 7"/>
                <p:cNvSpPr/>
                <p:nvPr/>
              </p:nvSpPr>
              <p:spPr>
                <a:xfrm>
                  <a:off x="3944334"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7" name="직사각형 8"/>
                <p:cNvSpPr/>
                <p:nvPr/>
              </p:nvSpPr>
              <p:spPr>
                <a:xfrm>
                  <a:off x="4386781"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8" name="직사각형 11"/>
                <p:cNvSpPr/>
                <p:nvPr/>
              </p:nvSpPr>
              <p:spPr>
                <a:xfrm>
                  <a:off x="3501887"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9" name="직사각형 12"/>
                <p:cNvSpPr/>
                <p:nvPr/>
              </p:nvSpPr>
              <p:spPr>
                <a:xfrm>
                  <a:off x="3944334"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0" name="직사각형 13"/>
                <p:cNvSpPr/>
                <p:nvPr/>
              </p:nvSpPr>
              <p:spPr>
                <a:xfrm>
                  <a:off x="4386781"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1" name="직사각형 15"/>
                <p:cNvSpPr/>
                <p:nvPr/>
              </p:nvSpPr>
              <p:spPr>
                <a:xfrm>
                  <a:off x="35018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2" name="직사각형 16"/>
                <p:cNvSpPr/>
                <p:nvPr/>
              </p:nvSpPr>
              <p:spPr>
                <a:xfrm>
                  <a:off x="3944334"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3" name="직사각형 17"/>
                <p:cNvSpPr/>
                <p:nvPr/>
              </p:nvSpPr>
              <p:spPr>
                <a:xfrm>
                  <a:off x="4386781"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4" name="직사각형 19"/>
                <p:cNvSpPr/>
                <p:nvPr/>
              </p:nvSpPr>
              <p:spPr>
                <a:xfrm>
                  <a:off x="35018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5" name="직사각형 20"/>
                <p:cNvSpPr/>
                <p:nvPr/>
              </p:nvSpPr>
              <p:spPr>
                <a:xfrm>
                  <a:off x="3944334"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6" name="직사각형 21"/>
                <p:cNvSpPr/>
                <p:nvPr/>
              </p:nvSpPr>
              <p:spPr>
                <a:xfrm>
                  <a:off x="4386781"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7" name="직사각형 5"/>
                <p:cNvSpPr/>
                <p:nvPr/>
              </p:nvSpPr>
              <p:spPr>
                <a:xfrm>
                  <a:off x="3501887" y="4851965"/>
                  <a:ext cx="2212233" cy="316034"/>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r>
                    <a:rPr lang="en-US" altLang="ko-KR" sz="1600" kern="0" dirty="0">
                      <a:solidFill>
                        <a:sysClr val="windowText" lastClr="000000"/>
                      </a:solidFill>
                      <a:latin typeface="Calibri"/>
                      <a:ea typeface="나눔고딕"/>
                    </a:rPr>
                    <a:t>Crossbar Network</a:t>
                  </a:r>
                  <a:endParaRPr lang="ko-KR" altLang="en-US" sz="1600" kern="0" dirty="0">
                    <a:solidFill>
                      <a:sysClr val="windowText" lastClr="000000"/>
                    </a:solidFill>
                    <a:latin typeface="Calibri"/>
                    <a:ea typeface="나눔고딕"/>
                  </a:endParaRPr>
                </a:p>
              </p:txBody>
            </p:sp>
            <p:sp>
              <p:nvSpPr>
                <p:cNvPr id="288" name="직사각형 9"/>
                <p:cNvSpPr/>
                <p:nvPr/>
              </p:nvSpPr>
              <p:spPr>
                <a:xfrm>
                  <a:off x="53980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9" name="직사각형 14"/>
                <p:cNvSpPr/>
                <p:nvPr/>
              </p:nvSpPr>
              <p:spPr>
                <a:xfrm>
                  <a:off x="5398087" y="44806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0" name="직사각형 18"/>
                <p:cNvSpPr/>
                <p:nvPr/>
              </p:nvSpPr>
              <p:spPr>
                <a:xfrm>
                  <a:off x="53980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1" name="직사각형 22"/>
                <p:cNvSpPr/>
                <p:nvPr/>
              </p:nvSpPr>
              <p:spPr>
                <a:xfrm>
                  <a:off x="53980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2" name="TextBox 291"/>
                <p:cNvSpPr txBox="1"/>
                <p:nvPr/>
              </p:nvSpPr>
              <p:spPr>
                <a:xfrm>
                  <a:off x="4860355" y="3916837"/>
                  <a:ext cx="397866" cy="461665"/>
                </a:xfrm>
                <a:prstGeom prst="rect">
                  <a:avLst/>
                </a:prstGeom>
                <a:noFill/>
              </p:spPr>
              <p:txBody>
                <a:bodyPr wrap="none" rtlCol="0" anchor="ctr">
                  <a:spAutoFit/>
                </a:bodyPr>
                <a:lstStyle/>
                <a:p>
                  <a:pPr algn="ctr">
                    <a:defRPr/>
                  </a:pPr>
                  <a:r>
                    <a:rPr lang="en-US" altLang="ko-KR" sz="2400" kern="0" dirty="0">
                      <a:solidFill>
                        <a:sysClr val="windowText" lastClr="000000"/>
                      </a:solidFill>
                    </a:rPr>
                    <a:t>…</a:t>
                  </a:r>
                  <a:endParaRPr lang="ko-KR" altLang="en-US" sz="2400" kern="0" dirty="0">
                    <a:solidFill>
                      <a:sysClr val="windowText" lastClr="000000"/>
                    </a:solidFill>
                  </a:endParaRPr>
                </a:p>
              </p:txBody>
            </p:sp>
            <p:sp>
              <p:nvSpPr>
                <p:cNvPr id="293" name="TextBox 292"/>
                <p:cNvSpPr txBox="1"/>
                <p:nvPr/>
              </p:nvSpPr>
              <p:spPr>
                <a:xfrm>
                  <a:off x="4860355" y="4297315"/>
                  <a:ext cx="397866" cy="461665"/>
                </a:xfrm>
                <a:prstGeom prst="rect">
                  <a:avLst/>
                </a:prstGeom>
                <a:noFill/>
              </p:spPr>
              <p:txBody>
                <a:bodyPr wrap="none" rtlCol="0" anchor="ctr">
                  <a:spAutoFit/>
                </a:bodyPr>
                <a:lstStyle/>
                <a:p>
                  <a:pPr algn="ctr">
                    <a:defRPr/>
                  </a:pPr>
                  <a:r>
                    <a:rPr lang="en-US" altLang="ko-KR" sz="2400" kern="0" dirty="0">
                      <a:solidFill>
                        <a:sysClr val="windowText" lastClr="000000"/>
                      </a:solidFill>
                    </a:rPr>
                    <a:t>…</a:t>
                  </a:r>
                  <a:endParaRPr lang="ko-KR" altLang="en-US" sz="2400" kern="0" dirty="0">
                    <a:solidFill>
                      <a:sysClr val="windowText" lastClr="000000"/>
                    </a:solidFill>
                  </a:endParaRPr>
                </a:p>
              </p:txBody>
            </p:sp>
            <p:sp>
              <p:nvSpPr>
                <p:cNvPr id="294" name="TextBox 293"/>
                <p:cNvSpPr txBox="1"/>
                <p:nvPr/>
              </p:nvSpPr>
              <p:spPr>
                <a:xfrm>
                  <a:off x="4860355" y="5096119"/>
                  <a:ext cx="397866" cy="461665"/>
                </a:xfrm>
                <a:prstGeom prst="rect">
                  <a:avLst/>
                </a:prstGeom>
                <a:noFill/>
              </p:spPr>
              <p:txBody>
                <a:bodyPr wrap="none" rtlCol="0" anchor="ctr">
                  <a:spAutoFit/>
                </a:bodyPr>
                <a:lstStyle/>
                <a:p>
                  <a:pPr algn="ctr">
                    <a:defRPr/>
                  </a:pPr>
                  <a:r>
                    <a:rPr lang="en-US" altLang="ko-KR" sz="2400" kern="0" dirty="0">
                      <a:solidFill>
                        <a:sysClr val="windowText" lastClr="000000"/>
                      </a:solidFill>
                    </a:rPr>
                    <a:t>…</a:t>
                  </a:r>
                  <a:endParaRPr lang="ko-KR" altLang="en-US" sz="2400" kern="0" dirty="0">
                    <a:solidFill>
                      <a:sysClr val="windowText" lastClr="000000"/>
                    </a:solidFill>
                  </a:endParaRPr>
                </a:p>
              </p:txBody>
            </p:sp>
            <p:sp>
              <p:nvSpPr>
                <p:cNvPr id="295" name="TextBox 294"/>
                <p:cNvSpPr txBox="1"/>
                <p:nvPr/>
              </p:nvSpPr>
              <p:spPr>
                <a:xfrm>
                  <a:off x="4860355" y="5465826"/>
                  <a:ext cx="397866" cy="461665"/>
                </a:xfrm>
                <a:prstGeom prst="rect">
                  <a:avLst/>
                </a:prstGeom>
                <a:noFill/>
              </p:spPr>
              <p:txBody>
                <a:bodyPr wrap="none" rtlCol="0" anchor="ctr">
                  <a:spAutoFit/>
                </a:bodyPr>
                <a:lstStyle/>
                <a:p>
                  <a:pPr algn="ctr">
                    <a:defRPr/>
                  </a:pPr>
                  <a:r>
                    <a:rPr lang="en-US" altLang="ko-KR" sz="2400" kern="0" dirty="0">
                      <a:solidFill>
                        <a:sysClr val="windowText" lastClr="000000"/>
                      </a:solidFill>
                    </a:rPr>
                    <a:t>…</a:t>
                  </a:r>
                  <a:endParaRPr lang="ko-KR" altLang="en-US" sz="2400" kern="0" dirty="0">
                    <a:solidFill>
                      <a:sysClr val="windowText" lastClr="000000"/>
                    </a:solidFill>
                  </a:endParaRPr>
                </a:p>
              </p:txBody>
            </p:sp>
          </p:grpSp>
          <p:cxnSp>
            <p:nvCxnSpPr>
              <p:cNvPr id="265" name="직선 화살표 연결선 78"/>
              <p:cNvCxnSpPr/>
              <p:nvPr/>
            </p:nvCxnSpPr>
            <p:spPr>
              <a:xfrm flipH="1">
                <a:off x="3275856" y="5013177"/>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cxnSp>
            <p:nvCxnSpPr>
              <p:cNvPr id="266" name="직선 화살표 연결선 83"/>
              <p:cNvCxnSpPr/>
              <p:nvPr/>
            </p:nvCxnSpPr>
            <p:spPr>
              <a:xfrm flipH="1">
                <a:off x="5714120" y="5015083"/>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grpSp>
        <p:nvGrpSpPr>
          <p:cNvPr id="312" name="그룹 138"/>
          <p:cNvGrpSpPr/>
          <p:nvPr/>
        </p:nvGrpSpPr>
        <p:grpSpPr>
          <a:xfrm>
            <a:off x="5397217" y="3068960"/>
            <a:ext cx="3568497" cy="2986186"/>
            <a:chOff x="5277803" y="2315022"/>
            <a:chExt cx="3568497" cy="2986186"/>
          </a:xfrm>
        </p:grpSpPr>
        <p:grpSp>
          <p:nvGrpSpPr>
            <p:cNvPr id="313" name="그룹 131"/>
            <p:cNvGrpSpPr/>
            <p:nvPr/>
          </p:nvGrpSpPr>
          <p:grpSpPr>
            <a:xfrm>
              <a:off x="5860114" y="2315022"/>
              <a:ext cx="2986186" cy="2986186"/>
              <a:chOff x="5700614" y="2176524"/>
              <a:chExt cx="2986186" cy="2986186"/>
            </a:xfrm>
          </p:grpSpPr>
          <p:sp>
            <p:nvSpPr>
              <p:cNvPr id="316" name="직사각형 86"/>
              <p:cNvSpPr/>
              <p:nvPr/>
            </p:nvSpPr>
            <p:spPr>
              <a:xfrm>
                <a:off x="5700614" y="2176524"/>
                <a:ext cx="2986186" cy="2986186"/>
              </a:xfrm>
              <a:prstGeom prst="rect">
                <a:avLst/>
              </a:prstGeom>
              <a:solidFill>
                <a:sysClr val="window" lastClr="FFFFFF"/>
              </a:solidFill>
              <a:ln w="25400" cap="flat" cmpd="sng" algn="ctr">
                <a:solidFill>
                  <a:srgbClr val="5DA5DA"/>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17" name="직사각형 87"/>
              <p:cNvSpPr/>
              <p:nvPr/>
            </p:nvSpPr>
            <p:spPr>
              <a:xfrm>
                <a:off x="8110736" y="2346491"/>
                <a:ext cx="432048" cy="2075090"/>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vert" rtlCol="0" anchor="ctr"/>
              <a:lstStyle/>
              <a:p>
                <a:pPr algn="ctr">
                  <a:defRPr/>
                </a:pPr>
                <a:r>
                  <a:rPr lang="en-US" altLang="ko-KR" kern="0" dirty="0">
                    <a:solidFill>
                      <a:sysClr val="windowText" lastClr="000000"/>
                    </a:solidFill>
                    <a:latin typeface="Calibri"/>
                    <a:ea typeface="나눔고딕"/>
                  </a:rPr>
                  <a:t>DRAM Controller</a:t>
                </a:r>
                <a:endParaRPr lang="ko-KR" altLang="en-US" kern="0" dirty="0">
                  <a:solidFill>
                    <a:sysClr val="windowText" lastClr="000000"/>
                  </a:solidFill>
                  <a:latin typeface="Calibri"/>
                  <a:ea typeface="나눔고딕"/>
                </a:endParaRPr>
              </a:p>
            </p:txBody>
          </p:sp>
          <p:sp>
            <p:nvSpPr>
              <p:cNvPr id="318" name="직사각형 88"/>
              <p:cNvSpPr/>
              <p:nvPr/>
            </p:nvSpPr>
            <p:spPr>
              <a:xfrm>
                <a:off x="8110736" y="4589673"/>
                <a:ext cx="432048" cy="404944"/>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horz" rtlCol="0" anchor="ctr"/>
              <a:lstStyle/>
              <a:p>
                <a:pPr algn="ctr">
                  <a:defRPr/>
                </a:pPr>
                <a:r>
                  <a:rPr lang="en-US" altLang="ko-KR" kern="0" dirty="0">
                    <a:solidFill>
                      <a:sysClr val="windowText" lastClr="000000"/>
                    </a:solidFill>
                    <a:latin typeface="Calibri"/>
                    <a:ea typeface="나눔고딕"/>
                  </a:rPr>
                  <a:t>NI</a:t>
                </a:r>
                <a:endParaRPr lang="ko-KR" altLang="en-US" kern="0" dirty="0">
                  <a:solidFill>
                    <a:sysClr val="windowText" lastClr="000000"/>
                  </a:solidFill>
                  <a:latin typeface="Calibri"/>
                  <a:ea typeface="나눔고딕"/>
                </a:endParaRPr>
              </a:p>
            </p:txBody>
          </p:sp>
          <p:cxnSp>
            <p:nvCxnSpPr>
              <p:cNvPr id="319" name="직선 화살표 연결선 97"/>
              <p:cNvCxnSpPr>
                <a:stCxn id="318" idx="0"/>
                <a:endCxn id="317" idx="2"/>
              </p:cNvCxnSpPr>
              <p:nvPr/>
            </p:nvCxnSpPr>
            <p:spPr>
              <a:xfrm flipV="1">
                <a:off x="8326760" y="4421581"/>
                <a:ext cx="0" cy="16809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cxnSp>
          <p:nvCxnSpPr>
            <p:cNvPr id="314" name="직선 연결선 127"/>
            <p:cNvCxnSpPr/>
            <p:nvPr/>
          </p:nvCxnSpPr>
          <p:spPr>
            <a:xfrm flipV="1">
              <a:off x="5280614" y="2315022"/>
              <a:ext cx="583876" cy="1104125"/>
            </a:xfrm>
            <a:prstGeom prst="line">
              <a:avLst/>
            </a:prstGeom>
            <a:noFill/>
            <a:ln w="9525" cap="flat" cmpd="sng" algn="ctr">
              <a:solidFill>
                <a:srgbClr val="5DA5DA">
                  <a:shade val="95000"/>
                  <a:satMod val="105000"/>
                </a:srgbClr>
              </a:solidFill>
              <a:prstDash val="dash"/>
            </a:ln>
            <a:effectLst/>
          </p:spPr>
        </p:cxnSp>
        <p:cxnSp>
          <p:nvCxnSpPr>
            <p:cNvPr id="315" name="직선 연결선 128"/>
            <p:cNvCxnSpPr/>
            <p:nvPr/>
          </p:nvCxnSpPr>
          <p:spPr>
            <a:xfrm>
              <a:off x="5277803" y="3668121"/>
              <a:ext cx="580861" cy="1633087"/>
            </a:xfrm>
            <a:prstGeom prst="line">
              <a:avLst/>
            </a:prstGeom>
            <a:noFill/>
            <a:ln w="9525" cap="flat" cmpd="sng" algn="ctr">
              <a:solidFill>
                <a:srgbClr val="5DA5DA">
                  <a:shade val="95000"/>
                  <a:satMod val="105000"/>
                </a:srgbClr>
              </a:solidFill>
              <a:prstDash val="dash"/>
            </a:ln>
            <a:effectLst/>
          </p:spPr>
        </p:cxnSp>
      </p:grpSp>
      <p:grpSp>
        <p:nvGrpSpPr>
          <p:cNvPr id="320" name="그룹 132"/>
          <p:cNvGrpSpPr/>
          <p:nvPr/>
        </p:nvGrpSpPr>
        <p:grpSpPr>
          <a:xfrm>
            <a:off x="6127920" y="3238927"/>
            <a:ext cx="2261730" cy="2648562"/>
            <a:chOff x="5849006" y="2346491"/>
            <a:chExt cx="2261730" cy="2648562"/>
          </a:xfrm>
        </p:grpSpPr>
        <p:sp>
          <p:nvSpPr>
            <p:cNvPr id="321" name="직사각형 89"/>
            <p:cNvSpPr/>
            <p:nvPr/>
          </p:nvSpPr>
          <p:spPr>
            <a:xfrm>
              <a:off x="5849006" y="2346491"/>
              <a:ext cx="2079267" cy="774399"/>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sz="2000" kern="0" dirty="0">
                  <a:solidFill>
                    <a:sysClr val="windowText" lastClr="000000"/>
                  </a:solidFill>
                  <a:latin typeface="Calibri"/>
                  <a:ea typeface="나눔고딕"/>
                </a:rPr>
                <a:t>In-Order Core</a:t>
              </a:r>
              <a:endParaRPr lang="ko-KR" altLang="en-US" sz="2000" kern="0" dirty="0">
                <a:solidFill>
                  <a:sysClr val="windowText" lastClr="000000"/>
                </a:solidFill>
                <a:latin typeface="Calibri"/>
                <a:ea typeface="나눔고딕"/>
              </a:endParaRPr>
            </a:p>
          </p:txBody>
        </p:sp>
        <p:sp>
          <p:nvSpPr>
            <p:cNvPr id="322" name="직사각형 90"/>
            <p:cNvSpPr/>
            <p:nvPr/>
          </p:nvSpPr>
          <p:spPr>
            <a:xfrm>
              <a:off x="5849006" y="4589673"/>
              <a:ext cx="2079267" cy="405380"/>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a:solidFill>
                    <a:sysClr val="windowText" lastClr="000000"/>
                  </a:solidFill>
                  <a:latin typeface="Calibri"/>
                  <a:ea typeface="나눔고딕"/>
                </a:rPr>
                <a:t>Message Queue</a:t>
              </a:r>
              <a:endParaRPr lang="ko-KR" altLang="en-US" kern="0" dirty="0">
                <a:solidFill>
                  <a:sysClr val="windowText" lastClr="000000"/>
                </a:solidFill>
                <a:latin typeface="Calibri"/>
                <a:ea typeface="나눔고딕"/>
              </a:endParaRPr>
            </a:p>
          </p:txBody>
        </p:sp>
        <p:sp>
          <p:nvSpPr>
            <p:cNvPr id="323" name="직사각형 91"/>
            <p:cNvSpPr/>
            <p:nvPr/>
          </p:nvSpPr>
          <p:spPr>
            <a:xfrm>
              <a:off x="6882913" y="3280649"/>
              <a:ext cx="1045360"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a:solidFill>
                    <a:sysClr val="windowText" lastClr="000000"/>
                  </a:solidFill>
                  <a:latin typeface="Calibri"/>
                  <a:ea typeface="나눔고딕"/>
                </a:rPr>
                <a:t>PF Buffer</a:t>
              </a:r>
              <a:endParaRPr lang="ko-KR" altLang="en-US" kern="0" dirty="0">
                <a:solidFill>
                  <a:sysClr val="windowText" lastClr="000000"/>
                </a:solidFill>
                <a:latin typeface="Calibri"/>
                <a:ea typeface="나눔고딕"/>
              </a:endParaRPr>
            </a:p>
          </p:txBody>
        </p:sp>
        <p:sp>
          <p:nvSpPr>
            <p:cNvPr id="324" name="직사각형 92"/>
            <p:cNvSpPr/>
            <p:nvPr/>
          </p:nvSpPr>
          <p:spPr>
            <a:xfrm>
              <a:off x="6882913" y="4047202"/>
              <a:ext cx="1045360" cy="374697"/>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a:solidFill>
                    <a:sysClr val="windowText" lastClr="000000"/>
                  </a:solidFill>
                  <a:latin typeface="Calibri"/>
                  <a:ea typeface="나눔고딕"/>
                </a:rPr>
                <a:t>MTP</a:t>
              </a:r>
              <a:endParaRPr lang="ko-KR" altLang="en-US" kern="0" dirty="0">
                <a:solidFill>
                  <a:sysClr val="windowText" lastClr="000000"/>
                </a:solidFill>
                <a:latin typeface="Calibri"/>
                <a:ea typeface="나눔고딕"/>
              </a:endParaRPr>
            </a:p>
          </p:txBody>
        </p:sp>
        <p:sp>
          <p:nvSpPr>
            <p:cNvPr id="325" name="직사각형 93"/>
            <p:cNvSpPr/>
            <p:nvPr/>
          </p:nvSpPr>
          <p:spPr>
            <a:xfrm>
              <a:off x="6240328" y="3280650"/>
              <a:ext cx="460122"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a:solidFill>
                    <a:sysClr val="windowText" lastClr="000000"/>
                  </a:solidFill>
                  <a:latin typeface="Calibri"/>
                  <a:ea typeface="나눔고딕"/>
                </a:rPr>
                <a:t>LP</a:t>
              </a:r>
              <a:endParaRPr lang="ko-KR" altLang="en-US" kern="0" dirty="0">
                <a:solidFill>
                  <a:sysClr val="windowText" lastClr="000000"/>
                </a:solidFill>
                <a:latin typeface="Calibri"/>
                <a:ea typeface="나눔고딕"/>
              </a:endParaRPr>
            </a:p>
          </p:txBody>
        </p:sp>
        <p:cxnSp>
          <p:nvCxnSpPr>
            <p:cNvPr id="326" name="직선 화살표 연결선 95"/>
            <p:cNvCxnSpPr/>
            <p:nvPr/>
          </p:nvCxnSpPr>
          <p:spPr>
            <a:xfrm>
              <a:off x="6028727" y="3120890"/>
              <a:ext cx="0" cy="1468783"/>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7" name="직선 화살표 연결선 98"/>
            <p:cNvCxnSpPr>
              <a:stCxn id="318" idx="1"/>
              <a:endCxn id="322" idx="3"/>
            </p:cNvCxnSpPr>
            <p:nvPr/>
          </p:nvCxnSpPr>
          <p:spPr>
            <a:xfrm flipH="1">
              <a:off x="7928273" y="4792145"/>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8" name="직선 화살표 연결선 106"/>
            <p:cNvCxnSpPr/>
            <p:nvPr/>
          </p:nvCxnSpPr>
          <p:spPr>
            <a:xfrm flipV="1">
              <a:off x="7405593" y="4420547"/>
              <a:ext cx="0" cy="169126"/>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29" name="직선 화살표 연결선 109"/>
            <p:cNvCxnSpPr>
              <a:stCxn id="324" idx="0"/>
              <a:endCxn id="323" idx="2"/>
            </p:cNvCxnSpPr>
            <p:nvPr/>
          </p:nvCxnSpPr>
          <p:spPr>
            <a:xfrm flipV="1">
              <a:off x="7405593" y="3890851"/>
              <a:ext cx="0" cy="15635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0" name="직선 화살표 연결선 113"/>
            <p:cNvCxnSpPr/>
            <p:nvPr/>
          </p:nvCxnSpPr>
          <p:spPr>
            <a:xfrm flipV="1">
              <a:off x="7405593"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1" name="직선 화살표 연결선 115"/>
            <p:cNvCxnSpPr/>
            <p:nvPr/>
          </p:nvCxnSpPr>
          <p:spPr>
            <a:xfrm>
              <a:off x="6470389"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2" name="직선 화살표 연결선 116"/>
            <p:cNvCxnSpPr>
              <a:stCxn id="325" idx="3"/>
              <a:endCxn id="323" idx="1"/>
            </p:cNvCxnSpPr>
            <p:nvPr/>
          </p:nvCxnSpPr>
          <p:spPr>
            <a:xfrm flipV="1">
              <a:off x="6700450" y="3585750"/>
              <a:ext cx="182463" cy="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3" name="직선 화살표 연결선 123"/>
            <p:cNvCxnSpPr/>
            <p:nvPr/>
          </p:nvCxnSpPr>
          <p:spPr>
            <a:xfrm flipH="1">
              <a:off x="7928273" y="3594266"/>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34" name="직선 화살표 연결선 124"/>
            <p:cNvCxnSpPr/>
            <p:nvPr/>
          </p:nvCxnSpPr>
          <p:spPr>
            <a:xfrm flipH="1">
              <a:off x="7928273" y="2733472"/>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grpSp>
      <p:grpSp>
        <p:nvGrpSpPr>
          <p:cNvPr id="335" name="그룹 583"/>
          <p:cNvGrpSpPr/>
          <p:nvPr/>
        </p:nvGrpSpPr>
        <p:grpSpPr>
          <a:xfrm>
            <a:off x="318817" y="3704795"/>
            <a:ext cx="2747113" cy="2348991"/>
            <a:chOff x="211357" y="3318585"/>
            <a:chExt cx="2747113" cy="2348991"/>
          </a:xfrm>
        </p:grpSpPr>
        <p:grpSp>
          <p:nvGrpSpPr>
            <p:cNvPr id="336" name="그룹 576"/>
            <p:cNvGrpSpPr/>
            <p:nvPr/>
          </p:nvGrpSpPr>
          <p:grpSpPr>
            <a:xfrm>
              <a:off x="211357" y="3468326"/>
              <a:ext cx="2199540" cy="2199250"/>
              <a:chOff x="288170" y="3573016"/>
              <a:chExt cx="2199540" cy="2199250"/>
            </a:xfrm>
          </p:grpSpPr>
          <p:grpSp>
            <p:nvGrpSpPr>
              <p:cNvPr id="339" name="그룹 337"/>
              <p:cNvGrpSpPr/>
              <p:nvPr/>
            </p:nvGrpSpPr>
            <p:grpSpPr>
              <a:xfrm>
                <a:off x="288170" y="3573016"/>
                <a:ext cx="2199540" cy="456333"/>
                <a:chOff x="288170" y="3573016"/>
                <a:chExt cx="2199540" cy="456333"/>
              </a:xfrm>
            </p:grpSpPr>
            <p:grpSp>
              <p:nvGrpSpPr>
                <p:cNvPr id="462" name="그룹 315"/>
                <p:cNvGrpSpPr/>
                <p:nvPr/>
              </p:nvGrpSpPr>
              <p:grpSpPr>
                <a:xfrm>
                  <a:off x="288170" y="3573016"/>
                  <a:ext cx="457200" cy="456333"/>
                  <a:chOff x="288170" y="3573016"/>
                  <a:chExt cx="457200" cy="456333"/>
                </a:xfrm>
              </p:grpSpPr>
              <p:sp>
                <p:nvSpPr>
                  <p:cNvPr id="484" name="직사각형 14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5" name="직사각형 14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6" name="직사각형 14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7" name="직사각형 15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8" name="직사각형 15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9" name="직사각형 15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3" name="그룹 316"/>
                <p:cNvGrpSpPr/>
                <p:nvPr/>
              </p:nvGrpSpPr>
              <p:grpSpPr>
                <a:xfrm>
                  <a:off x="868950" y="3573016"/>
                  <a:ext cx="457200" cy="456333"/>
                  <a:chOff x="288170" y="3573016"/>
                  <a:chExt cx="457200" cy="456333"/>
                </a:xfrm>
              </p:grpSpPr>
              <p:sp>
                <p:nvSpPr>
                  <p:cNvPr id="478" name="직사각형 31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9" name="직사각형 31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0" name="직사각형 31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1" name="직사각형 32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2" name="직사각형 32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3" name="직사각형 32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4" name="그룹 323"/>
                <p:cNvGrpSpPr/>
                <p:nvPr/>
              </p:nvGrpSpPr>
              <p:grpSpPr>
                <a:xfrm>
                  <a:off x="1449730" y="3573016"/>
                  <a:ext cx="457200" cy="456333"/>
                  <a:chOff x="288170" y="3573016"/>
                  <a:chExt cx="457200" cy="456333"/>
                </a:xfrm>
              </p:grpSpPr>
              <p:sp>
                <p:nvSpPr>
                  <p:cNvPr id="472" name="직사각형 324"/>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3" name="직사각형 325"/>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4" name="직사각형 326"/>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5" name="직사각형 327"/>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6" name="직사각형 328"/>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7" name="직사각형 329"/>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5" name="그룹 330"/>
                <p:cNvGrpSpPr/>
                <p:nvPr/>
              </p:nvGrpSpPr>
              <p:grpSpPr>
                <a:xfrm>
                  <a:off x="2030510" y="3573016"/>
                  <a:ext cx="457200" cy="456333"/>
                  <a:chOff x="288170" y="3573016"/>
                  <a:chExt cx="457200" cy="456333"/>
                </a:xfrm>
              </p:grpSpPr>
              <p:sp>
                <p:nvSpPr>
                  <p:cNvPr id="466" name="직사각형 33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7" name="직사각형 33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8" name="직사각형 33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9" name="직사각형 33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0" name="직사각형 33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1" name="직사각형 33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0" name="그룹 338"/>
              <p:cNvGrpSpPr/>
              <p:nvPr/>
            </p:nvGrpSpPr>
            <p:grpSpPr>
              <a:xfrm>
                <a:off x="288170" y="4153087"/>
                <a:ext cx="2199540" cy="456333"/>
                <a:chOff x="288170" y="3573016"/>
                <a:chExt cx="2199540" cy="456333"/>
              </a:xfrm>
            </p:grpSpPr>
            <p:grpSp>
              <p:nvGrpSpPr>
                <p:cNvPr id="434" name="그룹 339"/>
                <p:cNvGrpSpPr/>
                <p:nvPr/>
              </p:nvGrpSpPr>
              <p:grpSpPr>
                <a:xfrm>
                  <a:off x="288170" y="3573016"/>
                  <a:ext cx="457200" cy="456333"/>
                  <a:chOff x="288170" y="3573016"/>
                  <a:chExt cx="457200" cy="456333"/>
                </a:xfrm>
              </p:grpSpPr>
              <p:sp>
                <p:nvSpPr>
                  <p:cNvPr id="456" name="직사각형 36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7" name="직사각형 36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8" name="직사각형 36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9" name="직사각형 36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0" name="직사각형 36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1" name="직사각형 36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5" name="그룹 340"/>
                <p:cNvGrpSpPr/>
                <p:nvPr/>
              </p:nvGrpSpPr>
              <p:grpSpPr>
                <a:xfrm>
                  <a:off x="868950" y="3573016"/>
                  <a:ext cx="457200" cy="456333"/>
                  <a:chOff x="288170" y="3573016"/>
                  <a:chExt cx="457200" cy="456333"/>
                </a:xfrm>
              </p:grpSpPr>
              <p:sp>
                <p:nvSpPr>
                  <p:cNvPr id="450" name="직사각형 35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1" name="직사각형 356"/>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2" name="직사각형 357"/>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3" name="직사각형 358"/>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4" name="직사각형 359"/>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5" name="직사각형 360"/>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6" name="그룹 341"/>
                <p:cNvGrpSpPr/>
                <p:nvPr/>
              </p:nvGrpSpPr>
              <p:grpSpPr>
                <a:xfrm>
                  <a:off x="1449730" y="3573016"/>
                  <a:ext cx="457200" cy="456333"/>
                  <a:chOff x="288170" y="3573016"/>
                  <a:chExt cx="457200" cy="456333"/>
                </a:xfrm>
              </p:grpSpPr>
              <p:sp>
                <p:nvSpPr>
                  <p:cNvPr id="444" name="직사각형 34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5" name="직사각형 35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6" name="직사각형 35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7" name="직사각형 35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8" name="직사각형 35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9" name="직사각형 35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7" name="그룹 342"/>
                <p:cNvGrpSpPr/>
                <p:nvPr/>
              </p:nvGrpSpPr>
              <p:grpSpPr>
                <a:xfrm>
                  <a:off x="2030510" y="3573016"/>
                  <a:ext cx="457200" cy="456333"/>
                  <a:chOff x="288170" y="3573016"/>
                  <a:chExt cx="457200" cy="456333"/>
                </a:xfrm>
              </p:grpSpPr>
              <p:sp>
                <p:nvSpPr>
                  <p:cNvPr id="438" name="직사각형 34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9" name="직사각형 34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0" name="직사각형 34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1" name="직사각형 34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2" name="직사각형 34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3" name="직사각형 34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1" name="그룹 396"/>
              <p:cNvGrpSpPr/>
              <p:nvPr/>
            </p:nvGrpSpPr>
            <p:grpSpPr>
              <a:xfrm>
                <a:off x="288170" y="4733912"/>
                <a:ext cx="2199540" cy="456333"/>
                <a:chOff x="288170" y="3573016"/>
                <a:chExt cx="2199540" cy="456333"/>
              </a:xfrm>
            </p:grpSpPr>
            <p:grpSp>
              <p:nvGrpSpPr>
                <p:cNvPr id="406" name="그룹 397"/>
                <p:cNvGrpSpPr/>
                <p:nvPr/>
              </p:nvGrpSpPr>
              <p:grpSpPr>
                <a:xfrm>
                  <a:off x="288170" y="3573016"/>
                  <a:ext cx="457200" cy="456333"/>
                  <a:chOff x="288170" y="3573016"/>
                  <a:chExt cx="457200" cy="456333"/>
                </a:xfrm>
              </p:grpSpPr>
              <p:sp>
                <p:nvSpPr>
                  <p:cNvPr id="428" name="직사각형 41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9" name="직사각형 42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0" name="직사각형 42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1" name="직사각형 42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2" name="직사각형 42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3" name="직사각형 42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7" name="그룹 398"/>
                <p:cNvGrpSpPr/>
                <p:nvPr/>
              </p:nvGrpSpPr>
              <p:grpSpPr>
                <a:xfrm>
                  <a:off x="868950" y="3573016"/>
                  <a:ext cx="457200" cy="456333"/>
                  <a:chOff x="288170" y="3573016"/>
                  <a:chExt cx="457200" cy="456333"/>
                </a:xfrm>
              </p:grpSpPr>
              <p:sp>
                <p:nvSpPr>
                  <p:cNvPr id="422" name="직사각형 41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3" name="직사각형 41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4" name="직사각형 41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5" name="직사각형 41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6" name="직사각형 41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7" name="직사각형 41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8" name="그룹 399"/>
                <p:cNvGrpSpPr/>
                <p:nvPr/>
              </p:nvGrpSpPr>
              <p:grpSpPr>
                <a:xfrm>
                  <a:off x="1449730" y="3573016"/>
                  <a:ext cx="457200" cy="456333"/>
                  <a:chOff x="288170" y="3573016"/>
                  <a:chExt cx="457200" cy="456333"/>
                </a:xfrm>
              </p:grpSpPr>
              <p:sp>
                <p:nvSpPr>
                  <p:cNvPr id="416" name="직사각형 40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7" name="직사각형 40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8" name="직사각형 40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9" name="직사각형 41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0" name="직사각형 41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1" name="직사각형 41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9" name="그룹 400"/>
                <p:cNvGrpSpPr/>
                <p:nvPr/>
              </p:nvGrpSpPr>
              <p:grpSpPr>
                <a:xfrm>
                  <a:off x="2030510" y="3573016"/>
                  <a:ext cx="457200" cy="456333"/>
                  <a:chOff x="288170" y="3573016"/>
                  <a:chExt cx="457200" cy="456333"/>
                </a:xfrm>
              </p:grpSpPr>
              <p:sp>
                <p:nvSpPr>
                  <p:cNvPr id="410" name="직사각형 40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1" name="직사각형 40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2" name="직사각형 40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3" name="직사각형 40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4" name="직사각형 40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5" name="직사각형 40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2" name="그룹 425"/>
              <p:cNvGrpSpPr/>
              <p:nvPr/>
            </p:nvGrpSpPr>
            <p:grpSpPr>
              <a:xfrm>
                <a:off x="288170" y="5315933"/>
                <a:ext cx="2199540" cy="456333"/>
                <a:chOff x="288170" y="3573016"/>
                <a:chExt cx="2199540" cy="456333"/>
              </a:xfrm>
            </p:grpSpPr>
            <p:grpSp>
              <p:nvGrpSpPr>
                <p:cNvPr id="378" name="그룹 426"/>
                <p:cNvGrpSpPr/>
                <p:nvPr/>
              </p:nvGrpSpPr>
              <p:grpSpPr>
                <a:xfrm>
                  <a:off x="288170" y="3573016"/>
                  <a:ext cx="457200" cy="456333"/>
                  <a:chOff x="288170" y="3573016"/>
                  <a:chExt cx="457200" cy="456333"/>
                </a:xfrm>
              </p:grpSpPr>
              <p:sp>
                <p:nvSpPr>
                  <p:cNvPr id="400" name="직사각형 448"/>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1" name="직사각형 449"/>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2" name="직사각형 450"/>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3" name="직사각형 451"/>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4" name="직사각형 452"/>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5" name="직사각형 453"/>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79" name="그룹 427"/>
                <p:cNvGrpSpPr/>
                <p:nvPr/>
              </p:nvGrpSpPr>
              <p:grpSpPr>
                <a:xfrm>
                  <a:off x="868950" y="3573016"/>
                  <a:ext cx="457200" cy="456333"/>
                  <a:chOff x="288170" y="3573016"/>
                  <a:chExt cx="457200" cy="456333"/>
                </a:xfrm>
              </p:grpSpPr>
              <p:sp>
                <p:nvSpPr>
                  <p:cNvPr id="394" name="직사각형 442"/>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5" name="직사각형 443"/>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6" name="직사각형 444"/>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7" name="직사각형 445"/>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8" name="직사각형 446"/>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9" name="직사각형 447"/>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0" name="그룹 428"/>
                <p:cNvGrpSpPr/>
                <p:nvPr/>
              </p:nvGrpSpPr>
              <p:grpSpPr>
                <a:xfrm>
                  <a:off x="1449730" y="3573016"/>
                  <a:ext cx="457200" cy="456333"/>
                  <a:chOff x="288170" y="3573016"/>
                  <a:chExt cx="457200" cy="456333"/>
                </a:xfrm>
              </p:grpSpPr>
              <p:sp>
                <p:nvSpPr>
                  <p:cNvPr id="388" name="직사각형 436"/>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9" name="직사각형 43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0" name="직사각형 43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1" name="직사각형 439"/>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2" name="직사각형 440"/>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3" name="직사각형 441"/>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1" name="그룹 429"/>
                <p:cNvGrpSpPr/>
                <p:nvPr/>
              </p:nvGrpSpPr>
              <p:grpSpPr>
                <a:xfrm>
                  <a:off x="2030510" y="3573016"/>
                  <a:ext cx="457200" cy="456333"/>
                  <a:chOff x="288170" y="3573016"/>
                  <a:chExt cx="457200" cy="456333"/>
                </a:xfrm>
              </p:grpSpPr>
              <p:sp>
                <p:nvSpPr>
                  <p:cNvPr id="382" name="직사각형 430"/>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3" name="직사각형 431"/>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4" name="직사각형 432"/>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5" name="직사각형 433"/>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6" name="직사각형 434"/>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7" name="직사각형 435"/>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cxnSp>
            <p:nvCxnSpPr>
              <p:cNvPr id="343" name="직선 화살표 연결선 455"/>
              <p:cNvCxnSpPr>
                <a:stCxn id="484" idx="3"/>
                <a:endCxn id="478" idx="1"/>
              </p:cNvCxnSpPr>
              <p:nvPr/>
            </p:nvCxnSpPr>
            <p:spPr>
              <a:xfrm>
                <a:off x="74537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4" name="직선 화살표 연결선 456"/>
              <p:cNvCxnSpPr>
                <a:stCxn id="478" idx="3"/>
                <a:endCxn id="472" idx="1"/>
              </p:cNvCxnSpPr>
              <p:nvPr/>
            </p:nvCxnSpPr>
            <p:spPr>
              <a:xfrm>
                <a:off x="132615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5" name="직선 화살표 연결선 459"/>
              <p:cNvCxnSpPr>
                <a:stCxn id="472" idx="3"/>
                <a:endCxn id="466" idx="1"/>
              </p:cNvCxnSpPr>
              <p:nvPr/>
            </p:nvCxnSpPr>
            <p:spPr>
              <a:xfrm>
                <a:off x="190693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6" name="직선 화살표 연결선 462"/>
              <p:cNvCxnSpPr>
                <a:stCxn id="444" idx="3"/>
                <a:endCxn id="438" idx="1"/>
              </p:cNvCxnSpPr>
              <p:nvPr/>
            </p:nvCxnSpPr>
            <p:spPr>
              <a:xfrm>
                <a:off x="190693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7" name="직선 화살표 연결선 465"/>
              <p:cNvCxnSpPr>
                <a:stCxn id="416" idx="3"/>
                <a:endCxn id="410" idx="1"/>
              </p:cNvCxnSpPr>
              <p:nvPr/>
            </p:nvCxnSpPr>
            <p:spPr>
              <a:xfrm>
                <a:off x="190693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8" name="직선 화살표 연결선 468"/>
              <p:cNvCxnSpPr>
                <a:stCxn id="388" idx="3"/>
                <a:endCxn id="382" idx="1"/>
              </p:cNvCxnSpPr>
              <p:nvPr/>
            </p:nvCxnSpPr>
            <p:spPr>
              <a:xfrm>
                <a:off x="190693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9" name="직선 화살표 연결선 471"/>
              <p:cNvCxnSpPr>
                <a:stCxn id="394" idx="3"/>
                <a:endCxn id="388" idx="1"/>
              </p:cNvCxnSpPr>
              <p:nvPr/>
            </p:nvCxnSpPr>
            <p:spPr>
              <a:xfrm>
                <a:off x="132615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0" name="직선 화살표 연결선 474"/>
              <p:cNvCxnSpPr>
                <a:stCxn id="400" idx="3"/>
                <a:endCxn id="394" idx="1"/>
              </p:cNvCxnSpPr>
              <p:nvPr/>
            </p:nvCxnSpPr>
            <p:spPr>
              <a:xfrm>
                <a:off x="74537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1" name="직선 화살표 연결선 477"/>
              <p:cNvCxnSpPr>
                <a:stCxn id="428" idx="3"/>
                <a:endCxn id="422" idx="1"/>
              </p:cNvCxnSpPr>
              <p:nvPr/>
            </p:nvCxnSpPr>
            <p:spPr>
              <a:xfrm>
                <a:off x="74537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2" name="직선 화살표 연결선 480"/>
              <p:cNvCxnSpPr>
                <a:stCxn id="456" idx="3"/>
                <a:endCxn id="450" idx="1"/>
              </p:cNvCxnSpPr>
              <p:nvPr/>
            </p:nvCxnSpPr>
            <p:spPr>
              <a:xfrm>
                <a:off x="74537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3" name="직선 화살표 연결선 483"/>
              <p:cNvCxnSpPr>
                <a:stCxn id="484" idx="2"/>
                <a:endCxn id="456" idx="0"/>
              </p:cNvCxnSpPr>
              <p:nvPr/>
            </p:nvCxnSpPr>
            <p:spPr>
              <a:xfrm>
                <a:off x="51677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4" name="직선 화살표 연결선 486"/>
              <p:cNvCxnSpPr>
                <a:stCxn id="450" idx="0"/>
                <a:endCxn id="478" idx="2"/>
              </p:cNvCxnSpPr>
              <p:nvPr/>
            </p:nvCxnSpPr>
            <p:spPr>
              <a:xfrm flipV="1">
                <a:off x="109755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5" name="직선 화살표 연결선 489"/>
              <p:cNvCxnSpPr>
                <a:stCxn id="456" idx="2"/>
                <a:endCxn id="428" idx="0"/>
              </p:cNvCxnSpPr>
              <p:nvPr/>
            </p:nvCxnSpPr>
            <p:spPr>
              <a:xfrm>
                <a:off x="51677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6" name="직선 화살표 연결선 492"/>
              <p:cNvCxnSpPr>
                <a:stCxn id="428" idx="2"/>
                <a:endCxn id="400" idx="0"/>
              </p:cNvCxnSpPr>
              <p:nvPr/>
            </p:nvCxnSpPr>
            <p:spPr>
              <a:xfrm>
                <a:off x="51677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7" name="직선 화살표 연결선 495"/>
              <p:cNvCxnSpPr>
                <a:stCxn id="422" idx="2"/>
                <a:endCxn id="394" idx="0"/>
              </p:cNvCxnSpPr>
              <p:nvPr/>
            </p:nvCxnSpPr>
            <p:spPr>
              <a:xfrm>
                <a:off x="109755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8" name="직선 화살표 연결선 498"/>
              <p:cNvCxnSpPr>
                <a:stCxn id="438" idx="2"/>
                <a:endCxn id="410" idx="0"/>
              </p:cNvCxnSpPr>
              <p:nvPr/>
            </p:nvCxnSpPr>
            <p:spPr>
              <a:xfrm>
                <a:off x="225911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9" name="직선 화살표 연결선 501"/>
              <p:cNvCxnSpPr>
                <a:stCxn id="466" idx="2"/>
                <a:endCxn id="438" idx="0"/>
              </p:cNvCxnSpPr>
              <p:nvPr/>
            </p:nvCxnSpPr>
            <p:spPr>
              <a:xfrm>
                <a:off x="225911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0" name="직선 화살표 연결선 504"/>
              <p:cNvCxnSpPr>
                <a:stCxn id="472" idx="2"/>
                <a:endCxn id="444" idx="0"/>
              </p:cNvCxnSpPr>
              <p:nvPr/>
            </p:nvCxnSpPr>
            <p:spPr>
              <a:xfrm>
                <a:off x="167833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1" name="직선 화살표 연결선 507"/>
              <p:cNvCxnSpPr>
                <a:stCxn id="410" idx="2"/>
                <a:endCxn id="382" idx="0"/>
              </p:cNvCxnSpPr>
              <p:nvPr/>
            </p:nvCxnSpPr>
            <p:spPr>
              <a:xfrm>
                <a:off x="225911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2" name="직선 화살표 연결선 510"/>
              <p:cNvCxnSpPr>
                <a:stCxn id="416" idx="2"/>
                <a:endCxn id="388" idx="0"/>
              </p:cNvCxnSpPr>
              <p:nvPr/>
            </p:nvCxnSpPr>
            <p:spPr>
              <a:xfrm>
                <a:off x="167833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nvGrpSpPr>
              <p:cNvPr id="363" name="그룹 563"/>
              <p:cNvGrpSpPr/>
              <p:nvPr/>
            </p:nvGrpSpPr>
            <p:grpSpPr>
              <a:xfrm>
                <a:off x="752932" y="4038739"/>
                <a:ext cx="110913" cy="110913"/>
                <a:chOff x="750551" y="4036358"/>
                <a:chExt cx="110913" cy="110913"/>
              </a:xfrm>
            </p:grpSpPr>
            <p:cxnSp>
              <p:nvCxnSpPr>
                <p:cNvPr id="376" name="직선 화살표 연결선 54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7" name="직선 화살표 연결선 54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4" name="그룹 564"/>
              <p:cNvGrpSpPr/>
              <p:nvPr/>
            </p:nvGrpSpPr>
            <p:grpSpPr>
              <a:xfrm>
                <a:off x="1914269" y="4038739"/>
                <a:ext cx="110913" cy="110913"/>
                <a:chOff x="750551" y="4036358"/>
                <a:chExt cx="110913" cy="110913"/>
              </a:xfrm>
            </p:grpSpPr>
            <p:cxnSp>
              <p:nvCxnSpPr>
                <p:cNvPr id="374" name="직선 화살표 연결선 565"/>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5" name="직선 화살표 연결선 56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5" name="그룹 567"/>
              <p:cNvGrpSpPr/>
              <p:nvPr/>
            </p:nvGrpSpPr>
            <p:grpSpPr>
              <a:xfrm>
                <a:off x="752932" y="5200852"/>
                <a:ext cx="110913" cy="110913"/>
                <a:chOff x="750551" y="4036358"/>
                <a:chExt cx="110913" cy="110913"/>
              </a:xfrm>
            </p:grpSpPr>
            <p:cxnSp>
              <p:nvCxnSpPr>
                <p:cNvPr id="372" name="직선 화살표 연결선 568"/>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3" name="직선 화살표 연결선 569"/>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6" name="그룹 570"/>
              <p:cNvGrpSpPr/>
              <p:nvPr/>
            </p:nvGrpSpPr>
            <p:grpSpPr>
              <a:xfrm>
                <a:off x="1914269" y="5200852"/>
                <a:ext cx="110913" cy="110913"/>
                <a:chOff x="750551" y="4036358"/>
                <a:chExt cx="110913" cy="110913"/>
              </a:xfrm>
            </p:grpSpPr>
            <p:cxnSp>
              <p:nvCxnSpPr>
                <p:cNvPr id="370" name="직선 화살표 연결선 571"/>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1" name="직선 화살표 연결선 572"/>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7" name="그룹 573"/>
              <p:cNvGrpSpPr/>
              <p:nvPr/>
            </p:nvGrpSpPr>
            <p:grpSpPr>
              <a:xfrm>
                <a:off x="1331478" y="4617389"/>
                <a:ext cx="110913" cy="110913"/>
                <a:chOff x="750551" y="4036358"/>
                <a:chExt cx="110913" cy="110913"/>
              </a:xfrm>
            </p:grpSpPr>
            <p:cxnSp>
              <p:nvCxnSpPr>
                <p:cNvPr id="368" name="직선 화살표 연결선 57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9" name="직선 화살표 연결선 575"/>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cxnSp>
          <p:nvCxnSpPr>
            <p:cNvPr id="337" name="직선 연결선 578"/>
            <p:cNvCxnSpPr/>
            <p:nvPr/>
          </p:nvCxnSpPr>
          <p:spPr>
            <a:xfrm flipV="1">
              <a:off x="2409894" y="3318585"/>
              <a:ext cx="548576" cy="1305027"/>
            </a:xfrm>
            <a:prstGeom prst="line">
              <a:avLst/>
            </a:prstGeom>
            <a:noFill/>
            <a:ln w="9525" cap="flat" cmpd="sng" algn="ctr">
              <a:solidFill>
                <a:sysClr val="windowText" lastClr="000000">
                  <a:shade val="95000"/>
                  <a:satMod val="105000"/>
                </a:sysClr>
              </a:solidFill>
              <a:prstDash val="dash"/>
            </a:ln>
            <a:effectLst/>
          </p:spPr>
        </p:cxnSp>
        <p:cxnSp>
          <p:nvCxnSpPr>
            <p:cNvPr id="338" name="직선 연결선 581"/>
            <p:cNvCxnSpPr/>
            <p:nvPr/>
          </p:nvCxnSpPr>
          <p:spPr>
            <a:xfrm>
              <a:off x="2409894" y="5085555"/>
              <a:ext cx="539611" cy="250089"/>
            </a:xfrm>
            <a:prstGeom prst="line">
              <a:avLst/>
            </a:prstGeom>
            <a:noFill/>
            <a:ln w="9525" cap="flat" cmpd="sng" algn="ctr">
              <a:solidFill>
                <a:sysClr val="windowText" lastClr="000000">
                  <a:shade val="95000"/>
                  <a:satMod val="105000"/>
                </a:sysClr>
              </a:solidFill>
              <a:prstDash val="dash"/>
            </a:ln>
            <a:effectLst/>
          </p:spPr>
        </p:cxnSp>
      </p:grpSp>
      <p:grpSp>
        <p:nvGrpSpPr>
          <p:cNvPr id="490" name="그룹 607"/>
          <p:cNvGrpSpPr/>
          <p:nvPr/>
        </p:nvGrpSpPr>
        <p:grpSpPr>
          <a:xfrm>
            <a:off x="-45765" y="1710657"/>
            <a:ext cx="2926699" cy="2047890"/>
            <a:chOff x="-54730" y="2022051"/>
            <a:chExt cx="2926699" cy="2047890"/>
          </a:xfrm>
        </p:grpSpPr>
        <p:sp>
          <p:nvSpPr>
            <p:cNvPr id="491" name="직사각형 591"/>
            <p:cNvSpPr/>
            <p:nvPr/>
          </p:nvSpPr>
          <p:spPr>
            <a:xfrm>
              <a:off x="308849" y="2022051"/>
              <a:ext cx="2199540" cy="527375"/>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r>
                <a:rPr lang="en-US" altLang="ko-KR" sz="2000" kern="0" dirty="0">
                  <a:solidFill>
                    <a:sysClr val="windowText" lastClr="000000"/>
                  </a:solidFill>
                  <a:latin typeface="Calibri"/>
                  <a:ea typeface="나눔고딕"/>
                </a:rPr>
                <a:t>Host Processor</a:t>
              </a:r>
              <a:endParaRPr lang="ko-KR" altLang="en-US" sz="2000" kern="0" dirty="0">
                <a:solidFill>
                  <a:sysClr val="windowText" lastClr="000000"/>
                </a:solidFill>
                <a:latin typeface="Calibri"/>
                <a:ea typeface="나눔고딕"/>
              </a:endParaRPr>
            </a:p>
          </p:txBody>
        </p:sp>
        <p:sp>
          <p:nvSpPr>
            <p:cNvPr id="492" name="위쪽/아래쪽 화살표 592"/>
            <p:cNvSpPr/>
            <p:nvPr/>
          </p:nvSpPr>
          <p:spPr>
            <a:xfrm>
              <a:off x="1232529" y="3442412"/>
              <a:ext cx="352180" cy="627529"/>
            </a:xfrm>
            <a:prstGeom prst="upDownArrow">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3" name="TextBox 492"/>
            <p:cNvSpPr txBox="1"/>
            <p:nvPr/>
          </p:nvSpPr>
          <p:spPr>
            <a:xfrm>
              <a:off x="-54730" y="2546359"/>
              <a:ext cx="2926699" cy="861774"/>
            </a:xfrm>
            <a:prstGeom prst="rect">
              <a:avLst/>
            </a:prstGeom>
            <a:noFill/>
          </p:spPr>
          <p:txBody>
            <a:bodyPr wrap="none" rtlCol="0" anchor="ctr">
              <a:spAutoFit/>
            </a:bodyPr>
            <a:lstStyle/>
            <a:p>
              <a:pPr algn="ctr">
                <a:defRPr/>
              </a:pPr>
              <a:r>
                <a:rPr lang="en-US" altLang="ko-KR" kern="0" dirty="0">
                  <a:solidFill>
                    <a:sysClr val="windowText" lastClr="000000"/>
                  </a:solidFill>
                </a:rPr>
                <a:t>Memory-Mapped</a:t>
              </a:r>
            </a:p>
            <a:p>
              <a:pPr algn="ctr">
                <a:defRPr/>
              </a:pPr>
              <a:r>
                <a:rPr lang="en-US" altLang="ko-KR" kern="0" dirty="0">
                  <a:solidFill>
                    <a:sysClr val="windowText" lastClr="000000"/>
                  </a:solidFill>
                </a:rPr>
                <a:t>Accelerator Interface</a:t>
              </a:r>
            </a:p>
            <a:p>
              <a:pPr algn="ctr">
                <a:defRPr/>
              </a:pPr>
              <a:r>
                <a:rPr lang="en-US" altLang="ko-KR" sz="1400" kern="0" dirty="0">
                  <a:solidFill>
                    <a:sysClr val="windowText" lastClr="000000"/>
                  </a:solidFill>
                </a:rPr>
                <a:t>(</a:t>
              </a:r>
              <a:r>
                <a:rPr lang="en-US" altLang="ko-KR" sz="1400" kern="0" dirty="0" err="1">
                  <a:solidFill>
                    <a:sysClr val="windowText" lastClr="000000"/>
                  </a:solidFill>
                </a:rPr>
                <a:t>Noncacheable</a:t>
              </a:r>
              <a:r>
                <a:rPr lang="en-US" altLang="ko-KR" sz="1400" kern="0" dirty="0">
                  <a:solidFill>
                    <a:sysClr val="windowText" lastClr="000000"/>
                  </a:solidFill>
                </a:rPr>
                <a:t>, Physically Addressed)</a:t>
              </a:r>
              <a:endParaRPr lang="ko-KR" altLang="en-US" sz="1400" kern="0" dirty="0">
                <a:solidFill>
                  <a:sysClr val="windowText" lastClr="000000"/>
                </a:solidFill>
              </a:endParaRPr>
            </a:p>
          </p:txBody>
        </p:sp>
      </p:grpSp>
      <p:grpSp>
        <p:nvGrpSpPr>
          <p:cNvPr id="494" name="그룹 696"/>
          <p:cNvGrpSpPr/>
          <p:nvPr/>
        </p:nvGrpSpPr>
        <p:grpSpPr>
          <a:xfrm>
            <a:off x="257925" y="3794393"/>
            <a:ext cx="2309790" cy="2319536"/>
            <a:chOff x="257925" y="3794393"/>
            <a:chExt cx="2309790" cy="2319536"/>
          </a:xfrm>
        </p:grpSpPr>
        <p:sp>
          <p:nvSpPr>
            <p:cNvPr id="495" name="직사각형 622"/>
            <p:cNvSpPr/>
            <p:nvPr/>
          </p:nvSpPr>
          <p:spPr>
            <a:xfrm>
              <a:off x="257925" y="3794393"/>
              <a:ext cx="2309790" cy="2319536"/>
            </a:xfrm>
            <a:prstGeom prst="rect">
              <a:avLst/>
            </a:prstGeom>
            <a:solidFill>
              <a:sysClr val="window" lastClr="FFFFFF">
                <a:alpha val="7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496" name="타원 623"/>
            <p:cNvSpPr/>
            <p:nvPr/>
          </p:nvSpPr>
          <p:spPr>
            <a:xfrm>
              <a:off x="1024088" y="4551843"/>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7" name="타원 624"/>
            <p:cNvSpPr/>
            <p:nvPr/>
          </p:nvSpPr>
          <p:spPr>
            <a:xfrm>
              <a:off x="1708299" y="4468347"/>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8" name="타원 625"/>
            <p:cNvSpPr/>
            <p:nvPr/>
          </p:nvSpPr>
          <p:spPr>
            <a:xfrm>
              <a:off x="1509490" y="4650960"/>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9" name="타원 626"/>
            <p:cNvSpPr/>
            <p:nvPr/>
          </p:nvSpPr>
          <p:spPr>
            <a:xfrm>
              <a:off x="1609829"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00" name="타원 627"/>
            <p:cNvSpPr/>
            <p:nvPr/>
          </p:nvSpPr>
          <p:spPr>
            <a:xfrm>
              <a:off x="1024088" y="5711858"/>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1" name="직선 화살표 연결선 629"/>
            <p:cNvCxnSpPr>
              <a:stCxn id="496" idx="4"/>
              <a:endCxn id="500" idx="0"/>
            </p:cNvCxnSpPr>
            <p:nvPr/>
          </p:nvCxnSpPr>
          <p:spPr>
            <a:xfrm>
              <a:off x="1127182" y="4758031"/>
              <a:ext cx="0" cy="953827"/>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2" name="직선 화살표 연결선 632"/>
            <p:cNvCxnSpPr/>
            <p:nvPr/>
          </p:nvCxnSpPr>
          <p:spPr>
            <a:xfrm flipV="1">
              <a:off x="1237451" y="4583746"/>
              <a:ext cx="465414" cy="52548"/>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3" name="직선 화살표 연결선 643"/>
            <p:cNvCxnSpPr/>
            <p:nvPr/>
          </p:nvCxnSpPr>
          <p:spPr>
            <a:xfrm>
              <a:off x="1204599" y="4731504"/>
              <a:ext cx="427085" cy="431076"/>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4" name="구부러진 연결선 663"/>
            <p:cNvCxnSpPr>
              <a:stCxn id="497" idx="4"/>
              <a:endCxn id="498" idx="6"/>
            </p:cNvCxnSpPr>
            <p:nvPr/>
          </p:nvCxnSpPr>
          <p:spPr>
            <a:xfrm rot="5400000">
              <a:off x="1723777" y="4666437"/>
              <a:ext cx="79519" cy="95715"/>
            </a:xfrm>
            <a:prstGeom prst="curvedConnector2">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5" name="직선 화살표 연결선 664"/>
            <p:cNvCxnSpPr/>
            <p:nvPr/>
          </p:nvCxnSpPr>
          <p:spPr>
            <a:xfrm flipH="1">
              <a:off x="1170428" y="4845772"/>
              <a:ext cx="399848" cy="876072"/>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6" name="타원 673"/>
            <p:cNvSpPr/>
            <p:nvPr/>
          </p:nvSpPr>
          <p:spPr>
            <a:xfrm>
              <a:off x="449241"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7" name="직선 화살표 연결선 674"/>
            <p:cNvCxnSpPr>
              <a:stCxn id="499" idx="2"/>
              <a:endCxn id="506" idx="6"/>
            </p:cNvCxnSpPr>
            <p:nvPr/>
          </p:nvCxnSpPr>
          <p:spPr>
            <a:xfrm flipH="1">
              <a:off x="655429" y="5238406"/>
              <a:ext cx="954400" cy="0"/>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8" name="타원 678"/>
            <p:cNvSpPr/>
            <p:nvPr/>
          </p:nvSpPr>
          <p:spPr>
            <a:xfrm>
              <a:off x="2189246" y="3977345"/>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9" name="직선 화살표 연결선 679"/>
            <p:cNvCxnSpPr/>
            <p:nvPr/>
          </p:nvCxnSpPr>
          <p:spPr>
            <a:xfrm flipV="1">
              <a:off x="1883554" y="4166817"/>
              <a:ext cx="329400" cy="33318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10" name="직선 화살표 연결선 689"/>
            <p:cNvCxnSpPr/>
            <p:nvPr/>
          </p:nvCxnSpPr>
          <p:spPr>
            <a:xfrm flipH="1">
              <a:off x="1763098" y="4177768"/>
              <a:ext cx="479537" cy="96821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grpSp>
      <p:sp>
        <p:nvSpPr>
          <p:cNvPr id="515" name="직사각형 2"/>
          <p:cNvSpPr/>
          <p:nvPr/>
        </p:nvSpPr>
        <p:spPr>
          <a:xfrm>
            <a:off x="0" y="1"/>
            <a:ext cx="9144000" cy="4086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6" name="직사각형 256"/>
          <p:cNvSpPr/>
          <p:nvPr/>
        </p:nvSpPr>
        <p:spPr>
          <a:xfrm>
            <a:off x="0" y="5400000"/>
            <a:ext cx="9144000" cy="1458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7" name="직사각형 257"/>
          <p:cNvSpPr/>
          <p:nvPr/>
        </p:nvSpPr>
        <p:spPr>
          <a:xfrm>
            <a:off x="0" y="4086000"/>
            <a:ext cx="6413494" cy="1314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8" name="직사각형 259"/>
          <p:cNvSpPr/>
          <p:nvPr/>
        </p:nvSpPr>
        <p:spPr>
          <a:xfrm>
            <a:off x="8312935" y="4086000"/>
            <a:ext cx="831065" cy="1314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9" name="모서리가 둥근 직사각형 10"/>
          <p:cNvSpPr/>
          <p:nvPr/>
        </p:nvSpPr>
        <p:spPr>
          <a:xfrm>
            <a:off x="6313610" y="3214446"/>
            <a:ext cx="2087858" cy="563984"/>
          </a:xfrm>
          <a:prstGeom prst="round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2400" kern="0" dirty="0">
                <a:solidFill>
                  <a:sysClr val="windowText" lastClr="000000"/>
                </a:solidFill>
                <a:latin typeface="Calibri"/>
                <a:ea typeface="나눔고딕"/>
              </a:rPr>
              <a:t>Prefetching</a:t>
            </a:r>
            <a:endParaRPr lang="ko-KR" altLang="en-US" sz="2400" kern="0" dirty="0">
              <a:solidFill>
                <a:sysClr val="windowText" lastClr="000000"/>
              </a:solidFill>
              <a:latin typeface="Calibri"/>
              <a:ea typeface="나눔고딕"/>
            </a:endParaRPr>
          </a:p>
        </p:txBody>
      </p:sp>
    </p:spTree>
    <p:extLst>
      <p:ext uri="{BB962C8B-B14F-4D97-AF65-F5344CB8AC3E}">
        <p14:creationId xmlns:p14="http://schemas.microsoft.com/office/powerpoint/2010/main" val="1080657942"/>
      </p:ext>
    </p:extLst>
  </p:cSld>
  <p:clrMapOvr>
    <a:masterClrMapping/>
  </p:clrMapOvr>
  <p:transition/>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Communications In Tesseract (I)</a:t>
            </a:r>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148</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2"/>
          <a:stretch>
            <a:fillRect/>
          </a:stretch>
        </p:blipFill>
        <p:spPr>
          <a:xfrm>
            <a:off x="266700" y="1135681"/>
            <a:ext cx="8267700" cy="5176881"/>
          </a:xfrm>
          <a:prstGeom prst="rect">
            <a:avLst/>
          </a:prstGeom>
        </p:spPr>
      </p:pic>
    </p:spTree>
    <p:extLst>
      <p:ext uri="{BB962C8B-B14F-4D97-AF65-F5344CB8AC3E}">
        <p14:creationId xmlns:p14="http://schemas.microsoft.com/office/powerpoint/2010/main" val="3780000483"/>
      </p:ext>
    </p:extLst>
  </p:cSld>
  <p:clrMapOvr>
    <a:masterClrMapping/>
  </p:clrMapOvr>
  <p:transition/>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Communications In Tesseract (II)</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149</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2"/>
          <a:stretch>
            <a:fillRect/>
          </a:stretch>
        </p:blipFill>
        <p:spPr>
          <a:xfrm>
            <a:off x="228600" y="1105123"/>
            <a:ext cx="8229600" cy="5219477"/>
          </a:xfrm>
          <a:prstGeom prst="rect">
            <a:avLst/>
          </a:prstGeom>
        </p:spPr>
      </p:pic>
    </p:spTree>
    <p:extLst>
      <p:ext uri="{BB962C8B-B14F-4D97-AF65-F5344CB8AC3E}">
        <p14:creationId xmlns:p14="http://schemas.microsoft.com/office/powerpoint/2010/main" val="1585516661"/>
      </p:ext>
    </p:extLst>
  </p:cSld>
  <p:clrMapOvr>
    <a:masterClrMapping/>
  </p:clrMapOvr>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17F82E-640E-AA4A-BA41-BA930D185510}"/>
              </a:ext>
            </a:extLst>
          </p:cNvPr>
          <p:cNvSpPr>
            <a:spLocks noGrp="1"/>
          </p:cNvSpPr>
          <p:nvPr>
            <p:ph type="title"/>
          </p:nvPr>
        </p:nvSpPr>
        <p:spPr>
          <a:xfrm>
            <a:off x="228600" y="152400"/>
            <a:ext cx="8807848" cy="756320"/>
          </a:xfrm>
        </p:spPr>
        <p:txBody>
          <a:bodyPr/>
          <a:lstStyle/>
          <a:p>
            <a:r>
              <a:rPr lang="en-US" sz="3600" dirty="0"/>
              <a:t>Shifted Hamming Distance: SIMD Acceleration</a:t>
            </a:r>
          </a:p>
        </p:txBody>
      </p:sp>
      <p:sp>
        <p:nvSpPr>
          <p:cNvPr id="3" name="Content Placeholder 2">
            <a:extLst>
              <a:ext uri="{FF2B5EF4-FFF2-40B4-BE49-F238E27FC236}">
                <a16:creationId xmlns:a16="http://schemas.microsoft.com/office/drawing/2014/main" id="{35A7C2CD-C6A2-1449-9221-B1608C4FAFC2}"/>
              </a:ext>
            </a:extLst>
          </p:cNvPr>
          <p:cNvSpPr>
            <a:spLocks noGrp="1"/>
          </p:cNvSpPr>
          <p:nvPr>
            <p:ph idx="1"/>
          </p:nvPr>
        </p:nvSpPr>
        <p:spPr/>
        <p:txBody>
          <a:bodyPr/>
          <a:lstStyle/>
          <a:p>
            <a:endParaRPr lang="en-US"/>
          </a:p>
        </p:txBody>
      </p:sp>
      <p:sp>
        <p:nvSpPr>
          <p:cNvPr id="4" name="Slide Number Placeholder 3">
            <a:extLst>
              <a:ext uri="{FF2B5EF4-FFF2-40B4-BE49-F238E27FC236}">
                <a16:creationId xmlns:a16="http://schemas.microsoft.com/office/drawing/2014/main" id="{5F2405B1-0D67-9F47-A335-E3FA3DAA514A}"/>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a:extLst>
              <a:ext uri="{FF2B5EF4-FFF2-40B4-BE49-F238E27FC236}">
                <a16:creationId xmlns:a16="http://schemas.microsoft.com/office/drawing/2014/main" id="{2C6DBDE8-4D7A-1E4F-9F47-EBE9371E327D}"/>
              </a:ext>
            </a:extLst>
          </p:cNvPr>
          <p:cNvPicPr>
            <a:picLocks noChangeAspect="1"/>
          </p:cNvPicPr>
          <p:nvPr/>
        </p:nvPicPr>
        <p:blipFill>
          <a:blip r:embed="rId2"/>
          <a:stretch>
            <a:fillRect/>
          </a:stretch>
        </p:blipFill>
        <p:spPr>
          <a:xfrm>
            <a:off x="0" y="1052736"/>
            <a:ext cx="9144000" cy="4112315"/>
          </a:xfrm>
          <a:prstGeom prst="rect">
            <a:avLst/>
          </a:prstGeom>
        </p:spPr>
      </p:pic>
      <p:sp>
        <p:nvSpPr>
          <p:cNvPr id="6" name="TextBox 5">
            <a:extLst>
              <a:ext uri="{FF2B5EF4-FFF2-40B4-BE49-F238E27FC236}">
                <a16:creationId xmlns:a16="http://schemas.microsoft.com/office/drawing/2014/main" id="{8FD16523-9524-E743-BD65-DB036E5D839C}"/>
              </a:ext>
            </a:extLst>
          </p:cNvPr>
          <p:cNvSpPr txBox="1"/>
          <p:nvPr/>
        </p:nvSpPr>
        <p:spPr>
          <a:xfrm>
            <a:off x="0" y="5589240"/>
            <a:ext cx="9036448" cy="9233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Xin+, </a:t>
            </a:r>
            <a:r>
              <a:rPr kumimoji="0" lang="en-US" sz="1800" b="1" i="0" u="none" strike="noStrike" kern="1200" cap="none" spc="0" normalizeH="0" baseline="0" noProof="0" dirty="0">
                <a:ln>
                  <a:noFill/>
                </a:ln>
                <a:solidFill>
                  <a:srgbClr val="000000"/>
                </a:solidFill>
                <a:effectLst/>
                <a:uLnTx/>
                <a:uFillTx/>
                <a:latin typeface="Tahoma"/>
                <a:ea typeface="+mn-ea"/>
                <a:cs typeface="+mn-cs"/>
                <a:hlinkClick r:id="" action="ppaction://noaction"/>
              </a:rPr>
              <a:t>"Shifted Hamming Distance: A Fast and Accurate SIMD-friendly Filter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Tahoma"/>
                <a:ea typeface="+mn-ea"/>
                <a:cs typeface="+mn-cs"/>
                <a:hlinkClick r:id="" action="ppaction://noaction"/>
              </a:rPr>
              <a:t>to Accelerate Alignment Verification in Read Mapping”</a:t>
            </a:r>
            <a:r>
              <a:rPr kumimoji="0" lang="en-US" sz="1800" b="1" i="0" u="none" strike="noStrike" kern="1200" cap="none" spc="0" normalizeH="0" baseline="0" noProof="0" dirty="0">
                <a:ln>
                  <a:noFill/>
                </a:ln>
                <a:solidFill>
                  <a:srgbClr val="000000"/>
                </a:solidFill>
                <a:effectLst/>
                <a:uLnTx/>
                <a:uFillTx/>
                <a:latin typeface="Tahoma"/>
                <a:ea typeface="+mn-ea"/>
                <a:cs typeface="+mn-cs"/>
              </a:rPr>
              <a:t>, Bioinformatics 2015.</a:t>
            </a:r>
            <a:br>
              <a:rPr kumimoji="0" lang="en-US" sz="1800" b="0" i="0" u="none" strike="noStrike" kern="1200" cap="none" spc="0" normalizeH="0" baseline="0" noProof="0" dirty="0">
                <a:ln>
                  <a:noFill/>
                </a:ln>
                <a:solidFill>
                  <a:srgbClr val="000000"/>
                </a:solidFill>
                <a:effectLst/>
                <a:uLnTx/>
                <a:uFillTx/>
                <a:latin typeface="Tahoma"/>
                <a:ea typeface="+mn-ea"/>
                <a:cs typeface="+mn-cs"/>
              </a:rPr>
            </a:br>
            <a:endParaRPr kumimoji="0" lang="en-US" sz="1800" b="0" i="0" u="none" strike="noStrike" kern="1200" cap="none" spc="0" normalizeH="0" baseline="0" noProof="0" dirty="0">
              <a:ln>
                <a:noFill/>
              </a:ln>
              <a:solidFill>
                <a:srgbClr val="000000"/>
              </a:solidFill>
              <a:effectLst/>
              <a:uLnTx/>
              <a:uFillTx/>
              <a:latin typeface="Tahoma"/>
              <a:ea typeface="+mn-ea"/>
              <a:cs typeface="+mn-cs"/>
            </a:endParaRPr>
          </a:p>
        </p:txBody>
      </p:sp>
    </p:spTree>
    <p:extLst>
      <p:ext uri="{BB962C8B-B14F-4D97-AF65-F5344CB8AC3E}">
        <p14:creationId xmlns:p14="http://schemas.microsoft.com/office/powerpoint/2010/main" val="273395932"/>
      </p:ext>
    </p:extLst>
  </p:cSld>
  <p:clrMapOvr>
    <a:masterClrMapping/>
  </p:clrMapOvr>
  <p:transition/>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Communications In Tesseract (III)</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150</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3" name="Picture 2"/>
          <p:cNvPicPr>
            <a:picLocks noChangeAspect="1"/>
          </p:cNvPicPr>
          <p:nvPr/>
        </p:nvPicPr>
        <p:blipFill>
          <a:blip r:embed="rId2"/>
          <a:stretch>
            <a:fillRect/>
          </a:stretch>
        </p:blipFill>
        <p:spPr>
          <a:xfrm>
            <a:off x="304800" y="1069117"/>
            <a:ext cx="8305800" cy="5255483"/>
          </a:xfrm>
          <a:prstGeom prst="rect">
            <a:avLst/>
          </a:prstGeom>
        </p:spPr>
      </p:pic>
    </p:spTree>
    <p:extLst>
      <p:ext uri="{BB962C8B-B14F-4D97-AF65-F5344CB8AC3E}">
        <p14:creationId xmlns:p14="http://schemas.microsoft.com/office/powerpoint/2010/main" val="3228966748"/>
      </p:ext>
    </p:extLst>
  </p:cSld>
  <p:clrMapOvr>
    <a:masterClrMapping/>
  </p:clrMapOvr>
  <p:transition/>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Remote Function Call (Non-Blocking)</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151</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2"/>
          <a:stretch>
            <a:fillRect/>
          </a:stretch>
        </p:blipFill>
        <p:spPr>
          <a:xfrm>
            <a:off x="254000" y="1066800"/>
            <a:ext cx="8229600" cy="5237018"/>
          </a:xfrm>
          <a:prstGeom prst="rect">
            <a:avLst/>
          </a:prstGeom>
        </p:spPr>
      </p:pic>
    </p:spTree>
    <p:extLst>
      <p:ext uri="{BB962C8B-B14F-4D97-AF65-F5344CB8AC3E}">
        <p14:creationId xmlns:p14="http://schemas.microsoft.com/office/powerpoint/2010/main" val="773743576"/>
      </p:ext>
    </p:extLst>
  </p:cSld>
  <p:clrMapOvr>
    <a:masterClrMapping/>
  </p:clrMapOvr>
  <p:transition/>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Evaluated Systems</a:t>
            </a:r>
          </a:p>
        </p:txBody>
      </p:sp>
      <p:grpSp>
        <p:nvGrpSpPr>
          <p:cNvPr id="245" name="그룹 9"/>
          <p:cNvGrpSpPr/>
          <p:nvPr/>
        </p:nvGrpSpPr>
        <p:grpSpPr>
          <a:xfrm>
            <a:off x="4753793" y="1140133"/>
            <a:ext cx="1662216" cy="4531606"/>
            <a:chOff x="4753793" y="1340768"/>
            <a:chExt cx="1662216" cy="4531606"/>
          </a:xfrm>
        </p:grpSpPr>
        <p:sp>
          <p:nvSpPr>
            <p:cNvPr id="246" name="TextBox 245"/>
            <p:cNvSpPr txBox="1"/>
            <p:nvPr/>
          </p:nvSpPr>
          <p:spPr>
            <a:xfrm>
              <a:off x="4922700" y="1340768"/>
              <a:ext cx="1324402" cy="461665"/>
            </a:xfrm>
            <a:prstGeom prst="rect">
              <a:avLst/>
            </a:prstGeom>
            <a:noFill/>
          </p:spPr>
          <p:txBody>
            <a:bodyPr wrap="none" rtlCol="0" anchor="ctr">
              <a:spAutoFit/>
            </a:bodyPr>
            <a:lstStyle/>
            <a:p>
              <a:pPr algn="ctr">
                <a:defRPr/>
              </a:pPr>
              <a:r>
                <a:rPr lang="en-US" altLang="ko-KR" sz="2400" kern="0" dirty="0">
                  <a:solidFill>
                    <a:sysClr val="windowText" lastClr="000000"/>
                  </a:solidFill>
                </a:rPr>
                <a:t>HMC-MC</a:t>
              </a:r>
              <a:endParaRPr lang="ko-KR" altLang="en-US" sz="2400" kern="0" dirty="0">
                <a:solidFill>
                  <a:sysClr val="windowText" lastClr="000000"/>
                </a:solidFill>
              </a:endParaRPr>
            </a:p>
          </p:txBody>
        </p:sp>
        <p:grpSp>
          <p:nvGrpSpPr>
            <p:cNvPr id="247" name="그룹 530"/>
            <p:cNvGrpSpPr/>
            <p:nvPr/>
          </p:nvGrpSpPr>
          <p:grpSpPr>
            <a:xfrm>
              <a:off x="4753793" y="2137755"/>
              <a:ext cx="1662216" cy="3734619"/>
              <a:chOff x="4986958" y="2155226"/>
              <a:chExt cx="1662216" cy="3734619"/>
            </a:xfrm>
          </p:grpSpPr>
          <p:grpSp>
            <p:nvGrpSpPr>
              <p:cNvPr id="248" name="그룹 234"/>
              <p:cNvGrpSpPr/>
              <p:nvPr/>
            </p:nvGrpSpPr>
            <p:grpSpPr>
              <a:xfrm rot="5400000">
                <a:off x="4986919" y="3188862"/>
                <a:ext cx="1660086" cy="1660007"/>
                <a:chOff x="2733859" y="2420936"/>
                <a:chExt cx="2016223" cy="2016129"/>
              </a:xfrm>
            </p:grpSpPr>
            <p:sp>
              <p:nvSpPr>
                <p:cNvPr id="283" name="직사각형 271"/>
                <p:cNvSpPr/>
                <p:nvPr/>
              </p:nvSpPr>
              <p:spPr>
                <a:xfrm rot="16200000">
                  <a:off x="2733907" y="2420889"/>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400" kern="0" dirty="0">
                      <a:solidFill>
                        <a:sysClr val="windowText" lastClr="000000"/>
                      </a:solidFill>
                      <a:latin typeface="Calibri"/>
                      <a:ea typeface="나눔고딕"/>
                    </a:rPr>
                    <a:t>128</a:t>
                  </a:r>
                  <a:br>
                    <a:rPr lang="en-US" altLang="ko-KR" sz="1400" kern="0" dirty="0">
                      <a:solidFill>
                        <a:sysClr val="windowText" lastClr="000000"/>
                      </a:solidFill>
                      <a:latin typeface="Calibri"/>
                      <a:ea typeface="나눔고딕"/>
                    </a:rPr>
                  </a:br>
                  <a:r>
                    <a:rPr lang="en-US" altLang="ko-KR" sz="1400" kern="0" spc="-100" dirty="0">
                      <a:solidFill>
                        <a:sysClr val="windowText" lastClr="000000"/>
                      </a:solidFill>
                      <a:latin typeface="Calibri"/>
                      <a:ea typeface="나눔고딕"/>
                    </a:rPr>
                    <a:t>In-Order</a:t>
                  </a:r>
                </a:p>
                <a:p>
                  <a:pPr algn="ctr">
                    <a:defRPr/>
                  </a:pPr>
                  <a:r>
                    <a:rPr lang="en-US" altLang="ko-KR" sz="1400" kern="0" dirty="0">
                      <a:solidFill>
                        <a:sysClr val="windowText" lastClr="000000"/>
                      </a:solidFill>
                      <a:latin typeface="Calibri"/>
                      <a:ea typeface="나눔고딕"/>
                    </a:rPr>
                    <a:t>2GHz</a:t>
                  </a:r>
                  <a:endParaRPr lang="ko-KR" altLang="en-US" sz="1400" kern="0" dirty="0">
                    <a:solidFill>
                      <a:sysClr val="windowText" lastClr="000000"/>
                    </a:solidFill>
                    <a:latin typeface="Calibri"/>
                    <a:ea typeface="나눔고딕"/>
                  </a:endParaRPr>
                </a:p>
              </p:txBody>
            </p:sp>
            <p:sp>
              <p:nvSpPr>
                <p:cNvPr id="284" name="직사각형 272"/>
                <p:cNvSpPr/>
                <p:nvPr/>
              </p:nvSpPr>
              <p:spPr>
                <a:xfrm rot="16200000">
                  <a:off x="3886034" y="2420889"/>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400" kern="0" dirty="0">
                      <a:solidFill>
                        <a:sysClr val="windowText" lastClr="000000"/>
                      </a:solidFill>
                      <a:latin typeface="Calibri"/>
                      <a:ea typeface="나눔고딕"/>
                    </a:rPr>
                    <a:t>128</a:t>
                  </a:r>
                  <a:br>
                    <a:rPr lang="en-US" altLang="ko-KR" sz="1400" kern="0" dirty="0">
                      <a:solidFill>
                        <a:sysClr val="windowText" lastClr="000000"/>
                      </a:solidFill>
                      <a:latin typeface="Calibri"/>
                      <a:ea typeface="나눔고딕"/>
                    </a:rPr>
                  </a:br>
                  <a:r>
                    <a:rPr lang="en-US" altLang="ko-KR" sz="1400" kern="0" spc="-100" dirty="0">
                      <a:solidFill>
                        <a:sysClr val="windowText" lastClr="000000"/>
                      </a:solidFill>
                      <a:latin typeface="Calibri"/>
                      <a:ea typeface="나눔고딕"/>
                    </a:rPr>
                    <a:t>In-Order</a:t>
                  </a:r>
                </a:p>
                <a:p>
                  <a:pPr algn="ctr">
                    <a:defRPr/>
                  </a:pPr>
                  <a:r>
                    <a:rPr lang="en-US" altLang="ko-KR" sz="1400" kern="0" dirty="0">
                      <a:solidFill>
                        <a:sysClr val="windowText" lastClr="000000"/>
                      </a:solidFill>
                      <a:latin typeface="Calibri"/>
                      <a:ea typeface="나눔고딕"/>
                    </a:rPr>
                    <a:t>2GHz</a:t>
                  </a:r>
                  <a:endParaRPr lang="ko-KR" altLang="en-US" sz="1400" kern="0" dirty="0">
                    <a:solidFill>
                      <a:sysClr val="windowText" lastClr="000000"/>
                    </a:solidFill>
                    <a:latin typeface="Calibri"/>
                    <a:ea typeface="나눔고딕"/>
                  </a:endParaRPr>
                </a:p>
              </p:txBody>
            </p:sp>
            <p:sp>
              <p:nvSpPr>
                <p:cNvPr id="285" name="직사각형 273"/>
                <p:cNvSpPr/>
                <p:nvPr/>
              </p:nvSpPr>
              <p:spPr>
                <a:xfrm rot="16200000">
                  <a:off x="3886034" y="3573017"/>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400" kern="0" dirty="0">
                      <a:solidFill>
                        <a:sysClr val="windowText" lastClr="000000"/>
                      </a:solidFill>
                      <a:latin typeface="Calibri"/>
                      <a:ea typeface="나눔고딕"/>
                    </a:rPr>
                    <a:t>128</a:t>
                  </a:r>
                  <a:br>
                    <a:rPr lang="en-US" altLang="ko-KR" sz="1400" kern="0" dirty="0">
                      <a:solidFill>
                        <a:sysClr val="windowText" lastClr="000000"/>
                      </a:solidFill>
                      <a:latin typeface="Calibri"/>
                      <a:ea typeface="나눔고딕"/>
                    </a:rPr>
                  </a:br>
                  <a:r>
                    <a:rPr lang="en-US" altLang="ko-KR" sz="1400" kern="0" spc="-100" dirty="0">
                      <a:solidFill>
                        <a:sysClr val="windowText" lastClr="000000"/>
                      </a:solidFill>
                      <a:latin typeface="Calibri"/>
                      <a:ea typeface="나눔고딕"/>
                    </a:rPr>
                    <a:t>In-Order</a:t>
                  </a:r>
                </a:p>
                <a:p>
                  <a:pPr algn="ctr">
                    <a:defRPr/>
                  </a:pPr>
                  <a:r>
                    <a:rPr lang="en-US" altLang="ko-KR" sz="1400" kern="0" dirty="0">
                      <a:solidFill>
                        <a:sysClr val="windowText" lastClr="000000"/>
                      </a:solidFill>
                      <a:latin typeface="Calibri"/>
                      <a:ea typeface="나눔고딕"/>
                    </a:rPr>
                    <a:t>2GHz</a:t>
                  </a:r>
                  <a:endParaRPr lang="ko-KR" altLang="en-US" sz="1400" kern="0" dirty="0">
                    <a:solidFill>
                      <a:sysClr val="windowText" lastClr="000000"/>
                    </a:solidFill>
                    <a:latin typeface="Calibri"/>
                    <a:ea typeface="나눔고딕"/>
                  </a:endParaRPr>
                </a:p>
              </p:txBody>
            </p:sp>
            <p:sp>
              <p:nvSpPr>
                <p:cNvPr id="286" name="직사각형 274"/>
                <p:cNvSpPr/>
                <p:nvPr/>
              </p:nvSpPr>
              <p:spPr>
                <a:xfrm rot="16200000">
                  <a:off x="2733907" y="3573017"/>
                  <a:ext cx="864000"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400" kern="0" dirty="0">
                      <a:solidFill>
                        <a:sysClr val="windowText" lastClr="000000"/>
                      </a:solidFill>
                      <a:latin typeface="Calibri"/>
                      <a:ea typeface="나눔고딕"/>
                    </a:rPr>
                    <a:t>128</a:t>
                  </a:r>
                  <a:br>
                    <a:rPr lang="en-US" altLang="ko-KR" sz="1400" kern="0" dirty="0">
                      <a:solidFill>
                        <a:sysClr val="windowText" lastClr="000000"/>
                      </a:solidFill>
                      <a:latin typeface="Calibri"/>
                      <a:ea typeface="나눔고딕"/>
                    </a:rPr>
                  </a:br>
                  <a:r>
                    <a:rPr lang="en-US" altLang="ko-KR" sz="1400" kern="0" spc="-100" dirty="0">
                      <a:solidFill>
                        <a:sysClr val="windowText" lastClr="000000"/>
                      </a:solidFill>
                      <a:latin typeface="Calibri"/>
                      <a:ea typeface="나눔고딕"/>
                    </a:rPr>
                    <a:t>In-Order</a:t>
                  </a:r>
                </a:p>
                <a:p>
                  <a:pPr algn="ctr">
                    <a:defRPr/>
                  </a:pPr>
                  <a:r>
                    <a:rPr lang="en-US" altLang="ko-KR" sz="1400" kern="0" dirty="0">
                      <a:solidFill>
                        <a:sysClr val="windowText" lastClr="000000"/>
                      </a:solidFill>
                      <a:latin typeface="Calibri"/>
                      <a:ea typeface="나눔고딕"/>
                    </a:rPr>
                    <a:t>2GHz</a:t>
                  </a:r>
                  <a:endParaRPr lang="ko-KR" altLang="en-US" sz="1400" kern="0" dirty="0">
                    <a:solidFill>
                      <a:sysClr val="windowText" lastClr="000000"/>
                    </a:solidFill>
                    <a:latin typeface="Calibri"/>
                    <a:ea typeface="나눔고딕"/>
                  </a:endParaRPr>
                </a:p>
              </p:txBody>
            </p:sp>
            <p:cxnSp>
              <p:nvCxnSpPr>
                <p:cNvPr id="287" name="직선 화살표 연결선 275"/>
                <p:cNvCxnSpPr>
                  <a:stCxn id="283" idx="1"/>
                  <a:endCxn id="286" idx="3"/>
                </p:cNvCxnSpPr>
                <p:nvPr/>
              </p:nvCxnSpPr>
              <p:spPr>
                <a:xfrm rot="16200000" flipH="1">
                  <a:off x="3021844" y="3429001"/>
                  <a:ext cx="288128"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288" name="직선 화살표 연결선 276"/>
                <p:cNvCxnSpPr>
                  <a:stCxn id="286" idx="2"/>
                  <a:endCxn id="285" idx="0"/>
                </p:cNvCxnSpPr>
                <p:nvPr/>
              </p:nvCxnSpPr>
              <p:spPr>
                <a:xfrm rot="16200000">
                  <a:off x="3741970" y="3861047"/>
                  <a:ext cx="1" cy="288033"/>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289" name="직선 화살표 연결선 277"/>
                <p:cNvCxnSpPr>
                  <a:stCxn id="284" idx="1"/>
                  <a:endCxn id="285" idx="3"/>
                </p:cNvCxnSpPr>
                <p:nvPr/>
              </p:nvCxnSpPr>
              <p:spPr>
                <a:xfrm rot="16200000" flipH="1">
                  <a:off x="4173972" y="3429000"/>
                  <a:ext cx="288127"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290" name="직선 화살표 연결선 278"/>
                <p:cNvCxnSpPr>
                  <a:stCxn id="283" idx="2"/>
                  <a:endCxn id="284" idx="0"/>
                </p:cNvCxnSpPr>
                <p:nvPr/>
              </p:nvCxnSpPr>
              <p:spPr>
                <a:xfrm rot="16200000">
                  <a:off x="3741971" y="2708920"/>
                  <a:ext cx="0"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291" name="직선 화살표 연결선 279"/>
                <p:cNvCxnSpPr/>
                <p:nvPr/>
              </p:nvCxnSpPr>
              <p:spPr>
                <a:xfrm>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292" name="직선 화살표 연결선 280"/>
                <p:cNvCxnSpPr/>
                <p:nvPr/>
              </p:nvCxnSpPr>
              <p:spPr>
                <a:xfrm flipH="1">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grpSp>
            <p:nvGrpSpPr>
              <p:cNvPr id="249" name="그룹 494"/>
              <p:cNvGrpSpPr/>
              <p:nvPr/>
            </p:nvGrpSpPr>
            <p:grpSpPr>
              <a:xfrm>
                <a:off x="4986958" y="4853737"/>
                <a:ext cx="1662216" cy="1036108"/>
                <a:chOff x="2829427" y="4853737"/>
                <a:chExt cx="1662216" cy="1036108"/>
              </a:xfrm>
            </p:grpSpPr>
            <p:sp>
              <p:nvSpPr>
                <p:cNvPr id="267" name="직사각형 495"/>
                <p:cNvSpPr/>
                <p:nvPr/>
              </p:nvSpPr>
              <p:spPr>
                <a:xfrm rot="16200000">
                  <a:off x="283003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68" name="직사각형 496"/>
                <p:cNvSpPr/>
                <p:nvPr/>
              </p:nvSpPr>
              <p:spPr>
                <a:xfrm rot="16200000">
                  <a:off x="283003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69" name="직선 화살표 연결선 497"/>
                <p:cNvCxnSpPr/>
                <p:nvPr/>
              </p:nvCxnSpPr>
              <p:spPr>
                <a:xfrm rot="16200000">
                  <a:off x="292244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70" name="직선 화살표 연결선 498"/>
                <p:cNvCxnSpPr/>
                <p:nvPr/>
              </p:nvCxnSpPr>
              <p:spPr>
                <a:xfrm rot="16200000">
                  <a:off x="256682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71" name="직사각형 499"/>
                <p:cNvSpPr/>
                <p:nvPr/>
              </p:nvSpPr>
              <p:spPr>
                <a:xfrm rot="16200000">
                  <a:off x="323642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72" name="직사각형 500"/>
                <p:cNvSpPr/>
                <p:nvPr/>
              </p:nvSpPr>
              <p:spPr>
                <a:xfrm rot="16200000">
                  <a:off x="323642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73" name="직선 화살표 연결선 501"/>
                <p:cNvCxnSpPr/>
                <p:nvPr/>
              </p:nvCxnSpPr>
              <p:spPr>
                <a:xfrm rot="16200000">
                  <a:off x="332883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74" name="직선 화살표 연결선 502"/>
                <p:cNvCxnSpPr/>
                <p:nvPr/>
              </p:nvCxnSpPr>
              <p:spPr>
                <a:xfrm rot="16200000">
                  <a:off x="297321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75" name="직사각형 503"/>
                <p:cNvSpPr/>
                <p:nvPr/>
              </p:nvSpPr>
              <p:spPr>
                <a:xfrm rot="16200000">
                  <a:off x="377865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76" name="직사각형 504"/>
                <p:cNvSpPr/>
                <p:nvPr/>
              </p:nvSpPr>
              <p:spPr>
                <a:xfrm rot="16200000">
                  <a:off x="377865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77" name="직선 화살표 연결선 505"/>
                <p:cNvCxnSpPr/>
                <p:nvPr/>
              </p:nvCxnSpPr>
              <p:spPr>
                <a:xfrm rot="16200000">
                  <a:off x="387106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78" name="직선 화살표 연결선 506"/>
                <p:cNvCxnSpPr/>
                <p:nvPr/>
              </p:nvCxnSpPr>
              <p:spPr>
                <a:xfrm rot="16200000">
                  <a:off x="351544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79" name="직사각형 507"/>
                <p:cNvSpPr/>
                <p:nvPr/>
              </p:nvSpPr>
              <p:spPr>
                <a:xfrm rot="16200000">
                  <a:off x="418504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80" name="직사각형 508"/>
                <p:cNvSpPr/>
                <p:nvPr/>
              </p:nvSpPr>
              <p:spPr>
                <a:xfrm rot="16200000">
                  <a:off x="418504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81" name="직선 화살표 연결선 509"/>
                <p:cNvCxnSpPr/>
                <p:nvPr/>
              </p:nvCxnSpPr>
              <p:spPr>
                <a:xfrm rot="16200000">
                  <a:off x="427745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82" name="직선 화살표 연결선 510"/>
                <p:cNvCxnSpPr/>
                <p:nvPr/>
              </p:nvCxnSpPr>
              <p:spPr>
                <a:xfrm rot="16200000">
                  <a:off x="392183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grpSp>
          <p:grpSp>
            <p:nvGrpSpPr>
              <p:cNvPr id="250" name="그룹 511"/>
              <p:cNvGrpSpPr/>
              <p:nvPr/>
            </p:nvGrpSpPr>
            <p:grpSpPr>
              <a:xfrm flipV="1">
                <a:off x="4986958" y="2155226"/>
                <a:ext cx="1662216" cy="1036108"/>
                <a:chOff x="2829427" y="4853737"/>
                <a:chExt cx="1662216" cy="1036108"/>
              </a:xfrm>
            </p:grpSpPr>
            <p:sp>
              <p:nvSpPr>
                <p:cNvPr id="251" name="직사각형 512"/>
                <p:cNvSpPr/>
                <p:nvPr/>
              </p:nvSpPr>
              <p:spPr>
                <a:xfrm rot="16200000">
                  <a:off x="283003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52" name="직사각형 513"/>
                <p:cNvSpPr/>
                <p:nvPr/>
              </p:nvSpPr>
              <p:spPr>
                <a:xfrm rot="16200000">
                  <a:off x="283003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53" name="직선 화살표 연결선 514"/>
                <p:cNvCxnSpPr/>
                <p:nvPr/>
              </p:nvCxnSpPr>
              <p:spPr>
                <a:xfrm rot="16200000">
                  <a:off x="292244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54" name="직선 화살표 연결선 515"/>
                <p:cNvCxnSpPr/>
                <p:nvPr/>
              </p:nvCxnSpPr>
              <p:spPr>
                <a:xfrm rot="16200000">
                  <a:off x="256682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55" name="직사각형 516"/>
                <p:cNvSpPr/>
                <p:nvPr/>
              </p:nvSpPr>
              <p:spPr>
                <a:xfrm rot="16200000">
                  <a:off x="323642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56" name="직사각형 517"/>
                <p:cNvSpPr/>
                <p:nvPr/>
              </p:nvSpPr>
              <p:spPr>
                <a:xfrm rot="16200000">
                  <a:off x="323642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57" name="직선 화살표 연결선 518"/>
                <p:cNvCxnSpPr/>
                <p:nvPr/>
              </p:nvCxnSpPr>
              <p:spPr>
                <a:xfrm rot="16200000">
                  <a:off x="332883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58" name="직선 화살표 연결선 519"/>
                <p:cNvCxnSpPr/>
                <p:nvPr/>
              </p:nvCxnSpPr>
              <p:spPr>
                <a:xfrm rot="16200000">
                  <a:off x="297321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59" name="직사각형 520"/>
                <p:cNvSpPr/>
                <p:nvPr/>
              </p:nvSpPr>
              <p:spPr>
                <a:xfrm rot="16200000">
                  <a:off x="377865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60" name="직사각형 521"/>
                <p:cNvSpPr/>
                <p:nvPr/>
              </p:nvSpPr>
              <p:spPr>
                <a:xfrm rot="16200000">
                  <a:off x="377865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61" name="직선 화살표 연결선 522"/>
                <p:cNvCxnSpPr/>
                <p:nvPr/>
              </p:nvCxnSpPr>
              <p:spPr>
                <a:xfrm rot="16200000">
                  <a:off x="387106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62" name="직선 화살표 연결선 523"/>
                <p:cNvCxnSpPr/>
                <p:nvPr/>
              </p:nvCxnSpPr>
              <p:spPr>
                <a:xfrm rot="16200000">
                  <a:off x="351544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63" name="직사각형 524"/>
                <p:cNvSpPr/>
                <p:nvPr/>
              </p:nvSpPr>
              <p:spPr>
                <a:xfrm rot="16200000">
                  <a:off x="418504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64" name="직사각형 525"/>
                <p:cNvSpPr/>
                <p:nvPr/>
              </p:nvSpPr>
              <p:spPr>
                <a:xfrm rot="16200000">
                  <a:off x="418504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65" name="직선 화살표 연결선 526"/>
                <p:cNvCxnSpPr/>
                <p:nvPr/>
              </p:nvCxnSpPr>
              <p:spPr>
                <a:xfrm rot="16200000">
                  <a:off x="427745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66" name="직선 화살표 연결선 527"/>
                <p:cNvCxnSpPr/>
                <p:nvPr/>
              </p:nvCxnSpPr>
              <p:spPr>
                <a:xfrm rot="16200000">
                  <a:off x="392183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grpSp>
        </p:grpSp>
      </p:grpSp>
      <p:cxnSp>
        <p:nvCxnSpPr>
          <p:cNvPr id="293" name="직선 연결선 632"/>
          <p:cNvCxnSpPr/>
          <p:nvPr/>
        </p:nvCxnSpPr>
        <p:spPr>
          <a:xfrm>
            <a:off x="2374317" y="1124744"/>
            <a:ext cx="0" cy="4752528"/>
          </a:xfrm>
          <a:prstGeom prst="line">
            <a:avLst/>
          </a:prstGeom>
          <a:noFill/>
          <a:ln w="9525" cap="flat" cmpd="sng" algn="ctr">
            <a:solidFill>
              <a:sysClr val="windowText" lastClr="000000"/>
            </a:solidFill>
            <a:prstDash val="dash"/>
          </a:ln>
          <a:effectLst/>
        </p:spPr>
      </p:cxnSp>
      <p:cxnSp>
        <p:nvCxnSpPr>
          <p:cNvPr id="294" name="직선 연결선 634"/>
          <p:cNvCxnSpPr/>
          <p:nvPr/>
        </p:nvCxnSpPr>
        <p:spPr>
          <a:xfrm>
            <a:off x="4543383" y="1124744"/>
            <a:ext cx="0" cy="4752528"/>
          </a:xfrm>
          <a:prstGeom prst="line">
            <a:avLst/>
          </a:prstGeom>
          <a:noFill/>
          <a:ln w="9525" cap="flat" cmpd="sng" algn="ctr">
            <a:solidFill>
              <a:sysClr val="windowText" lastClr="000000"/>
            </a:solidFill>
            <a:prstDash val="dash"/>
          </a:ln>
          <a:effectLst/>
        </p:spPr>
      </p:cxnSp>
      <p:cxnSp>
        <p:nvCxnSpPr>
          <p:cNvPr id="295" name="직선 연결선 635"/>
          <p:cNvCxnSpPr/>
          <p:nvPr/>
        </p:nvCxnSpPr>
        <p:spPr>
          <a:xfrm>
            <a:off x="6690490" y="1124744"/>
            <a:ext cx="0" cy="4752528"/>
          </a:xfrm>
          <a:prstGeom prst="line">
            <a:avLst/>
          </a:prstGeom>
          <a:noFill/>
          <a:ln w="9525" cap="flat" cmpd="sng" algn="ctr">
            <a:solidFill>
              <a:sysClr val="windowText" lastClr="000000"/>
            </a:solidFill>
            <a:prstDash val="dash"/>
          </a:ln>
          <a:effectLst/>
        </p:spPr>
      </p:cxnSp>
      <p:sp>
        <p:nvSpPr>
          <p:cNvPr id="296" name="TextBox 295"/>
          <p:cNvSpPr txBox="1"/>
          <p:nvPr/>
        </p:nvSpPr>
        <p:spPr>
          <a:xfrm>
            <a:off x="644713" y="5924599"/>
            <a:ext cx="1265025" cy="400110"/>
          </a:xfrm>
          <a:prstGeom prst="rect">
            <a:avLst/>
          </a:prstGeom>
          <a:noFill/>
        </p:spPr>
        <p:txBody>
          <a:bodyPr wrap="none" rtlCol="0" anchor="ctr">
            <a:spAutoFit/>
          </a:bodyPr>
          <a:lstStyle/>
          <a:p>
            <a:pPr algn="ctr">
              <a:defRPr/>
            </a:pPr>
            <a:r>
              <a:rPr lang="en-US" altLang="ko-KR" sz="2000" kern="0" dirty="0">
                <a:solidFill>
                  <a:sysClr val="windowText" lastClr="000000"/>
                </a:solidFill>
              </a:rPr>
              <a:t>102.4GB/s</a:t>
            </a:r>
            <a:endParaRPr lang="ko-KR" altLang="en-US" sz="2000" kern="0" dirty="0">
              <a:solidFill>
                <a:sysClr val="windowText" lastClr="000000"/>
              </a:solidFill>
            </a:endParaRPr>
          </a:p>
        </p:txBody>
      </p:sp>
      <p:sp>
        <p:nvSpPr>
          <p:cNvPr id="297" name="TextBox 296"/>
          <p:cNvSpPr txBox="1"/>
          <p:nvPr/>
        </p:nvSpPr>
        <p:spPr>
          <a:xfrm>
            <a:off x="2893896" y="5924599"/>
            <a:ext cx="1071062" cy="400110"/>
          </a:xfrm>
          <a:prstGeom prst="rect">
            <a:avLst/>
          </a:prstGeom>
          <a:noFill/>
        </p:spPr>
        <p:txBody>
          <a:bodyPr wrap="none" rtlCol="0" anchor="ctr">
            <a:spAutoFit/>
          </a:bodyPr>
          <a:lstStyle/>
          <a:p>
            <a:pPr algn="ctr">
              <a:defRPr/>
            </a:pPr>
            <a:r>
              <a:rPr lang="en-US" altLang="ko-KR" sz="2000" kern="0" dirty="0">
                <a:solidFill>
                  <a:sysClr val="windowText" lastClr="000000"/>
                </a:solidFill>
              </a:rPr>
              <a:t>640GB/s</a:t>
            </a:r>
            <a:endParaRPr lang="ko-KR" altLang="en-US" sz="2000" kern="0" dirty="0">
              <a:solidFill>
                <a:sysClr val="windowText" lastClr="000000"/>
              </a:solidFill>
            </a:endParaRPr>
          </a:p>
        </p:txBody>
      </p:sp>
      <p:sp>
        <p:nvSpPr>
          <p:cNvPr id="298" name="TextBox 297"/>
          <p:cNvSpPr txBox="1"/>
          <p:nvPr/>
        </p:nvSpPr>
        <p:spPr>
          <a:xfrm>
            <a:off x="5048265" y="5924599"/>
            <a:ext cx="1071062" cy="400110"/>
          </a:xfrm>
          <a:prstGeom prst="rect">
            <a:avLst/>
          </a:prstGeom>
          <a:noFill/>
        </p:spPr>
        <p:txBody>
          <a:bodyPr wrap="none" rtlCol="0" anchor="ctr">
            <a:spAutoFit/>
          </a:bodyPr>
          <a:lstStyle/>
          <a:p>
            <a:pPr algn="ctr">
              <a:defRPr/>
            </a:pPr>
            <a:r>
              <a:rPr lang="en-US" altLang="ko-KR" sz="2000" kern="0" dirty="0">
                <a:solidFill>
                  <a:sysClr val="windowText" lastClr="000000"/>
                </a:solidFill>
              </a:rPr>
              <a:t>640GB/s</a:t>
            </a:r>
            <a:endParaRPr lang="ko-KR" altLang="en-US" sz="2000" kern="0" dirty="0">
              <a:solidFill>
                <a:sysClr val="windowText" lastClr="000000"/>
              </a:solidFill>
            </a:endParaRPr>
          </a:p>
        </p:txBody>
      </p:sp>
      <p:sp>
        <p:nvSpPr>
          <p:cNvPr id="299" name="TextBox 298"/>
          <p:cNvSpPr txBox="1"/>
          <p:nvPr/>
        </p:nvSpPr>
        <p:spPr>
          <a:xfrm>
            <a:off x="7321993" y="5924599"/>
            <a:ext cx="960995" cy="400110"/>
          </a:xfrm>
          <a:prstGeom prst="rect">
            <a:avLst/>
          </a:prstGeom>
          <a:noFill/>
        </p:spPr>
        <p:txBody>
          <a:bodyPr wrap="none" rtlCol="0" anchor="ctr">
            <a:spAutoFit/>
          </a:bodyPr>
          <a:lstStyle/>
          <a:p>
            <a:pPr algn="ctr">
              <a:defRPr/>
            </a:pPr>
            <a:r>
              <a:rPr lang="en-US" altLang="ko-KR" sz="2000" b="1" kern="0" dirty="0">
                <a:solidFill>
                  <a:srgbClr val="FF0000"/>
                </a:solidFill>
              </a:rPr>
              <a:t>8TB/s</a:t>
            </a:r>
            <a:endParaRPr lang="ko-KR" altLang="en-US" sz="2000" b="1" kern="0" dirty="0">
              <a:solidFill>
                <a:srgbClr val="FF0000"/>
              </a:solidFill>
            </a:endParaRPr>
          </a:p>
        </p:txBody>
      </p:sp>
      <p:grpSp>
        <p:nvGrpSpPr>
          <p:cNvPr id="300" name="그룹 8"/>
          <p:cNvGrpSpPr/>
          <p:nvPr/>
        </p:nvGrpSpPr>
        <p:grpSpPr>
          <a:xfrm>
            <a:off x="2599423" y="1140133"/>
            <a:ext cx="1662216" cy="4531606"/>
            <a:chOff x="2599423" y="1340768"/>
            <a:chExt cx="1662216" cy="4531606"/>
          </a:xfrm>
        </p:grpSpPr>
        <p:sp>
          <p:nvSpPr>
            <p:cNvPr id="301" name="TextBox 300"/>
            <p:cNvSpPr txBox="1"/>
            <p:nvPr/>
          </p:nvSpPr>
          <p:spPr>
            <a:xfrm>
              <a:off x="2696997" y="1340768"/>
              <a:ext cx="1467068" cy="461665"/>
            </a:xfrm>
            <a:prstGeom prst="rect">
              <a:avLst/>
            </a:prstGeom>
            <a:noFill/>
          </p:spPr>
          <p:txBody>
            <a:bodyPr wrap="none" rtlCol="0" anchor="ctr">
              <a:spAutoFit/>
            </a:bodyPr>
            <a:lstStyle/>
            <a:p>
              <a:pPr algn="ctr">
                <a:defRPr/>
              </a:pPr>
              <a:r>
                <a:rPr lang="en-US" altLang="ko-KR" sz="2400" kern="0" dirty="0">
                  <a:solidFill>
                    <a:sysClr val="windowText" lastClr="000000"/>
                  </a:solidFill>
                </a:rPr>
                <a:t>HMC-</a:t>
              </a:r>
              <a:r>
                <a:rPr lang="en-US" altLang="ko-KR" sz="2400" kern="0" dirty="0" err="1">
                  <a:solidFill>
                    <a:sysClr val="windowText" lastClr="000000"/>
                  </a:solidFill>
                </a:rPr>
                <a:t>OoO</a:t>
              </a:r>
              <a:endParaRPr lang="ko-KR" altLang="en-US" sz="2400" kern="0" dirty="0">
                <a:solidFill>
                  <a:sysClr val="windowText" lastClr="000000"/>
                </a:solidFill>
              </a:endParaRPr>
            </a:p>
          </p:txBody>
        </p:sp>
        <p:grpSp>
          <p:nvGrpSpPr>
            <p:cNvPr id="302" name="그룹 528"/>
            <p:cNvGrpSpPr/>
            <p:nvPr/>
          </p:nvGrpSpPr>
          <p:grpSpPr>
            <a:xfrm>
              <a:off x="2599423" y="2137755"/>
              <a:ext cx="1662216" cy="3734619"/>
              <a:chOff x="2829427" y="2155226"/>
              <a:chExt cx="1662216" cy="3734619"/>
            </a:xfrm>
          </p:grpSpPr>
          <p:grpSp>
            <p:nvGrpSpPr>
              <p:cNvPr id="304" name="그룹 110"/>
              <p:cNvGrpSpPr/>
              <p:nvPr/>
            </p:nvGrpSpPr>
            <p:grpSpPr>
              <a:xfrm rot="16200000">
                <a:off x="2829389" y="3197906"/>
                <a:ext cx="1660086" cy="1660008"/>
                <a:chOff x="2733860" y="2420935"/>
                <a:chExt cx="2016223" cy="2016130"/>
              </a:xfrm>
            </p:grpSpPr>
            <p:sp>
              <p:nvSpPr>
                <p:cNvPr id="339" name="직사각형 179"/>
                <p:cNvSpPr/>
                <p:nvPr/>
              </p:nvSpPr>
              <p:spPr>
                <a:xfrm rot="5400000">
                  <a:off x="2733907" y="2420888"/>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340" name="직사각형 180"/>
                <p:cNvSpPr/>
                <p:nvPr/>
              </p:nvSpPr>
              <p:spPr>
                <a:xfrm rot="5400000">
                  <a:off x="3886035" y="2420888"/>
                  <a:ext cx="864000"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341" name="직사각형 181"/>
                <p:cNvSpPr/>
                <p:nvPr/>
              </p:nvSpPr>
              <p:spPr>
                <a:xfrm rot="5400000">
                  <a:off x="3886035" y="3573017"/>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342" name="직사각형 182"/>
                <p:cNvSpPr/>
                <p:nvPr/>
              </p:nvSpPr>
              <p:spPr>
                <a:xfrm rot="5400000">
                  <a:off x="2733907" y="3573017"/>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cxnSp>
              <p:nvCxnSpPr>
                <p:cNvPr id="343" name="직선 화살표 연결선 183"/>
                <p:cNvCxnSpPr>
                  <a:stCxn id="339" idx="3"/>
                  <a:endCxn id="342" idx="1"/>
                </p:cNvCxnSpPr>
                <p:nvPr/>
              </p:nvCxnSpPr>
              <p:spPr>
                <a:xfrm rot="5400000">
                  <a:off x="3021843" y="3429000"/>
                  <a:ext cx="288128"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344" name="직선 화살표 연결선 184"/>
                <p:cNvCxnSpPr>
                  <a:stCxn id="342" idx="0"/>
                  <a:endCxn id="341" idx="2"/>
                </p:cNvCxnSpPr>
                <p:nvPr/>
              </p:nvCxnSpPr>
              <p:spPr>
                <a:xfrm rot="5400000" flipV="1">
                  <a:off x="3741971" y="3861049"/>
                  <a:ext cx="0" cy="288033"/>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345" name="직선 화살표 연결선 185"/>
                <p:cNvCxnSpPr>
                  <a:stCxn id="340" idx="3"/>
                  <a:endCxn id="341" idx="1"/>
                </p:cNvCxnSpPr>
                <p:nvPr/>
              </p:nvCxnSpPr>
              <p:spPr>
                <a:xfrm rot="5400000">
                  <a:off x="4173970" y="3428999"/>
                  <a:ext cx="288129"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346" name="직선 화살표 연결선 186"/>
                <p:cNvCxnSpPr>
                  <a:stCxn id="339" idx="0"/>
                  <a:endCxn id="340" idx="2"/>
                </p:cNvCxnSpPr>
                <p:nvPr/>
              </p:nvCxnSpPr>
              <p:spPr>
                <a:xfrm rot="5400000" flipH="1" flipV="1">
                  <a:off x="3741970" y="2708920"/>
                  <a:ext cx="1"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347" name="직선 화살표 연결선 187"/>
                <p:cNvCxnSpPr/>
                <p:nvPr/>
              </p:nvCxnSpPr>
              <p:spPr>
                <a:xfrm>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348" name="직선 화살표 연결선 188"/>
                <p:cNvCxnSpPr/>
                <p:nvPr/>
              </p:nvCxnSpPr>
              <p:spPr>
                <a:xfrm flipH="1">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grpSp>
            <p:nvGrpSpPr>
              <p:cNvPr id="305" name="그룹 380"/>
              <p:cNvGrpSpPr/>
              <p:nvPr/>
            </p:nvGrpSpPr>
            <p:grpSpPr>
              <a:xfrm>
                <a:off x="2829427" y="4853737"/>
                <a:ext cx="1662216" cy="1036108"/>
                <a:chOff x="2829427" y="4853737"/>
                <a:chExt cx="1662216" cy="1036108"/>
              </a:xfrm>
            </p:grpSpPr>
            <p:sp>
              <p:nvSpPr>
                <p:cNvPr id="323" name="직사각형 163"/>
                <p:cNvSpPr/>
                <p:nvPr/>
              </p:nvSpPr>
              <p:spPr>
                <a:xfrm rot="16200000">
                  <a:off x="283003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24" name="직사각형 190"/>
                <p:cNvSpPr/>
                <p:nvPr/>
              </p:nvSpPr>
              <p:spPr>
                <a:xfrm rot="16200000">
                  <a:off x="283003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25" name="직선 화살표 연결선 192"/>
                <p:cNvCxnSpPr/>
                <p:nvPr/>
              </p:nvCxnSpPr>
              <p:spPr>
                <a:xfrm rot="16200000">
                  <a:off x="292244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26" name="직선 화살표 연결선 194"/>
                <p:cNvCxnSpPr/>
                <p:nvPr/>
              </p:nvCxnSpPr>
              <p:spPr>
                <a:xfrm rot="16200000">
                  <a:off x="256682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27" name="직사각형 200"/>
                <p:cNvSpPr/>
                <p:nvPr/>
              </p:nvSpPr>
              <p:spPr>
                <a:xfrm rot="16200000">
                  <a:off x="323642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28" name="직사각형 201"/>
                <p:cNvSpPr/>
                <p:nvPr/>
              </p:nvSpPr>
              <p:spPr>
                <a:xfrm rot="16200000">
                  <a:off x="323642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29" name="직선 화살표 연결선 202"/>
                <p:cNvCxnSpPr/>
                <p:nvPr/>
              </p:nvCxnSpPr>
              <p:spPr>
                <a:xfrm rot="16200000">
                  <a:off x="332883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30" name="직선 화살표 연결선 203"/>
                <p:cNvCxnSpPr/>
                <p:nvPr/>
              </p:nvCxnSpPr>
              <p:spPr>
                <a:xfrm rot="16200000">
                  <a:off x="297321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31" name="직사각형 206"/>
                <p:cNvSpPr/>
                <p:nvPr/>
              </p:nvSpPr>
              <p:spPr>
                <a:xfrm rot="16200000">
                  <a:off x="377865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32" name="직사각형 207"/>
                <p:cNvSpPr/>
                <p:nvPr/>
              </p:nvSpPr>
              <p:spPr>
                <a:xfrm rot="16200000">
                  <a:off x="377865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33" name="직선 화살표 연결선 208"/>
                <p:cNvCxnSpPr/>
                <p:nvPr/>
              </p:nvCxnSpPr>
              <p:spPr>
                <a:xfrm rot="16200000">
                  <a:off x="387106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34" name="직선 화살표 연결선 209"/>
                <p:cNvCxnSpPr/>
                <p:nvPr/>
              </p:nvCxnSpPr>
              <p:spPr>
                <a:xfrm rot="16200000">
                  <a:off x="351544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35" name="직사각형 210"/>
                <p:cNvSpPr/>
                <p:nvPr/>
              </p:nvSpPr>
              <p:spPr>
                <a:xfrm rot="16200000">
                  <a:off x="418504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36" name="직사각형 211"/>
                <p:cNvSpPr/>
                <p:nvPr/>
              </p:nvSpPr>
              <p:spPr>
                <a:xfrm rot="16200000">
                  <a:off x="418504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37" name="직선 화살표 연결선 212"/>
                <p:cNvCxnSpPr/>
                <p:nvPr/>
              </p:nvCxnSpPr>
              <p:spPr>
                <a:xfrm rot="16200000">
                  <a:off x="427745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38" name="직선 화살표 연결선 213"/>
                <p:cNvCxnSpPr/>
                <p:nvPr/>
              </p:nvCxnSpPr>
              <p:spPr>
                <a:xfrm rot="16200000">
                  <a:off x="392183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grpSp>
          <p:grpSp>
            <p:nvGrpSpPr>
              <p:cNvPr id="306" name="그룹 397"/>
              <p:cNvGrpSpPr/>
              <p:nvPr/>
            </p:nvGrpSpPr>
            <p:grpSpPr>
              <a:xfrm flipV="1">
                <a:off x="2829427" y="2155226"/>
                <a:ext cx="1662216" cy="1036108"/>
                <a:chOff x="2829427" y="4853737"/>
                <a:chExt cx="1662216" cy="1036108"/>
              </a:xfrm>
            </p:grpSpPr>
            <p:sp>
              <p:nvSpPr>
                <p:cNvPr id="307" name="직사각형 398"/>
                <p:cNvSpPr/>
                <p:nvPr/>
              </p:nvSpPr>
              <p:spPr>
                <a:xfrm rot="16200000">
                  <a:off x="283003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08" name="직사각형 399"/>
                <p:cNvSpPr/>
                <p:nvPr/>
              </p:nvSpPr>
              <p:spPr>
                <a:xfrm rot="16200000">
                  <a:off x="283003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09" name="직선 화살표 연결선 400"/>
                <p:cNvCxnSpPr/>
                <p:nvPr/>
              </p:nvCxnSpPr>
              <p:spPr>
                <a:xfrm rot="16200000">
                  <a:off x="292244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10" name="직선 화살표 연결선 401"/>
                <p:cNvCxnSpPr/>
                <p:nvPr/>
              </p:nvCxnSpPr>
              <p:spPr>
                <a:xfrm rot="16200000">
                  <a:off x="256682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11" name="직사각형 402"/>
                <p:cNvSpPr/>
                <p:nvPr/>
              </p:nvSpPr>
              <p:spPr>
                <a:xfrm rot="16200000">
                  <a:off x="323642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12" name="직사각형 403"/>
                <p:cNvSpPr/>
                <p:nvPr/>
              </p:nvSpPr>
              <p:spPr>
                <a:xfrm rot="16200000">
                  <a:off x="323642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13" name="직선 화살표 연결선 404"/>
                <p:cNvCxnSpPr/>
                <p:nvPr/>
              </p:nvCxnSpPr>
              <p:spPr>
                <a:xfrm rot="16200000">
                  <a:off x="332883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14" name="직선 화살표 연결선 405"/>
                <p:cNvCxnSpPr/>
                <p:nvPr/>
              </p:nvCxnSpPr>
              <p:spPr>
                <a:xfrm rot="16200000">
                  <a:off x="297321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15" name="직사각형 406"/>
                <p:cNvSpPr/>
                <p:nvPr/>
              </p:nvSpPr>
              <p:spPr>
                <a:xfrm rot="16200000">
                  <a:off x="377865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16" name="직사각형 407"/>
                <p:cNvSpPr/>
                <p:nvPr/>
              </p:nvSpPr>
              <p:spPr>
                <a:xfrm rot="16200000">
                  <a:off x="377865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17" name="직선 화살표 연결선 408"/>
                <p:cNvCxnSpPr/>
                <p:nvPr/>
              </p:nvCxnSpPr>
              <p:spPr>
                <a:xfrm rot="16200000">
                  <a:off x="387106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18" name="직선 화살표 연결선 409"/>
                <p:cNvCxnSpPr/>
                <p:nvPr/>
              </p:nvCxnSpPr>
              <p:spPr>
                <a:xfrm rot="16200000">
                  <a:off x="351544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19" name="직사각형 410"/>
                <p:cNvSpPr/>
                <p:nvPr/>
              </p:nvSpPr>
              <p:spPr>
                <a:xfrm rot="16200000">
                  <a:off x="418504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20" name="직사각형 411"/>
                <p:cNvSpPr/>
                <p:nvPr/>
              </p:nvSpPr>
              <p:spPr>
                <a:xfrm rot="16200000">
                  <a:off x="418504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21" name="직선 화살표 연결선 412"/>
                <p:cNvCxnSpPr/>
                <p:nvPr/>
              </p:nvCxnSpPr>
              <p:spPr>
                <a:xfrm rot="16200000">
                  <a:off x="427745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22" name="직선 화살표 연결선 413"/>
                <p:cNvCxnSpPr/>
                <p:nvPr/>
              </p:nvCxnSpPr>
              <p:spPr>
                <a:xfrm rot="16200000">
                  <a:off x="392183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grpSp>
        </p:grpSp>
      </p:grpSp>
      <p:grpSp>
        <p:nvGrpSpPr>
          <p:cNvPr id="349" name="그룹 7"/>
          <p:cNvGrpSpPr/>
          <p:nvPr/>
        </p:nvGrpSpPr>
        <p:grpSpPr>
          <a:xfrm>
            <a:off x="447184" y="1140133"/>
            <a:ext cx="1660085" cy="4536504"/>
            <a:chOff x="447184" y="1340768"/>
            <a:chExt cx="1660085" cy="4536504"/>
          </a:xfrm>
        </p:grpSpPr>
        <p:grpSp>
          <p:nvGrpSpPr>
            <p:cNvPr id="350" name="그룹 311"/>
            <p:cNvGrpSpPr/>
            <p:nvPr/>
          </p:nvGrpSpPr>
          <p:grpSpPr>
            <a:xfrm>
              <a:off x="447184" y="2132856"/>
              <a:ext cx="1660085" cy="3744416"/>
              <a:chOff x="703456" y="2214993"/>
              <a:chExt cx="1660085" cy="3744416"/>
            </a:xfrm>
          </p:grpSpPr>
          <p:grpSp>
            <p:nvGrpSpPr>
              <p:cNvPr id="353" name="그룹 29"/>
              <p:cNvGrpSpPr/>
              <p:nvPr/>
            </p:nvGrpSpPr>
            <p:grpSpPr>
              <a:xfrm rot="16200000">
                <a:off x="703456" y="3257196"/>
                <a:ext cx="1660086" cy="1660009"/>
                <a:chOff x="2733860" y="2420935"/>
                <a:chExt cx="2016223" cy="2016130"/>
              </a:xfrm>
            </p:grpSpPr>
            <p:sp>
              <p:nvSpPr>
                <p:cNvPr id="422" name="직사각형 3"/>
                <p:cNvSpPr/>
                <p:nvPr/>
              </p:nvSpPr>
              <p:spPr>
                <a:xfrm rot="5400000">
                  <a:off x="2733907" y="2420888"/>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423" name="직사각형 11"/>
                <p:cNvSpPr/>
                <p:nvPr/>
              </p:nvSpPr>
              <p:spPr>
                <a:xfrm rot="5400000">
                  <a:off x="3886035" y="2420887"/>
                  <a:ext cx="864000"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424" name="직사각형 12"/>
                <p:cNvSpPr/>
                <p:nvPr/>
              </p:nvSpPr>
              <p:spPr>
                <a:xfrm rot="5400000">
                  <a:off x="3886035" y="3573017"/>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425" name="직사각형 13"/>
                <p:cNvSpPr/>
                <p:nvPr/>
              </p:nvSpPr>
              <p:spPr>
                <a:xfrm rot="5400000">
                  <a:off x="2733907" y="3573017"/>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cxnSp>
              <p:nvCxnSpPr>
                <p:cNvPr id="426" name="직선 화살표 연결선 19"/>
                <p:cNvCxnSpPr>
                  <a:stCxn id="422" idx="3"/>
                  <a:endCxn id="425" idx="1"/>
                </p:cNvCxnSpPr>
                <p:nvPr/>
              </p:nvCxnSpPr>
              <p:spPr>
                <a:xfrm rot="5400000">
                  <a:off x="3021843" y="3429000"/>
                  <a:ext cx="288128"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427" name="직선 화살표 연결선 21"/>
                <p:cNvCxnSpPr>
                  <a:stCxn id="425" idx="0"/>
                  <a:endCxn id="424" idx="2"/>
                </p:cNvCxnSpPr>
                <p:nvPr/>
              </p:nvCxnSpPr>
              <p:spPr>
                <a:xfrm rot="5400000" flipV="1">
                  <a:off x="3741971" y="3861048"/>
                  <a:ext cx="0" cy="288033"/>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428" name="직선 화살표 연결선 23"/>
                <p:cNvCxnSpPr>
                  <a:stCxn id="423" idx="3"/>
                  <a:endCxn id="424" idx="1"/>
                </p:cNvCxnSpPr>
                <p:nvPr/>
              </p:nvCxnSpPr>
              <p:spPr>
                <a:xfrm rot="5400000">
                  <a:off x="4173970" y="3428999"/>
                  <a:ext cx="288129"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429" name="직선 화살표 연결선 25"/>
                <p:cNvCxnSpPr>
                  <a:stCxn id="422" idx="0"/>
                  <a:endCxn id="423" idx="2"/>
                </p:cNvCxnSpPr>
                <p:nvPr/>
              </p:nvCxnSpPr>
              <p:spPr>
                <a:xfrm rot="5400000" flipH="1" flipV="1">
                  <a:off x="3741970" y="2708920"/>
                  <a:ext cx="1"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430" name="직선 화살표 연결선 27"/>
                <p:cNvCxnSpPr/>
                <p:nvPr/>
              </p:nvCxnSpPr>
              <p:spPr>
                <a:xfrm>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431" name="직선 화살표 연결선 28"/>
                <p:cNvCxnSpPr/>
                <p:nvPr/>
              </p:nvCxnSpPr>
              <p:spPr>
                <a:xfrm flipH="1">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grpSp>
            <p:nvGrpSpPr>
              <p:cNvPr id="354" name="그룹 56"/>
              <p:cNvGrpSpPr/>
              <p:nvPr/>
            </p:nvGrpSpPr>
            <p:grpSpPr>
              <a:xfrm rot="16200000">
                <a:off x="538087" y="5082574"/>
                <a:ext cx="1042204" cy="711465"/>
                <a:chOff x="2154084" y="2420888"/>
                <a:chExt cx="1265788" cy="864096"/>
              </a:xfrm>
            </p:grpSpPr>
            <p:sp>
              <p:nvSpPr>
                <p:cNvPr id="406" name="직사각형 31"/>
                <p:cNvSpPr/>
                <p:nvPr/>
              </p:nvSpPr>
              <p:spPr>
                <a:xfrm>
                  <a:off x="291581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7" name="직사각형 32"/>
                <p:cNvSpPr/>
                <p:nvPr/>
              </p:nvSpPr>
              <p:spPr>
                <a:xfrm>
                  <a:off x="291581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408" name="직선 화살표 연결선 34"/>
                <p:cNvCxnSpPr>
                  <a:stCxn id="406" idx="3"/>
                </p:cNvCxnSpPr>
                <p:nvPr/>
              </p:nvCxnSpPr>
              <p:spPr>
                <a:xfrm>
                  <a:off x="3059832" y="2607444"/>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409" name="직선 화살표 연결선 35"/>
                <p:cNvCxnSpPr/>
                <p:nvPr/>
              </p:nvCxnSpPr>
              <p:spPr>
                <a:xfrm>
                  <a:off x="3059832" y="3098428"/>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410" name="직사각형 38"/>
                <p:cNvSpPr/>
                <p:nvPr/>
              </p:nvSpPr>
              <p:spPr>
                <a:xfrm>
                  <a:off x="266190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1" name="직사각형 39"/>
                <p:cNvSpPr/>
                <p:nvPr/>
              </p:nvSpPr>
              <p:spPr>
                <a:xfrm>
                  <a:off x="266190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2" name="직사각형 40"/>
                <p:cNvSpPr/>
                <p:nvPr/>
              </p:nvSpPr>
              <p:spPr>
                <a:xfrm>
                  <a:off x="2407995"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3" name="직사각형 41"/>
                <p:cNvSpPr/>
                <p:nvPr/>
              </p:nvSpPr>
              <p:spPr>
                <a:xfrm>
                  <a:off x="2407995"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4" name="직사각형 42"/>
                <p:cNvSpPr/>
                <p:nvPr/>
              </p:nvSpPr>
              <p:spPr>
                <a:xfrm>
                  <a:off x="2154084"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5" name="직사각형 43"/>
                <p:cNvSpPr/>
                <p:nvPr/>
              </p:nvSpPr>
              <p:spPr>
                <a:xfrm>
                  <a:off x="2154084"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416" name="직선 연결선 45"/>
                <p:cNvCxnSpPr>
                  <a:stCxn id="414" idx="3"/>
                  <a:endCxn id="412" idx="1"/>
                </p:cNvCxnSpPr>
                <p:nvPr/>
              </p:nvCxnSpPr>
              <p:spPr>
                <a:xfrm>
                  <a:off x="2298100" y="2607444"/>
                  <a:ext cx="109895" cy="0"/>
                </a:xfrm>
                <a:prstGeom prst="line">
                  <a:avLst/>
                </a:prstGeom>
                <a:noFill/>
                <a:ln w="9525" cap="flat" cmpd="sng" algn="ctr">
                  <a:solidFill>
                    <a:srgbClr val="60BD68">
                      <a:shade val="95000"/>
                      <a:satMod val="105000"/>
                    </a:srgbClr>
                  </a:solidFill>
                  <a:prstDash val="solid"/>
                </a:ln>
                <a:effectLst/>
              </p:spPr>
            </p:cxnSp>
            <p:cxnSp>
              <p:nvCxnSpPr>
                <p:cNvPr id="417" name="직선 연결선 47"/>
                <p:cNvCxnSpPr>
                  <a:stCxn id="412" idx="3"/>
                  <a:endCxn id="410" idx="1"/>
                </p:cNvCxnSpPr>
                <p:nvPr/>
              </p:nvCxnSpPr>
              <p:spPr>
                <a:xfrm>
                  <a:off x="2552011" y="2607444"/>
                  <a:ext cx="109895" cy="0"/>
                </a:xfrm>
                <a:prstGeom prst="line">
                  <a:avLst/>
                </a:prstGeom>
                <a:noFill/>
                <a:ln w="9525" cap="flat" cmpd="sng" algn="ctr">
                  <a:solidFill>
                    <a:srgbClr val="60BD68">
                      <a:shade val="95000"/>
                      <a:satMod val="105000"/>
                    </a:srgbClr>
                  </a:solidFill>
                  <a:prstDash val="solid"/>
                </a:ln>
                <a:effectLst/>
              </p:spPr>
            </p:cxnSp>
            <p:cxnSp>
              <p:nvCxnSpPr>
                <p:cNvPr id="418" name="직선 연결선 49"/>
                <p:cNvCxnSpPr>
                  <a:stCxn id="410" idx="3"/>
                  <a:endCxn id="406" idx="1"/>
                </p:cNvCxnSpPr>
                <p:nvPr/>
              </p:nvCxnSpPr>
              <p:spPr>
                <a:xfrm>
                  <a:off x="2805922" y="2607444"/>
                  <a:ext cx="109894" cy="0"/>
                </a:xfrm>
                <a:prstGeom prst="line">
                  <a:avLst/>
                </a:prstGeom>
                <a:noFill/>
                <a:ln w="9525" cap="flat" cmpd="sng" algn="ctr">
                  <a:solidFill>
                    <a:srgbClr val="60BD68">
                      <a:shade val="95000"/>
                      <a:satMod val="105000"/>
                    </a:srgbClr>
                  </a:solidFill>
                  <a:prstDash val="solid"/>
                </a:ln>
                <a:effectLst/>
              </p:spPr>
            </p:cxnSp>
            <p:cxnSp>
              <p:nvCxnSpPr>
                <p:cNvPr id="419" name="직선 연결선 51"/>
                <p:cNvCxnSpPr>
                  <a:stCxn id="415" idx="3"/>
                  <a:endCxn id="413" idx="1"/>
                </p:cNvCxnSpPr>
                <p:nvPr/>
              </p:nvCxnSpPr>
              <p:spPr>
                <a:xfrm>
                  <a:off x="2298100" y="3098428"/>
                  <a:ext cx="109895" cy="0"/>
                </a:xfrm>
                <a:prstGeom prst="line">
                  <a:avLst/>
                </a:prstGeom>
                <a:noFill/>
                <a:ln w="9525" cap="flat" cmpd="sng" algn="ctr">
                  <a:solidFill>
                    <a:srgbClr val="60BD68">
                      <a:shade val="95000"/>
                      <a:satMod val="105000"/>
                    </a:srgbClr>
                  </a:solidFill>
                  <a:prstDash val="solid"/>
                </a:ln>
                <a:effectLst/>
              </p:spPr>
            </p:cxnSp>
            <p:cxnSp>
              <p:nvCxnSpPr>
                <p:cNvPr id="420" name="직선 연결선 53"/>
                <p:cNvCxnSpPr>
                  <a:stCxn id="413" idx="3"/>
                  <a:endCxn id="411" idx="1"/>
                </p:cNvCxnSpPr>
                <p:nvPr/>
              </p:nvCxnSpPr>
              <p:spPr>
                <a:xfrm>
                  <a:off x="2552011" y="3098428"/>
                  <a:ext cx="109895" cy="0"/>
                </a:xfrm>
                <a:prstGeom prst="line">
                  <a:avLst/>
                </a:prstGeom>
                <a:noFill/>
                <a:ln w="9525" cap="flat" cmpd="sng" algn="ctr">
                  <a:solidFill>
                    <a:srgbClr val="60BD68">
                      <a:shade val="95000"/>
                      <a:satMod val="105000"/>
                    </a:srgbClr>
                  </a:solidFill>
                  <a:prstDash val="solid"/>
                </a:ln>
                <a:effectLst/>
              </p:spPr>
            </p:cxnSp>
            <p:cxnSp>
              <p:nvCxnSpPr>
                <p:cNvPr id="421" name="직선 연결선 55"/>
                <p:cNvCxnSpPr>
                  <a:stCxn id="411" idx="3"/>
                  <a:endCxn id="407" idx="1"/>
                </p:cNvCxnSpPr>
                <p:nvPr/>
              </p:nvCxnSpPr>
              <p:spPr>
                <a:xfrm>
                  <a:off x="2805922" y="3098428"/>
                  <a:ext cx="109894" cy="0"/>
                </a:xfrm>
                <a:prstGeom prst="line">
                  <a:avLst/>
                </a:prstGeom>
                <a:noFill/>
                <a:ln w="9525" cap="flat" cmpd="sng" algn="ctr">
                  <a:solidFill>
                    <a:srgbClr val="60BD68">
                      <a:shade val="95000"/>
                      <a:satMod val="105000"/>
                    </a:srgbClr>
                  </a:solidFill>
                  <a:prstDash val="solid"/>
                </a:ln>
                <a:effectLst/>
              </p:spPr>
            </p:cxnSp>
          </p:grpSp>
          <p:grpSp>
            <p:nvGrpSpPr>
              <p:cNvPr id="355" name="그룹 57"/>
              <p:cNvGrpSpPr/>
              <p:nvPr/>
            </p:nvGrpSpPr>
            <p:grpSpPr>
              <a:xfrm rot="16200000">
                <a:off x="1486707" y="5082574"/>
                <a:ext cx="1042204" cy="711465"/>
                <a:chOff x="2154084" y="2420888"/>
                <a:chExt cx="1265788" cy="864096"/>
              </a:xfrm>
            </p:grpSpPr>
            <p:sp>
              <p:nvSpPr>
                <p:cNvPr id="390" name="직사각형 58"/>
                <p:cNvSpPr/>
                <p:nvPr/>
              </p:nvSpPr>
              <p:spPr>
                <a:xfrm>
                  <a:off x="291581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1" name="직사각형 59"/>
                <p:cNvSpPr/>
                <p:nvPr/>
              </p:nvSpPr>
              <p:spPr>
                <a:xfrm>
                  <a:off x="291581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92" name="직선 화살표 연결선 60"/>
                <p:cNvCxnSpPr>
                  <a:stCxn id="390" idx="3"/>
                </p:cNvCxnSpPr>
                <p:nvPr/>
              </p:nvCxnSpPr>
              <p:spPr>
                <a:xfrm>
                  <a:off x="3059832" y="2607444"/>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93" name="직선 화살표 연결선 61"/>
                <p:cNvCxnSpPr/>
                <p:nvPr/>
              </p:nvCxnSpPr>
              <p:spPr>
                <a:xfrm>
                  <a:off x="3059832" y="3098428"/>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94" name="직사각형 62"/>
                <p:cNvSpPr/>
                <p:nvPr/>
              </p:nvSpPr>
              <p:spPr>
                <a:xfrm>
                  <a:off x="266190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5" name="직사각형 63"/>
                <p:cNvSpPr/>
                <p:nvPr/>
              </p:nvSpPr>
              <p:spPr>
                <a:xfrm>
                  <a:off x="266190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6" name="직사각형 64"/>
                <p:cNvSpPr/>
                <p:nvPr/>
              </p:nvSpPr>
              <p:spPr>
                <a:xfrm>
                  <a:off x="2407995"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7" name="직사각형 65"/>
                <p:cNvSpPr/>
                <p:nvPr/>
              </p:nvSpPr>
              <p:spPr>
                <a:xfrm>
                  <a:off x="2407995"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8" name="직사각형 66"/>
                <p:cNvSpPr/>
                <p:nvPr/>
              </p:nvSpPr>
              <p:spPr>
                <a:xfrm>
                  <a:off x="2154084"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9" name="직사각형 67"/>
                <p:cNvSpPr/>
                <p:nvPr/>
              </p:nvSpPr>
              <p:spPr>
                <a:xfrm>
                  <a:off x="2154084"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400" name="직선 연결선 68"/>
                <p:cNvCxnSpPr>
                  <a:stCxn id="398" idx="3"/>
                  <a:endCxn id="396" idx="1"/>
                </p:cNvCxnSpPr>
                <p:nvPr/>
              </p:nvCxnSpPr>
              <p:spPr>
                <a:xfrm>
                  <a:off x="2298100" y="2607444"/>
                  <a:ext cx="109895" cy="0"/>
                </a:xfrm>
                <a:prstGeom prst="line">
                  <a:avLst/>
                </a:prstGeom>
                <a:noFill/>
                <a:ln w="9525" cap="flat" cmpd="sng" algn="ctr">
                  <a:solidFill>
                    <a:srgbClr val="60BD68">
                      <a:shade val="95000"/>
                      <a:satMod val="105000"/>
                    </a:srgbClr>
                  </a:solidFill>
                  <a:prstDash val="solid"/>
                </a:ln>
                <a:effectLst/>
              </p:spPr>
            </p:cxnSp>
            <p:cxnSp>
              <p:nvCxnSpPr>
                <p:cNvPr id="401" name="직선 연결선 69"/>
                <p:cNvCxnSpPr>
                  <a:stCxn id="396" idx="3"/>
                  <a:endCxn id="394" idx="1"/>
                </p:cNvCxnSpPr>
                <p:nvPr/>
              </p:nvCxnSpPr>
              <p:spPr>
                <a:xfrm>
                  <a:off x="2552011" y="2607444"/>
                  <a:ext cx="109895" cy="0"/>
                </a:xfrm>
                <a:prstGeom prst="line">
                  <a:avLst/>
                </a:prstGeom>
                <a:noFill/>
                <a:ln w="9525" cap="flat" cmpd="sng" algn="ctr">
                  <a:solidFill>
                    <a:srgbClr val="60BD68">
                      <a:shade val="95000"/>
                      <a:satMod val="105000"/>
                    </a:srgbClr>
                  </a:solidFill>
                  <a:prstDash val="solid"/>
                </a:ln>
                <a:effectLst/>
              </p:spPr>
            </p:cxnSp>
            <p:cxnSp>
              <p:nvCxnSpPr>
                <p:cNvPr id="402" name="직선 연결선 70"/>
                <p:cNvCxnSpPr>
                  <a:stCxn id="394" idx="3"/>
                  <a:endCxn id="390" idx="1"/>
                </p:cNvCxnSpPr>
                <p:nvPr/>
              </p:nvCxnSpPr>
              <p:spPr>
                <a:xfrm>
                  <a:off x="2805922" y="2607444"/>
                  <a:ext cx="109894" cy="0"/>
                </a:xfrm>
                <a:prstGeom prst="line">
                  <a:avLst/>
                </a:prstGeom>
                <a:noFill/>
                <a:ln w="9525" cap="flat" cmpd="sng" algn="ctr">
                  <a:solidFill>
                    <a:srgbClr val="60BD68">
                      <a:shade val="95000"/>
                      <a:satMod val="105000"/>
                    </a:srgbClr>
                  </a:solidFill>
                  <a:prstDash val="solid"/>
                </a:ln>
                <a:effectLst/>
              </p:spPr>
            </p:cxnSp>
            <p:cxnSp>
              <p:nvCxnSpPr>
                <p:cNvPr id="403" name="직선 연결선 71"/>
                <p:cNvCxnSpPr>
                  <a:stCxn id="399" idx="3"/>
                  <a:endCxn id="397" idx="1"/>
                </p:cNvCxnSpPr>
                <p:nvPr/>
              </p:nvCxnSpPr>
              <p:spPr>
                <a:xfrm>
                  <a:off x="2298100" y="3098428"/>
                  <a:ext cx="109895" cy="0"/>
                </a:xfrm>
                <a:prstGeom prst="line">
                  <a:avLst/>
                </a:prstGeom>
                <a:noFill/>
                <a:ln w="9525" cap="flat" cmpd="sng" algn="ctr">
                  <a:solidFill>
                    <a:srgbClr val="60BD68">
                      <a:shade val="95000"/>
                      <a:satMod val="105000"/>
                    </a:srgbClr>
                  </a:solidFill>
                  <a:prstDash val="solid"/>
                </a:ln>
                <a:effectLst/>
              </p:spPr>
            </p:cxnSp>
            <p:cxnSp>
              <p:nvCxnSpPr>
                <p:cNvPr id="404" name="직선 연결선 72"/>
                <p:cNvCxnSpPr>
                  <a:stCxn id="397" idx="3"/>
                  <a:endCxn id="395" idx="1"/>
                </p:cNvCxnSpPr>
                <p:nvPr/>
              </p:nvCxnSpPr>
              <p:spPr>
                <a:xfrm>
                  <a:off x="2552011" y="3098428"/>
                  <a:ext cx="109895" cy="0"/>
                </a:xfrm>
                <a:prstGeom prst="line">
                  <a:avLst/>
                </a:prstGeom>
                <a:noFill/>
                <a:ln w="9525" cap="flat" cmpd="sng" algn="ctr">
                  <a:solidFill>
                    <a:srgbClr val="60BD68">
                      <a:shade val="95000"/>
                      <a:satMod val="105000"/>
                    </a:srgbClr>
                  </a:solidFill>
                  <a:prstDash val="solid"/>
                </a:ln>
                <a:effectLst/>
              </p:spPr>
            </p:cxnSp>
            <p:cxnSp>
              <p:nvCxnSpPr>
                <p:cNvPr id="405" name="직선 연결선 73"/>
                <p:cNvCxnSpPr>
                  <a:stCxn id="395" idx="3"/>
                  <a:endCxn id="391" idx="1"/>
                </p:cNvCxnSpPr>
                <p:nvPr/>
              </p:nvCxnSpPr>
              <p:spPr>
                <a:xfrm>
                  <a:off x="2805922" y="3098428"/>
                  <a:ext cx="109894" cy="0"/>
                </a:xfrm>
                <a:prstGeom prst="line">
                  <a:avLst/>
                </a:prstGeom>
                <a:noFill/>
                <a:ln w="9525" cap="flat" cmpd="sng" algn="ctr">
                  <a:solidFill>
                    <a:srgbClr val="60BD68">
                      <a:shade val="95000"/>
                      <a:satMod val="105000"/>
                    </a:srgbClr>
                  </a:solidFill>
                  <a:prstDash val="solid"/>
                </a:ln>
                <a:effectLst/>
              </p:spPr>
            </p:cxnSp>
          </p:grpSp>
          <p:grpSp>
            <p:nvGrpSpPr>
              <p:cNvPr id="356" name="그룹 74"/>
              <p:cNvGrpSpPr/>
              <p:nvPr/>
            </p:nvGrpSpPr>
            <p:grpSpPr>
              <a:xfrm rot="16200000" flipH="1">
                <a:off x="1486707" y="2380362"/>
                <a:ext cx="1042204" cy="711465"/>
                <a:chOff x="2154084" y="2420888"/>
                <a:chExt cx="1265788" cy="864096"/>
              </a:xfrm>
            </p:grpSpPr>
            <p:sp>
              <p:nvSpPr>
                <p:cNvPr id="374" name="직사각형 75"/>
                <p:cNvSpPr/>
                <p:nvPr/>
              </p:nvSpPr>
              <p:spPr>
                <a:xfrm>
                  <a:off x="291581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75" name="직사각형 76"/>
                <p:cNvSpPr/>
                <p:nvPr/>
              </p:nvSpPr>
              <p:spPr>
                <a:xfrm>
                  <a:off x="291581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76" name="직선 화살표 연결선 77"/>
                <p:cNvCxnSpPr>
                  <a:stCxn id="374" idx="3"/>
                </p:cNvCxnSpPr>
                <p:nvPr/>
              </p:nvCxnSpPr>
              <p:spPr>
                <a:xfrm>
                  <a:off x="3059832" y="2607444"/>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77" name="직선 화살표 연결선 78"/>
                <p:cNvCxnSpPr/>
                <p:nvPr/>
              </p:nvCxnSpPr>
              <p:spPr>
                <a:xfrm>
                  <a:off x="3059832" y="3098428"/>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78" name="직사각형 79"/>
                <p:cNvSpPr/>
                <p:nvPr/>
              </p:nvSpPr>
              <p:spPr>
                <a:xfrm>
                  <a:off x="266190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79" name="직사각형 80"/>
                <p:cNvSpPr/>
                <p:nvPr/>
              </p:nvSpPr>
              <p:spPr>
                <a:xfrm>
                  <a:off x="266190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0" name="직사각형 81"/>
                <p:cNvSpPr/>
                <p:nvPr/>
              </p:nvSpPr>
              <p:spPr>
                <a:xfrm>
                  <a:off x="2407995"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1" name="직사각형 82"/>
                <p:cNvSpPr/>
                <p:nvPr/>
              </p:nvSpPr>
              <p:spPr>
                <a:xfrm>
                  <a:off x="2407995"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2" name="직사각형 83"/>
                <p:cNvSpPr/>
                <p:nvPr/>
              </p:nvSpPr>
              <p:spPr>
                <a:xfrm>
                  <a:off x="2154084"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3" name="직사각형 84"/>
                <p:cNvSpPr/>
                <p:nvPr/>
              </p:nvSpPr>
              <p:spPr>
                <a:xfrm>
                  <a:off x="2154084"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84" name="직선 연결선 85"/>
                <p:cNvCxnSpPr>
                  <a:stCxn id="382" idx="3"/>
                  <a:endCxn id="380" idx="1"/>
                </p:cNvCxnSpPr>
                <p:nvPr/>
              </p:nvCxnSpPr>
              <p:spPr>
                <a:xfrm>
                  <a:off x="2298100" y="2607444"/>
                  <a:ext cx="109895" cy="0"/>
                </a:xfrm>
                <a:prstGeom prst="line">
                  <a:avLst/>
                </a:prstGeom>
                <a:noFill/>
                <a:ln w="9525" cap="flat" cmpd="sng" algn="ctr">
                  <a:solidFill>
                    <a:srgbClr val="60BD68">
                      <a:shade val="95000"/>
                      <a:satMod val="105000"/>
                    </a:srgbClr>
                  </a:solidFill>
                  <a:prstDash val="solid"/>
                </a:ln>
                <a:effectLst/>
              </p:spPr>
            </p:cxnSp>
            <p:cxnSp>
              <p:nvCxnSpPr>
                <p:cNvPr id="385" name="직선 연결선 86"/>
                <p:cNvCxnSpPr>
                  <a:stCxn id="380" idx="3"/>
                  <a:endCxn id="378" idx="1"/>
                </p:cNvCxnSpPr>
                <p:nvPr/>
              </p:nvCxnSpPr>
              <p:spPr>
                <a:xfrm>
                  <a:off x="2552011" y="2607444"/>
                  <a:ext cx="109895" cy="0"/>
                </a:xfrm>
                <a:prstGeom prst="line">
                  <a:avLst/>
                </a:prstGeom>
                <a:noFill/>
                <a:ln w="9525" cap="flat" cmpd="sng" algn="ctr">
                  <a:solidFill>
                    <a:srgbClr val="60BD68">
                      <a:shade val="95000"/>
                      <a:satMod val="105000"/>
                    </a:srgbClr>
                  </a:solidFill>
                  <a:prstDash val="solid"/>
                </a:ln>
                <a:effectLst/>
              </p:spPr>
            </p:cxnSp>
            <p:cxnSp>
              <p:nvCxnSpPr>
                <p:cNvPr id="386" name="직선 연결선 87"/>
                <p:cNvCxnSpPr>
                  <a:stCxn id="378" idx="3"/>
                  <a:endCxn id="374" idx="1"/>
                </p:cNvCxnSpPr>
                <p:nvPr/>
              </p:nvCxnSpPr>
              <p:spPr>
                <a:xfrm>
                  <a:off x="2805922" y="2607444"/>
                  <a:ext cx="109894" cy="0"/>
                </a:xfrm>
                <a:prstGeom prst="line">
                  <a:avLst/>
                </a:prstGeom>
                <a:noFill/>
                <a:ln w="9525" cap="flat" cmpd="sng" algn="ctr">
                  <a:solidFill>
                    <a:srgbClr val="60BD68">
                      <a:shade val="95000"/>
                      <a:satMod val="105000"/>
                    </a:srgbClr>
                  </a:solidFill>
                  <a:prstDash val="solid"/>
                </a:ln>
                <a:effectLst/>
              </p:spPr>
            </p:cxnSp>
            <p:cxnSp>
              <p:nvCxnSpPr>
                <p:cNvPr id="387" name="직선 연결선 88"/>
                <p:cNvCxnSpPr>
                  <a:stCxn id="383" idx="3"/>
                  <a:endCxn id="381" idx="1"/>
                </p:cNvCxnSpPr>
                <p:nvPr/>
              </p:nvCxnSpPr>
              <p:spPr>
                <a:xfrm>
                  <a:off x="2298100" y="3098428"/>
                  <a:ext cx="109895" cy="0"/>
                </a:xfrm>
                <a:prstGeom prst="line">
                  <a:avLst/>
                </a:prstGeom>
                <a:noFill/>
                <a:ln w="9525" cap="flat" cmpd="sng" algn="ctr">
                  <a:solidFill>
                    <a:srgbClr val="60BD68">
                      <a:shade val="95000"/>
                      <a:satMod val="105000"/>
                    </a:srgbClr>
                  </a:solidFill>
                  <a:prstDash val="solid"/>
                </a:ln>
                <a:effectLst/>
              </p:spPr>
            </p:cxnSp>
            <p:cxnSp>
              <p:nvCxnSpPr>
                <p:cNvPr id="388" name="직선 연결선 89"/>
                <p:cNvCxnSpPr>
                  <a:stCxn id="381" idx="3"/>
                  <a:endCxn id="379" idx="1"/>
                </p:cNvCxnSpPr>
                <p:nvPr/>
              </p:nvCxnSpPr>
              <p:spPr>
                <a:xfrm>
                  <a:off x="2552011" y="3098428"/>
                  <a:ext cx="109895" cy="0"/>
                </a:xfrm>
                <a:prstGeom prst="line">
                  <a:avLst/>
                </a:prstGeom>
                <a:noFill/>
                <a:ln w="9525" cap="flat" cmpd="sng" algn="ctr">
                  <a:solidFill>
                    <a:srgbClr val="60BD68">
                      <a:shade val="95000"/>
                      <a:satMod val="105000"/>
                    </a:srgbClr>
                  </a:solidFill>
                  <a:prstDash val="solid"/>
                </a:ln>
                <a:effectLst/>
              </p:spPr>
            </p:cxnSp>
            <p:cxnSp>
              <p:nvCxnSpPr>
                <p:cNvPr id="389" name="직선 연결선 90"/>
                <p:cNvCxnSpPr>
                  <a:stCxn id="379" idx="3"/>
                  <a:endCxn id="375" idx="1"/>
                </p:cNvCxnSpPr>
                <p:nvPr/>
              </p:nvCxnSpPr>
              <p:spPr>
                <a:xfrm>
                  <a:off x="2805922" y="3098428"/>
                  <a:ext cx="109894" cy="0"/>
                </a:xfrm>
                <a:prstGeom prst="line">
                  <a:avLst/>
                </a:prstGeom>
                <a:noFill/>
                <a:ln w="9525" cap="flat" cmpd="sng" algn="ctr">
                  <a:solidFill>
                    <a:srgbClr val="60BD68">
                      <a:shade val="95000"/>
                      <a:satMod val="105000"/>
                    </a:srgbClr>
                  </a:solidFill>
                  <a:prstDash val="solid"/>
                </a:ln>
                <a:effectLst/>
              </p:spPr>
            </p:cxnSp>
          </p:grpSp>
          <p:grpSp>
            <p:nvGrpSpPr>
              <p:cNvPr id="357" name="그룹 91"/>
              <p:cNvGrpSpPr/>
              <p:nvPr/>
            </p:nvGrpSpPr>
            <p:grpSpPr>
              <a:xfrm rot="16200000" flipH="1">
                <a:off x="538087" y="2380362"/>
                <a:ext cx="1042204" cy="711465"/>
                <a:chOff x="2154084" y="2420888"/>
                <a:chExt cx="1265788" cy="864096"/>
              </a:xfrm>
            </p:grpSpPr>
            <p:sp>
              <p:nvSpPr>
                <p:cNvPr id="358" name="직사각형 92"/>
                <p:cNvSpPr/>
                <p:nvPr/>
              </p:nvSpPr>
              <p:spPr>
                <a:xfrm>
                  <a:off x="291581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59" name="직사각형 93"/>
                <p:cNvSpPr/>
                <p:nvPr/>
              </p:nvSpPr>
              <p:spPr>
                <a:xfrm>
                  <a:off x="291581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60" name="직선 화살표 연결선 94"/>
                <p:cNvCxnSpPr>
                  <a:stCxn id="358" idx="3"/>
                </p:cNvCxnSpPr>
                <p:nvPr/>
              </p:nvCxnSpPr>
              <p:spPr>
                <a:xfrm>
                  <a:off x="3059832" y="2607444"/>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61" name="직선 화살표 연결선 95"/>
                <p:cNvCxnSpPr/>
                <p:nvPr/>
              </p:nvCxnSpPr>
              <p:spPr>
                <a:xfrm>
                  <a:off x="3059832" y="3098428"/>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62" name="직사각형 96"/>
                <p:cNvSpPr/>
                <p:nvPr/>
              </p:nvSpPr>
              <p:spPr>
                <a:xfrm>
                  <a:off x="266190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63" name="직사각형 97"/>
                <p:cNvSpPr/>
                <p:nvPr/>
              </p:nvSpPr>
              <p:spPr>
                <a:xfrm>
                  <a:off x="266190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64" name="직사각형 98"/>
                <p:cNvSpPr/>
                <p:nvPr/>
              </p:nvSpPr>
              <p:spPr>
                <a:xfrm>
                  <a:off x="2407995"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65" name="직사각형 99"/>
                <p:cNvSpPr/>
                <p:nvPr/>
              </p:nvSpPr>
              <p:spPr>
                <a:xfrm>
                  <a:off x="2407995"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66" name="직사각형 100"/>
                <p:cNvSpPr/>
                <p:nvPr/>
              </p:nvSpPr>
              <p:spPr>
                <a:xfrm>
                  <a:off x="2154084"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67" name="직사각형 101"/>
                <p:cNvSpPr/>
                <p:nvPr/>
              </p:nvSpPr>
              <p:spPr>
                <a:xfrm>
                  <a:off x="2154084"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68" name="직선 연결선 102"/>
                <p:cNvCxnSpPr>
                  <a:stCxn id="366" idx="3"/>
                  <a:endCxn id="364" idx="1"/>
                </p:cNvCxnSpPr>
                <p:nvPr/>
              </p:nvCxnSpPr>
              <p:spPr>
                <a:xfrm>
                  <a:off x="2298100" y="2607444"/>
                  <a:ext cx="109895" cy="0"/>
                </a:xfrm>
                <a:prstGeom prst="line">
                  <a:avLst/>
                </a:prstGeom>
                <a:noFill/>
                <a:ln w="9525" cap="flat" cmpd="sng" algn="ctr">
                  <a:solidFill>
                    <a:srgbClr val="60BD68">
                      <a:shade val="95000"/>
                      <a:satMod val="105000"/>
                    </a:srgbClr>
                  </a:solidFill>
                  <a:prstDash val="solid"/>
                </a:ln>
                <a:effectLst/>
              </p:spPr>
            </p:cxnSp>
            <p:cxnSp>
              <p:nvCxnSpPr>
                <p:cNvPr id="369" name="직선 연결선 103"/>
                <p:cNvCxnSpPr>
                  <a:stCxn id="364" idx="3"/>
                  <a:endCxn id="362" idx="1"/>
                </p:cNvCxnSpPr>
                <p:nvPr/>
              </p:nvCxnSpPr>
              <p:spPr>
                <a:xfrm>
                  <a:off x="2552011" y="2607444"/>
                  <a:ext cx="109895" cy="0"/>
                </a:xfrm>
                <a:prstGeom prst="line">
                  <a:avLst/>
                </a:prstGeom>
                <a:noFill/>
                <a:ln w="9525" cap="flat" cmpd="sng" algn="ctr">
                  <a:solidFill>
                    <a:srgbClr val="60BD68">
                      <a:shade val="95000"/>
                      <a:satMod val="105000"/>
                    </a:srgbClr>
                  </a:solidFill>
                  <a:prstDash val="solid"/>
                </a:ln>
                <a:effectLst/>
              </p:spPr>
            </p:cxnSp>
            <p:cxnSp>
              <p:nvCxnSpPr>
                <p:cNvPr id="370" name="직선 연결선 104"/>
                <p:cNvCxnSpPr>
                  <a:stCxn id="362" idx="3"/>
                  <a:endCxn id="358" idx="1"/>
                </p:cNvCxnSpPr>
                <p:nvPr/>
              </p:nvCxnSpPr>
              <p:spPr>
                <a:xfrm>
                  <a:off x="2805922" y="2607444"/>
                  <a:ext cx="109894" cy="0"/>
                </a:xfrm>
                <a:prstGeom prst="line">
                  <a:avLst/>
                </a:prstGeom>
                <a:noFill/>
                <a:ln w="9525" cap="flat" cmpd="sng" algn="ctr">
                  <a:solidFill>
                    <a:srgbClr val="60BD68">
                      <a:shade val="95000"/>
                      <a:satMod val="105000"/>
                    </a:srgbClr>
                  </a:solidFill>
                  <a:prstDash val="solid"/>
                </a:ln>
                <a:effectLst/>
              </p:spPr>
            </p:cxnSp>
            <p:cxnSp>
              <p:nvCxnSpPr>
                <p:cNvPr id="371" name="직선 연결선 105"/>
                <p:cNvCxnSpPr>
                  <a:stCxn id="367" idx="3"/>
                  <a:endCxn id="365" idx="1"/>
                </p:cNvCxnSpPr>
                <p:nvPr/>
              </p:nvCxnSpPr>
              <p:spPr>
                <a:xfrm>
                  <a:off x="2298100" y="3098428"/>
                  <a:ext cx="109895" cy="0"/>
                </a:xfrm>
                <a:prstGeom prst="line">
                  <a:avLst/>
                </a:prstGeom>
                <a:noFill/>
                <a:ln w="9525" cap="flat" cmpd="sng" algn="ctr">
                  <a:solidFill>
                    <a:srgbClr val="60BD68">
                      <a:shade val="95000"/>
                      <a:satMod val="105000"/>
                    </a:srgbClr>
                  </a:solidFill>
                  <a:prstDash val="solid"/>
                </a:ln>
                <a:effectLst/>
              </p:spPr>
            </p:cxnSp>
            <p:cxnSp>
              <p:nvCxnSpPr>
                <p:cNvPr id="372" name="직선 연결선 106"/>
                <p:cNvCxnSpPr>
                  <a:stCxn id="365" idx="3"/>
                  <a:endCxn id="363" idx="1"/>
                </p:cNvCxnSpPr>
                <p:nvPr/>
              </p:nvCxnSpPr>
              <p:spPr>
                <a:xfrm>
                  <a:off x="2552011" y="3098428"/>
                  <a:ext cx="109895" cy="0"/>
                </a:xfrm>
                <a:prstGeom prst="line">
                  <a:avLst/>
                </a:prstGeom>
                <a:noFill/>
                <a:ln w="9525" cap="flat" cmpd="sng" algn="ctr">
                  <a:solidFill>
                    <a:srgbClr val="60BD68">
                      <a:shade val="95000"/>
                      <a:satMod val="105000"/>
                    </a:srgbClr>
                  </a:solidFill>
                  <a:prstDash val="solid"/>
                </a:ln>
                <a:effectLst/>
              </p:spPr>
            </p:cxnSp>
            <p:cxnSp>
              <p:nvCxnSpPr>
                <p:cNvPr id="373" name="직선 연결선 107"/>
                <p:cNvCxnSpPr>
                  <a:stCxn id="363" idx="3"/>
                  <a:endCxn id="359" idx="1"/>
                </p:cNvCxnSpPr>
                <p:nvPr/>
              </p:nvCxnSpPr>
              <p:spPr>
                <a:xfrm>
                  <a:off x="2805922" y="3098428"/>
                  <a:ext cx="109894" cy="0"/>
                </a:xfrm>
                <a:prstGeom prst="line">
                  <a:avLst/>
                </a:prstGeom>
                <a:noFill/>
                <a:ln w="9525" cap="flat" cmpd="sng" algn="ctr">
                  <a:solidFill>
                    <a:srgbClr val="60BD68">
                      <a:shade val="95000"/>
                      <a:satMod val="105000"/>
                    </a:srgbClr>
                  </a:solidFill>
                  <a:prstDash val="solid"/>
                </a:ln>
                <a:effectLst/>
              </p:spPr>
            </p:cxnSp>
          </p:grpSp>
        </p:grpSp>
        <p:sp>
          <p:nvSpPr>
            <p:cNvPr id="351" name="TextBox 350"/>
            <p:cNvSpPr txBox="1"/>
            <p:nvPr/>
          </p:nvSpPr>
          <p:spPr>
            <a:xfrm>
              <a:off x="502815" y="1340768"/>
              <a:ext cx="1548822" cy="461665"/>
            </a:xfrm>
            <a:prstGeom prst="rect">
              <a:avLst/>
            </a:prstGeom>
            <a:noFill/>
          </p:spPr>
          <p:txBody>
            <a:bodyPr wrap="none" rtlCol="0" anchor="ctr">
              <a:spAutoFit/>
            </a:bodyPr>
            <a:lstStyle/>
            <a:p>
              <a:pPr algn="ctr">
                <a:defRPr/>
              </a:pPr>
              <a:r>
                <a:rPr lang="en-US" altLang="ko-KR" sz="2400" kern="0" dirty="0">
                  <a:solidFill>
                    <a:sysClr val="windowText" lastClr="000000"/>
                  </a:solidFill>
                </a:rPr>
                <a:t>DDR3-OoO</a:t>
              </a:r>
              <a:endParaRPr lang="ko-KR" altLang="en-US" sz="2400" kern="0" dirty="0">
                <a:solidFill>
                  <a:sysClr val="windowText" lastClr="000000"/>
                </a:solidFill>
              </a:endParaRPr>
            </a:p>
          </p:txBody>
        </p:sp>
      </p:grpSp>
      <p:grpSp>
        <p:nvGrpSpPr>
          <p:cNvPr id="432" name="그룹 10"/>
          <p:cNvGrpSpPr/>
          <p:nvPr/>
        </p:nvGrpSpPr>
        <p:grpSpPr>
          <a:xfrm>
            <a:off x="6908164" y="1140133"/>
            <a:ext cx="1929433" cy="3923809"/>
            <a:chOff x="6908164" y="1340768"/>
            <a:chExt cx="1929433" cy="3923809"/>
          </a:xfrm>
        </p:grpSpPr>
        <p:sp>
          <p:nvSpPr>
            <p:cNvPr id="433" name="TextBox 432"/>
            <p:cNvSpPr txBox="1"/>
            <p:nvPr/>
          </p:nvSpPr>
          <p:spPr>
            <a:xfrm>
              <a:off x="6970848" y="1340768"/>
              <a:ext cx="1663286" cy="461665"/>
            </a:xfrm>
            <a:prstGeom prst="rect">
              <a:avLst/>
            </a:prstGeom>
            <a:noFill/>
          </p:spPr>
          <p:txBody>
            <a:bodyPr wrap="none" rtlCol="0" anchor="ctr">
              <a:spAutoFit/>
            </a:bodyPr>
            <a:lstStyle/>
            <a:p>
              <a:pPr algn="ctr">
                <a:defRPr/>
              </a:pPr>
              <a:r>
                <a:rPr lang="en-US" altLang="ko-KR" sz="2400" b="1" kern="0" dirty="0">
                  <a:solidFill>
                    <a:srgbClr val="FF0000"/>
                  </a:solidFill>
                </a:rPr>
                <a:t>Tesseract</a:t>
              </a:r>
              <a:endParaRPr lang="ko-KR" altLang="en-US" sz="2400" b="1" kern="0" dirty="0">
                <a:solidFill>
                  <a:srgbClr val="FF0000"/>
                </a:solidFill>
              </a:endParaRPr>
            </a:p>
          </p:txBody>
        </p:sp>
        <p:grpSp>
          <p:nvGrpSpPr>
            <p:cNvPr id="434" name="그룹 629"/>
            <p:cNvGrpSpPr/>
            <p:nvPr/>
          </p:nvGrpSpPr>
          <p:grpSpPr>
            <a:xfrm>
              <a:off x="6908164" y="3500504"/>
              <a:ext cx="1788652" cy="1764073"/>
              <a:chOff x="7081194" y="3140968"/>
              <a:chExt cx="1788652" cy="1764073"/>
            </a:xfrm>
          </p:grpSpPr>
          <p:sp>
            <p:nvSpPr>
              <p:cNvPr id="439" name="직사각형 531"/>
              <p:cNvSpPr/>
              <p:nvPr/>
            </p:nvSpPr>
            <p:spPr>
              <a:xfrm rot="16200000">
                <a:off x="7081798" y="459843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0" name="직사각형 532"/>
              <p:cNvSpPr/>
              <p:nvPr/>
            </p:nvSpPr>
            <p:spPr>
              <a:xfrm rot="16200000">
                <a:off x="7573900" y="459843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1" name="직사각형 539"/>
              <p:cNvSpPr/>
              <p:nvPr/>
            </p:nvSpPr>
            <p:spPr>
              <a:xfrm rot="16200000">
                <a:off x="7081799" y="411175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2" name="직사각형 540"/>
              <p:cNvSpPr/>
              <p:nvPr/>
            </p:nvSpPr>
            <p:spPr>
              <a:xfrm rot="16200000">
                <a:off x="7573901" y="411175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3" name="직사각형 541"/>
              <p:cNvSpPr/>
              <p:nvPr/>
            </p:nvSpPr>
            <p:spPr>
              <a:xfrm rot="16200000">
                <a:off x="8071139" y="459843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4" name="직사각형 542"/>
              <p:cNvSpPr/>
              <p:nvPr/>
            </p:nvSpPr>
            <p:spPr>
              <a:xfrm rot="16200000">
                <a:off x="8563241" y="4598437"/>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5" name="직사각형 543"/>
              <p:cNvSpPr/>
              <p:nvPr/>
            </p:nvSpPr>
            <p:spPr>
              <a:xfrm rot="16200000">
                <a:off x="8071140" y="411175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6" name="직사각형 544"/>
              <p:cNvSpPr/>
              <p:nvPr/>
            </p:nvSpPr>
            <p:spPr>
              <a:xfrm rot="16200000">
                <a:off x="8563242" y="4111757"/>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7" name="직사각형 547"/>
              <p:cNvSpPr/>
              <p:nvPr/>
            </p:nvSpPr>
            <p:spPr>
              <a:xfrm rot="16200000">
                <a:off x="7081799" y="3627044"/>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8" name="직사각형 548"/>
              <p:cNvSpPr/>
              <p:nvPr/>
            </p:nvSpPr>
            <p:spPr>
              <a:xfrm rot="16200000">
                <a:off x="7573901" y="362704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9" name="직사각형 549"/>
              <p:cNvSpPr/>
              <p:nvPr/>
            </p:nvSpPr>
            <p:spPr>
              <a:xfrm rot="16200000">
                <a:off x="7081800" y="3140364"/>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450" name="직사각형 550"/>
              <p:cNvSpPr/>
              <p:nvPr/>
            </p:nvSpPr>
            <p:spPr>
              <a:xfrm rot="16200000">
                <a:off x="7573902" y="314036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1" name="직사각형 551"/>
              <p:cNvSpPr/>
              <p:nvPr/>
            </p:nvSpPr>
            <p:spPr>
              <a:xfrm rot="16200000">
                <a:off x="8071140" y="362704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2" name="직사각형 552"/>
              <p:cNvSpPr/>
              <p:nvPr/>
            </p:nvSpPr>
            <p:spPr>
              <a:xfrm rot="16200000">
                <a:off x="8563242" y="362704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3" name="직사각형 553"/>
              <p:cNvSpPr/>
              <p:nvPr/>
            </p:nvSpPr>
            <p:spPr>
              <a:xfrm rot="16200000">
                <a:off x="8071141" y="314036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4" name="직사각형 554"/>
              <p:cNvSpPr/>
              <p:nvPr/>
            </p:nvSpPr>
            <p:spPr>
              <a:xfrm rot="16200000">
                <a:off x="8563243" y="314036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455" name="직선 화살표 연결선 558"/>
              <p:cNvCxnSpPr>
                <a:stCxn id="449" idx="1"/>
                <a:endCxn id="447" idx="3"/>
              </p:cNvCxnSpPr>
              <p:nvPr/>
            </p:nvCxnSpPr>
            <p:spPr>
              <a:xfrm flipH="1">
                <a:off x="7234800" y="3446968"/>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56" name="직선 화살표 연결선 559"/>
              <p:cNvCxnSpPr>
                <a:stCxn id="447" idx="1"/>
                <a:endCxn id="441" idx="3"/>
              </p:cNvCxnSpPr>
              <p:nvPr/>
            </p:nvCxnSpPr>
            <p:spPr>
              <a:xfrm>
                <a:off x="7234800" y="3933648"/>
                <a:ext cx="0" cy="17871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57" name="직선 화살표 연결선 562"/>
              <p:cNvCxnSpPr>
                <a:stCxn id="441" idx="1"/>
                <a:endCxn id="439" idx="3"/>
              </p:cNvCxnSpPr>
              <p:nvPr/>
            </p:nvCxnSpPr>
            <p:spPr>
              <a:xfrm flipH="1">
                <a:off x="7234799" y="4418359"/>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58" name="직선 화살표 연결선 565"/>
              <p:cNvCxnSpPr>
                <a:stCxn id="449" idx="2"/>
                <a:endCxn id="450" idx="0"/>
              </p:cNvCxnSpPr>
              <p:nvPr/>
            </p:nvCxnSpPr>
            <p:spPr>
              <a:xfrm>
                <a:off x="7388404" y="3293968"/>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59" name="직선 화살표 연결선 568"/>
              <p:cNvCxnSpPr>
                <a:stCxn id="450" idx="2"/>
                <a:endCxn id="453" idx="0"/>
              </p:cNvCxnSpPr>
              <p:nvPr/>
            </p:nvCxnSpPr>
            <p:spPr>
              <a:xfrm>
                <a:off x="7880506" y="3293969"/>
                <a:ext cx="190032" cy="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0" name="직선 화살표 연결선 571"/>
              <p:cNvCxnSpPr>
                <a:stCxn id="450" idx="1"/>
                <a:endCxn id="448" idx="3"/>
              </p:cNvCxnSpPr>
              <p:nvPr/>
            </p:nvCxnSpPr>
            <p:spPr>
              <a:xfrm flipH="1">
                <a:off x="7726902" y="3446969"/>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1" name="직선 화살표 연결선 574"/>
              <p:cNvCxnSpPr>
                <a:stCxn id="447" idx="2"/>
                <a:endCxn id="448" idx="0"/>
              </p:cNvCxnSpPr>
              <p:nvPr/>
            </p:nvCxnSpPr>
            <p:spPr>
              <a:xfrm>
                <a:off x="7388403" y="3780648"/>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2" name="직선 화살표 연결선 577"/>
              <p:cNvCxnSpPr>
                <a:stCxn id="442" idx="0"/>
                <a:endCxn id="441" idx="2"/>
              </p:cNvCxnSpPr>
              <p:nvPr/>
            </p:nvCxnSpPr>
            <p:spPr>
              <a:xfrm flipH="1" flipV="1">
                <a:off x="7388403" y="4265359"/>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3" name="직선 화살표 연결선 580"/>
              <p:cNvCxnSpPr>
                <a:stCxn id="439" idx="2"/>
                <a:endCxn id="440" idx="0"/>
              </p:cNvCxnSpPr>
              <p:nvPr/>
            </p:nvCxnSpPr>
            <p:spPr>
              <a:xfrm>
                <a:off x="7388402" y="4752039"/>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4" name="직선 화살표 연결선 583"/>
              <p:cNvCxnSpPr>
                <a:stCxn id="442" idx="1"/>
                <a:endCxn id="440" idx="3"/>
              </p:cNvCxnSpPr>
              <p:nvPr/>
            </p:nvCxnSpPr>
            <p:spPr>
              <a:xfrm flipH="1">
                <a:off x="7726901" y="4418360"/>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5" name="직선 화살표 연결선 586"/>
              <p:cNvCxnSpPr>
                <a:stCxn id="443" idx="0"/>
                <a:endCxn id="440" idx="2"/>
              </p:cNvCxnSpPr>
              <p:nvPr/>
            </p:nvCxnSpPr>
            <p:spPr>
              <a:xfrm flipH="1">
                <a:off x="7880504" y="4752040"/>
                <a:ext cx="190032" cy="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6" name="직선 화살표 연결선 589"/>
              <p:cNvCxnSpPr>
                <a:stCxn id="443" idx="2"/>
                <a:endCxn id="444" idx="0"/>
              </p:cNvCxnSpPr>
              <p:nvPr/>
            </p:nvCxnSpPr>
            <p:spPr>
              <a:xfrm>
                <a:off x="8377743" y="4752040"/>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7" name="직선 화살표 연결선 592"/>
              <p:cNvCxnSpPr>
                <a:stCxn id="443" idx="3"/>
                <a:endCxn id="445" idx="1"/>
              </p:cNvCxnSpPr>
              <p:nvPr/>
            </p:nvCxnSpPr>
            <p:spPr>
              <a:xfrm flipV="1">
                <a:off x="8224140" y="4418360"/>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8" name="직선 화살표 연결선 595"/>
              <p:cNvCxnSpPr>
                <a:stCxn id="444" idx="3"/>
                <a:endCxn id="446" idx="1"/>
              </p:cNvCxnSpPr>
              <p:nvPr/>
            </p:nvCxnSpPr>
            <p:spPr>
              <a:xfrm flipV="1">
                <a:off x="8716242" y="4418361"/>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9" name="직선 화살표 연결선 598"/>
              <p:cNvCxnSpPr>
                <a:stCxn id="445" idx="2"/>
                <a:endCxn id="446" idx="0"/>
              </p:cNvCxnSpPr>
              <p:nvPr/>
            </p:nvCxnSpPr>
            <p:spPr>
              <a:xfrm>
                <a:off x="8377744" y="4265360"/>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0" name="직선 화살표 연결선 601"/>
              <p:cNvCxnSpPr>
                <a:stCxn id="446" idx="3"/>
                <a:endCxn id="452" idx="1"/>
              </p:cNvCxnSpPr>
              <p:nvPr/>
            </p:nvCxnSpPr>
            <p:spPr>
              <a:xfrm flipV="1">
                <a:off x="8716243" y="3933650"/>
                <a:ext cx="0" cy="17871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1" name="직선 화살표 연결선 604"/>
              <p:cNvCxnSpPr>
                <a:stCxn id="452" idx="3"/>
                <a:endCxn id="454" idx="1"/>
              </p:cNvCxnSpPr>
              <p:nvPr/>
            </p:nvCxnSpPr>
            <p:spPr>
              <a:xfrm flipV="1">
                <a:off x="8716243" y="3446970"/>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2" name="직선 화살표 연결선 607"/>
              <p:cNvCxnSpPr>
                <a:stCxn id="452" idx="0"/>
                <a:endCxn id="451" idx="2"/>
              </p:cNvCxnSpPr>
              <p:nvPr/>
            </p:nvCxnSpPr>
            <p:spPr>
              <a:xfrm flipH="1" flipV="1">
                <a:off x="8377744" y="3780649"/>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3" name="직선 화살표 연결선 610"/>
              <p:cNvCxnSpPr>
                <a:stCxn id="454" idx="0"/>
                <a:endCxn id="453" idx="2"/>
              </p:cNvCxnSpPr>
              <p:nvPr/>
            </p:nvCxnSpPr>
            <p:spPr>
              <a:xfrm flipH="1" flipV="1">
                <a:off x="8377745" y="3293969"/>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4" name="직선 화살표 연결선 613"/>
              <p:cNvCxnSpPr>
                <a:stCxn id="453" idx="1"/>
                <a:endCxn id="451" idx="3"/>
              </p:cNvCxnSpPr>
              <p:nvPr/>
            </p:nvCxnSpPr>
            <p:spPr>
              <a:xfrm flipH="1">
                <a:off x="8224141" y="3446969"/>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5" name="직선 화살표 연결선 616"/>
              <p:cNvCxnSpPr/>
              <p:nvPr/>
            </p:nvCxnSpPr>
            <p:spPr>
              <a:xfrm flipH="1">
                <a:off x="7885690" y="3936816"/>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6" name="직선 화살표 연결선 620"/>
              <p:cNvCxnSpPr/>
              <p:nvPr/>
            </p:nvCxnSpPr>
            <p:spPr>
              <a:xfrm>
                <a:off x="7885690" y="3936816"/>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7" name="직선 화살표 연결선 621"/>
              <p:cNvCxnSpPr/>
              <p:nvPr/>
            </p:nvCxnSpPr>
            <p:spPr>
              <a:xfrm flipH="1">
                <a:off x="7387565" y="3452218"/>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8" name="직선 화살표 연결선 622"/>
              <p:cNvCxnSpPr/>
              <p:nvPr/>
            </p:nvCxnSpPr>
            <p:spPr>
              <a:xfrm>
                <a:off x="7387565" y="3452218"/>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9" name="직선 화살표 연결선 623"/>
              <p:cNvCxnSpPr/>
              <p:nvPr/>
            </p:nvCxnSpPr>
            <p:spPr>
              <a:xfrm flipH="1">
                <a:off x="8382881" y="3452218"/>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80" name="직선 화살표 연결선 624"/>
              <p:cNvCxnSpPr/>
              <p:nvPr/>
            </p:nvCxnSpPr>
            <p:spPr>
              <a:xfrm>
                <a:off x="8382881" y="3452218"/>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81" name="직선 화살표 연결선 625"/>
              <p:cNvCxnSpPr/>
              <p:nvPr/>
            </p:nvCxnSpPr>
            <p:spPr>
              <a:xfrm flipH="1">
                <a:off x="8382881" y="4418354"/>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82" name="직선 화살표 연결선 626"/>
              <p:cNvCxnSpPr/>
              <p:nvPr/>
            </p:nvCxnSpPr>
            <p:spPr>
              <a:xfrm>
                <a:off x="8382881" y="4418354"/>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83" name="직선 화살표 연결선 627"/>
              <p:cNvCxnSpPr/>
              <p:nvPr/>
            </p:nvCxnSpPr>
            <p:spPr>
              <a:xfrm flipH="1">
                <a:off x="7390970" y="4422624"/>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84" name="직선 화살표 연결선 628"/>
              <p:cNvCxnSpPr/>
              <p:nvPr/>
            </p:nvCxnSpPr>
            <p:spPr>
              <a:xfrm>
                <a:off x="7390970" y="4422624"/>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grpSp>
        <p:sp>
          <p:nvSpPr>
            <p:cNvPr id="435" name="직사각형 647"/>
            <p:cNvSpPr/>
            <p:nvPr/>
          </p:nvSpPr>
          <p:spPr>
            <a:xfrm>
              <a:off x="7861251" y="2276872"/>
              <a:ext cx="976346" cy="976344"/>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32 Tesseract Cores</a:t>
              </a:r>
              <a:endParaRPr lang="ko-KR" altLang="en-US" sz="1600" kern="0" dirty="0">
                <a:solidFill>
                  <a:sysClr val="windowText" lastClr="000000"/>
                </a:solidFill>
                <a:latin typeface="Calibri"/>
                <a:ea typeface="나눔고딕"/>
              </a:endParaRPr>
            </a:p>
          </p:txBody>
        </p:sp>
        <p:cxnSp>
          <p:nvCxnSpPr>
            <p:cNvPr id="436" name="직선 연결선 649"/>
            <p:cNvCxnSpPr/>
            <p:nvPr/>
          </p:nvCxnSpPr>
          <p:spPr>
            <a:xfrm flipH="1" flipV="1">
              <a:off x="7861251" y="3253216"/>
              <a:ext cx="36254" cy="247287"/>
            </a:xfrm>
            <a:prstGeom prst="line">
              <a:avLst/>
            </a:prstGeom>
            <a:noFill/>
            <a:ln w="9525" cap="flat" cmpd="sng" algn="ctr">
              <a:solidFill>
                <a:srgbClr val="307D99">
                  <a:shade val="95000"/>
                  <a:satMod val="105000"/>
                </a:srgbClr>
              </a:solidFill>
              <a:prstDash val="dash"/>
            </a:ln>
            <a:effectLst/>
          </p:spPr>
        </p:cxnSp>
        <p:cxnSp>
          <p:nvCxnSpPr>
            <p:cNvPr id="437" name="직선 연결선 650"/>
            <p:cNvCxnSpPr/>
            <p:nvPr/>
          </p:nvCxnSpPr>
          <p:spPr>
            <a:xfrm flipV="1">
              <a:off x="8204713" y="3253216"/>
              <a:ext cx="632884" cy="249258"/>
            </a:xfrm>
            <a:prstGeom prst="line">
              <a:avLst/>
            </a:prstGeom>
            <a:noFill/>
            <a:ln w="9525" cap="flat" cmpd="sng" algn="ctr">
              <a:solidFill>
                <a:srgbClr val="307D99">
                  <a:shade val="95000"/>
                  <a:satMod val="105000"/>
                </a:srgbClr>
              </a:solidFill>
              <a:prstDash val="dash"/>
            </a:ln>
            <a:effectLst/>
          </p:spPr>
        </p:cxnSp>
      </p:grpSp>
      <p:sp>
        <p:nvSpPr>
          <p:cNvPr id="244" name="TextBox 243"/>
          <p:cNvSpPr txBox="1"/>
          <p:nvPr/>
        </p:nvSpPr>
        <p:spPr>
          <a:xfrm>
            <a:off x="1224136" y="6453336"/>
            <a:ext cx="7740352" cy="307777"/>
          </a:xfrm>
          <a:prstGeom prst="rect">
            <a:avLst/>
          </a:prstGeom>
          <a:noFill/>
        </p:spPr>
        <p:txBody>
          <a:bodyPr wrap="square" rtlCol="0">
            <a:spAutoFit/>
          </a:bodyPr>
          <a:lstStyle/>
          <a:p>
            <a:r>
              <a:rPr lang="en-US" sz="1400" dirty="0">
                <a:solidFill>
                  <a:srgbClr val="000000"/>
                </a:solidFill>
              </a:rPr>
              <a:t>Ahn+, “</a:t>
            </a:r>
            <a:r>
              <a:rPr lang="en-US" sz="1400" dirty="0">
                <a:solidFill>
                  <a:srgbClr val="0000FF"/>
                </a:solidFill>
              </a:rPr>
              <a:t>A Scalable Processing-in-Memory Accelerator for Parallel Graph Processing</a:t>
            </a:r>
            <a:r>
              <a:rPr lang="en-US" sz="1400" dirty="0">
                <a:solidFill>
                  <a:srgbClr val="000000"/>
                </a:solidFill>
              </a:rPr>
              <a:t>” ISCA 2015.</a:t>
            </a:r>
          </a:p>
        </p:txBody>
      </p:sp>
    </p:spTree>
    <p:extLst>
      <p:ext uri="{BB962C8B-B14F-4D97-AF65-F5344CB8AC3E}">
        <p14:creationId xmlns:p14="http://schemas.microsoft.com/office/powerpoint/2010/main" val="134882851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32"/>
                                        </p:tgtEl>
                                        <p:attrNameLst>
                                          <p:attrName>style.visibility</p:attrName>
                                        </p:attrNameLst>
                                      </p:cBhvr>
                                      <p:to>
                                        <p:strVal val="visible"/>
                                      </p:to>
                                    </p:set>
                                    <p:animEffect transition="in" filter="fade">
                                      <p:cBhvr>
                                        <p:cTn id="7" dur="200"/>
                                        <p:tgtEl>
                                          <p:spTgt spid="43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99"/>
                                        </p:tgtEl>
                                        <p:attrNameLst>
                                          <p:attrName>style.visibility</p:attrName>
                                        </p:attrNameLst>
                                      </p:cBhvr>
                                      <p:to>
                                        <p:strVal val="visible"/>
                                      </p:to>
                                    </p:set>
                                    <p:animEffect transition="in" filter="fade">
                                      <p:cBhvr>
                                        <p:cTn id="10" dur="200"/>
                                        <p:tgtEl>
                                          <p:spTgt spid="2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9" grpId="0"/>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Tesseract</a:t>
            </a:r>
            <a:r>
              <a:rPr lang="en-US" dirty="0"/>
              <a:t> Graph Processing Performance</a:t>
            </a:r>
          </a:p>
        </p:txBody>
      </p:sp>
      <p:graphicFrame>
        <p:nvGraphicFramePr>
          <p:cNvPr id="6" name="내용 개체 틀 5"/>
          <p:cNvGraphicFramePr>
            <a:graphicFrameLocks noGrp="1"/>
          </p:cNvGraphicFramePr>
          <p:nvPr>
            <p:ph idx="1"/>
            <p:extLst/>
          </p:nvPr>
        </p:nvGraphicFramePr>
        <p:xfrm>
          <a:off x="457200" y="1341438"/>
          <a:ext cx="8229600" cy="4967287"/>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Box 4"/>
          <p:cNvSpPr txBox="1"/>
          <p:nvPr/>
        </p:nvSpPr>
        <p:spPr>
          <a:xfrm>
            <a:off x="3412305" y="1052736"/>
            <a:ext cx="5320236" cy="461665"/>
          </a:xfrm>
          <a:prstGeom prst="rect">
            <a:avLst/>
          </a:prstGeom>
          <a:noFill/>
        </p:spPr>
        <p:txBody>
          <a:bodyPr wrap="none" rtlCol="0" anchor="b">
            <a:spAutoFit/>
          </a:bodyPr>
          <a:lstStyle/>
          <a:p>
            <a:pPr algn="ctr">
              <a:defRPr/>
            </a:pPr>
            <a:r>
              <a:rPr lang="en-US" altLang="ko-KR" sz="2400" b="1" kern="0" dirty="0">
                <a:solidFill>
                  <a:srgbClr val="FF0000"/>
                </a:solidFill>
              </a:rPr>
              <a:t>&gt;13X Performance Improvement</a:t>
            </a:r>
            <a:endParaRPr lang="ko-KR" altLang="en-US" sz="2400" b="1" kern="0" dirty="0">
              <a:solidFill>
                <a:srgbClr val="FF0000"/>
              </a:solidFill>
            </a:endParaRPr>
          </a:p>
        </p:txBody>
      </p:sp>
      <p:sp>
        <p:nvSpPr>
          <p:cNvPr id="7" name="TextBox 6"/>
          <p:cNvSpPr txBox="1"/>
          <p:nvPr/>
        </p:nvSpPr>
        <p:spPr>
          <a:xfrm>
            <a:off x="1224136" y="6453336"/>
            <a:ext cx="7740352" cy="307777"/>
          </a:xfrm>
          <a:prstGeom prst="rect">
            <a:avLst/>
          </a:prstGeom>
          <a:noFill/>
        </p:spPr>
        <p:txBody>
          <a:bodyPr wrap="square" rtlCol="0">
            <a:spAutoFit/>
          </a:bodyPr>
          <a:lstStyle/>
          <a:p>
            <a:r>
              <a:rPr lang="en-US" sz="1400" dirty="0">
                <a:solidFill>
                  <a:srgbClr val="000000"/>
                </a:solidFill>
              </a:rPr>
              <a:t>Ahn+, “</a:t>
            </a:r>
            <a:r>
              <a:rPr lang="en-US" sz="1400" dirty="0">
                <a:solidFill>
                  <a:srgbClr val="0000FF"/>
                </a:solidFill>
              </a:rPr>
              <a:t>A Scalable Processing-in-Memory Accelerator for Parallel Graph Processing</a:t>
            </a:r>
            <a:r>
              <a:rPr lang="en-US" sz="1400" dirty="0">
                <a:solidFill>
                  <a:srgbClr val="000000"/>
                </a:solidFill>
              </a:rPr>
              <a:t>” ISCA 2015.</a:t>
            </a:r>
          </a:p>
        </p:txBody>
      </p:sp>
      <p:sp>
        <p:nvSpPr>
          <p:cNvPr id="3" name="TextBox 2"/>
          <p:cNvSpPr txBox="1"/>
          <p:nvPr/>
        </p:nvSpPr>
        <p:spPr>
          <a:xfrm>
            <a:off x="1691680" y="1628800"/>
            <a:ext cx="3854541" cy="369332"/>
          </a:xfrm>
          <a:prstGeom prst="rect">
            <a:avLst/>
          </a:prstGeom>
          <a:noFill/>
        </p:spPr>
        <p:txBody>
          <a:bodyPr wrap="none" rtlCol="0">
            <a:spAutoFit/>
          </a:bodyPr>
          <a:lstStyle/>
          <a:p>
            <a:r>
              <a:rPr lang="en-US" dirty="0">
                <a:solidFill>
                  <a:srgbClr val="000000"/>
                </a:solidFill>
              </a:rPr>
              <a:t>On five graph processing algorithms</a:t>
            </a:r>
          </a:p>
        </p:txBody>
      </p:sp>
    </p:spTree>
    <p:extLst>
      <p:ext uri="{BB962C8B-B14F-4D97-AF65-F5344CB8AC3E}">
        <p14:creationId xmlns:p14="http://schemas.microsoft.com/office/powerpoint/2010/main" val="923473873"/>
      </p:ext>
    </p:extLst>
  </p:cSld>
  <p:clrMapOvr>
    <a:masterClrMapping/>
  </p:clrMapOvr>
  <p:transition/>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Tesseract</a:t>
            </a:r>
            <a:r>
              <a:rPr lang="en-US" dirty="0"/>
              <a:t> Graph Processing Performance</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154</a:t>
            </a:fld>
            <a:endParaRPr lang="en-US" altLang="en-US">
              <a:solidFill>
                <a:srgbClr val="000000"/>
              </a:solidFill>
            </a:endParaRPr>
          </a:p>
        </p:txBody>
      </p:sp>
      <p:graphicFrame>
        <p:nvGraphicFramePr>
          <p:cNvPr id="6" name="내용 개체 틀 5"/>
          <p:cNvGraphicFramePr>
            <a:graphicFrameLocks noGrp="1"/>
          </p:cNvGraphicFramePr>
          <p:nvPr>
            <p:ph idx="1"/>
            <p:extLst/>
          </p:nvPr>
        </p:nvGraphicFramePr>
        <p:xfrm>
          <a:off x="457200" y="1341438"/>
          <a:ext cx="8229600" cy="4967287"/>
        </p:xfrm>
        <a:graphic>
          <a:graphicData uri="http://schemas.openxmlformats.org/drawingml/2006/chart">
            <c:chart xmlns:c="http://schemas.openxmlformats.org/drawingml/2006/chart" xmlns:r="http://schemas.openxmlformats.org/officeDocument/2006/relationships" r:id="rId2"/>
          </a:graphicData>
        </a:graphic>
      </p:graphicFrame>
      <p:sp>
        <p:nvSpPr>
          <p:cNvPr id="9" name="직사각형 2"/>
          <p:cNvSpPr/>
          <p:nvPr/>
        </p:nvSpPr>
        <p:spPr>
          <a:xfrm>
            <a:off x="0" y="0"/>
            <a:ext cx="9144000" cy="6858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10" name="직사각형 3"/>
          <p:cNvSpPr/>
          <p:nvPr/>
        </p:nvSpPr>
        <p:spPr>
          <a:xfrm>
            <a:off x="655565" y="1052736"/>
            <a:ext cx="7832870" cy="4752528"/>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graphicFrame>
        <p:nvGraphicFramePr>
          <p:cNvPr id="11" name="내용 개체 틀 5"/>
          <p:cNvGraphicFramePr>
            <a:graphicFrameLocks/>
          </p:cNvGraphicFramePr>
          <p:nvPr>
            <p:extLst/>
          </p:nvPr>
        </p:nvGraphicFramePr>
        <p:xfrm>
          <a:off x="873703" y="1196752"/>
          <a:ext cx="7396594" cy="4464496"/>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961066642"/>
      </p:ext>
    </p:extLst>
  </p:cSld>
  <p:clrMapOvr>
    <a:masterClrMapping/>
  </p:clrMapOvr>
  <p:transition/>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152400"/>
            <a:ext cx="9036496" cy="1066800"/>
          </a:xfrm>
        </p:spPr>
        <p:txBody>
          <a:bodyPr/>
          <a:lstStyle/>
          <a:p>
            <a:r>
              <a:rPr lang="en-US" dirty="0"/>
              <a:t>Tesseract Graph Processing System Energy</a:t>
            </a:r>
          </a:p>
        </p:txBody>
      </p:sp>
      <p:graphicFrame>
        <p:nvGraphicFramePr>
          <p:cNvPr id="7" name="내용 개체 틀 11"/>
          <p:cNvGraphicFramePr>
            <a:graphicFrameLocks noGrp="1"/>
          </p:cNvGraphicFramePr>
          <p:nvPr>
            <p:ph idx="1"/>
            <p:extLst/>
          </p:nvPr>
        </p:nvGraphicFramePr>
        <p:xfrm>
          <a:off x="457200" y="1341438"/>
          <a:ext cx="8229600" cy="4967287"/>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Box 7"/>
          <p:cNvSpPr txBox="1"/>
          <p:nvPr/>
        </p:nvSpPr>
        <p:spPr>
          <a:xfrm>
            <a:off x="4750292" y="4848835"/>
            <a:ext cx="3754153" cy="461665"/>
          </a:xfrm>
          <a:prstGeom prst="rect">
            <a:avLst/>
          </a:prstGeom>
          <a:noFill/>
        </p:spPr>
        <p:txBody>
          <a:bodyPr wrap="none" rtlCol="0" anchor="b">
            <a:spAutoFit/>
          </a:bodyPr>
          <a:lstStyle/>
          <a:p>
            <a:pPr algn="ctr">
              <a:defRPr/>
            </a:pPr>
            <a:r>
              <a:rPr lang="en-US" altLang="ko-KR" sz="2400" b="1" kern="0" dirty="0">
                <a:solidFill>
                  <a:srgbClr val="FF0000"/>
                </a:solidFill>
              </a:rPr>
              <a:t>&gt; 8X Energy Reduction</a:t>
            </a:r>
            <a:endParaRPr lang="ko-KR" altLang="en-US" sz="2400" b="1" kern="0" dirty="0">
              <a:solidFill>
                <a:srgbClr val="FF0000"/>
              </a:solidFill>
            </a:endParaRPr>
          </a:p>
        </p:txBody>
      </p:sp>
      <p:sp>
        <p:nvSpPr>
          <p:cNvPr id="6" name="TextBox 5"/>
          <p:cNvSpPr txBox="1"/>
          <p:nvPr/>
        </p:nvSpPr>
        <p:spPr>
          <a:xfrm>
            <a:off x="1224136" y="6453336"/>
            <a:ext cx="7740352" cy="307777"/>
          </a:xfrm>
          <a:prstGeom prst="rect">
            <a:avLst/>
          </a:prstGeom>
          <a:noFill/>
        </p:spPr>
        <p:txBody>
          <a:bodyPr wrap="square" rtlCol="0">
            <a:spAutoFit/>
          </a:bodyPr>
          <a:lstStyle/>
          <a:p>
            <a:r>
              <a:rPr lang="en-US" sz="1400" dirty="0">
                <a:solidFill>
                  <a:srgbClr val="000000"/>
                </a:solidFill>
              </a:rPr>
              <a:t>Ahn+, “</a:t>
            </a:r>
            <a:r>
              <a:rPr lang="en-US" sz="1400" dirty="0">
                <a:solidFill>
                  <a:srgbClr val="0000FF"/>
                </a:solidFill>
              </a:rPr>
              <a:t>A Scalable Processing-in-Memory Accelerator for Parallel Graph Processing</a:t>
            </a:r>
            <a:r>
              <a:rPr lang="en-US" sz="1400" dirty="0">
                <a:solidFill>
                  <a:srgbClr val="000000"/>
                </a:solidFill>
              </a:rPr>
              <a:t>” ISCA 2015.</a:t>
            </a:r>
          </a:p>
        </p:txBody>
      </p:sp>
    </p:spTree>
    <p:extLst>
      <p:ext uri="{BB962C8B-B14F-4D97-AF65-F5344CB8AC3E}">
        <p14:creationId xmlns:p14="http://schemas.microsoft.com/office/powerpoint/2010/main" val="1422543007"/>
      </p:ext>
    </p:extLst>
  </p:cSld>
  <p:clrMapOvr>
    <a:masterClrMapping/>
  </p:clrMapOvr>
  <p:transition/>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More on </a:t>
            </a:r>
            <a:r>
              <a:rPr lang="en-US" dirty="0" err="1"/>
              <a:t>Tesseract</a:t>
            </a:r>
            <a:endParaRPr lang="en-US" dirty="0"/>
          </a:p>
        </p:txBody>
      </p:sp>
      <p:sp>
        <p:nvSpPr>
          <p:cNvPr id="3" name="Content Placeholder 2"/>
          <p:cNvSpPr>
            <a:spLocks noGrp="1"/>
          </p:cNvSpPr>
          <p:nvPr>
            <p:ph idx="1"/>
          </p:nvPr>
        </p:nvSpPr>
        <p:spPr>
          <a:xfrm>
            <a:off x="228600" y="1000472"/>
            <a:ext cx="8610600" cy="4876800"/>
          </a:xfrm>
        </p:spPr>
        <p:txBody>
          <a:bodyPr/>
          <a:lstStyle/>
          <a:p>
            <a:r>
              <a:rPr lang="en-US" dirty="0" err="1"/>
              <a:t>Junwhan</a:t>
            </a:r>
            <a:r>
              <a:rPr lang="en-US" dirty="0"/>
              <a:t> </a:t>
            </a:r>
            <a:r>
              <a:rPr lang="en-US" dirty="0" err="1"/>
              <a:t>Ahn</a:t>
            </a:r>
            <a:r>
              <a:rPr lang="en-US" dirty="0"/>
              <a:t>, </a:t>
            </a:r>
            <a:r>
              <a:rPr lang="en-US" dirty="0" err="1"/>
              <a:t>Sungpack</a:t>
            </a:r>
            <a:r>
              <a:rPr lang="en-US" dirty="0"/>
              <a:t> Hong, </a:t>
            </a:r>
            <a:r>
              <a:rPr lang="en-US" dirty="0" err="1"/>
              <a:t>Sungjoo</a:t>
            </a:r>
            <a:r>
              <a:rPr lang="en-US" dirty="0"/>
              <a:t> </a:t>
            </a:r>
            <a:r>
              <a:rPr lang="en-US" dirty="0" err="1"/>
              <a:t>Yoo</a:t>
            </a:r>
            <a:r>
              <a:rPr lang="en-US" dirty="0"/>
              <a:t>, Onur Mutlu, and </a:t>
            </a:r>
            <a:r>
              <a:rPr lang="en-US" dirty="0" err="1"/>
              <a:t>Kiyoung</a:t>
            </a:r>
            <a:r>
              <a:rPr lang="en-US" dirty="0"/>
              <a:t> Choi,</a:t>
            </a:r>
            <a:br>
              <a:rPr lang="en-US" dirty="0"/>
            </a:br>
            <a:r>
              <a:rPr lang="en-US" b="1" dirty="0">
                <a:hlinkClick r:id="rId2"/>
              </a:rPr>
              <a:t>"A Scalable Processing-in-Memory Accelerator for Parallel Graph Processing"</a:t>
            </a:r>
            <a:br>
              <a:rPr lang="en-US" dirty="0"/>
            </a:br>
            <a:r>
              <a:rPr lang="en-US" i="1" dirty="0"/>
              <a:t>Proceedings of the </a:t>
            </a:r>
            <a:r>
              <a:rPr lang="en-US" i="1" dirty="0">
                <a:hlinkClick r:id="rId3"/>
              </a:rPr>
              <a:t>42nd International Symposium on Computer Architecture</a:t>
            </a:r>
            <a:r>
              <a:rPr lang="en-US" i="1" dirty="0"/>
              <a:t> (</a:t>
            </a:r>
            <a:r>
              <a:rPr lang="en-US" b="1" i="1" dirty="0"/>
              <a:t>ISCA</a:t>
            </a:r>
            <a:r>
              <a:rPr lang="en-US" i="1" dirty="0"/>
              <a:t>)</a:t>
            </a:r>
            <a:r>
              <a:rPr lang="en-US" dirty="0"/>
              <a:t>, Portland, OR, June 2015. </a:t>
            </a:r>
            <a:br>
              <a:rPr lang="en-US" dirty="0"/>
            </a:br>
            <a:r>
              <a:rPr lang="en-US" dirty="0"/>
              <a:t>[</a:t>
            </a:r>
            <a:r>
              <a:rPr lang="en-US" dirty="0">
                <a:hlinkClick r:id="rId4"/>
              </a:rPr>
              <a:t>Slides (pdf)</a:t>
            </a:r>
            <a:r>
              <a:rPr lang="en-US" dirty="0"/>
              <a:t>] [</a:t>
            </a:r>
            <a:r>
              <a:rPr lang="en-US" dirty="0">
                <a:hlinkClick r:id="rId5"/>
              </a:rPr>
              <a:t>Lightning Session Slides (pdf)</a:t>
            </a:r>
            <a:r>
              <a:rPr lang="en-US" dirty="0"/>
              <a:t>]</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156</a:t>
            </a:fld>
            <a:endParaRPr lang="en-US" altLang="en-US">
              <a:solidFill>
                <a:srgbClr val="000000"/>
              </a:solidFill>
            </a:endParaRPr>
          </a:p>
        </p:txBody>
      </p:sp>
      <p:pic>
        <p:nvPicPr>
          <p:cNvPr id="5" name="Picture 4"/>
          <p:cNvPicPr>
            <a:picLocks noChangeAspect="1"/>
          </p:cNvPicPr>
          <p:nvPr/>
        </p:nvPicPr>
        <p:blipFill>
          <a:blip r:embed="rId6"/>
          <a:stretch>
            <a:fillRect/>
          </a:stretch>
        </p:blipFill>
        <p:spPr>
          <a:xfrm>
            <a:off x="0" y="4725144"/>
            <a:ext cx="9144000" cy="1492548"/>
          </a:xfrm>
          <a:prstGeom prst="rect">
            <a:avLst/>
          </a:prstGeom>
        </p:spPr>
      </p:pic>
    </p:spTree>
    <p:extLst>
      <p:ext uri="{BB962C8B-B14F-4D97-AF65-F5344CB8AC3E}">
        <p14:creationId xmlns:p14="http://schemas.microsoft.com/office/powerpoint/2010/main" val="7448765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PIM on Mobile Devices</a:t>
            </a:r>
          </a:p>
        </p:txBody>
      </p:sp>
      <p:sp>
        <p:nvSpPr>
          <p:cNvPr id="3" name="Content Placeholder 2"/>
          <p:cNvSpPr>
            <a:spLocks noGrp="1"/>
          </p:cNvSpPr>
          <p:nvPr>
            <p:ph idx="1"/>
          </p:nvPr>
        </p:nvSpPr>
        <p:spPr>
          <a:xfrm>
            <a:off x="228600" y="1000472"/>
            <a:ext cx="8610600" cy="4876800"/>
          </a:xfrm>
        </p:spPr>
        <p:txBody>
          <a:bodyPr/>
          <a:lstStyle/>
          <a:p>
            <a:r>
              <a:rPr lang="en-US" sz="2100" dirty="0"/>
              <a:t>Amirali Boroumand, Saugata Ghose, </a:t>
            </a:r>
            <a:r>
              <a:rPr lang="en-US" sz="2100" dirty="0" err="1"/>
              <a:t>Youngsok</a:t>
            </a:r>
            <a:r>
              <a:rPr lang="en-US" sz="2100" dirty="0"/>
              <a:t> Kim, </a:t>
            </a:r>
            <a:r>
              <a:rPr lang="en-US" sz="2100" dirty="0" err="1"/>
              <a:t>Rachata</a:t>
            </a:r>
            <a:r>
              <a:rPr lang="en-US" sz="2100" dirty="0"/>
              <a:t> </a:t>
            </a:r>
            <a:r>
              <a:rPr lang="en-US" sz="2100" dirty="0" err="1"/>
              <a:t>Ausavarungnirun</a:t>
            </a:r>
            <a:r>
              <a:rPr lang="en-US" sz="2100" dirty="0"/>
              <a:t>, Eric </a:t>
            </a:r>
            <a:r>
              <a:rPr lang="en-US" sz="2100" dirty="0" err="1"/>
              <a:t>Shiu</a:t>
            </a:r>
            <a:r>
              <a:rPr lang="en-US" sz="2100" dirty="0"/>
              <a:t>, Rahul Thakur, </a:t>
            </a:r>
            <a:r>
              <a:rPr lang="en-US" sz="2100" dirty="0" err="1"/>
              <a:t>Daehyun</a:t>
            </a:r>
            <a:r>
              <a:rPr lang="en-US" sz="2100" dirty="0"/>
              <a:t> Kim, Aki </a:t>
            </a:r>
            <a:r>
              <a:rPr lang="en-US" sz="2100" dirty="0" err="1"/>
              <a:t>Kuusela</a:t>
            </a:r>
            <a:r>
              <a:rPr lang="en-US" sz="2100" dirty="0"/>
              <a:t>, Allan </a:t>
            </a:r>
            <a:r>
              <a:rPr lang="en-US" sz="2100" dirty="0" err="1"/>
              <a:t>Knies</a:t>
            </a:r>
            <a:r>
              <a:rPr lang="en-US" sz="2100" dirty="0"/>
              <a:t>, </a:t>
            </a:r>
            <a:r>
              <a:rPr lang="en-US" sz="2100" dirty="0" err="1"/>
              <a:t>Parthasarathy</a:t>
            </a:r>
            <a:r>
              <a:rPr lang="en-US" sz="2100" dirty="0"/>
              <a:t> </a:t>
            </a:r>
            <a:r>
              <a:rPr lang="en-US" sz="2100" dirty="0" err="1"/>
              <a:t>Ranganathan</a:t>
            </a:r>
            <a:r>
              <a:rPr lang="en-US" sz="2100" dirty="0"/>
              <a:t>, and Onur Mutlu,</a:t>
            </a:r>
            <a:br>
              <a:rPr lang="en-US" sz="2100" dirty="0"/>
            </a:br>
            <a:r>
              <a:rPr lang="en-US" sz="2100" b="1" dirty="0">
                <a:hlinkClick r:id="rId2"/>
              </a:rPr>
              <a:t>"Google Workloads for Consumer Devices: Mitigating Data Movement Bottlenecks"</a:t>
            </a:r>
            <a:r>
              <a:rPr lang="en-US" sz="2100" dirty="0"/>
              <a:t> </a:t>
            </a:r>
            <a:br>
              <a:rPr lang="en-US" sz="2100" dirty="0"/>
            </a:br>
            <a:r>
              <a:rPr lang="en-US" sz="2100" i="1" dirty="0"/>
              <a:t>Proceedings of the </a:t>
            </a:r>
            <a:r>
              <a:rPr lang="en-US" sz="2100" i="1" dirty="0">
                <a:hlinkClick r:id="rId3"/>
              </a:rPr>
              <a:t>23rd International Conference on Architectural Support for Programming Languages and Operating Systems</a:t>
            </a:r>
            <a:r>
              <a:rPr lang="en-US" sz="2100" i="1" dirty="0"/>
              <a:t> (</a:t>
            </a:r>
            <a:r>
              <a:rPr lang="en-US" sz="2100" b="1" i="1" dirty="0"/>
              <a:t>ASPLOS</a:t>
            </a:r>
            <a:r>
              <a:rPr lang="en-US" sz="2100" i="1" dirty="0"/>
              <a:t>)</a:t>
            </a:r>
            <a:r>
              <a:rPr lang="en-US" sz="2100" dirty="0"/>
              <a:t>, Williamsburg, VA, USA, March 2018.</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157</a:t>
            </a:fld>
            <a:endParaRPr lang="en-US" altLang="en-US">
              <a:solidFill>
                <a:srgbClr val="000000"/>
              </a:solidFill>
            </a:endParaRPr>
          </a:p>
        </p:txBody>
      </p:sp>
      <p:pic>
        <p:nvPicPr>
          <p:cNvPr id="6" name="Picture 5">
            <a:extLst>
              <a:ext uri="{FF2B5EF4-FFF2-40B4-BE49-F238E27FC236}">
                <a16:creationId xmlns:a16="http://schemas.microsoft.com/office/drawing/2014/main" id="{7DFC2F53-6D9B-6D4B-AC2B-8F1185D8A7BB}"/>
              </a:ext>
            </a:extLst>
          </p:cNvPr>
          <p:cNvPicPr>
            <a:picLocks noChangeAspect="1"/>
          </p:cNvPicPr>
          <p:nvPr/>
        </p:nvPicPr>
        <p:blipFill>
          <a:blip r:embed="rId4"/>
          <a:stretch>
            <a:fillRect/>
          </a:stretch>
        </p:blipFill>
        <p:spPr>
          <a:xfrm>
            <a:off x="0" y="4077072"/>
            <a:ext cx="9144000" cy="2235200"/>
          </a:xfrm>
          <a:prstGeom prst="rect">
            <a:avLst/>
          </a:prstGeom>
        </p:spPr>
      </p:pic>
    </p:spTree>
    <p:extLst>
      <p:ext uri="{BB962C8B-B14F-4D97-AF65-F5344CB8AC3E}">
        <p14:creationId xmlns:p14="http://schemas.microsoft.com/office/powerpoint/2010/main" val="39674145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a:xfrm>
            <a:off x="0" y="228600"/>
            <a:ext cx="9144000" cy="2076450"/>
          </a:xfrm>
          <a:solidFill>
            <a:schemeClr val="tx2">
              <a:lumMod val="75000"/>
            </a:schemeClr>
          </a:solidFill>
        </p:spPr>
        <p:txBody>
          <a:bodyPr/>
          <a:lstStyle/>
          <a:p>
            <a:r>
              <a:rPr lang="en-US" sz="3800" dirty="0">
                <a:solidFill>
                  <a:srgbClr val="FFFFFF"/>
                </a:solidFill>
                <a:latin typeface=""/>
              </a:rPr>
              <a:t>Google Workloads</a:t>
            </a:r>
            <a:br>
              <a:rPr lang="en-US" sz="3800" dirty="0">
                <a:solidFill>
                  <a:srgbClr val="FFFFFF"/>
                </a:solidFill>
                <a:latin typeface=""/>
              </a:rPr>
            </a:br>
            <a:r>
              <a:rPr lang="en-US" sz="3800" dirty="0">
                <a:solidFill>
                  <a:srgbClr val="FFFFFF"/>
                </a:solidFill>
                <a:latin typeface=""/>
              </a:rPr>
              <a:t> for Consumer Devices:</a:t>
            </a:r>
            <a:br>
              <a:rPr lang="en-US" sz="3800" dirty="0">
                <a:solidFill>
                  <a:srgbClr val="FFFFFF"/>
                </a:solidFill>
                <a:latin typeface=""/>
              </a:rPr>
            </a:br>
            <a:r>
              <a:rPr lang="en-US" sz="3800" dirty="0">
                <a:solidFill>
                  <a:srgbClr val="FFFFFF"/>
                </a:solidFill>
                <a:latin typeface=""/>
              </a:rPr>
              <a:t>Mitigating Data Movement Bottlenecks</a:t>
            </a:r>
            <a:endParaRPr lang="en-US" sz="3800" dirty="0">
              <a:solidFill>
                <a:srgbClr val="FFFFFF"/>
              </a:solidFill>
            </a:endParaRPr>
          </a:p>
        </p:txBody>
      </p:sp>
      <p:sp>
        <p:nvSpPr>
          <p:cNvPr id="6" name="Subtitle 5"/>
          <p:cNvSpPr>
            <a:spLocks noGrp="1"/>
          </p:cNvSpPr>
          <p:nvPr>
            <p:ph type="subTitle" idx="1"/>
          </p:nvPr>
        </p:nvSpPr>
        <p:spPr>
          <a:xfrm>
            <a:off x="1371600" y="3156704"/>
            <a:ext cx="6400800" cy="685800"/>
          </a:xfrm>
        </p:spPr>
        <p:txBody>
          <a:bodyPr>
            <a:noAutofit/>
          </a:bodyPr>
          <a:lstStyle/>
          <a:p>
            <a:br>
              <a:rPr lang="en-US" sz="3600" dirty="0">
                <a:solidFill>
                  <a:schemeClr val="tx1">
                    <a:lumMod val="75000"/>
                    <a:lumOff val="25000"/>
                  </a:schemeClr>
                </a:solidFill>
              </a:rPr>
            </a:br>
            <a:br>
              <a:rPr lang="en-US" sz="3600" dirty="0">
                <a:solidFill>
                  <a:schemeClr val="tx1">
                    <a:lumMod val="75000"/>
                    <a:lumOff val="25000"/>
                  </a:schemeClr>
                </a:solidFill>
              </a:rPr>
            </a:br>
            <a:endParaRPr lang="en-US" sz="3600" dirty="0">
              <a:solidFill>
                <a:schemeClr val="tx1">
                  <a:lumMod val="75000"/>
                  <a:lumOff val="25000"/>
                </a:schemeClr>
              </a:solidFill>
            </a:endParaRPr>
          </a:p>
        </p:txBody>
      </p:sp>
      <p:sp>
        <p:nvSpPr>
          <p:cNvPr id="2" name="Rectangle 1"/>
          <p:cNvSpPr/>
          <p:nvPr/>
        </p:nvSpPr>
        <p:spPr>
          <a:xfrm>
            <a:off x="2605141" y="2819400"/>
            <a:ext cx="4024259" cy="584776"/>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800000"/>
                </a:solidFill>
                <a:effectLst/>
                <a:uLnTx/>
                <a:uFillTx/>
                <a:latin typeface="Gill Sans MT"/>
                <a:ea typeface="+mn-ea"/>
                <a:cs typeface="+mn-cs"/>
              </a:rPr>
              <a:t>Amirali Boroumand</a:t>
            </a:r>
          </a:p>
        </p:txBody>
      </p:sp>
      <p:sp>
        <p:nvSpPr>
          <p:cNvPr id="8" name="Rectangle 7"/>
          <p:cNvSpPr/>
          <p:nvPr/>
        </p:nvSpPr>
        <p:spPr>
          <a:xfrm>
            <a:off x="378337" y="3480376"/>
            <a:ext cx="8340745" cy="1200328"/>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Saugata</a:t>
            </a:r>
            <a:r>
              <a:rPr kumimoji="0" lang="en-US"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en-US"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Ghose</a:t>
            </a:r>
            <a:r>
              <a:rPr kumimoji="0" lang="en-US"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Youngsok</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Kim,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Rachata</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Ausavarungnirun</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Eric</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Shiu</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Rahul</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Thakur</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Daehyun</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Kim,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Aki</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Kuusela</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a:t>
            </a:r>
            <a:b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b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Allan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Knies</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Parthasarathy</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Ranganathan</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Onur Mutlu</a:t>
            </a:r>
            <a:endParaRPr kumimoji="0" lang="en-US"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endParaRPr>
          </a:p>
        </p:txBody>
      </p:sp>
      <p:sp>
        <p:nvSpPr>
          <p:cNvPr id="4" name="TextBox 3"/>
          <p:cNvSpPr txBox="1"/>
          <p:nvPr/>
        </p:nvSpPr>
        <p:spPr>
          <a:xfrm>
            <a:off x="-1882588" y="3316941"/>
            <a:ext cx="184666" cy="52322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dirty="0">
              <a:ln>
                <a:noFill/>
              </a:ln>
              <a:solidFill>
                <a:prstClr val="black">
                  <a:lumMod val="75000"/>
                  <a:lumOff val="25000"/>
                </a:prstClr>
              </a:solidFill>
              <a:effectLst/>
              <a:uLnTx/>
              <a:uFillTx/>
              <a:latin typeface="Gill Sans MT"/>
              <a:ea typeface="+mn-ea"/>
              <a:cs typeface="+mn-cs"/>
            </a:endParaRPr>
          </a:p>
        </p:txBody>
      </p:sp>
      <p:pic>
        <p:nvPicPr>
          <p:cNvPr id="13" name="Picture 12"/>
          <p:cNvPicPr>
            <a:picLocks noChangeAspect="1"/>
          </p:cNvPicPr>
          <p:nvPr/>
        </p:nvPicPr>
        <p:blipFill rotWithShape="1">
          <a:blip r:embed="rId2"/>
          <a:srcRect t="27272" b="29091"/>
          <a:stretch/>
        </p:blipFill>
        <p:spPr>
          <a:xfrm>
            <a:off x="506982" y="6050611"/>
            <a:ext cx="1828800" cy="798022"/>
          </a:xfrm>
          <a:prstGeom prst="rect">
            <a:avLst/>
          </a:prstGeom>
        </p:spPr>
      </p:pic>
      <p:pic>
        <p:nvPicPr>
          <p:cNvPr id="14" name="Picture 13"/>
          <p:cNvPicPr>
            <a:picLocks noChangeAspect="1"/>
          </p:cNvPicPr>
          <p:nvPr/>
        </p:nvPicPr>
        <p:blipFill>
          <a:blip r:embed="rId3"/>
          <a:stretch>
            <a:fillRect/>
          </a:stretch>
        </p:blipFill>
        <p:spPr>
          <a:xfrm>
            <a:off x="6981825" y="4724400"/>
            <a:ext cx="1682084" cy="1657706"/>
          </a:xfrm>
          <a:prstGeom prst="rect">
            <a:avLst/>
          </a:prstGeom>
        </p:spPr>
      </p:pic>
      <p:pic>
        <p:nvPicPr>
          <p:cNvPr id="15" name="Picture 14"/>
          <p:cNvPicPr>
            <a:picLocks noChangeAspect="1"/>
          </p:cNvPicPr>
          <p:nvPr/>
        </p:nvPicPr>
        <p:blipFill rotWithShape="1">
          <a:blip r:embed="rId4"/>
          <a:srcRect t="30096" b="30046"/>
          <a:stretch/>
        </p:blipFill>
        <p:spPr>
          <a:xfrm>
            <a:off x="6632242" y="6179521"/>
            <a:ext cx="2381250" cy="533400"/>
          </a:xfrm>
          <a:prstGeom prst="rect">
            <a:avLst/>
          </a:prstGeom>
        </p:spPr>
      </p:pic>
      <p:pic>
        <p:nvPicPr>
          <p:cNvPr id="16" name="Picture 15" descr="safari.png"/>
          <p:cNvPicPr>
            <a:picLocks noChangeAspect="1"/>
          </p:cNvPicPr>
          <p:nvPr/>
        </p:nvPicPr>
        <p:blipFill rotWithShape="1">
          <a:blip r:embed="rId5" cstate="print"/>
          <a:srcRect r="1519"/>
          <a:stretch/>
        </p:blipFill>
        <p:spPr>
          <a:xfrm>
            <a:off x="476188" y="5294713"/>
            <a:ext cx="1890388" cy="555400"/>
          </a:xfrm>
          <a:prstGeom prst="rect">
            <a:avLst/>
          </a:prstGeom>
        </p:spPr>
      </p:pic>
      <p:pic>
        <p:nvPicPr>
          <p:cNvPr id="17" name="Picture 16"/>
          <p:cNvPicPr>
            <a:picLocks noChangeAspect="1"/>
          </p:cNvPicPr>
          <p:nvPr/>
        </p:nvPicPr>
        <p:blipFill>
          <a:blip r:embed="rId6"/>
          <a:stretch>
            <a:fillRect/>
          </a:stretch>
        </p:blipFill>
        <p:spPr>
          <a:xfrm>
            <a:off x="3015517" y="5030786"/>
            <a:ext cx="3112967" cy="1124128"/>
          </a:xfrm>
          <a:prstGeom prst="rect">
            <a:avLst/>
          </a:prstGeom>
        </p:spPr>
      </p:pic>
      <p:pic>
        <p:nvPicPr>
          <p:cNvPr id="18" name="Picture 17"/>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697887" y="6045295"/>
            <a:ext cx="1748226" cy="801853"/>
          </a:xfrm>
          <a:prstGeom prst="rect">
            <a:avLst/>
          </a:prstGeom>
        </p:spPr>
      </p:pic>
    </p:spTree>
    <p:extLst>
      <p:ext uri="{BB962C8B-B14F-4D97-AF65-F5344CB8AC3E}">
        <p14:creationId xmlns:p14="http://schemas.microsoft.com/office/powerpoint/2010/main" val="2049734446"/>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latin typeface="Gill Sans MT"/>
                <a:cs typeface="Gill Sans MT"/>
              </a:rPr>
              <a:t>Consumer Devices</a:t>
            </a:r>
          </a:p>
        </p:txBody>
      </p:sp>
      <p:sp>
        <p:nvSpPr>
          <p:cNvPr id="3" name="Content Placeholder 2"/>
          <p:cNvSpPr>
            <a:spLocks noGrp="1"/>
          </p:cNvSpPr>
          <p:nvPr>
            <p:ph idx="1"/>
          </p:nvPr>
        </p:nvSpPr>
        <p:spPr>
          <a:xfrm>
            <a:off x="152400" y="1066800"/>
            <a:ext cx="8839200" cy="5638800"/>
          </a:xfrm>
        </p:spPr>
        <p:txBody>
          <a:bodyPr>
            <a:normAutofit/>
          </a:bodyPr>
          <a:lstStyle/>
          <a:p>
            <a:endParaRPr lang="en-US" sz="2600" dirty="0">
              <a:solidFill>
                <a:schemeClr val="tx2"/>
              </a:solidFill>
              <a:latin typeface="Gill Sans MT"/>
              <a:cs typeface="Gill Sans MT"/>
            </a:endParaRPr>
          </a:p>
          <a:p>
            <a:endParaRPr lang="en-US" sz="2600" dirty="0">
              <a:solidFill>
                <a:schemeClr val="tx2"/>
              </a:solidFill>
              <a:latin typeface="Gill Sans MT"/>
              <a:cs typeface="Gill Sans MT"/>
            </a:endParaRPr>
          </a:p>
          <a:p>
            <a:endParaRPr lang="en-US" sz="2600" dirty="0">
              <a:solidFill>
                <a:schemeClr val="tx2"/>
              </a:solidFill>
              <a:latin typeface="Gill Sans MT"/>
              <a:cs typeface="Gill Sans MT"/>
            </a:endParaRPr>
          </a:p>
          <a:p>
            <a:endParaRPr lang="en-US" sz="2600" dirty="0">
              <a:solidFill>
                <a:schemeClr val="tx2"/>
              </a:solidFill>
              <a:latin typeface="Gill Sans MT"/>
              <a:cs typeface="Gill Sans MT"/>
            </a:endParaRPr>
          </a:p>
          <a:p>
            <a:endParaRPr lang="en-US" sz="2600" dirty="0">
              <a:solidFill>
                <a:schemeClr val="tx2"/>
              </a:solidFill>
              <a:latin typeface="Gill Sans MT"/>
              <a:cs typeface="Gill Sans MT"/>
            </a:endParaRPr>
          </a:p>
          <a:p>
            <a:endParaRPr lang="en-US" sz="2600" dirty="0">
              <a:solidFill>
                <a:schemeClr val="tx2"/>
              </a:solidFill>
              <a:latin typeface="Gill Sans MT"/>
              <a:cs typeface="Gill Sans MT"/>
            </a:endParaRPr>
          </a:p>
          <a:p>
            <a:pPr lvl="1"/>
            <a:endParaRPr lang="en-US" sz="2000" dirty="0">
              <a:solidFill>
                <a:srgbClr val="595959"/>
              </a:solidFill>
              <a:latin typeface="Gill Sans MT"/>
              <a:cs typeface="Gill Sans MT"/>
            </a:endParaRPr>
          </a:p>
          <a:p>
            <a:pPr lvl="1"/>
            <a:endParaRPr lang="en-US" sz="2400" dirty="0">
              <a:solidFill>
                <a:schemeClr val="tx2"/>
              </a:solidFill>
              <a:latin typeface="Gill Sans MT"/>
              <a:cs typeface="Gill Sans MT"/>
            </a:endParaRPr>
          </a:p>
          <a:p>
            <a:pPr marL="342900" lvl="1" indent="-342900">
              <a:buFont typeface="Arial" pitchFamily="34" charset="0"/>
              <a:buChar char="•"/>
            </a:pPr>
            <a:endParaRPr lang="en-US" sz="2400" u="sng" dirty="0">
              <a:solidFill>
                <a:schemeClr val="tx2"/>
              </a:solidFill>
              <a:latin typeface="Gill Sans MT"/>
              <a:cs typeface="Gill Sans MT"/>
            </a:endParaRPr>
          </a:p>
          <a:p>
            <a:pPr lvl="1"/>
            <a:endParaRPr lang="en-US" sz="2000" dirty="0">
              <a:solidFill>
                <a:srgbClr val="595959"/>
              </a:solidFill>
              <a:latin typeface="Gill Sans MT"/>
              <a:cs typeface="Gill Sans MT"/>
            </a:endParaRPr>
          </a:p>
          <a:p>
            <a:endParaRPr lang="en-US" dirty="0">
              <a:latin typeface="Gill Sans MT"/>
              <a:cs typeface="Gill Sans MT"/>
            </a:endParaRP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A2D8F13-174C-467F-9D40-7DDEF70CAB8C}" type="slidenum">
              <a:rPr kumimoji="0" lang="en-US" sz="2400" b="1" i="0" u="none" strike="noStrike" kern="1200" cap="none" spc="0" normalizeH="0" baseline="0" noProof="0" smtClean="0">
                <a:ln>
                  <a:noFill/>
                </a:ln>
                <a:solidFill>
                  <a:srgbClr val="0070C0"/>
                </a:solidFill>
                <a:effectLst/>
                <a:uLnTx/>
                <a:uFillTx/>
                <a:latin typeface="Gill Sans MT"/>
                <a:ea typeface="+mn-ea"/>
                <a:cs typeface="Gill Sans MT"/>
              </a:rPr>
              <a:pPr marL="0" marR="0" lvl="0" indent="0" algn="r" defTabSz="914400" rtl="0" eaLnBrk="1" fontAlgn="auto" latinLnBrk="0" hangingPunct="1">
                <a:lnSpc>
                  <a:spcPct val="100000"/>
                </a:lnSpc>
                <a:spcBef>
                  <a:spcPts val="0"/>
                </a:spcBef>
                <a:spcAft>
                  <a:spcPts val="0"/>
                </a:spcAft>
                <a:buClrTx/>
                <a:buSzTx/>
                <a:buFontTx/>
                <a:buNone/>
                <a:tabLst/>
                <a:defRPr/>
              </a:pPr>
              <a:t>159</a:t>
            </a:fld>
            <a:endParaRPr kumimoji="0" lang="en-US" sz="2400" b="1" i="0" u="none" strike="noStrike" kern="1200" cap="none" spc="0" normalizeH="0" baseline="0" noProof="0">
              <a:ln>
                <a:noFill/>
              </a:ln>
              <a:solidFill>
                <a:srgbClr val="0070C0"/>
              </a:solidFill>
              <a:effectLst/>
              <a:uLnTx/>
              <a:uFillTx/>
              <a:latin typeface="Gill Sans MT"/>
              <a:ea typeface="+mn-ea"/>
              <a:cs typeface="Gill Sans MT"/>
            </a:endParaRP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5" name="Rectangle 4"/>
          <p:cNvSpPr/>
          <p:nvPr/>
        </p:nvSpPr>
        <p:spPr>
          <a:xfrm>
            <a:off x="533400" y="3124200"/>
            <a:ext cx="8077200" cy="646331"/>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1F497D"/>
                </a:solidFill>
                <a:effectLst/>
                <a:uLnTx/>
                <a:uFillTx/>
                <a:latin typeface="Gill Sans MT"/>
                <a:ea typeface="+mn-ea"/>
                <a:cs typeface="Gill Sans MT"/>
              </a:rPr>
              <a:t>Consumer devices are everywhere!</a:t>
            </a:r>
          </a:p>
        </p:txBody>
      </p:sp>
      <p:pic>
        <p:nvPicPr>
          <p:cNvPr id="11" name="Picture 10"/>
          <p:cNvPicPr>
            <a:picLocks noChangeAspect="1"/>
          </p:cNvPicPr>
          <p:nvPr/>
        </p:nvPicPr>
        <p:blipFill>
          <a:blip r:embed="rId4"/>
          <a:stretch>
            <a:fillRect/>
          </a:stretch>
        </p:blipFill>
        <p:spPr>
          <a:xfrm>
            <a:off x="1295400" y="1143000"/>
            <a:ext cx="2861107" cy="1938169"/>
          </a:xfrm>
          <a:prstGeom prst="rect">
            <a:avLst/>
          </a:prstGeom>
        </p:spPr>
      </p:pic>
      <p:pic>
        <p:nvPicPr>
          <p:cNvPr id="14" name="Picture 13"/>
          <p:cNvPicPr>
            <a:picLocks noChangeAspect="1"/>
          </p:cNvPicPr>
          <p:nvPr/>
        </p:nvPicPr>
        <p:blipFill>
          <a:blip r:embed="rId5"/>
          <a:stretch>
            <a:fillRect/>
          </a:stretch>
        </p:blipFill>
        <p:spPr>
          <a:xfrm>
            <a:off x="4222961" y="1066800"/>
            <a:ext cx="1457546" cy="1945899"/>
          </a:xfrm>
          <a:prstGeom prst="rect">
            <a:avLst/>
          </a:prstGeom>
        </p:spPr>
      </p:pic>
      <p:pic>
        <p:nvPicPr>
          <p:cNvPr id="15" name="Picture 14"/>
          <p:cNvPicPr>
            <a:picLocks noChangeAspect="1"/>
          </p:cNvPicPr>
          <p:nvPr/>
        </p:nvPicPr>
        <p:blipFill>
          <a:blip r:embed="rId6"/>
          <a:stretch>
            <a:fillRect/>
          </a:stretch>
        </p:blipFill>
        <p:spPr>
          <a:xfrm>
            <a:off x="6061507" y="1676204"/>
            <a:ext cx="1295596" cy="1295596"/>
          </a:xfrm>
          <a:prstGeom prst="rect">
            <a:avLst/>
          </a:prstGeom>
        </p:spPr>
      </p:pic>
      <p:pic>
        <p:nvPicPr>
          <p:cNvPr id="10" name="Picture 9"/>
          <p:cNvPicPr>
            <a:picLocks noChangeAspect="1"/>
          </p:cNvPicPr>
          <p:nvPr/>
        </p:nvPicPr>
        <p:blipFill>
          <a:blip r:embed="rId7"/>
          <a:stretch>
            <a:fillRect/>
          </a:stretch>
        </p:blipFill>
        <p:spPr>
          <a:xfrm>
            <a:off x="2438400" y="5223510"/>
            <a:ext cx="4581769" cy="1786890"/>
          </a:xfrm>
          <a:prstGeom prst="rect">
            <a:avLst/>
          </a:prstGeom>
        </p:spPr>
      </p:pic>
      <p:sp>
        <p:nvSpPr>
          <p:cNvPr id="13" name="Rectangle 12"/>
          <p:cNvSpPr/>
          <p:nvPr/>
        </p:nvSpPr>
        <p:spPr>
          <a:xfrm>
            <a:off x="0" y="3905071"/>
            <a:ext cx="9144000" cy="1200329"/>
          </a:xfrm>
          <a:prstGeom prst="rect">
            <a:avLst/>
          </a:prstGeom>
          <a:solidFill>
            <a:srgbClr val="800000"/>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Gill Sans MT"/>
                <a:ea typeface="+mn-ea"/>
                <a:cs typeface="+mn-cs"/>
              </a:rPr>
              <a:t>Energy consumption is</a:t>
            </a:r>
            <a:br>
              <a:rPr kumimoji="0" lang="en-US" sz="3600" b="1" i="0" u="none" strike="noStrike" kern="1200" cap="none" spc="0" normalizeH="0" baseline="0" noProof="0" dirty="0">
                <a:ln>
                  <a:noFill/>
                </a:ln>
                <a:solidFill>
                  <a:srgbClr val="FFFFFF"/>
                </a:solidFill>
                <a:effectLst/>
                <a:uLnTx/>
                <a:uFillTx/>
                <a:latin typeface="Gill Sans MT"/>
                <a:ea typeface="+mn-ea"/>
                <a:cs typeface="+mn-cs"/>
              </a:rPr>
            </a:br>
            <a:r>
              <a:rPr kumimoji="0" lang="en-US" sz="3600" b="1" i="0" u="none" strike="noStrike" kern="1200" cap="none" spc="0" normalizeH="0" baseline="0" noProof="0" dirty="0">
                <a:ln>
                  <a:noFill/>
                </a:ln>
                <a:solidFill>
                  <a:srgbClr val="FFFFFF"/>
                </a:solidFill>
                <a:effectLst/>
                <a:uLnTx/>
                <a:uFillTx/>
                <a:latin typeface="Gill Sans MT"/>
                <a:ea typeface="+mn-ea"/>
                <a:cs typeface="+mn-cs"/>
              </a:rPr>
              <a:t> a first-class concern in consumer devices</a:t>
            </a:r>
          </a:p>
        </p:txBody>
      </p:sp>
    </p:spTree>
    <p:extLst>
      <p:ext uri="{BB962C8B-B14F-4D97-AF65-F5344CB8AC3E}">
        <p14:creationId xmlns:p14="http://schemas.microsoft.com/office/powerpoint/2010/main" val="27305697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par>
                                <p:cTn id="8" presetID="10" presetClass="entr" presetSubtype="0" fill="hold"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fade">
                                      <p:cBhvr>
                                        <p:cTn id="10" dur="500"/>
                                        <p:tgtEl>
                                          <p:spTgt spid="14"/>
                                        </p:tgtEl>
                                      </p:cBhvr>
                                    </p:animEffect>
                                  </p:childTnLst>
                                </p:cTn>
                              </p:par>
                              <p:par>
                                <p:cTn id="11" presetID="10" presetClass="entr" presetSubtype="0" fill="hold" nodeType="with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fade">
                                      <p:cBhvr>
                                        <p:cTn id="13" dur="500"/>
                                        <p:tgtEl>
                                          <p:spTgt spid="15"/>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500"/>
                                        <p:tgtEl>
                                          <p:spTgt spid="5"/>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fade">
                                      <p:cBhvr>
                                        <p:cTn id="28"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3"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E86574E-FA2E-425B-A84C-39F9592E9ECB}" type="slidenum">
              <a:rPr kumimoji="0" lang="en-US" altLang="en-US" sz="1600" b="0" i="0" u="none" strike="noStrike" kern="1200" cap="none" spc="0" normalizeH="0" baseline="0" noProof="0" smtClean="0">
                <a:ln>
                  <a:noFill/>
                </a:ln>
                <a:solidFill>
                  <a:prstClr val="black"/>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altLang="en-US" sz="1600" b="0" i="0" u="none" strike="noStrike" kern="1200" cap="none" spc="0" normalizeH="0" baseline="0" noProof="0">
              <a:ln>
                <a:noFill/>
              </a:ln>
              <a:solidFill>
                <a:prstClr val="black"/>
              </a:solidFill>
              <a:effectLst/>
              <a:uLnTx/>
              <a:uFillTx/>
              <a:latin typeface="Garamond" pitchFamily="18" charset="0"/>
              <a:ea typeface="+mn-ea"/>
              <a:cs typeface="+mn-cs"/>
            </a:endParaRPr>
          </a:p>
        </p:txBody>
      </p:sp>
      <p:graphicFrame>
        <p:nvGraphicFramePr>
          <p:cNvPr id="4" name="Object 3"/>
          <p:cNvGraphicFramePr>
            <a:graphicFrameLocks noChangeAspect="1"/>
          </p:cNvGraphicFramePr>
          <p:nvPr>
            <p:extLst/>
          </p:nvPr>
        </p:nvGraphicFramePr>
        <p:xfrm>
          <a:off x="273396" y="2692989"/>
          <a:ext cx="8556908" cy="3646726"/>
        </p:xfrm>
        <a:graphic>
          <a:graphicData uri="http://schemas.openxmlformats.org/presentationml/2006/ole">
            <mc:AlternateContent xmlns:mc="http://schemas.openxmlformats.org/markup-compatibility/2006">
              <mc:Choice xmlns:v="urn:schemas-microsoft-com:vml" Requires="v">
                <p:oleObj spid="_x0000_s4122" name="Visio" r:id="rId4" imgW="9268335" imgH="3950208" progId="Visio.Drawing.11">
                  <p:embed/>
                </p:oleObj>
              </mc:Choice>
              <mc:Fallback>
                <p:oleObj name="Visio" r:id="rId4" imgW="9268335" imgH="3950208" progId="Visio.Drawing.11">
                  <p:embed/>
                  <p:pic>
                    <p:nvPicPr>
                      <p:cNvPr id="4" name="Object 3"/>
                      <p:cNvPicPr/>
                      <p:nvPr/>
                    </p:nvPicPr>
                    <p:blipFill>
                      <a:blip r:embed="rId5"/>
                      <a:stretch>
                        <a:fillRect/>
                      </a:stretch>
                    </p:blipFill>
                    <p:spPr>
                      <a:xfrm>
                        <a:off x="273396" y="2692989"/>
                        <a:ext cx="8556908" cy="3646726"/>
                      </a:xfrm>
                      <a:prstGeom prst="rect">
                        <a:avLst/>
                      </a:prstGeom>
                    </p:spPr>
                  </p:pic>
                </p:oleObj>
              </mc:Fallback>
            </mc:AlternateContent>
          </a:graphicData>
        </a:graphic>
      </p:graphicFrame>
      <p:sp>
        <p:nvSpPr>
          <p:cNvPr id="5" name="Title 1"/>
          <p:cNvSpPr txBox="1">
            <a:spLocks/>
          </p:cNvSpPr>
          <p:nvPr/>
        </p:nvSpPr>
        <p:spPr>
          <a:xfrm>
            <a:off x="228600" y="152400"/>
            <a:ext cx="8610600" cy="1066800"/>
          </a:xfrm>
          <a:prstGeom prst="rect">
            <a:avLst/>
          </a:prstGeom>
        </p:spPr>
        <p:txBody>
          <a:bodyPr/>
          <a:lst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0" normalizeH="0" baseline="0" noProof="0" dirty="0">
                <a:ln>
                  <a:noFill/>
                </a:ln>
                <a:solidFill>
                  <a:srgbClr val="9BBB59">
                    <a:lumMod val="50000"/>
                  </a:srgbClr>
                </a:solidFill>
                <a:effectLst/>
                <a:uLnTx/>
                <a:uFillTx/>
                <a:latin typeface="Garamond"/>
                <a:ea typeface="+mj-ea"/>
                <a:cs typeface="+mj-cs"/>
              </a:rPr>
              <a:t>An Example Solution: </a:t>
            </a:r>
            <a:r>
              <a:rPr kumimoji="0" lang="en-US" sz="4000" b="0" i="0" u="none" strike="noStrike" kern="1200" cap="none" spc="0" normalizeH="0" baseline="0" noProof="0" dirty="0" err="1">
                <a:ln>
                  <a:noFill/>
                </a:ln>
                <a:solidFill>
                  <a:srgbClr val="9BBB59">
                    <a:lumMod val="50000"/>
                  </a:srgbClr>
                </a:solidFill>
                <a:effectLst/>
                <a:uLnTx/>
                <a:uFillTx/>
                <a:latin typeface="Garamond"/>
                <a:ea typeface="+mj-ea"/>
                <a:cs typeface="+mj-cs"/>
              </a:rPr>
              <a:t>GateKeeper</a:t>
            </a:r>
            <a:endParaRPr kumimoji="0" lang="en-US" sz="4000" b="0" i="0" u="none" strike="noStrike" kern="0" cap="none" spc="0" normalizeH="0" baseline="0" noProof="0" dirty="0">
              <a:ln>
                <a:noFill/>
              </a:ln>
              <a:solidFill>
                <a:srgbClr val="1F497D"/>
              </a:solidFill>
              <a:effectLst/>
              <a:uLnTx/>
              <a:uFillTx/>
              <a:latin typeface="Garamond"/>
              <a:ea typeface="+mj-ea"/>
              <a:cs typeface="+mj-cs"/>
            </a:endParaRPr>
          </a:p>
        </p:txBody>
      </p:sp>
      <p:pic>
        <p:nvPicPr>
          <p:cNvPr id="9" name="Picture 8" descr="http://www.fpgadeveloper.com/wp-content/uploads/2016/03/fpga-drive-bring-up-2.jpg"/>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b="9275"/>
          <a:stretch/>
        </p:blipFill>
        <p:spPr bwMode="auto">
          <a:xfrm>
            <a:off x="3536006" y="1275733"/>
            <a:ext cx="1878272" cy="1243731"/>
          </a:xfrm>
          <a:prstGeom prst="rect">
            <a:avLst/>
          </a:prstGeom>
          <a:noFill/>
          <a:extLst>
            <a:ext uri="{909E8E84-426E-40DD-AFC4-6F175D3DCCD1}">
              <a14:hiddenFill xmlns:a14="http://schemas.microsoft.com/office/drawing/2010/main">
                <a:solidFill>
                  <a:srgbClr val="FFFFFF"/>
                </a:solidFill>
              </a14:hiddenFill>
            </a:ext>
          </a:extLst>
        </p:spPr>
      </p:pic>
      <p:sp>
        <p:nvSpPr>
          <p:cNvPr id="10" name="Cube 9"/>
          <p:cNvSpPr>
            <a:spLocks/>
          </p:cNvSpPr>
          <p:nvPr/>
        </p:nvSpPr>
        <p:spPr>
          <a:xfrm>
            <a:off x="1364419" y="1508488"/>
            <a:ext cx="1645920" cy="1005840"/>
          </a:xfrm>
          <a:prstGeom prst="cube">
            <a:avLst/>
          </a:prstGeom>
          <a:ln/>
        </p:spPr>
        <p:style>
          <a:lnRef idx="3">
            <a:schemeClr val="lt1"/>
          </a:lnRef>
          <a:fillRef idx="1">
            <a:schemeClr val="accent1"/>
          </a:fillRef>
          <a:effectRef idx="1">
            <a:schemeClr val="accent1"/>
          </a:effectRef>
          <a:fontRef idx="minor">
            <a:schemeClr val="lt1"/>
          </a:fontRef>
        </p:style>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europa"/>
                <a:ea typeface="+mn-ea"/>
                <a:cs typeface="+mn-cs"/>
              </a:rPr>
              <a:t>Alignment Filter</a:t>
            </a:r>
          </a:p>
        </p:txBody>
      </p:sp>
      <p:sp>
        <p:nvSpPr>
          <p:cNvPr id="11" name="Cross 10"/>
          <p:cNvSpPr/>
          <p:nvPr/>
        </p:nvSpPr>
        <p:spPr>
          <a:xfrm>
            <a:off x="3106352" y="1787354"/>
            <a:ext cx="406406" cy="406406"/>
          </a:xfrm>
          <a:prstGeom prst="plus">
            <a:avLst>
              <a:gd name="adj" fmla="val 37284"/>
            </a:avLst>
          </a:prstGeom>
          <a:solidFill>
            <a:srgbClr val="FF0000"/>
          </a:solidFill>
        </p:spPr>
        <p:txBody>
          <a:bodyPr wrap="square" rtlCol="0" anchor="ctr">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EEECE1"/>
              </a:solidFill>
              <a:effectLst/>
              <a:uLnTx/>
              <a:uFillTx/>
              <a:latin typeface="europa"/>
              <a:ea typeface="+mn-ea"/>
              <a:cs typeface="+mn-cs"/>
            </a:endParaRPr>
          </a:p>
        </p:txBody>
      </p:sp>
      <p:grpSp>
        <p:nvGrpSpPr>
          <p:cNvPr id="12" name="Group 11"/>
          <p:cNvGrpSpPr/>
          <p:nvPr/>
        </p:nvGrpSpPr>
        <p:grpSpPr>
          <a:xfrm>
            <a:off x="5953706" y="862882"/>
            <a:ext cx="2109214" cy="1899606"/>
            <a:chOff x="6300192" y="517140"/>
            <a:chExt cx="2736304" cy="2464377"/>
          </a:xfrm>
        </p:grpSpPr>
        <p:grpSp>
          <p:nvGrpSpPr>
            <p:cNvPr id="13" name="Group 12"/>
            <p:cNvGrpSpPr/>
            <p:nvPr/>
          </p:nvGrpSpPr>
          <p:grpSpPr>
            <a:xfrm>
              <a:off x="7111817" y="517140"/>
              <a:ext cx="1080120" cy="1876623"/>
              <a:chOff x="-108520" y="4149080"/>
              <a:chExt cx="1080120" cy="1876623"/>
            </a:xfrm>
          </p:grpSpPr>
          <p:sp>
            <p:nvSpPr>
              <p:cNvPr id="15" name="TextBox 14"/>
              <p:cNvSpPr txBox="1"/>
              <p:nvPr/>
            </p:nvSpPr>
            <p:spPr>
              <a:xfrm>
                <a:off x="467544" y="4437113"/>
                <a:ext cx="504056" cy="51906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srgbClr val="2A55D6"/>
                    </a:solidFill>
                    <a:effectLst/>
                    <a:uLnTx/>
                    <a:uFillTx/>
                    <a:latin typeface="Tahoma"/>
                    <a:ea typeface="+mn-ea"/>
                    <a:cs typeface="+mn-cs"/>
                  </a:rPr>
                  <a:t>st</a:t>
                </a:r>
                <a:endParaRPr kumimoji="0" lang="en-US" sz="2000" b="0" i="0" u="none" strike="noStrike" kern="1200" cap="none" spc="0" normalizeH="0" baseline="0" noProof="0" dirty="0">
                  <a:ln>
                    <a:noFill/>
                  </a:ln>
                  <a:solidFill>
                    <a:srgbClr val="2A55D6"/>
                  </a:solidFill>
                  <a:effectLst/>
                  <a:uLnTx/>
                  <a:uFillTx/>
                  <a:latin typeface="Tahoma"/>
                  <a:ea typeface="+mn-ea"/>
                  <a:cs typeface="+mn-cs"/>
                </a:endParaRPr>
              </a:p>
            </p:txBody>
          </p:sp>
          <p:sp>
            <p:nvSpPr>
              <p:cNvPr id="16" name="Rectangle 15"/>
              <p:cNvSpPr/>
              <p:nvPr/>
            </p:nvSpPr>
            <p:spPr>
              <a:xfrm>
                <a:off x="-108520" y="4149080"/>
                <a:ext cx="1038132" cy="1876623"/>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800" b="0" i="0" u="none" strike="noStrike" kern="1200" cap="none" spc="0" normalizeH="0" baseline="0" noProof="0" dirty="0">
                    <a:ln>
                      <a:noFill/>
                    </a:ln>
                    <a:solidFill>
                      <a:srgbClr val="2A55D6"/>
                    </a:solidFill>
                    <a:effectLst/>
                    <a:uLnTx/>
                    <a:uFillTx/>
                    <a:latin typeface="Tahoma"/>
                    <a:ea typeface="+mn-ea"/>
                    <a:cs typeface="+mn-cs"/>
                  </a:rPr>
                  <a:t>1</a:t>
                </a:r>
              </a:p>
            </p:txBody>
          </p:sp>
        </p:grpSp>
        <p:sp>
          <p:nvSpPr>
            <p:cNvPr id="14" name="Rectangle 13"/>
            <p:cNvSpPr/>
            <p:nvPr/>
          </p:nvSpPr>
          <p:spPr>
            <a:xfrm>
              <a:off x="6300192" y="2063170"/>
              <a:ext cx="2736304" cy="91834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2A55D6"/>
                  </a:solidFill>
                  <a:effectLst/>
                  <a:uLnTx/>
                  <a:uFillTx/>
                  <a:latin typeface="Tahoma"/>
                  <a:ea typeface="+mn-ea"/>
                  <a:cs typeface="+mn-cs"/>
                </a:rPr>
                <a:t>FPGA-based Alignment Filter.</a:t>
              </a:r>
            </a:p>
          </p:txBody>
        </p:sp>
      </p:grpSp>
      <p:sp>
        <p:nvSpPr>
          <p:cNvPr id="17" name="Equal 16"/>
          <p:cNvSpPr/>
          <p:nvPr/>
        </p:nvSpPr>
        <p:spPr>
          <a:xfrm>
            <a:off x="5475548" y="1775284"/>
            <a:ext cx="587150" cy="422906"/>
          </a:xfrm>
          <a:prstGeom prst="mathEqual">
            <a:avLst/>
          </a:prstGeom>
          <a:solidFill>
            <a:srgbClr val="FE0606"/>
          </a:solidFill>
        </p:spPr>
        <p:txBody>
          <a:bodyPr wrap="square" rtlCol="0" anchor="ctr">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EEECE1"/>
              </a:solidFill>
              <a:effectLst/>
              <a:uLnTx/>
              <a:uFillTx/>
              <a:latin typeface="europa"/>
              <a:ea typeface="+mn-ea"/>
              <a:cs typeface="+mn-cs"/>
            </a:endParaRPr>
          </a:p>
        </p:txBody>
      </p:sp>
    </p:spTree>
    <p:extLst>
      <p:ext uri="{BB962C8B-B14F-4D97-AF65-F5344CB8AC3E}">
        <p14:creationId xmlns:p14="http://schemas.microsoft.com/office/powerpoint/2010/main" val="1965537941"/>
      </p:ext>
    </p:extLst>
  </p:cSld>
  <p:clrMapOvr>
    <a:masterClrMapping/>
  </p:clrMapOvr>
  <p:transition/>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6200" y="0"/>
            <a:ext cx="10210800" cy="914400"/>
          </a:xfrm>
        </p:spPr>
        <p:txBody>
          <a:bodyPr/>
          <a:lstStyle/>
          <a:p>
            <a:r>
              <a:rPr lang="en-US" sz="3700" dirty="0"/>
              <a:t>Popular Google Consumer Workloads</a:t>
            </a:r>
          </a:p>
        </p:txBody>
      </p:sp>
      <p:sp>
        <p:nvSpPr>
          <p:cNvPr id="3" name="Content Placeholder 2"/>
          <p:cNvSpPr>
            <a:spLocks noGrp="1"/>
          </p:cNvSpPr>
          <p:nvPr>
            <p:ph idx="1"/>
          </p:nvPr>
        </p:nvSpPr>
        <p:spPr>
          <a:xfrm>
            <a:off x="152400" y="1066800"/>
            <a:ext cx="8839200" cy="5638800"/>
          </a:xfrm>
        </p:spPr>
        <p:txBody>
          <a:bodyPr>
            <a:normAutofit/>
          </a:bodyPr>
          <a:lstStyle/>
          <a:p>
            <a:pPr lvl="1"/>
            <a:endParaRPr lang="en-US" sz="2000" dirty="0">
              <a:solidFill>
                <a:srgbClr val="595959"/>
              </a:solidFill>
            </a:endParaRPr>
          </a:p>
          <a:p>
            <a:pPr lvl="1"/>
            <a:endParaRPr lang="en-US" sz="2400" dirty="0">
              <a:solidFill>
                <a:schemeClr val="tx2"/>
              </a:solidFill>
            </a:endParaRPr>
          </a:p>
          <a:p>
            <a:pPr marL="342900" lvl="1" indent="-342900">
              <a:buFont typeface="Arial" pitchFamily="34" charset="0"/>
              <a:buChar char="•"/>
            </a:pPr>
            <a:endParaRPr lang="en-US" sz="2400" u="sng" dirty="0">
              <a:solidFill>
                <a:schemeClr val="tx2"/>
              </a:solidFill>
            </a:endParaRPr>
          </a:p>
          <a:p>
            <a:pPr lvl="1"/>
            <a:endParaRPr lang="en-US" sz="2000" dirty="0">
              <a:solidFill>
                <a:srgbClr val="595959"/>
              </a:solidFill>
            </a:endParaRPr>
          </a:p>
          <a:p>
            <a:endParaRPr lang="en-US"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A2D8F13-174C-467F-9D40-7DDEF70CAB8C}" type="slidenum">
              <a:rPr kumimoji="0" lang="en-US" sz="2400" b="1" i="0" u="none" strike="noStrike" kern="1200" cap="none" spc="0" normalizeH="0" baseline="0" noProof="0" smtClean="0">
                <a:ln>
                  <a:noFill/>
                </a:ln>
                <a:solidFill>
                  <a:srgbClr val="0070C0"/>
                </a:solidFill>
                <a:effectLst/>
                <a:uLnTx/>
                <a:uFillTx/>
                <a:latin typeface="Gill Sans M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160</a:t>
            </a:fld>
            <a:endParaRPr kumimoji="0" lang="en-US" sz="2400" b="1" i="0" u="none" strike="noStrike" kern="1200" cap="none" spc="0" normalizeH="0" baseline="0" noProof="0">
              <a:ln>
                <a:noFill/>
              </a:ln>
              <a:solidFill>
                <a:srgbClr val="0070C0"/>
              </a:solidFill>
              <a:effectLst/>
              <a:uLnTx/>
              <a:uFillTx/>
              <a:latin typeface="Gill Sans MT"/>
              <a:ea typeface="+mn-ea"/>
              <a:cs typeface="+mn-cs"/>
            </a:endParaRP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5" name="Rectangle 4"/>
          <p:cNvSpPr/>
          <p:nvPr/>
        </p:nvSpPr>
        <p:spPr>
          <a:xfrm>
            <a:off x="533400" y="2433935"/>
            <a:ext cx="3124200" cy="584776"/>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Gill Sans MT"/>
                <a:ea typeface="+mn-ea"/>
                <a:cs typeface="+mn-cs"/>
              </a:rPr>
              <a:t>Chrome</a:t>
            </a:r>
            <a:endParaRPr kumimoji="0" lang="en-US" sz="2800" b="1" i="0" u="none" strike="noStrike" kern="1200" cap="none" spc="0" normalizeH="0" baseline="0" noProof="0" dirty="0">
              <a:ln>
                <a:noFill/>
              </a:ln>
              <a:solidFill>
                <a:prstClr val="black"/>
              </a:solidFill>
              <a:effectLst/>
              <a:uLnTx/>
              <a:uFillTx/>
              <a:latin typeface="Gill Sans MT"/>
              <a:ea typeface="+mn-ea"/>
              <a:cs typeface="+mn-cs"/>
            </a:endParaRPr>
          </a:p>
        </p:txBody>
      </p:sp>
      <p:sp>
        <p:nvSpPr>
          <p:cNvPr id="9" name="TextBox 8"/>
          <p:cNvSpPr txBox="1"/>
          <p:nvPr/>
        </p:nvSpPr>
        <p:spPr>
          <a:xfrm>
            <a:off x="381000" y="2967335"/>
            <a:ext cx="3886200" cy="461665"/>
          </a:xfrm>
          <a:prstGeom prst="rect">
            <a:avLst/>
          </a:prstGeom>
          <a:noFill/>
        </p:spPr>
        <p:txBody>
          <a:bodyPr wrap="square" rtlCol="0">
            <a:spAutoFit/>
          </a:bodyPr>
          <a:lstStyle/>
          <a:p>
            <a:pPr marL="0" marR="0" lvl="2"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Google’s web browser</a:t>
            </a:r>
            <a:endParaRPr kumimoji="0" lang="en-US" sz="2400" b="1" i="0" u="none" strike="noStrike" kern="1200" cap="none" spc="0" normalizeH="0" baseline="0" noProof="0" dirty="0">
              <a:ln>
                <a:noFill/>
              </a:ln>
              <a:solidFill>
                <a:srgbClr val="0000FF"/>
              </a:solidFill>
              <a:effectLst/>
              <a:uLnTx/>
              <a:uFillTx/>
              <a:latin typeface="Gill Sans MT"/>
              <a:ea typeface="+mn-ea"/>
              <a:cs typeface="+mn-cs"/>
            </a:endParaRPr>
          </a:p>
        </p:txBody>
      </p:sp>
      <p:sp>
        <p:nvSpPr>
          <p:cNvPr id="11" name="TextBox 10"/>
          <p:cNvSpPr txBox="1"/>
          <p:nvPr/>
        </p:nvSpPr>
        <p:spPr>
          <a:xfrm>
            <a:off x="4267200" y="2463224"/>
            <a:ext cx="4267200" cy="58477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srgbClr val="000000"/>
                </a:solidFill>
                <a:effectLst/>
                <a:uLnTx/>
                <a:uFillTx/>
                <a:latin typeface="Gill Sans MT"/>
                <a:ea typeface="+mn-ea"/>
                <a:cs typeface="+mn-cs"/>
              </a:rPr>
              <a:t>TensorFlow</a:t>
            </a:r>
            <a:r>
              <a:rPr kumimoji="0" lang="en-US" sz="3200" b="1" i="0" u="none" strike="noStrike" kern="1200" cap="none" spc="0" normalizeH="0" baseline="0" noProof="0" dirty="0">
                <a:ln>
                  <a:noFill/>
                </a:ln>
                <a:solidFill>
                  <a:srgbClr val="000000"/>
                </a:solidFill>
                <a:effectLst/>
                <a:uLnTx/>
                <a:uFillTx/>
                <a:latin typeface="Gill Sans MT"/>
                <a:ea typeface="+mn-ea"/>
                <a:cs typeface="+mn-cs"/>
              </a:rPr>
              <a:t> Mobile</a:t>
            </a:r>
            <a:endParaRPr kumimoji="0" lang="en-US" sz="2600" b="1" i="0" u="none" strike="noStrike" kern="1200" cap="none" spc="0" normalizeH="0" baseline="0" noProof="0" dirty="0">
              <a:ln>
                <a:noFill/>
              </a:ln>
              <a:solidFill>
                <a:srgbClr val="000000"/>
              </a:solidFill>
              <a:effectLst/>
              <a:uLnTx/>
              <a:uFillTx/>
              <a:latin typeface="Gill Sans MT"/>
              <a:ea typeface="+mn-ea"/>
              <a:cs typeface="+mn-cs"/>
            </a:endParaRPr>
          </a:p>
        </p:txBody>
      </p:sp>
      <p:sp>
        <p:nvSpPr>
          <p:cNvPr id="12" name="TextBox 11"/>
          <p:cNvSpPr txBox="1"/>
          <p:nvPr/>
        </p:nvSpPr>
        <p:spPr>
          <a:xfrm>
            <a:off x="3810000" y="2979003"/>
            <a:ext cx="5257800"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Google’s machine learning framework</a:t>
            </a:r>
            <a:endParaRPr kumimoji="0" lang="en-US" sz="2400" b="0" i="0" u="none" strike="noStrike" kern="1200" cap="none" spc="0" normalizeH="0" baseline="0" noProof="0" dirty="0">
              <a:ln>
                <a:noFill/>
              </a:ln>
              <a:solidFill>
                <a:srgbClr val="595959"/>
              </a:solidFill>
              <a:effectLst/>
              <a:uLnTx/>
              <a:uFillTx/>
              <a:latin typeface="Gill Sans MT"/>
              <a:ea typeface="+mn-ea"/>
              <a:cs typeface="+mn-cs"/>
            </a:endParaRPr>
          </a:p>
        </p:txBody>
      </p:sp>
      <p:sp>
        <p:nvSpPr>
          <p:cNvPr id="16" name="Rectangle 15"/>
          <p:cNvSpPr/>
          <p:nvPr/>
        </p:nvSpPr>
        <p:spPr>
          <a:xfrm>
            <a:off x="-76200" y="5334000"/>
            <a:ext cx="4114800" cy="584776"/>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Gill Sans MT"/>
                <a:ea typeface="+mn-ea"/>
                <a:cs typeface="+mn-cs"/>
              </a:rPr>
              <a:t>Video Playback</a:t>
            </a:r>
          </a:p>
        </p:txBody>
      </p:sp>
      <p:sp>
        <p:nvSpPr>
          <p:cNvPr id="17" name="TextBox 16"/>
          <p:cNvSpPr txBox="1"/>
          <p:nvPr/>
        </p:nvSpPr>
        <p:spPr>
          <a:xfrm>
            <a:off x="127000" y="5943600"/>
            <a:ext cx="4292600"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Google’s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video codec</a:t>
            </a:r>
            <a:r>
              <a:rPr kumimoji="0" lang="en-US" sz="2400" b="1" i="0" u="none" strike="noStrike" kern="1200" cap="none" spc="0" normalizeH="0" baseline="0" noProof="0" dirty="0">
                <a:ln>
                  <a:noFill/>
                </a:ln>
                <a:solidFill>
                  <a:srgbClr val="595959"/>
                </a:solidFill>
                <a:effectLst/>
                <a:uLnTx/>
                <a:uFillTx/>
                <a:latin typeface="Gill Sans MT"/>
                <a:ea typeface="+mn-ea"/>
                <a:cs typeface="+mn-cs"/>
              </a:rPr>
              <a:t> </a:t>
            </a:r>
            <a:br>
              <a:rPr kumimoji="0" lang="en-US" sz="2400" b="1" i="0" u="none" strike="noStrike" kern="1200" cap="none" spc="0" normalizeH="0" baseline="0" noProof="0" dirty="0">
                <a:ln>
                  <a:noFill/>
                </a:ln>
                <a:solidFill>
                  <a:srgbClr val="595959"/>
                </a:solidFill>
                <a:effectLst/>
                <a:uLnTx/>
                <a:uFillTx/>
                <a:latin typeface="Gill Sans MT"/>
                <a:ea typeface="+mn-ea"/>
                <a:cs typeface="+mn-cs"/>
              </a:rPr>
            </a:br>
            <a:endParaRPr kumimoji="0" lang="en-US" sz="2400" b="1" i="0" u="none" strike="noStrike" kern="1200" cap="none" spc="0" normalizeH="0" baseline="0" noProof="0" dirty="0">
              <a:ln>
                <a:noFill/>
              </a:ln>
              <a:solidFill>
                <a:srgbClr val="0000FF"/>
              </a:solidFill>
              <a:effectLst/>
              <a:uLnTx/>
              <a:uFillTx/>
              <a:latin typeface="Gill Sans MT"/>
              <a:ea typeface="+mn-ea"/>
              <a:cs typeface="+mn-cs"/>
            </a:endParaRPr>
          </a:p>
        </p:txBody>
      </p:sp>
      <p:pic>
        <p:nvPicPr>
          <p:cNvPr id="13" name="Picture 12"/>
          <p:cNvPicPr>
            <a:picLocks noChangeAspect="1"/>
          </p:cNvPicPr>
          <p:nvPr/>
        </p:nvPicPr>
        <p:blipFill>
          <a:blip r:embed="rId4"/>
          <a:stretch>
            <a:fillRect/>
          </a:stretch>
        </p:blipFill>
        <p:spPr>
          <a:xfrm>
            <a:off x="1752600" y="1290935"/>
            <a:ext cx="1066800" cy="1066800"/>
          </a:xfrm>
          <a:prstGeom prst="rect">
            <a:avLst/>
          </a:prstGeom>
        </p:spPr>
      </p:pic>
      <p:pic>
        <p:nvPicPr>
          <p:cNvPr id="14" name="Picture 13"/>
          <p:cNvPicPr>
            <a:picLocks noChangeAspect="1"/>
          </p:cNvPicPr>
          <p:nvPr/>
        </p:nvPicPr>
        <p:blipFill>
          <a:blip r:embed="rId5"/>
          <a:stretch>
            <a:fillRect/>
          </a:stretch>
        </p:blipFill>
        <p:spPr>
          <a:xfrm>
            <a:off x="5791200" y="1205370"/>
            <a:ext cx="1081655" cy="1156830"/>
          </a:xfrm>
          <a:prstGeom prst="rect">
            <a:avLst/>
          </a:prstGeom>
        </p:spPr>
      </p:pic>
      <p:sp>
        <p:nvSpPr>
          <p:cNvPr id="19" name="Rectangle 18"/>
          <p:cNvSpPr/>
          <p:nvPr/>
        </p:nvSpPr>
        <p:spPr>
          <a:xfrm>
            <a:off x="6096000" y="3769051"/>
            <a:ext cx="3505200" cy="492443"/>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endParaRPr kumimoji="0" lang="en-US" sz="2600" b="1" i="0" u="none" strike="noStrike" kern="1200" cap="none" spc="0" normalizeH="0" baseline="0" noProof="0" dirty="0">
              <a:ln>
                <a:noFill/>
              </a:ln>
              <a:solidFill>
                <a:srgbClr val="000000"/>
              </a:solidFill>
              <a:effectLst/>
              <a:uLnTx/>
              <a:uFillTx/>
              <a:latin typeface="Gill Sans MT"/>
              <a:ea typeface="+mn-ea"/>
              <a:cs typeface="+mn-cs"/>
            </a:endParaRPr>
          </a:p>
        </p:txBody>
      </p:sp>
      <p:grpSp>
        <p:nvGrpSpPr>
          <p:cNvPr id="10" name="Group 9"/>
          <p:cNvGrpSpPr/>
          <p:nvPr/>
        </p:nvGrpSpPr>
        <p:grpSpPr>
          <a:xfrm>
            <a:off x="1371600" y="4191000"/>
            <a:ext cx="1600200" cy="1219200"/>
            <a:chOff x="5867400" y="2936553"/>
            <a:chExt cx="2057400" cy="1447800"/>
          </a:xfrm>
        </p:grpSpPr>
        <p:pic>
          <p:nvPicPr>
            <p:cNvPr id="31" name="Picture 30"/>
            <p:cNvPicPr>
              <a:picLocks noChangeAspect="1"/>
            </p:cNvPicPr>
            <p:nvPr/>
          </p:nvPicPr>
          <p:blipFill>
            <a:blip r:embed="rId6"/>
            <a:stretch>
              <a:fillRect/>
            </a:stretch>
          </p:blipFill>
          <p:spPr>
            <a:xfrm>
              <a:off x="6096000" y="3927153"/>
              <a:ext cx="431470" cy="457200"/>
            </a:xfrm>
            <a:prstGeom prst="rect">
              <a:avLst/>
            </a:prstGeom>
          </p:spPr>
        </p:pic>
        <p:pic>
          <p:nvPicPr>
            <p:cNvPr id="24" name="Picture 23"/>
            <p:cNvPicPr>
              <a:picLocks noChangeAspect="1"/>
            </p:cNvPicPr>
            <p:nvPr/>
          </p:nvPicPr>
          <p:blipFill>
            <a:blip r:embed="rId7"/>
            <a:stretch>
              <a:fillRect/>
            </a:stretch>
          </p:blipFill>
          <p:spPr>
            <a:xfrm>
              <a:off x="6553200" y="3984544"/>
              <a:ext cx="1295400" cy="325214"/>
            </a:xfrm>
            <a:prstGeom prst="rect">
              <a:avLst/>
            </a:prstGeom>
          </p:spPr>
        </p:pic>
        <p:pic>
          <p:nvPicPr>
            <p:cNvPr id="8" name="Picture 7"/>
            <p:cNvPicPr>
              <a:picLocks noChangeAspect="1"/>
            </p:cNvPicPr>
            <p:nvPr/>
          </p:nvPicPr>
          <p:blipFill>
            <a:blip r:embed="rId8"/>
            <a:stretch>
              <a:fillRect/>
            </a:stretch>
          </p:blipFill>
          <p:spPr>
            <a:xfrm>
              <a:off x="5867400" y="2936553"/>
              <a:ext cx="2057400" cy="935088"/>
            </a:xfrm>
            <a:prstGeom prst="rect">
              <a:avLst/>
            </a:prstGeom>
          </p:spPr>
        </p:pic>
      </p:grpSp>
      <p:grpSp>
        <p:nvGrpSpPr>
          <p:cNvPr id="25" name="Group 24"/>
          <p:cNvGrpSpPr/>
          <p:nvPr/>
        </p:nvGrpSpPr>
        <p:grpSpPr>
          <a:xfrm>
            <a:off x="5638800" y="4234696"/>
            <a:ext cx="1676400" cy="1219200"/>
            <a:chOff x="5867400" y="2936553"/>
            <a:chExt cx="2057400" cy="1447800"/>
          </a:xfrm>
        </p:grpSpPr>
        <p:pic>
          <p:nvPicPr>
            <p:cNvPr id="26" name="Picture 25"/>
            <p:cNvPicPr>
              <a:picLocks noChangeAspect="1"/>
            </p:cNvPicPr>
            <p:nvPr/>
          </p:nvPicPr>
          <p:blipFill>
            <a:blip r:embed="rId6"/>
            <a:stretch>
              <a:fillRect/>
            </a:stretch>
          </p:blipFill>
          <p:spPr>
            <a:xfrm>
              <a:off x="6096000" y="3927153"/>
              <a:ext cx="431470" cy="457200"/>
            </a:xfrm>
            <a:prstGeom prst="rect">
              <a:avLst/>
            </a:prstGeom>
          </p:spPr>
        </p:pic>
        <p:pic>
          <p:nvPicPr>
            <p:cNvPr id="27" name="Picture 26"/>
            <p:cNvPicPr>
              <a:picLocks noChangeAspect="1"/>
            </p:cNvPicPr>
            <p:nvPr/>
          </p:nvPicPr>
          <p:blipFill>
            <a:blip r:embed="rId7"/>
            <a:stretch>
              <a:fillRect/>
            </a:stretch>
          </p:blipFill>
          <p:spPr>
            <a:xfrm>
              <a:off x="6553200" y="3984544"/>
              <a:ext cx="1295400" cy="325214"/>
            </a:xfrm>
            <a:prstGeom prst="rect">
              <a:avLst/>
            </a:prstGeom>
          </p:spPr>
        </p:pic>
        <p:pic>
          <p:nvPicPr>
            <p:cNvPr id="28" name="Picture 27"/>
            <p:cNvPicPr>
              <a:picLocks noChangeAspect="1"/>
            </p:cNvPicPr>
            <p:nvPr/>
          </p:nvPicPr>
          <p:blipFill>
            <a:blip r:embed="rId8"/>
            <a:stretch>
              <a:fillRect/>
            </a:stretch>
          </p:blipFill>
          <p:spPr>
            <a:xfrm>
              <a:off x="5867400" y="2936553"/>
              <a:ext cx="2057400" cy="935088"/>
            </a:xfrm>
            <a:prstGeom prst="rect">
              <a:avLst/>
            </a:prstGeom>
          </p:spPr>
        </p:pic>
      </p:grpSp>
      <p:sp>
        <p:nvSpPr>
          <p:cNvPr id="30" name="Rectangle 29"/>
          <p:cNvSpPr/>
          <p:nvPr/>
        </p:nvSpPr>
        <p:spPr>
          <a:xfrm>
            <a:off x="4191000" y="5352872"/>
            <a:ext cx="4114800" cy="584776"/>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Gill Sans MT"/>
                <a:ea typeface="+mn-ea"/>
                <a:cs typeface="+mn-cs"/>
              </a:rPr>
              <a:t>Video Capture</a:t>
            </a:r>
          </a:p>
        </p:txBody>
      </p:sp>
      <p:sp>
        <p:nvSpPr>
          <p:cNvPr id="32" name="TextBox 31"/>
          <p:cNvSpPr txBox="1"/>
          <p:nvPr/>
        </p:nvSpPr>
        <p:spPr>
          <a:xfrm>
            <a:off x="4318000" y="5962472"/>
            <a:ext cx="4292600"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Google’s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video codec</a:t>
            </a:r>
            <a:r>
              <a:rPr kumimoji="0" lang="en-US" sz="2400" b="1" i="0" u="none" strike="noStrike" kern="1200" cap="none" spc="0" normalizeH="0" baseline="0" noProof="0" dirty="0">
                <a:ln>
                  <a:noFill/>
                </a:ln>
                <a:solidFill>
                  <a:srgbClr val="595959"/>
                </a:solidFill>
                <a:effectLst/>
                <a:uLnTx/>
                <a:uFillTx/>
                <a:latin typeface="Gill Sans MT"/>
                <a:ea typeface="+mn-ea"/>
                <a:cs typeface="+mn-cs"/>
              </a:rPr>
              <a:t> </a:t>
            </a:r>
            <a:br>
              <a:rPr kumimoji="0" lang="en-US" sz="2400" b="1" i="0" u="none" strike="noStrike" kern="1200" cap="none" spc="0" normalizeH="0" baseline="0" noProof="0" dirty="0">
                <a:ln>
                  <a:noFill/>
                </a:ln>
                <a:solidFill>
                  <a:srgbClr val="595959"/>
                </a:solidFill>
                <a:effectLst/>
                <a:uLnTx/>
                <a:uFillTx/>
                <a:latin typeface="Gill Sans MT"/>
                <a:ea typeface="+mn-ea"/>
                <a:cs typeface="+mn-cs"/>
              </a:rPr>
            </a:br>
            <a:endParaRPr kumimoji="0" lang="en-US" sz="2400" b="1" i="0" u="none" strike="noStrike" kern="1200" cap="none" spc="0" normalizeH="0" baseline="0" noProof="0" dirty="0">
              <a:ln>
                <a:noFill/>
              </a:ln>
              <a:solidFill>
                <a:srgbClr val="0000FF"/>
              </a:solidFill>
              <a:effectLst/>
              <a:uLnTx/>
              <a:uFillTx/>
              <a:latin typeface="Gill Sans MT"/>
              <a:ea typeface="+mn-ea"/>
              <a:cs typeface="+mn-cs"/>
            </a:endParaRPr>
          </a:p>
        </p:txBody>
      </p:sp>
    </p:spTree>
    <p:extLst>
      <p:ext uri="{BB962C8B-B14F-4D97-AF65-F5344CB8AC3E}">
        <p14:creationId xmlns:p14="http://schemas.microsoft.com/office/powerpoint/2010/main" val="39778568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fade">
                                      <p:cBhvr>
                                        <p:cTn id="18" dur="500"/>
                                        <p:tgtEl>
                                          <p:spTgt spid="14"/>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fade">
                                      <p:cBhvr>
                                        <p:cTn id="21" dur="500"/>
                                        <p:tgtEl>
                                          <p:spTgt spid="11"/>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fade">
                                      <p:cBhvr>
                                        <p:cTn id="29" dur="500"/>
                                        <p:tgtEl>
                                          <p:spTgt spid="10"/>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6"/>
                                        </p:tgtEl>
                                        <p:attrNameLst>
                                          <p:attrName>style.visibility</p:attrName>
                                        </p:attrNameLst>
                                      </p:cBhvr>
                                      <p:to>
                                        <p:strVal val="visible"/>
                                      </p:to>
                                    </p:set>
                                    <p:animEffect transition="in" filter="fade">
                                      <p:cBhvr>
                                        <p:cTn id="32" dur="500"/>
                                        <p:tgtEl>
                                          <p:spTgt spid="16"/>
                                        </p:tgtEl>
                                      </p:cBhvr>
                                    </p:animEffect>
                                  </p:childTnLst>
                                </p:cTn>
                              </p:par>
                            </p:childTnLst>
                          </p:cTn>
                        </p:par>
                        <p:par>
                          <p:cTn id="33" fill="hold">
                            <p:stCondLst>
                              <p:cond delay="500"/>
                            </p:stCondLst>
                            <p:childTnLst>
                              <p:par>
                                <p:cTn id="34" presetID="10" presetClass="entr" presetSubtype="0" fill="hold" nodeType="afterEffect">
                                  <p:stCondLst>
                                    <p:cond delay="0"/>
                                  </p:stCondLst>
                                  <p:childTnLst>
                                    <p:set>
                                      <p:cBhvr>
                                        <p:cTn id="35" dur="1" fill="hold">
                                          <p:stCondLst>
                                            <p:cond delay="0"/>
                                          </p:stCondLst>
                                        </p:cTn>
                                        <p:tgtEl>
                                          <p:spTgt spid="25"/>
                                        </p:tgtEl>
                                        <p:attrNameLst>
                                          <p:attrName>style.visibility</p:attrName>
                                        </p:attrNameLst>
                                      </p:cBhvr>
                                      <p:to>
                                        <p:strVal val="visible"/>
                                      </p:to>
                                    </p:set>
                                    <p:animEffect transition="in" filter="fade">
                                      <p:cBhvr>
                                        <p:cTn id="36" dur="500"/>
                                        <p:tgtEl>
                                          <p:spTgt spid="25"/>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500"/>
                                        <p:tgtEl>
                                          <p:spTgt spid="30"/>
                                        </p:tgtEl>
                                      </p:cBhvr>
                                    </p:animEffect>
                                  </p:childTnLst>
                                </p:cTn>
                              </p:par>
                            </p:childTnLst>
                          </p:cTn>
                        </p:par>
                        <p:par>
                          <p:cTn id="40" fill="hold">
                            <p:stCondLst>
                              <p:cond delay="1000"/>
                            </p:stCondLst>
                            <p:childTnLst>
                              <p:par>
                                <p:cTn id="41" presetID="10" presetClass="entr" presetSubtype="0" fill="hold" grpId="0" nodeType="afterEffect">
                                  <p:stCondLst>
                                    <p:cond delay="0"/>
                                  </p:stCondLst>
                                  <p:childTnLst>
                                    <p:set>
                                      <p:cBhvr>
                                        <p:cTn id="42" dur="1" fill="hold">
                                          <p:stCondLst>
                                            <p:cond delay="0"/>
                                          </p:stCondLst>
                                        </p:cTn>
                                        <p:tgtEl>
                                          <p:spTgt spid="17"/>
                                        </p:tgtEl>
                                        <p:attrNameLst>
                                          <p:attrName>style.visibility</p:attrName>
                                        </p:attrNameLst>
                                      </p:cBhvr>
                                      <p:to>
                                        <p:strVal val="visible"/>
                                      </p:to>
                                    </p:set>
                                    <p:animEffect transition="in" filter="fade">
                                      <p:cBhvr>
                                        <p:cTn id="43" dur="500"/>
                                        <p:tgtEl>
                                          <p:spTgt spid="1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32"/>
                                        </p:tgtEl>
                                        <p:attrNameLst>
                                          <p:attrName>style.visibility</p:attrName>
                                        </p:attrNameLst>
                                      </p:cBhvr>
                                      <p:to>
                                        <p:strVal val="visible"/>
                                      </p:to>
                                    </p:set>
                                    <p:animEffect transition="in" filter="fade">
                                      <p:cBhvr>
                                        <p:cTn id="46"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9" grpId="0"/>
      <p:bldP spid="11" grpId="0"/>
      <p:bldP spid="12" grpId="0"/>
      <p:bldP spid="16" grpId="0"/>
      <p:bldP spid="17" grpId="0"/>
      <p:bldP spid="30" grpId="0"/>
      <p:bldP spid="32" grpId="0"/>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A2D8F13-174C-467F-9D40-7DDEF70CAB8C}" type="slidenum">
              <a:rPr kumimoji="0" lang="en-US" sz="2400" b="1" i="0" u="none" strike="noStrike" kern="1200" cap="none" spc="0" normalizeH="0" baseline="0" noProof="0" smtClean="0">
                <a:ln>
                  <a:noFill/>
                </a:ln>
                <a:solidFill>
                  <a:srgbClr val="0070C0"/>
                </a:solidFill>
                <a:effectLst/>
                <a:uLnTx/>
                <a:uFillTx/>
                <a:latin typeface="Gill Sans M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161</a:t>
            </a:fld>
            <a:endParaRPr kumimoji="0" lang="en-US" sz="2400" b="1" i="0" u="none" strike="noStrike" kern="1200" cap="none" spc="0" normalizeH="0" baseline="0" noProof="0">
              <a:ln>
                <a:noFill/>
              </a:ln>
              <a:solidFill>
                <a:srgbClr val="0070C0"/>
              </a:solidFill>
              <a:effectLst/>
              <a:uLnTx/>
              <a:uFillTx/>
              <a:latin typeface="Gill Sans MT"/>
              <a:ea typeface="+mn-ea"/>
              <a:cs typeface="+mn-cs"/>
            </a:endParaRPr>
          </a:p>
        </p:txBody>
      </p:sp>
      <p:sp>
        <p:nvSpPr>
          <p:cNvPr id="2" name="Title 1"/>
          <p:cNvSpPr>
            <a:spLocks noGrp="1"/>
          </p:cNvSpPr>
          <p:nvPr>
            <p:ph type="title"/>
          </p:nvPr>
        </p:nvSpPr>
        <p:spPr>
          <a:xfrm>
            <a:off x="-152400" y="0"/>
            <a:ext cx="9144000" cy="914400"/>
          </a:xfrm>
        </p:spPr>
        <p:txBody>
          <a:bodyPr/>
          <a:lstStyle/>
          <a:p>
            <a:r>
              <a:rPr lang="en-US" dirty="0"/>
              <a:t>Energy Cost of Data Movement</a:t>
            </a:r>
          </a:p>
        </p:txBody>
      </p:sp>
      <p:sp>
        <p:nvSpPr>
          <p:cNvPr id="3" name="Content Placeholder 2"/>
          <p:cNvSpPr>
            <a:spLocks noGrp="1"/>
          </p:cNvSpPr>
          <p:nvPr>
            <p:ph idx="1"/>
          </p:nvPr>
        </p:nvSpPr>
        <p:spPr>
          <a:xfrm>
            <a:off x="-4724400" y="914400"/>
            <a:ext cx="2057400" cy="5486400"/>
          </a:xfrm>
        </p:spPr>
        <p:txBody>
          <a:bodyPr>
            <a:normAutofit/>
          </a:bodyPr>
          <a:lstStyle/>
          <a:p>
            <a:pPr marL="914400" lvl="2" indent="0">
              <a:buNone/>
            </a:pPr>
            <a:endParaRPr lang="en-US" sz="2000" dirty="0">
              <a:cs typeface="Adobe Garamond Pro"/>
            </a:endParaRPr>
          </a:p>
          <a:p>
            <a:pPr lvl="1"/>
            <a:endParaRPr lang="en-US" sz="2400" dirty="0">
              <a:cs typeface="Adobe Garamond Pro"/>
            </a:endParaRPr>
          </a:p>
        </p:txBody>
      </p:sp>
      <p:pic>
        <p:nvPicPr>
          <p:cNvPr id="9" name="Picture 8"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13" name="TextBox 12"/>
          <p:cNvSpPr txBox="1"/>
          <p:nvPr/>
        </p:nvSpPr>
        <p:spPr>
          <a:xfrm>
            <a:off x="3276600" y="2219980"/>
            <a:ext cx="3276600"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Gill Sans MT"/>
                <a:ea typeface="+mn-ea"/>
                <a:cs typeface="+mn-cs"/>
              </a:rPr>
              <a:t>Data Movement</a:t>
            </a:r>
          </a:p>
        </p:txBody>
      </p:sp>
      <p:cxnSp>
        <p:nvCxnSpPr>
          <p:cNvPr id="29" name="Straight Arrow Connector 28"/>
          <p:cNvCxnSpPr/>
          <p:nvPr/>
        </p:nvCxnSpPr>
        <p:spPr>
          <a:xfrm flipH="1">
            <a:off x="3276600" y="2743200"/>
            <a:ext cx="1600200" cy="838200"/>
          </a:xfrm>
          <a:prstGeom prst="straightConnector1">
            <a:avLst/>
          </a:prstGeom>
          <a:ln w="44450" cmpd="sng">
            <a:solidFill>
              <a:schemeClr val="accent2"/>
            </a:solidFill>
            <a:headEnd type="none" w="med" len="med"/>
            <a:tailEnd type="arrow"/>
          </a:ln>
        </p:spPr>
        <p:style>
          <a:lnRef idx="1">
            <a:schemeClr val="accent1"/>
          </a:lnRef>
          <a:fillRef idx="0">
            <a:schemeClr val="accent1"/>
          </a:fillRef>
          <a:effectRef idx="0">
            <a:schemeClr val="accent1"/>
          </a:effectRef>
          <a:fontRef idx="minor">
            <a:schemeClr val="tx1"/>
          </a:fontRef>
        </p:style>
      </p:cxnSp>
      <p:cxnSp>
        <p:nvCxnSpPr>
          <p:cNvPr id="32" name="Straight Arrow Connector 31"/>
          <p:cNvCxnSpPr/>
          <p:nvPr/>
        </p:nvCxnSpPr>
        <p:spPr>
          <a:xfrm>
            <a:off x="4876800" y="2743200"/>
            <a:ext cx="0" cy="914400"/>
          </a:xfrm>
          <a:prstGeom prst="straightConnector1">
            <a:avLst/>
          </a:prstGeom>
          <a:ln w="44450" cmpd="sng">
            <a:solidFill>
              <a:schemeClr val="accent2"/>
            </a:solidFill>
            <a:headEnd type="none" w="med" len="med"/>
            <a:tailEnd type="arrow"/>
          </a:ln>
        </p:spPr>
        <p:style>
          <a:lnRef idx="1">
            <a:schemeClr val="accent1"/>
          </a:lnRef>
          <a:fillRef idx="0">
            <a:schemeClr val="accent1"/>
          </a:fillRef>
          <a:effectRef idx="0">
            <a:schemeClr val="accent1"/>
          </a:effectRef>
          <a:fontRef idx="minor">
            <a:schemeClr val="tx1"/>
          </a:fontRef>
        </p:style>
      </p:cxnSp>
      <p:cxnSp>
        <p:nvCxnSpPr>
          <p:cNvPr id="35" name="Straight Arrow Connector 34"/>
          <p:cNvCxnSpPr/>
          <p:nvPr/>
        </p:nvCxnSpPr>
        <p:spPr>
          <a:xfrm>
            <a:off x="4876800" y="2743200"/>
            <a:ext cx="1828800" cy="762000"/>
          </a:xfrm>
          <a:prstGeom prst="straightConnector1">
            <a:avLst/>
          </a:prstGeom>
          <a:ln w="44450" cmpd="sng">
            <a:solidFill>
              <a:schemeClr val="accent2"/>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45" name="Rectangle 44"/>
          <p:cNvSpPr/>
          <p:nvPr/>
        </p:nvSpPr>
        <p:spPr>
          <a:xfrm>
            <a:off x="0" y="1066800"/>
            <a:ext cx="9144000" cy="1031051"/>
          </a:xfrm>
          <a:prstGeom prst="rect">
            <a:avLst/>
          </a:prstGeom>
          <a:solidFill>
            <a:schemeClr val="accent6">
              <a:lumMod val="20000"/>
              <a:lumOff val="80000"/>
            </a:schemeClr>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100" b="1" i="0" u="none" strike="noStrike" kern="1200" cap="none" spc="0" normalizeH="0" baseline="0" noProof="0" dirty="0">
                <a:ln>
                  <a:noFill/>
                </a:ln>
                <a:solidFill>
                  <a:srgbClr val="1F497D"/>
                </a:solidFill>
                <a:effectLst/>
                <a:uLnTx/>
                <a:uFillTx/>
                <a:latin typeface="Gill Sans MT"/>
                <a:ea typeface="+mn-ea"/>
                <a:cs typeface="+mn-cs"/>
              </a:rPr>
              <a:t>1</a:t>
            </a:r>
            <a:r>
              <a:rPr kumimoji="0" lang="en-US" sz="3100" b="1" i="0" u="none" strike="noStrike" kern="1200" cap="none" spc="0" normalizeH="0" baseline="30000" noProof="0" dirty="0">
                <a:ln>
                  <a:noFill/>
                </a:ln>
                <a:solidFill>
                  <a:srgbClr val="1F497D"/>
                </a:solidFill>
                <a:effectLst/>
                <a:uLnTx/>
                <a:uFillTx/>
                <a:latin typeface="Gill Sans MT"/>
                <a:ea typeface="+mn-ea"/>
                <a:cs typeface="+mn-cs"/>
              </a:rPr>
              <a:t>st</a:t>
            </a:r>
            <a:r>
              <a:rPr kumimoji="0" lang="en-US" sz="3100" b="1" i="0" u="none" strike="noStrike" kern="1200" cap="none" spc="0" normalizeH="0" baseline="0" noProof="0" dirty="0">
                <a:ln>
                  <a:noFill/>
                </a:ln>
                <a:solidFill>
                  <a:srgbClr val="1F497D"/>
                </a:solidFill>
                <a:effectLst/>
                <a:uLnTx/>
                <a:uFillTx/>
                <a:latin typeface="Gill Sans MT"/>
                <a:ea typeface="+mn-ea"/>
                <a:cs typeface="+mn-cs"/>
              </a:rPr>
              <a:t> key observation</a:t>
            </a:r>
            <a:r>
              <a:rPr kumimoji="0" lang="en-US" sz="3000" b="1" i="0" u="none" strike="noStrike" kern="1200" cap="none" spc="0" normalizeH="0" baseline="0" noProof="0" dirty="0">
                <a:ln>
                  <a:noFill/>
                </a:ln>
                <a:solidFill>
                  <a:srgbClr val="1F497D"/>
                </a:solidFill>
                <a:effectLst/>
                <a:uLnTx/>
                <a:uFillTx/>
                <a:latin typeface="Gill Sans MT"/>
                <a:ea typeface="+mn-ea"/>
                <a:cs typeface="+mn-cs"/>
              </a:rPr>
              <a:t>:  </a:t>
            </a:r>
            <a:r>
              <a:rPr kumimoji="0" lang="en-US" sz="3000" b="1" i="0" u="none" strike="noStrike" kern="1200" cap="none" spc="0" normalizeH="0" baseline="0" noProof="0" dirty="0">
                <a:ln>
                  <a:noFill/>
                </a:ln>
                <a:solidFill>
                  <a:srgbClr val="C00000"/>
                </a:solidFill>
                <a:effectLst/>
                <a:uLnTx/>
                <a:uFillTx/>
                <a:latin typeface="Gill Sans MT"/>
                <a:ea typeface="+mn-ea"/>
                <a:cs typeface="+mn-cs"/>
              </a:rPr>
              <a:t>62.7%</a:t>
            </a:r>
            <a:r>
              <a:rPr kumimoji="0" lang="en-US" sz="3000" b="1" i="0" u="none" strike="noStrike" kern="1200" cap="none" spc="0" normalizeH="0" baseline="0" noProof="0" dirty="0">
                <a:ln>
                  <a:noFill/>
                </a:ln>
                <a:solidFill>
                  <a:prstClr val="black"/>
                </a:solidFill>
                <a:effectLst/>
                <a:uLnTx/>
                <a:uFillTx/>
                <a:latin typeface="Gill Sans MT"/>
                <a:ea typeface="+mn-ea"/>
                <a:cs typeface="+mn-cs"/>
              </a:rPr>
              <a:t> of the total system energy is spent on </a:t>
            </a:r>
            <a:r>
              <a:rPr kumimoji="0" lang="en-US" sz="3000" b="1" i="0" u="none" strike="noStrike" kern="1200" cap="none" spc="0" normalizeH="0" baseline="0" noProof="0" dirty="0">
                <a:ln>
                  <a:noFill/>
                </a:ln>
                <a:solidFill>
                  <a:srgbClr val="C00000"/>
                </a:solidFill>
                <a:effectLst/>
                <a:uLnTx/>
                <a:uFillTx/>
                <a:latin typeface="Gill Sans MT"/>
                <a:ea typeface="+mn-ea"/>
                <a:cs typeface="+mn-cs"/>
              </a:rPr>
              <a:t>data movement</a:t>
            </a:r>
          </a:p>
        </p:txBody>
      </p:sp>
      <p:sp>
        <p:nvSpPr>
          <p:cNvPr id="33" name="Rectangle 32"/>
          <p:cNvSpPr/>
          <p:nvPr/>
        </p:nvSpPr>
        <p:spPr>
          <a:xfrm>
            <a:off x="0" y="5257800"/>
            <a:ext cx="9144000" cy="538609"/>
          </a:xfrm>
          <a:prstGeom prst="rect">
            <a:avLst/>
          </a:prstGeom>
          <a:noFill/>
        </p:spPr>
        <p:txBody>
          <a:bodyPr wrap="square">
            <a:spAutoFit/>
          </a:bodyPr>
          <a:lstStyle/>
          <a:p>
            <a:pPr marL="0" marR="0" lvl="1" indent="0" algn="ctr" defTabSz="914400" rtl="0" eaLnBrk="1" fontAlgn="auto" latinLnBrk="0" hangingPunct="1">
              <a:lnSpc>
                <a:spcPct val="100000"/>
              </a:lnSpc>
              <a:spcBef>
                <a:spcPts val="0"/>
              </a:spcBef>
              <a:spcAft>
                <a:spcPts val="0"/>
              </a:spcAft>
              <a:buClrTx/>
              <a:buSzTx/>
              <a:buFontTx/>
              <a:buNone/>
              <a:tabLst/>
              <a:defRPr/>
            </a:pPr>
            <a:r>
              <a:rPr kumimoji="0" lang="en-US" sz="2900" b="1" i="0" u="none" strike="noStrike" kern="1200" cap="none" spc="0" normalizeH="0" baseline="0" noProof="0" dirty="0">
                <a:ln>
                  <a:noFill/>
                </a:ln>
                <a:solidFill>
                  <a:srgbClr val="1F497D"/>
                </a:solidFill>
                <a:effectLst/>
                <a:uLnTx/>
                <a:uFillTx/>
                <a:latin typeface="Gill Sans MT"/>
                <a:ea typeface="+mn-ea"/>
                <a:cs typeface="+mn-cs"/>
              </a:rPr>
              <a:t>Potential solution</a:t>
            </a:r>
            <a:r>
              <a:rPr kumimoji="0" lang="en-US" sz="2900" b="1" i="0" u="none" strike="noStrike" kern="1200" cap="none" spc="0" normalizeH="0" baseline="0" noProof="0" dirty="0">
                <a:ln>
                  <a:noFill/>
                </a:ln>
                <a:solidFill>
                  <a:srgbClr val="0000FF"/>
                </a:solidFill>
                <a:effectLst/>
                <a:uLnTx/>
                <a:uFillTx/>
                <a:latin typeface="Gill Sans MT"/>
                <a:ea typeface="+mn-ea"/>
                <a:cs typeface="+mn-cs"/>
              </a:rPr>
              <a:t>:</a:t>
            </a:r>
            <a:r>
              <a:rPr kumimoji="0" lang="en-US" sz="2900" b="1" i="0" u="none" strike="noStrike" kern="1200" cap="none" spc="0" normalizeH="0" baseline="0" noProof="0" dirty="0">
                <a:ln>
                  <a:noFill/>
                </a:ln>
                <a:solidFill>
                  <a:prstClr val="black"/>
                </a:solidFill>
                <a:effectLst/>
                <a:uLnTx/>
                <a:uFillTx/>
                <a:latin typeface="Gill Sans MT"/>
                <a:ea typeface="+mn-ea"/>
                <a:cs typeface="+mn-cs"/>
              </a:rPr>
              <a:t> move computation </a:t>
            </a:r>
            <a:r>
              <a:rPr kumimoji="0" lang="en-US" sz="2900" b="1" i="0" u="none" strike="noStrike" kern="1200" cap="none" spc="0" normalizeH="0" baseline="0" noProof="0" dirty="0">
                <a:ln>
                  <a:noFill/>
                </a:ln>
                <a:solidFill>
                  <a:srgbClr val="0000FF"/>
                </a:solidFill>
                <a:effectLst/>
                <a:uLnTx/>
                <a:uFillTx/>
                <a:latin typeface="Gill Sans MT"/>
                <a:ea typeface="+mn-ea"/>
                <a:cs typeface="+mn-cs"/>
              </a:rPr>
              <a:t>close to data</a:t>
            </a:r>
            <a:endParaRPr kumimoji="0" lang="en-US" sz="2900" b="1" i="0" u="none" strike="noStrike" kern="1200" cap="none" spc="0" normalizeH="0" baseline="0" noProof="0" dirty="0">
              <a:ln>
                <a:noFill/>
              </a:ln>
              <a:solidFill>
                <a:prstClr val="black"/>
              </a:solidFill>
              <a:effectLst/>
              <a:uLnTx/>
              <a:uFillTx/>
              <a:latin typeface="Gill Sans MT"/>
              <a:ea typeface="+mn-ea"/>
              <a:cs typeface="+mn-cs"/>
            </a:endParaRPr>
          </a:p>
        </p:txBody>
      </p:sp>
      <p:sp>
        <p:nvSpPr>
          <p:cNvPr id="39" name="Rectangle 38"/>
          <p:cNvSpPr/>
          <p:nvPr/>
        </p:nvSpPr>
        <p:spPr>
          <a:xfrm>
            <a:off x="0" y="5943600"/>
            <a:ext cx="9144000" cy="538609"/>
          </a:xfrm>
          <a:prstGeom prst="rect">
            <a:avLst/>
          </a:prstGeom>
          <a:solidFill>
            <a:srgbClr val="800000"/>
          </a:solidFill>
        </p:spPr>
        <p:txBody>
          <a:bodyPr wrap="square">
            <a:spAutoFit/>
          </a:bodyPr>
          <a:lstStyle/>
          <a:p>
            <a:pPr marL="0" marR="0" lvl="1" indent="0" algn="ctr" defTabSz="914400" rtl="0" eaLnBrk="1" fontAlgn="auto" latinLnBrk="0" hangingPunct="1">
              <a:lnSpc>
                <a:spcPct val="100000"/>
              </a:lnSpc>
              <a:spcBef>
                <a:spcPts val="0"/>
              </a:spcBef>
              <a:spcAft>
                <a:spcPts val="0"/>
              </a:spcAft>
              <a:buClrTx/>
              <a:buSzTx/>
              <a:buFontTx/>
              <a:buNone/>
              <a:tabLst/>
              <a:defRPr/>
            </a:pPr>
            <a:r>
              <a:rPr kumimoji="0" lang="en-US" sz="2900" b="1" i="0" u="none" strike="noStrike" kern="1200" cap="none" spc="0" normalizeH="0" baseline="0" noProof="0" dirty="0">
                <a:ln>
                  <a:noFill/>
                </a:ln>
                <a:solidFill>
                  <a:prstClr val="white"/>
                </a:solidFill>
                <a:effectLst/>
                <a:uLnTx/>
                <a:uFillTx/>
                <a:latin typeface="Gill Sans MT"/>
                <a:ea typeface="+mn-ea"/>
                <a:cs typeface="+mn-cs"/>
              </a:rPr>
              <a:t>Challenge: limited area and energy budget</a:t>
            </a:r>
          </a:p>
        </p:txBody>
      </p:sp>
      <p:sp>
        <p:nvSpPr>
          <p:cNvPr id="19" name="TextBox 18"/>
          <p:cNvSpPr txBox="1"/>
          <p:nvPr/>
        </p:nvSpPr>
        <p:spPr>
          <a:xfrm>
            <a:off x="5239748" y="4648200"/>
            <a:ext cx="3980452"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MT"/>
                <a:ea typeface="+mn-ea"/>
                <a:cs typeface="+mn-cs"/>
              </a:rPr>
              <a:t>Processing-In-Memory (PIM)</a:t>
            </a:r>
          </a:p>
        </p:txBody>
      </p:sp>
      <p:grpSp>
        <p:nvGrpSpPr>
          <p:cNvPr id="31" name="Group 30"/>
          <p:cNvGrpSpPr/>
          <p:nvPr/>
        </p:nvGrpSpPr>
        <p:grpSpPr>
          <a:xfrm>
            <a:off x="914400" y="2514603"/>
            <a:ext cx="7620001" cy="2133597"/>
            <a:chOff x="914399" y="1295401"/>
            <a:chExt cx="7620001" cy="2514599"/>
          </a:xfrm>
        </p:grpSpPr>
        <p:grpSp>
          <p:nvGrpSpPr>
            <p:cNvPr id="7" name="Group 6"/>
            <p:cNvGrpSpPr/>
            <p:nvPr/>
          </p:nvGrpSpPr>
          <p:grpSpPr>
            <a:xfrm>
              <a:off x="914399" y="1295401"/>
              <a:ext cx="7620001" cy="2514599"/>
              <a:chOff x="914400" y="1340069"/>
              <a:chExt cx="7218947" cy="3034861"/>
            </a:xfrm>
          </p:grpSpPr>
          <p:sp>
            <p:nvSpPr>
              <p:cNvPr id="22" name="TextBox 21"/>
              <p:cNvSpPr txBox="1"/>
              <p:nvPr/>
            </p:nvSpPr>
            <p:spPr>
              <a:xfrm>
                <a:off x="914400" y="1340069"/>
                <a:ext cx="897645"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a:ln>
                      <a:noFill/>
                    </a:ln>
                    <a:solidFill>
                      <a:prstClr val="black"/>
                    </a:solidFill>
                    <a:effectLst/>
                    <a:uLnTx/>
                    <a:uFillTx/>
                    <a:latin typeface="Gill Sans MT"/>
                    <a:ea typeface="+mn-ea"/>
                    <a:cs typeface="+mn-cs"/>
                  </a:rPr>
                  <a:t>SoC</a:t>
                </a:r>
                <a:endParaRPr kumimoji="0" lang="en-US" sz="2400" b="1" i="0" u="none" strike="noStrike" kern="1200" cap="none" spc="0" normalizeH="0" baseline="0" noProof="0" dirty="0">
                  <a:ln>
                    <a:noFill/>
                  </a:ln>
                  <a:solidFill>
                    <a:prstClr val="black"/>
                  </a:solidFill>
                  <a:effectLst/>
                  <a:uLnTx/>
                  <a:uFillTx/>
                  <a:latin typeface="Gill Sans MT"/>
                  <a:ea typeface="+mn-ea"/>
                  <a:cs typeface="+mn-cs"/>
                </a:endParaRPr>
              </a:p>
            </p:txBody>
          </p:sp>
          <p:grpSp>
            <p:nvGrpSpPr>
              <p:cNvPr id="18" name="Group 17"/>
              <p:cNvGrpSpPr/>
              <p:nvPr/>
            </p:nvGrpSpPr>
            <p:grpSpPr>
              <a:xfrm>
                <a:off x="1066800" y="1707931"/>
                <a:ext cx="7066547" cy="2666999"/>
                <a:chOff x="1066800" y="1707931"/>
                <a:chExt cx="7066547" cy="2666999"/>
              </a:xfrm>
            </p:grpSpPr>
            <p:sp>
              <p:nvSpPr>
                <p:cNvPr id="10" name="Rounded Rectangle 9"/>
                <p:cNvSpPr/>
                <p:nvPr/>
              </p:nvSpPr>
              <p:spPr>
                <a:xfrm>
                  <a:off x="6858000" y="1707931"/>
                  <a:ext cx="1275347" cy="2666999"/>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DRAM</a:t>
                  </a:r>
                  <a:endParaRPr kumimoji="0" lang="en-US" sz="1800" b="1" i="0" u="none" strike="noStrike" kern="1200" cap="none" spc="0" normalizeH="0" baseline="0" noProof="0" dirty="0">
                    <a:ln>
                      <a:noFill/>
                    </a:ln>
                    <a:solidFill>
                      <a:prstClr val="white"/>
                    </a:solidFill>
                    <a:effectLst/>
                    <a:uLnTx/>
                    <a:uFillTx/>
                    <a:latin typeface="Gill Sans MT"/>
                    <a:ea typeface="+mn-ea"/>
                    <a:cs typeface="+mn-cs"/>
                  </a:endParaRPr>
                </a:p>
              </p:txBody>
            </p:sp>
            <p:sp>
              <p:nvSpPr>
                <p:cNvPr id="17" name="Rounded Rectangle 16"/>
                <p:cNvSpPr/>
                <p:nvPr/>
              </p:nvSpPr>
              <p:spPr>
                <a:xfrm>
                  <a:off x="1066800" y="2133600"/>
                  <a:ext cx="5105400" cy="1904999"/>
                </a:xfrm>
                <a:prstGeom prst="roundRect">
                  <a:avLst/>
                </a:prstGeom>
                <a:solidFill>
                  <a:schemeClr val="lt1">
                    <a:alpha val="0"/>
                  </a:schemeClr>
                </a:solidFill>
                <a:ln w="38100" cmpd="sng">
                  <a:solidFill>
                    <a:srgbClr val="000000"/>
                  </a:solidFill>
                  <a:prstDash val="dash"/>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Gill Sans MT"/>
                    <a:ea typeface="+mn-ea"/>
                    <a:cs typeface="+mn-cs"/>
                  </a:endParaRPr>
                </a:p>
              </p:txBody>
            </p:sp>
            <p:sp>
              <p:nvSpPr>
                <p:cNvPr id="23" name="Rounded Rectangle 22"/>
                <p:cNvSpPr/>
                <p:nvPr/>
              </p:nvSpPr>
              <p:spPr>
                <a:xfrm>
                  <a:off x="5101390" y="2423945"/>
                  <a:ext cx="577516" cy="1462256"/>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Gill Sans MT"/>
                      <a:ea typeface="+mn-ea"/>
                      <a:cs typeface="+mn-cs"/>
                    </a:rPr>
                    <a:t>L2</a:t>
                  </a:r>
                  <a:endParaRPr kumimoji="0" lang="en-US" sz="1600" b="1" i="0" u="none" strike="noStrike" kern="1200" cap="none" spc="0" normalizeH="0" baseline="0" noProof="0" dirty="0">
                    <a:ln>
                      <a:noFill/>
                    </a:ln>
                    <a:solidFill>
                      <a:prstClr val="black"/>
                    </a:solidFill>
                    <a:effectLst/>
                    <a:uLnTx/>
                    <a:uFillTx/>
                    <a:latin typeface="Gill Sans MT"/>
                    <a:ea typeface="+mn-ea"/>
                    <a:cs typeface="+mn-cs"/>
                  </a:endParaRPr>
                </a:p>
              </p:txBody>
            </p:sp>
            <p:cxnSp>
              <p:nvCxnSpPr>
                <p:cNvPr id="25" name="Straight Arrow Connector 24"/>
                <p:cNvCxnSpPr/>
                <p:nvPr/>
              </p:nvCxnSpPr>
              <p:spPr>
                <a:xfrm flipH="1">
                  <a:off x="2907632" y="3179378"/>
                  <a:ext cx="533400" cy="0"/>
                </a:xfrm>
                <a:prstGeom prst="straightConnector1">
                  <a:avLst/>
                </a:prstGeom>
                <a:noFill/>
                <a:ln w="57150" cap="flat" cmpd="sng" algn="ctr">
                  <a:solidFill>
                    <a:srgbClr val="000000"/>
                  </a:solidFill>
                  <a:prstDash val="solid"/>
                  <a:miter lim="800000"/>
                  <a:headEnd type="triangle"/>
                  <a:tailEnd type="triangle"/>
                </a:ln>
                <a:effectLst/>
              </p:spPr>
            </p:cxnSp>
            <p:sp>
              <p:nvSpPr>
                <p:cNvPr id="28" name="Rounded Rectangle 27"/>
                <p:cNvSpPr/>
                <p:nvPr/>
              </p:nvSpPr>
              <p:spPr>
                <a:xfrm>
                  <a:off x="3581400" y="2640721"/>
                  <a:ext cx="509337" cy="1090451"/>
                </a:xfrm>
                <a:prstGeom prst="roundRect">
                  <a:avLst/>
                </a:prstGeom>
                <a:solidFill>
                  <a:srgbClr val="800000"/>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Gill Sans MT"/>
                      <a:ea typeface="+mn-ea"/>
                      <a:cs typeface="+mn-cs"/>
                    </a:rPr>
                    <a:t>L1</a:t>
                  </a:r>
                  <a:endParaRPr kumimoji="0" lang="en-US" sz="1050" b="1" i="0" u="none" strike="noStrike" kern="1200" cap="none" spc="0" normalizeH="0" baseline="0" noProof="0" dirty="0">
                    <a:ln>
                      <a:noFill/>
                    </a:ln>
                    <a:solidFill>
                      <a:srgbClr val="000000"/>
                    </a:solidFill>
                    <a:effectLst/>
                    <a:uLnTx/>
                    <a:uFillTx/>
                    <a:latin typeface="Gill Sans MT"/>
                    <a:ea typeface="+mn-ea"/>
                    <a:cs typeface="+mn-cs"/>
                  </a:endParaRPr>
                </a:p>
              </p:txBody>
            </p:sp>
            <p:grpSp>
              <p:nvGrpSpPr>
                <p:cNvPr id="38" name="Group 37"/>
                <p:cNvGrpSpPr/>
                <p:nvPr/>
              </p:nvGrpSpPr>
              <p:grpSpPr>
                <a:xfrm>
                  <a:off x="1219199" y="2488322"/>
                  <a:ext cx="1447799" cy="1042280"/>
                  <a:chOff x="3276600" y="1116722"/>
                  <a:chExt cx="1098981" cy="1042280"/>
                </a:xfrm>
              </p:grpSpPr>
              <p:sp>
                <p:nvSpPr>
                  <p:cNvPr id="21" name="Rounded Rectangle 20"/>
                  <p:cNvSpPr/>
                  <p:nvPr/>
                </p:nvSpPr>
                <p:spPr>
                  <a:xfrm>
                    <a:off x="3276600" y="1116722"/>
                    <a:ext cx="794181" cy="737480"/>
                  </a:xfrm>
                  <a:prstGeom prst="roundRect">
                    <a:avLst/>
                  </a:prstGeom>
                  <a:solidFill>
                    <a:schemeClr val="bg2">
                      <a:lumMod val="50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Gill Sans MT"/>
                        <a:ea typeface="+mn-ea"/>
                        <a:cs typeface="+mn-cs"/>
                      </a:rPr>
                      <a:t>CPU</a:t>
                    </a:r>
                    <a:endParaRPr kumimoji="0" lang="en-US" sz="1100" b="1" i="0" u="none" strike="noStrike" kern="1200" cap="none" spc="0" normalizeH="0" baseline="0" noProof="0" dirty="0">
                      <a:ln>
                        <a:noFill/>
                      </a:ln>
                      <a:solidFill>
                        <a:srgbClr val="000000"/>
                      </a:solidFill>
                      <a:effectLst/>
                      <a:uLnTx/>
                      <a:uFillTx/>
                      <a:latin typeface="Gill Sans MT"/>
                      <a:ea typeface="+mn-ea"/>
                      <a:cs typeface="+mn-cs"/>
                    </a:endParaRPr>
                  </a:p>
                </p:txBody>
              </p:sp>
              <p:sp>
                <p:nvSpPr>
                  <p:cNvPr id="36" name="Rounded Rectangle 35"/>
                  <p:cNvSpPr/>
                  <p:nvPr/>
                </p:nvSpPr>
                <p:spPr>
                  <a:xfrm>
                    <a:off x="3429000" y="1269122"/>
                    <a:ext cx="794181" cy="737480"/>
                  </a:xfrm>
                  <a:prstGeom prst="roundRect">
                    <a:avLst/>
                  </a:prstGeom>
                  <a:solidFill>
                    <a:schemeClr val="bg2">
                      <a:lumMod val="50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Gill Sans MT"/>
                        <a:ea typeface="+mn-ea"/>
                        <a:cs typeface="+mn-cs"/>
                      </a:rPr>
                      <a:t>CPU</a:t>
                    </a:r>
                    <a:endParaRPr kumimoji="0" lang="en-US" sz="1100" b="1" i="0" u="none" strike="noStrike" kern="1200" cap="none" spc="0" normalizeH="0" baseline="0" noProof="0" dirty="0">
                      <a:ln>
                        <a:noFill/>
                      </a:ln>
                      <a:solidFill>
                        <a:srgbClr val="000000"/>
                      </a:solidFill>
                      <a:effectLst/>
                      <a:uLnTx/>
                      <a:uFillTx/>
                      <a:latin typeface="Gill Sans MT"/>
                      <a:ea typeface="+mn-ea"/>
                      <a:cs typeface="+mn-cs"/>
                    </a:endParaRPr>
                  </a:p>
                </p:txBody>
              </p:sp>
              <p:sp>
                <p:nvSpPr>
                  <p:cNvPr id="37" name="Rounded Rectangle 36"/>
                  <p:cNvSpPr/>
                  <p:nvPr/>
                </p:nvSpPr>
                <p:spPr>
                  <a:xfrm>
                    <a:off x="3581400" y="1421522"/>
                    <a:ext cx="794181" cy="737480"/>
                  </a:xfrm>
                  <a:prstGeom prst="roundRect">
                    <a:avLst/>
                  </a:prstGeom>
                  <a:solidFill>
                    <a:schemeClr val="bg2">
                      <a:lumMod val="50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Gill Sans MT"/>
                        <a:ea typeface="+mn-ea"/>
                        <a:cs typeface="+mn-cs"/>
                      </a:rPr>
                      <a:t>CPU</a:t>
                    </a:r>
                    <a:endParaRPr kumimoji="0" lang="en-US" sz="1800" b="1" i="0" u="none" strike="noStrike" kern="1200" cap="none" spc="0" normalizeH="0" baseline="0" noProof="0" dirty="0">
                      <a:ln>
                        <a:noFill/>
                      </a:ln>
                      <a:solidFill>
                        <a:srgbClr val="000000"/>
                      </a:solidFill>
                      <a:effectLst/>
                      <a:uLnTx/>
                      <a:uFillTx/>
                      <a:latin typeface="Gill Sans MT"/>
                      <a:ea typeface="+mn-ea"/>
                      <a:cs typeface="+mn-cs"/>
                    </a:endParaRPr>
                  </a:p>
                </p:txBody>
              </p:sp>
            </p:grpSp>
            <p:cxnSp>
              <p:nvCxnSpPr>
                <p:cNvPr id="44" name="Straight Arrow Connector 43"/>
                <p:cNvCxnSpPr/>
                <p:nvPr/>
              </p:nvCxnSpPr>
              <p:spPr>
                <a:xfrm flipH="1">
                  <a:off x="4162927" y="3179378"/>
                  <a:ext cx="838200" cy="0"/>
                </a:xfrm>
                <a:prstGeom prst="straightConnector1">
                  <a:avLst/>
                </a:prstGeom>
                <a:noFill/>
                <a:ln w="63500" cap="flat" cmpd="sng" algn="ctr">
                  <a:solidFill>
                    <a:schemeClr val="tx1"/>
                  </a:solidFill>
                  <a:prstDash val="solid"/>
                  <a:miter lim="800000"/>
                  <a:headEnd type="triangle"/>
                  <a:tailEnd type="triangle"/>
                </a:ln>
                <a:effectLst/>
              </p:spPr>
            </p:cxnSp>
          </p:grpSp>
          <p:sp>
            <p:nvSpPr>
              <p:cNvPr id="46" name="Rounded Rectangle 45"/>
              <p:cNvSpPr/>
              <p:nvPr/>
            </p:nvSpPr>
            <p:spPr>
              <a:xfrm>
                <a:off x="1773145" y="2993692"/>
                <a:ext cx="1046255" cy="737480"/>
              </a:xfrm>
              <a:prstGeom prst="roundRect">
                <a:avLst/>
              </a:prstGeom>
              <a:solidFill>
                <a:schemeClr val="bg2">
                  <a:lumMod val="50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Gill Sans MT"/>
                    <a:ea typeface="+mn-ea"/>
                    <a:cs typeface="+mn-cs"/>
                  </a:rPr>
                  <a:t>CPU</a:t>
                </a:r>
                <a:endParaRPr kumimoji="0" lang="en-US" sz="1200" b="1" i="0" u="none" strike="noStrike" kern="1200" cap="none" spc="0" normalizeH="0" baseline="0" noProof="0" dirty="0">
                  <a:ln>
                    <a:noFill/>
                  </a:ln>
                  <a:solidFill>
                    <a:srgbClr val="000000"/>
                  </a:solidFill>
                  <a:effectLst/>
                  <a:uLnTx/>
                  <a:uFillTx/>
                  <a:latin typeface="Gill Sans MT"/>
                  <a:ea typeface="+mn-ea"/>
                  <a:cs typeface="+mn-cs"/>
                </a:endParaRPr>
              </a:p>
            </p:txBody>
          </p:sp>
        </p:grpSp>
        <p:cxnSp>
          <p:nvCxnSpPr>
            <p:cNvPr id="40" name="Straight Arrow Connector 39"/>
            <p:cNvCxnSpPr/>
            <p:nvPr/>
          </p:nvCxnSpPr>
          <p:spPr>
            <a:xfrm flipH="1">
              <a:off x="6019800" y="2819400"/>
              <a:ext cx="1066798" cy="2720"/>
            </a:xfrm>
            <a:prstGeom prst="straightConnector1">
              <a:avLst/>
            </a:prstGeom>
            <a:noFill/>
            <a:ln w="88900" cap="flat" cmpd="sng" algn="ctr">
              <a:solidFill>
                <a:schemeClr val="tx1"/>
              </a:solidFill>
              <a:prstDash val="solid"/>
              <a:miter lim="800000"/>
              <a:headEnd type="triangle"/>
              <a:tailEnd type="triangle"/>
            </a:ln>
            <a:effectLst/>
          </p:spPr>
        </p:cxnSp>
      </p:grpSp>
      <p:sp>
        <p:nvSpPr>
          <p:cNvPr id="34" name="Rounded Rectangle 33"/>
          <p:cNvSpPr/>
          <p:nvPr/>
        </p:nvSpPr>
        <p:spPr>
          <a:xfrm>
            <a:off x="6705600" y="4114800"/>
            <a:ext cx="1295400" cy="533400"/>
          </a:xfrm>
          <a:prstGeom prst="roundRect">
            <a:avLst/>
          </a:prstGeom>
          <a:solidFill>
            <a:srgbClr val="948A54"/>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Gill Sans MT"/>
                <a:ea typeface="+mn-ea"/>
                <a:cs typeface="+mn-cs"/>
              </a:rPr>
              <a:t>Compute Unit </a:t>
            </a:r>
          </a:p>
        </p:txBody>
      </p:sp>
    </p:spTree>
    <p:extLst>
      <p:ext uri="{BB962C8B-B14F-4D97-AF65-F5344CB8AC3E}">
        <p14:creationId xmlns:p14="http://schemas.microsoft.com/office/powerpoint/2010/main" val="27219211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500"/>
                                        <p:tgtEl>
                                          <p:spTgt spid="3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fade">
                                      <p:cBhvr>
                                        <p:cTn id="12" dur="500"/>
                                        <p:tgtEl>
                                          <p:spTgt spid="13"/>
                                        </p:tgtEl>
                                      </p:cBhvr>
                                    </p:animEffect>
                                  </p:childTnLst>
                                </p:cTn>
                              </p:par>
                              <p:par>
                                <p:cTn id="13" presetID="10" presetClass="entr" presetSubtype="0" fill="hold" nodeType="with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fade">
                                      <p:cBhvr>
                                        <p:cTn id="15" dur="500"/>
                                        <p:tgtEl>
                                          <p:spTgt spid="29"/>
                                        </p:tgtEl>
                                      </p:cBhvr>
                                    </p:animEffect>
                                  </p:childTnLst>
                                </p:cTn>
                              </p:par>
                              <p:par>
                                <p:cTn id="16" presetID="10" presetClass="entr" presetSubtype="0" fill="hold" nodeType="withEffect">
                                  <p:stCondLst>
                                    <p:cond delay="0"/>
                                  </p:stCondLst>
                                  <p:childTnLst>
                                    <p:set>
                                      <p:cBhvr>
                                        <p:cTn id="17" dur="1" fill="hold">
                                          <p:stCondLst>
                                            <p:cond delay="0"/>
                                          </p:stCondLst>
                                        </p:cTn>
                                        <p:tgtEl>
                                          <p:spTgt spid="32"/>
                                        </p:tgtEl>
                                        <p:attrNameLst>
                                          <p:attrName>style.visibility</p:attrName>
                                        </p:attrNameLst>
                                      </p:cBhvr>
                                      <p:to>
                                        <p:strVal val="visible"/>
                                      </p:to>
                                    </p:set>
                                    <p:animEffect transition="in" filter="fade">
                                      <p:cBhvr>
                                        <p:cTn id="18" dur="500"/>
                                        <p:tgtEl>
                                          <p:spTgt spid="32"/>
                                        </p:tgtEl>
                                      </p:cBhvr>
                                    </p:animEffect>
                                  </p:childTnLst>
                                </p:cTn>
                              </p:par>
                              <p:par>
                                <p:cTn id="19" presetID="10" presetClass="entr" presetSubtype="0" fill="hold" nodeType="withEffect">
                                  <p:stCondLst>
                                    <p:cond delay="0"/>
                                  </p:stCondLst>
                                  <p:childTnLst>
                                    <p:set>
                                      <p:cBhvr>
                                        <p:cTn id="20" dur="1" fill="hold">
                                          <p:stCondLst>
                                            <p:cond delay="0"/>
                                          </p:stCondLst>
                                        </p:cTn>
                                        <p:tgtEl>
                                          <p:spTgt spid="35"/>
                                        </p:tgtEl>
                                        <p:attrNameLst>
                                          <p:attrName>style.visibility</p:attrName>
                                        </p:attrNameLst>
                                      </p:cBhvr>
                                      <p:to>
                                        <p:strVal val="visible"/>
                                      </p:to>
                                    </p:set>
                                    <p:animEffect transition="in" filter="fade">
                                      <p:cBhvr>
                                        <p:cTn id="21" dur="500"/>
                                        <p:tgtEl>
                                          <p:spTgt spid="35"/>
                                        </p:tgtEl>
                                      </p:cBhvr>
                                    </p:animEffect>
                                  </p:childTnLst>
                                </p:cTn>
                              </p:par>
                            </p:childTnLst>
                          </p:cTn>
                        </p:par>
                        <p:par>
                          <p:cTn id="22" fill="hold">
                            <p:stCondLst>
                              <p:cond delay="500"/>
                            </p:stCondLst>
                            <p:childTnLst>
                              <p:par>
                                <p:cTn id="23" presetID="10" presetClass="entr" presetSubtype="0" fill="hold" grpId="0" nodeType="afterEffect">
                                  <p:stCondLst>
                                    <p:cond delay="0"/>
                                  </p:stCondLst>
                                  <p:childTnLst>
                                    <p:set>
                                      <p:cBhvr>
                                        <p:cTn id="24" dur="1" fill="hold">
                                          <p:stCondLst>
                                            <p:cond delay="0"/>
                                          </p:stCondLst>
                                        </p:cTn>
                                        <p:tgtEl>
                                          <p:spTgt spid="45"/>
                                        </p:tgtEl>
                                        <p:attrNameLst>
                                          <p:attrName>style.visibility</p:attrName>
                                        </p:attrNameLst>
                                      </p:cBhvr>
                                      <p:to>
                                        <p:strVal val="visible"/>
                                      </p:to>
                                    </p:set>
                                    <p:animEffect transition="in" filter="fade">
                                      <p:cBhvr>
                                        <p:cTn id="25" dur="500"/>
                                        <p:tgtEl>
                                          <p:spTgt spid="45"/>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33"/>
                                        </p:tgtEl>
                                        <p:attrNameLst>
                                          <p:attrName>style.visibility</p:attrName>
                                        </p:attrNameLst>
                                      </p:cBhvr>
                                      <p:to>
                                        <p:strVal val="visible"/>
                                      </p:to>
                                    </p:set>
                                    <p:animEffect transition="in" filter="fade">
                                      <p:cBhvr>
                                        <p:cTn id="30" dur="500"/>
                                        <p:tgtEl>
                                          <p:spTgt spid="33"/>
                                        </p:tgtEl>
                                      </p:cBhvr>
                                    </p:animEffect>
                                  </p:childTnLst>
                                </p:cTn>
                              </p:par>
                            </p:childTnLst>
                          </p:cTn>
                        </p:par>
                        <p:par>
                          <p:cTn id="31" fill="hold">
                            <p:stCondLst>
                              <p:cond delay="500"/>
                            </p:stCondLst>
                            <p:childTnLst>
                              <p:par>
                                <p:cTn id="32" presetID="10" presetClass="entr" presetSubtype="0" fill="hold" grpId="0" nodeType="afterEffect">
                                  <p:stCondLst>
                                    <p:cond delay="0"/>
                                  </p:stCondLst>
                                  <p:childTnLst>
                                    <p:set>
                                      <p:cBhvr>
                                        <p:cTn id="33" dur="1" fill="hold">
                                          <p:stCondLst>
                                            <p:cond delay="0"/>
                                          </p:stCondLst>
                                        </p:cTn>
                                        <p:tgtEl>
                                          <p:spTgt spid="34"/>
                                        </p:tgtEl>
                                        <p:attrNameLst>
                                          <p:attrName>style.visibility</p:attrName>
                                        </p:attrNameLst>
                                      </p:cBhvr>
                                      <p:to>
                                        <p:strVal val="visible"/>
                                      </p:to>
                                    </p:set>
                                    <p:animEffect transition="in" filter="fade">
                                      <p:cBhvr>
                                        <p:cTn id="34" dur="500"/>
                                        <p:tgtEl>
                                          <p:spTgt spid="34"/>
                                        </p:tgtEl>
                                      </p:cBhvr>
                                    </p:animEffect>
                                  </p:childTnLst>
                                </p:cTn>
                              </p:par>
                            </p:childTnLst>
                          </p:cTn>
                        </p:par>
                        <p:par>
                          <p:cTn id="35" fill="hold">
                            <p:stCondLst>
                              <p:cond delay="1000"/>
                            </p:stCondLst>
                            <p:childTnLst>
                              <p:par>
                                <p:cTn id="36" presetID="10" presetClass="entr" presetSubtype="0" fill="hold" grpId="0" nodeType="afterEffect">
                                  <p:stCondLst>
                                    <p:cond delay="0"/>
                                  </p:stCondLst>
                                  <p:childTnLst>
                                    <p:set>
                                      <p:cBhvr>
                                        <p:cTn id="37" dur="1" fill="hold">
                                          <p:stCondLst>
                                            <p:cond delay="0"/>
                                          </p:stCondLst>
                                        </p:cTn>
                                        <p:tgtEl>
                                          <p:spTgt spid="19"/>
                                        </p:tgtEl>
                                        <p:attrNameLst>
                                          <p:attrName>style.visibility</p:attrName>
                                        </p:attrNameLst>
                                      </p:cBhvr>
                                      <p:to>
                                        <p:strVal val="visible"/>
                                      </p:to>
                                    </p:set>
                                    <p:animEffect transition="in" filter="fade">
                                      <p:cBhvr>
                                        <p:cTn id="38" dur="500"/>
                                        <p:tgtEl>
                                          <p:spTgt spid="19"/>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39"/>
                                        </p:tgtEl>
                                        <p:attrNameLst>
                                          <p:attrName>style.visibility</p:attrName>
                                        </p:attrNameLst>
                                      </p:cBhvr>
                                      <p:to>
                                        <p:strVal val="visible"/>
                                      </p:to>
                                    </p:set>
                                    <p:animEffect transition="in" filter="fade">
                                      <p:cBhvr>
                                        <p:cTn id="43"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45" grpId="0" animBg="1"/>
      <p:bldP spid="33" grpId="0"/>
      <p:bldP spid="39" grpId="0" animBg="1"/>
      <p:bldP spid="19" grpId="0"/>
      <p:bldP spid="34" grpId="0" animBg="1"/>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2400" y="0"/>
            <a:ext cx="10134600" cy="914400"/>
          </a:xfrm>
        </p:spPr>
        <p:txBody>
          <a:bodyPr/>
          <a:lstStyle/>
          <a:p>
            <a:r>
              <a:rPr lang="en-US" sz="3700" dirty="0"/>
              <a:t>Using PIM to Reduce Data Movement</a:t>
            </a:r>
          </a:p>
        </p:txBody>
      </p:sp>
      <p:pic>
        <p:nvPicPr>
          <p:cNvPr id="26" name="Picture 2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4" name="Slide Number Placeholder 3"/>
          <p:cNvSpPr>
            <a:spLocks noGrp="1"/>
          </p:cNvSpPr>
          <p:nvPr>
            <p:ph type="sldNum" sz="quarter" idx="12"/>
          </p:nvPr>
        </p:nvSpPr>
        <p:spPr>
          <a:xfrm>
            <a:off x="7288306" y="6495871"/>
            <a:ext cx="18288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5</a:t>
            </a:r>
          </a:p>
        </p:txBody>
      </p:sp>
      <p:sp>
        <p:nvSpPr>
          <p:cNvPr id="6" name="Rectangle 5"/>
          <p:cNvSpPr/>
          <p:nvPr/>
        </p:nvSpPr>
        <p:spPr>
          <a:xfrm>
            <a:off x="0" y="1072515"/>
            <a:ext cx="9144000" cy="984885"/>
          </a:xfrm>
          <a:prstGeom prst="rect">
            <a:avLst/>
          </a:prstGeom>
          <a:solidFill>
            <a:schemeClr val="accent6">
              <a:lumMod val="20000"/>
              <a:lumOff val="80000"/>
            </a:schemeClr>
          </a:solidFill>
        </p:spPr>
        <p:txBody>
          <a:bodyPr wrap="square">
            <a:spAutoFit/>
          </a:bodyPr>
          <a:lstStyle/>
          <a:p>
            <a:pPr marL="0" marR="0" lvl="1" indent="0" algn="ctr" defTabSz="914400" rtl="0" eaLnBrk="1" fontAlgn="auto" latinLnBrk="0" hangingPunct="1">
              <a:lnSpc>
                <a:spcPct val="100000"/>
              </a:lnSpc>
              <a:spcBef>
                <a:spcPts val="0"/>
              </a:spcBef>
              <a:spcAft>
                <a:spcPts val="0"/>
              </a:spcAft>
              <a:buClrTx/>
              <a:buSzTx/>
              <a:buFontTx/>
              <a:buNone/>
              <a:tabLst/>
              <a:defRPr/>
            </a:pPr>
            <a:r>
              <a:rPr kumimoji="0" lang="en-US" sz="2900" b="1" i="0" u="none" strike="noStrike" kern="1200" cap="none" spc="0" normalizeH="0" baseline="0" noProof="0" dirty="0">
                <a:ln>
                  <a:noFill/>
                </a:ln>
                <a:solidFill>
                  <a:srgbClr val="1F497D"/>
                </a:solidFill>
                <a:effectLst/>
                <a:uLnTx/>
                <a:uFillTx/>
                <a:latin typeface="Gill Sans MT"/>
                <a:ea typeface="+mn-ea"/>
                <a:cs typeface="+mn-cs"/>
              </a:rPr>
              <a:t>2</a:t>
            </a:r>
            <a:r>
              <a:rPr kumimoji="0" lang="en-US" sz="2900" b="1" i="0" u="none" strike="noStrike" kern="1200" cap="none" spc="0" normalizeH="0" baseline="30000" noProof="0" dirty="0">
                <a:ln>
                  <a:noFill/>
                </a:ln>
                <a:solidFill>
                  <a:srgbClr val="1F497D"/>
                </a:solidFill>
                <a:effectLst/>
                <a:uLnTx/>
                <a:uFillTx/>
                <a:latin typeface="Gill Sans MT"/>
                <a:ea typeface="+mn-ea"/>
                <a:cs typeface="+mn-cs"/>
              </a:rPr>
              <a:t>nd</a:t>
            </a:r>
            <a:r>
              <a:rPr kumimoji="0" lang="en-US" sz="2900" b="1" i="0" u="none" strike="noStrike" kern="1200" cap="none" spc="0" normalizeH="0" baseline="0" noProof="0" dirty="0">
                <a:ln>
                  <a:noFill/>
                </a:ln>
                <a:solidFill>
                  <a:srgbClr val="1F497D"/>
                </a:solidFill>
                <a:effectLst/>
                <a:uLnTx/>
                <a:uFillTx/>
                <a:latin typeface="Gill Sans MT"/>
                <a:ea typeface="+mn-ea"/>
                <a:cs typeface="+mn-cs"/>
              </a:rPr>
              <a:t> key observation: </a:t>
            </a:r>
            <a:r>
              <a:rPr kumimoji="0" lang="en-US" sz="2900" b="1" i="0" u="none" strike="noStrike" kern="1200" cap="none" spc="0" normalizeH="0" baseline="0" noProof="0" dirty="0">
                <a:ln>
                  <a:noFill/>
                </a:ln>
                <a:solidFill>
                  <a:prstClr val="black"/>
                </a:solidFill>
                <a:effectLst/>
                <a:uLnTx/>
                <a:uFillTx/>
                <a:latin typeface="Gill Sans MT"/>
                <a:ea typeface="+mn-ea"/>
                <a:cs typeface="+mn-cs"/>
              </a:rPr>
              <a:t>a</a:t>
            </a:r>
            <a:r>
              <a:rPr kumimoji="0" lang="en-US" sz="2900" b="1" i="0" u="none" strike="noStrike" kern="1200" cap="none" spc="0" normalizeH="0" baseline="0" noProof="0" dirty="0">
                <a:ln>
                  <a:noFill/>
                </a:ln>
                <a:solidFill>
                  <a:srgbClr val="1F497D"/>
                </a:solidFill>
                <a:effectLst/>
                <a:uLnTx/>
                <a:uFillTx/>
                <a:latin typeface="Gill Sans MT"/>
                <a:ea typeface="+mn-ea"/>
                <a:cs typeface="+mn-cs"/>
              </a:rPr>
              <a:t> </a:t>
            </a:r>
            <a:r>
              <a:rPr kumimoji="0" lang="en-US" sz="2900" b="1" i="0" u="none" strike="noStrike" kern="1200" cap="none" spc="0" normalizeH="0" baseline="0" noProof="0" dirty="0">
                <a:ln>
                  <a:noFill/>
                </a:ln>
                <a:solidFill>
                  <a:prstClr val="black"/>
                </a:solidFill>
                <a:effectLst/>
                <a:uLnTx/>
                <a:uFillTx/>
                <a:latin typeface="Gill Sans MT"/>
                <a:ea typeface="+mn-ea"/>
                <a:cs typeface="+mn-cs"/>
              </a:rPr>
              <a:t>significant fraction of the</a:t>
            </a:r>
            <a:br>
              <a:rPr kumimoji="0" lang="en-US" sz="2900" b="1" i="0" u="none" strike="noStrike" kern="1200" cap="none" spc="0" normalizeH="0" baseline="0" noProof="0" dirty="0">
                <a:ln>
                  <a:noFill/>
                </a:ln>
                <a:solidFill>
                  <a:prstClr val="black"/>
                </a:solidFill>
                <a:effectLst/>
                <a:uLnTx/>
                <a:uFillTx/>
                <a:latin typeface="Gill Sans MT"/>
                <a:ea typeface="+mn-ea"/>
                <a:cs typeface="+mn-cs"/>
              </a:rPr>
            </a:br>
            <a:r>
              <a:rPr kumimoji="0" lang="en-US" sz="2900" b="1" i="0" u="none" strike="noStrike" kern="1200" cap="none" spc="0" normalizeH="0" baseline="0" noProof="0" dirty="0">
                <a:ln>
                  <a:noFill/>
                </a:ln>
                <a:solidFill>
                  <a:prstClr val="black"/>
                </a:solidFill>
                <a:effectLst/>
                <a:uLnTx/>
                <a:uFillTx/>
                <a:latin typeface="Gill Sans MT"/>
                <a:ea typeface="+mn-ea"/>
                <a:cs typeface="+mn-cs"/>
              </a:rPr>
              <a:t> </a:t>
            </a:r>
            <a:r>
              <a:rPr kumimoji="0" lang="en-US" sz="2900" b="1" i="0" u="none" strike="noStrike" kern="1200" cap="none" spc="0" normalizeH="0" baseline="0" noProof="0" dirty="0">
                <a:ln>
                  <a:noFill/>
                </a:ln>
                <a:solidFill>
                  <a:srgbClr val="C00000"/>
                </a:solidFill>
                <a:effectLst/>
                <a:uLnTx/>
                <a:uFillTx/>
                <a:latin typeface="Gill Sans MT"/>
                <a:ea typeface="+mn-ea"/>
                <a:cs typeface="+mn-cs"/>
              </a:rPr>
              <a:t>data movement</a:t>
            </a:r>
            <a:r>
              <a:rPr kumimoji="0" lang="en-US" sz="2900" b="1" i="0" u="none" strike="noStrike" kern="1200" cap="none" spc="0" normalizeH="0" baseline="0" noProof="0" dirty="0">
                <a:ln>
                  <a:noFill/>
                </a:ln>
                <a:solidFill>
                  <a:srgbClr val="FF0000"/>
                </a:solidFill>
                <a:effectLst/>
                <a:uLnTx/>
                <a:uFillTx/>
                <a:latin typeface="Gill Sans MT"/>
                <a:ea typeface="+mn-ea"/>
                <a:cs typeface="+mn-cs"/>
              </a:rPr>
              <a:t> </a:t>
            </a:r>
            <a:r>
              <a:rPr kumimoji="0" lang="en-US" sz="2900" b="1" i="0" u="none" strike="noStrike" kern="1200" cap="none" spc="0" normalizeH="0" baseline="0" noProof="0" dirty="0">
                <a:ln>
                  <a:noFill/>
                </a:ln>
                <a:solidFill>
                  <a:prstClr val="black"/>
                </a:solidFill>
                <a:effectLst/>
                <a:uLnTx/>
                <a:uFillTx/>
                <a:latin typeface="Gill Sans MT"/>
                <a:ea typeface="+mn-ea"/>
                <a:cs typeface="+mn-cs"/>
              </a:rPr>
              <a:t>often comes from</a:t>
            </a:r>
            <a:r>
              <a:rPr kumimoji="0" lang="en-US" sz="2900" b="1" i="0" u="none" strike="noStrike" kern="1200" cap="none" spc="0" normalizeH="0" baseline="0" noProof="0" dirty="0">
                <a:ln>
                  <a:noFill/>
                </a:ln>
                <a:solidFill>
                  <a:srgbClr val="0000FF"/>
                </a:solidFill>
                <a:effectLst/>
                <a:uLnTx/>
                <a:uFillTx/>
                <a:latin typeface="Gill Sans MT"/>
                <a:ea typeface="+mn-ea"/>
                <a:cs typeface="+mn-cs"/>
              </a:rPr>
              <a:t> </a:t>
            </a:r>
            <a:r>
              <a:rPr kumimoji="0" lang="en-US" sz="2900" b="1" i="0" u="none" strike="noStrike" kern="1200" cap="none" spc="0" normalizeH="0" baseline="0" noProof="0" dirty="0">
                <a:ln>
                  <a:noFill/>
                </a:ln>
                <a:solidFill>
                  <a:srgbClr val="1F497D"/>
                </a:solidFill>
                <a:effectLst/>
                <a:uLnTx/>
                <a:uFillTx/>
                <a:latin typeface="Gill Sans MT"/>
                <a:ea typeface="+mn-ea"/>
                <a:cs typeface="+mn-cs"/>
              </a:rPr>
              <a:t>simple functions</a:t>
            </a:r>
          </a:p>
        </p:txBody>
      </p:sp>
      <p:sp>
        <p:nvSpPr>
          <p:cNvPr id="16" name="Rounded Rectangle 15"/>
          <p:cNvSpPr/>
          <p:nvPr/>
        </p:nvSpPr>
        <p:spPr>
          <a:xfrm>
            <a:off x="1905000" y="4358045"/>
            <a:ext cx="1524000" cy="740152"/>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Gill Sans MT"/>
                <a:ea typeface="+mn-ea"/>
                <a:cs typeface="+mn-cs"/>
              </a:rPr>
              <a:t>PIM Core</a:t>
            </a:r>
          </a:p>
        </p:txBody>
      </p:sp>
      <p:grpSp>
        <p:nvGrpSpPr>
          <p:cNvPr id="17" name="Group 16"/>
          <p:cNvGrpSpPr/>
          <p:nvPr/>
        </p:nvGrpSpPr>
        <p:grpSpPr>
          <a:xfrm>
            <a:off x="4648200" y="4259997"/>
            <a:ext cx="2667000" cy="914400"/>
            <a:chOff x="5562600" y="3276600"/>
            <a:chExt cx="2438400" cy="990600"/>
          </a:xfrm>
        </p:grpSpPr>
        <p:sp>
          <p:nvSpPr>
            <p:cNvPr id="23" name="Rounded Rectangle 22"/>
            <p:cNvSpPr/>
            <p:nvPr/>
          </p:nvSpPr>
          <p:spPr>
            <a:xfrm>
              <a:off x="5562600" y="3276600"/>
              <a:ext cx="2133600" cy="685800"/>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MT"/>
                  <a:ea typeface="+mn-ea"/>
                  <a:cs typeface="+mn-cs"/>
                </a:rPr>
                <a:t>PIM Accelerator</a:t>
              </a:r>
            </a:p>
          </p:txBody>
        </p:sp>
        <p:sp>
          <p:nvSpPr>
            <p:cNvPr id="24" name="Rounded Rectangle 23"/>
            <p:cNvSpPr/>
            <p:nvPr/>
          </p:nvSpPr>
          <p:spPr>
            <a:xfrm>
              <a:off x="5715000" y="3429000"/>
              <a:ext cx="2133600" cy="685800"/>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MT"/>
                  <a:ea typeface="+mn-ea"/>
                  <a:cs typeface="+mn-cs"/>
                </a:rPr>
                <a:t>PIM Accelerator</a:t>
              </a:r>
            </a:p>
          </p:txBody>
        </p:sp>
        <p:sp>
          <p:nvSpPr>
            <p:cNvPr id="25" name="Rounded Rectangle 24"/>
            <p:cNvSpPr/>
            <p:nvPr/>
          </p:nvSpPr>
          <p:spPr>
            <a:xfrm>
              <a:off x="5867400" y="3581400"/>
              <a:ext cx="2133600" cy="685800"/>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MT"/>
                  <a:ea typeface="+mn-ea"/>
                  <a:cs typeface="+mn-cs"/>
                </a:rPr>
                <a:t>PIM Accelerator</a:t>
              </a:r>
            </a:p>
          </p:txBody>
        </p:sp>
      </p:grpSp>
      <p:sp>
        <p:nvSpPr>
          <p:cNvPr id="66" name="Rectangle 65"/>
          <p:cNvSpPr/>
          <p:nvPr/>
        </p:nvSpPr>
        <p:spPr>
          <a:xfrm>
            <a:off x="0" y="2231648"/>
            <a:ext cx="9067800" cy="89255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a:ln>
                  <a:noFill/>
                </a:ln>
                <a:solidFill>
                  <a:prstClr val="black"/>
                </a:solidFill>
                <a:effectLst/>
                <a:uLnTx/>
                <a:uFillTx/>
                <a:latin typeface="Gill Sans MT"/>
                <a:ea typeface="+mn-ea"/>
                <a:cs typeface="+mn-cs"/>
              </a:rPr>
              <a:t>We can design lightweight logic to implement</a:t>
            </a:r>
            <a:br>
              <a:rPr kumimoji="0" lang="en-US" sz="2600" b="1" i="0" u="none" strike="noStrike" kern="1200" cap="none" spc="0" normalizeH="0" baseline="0" noProof="0" dirty="0">
                <a:ln>
                  <a:noFill/>
                </a:ln>
                <a:solidFill>
                  <a:prstClr val="black"/>
                </a:solidFill>
                <a:effectLst/>
                <a:uLnTx/>
                <a:uFillTx/>
                <a:latin typeface="Gill Sans MT"/>
                <a:ea typeface="+mn-ea"/>
                <a:cs typeface="+mn-cs"/>
              </a:rPr>
            </a:br>
            <a:r>
              <a:rPr kumimoji="0" lang="en-US" sz="2600" b="1" i="0" u="none" strike="noStrike" kern="1200" cap="none" spc="0" normalizeH="0" baseline="0" noProof="0" dirty="0">
                <a:ln>
                  <a:noFill/>
                </a:ln>
                <a:solidFill>
                  <a:prstClr val="black"/>
                </a:solidFill>
                <a:effectLst/>
                <a:uLnTx/>
                <a:uFillTx/>
                <a:latin typeface="Gill Sans MT"/>
                <a:ea typeface="+mn-ea"/>
                <a:cs typeface="+mn-cs"/>
              </a:rPr>
              <a:t> these </a:t>
            </a:r>
            <a:r>
              <a:rPr kumimoji="0" lang="en-US" sz="2600" b="1" i="1" u="sng" strike="noStrike" kern="1200" cap="none" spc="0" normalizeH="0" baseline="0" noProof="0" dirty="0">
                <a:ln>
                  <a:noFill/>
                </a:ln>
                <a:solidFill>
                  <a:prstClr val="black"/>
                </a:solidFill>
                <a:effectLst/>
                <a:uLnTx/>
                <a:uFillTx/>
                <a:latin typeface="Gill Sans MT"/>
                <a:ea typeface="+mn-ea"/>
                <a:cs typeface="+mn-cs"/>
              </a:rPr>
              <a:t>simple functions</a:t>
            </a:r>
            <a:r>
              <a:rPr kumimoji="0" lang="en-US" sz="2600" b="1" i="0" u="none" strike="noStrike" kern="1200" cap="none" spc="0" normalizeH="0" baseline="0" noProof="0" dirty="0">
                <a:ln>
                  <a:noFill/>
                </a:ln>
                <a:solidFill>
                  <a:prstClr val="black"/>
                </a:solidFill>
                <a:effectLst/>
                <a:uLnTx/>
                <a:uFillTx/>
                <a:latin typeface="Gill Sans MT"/>
                <a:ea typeface="+mn-ea"/>
                <a:cs typeface="+mn-cs"/>
              </a:rPr>
              <a:t> in </a:t>
            </a:r>
            <a:r>
              <a:rPr kumimoji="0" lang="en-US" sz="2600" b="1" i="0" u="none" strike="noStrike" kern="1200" cap="none" spc="0" normalizeH="0" baseline="0" noProof="0" dirty="0">
                <a:ln>
                  <a:noFill/>
                </a:ln>
                <a:solidFill>
                  <a:srgbClr val="0000FF"/>
                </a:solidFill>
                <a:effectLst/>
                <a:uLnTx/>
                <a:uFillTx/>
                <a:latin typeface="Gill Sans MT"/>
                <a:ea typeface="+mn-ea"/>
                <a:cs typeface="+mn-cs"/>
              </a:rPr>
              <a:t>memory</a:t>
            </a:r>
          </a:p>
        </p:txBody>
      </p:sp>
      <p:sp>
        <p:nvSpPr>
          <p:cNvPr id="36" name="Rectangle 35"/>
          <p:cNvSpPr/>
          <p:nvPr/>
        </p:nvSpPr>
        <p:spPr>
          <a:xfrm>
            <a:off x="990600" y="3429000"/>
            <a:ext cx="3276600" cy="83099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300" b="1" i="0" u="none" strike="noStrike" kern="1200" cap="none" spc="0" normalizeH="0" baseline="0" noProof="0" dirty="0">
                <a:ln>
                  <a:noFill/>
                </a:ln>
                <a:solidFill>
                  <a:srgbClr val="006600"/>
                </a:solidFill>
                <a:effectLst/>
                <a:uLnTx/>
                <a:uFillTx/>
                <a:latin typeface="Gill Sans MT"/>
                <a:ea typeface="+mn-ea"/>
                <a:cs typeface="+mn-cs"/>
              </a:rPr>
              <a:t>Small embedded</a:t>
            </a:r>
            <a:br>
              <a:rPr kumimoji="0" lang="en-US" sz="2300" b="1" i="0" u="none" strike="noStrike" kern="1200" cap="none" spc="0" normalizeH="0" baseline="0" noProof="0" dirty="0">
                <a:ln>
                  <a:noFill/>
                </a:ln>
                <a:solidFill>
                  <a:srgbClr val="006600"/>
                </a:solidFill>
                <a:effectLst/>
                <a:uLnTx/>
                <a:uFillTx/>
                <a:latin typeface="Gill Sans MT"/>
                <a:ea typeface="+mn-ea"/>
                <a:cs typeface="+mn-cs"/>
              </a:rPr>
            </a:br>
            <a:r>
              <a:rPr kumimoji="0" lang="en-US" sz="2300" b="1" i="0" u="none" strike="noStrike" kern="1200" cap="none" spc="0" normalizeH="0" baseline="0" noProof="0" dirty="0">
                <a:ln>
                  <a:noFill/>
                </a:ln>
                <a:solidFill>
                  <a:srgbClr val="006600"/>
                </a:solidFill>
                <a:effectLst/>
                <a:uLnTx/>
                <a:uFillTx/>
                <a:latin typeface="Gill Sans MT"/>
                <a:ea typeface="+mn-ea"/>
                <a:cs typeface="+mn-cs"/>
              </a:rPr>
              <a:t> low-power core</a:t>
            </a:r>
          </a:p>
        </p:txBody>
      </p:sp>
      <p:sp>
        <p:nvSpPr>
          <p:cNvPr id="38" name="Rectangle 37"/>
          <p:cNvSpPr/>
          <p:nvPr/>
        </p:nvSpPr>
        <p:spPr>
          <a:xfrm>
            <a:off x="4114800" y="3429000"/>
            <a:ext cx="3352800" cy="83099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300" b="1" i="0" u="none" strike="noStrike" kern="1200" cap="none" spc="0" normalizeH="0" baseline="0" noProof="0" dirty="0">
                <a:ln>
                  <a:noFill/>
                </a:ln>
                <a:solidFill>
                  <a:srgbClr val="006600"/>
                </a:solidFill>
                <a:effectLst/>
                <a:uLnTx/>
                <a:uFillTx/>
                <a:latin typeface="Gill Sans MT"/>
                <a:ea typeface="+mn-ea"/>
                <a:cs typeface="+mn-cs"/>
              </a:rPr>
              <a:t>Small fixed-function accelerators</a:t>
            </a:r>
          </a:p>
        </p:txBody>
      </p:sp>
      <p:sp>
        <p:nvSpPr>
          <p:cNvPr id="39" name="Rectangle 38"/>
          <p:cNvSpPr/>
          <p:nvPr/>
        </p:nvSpPr>
        <p:spPr>
          <a:xfrm>
            <a:off x="0" y="5446693"/>
            <a:ext cx="9144000" cy="954107"/>
          </a:xfrm>
          <a:prstGeom prst="rect">
            <a:avLst/>
          </a:prstGeom>
          <a:solidFill>
            <a:schemeClr val="tx2">
              <a:lumMod val="75000"/>
            </a:schemeClr>
          </a:solidFill>
        </p:spPr>
        <p:txBody>
          <a:bodyPr wrap="square">
            <a:spAutoFit/>
          </a:bodyPr>
          <a:lstStyle/>
          <a:p>
            <a:pPr marL="0" marR="0" lvl="1"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Gill Sans MT"/>
                <a:ea typeface="+mn-ea"/>
                <a:cs typeface="+mn-cs"/>
              </a:rPr>
              <a:t>Offloading to PIM logic reduces energy and improves performance, on average, by 55.4% and 54.2%</a:t>
            </a:r>
          </a:p>
        </p:txBody>
      </p:sp>
    </p:spTree>
    <p:extLst>
      <p:ext uri="{BB962C8B-B14F-4D97-AF65-F5344CB8AC3E}">
        <p14:creationId xmlns:p14="http://schemas.microsoft.com/office/powerpoint/2010/main" val="2737766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6"/>
                                        </p:tgtEl>
                                        <p:attrNameLst>
                                          <p:attrName>style.visibility</p:attrName>
                                        </p:attrNameLst>
                                      </p:cBhvr>
                                      <p:to>
                                        <p:strVal val="visible"/>
                                      </p:to>
                                    </p:set>
                                    <p:animEffect transition="in" filter="fade">
                                      <p:cBhvr>
                                        <p:cTn id="12" dur="500"/>
                                        <p:tgtEl>
                                          <p:spTgt spid="66"/>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fade">
                                      <p:cBhvr>
                                        <p:cTn id="17" dur="500"/>
                                        <p:tgtEl>
                                          <p:spTgt spid="16"/>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500"/>
                                        <p:tgtEl>
                                          <p:spTgt spid="36"/>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38"/>
                                        </p:tgtEl>
                                        <p:attrNameLst>
                                          <p:attrName>style.visibility</p:attrName>
                                        </p:attrNameLst>
                                      </p:cBhvr>
                                      <p:to>
                                        <p:strVal val="visible"/>
                                      </p:to>
                                    </p:set>
                                    <p:animEffect transition="in" filter="fade">
                                      <p:cBhvr>
                                        <p:cTn id="25" dur="500"/>
                                        <p:tgtEl>
                                          <p:spTgt spid="38"/>
                                        </p:tgtEl>
                                      </p:cBhvr>
                                    </p:animEffect>
                                  </p:childTnLst>
                                </p:cTn>
                              </p:par>
                              <p:par>
                                <p:cTn id="26" presetID="10" presetClass="entr" presetSubtype="0" fill="hold" nodeType="withEffect">
                                  <p:stCondLst>
                                    <p:cond delay="0"/>
                                  </p:stCondLst>
                                  <p:childTnLst>
                                    <p:set>
                                      <p:cBhvr>
                                        <p:cTn id="27" dur="1" fill="hold">
                                          <p:stCondLst>
                                            <p:cond delay="0"/>
                                          </p:stCondLst>
                                        </p:cTn>
                                        <p:tgtEl>
                                          <p:spTgt spid="17"/>
                                        </p:tgtEl>
                                        <p:attrNameLst>
                                          <p:attrName>style.visibility</p:attrName>
                                        </p:attrNameLst>
                                      </p:cBhvr>
                                      <p:to>
                                        <p:strVal val="visible"/>
                                      </p:to>
                                    </p:set>
                                    <p:animEffect transition="in" filter="fade">
                                      <p:cBhvr>
                                        <p:cTn id="28" dur="500"/>
                                        <p:tgtEl>
                                          <p:spTgt spid="17"/>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39"/>
                                        </p:tgtEl>
                                        <p:attrNameLst>
                                          <p:attrName>style.visibility</p:attrName>
                                        </p:attrNameLst>
                                      </p:cBhvr>
                                      <p:to>
                                        <p:strVal val="visible"/>
                                      </p:to>
                                    </p:set>
                                    <p:animEffect transition="in" filter="fade">
                                      <p:cBhvr>
                                        <p:cTn id="33"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6" grpId="0" animBg="1"/>
      <p:bldP spid="66" grpId="0"/>
      <p:bldP spid="36" grpId="0"/>
      <p:bldP spid="38" grpId="0"/>
      <p:bldP spid="39" grpId="0" animBg="1"/>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p:cNvPicPr>
            <a:picLocks noChangeAspect="1"/>
          </p:cNvPicPr>
          <p:nvPr/>
        </p:nvPicPr>
        <p:blipFill>
          <a:blip r:embed="rId3"/>
          <a:stretch>
            <a:fillRect/>
          </a:stretch>
        </p:blipFill>
        <p:spPr>
          <a:xfrm>
            <a:off x="3015517" y="5030786"/>
            <a:ext cx="3112967" cy="1124128"/>
          </a:xfrm>
          <a:prstGeom prst="rect">
            <a:avLst/>
          </a:prstGeom>
        </p:spPr>
      </p:pic>
      <p:sp>
        <p:nvSpPr>
          <p:cNvPr id="5" name="Title 4"/>
          <p:cNvSpPr>
            <a:spLocks noGrp="1"/>
          </p:cNvSpPr>
          <p:nvPr>
            <p:ph type="ctrTitle"/>
          </p:nvPr>
        </p:nvSpPr>
        <p:spPr>
          <a:xfrm>
            <a:off x="0" y="228600"/>
            <a:ext cx="9144000" cy="2076450"/>
          </a:xfrm>
          <a:solidFill>
            <a:schemeClr val="tx2">
              <a:lumMod val="75000"/>
            </a:schemeClr>
          </a:solidFill>
        </p:spPr>
        <p:txBody>
          <a:bodyPr/>
          <a:lstStyle/>
          <a:p>
            <a:r>
              <a:rPr lang="en-US" sz="3800" dirty="0">
                <a:solidFill>
                  <a:srgbClr val="FFFFFF"/>
                </a:solidFill>
                <a:latin typeface=""/>
              </a:rPr>
              <a:t>Google Workloads</a:t>
            </a:r>
            <a:br>
              <a:rPr lang="en-US" sz="3800" dirty="0">
                <a:solidFill>
                  <a:srgbClr val="FFFFFF"/>
                </a:solidFill>
                <a:latin typeface=""/>
              </a:rPr>
            </a:br>
            <a:r>
              <a:rPr lang="en-US" sz="3800" dirty="0">
                <a:solidFill>
                  <a:srgbClr val="FFFFFF"/>
                </a:solidFill>
                <a:latin typeface=""/>
              </a:rPr>
              <a:t> for Consumer Devices:</a:t>
            </a:r>
            <a:br>
              <a:rPr lang="en-US" sz="3800" dirty="0">
                <a:solidFill>
                  <a:srgbClr val="FFFFFF"/>
                </a:solidFill>
                <a:latin typeface=""/>
              </a:rPr>
            </a:br>
            <a:r>
              <a:rPr lang="en-US" sz="3800" dirty="0">
                <a:solidFill>
                  <a:srgbClr val="FFFFFF"/>
                </a:solidFill>
                <a:latin typeface=""/>
              </a:rPr>
              <a:t>Mitigating Data Movement Bottlenecks</a:t>
            </a:r>
            <a:endParaRPr lang="en-US" sz="3800" dirty="0">
              <a:solidFill>
                <a:srgbClr val="FFFFFF"/>
              </a:solidFill>
            </a:endParaRPr>
          </a:p>
        </p:txBody>
      </p:sp>
      <p:sp>
        <p:nvSpPr>
          <p:cNvPr id="6" name="Subtitle 5"/>
          <p:cNvSpPr>
            <a:spLocks noGrp="1"/>
          </p:cNvSpPr>
          <p:nvPr>
            <p:ph type="subTitle" idx="1"/>
          </p:nvPr>
        </p:nvSpPr>
        <p:spPr>
          <a:xfrm>
            <a:off x="1371600" y="3352800"/>
            <a:ext cx="6400800" cy="685800"/>
          </a:xfrm>
        </p:spPr>
        <p:txBody>
          <a:bodyPr>
            <a:noAutofit/>
          </a:bodyPr>
          <a:lstStyle/>
          <a:p>
            <a:br>
              <a:rPr lang="en-US" sz="3600" dirty="0">
                <a:solidFill>
                  <a:schemeClr val="tx1">
                    <a:lumMod val="75000"/>
                    <a:lumOff val="25000"/>
                  </a:schemeClr>
                </a:solidFill>
              </a:rPr>
            </a:br>
            <a:br>
              <a:rPr lang="en-US" sz="3600" dirty="0">
                <a:solidFill>
                  <a:schemeClr val="tx1">
                    <a:lumMod val="75000"/>
                    <a:lumOff val="25000"/>
                  </a:schemeClr>
                </a:solidFill>
              </a:rPr>
            </a:br>
            <a:endParaRPr lang="en-US" sz="3600" dirty="0">
              <a:solidFill>
                <a:schemeClr val="tx1">
                  <a:lumMod val="75000"/>
                  <a:lumOff val="25000"/>
                </a:schemeClr>
              </a:solidFill>
            </a:endParaRPr>
          </a:p>
        </p:txBody>
      </p:sp>
      <p:sp>
        <p:nvSpPr>
          <p:cNvPr id="2" name="Rectangle 1"/>
          <p:cNvSpPr/>
          <p:nvPr/>
        </p:nvSpPr>
        <p:spPr>
          <a:xfrm>
            <a:off x="2605141" y="2362200"/>
            <a:ext cx="4024259" cy="584776"/>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800000"/>
                </a:solidFill>
                <a:effectLst/>
                <a:uLnTx/>
                <a:uFillTx/>
                <a:latin typeface="Gill Sans MT"/>
                <a:ea typeface="+mn-ea"/>
                <a:cs typeface="+mn-cs"/>
              </a:rPr>
              <a:t>Amirali Boroumand</a:t>
            </a:r>
          </a:p>
        </p:txBody>
      </p:sp>
      <p:sp>
        <p:nvSpPr>
          <p:cNvPr id="8" name="Rectangle 7"/>
          <p:cNvSpPr/>
          <p:nvPr/>
        </p:nvSpPr>
        <p:spPr>
          <a:xfrm>
            <a:off x="422255" y="2895600"/>
            <a:ext cx="8340745" cy="1200328"/>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Saugata</a:t>
            </a:r>
            <a:r>
              <a:rPr kumimoji="0" lang="en-US"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en-US"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Ghose</a:t>
            </a:r>
            <a:r>
              <a:rPr kumimoji="0" lang="en-US"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Youngsok</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Kim,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Rachata</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Ausavarungnirun</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Eric</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Shiu</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Rahul</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Thakur</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Daehyun</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Kim,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Aki</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Kuusela</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a:t>
            </a:r>
            <a:b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b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Allan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Knies</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Parthasarathy</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Ranganathan</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Onur Mutlu</a:t>
            </a:r>
            <a:endParaRPr kumimoji="0" lang="en-US"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endParaRPr>
          </a:p>
        </p:txBody>
      </p:sp>
      <p:sp>
        <p:nvSpPr>
          <p:cNvPr id="13" name="Rectangle 12"/>
          <p:cNvSpPr/>
          <p:nvPr/>
        </p:nvSpPr>
        <p:spPr>
          <a:xfrm>
            <a:off x="3049920" y="4428401"/>
            <a:ext cx="2901756" cy="584775"/>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FF"/>
                </a:solidFill>
                <a:effectLst/>
                <a:uLnTx/>
                <a:uFillTx/>
                <a:latin typeface="Gill Sans MT"/>
                <a:ea typeface="+mn-ea"/>
                <a:cs typeface="+mn-cs"/>
              </a:rPr>
              <a:t>ASPLOS 2018</a:t>
            </a:r>
          </a:p>
        </p:txBody>
      </p:sp>
      <p:pic>
        <p:nvPicPr>
          <p:cNvPr id="15" name="Picture 14"/>
          <p:cNvPicPr>
            <a:picLocks noChangeAspect="1"/>
          </p:cNvPicPr>
          <p:nvPr/>
        </p:nvPicPr>
        <p:blipFill rotWithShape="1">
          <a:blip r:embed="rId4"/>
          <a:srcRect t="27272" b="29091"/>
          <a:stretch/>
        </p:blipFill>
        <p:spPr>
          <a:xfrm>
            <a:off x="506982" y="6050611"/>
            <a:ext cx="1828800" cy="798022"/>
          </a:xfrm>
          <a:prstGeom prst="rect">
            <a:avLst/>
          </a:prstGeom>
        </p:spPr>
      </p:pic>
      <p:pic>
        <p:nvPicPr>
          <p:cNvPr id="16" name="Picture 15"/>
          <p:cNvPicPr>
            <a:picLocks noChangeAspect="1"/>
          </p:cNvPicPr>
          <p:nvPr/>
        </p:nvPicPr>
        <p:blipFill>
          <a:blip r:embed="rId5"/>
          <a:stretch>
            <a:fillRect/>
          </a:stretch>
        </p:blipFill>
        <p:spPr>
          <a:xfrm>
            <a:off x="6981825" y="4724400"/>
            <a:ext cx="1682084" cy="1657706"/>
          </a:xfrm>
          <a:prstGeom prst="rect">
            <a:avLst/>
          </a:prstGeom>
        </p:spPr>
      </p:pic>
      <p:pic>
        <p:nvPicPr>
          <p:cNvPr id="17" name="Picture 16"/>
          <p:cNvPicPr>
            <a:picLocks noChangeAspect="1"/>
          </p:cNvPicPr>
          <p:nvPr/>
        </p:nvPicPr>
        <p:blipFill rotWithShape="1">
          <a:blip r:embed="rId6"/>
          <a:srcRect t="30096" b="30046"/>
          <a:stretch/>
        </p:blipFill>
        <p:spPr>
          <a:xfrm>
            <a:off x="6632242" y="6179521"/>
            <a:ext cx="2381250" cy="533400"/>
          </a:xfrm>
          <a:prstGeom prst="rect">
            <a:avLst/>
          </a:prstGeom>
        </p:spPr>
      </p:pic>
      <p:pic>
        <p:nvPicPr>
          <p:cNvPr id="18" name="Picture 17" descr="safari.png"/>
          <p:cNvPicPr>
            <a:picLocks noChangeAspect="1"/>
          </p:cNvPicPr>
          <p:nvPr/>
        </p:nvPicPr>
        <p:blipFill rotWithShape="1">
          <a:blip r:embed="rId7" cstate="print"/>
          <a:srcRect r="1519"/>
          <a:stretch/>
        </p:blipFill>
        <p:spPr>
          <a:xfrm>
            <a:off x="476188" y="5294713"/>
            <a:ext cx="1890388" cy="555400"/>
          </a:xfrm>
          <a:prstGeom prst="rect">
            <a:avLst/>
          </a:prstGeom>
        </p:spPr>
      </p:pic>
      <p:pic>
        <p:nvPicPr>
          <p:cNvPr id="20" name="Picture 19"/>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3697887" y="6045295"/>
            <a:ext cx="1748226" cy="801853"/>
          </a:xfrm>
          <a:prstGeom prst="rect">
            <a:avLst/>
          </a:prstGeom>
        </p:spPr>
      </p:pic>
    </p:spTree>
    <p:extLst>
      <p:ext uri="{BB962C8B-B14F-4D97-AF65-F5344CB8AC3E}">
        <p14:creationId xmlns:p14="http://schemas.microsoft.com/office/powerpoint/2010/main" val="4150460348"/>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More on PIM for Mobile Devices</a:t>
            </a:r>
          </a:p>
        </p:txBody>
      </p:sp>
      <p:sp>
        <p:nvSpPr>
          <p:cNvPr id="3" name="Content Placeholder 2"/>
          <p:cNvSpPr>
            <a:spLocks noGrp="1"/>
          </p:cNvSpPr>
          <p:nvPr>
            <p:ph idx="1"/>
          </p:nvPr>
        </p:nvSpPr>
        <p:spPr>
          <a:xfrm>
            <a:off x="228600" y="1000472"/>
            <a:ext cx="8807896" cy="4876800"/>
          </a:xfrm>
        </p:spPr>
        <p:txBody>
          <a:bodyPr/>
          <a:lstStyle/>
          <a:p>
            <a:r>
              <a:rPr lang="en-US" sz="1500" dirty="0"/>
              <a:t>Amirali Boroumand, Saugata Ghose, </a:t>
            </a:r>
            <a:r>
              <a:rPr lang="en-US" sz="1500" dirty="0" err="1"/>
              <a:t>Youngsok</a:t>
            </a:r>
            <a:r>
              <a:rPr lang="en-US" sz="1500" dirty="0"/>
              <a:t> Kim, </a:t>
            </a:r>
            <a:r>
              <a:rPr lang="en-US" sz="1500" dirty="0" err="1"/>
              <a:t>Rachata</a:t>
            </a:r>
            <a:r>
              <a:rPr lang="en-US" sz="1500" dirty="0"/>
              <a:t> </a:t>
            </a:r>
            <a:r>
              <a:rPr lang="en-US" sz="1500" dirty="0" err="1"/>
              <a:t>Ausavarungnirun</a:t>
            </a:r>
            <a:r>
              <a:rPr lang="en-US" sz="1500" dirty="0"/>
              <a:t>, Eric </a:t>
            </a:r>
            <a:r>
              <a:rPr lang="en-US" sz="1500" dirty="0" err="1"/>
              <a:t>Shiu</a:t>
            </a:r>
            <a:r>
              <a:rPr lang="en-US" sz="1500" dirty="0"/>
              <a:t>, Rahul Thakur, </a:t>
            </a:r>
            <a:r>
              <a:rPr lang="en-US" sz="1500" dirty="0" err="1"/>
              <a:t>Daehyun</a:t>
            </a:r>
            <a:r>
              <a:rPr lang="en-US" sz="1500" dirty="0"/>
              <a:t> Kim, Aki </a:t>
            </a:r>
            <a:r>
              <a:rPr lang="en-US" sz="1500" dirty="0" err="1"/>
              <a:t>Kuusela</a:t>
            </a:r>
            <a:r>
              <a:rPr lang="en-US" sz="1500" dirty="0"/>
              <a:t>, Allan </a:t>
            </a:r>
            <a:r>
              <a:rPr lang="en-US" sz="1500" dirty="0" err="1"/>
              <a:t>Knies</a:t>
            </a:r>
            <a:r>
              <a:rPr lang="en-US" sz="1500" dirty="0"/>
              <a:t>, </a:t>
            </a:r>
            <a:r>
              <a:rPr lang="en-US" sz="1500" dirty="0" err="1"/>
              <a:t>Parthasarathy</a:t>
            </a:r>
            <a:r>
              <a:rPr lang="en-US" sz="1500" dirty="0"/>
              <a:t> </a:t>
            </a:r>
            <a:r>
              <a:rPr lang="en-US" sz="1500" dirty="0" err="1"/>
              <a:t>Ranganathan</a:t>
            </a:r>
            <a:r>
              <a:rPr lang="en-US" sz="1500" dirty="0"/>
              <a:t>, and Onur Mutlu,</a:t>
            </a:r>
            <a:br>
              <a:rPr lang="en-US" sz="1500" dirty="0"/>
            </a:br>
            <a:r>
              <a:rPr lang="en-US" sz="1500" b="1" dirty="0">
                <a:hlinkClick r:id="rId2"/>
              </a:rPr>
              <a:t>"Google Workloads for Consumer Devices: Mitigating Data Movement Bottlenecks"</a:t>
            </a:r>
            <a:r>
              <a:rPr lang="en-US" sz="1500" dirty="0"/>
              <a:t> </a:t>
            </a:r>
            <a:br>
              <a:rPr lang="en-US" sz="1500" dirty="0"/>
            </a:br>
            <a:r>
              <a:rPr lang="en-US" sz="1500" i="1" dirty="0"/>
              <a:t>Proceedings of the </a:t>
            </a:r>
            <a:r>
              <a:rPr lang="en-US" sz="1500" i="1" dirty="0">
                <a:hlinkClick r:id="rId3"/>
              </a:rPr>
              <a:t>23rd International Conference on Architectural Support for Programming Languages and Operating Systems</a:t>
            </a:r>
            <a:r>
              <a:rPr lang="en-US" sz="1500" i="1" dirty="0"/>
              <a:t> (</a:t>
            </a:r>
            <a:r>
              <a:rPr lang="en-US" sz="1500" b="1" i="1" dirty="0"/>
              <a:t>ASPLOS</a:t>
            </a:r>
            <a:r>
              <a:rPr lang="en-US" sz="1500" i="1" dirty="0"/>
              <a:t>)</a:t>
            </a:r>
            <a:r>
              <a:rPr lang="en-US" sz="1500" dirty="0"/>
              <a:t>, Williamsburg, VA, USA, March 2018.</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164</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6" name="Picture 5">
            <a:extLst>
              <a:ext uri="{FF2B5EF4-FFF2-40B4-BE49-F238E27FC236}">
                <a16:creationId xmlns:a16="http://schemas.microsoft.com/office/drawing/2014/main" id="{7DFC2F53-6D9B-6D4B-AC2B-8F1185D8A7BB}"/>
              </a:ext>
            </a:extLst>
          </p:cNvPr>
          <p:cNvPicPr>
            <a:picLocks noChangeAspect="1"/>
          </p:cNvPicPr>
          <p:nvPr/>
        </p:nvPicPr>
        <p:blipFill>
          <a:blip r:embed="rId4"/>
          <a:stretch>
            <a:fillRect/>
          </a:stretch>
        </p:blipFill>
        <p:spPr>
          <a:xfrm>
            <a:off x="0" y="4218136"/>
            <a:ext cx="9144000" cy="2235200"/>
          </a:xfrm>
          <a:prstGeom prst="rect">
            <a:avLst/>
          </a:prstGeom>
        </p:spPr>
      </p:pic>
      <p:sp>
        <p:nvSpPr>
          <p:cNvPr id="7" name="Rectangle 6">
            <a:extLst>
              <a:ext uri="{FF2B5EF4-FFF2-40B4-BE49-F238E27FC236}">
                <a16:creationId xmlns:a16="http://schemas.microsoft.com/office/drawing/2014/main" id="{6AD6B716-D4D6-E942-A52D-41F4F25A40CE}"/>
              </a:ext>
            </a:extLst>
          </p:cNvPr>
          <p:cNvSpPr/>
          <p:nvPr/>
        </p:nvSpPr>
        <p:spPr>
          <a:xfrm>
            <a:off x="0" y="2708920"/>
            <a:ext cx="9144000" cy="1031051"/>
          </a:xfrm>
          <a:prstGeom prst="rect">
            <a:avLst/>
          </a:prstGeom>
          <a:solidFill>
            <a:schemeClr val="accent6">
              <a:lumMod val="20000"/>
              <a:lumOff val="80000"/>
            </a:schemeClr>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3B812F"/>
                </a:solidFill>
                <a:effectLst/>
                <a:uLnTx/>
                <a:uFillTx/>
                <a:latin typeface="Tahoma"/>
                <a:ea typeface="+mn-ea"/>
                <a:cs typeface="+mn-cs"/>
              </a:rPr>
              <a:t>62.7%</a:t>
            </a:r>
            <a:r>
              <a:rPr kumimoji="0" lang="en-US" sz="3000" b="1" i="0" u="none" strike="noStrike" kern="1200" cap="none" spc="0" normalizeH="0" baseline="0" noProof="0" dirty="0">
                <a:ln>
                  <a:noFill/>
                </a:ln>
                <a:solidFill>
                  <a:srgbClr val="000000"/>
                </a:solidFill>
                <a:effectLst/>
                <a:uLnTx/>
                <a:uFillTx/>
                <a:latin typeface="Tahoma"/>
                <a:ea typeface="+mn-ea"/>
                <a:cs typeface="+mn-cs"/>
              </a:rPr>
              <a:t> of the total system energy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000000"/>
                </a:solidFill>
                <a:effectLst/>
                <a:uLnTx/>
                <a:uFillTx/>
                <a:latin typeface="Tahoma"/>
                <a:ea typeface="+mn-ea"/>
                <a:cs typeface="+mn-cs"/>
              </a:rPr>
              <a:t>is spent on </a:t>
            </a:r>
            <a:r>
              <a:rPr kumimoji="0" lang="en-US" sz="3000" b="1" i="0" u="none" strike="noStrike" kern="1200" cap="none" spc="0" normalizeH="0" baseline="0" noProof="0" dirty="0">
                <a:ln>
                  <a:noFill/>
                </a:ln>
                <a:solidFill>
                  <a:srgbClr val="C00000"/>
                </a:solidFill>
                <a:effectLst/>
                <a:uLnTx/>
                <a:uFillTx/>
                <a:latin typeface="Tahoma"/>
                <a:ea typeface="+mn-ea"/>
                <a:cs typeface="+mn-cs"/>
              </a:rPr>
              <a:t>data movement</a:t>
            </a:r>
          </a:p>
        </p:txBody>
      </p:sp>
    </p:spTree>
    <p:extLst>
      <p:ext uri="{BB962C8B-B14F-4D97-AF65-F5344CB8AC3E}">
        <p14:creationId xmlns:p14="http://schemas.microsoft.com/office/powerpoint/2010/main" val="34524969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6432" y="365126"/>
            <a:ext cx="8824080" cy="723445"/>
          </a:xfrm>
        </p:spPr>
        <p:txBody>
          <a:bodyPr>
            <a:normAutofit fontScale="90000"/>
          </a:bodyPr>
          <a:lstStyle/>
          <a:p>
            <a:r>
              <a:rPr lang="en-US" dirty="0"/>
              <a:t>Truly Distributed </a:t>
            </a:r>
            <a:r>
              <a:rPr lang="en-US"/>
              <a:t>GPU Processing with PIM?</a:t>
            </a:r>
            <a:endParaRPr lang="en-US" dirty="0">
              <a:latin typeface="+mn-lt"/>
            </a:endParaRPr>
          </a:p>
        </p:txBody>
      </p:sp>
      <p:cxnSp>
        <p:nvCxnSpPr>
          <p:cNvPr id="5" name="Straight Connector 4"/>
          <p:cNvCxnSpPr/>
          <p:nvPr/>
        </p:nvCxnSpPr>
        <p:spPr>
          <a:xfrm flipV="1">
            <a:off x="6175231" y="4775741"/>
            <a:ext cx="470522" cy="587497"/>
          </a:xfrm>
          <a:prstGeom prst="line">
            <a:avLst/>
          </a:prstGeom>
          <a:noFill/>
          <a:ln w="6350" cap="flat" cmpd="sng" algn="ctr">
            <a:solidFill>
              <a:sysClr val="windowText" lastClr="000000"/>
            </a:solidFill>
            <a:prstDash val="dash"/>
            <a:miter lim="800000"/>
          </a:ln>
          <a:effectLst/>
        </p:spPr>
      </p:cxnSp>
      <p:cxnSp>
        <p:nvCxnSpPr>
          <p:cNvPr id="6" name="Straight Connector 5"/>
          <p:cNvCxnSpPr/>
          <p:nvPr/>
        </p:nvCxnSpPr>
        <p:spPr>
          <a:xfrm>
            <a:off x="5687292" y="5890254"/>
            <a:ext cx="958461" cy="497100"/>
          </a:xfrm>
          <a:prstGeom prst="line">
            <a:avLst/>
          </a:prstGeom>
          <a:noFill/>
          <a:ln w="6350" cap="flat" cmpd="sng" algn="ctr">
            <a:solidFill>
              <a:sysClr val="windowText" lastClr="000000"/>
            </a:solidFill>
            <a:prstDash val="dash"/>
            <a:miter lim="800000"/>
          </a:ln>
          <a:effectLst/>
        </p:spPr>
      </p:cxnSp>
      <p:sp>
        <p:nvSpPr>
          <p:cNvPr id="7" name="Rectangle 6"/>
          <p:cNvSpPr/>
          <p:nvPr/>
        </p:nvSpPr>
        <p:spPr>
          <a:xfrm>
            <a:off x="6648206" y="4751545"/>
            <a:ext cx="1867144" cy="1635809"/>
          </a:xfrm>
          <a:prstGeom prst="rect">
            <a:avLst/>
          </a:prstGeom>
          <a:noFill/>
          <a:ln w="9525" cap="flat" cmpd="sng" algn="ctr">
            <a:solidFill>
              <a:sysClr val="windowText" lastClr="000000"/>
            </a:solidFill>
            <a:prstDash val="solid"/>
            <a:miter lim="800000"/>
          </a:ln>
          <a:effectLst/>
        </p:spPr>
        <p:txBody>
          <a:bodyPr rtlCol="0" anchor="ctr"/>
          <a:lstStyle/>
          <a:p>
            <a:pPr algn="ctr">
              <a:defRPr/>
            </a:pPr>
            <a:endParaRPr lang="en-US" kern="0">
              <a:solidFill>
                <a:prstClr val="white"/>
              </a:solidFill>
              <a:latin typeface="Gill Sans MT" panose="020B0502020104020203" pitchFamily="34" charset="0"/>
            </a:endParaRPr>
          </a:p>
        </p:txBody>
      </p:sp>
      <p:sp>
        <p:nvSpPr>
          <p:cNvPr id="8" name="Rectangle 7"/>
          <p:cNvSpPr/>
          <p:nvPr/>
        </p:nvSpPr>
        <p:spPr>
          <a:xfrm>
            <a:off x="6953184" y="4790055"/>
            <a:ext cx="1257187" cy="572041"/>
          </a:xfrm>
          <a:prstGeom prst="rect">
            <a:avLst/>
          </a:prstGeom>
          <a:solidFill>
            <a:sysClr val="window" lastClr="FFFFFF"/>
          </a:solidFill>
          <a:ln w="6350" cap="flat" cmpd="sng" algn="ctr">
            <a:solidFill>
              <a:sysClr val="windowText" lastClr="000000"/>
            </a:solidFill>
            <a:prstDash val="solid"/>
            <a:miter lim="800000"/>
          </a:ln>
          <a:effectLst/>
        </p:spPr>
        <p:txBody>
          <a:bodyPr rtlCol="0" anchor="ctr"/>
          <a:lstStyle/>
          <a:p>
            <a:pPr algn="ctr">
              <a:defRPr/>
            </a:pPr>
            <a:r>
              <a:rPr lang="en-US" sz="1400" b="1" kern="0" dirty="0">
                <a:solidFill>
                  <a:srgbClr val="0070C0"/>
                </a:solidFill>
                <a:latin typeface="Gill Sans MT" panose="020B0502020104020203" pitchFamily="34" charset="0"/>
                <a:ea typeface="Times New Roman" charset="0"/>
                <a:cs typeface="Times New Roman" charset="0"/>
              </a:rPr>
              <a:t>Logic layer SM</a:t>
            </a:r>
          </a:p>
        </p:txBody>
      </p:sp>
      <p:sp>
        <p:nvSpPr>
          <p:cNvPr id="9" name="Rectangle 8"/>
          <p:cNvSpPr/>
          <p:nvPr/>
        </p:nvSpPr>
        <p:spPr>
          <a:xfrm>
            <a:off x="6730825" y="5441830"/>
            <a:ext cx="1696999" cy="266755"/>
          </a:xfrm>
          <a:prstGeom prst="rect">
            <a:avLst/>
          </a:prstGeom>
          <a:solidFill>
            <a:sysClr val="window" lastClr="FFFFFF"/>
          </a:solidFill>
          <a:ln w="6350" cap="flat" cmpd="sng" algn="ctr">
            <a:solidFill>
              <a:sysClr val="windowText" lastClr="000000"/>
            </a:solidFill>
            <a:prstDash val="solid"/>
            <a:miter lim="800000"/>
          </a:ln>
          <a:effectLst/>
        </p:spPr>
        <p:txBody>
          <a:bodyPr rtlCol="0" anchor="ctr"/>
          <a:lstStyle/>
          <a:p>
            <a:pPr algn="ctr">
              <a:defRPr/>
            </a:pPr>
            <a:r>
              <a:rPr lang="en-US" sz="1400" b="1" kern="0" dirty="0">
                <a:solidFill>
                  <a:prstClr val="black"/>
                </a:solidFill>
                <a:latin typeface="Gill Sans MT" panose="020B0502020104020203" pitchFamily="34" charset="0"/>
                <a:ea typeface="Times New Roman" charset="0"/>
                <a:cs typeface="Times New Roman" charset="0"/>
              </a:rPr>
              <a:t>Crossbar switch</a:t>
            </a:r>
          </a:p>
        </p:txBody>
      </p:sp>
      <p:sp>
        <p:nvSpPr>
          <p:cNvPr id="10" name="Rectangle 9"/>
          <p:cNvSpPr/>
          <p:nvPr/>
        </p:nvSpPr>
        <p:spPr>
          <a:xfrm>
            <a:off x="6719812" y="5806534"/>
            <a:ext cx="568770" cy="495619"/>
          </a:xfrm>
          <a:prstGeom prst="rect">
            <a:avLst/>
          </a:prstGeom>
          <a:solidFill>
            <a:sysClr val="window" lastClr="FFFFFF"/>
          </a:solidFill>
          <a:ln w="6350" cap="flat" cmpd="sng" algn="ctr">
            <a:solidFill>
              <a:sysClr val="windowText" lastClr="000000"/>
            </a:solidFill>
            <a:prstDash val="solid"/>
            <a:miter lim="800000"/>
          </a:ln>
          <a:effectLst/>
        </p:spPr>
        <p:txBody>
          <a:bodyPr lIns="0" rIns="0" rtlCol="0" anchor="ctr"/>
          <a:lstStyle/>
          <a:p>
            <a:pPr algn="ctr">
              <a:defRPr/>
            </a:pPr>
            <a:r>
              <a:rPr lang="en-US" sz="1400" b="1" kern="0" dirty="0">
                <a:solidFill>
                  <a:prstClr val="black"/>
                </a:solidFill>
                <a:latin typeface="Gill Sans MT" panose="020B0502020104020203" pitchFamily="34" charset="0"/>
                <a:ea typeface="Times New Roman" charset="0"/>
                <a:cs typeface="Times New Roman" charset="0"/>
              </a:rPr>
              <a:t>Vault Ctrl</a:t>
            </a:r>
          </a:p>
        </p:txBody>
      </p:sp>
      <p:sp>
        <p:nvSpPr>
          <p:cNvPr id="11" name="Rectangle 10"/>
          <p:cNvSpPr/>
          <p:nvPr/>
        </p:nvSpPr>
        <p:spPr>
          <a:xfrm>
            <a:off x="7376106" y="5809890"/>
            <a:ext cx="432691" cy="276999"/>
          </a:xfrm>
          <a:prstGeom prst="rect">
            <a:avLst/>
          </a:prstGeom>
        </p:spPr>
        <p:txBody>
          <a:bodyPr wrap="square">
            <a:spAutoFit/>
          </a:bodyPr>
          <a:lstStyle/>
          <a:p>
            <a:r>
              <a:rPr lang="is-IS" sz="1200" b="1" dirty="0">
                <a:solidFill>
                  <a:prstClr val="black"/>
                </a:solidFill>
                <a:latin typeface="Gill Sans MT" panose="020B0502020104020203" pitchFamily="34" charset="0"/>
                <a:ea typeface="Times New Roman" charset="0"/>
                <a:cs typeface="Times New Roman" charset="0"/>
              </a:rPr>
              <a:t>….</a:t>
            </a:r>
            <a:endParaRPr lang="en-US" sz="1200" b="1" dirty="0">
              <a:solidFill>
                <a:prstClr val="black"/>
              </a:solidFill>
              <a:latin typeface="Gill Sans MT" panose="020B0502020104020203" pitchFamily="34" charset="0"/>
              <a:ea typeface="Times New Roman" charset="0"/>
              <a:cs typeface="Times New Roman" charset="0"/>
            </a:endParaRPr>
          </a:p>
        </p:txBody>
      </p:sp>
      <p:cxnSp>
        <p:nvCxnSpPr>
          <p:cNvPr id="12" name="Straight Connector 11"/>
          <p:cNvCxnSpPr/>
          <p:nvPr/>
        </p:nvCxnSpPr>
        <p:spPr>
          <a:xfrm flipH="1">
            <a:off x="7579325" y="5362096"/>
            <a:ext cx="2452" cy="79735"/>
          </a:xfrm>
          <a:prstGeom prst="line">
            <a:avLst/>
          </a:prstGeom>
          <a:noFill/>
          <a:ln w="6350" cap="flat" cmpd="sng" algn="ctr">
            <a:solidFill>
              <a:sysClr val="windowText" lastClr="000000"/>
            </a:solidFill>
            <a:prstDash val="solid"/>
            <a:miter lim="800000"/>
          </a:ln>
          <a:effectLst/>
        </p:spPr>
      </p:cxnSp>
      <p:cxnSp>
        <p:nvCxnSpPr>
          <p:cNvPr id="13" name="Straight Connector 12"/>
          <p:cNvCxnSpPr/>
          <p:nvPr/>
        </p:nvCxnSpPr>
        <p:spPr>
          <a:xfrm>
            <a:off x="7004197" y="5705587"/>
            <a:ext cx="0" cy="100947"/>
          </a:xfrm>
          <a:prstGeom prst="line">
            <a:avLst/>
          </a:prstGeom>
          <a:noFill/>
          <a:ln w="6350" cap="flat" cmpd="sng" algn="ctr">
            <a:solidFill>
              <a:sysClr val="windowText" lastClr="000000"/>
            </a:solidFill>
            <a:prstDash val="solid"/>
            <a:miter lim="800000"/>
          </a:ln>
          <a:effectLst/>
        </p:spPr>
      </p:cxnSp>
      <p:cxnSp>
        <p:nvCxnSpPr>
          <p:cNvPr id="14" name="Straight Connector 13"/>
          <p:cNvCxnSpPr/>
          <p:nvPr/>
        </p:nvCxnSpPr>
        <p:spPr>
          <a:xfrm>
            <a:off x="8112043" y="5709738"/>
            <a:ext cx="0" cy="85860"/>
          </a:xfrm>
          <a:prstGeom prst="line">
            <a:avLst/>
          </a:prstGeom>
          <a:noFill/>
          <a:ln w="6350" cap="flat" cmpd="sng" algn="ctr">
            <a:solidFill>
              <a:sysClr val="windowText" lastClr="000000"/>
            </a:solidFill>
            <a:prstDash val="solid"/>
            <a:miter lim="800000"/>
          </a:ln>
          <a:effectLst/>
        </p:spPr>
      </p:cxnSp>
      <p:sp>
        <p:nvSpPr>
          <p:cNvPr id="15" name="Rectangle 14"/>
          <p:cNvSpPr/>
          <p:nvPr/>
        </p:nvSpPr>
        <p:spPr>
          <a:xfrm>
            <a:off x="7877688" y="5806534"/>
            <a:ext cx="568770" cy="495619"/>
          </a:xfrm>
          <a:prstGeom prst="rect">
            <a:avLst/>
          </a:prstGeom>
          <a:solidFill>
            <a:sysClr val="window" lastClr="FFFFFF"/>
          </a:solidFill>
          <a:ln w="6350" cap="flat" cmpd="sng" algn="ctr">
            <a:solidFill>
              <a:sysClr val="windowText" lastClr="000000"/>
            </a:solidFill>
            <a:prstDash val="solid"/>
            <a:miter lim="800000"/>
          </a:ln>
          <a:effectLst/>
        </p:spPr>
        <p:txBody>
          <a:bodyPr lIns="0" rIns="0" rtlCol="0" anchor="ctr"/>
          <a:lstStyle/>
          <a:p>
            <a:pPr algn="ctr">
              <a:defRPr/>
            </a:pPr>
            <a:r>
              <a:rPr lang="en-US" sz="1400" b="1" kern="0" dirty="0">
                <a:solidFill>
                  <a:prstClr val="black"/>
                </a:solidFill>
                <a:latin typeface="Gill Sans MT" panose="020B0502020104020203" pitchFamily="34" charset="0"/>
                <a:ea typeface="Times New Roman" charset="0"/>
                <a:cs typeface="Times New Roman" charset="0"/>
              </a:rPr>
              <a:t>Vault Ctrl</a:t>
            </a:r>
          </a:p>
        </p:txBody>
      </p:sp>
      <p:cxnSp>
        <p:nvCxnSpPr>
          <p:cNvPr id="16" name="Straight Connector 15"/>
          <p:cNvCxnSpPr/>
          <p:nvPr/>
        </p:nvCxnSpPr>
        <p:spPr>
          <a:xfrm flipV="1">
            <a:off x="2432635" y="5320670"/>
            <a:ext cx="706042" cy="270898"/>
          </a:xfrm>
          <a:prstGeom prst="line">
            <a:avLst/>
          </a:prstGeom>
          <a:noFill/>
          <a:ln w="12700" cap="flat" cmpd="sng" algn="ctr">
            <a:solidFill>
              <a:sysClr val="windowText" lastClr="000000"/>
            </a:solidFill>
            <a:prstDash val="solid"/>
            <a:miter lim="800000"/>
          </a:ln>
          <a:effectLst/>
        </p:spPr>
      </p:cxnSp>
      <p:cxnSp>
        <p:nvCxnSpPr>
          <p:cNvPr id="17" name="Straight Connector 16"/>
          <p:cNvCxnSpPr/>
          <p:nvPr/>
        </p:nvCxnSpPr>
        <p:spPr>
          <a:xfrm flipV="1">
            <a:off x="4661744" y="4614246"/>
            <a:ext cx="589727" cy="230089"/>
          </a:xfrm>
          <a:prstGeom prst="line">
            <a:avLst/>
          </a:prstGeom>
          <a:noFill/>
          <a:ln w="12700" cap="flat" cmpd="sng" algn="ctr">
            <a:solidFill>
              <a:sysClr val="windowText" lastClr="000000"/>
            </a:solidFill>
            <a:prstDash val="solid"/>
            <a:miter lim="800000"/>
          </a:ln>
          <a:effectLst/>
        </p:spPr>
      </p:cxnSp>
      <p:cxnSp>
        <p:nvCxnSpPr>
          <p:cNvPr id="18" name="Straight Connector 17"/>
          <p:cNvCxnSpPr/>
          <p:nvPr/>
        </p:nvCxnSpPr>
        <p:spPr>
          <a:xfrm flipH="1">
            <a:off x="1709972" y="4656586"/>
            <a:ext cx="506351" cy="792977"/>
          </a:xfrm>
          <a:prstGeom prst="line">
            <a:avLst/>
          </a:prstGeom>
          <a:noFill/>
          <a:ln w="12700" cap="flat" cmpd="sng" algn="ctr">
            <a:solidFill>
              <a:sysClr val="windowText" lastClr="000000"/>
            </a:solidFill>
            <a:prstDash val="solid"/>
            <a:miter lim="800000"/>
          </a:ln>
          <a:effectLst/>
        </p:spPr>
      </p:cxnSp>
      <p:cxnSp>
        <p:nvCxnSpPr>
          <p:cNvPr id="19" name="Straight Connector 18"/>
          <p:cNvCxnSpPr/>
          <p:nvPr/>
        </p:nvCxnSpPr>
        <p:spPr>
          <a:xfrm flipH="1">
            <a:off x="5251471" y="4640370"/>
            <a:ext cx="506351" cy="792977"/>
          </a:xfrm>
          <a:prstGeom prst="line">
            <a:avLst/>
          </a:prstGeom>
          <a:noFill/>
          <a:ln w="12700" cap="flat" cmpd="sng" algn="ctr">
            <a:solidFill>
              <a:sysClr val="windowText" lastClr="000000"/>
            </a:solidFill>
            <a:prstDash val="solid"/>
            <a:miter lim="800000"/>
          </a:ln>
          <a:effectLst/>
        </p:spPr>
      </p:cxnSp>
      <p:cxnSp>
        <p:nvCxnSpPr>
          <p:cNvPr id="20" name="Straight Connector 19"/>
          <p:cNvCxnSpPr/>
          <p:nvPr/>
        </p:nvCxnSpPr>
        <p:spPr>
          <a:xfrm>
            <a:off x="2334512" y="5691560"/>
            <a:ext cx="2713462" cy="7124"/>
          </a:xfrm>
          <a:prstGeom prst="line">
            <a:avLst/>
          </a:prstGeom>
          <a:noFill/>
          <a:ln w="12700" cap="flat" cmpd="sng" algn="ctr">
            <a:solidFill>
              <a:sysClr val="windowText" lastClr="000000"/>
            </a:solidFill>
            <a:prstDash val="solid"/>
            <a:miter lim="800000"/>
          </a:ln>
          <a:effectLst/>
        </p:spPr>
      </p:cxnSp>
      <p:cxnSp>
        <p:nvCxnSpPr>
          <p:cNvPr id="21" name="Straight Connector 20"/>
          <p:cNvCxnSpPr/>
          <p:nvPr/>
        </p:nvCxnSpPr>
        <p:spPr>
          <a:xfrm>
            <a:off x="3023146" y="4277055"/>
            <a:ext cx="2713462" cy="7124"/>
          </a:xfrm>
          <a:prstGeom prst="line">
            <a:avLst/>
          </a:prstGeom>
          <a:noFill/>
          <a:ln w="12700" cap="flat" cmpd="sng" algn="ctr">
            <a:solidFill>
              <a:sysClr val="windowText" lastClr="000000"/>
            </a:solidFill>
            <a:prstDash val="solid"/>
            <a:miter lim="800000"/>
          </a:ln>
          <a:effectLst/>
        </p:spPr>
      </p:cxnSp>
      <p:cxnSp>
        <p:nvCxnSpPr>
          <p:cNvPr id="22" name="Straight Connector 21"/>
          <p:cNvCxnSpPr/>
          <p:nvPr/>
        </p:nvCxnSpPr>
        <p:spPr>
          <a:xfrm>
            <a:off x="2868543" y="4439837"/>
            <a:ext cx="581884" cy="312226"/>
          </a:xfrm>
          <a:prstGeom prst="line">
            <a:avLst/>
          </a:prstGeom>
          <a:noFill/>
          <a:ln w="12700" cap="flat" cmpd="sng" algn="ctr">
            <a:solidFill>
              <a:sysClr val="windowText" lastClr="000000"/>
            </a:solidFill>
            <a:prstDash val="solid"/>
            <a:miter lim="800000"/>
          </a:ln>
          <a:effectLst/>
        </p:spPr>
      </p:cxnSp>
      <p:cxnSp>
        <p:nvCxnSpPr>
          <p:cNvPr id="23" name="Straight Connector 22"/>
          <p:cNvCxnSpPr/>
          <p:nvPr/>
        </p:nvCxnSpPr>
        <p:spPr>
          <a:xfrm>
            <a:off x="4371371" y="5182180"/>
            <a:ext cx="1081108" cy="474857"/>
          </a:xfrm>
          <a:prstGeom prst="line">
            <a:avLst/>
          </a:prstGeom>
          <a:noFill/>
          <a:ln w="12700" cap="flat" cmpd="sng" algn="ctr">
            <a:solidFill>
              <a:sysClr val="windowText" lastClr="000000"/>
            </a:solidFill>
            <a:prstDash val="solid"/>
            <a:miter lim="800000"/>
          </a:ln>
          <a:effectLst/>
        </p:spPr>
      </p:cxnSp>
      <p:grpSp>
        <p:nvGrpSpPr>
          <p:cNvPr id="24" name="Group 23"/>
          <p:cNvGrpSpPr/>
          <p:nvPr/>
        </p:nvGrpSpPr>
        <p:grpSpPr>
          <a:xfrm>
            <a:off x="1714577" y="3773893"/>
            <a:ext cx="1386451" cy="904640"/>
            <a:chOff x="1783056" y="1197864"/>
            <a:chExt cx="1207032" cy="713232"/>
          </a:xfrm>
        </p:grpSpPr>
        <p:sp>
          <p:nvSpPr>
            <p:cNvPr id="25" name="Cube 24"/>
            <p:cNvSpPr/>
            <p:nvPr/>
          </p:nvSpPr>
          <p:spPr>
            <a:xfrm>
              <a:off x="1783056" y="1453323"/>
              <a:ext cx="1207032" cy="457773"/>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a:solidFill>
                  <a:prstClr val="white"/>
                </a:solidFill>
              </a:endParaRPr>
            </a:p>
          </p:txBody>
        </p:sp>
        <p:sp>
          <p:nvSpPr>
            <p:cNvPr id="26" name="Cube 25"/>
            <p:cNvSpPr/>
            <p:nvPr/>
          </p:nvSpPr>
          <p:spPr>
            <a:xfrm>
              <a:off x="1853464" y="1390000"/>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27" name="Cube 26"/>
            <p:cNvSpPr/>
            <p:nvPr/>
          </p:nvSpPr>
          <p:spPr>
            <a:xfrm>
              <a:off x="1853464" y="1293932"/>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28" name="Cube 27"/>
            <p:cNvSpPr/>
            <p:nvPr/>
          </p:nvSpPr>
          <p:spPr>
            <a:xfrm>
              <a:off x="1853464" y="1197864"/>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grpSp>
      <p:grpSp>
        <p:nvGrpSpPr>
          <p:cNvPr id="29" name="Group 28"/>
          <p:cNvGrpSpPr/>
          <p:nvPr/>
        </p:nvGrpSpPr>
        <p:grpSpPr>
          <a:xfrm>
            <a:off x="1217540" y="4994760"/>
            <a:ext cx="1386451" cy="904640"/>
            <a:chOff x="1783056" y="1140582"/>
            <a:chExt cx="1844298" cy="1027220"/>
          </a:xfrm>
        </p:grpSpPr>
        <p:sp>
          <p:nvSpPr>
            <p:cNvPr id="30" name="Cube 29"/>
            <p:cNvSpPr/>
            <p:nvPr/>
          </p:nvSpPr>
          <p:spPr>
            <a:xfrm>
              <a:off x="1783056" y="1508502"/>
              <a:ext cx="1844298" cy="659300"/>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a:solidFill>
                  <a:prstClr val="white"/>
                </a:solidFill>
              </a:endParaRPr>
            </a:p>
          </p:txBody>
        </p:sp>
        <p:sp>
          <p:nvSpPr>
            <p:cNvPr id="31" name="Cube 30"/>
            <p:cNvSpPr/>
            <p:nvPr/>
          </p:nvSpPr>
          <p:spPr>
            <a:xfrm>
              <a:off x="1890637" y="1417303"/>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32" name="Cube 31"/>
            <p:cNvSpPr/>
            <p:nvPr/>
          </p:nvSpPr>
          <p:spPr>
            <a:xfrm>
              <a:off x="1890637" y="127894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33" name="Cube 32"/>
            <p:cNvSpPr/>
            <p:nvPr/>
          </p:nvSpPr>
          <p:spPr>
            <a:xfrm>
              <a:off x="1890637" y="114058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grpSp>
      <p:sp>
        <p:nvSpPr>
          <p:cNvPr id="34" name="Cube 33"/>
          <p:cNvSpPr/>
          <p:nvPr/>
        </p:nvSpPr>
        <p:spPr>
          <a:xfrm>
            <a:off x="2953471" y="4598547"/>
            <a:ext cx="1906529" cy="723107"/>
          </a:xfrm>
          <a:prstGeom prst="cube">
            <a:avLst>
              <a:gd name="adj" fmla="val 93596"/>
            </a:avLst>
          </a:prstGeom>
          <a:solidFill>
            <a:srgbClr val="009C48"/>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35" name="Cube 34"/>
          <p:cNvSpPr/>
          <p:nvPr/>
        </p:nvSpPr>
        <p:spPr>
          <a:xfrm>
            <a:off x="3061157" y="4633607"/>
            <a:ext cx="1674497" cy="614583"/>
          </a:xfrm>
          <a:prstGeom prst="cube">
            <a:avLst>
              <a:gd name="adj" fmla="val 93596"/>
            </a:avLst>
          </a:prstGeom>
          <a:solidFill>
            <a:srgbClr val="E7E6E6"/>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grpSp>
        <p:nvGrpSpPr>
          <p:cNvPr id="36" name="Group 35"/>
          <p:cNvGrpSpPr/>
          <p:nvPr/>
        </p:nvGrpSpPr>
        <p:grpSpPr>
          <a:xfrm>
            <a:off x="5251471" y="3751874"/>
            <a:ext cx="1386451" cy="904640"/>
            <a:chOff x="1783056" y="1197864"/>
            <a:chExt cx="1207032" cy="713232"/>
          </a:xfrm>
        </p:grpSpPr>
        <p:sp>
          <p:nvSpPr>
            <p:cNvPr id="37" name="Cube 36"/>
            <p:cNvSpPr/>
            <p:nvPr/>
          </p:nvSpPr>
          <p:spPr>
            <a:xfrm>
              <a:off x="1783056" y="1453323"/>
              <a:ext cx="1207032" cy="457773"/>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a:solidFill>
                  <a:prstClr val="white"/>
                </a:solidFill>
              </a:endParaRPr>
            </a:p>
          </p:txBody>
        </p:sp>
        <p:sp>
          <p:nvSpPr>
            <p:cNvPr id="38" name="Cube 37"/>
            <p:cNvSpPr/>
            <p:nvPr/>
          </p:nvSpPr>
          <p:spPr>
            <a:xfrm>
              <a:off x="1853464" y="1390000"/>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39" name="Cube 38"/>
            <p:cNvSpPr/>
            <p:nvPr/>
          </p:nvSpPr>
          <p:spPr>
            <a:xfrm>
              <a:off x="1853464" y="1293932"/>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40" name="Cube 39"/>
            <p:cNvSpPr/>
            <p:nvPr/>
          </p:nvSpPr>
          <p:spPr>
            <a:xfrm>
              <a:off x="1853464" y="1197864"/>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grpSp>
      <p:grpSp>
        <p:nvGrpSpPr>
          <p:cNvPr id="41" name="Group 40"/>
          <p:cNvGrpSpPr/>
          <p:nvPr/>
        </p:nvGrpSpPr>
        <p:grpSpPr>
          <a:xfrm>
            <a:off x="4778495" y="4992400"/>
            <a:ext cx="1386451" cy="904640"/>
            <a:chOff x="1783056" y="1140582"/>
            <a:chExt cx="1844298" cy="1027220"/>
          </a:xfrm>
        </p:grpSpPr>
        <p:sp>
          <p:nvSpPr>
            <p:cNvPr id="42" name="Cube 41"/>
            <p:cNvSpPr/>
            <p:nvPr/>
          </p:nvSpPr>
          <p:spPr>
            <a:xfrm>
              <a:off x="1783056" y="1508502"/>
              <a:ext cx="1844298" cy="659300"/>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a:solidFill>
                  <a:prstClr val="white"/>
                </a:solidFill>
              </a:endParaRPr>
            </a:p>
          </p:txBody>
        </p:sp>
        <p:sp>
          <p:nvSpPr>
            <p:cNvPr id="43" name="Cube 42"/>
            <p:cNvSpPr/>
            <p:nvPr/>
          </p:nvSpPr>
          <p:spPr>
            <a:xfrm>
              <a:off x="1890637" y="1417303"/>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44" name="Cube 43"/>
            <p:cNvSpPr/>
            <p:nvPr/>
          </p:nvSpPr>
          <p:spPr>
            <a:xfrm>
              <a:off x="1890637" y="127894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45" name="Cube 44"/>
            <p:cNvSpPr/>
            <p:nvPr/>
          </p:nvSpPr>
          <p:spPr>
            <a:xfrm>
              <a:off x="1890637" y="114058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grpSp>
      <p:sp>
        <p:nvSpPr>
          <p:cNvPr id="46" name="Rectangle 45"/>
          <p:cNvSpPr/>
          <p:nvPr/>
        </p:nvSpPr>
        <p:spPr>
          <a:xfrm>
            <a:off x="6752190" y="4198561"/>
            <a:ext cx="1359853" cy="338554"/>
          </a:xfrm>
          <a:prstGeom prst="rect">
            <a:avLst/>
          </a:prstGeom>
        </p:spPr>
        <p:txBody>
          <a:bodyPr wrap="square">
            <a:spAutoFit/>
          </a:bodyPr>
          <a:lstStyle/>
          <a:p>
            <a:r>
              <a:rPr lang="en-US" sz="1600" b="1" dirty="0">
                <a:solidFill>
                  <a:prstClr val="black"/>
                </a:solidFill>
                <a:latin typeface="Gill Sans MT" panose="020B0502020104020203" pitchFamily="34" charset="0"/>
                <a:ea typeface="Times New Roman" charset="0"/>
                <a:cs typeface="Times New Roman" charset="0"/>
              </a:rPr>
              <a:t>Logic layer</a:t>
            </a:r>
          </a:p>
        </p:txBody>
      </p:sp>
      <p:cxnSp>
        <p:nvCxnSpPr>
          <p:cNvPr id="47" name="Straight Arrow Connector 46"/>
          <p:cNvCxnSpPr/>
          <p:nvPr/>
        </p:nvCxnSpPr>
        <p:spPr>
          <a:xfrm flipH="1" flipV="1">
            <a:off x="6481250" y="4361170"/>
            <a:ext cx="270940" cy="32578"/>
          </a:xfrm>
          <a:prstGeom prst="straightConnector1">
            <a:avLst/>
          </a:prstGeom>
          <a:noFill/>
          <a:ln w="6350" cap="flat" cmpd="sng" algn="ctr">
            <a:solidFill>
              <a:sysClr val="windowText" lastClr="000000">
                <a:lumMod val="65000"/>
                <a:lumOff val="35000"/>
              </a:sysClr>
            </a:solidFill>
            <a:prstDash val="sysDot"/>
            <a:miter lim="800000"/>
            <a:tailEnd type="triangle"/>
          </a:ln>
          <a:effectLst/>
        </p:spPr>
      </p:cxnSp>
      <p:grpSp>
        <p:nvGrpSpPr>
          <p:cNvPr id="48" name="Group 47"/>
          <p:cNvGrpSpPr/>
          <p:nvPr/>
        </p:nvGrpSpPr>
        <p:grpSpPr>
          <a:xfrm>
            <a:off x="3516974" y="4652814"/>
            <a:ext cx="1131475" cy="165803"/>
            <a:chOff x="3727519" y="1965605"/>
            <a:chExt cx="985052" cy="130722"/>
          </a:xfrm>
        </p:grpSpPr>
        <p:sp>
          <p:nvSpPr>
            <p:cNvPr id="49" name="Parallelogram 48"/>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sp>
          <p:nvSpPr>
            <p:cNvPr id="50" name="Parallelogram 49"/>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sp>
          <p:nvSpPr>
            <p:cNvPr id="51" name="Parallelogram 50"/>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grpSp>
      <p:grpSp>
        <p:nvGrpSpPr>
          <p:cNvPr id="52" name="Group 51"/>
          <p:cNvGrpSpPr/>
          <p:nvPr/>
        </p:nvGrpSpPr>
        <p:grpSpPr>
          <a:xfrm>
            <a:off x="3344838" y="4838059"/>
            <a:ext cx="1131475" cy="165803"/>
            <a:chOff x="3727519" y="1965605"/>
            <a:chExt cx="985052" cy="130722"/>
          </a:xfrm>
        </p:grpSpPr>
        <p:sp>
          <p:nvSpPr>
            <p:cNvPr id="53" name="Parallelogram 52"/>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sp>
          <p:nvSpPr>
            <p:cNvPr id="54" name="Parallelogram 53"/>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sp>
          <p:nvSpPr>
            <p:cNvPr id="55" name="Parallelogram 54"/>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grpSp>
      <p:grpSp>
        <p:nvGrpSpPr>
          <p:cNvPr id="56" name="Group 55"/>
          <p:cNvGrpSpPr/>
          <p:nvPr/>
        </p:nvGrpSpPr>
        <p:grpSpPr>
          <a:xfrm>
            <a:off x="3172702" y="5023303"/>
            <a:ext cx="1131475" cy="165803"/>
            <a:chOff x="3727519" y="1965605"/>
            <a:chExt cx="985052" cy="130722"/>
          </a:xfrm>
        </p:grpSpPr>
        <p:sp>
          <p:nvSpPr>
            <p:cNvPr id="57" name="Parallelogram 56"/>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sp>
          <p:nvSpPr>
            <p:cNvPr id="58" name="Parallelogram 57"/>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sp>
          <p:nvSpPr>
            <p:cNvPr id="59" name="Parallelogram 58"/>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grpSp>
      <p:cxnSp>
        <p:nvCxnSpPr>
          <p:cNvPr id="61" name="Straight Arrow Connector 60"/>
          <p:cNvCxnSpPr/>
          <p:nvPr/>
        </p:nvCxnSpPr>
        <p:spPr>
          <a:xfrm flipH="1">
            <a:off x="4480056" y="3668380"/>
            <a:ext cx="852288" cy="984377"/>
          </a:xfrm>
          <a:prstGeom prst="straightConnector1">
            <a:avLst/>
          </a:prstGeom>
          <a:noFill/>
          <a:ln w="6350" cap="flat" cmpd="sng" algn="ctr">
            <a:solidFill>
              <a:sysClr val="windowText" lastClr="000000">
                <a:lumMod val="65000"/>
                <a:lumOff val="35000"/>
              </a:sysClr>
            </a:solidFill>
            <a:prstDash val="sysDot"/>
            <a:miter lim="800000"/>
            <a:tailEnd type="triangle"/>
          </a:ln>
          <a:effectLst/>
        </p:spPr>
      </p:cxnSp>
      <p:sp>
        <p:nvSpPr>
          <p:cNvPr id="62" name="Rectangle 61"/>
          <p:cNvSpPr/>
          <p:nvPr/>
        </p:nvSpPr>
        <p:spPr>
          <a:xfrm>
            <a:off x="2994311" y="5359799"/>
            <a:ext cx="1605339" cy="400110"/>
          </a:xfrm>
          <a:prstGeom prst="rect">
            <a:avLst/>
          </a:prstGeom>
        </p:spPr>
        <p:txBody>
          <a:bodyPr wrap="square">
            <a:spAutoFit/>
          </a:bodyPr>
          <a:lstStyle/>
          <a:p>
            <a:r>
              <a:rPr lang="en-US" sz="2000" b="1" dirty="0">
                <a:solidFill>
                  <a:prstClr val="black"/>
                </a:solidFill>
                <a:latin typeface="Gill Sans MT" panose="020B0502020104020203" pitchFamily="34" charset="0"/>
                <a:ea typeface="Times New Roman" charset="0"/>
                <a:cs typeface="Times New Roman" charset="0"/>
              </a:rPr>
              <a:t>Main GPU</a:t>
            </a:r>
          </a:p>
        </p:txBody>
      </p:sp>
      <p:sp>
        <p:nvSpPr>
          <p:cNvPr id="63" name="Rectangle 62"/>
          <p:cNvSpPr/>
          <p:nvPr/>
        </p:nvSpPr>
        <p:spPr>
          <a:xfrm>
            <a:off x="998829" y="2973192"/>
            <a:ext cx="2798151" cy="707886"/>
          </a:xfrm>
          <a:prstGeom prst="rect">
            <a:avLst/>
          </a:prstGeom>
        </p:spPr>
        <p:txBody>
          <a:bodyPr wrap="square">
            <a:spAutoFit/>
          </a:bodyPr>
          <a:lstStyle/>
          <a:p>
            <a:r>
              <a:rPr lang="en-US" sz="2000" b="1" dirty="0">
                <a:solidFill>
                  <a:prstClr val="black"/>
                </a:solidFill>
                <a:latin typeface="Gill Sans MT" panose="020B0502020104020203" pitchFamily="34" charset="0"/>
                <a:ea typeface="Times New Roman" charset="0"/>
                <a:cs typeface="Times New Roman" charset="0"/>
              </a:rPr>
              <a:t>3D-stacked memory</a:t>
            </a:r>
          </a:p>
          <a:p>
            <a:r>
              <a:rPr lang="en-US" sz="2000" b="1" dirty="0">
                <a:solidFill>
                  <a:prstClr val="black"/>
                </a:solidFill>
                <a:latin typeface="Gill Sans MT" panose="020B0502020104020203" pitchFamily="34" charset="0"/>
                <a:ea typeface="Times New Roman" charset="0"/>
                <a:cs typeface="Times New Roman" charset="0"/>
              </a:rPr>
              <a:t>(memory stack)</a:t>
            </a:r>
          </a:p>
        </p:txBody>
      </p:sp>
      <p:pic>
        <p:nvPicPr>
          <p:cNvPr id="64" name="Picture 2" descr="http://www.mathworks.com/cmsimages/76061_wl_CUDA_code2_wl.jpg"/>
          <p:cNvPicPr>
            <a:picLocks noChangeAspect="1" noChangeArrowheads="1"/>
          </p:cNvPicPr>
          <p:nvPr/>
        </p:nvPicPr>
        <p:blipFill rotWithShape="1">
          <a:blip r:embed="rId2">
            <a:extLst>
              <a:ext uri="{28A0092B-C50C-407E-A947-70E740481C1C}">
                <a14:useLocalDpi xmlns:a14="http://schemas.microsoft.com/office/drawing/2010/main" val="0"/>
              </a:ext>
            </a:extLst>
          </a:blip>
          <a:srcRect r="24238" b="31908"/>
          <a:stretch/>
        </p:blipFill>
        <p:spPr bwMode="auto">
          <a:xfrm>
            <a:off x="5757822" y="1768993"/>
            <a:ext cx="3245771" cy="1653413"/>
          </a:xfrm>
          <a:prstGeom prst="rect">
            <a:avLst/>
          </a:prstGeom>
          <a:noFill/>
          <a:extLst>
            <a:ext uri="{909E8E84-426E-40dd-AFC4-6F175D3DCCD1}">
              <a14:hiddenFill xmlns="" xmlns:a14="http://schemas.microsoft.com/office/drawing/2010/main">
                <a:solidFill>
                  <a:srgbClr val="FFFFFF"/>
                </a:solidFill>
              </a14:hiddenFill>
            </a:ext>
          </a:extLst>
        </p:spPr>
      </p:pic>
      <p:sp>
        <p:nvSpPr>
          <p:cNvPr id="68" name="Rectangle 67"/>
          <p:cNvSpPr/>
          <p:nvPr/>
        </p:nvSpPr>
        <p:spPr>
          <a:xfrm>
            <a:off x="4380050" y="3345588"/>
            <a:ext cx="3385577" cy="338554"/>
          </a:xfrm>
          <a:prstGeom prst="rect">
            <a:avLst/>
          </a:prstGeom>
        </p:spPr>
        <p:txBody>
          <a:bodyPr wrap="square">
            <a:spAutoFit/>
          </a:bodyPr>
          <a:lstStyle/>
          <a:p>
            <a:r>
              <a:rPr lang="en-US" sz="1600" b="1" dirty="0">
                <a:solidFill>
                  <a:prstClr val="black"/>
                </a:solidFill>
                <a:latin typeface="Gill Sans MT" panose="020B0502020104020203" pitchFamily="34" charset="0"/>
                <a:ea typeface="Times New Roman" charset="0"/>
                <a:cs typeface="Times New Roman" charset="0"/>
              </a:rPr>
              <a:t>SM </a:t>
            </a:r>
            <a:r>
              <a:rPr lang="en-US" sz="1600" b="1">
                <a:solidFill>
                  <a:prstClr val="black"/>
                </a:solidFill>
                <a:latin typeface="Gill Sans MT" panose="020B0502020104020203" pitchFamily="34" charset="0"/>
                <a:ea typeface="Times New Roman" charset="0"/>
                <a:cs typeface="Times New Roman" charset="0"/>
              </a:rPr>
              <a:t>(Streaming Multiprocessor)</a:t>
            </a:r>
            <a:endParaRPr lang="en-US" sz="1600" b="1" dirty="0">
              <a:solidFill>
                <a:prstClr val="black"/>
              </a:solidFill>
              <a:latin typeface="Gill Sans MT" panose="020B0502020104020203" pitchFamily="34" charset="0"/>
              <a:ea typeface="Times New Roman" charset="0"/>
              <a:cs typeface="Times New Roman" charset="0"/>
            </a:endParaRPr>
          </a:p>
        </p:txBody>
      </p:sp>
    </p:spTree>
    <p:extLst>
      <p:ext uri="{BB962C8B-B14F-4D97-AF65-F5344CB8AC3E}">
        <p14:creationId xmlns:p14="http://schemas.microsoft.com/office/powerpoint/2010/main" val="43200867"/>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Accelerating GPU Execution with PIM (I)</a:t>
            </a:r>
          </a:p>
        </p:txBody>
      </p:sp>
      <p:sp>
        <p:nvSpPr>
          <p:cNvPr id="3" name="Content Placeholder 2"/>
          <p:cNvSpPr>
            <a:spLocks noGrp="1"/>
          </p:cNvSpPr>
          <p:nvPr>
            <p:ph idx="1"/>
          </p:nvPr>
        </p:nvSpPr>
        <p:spPr>
          <a:xfrm>
            <a:off x="228600" y="1124744"/>
            <a:ext cx="8807896" cy="5123656"/>
          </a:xfrm>
        </p:spPr>
        <p:txBody>
          <a:bodyPr/>
          <a:lstStyle/>
          <a:p>
            <a:r>
              <a:rPr lang="en-US" sz="2000" dirty="0"/>
              <a:t>Kevin Hsieh, </a:t>
            </a:r>
            <a:r>
              <a:rPr lang="en-US" sz="2000" dirty="0" err="1"/>
              <a:t>Eiman</a:t>
            </a:r>
            <a:r>
              <a:rPr lang="en-US" sz="2000" dirty="0"/>
              <a:t> </a:t>
            </a:r>
            <a:r>
              <a:rPr lang="en-US" sz="2000" dirty="0" err="1"/>
              <a:t>Ebrahimi</a:t>
            </a:r>
            <a:r>
              <a:rPr lang="en-US" sz="2000" dirty="0"/>
              <a:t>, </a:t>
            </a:r>
            <a:r>
              <a:rPr lang="en-US" sz="2000" dirty="0" err="1"/>
              <a:t>Gwangsun</a:t>
            </a:r>
            <a:r>
              <a:rPr lang="en-US" sz="2000" dirty="0"/>
              <a:t> Kim, </a:t>
            </a:r>
            <a:r>
              <a:rPr lang="en-US" sz="2000" dirty="0" err="1"/>
              <a:t>Niladrish</a:t>
            </a:r>
            <a:r>
              <a:rPr lang="en-US" sz="2000" dirty="0"/>
              <a:t> </a:t>
            </a:r>
            <a:r>
              <a:rPr lang="en-US" sz="2000" dirty="0" err="1"/>
              <a:t>Chatterjee</a:t>
            </a:r>
            <a:r>
              <a:rPr lang="en-US" sz="2000" dirty="0"/>
              <a:t>, Mike O'Connor, </a:t>
            </a:r>
            <a:r>
              <a:rPr lang="en-US" sz="2000" dirty="0" err="1"/>
              <a:t>Nandita</a:t>
            </a:r>
            <a:r>
              <a:rPr lang="en-US" sz="2000" dirty="0"/>
              <a:t> </a:t>
            </a:r>
            <a:r>
              <a:rPr lang="en-US" sz="2000" dirty="0" err="1"/>
              <a:t>Vijaykumar</a:t>
            </a:r>
            <a:r>
              <a:rPr lang="en-US" sz="2000" dirty="0"/>
              <a:t>, Onur Mutlu, and Stephen W. </a:t>
            </a:r>
            <a:r>
              <a:rPr lang="en-US" sz="2000" dirty="0" err="1"/>
              <a:t>Keckler</a:t>
            </a:r>
            <a:r>
              <a:rPr lang="en-US" sz="2000" dirty="0"/>
              <a:t>,</a:t>
            </a:r>
            <a:br>
              <a:rPr lang="en-US" sz="2000" dirty="0"/>
            </a:br>
            <a:r>
              <a:rPr lang="en-US" sz="2000" b="1" dirty="0">
                <a:hlinkClick r:id="rId2"/>
              </a:rPr>
              <a:t>"Transparent Offloading and Mapping (TOM): Enabling Programmer-Transparent Near-Data Processing in GPU Systems"</a:t>
            </a:r>
            <a:br>
              <a:rPr lang="en-US" sz="2000" dirty="0"/>
            </a:br>
            <a:r>
              <a:rPr lang="en-US" sz="2000" i="1" dirty="0"/>
              <a:t>Proceedings of the </a:t>
            </a:r>
            <a:r>
              <a:rPr lang="en-US" sz="2000" i="1" dirty="0">
                <a:hlinkClick r:id="rId3"/>
              </a:rPr>
              <a:t>43rd International Symposium on Computer Architecture</a:t>
            </a:r>
            <a:r>
              <a:rPr lang="en-US" sz="2000" i="1" dirty="0"/>
              <a:t> (</a:t>
            </a:r>
            <a:r>
              <a:rPr lang="en-US" sz="2000" b="1" i="1" dirty="0"/>
              <a:t>ISCA</a:t>
            </a:r>
            <a:r>
              <a:rPr lang="en-US" sz="2000" i="1" dirty="0"/>
              <a:t>)</a:t>
            </a:r>
            <a:r>
              <a:rPr lang="en-US" sz="2000" dirty="0"/>
              <a:t>, Seoul, South Korea, June 2016.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br>
              <a:rPr lang="en-US" sz="2000" dirty="0"/>
            </a:br>
            <a:r>
              <a:rPr lang="en-US" sz="2000" dirty="0"/>
              <a:t>[</a:t>
            </a:r>
            <a:r>
              <a:rPr lang="en-US" sz="2000" dirty="0">
                <a:hlinkClick r:id="rId6"/>
              </a:rPr>
              <a:t>Lightning Session Slides (pptx)</a:t>
            </a:r>
            <a:r>
              <a:rPr lang="en-US" sz="2000" dirty="0"/>
              <a:t> </a:t>
            </a:r>
            <a:r>
              <a:rPr lang="en-US" sz="2000" dirty="0">
                <a:hlinkClick r:id="rId7"/>
              </a:rPr>
              <a:t>(pdf)</a:t>
            </a:r>
            <a:r>
              <a:rPr lang="en-US" sz="2000" dirty="0"/>
              <a:t>] </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166</a:t>
            </a:fld>
            <a:endParaRPr lang="en-US" altLang="en-US">
              <a:solidFill>
                <a:srgbClr val="000000"/>
              </a:solidFill>
            </a:endParaRPr>
          </a:p>
        </p:txBody>
      </p:sp>
      <p:pic>
        <p:nvPicPr>
          <p:cNvPr id="6" name="Picture 5"/>
          <p:cNvPicPr>
            <a:picLocks noChangeAspect="1"/>
          </p:cNvPicPr>
          <p:nvPr/>
        </p:nvPicPr>
        <p:blipFill>
          <a:blip r:embed="rId8"/>
          <a:stretch>
            <a:fillRect/>
          </a:stretch>
        </p:blipFill>
        <p:spPr>
          <a:xfrm>
            <a:off x="0" y="4883385"/>
            <a:ext cx="9144000" cy="1857983"/>
          </a:xfrm>
          <a:prstGeom prst="rect">
            <a:avLst/>
          </a:prstGeom>
        </p:spPr>
      </p:pic>
    </p:spTree>
    <p:extLst>
      <p:ext uri="{BB962C8B-B14F-4D97-AF65-F5344CB8AC3E}">
        <p14:creationId xmlns:p14="http://schemas.microsoft.com/office/powerpoint/2010/main" val="6984151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Accelerating GPU Execution with PIM (II)</a:t>
            </a:r>
          </a:p>
        </p:txBody>
      </p:sp>
      <p:sp>
        <p:nvSpPr>
          <p:cNvPr id="3" name="Content Placeholder 2"/>
          <p:cNvSpPr>
            <a:spLocks noGrp="1"/>
          </p:cNvSpPr>
          <p:nvPr>
            <p:ph idx="1"/>
          </p:nvPr>
        </p:nvSpPr>
        <p:spPr>
          <a:xfrm>
            <a:off x="228600" y="1124744"/>
            <a:ext cx="8807896" cy="5123656"/>
          </a:xfrm>
        </p:spPr>
        <p:txBody>
          <a:bodyPr/>
          <a:lstStyle/>
          <a:p>
            <a:r>
              <a:rPr lang="en-US" sz="2000" dirty="0" err="1"/>
              <a:t>Ashutosh</a:t>
            </a:r>
            <a:r>
              <a:rPr lang="en-US" sz="2000" dirty="0"/>
              <a:t> Pattnaik, </a:t>
            </a:r>
            <a:r>
              <a:rPr lang="en-US" sz="2000" dirty="0" err="1"/>
              <a:t>Xulong</a:t>
            </a:r>
            <a:r>
              <a:rPr lang="en-US" sz="2000" dirty="0"/>
              <a:t> Tang, </a:t>
            </a:r>
            <a:r>
              <a:rPr lang="en-US" sz="2000" dirty="0" err="1"/>
              <a:t>Adwait</a:t>
            </a:r>
            <a:r>
              <a:rPr lang="en-US" sz="2000" dirty="0"/>
              <a:t> Jog, Onur </a:t>
            </a:r>
            <a:r>
              <a:rPr lang="en-US" sz="2000" dirty="0" err="1"/>
              <a:t>Kayiran</a:t>
            </a:r>
            <a:r>
              <a:rPr lang="en-US" sz="2000" dirty="0"/>
              <a:t>, </a:t>
            </a:r>
            <a:r>
              <a:rPr lang="en-US" sz="2000" dirty="0" err="1"/>
              <a:t>Asit</a:t>
            </a:r>
            <a:r>
              <a:rPr lang="en-US" sz="2000" dirty="0"/>
              <a:t> K. Mishra, </a:t>
            </a:r>
            <a:r>
              <a:rPr lang="en-US" sz="2000" dirty="0" err="1"/>
              <a:t>Mahmut</a:t>
            </a:r>
            <a:r>
              <a:rPr lang="en-US" sz="2000" dirty="0"/>
              <a:t> T. </a:t>
            </a:r>
            <a:r>
              <a:rPr lang="en-US" sz="2000" dirty="0" err="1"/>
              <a:t>Kandemir</a:t>
            </a:r>
            <a:r>
              <a:rPr lang="en-US" sz="2000" dirty="0"/>
              <a:t>, </a:t>
            </a:r>
            <a:r>
              <a:rPr lang="en-US" sz="2000" u="sng" dirty="0"/>
              <a:t>Onur Mutlu</a:t>
            </a:r>
            <a:r>
              <a:rPr lang="en-US" sz="2000" dirty="0"/>
              <a:t>, and Chita R. Das,</a:t>
            </a:r>
            <a:br>
              <a:rPr lang="en-US" sz="2000" dirty="0"/>
            </a:br>
            <a:r>
              <a:rPr lang="en-US" sz="2000" b="1" dirty="0">
                <a:hlinkClick r:id="rId2"/>
              </a:rPr>
              <a:t>"Scheduling Techniques for GPU Architectures with Processing-In-Memory Capabilities"</a:t>
            </a:r>
            <a:br>
              <a:rPr lang="en-US" sz="2000" dirty="0"/>
            </a:br>
            <a:r>
              <a:rPr lang="en-US" sz="2000" i="1" dirty="0"/>
              <a:t>Proceedings of the </a:t>
            </a:r>
            <a:r>
              <a:rPr lang="en-US" sz="2000" i="1" dirty="0">
                <a:hlinkClick r:id="rId3"/>
              </a:rPr>
              <a:t>25th International Conference on Parallel Architectures and Compilation Techniques</a:t>
            </a:r>
            <a:r>
              <a:rPr lang="en-US" sz="2000" i="1" dirty="0"/>
              <a:t> (</a:t>
            </a:r>
            <a:r>
              <a:rPr lang="en-US" sz="2000" b="1" i="1" dirty="0"/>
              <a:t>PACT</a:t>
            </a:r>
            <a:r>
              <a:rPr lang="en-US" sz="2000" i="1" dirty="0"/>
              <a:t>)</a:t>
            </a:r>
            <a:r>
              <a:rPr lang="en-US" sz="2000" dirty="0"/>
              <a:t>, Haifa, Israel, September 2016.</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167</a:t>
            </a:fld>
            <a:endParaRPr lang="en-US" altLang="en-US">
              <a:solidFill>
                <a:srgbClr val="000000"/>
              </a:solidFill>
            </a:endParaRPr>
          </a:p>
        </p:txBody>
      </p:sp>
      <p:pic>
        <p:nvPicPr>
          <p:cNvPr id="5" name="Picture 4"/>
          <p:cNvPicPr>
            <a:picLocks noChangeAspect="1"/>
          </p:cNvPicPr>
          <p:nvPr/>
        </p:nvPicPr>
        <p:blipFill>
          <a:blip r:embed="rId4"/>
          <a:stretch>
            <a:fillRect/>
          </a:stretch>
        </p:blipFill>
        <p:spPr>
          <a:xfrm>
            <a:off x="228600" y="3717032"/>
            <a:ext cx="8686800" cy="2476500"/>
          </a:xfrm>
          <a:prstGeom prst="rect">
            <a:avLst/>
          </a:prstGeom>
        </p:spPr>
      </p:pic>
    </p:spTree>
    <p:extLst>
      <p:ext uri="{BB962C8B-B14F-4D97-AF65-F5344CB8AC3E}">
        <p14:creationId xmlns:p14="http://schemas.microsoft.com/office/powerpoint/2010/main" val="18191416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Accelerating Linked Data Structures</a:t>
            </a:r>
          </a:p>
        </p:txBody>
      </p:sp>
      <p:sp>
        <p:nvSpPr>
          <p:cNvPr id="3" name="Content Placeholder 2"/>
          <p:cNvSpPr>
            <a:spLocks noGrp="1"/>
          </p:cNvSpPr>
          <p:nvPr>
            <p:ph idx="1"/>
          </p:nvPr>
        </p:nvSpPr>
        <p:spPr>
          <a:xfrm>
            <a:off x="228600" y="1095375"/>
            <a:ext cx="8610600" cy="2405633"/>
          </a:xfrm>
        </p:spPr>
        <p:txBody>
          <a:bodyPr/>
          <a:lstStyle/>
          <a:p>
            <a:r>
              <a:rPr lang="en-US" sz="2000" dirty="0"/>
              <a:t>Kevin Hsieh, Samira Khan, </a:t>
            </a:r>
            <a:r>
              <a:rPr lang="en-US" sz="2000" dirty="0" err="1"/>
              <a:t>Nandita</a:t>
            </a:r>
            <a:r>
              <a:rPr lang="en-US" sz="2000" dirty="0"/>
              <a:t> </a:t>
            </a:r>
            <a:r>
              <a:rPr lang="en-US" sz="2000" dirty="0" err="1"/>
              <a:t>Vijaykumar</a:t>
            </a:r>
            <a:r>
              <a:rPr lang="en-US" sz="2000" dirty="0"/>
              <a:t>, Kevin K. Chang, Amirali Boroumand, </a:t>
            </a:r>
            <a:r>
              <a:rPr lang="en-US" sz="2000" dirty="0" err="1"/>
              <a:t>Saugata</a:t>
            </a:r>
            <a:r>
              <a:rPr lang="en-US" sz="2000" dirty="0"/>
              <a:t> </a:t>
            </a:r>
            <a:r>
              <a:rPr lang="en-US" sz="2000" dirty="0" err="1"/>
              <a:t>Ghose</a:t>
            </a:r>
            <a:r>
              <a:rPr lang="en-US" sz="2000" dirty="0"/>
              <a:t>, and Onur Mutlu,</a:t>
            </a:r>
            <a:br>
              <a:rPr lang="en-US" sz="2000" dirty="0"/>
            </a:br>
            <a:r>
              <a:rPr lang="en-US" sz="2000" b="1" dirty="0">
                <a:hlinkClick r:id="rId2"/>
              </a:rPr>
              <a:t>"Accelerating Pointer Chasing in 3D-Stacked Memory: Challenges, Mechanisms, Evaluation"</a:t>
            </a:r>
            <a:br>
              <a:rPr lang="en-US" sz="2000" dirty="0"/>
            </a:br>
            <a:r>
              <a:rPr lang="en-US" sz="2000" i="1" dirty="0"/>
              <a:t>Proceedings of the </a:t>
            </a:r>
            <a:r>
              <a:rPr lang="en-US" sz="2000" i="1" dirty="0">
                <a:hlinkClick r:id="rId3"/>
              </a:rPr>
              <a:t>34th IEEE International Conference on Computer Design</a:t>
            </a:r>
            <a:r>
              <a:rPr lang="en-US" sz="2000" i="1" dirty="0"/>
              <a:t> (</a:t>
            </a:r>
            <a:r>
              <a:rPr lang="en-US" sz="2000" b="1" i="1" dirty="0"/>
              <a:t>ICCD</a:t>
            </a:r>
            <a:r>
              <a:rPr lang="en-US" sz="2000" i="1" dirty="0"/>
              <a:t>)</a:t>
            </a:r>
            <a:r>
              <a:rPr lang="en-US" sz="2000" dirty="0"/>
              <a:t>, Phoenix, AZ, USA, October 2016. </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292004D-7284-C244-B275-AB956C66515A}" type="slidenum">
              <a:rPr kumimoji="0" 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168</a:t>
            </a:fld>
            <a:endParaRPr kumimoji="0" 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4"/>
          <a:stretch>
            <a:fillRect/>
          </a:stretch>
        </p:blipFill>
        <p:spPr>
          <a:xfrm>
            <a:off x="0" y="3861048"/>
            <a:ext cx="9144000" cy="2260728"/>
          </a:xfrm>
          <a:prstGeom prst="rect">
            <a:avLst/>
          </a:prstGeom>
        </p:spPr>
      </p:pic>
    </p:spTree>
    <p:extLst>
      <p:ext uri="{BB962C8B-B14F-4D97-AF65-F5344CB8AC3E}">
        <p14:creationId xmlns:p14="http://schemas.microsoft.com/office/powerpoint/2010/main" val="1805013928"/>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Accelerating Dependent Cache Misses</a:t>
            </a:r>
          </a:p>
        </p:txBody>
      </p:sp>
      <p:sp>
        <p:nvSpPr>
          <p:cNvPr id="3" name="Content Placeholder 2"/>
          <p:cNvSpPr>
            <a:spLocks noGrp="1"/>
          </p:cNvSpPr>
          <p:nvPr>
            <p:ph idx="1"/>
          </p:nvPr>
        </p:nvSpPr>
        <p:spPr>
          <a:xfrm>
            <a:off x="228600" y="1052736"/>
            <a:ext cx="8807896" cy="5195664"/>
          </a:xfrm>
        </p:spPr>
        <p:txBody>
          <a:bodyPr/>
          <a:lstStyle/>
          <a:p>
            <a:r>
              <a:rPr lang="en-US" sz="2000" dirty="0" err="1"/>
              <a:t>Milad</a:t>
            </a:r>
            <a:r>
              <a:rPr lang="en-US" sz="2000" dirty="0"/>
              <a:t> Hashemi, </a:t>
            </a:r>
            <a:r>
              <a:rPr lang="en-US" sz="2000" dirty="0" err="1"/>
              <a:t>Khubaib</a:t>
            </a:r>
            <a:r>
              <a:rPr lang="en-US" sz="2000" dirty="0"/>
              <a:t>, </a:t>
            </a:r>
            <a:r>
              <a:rPr lang="en-US" sz="2000" dirty="0" err="1"/>
              <a:t>Eiman</a:t>
            </a:r>
            <a:r>
              <a:rPr lang="en-US" sz="2000" dirty="0"/>
              <a:t> </a:t>
            </a:r>
            <a:r>
              <a:rPr lang="en-US" sz="2000" dirty="0" err="1"/>
              <a:t>Ebrahimi</a:t>
            </a:r>
            <a:r>
              <a:rPr lang="en-US" sz="2000" dirty="0"/>
              <a:t>, Onur Mutlu, and Yale N. </a:t>
            </a:r>
            <a:r>
              <a:rPr lang="en-US" sz="2000" dirty="0" err="1"/>
              <a:t>Patt</a:t>
            </a:r>
            <a:r>
              <a:rPr lang="en-US" sz="2000" dirty="0"/>
              <a:t>,</a:t>
            </a:r>
            <a:br>
              <a:rPr lang="en-US" sz="2000" dirty="0"/>
            </a:br>
            <a:r>
              <a:rPr lang="en-US" sz="2000" b="1" dirty="0">
                <a:hlinkClick r:id="rId2"/>
              </a:rPr>
              <a:t>"Accelerating Dependent Cache Misses with an Enhanced Memory Controller"</a:t>
            </a:r>
            <a:br>
              <a:rPr lang="en-US" sz="2000" dirty="0"/>
            </a:br>
            <a:r>
              <a:rPr lang="en-US" sz="2000" i="1" dirty="0"/>
              <a:t>Proceedings of the </a:t>
            </a:r>
            <a:r>
              <a:rPr lang="en-US" sz="2000" i="1" dirty="0">
                <a:hlinkClick r:id="rId3"/>
              </a:rPr>
              <a:t>43rd International Symposium on Computer Architecture</a:t>
            </a:r>
            <a:r>
              <a:rPr lang="en-US" sz="2000" i="1" dirty="0"/>
              <a:t> (</a:t>
            </a:r>
            <a:r>
              <a:rPr lang="en-US" sz="2000" b="1" i="1" dirty="0"/>
              <a:t>ISCA</a:t>
            </a:r>
            <a:r>
              <a:rPr lang="en-US" sz="2000" i="1" dirty="0"/>
              <a:t>)</a:t>
            </a:r>
            <a:r>
              <a:rPr lang="en-US" sz="2000" dirty="0"/>
              <a:t>, Seoul, South Korea, June 2016.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br>
              <a:rPr lang="en-US" sz="2000" dirty="0"/>
            </a:br>
            <a:r>
              <a:rPr lang="en-US" sz="2000" dirty="0"/>
              <a:t>[</a:t>
            </a:r>
            <a:r>
              <a:rPr lang="en-US" sz="2000" dirty="0">
                <a:hlinkClick r:id="rId6"/>
              </a:rPr>
              <a:t>Lightning Session Slides (pptx)</a:t>
            </a:r>
            <a:r>
              <a:rPr lang="en-US" sz="2000" dirty="0"/>
              <a:t> </a:t>
            </a:r>
            <a:r>
              <a:rPr lang="en-US" sz="2000" dirty="0">
                <a:hlinkClick r:id="rId7"/>
              </a:rPr>
              <a:t>(pdf)</a:t>
            </a:r>
            <a:r>
              <a:rPr lang="en-US" sz="2000" dirty="0"/>
              <a:t>] </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169</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8"/>
          <a:stretch>
            <a:fillRect/>
          </a:stretch>
        </p:blipFill>
        <p:spPr>
          <a:xfrm>
            <a:off x="0" y="4018088"/>
            <a:ext cx="9144000" cy="1643160"/>
          </a:xfrm>
          <a:prstGeom prst="rect">
            <a:avLst/>
          </a:prstGeom>
        </p:spPr>
      </p:pic>
      <p:pic>
        <p:nvPicPr>
          <p:cNvPr id="6" name="Picture 5"/>
          <p:cNvPicPr>
            <a:picLocks noChangeAspect="1"/>
          </p:cNvPicPr>
          <p:nvPr/>
        </p:nvPicPr>
        <p:blipFill>
          <a:blip r:embed="rId9"/>
          <a:stretch>
            <a:fillRect/>
          </a:stretch>
        </p:blipFill>
        <p:spPr>
          <a:xfrm>
            <a:off x="0" y="5805264"/>
            <a:ext cx="9144000" cy="332336"/>
          </a:xfrm>
          <a:prstGeom prst="rect">
            <a:avLst/>
          </a:prstGeom>
        </p:spPr>
      </p:pic>
    </p:spTree>
    <p:extLst>
      <p:ext uri="{BB962C8B-B14F-4D97-AF65-F5344CB8AC3E}">
        <p14:creationId xmlns:p14="http://schemas.microsoft.com/office/powerpoint/2010/main" val="327218275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D2E8C23-FA4B-DC43-9A4E-AB414CD1EE1B}"/>
              </a:ext>
            </a:extLst>
          </p:cNvPr>
          <p:cNvSpPr>
            <a:spLocks noGrp="1"/>
          </p:cNvSpPr>
          <p:nvPr>
            <p:ph type="title"/>
          </p:nvPr>
        </p:nvSpPr>
        <p:spPr/>
        <p:txBody>
          <a:bodyPr/>
          <a:lstStyle/>
          <a:p>
            <a:r>
              <a:rPr lang="en-US" dirty="0"/>
              <a:t>FPGA-Based Alignment Filtering</a:t>
            </a:r>
          </a:p>
        </p:txBody>
      </p:sp>
      <p:sp>
        <p:nvSpPr>
          <p:cNvPr id="3" name="Content Placeholder 2">
            <a:extLst>
              <a:ext uri="{FF2B5EF4-FFF2-40B4-BE49-F238E27FC236}">
                <a16:creationId xmlns:a16="http://schemas.microsoft.com/office/drawing/2014/main" id="{7D7272F7-812F-9A42-AE52-085A1B7B969B}"/>
              </a:ext>
            </a:extLst>
          </p:cNvPr>
          <p:cNvSpPr>
            <a:spLocks noGrp="1"/>
          </p:cNvSpPr>
          <p:nvPr>
            <p:ph idx="1"/>
          </p:nvPr>
        </p:nvSpPr>
        <p:spPr>
          <a:xfrm>
            <a:off x="228600" y="980728"/>
            <a:ext cx="8610600" cy="4876800"/>
          </a:xfrm>
        </p:spPr>
        <p:txBody>
          <a:bodyPr/>
          <a:lstStyle/>
          <a:p>
            <a:r>
              <a:rPr lang="en-US" sz="2200" dirty="0"/>
              <a:t>Mohammed </a:t>
            </a:r>
            <a:r>
              <a:rPr lang="en-US" sz="2200" dirty="0" err="1"/>
              <a:t>Alser</a:t>
            </a:r>
            <a:r>
              <a:rPr lang="en-US" sz="2200" dirty="0"/>
              <a:t>, Hasan Hassan, </a:t>
            </a:r>
            <a:r>
              <a:rPr lang="en-US" sz="2200" dirty="0" err="1"/>
              <a:t>Hongyi</a:t>
            </a:r>
            <a:r>
              <a:rPr lang="en-US" sz="2200" dirty="0"/>
              <a:t> Xin, </a:t>
            </a:r>
            <a:r>
              <a:rPr lang="en-US" sz="2200" dirty="0" err="1"/>
              <a:t>Oguz</a:t>
            </a:r>
            <a:r>
              <a:rPr lang="en-US" sz="2200" dirty="0"/>
              <a:t> </a:t>
            </a:r>
            <a:r>
              <a:rPr lang="en-US" sz="2200" dirty="0" err="1"/>
              <a:t>Ergin</a:t>
            </a:r>
            <a:r>
              <a:rPr lang="en-US" sz="2200" dirty="0"/>
              <a:t>, Onur Mutlu, and Can Alkan</a:t>
            </a:r>
            <a:br>
              <a:rPr lang="en-US" sz="2200" dirty="0"/>
            </a:br>
            <a:r>
              <a:rPr lang="en-US" sz="2200" b="1" dirty="0">
                <a:hlinkClick r:id="rId2"/>
              </a:rPr>
              <a:t>"GateKeeper: A New Hardware Architecture for Accelerating Pre-Alignment in DNA Short Read Mapping"</a:t>
            </a:r>
            <a:br>
              <a:rPr lang="en-US" sz="2200" dirty="0"/>
            </a:br>
            <a:r>
              <a:rPr lang="en-US" sz="2200" b="1" i="1" dirty="0">
                <a:hlinkClick r:id="rId3"/>
              </a:rPr>
              <a:t>Bioinformatics</a:t>
            </a:r>
            <a:r>
              <a:rPr lang="en-US" sz="2200" dirty="0"/>
              <a:t>, [published online, May 31], 2017. </a:t>
            </a:r>
            <a:br>
              <a:rPr lang="en-US" sz="2200" dirty="0"/>
            </a:br>
            <a:r>
              <a:rPr lang="en-US" sz="2200" dirty="0"/>
              <a:t>[</a:t>
            </a:r>
            <a:r>
              <a:rPr lang="en-US" sz="2200" dirty="0">
                <a:hlinkClick r:id="rId4"/>
              </a:rPr>
              <a:t>Source Code</a:t>
            </a:r>
            <a:r>
              <a:rPr lang="en-US" sz="2200" dirty="0"/>
              <a:t>] </a:t>
            </a:r>
            <a:br>
              <a:rPr lang="en-US" sz="2200" dirty="0"/>
            </a:br>
            <a:r>
              <a:rPr lang="en-US" sz="2200" dirty="0"/>
              <a:t>[</a:t>
            </a:r>
            <a:r>
              <a:rPr lang="en-US" sz="2200" dirty="0">
                <a:hlinkClick r:id="rId5"/>
              </a:rPr>
              <a:t>Online link at Bioinformatics Journal</a:t>
            </a:r>
            <a:r>
              <a:rPr lang="en-US" sz="2200" dirty="0"/>
              <a:t>]</a:t>
            </a:r>
          </a:p>
          <a:p>
            <a:endParaRPr lang="en-US" sz="2200" dirty="0"/>
          </a:p>
        </p:txBody>
      </p:sp>
      <p:sp>
        <p:nvSpPr>
          <p:cNvPr id="4" name="Slide Number Placeholder 3">
            <a:extLst>
              <a:ext uri="{FF2B5EF4-FFF2-40B4-BE49-F238E27FC236}">
                <a16:creationId xmlns:a16="http://schemas.microsoft.com/office/drawing/2014/main" id="{D883C8AB-36A8-254D-9CE5-089EFEBE3CA7}"/>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a:extLst>
              <a:ext uri="{FF2B5EF4-FFF2-40B4-BE49-F238E27FC236}">
                <a16:creationId xmlns:a16="http://schemas.microsoft.com/office/drawing/2014/main" id="{590AFA7F-FE4D-6F48-BB4A-2296F0C0FBB8}"/>
              </a:ext>
            </a:extLst>
          </p:cNvPr>
          <p:cNvPicPr>
            <a:picLocks noChangeAspect="1"/>
          </p:cNvPicPr>
          <p:nvPr/>
        </p:nvPicPr>
        <p:blipFill>
          <a:blip r:embed="rId6"/>
          <a:stretch>
            <a:fillRect/>
          </a:stretch>
        </p:blipFill>
        <p:spPr>
          <a:xfrm>
            <a:off x="0" y="3930359"/>
            <a:ext cx="9144000" cy="2450969"/>
          </a:xfrm>
          <a:prstGeom prst="rect">
            <a:avLst/>
          </a:prstGeom>
        </p:spPr>
      </p:pic>
    </p:spTree>
    <p:extLst>
      <p:ext uri="{BB962C8B-B14F-4D97-AF65-F5344CB8AC3E}">
        <p14:creationId xmlns:p14="http://schemas.microsoft.com/office/powerpoint/2010/main" val="2306846279"/>
      </p:ext>
    </p:extLst>
  </p:cSld>
  <p:clrMapOvr>
    <a:masterClrMapping/>
  </p:clrMapOvr>
  <p:transition/>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Two Key Questions in 3D-Stacked PIM</a:t>
            </a:r>
          </a:p>
        </p:txBody>
      </p:sp>
      <p:sp>
        <p:nvSpPr>
          <p:cNvPr id="3" name="Content Placeholder 2"/>
          <p:cNvSpPr>
            <a:spLocks noGrp="1"/>
          </p:cNvSpPr>
          <p:nvPr>
            <p:ph idx="1"/>
          </p:nvPr>
        </p:nvSpPr>
        <p:spPr>
          <a:xfrm>
            <a:off x="228600" y="1196752"/>
            <a:ext cx="8610600" cy="5051648"/>
          </a:xfrm>
        </p:spPr>
        <p:txBody>
          <a:bodyPr/>
          <a:lstStyle/>
          <a:p>
            <a:r>
              <a:rPr lang="en-US" dirty="0"/>
              <a:t>How can we accelerate important applications if we use         </a:t>
            </a:r>
            <a:r>
              <a:rPr lang="en-US" dirty="0">
                <a:solidFill>
                  <a:srgbClr val="0000FF"/>
                </a:solidFill>
              </a:rPr>
              <a:t>3D-stacked memory as a coarse-grained accelerator</a:t>
            </a:r>
            <a:r>
              <a:rPr lang="en-US" dirty="0"/>
              <a:t>?</a:t>
            </a:r>
          </a:p>
          <a:p>
            <a:pPr lvl="1"/>
            <a:r>
              <a:rPr lang="en-US" dirty="0"/>
              <a:t>what is the architecture and programming model?</a:t>
            </a:r>
          </a:p>
          <a:p>
            <a:pPr lvl="1"/>
            <a:r>
              <a:rPr lang="en-US" dirty="0"/>
              <a:t>what are the mechanisms for acceleration?</a:t>
            </a:r>
          </a:p>
          <a:p>
            <a:pPr lvl="1"/>
            <a:endParaRPr lang="en-US" dirty="0"/>
          </a:p>
          <a:p>
            <a:pPr lvl="1"/>
            <a:endParaRPr lang="en-US" dirty="0"/>
          </a:p>
          <a:p>
            <a:r>
              <a:rPr lang="en-US" dirty="0"/>
              <a:t>What is the </a:t>
            </a:r>
            <a:r>
              <a:rPr lang="en-US" dirty="0">
                <a:solidFill>
                  <a:srgbClr val="0000FF"/>
                </a:solidFill>
              </a:rPr>
              <a:t>minimal processing-in-memory support </a:t>
            </a:r>
            <a:r>
              <a:rPr lang="en-US" dirty="0"/>
              <a:t>we can provide?</a:t>
            </a:r>
          </a:p>
          <a:p>
            <a:pPr lvl="1"/>
            <a:r>
              <a:rPr lang="en-US" dirty="0"/>
              <a:t>without changing the system significantly</a:t>
            </a:r>
          </a:p>
          <a:p>
            <a:pPr lvl="1"/>
            <a:r>
              <a:rPr lang="en-US" dirty="0"/>
              <a:t>while achieving significant benefits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170</a:t>
            </a:fld>
            <a:endParaRPr lang="en-US" altLang="en-US">
              <a:solidFill>
                <a:srgbClr val="000000"/>
              </a:solidFill>
            </a:endParaRPr>
          </a:p>
        </p:txBody>
      </p:sp>
      <p:sp>
        <p:nvSpPr>
          <p:cNvPr id="5" name="Rectangle 4"/>
          <p:cNvSpPr/>
          <p:nvPr/>
        </p:nvSpPr>
        <p:spPr>
          <a:xfrm>
            <a:off x="539552" y="3645024"/>
            <a:ext cx="8280920" cy="792088"/>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FFFFF"/>
              </a:solidFill>
            </a:endParaRPr>
          </a:p>
        </p:txBody>
      </p:sp>
    </p:spTree>
    <p:extLst>
      <p:ext uri="{BB962C8B-B14F-4D97-AF65-F5344CB8AC3E}">
        <p14:creationId xmlns:p14="http://schemas.microsoft.com/office/powerpoint/2010/main" val="29472981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PEI: PIM-Enabled Instructions (Ideas)</a:t>
            </a:r>
          </a:p>
        </p:txBody>
      </p:sp>
      <p:sp>
        <p:nvSpPr>
          <p:cNvPr id="3" name="Content Placeholder 2"/>
          <p:cNvSpPr>
            <a:spLocks noGrp="1"/>
          </p:cNvSpPr>
          <p:nvPr>
            <p:ph idx="1"/>
          </p:nvPr>
        </p:nvSpPr>
        <p:spPr>
          <a:xfrm>
            <a:off x="228600" y="908720"/>
            <a:ext cx="8915400" cy="5339680"/>
          </a:xfrm>
        </p:spPr>
        <p:txBody>
          <a:bodyPr/>
          <a:lstStyle/>
          <a:p>
            <a:r>
              <a:rPr lang="en-US" sz="2200" dirty="0">
                <a:solidFill>
                  <a:srgbClr val="0000FF"/>
                </a:solidFill>
              </a:rPr>
              <a:t>Goal: </a:t>
            </a:r>
            <a:r>
              <a:rPr lang="en-US" sz="2200" dirty="0"/>
              <a:t>Develop mechanisms to get the most out of near-data processing with </a:t>
            </a:r>
            <a:r>
              <a:rPr lang="en-US" sz="2200" dirty="0">
                <a:solidFill>
                  <a:schemeClr val="accent2">
                    <a:lumMod val="75000"/>
                  </a:schemeClr>
                </a:solidFill>
              </a:rPr>
              <a:t>minimal cost</a:t>
            </a:r>
            <a:r>
              <a:rPr lang="en-US" sz="2200" dirty="0"/>
              <a:t>, </a:t>
            </a:r>
            <a:r>
              <a:rPr lang="en-US" sz="2200" dirty="0">
                <a:solidFill>
                  <a:srgbClr val="2C6123"/>
                </a:solidFill>
              </a:rPr>
              <a:t>minimal changes to the system</a:t>
            </a:r>
            <a:r>
              <a:rPr lang="en-US" sz="2200" dirty="0"/>
              <a:t>, </a:t>
            </a:r>
            <a:r>
              <a:rPr lang="en-US" sz="2200" dirty="0">
                <a:solidFill>
                  <a:srgbClr val="2C6123"/>
                </a:solidFill>
              </a:rPr>
              <a:t>no changes to the programming model</a:t>
            </a:r>
          </a:p>
          <a:p>
            <a:endParaRPr lang="en-US" sz="700" dirty="0"/>
          </a:p>
          <a:p>
            <a:r>
              <a:rPr lang="en-US" sz="2200" dirty="0">
                <a:solidFill>
                  <a:srgbClr val="0000FF"/>
                </a:solidFill>
              </a:rPr>
              <a:t>Key Idea 1: </a:t>
            </a:r>
            <a:r>
              <a:rPr lang="en-US" altLang="ko-KR" sz="2200" dirty="0"/>
              <a:t>Expose each PIM operation as a </a:t>
            </a:r>
            <a:r>
              <a:rPr lang="en-US" altLang="ko-KR" sz="2200" dirty="0">
                <a:solidFill>
                  <a:srgbClr val="FF0000"/>
                </a:solidFill>
              </a:rPr>
              <a:t>cache-coherent, virtually-addressed host processor instruction </a:t>
            </a:r>
            <a:r>
              <a:rPr lang="en-US" altLang="ko-KR" sz="2200" dirty="0">
                <a:solidFill>
                  <a:srgbClr val="000000"/>
                </a:solidFill>
              </a:rPr>
              <a:t>(called PEI) </a:t>
            </a:r>
            <a:r>
              <a:rPr lang="en-US" altLang="ko-KR" sz="2200" dirty="0"/>
              <a:t>that operates on </a:t>
            </a:r>
            <a:r>
              <a:rPr lang="en-US" altLang="ko-KR" sz="2200" dirty="0">
                <a:solidFill>
                  <a:srgbClr val="FF0000"/>
                </a:solidFill>
              </a:rPr>
              <a:t>only a single cache block</a:t>
            </a:r>
          </a:p>
          <a:p>
            <a:pPr lvl="1"/>
            <a:r>
              <a:rPr lang="en-US" altLang="ko-KR" sz="1800" dirty="0">
                <a:solidFill>
                  <a:srgbClr val="000000"/>
                </a:solidFill>
              </a:rPr>
              <a:t>e.g., </a:t>
            </a:r>
            <a:r>
              <a:rPr lang="en-US" altLang="ko-KR" sz="1800" dirty="0">
                <a:solidFill>
                  <a:srgbClr val="000000"/>
                </a:solidFill>
                <a:latin typeface="Calibri"/>
                <a:ea typeface="나눔고딕"/>
              </a:rPr>
              <a:t>__</a:t>
            </a:r>
            <a:r>
              <a:rPr lang="en-US" altLang="ko-KR" sz="1800" dirty="0" err="1">
                <a:solidFill>
                  <a:srgbClr val="000000"/>
                </a:solidFill>
                <a:latin typeface="Calibri"/>
                <a:ea typeface="나눔고딕"/>
              </a:rPr>
              <a:t>pim_add</a:t>
            </a:r>
            <a:r>
              <a:rPr lang="en-US" altLang="ko-KR" sz="1800" dirty="0">
                <a:solidFill>
                  <a:srgbClr val="000000"/>
                </a:solidFill>
                <a:latin typeface="Calibri"/>
                <a:ea typeface="나눔고딕"/>
              </a:rPr>
              <a:t>(&amp;</a:t>
            </a:r>
            <a:r>
              <a:rPr lang="en-US" altLang="ko-KR" sz="1800" dirty="0" err="1">
                <a:solidFill>
                  <a:srgbClr val="000000"/>
                </a:solidFill>
                <a:latin typeface="Calibri"/>
                <a:ea typeface="나눔고딕"/>
              </a:rPr>
              <a:t>w.next_rank</a:t>
            </a:r>
            <a:r>
              <a:rPr lang="en-US" altLang="ko-KR" sz="1800" dirty="0">
                <a:solidFill>
                  <a:srgbClr val="000000"/>
                </a:solidFill>
                <a:latin typeface="Calibri"/>
                <a:ea typeface="나눔고딕"/>
              </a:rPr>
              <a:t>, value) </a:t>
            </a:r>
            <a:r>
              <a:rPr lang="en-US" altLang="ko-KR" sz="1800" dirty="0">
                <a:solidFill>
                  <a:srgbClr val="000000"/>
                </a:solidFill>
                <a:latin typeface="Calibri"/>
                <a:ea typeface="나눔고딕"/>
                <a:sym typeface="Wingdings"/>
              </a:rPr>
              <a:t> </a:t>
            </a:r>
            <a:r>
              <a:rPr lang="en-US" altLang="ko-KR" sz="1800" dirty="0" err="1">
                <a:solidFill>
                  <a:srgbClr val="000000"/>
                </a:solidFill>
                <a:latin typeface="Calibri"/>
                <a:ea typeface="나눔고딕"/>
              </a:rPr>
              <a:t>pim.add</a:t>
            </a:r>
            <a:r>
              <a:rPr lang="en-US" altLang="ko-KR" sz="1800" dirty="0">
                <a:solidFill>
                  <a:srgbClr val="000000"/>
                </a:solidFill>
                <a:latin typeface="Calibri"/>
                <a:ea typeface="나눔고딕"/>
              </a:rPr>
              <a:t> r1, (r2)</a:t>
            </a:r>
            <a:endParaRPr lang="ko-KR" altLang="en-US" sz="1800" dirty="0">
              <a:solidFill>
                <a:srgbClr val="000000"/>
              </a:solidFill>
              <a:latin typeface="Calibri"/>
              <a:ea typeface="나눔고딕"/>
            </a:endParaRPr>
          </a:p>
          <a:p>
            <a:pPr lvl="1"/>
            <a:r>
              <a:rPr lang="en-US" altLang="ko-KR" sz="1800" dirty="0">
                <a:solidFill>
                  <a:srgbClr val="000000"/>
                </a:solidFill>
              </a:rPr>
              <a:t>No changes sequential execution/programming model</a:t>
            </a:r>
          </a:p>
          <a:p>
            <a:pPr lvl="1"/>
            <a:r>
              <a:rPr lang="en-US" altLang="ko-KR" sz="1800" dirty="0">
                <a:solidFill>
                  <a:srgbClr val="000000"/>
                </a:solidFill>
              </a:rPr>
              <a:t>No changes to virtual memory</a:t>
            </a:r>
          </a:p>
          <a:p>
            <a:pPr lvl="1"/>
            <a:r>
              <a:rPr lang="en-US" altLang="ko-KR" sz="1800" dirty="0">
                <a:solidFill>
                  <a:srgbClr val="000000"/>
                </a:solidFill>
              </a:rPr>
              <a:t>Minimal changes to cache coherence</a:t>
            </a:r>
          </a:p>
          <a:p>
            <a:pPr lvl="1"/>
            <a:r>
              <a:rPr lang="en-US" altLang="ko-KR" sz="1800" dirty="0">
                <a:solidFill>
                  <a:srgbClr val="000000"/>
                </a:solidFill>
              </a:rPr>
              <a:t>No need for data mapping: Each PEI restricted to a single memory module</a:t>
            </a:r>
          </a:p>
          <a:p>
            <a:pPr lvl="1"/>
            <a:endParaRPr lang="en-US" altLang="ko-KR" sz="700" dirty="0">
              <a:solidFill>
                <a:srgbClr val="FF0000"/>
              </a:solidFill>
            </a:endParaRPr>
          </a:p>
          <a:p>
            <a:r>
              <a:rPr lang="en-US" altLang="ko-KR" sz="2200" dirty="0">
                <a:solidFill>
                  <a:srgbClr val="0000FF"/>
                </a:solidFill>
              </a:rPr>
              <a:t>Key Idea 2: </a:t>
            </a:r>
            <a:r>
              <a:rPr lang="en-US" altLang="ko-KR" sz="2200" dirty="0">
                <a:solidFill>
                  <a:srgbClr val="FF0000"/>
                </a:solidFill>
              </a:rPr>
              <a:t>Dynamically decide where to execute a PEI </a:t>
            </a:r>
            <a:r>
              <a:rPr lang="en-US" altLang="ko-KR" sz="2200" dirty="0"/>
              <a:t>(i.e., the host processor or PIM accelerator) based on simple locality characteristics and simple hardware predictors</a:t>
            </a:r>
          </a:p>
          <a:p>
            <a:pPr lvl="1"/>
            <a:r>
              <a:rPr lang="en-US" altLang="ko-KR" sz="1800" dirty="0"/>
              <a:t>Execute each operation at the location that provides the best performance</a:t>
            </a:r>
          </a:p>
          <a:p>
            <a:endParaRPr lang="en-US" dirty="0"/>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171</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Tree>
    <p:extLst>
      <p:ext uri="{BB962C8B-B14F-4D97-AF65-F5344CB8AC3E}">
        <p14:creationId xmlns:p14="http://schemas.microsoft.com/office/powerpoint/2010/main" val="38726928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PEI: PIM-Enabled Instructions (Example)</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172</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
        <p:nvSpPr>
          <p:cNvPr id="13" name="내용 개체 틀 5"/>
          <p:cNvSpPr>
            <a:spLocks noGrp="1"/>
          </p:cNvSpPr>
          <p:nvPr>
            <p:ph idx="1"/>
          </p:nvPr>
        </p:nvSpPr>
        <p:spPr>
          <a:xfrm>
            <a:off x="107504" y="4405920"/>
            <a:ext cx="9036496" cy="2029198"/>
          </a:xfrm>
        </p:spPr>
        <p:txBody>
          <a:bodyPr>
            <a:normAutofit fontScale="92500"/>
          </a:bodyPr>
          <a:lstStyle/>
          <a:p>
            <a:r>
              <a:rPr lang="en-US" altLang="ko-KR" dirty="0"/>
              <a:t>Executed either in memory or in the processor: dynamic decision</a:t>
            </a:r>
          </a:p>
          <a:p>
            <a:pPr lvl="1"/>
            <a:r>
              <a:rPr lang="en-US" altLang="ko-KR" dirty="0"/>
              <a:t>Low-cost locality monitoring for a single instruction</a:t>
            </a:r>
          </a:p>
          <a:p>
            <a:r>
              <a:rPr lang="en-US" altLang="ko-KR" dirty="0"/>
              <a:t>Cache-coherent, virtually-addressed, single cache block only</a:t>
            </a:r>
          </a:p>
          <a:p>
            <a:r>
              <a:rPr lang="en-US" altLang="ko-KR" dirty="0"/>
              <a:t>Atomic between different PEIs</a:t>
            </a:r>
          </a:p>
          <a:p>
            <a:r>
              <a:rPr lang="en-US" altLang="ko-KR" i="1" dirty="0"/>
              <a:t>Not</a:t>
            </a:r>
            <a:r>
              <a:rPr lang="en-US" altLang="ko-KR" dirty="0"/>
              <a:t> atomic with normal instructions (use </a:t>
            </a:r>
            <a:r>
              <a:rPr lang="en-US" altLang="ko-KR" i="1" dirty="0" err="1"/>
              <a:t>pfence</a:t>
            </a:r>
            <a:r>
              <a:rPr lang="en-US" altLang="ko-KR" i="1" dirty="0"/>
              <a:t> </a:t>
            </a:r>
            <a:r>
              <a:rPr lang="en-US" altLang="ko-KR" dirty="0"/>
              <a:t>for ordering)</a:t>
            </a:r>
          </a:p>
        </p:txBody>
      </p:sp>
      <p:sp>
        <p:nvSpPr>
          <p:cNvPr id="27" name="직사각형 6"/>
          <p:cNvSpPr/>
          <p:nvPr/>
        </p:nvSpPr>
        <p:spPr>
          <a:xfrm>
            <a:off x="35496" y="3266043"/>
            <a:ext cx="1265058" cy="395409"/>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sysClr val="windowText" lastClr="000000"/>
              </a:solidFill>
              <a:effectLst/>
              <a:uLnTx/>
              <a:uFillTx/>
              <a:latin typeface="Calibri"/>
              <a:ea typeface="나눔고딕"/>
              <a:cs typeface="+mn-cs"/>
            </a:endParaRPr>
          </a:p>
        </p:txBody>
      </p:sp>
      <p:sp>
        <p:nvSpPr>
          <p:cNvPr id="28" name="직사각형 3"/>
          <p:cNvSpPr/>
          <p:nvPr/>
        </p:nvSpPr>
        <p:spPr>
          <a:xfrm>
            <a:off x="570312" y="2050872"/>
            <a:ext cx="4423701" cy="395409"/>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sysClr val="windowText" lastClr="000000"/>
              </a:solidFill>
              <a:effectLst/>
              <a:uLnTx/>
              <a:uFillTx/>
              <a:latin typeface="Calibri"/>
              <a:ea typeface="나눔고딕"/>
              <a:cs typeface="+mn-cs"/>
            </a:endParaRPr>
          </a:p>
        </p:txBody>
      </p:sp>
      <p:sp>
        <p:nvSpPr>
          <p:cNvPr id="29" name="내용 개체 틀 4"/>
          <p:cNvSpPr txBox="1">
            <a:spLocks/>
          </p:cNvSpPr>
          <p:nvPr/>
        </p:nvSpPr>
        <p:spPr>
          <a:xfrm>
            <a:off x="49052" y="780844"/>
            <a:ext cx="7578044" cy="2936188"/>
          </a:xfrm>
          <a:prstGeom prst="rect">
            <a:avLst/>
          </a:prstGeom>
        </p:spPr>
        <p:txBody>
          <a:bodyPr vert="horz" lIns="91440" tIns="45720" rIns="91440" bIns="45720" rtlCol="0">
            <a:spAutoFit/>
          </a:bodyPr>
          <a:lstStyle>
            <a:lvl1pPr marL="342900" indent="-342900" algn="l" defTabSz="914400" rtl="0" eaLnBrk="1" latinLnBrk="1" hangingPunct="1">
              <a:spcBef>
                <a:spcPts val="5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1" hangingPunct="1">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1" hangingPunct="1">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14400" rtl="0" eaLnBrk="1" fontAlgn="auto" latinLnBrk="1" hangingPunct="1">
              <a:lnSpc>
                <a:spcPct val="110000"/>
              </a:lnSpc>
              <a:spcBef>
                <a:spcPts val="0"/>
              </a:spcBef>
              <a:spcAft>
                <a:spcPts val="0"/>
              </a:spcAft>
              <a:buClrTx/>
              <a:buSzTx/>
              <a:buFont typeface="Arial" pitchFamily="34" charset="0"/>
              <a:buNone/>
              <a:tabLst/>
              <a:defRPr/>
            </a:pPr>
            <a:r>
              <a:rPr kumimoji="0" lang="en-US" altLang="ko-KR" sz="2400" b="1" i="0" u="none" strike="noStrike" kern="1200" cap="none" spc="0" normalizeH="0" baseline="0" noProof="0" dirty="0">
                <a:ln>
                  <a:noFill/>
                </a:ln>
                <a:solidFill>
                  <a:sysClr val="windowText" lastClr="000000"/>
                </a:solidFill>
                <a:effectLst/>
                <a:uLnTx/>
                <a:uFillTx/>
                <a:latin typeface="Calibri"/>
                <a:ea typeface="나눔고딕"/>
                <a:cs typeface="+mn-cs"/>
              </a:rPr>
              <a:t>for</a:t>
            </a:r>
            <a:r>
              <a:rPr kumimoji="0" lang="en-US" altLang="ko-KR" sz="2400" b="0" i="0" u="none" strike="noStrike" kern="1200" cap="none" spc="0" normalizeH="0" baseline="0" noProof="0" dirty="0">
                <a:ln>
                  <a:noFill/>
                </a:ln>
                <a:solidFill>
                  <a:sysClr val="windowText" lastClr="000000"/>
                </a:solidFill>
                <a:effectLst/>
                <a:uLnTx/>
                <a:uFillTx/>
                <a:latin typeface="Calibri"/>
                <a:ea typeface="나눔고딕"/>
                <a:cs typeface="+mn-cs"/>
              </a:rPr>
              <a:t> (v: </a:t>
            </a:r>
            <a:r>
              <a:rPr kumimoji="0" lang="en-US" altLang="ko-KR" sz="2400" b="0" i="0" u="none" strike="noStrike" kern="1200" cap="none" spc="0" normalizeH="0" baseline="0" noProof="0" dirty="0" err="1">
                <a:ln>
                  <a:noFill/>
                </a:ln>
                <a:solidFill>
                  <a:sysClr val="windowText" lastClr="000000"/>
                </a:solidFill>
                <a:effectLst/>
                <a:uLnTx/>
                <a:uFillTx/>
                <a:latin typeface="Calibri"/>
                <a:ea typeface="나눔고딕"/>
                <a:cs typeface="+mn-cs"/>
              </a:rPr>
              <a:t>graph.vertices</a:t>
            </a:r>
            <a:r>
              <a:rPr kumimoji="0" lang="en-US" altLang="ko-KR" sz="2400" b="0" i="0" u="none" strike="noStrike" kern="1200" cap="none" spc="0" normalizeH="0" baseline="0" noProof="0" dirty="0">
                <a:ln>
                  <a:noFill/>
                </a:ln>
                <a:solidFill>
                  <a:sysClr val="windowText" lastClr="000000"/>
                </a:solidFill>
                <a:effectLst/>
                <a:uLnTx/>
                <a:uFillTx/>
                <a:latin typeface="Calibri"/>
                <a:ea typeface="나눔고딕"/>
                <a:cs typeface="+mn-cs"/>
              </a:rPr>
              <a:t>) {</a:t>
            </a:r>
          </a:p>
          <a:p>
            <a:pPr marL="0" marR="0" lvl="0" indent="0" algn="l" defTabSz="914400" rtl="0" eaLnBrk="1" fontAlgn="auto" latinLnBrk="1" hangingPunct="1">
              <a:lnSpc>
                <a:spcPct val="110000"/>
              </a:lnSpc>
              <a:spcBef>
                <a:spcPts val="0"/>
              </a:spcBef>
              <a:spcAft>
                <a:spcPts val="0"/>
              </a:spcAft>
              <a:buClrTx/>
              <a:buSzTx/>
              <a:buFont typeface="Arial" pitchFamily="34" charset="0"/>
              <a:buNone/>
              <a:tabLst/>
              <a:defRPr/>
            </a:pPr>
            <a:r>
              <a:rPr kumimoji="0" lang="en-US" altLang="ko-KR" sz="2400" b="0" i="0" u="none" strike="noStrike" kern="1200" cap="none" spc="0" normalizeH="0" baseline="0" noProof="0" dirty="0">
                <a:ln>
                  <a:noFill/>
                </a:ln>
                <a:solidFill>
                  <a:sysClr val="windowText" lastClr="000000"/>
                </a:solidFill>
                <a:effectLst/>
                <a:uLnTx/>
                <a:uFillTx/>
                <a:latin typeface="Calibri"/>
                <a:ea typeface="나눔고딕"/>
                <a:cs typeface="+mn-cs"/>
              </a:rPr>
              <a:t>    value = weight * </a:t>
            </a:r>
            <a:r>
              <a:rPr kumimoji="0" lang="en-US" altLang="ko-KR" sz="2400" b="0" i="0" u="none" strike="noStrike" kern="1200" cap="none" spc="0" normalizeH="0" baseline="0" noProof="0" dirty="0" err="1">
                <a:ln>
                  <a:noFill/>
                </a:ln>
                <a:solidFill>
                  <a:sysClr val="windowText" lastClr="000000"/>
                </a:solidFill>
                <a:effectLst/>
                <a:uLnTx/>
                <a:uFillTx/>
                <a:latin typeface="Calibri"/>
                <a:ea typeface="나눔고딕"/>
                <a:cs typeface="+mn-cs"/>
              </a:rPr>
              <a:t>v.rank</a:t>
            </a:r>
            <a:r>
              <a:rPr kumimoji="0" lang="en-US" altLang="ko-KR" sz="2400" b="0" i="0" u="none" strike="noStrike" kern="1200" cap="none" spc="0" normalizeH="0" baseline="0" noProof="0" dirty="0">
                <a:ln>
                  <a:noFill/>
                </a:ln>
                <a:solidFill>
                  <a:sysClr val="windowText" lastClr="000000"/>
                </a:solidFill>
                <a:effectLst/>
                <a:uLnTx/>
                <a:uFillTx/>
                <a:latin typeface="Calibri"/>
                <a:ea typeface="나눔고딕"/>
                <a:cs typeface="+mn-cs"/>
              </a:rPr>
              <a:t>;</a:t>
            </a:r>
          </a:p>
          <a:p>
            <a:pPr marL="0" marR="0" lvl="0" indent="0" algn="l" defTabSz="914400" rtl="0" eaLnBrk="1" fontAlgn="auto" latinLnBrk="1" hangingPunct="1">
              <a:lnSpc>
                <a:spcPct val="110000"/>
              </a:lnSpc>
              <a:spcBef>
                <a:spcPts val="0"/>
              </a:spcBef>
              <a:spcAft>
                <a:spcPts val="0"/>
              </a:spcAft>
              <a:buClrTx/>
              <a:buSzTx/>
              <a:buFont typeface="Arial" pitchFamily="34" charset="0"/>
              <a:buNone/>
              <a:tabLst/>
              <a:defRPr/>
            </a:pPr>
            <a:r>
              <a:rPr kumimoji="0" lang="en-US" altLang="ko-KR" sz="2400" b="1" i="0" u="none" strike="noStrike" kern="1200" cap="none" spc="0" normalizeH="0" baseline="0" noProof="0" dirty="0">
                <a:ln>
                  <a:noFill/>
                </a:ln>
                <a:solidFill>
                  <a:sysClr val="windowText" lastClr="000000"/>
                </a:solidFill>
                <a:effectLst/>
                <a:uLnTx/>
                <a:uFillTx/>
                <a:latin typeface="Calibri"/>
                <a:ea typeface="나눔고딕"/>
                <a:cs typeface="+mn-cs"/>
              </a:rPr>
              <a:t>    for</a:t>
            </a:r>
            <a:r>
              <a:rPr kumimoji="0" lang="en-US" altLang="ko-KR" sz="2400" b="0" i="0" u="none" strike="noStrike" kern="1200" cap="none" spc="0" normalizeH="0" baseline="0" noProof="0" dirty="0">
                <a:ln>
                  <a:noFill/>
                </a:ln>
                <a:solidFill>
                  <a:sysClr val="windowText" lastClr="000000"/>
                </a:solidFill>
                <a:effectLst/>
                <a:uLnTx/>
                <a:uFillTx/>
                <a:latin typeface="Calibri"/>
                <a:ea typeface="나눔고딕"/>
                <a:cs typeface="+mn-cs"/>
              </a:rPr>
              <a:t> (w: </a:t>
            </a:r>
            <a:r>
              <a:rPr kumimoji="0" lang="en-US" altLang="ko-KR" sz="2400" b="0" i="0" u="none" strike="noStrike" kern="1200" cap="none" spc="0" normalizeH="0" baseline="0" noProof="0" dirty="0" err="1">
                <a:ln>
                  <a:noFill/>
                </a:ln>
                <a:solidFill>
                  <a:sysClr val="windowText" lastClr="000000"/>
                </a:solidFill>
                <a:effectLst/>
                <a:uLnTx/>
                <a:uFillTx/>
                <a:latin typeface="Calibri"/>
                <a:ea typeface="나눔고딕"/>
                <a:cs typeface="+mn-cs"/>
              </a:rPr>
              <a:t>v.successors</a:t>
            </a:r>
            <a:r>
              <a:rPr kumimoji="0" lang="en-US" altLang="ko-KR" sz="2400" b="0" i="0" u="none" strike="noStrike" kern="1200" cap="none" spc="0" normalizeH="0" baseline="0" noProof="0" dirty="0">
                <a:ln>
                  <a:noFill/>
                </a:ln>
                <a:solidFill>
                  <a:sysClr val="windowText" lastClr="000000"/>
                </a:solidFill>
                <a:effectLst/>
                <a:uLnTx/>
                <a:uFillTx/>
                <a:latin typeface="Calibri"/>
                <a:ea typeface="나눔고딕"/>
                <a:cs typeface="+mn-cs"/>
              </a:rPr>
              <a:t>) {</a:t>
            </a:r>
          </a:p>
          <a:p>
            <a:pPr marL="0" marR="0" lvl="0" indent="0" algn="l" defTabSz="914400" rtl="0" eaLnBrk="1" fontAlgn="auto" latinLnBrk="1" hangingPunct="1">
              <a:lnSpc>
                <a:spcPct val="110000"/>
              </a:lnSpc>
              <a:spcBef>
                <a:spcPts val="0"/>
              </a:spcBef>
              <a:spcAft>
                <a:spcPts val="0"/>
              </a:spcAft>
              <a:buClrTx/>
              <a:buSzTx/>
              <a:buFont typeface="Arial" pitchFamily="34" charset="0"/>
              <a:buNone/>
              <a:tabLst/>
              <a:defRPr/>
            </a:pPr>
            <a:r>
              <a:rPr kumimoji="0" lang="en-US" altLang="ko-KR" sz="2400" b="0" i="0" u="none" strike="noStrike" kern="1200" cap="none" spc="0" normalizeH="0" baseline="0" noProof="0" dirty="0">
                <a:ln>
                  <a:noFill/>
                </a:ln>
                <a:solidFill>
                  <a:sysClr val="windowText" lastClr="000000"/>
                </a:solidFill>
                <a:effectLst/>
                <a:uLnTx/>
                <a:uFillTx/>
                <a:latin typeface="Calibri"/>
                <a:ea typeface="나눔고딕"/>
                <a:cs typeface="+mn-cs"/>
              </a:rPr>
              <a:t>        __</a:t>
            </a:r>
            <a:r>
              <a:rPr kumimoji="0" lang="en-US" altLang="ko-KR" sz="2400" b="0" i="0" u="none" strike="noStrike" kern="1200" cap="none" spc="0" normalizeH="0" baseline="0" noProof="0" dirty="0" err="1">
                <a:ln>
                  <a:noFill/>
                </a:ln>
                <a:solidFill>
                  <a:sysClr val="windowText" lastClr="000000"/>
                </a:solidFill>
                <a:effectLst/>
                <a:uLnTx/>
                <a:uFillTx/>
                <a:latin typeface="Calibri"/>
                <a:ea typeface="나눔고딕"/>
                <a:cs typeface="+mn-cs"/>
              </a:rPr>
              <a:t>pim_add</a:t>
            </a:r>
            <a:r>
              <a:rPr kumimoji="0" lang="en-US" altLang="ko-KR" sz="2400" b="0" i="0" u="none" strike="noStrike" kern="1200" cap="none" spc="0" normalizeH="0" baseline="0" noProof="0" dirty="0">
                <a:ln>
                  <a:noFill/>
                </a:ln>
                <a:solidFill>
                  <a:sysClr val="windowText" lastClr="000000"/>
                </a:solidFill>
                <a:effectLst/>
                <a:uLnTx/>
                <a:uFillTx/>
                <a:latin typeface="Calibri"/>
                <a:ea typeface="나눔고딕"/>
                <a:cs typeface="+mn-cs"/>
              </a:rPr>
              <a:t>(&amp;</a:t>
            </a:r>
            <a:r>
              <a:rPr kumimoji="0" lang="en-US" altLang="ko-KR" sz="2400" b="0" i="0" u="none" strike="noStrike" kern="1200" cap="none" spc="0" normalizeH="0" baseline="0" noProof="0" dirty="0" err="1">
                <a:ln>
                  <a:noFill/>
                </a:ln>
                <a:solidFill>
                  <a:sysClr val="windowText" lastClr="000000"/>
                </a:solidFill>
                <a:effectLst/>
                <a:uLnTx/>
                <a:uFillTx/>
                <a:latin typeface="Calibri"/>
                <a:ea typeface="나눔고딕"/>
                <a:cs typeface="+mn-cs"/>
              </a:rPr>
              <a:t>w.next_rank</a:t>
            </a:r>
            <a:r>
              <a:rPr kumimoji="0" lang="en-US" altLang="ko-KR" sz="2400" b="0" i="0" u="none" strike="noStrike" kern="1200" cap="none" spc="0" normalizeH="0" baseline="0" noProof="0" dirty="0">
                <a:ln>
                  <a:noFill/>
                </a:ln>
                <a:solidFill>
                  <a:sysClr val="windowText" lastClr="000000"/>
                </a:solidFill>
                <a:effectLst/>
                <a:uLnTx/>
                <a:uFillTx/>
                <a:latin typeface="Calibri"/>
                <a:ea typeface="나눔고딕"/>
                <a:cs typeface="+mn-cs"/>
              </a:rPr>
              <a:t>, value);</a:t>
            </a:r>
          </a:p>
          <a:p>
            <a:pPr marL="0" marR="0" lvl="0" indent="0" algn="l" defTabSz="914400" rtl="0" eaLnBrk="1" fontAlgn="auto" latinLnBrk="1" hangingPunct="1">
              <a:lnSpc>
                <a:spcPct val="110000"/>
              </a:lnSpc>
              <a:spcBef>
                <a:spcPts val="0"/>
              </a:spcBef>
              <a:spcAft>
                <a:spcPts val="0"/>
              </a:spcAft>
              <a:buClrTx/>
              <a:buSzTx/>
              <a:buFont typeface="Arial" pitchFamily="34" charset="0"/>
              <a:buNone/>
              <a:tabLst/>
              <a:defRPr/>
            </a:pPr>
            <a:r>
              <a:rPr kumimoji="0" lang="en-US" altLang="ko-KR" sz="2400" b="0" i="0" u="none" strike="noStrike" kern="1200" cap="none" spc="0" normalizeH="0" baseline="0" noProof="0" dirty="0">
                <a:ln>
                  <a:noFill/>
                </a:ln>
                <a:solidFill>
                  <a:sysClr val="windowText" lastClr="000000"/>
                </a:solidFill>
                <a:effectLst/>
                <a:uLnTx/>
                <a:uFillTx/>
                <a:latin typeface="Calibri"/>
                <a:ea typeface="나눔고딕"/>
                <a:cs typeface="+mn-cs"/>
              </a:rPr>
              <a:t>    }</a:t>
            </a:r>
          </a:p>
          <a:p>
            <a:pPr marL="0" marR="0" lvl="0" indent="0" algn="l" defTabSz="914400" rtl="0" eaLnBrk="1" fontAlgn="auto" latinLnBrk="1" hangingPunct="1">
              <a:lnSpc>
                <a:spcPct val="110000"/>
              </a:lnSpc>
              <a:spcBef>
                <a:spcPts val="0"/>
              </a:spcBef>
              <a:spcAft>
                <a:spcPts val="0"/>
              </a:spcAft>
              <a:buClrTx/>
              <a:buSzTx/>
              <a:buFont typeface="Arial" pitchFamily="34" charset="0"/>
              <a:buNone/>
              <a:tabLst/>
              <a:defRPr/>
            </a:pPr>
            <a:r>
              <a:rPr kumimoji="0" lang="en-US" altLang="ko-KR" sz="2400" b="0" i="0" u="none" strike="noStrike" kern="1200" cap="none" spc="0" normalizeH="0" baseline="0" noProof="0" dirty="0">
                <a:ln>
                  <a:noFill/>
                </a:ln>
                <a:solidFill>
                  <a:sysClr val="windowText" lastClr="000000"/>
                </a:solidFill>
                <a:effectLst/>
                <a:uLnTx/>
                <a:uFillTx/>
                <a:latin typeface="Calibri"/>
                <a:ea typeface="나눔고딕"/>
                <a:cs typeface="+mn-cs"/>
              </a:rPr>
              <a:t>}</a:t>
            </a:r>
          </a:p>
          <a:p>
            <a:pPr marL="0" marR="0" lvl="0" indent="0" algn="l" defTabSz="914400" rtl="0" eaLnBrk="1" fontAlgn="auto" latinLnBrk="1" hangingPunct="1">
              <a:lnSpc>
                <a:spcPct val="110000"/>
              </a:lnSpc>
              <a:spcBef>
                <a:spcPts val="0"/>
              </a:spcBef>
              <a:spcAft>
                <a:spcPts val="0"/>
              </a:spcAft>
              <a:buClrTx/>
              <a:buSzTx/>
              <a:buFont typeface="Arial" pitchFamily="34" charset="0"/>
              <a:buNone/>
              <a:tabLst/>
              <a:defRPr/>
            </a:pPr>
            <a:r>
              <a:rPr kumimoji="0" lang="en-US" altLang="ko-KR" sz="2400" b="0" i="0" u="none" strike="noStrike" kern="1200" cap="none" spc="0" normalizeH="0" baseline="0" noProof="0" dirty="0" err="1">
                <a:ln>
                  <a:noFill/>
                </a:ln>
                <a:solidFill>
                  <a:sysClr val="windowText" lastClr="000000"/>
                </a:solidFill>
                <a:effectLst/>
                <a:uLnTx/>
                <a:uFillTx/>
                <a:latin typeface="Calibri"/>
                <a:ea typeface="나눔고딕"/>
                <a:cs typeface="+mn-cs"/>
              </a:rPr>
              <a:t>pfence</a:t>
            </a:r>
            <a:r>
              <a:rPr kumimoji="0" lang="en-US" altLang="ko-KR" sz="2400" b="0" i="0" u="none" strike="noStrike" kern="1200" cap="none" spc="0" normalizeH="0" baseline="0" noProof="0" dirty="0">
                <a:ln>
                  <a:noFill/>
                </a:ln>
                <a:solidFill>
                  <a:sysClr val="windowText" lastClr="000000"/>
                </a:solidFill>
                <a:effectLst/>
                <a:uLnTx/>
                <a:uFillTx/>
                <a:latin typeface="Calibri"/>
                <a:ea typeface="나눔고딕"/>
                <a:cs typeface="+mn-cs"/>
              </a:rPr>
              <a:t>();</a:t>
            </a:r>
          </a:p>
        </p:txBody>
      </p:sp>
      <p:sp>
        <p:nvSpPr>
          <p:cNvPr id="30" name="직사각형 2"/>
          <p:cNvSpPr/>
          <p:nvPr/>
        </p:nvSpPr>
        <p:spPr>
          <a:xfrm>
            <a:off x="5549208" y="1375516"/>
            <a:ext cx="2005880" cy="383032"/>
          </a:xfrm>
          <a:prstGeom prst="rect">
            <a:avLst/>
          </a:prstGeom>
          <a:solidFill>
            <a:sysClr val="window" lastClr="FFFFFF"/>
          </a:solidFill>
          <a:ln w="25400" cap="flat" cmpd="sng" algn="ctr">
            <a:solidFill>
              <a:srgbClr val="FAA43A"/>
            </a:solidFill>
            <a:prstDash val="dash"/>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1800" b="0" i="0" u="none" strike="noStrike" kern="0" cap="none" spc="0" normalizeH="0" baseline="0" noProof="0" dirty="0" err="1">
                <a:ln>
                  <a:noFill/>
                </a:ln>
                <a:solidFill>
                  <a:sysClr val="windowText" lastClr="000000"/>
                </a:solidFill>
                <a:effectLst/>
                <a:uLnTx/>
                <a:uFillTx/>
                <a:latin typeface="Calibri"/>
                <a:ea typeface="나눔고딕"/>
                <a:cs typeface="+mn-cs"/>
              </a:rPr>
              <a:t>pim.add</a:t>
            </a:r>
            <a:r>
              <a:rPr kumimoji="0" lang="en-US" altLang="ko-KR" sz="1800" b="0" i="0" u="none" strike="noStrike" kern="0" cap="none" spc="0" normalizeH="0" baseline="0" noProof="0" dirty="0">
                <a:ln>
                  <a:noFill/>
                </a:ln>
                <a:solidFill>
                  <a:sysClr val="windowText" lastClr="000000"/>
                </a:solidFill>
                <a:effectLst/>
                <a:uLnTx/>
                <a:uFillTx/>
                <a:latin typeface="Calibri"/>
                <a:ea typeface="나눔고딕"/>
                <a:cs typeface="+mn-cs"/>
              </a:rPr>
              <a:t> r1, (r2)</a:t>
            </a:r>
            <a:endParaRPr kumimoji="0" lang="ko-KR" altLang="en-US" sz="1800" b="0" i="0" u="none" strike="noStrike" kern="0" cap="none" spc="0" normalizeH="0" baseline="0" noProof="0" dirty="0">
              <a:ln>
                <a:noFill/>
              </a:ln>
              <a:solidFill>
                <a:sysClr val="windowText" lastClr="000000"/>
              </a:solidFill>
              <a:effectLst/>
              <a:uLnTx/>
              <a:uFillTx/>
              <a:latin typeface="Calibri"/>
              <a:ea typeface="나눔고딕"/>
              <a:cs typeface="+mn-cs"/>
            </a:endParaRPr>
          </a:p>
        </p:txBody>
      </p:sp>
      <p:cxnSp>
        <p:nvCxnSpPr>
          <p:cNvPr id="31" name="구부러진 연결선 8"/>
          <p:cNvCxnSpPr>
            <a:stCxn id="28" idx="3"/>
            <a:endCxn id="30" idx="1"/>
          </p:cNvCxnSpPr>
          <p:nvPr/>
        </p:nvCxnSpPr>
        <p:spPr>
          <a:xfrm flipV="1">
            <a:off x="4994013" y="1567032"/>
            <a:ext cx="555195" cy="681545"/>
          </a:xfrm>
          <a:prstGeom prst="curvedConnector3">
            <a:avLst>
              <a:gd name="adj1" fmla="val 50000"/>
            </a:avLst>
          </a:prstGeom>
          <a:noFill/>
          <a:ln w="9525" cap="flat" cmpd="sng" algn="ctr">
            <a:solidFill>
              <a:srgbClr val="FAA43A">
                <a:shade val="95000"/>
                <a:satMod val="105000"/>
              </a:srgbClr>
            </a:solidFill>
            <a:prstDash val="solid"/>
            <a:tailEnd type="triangle"/>
          </a:ln>
          <a:effectLst/>
        </p:spPr>
      </p:cxnSp>
      <p:sp>
        <p:nvSpPr>
          <p:cNvPr id="32" name="직사각형 11"/>
          <p:cNvSpPr/>
          <p:nvPr/>
        </p:nvSpPr>
        <p:spPr>
          <a:xfrm>
            <a:off x="1866456" y="2927345"/>
            <a:ext cx="1080120" cy="383032"/>
          </a:xfrm>
          <a:prstGeom prst="rect">
            <a:avLst/>
          </a:prstGeom>
          <a:solidFill>
            <a:sysClr val="window" lastClr="FFFFFF"/>
          </a:solidFill>
          <a:ln w="25400" cap="flat" cmpd="sng" algn="ctr">
            <a:solidFill>
              <a:srgbClr val="FAA43A"/>
            </a:solidFill>
            <a:prstDash val="dash"/>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1800" b="0" i="0" u="none" strike="noStrike" kern="0" cap="none" spc="0" normalizeH="0" baseline="0" noProof="0" dirty="0" err="1">
                <a:ln>
                  <a:noFill/>
                </a:ln>
                <a:solidFill>
                  <a:sysClr val="windowText" lastClr="000000"/>
                </a:solidFill>
                <a:effectLst/>
                <a:uLnTx/>
                <a:uFillTx/>
                <a:latin typeface="Calibri"/>
                <a:ea typeface="나눔고딕"/>
                <a:cs typeface="+mn-cs"/>
              </a:rPr>
              <a:t>pfence</a:t>
            </a:r>
            <a:endParaRPr kumimoji="0" lang="ko-KR" altLang="en-US" sz="1800" b="0" i="0" u="none" strike="noStrike" kern="0" cap="none" spc="0" normalizeH="0" baseline="0" noProof="0" dirty="0">
              <a:ln>
                <a:noFill/>
              </a:ln>
              <a:solidFill>
                <a:sysClr val="windowText" lastClr="000000"/>
              </a:solidFill>
              <a:effectLst/>
              <a:uLnTx/>
              <a:uFillTx/>
              <a:latin typeface="Calibri"/>
              <a:ea typeface="나눔고딕"/>
              <a:cs typeface="+mn-cs"/>
            </a:endParaRPr>
          </a:p>
        </p:txBody>
      </p:sp>
      <p:cxnSp>
        <p:nvCxnSpPr>
          <p:cNvPr id="33" name="구부러진 연결선 12"/>
          <p:cNvCxnSpPr>
            <a:stCxn id="27" idx="3"/>
            <a:endCxn id="32" idx="1"/>
          </p:cNvCxnSpPr>
          <p:nvPr/>
        </p:nvCxnSpPr>
        <p:spPr>
          <a:xfrm flipV="1">
            <a:off x="1300554" y="3118861"/>
            <a:ext cx="565902" cy="344887"/>
          </a:xfrm>
          <a:prstGeom prst="curvedConnector3">
            <a:avLst>
              <a:gd name="adj1" fmla="val 50000"/>
            </a:avLst>
          </a:prstGeom>
          <a:noFill/>
          <a:ln w="9525" cap="flat" cmpd="sng" algn="ctr">
            <a:solidFill>
              <a:srgbClr val="FAA43A">
                <a:shade val="95000"/>
                <a:satMod val="105000"/>
              </a:srgbClr>
            </a:solidFill>
            <a:prstDash val="solid"/>
            <a:tailEnd type="triangle"/>
          </a:ln>
          <a:effectLst/>
        </p:spPr>
      </p:cxnSp>
      <p:pic>
        <p:nvPicPr>
          <p:cNvPr id="3" name="Picture 2"/>
          <p:cNvPicPr>
            <a:picLocks noChangeAspect="1"/>
          </p:cNvPicPr>
          <p:nvPr/>
        </p:nvPicPr>
        <p:blipFill>
          <a:blip r:embed="rId2"/>
          <a:stretch>
            <a:fillRect/>
          </a:stretch>
        </p:blipFill>
        <p:spPr>
          <a:xfrm>
            <a:off x="4788024" y="2494084"/>
            <a:ext cx="4176464" cy="2015036"/>
          </a:xfrm>
          <a:prstGeom prst="rect">
            <a:avLst/>
          </a:prstGeom>
        </p:spPr>
      </p:pic>
    </p:spTree>
    <p:extLst>
      <p:ext uri="{BB962C8B-B14F-4D97-AF65-F5344CB8AC3E}">
        <p14:creationId xmlns:p14="http://schemas.microsoft.com/office/powerpoint/2010/main" val="34389166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nodeType="click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p:tgtEl>
                                          <p:spTgt spid="31"/>
                                        </p:tgtEl>
                                        <p:attrNameLst>
                                          <p:attrName>ppt_y</p:attrName>
                                        </p:attrNameLst>
                                      </p:cBhvr>
                                      <p:tavLst>
                                        <p:tav tm="0">
                                          <p:val>
                                            <p:strVal val="#ppt_y+#ppt_h*1.125000"/>
                                          </p:val>
                                        </p:tav>
                                        <p:tav tm="100000">
                                          <p:val>
                                            <p:strVal val="#ppt_y"/>
                                          </p:val>
                                        </p:tav>
                                      </p:tavLst>
                                    </p:anim>
                                    <p:animEffect transition="in" filter="wipe(up)">
                                      <p:cBhvr>
                                        <p:cTn id="8" dur="500"/>
                                        <p:tgtEl>
                                          <p:spTgt spid="31"/>
                                        </p:tgtEl>
                                      </p:cBhvr>
                                    </p:animEffect>
                                  </p:childTnLst>
                                </p:cTn>
                              </p:par>
                              <p:par>
                                <p:cTn id="9" presetID="12" presetClass="entr" presetSubtype="4" fill="hold" grpId="0" nodeType="with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500"/>
                                        <p:tgtEl>
                                          <p:spTgt spid="30"/>
                                        </p:tgtEl>
                                        <p:attrNameLst>
                                          <p:attrName>ppt_y</p:attrName>
                                        </p:attrNameLst>
                                      </p:cBhvr>
                                      <p:tavLst>
                                        <p:tav tm="0">
                                          <p:val>
                                            <p:strVal val="#ppt_y+#ppt_h*1.125000"/>
                                          </p:val>
                                        </p:tav>
                                        <p:tav tm="100000">
                                          <p:val>
                                            <p:strVal val="#ppt_y"/>
                                          </p:val>
                                        </p:tav>
                                      </p:tavLst>
                                    </p:anim>
                                    <p:animEffect transition="in" filter="wipe(up)">
                                      <p:cBhvr>
                                        <p:cTn id="12" dur="500"/>
                                        <p:tgtEl>
                                          <p:spTgt spid="3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wipe(left)">
                                      <p:cBhvr>
                                        <p:cTn id="17" dur="500"/>
                                        <p:tgtEl>
                                          <p:spTgt spid="33"/>
                                        </p:tgtEl>
                                      </p:cBhvr>
                                    </p:animEffect>
                                  </p:childTnLst>
                                </p:cTn>
                              </p:par>
                            </p:childTnLst>
                          </p:cTn>
                        </p:par>
                        <p:par>
                          <p:cTn id="18" fill="hold">
                            <p:stCondLst>
                              <p:cond delay="500"/>
                            </p:stCondLst>
                            <p:childTnLst>
                              <p:par>
                                <p:cTn id="19" presetID="10" presetClass="entr" presetSubtype="0" fill="hold" grpId="0"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fade">
                                      <p:cBhvr>
                                        <p:cTn id="21" dur="200"/>
                                        <p:tgtEl>
                                          <p:spTgt spid="32"/>
                                        </p:tgtEl>
                                      </p:cBhvr>
                                    </p:animEffec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nodeType="clickEffect">
                                  <p:stCondLst>
                                    <p:cond delay="0"/>
                                  </p:stCondLst>
                                  <p:childTnLst>
                                    <p:set>
                                      <p:cBhvr>
                                        <p:cTn id="25" dur="1" fill="hold">
                                          <p:stCondLst>
                                            <p:cond delay="0"/>
                                          </p:stCondLst>
                                        </p:cTn>
                                        <p:tgtEl>
                                          <p:spTgt spid="3"/>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nodeType="clickEffect">
                                  <p:stCondLst>
                                    <p:cond delay="0"/>
                                  </p:stCondLst>
                                  <p:childTnLst>
                                    <p:set>
                                      <p:cBhvr>
                                        <p:cTn id="29" dur="1" fill="hold">
                                          <p:stCondLst>
                                            <p:cond delay="0"/>
                                          </p:stCondLst>
                                        </p:cTn>
                                        <p:tgtEl>
                                          <p:spTgt spid="13">
                                            <p:txEl>
                                              <p:pRg st="0" end="0"/>
                                            </p:txEl>
                                          </p:spTgt>
                                        </p:tgtEl>
                                        <p:attrNameLst>
                                          <p:attrName>style.visibility</p:attrName>
                                        </p:attrNameLst>
                                      </p:cBhvr>
                                      <p:to>
                                        <p:strVal val="visible"/>
                                      </p:to>
                                    </p:set>
                                  </p:childTnLst>
                                </p:cTn>
                              </p:par>
                              <p:par>
                                <p:cTn id="30" presetID="1" presetClass="entr" presetSubtype="0" fill="hold" nodeType="withEffect">
                                  <p:stCondLst>
                                    <p:cond delay="0"/>
                                  </p:stCondLst>
                                  <p:childTnLst>
                                    <p:set>
                                      <p:cBhvr>
                                        <p:cTn id="31" dur="1" fill="hold">
                                          <p:stCondLst>
                                            <p:cond delay="0"/>
                                          </p:stCondLst>
                                        </p:cTn>
                                        <p:tgtEl>
                                          <p:spTgt spid="13">
                                            <p:txEl>
                                              <p:pRg st="1" end="1"/>
                                            </p:txEl>
                                          </p:spTgt>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nodeType="clickEffect">
                                  <p:stCondLst>
                                    <p:cond delay="0"/>
                                  </p:stCondLst>
                                  <p:childTnLst>
                                    <p:set>
                                      <p:cBhvr>
                                        <p:cTn id="35" dur="1" fill="hold">
                                          <p:stCondLst>
                                            <p:cond delay="0"/>
                                          </p:stCondLst>
                                        </p:cTn>
                                        <p:tgtEl>
                                          <p:spTgt spid="13">
                                            <p:txEl>
                                              <p:pRg st="2" end="2"/>
                                            </p:txEl>
                                          </p:spTgt>
                                        </p:tgtEl>
                                        <p:attrNameLst>
                                          <p:attrName>style.visibility</p:attrName>
                                        </p:attrNameLst>
                                      </p:cBhvr>
                                      <p:to>
                                        <p:strVal val="visible"/>
                                      </p:to>
                                    </p:set>
                                  </p:childTnLst>
                                </p:cTn>
                              </p:par>
                            </p:childTnLst>
                          </p:cTn>
                        </p:par>
                      </p:childTnLst>
                    </p:cTn>
                  </p:par>
                  <p:par>
                    <p:cTn id="36" fill="hold">
                      <p:stCondLst>
                        <p:cond delay="indefinite"/>
                      </p:stCondLst>
                      <p:childTnLst>
                        <p:par>
                          <p:cTn id="37" fill="hold">
                            <p:stCondLst>
                              <p:cond delay="0"/>
                            </p:stCondLst>
                            <p:childTnLst>
                              <p:par>
                                <p:cTn id="38" presetID="1" presetClass="entr" presetSubtype="0" fill="hold" nodeType="clickEffect">
                                  <p:stCondLst>
                                    <p:cond delay="0"/>
                                  </p:stCondLst>
                                  <p:childTnLst>
                                    <p:set>
                                      <p:cBhvr>
                                        <p:cTn id="39" dur="1" fill="hold">
                                          <p:stCondLst>
                                            <p:cond delay="0"/>
                                          </p:stCondLst>
                                        </p:cTn>
                                        <p:tgtEl>
                                          <p:spTgt spid="13">
                                            <p:txEl>
                                              <p:pRg st="3" end="3"/>
                                            </p:txEl>
                                          </p:spTgt>
                                        </p:tgtEl>
                                        <p:attrNameLst>
                                          <p:attrName>style.visibility</p:attrName>
                                        </p:attrNameLst>
                                      </p:cBhvr>
                                      <p:to>
                                        <p:strVal val="visible"/>
                                      </p:to>
                                    </p:set>
                                  </p:childTnLst>
                                </p:cTn>
                              </p:par>
                            </p:childTnLst>
                          </p:cTn>
                        </p:par>
                      </p:childTnLst>
                    </p:cTn>
                  </p:par>
                  <p:par>
                    <p:cTn id="40" fill="hold">
                      <p:stCondLst>
                        <p:cond delay="indefinite"/>
                      </p:stCondLst>
                      <p:childTnLst>
                        <p:par>
                          <p:cTn id="41" fill="hold">
                            <p:stCondLst>
                              <p:cond delay="0"/>
                            </p:stCondLst>
                            <p:childTnLst>
                              <p:par>
                                <p:cTn id="42" presetID="1" presetClass="entr" presetSubtype="0" fill="hold" nodeType="clickEffect">
                                  <p:stCondLst>
                                    <p:cond delay="0"/>
                                  </p:stCondLst>
                                  <p:childTnLst>
                                    <p:set>
                                      <p:cBhvr>
                                        <p:cTn id="43" dur="1" fill="hold">
                                          <p:stCondLst>
                                            <p:cond delay="0"/>
                                          </p:stCondLst>
                                        </p:cTn>
                                        <p:tgtEl>
                                          <p:spTgt spid="1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2" grpId="0" animBg="1"/>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Example (Abstract) PEI </a:t>
            </a:r>
            <a:r>
              <a:rPr lang="en-US" dirty="0" err="1"/>
              <a:t>uArchitecture</a:t>
            </a:r>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173</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grpSp>
        <p:nvGrpSpPr>
          <p:cNvPr id="59" name="그룹 10"/>
          <p:cNvGrpSpPr/>
          <p:nvPr/>
        </p:nvGrpSpPr>
        <p:grpSpPr>
          <a:xfrm>
            <a:off x="423544" y="1484784"/>
            <a:ext cx="8296912" cy="3795716"/>
            <a:chOff x="423544" y="1700808"/>
            <a:chExt cx="8296912" cy="3795716"/>
          </a:xfrm>
        </p:grpSpPr>
        <p:grpSp>
          <p:nvGrpSpPr>
            <p:cNvPr id="60" name="그룹 71"/>
            <p:cNvGrpSpPr/>
            <p:nvPr/>
          </p:nvGrpSpPr>
          <p:grpSpPr>
            <a:xfrm>
              <a:off x="5469069" y="3564693"/>
              <a:ext cx="439232" cy="440414"/>
              <a:chOff x="5366086" y="3927445"/>
              <a:chExt cx="414687" cy="405259"/>
            </a:xfrm>
          </p:grpSpPr>
          <p:grpSp>
            <p:nvGrpSpPr>
              <p:cNvPr id="82" name="그룹 67"/>
              <p:cNvGrpSpPr/>
              <p:nvPr/>
            </p:nvGrpSpPr>
            <p:grpSpPr>
              <a:xfrm>
                <a:off x="5366086" y="3927445"/>
                <a:ext cx="414686" cy="128337"/>
                <a:chOff x="5366087" y="3927445"/>
                <a:chExt cx="414686" cy="128337"/>
              </a:xfrm>
            </p:grpSpPr>
            <p:cxnSp>
              <p:nvCxnSpPr>
                <p:cNvPr id="86" name="직선 화살표 연결선 65"/>
                <p:cNvCxnSpPr/>
                <p:nvPr/>
              </p:nvCxnSpPr>
              <p:spPr>
                <a:xfrm>
                  <a:off x="5366087" y="3927445"/>
                  <a:ext cx="414686" cy="0"/>
                </a:xfrm>
                <a:prstGeom prst="straightConnector1">
                  <a:avLst/>
                </a:prstGeom>
                <a:noFill/>
                <a:ln w="28575" cap="flat" cmpd="sng" algn="ctr">
                  <a:solidFill>
                    <a:srgbClr val="5DA5DA">
                      <a:shade val="95000"/>
                      <a:satMod val="105000"/>
                    </a:srgbClr>
                  </a:solidFill>
                  <a:prstDash val="solid"/>
                  <a:tailEnd type="triangle"/>
                </a:ln>
                <a:effectLst/>
              </p:spPr>
            </p:cxnSp>
            <p:cxnSp>
              <p:nvCxnSpPr>
                <p:cNvPr id="87" name="직선 화살표 연결선 66"/>
                <p:cNvCxnSpPr/>
                <p:nvPr/>
              </p:nvCxnSpPr>
              <p:spPr>
                <a:xfrm>
                  <a:off x="5366087" y="4055782"/>
                  <a:ext cx="414686" cy="0"/>
                </a:xfrm>
                <a:prstGeom prst="straightConnector1">
                  <a:avLst/>
                </a:prstGeom>
                <a:noFill/>
                <a:ln w="28575" cap="flat" cmpd="sng" algn="ctr">
                  <a:solidFill>
                    <a:srgbClr val="5DA5DA">
                      <a:shade val="95000"/>
                      <a:satMod val="105000"/>
                    </a:srgbClr>
                  </a:solidFill>
                  <a:prstDash val="solid"/>
                  <a:tailEnd type="triangle"/>
                </a:ln>
                <a:effectLst/>
              </p:spPr>
            </p:cxnSp>
          </p:grpSp>
          <p:grpSp>
            <p:nvGrpSpPr>
              <p:cNvPr id="83" name="그룹 68"/>
              <p:cNvGrpSpPr/>
              <p:nvPr/>
            </p:nvGrpSpPr>
            <p:grpSpPr>
              <a:xfrm rot="10800000">
                <a:off x="5366087" y="4204367"/>
                <a:ext cx="414686" cy="128337"/>
                <a:chOff x="5366087" y="3927445"/>
                <a:chExt cx="414686" cy="128337"/>
              </a:xfrm>
            </p:grpSpPr>
            <p:cxnSp>
              <p:nvCxnSpPr>
                <p:cNvPr id="84" name="직선 화살표 연결선 69"/>
                <p:cNvCxnSpPr/>
                <p:nvPr/>
              </p:nvCxnSpPr>
              <p:spPr>
                <a:xfrm>
                  <a:off x="5366087" y="3927445"/>
                  <a:ext cx="414686" cy="0"/>
                </a:xfrm>
                <a:prstGeom prst="straightConnector1">
                  <a:avLst/>
                </a:prstGeom>
                <a:noFill/>
                <a:ln w="28575" cap="flat" cmpd="sng" algn="ctr">
                  <a:solidFill>
                    <a:srgbClr val="5DA5DA">
                      <a:shade val="95000"/>
                      <a:satMod val="105000"/>
                    </a:srgbClr>
                  </a:solidFill>
                  <a:prstDash val="solid"/>
                  <a:tailEnd type="triangle"/>
                </a:ln>
                <a:effectLst/>
              </p:spPr>
            </p:cxnSp>
            <p:cxnSp>
              <p:nvCxnSpPr>
                <p:cNvPr id="85" name="직선 화살표 연결선 70"/>
                <p:cNvCxnSpPr/>
                <p:nvPr/>
              </p:nvCxnSpPr>
              <p:spPr>
                <a:xfrm>
                  <a:off x="5366087" y="4055782"/>
                  <a:ext cx="414686" cy="0"/>
                </a:xfrm>
                <a:prstGeom prst="straightConnector1">
                  <a:avLst/>
                </a:prstGeom>
                <a:noFill/>
                <a:ln w="28575" cap="flat" cmpd="sng" algn="ctr">
                  <a:solidFill>
                    <a:srgbClr val="5DA5DA">
                      <a:shade val="95000"/>
                      <a:satMod val="105000"/>
                    </a:srgbClr>
                  </a:solidFill>
                  <a:prstDash val="solid"/>
                  <a:tailEnd type="triangle"/>
                </a:ln>
                <a:effectLst/>
              </p:spPr>
            </p:cxnSp>
          </p:grpSp>
        </p:grpSp>
        <p:sp>
          <p:nvSpPr>
            <p:cNvPr id="61" name="직사각형 58"/>
            <p:cNvSpPr/>
            <p:nvPr/>
          </p:nvSpPr>
          <p:spPr>
            <a:xfrm>
              <a:off x="5919729" y="2155683"/>
              <a:ext cx="2800727" cy="3244511"/>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sysClr val="windowText" lastClr="000000"/>
                </a:solidFill>
                <a:effectLst/>
                <a:uLnTx/>
                <a:uFillTx/>
                <a:latin typeface="Calibri"/>
                <a:ea typeface="나눔고딕"/>
                <a:cs typeface="+mn-cs"/>
              </a:endParaRPr>
            </a:p>
          </p:txBody>
        </p:sp>
        <p:sp>
          <p:nvSpPr>
            <p:cNvPr id="62" name="직사각형 5"/>
            <p:cNvSpPr/>
            <p:nvPr/>
          </p:nvSpPr>
          <p:spPr>
            <a:xfrm>
              <a:off x="528146" y="2153493"/>
              <a:ext cx="1523913" cy="751839"/>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1800" b="0" i="0" u="none" strike="noStrike" kern="0" cap="none" spc="0" normalizeH="0" baseline="0" noProof="0" dirty="0">
                  <a:ln>
                    <a:noFill/>
                  </a:ln>
                  <a:solidFill>
                    <a:sysClr val="windowText" lastClr="000000"/>
                  </a:solidFill>
                  <a:effectLst/>
                  <a:uLnTx/>
                  <a:uFillTx/>
                  <a:latin typeface="Calibri"/>
                  <a:ea typeface="나눔고딕"/>
                  <a:cs typeface="+mn-cs"/>
                </a:rPr>
                <a:t>Out-Of-Order Core</a:t>
              </a:r>
              <a:endParaRPr kumimoji="0" lang="ko-KR" altLang="en-US" sz="1800" b="0" i="0" u="none" strike="noStrike" kern="0" cap="none" spc="0" normalizeH="0" baseline="0" noProof="0" dirty="0">
                <a:ln>
                  <a:noFill/>
                </a:ln>
                <a:solidFill>
                  <a:sysClr val="windowText" lastClr="000000"/>
                </a:solidFill>
                <a:effectLst/>
                <a:uLnTx/>
                <a:uFillTx/>
                <a:latin typeface="Calibri"/>
                <a:ea typeface="나눔고딕"/>
                <a:cs typeface="+mn-cs"/>
              </a:endParaRPr>
            </a:p>
          </p:txBody>
        </p:sp>
        <p:sp>
          <p:nvSpPr>
            <p:cNvPr id="63" name="직사각형 6"/>
            <p:cNvSpPr/>
            <p:nvPr/>
          </p:nvSpPr>
          <p:spPr>
            <a:xfrm rot="16200000">
              <a:off x="1785869" y="2674009"/>
              <a:ext cx="1451683" cy="405659"/>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1800" b="0" i="0" u="none" strike="noStrike" kern="0" cap="none" spc="0" normalizeH="0" baseline="0" noProof="0" dirty="0">
                  <a:ln>
                    <a:noFill/>
                  </a:ln>
                  <a:solidFill>
                    <a:sysClr val="windowText" lastClr="000000"/>
                  </a:solidFill>
                  <a:effectLst/>
                  <a:uLnTx/>
                  <a:uFillTx/>
                  <a:latin typeface="Calibri"/>
                  <a:ea typeface="나눔고딕"/>
                  <a:cs typeface="+mn-cs"/>
                </a:rPr>
                <a:t>L1 Cache</a:t>
              </a:r>
              <a:endParaRPr kumimoji="0" lang="ko-KR" altLang="en-US" sz="1800" b="0" i="0" u="none" strike="noStrike" kern="0" cap="none" spc="0" normalizeH="0" baseline="0" noProof="0" dirty="0">
                <a:ln>
                  <a:noFill/>
                </a:ln>
                <a:solidFill>
                  <a:sysClr val="windowText" lastClr="000000"/>
                </a:solidFill>
                <a:effectLst/>
                <a:uLnTx/>
                <a:uFillTx/>
                <a:latin typeface="Calibri"/>
                <a:ea typeface="나눔고딕"/>
                <a:cs typeface="+mn-cs"/>
              </a:endParaRPr>
            </a:p>
          </p:txBody>
        </p:sp>
        <p:sp>
          <p:nvSpPr>
            <p:cNvPr id="64" name="직사각형 7"/>
            <p:cNvSpPr/>
            <p:nvPr/>
          </p:nvSpPr>
          <p:spPr>
            <a:xfrm rot="16200000">
              <a:off x="2448352" y="2674009"/>
              <a:ext cx="1451683" cy="405659"/>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1800" b="0" i="0" u="none" strike="noStrike" kern="0" cap="none" spc="0" normalizeH="0" baseline="0" noProof="0" dirty="0">
                  <a:ln>
                    <a:noFill/>
                  </a:ln>
                  <a:solidFill>
                    <a:sysClr val="windowText" lastClr="000000"/>
                  </a:solidFill>
                  <a:effectLst/>
                  <a:uLnTx/>
                  <a:uFillTx/>
                  <a:latin typeface="Calibri"/>
                  <a:ea typeface="나눔고딕"/>
                  <a:cs typeface="+mn-cs"/>
                </a:rPr>
                <a:t>L2 Cache</a:t>
              </a:r>
              <a:endParaRPr kumimoji="0" lang="ko-KR" altLang="en-US" sz="1800" b="0" i="0" u="none" strike="noStrike" kern="0" cap="none" spc="0" normalizeH="0" baseline="0" noProof="0" dirty="0">
                <a:ln>
                  <a:noFill/>
                </a:ln>
                <a:solidFill>
                  <a:sysClr val="windowText" lastClr="000000"/>
                </a:solidFill>
                <a:effectLst/>
                <a:uLnTx/>
                <a:uFillTx/>
                <a:latin typeface="Calibri"/>
                <a:ea typeface="나눔고딕"/>
                <a:cs typeface="+mn-cs"/>
              </a:endParaRPr>
            </a:p>
          </p:txBody>
        </p:sp>
        <p:sp>
          <p:nvSpPr>
            <p:cNvPr id="65" name="직사각형 8"/>
            <p:cNvSpPr/>
            <p:nvPr/>
          </p:nvSpPr>
          <p:spPr>
            <a:xfrm rot="16200000">
              <a:off x="3494376" y="2290467"/>
              <a:ext cx="1451683" cy="1172742"/>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1800" b="0" i="0" u="none" strike="noStrike" kern="0" cap="none" spc="0" normalizeH="0" baseline="0" noProof="0" dirty="0">
                  <a:ln>
                    <a:noFill/>
                  </a:ln>
                  <a:solidFill>
                    <a:sysClr val="windowText" lastClr="000000"/>
                  </a:solidFill>
                  <a:effectLst/>
                  <a:uLnTx/>
                  <a:uFillTx/>
                  <a:latin typeface="Calibri"/>
                  <a:ea typeface="나눔고딕"/>
                  <a:cs typeface="+mn-cs"/>
                </a:rPr>
                <a:t>Last-Level Cache</a:t>
              </a:r>
              <a:endParaRPr kumimoji="0" lang="ko-KR" altLang="en-US" sz="1800" b="0" i="0" u="none" strike="noStrike" kern="0" cap="none" spc="0" normalizeH="0" baseline="0" noProof="0" dirty="0">
                <a:ln>
                  <a:noFill/>
                </a:ln>
                <a:solidFill>
                  <a:sysClr val="windowText" lastClr="000000"/>
                </a:solidFill>
                <a:effectLst/>
                <a:uLnTx/>
                <a:uFillTx/>
                <a:latin typeface="Calibri"/>
                <a:ea typeface="나눔고딕"/>
                <a:cs typeface="+mn-cs"/>
              </a:endParaRPr>
            </a:p>
          </p:txBody>
        </p:sp>
        <p:sp>
          <p:nvSpPr>
            <p:cNvPr id="66" name="직사각형 9"/>
            <p:cNvSpPr/>
            <p:nvPr/>
          </p:nvSpPr>
          <p:spPr>
            <a:xfrm rot="16200000">
              <a:off x="3638205" y="3576204"/>
              <a:ext cx="3256073" cy="405658"/>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1800" b="0" i="0" u="none" strike="noStrike" kern="0" cap="none" spc="0" normalizeH="0" baseline="0" noProof="0" dirty="0">
                  <a:ln>
                    <a:noFill/>
                  </a:ln>
                  <a:solidFill>
                    <a:sysClr val="windowText" lastClr="000000"/>
                  </a:solidFill>
                  <a:effectLst/>
                  <a:uLnTx/>
                  <a:uFillTx/>
                  <a:latin typeface="Calibri"/>
                  <a:ea typeface="나눔고딕"/>
                  <a:cs typeface="+mn-cs"/>
                </a:rPr>
                <a:t>HMC Controller</a:t>
              </a:r>
              <a:endParaRPr kumimoji="0" lang="ko-KR" altLang="en-US" sz="1800" b="0" i="0" u="none" strike="noStrike" kern="0" cap="none" spc="0" normalizeH="0" baseline="0" noProof="0" dirty="0">
                <a:ln>
                  <a:noFill/>
                </a:ln>
                <a:solidFill>
                  <a:sysClr val="windowText" lastClr="000000"/>
                </a:solidFill>
                <a:effectLst/>
                <a:uLnTx/>
                <a:uFillTx/>
                <a:latin typeface="Calibri"/>
                <a:ea typeface="나눔고딕"/>
                <a:cs typeface="+mn-cs"/>
              </a:endParaRPr>
            </a:p>
          </p:txBody>
        </p:sp>
        <p:cxnSp>
          <p:nvCxnSpPr>
            <p:cNvPr id="67" name="직선 화살표 연결선 16"/>
            <p:cNvCxnSpPr>
              <a:stCxn id="64" idx="2"/>
              <a:endCxn id="65" idx="0"/>
            </p:cNvCxnSpPr>
            <p:nvPr/>
          </p:nvCxnSpPr>
          <p:spPr>
            <a:xfrm>
              <a:off x="3377023" y="2876838"/>
              <a:ext cx="256823"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68" name="직선 화살표 연결선 19"/>
            <p:cNvCxnSpPr>
              <a:stCxn id="65" idx="2"/>
            </p:cNvCxnSpPr>
            <p:nvPr/>
          </p:nvCxnSpPr>
          <p:spPr>
            <a:xfrm>
              <a:off x="4806589" y="2876838"/>
              <a:ext cx="256823" cy="0"/>
            </a:xfrm>
            <a:prstGeom prst="straightConnector1">
              <a:avLst/>
            </a:prstGeom>
            <a:noFill/>
            <a:ln w="9525" cap="flat" cmpd="sng" algn="ctr">
              <a:solidFill>
                <a:srgbClr val="5DA5DA">
                  <a:shade val="95000"/>
                  <a:satMod val="105000"/>
                </a:srgbClr>
              </a:solidFill>
              <a:prstDash val="solid"/>
              <a:headEnd type="triangle"/>
              <a:tailEnd type="triangle"/>
            </a:ln>
            <a:effectLst/>
          </p:spPr>
        </p:cxnSp>
        <p:sp>
          <p:nvSpPr>
            <p:cNvPr id="69" name="직사각형 22"/>
            <p:cNvSpPr/>
            <p:nvPr/>
          </p:nvSpPr>
          <p:spPr>
            <a:xfrm rot="16200000">
              <a:off x="4776084" y="3576203"/>
              <a:ext cx="2967762" cy="405658"/>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1800" b="0" i="0" u="none" strike="noStrike" kern="0" cap="none" spc="0" normalizeH="0" baseline="0" noProof="0" dirty="0">
                  <a:ln>
                    <a:noFill/>
                  </a:ln>
                  <a:solidFill>
                    <a:sysClr val="windowText" lastClr="000000"/>
                  </a:solidFill>
                  <a:effectLst/>
                  <a:uLnTx/>
                  <a:uFillTx/>
                  <a:latin typeface="Calibri"/>
                  <a:ea typeface="나눔고딕"/>
                  <a:cs typeface="+mn-cs"/>
                </a:rPr>
                <a:t>Network</a:t>
              </a:r>
              <a:endParaRPr kumimoji="0" lang="ko-KR" altLang="en-US" sz="1600" b="0" i="0" u="none" strike="noStrike" kern="0" cap="none" spc="0" normalizeH="0" baseline="0" noProof="0" dirty="0">
                <a:ln>
                  <a:noFill/>
                </a:ln>
                <a:solidFill>
                  <a:sysClr val="windowText" lastClr="000000"/>
                </a:solidFill>
                <a:effectLst/>
                <a:uLnTx/>
                <a:uFillTx/>
                <a:latin typeface="Calibri"/>
                <a:ea typeface="나눔고딕"/>
                <a:cs typeface="+mn-cs"/>
              </a:endParaRPr>
            </a:p>
          </p:txBody>
        </p:sp>
        <p:sp>
          <p:nvSpPr>
            <p:cNvPr id="70" name="직사각형 23"/>
            <p:cNvSpPr/>
            <p:nvPr/>
          </p:nvSpPr>
          <p:spPr>
            <a:xfrm>
              <a:off x="7580086" y="2292964"/>
              <a:ext cx="1000900" cy="647236"/>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lIns="46800" rIns="468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1600" b="0" i="0" u="none" strike="noStrike" kern="0" cap="none" spc="0" normalizeH="0" baseline="0" noProof="0" dirty="0">
                  <a:ln>
                    <a:noFill/>
                  </a:ln>
                  <a:solidFill>
                    <a:sysClr val="windowText" lastClr="000000"/>
                  </a:solidFill>
                  <a:effectLst/>
                  <a:uLnTx/>
                  <a:uFillTx/>
                  <a:latin typeface="Calibri"/>
                  <a:ea typeface="나눔고딕"/>
                  <a:cs typeface="+mn-cs"/>
                </a:rPr>
                <a:t>DRAM Controller</a:t>
              </a:r>
              <a:endParaRPr kumimoji="0" lang="ko-KR" altLang="en-US" sz="1600" b="0" i="0" u="none" strike="noStrike" kern="0" cap="none" spc="0" normalizeH="0" baseline="0" noProof="0" dirty="0">
                <a:ln>
                  <a:noFill/>
                </a:ln>
                <a:solidFill>
                  <a:sysClr val="windowText" lastClr="000000"/>
                </a:solidFill>
                <a:effectLst/>
                <a:uLnTx/>
                <a:uFillTx/>
                <a:latin typeface="Calibri"/>
                <a:ea typeface="나눔고딕"/>
                <a:cs typeface="+mn-cs"/>
              </a:endParaRPr>
            </a:p>
          </p:txBody>
        </p:sp>
        <p:sp>
          <p:nvSpPr>
            <p:cNvPr id="71" name="직사각형 24"/>
            <p:cNvSpPr/>
            <p:nvPr/>
          </p:nvSpPr>
          <p:spPr>
            <a:xfrm>
              <a:off x="7580086" y="3155933"/>
              <a:ext cx="1000900" cy="647236"/>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lIns="46800" rIns="468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1600" b="0" i="0" u="none" strike="noStrike" kern="0" cap="none" spc="0" normalizeH="0" baseline="0" noProof="0" dirty="0">
                  <a:ln>
                    <a:noFill/>
                  </a:ln>
                  <a:solidFill>
                    <a:sysClr val="windowText" lastClr="000000"/>
                  </a:solidFill>
                  <a:effectLst/>
                  <a:uLnTx/>
                  <a:uFillTx/>
                  <a:latin typeface="Calibri"/>
                  <a:ea typeface="나눔고딕"/>
                  <a:cs typeface="+mn-cs"/>
                </a:rPr>
                <a:t>DRAM Controller</a:t>
              </a:r>
              <a:endParaRPr kumimoji="0" lang="ko-KR" altLang="en-US" sz="1600" b="0" i="0" u="none" strike="noStrike" kern="0" cap="none" spc="0" normalizeH="0" baseline="0" noProof="0" dirty="0">
                <a:ln>
                  <a:noFill/>
                </a:ln>
                <a:solidFill>
                  <a:sysClr val="windowText" lastClr="000000"/>
                </a:solidFill>
                <a:effectLst/>
                <a:uLnTx/>
                <a:uFillTx/>
                <a:latin typeface="Calibri"/>
                <a:ea typeface="나눔고딕"/>
                <a:cs typeface="+mn-cs"/>
              </a:endParaRPr>
            </a:p>
          </p:txBody>
        </p:sp>
        <p:sp>
          <p:nvSpPr>
            <p:cNvPr id="72" name="직사각형 25"/>
            <p:cNvSpPr/>
            <p:nvPr/>
          </p:nvSpPr>
          <p:spPr>
            <a:xfrm>
              <a:off x="7580086" y="4620365"/>
              <a:ext cx="1000900" cy="647236"/>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lIns="46800" rIns="468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1600" b="0" i="0" u="none" strike="noStrike" kern="0" cap="none" spc="0" normalizeH="0" baseline="0" noProof="0" dirty="0">
                  <a:ln>
                    <a:noFill/>
                  </a:ln>
                  <a:solidFill>
                    <a:sysClr val="windowText" lastClr="000000"/>
                  </a:solidFill>
                  <a:effectLst/>
                  <a:uLnTx/>
                  <a:uFillTx/>
                  <a:latin typeface="Calibri"/>
                  <a:ea typeface="나눔고딕"/>
                  <a:cs typeface="+mn-cs"/>
                </a:rPr>
                <a:t>DRAM Controller</a:t>
              </a:r>
              <a:endParaRPr kumimoji="0" lang="ko-KR" altLang="en-US" sz="1600" b="0" i="0" u="none" strike="noStrike" kern="0" cap="none" spc="0" normalizeH="0" baseline="0" noProof="0" dirty="0">
                <a:ln>
                  <a:noFill/>
                </a:ln>
                <a:solidFill>
                  <a:sysClr val="windowText" lastClr="000000"/>
                </a:solidFill>
                <a:effectLst/>
                <a:uLnTx/>
                <a:uFillTx/>
                <a:latin typeface="Calibri"/>
                <a:ea typeface="나눔고딕"/>
                <a:cs typeface="+mn-cs"/>
              </a:endParaRPr>
            </a:p>
          </p:txBody>
        </p:sp>
        <p:cxnSp>
          <p:nvCxnSpPr>
            <p:cNvPr id="73" name="직선 화살표 연결선 47"/>
            <p:cNvCxnSpPr/>
            <p:nvPr/>
          </p:nvCxnSpPr>
          <p:spPr>
            <a:xfrm>
              <a:off x="6471514" y="2442875"/>
              <a:ext cx="1108572"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74" name="직선 화살표 연결선 49"/>
            <p:cNvCxnSpPr/>
            <p:nvPr/>
          </p:nvCxnSpPr>
          <p:spPr>
            <a:xfrm>
              <a:off x="6471514" y="3297127"/>
              <a:ext cx="1108572"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75" name="직선 화살표 연결선 50"/>
            <p:cNvCxnSpPr/>
            <p:nvPr/>
          </p:nvCxnSpPr>
          <p:spPr>
            <a:xfrm>
              <a:off x="6471514" y="4761560"/>
              <a:ext cx="1108572" cy="0"/>
            </a:xfrm>
            <a:prstGeom prst="straightConnector1">
              <a:avLst/>
            </a:prstGeom>
            <a:noFill/>
            <a:ln w="9525" cap="flat" cmpd="sng" algn="ctr">
              <a:solidFill>
                <a:srgbClr val="5DA5DA">
                  <a:shade val="95000"/>
                  <a:satMod val="105000"/>
                </a:srgbClr>
              </a:solidFill>
              <a:prstDash val="solid"/>
              <a:headEnd type="triangle"/>
              <a:tailEnd type="triangle"/>
            </a:ln>
            <a:effectLst/>
          </p:spPr>
        </p:cxnSp>
        <p:sp>
          <p:nvSpPr>
            <p:cNvPr id="76" name="TextBox 75"/>
            <p:cNvSpPr txBox="1"/>
            <p:nvPr/>
          </p:nvSpPr>
          <p:spPr>
            <a:xfrm>
              <a:off x="423544" y="1700808"/>
              <a:ext cx="1889856" cy="43481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2000" b="0" i="0" u="none" strike="noStrike" kern="0" cap="none" spc="0" normalizeH="0" baseline="0" noProof="0" dirty="0">
                  <a:ln>
                    <a:noFill/>
                  </a:ln>
                  <a:solidFill>
                    <a:sysClr val="windowText" lastClr="000000"/>
                  </a:solidFill>
                  <a:effectLst/>
                  <a:uLnTx/>
                  <a:uFillTx/>
                  <a:latin typeface="Tahoma"/>
                  <a:ea typeface="+mn-ea"/>
                  <a:cs typeface="+mn-cs"/>
                </a:rPr>
                <a:t>Host Processor</a:t>
              </a:r>
              <a:endParaRPr kumimoji="0" lang="ko-KR" altLang="en-US" sz="2000" b="0" i="0" u="none" strike="noStrike" kern="0" cap="none" spc="0" normalizeH="0" baseline="0" noProof="0" dirty="0">
                <a:ln>
                  <a:noFill/>
                </a:ln>
                <a:solidFill>
                  <a:sysClr val="windowText" lastClr="000000"/>
                </a:solidFill>
                <a:effectLst/>
                <a:uLnTx/>
                <a:uFillTx/>
                <a:latin typeface="Tahoma"/>
                <a:ea typeface="+mn-ea"/>
                <a:cs typeface="+mn-cs"/>
              </a:endParaRPr>
            </a:p>
          </p:txBody>
        </p:sp>
        <p:sp>
          <p:nvSpPr>
            <p:cNvPr id="77" name="TextBox 76"/>
            <p:cNvSpPr txBox="1"/>
            <p:nvPr/>
          </p:nvSpPr>
          <p:spPr>
            <a:xfrm>
              <a:off x="6084168" y="1700808"/>
              <a:ext cx="2437135"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2000" b="0" i="0" u="none" strike="noStrike" kern="0" cap="none" spc="0" normalizeH="0" baseline="0" noProof="0" dirty="0">
                  <a:ln>
                    <a:noFill/>
                  </a:ln>
                  <a:solidFill>
                    <a:sysClr val="windowText" lastClr="000000"/>
                  </a:solidFill>
                  <a:effectLst/>
                  <a:uLnTx/>
                  <a:uFillTx/>
                  <a:latin typeface="Tahoma"/>
                  <a:ea typeface="+mn-ea"/>
                  <a:cs typeface="+mn-cs"/>
                </a:rPr>
                <a:t>3D-stacked Memory </a:t>
              </a:r>
              <a:endParaRPr kumimoji="0" lang="ko-KR" altLang="en-US" sz="2000" b="0" i="0" u="none" strike="noStrike" kern="0" cap="none" spc="0" normalizeH="0" baseline="0" noProof="0" dirty="0">
                <a:ln>
                  <a:noFill/>
                </a:ln>
                <a:solidFill>
                  <a:sysClr val="windowText" lastClr="000000"/>
                </a:solidFill>
                <a:effectLst/>
                <a:uLnTx/>
                <a:uFillTx/>
                <a:latin typeface="Tahoma"/>
                <a:ea typeface="+mn-ea"/>
                <a:cs typeface="+mn-cs"/>
              </a:endParaRPr>
            </a:p>
          </p:txBody>
        </p:sp>
        <p:cxnSp>
          <p:nvCxnSpPr>
            <p:cNvPr id="78" name="직선 연결선 63"/>
            <p:cNvCxnSpPr/>
            <p:nvPr/>
          </p:nvCxnSpPr>
          <p:spPr>
            <a:xfrm>
              <a:off x="5694399" y="1700808"/>
              <a:ext cx="0" cy="3795716"/>
            </a:xfrm>
            <a:prstGeom prst="line">
              <a:avLst/>
            </a:prstGeom>
            <a:noFill/>
            <a:ln w="19050" cap="flat" cmpd="sng" algn="ctr">
              <a:solidFill>
                <a:sysClr val="windowText" lastClr="000000">
                  <a:shade val="95000"/>
                  <a:satMod val="105000"/>
                </a:sysClr>
              </a:solidFill>
              <a:prstDash val="dash"/>
            </a:ln>
            <a:effectLst/>
          </p:spPr>
        </p:cxnSp>
        <p:cxnSp>
          <p:nvCxnSpPr>
            <p:cNvPr id="79" name="직선 화살표 연결선 73"/>
            <p:cNvCxnSpPr>
              <a:stCxn id="63" idx="2"/>
              <a:endCxn id="64" idx="0"/>
            </p:cNvCxnSpPr>
            <p:nvPr/>
          </p:nvCxnSpPr>
          <p:spPr>
            <a:xfrm>
              <a:off x="2714541" y="2876838"/>
              <a:ext cx="256823"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80" name="직선 화살표 연결선 76"/>
            <p:cNvCxnSpPr>
              <a:stCxn id="62" idx="3"/>
            </p:cNvCxnSpPr>
            <p:nvPr/>
          </p:nvCxnSpPr>
          <p:spPr>
            <a:xfrm flipV="1">
              <a:off x="2052058" y="2529412"/>
              <a:ext cx="256823" cy="1"/>
            </a:xfrm>
            <a:prstGeom prst="straightConnector1">
              <a:avLst/>
            </a:prstGeom>
            <a:noFill/>
            <a:ln w="9525" cap="flat" cmpd="sng" algn="ctr">
              <a:solidFill>
                <a:srgbClr val="5DA5DA">
                  <a:shade val="95000"/>
                  <a:satMod val="105000"/>
                </a:srgbClr>
              </a:solidFill>
              <a:prstDash val="solid"/>
              <a:headEnd type="triangle"/>
              <a:tailEnd type="triangle"/>
            </a:ln>
            <a:effectLst/>
          </p:spPr>
        </p:cxnSp>
        <p:sp>
          <p:nvSpPr>
            <p:cNvPr id="81" name="TextBox 80"/>
            <p:cNvSpPr txBox="1"/>
            <p:nvPr/>
          </p:nvSpPr>
          <p:spPr>
            <a:xfrm rot="5400000">
              <a:off x="7443271" y="3823188"/>
              <a:ext cx="308618" cy="63550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3200" b="0" i="0" u="none" strike="noStrike" kern="0" cap="none" spc="0" normalizeH="0" baseline="0" noProof="0" dirty="0">
                  <a:ln>
                    <a:noFill/>
                  </a:ln>
                  <a:solidFill>
                    <a:sysClr val="windowText" lastClr="000000"/>
                  </a:solidFill>
                  <a:effectLst/>
                  <a:uLnTx/>
                  <a:uFillTx/>
                  <a:latin typeface="Tahoma"/>
                  <a:ea typeface="+mn-ea"/>
                  <a:cs typeface="+mn-cs"/>
                </a:rPr>
                <a:t>…</a:t>
              </a:r>
              <a:endParaRPr kumimoji="0" lang="ko-KR" altLang="en-US" sz="3200" b="0" i="0" u="none" strike="noStrike" kern="0" cap="none" spc="0" normalizeH="0" baseline="0" noProof="0" dirty="0">
                <a:ln>
                  <a:noFill/>
                </a:ln>
                <a:solidFill>
                  <a:sysClr val="windowText" lastClr="000000"/>
                </a:solidFill>
                <a:effectLst/>
                <a:uLnTx/>
                <a:uFillTx/>
                <a:latin typeface="Tahoma"/>
                <a:ea typeface="+mn-ea"/>
                <a:cs typeface="+mn-cs"/>
              </a:endParaRPr>
            </a:p>
          </p:txBody>
        </p:sp>
      </p:grpSp>
      <p:grpSp>
        <p:nvGrpSpPr>
          <p:cNvPr id="88" name="그룹 4"/>
          <p:cNvGrpSpPr/>
          <p:nvPr/>
        </p:nvGrpSpPr>
        <p:grpSpPr>
          <a:xfrm>
            <a:off x="528146" y="2372025"/>
            <a:ext cx="7051940" cy="2810303"/>
            <a:chOff x="528146" y="2588049"/>
            <a:chExt cx="7051940" cy="2810303"/>
          </a:xfrm>
        </p:grpSpPr>
        <p:cxnSp>
          <p:nvCxnSpPr>
            <p:cNvPr id="89" name="직선 화살표 연결선 13"/>
            <p:cNvCxnSpPr>
              <a:stCxn id="62" idx="2"/>
              <a:endCxn id="92" idx="0"/>
            </p:cNvCxnSpPr>
            <p:nvPr/>
          </p:nvCxnSpPr>
          <p:spPr>
            <a:xfrm>
              <a:off x="1290103" y="2853669"/>
              <a:ext cx="0" cy="292259"/>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90" name="직선 화살표 연결선 12"/>
            <p:cNvCxnSpPr/>
            <p:nvPr/>
          </p:nvCxnSpPr>
          <p:spPr>
            <a:xfrm flipV="1">
              <a:off x="2052058" y="3378788"/>
              <a:ext cx="256822" cy="1"/>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91" name="직선 화살표 연결선 21"/>
            <p:cNvCxnSpPr/>
            <p:nvPr/>
          </p:nvCxnSpPr>
          <p:spPr>
            <a:xfrm>
              <a:off x="4806589" y="4639986"/>
              <a:ext cx="256823" cy="0"/>
            </a:xfrm>
            <a:prstGeom prst="straightConnector1">
              <a:avLst/>
            </a:prstGeom>
            <a:noFill/>
            <a:ln w="9525" cap="flat" cmpd="sng" algn="ctr">
              <a:solidFill>
                <a:srgbClr val="FAA43A">
                  <a:shade val="95000"/>
                  <a:satMod val="105000"/>
                </a:srgbClr>
              </a:solidFill>
              <a:prstDash val="solid"/>
              <a:headEnd type="triangle"/>
              <a:tailEnd type="triangle"/>
            </a:ln>
            <a:effectLst/>
          </p:spPr>
        </p:cxnSp>
        <p:sp>
          <p:nvSpPr>
            <p:cNvPr id="92" name="직사각형 26"/>
            <p:cNvSpPr/>
            <p:nvPr/>
          </p:nvSpPr>
          <p:spPr>
            <a:xfrm>
              <a:off x="528146" y="3145928"/>
              <a:ext cx="1523913" cy="455466"/>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dirty="0">
                  <a:ln>
                    <a:noFill/>
                  </a:ln>
                  <a:solidFill>
                    <a:sysClr val="windowText" lastClr="000000"/>
                  </a:solidFill>
                  <a:effectLst/>
                  <a:uLnTx/>
                  <a:uFillTx/>
                  <a:latin typeface="Calibri"/>
                  <a:ea typeface="나눔고딕"/>
                  <a:cs typeface="+mn-cs"/>
                </a:rPr>
                <a:t>PCU </a:t>
              </a:r>
              <a:r>
                <a:rPr kumimoji="0" lang="en-US" altLang="ko-KR" sz="1200" b="0" i="0" u="none" strike="noStrike" kern="0" cap="none" spc="0" normalizeH="0" baseline="0" noProof="0" dirty="0">
                  <a:ln>
                    <a:noFill/>
                  </a:ln>
                  <a:solidFill>
                    <a:sysClr val="windowText" lastClr="000000"/>
                  </a:solidFill>
                  <a:effectLst/>
                  <a:uLnTx/>
                  <a:uFillTx/>
                  <a:latin typeface="Calibri"/>
                  <a:ea typeface="나눔고딕"/>
                  <a:cs typeface="+mn-cs"/>
                </a:rPr>
                <a:t>(PEI Computation Unit)</a:t>
              </a:r>
              <a:endParaRPr kumimoji="0" lang="ko-KR" altLang="en-US" sz="1200" b="0" i="0" u="none" strike="noStrike" kern="0" cap="none" spc="0" normalizeH="0" baseline="0" noProof="0" dirty="0">
                <a:ln>
                  <a:noFill/>
                </a:ln>
                <a:solidFill>
                  <a:sysClr val="windowText" lastClr="000000"/>
                </a:solidFill>
                <a:effectLst/>
                <a:uLnTx/>
                <a:uFillTx/>
                <a:latin typeface="Calibri"/>
                <a:ea typeface="나눔고딕"/>
                <a:cs typeface="+mn-cs"/>
              </a:endParaRPr>
            </a:p>
          </p:txBody>
        </p:sp>
        <p:grpSp>
          <p:nvGrpSpPr>
            <p:cNvPr id="93" name="그룹 38"/>
            <p:cNvGrpSpPr/>
            <p:nvPr/>
          </p:nvGrpSpPr>
          <p:grpSpPr>
            <a:xfrm>
              <a:off x="6462794" y="4910763"/>
              <a:ext cx="1117292" cy="352151"/>
              <a:chOff x="6280489" y="5166067"/>
              <a:chExt cx="1028106" cy="324041"/>
            </a:xfrm>
          </p:grpSpPr>
          <p:sp>
            <p:nvSpPr>
              <p:cNvPr id="109" name="직사각형 29"/>
              <p:cNvSpPr/>
              <p:nvPr/>
            </p:nvSpPr>
            <p:spPr>
              <a:xfrm>
                <a:off x="6490448" y="5166067"/>
                <a:ext cx="600164" cy="324041"/>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1800" b="1" i="0" u="none" strike="noStrike" kern="0" cap="none" spc="0" normalizeH="0" baseline="0" noProof="0" dirty="0">
                    <a:ln>
                      <a:noFill/>
                    </a:ln>
                    <a:solidFill>
                      <a:sysClr val="windowText" lastClr="000000"/>
                    </a:solidFill>
                    <a:effectLst/>
                    <a:uLnTx/>
                    <a:uFillTx/>
                    <a:latin typeface="Calibri"/>
                    <a:ea typeface="나눔고딕"/>
                    <a:cs typeface="+mn-cs"/>
                  </a:rPr>
                  <a:t>PCU</a:t>
                </a:r>
                <a:endParaRPr kumimoji="0" lang="ko-KR" altLang="en-US" sz="1800" b="1" i="0" u="none" strike="noStrike" kern="0" cap="none" spc="0" normalizeH="0" baseline="0" noProof="0" dirty="0">
                  <a:ln>
                    <a:noFill/>
                  </a:ln>
                  <a:solidFill>
                    <a:sysClr val="windowText" lastClr="000000"/>
                  </a:solidFill>
                  <a:effectLst/>
                  <a:uLnTx/>
                  <a:uFillTx/>
                  <a:latin typeface="Calibri"/>
                  <a:ea typeface="나눔고딕"/>
                  <a:cs typeface="+mn-cs"/>
                </a:endParaRPr>
              </a:p>
            </p:txBody>
          </p:sp>
          <p:cxnSp>
            <p:nvCxnSpPr>
              <p:cNvPr id="110" name="직선 화살표 연결선 30"/>
              <p:cNvCxnSpPr>
                <a:endCxn id="109" idx="1"/>
              </p:cNvCxnSpPr>
              <p:nvPr/>
            </p:nvCxnSpPr>
            <p:spPr>
              <a:xfrm>
                <a:off x="6280489" y="5328087"/>
                <a:ext cx="209959" cy="1"/>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111" name="직선 화살표 연결선 33"/>
              <p:cNvCxnSpPr>
                <a:stCxn id="109" idx="3"/>
              </p:cNvCxnSpPr>
              <p:nvPr/>
            </p:nvCxnSpPr>
            <p:spPr>
              <a:xfrm flipV="1">
                <a:off x="7090612" y="5328087"/>
                <a:ext cx="217983" cy="1"/>
              </a:xfrm>
              <a:prstGeom prst="straightConnector1">
                <a:avLst/>
              </a:prstGeom>
              <a:noFill/>
              <a:ln w="9525" cap="flat" cmpd="sng" algn="ctr">
                <a:solidFill>
                  <a:srgbClr val="FAA43A">
                    <a:shade val="95000"/>
                    <a:satMod val="105000"/>
                  </a:srgbClr>
                </a:solidFill>
                <a:prstDash val="solid"/>
                <a:headEnd type="triangle"/>
                <a:tailEnd type="triangle"/>
              </a:ln>
              <a:effectLst/>
            </p:spPr>
          </p:cxnSp>
        </p:grpSp>
        <p:grpSp>
          <p:nvGrpSpPr>
            <p:cNvPr id="94" name="그룹 39"/>
            <p:cNvGrpSpPr/>
            <p:nvPr/>
          </p:nvGrpSpPr>
          <p:grpSpPr>
            <a:xfrm>
              <a:off x="6462794" y="3451018"/>
              <a:ext cx="1117292" cy="352151"/>
              <a:chOff x="6280489" y="5166067"/>
              <a:chExt cx="1028106" cy="324041"/>
            </a:xfrm>
          </p:grpSpPr>
          <p:sp>
            <p:nvSpPr>
              <p:cNvPr id="106" name="직사각형 40"/>
              <p:cNvSpPr/>
              <p:nvPr/>
            </p:nvSpPr>
            <p:spPr>
              <a:xfrm>
                <a:off x="6490448" y="5166067"/>
                <a:ext cx="600164" cy="324041"/>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1800" b="1" i="0" u="none" strike="noStrike" kern="0" cap="none" spc="0" normalizeH="0" baseline="0" noProof="0" dirty="0">
                    <a:ln>
                      <a:noFill/>
                    </a:ln>
                    <a:solidFill>
                      <a:sysClr val="windowText" lastClr="000000"/>
                    </a:solidFill>
                    <a:effectLst/>
                    <a:uLnTx/>
                    <a:uFillTx/>
                    <a:latin typeface="Calibri"/>
                    <a:ea typeface="나눔고딕"/>
                    <a:cs typeface="+mn-cs"/>
                  </a:rPr>
                  <a:t>PCU</a:t>
                </a:r>
                <a:endParaRPr kumimoji="0" lang="ko-KR" altLang="en-US" sz="1800" b="1" i="0" u="none" strike="noStrike" kern="0" cap="none" spc="0" normalizeH="0" baseline="0" noProof="0" dirty="0">
                  <a:ln>
                    <a:noFill/>
                  </a:ln>
                  <a:solidFill>
                    <a:sysClr val="windowText" lastClr="000000"/>
                  </a:solidFill>
                  <a:effectLst/>
                  <a:uLnTx/>
                  <a:uFillTx/>
                  <a:latin typeface="Calibri"/>
                  <a:ea typeface="나눔고딕"/>
                  <a:cs typeface="+mn-cs"/>
                </a:endParaRPr>
              </a:p>
            </p:txBody>
          </p:sp>
          <p:cxnSp>
            <p:nvCxnSpPr>
              <p:cNvPr id="107" name="직선 화살표 연결선 41"/>
              <p:cNvCxnSpPr>
                <a:endCxn id="106" idx="1"/>
              </p:cNvCxnSpPr>
              <p:nvPr/>
            </p:nvCxnSpPr>
            <p:spPr>
              <a:xfrm>
                <a:off x="6280489" y="5328087"/>
                <a:ext cx="209959" cy="1"/>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108" name="직선 화살표 연결선 42"/>
              <p:cNvCxnSpPr>
                <a:stCxn id="106" idx="3"/>
              </p:cNvCxnSpPr>
              <p:nvPr/>
            </p:nvCxnSpPr>
            <p:spPr>
              <a:xfrm flipV="1">
                <a:off x="7090612" y="5328087"/>
                <a:ext cx="217983" cy="1"/>
              </a:xfrm>
              <a:prstGeom prst="straightConnector1">
                <a:avLst/>
              </a:prstGeom>
              <a:noFill/>
              <a:ln w="9525" cap="flat" cmpd="sng" algn="ctr">
                <a:solidFill>
                  <a:srgbClr val="FAA43A">
                    <a:shade val="95000"/>
                    <a:satMod val="105000"/>
                  </a:srgbClr>
                </a:solidFill>
                <a:prstDash val="solid"/>
                <a:headEnd type="triangle"/>
                <a:tailEnd type="triangle"/>
              </a:ln>
              <a:effectLst/>
            </p:spPr>
          </p:cxnSp>
        </p:grpSp>
        <p:grpSp>
          <p:nvGrpSpPr>
            <p:cNvPr id="95" name="그룹 43"/>
            <p:cNvGrpSpPr/>
            <p:nvPr/>
          </p:nvGrpSpPr>
          <p:grpSpPr>
            <a:xfrm>
              <a:off x="6462794" y="2588049"/>
              <a:ext cx="1117292" cy="352151"/>
              <a:chOff x="6280489" y="5166067"/>
              <a:chExt cx="1028106" cy="324041"/>
            </a:xfrm>
          </p:grpSpPr>
          <p:sp>
            <p:nvSpPr>
              <p:cNvPr id="103" name="직사각형 44"/>
              <p:cNvSpPr/>
              <p:nvPr/>
            </p:nvSpPr>
            <p:spPr>
              <a:xfrm>
                <a:off x="6490448" y="5166067"/>
                <a:ext cx="600164" cy="324041"/>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1800" b="1" i="0" u="none" strike="noStrike" kern="0" cap="none" spc="0" normalizeH="0" baseline="0" noProof="0" dirty="0">
                    <a:ln>
                      <a:noFill/>
                    </a:ln>
                    <a:solidFill>
                      <a:sysClr val="windowText" lastClr="000000"/>
                    </a:solidFill>
                    <a:effectLst/>
                    <a:uLnTx/>
                    <a:uFillTx/>
                    <a:latin typeface="Calibri"/>
                    <a:ea typeface="나눔고딕"/>
                    <a:cs typeface="+mn-cs"/>
                  </a:rPr>
                  <a:t>PCU</a:t>
                </a:r>
                <a:endParaRPr kumimoji="0" lang="ko-KR" altLang="en-US" sz="1800" b="1" i="0" u="none" strike="noStrike" kern="0" cap="none" spc="0" normalizeH="0" baseline="0" noProof="0" dirty="0">
                  <a:ln>
                    <a:noFill/>
                  </a:ln>
                  <a:solidFill>
                    <a:sysClr val="windowText" lastClr="000000"/>
                  </a:solidFill>
                  <a:effectLst/>
                  <a:uLnTx/>
                  <a:uFillTx/>
                  <a:latin typeface="Calibri"/>
                  <a:ea typeface="나눔고딕"/>
                  <a:cs typeface="+mn-cs"/>
                </a:endParaRPr>
              </a:p>
            </p:txBody>
          </p:sp>
          <p:cxnSp>
            <p:nvCxnSpPr>
              <p:cNvPr id="104" name="직선 화살표 연결선 45"/>
              <p:cNvCxnSpPr>
                <a:endCxn id="103" idx="1"/>
              </p:cNvCxnSpPr>
              <p:nvPr/>
            </p:nvCxnSpPr>
            <p:spPr>
              <a:xfrm>
                <a:off x="6280489" y="5328087"/>
                <a:ext cx="209959" cy="1"/>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105" name="직선 화살표 연결선 46"/>
              <p:cNvCxnSpPr>
                <a:stCxn id="103" idx="3"/>
              </p:cNvCxnSpPr>
              <p:nvPr/>
            </p:nvCxnSpPr>
            <p:spPr>
              <a:xfrm flipV="1">
                <a:off x="7090612" y="5328087"/>
                <a:ext cx="217983" cy="1"/>
              </a:xfrm>
              <a:prstGeom prst="straightConnector1">
                <a:avLst/>
              </a:prstGeom>
              <a:noFill/>
              <a:ln w="9525" cap="flat" cmpd="sng" algn="ctr">
                <a:solidFill>
                  <a:srgbClr val="FAA43A">
                    <a:shade val="95000"/>
                    <a:satMod val="105000"/>
                  </a:srgbClr>
                </a:solidFill>
                <a:prstDash val="solid"/>
                <a:headEnd type="triangle"/>
                <a:tailEnd type="triangle"/>
              </a:ln>
              <a:effectLst/>
            </p:spPr>
          </p:cxnSp>
        </p:grpSp>
        <p:grpSp>
          <p:nvGrpSpPr>
            <p:cNvPr id="96" name="그룹 88"/>
            <p:cNvGrpSpPr/>
            <p:nvPr/>
          </p:nvGrpSpPr>
          <p:grpSpPr>
            <a:xfrm>
              <a:off x="2219290" y="3777938"/>
              <a:ext cx="2578579" cy="1620414"/>
              <a:chOff x="2187914" y="3870654"/>
              <a:chExt cx="2578579" cy="1620414"/>
            </a:xfrm>
          </p:grpSpPr>
          <p:sp>
            <p:nvSpPr>
              <p:cNvPr id="99" name="직사각형 57"/>
              <p:cNvSpPr/>
              <p:nvPr/>
            </p:nvSpPr>
            <p:spPr>
              <a:xfrm>
                <a:off x="3600945" y="3974336"/>
                <a:ext cx="1165548" cy="1516732"/>
              </a:xfrm>
              <a:prstGeom prst="rect">
                <a:avLst/>
              </a:prstGeom>
              <a:solidFill>
                <a:sysClr val="window" lastClr="FFFFFF"/>
              </a:solidFill>
              <a:ln w="1905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sysClr val="windowText" lastClr="000000"/>
                  </a:solidFill>
                  <a:effectLst/>
                  <a:uLnTx/>
                  <a:uFillTx/>
                  <a:latin typeface="Calibri"/>
                  <a:ea typeface="나눔고딕"/>
                  <a:cs typeface="+mn-cs"/>
                </a:endParaRPr>
              </a:p>
            </p:txBody>
          </p:sp>
          <p:sp>
            <p:nvSpPr>
              <p:cNvPr id="100" name="직사각형 54"/>
              <p:cNvSpPr/>
              <p:nvPr/>
            </p:nvSpPr>
            <p:spPr>
              <a:xfrm>
                <a:off x="3715794" y="4078938"/>
                <a:ext cx="946096" cy="592747"/>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lIns="46800" rIns="468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1600" b="0" i="0" u="none" strike="noStrike" kern="0" cap="none" spc="0" normalizeH="0" baseline="0" noProof="0" dirty="0">
                    <a:ln>
                      <a:noFill/>
                    </a:ln>
                    <a:solidFill>
                      <a:sysClr val="windowText" lastClr="000000"/>
                    </a:solidFill>
                    <a:effectLst/>
                    <a:uLnTx/>
                    <a:uFillTx/>
                    <a:latin typeface="Calibri"/>
                    <a:ea typeface="나눔고딕"/>
                    <a:cs typeface="+mn-cs"/>
                  </a:rPr>
                  <a:t>PIM Directory</a:t>
                </a:r>
                <a:endParaRPr kumimoji="0" lang="ko-KR" altLang="en-US" sz="1600" b="0" i="0" u="none" strike="noStrike" kern="0" cap="none" spc="0" normalizeH="0" baseline="0" noProof="0" dirty="0">
                  <a:ln>
                    <a:noFill/>
                  </a:ln>
                  <a:solidFill>
                    <a:sysClr val="windowText" lastClr="000000"/>
                  </a:solidFill>
                  <a:effectLst/>
                  <a:uLnTx/>
                  <a:uFillTx/>
                  <a:latin typeface="Calibri"/>
                  <a:ea typeface="나눔고딕"/>
                  <a:cs typeface="+mn-cs"/>
                </a:endParaRPr>
              </a:p>
            </p:txBody>
          </p:sp>
          <p:sp>
            <p:nvSpPr>
              <p:cNvPr id="101" name="직사각형 55"/>
              <p:cNvSpPr/>
              <p:nvPr/>
            </p:nvSpPr>
            <p:spPr>
              <a:xfrm>
                <a:off x="3715794" y="4793720"/>
                <a:ext cx="946096" cy="592747"/>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1600" b="0" i="0" u="none" strike="noStrike" kern="0" cap="none" spc="0" normalizeH="0" baseline="0" noProof="0" dirty="0">
                    <a:ln>
                      <a:noFill/>
                    </a:ln>
                    <a:solidFill>
                      <a:sysClr val="windowText" lastClr="000000"/>
                    </a:solidFill>
                    <a:effectLst/>
                    <a:uLnTx/>
                    <a:uFillTx/>
                    <a:latin typeface="Calibri"/>
                    <a:ea typeface="나눔고딕"/>
                    <a:cs typeface="+mn-cs"/>
                  </a:rPr>
                  <a:t>Locality Monitor</a:t>
                </a:r>
                <a:endParaRPr kumimoji="0" lang="ko-KR" altLang="en-US" sz="1600" b="0" i="0" u="none" strike="noStrike" kern="0" cap="none" spc="0" normalizeH="0" baseline="0" noProof="0" dirty="0">
                  <a:ln>
                    <a:noFill/>
                  </a:ln>
                  <a:solidFill>
                    <a:sysClr val="windowText" lastClr="000000"/>
                  </a:solidFill>
                  <a:effectLst/>
                  <a:uLnTx/>
                  <a:uFillTx/>
                  <a:latin typeface="Calibri"/>
                  <a:ea typeface="나눔고딕"/>
                  <a:cs typeface="+mn-cs"/>
                </a:endParaRPr>
              </a:p>
            </p:txBody>
          </p:sp>
          <p:sp>
            <p:nvSpPr>
              <p:cNvPr id="102" name="TextBox 101"/>
              <p:cNvSpPr txBox="1"/>
              <p:nvPr/>
            </p:nvSpPr>
            <p:spPr>
              <a:xfrm>
                <a:off x="2187914" y="3870654"/>
                <a:ext cx="1459178" cy="707886"/>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ko-KR" sz="2000" b="1" i="0" u="none" strike="noStrike" kern="0" cap="none" spc="0" normalizeH="0" baseline="0" noProof="0" dirty="0">
                    <a:ln>
                      <a:noFill/>
                    </a:ln>
                    <a:solidFill>
                      <a:sysClr val="windowText" lastClr="000000"/>
                    </a:solidFill>
                    <a:effectLst/>
                    <a:uLnTx/>
                    <a:uFillTx/>
                    <a:latin typeface="Tahoma"/>
                    <a:ea typeface="+mn-ea"/>
                    <a:cs typeface="+mn-cs"/>
                  </a:rPr>
                  <a:t>PMU</a:t>
                </a:r>
                <a:r>
                  <a:rPr kumimoji="0" lang="en-US" altLang="ko-KR" sz="2000" b="0" i="0" u="none" strike="noStrike" kern="0" cap="none" spc="0" normalizeH="0" baseline="0" noProof="0" dirty="0">
                    <a:ln>
                      <a:noFill/>
                    </a:ln>
                    <a:solidFill>
                      <a:sysClr val="windowText" lastClr="000000"/>
                    </a:solidFill>
                    <a:effectLst/>
                    <a:uLnTx/>
                    <a:uFillTx/>
                    <a:latin typeface="Tahoma"/>
                    <a:ea typeface="+mn-ea"/>
                    <a:cs typeface="+mn-cs"/>
                  </a:rPr>
                  <a:t> (PEI</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ko-KR" sz="2000" b="0" i="0" u="none" strike="noStrike" kern="0" cap="none" spc="0" normalizeH="0" baseline="0" noProof="0" dirty="0" err="1">
                    <a:ln>
                      <a:noFill/>
                    </a:ln>
                    <a:solidFill>
                      <a:sysClr val="windowText" lastClr="000000"/>
                    </a:solidFill>
                    <a:effectLst/>
                    <a:uLnTx/>
                    <a:uFillTx/>
                    <a:latin typeface="Tahoma"/>
                    <a:ea typeface="+mn-ea"/>
                    <a:cs typeface="+mn-cs"/>
                  </a:rPr>
                  <a:t>Mgmt</a:t>
                </a:r>
                <a:r>
                  <a:rPr kumimoji="0" lang="en-US" altLang="ko-KR" sz="2000" b="0" i="0" u="none" strike="noStrike" kern="0" cap="none" spc="0" normalizeH="0" baseline="0" noProof="0" dirty="0">
                    <a:ln>
                      <a:noFill/>
                    </a:ln>
                    <a:solidFill>
                      <a:sysClr val="windowText" lastClr="000000"/>
                    </a:solidFill>
                    <a:effectLst/>
                    <a:uLnTx/>
                    <a:uFillTx/>
                    <a:latin typeface="Tahoma"/>
                    <a:ea typeface="+mn-ea"/>
                    <a:cs typeface="+mn-cs"/>
                  </a:rPr>
                  <a:t> Unit)</a:t>
                </a:r>
                <a:endParaRPr kumimoji="0" lang="ko-KR" altLang="en-US" sz="2000" b="0" i="0" u="none" strike="noStrike" kern="0" cap="none" spc="0" normalizeH="0" baseline="0" noProof="0" dirty="0">
                  <a:ln>
                    <a:noFill/>
                  </a:ln>
                  <a:solidFill>
                    <a:sysClr val="windowText" lastClr="000000"/>
                  </a:solidFill>
                  <a:effectLst/>
                  <a:uLnTx/>
                  <a:uFillTx/>
                  <a:latin typeface="Tahoma"/>
                  <a:ea typeface="+mn-ea"/>
                  <a:cs typeface="+mn-cs"/>
                </a:endParaRPr>
              </a:p>
            </p:txBody>
          </p:sp>
        </p:grpSp>
        <p:cxnSp>
          <p:nvCxnSpPr>
            <p:cNvPr id="97" name="직선 화살표 연결선 82"/>
            <p:cNvCxnSpPr>
              <a:stCxn id="99" idx="0"/>
              <a:endCxn id="65" idx="1"/>
            </p:cNvCxnSpPr>
            <p:nvPr/>
          </p:nvCxnSpPr>
          <p:spPr>
            <a:xfrm flipV="1">
              <a:off x="4215095" y="3551017"/>
              <a:ext cx="5123" cy="330603"/>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98" name="구부러진 연결선 86"/>
            <p:cNvCxnSpPr>
              <a:stCxn id="92" idx="2"/>
              <a:endCxn id="99" idx="1"/>
            </p:cNvCxnSpPr>
            <p:nvPr/>
          </p:nvCxnSpPr>
          <p:spPr>
            <a:xfrm rot="16200000" flipH="1">
              <a:off x="1941916" y="2949581"/>
              <a:ext cx="1038592" cy="2342218"/>
            </a:xfrm>
            <a:prstGeom prst="curvedConnector2">
              <a:avLst/>
            </a:prstGeom>
            <a:noFill/>
            <a:ln w="9525" cap="flat" cmpd="sng" algn="ctr">
              <a:solidFill>
                <a:srgbClr val="FAA43A">
                  <a:shade val="95000"/>
                  <a:satMod val="105000"/>
                </a:srgbClr>
              </a:solidFill>
              <a:prstDash val="solid"/>
              <a:headEnd type="triangle"/>
              <a:tailEnd type="triangle"/>
            </a:ln>
            <a:effectLst/>
          </p:spPr>
        </p:cxnSp>
      </p:grpSp>
      <p:sp>
        <p:nvSpPr>
          <p:cNvPr id="112" name="TextBox 111"/>
          <p:cNvSpPr txBox="1"/>
          <p:nvPr/>
        </p:nvSpPr>
        <p:spPr>
          <a:xfrm>
            <a:off x="2678395" y="5651976"/>
            <a:ext cx="3787215"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2400" b="0" i="0" u="none" strike="noStrike" kern="0" cap="none" spc="0" normalizeH="0" baseline="0" noProof="0" dirty="0">
                <a:ln>
                  <a:noFill/>
                </a:ln>
                <a:solidFill>
                  <a:sysClr val="windowText" lastClr="000000"/>
                </a:solidFill>
                <a:effectLst/>
                <a:uLnTx/>
                <a:uFillTx/>
                <a:latin typeface="Tahoma"/>
                <a:ea typeface="+mn-ea"/>
                <a:cs typeface="+mn-cs"/>
              </a:rPr>
              <a:t>Example PEI </a:t>
            </a:r>
            <a:r>
              <a:rPr kumimoji="0" lang="en-US" altLang="ko-KR" sz="2400" b="0" i="0" u="none" strike="noStrike" kern="0" cap="none" spc="0" normalizeH="0" baseline="0" noProof="0" dirty="0" err="1">
                <a:ln>
                  <a:noFill/>
                </a:ln>
                <a:solidFill>
                  <a:sysClr val="windowText" lastClr="000000"/>
                </a:solidFill>
                <a:effectLst/>
                <a:uLnTx/>
                <a:uFillTx/>
                <a:latin typeface="Tahoma"/>
                <a:ea typeface="+mn-ea"/>
                <a:cs typeface="+mn-cs"/>
              </a:rPr>
              <a:t>uArchitecture</a:t>
            </a:r>
            <a:endParaRPr kumimoji="0" lang="ko-KR" altLang="en-US" sz="2400" b="0" i="0" u="none" strike="noStrike" kern="0" cap="none" spc="0" normalizeH="0" baseline="0" noProof="0" dirty="0">
              <a:ln>
                <a:noFill/>
              </a:ln>
              <a:solidFill>
                <a:sysClr val="windowText" lastClr="000000"/>
              </a:solidFill>
              <a:effectLst/>
              <a:uLnTx/>
              <a:uFillTx/>
              <a:latin typeface="Tahoma"/>
              <a:ea typeface="+mn-ea"/>
              <a:cs typeface="+mn-cs"/>
            </a:endParaRPr>
          </a:p>
        </p:txBody>
      </p:sp>
    </p:spTree>
    <p:extLst>
      <p:ext uri="{BB962C8B-B14F-4D97-AF65-F5344CB8AC3E}">
        <p14:creationId xmlns:p14="http://schemas.microsoft.com/office/powerpoint/2010/main" val="22174494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fade">
                                      <p:cBhvr>
                                        <p:cTn id="7" dur="2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PEI: Initial Evaluation Results</a:t>
            </a:r>
          </a:p>
        </p:txBody>
      </p:sp>
      <p:sp>
        <p:nvSpPr>
          <p:cNvPr id="3" name="Content Placeholder 2"/>
          <p:cNvSpPr>
            <a:spLocks noGrp="1"/>
          </p:cNvSpPr>
          <p:nvPr>
            <p:ph idx="1"/>
          </p:nvPr>
        </p:nvSpPr>
        <p:spPr>
          <a:xfrm>
            <a:off x="107504" y="980728"/>
            <a:ext cx="9036496" cy="5051648"/>
          </a:xfrm>
        </p:spPr>
        <p:txBody>
          <a:bodyPr/>
          <a:lstStyle/>
          <a:p>
            <a:r>
              <a:rPr lang="en-US" altLang="ko-KR" dirty="0"/>
              <a:t>Initial evaluations with </a:t>
            </a:r>
            <a:r>
              <a:rPr lang="en-US" altLang="ko-KR" dirty="0">
                <a:solidFill>
                  <a:srgbClr val="FF0000"/>
                </a:solidFill>
              </a:rPr>
              <a:t>10 emerging data-intensive workloads</a:t>
            </a:r>
          </a:p>
          <a:p>
            <a:pPr lvl="1"/>
            <a:r>
              <a:rPr lang="en-US" altLang="ko-KR" sz="2000" dirty="0">
                <a:solidFill>
                  <a:srgbClr val="0000FF"/>
                </a:solidFill>
              </a:rPr>
              <a:t>Large-scale graph processing</a:t>
            </a:r>
          </a:p>
          <a:p>
            <a:pPr lvl="1"/>
            <a:r>
              <a:rPr lang="en-US" altLang="ko-KR" sz="2000" dirty="0">
                <a:solidFill>
                  <a:srgbClr val="0000FF"/>
                </a:solidFill>
              </a:rPr>
              <a:t>In-memory data analytics</a:t>
            </a:r>
          </a:p>
          <a:p>
            <a:pPr lvl="1"/>
            <a:r>
              <a:rPr lang="en-US" altLang="ko-KR" sz="2000" dirty="0">
                <a:solidFill>
                  <a:srgbClr val="0000FF"/>
                </a:solidFill>
              </a:rPr>
              <a:t>Machine learning and data mining</a:t>
            </a:r>
          </a:p>
          <a:p>
            <a:pPr lvl="1"/>
            <a:r>
              <a:rPr lang="en-US" altLang="ko-KR" sz="2000" dirty="0"/>
              <a:t>Three input sets (small, medium, large)                                                  for each workload</a:t>
            </a:r>
            <a:r>
              <a:rPr lang="ko-KR" altLang="en-US" sz="2000" dirty="0"/>
              <a:t> </a:t>
            </a:r>
            <a:r>
              <a:rPr lang="en-US" altLang="ko-KR" sz="2000" dirty="0"/>
              <a:t>to analyze the impact                                            of data locality</a:t>
            </a:r>
          </a:p>
          <a:p>
            <a:pPr lvl="1"/>
            <a:endParaRPr lang="en-US" altLang="ko-KR" dirty="0"/>
          </a:p>
          <a:p>
            <a:r>
              <a:rPr lang="en-US" altLang="ko-KR" dirty="0"/>
              <a:t>Pin-based cycle-level x86-64 simulation</a:t>
            </a:r>
            <a:endParaRPr lang="ko-KR" altLang="en-US" dirty="0"/>
          </a:p>
          <a:p>
            <a:pPr marL="344487" lvl="1" indent="0">
              <a:buNone/>
            </a:pPr>
            <a:endParaRPr lang="en-US" altLang="ko-KR" dirty="0">
              <a:solidFill>
                <a:srgbClr val="FF0000"/>
              </a:solidFill>
            </a:endParaRPr>
          </a:p>
          <a:p>
            <a:pPr marL="342900" lvl="1" indent="-342900">
              <a:buClr>
                <a:schemeClr val="accent1"/>
              </a:buClr>
              <a:buSzPct val="65000"/>
              <a:buFont typeface="Wingdings" pitchFamily="2" charset="2"/>
              <a:buChar char="n"/>
            </a:pPr>
            <a:r>
              <a:rPr lang="en-US" altLang="ko-KR" sz="2400" b="1" dirty="0">
                <a:solidFill>
                  <a:srgbClr val="2C6123"/>
                </a:solidFill>
              </a:rPr>
              <a:t>Performance Improvement and Energy Reduction: </a:t>
            </a:r>
          </a:p>
          <a:p>
            <a:pPr marL="695325" lvl="2" indent="-342900"/>
            <a:r>
              <a:rPr lang="en-US" altLang="ko-KR" dirty="0">
                <a:solidFill>
                  <a:srgbClr val="0000FF"/>
                </a:solidFill>
              </a:rPr>
              <a:t>47% average speedup with large input data sets</a:t>
            </a:r>
          </a:p>
          <a:p>
            <a:pPr marL="695325" lvl="2" indent="-342900"/>
            <a:r>
              <a:rPr lang="en-US" altLang="ko-KR" dirty="0"/>
              <a:t>32% speedup with small input data sets</a:t>
            </a:r>
          </a:p>
          <a:p>
            <a:pPr marL="695325" lvl="2" indent="-342900"/>
            <a:r>
              <a:rPr lang="en-US" altLang="ko-KR" dirty="0">
                <a:solidFill>
                  <a:srgbClr val="0000FF"/>
                </a:solidFill>
              </a:rPr>
              <a:t>25% avg. energy reduction in a single node with large input data sets</a:t>
            </a:r>
          </a:p>
          <a:p>
            <a:pPr lvl="1"/>
            <a:endParaRPr lang="en-US" altLang="ko-KR" dirty="0"/>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174</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2"/>
          <a:stretch>
            <a:fillRect/>
          </a:stretch>
        </p:blipFill>
        <p:spPr>
          <a:xfrm>
            <a:off x="5475560" y="1899397"/>
            <a:ext cx="3632944" cy="2033659"/>
          </a:xfrm>
          <a:prstGeom prst="rect">
            <a:avLst/>
          </a:prstGeom>
        </p:spPr>
      </p:pic>
    </p:spTree>
    <p:extLst>
      <p:ext uri="{BB962C8B-B14F-4D97-AF65-F5344CB8AC3E}">
        <p14:creationId xmlns:p14="http://schemas.microsoft.com/office/powerpoint/2010/main" val="2513780568"/>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Simpler PIM: PIM-Enabled Instructions</a:t>
            </a:r>
          </a:p>
        </p:txBody>
      </p:sp>
      <p:sp>
        <p:nvSpPr>
          <p:cNvPr id="3" name="Content Placeholder 2"/>
          <p:cNvSpPr>
            <a:spLocks noGrp="1"/>
          </p:cNvSpPr>
          <p:nvPr>
            <p:ph idx="1"/>
          </p:nvPr>
        </p:nvSpPr>
        <p:spPr>
          <a:xfrm>
            <a:off x="228600" y="1052736"/>
            <a:ext cx="8610600" cy="5195664"/>
          </a:xfrm>
        </p:spPr>
        <p:txBody>
          <a:bodyPr/>
          <a:lstStyle/>
          <a:p>
            <a:r>
              <a:rPr lang="en-US" dirty="0" err="1"/>
              <a:t>Junwhan</a:t>
            </a:r>
            <a:r>
              <a:rPr lang="en-US" dirty="0"/>
              <a:t> </a:t>
            </a:r>
            <a:r>
              <a:rPr lang="en-US" dirty="0" err="1"/>
              <a:t>Ahn</a:t>
            </a:r>
            <a:r>
              <a:rPr lang="en-US" dirty="0"/>
              <a:t>, </a:t>
            </a:r>
            <a:r>
              <a:rPr lang="en-US" dirty="0" err="1"/>
              <a:t>Sungjoo</a:t>
            </a:r>
            <a:r>
              <a:rPr lang="en-US" dirty="0"/>
              <a:t> </a:t>
            </a:r>
            <a:r>
              <a:rPr lang="en-US" dirty="0" err="1"/>
              <a:t>Yoo</a:t>
            </a:r>
            <a:r>
              <a:rPr lang="en-US" dirty="0"/>
              <a:t>, Onur Mutlu, and </a:t>
            </a:r>
            <a:r>
              <a:rPr lang="en-US" dirty="0" err="1"/>
              <a:t>Kiyoung</a:t>
            </a:r>
            <a:r>
              <a:rPr lang="en-US" dirty="0"/>
              <a:t> Choi,</a:t>
            </a:r>
            <a:br>
              <a:rPr lang="en-US" dirty="0"/>
            </a:br>
            <a:r>
              <a:rPr lang="en-US" b="1" dirty="0">
                <a:hlinkClick r:id="rId2"/>
              </a:rPr>
              <a:t>"PIM-Enabled Instructions: A Low-Overhead, Locality-Aware Processing-in-Memory Architecture"</a:t>
            </a:r>
            <a:br>
              <a:rPr lang="en-US" dirty="0"/>
            </a:br>
            <a:r>
              <a:rPr lang="en-US" i="1" dirty="0"/>
              <a:t>Proceedings of the </a:t>
            </a:r>
            <a:r>
              <a:rPr lang="en-US" i="1" dirty="0">
                <a:hlinkClick r:id="rId3"/>
              </a:rPr>
              <a:t>42nd International Symposium on Computer Architecture</a:t>
            </a:r>
            <a:r>
              <a:rPr lang="en-US" i="1" dirty="0"/>
              <a:t> (</a:t>
            </a:r>
            <a:r>
              <a:rPr lang="en-US" b="1" i="1" dirty="0"/>
              <a:t>ISCA</a:t>
            </a:r>
            <a:r>
              <a:rPr lang="en-US" i="1" dirty="0"/>
              <a:t>)</a:t>
            </a:r>
            <a:r>
              <a:rPr lang="en-US" dirty="0"/>
              <a:t>, Portland, OR, June 2015. </a:t>
            </a:r>
            <a:br>
              <a:rPr lang="en-US" dirty="0"/>
            </a:br>
            <a:r>
              <a:rPr lang="en-US" dirty="0"/>
              <a:t>[</a:t>
            </a:r>
            <a:r>
              <a:rPr lang="en-US" dirty="0">
                <a:hlinkClick r:id="rId4"/>
              </a:rPr>
              <a:t>Slides (pdf)</a:t>
            </a:r>
            <a:r>
              <a:rPr lang="en-US" dirty="0"/>
              <a:t>] [</a:t>
            </a:r>
            <a:r>
              <a:rPr lang="en-US" dirty="0">
                <a:hlinkClick r:id="rId5"/>
              </a:rPr>
              <a:t>Lightning Session Slides (pdf)</a:t>
            </a:r>
            <a:r>
              <a:rPr lang="en-US" dirty="0"/>
              <a:t>]  </a:t>
            </a:r>
          </a:p>
          <a:p>
            <a:endParaRPr lang="en-US" dirty="0"/>
          </a:p>
          <a:p>
            <a:endParaRPr lang="en-US" dirty="0"/>
          </a:p>
        </p:txBody>
      </p:sp>
      <p:pic>
        <p:nvPicPr>
          <p:cNvPr id="5" name="Picture 4"/>
          <p:cNvPicPr>
            <a:picLocks noChangeAspect="1"/>
          </p:cNvPicPr>
          <p:nvPr/>
        </p:nvPicPr>
        <p:blipFill>
          <a:blip r:embed="rId6"/>
          <a:stretch>
            <a:fillRect/>
          </a:stretch>
        </p:blipFill>
        <p:spPr>
          <a:xfrm>
            <a:off x="0" y="4177496"/>
            <a:ext cx="9144000" cy="2275840"/>
          </a:xfrm>
          <a:prstGeom prst="rect">
            <a:avLst/>
          </a:prstGeom>
        </p:spPr>
      </p:pic>
    </p:spTree>
    <p:extLst>
      <p:ext uri="{BB962C8B-B14F-4D97-AF65-F5344CB8AC3E}">
        <p14:creationId xmlns:p14="http://schemas.microsoft.com/office/powerpoint/2010/main" val="15331895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Automatic Code and Data Mapping </a:t>
            </a:r>
          </a:p>
        </p:txBody>
      </p:sp>
      <p:sp>
        <p:nvSpPr>
          <p:cNvPr id="3" name="Content Placeholder 2"/>
          <p:cNvSpPr>
            <a:spLocks noGrp="1"/>
          </p:cNvSpPr>
          <p:nvPr>
            <p:ph idx="1"/>
          </p:nvPr>
        </p:nvSpPr>
        <p:spPr>
          <a:xfrm>
            <a:off x="228600" y="1124744"/>
            <a:ext cx="8807896" cy="5123656"/>
          </a:xfrm>
        </p:spPr>
        <p:txBody>
          <a:bodyPr/>
          <a:lstStyle/>
          <a:p>
            <a:r>
              <a:rPr lang="en-US" sz="2000" dirty="0"/>
              <a:t>Kevin Hsieh, </a:t>
            </a:r>
            <a:r>
              <a:rPr lang="en-US" sz="2000" dirty="0" err="1"/>
              <a:t>Eiman</a:t>
            </a:r>
            <a:r>
              <a:rPr lang="en-US" sz="2000" dirty="0"/>
              <a:t> </a:t>
            </a:r>
            <a:r>
              <a:rPr lang="en-US" sz="2000" dirty="0" err="1"/>
              <a:t>Ebrahimi</a:t>
            </a:r>
            <a:r>
              <a:rPr lang="en-US" sz="2000" dirty="0"/>
              <a:t>, </a:t>
            </a:r>
            <a:r>
              <a:rPr lang="en-US" sz="2000" dirty="0" err="1"/>
              <a:t>Gwangsun</a:t>
            </a:r>
            <a:r>
              <a:rPr lang="en-US" sz="2000" dirty="0"/>
              <a:t> Kim, </a:t>
            </a:r>
            <a:r>
              <a:rPr lang="en-US" sz="2000" dirty="0" err="1"/>
              <a:t>Niladrish</a:t>
            </a:r>
            <a:r>
              <a:rPr lang="en-US" sz="2000" dirty="0"/>
              <a:t> </a:t>
            </a:r>
            <a:r>
              <a:rPr lang="en-US" sz="2000" dirty="0" err="1"/>
              <a:t>Chatterjee</a:t>
            </a:r>
            <a:r>
              <a:rPr lang="en-US" sz="2000" dirty="0"/>
              <a:t>, Mike O'Connor, </a:t>
            </a:r>
            <a:r>
              <a:rPr lang="en-US" sz="2000" dirty="0" err="1"/>
              <a:t>Nandita</a:t>
            </a:r>
            <a:r>
              <a:rPr lang="en-US" sz="2000" dirty="0"/>
              <a:t> </a:t>
            </a:r>
            <a:r>
              <a:rPr lang="en-US" sz="2000" dirty="0" err="1"/>
              <a:t>Vijaykumar</a:t>
            </a:r>
            <a:r>
              <a:rPr lang="en-US" sz="2000" dirty="0"/>
              <a:t>, Onur Mutlu, and Stephen W. </a:t>
            </a:r>
            <a:r>
              <a:rPr lang="en-US" sz="2000" dirty="0" err="1"/>
              <a:t>Keckler</a:t>
            </a:r>
            <a:r>
              <a:rPr lang="en-US" sz="2000" dirty="0"/>
              <a:t>,</a:t>
            </a:r>
            <a:br>
              <a:rPr lang="en-US" sz="2000" dirty="0"/>
            </a:br>
            <a:r>
              <a:rPr lang="en-US" sz="2000" b="1" dirty="0">
                <a:hlinkClick r:id="rId2"/>
              </a:rPr>
              <a:t>"Transparent Offloading and Mapping (TOM): Enabling Programmer-Transparent Near-Data Processing in GPU Systems"</a:t>
            </a:r>
            <a:br>
              <a:rPr lang="en-US" sz="2000" dirty="0"/>
            </a:br>
            <a:r>
              <a:rPr lang="en-US" sz="2000" i="1" dirty="0"/>
              <a:t>Proceedings of the </a:t>
            </a:r>
            <a:r>
              <a:rPr lang="en-US" sz="2000" i="1" dirty="0">
                <a:hlinkClick r:id="rId3"/>
              </a:rPr>
              <a:t>43rd International Symposium on Computer Architecture</a:t>
            </a:r>
            <a:r>
              <a:rPr lang="en-US" sz="2000" i="1" dirty="0"/>
              <a:t> (</a:t>
            </a:r>
            <a:r>
              <a:rPr lang="en-US" sz="2000" b="1" i="1" dirty="0"/>
              <a:t>ISCA</a:t>
            </a:r>
            <a:r>
              <a:rPr lang="en-US" sz="2000" i="1" dirty="0"/>
              <a:t>)</a:t>
            </a:r>
            <a:r>
              <a:rPr lang="en-US" sz="2000" dirty="0"/>
              <a:t>, Seoul, South Korea, June 2016.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br>
              <a:rPr lang="en-US" sz="2000" dirty="0"/>
            </a:br>
            <a:r>
              <a:rPr lang="en-US" sz="2000" dirty="0"/>
              <a:t>[</a:t>
            </a:r>
            <a:r>
              <a:rPr lang="en-US" sz="2000" dirty="0">
                <a:hlinkClick r:id="rId6"/>
              </a:rPr>
              <a:t>Lightning Session Slides (pptx)</a:t>
            </a:r>
            <a:r>
              <a:rPr lang="en-US" sz="2000" dirty="0"/>
              <a:t> </a:t>
            </a:r>
            <a:r>
              <a:rPr lang="en-US" sz="2000" dirty="0">
                <a:hlinkClick r:id="rId7"/>
              </a:rPr>
              <a:t>(pdf)</a:t>
            </a:r>
            <a:r>
              <a:rPr lang="en-US" sz="2000" dirty="0"/>
              <a:t>] </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176</a:t>
            </a:fld>
            <a:endParaRPr lang="en-US" altLang="en-US">
              <a:solidFill>
                <a:srgbClr val="000000"/>
              </a:solidFill>
            </a:endParaRPr>
          </a:p>
        </p:txBody>
      </p:sp>
      <p:pic>
        <p:nvPicPr>
          <p:cNvPr id="6" name="Picture 5"/>
          <p:cNvPicPr>
            <a:picLocks noChangeAspect="1"/>
          </p:cNvPicPr>
          <p:nvPr/>
        </p:nvPicPr>
        <p:blipFill>
          <a:blip r:embed="rId8"/>
          <a:stretch>
            <a:fillRect/>
          </a:stretch>
        </p:blipFill>
        <p:spPr>
          <a:xfrm>
            <a:off x="0" y="4883385"/>
            <a:ext cx="9144000" cy="1857983"/>
          </a:xfrm>
          <a:prstGeom prst="rect">
            <a:avLst/>
          </a:prstGeom>
        </p:spPr>
      </p:pic>
    </p:spTree>
    <p:extLst>
      <p:ext uri="{BB962C8B-B14F-4D97-AF65-F5344CB8AC3E}">
        <p14:creationId xmlns:p14="http://schemas.microsoft.com/office/powerpoint/2010/main" val="102460273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 y="152400"/>
            <a:ext cx="9167936" cy="1066800"/>
          </a:xfrm>
        </p:spPr>
        <p:txBody>
          <a:bodyPr/>
          <a:lstStyle/>
          <a:p>
            <a:r>
              <a:rPr lang="en-US" dirty="0"/>
              <a:t>Efficient Automatic Data Coherence Support</a:t>
            </a:r>
          </a:p>
        </p:txBody>
      </p:sp>
      <p:sp>
        <p:nvSpPr>
          <p:cNvPr id="3" name="Content Placeholder 2"/>
          <p:cNvSpPr>
            <a:spLocks noGrp="1"/>
          </p:cNvSpPr>
          <p:nvPr>
            <p:ph idx="1"/>
          </p:nvPr>
        </p:nvSpPr>
        <p:spPr/>
        <p:txBody>
          <a:bodyPr/>
          <a:lstStyle/>
          <a:p>
            <a:r>
              <a:rPr lang="en-US" dirty="0" err="1"/>
              <a:t>Amirali</a:t>
            </a:r>
            <a:r>
              <a:rPr lang="en-US" dirty="0"/>
              <a:t> Boroumand, </a:t>
            </a:r>
            <a:r>
              <a:rPr lang="en-US" dirty="0" err="1"/>
              <a:t>Saugata</a:t>
            </a:r>
            <a:r>
              <a:rPr lang="en-US" dirty="0"/>
              <a:t> </a:t>
            </a:r>
            <a:r>
              <a:rPr lang="en-US" dirty="0" err="1"/>
              <a:t>Ghose</a:t>
            </a:r>
            <a:r>
              <a:rPr lang="en-US" dirty="0"/>
              <a:t>, </a:t>
            </a:r>
            <a:r>
              <a:rPr lang="en-US" dirty="0" err="1"/>
              <a:t>Minesh</a:t>
            </a:r>
            <a:r>
              <a:rPr lang="en-US" dirty="0"/>
              <a:t> Patel, </a:t>
            </a:r>
            <a:r>
              <a:rPr lang="en-US" dirty="0" err="1"/>
              <a:t>Hasan</a:t>
            </a:r>
            <a:r>
              <a:rPr lang="en-US" dirty="0"/>
              <a:t> Hassan, Brandon Lucia, Kevin Hsieh, Krishna T. </a:t>
            </a:r>
            <a:r>
              <a:rPr lang="en-US" dirty="0" err="1"/>
              <a:t>Malladi</a:t>
            </a:r>
            <a:r>
              <a:rPr lang="en-US" dirty="0"/>
              <a:t>, </a:t>
            </a:r>
            <a:r>
              <a:rPr lang="en-US" dirty="0" err="1"/>
              <a:t>Hongzhong</a:t>
            </a:r>
            <a:r>
              <a:rPr lang="en-US" dirty="0"/>
              <a:t> </a:t>
            </a:r>
            <a:r>
              <a:rPr lang="en-US" dirty="0" err="1"/>
              <a:t>Zheng</a:t>
            </a:r>
            <a:r>
              <a:rPr lang="en-US" dirty="0"/>
              <a:t>, and Onur Mutlu,</a:t>
            </a:r>
            <a:br>
              <a:rPr lang="en-US" dirty="0"/>
            </a:br>
            <a:r>
              <a:rPr lang="en-US" b="1" dirty="0">
                <a:hlinkClick r:id="rId2"/>
              </a:rPr>
              <a:t>"LazyPIM: An Efficient Cache Coherence Mechanism for Processing-in-Memory"</a:t>
            </a:r>
            <a:br>
              <a:rPr lang="en-US" dirty="0"/>
            </a:br>
            <a:r>
              <a:rPr lang="en-US" i="1" dirty="0">
                <a:hlinkClick r:id="rId3"/>
              </a:rPr>
              <a:t>IEEE Computer Architecture Letters</a:t>
            </a:r>
            <a:r>
              <a:rPr lang="en-US" i="1" dirty="0"/>
              <a:t> (</a:t>
            </a:r>
            <a:r>
              <a:rPr lang="en-US" b="1" i="1" dirty="0"/>
              <a:t>CAL</a:t>
            </a:r>
            <a:r>
              <a:rPr lang="en-US" i="1" dirty="0"/>
              <a:t>)</a:t>
            </a:r>
            <a:r>
              <a:rPr lang="en-US" dirty="0"/>
              <a:t>, June 2016.</a:t>
            </a:r>
          </a:p>
          <a:p>
            <a:endParaRPr lang="en-US" dirty="0"/>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177</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4"/>
          <a:stretch>
            <a:fillRect/>
          </a:stretch>
        </p:blipFill>
        <p:spPr>
          <a:xfrm>
            <a:off x="0" y="4581128"/>
            <a:ext cx="9144000" cy="1080655"/>
          </a:xfrm>
          <a:prstGeom prst="rect">
            <a:avLst/>
          </a:prstGeom>
        </p:spPr>
      </p:pic>
    </p:spTree>
    <p:extLst>
      <p:ext uri="{BB962C8B-B14F-4D97-AF65-F5344CB8AC3E}">
        <p14:creationId xmlns:p14="http://schemas.microsoft.com/office/powerpoint/2010/main" val="166286035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Challenge and Opportunity for Future</a:t>
            </a:r>
          </a:p>
        </p:txBody>
      </p:sp>
      <p:sp>
        <p:nvSpPr>
          <p:cNvPr id="3" name="Content Placeholder 2"/>
          <p:cNvSpPr>
            <a:spLocks noGrp="1"/>
          </p:cNvSpPr>
          <p:nvPr>
            <p:ph idx="1"/>
          </p:nvPr>
        </p:nvSpPr>
        <p:spPr>
          <a:xfrm>
            <a:off x="0" y="1412776"/>
            <a:ext cx="9144000" cy="2088232"/>
          </a:xfrm>
        </p:spPr>
        <p:txBody>
          <a:bodyPr/>
          <a:lstStyle/>
          <a:p>
            <a:pPr marL="0" indent="0" algn="ctr">
              <a:buNone/>
            </a:pPr>
            <a:r>
              <a:rPr lang="en-US" sz="6400" dirty="0">
                <a:solidFill>
                  <a:srgbClr val="FF0000"/>
                </a:solidFill>
              </a:rPr>
              <a:t>Fundamentally</a:t>
            </a:r>
          </a:p>
          <a:p>
            <a:pPr marL="0" indent="0" algn="ctr">
              <a:buNone/>
            </a:pPr>
            <a:r>
              <a:rPr lang="en-US" sz="6400" dirty="0">
                <a:solidFill>
                  <a:srgbClr val="0000FF"/>
                </a:solidFill>
              </a:rPr>
              <a:t>Energy-Efficient</a:t>
            </a:r>
          </a:p>
          <a:p>
            <a:pPr marL="0" indent="0" algn="ctr">
              <a:buNone/>
            </a:pPr>
            <a:r>
              <a:rPr lang="en-US" sz="6400" dirty="0">
                <a:solidFill>
                  <a:srgbClr val="0000FF"/>
                </a:solidFill>
              </a:rPr>
              <a:t>(Data-Centric)</a:t>
            </a:r>
          </a:p>
          <a:p>
            <a:pPr marL="0" indent="0" algn="ctr">
              <a:buNone/>
            </a:pPr>
            <a:r>
              <a:rPr lang="en-US" sz="6400" dirty="0">
                <a:solidFill>
                  <a:srgbClr val="FF0000"/>
                </a:solidFill>
              </a:rPr>
              <a:t>Computing Architectures</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solidFill>
                  <a:srgbClr val="000000"/>
                </a:solidFill>
              </a:rPr>
              <a:pPr>
                <a:defRPr/>
              </a:pPr>
              <a:t>178</a:t>
            </a:fld>
            <a:endParaRPr lang="en-US">
              <a:solidFill>
                <a:srgbClr val="000000"/>
              </a:solidFill>
            </a:endParaRPr>
          </a:p>
        </p:txBody>
      </p:sp>
    </p:spTree>
    <p:extLst>
      <p:ext uri="{BB962C8B-B14F-4D97-AF65-F5344CB8AC3E}">
        <p14:creationId xmlns:p14="http://schemas.microsoft.com/office/powerpoint/2010/main" val="1024602735"/>
      </p:ext>
    </p:extLst>
  </p:cSld>
  <p:clrMapOvr>
    <a:masterClrMapping/>
  </p:clrMapOvr>
  <p:transition/>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Challenge and Opportunity for Future</a:t>
            </a:r>
          </a:p>
        </p:txBody>
      </p:sp>
      <p:sp>
        <p:nvSpPr>
          <p:cNvPr id="3" name="Content Placeholder 2"/>
          <p:cNvSpPr>
            <a:spLocks noGrp="1"/>
          </p:cNvSpPr>
          <p:nvPr>
            <p:ph idx="1"/>
          </p:nvPr>
        </p:nvSpPr>
        <p:spPr>
          <a:xfrm>
            <a:off x="0" y="1416968"/>
            <a:ext cx="9144000" cy="2088232"/>
          </a:xfrm>
        </p:spPr>
        <p:txBody>
          <a:bodyPr/>
          <a:lstStyle/>
          <a:p>
            <a:pPr marL="0" indent="0" algn="ctr">
              <a:buNone/>
            </a:pPr>
            <a:r>
              <a:rPr lang="en-US" sz="6400" dirty="0">
                <a:solidFill>
                  <a:srgbClr val="FF0000"/>
                </a:solidFill>
              </a:rPr>
              <a:t>Fundamentally</a:t>
            </a:r>
          </a:p>
          <a:p>
            <a:pPr marL="0" indent="0" algn="ctr">
              <a:buNone/>
            </a:pPr>
            <a:r>
              <a:rPr lang="en-US" sz="6400" dirty="0">
                <a:solidFill>
                  <a:srgbClr val="0000FF"/>
                </a:solidFill>
              </a:rPr>
              <a:t>Low-Latency</a:t>
            </a:r>
          </a:p>
          <a:p>
            <a:pPr marL="0" indent="0" algn="ctr">
              <a:buNone/>
            </a:pPr>
            <a:r>
              <a:rPr lang="en-US" sz="6400" dirty="0">
                <a:solidFill>
                  <a:srgbClr val="0000FF"/>
                </a:solidFill>
              </a:rPr>
              <a:t>(Data-Centric)</a:t>
            </a:r>
          </a:p>
          <a:p>
            <a:pPr marL="0" indent="0" algn="ctr">
              <a:buNone/>
            </a:pPr>
            <a:r>
              <a:rPr lang="en-US" sz="6400" dirty="0">
                <a:solidFill>
                  <a:srgbClr val="FF0000"/>
                </a:solidFill>
              </a:rPr>
              <a:t>Computing Architectures</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solidFill>
                  <a:srgbClr val="000000"/>
                </a:solidFill>
              </a:rPr>
              <a:pPr>
                <a:defRPr/>
              </a:pPr>
              <a:t>179</a:t>
            </a:fld>
            <a:endParaRPr lang="en-US">
              <a:solidFill>
                <a:srgbClr val="000000"/>
              </a:solidFill>
            </a:endParaRPr>
          </a:p>
        </p:txBody>
      </p:sp>
    </p:spTree>
    <p:extLst>
      <p:ext uri="{BB962C8B-B14F-4D97-AF65-F5344CB8AC3E}">
        <p14:creationId xmlns:p14="http://schemas.microsoft.com/office/powerpoint/2010/main" val="1974285499"/>
      </p:ext>
    </p:extLst>
  </p:cSld>
  <p:clrMapOvr>
    <a:masterClrMapping/>
  </p:clrMapOvr>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D42BC4-7558-384F-A170-28CD5BC5B8CE}"/>
              </a:ext>
            </a:extLst>
          </p:cNvPr>
          <p:cNvSpPr>
            <a:spLocks noGrp="1"/>
          </p:cNvSpPr>
          <p:nvPr>
            <p:ph type="title"/>
          </p:nvPr>
        </p:nvSpPr>
        <p:spPr/>
        <p:txBody>
          <a:bodyPr/>
          <a:lstStyle/>
          <a:p>
            <a:r>
              <a:rPr lang="en-US" dirty="0"/>
              <a:t>DNA Read Mapping &amp; Filtering</a:t>
            </a:r>
          </a:p>
        </p:txBody>
      </p:sp>
      <p:sp>
        <p:nvSpPr>
          <p:cNvPr id="3" name="Content Placeholder 2">
            <a:extLst>
              <a:ext uri="{FF2B5EF4-FFF2-40B4-BE49-F238E27FC236}">
                <a16:creationId xmlns:a16="http://schemas.microsoft.com/office/drawing/2014/main" id="{8854F678-86EC-5D41-9BE6-38569A724327}"/>
              </a:ext>
            </a:extLst>
          </p:cNvPr>
          <p:cNvSpPr>
            <a:spLocks noGrp="1"/>
          </p:cNvSpPr>
          <p:nvPr>
            <p:ph idx="1"/>
          </p:nvPr>
        </p:nvSpPr>
        <p:spPr/>
        <p:txBody>
          <a:bodyPr/>
          <a:lstStyle/>
          <a:p>
            <a:r>
              <a:rPr lang="en-US" dirty="0">
                <a:solidFill>
                  <a:srgbClr val="FF0000"/>
                </a:solidFill>
              </a:rPr>
              <a:t>Problem: </a:t>
            </a:r>
            <a:r>
              <a:rPr lang="en-US" b="1" dirty="0">
                <a:solidFill>
                  <a:srgbClr val="FF0000"/>
                </a:solidFill>
              </a:rPr>
              <a:t>Heavily</a:t>
            </a:r>
            <a:r>
              <a:rPr lang="en-US" dirty="0">
                <a:solidFill>
                  <a:srgbClr val="FF0000"/>
                </a:solidFill>
              </a:rPr>
              <a:t> </a:t>
            </a:r>
            <a:r>
              <a:rPr lang="en-US" b="1" dirty="0">
                <a:solidFill>
                  <a:srgbClr val="FF0000"/>
                </a:solidFill>
              </a:rPr>
              <a:t>bottlenecked</a:t>
            </a:r>
            <a:r>
              <a:rPr lang="en-US" dirty="0">
                <a:solidFill>
                  <a:srgbClr val="FF0000"/>
                </a:solidFill>
              </a:rPr>
              <a:t> </a:t>
            </a:r>
            <a:r>
              <a:rPr lang="en-US" b="1" dirty="0">
                <a:solidFill>
                  <a:srgbClr val="FF0000"/>
                </a:solidFill>
              </a:rPr>
              <a:t>by</a:t>
            </a:r>
            <a:r>
              <a:rPr lang="en-US" dirty="0">
                <a:solidFill>
                  <a:srgbClr val="FF0000"/>
                </a:solidFill>
              </a:rPr>
              <a:t> </a:t>
            </a:r>
            <a:r>
              <a:rPr lang="en-US" b="1" dirty="0">
                <a:solidFill>
                  <a:srgbClr val="FF0000"/>
                </a:solidFill>
              </a:rPr>
              <a:t>Data Movement</a:t>
            </a:r>
          </a:p>
          <a:p>
            <a:endParaRPr lang="en-US" dirty="0"/>
          </a:p>
          <a:p>
            <a:r>
              <a:rPr lang="en-US" dirty="0" err="1"/>
              <a:t>GateKeeper</a:t>
            </a:r>
            <a:r>
              <a:rPr lang="en-US" dirty="0"/>
              <a:t> FPGA performance limited by DRAM bandwidth [</a:t>
            </a:r>
            <a:r>
              <a:rPr lang="en-US" dirty="0" err="1"/>
              <a:t>Alser</a:t>
            </a:r>
            <a:r>
              <a:rPr lang="en-US" dirty="0"/>
              <a:t>+, Bioinformatics 2017]</a:t>
            </a:r>
          </a:p>
          <a:p>
            <a:endParaRPr lang="en-US" dirty="0"/>
          </a:p>
          <a:p>
            <a:r>
              <a:rPr lang="en-US" dirty="0"/>
              <a:t>Ditto for SHD on SIMD [Xin+, Bioinformatics 2015]</a:t>
            </a:r>
          </a:p>
          <a:p>
            <a:endParaRPr lang="en-US" dirty="0"/>
          </a:p>
          <a:p>
            <a:r>
              <a:rPr lang="en-US" dirty="0">
                <a:solidFill>
                  <a:srgbClr val="0000FF"/>
                </a:solidFill>
              </a:rPr>
              <a:t>Solution: Processing-in-memory can alleviate the bottleneck</a:t>
            </a:r>
          </a:p>
          <a:p>
            <a:endParaRPr lang="en-US" dirty="0"/>
          </a:p>
          <a:p>
            <a:r>
              <a:rPr lang="en-US" dirty="0">
                <a:solidFill>
                  <a:srgbClr val="1A5712"/>
                </a:solidFill>
              </a:rPr>
              <a:t>However, we need to design mapping &amp; filtering algorithms to fit processing-in-memory</a:t>
            </a:r>
          </a:p>
        </p:txBody>
      </p:sp>
      <p:sp>
        <p:nvSpPr>
          <p:cNvPr id="4" name="Slide Number Placeholder 3">
            <a:extLst>
              <a:ext uri="{FF2B5EF4-FFF2-40B4-BE49-F238E27FC236}">
                <a16:creationId xmlns:a16="http://schemas.microsoft.com/office/drawing/2014/main" id="{DE75728F-ADBF-6A4A-879A-1C188D8441A6}"/>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Tree>
    <p:extLst>
      <p:ext uri="{BB962C8B-B14F-4D97-AF65-F5344CB8AC3E}">
        <p14:creationId xmlns:p14="http://schemas.microsoft.com/office/powerpoint/2010/main" val="246719384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Challenge and Opportunity for Future</a:t>
            </a:r>
          </a:p>
        </p:txBody>
      </p:sp>
      <p:sp>
        <p:nvSpPr>
          <p:cNvPr id="3" name="Content Placeholder 2"/>
          <p:cNvSpPr>
            <a:spLocks noGrp="1"/>
          </p:cNvSpPr>
          <p:nvPr>
            <p:ph idx="1"/>
          </p:nvPr>
        </p:nvSpPr>
        <p:spPr>
          <a:xfrm>
            <a:off x="0" y="1772816"/>
            <a:ext cx="9144000" cy="2088232"/>
          </a:xfrm>
        </p:spPr>
        <p:txBody>
          <a:bodyPr/>
          <a:lstStyle/>
          <a:p>
            <a:pPr marL="0" indent="0" algn="ctr">
              <a:buNone/>
            </a:pPr>
            <a:r>
              <a:rPr lang="en-US" sz="6400" dirty="0">
                <a:solidFill>
                  <a:srgbClr val="FF0000"/>
                </a:solidFill>
              </a:rPr>
              <a:t>Computing Architectures</a:t>
            </a:r>
          </a:p>
          <a:p>
            <a:pPr marL="0" indent="0" algn="ctr">
              <a:buNone/>
            </a:pPr>
            <a:r>
              <a:rPr lang="en-US" sz="6400" dirty="0">
                <a:solidFill>
                  <a:srgbClr val="FF0000"/>
                </a:solidFill>
              </a:rPr>
              <a:t>with </a:t>
            </a:r>
          </a:p>
          <a:p>
            <a:pPr marL="0" indent="0" algn="ctr">
              <a:buNone/>
            </a:pPr>
            <a:r>
              <a:rPr lang="en-US" sz="6400" dirty="0">
                <a:solidFill>
                  <a:srgbClr val="0432FF"/>
                </a:solidFill>
              </a:rPr>
              <a:t>Minimal Data Movement</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E574D81-B5DE-384D-B24B-566C679AE608}" type="slidenum">
              <a:rPr kumimoji="0" 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180</a:t>
            </a:fld>
            <a:endParaRPr kumimoji="0" 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Tree>
    <p:extLst>
      <p:ext uri="{BB962C8B-B14F-4D97-AF65-F5344CB8AC3E}">
        <p14:creationId xmlns:p14="http://schemas.microsoft.com/office/powerpoint/2010/main" val="2274834425"/>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dirty="0">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a:solidFill>
                  <a:srgbClr val="000000"/>
                </a:solidFill>
                <a:latin typeface="Tahoma" charset="0"/>
                <a:ea typeface="ＭＳ Ｐゴシック" charset="0"/>
                <a:cs typeface="ＭＳ Ｐゴシック" charset="0"/>
              </a:rPr>
              <a:t>Major Trends Affecting Main Memory</a:t>
            </a:r>
          </a:p>
          <a:p>
            <a:pPr eaLnBrk="1" hangingPunct="1"/>
            <a:r>
              <a:rPr lang="en-US" dirty="0">
                <a:latin typeface="Tahoma" charset="0"/>
                <a:ea typeface="ＭＳ Ｐゴシック" charset="0"/>
                <a:cs typeface="ＭＳ Ｐゴシック" charset="0"/>
              </a:rPr>
              <a:t>The Need for Intelligent Memory Controllers</a:t>
            </a:r>
          </a:p>
          <a:p>
            <a:pPr lvl="1" eaLnBrk="1" hangingPunct="1"/>
            <a:r>
              <a:rPr lang="en-US" dirty="0">
                <a:latin typeface="Tahoma" charset="0"/>
                <a:ea typeface="ＭＳ Ｐゴシック" charset="0"/>
                <a:cs typeface="ＭＳ Ｐゴシック" charset="0"/>
              </a:rPr>
              <a:t>Bottom Up: Push from Circuits and Devices</a:t>
            </a:r>
          </a:p>
          <a:p>
            <a:pPr lvl="1" eaLnBrk="1" hangingPunct="1"/>
            <a:r>
              <a:rPr lang="en-US" dirty="0">
                <a:latin typeface="Tahoma" charset="0"/>
                <a:ea typeface="ＭＳ Ｐゴシック" charset="0"/>
                <a:cs typeface="ＭＳ Ｐゴシック" charset="0"/>
              </a:rPr>
              <a:t>Top Down: Pull from Systems and Applications</a:t>
            </a:r>
            <a:r>
              <a:rPr lang="en-US" dirty="0">
                <a:solidFill>
                  <a:srgbClr val="0432FF"/>
                </a:solidFill>
                <a:latin typeface="Tahoma" charset="0"/>
                <a:ea typeface="ＭＳ Ｐゴシック" charset="0"/>
                <a:cs typeface="ＭＳ Ｐゴシック" charset="0"/>
              </a:rPr>
              <a:t> </a:t>
            </a:r>
          </a:p>
          <a:p>
            <a:pPr eaLnBrk="1" hangingPunct="1"/>
            <a:r>
              <a:rPr lang="en-US" dirty="0">
                <a:latin typeface="Tahoma" charset="0"/>
                <a:ea typeface="ＭＳ Ｐゴシック" charset="0"/>
                <a:cs typeface="ＭＳ Ｐゴシック" charset="0"/>
              </a:rPr>
              <a:t>Processing in Memory: Two Directions</a:t>
            </a:r>
          </a:p>
          <a:p>
            <a:pPr lvl="1" eaLnBrk="1" hangingPunct="1"/>
            <a:r>
              <a:rPr lang="en-US" dirty="0">
                <a:latin typeface="Tahoma" charset="0"/>
                <a:ea typeface="ＭＳ Ｐゴシック" charset="0"/>
                <a:cs typeface="ＭＳ Ｐゴシック" charset="0"/>
              </a:rPr>
              <a:t>Minimally Changing Memory Chips</a:t>
            </a:r>
          </a:p>
          <a:p>
            <a:pPr lvl="1" eaLnBrk="1" hangingPunct="1"/>
            <a:r>
              <a:rPr lang="en-US" dirty="0">
                <a:latin typeface="Tahoma" charset="0"/>
                <a:ea typeface="ＭＳ Ｐゴシック" charset="0"/>
                <a:cs typeface="ＭＳ Ｐゴシック" charset="0"/>
              </a:rPr>
              <a:t>Exploiting 3D-Stacked Memory</a:t>
            </a:r>
          </a:p>
          <a:p>
            <a:pPr eaLnBrk="1" hangingPunct="1"/>
            <a:r>
              <a:rPr lang="en-US" dirty="0">
                <a:solidFill>
                  <a:srgbClr val="0000FF"/>
                </a:solidFill>
                <a:latin typeface="Tahoma" charset="0"/>
                <a:ea typeface="ＭＳ Ｐゴシック" charset="0"/>
                <a:cs typeface="ＭＳ Ｐゴシック" charset="0"/>
              </a:rPr>
              <a:t>How to Enable Adoption of Processing in Memory</a:t>
            </a:r>
          </a:p>
          <a:p>
            <a:pPr eaLnBrk="1" hangingPunct="1"/>
            <a:r>
              <a:rPr lang="en-US" dirty="0">
                <a:latin typeface="Tahoma" charset="0"/>
                <a:ea typeface="ＭＳ Ｐゴシック" charset="0"/>
                <a:cs typeface="ＭＳ Ｐゴシック" charset="0"/>
              </a:rPr>
              <a:t>Conclusion</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181</a:t>
            </a:fld>
            <a:endParaRPr lang="en-US" sz="1600">
              <a:solidFill>
                <a:srgbClr val="000000"/>
              </a:solidFill>
              <a:latin typeface="Garamond" charset="0"/>
            </a:endParaRPr>
          </a:p>
        </p:txBody>
      </p:sp>
    </p:spTree>
    <p:extLst>
      <p:ext uri="{BB962C8B-B14F-4D97-AF65-F5344CB8AC3E}">
        <p14:creationId xmlns:p14="http://schemas.microsoft.com/office/powerpoint/2010/main" val="246047291"/>
      </p:ext>
    </p:extLst>
  </p:cSld>
  <p:clrMapOvr>
    <a:masterClrMapping/>
  </p:clrMapOvr>
  <p:transition/>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dirty="0">
                <a:latin typeface="Garamond" charset="0"/>
                <a:ea typeface="ＭＳ Ｐゴシック" charset="0"/>
                <a:cs typeface="ＭＳ Ｐゴシック" charset="0"/>
              </a:rPr>
              <a:t>Eliminating the Adoption Barriers</a:t>
            </a:r>
          </a:p>
        </p:txBody>
      </p:sp>
      <p:sp>
        <p:nvSpPr>
          <p:cNvPr id="19459" name="Content Placeholder 2"/>
          <p:cNvSpPr>
            <a:spLocks noGrp="1"/>
          </p:cNvSpPr>
          <p:nvPr>
            <p:ph idx="1"/>
          </p:nvPr>
        </p:nvSpPr>
        <p:spPr>
          <a:xfrm>
            <a:off x="228600" y="1447800"/>
            <a:ext cx="8610600" cy="4876800"/>
          </a:xfrm>
        </p:spPr>
        <p:txBody>
          <a:bodyPr/>
          <a:lstStyle/>
          <a:p>
            <a:pPr marL="0" indent="0" algn="ctr" eaLnBrk="1" hangingPunct="1">
              <a:buNone/>
            </a:pPr>
            <a:endParaRPr lang="en-US" sz="5400" dirty="0">
              <a:solidFill>
                <a:srgbClr val="0000FF"/>
              </a:solidFill>
              <a:latin typeface="Tahoma" charset="0"/>
              <a:ea typeface="ＭＳ Ｐゴシック" charset="0"/>
              <a:cs typeface="ＭＳ Ｐゴシック" charset="0"/>
            </a:endParaRPr>
          </a:p>
          <a:p>
            <a:pPr marL="0" indent="0" algn="ctr" eaLnBrk="1" hangingPunct="1">
              <a:buNone/>
            </a:pPr>
            <a:r>
              <a:rPr lang="en-US" sz="6000" dirty="0">
                <a:solidFill>
                  <a:srgbClr val="0000FF"/>
                </a:solidFill>
                <a:latin typeface="Tahoma" charset="0"/>
                <a:ea typeface="ＭＳ Ｐゴシック" charset="0"/>
                <a:cs typeface="ＭＳ Ｐゴシック" charset="0"/>
              </a:rPr>
              <a:t>How to Enable Adoption of </a:t>
            </a:r>
            <a:r>
              <a:rPr lang="en-US" sz="6000" dirty="0">
                <a:solidFill>
                  <a:srgbClr val="FF0000"/>
                </a:solidFill>
                <a:latin typeface="Tahoma" charset="0"/>
                <a:ea typeface="ＭＳ Ｐゴシック" charset="0"/>
                <a:cs typeface="ＭＳ Ｐゴシック" charset="0"/>
              </a:rPr>
              <a:t>Processing in Memory</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182</a:t>
            </a:fld>
            <a:endParaRPr lang="en-US" sz="1600">
              <a:solidFill>
                <a:srgbClr val="000000"/>
              </a:solidFill>
              <a:latin typeface="Garamond" charset="0"/>
            </a:endParaRPr>
          </a:p>
        </p:txBody>
      </p:sp>
    </p:spTree>
    <p:extLst>
      <p:ext uri="{BB962C8B-B14F-4D97-AF65-F5344CB8AC3E}">
        <p14:creationId xmlns:p14="http://schemas.microsoft.com/office/powerpoint/2010/main" val="1024602735"/>
      </p:ext>
    </p:extLst>
  </p:cSld>
  <p:clrMapOvr>
    <a:masterClrMapping/>
  </p:clrMapOvr>
  <p:transition/>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Barriers to Adoption of PIM</a:t>
            </a:r>
          </a:p>
        </p:txBody>
      </p:sp>
      <p:sp>
        <p:nvSpPr>
          <p:cNvPr id="3" name="Content Placeholder 2"/>
          <p:cNvSpPr>
            <a:spLocks noGrp="1"/>
          </p:cNvSpPr>
          <p:nvPr>
            <p:ph idx="1"/>
          </p:nvPr>
        </p:nvSpPr>
        <p:spPr/>
        <p:txBody>
          <a:bodyPr/>
          <a:lstStyle/>
          <a:p>
            <a:pPr marL="0" indent="0">
              <a:buNone/>
            </a:pPr>
            <a:r>
              <a:rPr lang="en-US" dirty="0"/>
              <a:t>1. Functionality of and applications for PIM</a:t>
            </a:r>
          </a:p>
          <a:p>
            <a:pPr marL="0" indent="0">
              <a:buNone/>
            </a:pPr>
            <a:endParaRPr lang="en-US" dirty="0"/>
          </a:p>
          <a:p>
            <a:pPr marL="0" indent="0">
              <a:buNone/>
            </a:pPr>
            <a:r>
              <a:rPr lang="en-US" dirty="0"/>
              <a:t>2. Ease of programming (interfaces and compiler/HW support)</a:t>
            </a:r>
          </a:p>
          <a:p>
            <a:pPr marL="0" indent="0">
              <a:buNone/>
            </a:pPr>
            <a:endParaRPr lang="en-US" dirty="0"/>
          </a:p>
          <a:p>
            <a:pPr marL="0" indent="0">
              <a:buNone/>
            </a:pPr>
            <a:r>
              <a:rPr lang="en-US" dirty="0"/>
              <a:t>3. System support: coherence &amp; virtual memory</a:t>
            </a:r>
          </a:p>
          <a:p>
            <a:pPr marL="0" indent="0">
              <a:buNone/>
            </a:pPr>
            <a:endParaRPr lang="en-US" dirty="0"/>
          </a:p>
          <a:p>
            <a:pPr marL="0" indent="0">
              <a:buNone/>
            </a:pPr>
            <a:r>
              <a:rPr lang="en-US" dirty="0"/>
              <a:t>4. Runtime systems for adaptive scheduling, data mapping, access/sharing control</a:t>
            </a:r>
          </a:p>
          <a:p>
            <a:pPr marL="0" indent="0">
              <a:buNone/>
            </a:pPr>
            <a:endParaRPr lang="en-US" dirty="0"/>
          </a:p>
          <a:p>
            <a:pPr marL="0" indent="0">
              <a:buNone/>
            </a:pPr>
            <a:r>
              <a:rPr lang="en-US" dirty="0"/>
              <a:t>5. Infrastructures to assess benefits and feasibility</a:t>
            </a:r>
          </a:p>
          <a:p>
            <a:pPr marL="0" indent="0">
              <a:buNone/>
            </a:pPr>
            <a:endParaRPr lang="en-US" dirty="0"/>
          </a:p>
          <a:p>
            <a:pPr marL="0" indent="0">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183</a:t>
            </a:fld>
            <a:endParaRPr lang="en-US" altLang="en-US">
              <a:solidFill>
                <a:srgbClr val="000000"/>
              </a:solidFill>
            </a:endParaRPr>
          </a:p>
        </p:txBody>
      </p:sp>
    </p:spTree>
    <p:extLst>
      <p:ext uri="{BB962C8B-B14F-4D97-AF65-F5344CB8AC3E}">
        <p14:creationId xmlns:p14="http://schemas.microsoft.com/office/powerpoint/2010/main" val="197428549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We Need to Revisit the Entire Stack</a:t>
            </a:r>
          </a:p>
        </p:txBody>
      </p:sp>
      <p:sp>
        <p:nvSpPr>
          <p:cNvPr id="3" name="Content Placeholder 2"/>
          <p:cNvSpPr>
            <a:spLocks noGrp="1"/>
          </p:cNvSpPr>
          <p:nvPr>
            <p:ph idx="1"/>
          </p:nvPr>
        </p:nvSpPr>
        <p:spPr/>
        <p:txBody>
          <a:bodyPr/>
          <a:lstStyle/>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184</a:t>
            </a:fld>
            <a:endParaRPr lang="en-US" altLang="en-US"/>
          </a:p>
        </p:txBody>
      </p:sp>
      <p:sp>
        <p:nvSpPr>
          <p:cNvPr id="5" name="Text Box 17"/>
          <p:cNvSpPr txBox="1">
            <a:spLocks noChangeArrowheads="1"/>
          </p:cNvSpPr>
          <p:nvPr/>
        </p:nvSpPr>
        <p:spPr bwMode="auto">
          <a:xfrm>
            <a:off x="3501600" y="3906838"/>
            <a:ext cx="2041525" cy="368300"/>
          </a:xfrm>
          <a:prstGeom prst="rect">
            <a:avLst/>
          </a:prstGeom>
          <a:solidFill>
            <a:srgbClr val="00FF00"/>
          </a:solidFill>
          <a:ln w="9525">
            <a:solidFill>
              <a:schemeClr val="tx1"/>
            </a:solidFill>
            <a:miter lim="800000"/>
            <a:headEnd/>
            <a:tailEnd/>
          </a:ln>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a:solidFill>
                  <a:srgbClr val="000000"/>
                </a:solidFill>
                <a:latin typeface="Tahoma" charset="0"/>
              </a:rPr>
              <a:t>Micro-architecture</a:t>
            </a:r>
          </a:p>
        </p:txBody>
      </p:sp>
      <p:sp>
        <p:nvSpPr>
          <p:cNvPr id="6" name="Text Box 18"/>
          <p:cNvSpPr txBox="1">
            <a:spLocks noChangeAspect="1" noChangeArrowheads="1"/>
          </p:cNvSpPr>
          <p:nvPr/>
        </p:nvSpPr>
        <p:spPr bwMode="auto">
          <a:xfrm>
            <a:off x="3501600" y="3535363"/>
            <a:ext cx="2041525" cy="366712"/>
          </a:xfrm>
          <a:prstGeom prst="rect">
            <a:avLst/>
          </a:prstGeom>
          <a:solidFill>
            <a:srgbClr val="FF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a:solidFill>
                  <a:srgbClr val="000000"/>
                </a:solidFill>
                <a:latin typeface="Tahoma" charset="0"/>
              </a:rPr>
              <a:t>SW/HW Interface</a:t>
            </a:r>
          </a:p>
        </p:txBody>
      </p:sp>
      <p:sp>
        <p:nvSpPr>
          <p:cNvPr id="7" name="Text Box 19"/>
          <p:cNvSpPr txBox="1">
            <a:spLocks noChangeAspect="1" noChangeArrowheads="1"/>
          </p:cNvSpPr>
          <p:nvPr/>
        </p:nvSpPr>
        <p:spPr bwMode="auto">
          <a:xfrm>
            <a:off x="3498425" y="2871044"/>
            <a:ext cx="2043113" cy="368300"/>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Program/Language</a:t>
            </a:r>
          </a:p>
        </p:txBody>
      </p:sp>
      <p:sp>
        <p:nvSpPr>
          <p:cNvPr id="8" name="Text Box 20"/>
          <p:cNvSpPr txBox="1">
            <a:spLocks noChangeAspect="1" noChangeArrowheads="1"/>
          </p:cNvSpPr>
          <p:nvPr/>
        </p:nvSpPr>
        <p:spPr bwMode="auto">
          <a:xfrm>
            <a:off x="3498425" y="2499569"/>
            <a:ext cx="2043113" cy="368300"/>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Algorithm</a:t>
            </a:r>
          </a:p>
        </p:txBody>
      </p:sp>
      <p:sp>
        <p:nvSpPr>
          <p:cNvPr id="9" name="Text Box 21"/>
          <p:cNvSpPr txBox="1">
            <a:spLocks noChangeAspect="1" noChangeArrowheads="1"/>
          </p:cNvSpPr>
          <p:nvPr/>
        </p:nvSpPr>
        <p:spPr bwMode="auto">
          <a:xfrm>
            <a:off x="3498425" y="2132856"/>
            <a:ext cx="2043113" cy="366713"/>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Problem</a:t>
            </a:r>
          </a:p>
        </p:txBody>
      </p:sp>
      <p:sp>
        <p:nvSpPr>
          <p:cNvPr id="10" name="Text Box 22"/>
          <p:cNvSpPr txBox="1">
            <a:spLocks noChangeAspect="1" noChangeArrowheads="1"/>
          </p:cNvSpPr>
          <p:nvPr/>
        </p:nvSpPr>
        <p:spPr bwMode="auto">
          <a:xfrm>
            <a:off x="3501600" y="4279900"/>
            <a:ext cx="2039938" cy="373063"/>
          </a:xfrm>
          <a:prstGeom prst="rect">
            <a:avLst/>
          </a:prstGeom>
          <a:solidFill>
            <a:srgbClr val="00FF00"/>
          </a:solidFill>
          <a:ln w="9525">
            <a:solidFill>
              <a:schemeClr val="tx1"/>
            </a:solidFill>
            <a:miter lim="800000"/>
            <a:headEnd/>
            <a:tailEnd/>
          </a:ln>
        </p:spPr>
        <p:txBody>
          <a:bodyPr wrap="none"/>
          <a:lstStyle/>
          <a:p>
            <a:pPr>
              <a:defRPr/>
            </a:pPr>
            <a:r>
              <a:rPr lang="en-US" sz="1750" dirty="0">
                <a:solidFill>
                  <a:srgbClr val="000000"/>
                </a:solidFill>
                <a:latin typeface="Tahoma" pitchFamily="34" charset="0"/>
                <a:ea typeface="+mn-ea"/>
                <a:cs typeface="Arial" charset="0"/>
              </a:rPr>
              <a:t>Logic</a:t>
            </a:r>
          </a:p>
          <a:p>
            <a:pPr>
              <a:defRPr/>
            </a:pPr>
            <a:endParaRPr lang="en-US" sz="1750" dirty="0">
              <a:solidFill>
                <a:srgbClr val="000000"/>
              </a:solidFill>
              <a:latin typeface="Tahoma" pitchFamily="34" charset="0"/>
              <a:ea typeface="+mn-ea"/>
              <a:cs typeface="Arial" charset="0"/>
            </a:endParaRPr>
          </a:p>
        </p:txBody>
      </p:sp>
      <p:sp>
        <p:nvSpPr>
          <p:cNvPr id="11" name="Text Box 23"/>
          <p:cNvSpPr txBox="1">
            <a:spLocks noChangeAspect="1" noChangeArrowheads="1"/>
          </p:cNvSpPr>
          <p:nvPr/>
        </p:nvSpPr>
        <p:spPr bwMode="auto">
          <a:xfrm>
            <a:off x="3501600" y="4651375"/>
            <a:ext cx="2041525" cy="368300"/>
          </a:xfrm>
          <a:prstGeom prst="rect">
            <a:avLst/>
          </a:prstGeom>
          <a:solidFill>
            <a:srgbClr val="00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Devices</a:t>
            </a:r>
          </a:p>
        </p:txBody>
      </p:sp>
      <p:sp>
        <p:nvSpPr>
          <p:cNvPr id="12" name="Text Box 24"/>
          <p:cNvSpPr txBox="1">
            <a:spLocks noChangeAspect="1" noChangeArrowheads="1"/>
          </p:cNvSpPr>
          <p:nvPr/>
        </p:nvSpPr>
        <p:spPr bwMode="auto">
          <a:xfrm>
            <a:off x="3501600" y="3212976"/>
            <a:ext cx="2041525" cy="327322"/>
          </a:xfrm>
          <a:prstGeom prst="rect">
            <a:avLst/>
          </a:prstGeom>
          <a:solidFill>
            <a:srgbClr val="35F6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a:solidFill>
                  <a:srgbClr val="000000"/>
                </a:solidFill>
                <a:latin typeface="Tahoma" charset="0"/>
              </a:rPr>
              <a:t>System Software</a:t>
            </a:r>
          </a:p>
        </p:txBody>
      </p:sp>
      <p:sp>
        <p:nvSpPr>
          <p:cNvPr id="13" name="Text Box 23"/>
          <p:cNvSpPr txBox="1">
            <a:spLocks noChangeAspect="1" noChangeArrowheads="1"/>
          </p:cNvSpPr>
          <p:nvPr/>
        </p:nvSpPr>
        <p:spPr bwMode="auto">
          <a:xfrm>
            <a:off x="3503188" y="5006975"/>
            <a:ext cx="2043112" cy="366713"/>
          </a:xfrm>
          <a:prstGeom prst="rect">
            <a:avLst/>
          </a:prstGeom>
          <a:solidFill>
            <a:srgbClr val="00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Electrons</a:t>
            </a:r>
          </a:p>
        </p:txBody>
      </p:sp>
      <p:sp>
        <p:nvSpPr>
          <p:cNvPr id="14" name="Rounded Rectangle 13"/>
          <p:cNvSpPr>
            <a:spLocks noChangeArrowheads="1"/>
          </p:cNvSpPr>
          <p:nvPr/>
        </p:nvSpPr>
        <p:spPr bwMode="auto">
          <a:xfrm rot="5400000">
            <a:off x="3392996" y="2610036"/>
            <a:ext cx="2232248" cy="2286000"/>
          </a:xfrm>
          <a:prstGeom prst="roundRect">
            <a:avLst>
              <a:gd name="adj" fmla="val 16667"/>
            </a:avLst>
          </a:prstGeom>
          <a:noFill/>
          <a:ln w="44450">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solidFill>
                <a:srgbClr val="0000FF"/>
              </a:solidFill>
            </a:endParaRPr>
          </a:p>
        </p:txBody>
      </p:sp>
    </p:spTree>
    <p:extLst>
      <p:ext uri="{BB962C8B-B14F-4D97-AF65-F5344CB8AC3E}">
        <p14:creationId xmlns:p14="http://schemas.microsoft.com/office/powerpoint/2010/main" val="1506647142"/>
      </p:ext>
    </p:extLst>
  </p:cSld>
  <p:clrMapOvr>
    <a:masterClrMapping/>
  </p:clrMapOvr>
  <p:transition/>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Key Challenge </a:t>
            </a:r>
            <a:r>
              <a:rPr lang="en-US" dirty="0">
                <a:latin typeface="+mn-lt"/>
              </a:rPr>
              <a:t>1: Code Mapping</a:t>
            </a:r>
          </a:p>
        </p:txBody>
      </p:sp>
      <p:cxnSp>
        <p:nvCxnSpPr>
          <p:cNvPr id="5" name="Straight Connector 4"/>
          <p:cNvCxnSpPr/>
          <p:nvPr/>
        </p:nvCxnSpPr>
        <p:spPr>
          <a:xfrm flipV="1">
            <a:off x="6175231" y="4775741"/>
            <a:ext cx="470522" cy="587497"/>
          </a:xfrm>
          <a:prstGeom prst="line">
            <a:avLst/>
          </a:prstGeom>
          <a:noFill/>
          <a:ln w="6350" cap="flat" cmpd="sng" algn="ctr">
            <a:solidFill>
              <a:sysClr val="windowText" lastClr="000000"/>
            </a:solidFill>
            <a:prstDash val="dash"/>
            <a:miter lim="800000"/>
          </a:ln>
          <a:effectLst/>
        </p:spPr>
      </p:cxnSp>
      <p:cxnSp>
        <p:nvCxnSpPr>
          <p:cNvPr id="6" name="Straight Connector 5"/>
          <p:cNvCxnSpPr/>
          <p:nvPr/>
        </p:nvCxnSpPr>
        <p:spPr>
          <a:xfrm>
            <a:off x="5687292" y="5890254"/>
            <a:ext cx="958461" cy="497100"/>
          </a:xfrm>
          <a:prstGeom prst="line">
            <a:avLst/>
          </a:prstGeom>
          <a:noFill/>
          <a:ln w="6350" cap="flat" cmpd="sng" algn="ctr">
            <a:solidFill>
              <a:sysClr val="windowText" lastClr="000000"/>
            </a:solidFill>
            <a:prstDash val="dash"/>
            <a:miter lim="800000"/>
          </a:ln>
          <a:effectLst/>
        </p:spPr>
      </p:cxnSp>
      <p:sp>
        <p:nvSpPr>
          <p:cNvPr id="7" name="Rectangle 6"/>
          <p:cNvSpPr/>
          <p:nvPr/>
        </p:nvSpPr>
        <p:spPr>
          <a:xfrm>
            <a:off x="6648206" y="4751545"/>
            <a:ext cx="1867144" cy="1635809"/>
          </a:xfrm>
          <a:prstGeom prst="rect">
            <a:avLst/>
          </a:prstGeom>
          <a:noFill/>
          <a:ln w="9525" cap="flat" cmpd="sng" algn="ctr">
            <a:solidFill>
              <a:sysClr val="windowText" lastClr="000000"/>
            </a:solidFill>
            <a:prstDash val="solid"/>
            <a:miter lim="800000"/>
          </a:ln>
          <a:effectLst/>
        </p:spPr>
        <p:txBody>
          <a:bodyPr rtlCol="0" anchor="ctr"/>
          <a:lstStyle/>
          <a:p>
            <a:pPr algn="ctr">
              <a:defRPr/>
            </a:pPr>
            <a:endParaRPr lang="en-US" kern="0">
              <a:solidFill>
                <a:prstClr val="white"/>
              </a:solidFill>
              <a:latin typeface="Gill Sans MT" panose="020B0502020104020203" pitchFamily="34" charset="0"/>
            </a:endParaRPr>
          </a:p>
        </p:txBody>
      </p:sp>
      <p:sp>
        <p:nvSpPr>
          <p:cNvPr id="8" name="Rectangle 7"/>
          <p:cNvSpPr/>
          <p:nvPr/>
        </p:nvSpPr>
        <p:spPr>
          <a:xfrm>
            <a:off x="6953184" y="4790055"/>
            <a:ext cx="1257187" cy="572041"/>
          </a:xfrm>
          <a:prstGeom prst="rect">
            <a:avLst/>
          </a:prstGeom>
          <a:solidFill>
            <a:sysClr val="window" lastClr="FFFFFF"/>
          </a:solidFill>
          <a:ln w="6350" cap="flat" cmpd="sng" algn="ctr">
            <a:solidFill>
              <a:sysClr val="windowText" lastClr="000000"/>
            </a:solidFill>
            <a:prstDash val="solid"/>
            <a:miter lim="800000"/>
          </a:ln>
          <a:effectLst/>
        </p:spPr>
        <p:txBody>
          <a:bodyPr rtlCol="0" anchor="ctr"/>
          <a:lstStyle/>
          <a:p>
            <a:pPr algn="ctr">
              <a:defRPr/>
            </a:pPr>
            <a:r>
              <a:rPr lang="en-US" sz="1400" b="1" kern="0" dirty="0">
                <a:solidFill>
                  <a:srgbClr val="0070C0"/>
                </a:solidFill>
                <a:latin typeface="Gill Sans MT" panose="020B0502020104020203" pitchFamily="34" charset="0"/>
                <a:ea typeface="Times New Roman" charset="0"/>
                <a:cs typeface="Times New Roman" charset="0"/>
              </a:rPr>
              <a:t>Logic layer SM</a:t>
            </a:r>
          </a:p>
        </p:txBody>
      </p:sp>
      <p:sp>
        <p:nvSpPr>
          <p:cNvPr id="9" name="Rectangle 8"/>
          <p:cNvSpPr/>
          <p:nvPr/>
        </p:nvSpPr>
        <p:spPr>
          <a:xfrm>
            <a:off x="6730825" y="5441830"/>
            <a:ext cx="1696999" cy="266755"/>
          </a:xfrm>
          <a:prstGeom prst="rect">
            <a:avLst/>
          </a:prstGeom>
          <a:solidFill>
            <a:sysClr val="window" lastClr="FFFFFF"/>
          </a:solidFill>
          <a:ln w="6350" cap="flat" cmpd="sng" algn="ctr">
            <a:solidFill>
              <a:sysClr val="windowText" lastClr="000000"/>
            </a:solidFill>
            <a:prstDash val="solid"/>
            <a:miter lim="800000"/>
          </a:ln>
          <a:effectLst/>
        </p:spPr>
        <p:txBody>
          <a:bodyPr rtlCol="0" anchor="ctr"/>
          <a:lstStyle/>
          <a:p>
            <a:pPr algn="ctr">
              <a:defRPr/>
            </a:pPr>
            <a:r>
              <a:rPr lang="en-US" sz="1400" b="1" kern="0" dirty="0">
                <a:solidFill>
                  <a:prstClr val="black"/>
                </a:solidFill>
                <a:latin typeface="Gill Sans MT" panose="020B0502020104020203" pitchFamily="34" charset="0"/>
                <a:ea typeface="Times New Roman" charset="0"/>
                <a:cs typeface="Times New Roman" charset="0"/>
              </a:rPr>
              <a:t>Crossbar switch</a:t>
            </a:r>
          </a:p>
        </p:txBody>
      </p:sp>
      <p:sp>
        <p:nvSpPr>
          <p:cNvPr id="10" name="Rectangle 9"/>
          <p:cNvSpPr/>
          <p:nvPr/>
        </p:nvSpPr>
        <p:spPr>
          <a:xfrm>
            <a:off x="6719812" y="5806534"/>
            <a:ext cx="568770" cy="495619"/>
          </a:xfrm>
          <a:prstGeom prst="rect">
            <a:avLst/>
          </a:prstGeom>
          <a:solidFill>
            <a:sysClr val="window" lastClr="FFFFFF"/>
          </a:solidFill>
          <a:ln w="6350" cap="flat" cmpd="sng" algn="ctr">
            <a:solidFill>
              <a:sysClr val="windowText" lastClr="000000"/>
            </a:solidFill>
            <a:prstDash val="solid"/>
            <a:miter lim="800000"/>
          </a:ln>
          <a:effectLst/>
        </p:spPr>
        <p:txBody>
          <a:bodyPr lIns="0" rIns="0" rtlCol="0" anchor="ctr"/>
          <a:lstStyle/>
          <a:p>
            <a:pPr algn="ctr">
              <a:defRPr/>
            </a:pPr>
            <a:r>
              <a:rPr lang="en-US" sz="1400" b="1" kern="0" dirty="0">
                <a:solidFill>
                  <a:prstClr val="black"/>
                </a:solidFill>
                <a:latin typeface="Gill Sans MT" panose="020B0502020104020203" pitchFamily="34" charset="0"/>
                <a:ea typeface="Times New Roman" charset="0"/>
                <a:cs typeface="Times New Roman" charset="0"/>
              </a:rPr>
              <a:t>Vault Ctrl</a:t>
            </a:r>
          </a:p>
        </p:txBody>
      </p:sp>
      <p:sp>
        <p:nvSpPr>
          <p:cNvPr id="11" name="Rectangle 10"/>
          <p:cNvSpPr/>
          <p:nvPr/>
        </p:nvSpPr>
        <p:spPr>
          <a:xfrm>
            <a:off x="7376106" y="5809890"/>
            <a:ext cx="432691" cy="276999"/>
          </a:xfrm>
          <a:prstGeom prst="rect">
            <a:avLst/>
          </a:prstGeom>
        </p:spPr>
        <p:txBody>
          <a:bodyPr wrap="square">
            <a:spAutoFit/>
          </a:bodyPr>
          <a:lstStyle/>
          <a:p>
            <a:r>
              <a:rPr lang="is-IS" sz="1200" b="1" dirty="0">
                <a:solidFill>
                  <a:prstClr val="black"/>
                </a:solidFill>
                <a:latin typeface="Gill Sans MT" panose="020B0502020104020203" pitchFamily="34" charset="0"/>
                <a:ea typeface="Times New Roman" charset="0"/>
                <a:cs typeface="Times New Roman" charset="0"/>
              </a:rPr>
              <a:t>….</a:t>
            </a:r>
            <a:endParaRPr lang="en-US" sz="1200" b="1" dirty="0">
              <a:solidFill>
                <a:prstClr val="black"/>
              </a:solidFill>
              <a:latin typeface="Gill Sans MT" panose="020B0502020104020203" pitchFamily="34" charset="0"/>
              <a:ea typeface="Times New Roman" charset="0"/>
              <a:cs typeface="Times New Roman" charset="0"/>
            </a:endParaRPr>
          </a:p>
        </p:txBody>
      </p:sp>
      <p:cxnSp>
        <p:nvCxnSpPr>
          <p:cNvPr id="12" name="Straight Connector 11"/>
          <p:cNvCxnSpPr/>
          <p:nvPr/>
        </p:nvCxnSpPr>
        <p:spPr>
          <a:xfrm flipH="1">
            <a:off x="7579325" y="5362096"/>
            <a:ext cx="2452" cy="79735"/>
          </a:xfrm>
          <a:prstGeom prst="line">
            <a:avLst/>
          </a:prstGeom>
          <a:noFill/>
          <a:ln w="6350" cap="flat" cmpd="sng" algn="ctr">
            <a:solidFill>
              <a:sysClr val="windowText" lastClr="000000"/>
            </a:solidFill>
            <a:prstDash val="solid"/>
            <a:miter lim="800000"/>
          </a:ln>
          <a:effectLst/>
        </p:spPr>
      </p:cxnSp>
      <p:cxnSp>
        <p:nvCxnSpPr>
          <p:cNvPr id="13" name="Straight Connector 12"/>
          <p:cNvCxnSpPr/>
          <p:nvPr/>
        </p:nvCxnSpPr>
        <p:spPr>
          <a:xfrm>
            <a:off x="7004197" y="5705587"/>
            <a:ext cx="0" cy="100947"/>
          </a:xfrm>
          <a:prstGeom prst="line">
            <a:avLst/>
          </a:prstGeom>
          <a:noFill/>
          <a:ln w="6350" cap="flat" cmpd="sng" algn="ctr">
            <a:solidFill>
              <a:sysClr val="windowText" lastClr="000000"/>
            </a:solidFill>
            <a:prstDash val="solid"/>
            <a:miter lim="800000"/>
          </a:ln>
          <a:effectLst/>
        </p:spPr>
      </p:cxnSp>
      <p:cxnSp>
        <p:nvCxnSpPr>
          <p:cNvPr id="14" name="Straight Connector 13"/>
          <p:cNvCxnSpPr/>
          <p:nvPr/>
        </p:nvCxnSpPr>
        <p:spPr>
          <a:xfrm>
            <a:off x="8112043" y="5709738"/>
            <a:ext cx="0" cy="85860"/>
          </a:xfrm>
          <a:prstGeom prst="line">
            <a:avLst/>
          </a:prstGeom>
          <a:noFill/>
          <a:ln w="6350" cap="flat" cmpd="sng" algn="ctr">
            <a:solidFill>
              <a:sysClr val="windowText" lastClr="000000"/>
            </a:solidFill>
            <a:prstDash val="solid"/>
            <a:miter lim="800000"/>
          </a:ln>
          <a:effectLst/>
        </p:spPr>
      </p:cxnSp>
      <p:sp>
        <p:nvSpPr>
          <p:cNvPr id="15" name="Rectangle 14"/>
          <p:cNvSpPr/>
          <p:nvPr/>
        </p:nvSpPr>
        <p:spPr>
          <a:xfrm>
            <a:off x="7877688" y="5806534"/>
            <a:ext cx="568770" cy="495619"/>
          </a:xfrm>
          <a:prstGeom prst="rect">
            <a:avLst/>
          </a:prstGeom>
          <a:solidFill>
            <a:sysClr val="window" lastClr="FFFFFF"/>
          </a:solidFill>
          <a:ln w="6350" cap="flat" cmpd="sng" algn="ctr">
            <a:solidFill>
              <a:sysClr val="windowText" lastClr="000000"/>
            </a:solidFill>
            <a:prstDash val="solid"/>
            <a:miter lim="800000"/>
          </a:ln>
          <a:effectLst/>
        </p:spPr>
        <p:txBody>
          <a:bodyPr lIns="0" rIns="0" rtlCol="0" anchor="ctr"/>
          <a:lstStyle/>
          <a:p>
            <a:pPr algn="ctr">
              <a:defRPr/>
            </a:pPr>
            <a:r>
              <a:rPr lang="en-US" sz="1400" b="1" kern="0" dirty="0">
                <a:solidFill>
                  <a:prstClr val="black"/>
                </a:solidFill>
                <a:latin typeface="Gill Sans MT" panose="020B0502020104020203" pitchFamily="34" charset="0"/>
                <a:ea typeface="Times New Roman" charset="0"/>
                <a:cs typeface="Times New Roman" charset="0"/>
              </a:rPr>
              <a:t>Vault Ctrl</a:t>
            </a:r>
          </a:p>
        </p:txBody>
      </p:sp>
      <p:cxnSp>
        <p:nvCxnSpPr>
          <p:cNvPr id="16" name="Straight Connector 15"/>
          <p:cNvCxnSpPr/>
          <p:nvPr/>
        </p:nvCxnSpPr>
        <p:spPr>
          <a:xfrm flipV="1">
            <a:off x="2432635" y="5320670"/>
            <a:ext cx="706042" cy="270898"/>
          </a:xfrm>
          <a:prstGeom prst="line">
            <a:avLst/>
          </a:prstGeom>
          <a:noFill/>
          <a:ln w="12700" cap="flat" cmpd="sng" algn="ctr">
            <a:solidFill>
              <a:sysClr val="windowText" lastClr="000000"/>
            </a:solidFill>
            <a:prstDash val="solid"/>
            <a:miter lim="800000"/>
          </a:ln>
          <a:effectLst/>
        </p:spPr>
      </p:cxnSp>
      <p:cxnSp>
        <p:nvCxnSpPr>
          <p:cNvPr id="17" name="Straight Connector 16"/>
          <p:cNvCxnSpPr/>
          <p:nvPr/>
        </p:nvCxnSpPr>
        <p:spPr>
          <a:xfrm flipV="1">
            <a:off x="4661744" y="4614246"/>
            <a:ext cx="589727" cy="230089"/>
          </a:xfrm>
          <a:prstGeom prst="line">
            <a:avLst/>
          </a:prstGeom>
          <a:noFill/>
          <a:ln w="12700" cap="flat" cmpd="sng" algn="ctr">
            <a:solidFill>
              <a:sysClr val="windowText" lastClr="000000"/>
            </a:solidFill>
            <a:prstDash val="solid"/>
            <a:miter lim="800000"/>
          </a:ln>
          <a:effectLst/>
        </p:spPr>
      </p:cxnSp>
      <p:cxnSp>
        <p:nvCxnSpPr>
          <p:cNvPr id="18" name="Straight Connector 17"/>
          <p:cNvCxnSpPr/>
          <p:nvPr/>
        </p:nvCxnSpPr>
        <p:spPr>
          <a:xfrm flipH="1">
            <a:off x="1709972" y="4656586"/>
            <a:ext cx="506351" cy="792977"/>
          </a:xfrm>
          <a:prstGeom prst="line">
            <a:avLst/>
          </a:prstGeom>
          <a:noFill/>
          <a:ln w="12700" cap="flat" cmpd="sng" algn="ctr">
            <a:solidFill>
              <a:sysClr val="windowText" lastClr="000000"/>
            </a:solidFill>
            <a:prstDash val="solid"/>
            <a:miter lim="800000"/>
          </a:ln>
          <a:effectLst/>
        </p:spPr>
      </p:cxnSp>
      <p:cxnSp>
        <p:nvCxnSpPr>
          <p:cNvPr id="19" name="Straight Connector 18"/>
          <p:cNvCxnSpPr/>
          <p:nvPr/>
        </p:nvCxnSpPr>
        <p:spPr>
          <a:xfrm flipH="1">
            <a:off x="5251471" y="4640370"/>
            <a:ext cx="506351" cy="792977"/>
          </a:xfrm>
          <a:prstGeom prst="line">
            <a:avLst/>
          </a:prstGeom>
          <a:noFill/>
          <a:ln w="12700" cap="flat" cmpd="sng" algn="ctr">
            <a:solidFill>
              <a:sysClr val="windowText" lastClr="000000"/>
            </a:solidFill>
            <a:prstDash val="solid"/>
            <a:miter lim="800000"/>
          </a:ln>
          <a:effectLst/>
        </p:spPr>
      </p:cxnSp>
      <p:cxnSp>
        <p:nvCxnSpPr>
          <p:cNvPr id="20" name="Straight Connector 19"/>
          <p:cNvCxnSpPr/>
          <p:nvPr/>
        </p:nvCxnSpPr>
        <p:spPr>
          <a:xfrm>
            <a:off x="2334512" y="5691560"/>
            <a:ext cx="2713462" cy="7124"/>
          </a:xfrm>
          <a:prstGeom prst="line">
            <a:avLst/>
          </a:prstGeom>
          <a:noFill/>
          <a:ln w="12700" cap="flat" cmpd="sng" algn="ctr">
            <a:solidFill>
              <a:sysClr val="windowText" lastClr="000000"/>
            </a:solidFill>
            <a:prstDash val="solid"/>
            <a:miter lim="800000"/>
          </a:ln>
          <a:effectLst/>
        </p:spPr>
      </p:cxnSp>
      <p:cxnSp>
        <p:nvCxnSpPr>
          <p:cNvPr id="21" name="Straight Connector 20"/>
          <p:cNvCxnSpPr/>
          <p:nvPr/>
        </p:nvCxnSpPr>
        <p:spPr>
          <a:xfrm>
            <a:off x="3023146" y="4277055"/>
            <a:ext cx="2713462" cy="7124"/>
          </a:xfrm>
          <a:prstGeom prst="line">
            <a:avLst/>
          </a:prstGeom>
          <a:noFill/>
          <a:ln w="12700" cap="flat" cmpd="sng" algn="ctr">
            <a:solidFill>
              <a:sysClr val="windowText" lastClr="000000"/>
            </a:solidFill>
            <a:prstDash val="solid"/>
            <a:miter lim="800000"/>
          </a:ln>
          <a:effectLst/>
        </p:spPr>
      </p:cxnSp>
      <p:cxnSp>
        <p:nvCxnSpPr>
          <p:cNvPr id="22" name="Straight Connector 21"/>
          <p:cNvCxnSpPr/>
          <p:nvPr/>
        </p:nvCxnSpPr>
        <p:spPr>
          <a:xfrm>
            <a:off x="2868543" y="4439837"/>
            <a:ext cx="581884" cy="312226"/>
          </a:xfrm>
          <a:prstGeom prst="line">
            <a:avLst/>
          </a:prstGeom>
          <a:noFill/>
          <a:ln w="12700" cap="flat" cmpd="sng" algn="ctr">
            <a:solidFill>
              <a:sysClr val="windowText" lastClr="000000"/>
            </a:solidFill>
            <a:prstDash val="solid"/>
            <a:miter lim="800000"/>
          </a:ln>
          <a:effectLst/>
        </p:spPr>
      </p:cxnSp>
      <p:cxnSp>
        <p:nvCxnSpPr>
          <p:cNvPr id="23" name="Straight Connector 22"/>
          <p:cNvCxnSpPr/>
          <p:nvPr/>
        </p:nvCxnSpPr>
        <p:spPr>
          <a:xfrm>
            <a:off x="4371371" y="5182180"/>
            <a:ext cx="1081108" cy="474857"/>
          </a:xfrm>
          <a:prstGeom prst="line">
            <a:avLst/>
          </a:prstGeom>
          <a:noFill/>
          <a:ln w="12700" cap="flat" cmpd="sng" algn="ctr">
            <a:solidFill>
              <a:sysClr val="windowText" lastClr="000000"/>
            </a:solidFill>
            <a:prstDash val="solid"/>
            <a:miter lim="800000"/>
          </a:ln>
          <a:effectLst/>
        </p:spPr>
      </p:cxnSp>
      <p:grpSp>
        <p:nvGrpSpPr>
          <p:cNvPr id="24" name="Group 23"/>
          <p:cNvGrpSpPr/>
          <p:nvPr/>
        </p:nvGrpSpPr>
        <p:grpSpPr>
          <a:xfrm>
            <a:off x="1714577" y="3773893"/>
            <a:ext cx="1386451" cy="904640"/>
            <a:chOff x="1783056" y="1197864"/>
            <a:chExt cx="1207032" cy="713232"/>
          </a:xfrm>
        </p:grpSpPr>
        <p:sp>
          <p:nvSpPr>
            <p:cNvPr id="25" name="Cube 24"/>
            <p:cNvSpPr/>
            <p:nvPr/>
          </p:nvSpPr>
          <p:spPr>
            <a:xfrm>
              <a:off x="1783056" y="1453323"/>
              <a:ext cx="1207032" cy="457773"/>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a:solidFill>
                  <a:prstClr val="white"/>
                </a:solidFill>
              </a:endParaRPr>
            </a:p>
          </p:txBody>
        </p:sp>
        <p:sp>
          <p:nvSpPr>
            <p:cNvPr id="26" name="Cube 25"/>
            <p:cNvSpPr/>
            <p:nvPr/>
          </p:nvSpPr>
          <p:spPr>
            <a:xfrm>
              <a:off x="1853464" y="1390000"/>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27" name="Cube 26"/>
            <p:cNvSpPr/>
            <p:nvPr/>
          </p:nvSpPr>
          <p:spPr>
            <a:xfrm>
              <a:off x="1853464" y="1293932"/>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28" name="Cube 27"/>
            <p:cNvSpPr/>
            <p:nvPr/>
          </p:nvSpPr>
          <p:spPr>
            <a:xfrm>
              <a:off x="1853464" y="1197864"/>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grpSp>
      <p:grpSp>
        <p:nvGrpSpPr>
          <p:cNvPr id="29" name="Group 28"/>
          <p:cNvGrpSpPr/>
          <p:nvPr/>
        </p:nvGrpSpPr>
        <p:grpSpPr>
          <a:xfrm>
            <a:off x="1217540" y="4994760"/>
            <a:ext cx="1386451" cy="904640"/>
            <a:chOff x="1783056" y="1140582"/>
            <a:chExt cx="1844298" cy="1027220"/>
          </a:xfrm>
        </p:grpSpPr>
        <p:sp>
          <p:nvSpPr>
            <p:cNvPr id="30" name="Cube 29"/>
            <p:cNvSpPr/>
            <p:nvPr/>
          </p:nvSpPr>
          <p:spPr>
            <a:xfrm>
              <a:off x="1783056" y="1508502"/>
              <a:ext cx="1844298" cy="659300"/>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a:solidFill>
                  <a:prstClr val="white"/>
                </a:solidFill>
              </a:endParaRPr>
            </a:p>
          </p:txBody>
        </p:sp>
        <p:sp>
          <p:nvSpPr>
            <p:cNvPr id="31" name="Cube 30"/>
            <p:cNvSpPr/>
            <p:nvPr/>
          </p:nvSpPr>
          <p:spPr>
            <a:xfrm>
              <a:off x="1890637" y="1417303"/>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32" name="Cube 31"/>
            <p:cNvSpPr/>
            <p:nvPr/>
          </p:nvSpPr>
          <p:spPr>
            <a:xfrm>
              <a:off x="1890637" y="127894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33" name="Cube 32"/>
            <p:cNvSpPr/>
            <p:nvPr/>
          </p:nvSpPr>
          <p:spPr>
            <a:xfrm>
              <a:off x="1890637" y="114058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grpSp>
      <p:sp>
        <p:nvSpPr>
          <p:cNvPr id="34" name="Cube 33"/>
          <p:cNvSpPr/>
          <p:nvPr/>
        </p:nvSpPr>
        <p:spPr>
          <a:xfrm>
            <a:off x="2953471" y="4598547"/>
            <a:ext cx="1906529" cy="723107"/>
          </a:xfrm>
          <a:prstGeom prst="cube">
            <a:avLst>
              <a:gd name="adj" fmla="val 93596"/>
            </a:avLst>
          </a:prstGeom>
          <a:solidFill>
            <a:srgbClr val="009C48"/>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35" name="Cube 34"/>
          <p:cNvSpPr/>
          <p:nvPr/>
        </p:nvSpPr>
        <p:spPr>
          <a:xfrm>
            <a:off x="3061157" y="4633607"/>
            <a:ext cx="1674497" cy="614583"/>
          </a:xfrm>
          <a:prstGeom prst="cube">
            <a:avLst>
              <a:gd name="adj" fmla="val 93596"/>
            </a:avLst>
          </a:prstGeom>
          <a:solidFill>
            <a:srgbClr val="E7E6E6"/>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grpSp>
        <p:nvGrpSpPr>
          <p:cNvPr id="36" name="Group 35"/>
          <p:cNvGrpSpPr/>
          <p:nvPr/>
        </p:nvGrpSpPr>
        <p:grpSpPr>
          <a:xfrm>
            <a:off x="5251471" y="3751874"/>
            <a:ext cx="1386451" cy="904640"/>
            <a:chOff x="1783056" y="1197864"/>
            <a:chExt cx="1207032" cy="713232"/>
          </a:xfrm>
        </p:grpSpPr>
        <p:sp>
          <p:nvSpPr>
            <p:cNvPr id="37" name="Cube 36"/>
            <p:cNvSpPr/>
            <p:nvPr/>
          </p:nvSpPr>
          <p:spPr>
            <a:xfrm>
              <a:off x="1783056" y="1453323"/>
              <a:ext cx="1207032" cy="457773"/>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a:solidFill>
                  <a:prstClr val="white"/>
                </a:solidFill>
              </a:endParaRPr>
            </a:p>
          </p:txBody>
        </p:sp>
        <p:sp>
          <p:nvSpPr>
            <p:cNvPr id="38" name="Cube 37"/>
            <p:cNvSpPr/>
            <p:nvPr/>
          </p:nvSpPr>
          <p:spPr>
            <a:xfrm>
              <a:off x="1853464" y="1390000"/>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39" name="Cube 38"/>
            <p:cNvSpPr/>
            <p:nvPr/>
          </p:nvSpPr>
          <p:spPr>
            <a:xfrm>
              <a:off x="1853464" y="1293932"/>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40" name="Cube 39"/>
            <p:cNvSpPr/>
            <p:nvPr/>
          </p:nvSpPr>
          <p:spPr>
            <a:xfrm>
              <a:off x="1853464" y="1197864"/>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grpSp>
      <p:grpSp>
        <p:nvGrpSpPr>
          <p:cNvPr id="41" name="Group 40"/>
          <p:cNvGrpSpPr/>
          <p:nvPr/>
        </p:nvGrpSpPr>
        <p:grpSpPr>
          <a:xfrm>
            <a:off x="4778495" y="4992400"/>
            <a:ext cx="1386451" cy="904640"/>
            <a:chOff x="1783056" y="1140582"/>
            <a:chExt cx="1844298" cy="1027220"/>
          </a:xfrm>
        </p:grpSpPr>
        <p:sp>
          <p:nvSpPr>
            <p:cNvPr id="42" name="Cube 41"/>
            <p:cNvSpPr/>
            <p:nvPr/>
          </p:nvSpPr>
          <p:spPr>
            <a:xfrm>
              <a:off x="1783056" y="1508502"/>
              <a:ext cx="1844298" cy="659300"/>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a:solidFill>
                  <a:prstClr val="white"/>
                </a:solidFill>
              </a:endParaRPr>
            </a:p>
          </p:txBody>
        </p:sp>
        <p:sp>
          <p:nvSpPr>
            <p:cNvPr id="43" name="Cube 42"/>
            <p:cNvSpPr/>
            <p:nvPr/>
          </p:nvSpPr>
          <p:spPr>
            <a:xfrm>
              <a:off x="1890637" y="1417303"/>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44" name="Cube 43"/>
            <p:cNvSpPr/>
            <p:nvPr/>
          </p:nvSpPr>
          <p:spPr>
            <a:xfrm>
              <a:off x="1890637" y="127894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45" name="Cube 44"/>
            <p:cNvSpPr/>
            <p:nvPr/>
          </p:nvSpPr>
          <p:spPr>
            <a:xfrm>
              <a:off x="1890637" y="114058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grpSp>
      <p:sp>
        <p:nvSpPr>
          <p:cNvPr id="46" name="Rectangle 45"/>
          <p:cNvSpPr/>
          <p:nvPr/>
        </p:nvSpPr>
        <p:spPr>
          <a:xfrm>
            <a:off x="6752190" y="4198561"/>
            <a:ext cx="1359853" cy="338554"/>
          </a:xfrm>
          <a:prstGeom prst="rect">
            <a:avLst/>
          </a:prstGeom>
        </p:spPr>
        <p:txBody>
          <a:bodyPr wrap="square">
            <a:spAutoFit/>
          </a:bodyPr>
          <a:lstStyle/>
          <a:p>
            <a:r>
              <a:rPr lang="en-US" sz="1600" b="1" dirty="0">
                <a:solidFill>
                  <a:prstClr val="black"/>
                </a:solidFill>
                <a:latin typeface="Gill Sans MT" panose="020B0502020104020203" pitchFamily="34" charset="0"/>
                <a:ea typeface="Times New Roman" charset="0"/>
                <a:cs typeface="Times New Roman" charset="0"/>
              </a:rPr>
              <a:t>Logic layer</a:t>
            </a:r>
          </a:p>
        </p:txBody>
      </p:sp>
      <p:cxnSp>
        <p:nvCxnSpPr>
          <p:cNvPr id="47" name="Straight Arrow Connector 46"/>
          <p:cNvCxnSpPr/>
          <p:nvPr/>
        </p:nvCxnSpPr>
        <p:spPr>
          <a:xfrm flipH="1" flipV="1">
            <a:off x="6481250" y="4361170"/>
            <a:ext cx="270940" cy="32578"/>
          </a:xfrm>
          <a:prstGeom prst="straightConnector1">
            <a:avLst/>
          </a:prstGeom>
          <a:noFill/>
          <a:ln w="6350" cap="flat" cmpd="sng" algn="ctr">
            <a:solidFill>
              <a:sysClr val="windowText" lastClr="000000">
                <a:lumMod val="65000"/>
                <a:lumOff val="35000"/>
              </a:sysClr>
            </a:solidFill>
            <a:prstDash val="sysDot"/>
            <a:miter lim="800000"/>
            <a:tailEnd type="triangle"/>
          </a:ln>
          <a:effectLst/>
        </p:spPr>
      </p:cxnSp>
      <p:grpSp>
        <p:nvGrpSpPr>
          <p:cNvPr id="48" name="Group 47"/>
          <p:cNvGrpSpPr/>
          <p:nvPr/>
        </p:nvGrpSpPr>
        <p:grpSpPr>
          <a:xfrm>
            <a:off x="3516974" y="4652814"/>
            <a:ext cx="1131475" cy="165803"/>
            <a:chOff x="3727519" y="1965605"/>
            <a:chExt cx="985052" cy="130722"/>
          </a:xfrm>
        </p:grpSpPr>
        <p:sp>
          <p:nvSpPr>
            <p:cNvPr id="49" name="Parallelogram 48"/>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sp>
          <p:nvSpPr>
            <p:cNvPr id="50" name="Parallelogram 49"/>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sp>
          <p:nvSpPr>
            <p:cNvPr id="51" name="Parallelogram 50"/>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grpSp>
      <p:grpSp>
        <p:nvGrpSpPr>
          <p:cNvPr id="52" name="Group 51"/>
          <p:cNvGrpSpPr/>
          <p:nvPr/>
        </p:nvGrpSpPr>
        <p:grpSpPr>
          <a:xfrm>
            <a:off x="3344838" y="4838059"/>
            <a:ext cx="1131475" cy="165803"/>
            <a:chOff x="3727519" y="1965605"/>
            <a:chExt cx="985052" cy="130722"/>
          </a:xfrm>
        </p:grpSpPr>
        <p:sp>
          <p:nvSpPr>
            <p:cNvPr id="53" name="Parallelogram 52"/>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sp>
          <p:nvSpPr>
            <p:cNvPr id="54" name="Parallelogram 53"/>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sp>
          <p:nvSpPr>
            <p:cNvPr id="55" name="Parallelogram 54"/>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grpSp>
      <p:grpSp>
        <p:nvGrpSpPr>
          <p:cNvPr id="56" name="Group 55"/>
          <p:cNvGrpSpPr/>
          <p:nvPr/>
        </p:nvGrpSpPr>
        <p:grpSpPr>
          <a:xfrm>
            <a:off x="3172702" y="5023303"/>
            <a:ext cx="1131475" cy="165803"/>
            <a:chOff x="3727519" y="1965605"/>
            <a:chExt cx="985052" cy="130722"/>
          </a:xfrm>
        </p:grpSpPr>
        <p:sp>
          <p:nvSpPr>
            <p:cNvPr id="57" name="Parallelogram 56"/>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sp>
          <p:nvSpPr>
            <p:cNvPr id="58" name="Parallelogram 57"/>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sp>
          <p:nvSpPr>
            <p:cNvPr id="59" name="Parallelogram 58"/>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grpSp>
      <p:sp>
        <p:nvSpPr>
          <p:cNvPr id="60" name="Rectangle 59"/>
          <p:cNvSpPr/>
          <p:nvPr/>
        </p:nvSpPr>
        <p:spPr>
          <a:xfrm>
            <a:off x="4820948" y="1813082"/>
            <a:ext cx="530169" cy="646331"/>
          </a:xfrm>
          <a:prstGeom prst="rect">
            <a:avLst/>
          </a:prstGeom>
        </p:spPr>
        <p:txBody>
          <a:bodyPr wrap="square">
            <a:spAutoFit/>
          </a:bodyPr>
          <a:lstStyle/>
          <a:p>
            <a:r>
              <a:rPr lang="en-US" sz="3600" b="1" dirty="0">
                <a:solidFill>
                  <a:srgbClr val="C00000"/>
                </a:solidFill>
                <a:ea typeface="Times New Roman" charset="0"/>
                <a:cs typeface="Times New Roman" charset="0"/>
              </a:rPr>
              <a:t>?</a:t>
            </a:r>
          </a:p>
        </p:txBody>
      </p:sp>
      <p:cxnSp>
        <p:nvCxnSpPr>
          <p:cNvPr id="61" name="Straight Arrow Connector 60"/>
          <p:cNvCxnSpPr/>
          <p:nvPr/>
        </p:nvCxnSpPr>
        <p:spPr>
          <a:xfrm flipH="1">
            <a:off x="4480056" y="3668380"/>
            <a:ext cx="852288" cy="984377"/>
          </a:xfrm>
          <a:prstGeom prst="straightConnector1">
            <a:avLst/>
          </a:prstGeom>
          <a:noFill/>
          <a:ln w="6350" cap="flat" cmpd="sng" algn="ctr">
            <a:solidFill>
              <a:sysClr val="windowText" lastClr="000000">
                <a:lumMod val="65000"/>
                <a:lumOff val="35000"/>
              </a:sysClr>
            </a:solidFill>
            <a:prstDash val="sysDot"/>
            <a:miter lim="800000"/>
            <a:tailEnd type="triangle"/>
          </a:ln>
          <a:effectLst/>
        </p:spPr>
      </p:cxnSp>
      <p:sp>
        <p:nvSpPr>
          <p:cNvPr id="62" name="Rectangle 61"/>
          <p:cNvSpPr/>
          <p:nvPr/>
        </p:nvSpPr>
        <p:spPr>
          <a:xfrm>
            <a:off x="2994311" y="5359799"/>
            <a:ext cx="1605339" cy="400110"/>
          </a:xfrm>
          <a:prstGeom prst="rect">
            <a:avLst/>
          </a:prstGeom>
        </p:spPr>
        <p:txBody>
          <a:bodyPr wrap="square">
            <a:spAutoFit/>
          </a:bodyPr>
          <a:lstStyle/>
          <a:p>
            <a:r>
              <a:rPr lang="en-US" sz="2000" b="1" dirty="0">
                <a:solidFill>
                  <a:prstClr val="black"/>
                </a:solidFill>
                <a:latin typeface="Gill Sans MT" panose="020B0502020104020203" pitchFamily="34" charset="0"/>
                <a:ea typeface="Times New Roman" charset="0"/>
                <a:cs typeface="Times New Roman" charset="0"/>
              </a:rPr>
              <a:t>Main GPU</a:t>
            </a:r>
          </a:p>
        </p:txBody>
      </p:sp>
      <p:sp>
        <p:nvSpPr>
          <p:cNvPr id="63" name="Rectangle 62"/>
          <p:cNvSpPr/>
          <p:nvPr/>
        </p:nvSpPr>
        <p:spPr>
          <a:xfrm>
            <a:off x="998829" y="2973192"/>
            <a:ext cx="2798151" cy="707886"/>
          </a:xfrm>
          <a:prstGeom prst="rect">
            <a:avLst/>
          </a:prstGeom>
        </p:spPr>
        <p:txBody>
          <a:bodyPr wrap="square">
            <a:spAutoFit/>
          </a:bodyPr>
          <a:lstStyle/>
          <a:p>
            <a:r>
              <a:rPr lang="en-US" sz="2000" b="1" dirty="0">
                <a:solidFill>
                  <a:prstClr val="black"/>
                </a:solidFill>
                <a:latin typeface="Gill Sans MT" panose="020B0502020104020203" pitchFamily="34" charset="0"/>
                <a:ea typeface="Times New Roman" charset="0"/>
                <a:cs typeface="Times New Roman" charset="0"/>
              </a:rPr>
              <a:t>3D-stacked memory</a:t>
            </a:r>
          </a:p>
          <a:p>
            <a:r>
              <a:rPr lang="en-US" sz="2000" b="1" dirty="0">
                <a:solidFill>
                  <a:prstClr val="black"/>
                </a:solidFill>
                <a:latin typeface="Gill Sans MT" panose="020B0502020104020203" pitchFamily="34" charset="0"/>
                <a:ea typeface="Times New Roman" charset="0"/>
                <a:cs typeface="Times New Roman" charset="0"/>
              </a:rPr>
              <a:t>(memory stack)</a:t>
            </a:r>
          </a:p>
        </p:txBody>
      </p:sp>
      <p:pic>
        <p:nvPicPr>
          <p:cNvPr id="64" name="Picture 2" descr="http://www.mathworks.com/cmsimages/76061_wl_CUDA_code2_wl.jpg"/>
          <p:cNvPicPr>
            <a:picLocks noChangeAspect="1" noChangeArrowheads="1"/>
          </p:cNvPicPr>
          <p:nvPr/>
        </p:nvPicPr>
        <p:blipFill rotWithShape="1">
          <a:blip r:embed="rId2">
            <a:extLst>
              <a:ext uri="{28A0092B-C50C-407E-A947-70E740481C1C}">
                <a14:useLocalDpi xmlns:a14="http://schemas.microsoft.com/office/drawing/2010/main" val="0"/>
              </a:ext>
            </a:extLst>
          </a:blip>
          <a:srcRect r="24238" b="31908"/>
          <a:stretch/>
        </p:blipFill>
        <p:spPr bwMode="auto">
          <a:xfrm>
            <a:off x="5757822" y="1768993"/>
            <a:ext cx="3245771" cy="1653413"/>
          </a:xfrm>
          <a:prstGeom prst="rect">
            <a:avLst/>
          </a:prstGeom>
          <a:noFill/>
          <a:extLst>
            <a:ext uri="{909E8E84-426E-40dd-AFC4-6F175D3DCCD1}">
              <a14:hiddenFill xmlns="" xmlns:a14="http://schemas.microsoft.com/office/drawing/2010/main">
                <a:solidFill>
                  <a:srgbClr val="FFFFFF"/>
                </a:solidFill>
              </a14:hiddenFill>
            </a:ext>
          </a:extLst>
        </p:spPr>
      </p:pic>
      <p:cxnSp>
        <p:nvCxnSpPr>
          <p:cNvPr id="65" name="Straight Arrow Connector 64"/>
          <p:cNvCxnSpPr/>
          <p:nvPr/>
        </p:nvCxnSpPr>
        <p:spPr>
          <a:xfrm>
            <a:off x="7910782" y="3507815"/>
            <a:ext cx="34338" cy="1338505"/>
          </a:xfrm>
          <a:prstGeom prst="straightConnector1">
            <a:avLst/>
          </a:prstGeom>
          <a:ln w="76200">
            <a:solidFill>
              <a:srgbClr val="C00000"/>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66" name="Straight Arrow Connector 143"/>
          <p:cNvCxnSpPr>
            <a:endCxn id="50" idx="1"/>
          </p:cNvCxnSpPr>
          <p:nvPr/>
        </p:nvCxnSpPr>
        <p:spPr>
          <a:xfrm rot="5400000">
            <a:off x="3823168" y="2815999"/>
            <a:ext cx="2189702" cy="1483929"/>
          </a:xfrm>
          <a:prstGeom prst="bentConnector3">
            <a:avLst>
              <a:gd name="adj1" fmla="val -1039"/>
            </a:avLst>
          </a:prstGeom>
          <a:ln w="76200">
            <a:solidFill>
              <a:srgbClr val="C00000"/>
            </a:solidFill>
            <a:prstDash val="sysDot"/>
            <a:tailEnd type="triangle"/>
          </a:ln>
        </p:spPr>
        <p:style>
          <a:lnRef idx="1">
            <a:schemeClr val="accent1"/>
          </a:lnRef>
          <a:fillRef idx="0">
            <a:schemeClr val="accent1"/>
          </a:fillRef>
          <a:effectRef idx="0">
            <a:schemeClr val="accent1"/>
          </a:effectRef>
          <a:fontRef idx="minor">
            <a:schemeClr val="tx1"/>
          </a:fontRef>
        </p:style>
      </p:cxnSp>
      <p:sp>
        <p:nvSpPr>
          <p:cNvPr id="68" name="Content Placeholder 2"/>
          <p:cNvSpPr>
            <a:spLocks noGrp="1"/>
          </p:cNvSpPr>
          <p:nvPr>
            <p:ph idx="1"/>
          </p:nvPr>
        </p:nvSpPr>
        <p:spPr>
          <a:xfrm>
            <a:off x="610146" y="1123094"/>
            <a:ext cx="8300174" cy="909876"/>
          </a:xfrm>
        </p:spPr>
        <p:txBody>
          <a:bodyPr>
            <a:normAutofit/>
          </a:bodyPr>
          <a:lstStyle/>
          <a:p>
            <a:r>
              <a:rPr lang="en-US" b="1" dirty="0">
                <a:solidFill>
                  <a:srgbClr val="0070C0"/>
                </a:solidFill>
              </a:rPr>
              <a:t>Challenge </a:t>
            </a:r>
            <a:r>
              <a:rPr lang="en-US" b="1" dirty="0">
                <a:solidFill>
                  <a:srgbClr val="0070C0"/>
                </a:solidFill>
                <a:latin typeface="+mn-lt"/>
              </a:rPr>
              <a:t>1</a:t>
            </a:r>
            <a:r>
              <a:rPr lang="en-US" b="1" dirty="0">
                <a:solidFill>
                  <a:srgbClr val="0070C0"/>
                </a:solidFill>
              </a:rPr>
              <a:t>:</a:t>
            </a:r>
            <a:r>
              <a:rPr lang="en-US" dirty="0">
                <a:solidFill>
                  <a:srgbClr val="0070C0"/>
                </a:solidFill>
              </a:rPr>
              <a:t> Which operations should be executed in memory vs. in CPU?</a:t>
            </a:r>
          </a:p>
          <a:p>
            <a:pPr lvl="1"/>
            <a:endParaRPr lang="en-US" dirty="0">
              <a:solidFill>
                <a:srgbClr val="0070C0"/>
              </a:solidFill>
            </a:endParaRPr>
          </a:p>
        </p:txBody>
      </p:sp>
      <p:sp>
        <p:nvSpPr>
          <p:cNvPr id="69" name="Rectangle 68"/>
          <p:cNvSpPr/>
          <p:nvPr/>
        </p:nvSpPr>
        <p:spPr>
          <a:xfrm>
            <a:off x="7992481" y="3532975"/>
            <a:ext cx="530169" cy="646331"/>
          </a:xfrm>
          <a:prstGeom prst="rect">
            <a:avLst/>
          </a:prstGeom>
        </p:spPr>
        <p:txBody>
          <a:bodyPr wrap="square">
            <a:spAutoFit/>
          </a:bodyPr>
          <a:lstStyle/>
          <a:p>
            <a:r>
              <a:rPr lang="en-US" sz="3600" b="1" dirty="0">
                <a:solidFill>
                  <a:srgbClr val="C00000"/>
                </a:solidFill>
                <a:ea typeface="Times New Roman" charset="0"/>
                <a:cs typeface="Times New Roman" charset="0"/>
              </a:rPr>
              <a:t>?</a:t>
            </a:r>
          </a:p>
        </p:txBody>
      </p:sp>
      <p:sp>
        <p:nvSpPr>
          <p:cNvPr id="74" name="Rectangle 73"/>
          <p:cNvSpPr/>
          <p:nvPr/>
        </p:nvSpPr>
        <p:spPr>
          <a:xfrm>
            <a:off x="4380050" y="3345588"/>
            <a:ext cx="3385577" cy="338554"/>
          </a:xfrm>
          <a:prstGeom prst="rect">
            <a:avLst/>
          </a:prstGeom>
        </p:spPr>
        <p:txBody>
          <a:bodyPr wrap="square">
            <a:spAutoFit/>
          </a:bodyPr>
          <a:lstStyle/>
          <a:p>
            <a:r>
              <a:rPr lang="en-US" sz="1600" b="1" dirty="0">
                <a:solidFill>
                  <a:prstClr val="black"/>
                </a:solidFill>
                <a:latin typeface="Gill Sans MT" panose="020B0502020104020203" pitchFamily="34" charset="0"/>
                <a:ea typeface="Times New Roman" charset="0"/>
                <a:cs typeface="Times New Roman" charset="0"/>
              </a:rPr>
              <a:t>SM </a:t>
            </a:r>
            <a:r>
              <a:rPr lang="en-US" sz="1600" b="1">
                <a:solidFill>
                  <a:prstClr val="black"/>
                </a:solidFill>
                <a:latin typeface="Gill Sans MT" panose="020B0502020104020203" pitchFamily="34" charset="0"/>
                <a:ea typeface="Times New Roman" charset="0"/>
                <a:cs typeface="Times New Roman" charset="0"/>
              </a:rPr>
              <a:t>(Streaming Multiprocessor)</a:t>
            </a:r>
            <a:endParaRPr lang="en-US" sz="1600" b="1" dirty="0">
              <a:solidFill>
                <a:prstClr val="black"/>
              </a:solidFill>
              <a:latin typeface="Gill Sans MT" panose="020B0502020104020203" pitchFamily="34" charset="0"/>
              <a:ea typeface="Times New Roman" charset="0"/>
              <a:cs typeface="Times New Roman" charset="0"/>
            </a:endParaRPr>
          </a:p>
        </p:txBody>
      </p:sp>
    </p:spTree>
    <p:extLst>
      <p:ext uri="{BB962C8B-B14F-4D97-AF65-F5344CB8AC3E}">
        <p14:creationId xmlns:p14="http://schemas.microsoft.com/office/powerpoint/2010/main" val="1746340189"/>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Key Challenge 2: Data Mapping</a:t>
            </a:r>
          </a:p>
        </p:txBody>
      </p:sp>
      <p:cxnSp>
        <p:nvCxnSpPr>
          <p:cNvPr id="5" name="Straight Connector 4"/>
          <p:cNvCxnSpPr/>
          <p:nvPr/>
        </p:nvCxnSpPr>
        <p:spPr>
          <a:xfrm flipV="1">
            <a:off x="6175231" y="4775741"/>
            <a:ext cx="470522" cy="587497"/>
          </a:xfrm>
          <a:prstGeom prst="line">
            <a:avLst/>
          </a:prstGeom>
          <a:noFill/>
          <a:ln w="6350" cap="flat" cmpd="sng" algn="ctr">
            <a:solidFill>
              <a:sysClr val="windowText" lastClr="000000"/>
            </a:solidFill>
            <a:prstDash val="dash"/>
            <a:miter lim="800000"/>
          </a:ln>
          <a:effectLst/>
        </p:spPr>
      </p:cxnSp>
      <p:cxnSp>
        <p:nvCxnSpPr>
          <p:cNvPr id="6" name="Straight Connector 5"/>
          <p:cNvCxnSpPr/>
          <p:nvPr/>
        </p:nvCxnSpPr>
        <p:spPr>
          <a:xfrm>
            <a:off x="5687292" y="5890254"/>
            <a:ext cx="958461" cy="497100"/>
          </a:xfrm>
          <a:prstGeom prst="line">
            <a:avLst/>
          </a:prstGeom>
          <a:noFill/>
          <a:ln w="6350" cap="flat" cmpd="sng" algn="ctr">
            <a:solidFill>
              <a:sysClr val="windowText" lastClr="000000"/>
            </a:solidFill>
            <a:prstDash val="dash"/>
            <a:miter lim="800000"/>
          </a:ln>
          <a:effectLst/>
        </p:spPr>
      </p:cxnSp>
      <p:sp>
        <p:nvSpPr>
          <p:cNvPr id="7" name="Rectangle 6"/>
          <p:cNvSpPr/>
          <p:nvPr/>
        </p:nvSpPr>
        <p:spPr>
          <a:xfrm>
            <a:off x="6648206" y="4751545"/>
            <a:ext cx="1867144" cy="1635809"/>
          </a:xfrm>
          <a:prstGeom prst="rect">
            <a:avLst/>
          </a:prstGeom>
          <a:noFill/>
          <a:ln w="9525" cap="flat" cmpd="sng" algn="ctr">
            <a:solidFill>
              <a:sysClr val="windowText" lastClr="000000"/>
            </a:solidFill>
            <a:prstDash val="solid"/>
            <a:miter lim="800000"/>
          </a:ln>
          <a:effectLst/>
        </p:spPr>
        <p:txBody>
          <a:bodyPr rtlCol="0" anchor="ctr"/>
          <a:lstStyle/>
          <a:p>
            <a:pPr algn="ctr">
              <a:defRPr/>
            </a:pPr>
            <a:endParaRPr lang="en-US" kern="0">
              <a:solidFill>
                <a:prstClr val="white"/>
              </a:solidFill>
              <a:latin typeface="Gill Sans MT" panose="020B0502020104020203" pitchFamily="34" charset="0"/>
            </a:endParaRPr>
          </a:p>
        </p:txBody>
      </p:sp>
      <p:sp>
        <p:nvSpPr>
          <p:cNvPr id="8" name="Rectangle 7"/>
          <p:cNvSpPr/>
          <p:nvPr/>
        </p:nvSpPr>
        <p:spPr>
          <a:xfrm>
            <a:off x="6953184" y="4790055"/>
            <a:ext cx="1257187" cy="572041"/>
          </a:xfrm>
          <a:prstGeom prst="rect">
            <a:avLst/>
          </a:prstGeom>
          <a:solidFill>
            <a:sysClr val="window" lastClr="FFFFFF"/>
          </a:solidFill>
          <a:ln w="6350" cap="flat" cmpd="sng" algn="ctr">
            <a:solidFill>
              <a:sysClr val="windowText" lastClr="000000"/>
            </a:solidFill>
            <a:prstDash val="solid"/>
            <a:miter lim="800000"/>
          </a:ln>
          <a:effectLst/>
        </p:spPr>
        <p:txBody>
          <a:bodyPr rtlCol="0" anchor="ctr"/>
          <a:lstStyle/>
          <a:p>
            <a:pPr algn="ctr">
              <a:defRPr/>
            </a:pPr>
            <a:r>
              <a:rPr lang="en-US" sz="1400" b="1" kern="0" dirty="0">
                <a:solidFill>
                  <a:srgbClr val="0070C0"/>
                </a:solidFill>
                <a:latin typeface="Gill Sans MT" panose="020B0502020104020203" pitchFamily="34" charset="0"/>
                <a:ea typeface="Times New Roman" charset="0"/>
                <a:cs typeface="Times New Roman" charset="0"/>
              </a:rPr>
              <a:t>Logic layer SM</a:t>
            </a:r>
          </a:p>
        </p:txBody>
      </p:sp>
      <p:sp>
        <p:nvSpPr>
          <p:cNvPr id="9" name="Rectangle 8"/>
          <p:cNvSpPr/>
          <p:nvPr/>
        </p:nvSpPr>
        <p:spPr>
          <a:xfrm>
            <a:off x="6730825" y="5441830"/>
            <a:ext cx="1696999" cy="266755"/>
          </a:xfrm>
          <a:prstGeom prst="rect">
            <a:avLst/>
          </a:prstGeom>
          <a:solidFill>
            <a:sysClr val="window" lastClr="FFFFFF"/>
          </a:solidFill>
          <a:ln w="6350" cap="flat" cmpd="sng" algn="ctr">
            <a:solidFill>
              <a:sysClr val="windowText" lastClr="000000"/>
            </a:solidFill>
            <a:prstDash val="solid"/>
            <a:miter lim="800000"/>
          </a:ln>
          <a:effectLst/>
        </p:spPr>
        <p:txBody>
          <a:bodyPr rtlCol="0" anchor="ctr"/>
          <a:lstStyle/>
          <a:p>
            <a:pPr algn="ctr">
              <a:defRPr/>
            </a:pPr>
            <a:r>
              <a:rPr lang="en-US" sz="1400" b="1" kern="0" dirty="0">
                <a:solidFill>
                  <a:prstClr val="black"/>
                </a:solidFill>
                <a:latin typeface="Gill Sans MT" panose="020B0502020104020203" pitchFamily="34" charset="0"/>
                <a:ea typeface="Times New Roman" charset="0"/>
                <a:cs typeface="Times New Roman" charset="0"/>
              </a:rPr>
              <a:t>Crossbar switch</a:t>
            </a:r>
          </a:p>
        </p:txBody>
      </p:sp>
      <p:sp>
        <p:nvSpPr>
          <p:cNvPr id="10" name="Rectangle 9"/>
          <p:cNvSpPr/>
          <p:nvPr/>
        </p:nvSpPr>
        <p:spPr>
          <a:xfrm>
            <a:off x="6719812" y="5806534"/>
            <a:ext cx="568770" cy="495619"/>
          </a:xfrm>
          <a:prstGeom prst="rect">
            <a:avLst/>
          </a:prstGeom>
          <a:solidFill>
            <a:sysClr val="window" lastClr="FFFFFF"/>
          </a:solidFill>
          <a:ln w="6350" cap="flat" cmpd="sng" algn="ctr">
            <a:solidFill>
              <a:sysClr val="windowText" lastClr="000000"/>
            </a:solidFill>
            <a:prstDash val="solid"/>
            <a:miter lim="800000"/>
          </a:ln>
          <a:effectLst/>
        </p:spPr>
        <p:txBody>
          <a:bodyPr lIns="0" rIns="0" rtlCol="0" anchor="ctr"/>
          <a:lstStyle/>
          <a:p>
            <a:pPr algn="ctr">
              <a:defRPr/>
            </a:pPr>
            <a:r>
              <a:rPr lang="en-US" sz="1400" b="1" kern="0" dirty="0">
                <a:solidFill>
                  <a:prstClr val="black"/>
                </a:solidFill>
                <a:latin typeface="Gill Sans MT" panose="020B0502020104020203" pitchFamily="34" charset="0"/>
                <a:ea typeface="Times New Roman" charset="0"/>
                <a:cs typeface="Times New Roman" charset="0"/>
              </a:rPr>
              <a:t>Vault Ctrl</a:t>
            </a:r>
          </a:p>
        </p:txBody>
      </p:sp>
      <p:sp>
        <p:nvSpPr>
          <p:cNvPr id="11" name="Rectangle 10"/>
          <p:cNvSpPr/>
          <p:nvPr/>
        </p:nvSpPr>
        <p:spPr>
          <a:xfrm>
            <a:off x="7376106" y="5809890"/>
            <a:ext cx="432691" cy="276999"/>
          </a:xfrm>
          <a:prstGeom prst="rect">
            <a:avLst/>
          </a:prstGeom>
        </p:spPr>
        <p:txBody>
          <a:bodyPr wrap="square">
            <a:spAutoFit/>
          </a:bodyPr>
          <a:lstStyle/>
          <a:p>
            <a:r>
              <a:rPr lang="is-IS" sz="1200" b="1" dirty="0">
                <a:solidFill>
                  <a:prstClr val="black"/>
                </a:solidFill>
                <a:latin typeface="Gill Sans MT" panose="020B0502020104020203" pitchFamily="34" charset="0"/>
                <a:ea typeface="Times New Roman" charset="0"/>
                <a:cs typeface="Times New Roman" charset="0"/>
              </a:rPr>
              <a:t>….</a:t>
            </a:r>
            <a:endParaRPr lang="en-US" sz="1200" b="1" dirty="0">
              <a:solidFill>
                <a:prstClr val="black"/>
              </a:solidFill>
              <a:latin typeface="Gill Sans MT" panose="020B0502020104020203" pitchFamily="34" charset="0"/>
              <a:ea typeface="Times New Roman" charset="0"/>
              <a:cs typeface="Times New Roman" charset="0"/>
            </a:endParaRPr>
          </a:p>
        </p:txBody>
      </p:sp>
      <p:cxnSp>
        <p:nvCxnSpPr>
          <p:cNvPr id="12" name="Straight Connector 11"/>
          <p:cNvCxnSpPr/>
          <p:nvPr/>
        </p:nvCxnSpPr>
        <p:spPr>
          <a:xfrm flipH="1">
            <a:off x="7579325" y="5362096"/>
            <a:ext cx="2452" cy="79735"/>
          </a:xfrm>
          <a:prstGeom prst="line">
            <a:avLst/>
          </a:prstGeom>
          <a:noFill/>
          <a:ln w="6350" cap="flat" cmpd="sng" algn="ctr">
            <a:solidFill>
              <a:sysClr val="windowText" lastClr="000000"/>
            </a:solidFill>
            <a:prstDash val="solid"/>
            <a:miter lim="800000"/>
          </a:ln>
          <a:effectLst/>
        </p:spPr>
      </p:cxnSp>
      <p:cxnSp>
        <p:nvCxnSpPr>
          <p:cNvPr id="13" name="Straight Connector 12"/>
          <p:cNvCxnSpPr/>
          <p:nvPr/>
        </p:nvCxnSpPr>
        <p:spPr>
          <a:xfrm>
            <a:off x="7004197" y="5705587"/>
            <a:ext cx="0" cy="100947"/>
          </a:xfrm>
          <a:prstGeom prst="line">
            <a:avLst/>
          </a:prstGeom>
          <a:noFill/>
          <a:ln w="6350" cap="flat" cmpd="sng" algn="ctr">
            <a:solidFill>
              <a:sysClr val="windowText" lastClr="000000"/>
            </a:solidFill>
            <a:prstDash val="solid"/>
            <a:miter lim="800000"/>
          </a:ln>
          <a:effectLst/>
        </p:spPr>
      </p:cxnSp>
      <p:cxnSp>
        <p:nvCxnSpPr>
          <p:cNvPr id="14" name="Straight Connector 13"/>
          <p:cNvCxnSpPr/>
          <p:nvPr/>
        </p:nvCxnSpPr>
        <p:spPr>
          <a:xfrm>
            <a:off x="8112043" y="5709738"/>
            <a:ext cx="0" cy="85860"/>
          </a:xfrm>
          <a:prstGeom prst="line">
            <a:avLst/>
          </a:prstGeom>
          <a:noFill/>
          <a:ln w="6350" cap="flat" cmpd="sng" algn="ctr">
            <a:solidFill>
              <a:sysClr val="windowText" lastClr="000000"/>
            </a:solidFill>
            <a:prstDash val="solid"/>
            <a:miter lim="800000"/>
          </a:ln>
          <a:effectLst/>
        </p:spPr>
      </p:cxnSp>
      <p:sp>
        <p:nvSpPr>
          <p:cNvPr id="15" name="Rectangle 14"/>
          <p:cNvSpPr/>
          <p:nvPr/>
        </p:nvSpPr>
        <p:spPr>
          <a:xfrm>
            <a:off x="7877688" y="5806534"/>
            <a:ext cx="568770" cy="495619"/>
          </a:xfrm>
          <a:prstGeom prst="rect">
            <a:avLst/>
          </a:prstGeom>
          <a:solidFill>
            <a:sysClr val="window" lastClr="FFFFFF"/>
          </a:solidFill>
          <a:ln w="6350" cap="flat" cmpd="sng" algn="ctr">
            <a:solidFill>
              <a:sysClr val="windowText" lastClr="000000"/>
            </a:solidFill>
            <a:prstDash val="solid"/>
            <a:miter lim="800000"/>
          </a:ln>
          <a:effectLst/>
        </p:spPr>
        <p:txBody>
          <a:bodyPr lIns="0" rIns="0" rtlCol="0" anchor="ctr"/>
          <a:lstStyle/>
          <a:p>
            <a:pPr algn="ctr">
              <a:defRPr/>
            </a:pPr>
            <a:r>
              <a:rPr lang="en-US" sz="1400" b="1" kern="0" dirty="0">
                <a:solidFill>
                  <a:prstClr val="black"/>
                </a:solidFill>
                <a:latin typeface="Gill Sans MT" panose="020B0502020104020203" pitchFamily="34" charset="0"/>
                <a:ea typeface="Times New Roman" charset="0"/>
                <a:cs typeface="Times New Roman" charset="0"/>
              </a:rPr>
              <a:t>Vault Ctrl</a:t>
            </a:r>
          </a:p>
        </p:txBody>
      </p:sp>
      <p:cxnSp>
        <p:nvCxnSpPr>
          <p:cNvPr id="16" name="Straight Connector 15"/>
          <p:cNvCxnSpPr/>
          <p:nvPr/>
        </p:nvCxnSpPr>
        <p:spPr>
          <a:xfrm flipV="1">
            <a:off x="2432635" y="5320670"/>
            <a:ext cx="706042" cy="270898"/>
          </a:xfrm>
          <a:prstGeom prst="line">
            <a:avLst/>
          </a:prstGeom>
          <a:noFill/>
          <a:ln w="12700" cap="flat" cmpd="sng" algn="ctr">
            <a:solidFill>
              <a:sysClr val="windowText" lastClr="000000"/>
            </a:solidFill>
            <a:prstDash val="solid"/>
            <a:miter lim="800000"/>
          </a:ln>
          <a:effectLst/>
        </p:spPr>
      </p:cxnSp>
      <p:cxnSp>
        <p:nvCxnSpPr>
          <p:cNvPr id="17" name="Straight Connector 16"/>
          <p:cNvCxnSpPr/>
          <p:nvPr/>
        </p:nvCxnSpPr>
        <p:spPr>
          <a:xfrm flipV="1">
            <a:off x="4661744" y="4614246"/>
            <a:ext cx="589727" cy="230089"/>
          </a:xfrm>
          <a:prstGeom prst="line">
            <a:avLst/>
          </a:prstGeom>
          <a:noFill/>
          <a:ln w="12700" cap="flat" cmpd="sng" algn="ctr">
            <a:solidFill>
              <a:sysClr val="windowText" lastClr="000000"/>
            </a:solidFill>
            <a:prstDash val="solid"/>
            <a:miter lim="800000"/>
          </a:ln>
          <a:effectLst/>
        </p:spPr>
      </p:cxnSp>
      <p:cxnSp>
        <p:nvCxnSpPr>
          <p:cNvPr id="18" name="Straight Connector 17"/>
          <p:cNvCxnSpPr/>
          <p:nvPr/>
        </p:nvCxnSpPr>
        <p:spPr>
          <a:xfrm flipH="1">
            <a:off x="1709972" y="4656586"/>
            <a:ext cx="506351" cy="792977"/>
          </a:xfrm>
          <a:prstGeom prst="line">
            <a:avLst/>
          </a:prstGeom>
          <a:noFill/>
          <a:ln w="12700" cap="flat" cmpd="sng" algn="ctr">
            <a:solidFill>
              <a:sysClr val="windowText" lastClr="000000"/>
            </a:solidFill>
            <a:prstDash val="solid"/>
            <a:miter lim="800000"/>
          </a:ln>
          <a:effectLst/>
        </p:spPr>
      </p:cxnSp>
      <p:cxnSp>
        <p:nvCxnSpPr>
          <p:cNvPr id="19" name="Straight Connector 18"/>
          <p:cNvCxnSpPr/>
          <p:nvPr/>
        </p:nvCxnSpPr>
        <p:spPr>
          <a:xfrm flipH="1">
            <a:off x="5251471" y="4640370"/>
            <a:ext cx="506351" cy="792977"/>
          </a:xfrm>
          <a:prstGeom prst="line">
            <a:avLst/>
          </a:prstGeom>
          <a:noFill/>
          <a:ln w="12700" cap="flat" cmpd="sng" algn="ctr">
            <a:solidFill>
              <a:sysClr val="windowText" lastClr="000000"/>
            </a:solidFill>
            <a:prstDash val="solid"/>
            <a:miter lim="800000"/>
          </a:ln>
          <a:effectLst/>
        </p:spPr>
      </p:cxnSp>
      <p:cxnSp>
        <p:nvCxnSpPr>
          <p:cNvPr id="20" name="Straight Connector 19"/>
          <p:cNvCxnSpPr/>
          <p:nvPr/>
        </p:nvCxnSpPr>
        <p:spPr>
          <a:xfrm>
            <a:off x="2334512" y="5691560"/>
            <a:ext cx="2713462" cy="7124"/>
          </a:xfrm>
          <a:prstGeom prst="line">
            <a:avLst/>
          </a:prstGeom>
          <a:noFill/>
          <a:ln w="12700" cap="flat" cmpd="sng" algn="ctr">
            <a:solidFill>
              <a:sysClr val="windowText" lastClr="000000"/>
            </a:solidFill>
            <a:prstDash val="solid"/>
            <a:miter lim="800000"/>
          </a:ln>
          <a:effectLst/>
        </p:spPr>
      </p:cxnSp>
      <p:cxnSp>
        <p:nvCxnSpPr>
          <p:cNvPr id="21" name="Straight Connector 20"/>
          <p:cNvCxnSpPr/>
          <p:nvPr/>
        </p:nvCxnSpPr>
        <p:spPr>
          <a:xfrm>
            <a:off x="3023146" y="4277055"/>
            <a:ext cx="2713462" cy="7124"/>
          </a:xfrm>
          <a:prstGeom prst="line">
            <a:avLst/>
          </a:prstGeom>
          <a:noFill/>
          <a:ln w="12700" cap="flat" cmpd="sng" algn="ctr">
            <a:solidFill>
              <a:sysClr val="windowText" lastClr="000000"/>
            </a:solidFill>
            <a:prstDash val="solid"/>
            <a:miter lim="800000"/>
          </a:ln>
          <a:effectLst/>
        </p:spPr>
      </p:cxnSp>
      <p:cxnSp>
        <p:nvCxnSpPr>
          <p:cNvPr id="22" name="Straight Connector 21"/>
          <p:cNvCxnSpPr/>
          <p:nvPr/>
        </p:nvCxnSpPr>
        <p:spPr>
          <a:xfrm>
            <a:off x="2868543" y="4439837"/>
            <a:ext cx="581884" cy="312226"/>
          </a:xfrm>
          <a:prstGeom prst="line">
            <a:avLst/>
          </a:prstGeom>
          <a:noFill/>
          <a:ln w="12700" cap="flat" cmpd="sng" algn="ctr">
            <a:solidFill>
              <a:sysClr val="windowText" lastClr="000000"/>
            </a:solidFill>
            <a:prstDash val="solid"/>
            <a:miter lim="800000"/>
          </a:ln>
          <a:effectLst/>
        </p:spPr>
      </p:cxnSp>
      <p:cxnSp>
        <p:nvCxnSpPr>
          <p:cNvPr id="23" name="Straight Connector 22"/>
          <p:cNvCxnSpPr/>
          <p:nvPr/>
        </p:nvCxnSpPr>
        <p:spPr>
          <a:xfrm>
            <a:off x="4371371" y="5182180"/>
            <a:ext cx="1081108" cy="474857"/>
          </a:xfrm>
          <a:prstGeom prst="line">
            <a:avLst/>
          </a:prstGeom>
          <a:noFill/>
          <a:ln w="12700" cap="flat" cmpd="sng" algn="ctr">
            <a:solidFill>
              <a:sysClr val="windowText" lastClr="000000"/>
            </a:solidFill>
            <a:prstDash val="solid"/>
            <a:miter lim="800000"/>
          </a:ln>
          <a:effectLst/>
        </p:spPr>
      </p:cxnSp>
      <p:grpSp>
        <p:nvGrpSpPr>
          <p:cNvPr id="24" name="Group 23"/>
          <p:cNvGrpSpPr/>
          <p:nvPr/>
        </p:nvGrpSpPr>
        <p:grpSpPr>
          <a:xfrm>
            <a:off x="1714577" y="3773893"/>
            <a:ext cx="1386451" cy="904640"/>
            <a:chOff x="1783056" y="1197864"/>
            <a:chExt cx="1207032" cy="713232"/>
          </a:xfrm>
        </p:grpSpPr>
        <p:sp>
          <p:nvSpPr>
            <p:cNvPr id="25" name="Cube 24"/>
            <p:cNvSpPr/>
            <p:nvPr/>
          </p:nvSpPr>
          <p:spPr>
            <a:xfrm>
              <a:off x="1783056" y="1453323"/>
              <a:ext cx="1207032" cy="457773"/>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a:solidFill>
                  <a:prstClr val="white"/>
                </a:solidFill>
              </a:endParaRPr>
            </a:p>
          </p:txBody>
        </p:sp>
        <p:sp>
          <p:nvSpPr>
            <p:cNvPr id="26" name="Cube 25"/>
            <p:cNvSpPr/>
            <p:nvPr/>
          </p:nvSpPr>
          <p:spPr>
            <a:xfrm>
              <a:off x="1853464" y="1390000"/>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27" name="Cube 26"/>
            <p:cNvSpPr/>
            <p:nvPr/>
          </p:nvSpPr>
          <p:spPr>
            <a:xfrm>
              <a:off x="1853464" y="1293932"/>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28" name="Cube 27"/>
            <p:cNvSpPr/>
            <p:nvPr/>
          </p:nvSpPr>
          <p:spPr>
            <a:xfrm>
              <a:off x="1853464" y="1197864"/>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grpSp>
      <p:grpSp>
        <p:nvGrpSpPr>
          <p:cNvPr id="29" name="Group 28"/>
          <p:cNvGrpSpPr/>
          <p:nvPr/>
        </p:nvGrpSpPr>
        <p:grpSpPr>
          <a:xfrm>
            <a:off x="1217540" y="4994760"/>
            <a:ext cx="1386451" cy="904640"/>
            <a:chOff x="1783056" y="1140582"/>
            <a:chExt cx="1844298" cy="1027220"/>
          </a:xfrm>
        </p:grpSpPr>
        <p:sp>
          <p:nvSpPr>
            <p:cNvPr id="30" name="Cube 29"/>
            <p:cNvSpPr/>
            <p:nvPr/>
          </p:nvSpPr>
          <p:spPr>
            <a:xfrm>
              <a:off x="1783056" y="1508502"/>
              <a:ext cx="1844298" cy="659300"/>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a:solidFill>
                  <a:prstClr val="white"/>
                </a:solidFill>
              </a:endParaRPr>
            </a:p>
          </p:txBody>
        </p:sp>
        <p:sp>
          <p:nvSpPr>
            <p:cNvPr id="31" name="Cube 30"/>
            <p:cNvSpPr/>
            <p:nvPr/>
          </p:nvSpPr>
          <p:spPr>
            <a:xfrm>
              <a:off x="1890637" y="1417303"/>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32" name="Cube 31"/>
            <p:cNvSpPr/>
            <p:nvPr/>
          </p:nvSpPr>
          <p:spPr>
            <a:xfrm>
              <a:off x="1890637" y="127894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33" name="Cube 32"/>
            <p:cNvSpPr/>
            <p:nvPr/>
          </p:nvSpPr>
          <p:spPr>
            <a:xfrm>
              <a:off x="1890637" y="114058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grpSp>
      <p:sp>
        <p:nvSpPr>
          <p:cNvPr id="34" name="Cube 33"/>
          <p:cNvSpPr/>
          <p:nvPr/>
        </p:nvSpPr>
        <p:spPr>
          <a:xfrm>
            <a:off x="2953471" y="4598547"/>
            <a:ext cx="1906529" cy="723107"/>
          </a:xfrm>
          <a:prstGeom prst="cube">
            <a:avLst>
              <a:gd name="adj" fmla="val 93596"/>
            </a:avLst>
          </a:prstGeom>
          <a:solidFill>
            <a:srgbClr val="009C48"/>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35" name="Cube 34"/>
          <p:cNvSpPr/>
          <p:nvPr/>
        </p:nvSpPr>
        <p:spPr>
          <a:xfrm>
            <a:off x="3061157" y="4633607"/>
            <a:ext cx="1674497" cy="614583"/>
          </a:xfrm>
          <a:prstGeom prst="cube">
            <a:avLst>
              <a:gd name="adj" fmla="val 93596"/>
            </a:avLst>
          </a:prstGeom>
          <a:solidFill>
            <a:srgbClr val="E7E6E6"/>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grpSp>
        <p:nvGrpSpPr>
          <p:cNvPr id="36" name="Group 35"/>
          <p:cNvGrpSpPr/>
          <p:nvPr/>
        </p:nvGrpSpPr>
        <p:grpSpPr>
          <a:xfrm>
            <a:off x="5251471" y="3751874"/>
            <a:ext cx="1386451" cy="904640"/>
            <a:chOff x="1783056" y="1197864"/>
            <a:chExt cx="1207032" cy="713232"/>
          </a:xfrm>
        </p:grpSpPr>
        <p:sp>
          <p:nvSpPr>
            <p:cNvPr id="37" name="Cube 36"/>
            <p:cNvSpPr/>
            <p:nvPr/>
          </p:nvSpPr>
          <p:spPr>
            <a:xfrm>
              <a:off x="1783056" y="1453323"/>
              <a:ext cx="1207032" cy="457773"/>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a:solidFill>
                  <a:prstClr val="white"/>
                </a:solidFill>
              </a:endParaRPr>
            </a:p>
          </p:txBody>
        </p:sp>
        <p:sp>
          <p:nvSpPr>
            <p:cNvPr id="38" name="Cube 37"/>
            <p:cNvSpPr/>
            <p:nvPr/>
          </p:nvSpPr>
          <p:spPr>
            <a:xfrm>
              <a:off x="1853464" y="1390000"/>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39" name="Cube 38"/>
            <p:cNvSpPr/>
            <p:nvPr/>
          </p:nvSpPr>
          <p:spPr>
            <a:xfrm>
              <a:off x="1853464" y="1293932"/>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40" name="Cube 39"/>
            <p:cNvSpPr/>
            <p:nvPr/>
          </p:nvSpPr>
          <p:spPr>
            <a:xfrm>
              <a:off x="1853464" y="1197864"/>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grpSp>
      <p:grpSp>
        <p:nvGrpSpPr>
          <p:cNvPr id="41" name="Group 40"/>
          <p:cNvGrpSpPr/>
          <p:nvPr/>
        </p:nvGrpSpPr>
        <p:grpSpPr>
          <a:xfrm>
            <a:off x="4778495" y="4992400"/>
            <a:ext cx="1386451" cy="904640"/>
            <a:chOff x="1783056" y="1140582"/>
            <a:chExt cx="1844298" cy="1027220"/>
          </a:xfrm>
        </p:grpSpPr>
        <p:sp>
          <p:nvSpPr>
            <p:cNvPr id="42" name="Cube 41"/>
            <p:cNvSpPr/>
            <p:nvPr/>
          </p:nvSpPr>
          <p:spPr>
            <a:xfrm>
              <a:off x="1783056" y="1508502"/>
              <a:ext cx="1844298" cy="659300"/>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a:solidFill>
                  <a:prstClr val="white"/>
                </a:solidFill>
              </a:endParaRPr>
            </a:p>
          </p:txBody>
        </p:sp>
        <p:sp>
          <p:nvSpPr>
            <p:cNvPr id="43" name="Cube 42"/>
            <p:cNvSpPr/>
            <p:nvPr/>
          </p:nvSpPr>
          <p:spPr>
            <a:xfrm>
              <a:off x="1890637" y="1417303"/>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44" name="Cube 43"/>
            <p:cNvSpPr/>
            <p:nvPr/>
          </p:nvSpPr>
          <p:spPr>
            <a:xfrm>
              <a:off x="1890637" y="127894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45" name="Cube 44"/>
            <p:cNvSpPr/>
            <p:nvPr/>
          </p:nvSpPr>
          <p:spPr>
            <a:xfrm>
              <a:off x="1890637" y="114058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grpSp>
      <p:sp>
        <p:nvSpPr>
          <p:cNvPr id="46" name="Rectangle 45"/>
          <p:cNvSpPr/>
          <p:nvPr/>
        </p:nvSpPr>
        <p:spPr>
          <a:xfrm>
            <a:off x="6752190" y="4198561"/>
            <a:ext cx="1359853" cy="338554"/>
          </a:xfrm>
          <a:prstGeom prst="rect">
            <a:avLst/>
          </a:prstGeom>
        </p:spPr>
        <p:txBody>
          <a:bodyPr wrap="square">
            <a:spAutoFit/>
          </a:bodyPr>
          <a:lstStyle/>
          <a:p>
            <a:r>
              <a:rPr lang="en-US" sz="1600" b="1" dirty="0">
                <a:solidFill>
                  <a:prstClr val="black"/>
                </a:solidFill>
                <a:latin typeface="Gill Sans MT" panose="020B0502020104020203" pitchFamily="34" charset="0"/>
                <a:ea typeface="Times New Roman" charset="0"/>
                <a:cs typeface="Times New Roman" charset="0"/>
              </a:rPr>
              <a:t>Logic layer</a:t>
            </a:r>
          </a:p>
        </p:txBody>
      </p:sp>
      <p:cxnSp>
        <p:nvCxnSpPr>
          <p:cNvPr id="47" name="Straight Arrow Connector 46"/>
          <p:cNvCxnSpPr/>
          <p:nvPr/>
        </p:nvCxnSpPr>
        <p:spPr>
          <a:xfrm flipH="1" flipV="1">
            <a:off x="6481250" y="4361170"/>
            <a:ext cx="270940" cy="32578"/>
          </a:xfrm>
          <a:prstGeom prst="straightConnector1">
            <a:avLst/>
          </a:prstGeom>
          <a:noFill/>
          <a:ln w="6350" cap="flat" cmpd="sng" algn="ctr">
            <a:solidFill>
              <a:sysClr val="windowText" lastClr="000000">
                <a:lumMod val="65000"/>
                <a:lumOff val="35000"/>
              </a:sysClr>
            </a:solidFill>
            <a:prstDash val="sysDot"/>
            <a:miter lim="800000"/>
            <a:tailEnd type="triangle"/>
          </a:ln>
          <a:effectLst/>
        </p:spPr>
      </p:cxnSp>
      <p:grpSp>
        <p:nvGrpSpPr>
          <p:cNvPr id="48" name="Group 47"/>
          <p:cNvGrpSpPr/>
          <p:nvPr/>
        </p:nvGrpSpPr>
        <p:grpSpPr>
          <a:xfrm>
            <a:off x="3516974" y="4652814"/>
            <a:ext cx="1131475" cy="165803"/>
            <a:chOff x="3727519" y="1965605"/>
            <a:chExt cx="985052" cy="130722"/>
          </a:xfrm>
        </p:grpSpPr>
        <p:sp>
          <p:nvSpPr>
            <p:cNvPr id="49" name="Parallelogram 48"/>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sp>
          <p:nvSpPr>
            <p:cNvPr id="50" name="Parallelogram 49"/>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sp>
          <p:nvSpPr>
            <p:cNvPr id="51" name="Parallelogram 50"/>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grpSp>
      <p:grpSp>
        <p:nvGrpSpPr>
          <p:cNvPr id="52" name="Group 51"/>
          <p:cNvGrpSpPr/>
          <p:nvPr/>
        </p:nvGrpSpPr>
        <p:grpSpPr>
          <a:xfrm>
            <a:off x="3344838" y="4838059"/>
            <a:ext cx="1131475" cy="165803"/>
            <a:chOff x="3727519" y="1965605"/>
            <a:chExt cx="985052" cy="130722"/>
          </a:xfrm>
        </p:grpSpPr>
        <p:sp>
          <p:nvSpPr>
            <p:cNvPr id="53" name="Parallelogram 52"/>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sp>
          <p:nvSpPr>
            <p:cNvPr id="54" name="Parallelogram 53"/>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sp>
          <p:nvSpPr>
            <p:cNvPr id="55" name="Parallelogram 54"/>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grpSp>
      <p:grpSp>
        <p:nvGrpSpPr>
          <p:cNvPr id="56" name="Group 55"/>
          <p:cNvGrpSpPr/>
          <p:nvPr/>
        </p:nvGrpSpPr>
        <p:grpSpPr>
          <a:xfrm>
            <a:off x="3172702" y="5023303"/>
            <a:ext cx="1131475" cy="165803"/>
            <a:chOff x="3727519" y="1965605"/>
            <a:chExt cx="985052" cy="130722"/>
          </a:xfrm>
        </p:grpSpPr>
        <p:sp>
          <p:nvSpPr>
            <p:cNvPr id="57" name="Parallelogram 56"/>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sp>
          <p:nvSpPr>
            <p:cNvPr id="58" name="Parallelogram 57"/>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sp>
          <p:nvSpPr>
            <p:cNvPr id="59" name="Parallelogram 58"/>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grpSp>
      <p:cxnSp>
        <p:nvCxnSpPr>
          <p:cNvPr id="61" name="Straight Arrow Connector 60"/>
          <p:cNvCxnSpPr/>
          <p:nvPr/>
        </p:nvCxnSpPr>
        <p:spPr>
          <a:xfrm flipH="1">
            <a:off x="4480056" y="3668380"/>
            <a:ext cx="852288" cy="984377"/>
          </a:xfrm>
          <a:prstGeom prst="straightConnector1">
            <a:avLst/>
          </a:prstGeom>
          <a:noFill/>
          <a:ln w="6350" cap="flat" cmpd="sng" algn="ctr">
            <a:solidFill>
              <a:sysClr val="windowText" lastClr="000000">
                <a:lumMod val="65000"/>
                <a:lumOff val="35000"/>
              </a:sysClr>
            </a:solidFill>
            <a:prstDash val="sysDot"/>
            <a:miter lim="800000"/>
            <a:tailEnd type="triangle"/>
          </a:ln>
          <a:effectLst/>
        </p:spPr>
      </p:cxnSp>
      <p:sp>
        <p:nvSpPr>
          <p:cNvPr id="62" name="Rectangle 61"/>
          <p:cNvSpPr/>
          <p:nvPr/>
        </p:nvSpPr>
        <p:spPr>
          <a:xfrm>
            <a:off x="2994311" y="5359799"/>
            <a:ext cx="1605339" cy="400110"/>
          </a:xfrm>
          <a:prstGeom prst="rect">
            <a:avLst/>
          </a:prstGeom>
        </p:spPr>
        <p:txBody>
          <a:bodyPr wrap="square">
            <a:spAutoFit/>
          </a:bodyPr>
          <a:lstStyle/>
          <a:p>
            <a:r>
              <a:rPr lang="en-US" sz="2000" b="1" dirty="0">
                <a:solidFill>
                  <a:prstClr val="black"/>
                </a:solidFill>
                <a:latin typeface="Gill Sans MT" panose="020B0502020104020203" pitchFamily="34" charset="0"/>
                <a:ea typeface="Times New Roman" charset="0"/>
                <a:cs typeface="Times New Roman" charset="0"/>
              </a:rPr>
              <a:t>Main GPU</a:t>
            </a:r>
          </a:p>
        </p:txBody>
      </p:sp>
      <p:sp>
        <p:nvSpPr>
          <p:cNvPr id="63" name="Rectangle 62"/>
          <p:cNvSpPr/>
          <p:nvPr/>
        </p:nvSpPr>
        <p:spPr>
          <a:xfrm>
            <a:off x="998829" y="2973192"/>
            <a:ext cx="2798151" cy="707886"/>
          </a:xfrm>
          <a:prstGeom prst="rect">
            <a:avLst/>
          </a:prstGeom>
        </p:spPr>
        <p:txBody>
          <a:bodyPr wrap="square">
            <a:spAutoFit/>
          </a:bodyPr>
          <a:lstStyle/>
          <a:p>
            <a:r>
              <a:rPr lang="en-US" sz="2000" b="1" dirty="0">
                <a:solidFill>
                  <a:prstClr val="black"/>
                </a:solidFill>
                <a:latin typeface="Gill Sans MT" panose="020B0502020104020203" pitchFamily="34" charset="0"/>
                <a:ea typeface="Times New Roman" charset="0"/>
                <a:cs typeface="Times New Roman" charset="0"/>
              </a:rPr>
              <a:t>3D-stacked memory</a:t>
            </a:r>
          </a:p>
          <a:p>
            <a:r>
              <a:rPr lang="en-US" sz="2000" b="1" dirty="0">
                <a:solidFill>
                  <a:prstClr val="black"/>
                </a:solidFill>
                <a:latin typeface="Gill Sans MT" panose="020B0502020104020203" pitchFamily="34" charset="0"/>
                <a:ea typeface="Times New Roman" charset="0"/>
                <a:cs typeface="Times New Roman" charset="0"/>
              </a:rPr>
              <a:t>(memory stack)</a:t>
            </a:r>
          </a:p>
        </p:txBody>
      </p:sp>
      <p:sp>
        <p:nvSpPr>
          <p:cNvPr id="69" name="Content Placeholder 2"/>
          <p:cNvSpPr txBox="1">
            <a:spLocks/>
          </p:cNvSpPr>
          <p:nvPr/>
        </p:nvSpPr>
        <p:spPr>
          <a:xfrm>
            <a:off x="700063" y="1386295"/>
            <a:ext cx="7799174" cy="1079982"/>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Gill Sans MT" panose="020B050202010402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Gill Sans MT" panose="020B050202010402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Gill Sans MT" panose="020B050202010402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Gill Sans MT" panose="020B050202010402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Gill Sans MT" panose="020B050202010402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b="1" dirty="0">
                <a:solidFill>
                  <a:srgbClr val="0070C0"/>
                </a:solidFill>
              </a:rPr>
              <a:t>Challenge 2:</a:t>
            </a:r>
            <a:r>
              <a:rPr lang="en-US" dirty="0">
                <a:solidFill>
                  <a:srgbClr val="0070C0"/>
                </a:solidFill>
              </a:rPr>
              <a:t> How should data be mapped to different 3D memory stacks? </a:t>
            </a:r>
          </a:p>
          <a:p>
            <a:endParaRPr lang="en-US" dirty="0">
              <a:solidFill>
                <a:srgbClr val="0070C0"/>
              </a:solidFill>
            </a:endParaRPr>
          </a:p>
        </p:txBody>
      </p:sp>
      <p:sp>
        <p:nvSpPr>
          <p:cNvPr id="67" name="Oval 66"/>
          <p:cNvSpPr/>
          <p:nvPr/>
        </p:nvSpPr>
        <p:spPr>
          <a:xfrm>
            <a:off x="1390900" y="3668380"/>
            <a:ext cx="1953938" cy="1169679"/>
          </a:xfrm>
          <a:prstGeom prst="ellipse">
            <a:avLst/>
          </a:prstGeom>
          <a:noFill/>
          <a:ln w="3810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0" name="Oval 69"/>
          <p:cNvSpPr/>
          <p:nvPr/>
        </p:nvSpPr>
        <p:spPr>
          <a:xfrm>
            <a:off x="1054333" y="4885098"/>
            <a:ext cx="1774621" cy="1163905"/>
          </a:xfrm>
          <a:prstGeom prst="ellipse">
            <a:avLst/>
          </a:prstGeom>
          <a:noFill/>
          <a:ln w="3810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1" name="Oval 70"/>
          <p:cNvSpPr/>
          <p:nvPr/>
        </p:nvSpPr>
        <p:spPr>
          <a:xfrm>
            <a:off x="4476313" y="4842578"/>
            <a:ext cx="1889711" cy="1191383"/>
          </a:xfrm>
          <a:prstGeom prst="ellipse">
            <a:avLst/>
          </a:prstGeom>
          <a:noFill/>
          <a:ln w="3810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2" name="Oval 71"/>
          <p:cNvSpPr/>
          <p:nvPr/>
        </p:nvSpPr>
        <p:spPr>
          <a:xfrm>
            <a:off x="4974267" y="3668380"/>
            <a:ext cx="1870825" cy="1084829"/>
          </a:xfrm>
          <a:prstGeom prst="ellipse">
            <a:avLst/>
          </a:prstGeom>
          <a:noFill/>
          <a:ln w="3810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4" name="Rectangle 73"/>
          <p:cNvSpPr/>
          <p:nvPr/>
        </p:nvSpPr>
        <p:spPr>
          <a:xfrm>
            <a:off x="4380050" y="3345588"/>
            <a:ext cx="3385577" cy="338554"/>
          </a:xfrm>
          <a:prstGeom prst="rect">
            <a:avLst/>
          </a:prstGeom>
        </p:spPr>
        <p:txBody>
          <a:bodyPr wrap="square">
            <a:spAutoFit/>
          </a:bodyPr>
          <a:lstStyle/>
          <a:p>
            <a:r>
              <a:rPr lang="en-US" sz="1600" b="1" dirty="0">
                <a:solidFill>
                  <a:prstClr val="black"/>
                </a:solidFill>
                <a:latin typeface="Gill Sans MT" panose="020B0502020104020203" pitchFamily="34" charset="0"/>
                <a:ea typeface="Times New Roman" charset="0"/>
                <a:cs typeface="Times New Roman" charset="0"/>
              </a:rPr>
              <a:t>SM </a:t>
            </a:r>
            <a:r>
              <a:rPr lang="en-US" sz="1600" b="1">
                <a:solidFill>
                  <a:prstClr val="black"/>
                </a:solidFill>
                <a:latin typeface="Gill Sans MT" panose="020B0502020104020203" pitchFamily="34" charset="0"/>
                <a:ea typeface="Times New Roman" charset="0"/>
                <a:cs typeface="Times New Roman" charset="0"/>
              </a:rPr>
              <a:t>(Streaming Multiprocessor)</a:t>
            </a:r>
            <a:endParaRPr lang="en-US" sz="1600" b="1" dirty="0">
              <a:solidFill>
                <a:prstClr val="black"/>
              </a:solidFill>
              <a:latin typeface="Gill Sans MT" panose="020B0502020104020203" pitchFamily="34" charset="0"/>
              <a:ea typeface="Times New Roman" charset="0"/>
              <a:cs typeface="Times New Roman" charset="0"/>
            </a:endParaRPr>
          </a:p>
        </p:txBody>
      </p:sp>
    </p:spTree>
    <p:extLst>
      <p:ext uri="{BB962C8B-B14F-4D97-AF65-F5344CB8AC3E}">
        <p14:creationId xmlns:p14="http://schemas.microsoft.com/office/powerpoint/2010/main" val="1080552974"/>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How to Do the Code and Data Mapping?</a:t>
            </a:r>
          </a:p>
        </p:txBody>
      </p:sp>
      <p:sp>
        <p:nvSpPr>
          <p:cNvPr id="3" name="Content Placeholder 2"/>
          <p:cNvSpPr>
            <a:spLocks noGrp="1"/>
          </p:cNvSpPr>
          <p:nvPr>
            <p:ph idx="1"/>
          </p:nvPr>
        </p:nvSpPr>
        <p:spPr>
          <a:xfrm>
            <a:off x="228600" y="1124744"/>
            <a:ext cx="8807896" cy="5123656"/>
          </a:xfrm>
        </p:spPr>
        <p:txBody>
          <a:bodyPr/>
          <a:lstStyle/>
          <a:p>
            <a:r>
              <a:rPr lang="en-US" sz="2000" dirty="0"/>
              <a:t>Kevin Hsieh, </a:t>
            </a:r>
            <a:r>
              <a:rPr lang="en-US" sz="2000" dirty="0" err="1"/>
              <a:t>Eiman</a:t>
            </a:r>
            <a:r>
              <a:rPr lang="en-US" sz="2000" dirty="0"/>
              <a:t> </a:t>
            </a:r>
            <a:r>
              <a:rPr lang="en-US" sz="2000" dirty="0" err="1"/>
              <a:t>Ebrahimi</a:t>
            </a:r>
            <a:r>
              <a:rPr lang="en-US" sz="2000" dirty="0"/>
              <a:t>, </a:t>
            </a:r>
            <a:r>
              <a:rPr lang="en-US" sz="2000" dirty="0" err="1"/>
              <a:t>Gwangsun</a:t>
            </a:r>
            <a:r>
              <a:rPr lang="en-US" sz="2000" dirty="0"/>
              <a:t> Kim, </a:t>
            </a:r>
            <a:r>
              <a:rPr lang="en-US" sz="2000" dirty="0" err="1"/>
              <a:t>Niladrish</a:t>
            </a:r>
            <a:r>
              <a:rPr lang="en-US" sz="2000" dirty="0"/>
              <a:t> </a:t>
            </a:r>
            <a:r>
              <a:rPr lang="en-US" sz="2000" dirty="0" err="1"/>
              <a:t>Chatterjee</a:t>
            </a:r>
            <a:r>
              <a:rPr lang="en-US" sz="2000" dirty="0"/>
              <a:t>, Mike O'Connor, </a:t>
            </a:r>
            <a:r>
              <a:rPr lang="en-US" sz="2000" dirty="0" err="1"/>
              <a:t>Nandita</a:t>
            </a:r>
            <a:r>
              <a:rPr lang="en-US" sz="2000" dirty="0"/>
              <a:t> </a:t>
            </a:r>
            <a:r>
              <a:rPr lang="en-US" sz="2000" dirty="0" err="1"/>
              <a:t>Vijaykumar</a:t>
            </a:r>
            <a:r>
              <a:rPr lang="en-US" sz="2000" dirty="0"/>
              <a:t>, Onur Mutlu, and Stephen W. </a:t>
            </a:r>
            <a:r>
              <a:rPr lang="en-US" sz="2000" dirty="0" err="1"/>
              <a:t>Keckler</a:t>
            </a:r>
            <a:r>
              <a:rPr lang="en-US" sz="2000" dirty="0"/>
              <a:t>,</a:t>
            </a:r>
            <a:br>
              <a:rPr lang="en-US" sz="2000" dirty="0"/>
            </a:br>
            <a:r>
              <a:rPr lang="en-US" sz="2000" b="1" dirty="0">
                <a:hlinkClick r:id="rId2"/>
              </a:rPr>
              <a:t>"Transparent Offloading and Mapping (TOM): Enabling Programmer-Transparent Near-Data Processing in GPU Systems"</a:t>
            </a:r>
            <a:br>
              <a:rPr lang="en-US" sz="2000" dirty="0"/>
            </a:br>
            <a:r>
              <a:rPr lang="en-US" sz="2000" i="1" dirty="0"/>
              <a:t>Proceedings of the </a:t>
            </a:r>
            <a:r>
              <a:rPr lang="en-US" sz="2000" i="1" dirty="0">
                <a:hlinkClick r:id="rId3"/>
              </a:rPr>
              <a:t>43rd International Symposium on Computer Architecture</a:t>
            </a:r>
            <a:r>
              <a:rPr lang="en-US" sz="2000" i="1" dirty="0"/>
              <a:t> (</a:t>
            </a:r>
            <a:r>
              <a:rPr lang="en-US" sz="2000" b="1" i="1" dirty="0"/>
              <a:t>ISCA</a:t>
            </a:r>
            <a:r>
              <a:rPr lang="en-US" sz="2000" i="1" dirty="0"/>
              <a:t>)</a:t>
            </a:r>
            <a:r>
              <a:rPr lang="en-US" sz="2000" dirty="0"/>
              <a:t>, Seoul, South Korea, June 2016.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br>
              <a:rPr lang="en-US" sz="2000" dirty="0"/>
            </a:br>
            <a:r>
              <a:rPr lang="en-US" sz="2000" dirty="0"/>
              <a:t>[</a:t>
            </a:r>
            <a:r>
              <a:rPr lang="en-US" sz="2000" dirty="0">
                <a:hlinkClick r:id="rId6"/>
              </a:rPr>
              <a:t>Lightning Session Slides (pptx)</a:t>
            </a:r>
            <a:r>
              <a:rPr lang="en-US" sz="2000" dirty="0"/>
              <a:t> </a:t>
            </a:r>
            <a:r>
              <a:rPr lang="en-US" sz="2000" dirty="0">
                <a:hlinkClick r:id="rId7"/>
              </a:rPr>
              <a:t>(pdf)</a:t>
            </a:r>
            <a:r>
              <a:rPr lang="en-US" sz="2000" dirty="0"/>
              <a:t>] </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187</a:t>
            </a:fld>
            <a:endParaRPr lang="en-US" altLang="en-US">
              <a:solidFill>
                <a:srgbClr val="000000"/>
              </a:solidFill>
            </a:endParaRPr>
          </a:p>
        </p:txBody>
      </p:sp>
      <p:pic>
        <p:nvPicPr>
          <p:cNvPr id="6" name="Picture 5"/>
          <p:cNvPicPr>
            <a:picLocks noChangeAspect="1"/>
          </p:cNvPicPr>
          <p:nvPr/>
        </p:nvPicPr>
        <p:blipFill>
          <a:blip r:embed="rId8"/>
          <a:stretch>
            <a:fillRect/>
          </a:stretch>
        </p:blipFill>
        <p:spPr>
          <a:xfrm>
            <a:off x="0" y="4883385"/>
            <a:ext cx="9144000" cy="1857983"/>
          </a:xfrm>
          <a:prstGeom prst="rect">
            <a:avLst/>
          </a:prstGeom>
        </p:spPr>
      </p:pic>
    </p:spTree>
    <p:extLst>
      <p:ext uri="{BB962C8B-B14F-4D97-AF65-F5344CB8AC3E}">
        <p14:creationId xmlns:p14="http://schemas.microsoft.com/office/powerpoint/2010/main" val="7436485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How to Schedule Code?</a:t>
            </a:r>
          </a:p>
        </p:txBody>
      </p:sp>
      <p:sp>
        <p:nvSpPr>
          <p:cNvPr id="3" name="Content Placeholder 2"/>
          <p:cNvSpPr>
            <a:spLocks noGrp="1"/>
          </p:cNvSpPr>
          <p:nvPr>
            <p:ph idx="1"/>
          </p:nvPr>
        </p:nvSpPr>
        <p:spPr>
          <a:xfrm>
            <a:off x="228600" y="1124744"/>
            <a:ext cx="8807896" cy="5123656"/>
          </a:xfrm>
        </p:spPr>
        <p:txBody>
          <a:bodyPr/>
          <a:lstStyle/>
          <a:p>
            <a:r>
              <a:rPr lang="en-US" sz="2000" dirty="0" err="1"/>
              <a:t>Ashutosh</a:t>
            </a:r>
            <a:r>
              <a:rPr lang="en-US" sz="2000" dirty="0"/>
              <a:t> Pattnaik, </a:t>
            </a:r>
            <a:r>
              <a:rPr lang="en-US" sz="2000" dirty="0" err="1"/>
              <a:t>Xulong</a:t>
            </a:r>
            <a:r>
              <a:rPr lang="en-US" sz="2000" dirty="0"/>
              <a:t> Tang, </a:t>
            </a:r>
            <a:r>
              <a:rPr lang="en-US" sz="2000" dirty="0" err="1"/>
              <a:t>Adwait</a:t>
            </a:r>
            <a:r>
              <a:rPr lang="en-US" sz="2000" dirty="0"/>
              <a:t> Jog, Onur </a:t>
            </a:r>
            <a:r>
              <a:rPr lang="en-US" sz="2000" dirty="0" err="1"/>
              <a:t>Kayiran</a:t>
            </a:r>
            <a:r>
              <a:rPr lang="en-US" sz="2000" dirty="0"/>
              <a:t>, </a:t>
            </a:r>
            <a:r>
              <a:rPr lang="en-US" sz="2000" dirty="0" err="1"/>
              <a:t>Asit</a:t>
            </a:r>
            <a:r>
              <a:rPr lang="en-US" sz="2000" dirty="0"/>
              <a:t> K. Mishra, </a:t>
            </a:r>
            <a:r>
              <a:rPr lang="en-US" sz="2000" dirty="0" err="1"/>
              <a:t>Mahmut</a:t>
            </a:r>
            <a:r>
              <a:rPr lang="en-US" sz="2000" dirty="0"/>
              <a:t> T. </a:t>
            </a:r>
            <a:r>
              <a:rPr lang="en-US" sz="2000" dirty="0" err="1"/>
              <a:t>Kandemir</a:t>
            </a:r>
            <a:r>
              <a:rPr lang="en-US" sz="2000" dirty="0"/>
              <a:t>, </a:t>
            </a:r>
            <a:r>
              <a:rPr lang="en-US" sz="2000" u="sng" dirty="0"/>
              <a:t>Onur Mutlu</a:t>
            </a:r>
            <a:r>
              <a:rPr lang="en-US" sz="2000" dirty="0"/>
              <a:t>, and Chita R. Das,</a:t>
            </a:r>
            <a:br>
              <a:rPr lang="en-US" sz="2000" dirty="0"/>
            </a:br>
            <a:r>
              <a:rPr lang="en-US" sz="2000" b="1" dirty="0">
                <a:hlinkClick r:id="rId2"/>
              </a:rPr>
              <a:t>"Scheduling Techniques for GPU Architectures with Processing-In-Memory Capabilities"</a:t>
            </a:r>
            <a:br>
              <a:rPr lang="en-US" sz="2000" dirty="0"/>
            </a:br>
            <a:r>
              <a:rPr lang="en-US" sz="2000" i="1" dirty="0"/>
              <a:t>Proceedings of the </a:t>
            </a:r>
            <a:r>
              <a:rPr lang="en-US" sz="2000" i="1" dirty="0">
                <a:hlinkClick r:id="rId3"/>
              </a:rPr>
              <a:t>25th International Conference on Parallel Architectures and Compilation Techniques</a:t>
            </a:r>
            <a:r>
              <a:rPr lang="en-US" sz="2000" i="1" dirty="0"/>
              <a:t> (</a:t>
            </a:r>
            <a:r>
              <a:rPr lang="en-US" sz="2000" b="1" i="1" dirty="0"/>
              <a:t>PACT</a:t>
            </a:r>
            <a:r>
              <a:rPr lang="en-US" sz="2000" i="1" dirty="0"/>
              <a:t>)</a:t>
            </a:r>
            <a:r>
              <a:rPr lang="en-US" sz="2000" dirty="0"/>
              <a:t>, Haifa, Israel, September 2016.</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188</a:t>
            </a:fld>
            <a:endParaRPr lang="en-US" altLang="en-US">
              <a:solidFill>
                <a:srgbClr val="000000"/>
              </a:solidFill>
            </a:endParaRPr>
          </a:p>
        </p:txBody>
      </p:sp>
      <p:pic>
        <p:nvPicPr>
          <p:cNvPr id="5" name="Picture 4"/>
          <p:cNvPicPr>
            <a:picLocks noChangeAspect="1"/>
          </p:cNvPicPr>
          <p:nvPr/>
        </p:nvPicPr>
        <p:blipFill>
          <a:blip r:embed="rId4"/>
          <a:stretch>
            <a:fillRect/>
          </a:stretch>
        </p:blipFill>
        <p:spPr>
          <a:xfrm>
            <a:off x="228600" y="3717032"/>
            <a:ext cx="8686800" cy="2476500"/>
          </a:xfrm>
          <a:prstGeom prst="rect">
            <a:avLst/>
          </a:prstGeom>
        </p:spPr>
      </p:pic>
    </p:spTree>
    <p:extLst>
      <p:ext uri="{BB962C8B-B14F-4D97-AF65-F5344CB8AC3E}">
        <p14:creationId xmlns:p14="http://schemas.microsoft.com/office/powerpoint/2010/main" val="14657280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6878" y="167703"/>
            <a:ext cx="9036496" cy="1066800"/>
          </a:xfrm>
        </p:spPr>
        <p:txBody>
          <a:bodyPr/>
          <a:lstStyle/>
          <a:p>
            <a:r>
              <a:rPr lang="en-US" sz="3550" dirty="0">
                <a:solidFill>
                  <a:srgbClr val="006633"/>
                </a:solidFill>
              </a:rPr>
              <a:t>Challenge: Coherence for Hybrid CPU-PIM Apps</a:t>
            </a:r>
            <a:endParaRPr lang="en-US" sz="355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189</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0" y="1844825"/>
            <a:ext cx="9144000" cy="3638067"/>
          </a:xfrm>
          <a:prstGeom prst="rect">
            <a:avLst/>
          </a:prstGeom>
        </p:spPr>
      </p:pic>
      <p:sp>
        <p:nvSpPr>
          <p:cNvPr id="6" name="Rectangle 38"/>
          <p:cNvSpPr>
            <a:spLocks noChangeArrowheads="1"/>
          </p:cNvSpPr>
          <p:nvPr/>
        </p:nvSpPr>
        <p:spPr bwMode="auto">
          <a:xfrm>
            <a:off x="7828192" y="2924944"/>
            <a:ext cx="690736" cy="1080120"/>
          </a:xfrm>
          <a:prstGeom prst="rect">
            <a:avLst/>
          </a:prstGeom>
          <a:noFill/>
          <a:ln w="28575">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0" hangingPunct="0">
              <a:defRPr/>
            </a:pPr>
            <a:endParaRPr lang="en-US" kern="0">
              <a:solidFill>
                <a:srgbClr val="333399"/>
              </a:solidFill>
            </a:endParaRPr>
          </a:p>
        </p:txBody>
      </p:sp>
      <p:sp>
        <p:nvSpPr>
          <p:cNvPr id="7" name="Text Box 22"/>
          <p:cNvSpPr txBox="1">
            <a:spLocks noChangeArrowheads="1"/>
          </p:cNvSpPr>
          <p:nvPr/>
        </p:nvSpPr>
        <p:spPr bwMode="auto">
          <a:xfrm>
            <a:off x="7870500" y="1484784"/>
            <a:ext cx="1142861"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600" kern="0" dirty="0">
                <a:solidFill>
                  <a:srgbClr val="0000FF"/>
                </a:solidFill>
              </a:rPr>
              <a:t>Traditional</a:t>
            </a:r>
          </a:p>
          <a:p>
            <a:pPr>
              <a:defRPr/>
            </a:pPr>
            <a:r>
              <a:rPr lang="en-US" sz="1600" kern="0" dirty="0">
                <a:solidFill>
                  <a:srgbClr val="0000FF"/>
                </a:solidFill>
              </a:rPr>
              <a:t>coherence</a:t>
            </a:r>
          </a:p>
        </p:txBody>
      </p:sp>
      <p:sp>
        <p:nvSpPr>
          <p:cNvPr id="8" name="Line 23"/>
          <p:cNvSpPr>
            <a:spLocks noChangeShapeType="1"/>
          </p:cNvSpPr>
          <p:nvPr/>
        </p:nvSpPr>
        <p:spPr bwMode="auto">
          <a:xfrm flipH="1">
            <a:off x="8388424" y="2060848"/>
            <a:ext cx="249560" cy="1296144"/>
          </a:xfrm>
          <a:prstGeom prst="line">
            <a:avLst/>
          </a:prstGeom>
          <a:noFill/>
          <a:ln w="28575">
            <a:solidFill>
              <a:srgbClr val="0000FF"/>
            </a:solidFill>
            <a:round/>
            <a:headEnd/>
            <a:tailEnd type="triangle" w="med" len="med"/>
          </a:ln>
          <a:extLst>
            <a:ext uri="{909E8E84-426E-40dd-AFC4-6F175D3DCCD1}">
              <a14:hiddenFill xmlns="" xmlns:a14="http://schemas.microsoft.com/office/drawing/2010/main">
                <a:noFill/>
              </a14:hiddenFill>
            </a:ext>
          </a:extLst>
        </p:spPr>
        <p:txBody>
          <a:bodyPr/>
          <a:lstStyle/>
          <a:p>
            <a:pPr>
              <a:defRPr/>
            </a:pPr>
            <a:endParaRPr lang="en-US" kern="0">
              <a:solidFill>
                <a:sysClr val="windowText" lastClr="000000"/>
              </a:solidFill>
            </a:endParaRPr>
          </a:p>
        </p:txBody>
      </p:sp>
      <p:sp>
        <p:nvSpPr>
          <p:cNvPr id="9" name="Rectangle 38"/>
          <p:cNvSpPr>
            <a:spLocks noChangeArrowheads="1"/>
          </p:cNvSpPr>
          <p:nvPr/>
        </p:nvSpPr>
        <p:spPr bwMode="auto">
          <a:xfrm>
            <a:off x="7812360" y="4338084"/>
            <a:ext cx="1224136" cy="360040"/>
          </a:xfrm>
          <a:prstGeom prst="rect">
            <a:avLst/>
          </a:prstGeom>
          <a:noFill/>
          <a:ln w="28575">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0" hangingPunct="0">
              <a:defRPr/>
            </a:pPr>
            <a:endParaRPr lang="en-US" kern="0">
              <a:solidFill>
                <a:srgbClr val="333399"/>
              </a:solidFill>
            </a:endParaRPr>
          </a:p>
        </p:txBody>
      </p:sp>
      <p:sp>
        <p:nvSpPr>
          <p:cNvPr id="10" name="Line 23"/>
          <p:cNvSpPr>
            <a:spLocks noChangeShapeType="1"/>
          </p:cNvSpPr>
          <p:nvPr/>
        </p:nvSpPr>
        <p:spPr bwMode="auto">
          <a:xfrm flipV="1">
            <a:off x="8316416" y="4653136"/>
            <a:ext cx="110480" cy="288032"/>
          </a:xfrm>
          <a:prstGeom prst="line">
            <a:avLst/>
          </a:prstGeom>
          <a:noFill/>
          <a:ln w="28575">
            <a:solidFill>
              <a:srgbClr val="0000FF"/>
            </a:solidFill>
            <a:round/>
            <a:headEnd/>
            <a:tailEnd type="triangle" w="med" len="med"/>
          </a:ln>
          <a:extLst>
            <a:ext uri="{909E8E84-426E-40dd-AFC4-6F175D3DCCD1}">
              <a14:hiddenFill xmlns="" xmlns:a14="http://schemas.microsoft.com/office/drawing/2010/main">
                <a:noFill/>
              </a14:hiddenFill>
            </a:ext>
          </a:extLst>
        </p:spPr>
        <p:txBody>
          <a:bodyPr/>
          <a:lstStyle/>
          <a:p>
            <a:pPr>
              <a:defRPr/>
            </a:pPr>
            <a:endParaRPr lang="en-US" kern="0">
              <a:solidFill>
                <a:sysClr val="windowText" lastClr="000000"/>
              </a:solidFill>
            </a:endParaRPr>
          </a:p>
        </p:txBody>
      </p:sp>
      <p:sp>
        <p:nvSpPr>
          <p:cNvPr id="11" name="Text Box 22"/>
          <p:cNvSpPr txBox="1">
            <a:spLocks noChangeArrowheads="1"/>
          </p:cNvSpPr>
          <p:nvPr/>
        </p:nvSpPr>
        <p:spPr bwMode="auto">
          <a:xfrm>
            <a:off x="7718627" y="4869160"/>
            <a:ext cx="1462159"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600" kern="0" dirty="0">
                <a:solidFill>
                  <a:srgbClr val="0000FF"/>
                </a:solidFill>
              </a:rPr>
              <a:t>No coherence</a:t>
            </a:r>
          </a:p>
          <a:p>
            <a:pPr>
              <a:defRPr/>
            </a:pPr>
            <a:r>
              <a:rPr lang="en-US" sz="1600" kern="0" dirty="0">
                <a:solidFill>
                  <a:srgbClr val="0000FF"/>
                </a:solidFill>
              </a:rPr>
              <a:t>overhead</a:t>
            </a:r>
          </a:p>
        </p:txBody>
      </p:sp>
    </p:spTree>
    <p:extLst>
      <p:ext uri="{BB962C8B-B14F-4D97-AF65-F5344CB8AC3E}">
        <p14:creationId xmlns:p14="http://schemas.microsoft.com/office/powerpoint/2010/main" val="1863674296"/>
      </p:ext>
    </p:extLst>
  </p:cSld>
  <p:clrMapOvr>
    <a:masterClrMapping/>
  </p:clrMapOvr>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807896" cy="1066800"/>
          </a:xfrm>
        </p:spPr>
        <p:txBody>
          <a:bodyPr/>
          <a:lstStyle/>
          <a:p>
            <a:r>
              <a:rPr lang="en-US" dirty="0"/>
              <a:t>In-Memory DNA Sequence Analysis</a:t>
            </a:r>
          </a:p>
        </p:txBody>
      </p:sp>
      <p:sp>
        <p:nvSpPr>
          <p:cNvPr id="3" name="Content Placeholder 2"/>
          <p:cNvSpPr>
            <a:spLocks noGrp="1"/>
          </p:cNvSpPr>
          <p:nvPr>
            <p:ph idx="1"/>
          </p:nvPr>
        </p:nvSpPr>
        <p:spPr>
          <a:xfrm>
            <a:off x="228600" y="1052736"/>
            <a:ext cx="8735888" cy="4876800"/>
          </a:xfrm>
        </p:spPr>
        <p:txBody>
          <a:bodyPr/>
          <a:lstStyle/>
          <a:p>
            <a:r>
              <a:rPr lang="en-US" sz="1800" dirty="0" err="1"/>
              <a:t>Jeremie</a:t>
            </a:r>
            <a:r>
              <a:rPr lang="en-US" sz="1800" dirty="0"/>
              <a:t> S. Kim, </a:t>
            </a:r>
            <a:r>
              <a:rPr lang="en-US" sz="1800" dirty="0" err="1"/>
              <a:t>Damla</a:t>
            </a:r>
            <a:r>
              <a:rPr lang="en-US" sz="1800" dirty="0"/>
              <a:t> </a:t>
            </a:r>
            <a:r>
              <a:rPr lang="en-US" sz="1800" dirty="0" err="1"/>
              <a:t>Senol</a:t>
            </a:r>
            <a:r>
              <a:rPr lang="en-US" sz="1800" dirty="0"/>
              <a:t> Cali, </a:t>
            </a:r>
            <a:r>
              <a:rPr lang="en-US" sz="1800" dirty="0" err="1"/>
              <a:t>Hongyi</a:t>
            </a:r>
            <a:r>
              <a:rPr lang="en-US" sz="1800" dirty="0"/>
              <a:t> Xin, </a:t>
            </a:r>
            <a:r>
              <a:rPr lang="en-US" sz="1800" dirty="0" err="1"/>
              <a:t>Donghyuk</a:t>
            </a:r>
            <a:r>
              <a:rPr lang="en-US" sz="1800" dirty="0"/>
              <a:t> Lee, Saugata Ghose, Mohammed </a:t>
            </a:r>
            <a:r>
              <a:rPr lang="en-US" sz="1800" dirty="0" err="1"/>
              <a:t>Alser</a:t>
            </a:r>
            <a:r>
              <a:rPr lang="en-US" sz="1800" dirty="0"/>
              <a:t>, Hasan Hassan, </a:t>
            </a:r>
            <a:r>
              <a:rPr lang="en-US" sz="1800" dirty="0" err="1"/>
              <a:t>Oguz</a:t>
            </a:r>
            <a:r>
              <a:rPr lang="en-US" sz="1800" dirty="0"/>
              <a:t> </a:t>
            </a:r>
            <a:r>
              <a:rPr lang="en-US" sz="1800" dirty="0" err="1"/>
              <a:t>Ergin</a:t>
            </a:r>
            <a:r>
              <a:rPr lang="en-US" sz="1800" dirty="0"/>
              <a:t>, Can Alkan, and Onur Mutlu,</a:t>
            </a:r>
            <a:br>
              <a:rPr lang="en-US" sz="1800" dirty="0"/>
            </a:br>
            <a:r>
              <a:rPr lang="en-US" sz="1800" b="1" dirty="0"/>
              <a:t>"GRIM-Filter: Fast Seed Location Filtering in DNA Read Mapping Using Processing-in-Memory Technologies"</a:t>
            </a:r>
            <a:br>
              <a:rPr lang="en-US" sz="1800" dirty="0"/>
            </a:br>
            <a:r>
              <a:rPr lang="en-US" sz="1800" b="1" i="1" dirty="0">
                <a:hlinkClick r:id="rId2"/>
              </a:rPr>
              <a:t>BMC Genomics</a:t>
            </a:r>
            <a:r>
              <a:rPr lang="en-US" sz="1800" dirty="0"/>
              <a:t>, 2018. </a:t>
            </a:r>
            <a:br>
              <a:rPr lang="en-US" sz="1800" dirty="0"/>
            </a:br>
            <a:r>
              <a:rPr lang="en-US" sz="1800" i="1" dirty="0"/>
              <a:t>Proceedings of the </a:t>
            </a:r>
            <a:r>
              <a:rPr lang="en-US" sz="1800" i="1" dirty="0">
                <a:hlinkClick r:id="rId3"/>
              </a:rPr>
              <a:t>16th Asia Pacific Bioinformatics Conference</a:t>
            </a:r>
            <a:r>
              <a:rPr lang="en-US" sz="1800" i="1" dirty="0"/>
              <a:t> (</a:t>
            </a:r>
            <a:r>
              <a:rPr lang="en-US" sz="1800" b="1" i="1" dirty="0"/>
              <a:t>APBC</a:t>
            </a:r>
            <a:r>
              <a:rPr lang="en-US" sz="1800" i="1" dirty="0"/>
              <a:t>)</a:t>
            </a:r>
            <a:r>
              <a:rPr lang="en-US" sz="1800" dirty="0"/>
              <a:t>, Yokohama, Japan, January 2018. </a:t>
            </a:r>
            <a:br>
              <a:rPr lang="en-US" sz="1800" dirty="0"/>
            </a:br>
            <a:r>
              <a:rPr lang="en-US" sz="1800" dirty="0">
                <a:hlinkClick r:id="rId4"/>
              </a:rPr>
              <a:t>arxiv.org Version (pdf)</a:t>
            </a:r>
            <a:endParaRPr lang="en-US" sz="1800"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6" name="Picture 5">
            <a:extLst>
              <a:ext uri="{FF2B5EF4-FFF2-40B4-BE49-F238E27FC236}">
                <a16:creationId xmlns:a16="http://schemas.microsoft.com/office/drawing/2014/main" id="{70D6DD92-3E99-804F-B2F4-271398E18684}"/>
              </a:ext>
            </a:extLst>
          </p:cNvPr>
          <p:cNvPicPr>
            <a:picLocks noChangeAspect="1"/>
          </p:cNvPicPr>
          <p:nvPr/>
        </p:nvPicPr>
        <p:blipFill>
          <a:blip r:embed="rId5"/>
          <a:stretch>
            <a:fillRect/>
          </a:stretch>
        </p:blipFill>
        <p:spPr>
          <a:xfrm>
            <a:off x="611560" y="3489290"/>
            <a:ext cx="7956376" cy="2892354"/>
          </a:xfrm>
          <a:prstGeom prst="rect">
            <a:avLst/>
          </a:prstGeom>
        </p:spPr>
      </p:pic>
    </p:spTree>
    <p:extLst>
      <p:ext uri="{BB962C8B-B14F-4D97-AF65-F5344CB8AC3E}">
        <p14:creationId xmlns:p14="http://schemas.microsoft.com/office/powerpoint/2010/main" val="103203153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807896" cy="1066800"/>
          </a:xfrm>
        </p:spPr>
        <p:txBody>
          <a:bodyPr/>
          <a:lstStyle/>
          <a:p>
            <a:r>
              <a:rPr lang="en-US" dirty="0"/>
              <a:t>How to Maintain Coherence?</a:t>
            </a:r>
          </a:p>
        </p:txBody>
      </p:sp>
      <p:sp>
        <p:nvSpPr>
          <p:cNvPr id="3" name="Content Placeholder 2"/>
          <p:cNvSpPr>
            <a:spLocks noGrp="1"/>
          </p:cNvSpPr>
          <p:nvPr>
            <p:ph idx="1"/>
          </p:nvPr>
        </p:nvSpPr>
        <p:spPr/>
        <p:txBody>
          <a:bodyPr/>
          <a:lstStyle/>
          <a:p>
            <a:r>
              <a:rPr lang="en-US" dirty="0" err="1"/>
              <a:t>Amirali</a:t>
            </a:r>
            <a:r>
              <a:rPr lang="en-US" dirty="0"/>
              <a:t> Boroumand, </a:t>
            </a:r>
            <a:r>
              <a:rPr lang="en-US" dirty="0" err="1"/>
              <a:t>Saugata</a:t>
            </a:r>
            <a:r>
              <a:rPr lang="en-US" dirty="0"/>
              <a:t> </a:t>
            </a:r>
            <a:r>
              <a:rPr lang="en-US" dirty="0" err="1"/>
              <a:t>Ghose</a:t>
            </a:r>
            <a:r>
              <a:rPr lang="en-US" dirty="0"/>
              <a:t>, </a:t>
            </a:r>
            <a:r>
              <a:rPr lang="en-US" dirty="0" err="1"/>
              <a:t>Minesh</a:t>
            </a:r>
            <a:r>
              <a:rPr lang="en-US" dirty="0"/>
              <a:t> Patel, </a:t>
            </a:r>
            <a:r>
              <a:rPr lang="en-US" dirty="0" err="1"/>
              <a:t>Hasan</a:t>
            </a:r>
            <a:r>
              <a:rPr lang="en-US" dirty="0"/>
              <a:t> Hassan, Brandon Lucia, Kevin Hsieh, Krishna T. </a:t>
            </a:r>
            <a:r>
              <a:rPr lang="en-US" dirty="0" err="1"/>
              <a:t>Malladi</a:t>
            </a:r>
            <a:r>
              <a:rPr lang="en-US" dirty="0"/>
              <a:t>, </a:t>
            </a:r>
            <a:r>
              <a:rPr lang="en-US" dirty="0" err="1"/>
              <a:t>Hongzhong</a:t>
            </a:r>
            <a:r>
              <a:rPr lang="en-US" dirty="0"/>
              <a:t> </a:t>
            </a:r>
            <a:r>
              <a:rPr lang="en-US" dirty="0" err="1"/>
              <a:t>Zheng</a:t>
            </a:r>
            <a:r>
              <a:rPr lang="en-US" dirty="0"/>
              <a:t>, and Onur Mutlu,</a:t>
            </a:r>
            <a:br>
              <a:rPr lang="en-US" dirty="0"/>
            </a:br>
            <a:r>
              <a:rPr lang="en-US" b="1" dirty="0">
                <a:hlinkClick r:id="rId2"/>
              </a:rPr>
              <a:t>"LazyPIM: An Efficient Cache Coherence Mechanism for Processing-in-Memory"</a:t>
            </a:r>
            <a:br>
              <a:rPr lang="en-US" dirty="0"/>
            </a:br>
            <a:r>
              <a:rPr lang="en-US" i="1" dirty="0">
                <a:hlinkClick r:id="rId3"/>
              </a:rPr>
              <a:t>IEEE Computer Architecture Letters</a:t>
            </a:r>
            <a:r>
              <a:rPr lang="en-US" i="1" dirty="0"/>
              <a:t> (</a:t>
            </a:r>
            <a:r>
              <a:rPr lang="en-US" b="1" i="1" dirty="0"/>
              <a:t>CAL</a:t>
            </a:r>
            <a:r>
              <a:rPr lang="en-US" i="1" dirty="0"/>
              <a:t>)</a:t>
            </a:r>
            <a:r>
              <a:rPr lang="en-US" dirty="0"/>
              <a:t>, June 2016.</a:t>
            </a:r>
          </a:p>
          <a:p>
            <a:endParaRPr lang="en-US"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190</a:t>
            </a:fld>
            <a:endParaRPr lang="en-US" altLang="en-US">
              <a:solidFill>
                <a:srgbClr val="000000"/>
              </a:solidFill>
            </a:endParaRPr>
          </a:p>
        </p:txBody>
      </p:sp>
      <p:pic>
        <p:nvPicPr>
          <p:cNvPr id="5" name="Picture 4"/>
          <p:cNvPicPr>
            <a:picLocks noChangeAspect="1"/>
          </p:cNvPicPr>
          <p:nvPr/>
        </p:nvPicPr>
        <p:blipFill>
          <a:blip r:embed="rId4"/>
          <a:stretch>
            <a:fillRect/>
          </a:stretch>
        </p:blipFill>
        <p:spPr>
          <a:xfrm>
            <a:off x="0" y="4581128"/>
            <a:ext cx="9144000" cy="1080655"/>
          </a:xfrm>
          <a:prstGeom prst="rect">
            <a:avLst/>
          </a:prstGeom>
        </p:spPr>
      </p:pic>
    </p:spTree>
    <p:extLst>
      <p:ext uri="{BB962C8B-B14F-4D97-AF65-F5344CB8AC3E}">
        <p14:creationId xmlns:p14="http://schemas.microsoft.com/office/powerpoint/2010/main" val="16186758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How to Support Virtual Memory?</a:t>
            </a:r>
            <a:endParaRPr lang="en-US" dirty="0"/>
          </a:p>
        </p:txBody>
      </p:sp>
      <p:sp>
        <p:nvSpPr>
          <p:cNvPr id="3" name="Content Placeholder 2"/>
          <p:cNvSpPr>
            <a:spLocks noGrp="1"/>
          </p:cNvSpPr>
          <p:nvPr>
            <p:ph idx="1"/>
          </p:nvPr>
        </p:nvSpPr>
        <p:spPr>
          <a:xfrm>
            <a:off x="228600" y="1095375"/>
            <a:ext cx="8610600" cy="2405633"/>
          </a:xfrm>
        </p:spPr>
        <p:txBody>
          <a:bodyPr/>
          <a:lstStyle/>
          <a:p>
            <a:r>
              <a:rPr lang="en-US" sz="2000" dirty="0"/>
              <a:t>Kevin Hsieh, Samira Khan, </a:t>
            </a:r>
            <a:r>
              <a:rPr lang="en-US" sz="2000" dirty="0" err="1"/>
              <a:t>Nandita</a:t>
            </a:r>
            <a:r>
              <a:rPr lang="en-US" sz="2000" dirty="0"/>
              <a:t> </a:t>
            </a:r>
            <a:r>
              <a:rPr lang="en-US" sz="2000" dirty="0" err="1"/>
              <a:t>Vijaykumar</a:t>
            </a:r>
            <a:r>
              <a:rPr lang="en-US" sz="2000" dirty="0"/>
              <a:t>, Kevin K. Chang, Amirali Boroumand, </a:t>
            </a:r>
            <a:r>
              <a:rPr lang="en-US" sz="2000" dirty="0" err="1"/>
              <a:t>Saugata</a:t>
            </a:r>
            <a:r>
              <a:rPr lang="en-US" sz="2000" dirty="0"/>
              <a:t> </a:t>
            </a:r>
            <a:r>
              <a:rPr lang="en-US" sz="2000" dirty="0" err="1"/>
              <a:t>Ghose</a:t>
            </a:r>
            <a:r>
              <a:rPr lang="en-US" sz="2000" dirty="0"/>
              <a:t>, and Onur Mutlu,</a:t>
            </a:r>
            <a:br>
              <a:rPr lang="en-US" sz="2000" dirty="0"/>
            </a:br>
            <a:r>
              <a:rPr lang="en-US" sz="2000" b="1" dirty="0">
                <a:hlinkClick r:id="rId2"/>
              </a:rPr>
              <a:t>"Accelerating Pointer Chasing in 3D-Stacked Memory: Challenges, Mechanisms, Evaluation"</a:t>
            </a:r>
            <a:br>
              <a:rPr lang="en-US" sz="2000" dirty="0"/>
            </a:br>
            <a:r>
              <a:rPr lang="en-US" sz="2000" i="1" dirty="0"/>
              <a:t>Proceedings of the </a:t>
            </a:r>
            <a:r>
              <a:rPr lang="en-US" sz="2000" i="1" dirty="0">
                <a:hlinkClick r:id="rId3"/>
              </a:rPr>
              <a:t>34th IEEE International Conference on Computer Design</a:t>
            </a:r>
            <a:r>
              <a:rPr lang="en-US" sz="2000" i="1" dirty="0"/>
              <a:t> (</a:t>
            </a:r>
            <a:r>
              <a:rPr lang="en-US" sz="2000" b="1" i="1" dirty="0"/>
              <a:t>ICCD</a:t>
            </a:r>
            <a:r>
              <a:rPr lang="en-US" sz="2000" i="1" dirty="0"/>
              <a:t>)</a:t>
            </a:r>
            <a:r>
              <a:rPr lang="en-US" sz="2000" dirty="0"/>
              <a:t>, Phoenix, AZ, USA, October 2016. </a:t>
            </a:r>
          </a:p>
        </p:txBody>
      </p:sp>
      <p:sp>
        <p:nvSpPr>
          <p:cNvPr id="4" name="Slide Number Placeholder 3"/>
          <p:cNvSpPr>
            <a:spLocks noGrp="1"/>
          </p:cNvSpPr>
          <p:nvPr>
            <p:ph type="sldNum" sz="quarter" idx="11"/>
          </p:nvPr>
        </p:nvSpPr>
        <p:spPr/>
        <p:txBody>
          <a:bodyPr/>
          <a:lstStyle/>
          <a:p>
            <a:pPr>
              <a:defRPr/>
            </a:pPr>
            <a:fld id="{7292004D-7284-C244-B275-AB956C66515A}" type="slidenum">
              <a:rPr lang="en-US" smtClean="0">
                <a:solidFill>
                  <a:srgbClr val="000000"/>
                </a:solidFill>
              </a:rPr>
              <a:pPr>
                <a:defRPr/>
              </a:pPr>
              <a:t>191</a:t>
            </a:fld>
            <a:endParaRPr lang="en-US">
              <a:solidFill>
                <a:srgbClr val="000000"/>
              </a:solidFill>
            </a:endParaRPr>
          </a:p>
        </p:txBody>
      </p:sp>
      <p:pic>
        <p:nvPicPr>
          <p:cNvPr id="5" name="Picture 4"/>
          <p:cNvPicPr>
            <a:picLocks noChangeAspect="1"/>
          </p:cNvPicPr>
          <p:nvPr/>
        </p:nvPicPr>
        <p:blipFill>
          <a:blip r:embed="rId4"/>
          <a:stretch>
            <a:fillRect/>
          </a:stretch>
        </p:blipFill>
        <p:spPr>
          <a:xfrm>
            <a:off x="0" y="3861048"/>
            <a:ext cx="9144000" cy="2260728"/>
          </a:xfrm>
          <a:prstGeom prst="rect">
            <a:avLst/>
          </a:prstGeom>
        </p:spPr>
      </p:pic>
    </p:spTree>
    <p:extLst>
      <p:ext uri="{BB962C8B-B14F-4D97-AF65-F5344CB8AC3E}">
        <p14:creationId xmlns:p14="http://schemas.microsoft.com/office/powerpoint/2010/main" val="110512637"/>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807896" cy="1066800"/>
          </a:xfrm>
        </p:spPr>
        <p:txBody>
          <a:bodyPr/>
          <a:lstStyle/>
          <a:p>
            <a:r>
              <a:rPr lang="en-US" dirty="0"/>
              <a:t>How to Design Data Structures for PIM?</a:t>
            </a:r>
          </a:p>
        </p:txBody>
      </p:sp>
      <p:sp>
        <p:nvSpPr>
          <p:cNvPr id="3" name="Content Placeholder 2"/>
          <p:cNvSpPr>
            <a:spLocks noGrp="1"/>
          </p:cNvSpPr>
          <p:nvPr>
            <p:ph idx="1"/>
          </p:nvPr>
        </p:nvSpPr>
        <p:spPr>
          <a:xfrm>
            <a:off x="228600" y="1144488"/>
            <a:ext cx="8735888" cy="4876800"/>
          </a:xfrm>
        </p:spPr>
        <p:txBody>
          <a:bodyPr/>
          <a:lstStyle/>
          <a:p>
            <a:r>
              <a:rPr lang="en-US" sz="2100" dirty="0" err="1"/>
              <a:t>Zhiyu</a:t>
            </a:r>
            <a:r>
              <a:rPr lang="en-US" sz="2100" dirty="0"/>
              <a:t> Liu, Irina </a:t>
            </a:r>
            <a:r>
              <a:rPr lang="en-US" sz="2100" dirty="0" err="1"/>
              <a:t>Calciu</a:t>
            </a:r>
            <a:r>
              <a:rPr lang="en-US" sz="2100" dirty="0"/>
              <a:t>, Maurice </a:t>
            </a:r>
            <a:r>
              <a:rPr lang="en-US" sz="2100" dirty="0" err="1"/>
              <a:t>Herlihy</a:t>
            </a:r>
            <a:r>
              <a:rPr lang="en-US" sz="2100" dirty="0"/>
              <a:t>, and Onur Mutlu,</a:t>
            </a:r>
            <a:br>
              <a:rPr lang="en-US" sz="2100" dirty="0"/>
            </a:br>
            <a:r>
              <a:rPr lang="en-US" sz="2100" b="1" dirty="0">
                <a:hlinkClick r:id="rId2"/>
              </a:rPr>
              <a:t>"Concurrent Data Structures for Near-Memory Computing"</a:t>
            </a:r>
            <a:br>
              <a:rPr lang="en-US" sz="2100" dirty="0"/>
            </a:br>
            <a:r>
              <a:rPr lang="en-US" sz="2100" i="1" dirty="0"/>
              <a:t>Proceedings of the </a:t>
            </a:r>
            <a:r>
              <a:rPr lang="en-US" sz="2100" i="1" dirty="0">
                <a:hlinkClick r:id="rId3"/>
              </a:rPr>
              <a:t>29th ACM Symposium on Parallelism in Algorithms and Architectures</a:t>
            </a:r>
            <a:r>
              <a:rPr lang="en-US" sz="2100" i="1" dirty="0"/>
              <a:t> (</a:t>
            </a:r>
            <a:r>
              <a:rPr lang="en-US" sz="2100" b="1" i="1" dirty="0"/>
              <a:t>SPAA</a:t>
            </a:r>
            <a:r>
              <a:rPr lang="en-US" sz="2100" i="1" dirty="0"/>
              <a:t>)</a:t>
            </a:r>
            <a:r>
              <a:rPr lang="en-US" sz="2100" dirty="0"/>
              <a:t>, Washington, DC, USA, July 2017. </a:t>
            </a:r>
            <a:br>
              <a:rPr lang="en-US" sz="2100" dirty="0"/>
            </a:br>
            <a:r>
              <a:rPr lang="en-US" sz="2100" dirty="0"/>
              <a:t>[</a:t>
            </a:r>
            <a:r>
              <a:rPr lang="en-US" sz="2100" dirty="0">
                <a:hlinkClick r:id="rId4"/>
              </a:rPr>
              <a:t>Slides (pptx)</a:t>
            </a:r>
            <a:r>
              <a:rPr lang="en-US" sz="2100" dirty="0"/>
              <a:t> </a:t>
            </a:r>
            <a:r>
              <a:rPr lang="en-US" sz="2100" dirty="0">
                <a:hlinkClick r:id="rId5"/>
              </a:rPr>
              <a:t>(pdf)</a:t>
            </a:r>
            <a:r>
              <a:rPr lang="en-US" sz="2100" dirty="0"/>
              <a:t>] </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192</a:t>
            </a:fld>
            <a:endParaRPr lang="en-US" altLang="en-US">
              <a:solidFill>
                <a:srgbClr val="000000"/>
              </a:solidFill>
            </a:endParaRPr>
          </a:p>
        </p:txBody>
      </p:sp>
      <p:pic>
        <p:nvPicPr>
          <p:cNvPr id="6" name="Picture 5"/>
          <p:cNvPicPr>
            <a:picLocks noChangeAspect="1"/>
          </p:cNvPicPr>
          <p:nvPr/>
        </p:nvPicPr>
        <p:blipFill>
          <a:blip r:embed="rId6"/>
          <a:stretch>
            <a:fillRect/>
          </a:stretch>
        </p:blipFill>
        <p:spPr>
          <a:xfrm>
            <a:off x="0" y="3429000"/>
            <a:ext cx="9144000" cy="2854424"/>
          </a:xfrm>
          <a:prstGeom prst="rect">
            <a:avLst/>
          </a:prstGeom>
        </p:spPr>
      </p:pic>
    </p:spTree>
    <p:extLst>
      <p:ext uri="{BB962C8B-B14F-4D97-AF65-F5344CB8AC3E}">
        <p14:creationId xmlns:p14="http://schemas.microsoft.com/office/powerpoint/2010/main" val="4203258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Simulation Infrastructures for PIM</a:t>
            </a:r>
          </a:p>
        </p:txBody>
      </p:sp>
      <p:sp>
        <p:nvSpPr>
          <p:cNvPr id="3" name="Content Placeholder 2"/>
          <p:cNvSpPr>
            <a:spLocks noGrp="1"/>
          </p:cNvSpPr>
          <p:nvPr>
            <p:ph idx="1"/>
          </p:nvPr>
        </p:nvSpPr>
        <p:spPr>
          <a:xfrm>
            <a:off x="228600" y="1216496"/>
            <a:ext cx="8610600" cy="4876800"/>
          </a:xfrm>
        </p:spPr>
        <p:txBody>
          <a:bodyPr/>
          <a:lstStyle/>
          <a:p>
            <a:r>
              <a:rPr lang="en-US" dirty="0">
                <a:solidFill>
                  <a:srgbClr val="0000FF"/>
                </a:solidFill>
              </a:rPr>
              <a:t>Ramulator</a:t>
            </a:r>
            <a:r>
              <a:rPr lang="en-US" dirty="0"/>
              <a:t> extended for PIM</a:t>
            </a:r>
          </a:p>
          <a:p>
            <a:pPr lvl="1"/>
            <a:r>
              <a:rPr lang="en-US" dirty="0"/>
              <a:t>Flexible and extensible DRAM simulator</a:t>
            </a:r>
          </a:p>
          <a:p>
            <a:pPr lvl="1"/>
            <a:r>
              <a:rPr lang="en-US" dirty="0"/>
              <a:t>Can model many different memory standards and proposals</a:t>
            </a:r>
          </a:p>
          <a:p>
            <a:pPr lvl="1"/>
            <a:r>
              <a:rPr lang="en-US" dirty="0"/>
              <a:t>Kim+, “</a:t>
            </a:r>
            <a:r>
              <a:rPr lang="en-US" b="1" dirty="0"/>
              <a:t>Ramulator: A Flexible and Extensible DRAM Simulator</a:t>
            </a:r>
            <a:r>
              <a:rPr lang="en-US" dirty="0"/>
              <a:t>”, IEEE CAL 2015.</a:t>
            </a:r>
          </a:p>
          <a:p>
            <a:pPr lvl="1"/>
            <a:r>
              <a:rPr lang="en-US" dirty="0">
                <a:hlinkClick r:id="rId2"/>
              </a:rPr>
              <a:t>https://github.com/CMU-SAFARI/ramulator</a:t>
            </a:r>
            <a:r>
              <a:rPr lang="en-US" dirty="0"/>
              <a:t> </a:t>
            </a:r>
          </a:p>
          <a:p>
            <a:pPr lvl="1"/>
            <a:endParaRPr lang="en-US"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193</a:t>
            </a:fld>
            <a:endParaRPr lang="en-US" altLang="en-US"/>
          </a:p>
        </p:txBody>
      </p:sp>
      <p:pic>
        <p:nvPicPr>
          <p:cNvPr id="6" name="Picture 5"/>
          <p:cNvPicPr>
            <a:picLocks noChangeAspect="1"/>
          </p:cNvPicPr>
          <p:nvPr/>
        </p:nvPicPr>
        <p:blipFill>
          <a:blip r:embed="rId3"/>
          <a:stretch>
            <a:fillRect/>
          </a:stretch>
        </p:blipFill>
        <p:spPr>
          <a:xfrm>
            <a:off x="0" y="4365104"/>
            <a:ext cx="9144000" cy="1190231"/>
          </a:xfrm>
          <a:prstGeom prst="rect">
            <a:avLst/>
          </a:prstGeom>
        </p:spPr>
      </p:pic>
    </p:spTree>
    <p:extLst>
      <p:ext uri="{BB962C8B-B14F-4D97-AF65-F5344CB8AC3E}">
        <p14:creationId xmlns:p14="http://schemas.microsoft.com/office/powerpoint/2010/main" val="20975493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An FPGA-based Test-bed for PIM?</a:t>
            </a:r>
          </a:p>
        </p:txBody>
      </p:sp>
      <p:sp>
        <p:nvSpPr>
          <p:cNvPr id="3" name="Content Placeholder 2"/>
          <p:cNvSpPr>
            <a:spLocks noGrp="1"/>
          </p:cNvSpPr>
          <p:nvPr>
            <p:ph idx="1"/>
          </p:nvPr>
        </p:nvSpPr>
        <p:spPr>
          <a:xfrm>
            <a:off x="35496" y="1432520"/>
            <a:ext cx="5112568" cy="4876800"/>
          </a:xfrm>
        </p:spPr>
        <p:txBody>
          <a:bodyPr/>
          <a:lstStyle/>
          <a:p>
            <a:r>
              <a:rPr lang="en-US" dirty="0"/>
              <a:t>Hasan Hassan et al., </a:t>
            </a:r>
            <a:r>
              <a:rPr lang="en-US" b="1" dirty="0">
                <a:hlinkClick r:id="rId2"/>
              </a:rPr>
              <a:t>SoftMC: A Flexible and Practical Open-Source Infrastructure for Enabling Experimental DRAM Studies</a:t>
            </a:r>
            <a:r>
              <a:rPr lang="en-US" dirty="0"/>
              <a:t> HPCA 2017.</a:t>
            </a:r>
          </a:p>
          <a:p>
            <a:pPr marL="0" indent="0">
              <a:buNone/>
            </a:pPr>
            <a:endParaRPr lang="en-US" dirty="0"/>
          </a:p>
          <a:p>
            <a:pPr marL="0" indent="0">
              <a:buNone/>
            </a:pPr>
            <a:endParaRPr lang="en-US" dirty="0"/>
          </a:p>
          <a:p>
            <a:r>
              <a:rPr lang="en-US" b="1" dirty="0">
                <a:solidFill>
                  <a:schemeClr val="accent2">
                    <a:lumMod val="75000"/>
                  </a:schemeClr>
                </a:solidFill>
              </a:rPr>
              <a:t>Flexible</a:t>
            </a:r>
          </a:p>
          <a:p>
            <a:r>
              <a:rPr lang="en-US" b="1" dirty="0">
                <a:solidFill>
                  <a:schemeClr val="accent2">
                    <a:lumMod val="75000"/>
                  </a:schemeClr>
                </a:solidFill>
              </a:rPr>
              <a:t>Easy to Use (C++ API)</a:t>
            </a:r>
          </a:p>
          <a:p>
            <a:r>
              <a:rPr lang="en-US" b="1" dirty="0">
                <a:solidFill>
                  <a:schemeClr val="accent2">
                    <a:lumMod val="75000"/>
                  </a:schemeClr>
                </a:solidFill>
              </a:rPr>
              <a:t>Open-source </a:t>
            </a:r>
          </a:p>
          <a:p>
            <a:pPr marL="0" indent="0">
              <a:buNone/>
            </a:pPr>
            <a:r>
              <a:rPr lang="en-US" i="1" dirty="0">
                <a:solidFill>
                  <a:srgbClr val="0000FF"/>
                </a:solidFill>
              </a:rPr>
              <a:t>    </a:t>
            </a:r>
            <a:r>
              <a:rPr lang="en-US" i="1" dirty="0" err="1">
                <a:solidFill>
                  <a:srgbClr val="0000FF"/>
                </a:solidFill>
              </a:rPr>
              <a:t>github.com</a:t>
            </a:r>
            <a:r>
              <a:rPr lang="en-US" i="1" dirty="0">
                <a:solidFill>
                  <a:srgbClr val="0000FF"/>
                </a:solidFill>
              </a:rPr>
              <a:t>/CMU-SAFARI/SoftMC </a:t>
            </a:r>
            <a:endParaRPr lang="en-US" b="1" dirty="0">
              <a:solidFill>
                <a:srgbClr val="0000FF"/>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194</a:t>
            </a:fld>
            <a:endParaRPr lang="en-US" altLang="en-US">
              <a:solidFill>
                <a:srgbClr val="000000"/>
              </a:solidFill>
            </a:endParaRPr>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103748" y="1232759"/>
            <a:ext cx="4004777" cy="4830993"/>
          </a:xfrm>
          <a:prstGeom prst="rect">
            <a:avLst/>
          </a:prstGeom>
        </p:spPr>
      </p:pic>
      <p:pic>
        <p:nvPicPr>
          <p:cNvPr id="6" name="Content Placeholder 7"/>
          <p:cNvPicPr>
            <a:picLocks noChangeAspect="1"/>
          </p:cNvPicPr>
          <p:nvPr/>
        </p:nvPicPr>
        <p:blipFill>
          <a:blip r:embed="rId4">
            <a:extLst>
              <a:ext uri="{28A0092B-C50C-407E-A947-70E740481C1C}">
                <a14:useLocalDpi xmlns:a14="http://schemas.microsoft.com/office/drawing/2010/main" val="0"/>
              </a:ext>
            </a:extLst>
          </a:blip>
          <a:stretch>
            <a:fillRect/>
          </a:stretch>
        </p:blipFill>
        <p:spPr bwMode="auto">
          <a:xfrm>
            <a:off x="5103748" y="1265237"/>
            <a:ext cx="4004777" cy="4830763"/>
          </a:xfrm>
          <a:prstGeom prst="rect">
            <a:avLst/>
          </a:prstGeom>
          <a:noFill/>
          <a:ln w="9525">
            <a:noFill/>
            <a:miter lim="800000"/>
            <a:headEnd/>
            <a:tailEnd/>
          </a:ln>
        </p:spPr>
      </p:pic>
    </p:spTree>
    <p:extLst>
      <p:ext uri="{BB962C8B-B14F-4D97-AF65-F5344CB8AC3E}">
        <p14:creationId xmlns:p14="http://schemas.microsoft.com/office/powerpoint/2010/main" val="760837275"/>
      </p:ext>
    </p:extLst>
  </p:cSld>
  <p:clrMapOvr>
    <a:masterClrMapping/>
  </p:clrMapOvr>
  <p:transition/>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807896" cy="1066800"/>
          </a:xfrm>
        </p:spPr>
        <p:txBody>
          <a:bodyPr/>
          <a:lstStyle/>
          <a:p>
            <a:r>
              <a:rPr lang="en-US" dirty="0">
                <a:solidFill>
                  <a:srgbClr val="006633"/>
                </a:solidFill>
              </a:rPr>
              <a:t>New Applications and Use Cases for PIM</a:t>
            </a:r>
            <a:endParaRPr lang="en-US" dirty="0"/>
          </a:p>
        </p:txBody>
      </p:sp>
      <p:sp>
        <p:nvSpPr>
          <p:cNvPr id="3" name="Content Placeholder 2"/>
          <p:cNvSpPr>
            <a:spLocks noGrp="1"/>
          </p:cNvSpPr>
          <p:nvPr>
            <p:ph idx="1"/>
          </p:nvPr>
        </p:nvSpPr>
        <p:spPr>
          <a:xfrm>
            <a:off x="228600" y="1052736"/>
            <a:ext cx="8735888" cy="4876800"/>
          </a:xfrm>
        </p:spPr>
        <p:txBody>
          <a:bodyPr/>
          <a:lstStyle/>
          <a:p>
            <a:r>
              <a:rPr lang="en-US" sz="1800" dirty="0" err="1"/>
              <a:t>Jeremie</a:t>
            </a:r>
            <a:r>
              <a:rPr lang="en-US" sz="1800" dirty="0"/>
              <a:t> S. Kim, </a:t>
            </a:r>
            <a:r>
              <a:rPr lang="en-US" sz="1800" dirty="0" err="1"/>
              <a:t>Damla</a:t>
            </a:r>
            <a:r>
              <a:rPr lang="en-US" sz="1800" dirty="0"/>
              <a:t> </a:t>
            </a:r>
            <a:r>
              <a:rPr lang="en-US" sz="1800" dirty="0" err="1"/>
              <a:t>Senol</a:t>
            </a:r>
            <a:r>
              <a:rPr lang="en-US" sz="1800" dirty="0"/>
              <a:t> Cali, </a:t>
            </a:r>
            <a:r>
              <a:rPr lang="en-US" sz="1800" dirty="0" err="1"/>
              <a:t>Hongyi</a:t>
            </a:r>
            <a:r>
              <a:rPr lang="en-US" sz="1800" dirty="0"/>
              <a:t> Xin, </a:t>
            </a:r>
            <a:r>
              <a:rPr lang="en-US" sz="1800" dirty="0" err="1"/>
              <a:t>Donghyuk</a:t>
            </a:r>
            <a:r>
              <a:rPr lang="en-US" sz="1800" dirty="0"/>
              <a:t> Lee, Saugata Ghose, Mohammed </a:t>
            </a:r>
            <a:r>
              <a:rPr lang="en-US" sz="1800" dirty="0" err="1"/>
              <a:t>Alser</a:t>
            </a:r>
            <a:r>
              <a:rPr lang="en-US" sz="1800" dirty="0"/>
              <a:t>, Hasan Hassan, </a:t>
            </a:r>
            <a:r>
              <a:rPr lang="en-US" sz="1800" dirty="0" err="1"/>
              <a:t>Oguz</a:t>
            </a:r>
            <a:r>
              <a:rPr lang="en-US" sz="1800" dirty="0"/>
              <a:t> </a:t>
            </a:r>
            <a:r>
              <a:rPr lang="en-US" sz="1800" dirty="0" err="1"/>
              <a:t>Ergin</a:t>
            </a:r>
            <a:r>
              <a:rPr lang="en-US" sz="1800" dirty="0"/>
              <a:t>, Can Alkan, and Onur Mutlu,</a:t>
            </a:r>
            <a:br>
              <a:rPr lang="en-US" sz="1800" dirty="0"/>
            </a:br>
            <a:r>
              <a:rPr lang="en-US" sz="1800" b="1" dirty="0"/>
              <a:t>"GRIM-Filter: Fast Seed Location Filtering in DNA Read Mapping Using Processing-in-Memory Technologies"</a:t>
            </a:r>
            <a:br>
              <a:rPr lang="en-US" sz="1800" dirty="0"/>
            </a:br>
            <a:r>
              <a:rPr lang="en-US" sz="1800" b="1" i="1" dirty="0">
                <a:hlinkClick r:id="rId2"/>
              </a:rPr>
              <a:t>BMC Genomics</a:t>
            </a:r>
            <a:r>
              <a:rPr lang="en-US" sz="1800" dirty="0"/>
              <a:t>, 2018. </a:t>
            </a:r>
            <a:br>
              <a:rPr lang="en-US" sz="1800" dirty="0"/>
            </a:br>
            <a:r>
              <a:rPr lang="en-US" sz="1800" i="1" dirty="0"/>
              <a:t>Proceedings of the </a:t>
            </a:r>
            <a:r>
              <a:rPr lang="en-US" sz="1800" i="1" dirty="0">
                <a:hlinkClick r:id="rId3"/>
              </a:rPr>
              <a:t>16th Asia Pacific Bioinformatics Conference</a:t>
            </a:r>
            <a:r>
              <a:rPr lang="en-US" sz="1800" i="1" dirty="0"/>
              <a:t> (</a:t>
            </a:r>
            <a:r>
              <a:rPr lang="en-US" sz="1800" b="1" i="1" dirty="0"/>
              <a:t>APBC</a:t>
            </a:r>
            <a:r>
              <a:rPr lang="en-US" sz="1800" i="1" dirty="0"/>
              <a:t>)</a:t>
            </a:r>
            <a:r>
              <a:rPr lang="en-US" sz="1800" dirty="0"/>
              <a:t>, Yokohama, Japan, January 2018. </a:t>
            </a:r>
            <a:br>
              <a:rPr lang="en-US" sz="1800" dirty="0"/>
            </a:br>
            <a:r>
              <a:rPr lang="en-US" sz="1800" dirty="0">
                <a:hlinkClick r:id="rId4"/>
              </a:rPr>
              <a:t>arxiv.org Version (pdf)</a:t>
            </a:r>
            <a:endParaRPr lang="en-US" sz="1800"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195</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6" name="Picture 5">
            <a:extLst>
              <a:ext uri="{FF2B5EF4-FFF2-40B4-BE49-F238E27FC236}">
                <a16:creationId xmlns:a16="http://schemas.microsoft.com/office/drawing/2014/main" id="{70D6DD92-3E99-804F-B2F4-271398E18684}"/>
              </a:ext>
            </a:extLst>
          </p:cNvPr>
          <p:cNvPicPr>
            <a:picLocks noChangeAspect="1"/>
          </p:cNvPicPr>
          <p:nvPr/>
        </p:nvPicPr>
        <p:blipFill>
          <a:blip r:embed="rId5"/>
          <a:stretch>
            <a:fillRect/>
          </a:stretch>
        </p:blipFill>
        <p:spPr>
          <a:xfrm>
            <a:off x="611560" y="3489290"/>
            <a:ext cx="7956376" cy="2892354"/>
          </a:xfrm>
          <a:prstGeom prst="rect">
            <a:avLst/>
          </a:prstGeom>
        </p:spPr>
      </p:pic>
    </p:spTree>
    <p:extLst>
      <p:ext uri="{BB962C8B-B14F-4D97-AF65-F5344CB8AC3E}">
        <p14:creationId xmlns:p14="http://schemas.microsoft.com/office/powerpoint/2010/main" val="73598229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a:xfrm>
            <a:off x="0" y="228600"/>
            <a:ext cx="9144000" cy="2076450"/>
          </a:xfrm>
          <a:solidFill>
            <a:schemeClr val="tx2">
              <a:lumMod val="75000"/>
            </a:schemeClr>
          </a:solidFill>
        </p:spPr>
        <p:txBody>
          <a:bodyPr/>
          <a:lstStyle/>
          <a:p>
            <a:r>
              <a:rPr lang="en-US" sz="3800" dirty="0">
                <a:solidFill>
                  <a:srgbClr val="FFFFFF"/>
                </a:solidFill>
                <a:latin typeface=""/>
              </a:rPr>
              <a:t>Google Workloads</a:t>
            </a:r>
            <a:br>
              <a:rPr lang="en-US" sz="3800" dirty="0">
                <a:solidFill>
                  <a:srgbClr val="FFFFFF"/>
                </a:solidFill>
                <a:latin typeface=""/>
              </a:rPr>
            </a:br>
            <a:r>
              <a:rPr lang="en-US" sz="3800" dirty="0">
                <a:solidFill>
                  <a:srgbClr val="FFFFFF"/>
                </a:solidFill>
                <a:latin typeface=""/>
              </a:rPr>
              <a:t> for Consumer Devices:</a:t>
            </a:r>
            <a:br>
              <a:rPr lang="en-US" sz="3800" dirty="0">
                <a:solidFill>
                  <a:srgbClr val="FFFFFF"/>
                </a:solidFill>
                <a:latin typeface=""/>
              </a:rPr>
            </a:br>
            <a:r>
              <a:rPr lang="en-US" sz="3800" dirty="0">
                <a:solidFill>
                  <a:srgbClr val="FFFFFF"/>
                </a:solidFill>
                <a:latin typeface=""/>
              </a:rPr>
              <a:t>Mitigating Data Movement Bottlenecks</a:t>
            </a:r>
            <a:endParaRPr lang="en-US" sz="3800" dirty="0">
              <a:solidFill>
                <a:srgbClr val="FFFFFF"/>
              </a:solidFill>
            </a:endParaRPr>
          </a:p>
        </p:txBody>
      </p:sp>
      <p:sp>
        <p:nvSpPr>
          <p:cNvPr id="6" name="Subtitle 5"/>
          <p:cNvSpPr>
            <a:spLocks noGrp="1"/>
          </p:cNvSpPr>
          <p:nvPr>
            <p:ph type="subTitle" idx="1"/>
          </p:nvPr>
        </p:nvSpPr>
        <p:spPr>
          <a:xfrm>
            <a:off x="1371600" y="3156704"/>
            <a:ext cx="6400800" cy="685800"/>
          </a:xfrm>
        </p:spPr>
        <p:txBody>
          <a:bodyPr>
            <a:noAutofit/>
          </a:bodyPr>
          <a:lstStyle/>
          <a:p>
            <a:br>
              <a:rPr lang="en-US" sz="3600" dirty="0">
                <a:solidFill>
                  <a:schemeClr val="tx1">
                    <a:lumMod val="75000"/>
                    <a:lumOff val="25000"/>
                  </a:schemeClr>
                </a:solidFill>
              </a:rPr>
            </a:br>
            <a:br>
              <a:rPr lang="en-US" sz="3600" dirty="0">
                <a:solidFill>
                  <a:schemeClr val="tx1">
                    <a:lumMod val="75000"/>
                    <a:lumOff val="25000"/>
                  </a:schemeClr>
                </a:solidFill>
              </a:rPr>
            </a:br>
            <a:endParaRPr lang="en-US" sz="3600" dirty="0">
              <a:solidFill>
                <a:schemeClr val="tx1">
                  <a:lumMod val="75000"/>
                  <a:lumOff val="25000"/>
                </a:schemeClr>
              </a:solidFill>
            </a:endParaRPr>
          </a:p>
        </p:txBody>
      </p:sp>
      <p:sp>
        <p:nvSpPr>
          <p:cNvPr id="2" name="Rectangle 1"/>
          <p:cNvSpPr/>
          <p:nvPr/>
        </p:nvSpPr>
        <p:spPr>
          <a:xfrm>
            <a:off x="2605141" y="2819400"/>
            <a:ext cx="4024259" cy="584776"/>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800000"/>
                </a:solidFill>
                <a:effectLst/>
                <a:uLnTx/>
                <a:uFillTx/>
                <a:latin typeface="Gill Sans MT"/>
                <a:ea typeface="+mn-ea"/>
                <a:cs typeface="+mn-cs"/>
              </a:rPr>
              <a:t>Amirali Boroumand</a:t>
            </a:r>
          </a:p>
        </p:txBody>
      </p:sp>
      <p:sp>
        <p:nvSpPr>
          <p:cNvPr id="8" name="Rectangle 7"/>
          <p:cNvSpPr/>
          <p:nvPr/>
        </p:nvSpPr>
        <p:spPr>
          <a:xfrm>
            <a:off x="378337" y="3480376"/>
            <a:ext cx="8340745" cy="1200328"/>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Saugata</a:t>
            </a:r>
            <a:r>
              <a:rPr kumimoji="0" lang="en-US"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en-US"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Ghose</a:t>
            </a:r>
            <a:r>
              <a:rPr kumimoji="0" lang="en-US"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Youngsok</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Kim,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Rachata</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Ausavarungnirun</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Eric</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Shiu</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Rahul</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Thakur</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Daehyun</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Kim,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Aki</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Kuusela</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a:t>
            </a:r>
            <a:b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b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Allan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Knies</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Parthasarathy</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Ranganathan</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Onur Mutlu</a:t>
            </a:r>
            <a:endParaRPr kumimoji="0" lang="en-US"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endParaRPr>
          </a:p>
        </p:txBody>
      </p:sp>
      <p:sp>
        <p:nvSpPr>
          <p:cNvPr id="4" name="TextBox 3"/>
          <p:cNvSpPr txBox="1"/>
          <p:nvPr/>
        </p:nvSpPr>
        <p:spPr>
          <a:xfrm>
            <a:off x="-1882588" y="3316941"/>
            <a:ext cx="184666" cy="52322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dirty="0">
              <a:ln>
                <a:noFill/>
              </a:ln>
              <a:solidFill>
                <a:prstClr val="black">
                  <a:lumMod val="75000"/>
                  <a:lumOff val="25000"/>
                </a:prstClr>
              </a:solidFill>
              <a:effectLst/>
              <a:uLnTx/>
              <a:uFillTx/>
              <a:latin typeface="Gill Sans MT"/>
              <a:ea typeface="+mn-ea"/>
              <a:cs typeface="+mn-cs"/>
            </a:endParaRPr>
          </a:p>
        </p:txBody>
      </p:sp>
      <p:pic>
        <p:nvPicPr>
          <p:cNvPr id="13" name="Picture 12"/>
          <p:cNvPicPr>
            <a:picLocks noChangeAspect="1"/>
          </p:cNvPicPr>
          <p:nvPr/>
        </p:nvPicPr>
        <p:blipFill rotWithShape="1">
          <a:blip r:embed="rId2"/>
          <a:srcRect t="27272" b="29091"/>
          <a:stretch/>
        </p:blipFill>
        <p:spPr>
          <a:xfrm>
            <a:off x="506982" y="6050611"/>
            <a:ext cx="1828800" cy="798022"/>
          </a:xfrm>
          <a:prstGeom prst="rect">
            <a:avLst/>
          </a:prstGeom>
        </p:spPr>
      </p:pic>
      <p:pic>
        <p:nvPicPr>
          <p:cNvPr id="14" name="Picture 13"/>
          <p:cNvPicPr>
            <a:picLocks noChangeAspect="1"/>
          </p:cNvPicPr>
          <p:nvPr/>
        </p:nvPicPr>
        <p:blipFill>
          <a:blip r:embed="rId3"/>
          <a:stretch>
            <a:fillRect/>
          </a:stretch>
        </p:blipFill>
        <p:spPr>
          <a:xfrm>
            <a:off x="6981825" y="4724400"/>
            <a:ext cx="1682084" cy="1657706"/>
          </a:xfrm>
          <a:prstGeom prst="rect">
            <a:avLst/>
          </a:prstGeom>
        </p:spPr>
      </p:pic>
      <p:pic>
        <p:nvPicPr>
          <p:cNvPr id="15" name="Picture 14"/>
          <p:cNvPicPr>
            <a:picLocks noChangeAspect="1"/>
          </p:cNvPicPr>
          <p:nvPr/>
        </p:nvPicPr>
        <p:blipFill rotWithShape="1">
          <a:blip r:embed="rId4"/>
          <a:srcRect t="30096" b="30046"/>
          <a:stretch/>
        </p:blipFill>
        <p:spPr>
          <a:xfrm>
            <a:off x="6632242" y="6179521"/>
            <a:ext cx="2381250" cy="533400"/>
          </a:xfrm>
          <a:prstGeom prst="rect">
            <a:avLst/>
          </a:prstGeom>
        </p:spPr>
      </p:pic>
      <p:pic>
        <p:nvPicPr>
          <p:cNvPr id="16" name="Picture 15" descr="safari.png"/>
          <p:cNvPicPr>
            <a:picLocks noChangeAspect="1"/>
          </p:cNvPicPr>
          <p:nvPr/>
        </p:nvPicPr>
        <p:blipFill rotWithShape="1">
          <a:blip r:embed="rId5" cstate="print"/>
          <a:srcRect r="1519"/>
          <a:stretch/>
        </p:blipFill>
        <p:spPr>
          <a:xfrm>
            <a:off x="476188" y="5294713"/>
            <a:ext cx="1890388" cy="555400"/>
          </a:xfrm>
          <a:prstGeom prst="rect">
            <a:avLst/>
          </a:prstGeom>
        </p:spPr>
      </p:pic>
      <p:pic>
        <p:nvPicPr>
          <p:cNvPr id="17" name="Picture 16"/>
          <p:cNvPicPr>
            <a:picLocks noChangeAspect="1"/>
          </p:cNvPicPr>
          <p:nvPr/>
        </p:nvPicPr>
        <p:blipFill>
          <a:blip r:embed="rId6"/>
          <a:stretch>
            <a:fillRect/>
          </a:stretch>
        </p:blipFill>
        <p:spPr>
          <a:xfrm>
            <a:off x="3015517" y="5030786"/>
            <a:ext cx="3112967" cy="1124128"/>
          </a:xfrm>
          <a:prstGeom prst="rect">
            <a:avLst/>
          </a:prstGeom>
        </p:spPr>
      </p:pic>
      <p:pic>
        <p:nvPicPr>
          <p:cNvPr id="18" name="Picture 17"/>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697887" y="6045295"/>
            <a:ext cx="1748226" cy="801853"/>
          </a:xfrm>
          <a:prstGeom prst="rect">
            <a:avLst/>
          </a:prstGeom>
        </p:spPr>
      </p:pic>
    </p:spTree>
    <p:extLst>
      <p:ext uri="{BB962C8B-B14F-4D97-AF65-F5344CB8AC3E}">
        <p14:creationId xmlns:p14="http://schemas.microsoft.com/office/powerpoint/2010/main" val="349369542"/>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807896" cy="1066800"/>
          </a:xfrm>
        </p:spPr>
        <p:txBody>
          <a:bodyPr/>
          <a:lstStyle/>
          <a:p>
            <a:r>
              <a:rPr lang="en-US" dirty="0"/>
              <a:t>Open Problems: PIM Adoption</a:t>
            </a:r>
          </a:p>
        </p:txBody>
      </p:sp>
      <p:sp>
        <p:nvSpPr>
          <p:cNvPr id="3" name="Content Placeholder 2"/>
          <p:cNvSpPr>
            <a:spLocks noGrp="1"/>
          </p:cNvSpPr>
          <p:nvPr>
            <p:ph idx="1"/>
          </p:nvPr>
        </p:nvSpPr>
        <p:spPr>
          <a:xfrm>
            <a:off x="228600" y="1052736"/>
            <a:ext cx="8735888" cy="4876800"/>
          </a:xfrm>
        </p:spPr>
        <p:txBody>
          <a:bodyPr/>
          <a:lstStyle/>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lgn="ctr">
              <a:buNone/>
            </a:pPr>
            <a:r>
              <a:rPr lang="en-US" sz="2000" b="1" dirty="0">
                <a:hlinkClick r:id="rId2"/>
              </a:rPr>
              <a:t>https://arxiv.org/pdf/1802.00320.pdf</a:t>
            </a:r>
            <a:r>
              <a:rPr lang="en-US" sz="2000" b="1" dirty="0"/>
              <a:t> </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197</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6" name="Picture 5">
            <a:extLst>
              <a:ext uri="{FF2B5EF4-FFF2-40B4-BE49-F238E27FC236}">
                <a16:creationId xmlns:a16="http://schemas.microsoft.com/office/drawing/2014/main" id="{53AD2022-F9DE-D14F-A45A-D41DA60EB21E}"/>
              </a:ext>
            </a:extLst>
          </p:cNvPr>
          <p:cNvPicPr>
            <a:picLocks noChangeAspect="1"/>
          </p:cNvPicPr>
          <p:nvPr/>
        </p:nvPicPr>
        <p:blipFill>
          <a:blip r:embed="rId3"/>
          <a:stretch>
            <a:fillRect/>
          </a:stretch>
        </p:blipFill>
        <p:spPr>
          <a:xfrm>
            <a:off x="337560" y="1286211"/>
            <a:ext cx="8589976" cy="3366925"/>
          </a:xfrm>
          <a:prstGeom prst="rect">
            <a:avLst/>
          </a:prstGeom>
        </p:spPr>
      </p:pic>
    </p:spTree>
    <p:extLst>
      <p:ext uri="{BB962C8B-B14F-4D97-AF65-F5344CB8AC3E}">
        <p14:creationId xmlns:p14="http://schemas.microsoft.com/office/powerpoint/2010/main" val="38928453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dirty="0">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a:solidFill>
                  <a:srgbClr val="000000"/>
                </a:solidFill>
                <a:latin typeface="Tahoma" charset="0"/>
                <a:ea typeface="ＭＳ Ｐゴシック" charset="0"/>
                <a:cs typeface="ＭＳ Ｐゴシック" charset="0"/>
              </a:rPr>
              <a:t>Major Trends Affecting Main Memory</a:t>
            </a:r>
          </a:p>
          <a:p>
            <a:pPr eaLnBrk="1" hangingPunct="1"/>
            <a:r>
              <a:rPr lang="en-US" dirty="0">
                <a:latin typeface="Tahoma" charset="0"/>
                <a:ea typeface="ＭＳ Ｐゴシック" charset="0"/>
                <a:cs typeface="ＭＳ Ｐゴシック" charset="0"/>
              </a:rPr>
              <a:t>The Need for Intelligent Memory Controllers</a:t>
            </a:r>
          </a:p>
          <a:p>
            <a:pPr lvl="1" eaLnBrk="1" hangingPunct="1"/>
            <a:r>
              <a:rPr lang="en-US" dirty="0">
                <a:latin typeface="Tahoma" charset="0"/>
                <a:ea typeface="ＭＳ Ｐゴシック" charset="0"/>
                <a:cs typeface="ＭＳ Ｐゴシック" charset="0"/>
              </a:rPr>
              <a:t>Bottom Up: Push from Circuits and Devices</a:t>
            </a:r>
          </a:p>
          <a:p>
            <a:pPr lvl="1" eaLnBrk="1" hangingPunct="1"/>
            <a:r>
              <a:rPr lang="en-US" dirty="0">
                <a:latin typeface="Tahoma" charset="0"/>
                <a:ea typeface="ＭＳ Ｐゴシック" charset="0"/>
                <a:cs typeface="ＭＳ Ｐゴシック" charset="0"/>
              </a:rPr>
              <a:t>Top Down: Pull from Systems and Applications</a:t>
            </a:r>
            <a:r>
              <a:rPr lang="en-US" dirty="0">
                <a:solidFill>
                  <a:srgbClr val="0432FF"/>
                </a:solidFill>
                <a:latin typeface="Tahoma" charset="0"/>
                <a:ea typeface="ＭＳ Ｐゴシック" charset="0"/>
                <a:cs typeface="ＭＳ Ｐゴシック" charset="0"/>
              </a:rPr>
              <a:t> </a:t>
            </a:r>
          </a:p>
          <a:p>
            <a:pPr eaLnBrk="1" hangingPunct="1"/>
            <a:r>
              <a:rPr lang="en-US" dirty="0">
                <a:latin typeface="Tahoma" charset="0"/>
                <a:ea typeface="ＭＳ Ｐゴシック" charset="0"/>
                <a:cs typeface="ＭＳ Ｐゴシック" charset="0"/>
              </a:rPr>
              <a:t>Processing in Memory: Two Directions</a:t>
            </a:r>
          </a:p>
          <a:p>
            <a:pPr lvl="1" eaLnBrk="1" hangingPunct="1"/>
            <a:r>
              <a:rPr lang="en-US" dirty="0">
                <a:latin typeface="Tahoma" charset="0"/>
                <a:ea typeface="ＭＳ Ｐゴシック" charset="0"/>
                <a:cs typeface="ＭＳ Ｐゴシック" charset="0"/>
              </a:rPr>
              <a:t>Minimally Changing Memory Chips</a:t>
            </a:r>
          </a:p>
          <a:p>
            <a:pPr lvl="1" eaLnBrk="1" hangingPunct="1"/>
            <a:r>
              <a:rPr lang="en-US" dirty="0">
                <a:latin typeface="Tahoma" charset="0"/>
                <a:ea typeface="ＭＳ Ｐゴシック" charset="0"/>
                <a:cs typeface="ＭＳ Ｐゴシック" charset="0"/>
              </a:rPr>
              <a:t>Exploiting 3D-Stacked Memory</a:t>
            </a:r>
          </a:p>
          <a:p>
            <a:pPr eaLnBrk="1" hangingPunct="1"/>
            <a:r>
              <a:rPr lang="en-US" dirty="0">
                <a:latin typeface="Tahoma" charset="0"/>
                <a:ea typeface="ＭＳ Ｐゴシック" charset="0"/>
                <a:cs typeface="ＭＳ Ｐゴシック" charset="0"/>
              </a:rPr>
              <a:t>How to Enable Adoption of Processing in Memory</a:t>
            </a:r>
          </a:p>
          <a:p>
            <a:pPr eaLnBrk="1" hangingPunct="1"/>
            <a:r>
              <a:rPr lang="en-US" dirty="0">
                <a:solidFill>
                  <a:srgbClr val="0000FF"/>
                </a:solidFill>
                <a:latin typeface="Tahoma" charset="0"/>
                <a:ea typeface="ＭＳ Ｐゴシック" charset="0"/>
                <a:cs typeface="ＭＳ Ｐゴシック" charset="0"/>
              </a:rPr>
              <a:t>Conclusion</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198</a:t>
            </a:fld>
            <a:endParaRPr lang="en-US" sz="1600">
              <a:solidFill>
                <a:srgbClr val="000000"/>
              </a:solidFill>
              <a:latin typeface="Garamond" charset="0"/>
            </a:endParaRPr>
          </a:p>
        </p:txBody>
      </p:sp>
    </p:spTree>
    <p:extLst>
      <p:ext uri="{BB962C8B-B14F-4D97-AF65-F5344CB8AC3E}">
        <p14:creationId xmlns:p14="http://schemas.microsoft.com/office/powerpoint/2010/main" val="525888476"/>
      </p:ext>
    </p:extLst>
  </p:cSld>
  <p:clrMapOvr>
    <a:masterClrMapping/>
  </p:clrMapOvr>
  <p:transition/>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Four Key Directions</a:t>
            </a:r>
          </a:p>
        </p:txBody>
      </p:sp>
      <p:sp>
        <p:nvSpPr>
          <p:cNvPr id="3" name="Content Placeholder 2"/>
          <p:cNvSpPr>
            <a:spLocks noGrp="1"/>
          </p:cNvSpPr>
          <p:nvPr>
            <p:ph idx="1"/>
          </p:nvPr>
        </p:nvSpPr>
        <p:spPr>
          <a:xfrm>
            <a:off x="228600" y="1268760"/>
            <a:ext cx="8610600" cy="4876800"/>
          </a:xfrm>
        </p:spPr>
        <p:txBody>
          <a:bodyPr/>
          <a:lstStyle/>
          <a:p>
            <a:r>
              <a:rPr lang="en-US" dirty="0"/>
              <a:t>Fundamentally </a:t>
            </a:r>
            <a:r>
              <a:rPr lang="en-US" dirty="0">
                <a:solidFill>
                  <a:srgbClr val="0000FF"/>
                </a:solidFill>
              </a:rPr>
              <a:t>Secure/Reliable/Safe </a:t>
            </a:r>
            <a:r>
              <a:rPr lang="en-US" dirty="0"/>
              <a:t>Architectures</a:t>
            </a:r>
          </a:p>
          <a:p>
            <a:endParaRPr lang="en-US" dirty="0"/>
          </a:p>
          <a:p>
            <a:endParaRPr lang="en-US" dirty="0"/>
          </a:p>
          <a:p>
            <a:r>
              <a:rPr lang="en-US" dirty="0"/>
              <a:t>Fundamentally </a:t>
            </a:r>
            <a:r>
              <a:rPr lang="en-US" dirty="0">
                <a:solidFill>
                  <a:srgbClr val="0000FF"/>
                </a:solidFill>
              </a:rPr>
              <a:t>Energy-Efficient </a:t>
            </a:r>
            <a:r>
              <a:rPr lang="en-US" dirty="0"/>
              <a:t>Architectures</a:t>
            </a:r>
          </a:p>
          <a:p>
            <a:pPr lvl="1"/>
            <a:r>
              <a:rPr lang="en-US" dirty="0">
                <a:solidFill>
                  <a:srgbClr val="0000FF"/>
                </a:solidFill>
              </a:rPr>
              <a:t>Memory-centric </a:t>
            </a:r>
            <a:r>
              <a:rPr lang="en-US" dirty="0"/>
              <a:t>(Data-centric) Architectures</a:t>
            </a:r>
          </a:p>
          <a:p>
            <a:endParaRPr lang="en-US" dirty="0"/>
          </a:p>
          <a:p>
            <a:endParaRPr lang="en-US" dirty="0"/>
          </a:p>
          <a:p>
            <a:r>
              <a:rPr lang="en-US" dirty="0"/>
              <a:t>Fundamentally </a:t>
            </a:r>
            <a:r>
              <a:rPr lang="en-US" dirty="0">
                <a:solidFill>
                  <a:srgbClr val="0000FF"/>
                </a:solidFill>
              </a:rPr>
              <a:t>Low-Latency </a:t>
            </a:r>
            <a:r>
              <a:rPr lang="en-US" dirty="0"/>
              <a:t>Architectures</a:t>
            </a:r>
          </a:p>
          <a:p>
            <a:endParaRPr lang="en-US" dirty="0"/>
          </a:p>
          <a:p>
            <a:endParaRPr lang="en-US" dirty="0"/>
          </a:p>
          <a:p>
            <a:r>
              <a:rPr lang="en-US" dirty="0"/>
              <a:t>Architectures for </a:t>
            </a:r>
            <a:r>
              <a:rPr lang="en-US" dirty="0">
                <a:solidFill>
                  <a:srgbClr val="0000FF"/>
                </a:solidFill>
              </a:rPr>
              <a:t>Genomics, Medicine, Health</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199</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
        <p:nvSpPr>
          <p:cNvPr id="7" name="Rectangle 6">
            <a:extLst>
              <a:ext uri="{FF2B5EF4-FFF2-40B4-BE49-F238E27FC236}">
                <a16:creationId xmlns:a16="http://schemas.microsoft.com/office/drawing/2014/main" id="{493F53A1-D239-B74E-A57F-3C633430314E}"/>
              </a:ext>
            </a:extLst>
          </p:cNvPr>
          <p:cNvSpPr/>
          <p:nvPr/>
        </p:nvSpPr>
        <p:spPr>
          <a:xfrm>
            <a:off x="514406" y="1124744"/>
            <a:ext cx="6865906" cy="5184576"/>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Tree>
    <p:extLst>
      <p:ext uri="{BB962C8B-B14F-4D97-AF65-F5344CB8AC3E}">
        <p14:creationId xmlns:p14="http://schemas.microsoft.com/office/powerpoint/2010/main" val="222405722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09" name="Title 1">
            <a:extLst>
              <a:ext uri="{FF2B5EF4-FFF2-40B4-BE49-F238E27FC236}">
                <a16:creationId xmlns:a16="http://schemas.microsoft.com/office/drawing/2014/main" id="{0DF95D71-4717-9641-A2B1-944FC903286D}"/>
              </a:ext>
            </a:extLst>
          </p:cNvPr>
          <p:cNvSpPr>
            <a:spLocks noGrp="1" noChangeArrowheads="1"/>
          </p:cNvSpPr>
          <p:nvPr>
            <p:ph type="title"/>
          </p:nvPr>
        </p:nvSpPr>
        <p:spPr/>
        <p:txBody>
          <a:bodyPr/>
          <a:lstStyle/>
          <a:p>
            <a:r>
              <a:rPr lang="en-US" altLang="en-US" dirty="0">
                <a:ea typeface="ＭＳ Ｐゴシック" panose="020B0600070205080204" pitchFamily="34" charset="-128"/>
              </a:rPr>
              <a:t>Brief Self Introduction</a:t>
            </a:r>
          </a:p>
        </p:txBody>
      </p:sp>
      <p:sp>
        <p:nvSpPr>
          <p:cNvPr id="21506" name="Content Placeholder 2">
            <a:extLst>
              <a:ext uri="{FF2B5EF4-FFF2-40B4-BE49-F238E27FC236}">
                <a16:creationId xmlns:a16="http://schemas.microsoft.com/office/drawing/2014/main" id="{9CD130D2-C623-7247-B0C8-1800F218DB94}"/>
              </a:ext>
            </a:extLst>
          </p:cNvPr>
          <p:cNvSpPr>
            <a:spLocks noGrp="1" noChangeArrowheads="1"/>
          </p:cNvSpPr>
          <p:nvPr>
            <p:ph idx="1"/>
          </p:nvPr>
        </p:nvSpPr>
        <p:spPr>
          <a:xfrm>
            <a:off x="0" y="1196752"/>
            <a:ext cx="9144000" cy="5194300"/>
          </a:xfrm>
        </p:spPr>
        <p:txBody>
          <a:bodyPr/>
          <a:lstStyle/>
          <a:p>
            <a:r>
              <a:rPr lang="en-US" altLang="en-US" sz="2200" dirty="0">
                <a:ea typeface="ＭＳ Ｐゴシック" panose="020B0600070205080204" pitchFamily="34" charset="-128"/>
              </a:rPr>
              <a:t>Onur Mutlu</a:t>
            </a:r>
          </a:p>
          <a:p>
            <a:pPr lvl="1"/>
            <a:r>
              <a:rPr lang="en-US" altLang="en-US" sz="1800" dirty="0">
                <a:ea typeface="ＭＳ Ｐゴシック" panose="020B0600070205080204" pitchFamily="34" charset="-128"/>
              </a:rPr>
              <a:t>Full Professor @ ETH Zurich CS, since September 2015</a:t>
            </a:r>
          </a:p>
          <a:p>
            <a:pPr lvl="1"/>
            <a:r>
              <a:rPr lang="en-US" altLang="en-US" sz="1800" dirty="0">
                <a:ea typeface="ＭＳ Ｐゴシック" panose="020B0600070205080204" pitchFamily="34" charset="-128"/>
              </a:rPr>
              <a:t>Strecker Professor @ Carnegie Mellon University ECE/CS, 2009-2016, 2016-…</a:t>
            </a:r>
          </a:p>
          <a:p>
            <a:pPr lvl="1"/>
            <a:r>
              <a:rPr lang="en-US" altLang="en-US" sz="1800" dirty="0">
                <a:ea typeface="ＭＳ Ｐゴシック" panose="020B0600070205080204" pitchFamily="34" charset="-128"/>
              </a:rPr>
              <a:t>PhD from UT-Austin, worked at Google, VMware, Microsoft Research, Intel, AMD</a:t>
            </a:r>
          </a:p>
          <a:p>
            <a:pPr lvl="1"/>
            <a:r>
              <a:rPr lang="en-US" altLang="en-US" sz="1800" dirty="0">
                <a:ea typeface="ＭＳ Ｐゴシック" panose="020B0600070205080204" pitchFamily="34" charset="-128"/>
                <a:hlinkClick r:id="rId2"/>
              </a:rPr>
              <a:t>https://people.inf.ethz.ch/omutlu/</a:t>
            </a:r>
            <a:endParaRPr lang="en-US" altLang="en-US" sz="1800" dirty="0">
              <a:ea typeface="ＭＳ Ｐゴシック" panose="020B0600070205080204" pitchFamily="34" charset="-128"/>
            </a:endParaRPr>
          </a:p>
          <a:p>
            <a:pPr lvl="1"/>
            <a:r>
              <a:rPr lang="en-US" altLang="en-US" sz="1800" dirty="0">
                <a:ea typeface="ＭＳ Ｐゴシック" panose="020B0600070205080204" pitchFamily="34" charset="-128"/>
                <a:hlinkClick r:id="rId3"/>
              </a:rPr>
              <a:t>omutlu@gmail.com</a:t>
            </a:r>
            <a:r>
              <a:rPr lang="en-US" altLang="en-US" sz="1800" dirty="0">
                <a:ea typeface="ＭＳ Ｐゴシック" panose="020B0600070205080204" pitchFamily="34" charset="-128"/>
              </a:rPr>
              <a:t> (Best way to reach me)</a:t>
            </a:r>
          </a:p>
          <a:p>
            <a:pPr lvl="1"/>
            <a:r>
              <a:rPr lang="en-US" sz="1800" dirty="0">
                <a:latin typeface="Tahoma" charset="0"/>
                <a:ea typeface="ＭＳ Ｐゴシック" charset="0"/>
                <a:hlinkClick r:id="rId4"/>
              </a:rPr>
              <a:t>https://people.inf.ethz.ch/omutlu/projects.htm</a:t>
            </a:r>
            <a:r>
              <a:rPr lang="en-US" sz="1800" dirty="0">
                <a:latin typeface="Tahoma" charset="0"/>
                <a:ea typeface="ＭＳ Ｐゴシック" charset="0"/>
              </a:rPr>
              <a:t> </a:t>
            </a:r>
            <a:endParaRPr lang="en-US" altLang="en-US" sz="1000" dirty="0">
              <a:ea typeface="ＭＳ Ｐゴシック" panose="020B0600070205080204" pitchFamily="34" charset="-128"/>
            </a:endParaRPr>
          </a:p>
          <a:p>
            <a:pPr lvl="1"/>
            <a:endParaRPr lang="en-US" altLang="en-US" sz="1000" dirty="0">
              <a:ea typeface="ＭＳ Ｐゴシック" panose="020B0600070205080204" pitchFamily="34" charset="-128"/>
            </a:endParaRPr>
          </a:p>
          <a:p>
            <a:r>
              <a:rPr lang="en-US" altLang="en-US" sz="2200" dirty="0">
                <a:solidFill>
                  <a:srgbClr val="FF0000"/>
                </a:solidFill>
                <a:ea typeface="ＭＳ Ｐゴシック" panose="020B0600070205080204" pitchFamily="34" charset="-128"/>
              </a:rPr>
              <a:t>Research and Teaching in:</a:t>
            </a:r>
            <a:endParaRPr lang="en-US" altLang="en-US" sz="2200" dirty="0">
              <a:ea typeface="ＭＳ Ｐゴシック" panose="020B0600070205080204" pitchFamily="34" charset="-128"/>
            </a:endParaRPr>
          </a:p>
          <a:p>
            <a:pPr lvl="1"/>
            <a:r>
              <a:rPr lang="en-US" altLang="en-US" sz="1800" dirty="0">
                <a:solidFill>
                  <a:srgbClr val="0000FF"/>
                </a:solidFill>
                <a:ea typeface="ＭＳ Ｐゴシック" panose="020B0600070205080204" pitchFamily="34" charset="-128"/>
              </a:rPr>
              <a:t>Computer architecture, computer systems, hardware security, bioinformatics</a:t>
            </a:r>
          </a:p>
          <a:p>
            <a:pPr lvl="1"/>
            <a:r>
              <a:rPr lang="en-US" altLang="en-US" sz="1800" dirty="0">
                <a:ea typeface="ＭＳ Ｐゴシック" panose="020B0600070205080204" pitchFamily="34" charset="-128"/>
              </a:rPr>
              <a:t>Memory and storage systems</a:t>
            </a:r>
          </a:p>
          <a:p>
            <a:pPr lvl="1"/>
            <a:r>
              <a:rPr lang="en-US" altLang="en-US" sz="1800" dirty="0">
                <a:ea typeface="ＭＳ Ｐゴシック" panose="020B0600070205080204" pitchFamily="34" charset="-128"/>
              </a:rPr>
              <a:t>Hardware security, safety, predictability</a:t>
            </a:r>
          </a:p>
          <a:p>
            <a:pPr lvl="1"/>
            <a:r>
              <a:rPr lang="en-US" altLang="en-US" sz="1800" dirty="0">
                <a:ea typeface="ＭＳ Ｐゴシック" panose="020B0600070205080204" pitchFamily="34" charset="-128"/>
              </a:rPr>
              <a:t>Fault tolerance</a:t>
            </a:r>
          </a:p>
          <a:p>
            <a:pPr lvl="1"/>
            <a:r>
              <a:rPr lang="en-US" altLang="en-US" sz="1800" dirty="0">
                <a:ea typeface="ＭＳ Ｐゴシック" panose="020B0600070205080204" pitchFamily="34" charset="-128"/>
              </a:rPr>
              <a:t>Hardware/software cooperation</a:t>
            </a:r>
          </a:p>
          <a:p>
            <a:pPr lvl="1"/>
            <a:r>
              <a:rPr lang="is-IS" altLang="en-US" sz="1800" dirty="0">
                <a:ea typeface="ＭＳ Ｐゴシック" panose="020B0600070205080204" pitchFamily="34" charset="-128"/>
              </a:rPr>
              <a:t>Architectures for bioinformatics, health, medicine</a:t>
            </a:r>
          </a:p>
          <a:p>
            <a:pPr lvl="1"/>
            <a:r>
              <a:rPr lang="is-IS" altLang="en-US" sz="1800" dirty="0">
                <a:ea typeface="ＭＳ Ｐゴシック" panose="020B0600070205080204" pitchFamily="34" charset="-128"/>
              </a:rPr>
              <a:t>… </a:t>
            </a:r>
            <a:endParaRPr lang="en-US" altLang="en-US" sz="1800" dirty="0">
              <a:ea typeface="ＭＳ Ｐゴシック" panose="020B0600070205080204" pitchFamily="34" charset="-128"/>
            </a:endParaRPr>
          </a:p>
          <a:p>
            <a:endParaRPr lang="en-US" altLang="en-US" dirty="0">
              <a:ea typeface="ＭＳ Ｐゴシック" panose="020B0600070205080204" pitchFamily="34" charset="-128"/>
            </a:endParaRPr>
          </a:p>
        </p:txBody>
      </p:sp>
      <p:sp>
        <p:nvSpPr>
          <p:cNvPr id="299011" name="Slide Number Placeholder 3">
            <a:extLst>
              <a:ext uri="{FF2B5EF4-FFF2-40B4-BE49-F238E27FC236}">
                <a16:creationId xmlns:a16="http://schemas.microsoft.com/office/drawing/2014/main" id="{382C1846-515D-6048-9FA0-627CDD03DE07}"/>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pitchFamily="2" charset="2"/>
              <a:buChar char="n"/>
              <a:defRPr sz="2400">
                <a:solidFill>
                  <a:schemeClr val="tx1"/>
                </a:solidFill>
                <a:latin typeface="Tahoma" panose="020B0604030504040204" pitchFamily="34" charset="0"/>
                <a:ea typeface="ＭＳ Ｐゴシック" panose="020B0600070205080204" pitchFamily="34" charset="-128"/>
              </a:defRPr>
            </a:lvl1pPr>
            <a:lvl2pPr marL="742950" indent="-285750">
              <a:spcBef>
                <a:spcPct val="20000"/>
              </a:spcBef>
              <a:buClr>
                <a:schemeClr val="accent2"/>
              </a:buClr>
              <a:buSzPct val="60000"/>
              <a:buFont typeface="Wingdings" pitchFamily="2" charset="2"/>
              <a:buChar char="q"/>
              <a:defRPr sz="2200">
                <a:solidFill>
                  <a:schemeClr val="tx1"/>
                </a:solidFill>
                <a:latin typeface="Tahoma" panose="020B0604030504040204" pitchFamily="34" charset="0"/>
                <a:ea typeface="ＭＳ Ｐゴシック" panose="020B0600070205080204" pitchFamily="34" charset="-128"/>
              </a:defRPr>
            </a:lvl2pPr>
            <a:lvl3pPr marL="1143000" indent="-228600">
              <a:spcBef>
                <a:spcPct val="20000"/>
              </a:spcBef>
              <a:buClr>
                <a:schemeClr val="accent1"/>
              </a:buClr>
              <a:buSzPct val="65000"/>
              <a:buFont typeface="Wingdings" pitchFamily="2" charset="2"/>
              <a:buChar char="n"/>
              <a:defRPr sz="2000">
                <a:solidFill>
                  <a:schemeClr val="tx1"/>
                </a:solidFill>
                <a:latin typeface="Tahoma" panose="020B0604030504040204" pitchFamily="34" charset="0"/>
                <a:ea typeface="ＭＳ Ｐゴシック" panose="020B0600070205080204" pitchFamily="34" charset="-128"/>
              </a:defRPr>
            </a:lvl3pPr>
            <a:lvl4pPr marL="1600200" indent="-228600">
              <a:spcBef>
                <a:spcPct val="20000"/>
              </a:spcBef>
              <a:buClr>
                <a:schemeClr val="accent2"/>
              </a:buClr>
              <a:buSzPct val="70000"/>
              <a:buFont typeface="Wingdings" pitchFamily="2" charset="2"/>
              <a:buChar char="q"/>
              <a:defRPr>
                <a:solidFill>
                  <a:schemeClr val="tx1"/>
                </a:solidFill>
                <a:latin typeface="Tahoma" panose="020B0604030504040204" pitchFamily="34" charset="0"/>
                <a:ea typeface="ＭＳ Ｐゴシック" panose="020B0600070205080204" pitchFamily="34" charset="-128"/>
              </a:defRPr>
            </a:lvl4pPr>
            <a:lvl5pPr marL="2057400" indent="-228600">
              <a:spcBef>
                <a:spcPct val="20000"/>
              </a:spcBef>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9F3043E-DAD2-F347-A0C9-60754FCE566E}"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mn-cs"/>
            </a:endParaRPr>
          </a:p>
        </p:txBody>
      </p:sp>
      <p:pic>
        <p:nvPicPr>
          <p:cNvPr id="299012" name="Picture 1">
            <a:extLst>
              <a:ext uri="{FF2B5EF4-FFF2-40B4-BE49-F238E27FC236}">
                <a16:creationId xmlns:a16="http://schemas.microsoft.com/office/drawing/2014/main" id="{EDA8380A-00B6-2F46-A5D1-F19A2EE594D1}"/>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7874000" y="0"/>
            <a:ext cx="1270000" cy="155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51040513"/>
      </p:ext>
    </p:extLst>
  </p:cSld>
  <p:clrMapOvr>
    <a:masterClrMapping/>
  </p:clrMapOvr>
  <p:transition spd="slow" advClick="0"/>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1506">
                                            <p:txEl>
                                              <p:pRg st="4" end="4"/>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1506">
                                            <p:txEl>
                                              <p:pRg st="5" end="5"/>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1506">
                                            <p:txEl>
                                              <p:pRg st="6" end="6"/>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21506">
                                            <p:txEl>
                                              <p:pRg st="8" end="8"/>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21506">
                                            <p:txEl>
                                              <p:pRg st="9" end="9"/>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1506">
                                            <p:txEl>
                                              <p:pRg st="10" end="10"/>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21506">
                                            <p:txEl>
                                              <p:pRg st="11" end="11"/>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21506">
                                            <p:txEl>
                                              <p:pRg st="12" end="12"/>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21506">
                                            <p:txEl>
                                              <p:pRg st="13" end="13"/>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21506">
                                            <p:txEl>
                                              <p:pRg st="14" end="14"/>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21506">
                                            <p:txEl>
                                              <p:pRg st="15" end="1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261217" y="5580528"/>
            <a:ext cx="8725466" cy="83099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srgbClr val="000000"/>
                </a:solidFill>
                <a:effectLst/>
                <a:uLnTx/>
                <a:uFillTx/>
                <a:latin typeface="Tahoma"/>
                <a:ea typeface="+mn-ea"/>
                <a:cs typeface="+mn-cs"/>
              </a:rPr>
              <a:t>Alser</a:t>
            </a:r>
            <a:r>
              <a:rPr kumimoji="0" lang="en-US" sz="1600" b="0" i="0" u="none" strike="noStrike" kern="1200" cap="none" spc="0" normalizeH="0" baseline="0" noProof="0" dirty="0">
                <a:ln>
                  <a:noFill/>
                </a:ln>
                <a:solidFill>
                  <a:srgbClr val="000000"/>
                </a:solidFill>
                <a:effectLst/>
                <a:uLnTx/>
                <a:uFillTx/>
                <a:latin typeface="Tahoma"/>
                <a:ea typeface="+mn-ea"/>
                <a:cs typeface="+mn-cs"/>
              </a:rPr>
              <a:t> et al., “</a:t>
            </a:r>
            <a:r>
              <a:rPr kumimoji="0" lang="en-US" sz="1600" b="0" i="0" u="none" strike="noStrike" kern="1200" cap="none" spc="0" normalizeH="0" baseline="0" noProof="0" dirty="0" err="1">
                <a:ln>
                  <a:noFill/>
                </a:ln>
                <a:solidFill>
                  <a:srgbClr val="0000FF"/>
                </a:solidFill>
                <a:effectLst/>
                <a:uLnTx/>
                <a:uFillTx/>
                <a:latin typeface="Tahoma"/>
                <a:ea typeface="+mn-ea"/>
                <a:cs typeface="+mn-cs"/>
              </a:rPr>
              <a:t>GateKeeper</a:t>
            </a:r>
            <a:r>
              <a:rPr kumimoji="0" lang="en-US" sz="1600" b="0" i="0" u="none" strike="noStrike" kern="1200" cap="none" spc="0" normalizeH="0" baseline="0" noProof="0" dirty="0">
                <a:ln>
                  <a:noFill/>
                </a:ln>
                <a:solidFill>
                  <a:srgbClr val="0000FF"/>
                </a:solidFill>
                <a:effectLst/>
                <a:uLnTx/>
                <a:uFillTx/>
                <a:latin typeface="Tahoma"/>
                <a:ea typeface="+mn-ea"/>
                <a:cs typeface="+mn-cs"/>
              </a:rPr>
              <a:t>: A New Hardware Architecture for Accelerating Pre-Alignment in DNA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FF"/>
                </a:solidFill>
                <a:effectLst/>
                <a:uLnTx/>
                <a:uFillTx/>
                <a:latin typeface="Tahoma"/>
                <a:ea typeface="+mn-ea"/>
                <a:cs typeface="+mn-cs"/>
              </a:rPr>
              <a:t>Short Read Mapping</a:t>
            </a:r>
            <a:r>
              <a:rPr kumimoji="0" lang="en-US" sz="1600" b="0" i="0" u="none" strike="noStrike" kern="1200" cap="none" spc="0" normalizeH="0" baseline="0" noProof="0" dirty="0">
                <a:ln>
                  <a:noFill/>
                </a:ln>
                <a:solidFill>
                  <a:srgbClr val="000000"/>
                </a:solidFill>
                <a:effectLst/>
                <a:uLnTx/>
                <a:uFillTx/>
                <a:latin typeface="Tahoma"/>
                <a:ea typeface="+mn-ea"/>
                <a:cs typeface="+mn-cs"/>
              </a:rPr>
              <a:t>,” Bioinformatics 2017.</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Tahoma"/>
                <a:ea typeface="+mn-ea"/>
                <a:cs typeface="+mn-cs"/>
              </a:rPr>
              <a:t>Kim et al., “</a:t>
            </a:r>
            <a:r>
              <a:rPr kumimoji="0" lang="en-US" sz="1600" b="0" i="0" u="none" strike="noStrike" kern="1200" cap="none" spc="0" normalizeH="0" baseline="0" noProof="0" dirty="0">
                <a:ln>
                  <a:noFill/>
                </a:ln>
                <a:solidFill>
                  <a:srgbClr val="0000FF"/>
                </a:solidFill>
                <a:effectLst/>
                <a:uLnTx/>
                <a:uFillTx/>
                <a:latin typeface="Tahoma"/>
                <a:ea typeface="+mn-ea"/>
                <a:cs typeface="+mn-cs"/>
              </a:rPr>
              <a:t>Genome Read In-Memory (GRIM) Filter</a:t>
            </a:r>
            <a:r>
              <a:rPr kumimoji="0" lang="en-US" sz="1600" b="0" i="0" u="none" strike="noStrike" kern="1200" cap="none" spc="0" normalizeH="0" baseline="0" noProof="0" dirty="0">
                <a:ln>
                  <a:noFill/>
                </a:ln>
                <a:solidFill>
                  <a:srgbClr val="000000"/>
                </a:solidFill>
                <a:effectLst/>
                <a:uLnTx/>
                <a:uFillTx/>
                <a:latin typeface="Tahoma"/>
                <a:ea typeface="+mn-ea"/>
                <a:cs typeface="+mn-cs"/>
              </a:rPr>
              <a:t>,” BMC Genomics 2018.</a:t>
            </a:r>
          </a:p>
        </p:txBody>
      </p:sp>
      <p:sp>
        <p:nvSpPr>
          <p:cNvPr id="2" name="Title 1"/>
          <p:cNvSpPr>
            <a:spLocks noGrp="1"/>
          </p:cNvSpPr>
          <p:nvPr>
            <p:ph type="title"/>
          </p:nvPr>
        </p:nvSpPr>
        <p:spPr/>
        <p:txBody>
          <a:bodyPr/>
          <a:lstStyle/>
          <a:p>
            <a:r>
              <a:rPr lang="en-US" dirty="0"/>
              <a:t>Key Principles and Results</a:t>
            </a:r>
          </a:p>
        </p:txBody>
      </p:sp>
      <p:sp>
        <p:nvSpPr>
          <p:cNvPr id="3" name="Content Placeholder 2"/>
          <p:cNvSpPr>
            <a:spLocks noGrp="1"/>
          </p:cNvSpPr>
          <p:nvPr>
            <p:ph idx="1"/>
          </p:nvPr>
        </p:nvSpPr>
        <p:spPr>
          <a:xfrm>
            <a:off x="228599" y="1052736"/>
            <a:ext cx="8915401" cy="4994498"/>
          </a:xfrm>
        </p:spPr>
        <p:txBody>
          <a:bodyPr/>
          <a:lstStyle/>
          <a:p>
            <a:r>
              <a:rPr lang="en-US" dirty="0"/>
              <a:t>Two key principles:</a:t>
            </a:r>
          </a:p>
          <a:p>
            <a:pPr lvl="1"/>
            <a:r>
              <a:rPr lang="en-US" dirty="0">
                <a:solidFill>
                  <a:srgbClr val="FF0000"/>
                </a:solidFill>
              </a:rPr>
              <a:t>Exploit the structure of the genome</a:t>
            </a:r>
            <a:r>
              <a:rPr lang="en-US" dirty="0"/>
              <a:t> to minimize computation</a:t>
            </a:r>
          </a:p>
          <a:p>
            <a:pPr lvl="1"/>
            <a:r>
              <a:rPr lang="en-US" dirty="0">
                <a:solidFill>
                  <a:srgbClr val="FF0000"/>
                </a:solidFill>
              </a:rPr>
              <a:t>Morph and exploit the structure of the underlying hardware </a:t>
            </a:r>
            <a:r>
              <a:rPr lang="en-US" dirty="0"/>
              <a:t>to maximize performance and efficiency</a:t>
            </a:r>
          </a:p>
          <a:p>
            <a:pPr marL="0" indent="0">
              <a:buNone/>
            </a:pPr>
            <a:endParaRPr lang="en-US" dirty="0"/>
          </a:p>
          <a:p>
            <a:r>
              <a:rPr lang="en-US" b="1" dirty="0">
                <a:solidFill>
                  <a:srgbClr val="7030A0"/>
                </a:solidFill>
              </a:rPr>
              <a:t>Algorithm-architecture co-design </a:t>
            </a:r>
            <a:r>
              <a:rPr lang="en-US" dirty="0">
                <a:solidFill>
                  <a:srgbClr val="7030A0"/>
                </a:solidFill>
              </a:rPr>
              <a:t>for DNA read mapping</a:t>
            </a:r>
          </a:p>
          <a:p>
            <a:pPr lvl="1"/>
            <a:r>
              <a:rPr lang="en-US" b="1" dirty="0">
                <a:solidFill>
                  <a:srgbClr val="0000FF"/>
                </a:solidFill>
              </a:rPr>
              <a:t>Speeds up </a:t>
            </a:r>
            <a:r>
              <a:rPr lang="en-US" dirty="0">
                <a:solidFill>
                  <a:srgbClr val="0000FF"/>
                </a:solidFill>
              </a:rPr>
              <a:t>read mapping by </a:t>
            </a:r>
            <a:r>
              <a:rPr lang="en-US" b="1" dirty="0">
                <a:solidFill>
                  <a:srgbClr val="0000FF"/>
                </a:solidFill>
              </a:rPr>
              <a:t>~200X (sometimes more)</a:t>
            </a:r>
          </a:p>
          <a:p>
            <a:pPr lvl="1"/>
            <a:r>
              <a:rPr lang="en-US" b="1" dirty="0">
                <a:solidFill>
                  <a:srgbClr val="0000FF"/>
                </a:solidFill>
              </a:rPr>
              <a:t>Improves</a:t>
            </a:r>
            <a:r>
              <a:rPr lang="en-US" dirty="0">
                <a:solidFill>
                  <a:srgbClr val="0000FF"/>
                </a:solidFill>
              </a:rPr>
              <a:t> </a:t>
            </a:r>
            <a:r>
              <a:rPr lang="en-US" b="1" dirty="0">
                <a:solidFill>
                  <a:srgbClr val="0000FF"/>
                </a:solidFill>
              </a:rPr>
              <a:t>accuracy</a:t>
            </a:r>
            <a:r>
              <a:rPr lang="en-US" dirty="0">
                <a:solidFill>
                  <a:srgbClr val="0000FF"/>
                </a:solidFill>
              </a:rPr>
              <a:t> of read mapping </a:t>
            </a:r>
            <a:r>
              <a:rPr lang="en-US" dirty="0"/>
              <a:t>in the presence of errors</a:t>
            </a:r>
          </a:p>
        </p:txBody>
      </p:sp>
      <p:sp>
        <p:nvSpPr>
          <p:cNvPr id="4" name="Slide Number Placeholder 3"/>
          <p:cNvSpPr>
            <a:spLocks noGrp="1"/>
          </p:cNvSpPr>
          <p:nvPr>
            <p:ph type="sldNum" sz="quarter" idx="11"/>
          </p:nvPr>
        </p:nvSpPr>
        <p:spPr>
          <a:xfrm>
            <a:off x="6777038" y="6381328"/>
            <a:ext cx="2133600" cy="457200"/>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E574D81-B5DE-384D-B24B-566C679AE608}" type="slidenum">
              <a:rPr kumimoji="0" lang="en-US" sz="1600" b="0" i="0" u="none" strike="noStrike" kern="1200" cap="none" spc="0" normalizeH="0" baseline="0" noProof="0" smtClean="0">
                <a:ln>
                  <a:noFill/>
                </a:ln>
                <a:solidFill>
                  <a:srgbClr val="000000"/>
                </a:solidFill>
                <a:effectLst/>
                <a:uLnTx/>
                <a:uFillTx/>
                <a:latin typeface="Garamond" charset="0"/>
                <a:ea typeface="+mn-ea"/>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600" b="0" i="0" u="none" strike="noStrike" kern="1200" cap="none" spc="0" normalizeH="0" baseline="0" noProof="0" dirty="0">
              <a:ln>
                <a:noFill/>
              </a:ln>
              <a:solidFill>
                <a:srgbClr val="000000"/>
              </a:solidFill>
              <a:effectLst/>
              <a:uLnTx/>
              <a:uFillTx/>
              <a:latin typeface="Garamond" charset="0"/>
              <a:ea typeface="+mn-ea"/>
            </a:endParaRPr>
          </a:p>
        </p:txBody>
      </p:sp>
      <p:sp>
        <p:nvSpPr>
          <p:cNvPr id="5" name="TextBox 4"/>
          <p:cNvSpPr txBox="1"/>
          <p:nvPr/>
        </p:nvSpPr>
        <p:spPr>
          <a:xfrm>
            <a:off x="251520" y="4797152"/>
            <a:ext cx="711274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Tahoma"/>
                <a:ea typeface="+mn-ea"/>
                <a:cs typeface="+mn-cs"/>
              </a:rPr>
              <a:t>Xin et al., “</a:t>
            </a:r>
            <a:r>
              <a:rPr kumimoji="0" lang="en-US" sz="1600" b="0" i="0" u="none" strike="noStrike" kern="1200" cap="none" spc="0" normalizeH="0" baseline="0" noProof="0" dirty="0">
                <a:ln>
                  <a:noFill/>
                </a:ln>
                <a:solidFill>
                  <a:srgbClr val="0000FF"/>
                </a:solidFill>
                <a:effectLst/>
                <a:uLnTx/>
                <a:uFillTx/>
                <a:latin typeface="Tahoma"/>
                <a:ea typeface="+mn-ea"/>
                <a:cs typeface="+mn-cs"/>
              </a:rPr>
              <a:t>Accelerating Read Mapping with </a:t>
            </a:r>
            <a:r>
              <a:rPr kumimoji="0" lang="en-US" sz="1600" b="0" i="0" u="none" strike="noStrike" kern="1200" cap="none" spc="0" normalizeH="0" baseline="0" noProof="0" dirty="0" err="1">
                <a:ln>
                  <a:noFill/>
                </a:ln>
                <a:solidFill>
                  <a:srgbClr val="0000FF"/>
                </a:solidFill>
                <a:effectLst/>
                <a:uLnTx/>
                <a:uFillTx/>
                <a:latin typeface="Tahoma"/>
                <a:ea typeface="+mn-ea"/>
                <a:cs typeface="+mn-cs"/>
              </a:rPr>
              <a:t>FastHASH</a:t>
            </a:r>
            <a:r>
              <a:rPr kumimoji="0" lang="en-US" sz="1600" b="0" i="0" u="none" strike="noStrike" kern="1200" cap="none" spc="0" normalizeH="0" baseline="0" noProof="0" dirty="0">
                <a:ln>
                  <a:noFill/>
                </a:ln>
                <a:solidFill>
                  <a:srgbClr val="000000"/>
                </a:solidFill>
                <a:effectLst/>
                <a:uLnTx/>
                <a:uFillTx/>
                <a:latin typeface="Tahoma"/>
                <a:ea typeface="+mn-ea"/>
                <a:cs typeface="+mn-cs"/>
              </a:rPr>
              <a:t>,” BMC Genomics 2013.</a:t>
            </a:r>
          </a:p>
        </p:txBody>
      </p:sp>
      <p:sp>
        <p:nvSpPr>
          <p:cNvPr id="7" name="TextBox 6"/>
          <p:cNvSpPr txBox="1"/>
          <p:nvPr/>
        </p:nvSpPr>
        <p:spPr>
          <a:xfrm>
            <a:off x="251520" y="5085184"/>
            <a:ext cx="8575685" cy="58477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Tahoma"/>
                <a:ea typeface="+mn-ea"/>
                <a:cs typeface="+mn-cs"/>
              </a:rPr>
              <a:t>Xin et al., “</a:t>
            </a:r>
            <a:r>
              <a:rPr kumimoji="0" lang="en-US" sz="1600" b="0" i="0" u="none" strike="noStrike" kern="1200" cap="none" spc="0" normalizeH="0" baseline="0" noProof="0" dirty="0">
                <a:ln>
                  <a:noFill/>
                </a:ln>
                <a:solidFill>
                  <a:srgbClr val="0000FF"/>
                </a:solidFill>
                <a:effectLst/>
                <a:uLnTx/>
                <a:uFillTx/>
                <a:latin typeface="Tahoma"/>
                <a:ea typeface="+mn-ea"/>
                <a:cs typeface="+mn-cs"/>
              </a:rPr>
              <a:t>Shifted Hamming Distance: A Fast and Accurate SIMD-friendly Filter to Accelerate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FF"/>
                </a:solidFill>
                <a:effectLst/>
                <a:uLnTx/>
                <a:uFillTx/>
                <a:latin typeface="Tahoma"/>
                <a:ea typeface="+mn-ea"/>
                <a:cs typeface="+mn-cs"/>
              </a:rPr>
              <a:t>Alignment Verification in Read Mapping</a:t>
            </a:r>
            <a:r>
              <a:rPr kumimoji="0" lang="en-US" sz="1600" b="0" i="0" u="none" strike="noStrike" kern="1200" cap="none" spc="0" normalizeH="0" baseline="0" noProof="0" dirty="0">
                <a:ln>
                  <a:noFill/>
                </a:ln>
                <a:solidFill>
                  <a:srgbClr val="000000"/>
                </a:solidFill>
                <a:effectLst/>
                <a:uLnTx/>
                <a:uFillTx/>
                <a:latin typeface="Tahoma"/>
                <a:ea typeface="+mn-ea"/>
                <a:cs typeface="+mn-cs"/>
              </a:rPr>
              <a:t>,” Bioinformatics 2015.</a:t>
            </a:r>
          </a:p>
        </p:txBody>
      </p:sp>
    </p:spTree>
    <p:extLst>
      <p:ext uri="{BB962C8B-B14F-4D97-AF65-F5344CB8AC3E}">
        <p14:creationId xmlns:p14="http://schemas.microsoft.com/office/powerpoint/2010/main" val="249099668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500" dirty="0"/>
              <a:t>Maslow’s Hierarchy of Needs, A Third Time</a:t>
            </a:r>
          </a:p>
        </p:txBody>
      </p:sp>
      <p:sp>
        <p:nvSpPr>
          <p:cNvPr id="3" name="Content Placeholder 2"/>
          <p:cNvSpPr>
            <a:spLocks noGrp="1"/>
          </p:cNvSpPr>
          <p:nvPr>
            <p:ph idx="1"/>
          </p:nvPr>
        </p:nvSpPr>
        <p:spPr/>
        <p:txBody>
          <a:bodyPr/>
          <a:lstStyle/>
          <a:p>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200</a:t>
            </a:fld>
            <a:endParaRPr lang="en-US" altLang="en-US">
              <a:solidFill>
                <a:srgbClr val="000000"/>
              </a:solidFill>
            </a:endParaRPr>
          </a:p>
        </p:txBody>
      </p:sp>
      <p:pic>
        <p:nvPicPr>
          <p:cNvPr id="5" name="Picture 4" descr="maslow-pyramid.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831357" y="931384"/>
            <a:ext cx="6336704" cy="4657856"/>
          </a:xfrm>
          <a:prstGeom prst="rect">
            <a:avLst/>
          </a:prstGeom>
        </p:spPr>
      </p:pic>
      <p:sp>
        <p:nvSpPr>
          <p:cNvPr id="7" name="TextBox 6"/>
          <p:cNvSpPr txBox="1"/>
          <p:nvPr/>
        </p:nvSpPr>
        <p:spPr>
          <a:xfrm>
            <a:off x="5076056" y="2196152"/>
            <a:ext cx="1448433" cy="584776"/>
          </a:xfrm>
          <a:prstGeom prst="rect">
            <a:avLst/>
          </a:prstGeom>
          <a:solidFill>
            <a:schemeClr val="bg1"/>
          </a:solidFill>
        </p:spPr>
        <p:txBody>
          <a:bodyPr wrap="none" rtlCol="0">
            <a:spAutoFit/>
          </a:bodyPr>
          <a:lstStyle/>
          <a:p>
            <a:r>
              <a:rPr lang="en-US" sz="3200" b="1" dirty="0">
                <a:solidFill>
                  <a:srgbClr val="FF0000"/>
                </a:solidFill>
              </a:rPr>
              <a:t>Speed</a:t>
            </a:r>
          </a:p>
        </p:txBody>
      </p:sp>
      <p:sp>
        <p:nvSpPr>
          <p:cNvPr id="8" name="TextBox 7"/>
          <p:cNvSpPr txBox="1"/>
          <p:nvPr/>
        </p:nvSpPr>
        <p:spPr>
          <a:xfrm>
            <a:off x="5076056" y="2988240"/>
            <a:ext cx="1448433" cy="584776"/>
          </a:xfrm>
          <a:prstGeom prst="rect">
            <a:avLst/>
          </a:prstGeom>
          <a:solidFill>
            <a:schemeClr val="bg1"/>
          </a:solidFill>
        </p:spPr>
        <p:txBody>
          <a:bodyPr wrap="none" rtlCol="0">
            <a:spAutoFit/>
          </a:bodyPr>
          <a:lstStyle/>
          <a:p>
            <a:r>
              <a:rPr lang="en-US" sz="3200" b="1" dirty="0">
                <a:solidFill>
                  <a:srgbClr val="FF0000"/>
                </a:solidFill>
              </a:rPr>
              <a:t>Speed</a:t>
            </a:r>
          </a:p>
        </p:txBody>
      </p:sp>
      <p:sp>
        <p:nvSpPr>
          <p:cNvPr id="9" name="TextBox 8"/>
          <p:cNvSpPr txBox="1"/>
          <p:nvPr/>
        </p:nvSpPr>
        <p:spPr>
          <a:xfrm>
            <a:off x="5076056" y="3636312"/>
            <a:ext cx="1448433" cy="584776"/>
          </a:xfrm>
          <a:prstGeom prst="rect">
            <a:avLst/>
          </a:prstGeom>
          <a:solidFill>
            <a:schemeClr val="bg1"/>
          </a:solidFill>
        </p:spPr>
        <p:txBody>
          <a:bodyPr wrap="none" rtlCol="0">
            <a:spAutoFit/>
          </a:bodyPr>
          <a:lstStyle/>
          <a:p>
            <a:r>
              <a:rPr lang="en-US" sz="3200" b="1" dirty="0">
                <a:solidFill>
                  <a:srgbClr val="FF0000"/>
                </a:solidFill>
              </a:rPr>
              <a:t>Speed</a:t>
            </a:r>
          </a:p>
        </p:txBody>
      </p:sp>
      <p:sp>
        <p:nvSpPr>
          <p:cNvPr id="10" name="TextBox 9"/>
          <p:cNvSpPr txBox="1"/>
          <p:nvPr/>
        </p:nvSpPr>
        <p:spPr>
          <a:xfrm>
            <a:off x="5067783" y="4242258"/>
            <a:ext cx="1448433" cy="584776"/>
          </a:xfrm>
          <a:prstGeom prst="rect">
            <a:avLst/>
          </a:prstGeom>
          <a:solidFill>
            <a:schemeClr val="bg1"/>
          </a:solidFill>
        </p:spPr>
        <p:txBody>
          <a:bodyPr wrap="none" rtlCol="0">
            <a:spAutoFit/>
          </a:bodyPr>
          <a:lstStyle/>
          <a:p>
            <a:r>
              <a:rPr lang="en-US" sz="3200" b="1" dirty="0">
                <a:solidFill>
                  <a:srgbClr val="FF0000"/>
                </a:solidFill>
              </a:rPr>
              <a:t>Speed</a:t>
            </a:r>
          </a:p>
        </p:txBody>
      </p:sp>
      <p:sp>
        <p:nvSpPr>
          <p:cNvPr id="11" name="TextBox 10"/>
          <p:cNvSpPr txBox="1"/>
          <p:nvPr/>
        </p:nvSpPr>
        <p:spPr>
          <a:xfrm>
            <a:off x="5067783" y="4860448"/>
            <a:ext cx="1448433" cy="584776"/>
          </a:xfrm>
          <a:prstGeom prst="rect">
            <a:avLst/>
          </a:prstGeom>
          <a:solidFill>
            <a:schemeClr val="bg1"/>
          </a:solidFill>
        </p:spPr>
        <p:txBody>
          <a:bodyPr wrap="none" rtlCol="0">
            <a:spAutoFit/>
          </a:bodyPr>
          <a:lstStyle/>
          <a:p>
            <a:r>
              <a:rPr lang="en-US" sz="3200" b="1" dirty="0">
                <a:solidFill>
                  <a:srgbClr val="FF0000"/>
                </a:solidFill>
              </a:rPr>
              <a:t>Speed</a:t>
            </a:r>
          </a:p>
        </p:txBody>
      </p:sp>
      <p:sp>
        <p:nvSpPr>
          <p:cNvPr id="12" name="TextBox 11"/>
          <p:cNvSpPr txBox="1"/>
          <p:nvPr/>
        </p:nvSpPr>
        <p:spPr>
          <a:xfrm>
            <a:off x="1780551" y="6512454"/>
            <a:ext cx="3160741" cy="246221"/>
          </a:xfrm>
          <a:prstGeom prst="rect">
            <a:avLst/>
          </a:prstGeom>
          <a:noFill/>
        </p:spPr>
        <p:txBody>
          <a:bodyPr wrap="none" rtlCol="0">
            <a:spAutoFit/>
          </a:bodyPr>
          <a:lstStyle/>
          <a:p>
            <a:r>
              <a:rPr lang="en-US" sz="1000" dirty="0">
                <a:solidFill>
                  <a:srgbClr val="000000"/>
                </a:solidFill>
                <a:latin typeface="Calibri"/>
                <a:cs typeface="Calibri"/>
              </a:rPr>
              <a:t>Source: https://</a:t>
            </a:r>
            <a:r>
              <a:rPr lang="en-US" sz="1000" dirty="0" err="1">
                <a:solidFill>
                  <a:srgbClr val="000000"/>
                </a:solidFill>
                <a:latin typeface="Calibri"/>
                <a:cs typeface="Calibri"/>
              </a:rPr>
              <a:t>www.simplypsychology.org</a:t>
            </a:r>
            <a:r>
              <a:rPr lang="en-US" sz="1000" dirty="0">
                <a:solidFill>
                  <a:srgbClr val="000000"/>
                </a:solidFill>
                <a:latin typeface="Calibri"/>
                <a:cs typeface="Calibri"/>
              </a:rPr>
              <a:t>/</a:t>
            </a:r>
            <a:r>
              <a:rPr lang="en-US" sz="1000" dirty="0" err="1">
                <a:solidFill>
                  <a:srgbClr val="000000"/>
                </a:solidFill>
                <a:latin typeface="Calibri"/>
                <a:cs typeface="Calibri"/>
              </a:rPr>
              <a:t>maslow.html</a:t>
            </a:r>
            <a:endParaRPr lang="en-US" sz="1000" dirty="0">
              <a:solidFill>
                <a:srgbClr val="000000"/>
              </a:solidFill>
              <a:latin typeface="Calibri"/>
              <a:cs typeface="Calibri"/>
            </a:endParaRPr>
          </a:p>
        </p:txBody>
      </p:sp>
      <p:sp>
        <p:nvSpPr>
          <p:cNvPr id="14" name="TextBox 13"/>
          <p:cNvSpPr txBox="1"/>
          <p:nvPr/>
        </p:nvSpPr>
        <p:spPr>
          <a:xfrm>
            <a:off x="227414" y="1052736"/>
            <a:ext cx="4477380" cy="1477328"/>
          </a:xfrm>
          <a:prstGeom prst="rect">
            <a:avLst/>
          </a:prstGeom>
          <a:noFill/>
        </p:spPr>
        <p:txBody>
          <a:bodyPr wrap="none" rtlCol="0">
            <a:spAutoFit/>
          </a:bodyPr>
          <a:lstStyle/>
          <a:p>
            <a:r>
              <a:rPr lang="en-US" dirty="0">
                <a:solidFill>
                  <a:srgbClr val="000000"/>
                </a:solidFill>
              </a:rPr>
              <a:t>Maslow, “</a:t>
            </a:r>
            <a:r>
              <a:rPr lang="en-US" dirty="0">
                <a:solidFill>
                  <a:srgbClr val="0000FF"/>
                </a:solidFill>
              </a:rPr>
              <a:t>A Theory of Human Motivation</a:t>
            </a:r>
            <a:r>
              <a:rPr lang="en-US" dirty="0">
                <a:solidFill>
                  <a:srgbClr val="000000"/>
                </a:solidFill>
              </a:rPr>
              <a:t>,” </a:t>
            </a:r>
          </a:p>
          <a:p>
            <a:r>
              <a:rPr lang="en-US" dirty="0">
                <a:solidFill>
                  <a:srgbClr val="000000"/>
                </a:solidFill>
              </a:rPr>
              <a:t>Psychological Review, 1943. </a:t>
            </a:r>
          </a:p>
          <a:p>
            <a:endParaRPr lang="en-US" dirty="0">
              <a:solidFill>
                <a:srgbClr val="000000"/>
              </a:solidFill>
            </a:endParaRPr>
          </a:p>
          <a:p>
            <a:r>
              <a:rPr lang="en-US" dirty="0">
                <a:solidFill>
                  <a:srgbClr val="000000"/>
                </a:solidFill>
              </a:rPr>
              <a:t>Maslow, “</a:t>
            </a:r>
            <a:r>
              <a:rPr lang="en-US" dirty="0">
                <a:solidFill>
                  <a:srgbClr val="0000FF"/>
                </a:solidFill>
              </a:rPr>
              <a:t>Motivation and Personality</a:t>
            </a:r>
            <a:r>
              <a:rPr lang="en-US" dirty="0">
                <a:solidFill>
                  <a:srgbClr val="000000"/>
                </a:solidFill>
              </a:rPr>
              <a:t>,”</a:t>
            </a:r>
          </a:p>
          <a:p>
            <a:r>
              <a:rPr lang="en-US" dirty="0">
                <a:solidFill>
                  <a:srgbClr val="000000"/>
                </a:solidFill>
              </a:rPr>
              <a:t>Book, 1954-1970.</a:t>
            </a:r>
          </a:p>
        </p:txBody>
      </p:sp>
    </p:spTree>
    <p:extLst>
      <p:ext uri="{BB962C8B-B14F-4D97-AF65-F5344CB8AC3E}">
        <p14:creationId xmlns:p14="http://schemas.microsoft.com/office/powerpoint/2010/main" val="104655189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P spid="11" grpId="0" animBg="1"/>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Challenge and Opportunity for Future</a:t>
            </a:r>
          </a:p>
        </p:txBody>
      </p:sp>
      <p:sp>
        <p:nvSpPr>
          <p:cNvPr id="3" name="Content Placeholder 2"/>
          <p:cNvSpPr>
            <a:spLocks noGrp="1"/>
          </p:cNvSpPr>
          <p:nvPr>
            <p:ph idx="1"/>
          </p:nvPr>
        </p:nvSpPr>
        <p:spPr>
          <a:xfrm>
            <a:off x="0" y="1412776"/>
            <a:ext cx="9144000" cy="2088232"/>
          </a:xfrm>
        </p:spPr>
        <p:txBody>
          <a:bodyPr/>
          <a:lstStyle/>
          <a:p>
            <a:pPr marL="0" indent="0" algn="ctr">
              <a:buNone/>
            </a:pPr>
            <a:r>
              <a:rPr lang="en-US" sz="6400" dirty="0">
                <a:solidFill>
                  <a:srgbClr val="FF0000"/>
                </a:solidFill>
              </a:rPr>
              <a:t>Fundamentally</a:t>
            </a:r>
          </a:p>
          <a:p>
            <a:pPr marL="0" indent="0" algn="ctr">
              <a:buNone/>
            </a:pPr>
            <a:r>
              <a:rPr lang="en-US" sz="6400" dirty="0">
                <a:solidFill>
                  <a:srgbClr val="0432FF"/>
                </a:solidFill>
              </a:rPr>
              <a:t>Energy-Efficient</a:t>
            </a:r>
          </a:p>
          <a:p>
            <a:pPr marL="0" indent="0" algn="ctr">
              <a:buNone/>
            </a:pPr>
            <a:r>
              <a:rPr lang="en-US" sz="6400" dirty="0">
                <a:solidFill>
                  <a:srgbClr val="0000FF"/>
                </a:solidFill>
              </a:rPr>
              <a:t>(Data-Centric)</a:t>
            </a:r>
          </a:p>
          <a:p>
            <a:pPr marL="0" indent="0" algn="ctr">
              <a:buNone/>
            </a:pPr>
            <a:r>
              <a:rPr lang="en-US" sz="6400" dirty="0">
                <a:solidFill>
                  <a:srgbClr val="FF0000"/>
                </a:solidFill>
              </a:rPr>
              <a:t>Computing Architectures</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solidFill>
                  <a:srgbClr val="000000"/>
                </a:solidFill>
              </a:rPr>
              <a:pPr>
                <a:defRPr/>
              </a:pPr>
              <a:t>201</a:t>
            </a:fld>
            <a:endParaRPr lang="en-US">
              <a:solidFill>
                <a:srgbClr val="000000"/>
              </a:solidFill>
            </a:endParaRPr>
          </a:p>
        </p:txBody>
      </p:sp>
    </p:spTree>
    <p:extLst>
      <p:ext uri="{BB962C8B-B14F-4D97-AF65-F5344CB8AC3E}">
        <p14:creationId xmlns:p14="http://schemas.microsoft.com/office/powerpoint/2010/main" val="145781660"/>
      </p:ext>
    </p:extLst>
  </p:cSld>
  <p:clrMapOvr>
    <a:masterClrMapping/>
  </p:clrMapOvr>
  <p:transition/>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Challenge and Opportunity for Future</a:t>
            </a:r>
          </a:p>
        </p:txBody>
      </p:sp>
      <p:sp>
        <p:nvSpPr>
          <p:cNvPr id="3" name="Content Placeholder 2"/>
          <p:cNvSpPr>
            <a:spLocks noGrp="1"/>
          </p:cNvSpPr>
          <p:nvPr>
            <p:ph idx="1"/>
          </p:nvPr>
        </p:nvSpPr>
        <p:spPr>
          <a:xfrm>
            <a:off x="0" y="1416968"/>
            <a:ext cx="9144000" cy="2088232"/>
          </a:xfrm>
        </p:spPr>
        <p:txBody>
          <a:bodyPr/>
          <a:lstStyle/>
          <a:p>
            <a:pPr marL="0" indent="0" algn="ctr">
              <a:buNone/>
            </a:pPr>
            <a:r>
              <a:rPr lang="en-US" sz="6400" dirty="0">
                <a:solidFill>
                  <a:srgbClr val="FF0000"/>
                </a:solidFill>
              </a:rPr>
              <a:t>Fundamentally</a:t>
            </a:r>
          </a:p>
          <a:p>
            <a:pPr marL="0" indent="0" algn="ctr">
              <a:buNone/>
            </a:pPr>
            <a:r>
              <a:rPr lang="en-US" sz="6400" dirty="0">
                <a:solidFill>
                  <a:srgbClr val="0000FF"/>
                </a:solidFill>
              </a:rPr>
              <a:t>Low-Latency</a:t>
            </a:r>
          </a:p>
          <a:p>
            <a:pPr marL="0" indent="0" algn="ctr">
              <a:buNone/>
            </a:pPr>
            <a:r>
              <a:rPr lang="en-US" sz="6400" dirty="0">
                <a:solidFill>
                  <a:srgbClr val="0000FF"/>
                </a:solidFill>
              </a:rPr>
              <a:t>(Data-Centric)</a:t>
            </a:r>
          </a:p>
          <a:p>
            <a:pPr marL="0" indent="0" algn="ctr">
              <a:buNone/>
            </a:pPr>
            <a:r>
              <a:rPr lang="en-US" sz="6400" dirty="0">
                <a:solidFill>
                  <a:srgbClr val="FF0000"/>
                </a:solidFill>
              </a:rPr>
              <a:t>Computing Architectures</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solidFill>
                  <a:srgbClr val="000000"/>
                </a:solidFill>
              </a:rPr>
              <a:pPr>
                <a:defRPr/>
              </a:pPr>
              <a:t>202</a:t>
            </a:fld>
            <a:endParaRPr lang="en-US">
              <a:solidFill>
                <a:srgbClr val="000000"/>
              </a:solidFill>
            </a:endParaRPr>
          </a:p>
        </p:txBody>
      </p:sp>
    </p:spTree>
    <p:extLst>
      <p:ext uri="{BB962C8B-B14F-4D97-AF65-F5344CB8AC3E}">
        <p14:creationId xmlns:p14="http://schemas.microsoft.com/office/powerpoint/2010/main" val="2021002040"/>
      </p:ext>
    </p:extLst>
  </p:cSld>
  <p:clrMapOvr>
    <a:masterClrMapping/>
  </p:clrMapOvr>
  <p:transition/>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Challenge and Opportunity for Future</a:t>
            </a:r>
          </a:p>
        </p:txBody>
      </p:sp>
      <p:sp>
        <p:nvSpPr>
          <p:cNvPr id="3" name="Content Placeholder 2"/>
          <p:cNvSpPr>
            <a:spLocks noGrp="1"/>
          </p:cNvSpPr>
          <p:nvPr>
            <p:ph idx="1"/>
          </p:nvPr>
        </p:nvSpPr>
        <p:spPr>
          <a:xfrm>
            <a:off x="0" y="1772816"/>
            <a:ext cx="9144000" cy="2088232"/>
          </a:xfrm>
        </p:spPr>
        <p:txBody>
          <a:bodyPr/>
          <a:lstStyle/>
          <a:p>
            <a:pPr marL="0" indent="0" algn="ctr">
              <a:buNone/>
            </a:pPr>
            <a:r>
              <a:rPr lang="en-US" sz="6400" dirty="0">
                <a:solidFill>
                  <a:srgbClr val="FF0000"/>
                </a:solidFill>
              </a:rPr>
              <a:t>Computing Architectures</a:t>
            </a:r>
          </a:p>
          <a:p>
            <a:pPr marL="0" indent="0" algn="ctr">
              <a:buNone/>
            </a:pPr>
            <a:r>
              <a:rPr lang="en-US" sz="6400" dirty="0">
                <a:solidFill>
                  <a:srgbClr val="FF0000"/>
                </a:solidFill>
              </a:rPr>
              <a:t>with </a:t>
            </a:r>
          </a:p>
          <a:p>
            <a:pPr marL="0" indent="0" algn="ctr">
              <a:buNone/>
            </a:pPr>
            <a:r>
              <a:rPr lang="en-US" sz="6400" dirty="0">
                <a:solidFill>
                  <a:srgbClr val="0432FF"/>
                </a:solidFill>
              </a:rPr>
              <a:t>Minimal Data Movement</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E574D81-B5DE-384D-B24B-566C679AE608}" type="slidenum">
              <a:rPr kumimoji="0" 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203</a:t>
            </a:fld>
            <a:endParaRPr kumimoji="0" 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Tree>
    <p:extLst>
      <p:ext uri="{BB962C8B-B14F-4D97-AF65-F5344CB8AC3E}">
        <p14:creationId xmlns:p14="http://schemas.microsoft.com/office/powerpoint/2010/main" val="2227229662"/>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Title 1"/>
          <p:cNvSpPr>
            <a:spLocks noGrp="1"/>
          </p:cNvSpPr>
          <p:nvPr>
            <p:ph type="ctrTitle"/>
          </p:nvPr>
        </p:nvSpPr>
        <p:spPr>
          <a:xfrm>
            <a:off x="685800" y="1676400"/>
            <a:ext cx="7924800" cy="1752600"/>
          </a:xfrm>
        </p:spPr>
        <p:txBody>
          <a:bodyPr/>
          <a:lstStyle/>
          <a:p>
            <a:r>
              <a:rPr lang="en-US" dirty="0">
                <a:latin typeface="Garamond" charset="0"/>
              </a:rPr>
              <a:t> Concluding Remarks</a:t>
            </a:r>
          </a:p>
        </p:txBody>
      </p:sp>
      <p:sp>
        <p:nvSpPr>
          <p:cNvPr id="150530" name="Subtitle 2"/>
          <p:cNvSpPr>
            <a:spLocks noGrp="1"/>
          </p:cNvSpPr>
          <p:nvPr>
            <p:ph type="subTitle" idx="1"/>
          </p:nvPr>
        </p:nvSpPr>
        <p:spPr/>
        <p:txBody>
          <a:bodyPr/>
          <a:lstStyle/>
          <a:p>
            <a:pPr>
              <a:buFont typeface="Wingdings" charset="0"/>
              <a:buNone/>
            </a:pPr>
            <a:endParaRPr lang="en-US">
              <a:latin typeface="Tahoma" charset="0"/>
            </a:endParaRPr>
          </a:p>
        </p:txBody>
      </p:sp>
      <p:sp>
        <p:nvSpPr>
          <p:cNvPr id="150531" name="Slide Number Placeholder 3"/>
          <p:cNvSpPr>
            <a:spLocks noGrp="1"/>
          </p:cNvSpPr>
          <p:nvPr>
            <p:ph type="sldNum" sz="quarter" idx="12"/>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64E342A0-F66A-8349-9DE5-CDF9A06A5894}" type="slidenum">
              <a:rPr kumimoji="0" lang="en-US" sz="1200" b="0" i="0" u="none" strike="noStrike" kern="1200" cap="none" spc="0" normalizeH="0" baseline="0" noProof="0">
                <a:ln>
                  <a:noFill/>
                </a:ln>
                <a:solidFill>
                  <a:srgbClr val="000000"/>
                </a:solidFill>
                <a:effectLst/>
                <a:uLnTx/>
                <a:uFillTx/>
                <a:latin typeface="Garamond" charset="0"/>
                <a:ea typeface="ＭＳ Ｐゴシック" charset="0"/>
                <a:cs typeface="Arial" charset="0"/>
              </a:rPr>
              <a:pPr marL="0" marR="0" lvl="0" indent="0" algn="r" defTabSz="914400" rtl="0" eaLnBrk="1" fontAlgn="auto" latinLnBrk="0" hangingPunct="1">
                <a:lnSpc>
                  <a:spcPct val="100000"/>
                </a:lnSpc>
                <a:spcBef>
                  <a:spcPts val="0"/>
                </a:spcBef>
                <a:spcAft>
                  <a:spcPts val="0"/>
                </a:spcAft>
                <a:buClrTx/>
                <a:buSzTx/>
                <a:buFontTx/>
                <a:buNone/>
                <a:tabLst/>
                <a:defRPr/>
              </a:pPr>
              <a:t>204</a:t>
            </a:fld>
            <a:endParaRPr kumimoji="0" lang="en-US" sz="1200" b="0" i="0" u="none" strike="noStrike" kern="1200" cap="none" spc="0" normalizeH="0" baseline="0" noProof="0">
              <a:ln>
                <a:noFill/>
              </a:ln>
              <a:solidFill>
                <a:srgbClr val="000000"/>
              </a:solidFill>
              <a:effectLst/>
              <a:uLnTx/>
              <a:uFillTx/>
              <a:latin typeface="Garamond" charset="0"/>
              <a:ea typeface="ＭＳ Ｐゴシック" charset="0"/>
              <a:cs typeface="Arial" charset="0"/>
            </a:endParaRPr>
          </a:p>
        </p:txBody>
      </p:sp>
    </p:spTree>
    <p:extLst>
      <p:ext uri="{BB962C8B-B14F-4D97-AF65-F5344CB8AC3E}">
        <p14:creationId xmlns:p14="http://schemas.microsoft.com/office/powerpoint/2010/main" val="1364386797"/>
      </p:ext>
    </p:extLst>
  </p:cSld>
  <p:clrMapOvr>
    <a:masterClrMapping/>
  </p:clrMapOvr>
  <p:transition/>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 Quote from A Famous Architect</a:t>
            </a:r>
          </a:p>
        </p:txBody>
      </p:sp>
      <p:sp>
        <p:nvSpPr>
          <p:cNvPr id="3" name="Content Placeholder 2"/>
          <p:cNvSpPr>
            <a:spLocks noGrp="1"/>
          </p:cNvSpPr>
          <p:nvPr>
            <p:ph idx="1"/>
          </p:nvPr>
        </p:nvSpPr>
        <p:spPr/>
        <p:txBody>
          <a:bodyPr/>
          <a:lstStyle/>
          <a:p>
            <a:r>
              <a:rPr lang="en-US" dirty="0"/>
              <a:t>“architecture […] based upon </a:t>
            </a:r>
            <a:r>
              <a:rPr lang="en-US" dirty="0">
                <a:solidFill>
                  <a:srgbClr val="0000FF"/>
                </a:solidFill>
              </a:rPr>
              <a:t>principle</a:t>
            </a:r>
            <a:r>
              <a:rPr lang="en-US" dirty="0"/>
              <a:t>, and not upon </a:t>
            </a:r>
            <a:r>
              <a:rPr lang="en-US" dirty="0">
                <a:solidFill>
                  <a:srgbClr val="FF0000"/>
                </a:solidFill>
              </a:rPr>
              <a:t>precedent</a:t>
            </a:r>
            <a:r>
              <a:rPr lang="en-US" dirty="0"/>
              <a:t>”</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205</a:t>
            </a:fld>
            <a:endParaRPr lang="en-US"/>
          </a:p>
        </p:txBody>
      </p:sp>
      <p:pic>
        <p:nvPicPr>
          <p:cNvPr id="5" name="Picture 4"/>
          <p:cNvPicPr>
            <a:picLocks noChangeAspect="1"/>
          </p:cNvPicPr>
          <p:nvPr/>
        </p:nvPicPr>
        <p:blipFill>
          <a:blip r:embed="rId2"/>
          <a:stretch>
            <a:fillRect/>
          </a:stretch>
        </p:blipFill>
        <p:spPr>
          <a:xfrm>
            <a:off x="6156176" y="1872208"/>
            <a:ext cx="2792306" cy="4581128"/>
          </a:xfrm>
          <a:prstGeom prst="rect">
            <a:avLst/>
          </a:prstGeom>
        </p:spPr>
      </p:pic>
    </p:spTree>
    <p:extLst>
      <p:ext uri="{BB962C8B-B14F-4D97-AF65-F5344CB8AC3E}">
        <p14:creationId xmlns:p14="http://schemas.microsoft.com/office/powerpoint/2010/main" val="85361487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Precedent-Based Design?</a:t>
            </a:r>
          </a:p>
        </p:txBody>
      </p:sp>
      <p:sp>
        <p:nvSpPr>
          <p:cNvPr id="3" name="Content Placeholder 2"/>
          <p:cNvSpPr>
            <a:spLocks noGrp="1"/>
          </p:cNvSpPr>
          <p:nvPr>
            <p:ph idx="1"/>
          </p:nvPr>
        </p:nvSpPr>
        <p:spPr/>
        <p:txBody>
          <a:bodyPr/>
          <a:lstStyle/>
          <a:p>
            <a:r>
              <a:rPr lang="en-US" dirty="0"/>
              <a:t>“architecture […] based upon </a:t>
            </a:r>
            <a:r>
              <a:rPr lang="en-US" dirty="0">
                <a:solidFill>
                  <a:srgbClr val="0000FF"/>
                </a:solidFill>
              </a:rPr>
              <a:t>principle</a:t>
            </a:r>
            <a:r>
              <a:rPr lang="en-US" dirty="0"/>
              <a:t>, and not upon </a:t>
            </a:r>
            <a:r>
              <a:rPr lang="en-US" dirty="0">
                <a:solidFill>
                  <a:srgbClr val="FF0000"/>
                </a:solidFill>
              </a:rPr>
              <a:t>precedent</a:t>
            </a:r>
            <a:r>
              <a:rPr lang="en-US" dirty="0"/>
              <a:t>”</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206</a:t>
            </a:fld>
            <a:endParaRPr lang="en-US"/>
          </a:p>
        </p:txBody>
      </p:sp>
      <p:pic>
        <p:nvPicPr>
          <p:cNvPr id="5" name="Picture 4"/>
          <p:cNvPicPr>
            <a:picLocks noChangeAspect="1"/>
          </p:cNvPicPr>
          <p:nvPr/>
        </p:nvPicPr>
        <p:blipFill>
          <a:blip r:embed="rId2"/>
          <a:stretch>
            <a:fillRect/>
          </a:stretch>
        </p:blipFill>
        <p:spPr>
          <a:xfrm>
            <a:off x="6156176" y="1872208"/>
            <a:ext cx="2792306" cy="4581128"/>
          </a:xfrm>
          <a:prstGeom prst="rect">
            <a:avLst/>
          </a:prstGeom>
        </p:spPr>
      </p:pic>
      <p:pic>
        <p:nvPicPr>
          <p:cNvPr id="7" name="Picture 6"/>
          <p:cNvPicPr>
            <a:picLocks noChangeAspect="1"/>
          </p:cNvPicPr>
          <p:nvPr/>
        </p:nvPicPr>
        <p:blipFill>
          <a:blip r:embed="rId3"/>
          <a:stretch>
            <a:fillRect/>
          </a:stretch>
        </p:blipFill>
        <p:spPr>
          <a:xfrm>
            <a:off x="539552" y="1844824"/>
            <a:ext cx="8424936" cy="4644516"/>
          </a:xfrm>
          <a:prstGeom prst="rect">
            <a:avLst/>
          </a:prstGeom>
        </p:spPr>
      </p:pic>
    </p:spTree>
    <p:extLst>
      <p:ext uri="{BB962C8B-B14F-4D97-AF65-F5344CB8AC3E}">
        <p14:creationId xmlns:p14="http://schemas.microsoft.com/office/powerpoint/2010/main" val="1514408551"/>
      </p:ext>
    </p:extLst>
  </p:cSld>
  <p:clrMapOvr>
    <a:masterClrMapping/>
  </p:clrMapOvr>
  <p:transition/>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Principled Design</a:t>
            </a:r>
          </a:p>
        </p:txBody>
      </p:sp>
      <p:sp>
        <p:nvSpPr>
          <p:cNvPr id="3" name="Content Placeholder 2"/>
          <p:cNvSpPr>
            <a:spLocks noGrp="1"/>
          </p:cNvSpPr>
          <p:nvPr>
            <p:ph idx="1"/>
          </p:nvPr>
        </p:nvSpPr>
        <p:spPr/>
        <p:txBody>
          <a:bodyPr/>
          <a:lstStyle/>
          <a:p>
            <a:r>
              <a:rPr lang="en-US" dirty="0"/>
              <a:t>“architecture […] based upon </a:t>
            </a:r>
            <a:r>
              <a:rPr lang="en-US" dirty="0">
                <a:solidFill>
                  <a:srgbClr val="0000FF"/>
                </a:solidFill>
              </a:rPr>
              <a:t>principle</a:t>
            </a:r>
            <a:r>
              <a:rPr lang="en-US" dirty="0"/>
              <a:t>, and not upon </a:t>
            </a:r>
            <a:r>
              <a:rPr lang="en-US" dirty="0">
                <a:solidFill>
                  <a:srgbClr val="FF0000"/>
                </a:solidFill>
              </a:rPr>
              <a:t>precedent</a:t>
            </a:r>
            <a:r>
              <a:rPr lang="en-US" dirty="0"/>
              <a:t>”</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207</a:t>
            </a:fld>
            <a:endParaRPr lang="en-US"/>
          </a:p>
        </p:txBody>
      </p:sp>
      <p:pic>
        <p:nvPicPr>
          <p:cNvPr id="5" name="Picture 4"/>
          <p:cNvPicPr>
            <a:picLocks noChangeAspect="1"/>
          </p:cNvPicPr>
          <p:nvPr/>
        </p:nvPicPr>
        <p:blipFill>
          <a:blip r:embed="rId2"/>
          <a:stretch>
            <a:fillRect/>
          </a:stretch>
        </p:blipFill>
        <p:spPr>
          <a:xfrm>
            <a:off x="6156176" y="1872208"/>
            <a:ext cx="2792306" cy="4581128"/>
          </a:xfrm>
          <a:prstGeom prst="rect">
            <a:avLst/>
          </a:prstGeom>
        </p:spPr>
      </p:pic>
      <p:pic>
        <p:nvPicPr>
          <p:cNvPr id="7" name="Picture 6"/>
          <p:cNvPicPr>
            <a:picLocks noChangeAspect="1"/>
          </p:cNvPicPr>
          <p:nvPr/>
        </p:nvPicPr>
        <p:blipFill>
          <a:blip r:embed="rId3"/>
          <a:stretch>
            <a:fillRect/>
          </a:stretch>
        </p:blipFill>
        <p:spPr>
          <a:xfrm>
            <a:off x="539552" y="1844824"/>
            <a:ext cx="8424936" cy="4644516"/>
          </a:xfrm>
          <a:prstGeom prst="rect">
            <a:avLst/>
          </a:prstGeom>
        </p:spPr>
      </p:pic>
      <p:pic>
        <p:nvPicPr>
          <p:cNvPr id="6" name="Picture 5"/>
          <p:cNvPicPr>
            <a:picLocks noChangeAspect="1"/>
          </p:cNvPicPr>
          <p:nvPr/>
        </p:nvPicPr>
        <p:blipFill>
          <a:blip r:embed="rId4"/>
          <a:stretch>
            <a:fillRect/>
          </a:stretch>
        </p:blipFill>
        <p:spPr>
          <a:xfrm>
            <a:off x="527101" y="1832446"/>
            <a:ext cx="8424936" cy="4692898"/>
          </a:xfrm>
          <a:prstGeom prst="rect">
            <a:avLst/>
          </a:prstGeom>
        </p:spPr>
      </p:pic>
    </p:spTree>
    <p:extLst>
      <p:ext uri="{BB962C8B-B14F-4D97-AF65-F5344CB8AC3E}">
        <p14:creationId xmlns:p14="http://schemas.microsoft.com/office/powerpoint/2010/main" val="688332413"/>
      </p:ext>
    </p:extLst>
  </p:cSld>
  <p:clrMapOvr>
    <a:masterClrMapping/>
  </p:clrMapOvr>
  <p:transition/>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Title 1"/>
          <p:cNvSpPr>
            <a:spLocks noGrp="1"/>
          </p:cNvSpPr>
          <p:nvPr>
            <p:ph type="title"/>
          </p:nvPr>
        </p:nvSpPr>
        <p:spPr/>
        <p:txBody>
          <a:bodyPr/>
          <a:lstStyle/>
          <a:p>
            <a:endParaRPr lang="en-US" altLang="en-US">
              <a:ea typeface="ＭＳ Ｐゴシック" charset="-128"/>
            </a:endParaRPr>
          </a:p>
        </p:txBody>
      </p:sp>
      <p:sp>
        <p:nvSpPr>
          <p:cNvPr id="204802" name="Content Placeholder 2"/>
          <p:cNvSpPr>
            <a:spLocks noGrp="1"/>
          </p:cNvSpPr>
          <p:nvPr>
            <p:ph idx="1"/>
          </p:nvPr>
        </p:nvSpPr>
        <p:spPr>
          <a:xfrm>
            <a:off x="228600" y="996950"/>
            <a:ext cx="8610600" cy="5194300"/>
          </a:xfrm>
        </p:spPr>
        <p:txBody>
          <a:bodyPr/>
          <a:lstStyle/>
          <a:p>
            <a:endParaRPr lang="en-US" altLang="en-US">
              <a:ea typeface="ＭＳ Ｐゴシック" charset="-128"/>
            </a:endParaRPr>
          </a:p>
        </p:txBody>
      </p:sp>
      <p:sp>
        <p:nvSpPr>
          <p:cNvPr id="204803"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charset="0"/>
                <a:ea typeface="ＭＳ Ｐゴシック" charset="-128"/>
              </a:defRPr>
            </a:lvl1pPr>
            <a:lvl2pPr marL="742950" indent="-285750">
              <a:defRPr>
                <a:solidFill>
                  <a:schemeClr val="tx1"/>
                </a:solidFill>
                <a:latin typeface="Arial" charset="0"/>
                <a:ea typeface="ＭＳ Ｐゴシック" charset="-128"/>
              </a:defRPr>
            </a:lvl2pPr>
            <a:lvl3pPr marL="1143000" indent="-228600">
              <a:defRPr>
                <a:solidFill>
                  <a:schemeClr val="tx1"/>
                </a:solidFill>
                <a:latin typeface="Arial" charset="0"/>
                <a:ea typeface="ＭＳ Ｐゴシック" charset="-128"/>
              </a:defRPr>
            </a:lvl3pPr>
            <a:lvl4pPr marL="1600200" indent="-228600">
              <a:defRPr>
                <a:solidFill>
                  <a:schemeClr val="tx1"/>
                </a:solidFill>
                <a:latin typeface="Arial" charset="0"/>
                <a:ea typeface="ＭＳ Ｐゴシック" charset="-128"/>
              </a:defRPr>
            </a:lvl4pPr>
            <a:lvl5pPr marL="2057400" indent="-228600">
              <a:defRPr>
                <a:solidFill>
                  <a:schemeClr val="tx1"/>
                </a:solidFill>
                <a:latin typeface="Arial" charset="0"/>
                <a:ea typeface="ＭＳ Ｐゴシック" charset="-128"/>
              </a:defRPr>
            </a:lvl5pPr>
            <a:lvl6pPr marL="2514600" indent="-228600" eaLnBrk="0" fontAlgn="base" hangingPunct="0">
              <a:spcBef>
                <a:spcPct val="0"/>
              </a:spcBef>
              <a:spcAft>
                <a:spcPct val="0"/>
              </a:spcAft>
              <a:defRPr>
                <a:solidFill>
                  <a:schemeClr val="tx1"/>
                </a:solidFill>
                <a:latin typeface="Arial" charset="0"/>
                <a:ea typeface="ＭＳ Ｐゴシック" charset="-128"/>
              </a:defRPr>
            </a:lvl6pPr>
            <a:lvl7pPr marL="2971800" indent="-228600" eaLnBrk="0" fontAlgn="base" hangingPunct="0">
              <a:spcBef>
                <a:spcPct val="0"/>
              </a:spcBef>
              <a:spcAft>
                <a:spcPct val="0"/>
              </a:spcAft>
              <a:defRPr>
                <a:solidFill>
                  <a:schemeClr val="tx1"/>
                </a:solidFill>
                <a:latin typeface="Arial" charset="0"/>
                <a:ea typeface="ＭＳ Ｐゴシック" charset="-128"/>
              </a:defRPr>
            </a:lvl7pPr>
            <a:lvl8pPr marL="3429000" indent="-228600" eaLnBrk="0" fontAlgn="base" hangingPunct="0">
              <a:spcBef>
                <a:spcPct val="0"/>
              </a:spcBef>
              <a:spcAft>
                <a:spcPct val="0"/>
              </a:spcAft>
              <a:defRPr>
                <a:solidFill>
                  <a:schemeClr val="tx1"/>
                </a:solidFill>
                <a:latin typeface="Arial" charset="0"/>
                <a:ea typeface="ＭＳ Ｐゴシック" charset="-128"/>
              </a:defRPr>
            </a:lvl8pPr>
            <a:lvl9pPr marL="3886200" indent="-228600" eaLnBrk="0" fontAlgn="base" hangingPunct="0">
              <a:spcBef>
                <a:spcPct val="0"/>
              </a:spcBef>
              <a:spcAft>
                <a:spcPct val="0"/>
              </a:spcAft>
              <a:defRPr>
                <a:solidFill>
                  <a:schemeClr val="tx1"/>
                </a:solidFill>
                <a:latin typeface="Arial" charset="0"/>
                <a:ea typeface="ＭＳ Ｐゴシック" charset="-128"/>
              </a:defRPr>
            </a:lvl9pPr>
          </a:lstStyle>
          <a:p>
            <a:fld id="{488A1A8F-E022-8E43-8BB4-89E8BD7FEAC8}" type="slidenum">
              <a:rPr lang="en-US" altLang="en-US">
                <a:solidFill>
                  <a:srgbClr val="000000"/>
                </a:solidFill>
                <a:latin typeface="Garamond" charset="0"/>
              </a:rPr>
              <a:pPr/>
              <a:t>208</a:t>
            </a:fld>
            <a:endParaRPr lang="en-US" altLang="en-US">
              <a:solidFill>
                <a:srgbClr val="000000"/>
              </a:solidFill>
              <a:latin typeface="Garamond" charset="0"/>
            </a:endParaRPr>
          </a:p>
        </p:txBody>
      </p:sp>
      <p:pic>
        <p:nvPicPr>
          <p:cNvPr id="204804"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286000" y="0"/>
            <a:ext cx="45529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03817452"/>
      </p:ext>
    </p:extLst>
  </p:cSld>
  <p:clrMapOvr>
    <a:masterClrMapping/>
  </p:clrMapOvr>
  <p:transition/>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Title 1"/>
          <p:cNvSpPr>
            <a:spLocks noGrp="1"/>
          </p:cNvSpPr>
          <p:nvPr>
            <p:ph type="title"/>
          </p:nvPr>
        </p:nvSpPr>
        <p:spPr/>
        <p:txBody>
          <a:bodyPr/>
          <a:lstStyle/>
          <a:p>
            <a:r>
              <a:rPr lang="en-US" altLang="en-US" dirty="0">
                <a:ea typeface="ＭＳ Ｐゴシック" charset="-128"/>
              </a:rPr>
              <a:t>The Overarching Principle</a:t>
            </a:r>
          </a:p>
        </p:txBody>
      </p:sp>
      <p:sp>
        <p:nvSpPr>
          <p:cNvPr id="220162"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charset="2"/>
              <a:buChar char="n"/>
              <a:defRPr sz="2400">
                <a:solidFill>
                  <a:schemeClr val="tx1"/>
                </a:solidFill>
                <a:latin typeface="Tahoma" charset="0"/>
                <a:ea typeface="ＭＳ Ｐゴシック" charset="-128"/>
              </a:defRPr>
            </a:lvl1pPr>
            <a:lvl2pPr marL="742950" indent="-285750">
              <a:spcBef>
                <a:spcPct val="20000"/>
              </a:spcBef>
              <a:buClr>
                <a:schemeClr val="accent2"/>
              </a:buClr>
              <a:buSzPct val="60000"/>
              <a:buFont typeface="Wingdings" charset="2"/>
              <a:buChar char="q"/>
              <a:defRPr sz="2200">
                <a:solidFill>
                  <a:schemeClr val="tx1"/>
                </a:solidFill>
                <a:latin typeface="Tahoma" charset="0"/>
                <a:ea typeface="ＭＳ Ｐゴシック" charset="-128"/>
              </a:defRPr>
            </a:lvl2pPr>
            <a:lvl3pPr marL="1143000" indent="-228600">
              <a:spcBef>
                <a:spcPct val="20000"/>
              </a:spcBef>
              <a:buClr>
                <a:schemeClr val="accent1"/>
              </a:buClr>
              <a:buSzPct val="65000"/>
              <a:buFont typeface="Wingdings" charset="2"/>
              <a:buChar char="n"/>
              <a:defRPr sz="2000">
                <a:solidFill>
                  <a:schemeClr val="tx1"/>
                </a:solidFill>
                <a:latin typeface="Tahoma" charset="0"/>
                <a:ea typeface="ＭＳ Ｐゴシック" charset="-128"/>
              </a:defRPr>
            </a:lvl3pPr>
            <a:lvl4pPr marL="1600200" indent="-228600">
              <a:spcBef>
                <a:spcPct val="20000"/>
              </a:spcBef>
              <a:buClr>
                <a:schemeClr val="accent2"/>
              </a:buClr>
              <a:buSzPct val="70000"/>
              <a:buFont typeface="Wingdings" charset="2"/>
              <a:buChar char="q"/>
              <a:defRPr>
                <a:solidFill>
                  <a:schemeClr val="tx1"/>
                </a:solidFill>
                <a:latin typeface="Tahoma" charset="0"/>
                <a:ea typeface="ＭＳ Ｐゴシック" charset="-128"/>
              </a:defRPr>
            </a:lvl4pPr>
            <a:lvl5pPr marL="2057400" indent="-228600">
              <a:spcBef>
                <a:spcPct val="20000"/>
              </a:spcBef>
              <a:buClr>
                <a:schemeClr val="accent1"/>
              </a:buClr>
              <a:buSzPct val="75000"/>
              <a:buFont typeface="Wingdings" charset="2"/>
              <a:buChar char="§"/>
              <a:defRPr sz="1600">
                <a:solidFill>
                  <a:schemeClr val="tx1"/>
                </a:solidFill>
                <a:latin typeface="Tahoma" charset="0"/>
                <a:ea typeface="ＭＳ Ｐゴシック" charset="-128"/>
              </a:defRPr>
            </a:lvl5pPr>
            <a:lvl6pPr marL="25146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6pPr>
            <a:lvl7pPr marL="29718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7pPr>
            <a:lvl8pPr marL="34290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8pPr>
            <a:lvl9pPr marL="38862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9pPr>
          </a:lstStyle>
          <a:p>
            <a:pPr>
              <a:spcBef>
                <a:spcPct val="0"/>
              </a:spcBef>
              <a:buClrTx/>
              <a:buSzTx/>
              <a:buFontTx/>
              <a:buNone/>
            </a:pPr>
            <a:fld id="{58D6394D-EA62-3948-BF63-BCCE7E92300B}" type="slidenum">
              <a:rPr lang="en-US" altLang="en-US" sz="1600">
                <a:solidFill>
                  <a:srgbClr val="000000"/>
                </a:solidFill>
                <a:latin typeface="Garamond" charset="0"/>
              </a:rPr>
              <a:pPr>
                <a:spcBef>
                  <a:spcPct val="0"/>
                </a:spcBef>
                <a:buClrTx/>
                <a:buSzTx/>
                <a:buFontTx/>
                <a:buNone/>
              </a:pPr>
              <a:t>209</a:t>
            </a:fld>
            <a:endParaRPr lang="en-US" altLang="en-US" sz="1600">
              <a:solidFill>
                <a:srgbClr val="000000"/>
              </a:solidFill>
              <a:latin typeface="Garamond" charset="0"/>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66700" y="1066800"/>
            <a:ext cx="8610600" cy="294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7"/>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4267200"/>
            <a:ext cx="9144000" cy="2041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024602735"/>
      </p:ext>
    </p:extLst>
  </p:cSld>
  <p:clrMapOvr>
    <a:masterClrMapping/>
  </p:clrMapOvr>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New Genome Sequencing Technologies</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
        <p:nvSpPr>
          <p:cNvPr id="3" name="TextBox 2">
            <a:extLst>
              <a:ext uri="{FF2B5EF4-FFF2-40B4-BE49-F238E27FC236}">
                <a16:creationId xmlns:a16="http://schemas.microsoft.com/office/drawing/2014/main" id="{9DEDF4F9-AC11-CE40-96CF-BFA639F16628}"/>
              </a:ext>
            </a:extLst>
          </p:cNvPr>
          <p:cNvSpPr txBox="1"/>
          <p:nvPr/>
        </p:nvSpPr>
        <p:spPr>
          <a:xfrm>
            <a:off x="336100" y="5036983"/>
            <a:ext cx="8193974" cy="175432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Senol Cali+, “</a:t>
            </a:r>
            <a:r>
              <a:rPr kumimoji="0" lang="en-US" sz="1800" b="1" i="0" u="none" strike="noStrike" kern="1200" cap="none" spc="0" normalizeH="0" baseline="0" noProof="0" dirty="0">
                <a:ln>
                  <a:noFill/>
                </a:ln>
                <a:solidFill>
                  <a:srgbClr val="0000FF"/>
                </a:solidFill>
                <a:effectLst/>
                <a:uLnTx/>
                <a:uFillTx/>
                <a:latin typeface="Tahoma"/>
                <a:ea typeface="+mn-ea"/>
                <a:cs typeface="+mn-cs"/>
              </a:rPr>
              <a:t>Nanopore Sequencing Technology and Tools for Genome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FF"/>
                </a:solidFill>
                <a:effectLst/>
                <a:uLnTx/>
                <a:uFillTx/>
                <a:latin typeface="Tahoma"/>
                <a:ea typeface="+mn-ea"/>
                <a:cs typeface="+mn-cs"/>
              </a:rPr>
              <a:t>Assembly: Computational Analysis of the Current State, Bottlenecks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FF"/>
                </a:solidFill>
                <a:effectLst/>
                <a:uLnTx/>
                <a:uFillTx/>
                <a:latin typeface="Tahoma"/>
                <a:ea typeface="+mn-ea"/>
                <a:cs typeface="+mn-cs"/>
              </a:rPr>
              <a:t>and Future Directions</a:t>
            </a:r>
            <a:r>
              <a:rPr kumimoji="0" lang="en-US" sz="1800" b="0" i="0" u="none" strike="noStrike" kern="1200" cap="none" spc="0" normalizeH="0" baseline="0" noProof="0" dirty="0">
                <a:ln>
                  <a:noFill/>
                </a:ln>
                <a:solidFill>
                  <a:srgbClr val="000000"/>
                </a:solidFill>
                <a:effectLst/>
                <a:uLnTx/>
                <a:uFillTx/>
                <a:latin typeface="Tahoma"/>
                <a:ea typeface="+mn-ea"/>
                <a:cs typeface="+mn-cs"/>
              </a:rPr>
              <a:t>,” Briefings in Bioinformatics, 2018.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a:t>
            </a:r>
            <a:r>
              <a:rPr kumimoji="0" lang="en-US" sz="1800" b="0" i="0" u="none" strike="noStrike" kern="1200" cap="none" spc="0" normalizeH="0" baseline="0" noProof="0" dirty="0">
                <a:ln>
                  <a:noFill/>
                </a:ln>
                <a:solidFill>
                  <a:srgbClr val="000000"/>
                </a:solidFill>
                <a:effectLst/>
                <a:uLnTx/>
                <a:uFillTx/>
                <a:latin typeface="Tahoma"/>
                <a:ea typeface="+mn-ea"/>
                <a:cs typeface="+mn-cs"/>
                <a:hlinkClick r:id="rId2"/>
              </a:rPr>
              <a:t>Preliminary arxiv.org version</a:t>
            </a:r>
            <a:r>
              <a:rPr kumimoji="0" lang="en-US" sz="1800" b="0" i="0" u="none" strike="noStrike" kern="1200" cap="none" spc="0" normalizeH="0" baseline="0" noProof="0" dirty="0">
                <a:ln>
                  <a:noFill/>
                </a:ln>
                <a:solidFill>
                  <a:srgbClr val="000000"/>
                </a:solidFill>
                <a:effectLst/>
                <a:uLnTx/>
                <a:uFillTx/>
                <a:latin typeface="Tahoma"/>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br>
              <a:rPr kumimoji="0" lang="en-US" sz="1800" b="0" i="0" u="none" strike="noStrike" kern="1200" cap="none" spc="0" normalizeH="0" baseline="0" noProof="0" dirty="0">
                <a:ln>
                  <a:noFill/>
                </a:ln>
                <a:solidFill>
                  <a:srgbClr val="000000"/>
                </a:solidFill>
                <a:effectLst/>
                <a:uLnTx/>
                <a:uFillTx/>
                <a:latin typeface="Tahoma"/>
                <a:ea typeface="+mn-ea"/>
                <a:cs typeface="+mn-cs"/>
              </a:rPr>
            </a:br>
            <a:endParaRPr kumimoji="0" lang="en-US" sz="1800" b="0" i="0" u="none" strike="noStrike" kern="1200" cap="none" spc="0" normalizeH="0" baseline="0" noProof="0" dirty="0">
              <a:ln>
                <a:noFill/>
              </a:ln>
              <a:solidFill>
                <a:srgbClr val="000000"/>
              </a:solidFill>
              <a:effectLst/>
              <a:uLnTx/>
              <a:uFillTx/>
              <a:latin typeface="Tahoma"/>
              <a:ea typeface="+mn-ea"/>
              <a:cs typeface="+mn-cs"/>
            </a:endParaRPr>
          </a:p>
        </p:txBody>
      </p:sp>
      <p:pic>
        <p:nvPicPr>
          <p:cNvPr id="5" name="Picture 4">
            <a:extLst>
              <a:ext uri="{FF2B5EF4-FFF2-40B4-BE49-F238E27FC236}">
                <a16:creationId xmlns:a16="http://schemas.microsoft.com/office/drawing/2014/main" id="{B7B92BBE-67D0-BE44-AFBF-F27F37B8A8C3}"/>
              </a:ext>
            </a:extLst>
          </p:cNvPr>
          <p:cNvPicPr>
            <a:picLocks noChangeAspect="1"/>
          </p:cNvPicPr>
          <p:nvPr/>
        </p:nvPicPr>
        <p:blipFill>
          <a:blip r:embed="rId3"/>
          <a:stretch>
            <a:fillRect/>
          </a:stretch>
        </p:blipFill>
        <p:spPr>
          <a:xfrm>
            <a:off x="0" y="1484784"/>
            <a:ext cx="9144000" cy="2202873"/>
          </a:xfrm>
          <a:prstGeom prst="rect">
            <a:avLst/>
          </a:prstGeom>
        </p:spPr>
      </p:pic>
      <p:pic>
        <p:nvPicPr>
          <p:cNvPr id="6" name="Picture 8">
            <a:extLst>
              <a:ext uri="{FF2B5EF4-FFF2-40B4-BE49-F238E27FC236}">
                <a16:creationId xmlns:a16="http://schemas.microsoft.com/office/drawing/2014/main" id="{DE735DFE-2D11-5849-BC1A-6B423D4888C8}"/>
              </a:ext>
            </a:extLst>
          </p:cNvPr>
          <p:cNvPicPr>
            <a:picLocks noChangeAspect="1" noChangeArrowheads="1"/>
          </p:cNvPicPr>
          <p:nvPr/>
        </p:nvPicPr>
        <p:blipFill>
          <a:blip r:embed="rId4" cstate="print"/>
          <a:srcRect/>
          <a:stretch>
            <a:fillRect/>
          </a:stretch>
        </p:blipFill>
        <p:spPr bwMode="auto">
          <a:xfrm>
            <a:off x="6660801" y="2996952"/>
            <a:ext cx="2080800" cy="1523680"/>
          </a:xfrm>
          <a:prstGeom prst="rect">
            <a:avLst/>
          </a:prstGeom>
          <a:noFill/>
          <a:ln w="9525">
            <a:noFill/>
            <a:round/>
            <a:headEnd/>
            <a:tailEnd/>
          </a:ln>
        </p:spPr>
      </p:pic>
      <p:sp>
        <p:nvSpPr>
          <p:cNvPr id="7" name="Text Box 19">
            <a:extLst>
              <a:ext uri="{FF2B5EF4-FFF2-40B4-BE49-F238E27FC236}">
                <a16:creationId xmlns:a16="http://schemas.microsoft.com/office/drawing/2014/main" id="{9BD0F31E-C179-B049-9A06-915AC4721F68}"/>
              </a:ext>
            </a:extLst>
          </p:cNvPr>
          <p:cNvSpPr txBox="1">
            <a:spLocks noChangeArrowheads="1"/>
          </p:cNvSpPr>
          <p:nvPr/>
        </p:nvSpPr>
        <p:spPr bwMode="auto">
          <a:xfrm>
            <a:off x="6381120" y="4520632"/>
            <a:ext cx="2511360" cy="312512"/>
          </a:xfrm>
          <a:prstGeom prst="rect">
            <a:avLst/>
          </a:prstGeom>
          <a:noFill/>
          <a:ln w="9525">
            <a:noFill/>
            <a:round/>
            <a:headEnd/>
            <a:tailEnd/>
          </a:ln>
        </p:spPr>
        <p:txBody>
          <a:bodyPr wrap="none" lIns="81639" tIns="40820" rIns="81639" bIns="40820"/>
          <a:lstStyle/>
          <a:p>
            <a:pPr marL="0" marR="0" lvl="0" indent="0" algn="l" defTabSz="914400" rtl="0" eaLnBrk="1" fontAlgn="auto" latinLnBrk="0" hangingPunct="1">
              <a:lnSpc>
                <a:spcPct val="100000"/>
              </a:lnSpc>
              <a:spcBef>
                <a:spcPts val="0"/>
              </a:spcBef>
              <a:spcAft>
                <a:spcPts val="0"/>
              </a:spcAft>
              <a:buClrTx/>
              <a:buSzTx/>
              <a:buFontTx/>
              <a:buNone/>
              <a:tabLst>
                <a:tab pos="0" algn="l"/>
                <a:tab pos="414726" algn="l"/>
                <a:tab pos="829452" algn="l"/>
                <a:tab pos="1244178" algn="l"/>
                <a:tab pos="1658904" algn="l"/>
                <a:tab pos="2073631" algn="l"/>
                <a:tab pos="2488357" algn="l"/>
                <a:tab pos="2903083" algn="l"/>
                <a:tab pos="3317809" algn="l"/>
                <a:tab pos="3732535" algn="l"/>
                <a:tab pos="4147261" algn="l"/>
                <a:tab pos="4561987" algn="l"/>
                <a:tab pos="4976713" algn="l"/>
                <a:tab pos="5391440" algn="l"/>
                <a:tab pos="5806166" algn="l"/>
                <a:tab pos="6220892" algn="l"/>
                <a:tab pos="6635618" algn="l"/>
                <a:tab pos="7050344" algn="l"/>
                <a:tab pos="7465070" algn="l"/>
                <a:tab pos="7879796" algn="l"/>
                <a:tab pos="8294522" algn="l"/>
              </a:tabLst>
              <a:defRPr/>
            </a:pPr>
            <a:r>
              <a:rPr kumimoji="0" lang="en-US" sz="1800" b="0" i="0" u="none" strike="noStrike" kern="1200" cap="none" spc="0" normalizeH="0" baseline="0" noProof="0" dirty="0">
                <a:ln>
                  <a:noFill/>
                </a:ln>
                <a:solidFill>
                  <a:srgbClr val="000000"/>
                </a:solidFill>
                <a:effectLst/>
                <a:uLnTx/>
                <a:uFillTx/>
                <a:latin typeface="Calibri" pitchFamily="34" charset="0"/>
                <a:ea typeface="+mn-ea"/>
                <a:cs typeface="+mn-cs"/>
              </a:rPr>
              <a:t>Oxford Nanopore </a:t>
            </a:r>
            <a:r>
              <a:rPr kumimoji="0" lang="en-US" sz="1800" b="0" i="0" u="none" strike="noStrike" kern="1200" cap="none" spc="0" normalizeH="0" baseline="0" noProof="0" dirty="0" err="1">
                <a:ln>
                  <a:noFill/>
                </a:ln>
                <a:solidFill>
                  <a:srgbClr val="000000"/>
                </a:solidFill>
                <a:effectLst/>
                <a:uLnTx/>
                <a:uFillTx/>
                <a:latin typeface="Calibri" pitchFamily="34" charset="0"/>
                <a:ea typeface="+mn-ea"/>
                <a:cs typeface="+mn-cs"/>
              </a:rPr>
              <a:t>MinION</a:t>
            </a:r>
            <a:endParaRPr kumimoji="0" lang="en-US" sz="1800" b="0" i="0" u="none" strike="noStrike" kern="1200" cap="none" spc="0" normalizeH="0" baseline="0" noProof="0" dirty="0">
              <a:ln>
                <a:noFill/>
              </a:ln>
              <a:solidFill>
                <a:srgbClr val="000000"/>
              </a:solidFill>
              <a:effectLst/>
              <a:uLnTx/>
              <a:uFillTx/>
              <a:latin typeface="Calibri" pitchFamily="34" charset="0"/>
              <a:ea typeface="+mn-ea"/>
              <a:cs typeface="+mn-cs"/>
            </a:endParaRPr>
          </a:p>
        </p:txBody>
      </p:sp>
    </p:spTree>
    <p:extLst>
      <p:ext uri="{BB962C8B-B14F-4D97-AF65-F5344CB8AC3E}">
        <p14:creationId xmlns:p14="http://schemas.microsoft.com/office/powerpoint/2010/main" val="3847426556"/>
      </p:ext>
    </p:extLst>
  </p:cSld>
  <p:clrMapOvr>
    <a:masterClrMapping/>
  </p:clrMapOvr>
  <p:transition/>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Title 1"/>
          <p:cNvSpPr>
            <a:spLocks noGrp="1"/>
          </p:cNvSpPr>
          <p:nvPr>
            <p:ph type="title"/>
          </p:nvPr>
        </p:nvSpPr>
        <p:spPr>
          <a:xfrm>
            <a:off x="228600" y="152400"/>
            <a:ext cx="8915400" cy="1066800"/>
          </a:xfrm>
        </p:spPr>
        <p:txBody>
          <a:bodyPr/>
          <a:lstStyle/>
          <a:p>
            <a:r>
              <a:rPr lang="en-US" dirty="0">
                <a:latin typeface="Garamond" charset="0"/>
              </a:rPr>
              <a:t>Another Example: Precedent-Based Design</a:t>
            </a:r>
          </a:p>
        </p:txBody>
      </p:sp>
      <p:sp>
        <p:nvSpPr>
          <p:cNvPr id="108546"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ADDA790-BC6C-B84A-BC41-689B46E82E8F}" type="slidenum">
              <a:rPr lang="en-US" sz="1600">
                <a:solidFill>
                  <a:srgbClr val="000000"/>
                </a:solidFill>
                <a:latin typeface="Garamond" charset="0"/>
                <a:cs typeface="Arial" charset="0"/>
              </a:rPr>
              <a:pPr eaLnBrk="1" hangingPunct="1"/>
              <a:t>210</a:t>
            </a:fld>
            <a:endParaRPr lang="en-US" sz="1600">
              <a:solidFill>
                <a:srgbClr val="000000"/>
              </a:solidFill>
              <a:latin typeface="Garamond" charset="0"/>
              <a:cs typeface="Arial" charset="0"/>
            </a:endParaRPr>
          </a:p>
        </p:txBody>
      </p:sp>
      <p:pic>
        <p:nvPicPr>
          <p:cNvPr id="108547" name="Picture 7" descr="train_station_by_cookiemagik-d3feg74.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990600"/>
            <a:ext cx="9144000" cy="548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8548" name="TextBox 2"/>
          <p:cNvSpPr txBox="1">
            <a:spLocks noChangeArrowheads="1"/>
          </p:cNvSpPr>
          <p:nvPr/>
        </p:nvSpPr>
        <p:spPr bwMode="auto">
          <a:xfrm>
            <a:off x="152400" y="6553200"/>
            <a:ext cx="4186238" cy="246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000">
                <a:solidFill>
                  <a:srgbClr val="000000"/>
                </a:solidFill>
              </a:rPr>
              <a:t>Source: http://cookiemagik.deviantart.com/art/Train-station-207266944</a:t>
            </a:r>
          </a:p>
        </p:txBody>
      </p:sp>
    </p:spTree>
    <p:extLst>
      <p:ext uri="{BB962C8B-B14F-4D97-AF65-F5344CB8AC3E}">
        <p14:creationId xmlns:p14="http://schemas.microsoft.com/office/powerpoint/2010/main" val="308458902"/>
      </p:ext>
    </p:extLst>
  </p:cSld>
  <p:clrMapOvr>
    <a:masterClrMapping/>
  </p:clrMapOvr>
  <p:transition/>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Title 1"/>
          <p:cNvSpPr>
            <a:spLocks noGrp="1"/>
          </p:cNvSpPr>
          <p:nvPr>
            <p:ph type="title"/>
          </p:nvPr>
        </p:nvSpPr>
        <p:spPr/>
        <p:txBody>
          <a:bodyPr/>
          <a:lstStyle/>
          <a:p>
            <a:r>
              <a:rPr lang="en-US" dirty="0">
                <a:latin typeface="Garamond" charset="0"/>
              </a:rPr>
              <a:t>Principled Design</a:t>
            </a:r>
          </a:p>
        </p:txBody>
      </p:sp>
      <p:sp>
        <p:nvSpPr>
          <p:cNvPr id="107522"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D62FB81-D6DD-1E44-B086-70F1C12ECEC3}" type="slidenum">
              <a:rPr lang="en-US" sz="1600">
                <a:solidFill>
                  <a:srgbClr val="000000"/>
                </a:solidFill>
                <a:latin typeface="Garamond" charset="0"/>
                <a:cs typeface="Arial" charset="0"/>
              </a:rPr>
              <a:pPr eaLnBrk="1" hangingPunct="1"/>
              <a:t>211</a:t>
            </a:fld>
            <a:endParaRPr lang="en-US" sz="1600">
              <a:solidFill>
                <a:srgbClr val="000000"/>
              </a:solidFill>
              <a:latin typeface="Garamond" charset="0"/>
              <a:cs typeface="Arial" charset="0"/>
            </a:endParaRPr>
          </a:p>
        </p:txBody>
      </p:sp>
      <p:pic>
        <p:nvPicPr>
          <p:cNvPr id="107523" name="Content Placeholder 4" descr="1200px-Zürich_Stadelhofen_in_2006.jpg"/>
          <p:cNvPicPr>
            <a:picLocks noChangeAspect="1"/>
          </p:cNvPicPr>
          <p:nvPr/>
        </p:nvPicPr>
        <p:blipFill>
          <a:blip r:embed="rId2">
            <a:extLst>
              <a:ext uri="{28A0092B-C50C-407E-A947-70E740481C1C}">
                <a14:useLocalDpi xmlns:a14="http://schemas.microsoft.com/office/drawing/2010/main" val="0"/>
              </a:ext>
            </a:extLst>
          </a:blip>
          <a:srcRect t="4472" b="4472"/>
          <a:stretch>
            <a:fillRect/>
          </a:stretch>
        </p:blipFill>
        <p:spPr bwMode="auto">
          <a:xfrm>
            <a:off x="228600" y="1066800"/>
            <a:ext cx="8610600" cy="51943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7524" name="Rectangle 8"/>
          <p:cNvSpPr>
            <a:spLocks noChangeArrowheads="1"/>
          </p:cNvSpPr>
          <p:nvPr/>
        </p:nvSpPr>
        <p:spPr bwMode="auto">
          <a:xfrm>
            <a:off x="228600" y="6535738"/>
            <a:ext cx="8305800"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r>
              <a:rPr lang="en-US" sz="800" dirty="0">
                <a:solidFill>
                  <a:srgbClr val="000000"/>
                </a:solidFill>
              </a:rPr>
              <a:t>Source: By </a:t>
            </a:r>
            <a:r>
              <a:rPr lang="en-US" sz="800" dirty="0" err="1">
                <a:solidFill>
                  <a:srgbClr val="000000"/>
                </a:solidFill>
              </a:rPr>
              <a:t>Toni_V</a:t>
            </a:r>
            <a:r>
              <a:rPr lang="en-US" sz="800" dirty="0">
                <a:solidFill>
                  <a:srgbClr val="000000"/>
                </a:solidFill>
              </a:rPr>
              <a:t>, CC BY-SA 2.0, https://</a:t>
            </a:r>
            <a:r>
              <a:rPr lang="en-US" sz="800" dirty="0" err="1">
                <a:solidFill>
                  <a:srgbClr val="000000"/>
                </a:solidFill>
              </a:rPr>
              <a:t>commons.wikimedia.org</a:t>
            </a:r>
            <a:r>
              <a:rPr lang="en-US" sz="800" dirty="0">
                <a:solidFill>
                  <a:srgbClr val="000000"/>
                </a:solidFill>
              </a:rPr>
              <a:t>/w/</a:t>
            </a:r>
            <a:r>
              <a:rPr lang="en-US" sz="800" dirty="0" err="1">
                <a:solidFill>
                  <a:srgbClr val="000000"/>
                </a:solidFill>
              </a:rPr>
              <a:t>index.php?curid</a:t>
            </a:r>
            <a:r>
              <a:rPr lang="en-US" sz="800" dirty="0">
                <a:solidFill>
                  <a:srgbClr val="000000"/>
                </a:solidFill>
              </a:rPr>
              <a:t>=4087256</a:t>
            </a:r>
          </a:p>
        </p:txBody>
      </p:sp>
    </p:spTree>
    <p:extLst>
      <p:ext uri="{BB962C8B-B14F-4D97-AF65-F5344CB8AC3E}">
        <p14:creationId xmlns:p14="http://schemas.microsoft.com/office/powerpoint/2010/main" val="243242056"/>
      </p:ext>
    </p:extLst>
  </p:cSld>
  <p:clrMapOvr>
    <a:masterClrMapping/>
  </p:clrMapOvr>
  <p:transition/>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Title 1"/>
          <p:cNvSpPr>
            <a:spLocks noGrp="1"/>
          </p:cNvSpPr>
          <p:nvPr>
            <p:ph type="title"/>
          </p:nvPr>
        </p:nvSpPr>
        <p:spPr/>
        <p:txBody>
          <a:bodyPr/>
          <a:lstStyle/>
          <a:p>
            <a:r>
              <a:rPr lang="en-US" altLang="en-US" dirty="0">
                <a:ea typeface="ＭＳ Ｐゴシック" charset="-128"/>
              </a:rPr>
              <a:t>Another Principled Design</a:t>
            </a:r>
          </a:p>
        </p:txBody>
      </p:sp>
      <p:pic>
        <p:nvPicPr>
          <p:cNvPr id="216066" name="Content Placeholder 4" descr="1200px-OrienteMGT.jpg"/>
          <p:cNvPicPr>
            <a:picLocks noGrp="1" noChangeAspect="1"/>
          </p:cNvPicPr>
          <p:nvPr>
            <p:ph idx="1"/>
          </p:nvPr>
        </p:nvPicPr>
        <p:blipFill>
          <a:blip r:embed="rId2">
            <a:extLst>
              <a:ext uri="{28A0092B-C50C-407E-A947-70E740481C1C}">
                <a14:useLocalDpi xmlns:a14="http://schemas.microsoft.com/office/drawing/2010/main" val="0"/>
              </a:ext>
            </a:extLst>
          </a:blip>
          <a:srcRect l="22372" r="22372"/>
          <a:stretch>
            <a:fillRect/>
          </a:stretch>
        </p:blipFill>
        <p:spPr>
          <a:xfrm>
            <a:off x="228600" y="1054100"/>
            <a:ext cx="8610600" cy="5194300"/>
          </a:xfrm>
        </p:spPr>
      </p:pic>
      <p:sp>
        <p:nvSpPr>
          <p:cNvPr id="216067"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charset="2"/>
              <a:buChar char="n"/>
              <a:defRPr sz="2400">
                <a:solidFill>
                  <a:schemeClr val="tx1"/>
                </a:solidFill>
                <a:latin typeface="Tahoma" charset="0"/>
                <a:ea typeface="ＭＳ Ｐゴシック" charset="-128"/>
              </a:defRPr>
            </a:lvl1pPr>
            <a:lvl2pPr marL="742950" indent="-285750">
              <a:spcBef>
                <a:spcPct val="20000"/>
              </a:spcBef>
              <a:buClr>
                <a:schemeClr val="accent2"/>
              </a:buClr>
              <a:buSzPct val="60000"/>
              <a:buFont typeface="Wingdings" charset="2"/>
              <a:buChar char="q"/>
              <a:defRPr sz="2200">
                <a:solidFill>
                  <a:schemeClr val="tx1"/>
                </a:solidFill>
                <a:latin typeface="Tahoma" charset="0"/>
                <a:ea typeface="ＭＳ Ｐゴシック" charset="-128"/>
              </a:defRPr>
            </a:lvl2pPr>
            <a:lvl3pPr marL="1143000" indent="-228600">
              <a:spcBef>
                <a:spcPct val="20000"/>
              </a:spcBef>
              <a:buClr>
                <a:schemeClr val="accent1"/>
              </a:buClr>
              <a:buSzPct val="65000"/>
              <a:buFont typeface="Wingdings" charset="2"/>
              <a:buChar char="n"/>
              <a:defRPr sz="2000">
                <a:solidFill>
                  <a:schemeClr val="tx1"/>
                </a:solidFill>
                <a:latin typeface="Tahoma" charset="0"/>
                <a:ea typeface="ＭＳ Ｐゴシック" charset="-128"/>
              </a:defRPr>
            </a:lvl3pPr>
            <a:lvl4pPr marL="1600200" indent="-228600">
              <a:spcBef>
                <a:spcPct val="20000"/>
              </a:spcBef>
              <a:buClr>
                <a:schemeClr val="accent2"/>
              </a:buClr>
              <a:buSzPct val="70000"/>
              <a:buFont typeface="Wingdings" charset="2"/>
              <a:buChar char="q"/>
              <a:defRPr>
                <a:solidFill>
                  <a:schemeClr val="tx1"/>
                </a:solidFill>
                <a:latin typeface="Tahoma" charset="0"/>
                <a:ea typeface="ＭＳ Ｐゴシック" charset="-128"/>
              </a:defRPr>
            </a:lvl4pPr>
            <a:lvl5pPr marL="2057400" indent="-228600">
              <a:spcBef>
                <a:spcPct val="20000"/>
              </a:spcBef>
              <a:buClr>
                <a:schemeClr val="accent1"/>
              </a:buClr>
              <a:buSzPct val="75000"/>
              <a:buFont typeface="Wingdings" charset="2"/>
              <a:buChar char="§"/>
              <a:defRPr sz="1600">
                <a:solidFill>
                  <a:schemeClr val="tx1"/>
                </a:solidFill>
                <a:latin typeface="Tahoma" charset="0"/>
                <a:ea typeface="ＭＳ Ｐゴシック" charset="-128"/>
              </a:defRPr>
            </a:lvl5pPr>
            <a:lvl6pPr marL="25146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6pPr>
            <a:lvl7pPr marL="29718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7pPr>
            <a:lvl8pPr marL="34290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8pPr>
            <a:lvl9pPr marL="38862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9pPr>
          </a:lstStyle>
          <a:p>
            <a:pPr>
              <a:spcBef>
                <a:spcPct val="0"/>
              </a:spcBef>
              <a:buClrTx/>
              <a:buSzTx/>
              <a:buFontTx/>
              <a:buNone/>
            </a:pPr>
            <a:fld id="{8B6D5726-69C2-A744-A6EE-ACF672B6004B}" type="slidenum">
              <a:rPr lang="en-US" altLang="en-US" sz="1600">
                <a:solidFill>
                  <a:srgbClr val="000000"/>
                </a:solidFill>
                <a:latin typeface="Garamond" charset="0"/>
              </a:rPr>
              <a:pPr>
                <a:spcBef>
                  <a:spcPct val="0"/>
                </a:spcBef>
                <a:buClrTx/>
                <a:buSzTx/>
                <a:buFontTx/>
                <a:buNone/>
              </a:pPr>
              <a:t>212</a:t>
            </a:fld>
            <a:endParaRPr lang="en-US" altLang="en-US" sz="1600">
              <a:solidFill>
                <a:srgbClr val="000000"/>
              </a:solidFill>
              <a:latin typeface="Garamond" charset="0"/>
            </a:endParaRPr>
          </a:p>
        </p:txBody>
      </p:sp>
      <p:sp>
        <p:nvSpPr>
          <p:cNvPr id="216068" name="Rectangle 5"/>
          <p:cNvSpPr>
            <a:spLocks noChangeArrowheads="1"/>
          </p:cNvSpPr>
          <p:nvPr/>
        </p:nvSpPr>
        <p:spPr bwMode="auto">
          <a:xfrm>
            <a:off x="152400" y="6477000"/>
            <a:ext cx="77724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1"/>
              </a:buClr>
              <a:buSzPct val="65000"/>
              <a:buFont typeface="Wingdings" charset="2"/>
              <a:buChar char="n"/>
              <a:defRPr sz="2400">
                <a:solidFill>
                  <a:schemeClr val="tx1"/>
                </a:solidFill>
                <a:latin typeface="Tahoma" charset="0"/>
                <a:ea typeface="ＭＳ Ｐゴシック" charset="-128"/>
              </a:defRPr>
            </a:lvl1pPr>
            <a:lvl2pPr marL="742950" indent="-285750">
              <a:spcBef>
                <a:spcPct val="20000"/>
              </a:spcBef>
              <a:buClr>
                <a:schemeClr val="accent2"/>
              </a:buClr>
              <a:buSzPct val="60000"/>
              <a:buFont typeface="Wingdings" charset="2"/>
              <a:buChar char="q"/>
              <a:defRPr sz="2200">
                <a:solidFill>
                  <a:schemeClr val="tx1"/>
                </a:solidFill>
                <a:latin typeface="Tahoma" charset="0"/>
                <a:ea typeface="ＭＳ Ｐゴシック" charset="-128"/>
              </a:defRPr>
            </a:lvl2pPr>
            <a:lvl3pPr marL="1143000" indent="-228600">
              <a:spcBef>
                <a:spcPct val="20000"/>
              </a:spcBef>
              <a:buClr>
                <a:schemeClr val="accent1"/>
              </a:buClr>
              <a:buSzPct val="65000"/>
              <a:buFont typeface="Wingdings" charset="2"/>
              <a:buChar char="n"/>
              <a:defRPr sz="2000">
                <a:solidFill>
                  <a:schemeClr val="tx1"/>
                </a:solidFill>
                <a:latin typeface="Tahoma" charset="0"/>
                <a:ea typeface="ＭＳ Ｐゴシック" charset="-128"/>
              </a:defRPr>
            </a:lvl3pPr>
            <a:lvl4pPr marL="1600200" indent="-228600">
              <a:spcBef>
                <a:spcPct val="20000"/>
              </a:spcBef>
              <a:buClr>
                <a:schemeClr val="accent2"/>
              </a:buClr>
              <a:buSzPct val="70000"/>
              <a:buFont typeface="Wingdings" charset="2"/>
              <a:buChar char="q"/>
              <a:defRPr>
                <a:solidFill>
                  <a:schemeClr val="tx1"/>
                </a:solidFill>
                <a:latin typeface="Tahoma" charset="0"/>
                <a:ea typeface="ＭＳ Ｐゴシック" charset="-128"/>
              </a:defRPr>
            </a:lvl4pPr>
            <a:lvl5pPr marL="2057400" indent="-228600">
              <a:spcBef>
                <a:spcPct val="20000"/>
              </a:spcBef>
              <a:buClr>
                <a:schemeClr val="accent1"/>
              </a:buClr>
              <a:buSzPct val="75000"/>
              <a:buFont typeface="Wingdings" charset="2"/>
              <a:buChar char="§"/>
              <a:defRPr sz="1600">
                <a:solidFill>
                  <a:schemeClr val="tx1"/>
                </a:solidFill>
                <a:latin typeface="Tahoma" charset="0"/>
                <a:ea typeface="ＭＳ Ｐゴシック" charset="-128"/>
              </a:defRPr>
            </a:lvl5pPr>
            <a:lvl6pPr marL="25146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6pPr>
            <a:lvl7pPr marL="29718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7pPr>
            <a:lvl8pPr marL="34290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8pPr>
            <a:lvl9pPr marL="38862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9pPr>
          </a:lstStyle>
          <a:p>
            <a:pPr fontAlgn="base">
              <a:spcBef>
                <a:spcPct val="0"/>
              </a:spcBef>
              <a:spcAft>
                <a:spcPct val="0"/>
              </a:spcAft>
              <a:buClrTx/>
              <a:buSzTx/>
              <a:buFontTx/>
              <a:buNone/>
            </a:pPr>
            <a:r>
              <a:rPr lang="en-US" altLang="en-US" sz="1000">
                <a:solidFill>
                  <a:srgbClr val="000000"/>
                </a:solidFill>
                <a:latin typeface="Arial" charset="0"/>
              </a:rPr>
              <a:t>Source: By Martín Gómez Tagle - Lisbon, Portugal, CC BY-SA 3.0, https://commons.wikimedia.org/w/index.php?curid=13764903</a:t>
            </a:r>
          </a:p>
        </p:txBody>
      </p:sp>
      <p:pic>
        <p:nvPicPr>
          <p:cNvPr id="3" name="Picture 2" descr="photo-1.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3200400"/>
            <a:ext cx="4343400" cy="328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6070" name="TextBox 6"/>
          <p:cNvSpPr txBox="1">
            <a:spLocks noChangeArrowheads="1"/>
          </p:cNvSpPr>
          <p:nvPr/>
        </p:nvSpPr>
        <p:spPr bwMode="auto">
          <a:xfrm>
            <a:off x="133350" y="6659563"/>
            <a:ext cx="43910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1"/>
              </a:buClr>
              <a:buSzPct val="65000"/>
              <a:buFont typeface="Wingdings" charset="2"/>
              <a:buChar char="n"/>
              <a:defRPr sz="2400">
                <a:solidFill>
                  <a:schemeClr val="tx1"/>
                </a:solidFill>
                <a:latin typeface="Tahoma" charset="0"/>
                <a:ea typeface="ＭＳ Ｐゴシック" charset="-128"/>
              </a:defRPr>
            </a:lvl1pPr>
            <a:lvl2pPr marL="742950" indent="-285750">
              <a:spcBef>
                <a:spcPct val="20000"/>
              </a:spcBef>
              <a:buClr>
                <a:schemeClr val="accent2"/>
              </a:buClr>
              <a:buSzPct val="60000"/>
              <a:buFont typeface="Wingdings" charset="2"/>
              <a:buChar char="q"/>
              <a:defRPr sz="2200">
                <a:solidFill>
                  <a:schemeClr val="tx1"/>
                </a:solidFill>
                <a:latin typeface="Tahoma" charset="0"/>
                <a:ea typeface="ＭＳ Ｐゴシック" charset="-128"/>
              </a:defRPr>
            </a:lvl2pPr>
            <a:lvl3pPr marL="1143000" indent="-228600">
              <a:spcBef>
                <a:spcPct val="20000"/>
              </a:spcBef>
              <a:buClr>
                <a:schemeClr val="accent1"/>
              </a:buClr>
              <a:buSzPct val="65000"/>
              <a:buFont typeface="Wingdings" charset="2"/>
              <a:buChar char="n"/>
              <a:defRPr sz="2000">
                <a:solidFill>
                  <a:schemeClr val="tx1"/>
                </a:solidFill>
                <a:latin typeface="Tahoma" charset="0"/>
                <a:ea typeface="ＭＳ Ｐゴシック" charset="-128"/>
              </a:defRPr>
            </a:lvl3pPr>
            <a:lvl4pPr marL="1600200" indent="-228600">
              <a:spcBef>
                <a:spcPct val="20000"/>
              </a:spcBef>
              <a:buClr>
                <a:schemeClr val="accent2"/>
              </a:buClr>
              <a:buSzPct val="70000"/>
              <a:buFont typeface="Wingdings" charset="2"/>
              <a:buChar char="q"/>
              <a:defRPr>
                <a:solidFill>
                  <a:schemeClr val="tx1"/>
                </a:solidFill>
                <a:latin typeface="Tahoma" charset="0"/>
                <a:ea typeface="ＭＳ Ｐゴシック" charset="-128"/>
              </a:defRPr>
            </a:lvl4pPr>
            <a:lvl5pPr marL="2057400" indent="-228600">
              <a:spcBef>
                <a:spcPct val="20000"/>
              </a:spcBef>
              <a:buClr>
                <a:schemeClr val="accent1"/>
              </a:buClr>
              <a:buSzPct val="75000"/>
              <a:buFont typeface="Wingdings" charset="2"/>
              <a:buChar char="§"/>
              <a:defRPr sz="1600">
                <a:solidFill>
                  <a:schemeClr val="tx1"/>
                </a:solidFill>
                <a:latin typeface="Tahoma" charset="0"/>
                <a:ea typeface="ＭＳ Ｐゴシック" charset="-128"/>
              </a:defRPr>
            </a:lvl5pPr>
            <a:lvl6pPr marL="25146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6pPr>
            <a:lvl7pPr marL="29718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7pPr>
            <a:lvl8pPr marL="34290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8pPr>
            <a:lvl9pPr marL="38862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9pPr>
          </a:lstStyle>
          <a:p>
            <a:pPr fontAlgn="base">
              <a:spcBef>
                <a:spcPct val="0"/>
              </a:spcBef>
              <a:spcAft>
                <a:spcPct val="0"/>
              </a:spcAft>
              <a:buClrTx/>
              <a:buSzTx/>
              <a:buFontTx/>
              <a:buNone/>
            </a:pPr>
            <a:r>
              <a:rPr lang="en-US" altLang="en-US" sz="1000">
                <a:solidFill>
                  <a:srgbClr val="000000"/>
                </a:solidFill>
                <a:latin typeface="Arial" charset="0"/>
              </a:rPr>
              <a:t>Source: http://www.arcspace.com/exhibitions/unsorted/santiago-calatrava/</a:t>
            </a:r>
          </a:p>
        </p:txBody>
      </p:sp>
    </p:spTree>
    <p:extLst>
      <p:ext uri="{BB962C8B-B14F-4D97-AF65-F5344CB8AC3E}">
        <p14:creationId xmlns:p14="http://schemas.microsoft.com/office/powerpoint/2010/main" val="197428549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Title 1"/>
          <p:cNvSpPr>
            <a:spLocks noGrp="1"/>
          </p:cNvSpPr>
          <p:nvPr>
            <p:ph type="title"/>
          </p:nvPr>
        </p:nvSpPr>
        <p:spPr/>
        <p:txBody>
          <a:bodyPr/>
          <a:lstStyle/>
          <a:p>
            <a:r>
              <a:rPr lang="en-US" dirty="0">
                <a:latin typeface="Garamond" charset="0"/>
              </a:rPr>
              <a:t>Principle Applied to Another Structure</a:t>
            </a:r>
          </a:p>
        </p:txBody>
      </p:sp>
      <p:sp>
        <p:nvSpPr>
          <p:cNvPr id="100354"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7C3DD0F-DD36-AB46-AB2D-07681B2C41E4}" type="slidenum">
              <a:rPr lang="en-US" sz="1600">
                <a:solidFill>
                  <a:srgbClr val="000000"/>
                </a:solidFill>
                <a:latin typeface="Garamond" charset="0"/>
                <a:cs typeface="Arial" charset="0"/>
              </a:rPr>
              <a:pPr eaLnBrk="1" hangingPunct="1"/>
              <a:t>213</a:t>
            </a:fld>
            <a:endParaRPr lang="en-US" sz="1600">
              <a:solidFill>
                <a:srgbClr val="000000"/>
              </a:solidFill>
              <a:latin typeface="Garamond" charset="0"/>
              <a:cs typeface="Arial" charset="0"/>
            </a:endParaRPr>
          </a:p>
        </p:txBody>
      </p:sp>
      <p:pic>
        <p:nvPicPr>
          <p:cNvPr id="100355" name="Picture 4" descr="santiago-calatrava-oculus-world-trade-center-transportation-hub-hufton-crow_dezeen_10.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6640" y="952500"/>
            <a:ext cx="6705600" cy="5741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0356" name="Rectangle 5"/>
          <p:cNvSpPr>
            <a:spLocks noChangeArrowheads="1"/>
          </p:cNvSpPr>
          <p:nvPr/>
        </p:nvSpPr>
        <p:spPr bwMode="auto">
          <a:xfrm>
            <a:off x="152400" y="6630988"/>
            <a:ext cx="9829800" cy="246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r>
              <a:rPr lang="en-US" sz="1000">
                <a:solidFill>
                  <a:srgbClr val="000000"/>
                </a:solidFill>
              </a:rPr>
              <a:t>Source: https://www.dezeen.com/2016/08/29/santiago-calatrava-oculus-world-trade-center-transportation-hub-new-york-photographs-hufton-crow/</a:t>
            </a:r>
          </a:p>
        </p:txBody>
      </p:sp>
      <p:pic>
        <p:nvPicPr>
          <p:cNvPr id="6" name="Picture 5" descr="651px-Calatrava_IMG_2489.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864039" y="980729"/>
            <a:ext cx="2294599" cy="31683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Rectangle 6"/>
          <p:cNvSpPr>
            <a:spLocks noChangeArrowheads="1"/>
          </p:cNvSpPr>
          <p:nvPr/>
        </p:nvSpPr>
        <p:spPr bwMode="auto">
          <a:xfrm>
            <a:off x="152400" y="6553200"/>
            <a:ext cx="8915400"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r>
              <a:rPr lang="en-US" sz="800" dirty="0">
                <a:solidFill>
                  <a:srgbClr val="000000"/>
                </a:solidFill>
              </a:rPr>
              <a:t>Source: By 準建築人手札網站 </a:t>
            </a:r>
            <a:r>
              <a:rPr lang="en-US" sz="800" dirty="0" err="1">
                <a:solidFill>
                  <a:srgbClr val="000000"/>
                </a:solidFill>
              </a:rPr>
              <a:t>Forgemind</a:t>
            </a:r>
            <a:r>
              <a:rPr lang="en-US" sz="800" dirty="0">
                <a:solidFill>
                  <a:srgbClr val="000000"/>
                </a:solidFill>
              </a:rPr>
              <a:t> </a:t>
            </a:r>
            <a:r>
              <a:rPr lang="en-US" sz="800" dirty="0" err="1">
                <a:solidFill>
                  <a:srgbClr val="000000"/>
                </a:solidFill>
              </a:rPr>
              <a:t>ArchiMedia</a:t>
            </a:r>
            <a:r>
              <a:rPr lang="en-US" sz="800" dirty="0">
                <a:solidFill>
                  <a:srgbClr val="000000"/>
                </a:solidFill>
              </a:rPr>
              <a:t> - Flickr: IMG_2489.JPG, CC BY 2.0, </a:t>
            </a:r>
          </a:p>
          <a:p>
            <a:r>
              <a:rPr lang="en-US" sz="800" dirty="0">
                <a:solidFill>
                  <a:srgbClr val="000000"/>
                </a:solidFill>
                <a:hlinkClick r:id="rId4"/>
              </a:rPr>
              <a:t>https://commons.wikimedia.org/w/index.php?curid=31493356</a:t>
            </a:r>
            <a:r>
              <a:rPr lang="en-US" sz="800" dirty="0">
                <a:solidFill>
                  <a:srgbClr val="000000"/>
                </a:solidFill>
              </a:rPr>
              <a:t>, https://</a:t>
            </a:r>
            <a:r>
              <a:rPr lang="en-US" sz="800" dirty="0" err="1">
                <a:solidFill>
                  <a:srgbClr val="000000"/>
                </a:solidFill>
              </a:rPr>
              <a:t>en.wikipedia.org</a:t>
            </a:r>
            <a:r>
              <a:rPr lang="en-US" sz="800" dirty="0">
                <a:solidFill>
                  <a:srgbClr val="000000"/>
                </a:solidFill>
              </a:rPr>
              <a:t>/wiki/</a:t>
            </a:r>
            <a:r>
              <a:rPr lang="en-US" sz="800" dirty="0" err="1">
                <a:solidFill>
                  <a:srgbClr val="000000"/>
                </a:solidFill>
              </a:rPr>
              <a:t>Santiago_Calatrava</a:t>
            </a:r>
            <a:endParaRPr lang="en-US" sz="800" dirty="0">
              <a:solidFill>
                <a:srgbClr val="000000"/>
              </a:solidFill>
            </a:endParaRPr>
          </a:p>
        </p:txBody>
      </p:sp>
    </p:spTree>
    <p:extLst>
      <p:ext uri="{BB962C8B-B14F-4D97-AF65-F5344CB8AC3E}">
        <p14:creationId xmlns:p14="http://schemas.microsoft.com/office/powerpoint/2010/main" val="150785495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Title 1"/>
          <p:cNvSpPr>
            <a:spLocks noGrp="1"/>
          </p:cNvSpPr>
          <p:nvPr>
            <p:ph type="title"/>
          </p:nvPr>
        </p:nvSpPr>
        <p:spPr/>
        <p:txBody>
          <a:bodyPr/>
          <a:lstStyle/>
          <a:p>
            <a:r>
              <a:rPr lang="en-US" altLang="en-US" dirty="0">
                <a:ea typeface="ＭＳ Ｐゴシック" charset="-128"/>
              </a:rPr>
              <a:t>The Overarching Principle</a:t>
            </a:r>
          </a:p>
        </p:txBody>
      </p:sp>
      <p:sp>
        <p:nvSpPr>
          <p:cNvPr id="217090"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charset="2"/>
              <a:buChar char="n"/>
              <a:defRPr sz="2400">
                <a:solidFill>
                  <a:schemeClr val="tx1"/>
                </a:solidFill>
                <a:latin typeface="Tahoma" charset="0"/>
                <a:ea typeface="ＭＳ Ｐゴシック" charset="-128"/>
              </a:defRPr>
            </a:lvl1pPr>
            <a:lvl2pPr marL="742950" indent="-285750">
              <a:spcBef>
                <a:spcPct val="20000"/>
              </a:spcBef>
              <a:buClr>
                <a:schemeClr val="accent2"/>
              </a:buClr>
              <a:buSzPct val="60000"/>
              <a:buFont typeface="Wingdings" charset="2"/>
              <a:buChar char="q"/>
              <a:defRPr sz="2200">
                <a:solidFill>
                  <a:schemeClr val="tx1"/>
                </a:solidFill>
                <a:latin typeface="Tahoma" charset="0"/>
                <a:ea typeface="ＭＳ Ｐゴシック" charset="-128"/>
              </a:defRPr>
            </a:lvl2pPr>
            <a:lvl3pPr marL="1143000" indent="-228600">
              <a:spcBef>
                <a:spcPct val="20000"/>
              </a:spcBef>
              <a:buClr>
                <a:schemeClr val="accent1"/>
              </a:buClr>
              <a:buSzPct val="65000"/>
              <a:buFont typeface="Wingdings" charset="2"/>
              <a:buChar char="n"/>
              <a:defRPr sz="2000">
                <a:solidFill>
                  <a:schemeClr val="tx1"/>
                </a:solidFill>
                <a:latin typeface="Tahoma" charset="0"/>
                <a:ea typeface="ＭＳ Ｐゴシック" charset="-128"/>
              </a:defRPr>
            </a:lvl3pPr>
            <a:lvl4pPr marL="1600200" indent="-228600">
              <a:spcBef>
                <a:spcPct val="20000"/>
              </a:spcBef>
              <a:buClr>
                <a:schemeClr val="accent2"/>
              </a:buClr>
              <a:buSzPct val="70000"/>
              <a:buFont typeface="Wingdings" charset="2"/>
              <a:buChar char="q"/>
              <a:defRPr>
                <a:solidFill>
                  <a:schemeClr val="tx1"/>
                </a:solidFill>
                <a:latin typeface="Tahoma" charset="0"/>
                <a:ea typeface="ＭＳ Ｐゴシック" charset="-128"/>
              </a:defRPr>
            </a:lvl4pPr>
            <a:lvl5pPr marL="2057400" indent="-228600">
              <a:spcBef>
                <a:spcPct val="20000"/>
              </a:spcBef>
              <a:buClr>
                <a:schemeClr val="accent1"/>
              </a:buClr>
              <a:buSzPct val="75000"/>
              <a:buFont typeface="Wingdings" charset="2"/>
              <a:buChar char="§"/>
              <a:defRPr sz="1600">
                <a:solidFill>
                  <a:schemeClr val="tx1"/>
                </a:solidFill>
                <a:latin typeface="Tahoma" charset="0"/>
                <a:ea typeface="ＭＳ Ｐゴシック" charset="-128"/>
              </a:defRPr>
            </a:lvl5pPr>
            <a:lvl6pPr marL="25146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6pPr>
            <a:lvl7pPr marL="29718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7pPr>
            <a:lvl8pPr marL="34290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8pPr>
            <a:lvl9pPr marL="38862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9pPr>
          </a:lstStyle>
          <a:p>
            <a:pPr>
              <a:spcBef>
                <a:spcPct val="0"/>
              </a:spcBef>
              <a:buClrTx/>
              <a:buSzTx/>
              <a:buFontTx/>
              <a:buNone/>
            </a:pPr>
            <a:fld id="{2B3B4E2E-30E6-F248-9444-D019D8D0019B}" type="slidenum">
              <a:rPr lang="en-US" altLang="en-US" sz="1600">
                <a:solidFill>
                  <a:srgbClr val="000000"/>
                </a:solidFill>
                <a:latin typeface="Garamond" charset="0"/>
              </a:rPr>
              <a:pPr>
                <a:spcBef>
                  <a:spcPct val="0"/>
                </a:spcBef>
                <a:buClrTx/>
                <a:buSzTx/>
                <a:buFontTx/>
                <a:buNone/>
              </a:pPr>
              <a:t>214</a:t>
            </a:fld>
            <a:endParaRPr lang="en-US" altLang="en-US" sz="1600">
              <a:solidFill>
                <a:srgbClr val="000000"/>
              </a:solidFill>
              <a:latin typeface="Garamond" charset="0"/>
            </a:endParaRPr>
          </a:p>
        </p:txBody>
      </p:sp>
      <p:pic>
        <p:nvPicPr>
          <p:cNvPr id="217091"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447800" y="914400"/>
            <a:ext cx="6350000" cy="4119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5"/>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5214938"/>
            <a:ext cx="9144000" cy="1246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024602735"/>
      </p:ext>
    </p:extLst>
  </p:cSld>
  <p:clrMapOvr>
    <a:masterClrMapping/>
  </p:clrMapOvr>
  <p:transition/>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Overarching Principle for Computing?</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215</a:t>
            </a:fld>
            <a:endParaRPr lang="en-US" altLang="en-US">
              <a:solidFill>
                <a:srgbClr val="000000"/>
              </a:solidFill>
            </a:endParaRPr>
          </a:p>
        </p:txBody>
      </p:sp>
      <p:pic>
        <p:nvPicPr>
          <p:cNvPr id="5" name="Picture 4" descr="brain-MjYzMzAyMg.jpe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55576" y="980728"/>
            <a:ext cx="7272808" cy="5454606"/>
          </a:xfrm>
          <a:prstGeom prst="rect">
            <a:avLst/>
          </a:prstGeom>
        </p:spPr>
      </p:pic>
      <p:sp>
        <p:nvSpPr>
          <p:cNvPr id="6" name="Rectangle 5"/>
          <p:cNvSpPr/>
          <p:nvPr/>
        </p:nvSpPr>
        <p:spPr>
          <a:xfrm>
            <a:off x="2664296" y="6495147"/>
            <a:ext cx="4572000" cy="246221"/>
          </a:xfrm>
          <a:prstGeom prst="rect">
            <a:avLst/>
          </a:prstGeom>
        </p:spPr>
        <p:txBody>
          <a:bodyPr>
            <a:spAutoFit/>
          </a:bodyPr>
          <a:lstStyle/>
          <a:p>
            <a:r>
              <a:rPr lang="en-US" sz="1000" dirty="0">
                <a:solidFill>
                  <a:srgbClr val="000000"/>
                </a:solidFill>
                <a:latin typeface="Calibri"/>
                <a:cs typeface="Calibri"/>
              </a:rPr>
              <a:t>Source: http://</a:t>
            </a:r>
            <a:r>
              <a:rPr lang="en-US" sz="1000" dirty="0" err="1">
                <a:solidFill>
                  <a:srgbClr val="000000"/>
                </a:solidFill>
                <a:latin typeface="Calibri"/>
                <a:cs typeface="Calibri"/>
              </a:rPr>
              <a:t>spectrum.ieee.org</a:t>
            </a:r>
            <a:r>
              <a:rPr lang="en-US" sz="1000" dirty="0">
                <a:solidFill>
                  <a:srgbClr val="000000"/>
                </a:solidFill>
                <a:latin typeface="Calibri"/>
                <a:cs typeface="Calibri"/>
              </a:rPr>
              <a:t>/image/</a:t>
            </a:r>
            <a:r>
              <a:rPr lang="en-US" sz="1000" dirty="0" err="1">
                <a:solidFill>
                  <a:srgbClr val="000000"/>
                </a:solidFill>
                <a:latin typeface="Calibri"/>
                <a:cs typeface="Calibri"/>
              </a:rPr>
              <a:t>MjYzMzAyMg.jpeg</a:t>
            </a:r>
            <a:endParaRPr lang="en-US" sz="1000" dirty="0">
              <a:solidFill>
                <a:srgbClr val="000000"/>
              </a:solidFill>
              <a:latin typeface="Calibri"/>
              <a:cs typeface="Calibri"/>
            </a:endParaRPr>
          </a:p>
        </p:txBody>
      </p:sp>
    </p:spTree>
    <p:extLst>
      <p:ext uri="{BB962C8B-B14F-4D97-AF65-F5344CB8AC3E}">
        <p14:creationId xmlns:p14="http://schemas.microsoft.com/office/powerpoint/2010/main" val="102460273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Concluding Remarks</a:t>
            </a:r>
          </a:p>
        </p:txBody>
      </p:sp>
      <p:sp>
        <p:nvSpPr>
          <p:cNvPr id="3" name="Content Placeholder 2"/>
          <p:cNvSpPr>
            <a:spLocks noGrp="1"/>
          </p:cNvSpPr>
          <p:nvPr>
            <p:ph idx="1"/>
          </p:nvPr>
        </p:nvSpPr>
        <p:spPr>
          <a:xfrm>
            <a:off x="179512" y="1187605"/>
            <a:ext cx="8964488" cy="5193723"/>
          </a:xfrm>
        </p:spPr>
        <p:txBody>
          <a:bodyPr/>
          <a:lstStyle/>
          <a:p>
            <a:r>
              <a:rPr lang="en-US" dirty="0"/>
              <a:t>It is time to design </a:t>
            </a:r>
            <a:r>
              <a:rPr lang="en-US" dirty="0">
                <a:solidFill>
                  <a:srgbClr val="008000"/>
                </a:solidFill>
              </a:rPr>
              <a:t>principled system architectures </a:t>
            </a:r>
            <a:r>
              <a:rPr lang="en-US" dirty="0"/>
              <a:t>to solve the </a:t>
            </a:r>
            <a:r>
              <a:rPr lang="en-US" dirty="0">
                <a:solidFill>
                  <a:srgbClr val="008000"/>
                </a:solidFill>
              </a:rPr>
              <a:t>memory </a:t>
            </a:r>
            <a:r>
              <a:rPr lang="en-US" dirty="0">
                <a:solidFill>
                  <a:schemeClr val="accent2"/>
                </a:solidFill>
              </a:rPr>
              <a:t>problem</a:t>
            </a:r>
          </a:p>
          <a:p>
            <a:endParaRPr lang="en-US" sz="2000" dirty="0"/>
          </a:p>
          <a:p>
            <a:r>
              <a:rPr lang="en-US" dirty="0">
                <a:solidFill>
                  <a:srgbClr val="FF0000"/>
                </a:solidFill>
              </a:rPr>
              <a:t>Design complete systems to be balanced, high-performance, and energy-efficient</a:t>
            </a:r>
            <a:r>
              <a:rPr lang="en-US" dirty="0"/>
              <a:t>, i.e., </a:t>
            </a:r>
            <a:r>
              <a:rPr lang="en-US" dirty="0">
                <a:solidFill>
                  <a:srgbClr val="0000FF"/>
                </a:solidFill>
              </a:rPr>
              <a:t>data-centric (or memory-centric)</a:t>
            </a:r>
          </a:p>
          <a:p>
            <a:endParaRPr lang="en-US" sz="2000" dirty="0">
              <a:solidFill>
                <a:srgbClr val="0000FF"/>
              </a:solidFill>
            </a:endParaRPr>
          </a:p>
          <a:p>
            <a:r>
              <a:rPr lang="en-US" dirty="0">
                <a:solidFill>
                  <a:srgbClr val="FF0000"/>
                </a:solidFill>
              </a:rPr>
              <a:t>Enable computation capability inside and close to memory</a:t>
            </a:r>
          </a:p>
          <a:p>
            <a:endParaRPr lang="en-US" sz="2000" dirty="0">
              <a:solidFill>
                <a:srgbClr val="0000FF"/>
              </a:solidFill>
            </a:endParaRPr>
          </a:p>
          <a:p>
            <a:r>
              <a:rPr lang="en-US" dirty="0">
                <a:solidFill>
                  <a:srgbClr val="0000FF"/>
                </a:solidFill>
              </a:rPr>
              <a:t>This </a:t>
            </a:r>
            <a:r>
              <a:rPr lang="en-US" dirty="0">
                <a:solidFill>
                  <a:srgbClr val="000000"/>
                </a:solidFill>
              </a:rPr>
              <a:t>can</a:t>
            </a:r>
          </a:p>
          <a:p>
            <a:pPr lvl="1"/>
            <a:r>
              <a:rPr lang="en-US" dirty="0"/>
              <a:t>Lead to </a:t>
            </a:r>
            <a:r>
              <a:rPr lang="en-US" b="1" dirty="0">
                <a:solidFill>
                  <a:schemeClr val="accent2">
                    <a:lumMod val="75000"/>
                  </a:schemeClr>
                </a:solidFill>
              </a:rPr>
              <a:t>orders-of-magnitude </a:t>
            </a:r>
            <a:r>
              <a:rPr lang="en-US" dirty="0"/>
              <a:t>improvements </a:t>
            </a:r>
          </a:p>
          <a:p>
            <a:pPr lvl="1"/>
            <a:r>
              <a:rPr lang="en-US" b="1" dirty="0">
                <a:solidFill>
                  <a:srgbClr val="2C6123"/>
                </a:solidFill>
              </a:rPr>
              <a:t>Enable new applications &amp; computing platforms</a:t>
            </a:r>
          </a:p>
          <a:p>
            <a:pPr lvl="1"/>
            <a:r>
              <a:rPr lang="is-IS" b="1" dirty="0">
                <a:solidFill>
                  <a:srgbClr val="2C6123"/>
                </a:solidFill>
              </a:rPr>
              <a:t>Enable better understanding of nature</a:t>
            </a:r>
          </a:p>
          <a:p>
            <a:pPr lvl="1"/>
            <a:r>
              <a:rPr lang="is-IS" b="1" dirty="0">
                <a:solidFill>
                  <a:srgbClr val="2C6123"/>
                </a:solidFill>
              </a:rPr>
              <a:t>…</a:t>
            </a:r>
            <a:endParaRPr lang="en-US" b="1" dirty="0">
              <a:solidFill>
                <a:srgbClr val="2C6123"/>
              </a:solidFill>
            </a:endParaRPr>
          </a:p>
          <a:p>
            <a:pPr lvl="1"/>
            <a:endParaRPr lang="en-US" sz="2000" dirty="0"/>
          </a:p>
          <a:p>
            <a:endParaRPr lang="en-US" dirty="0">
              <a:solidFill>
                <a:srgbClr val="0000FF"/>
              </a:solidFill>
            </a:endParaRPr>
          </a:p>
          <a:p>
            <a:endParaRPr lang="en-US" dirty="0"/>
          </a:p>
          <a:p>
            <a:endParaRPr lang="en-US" dirty="0"/>
          </a:p>
          <a:p>
            <a:endParaRPr lang="en-US" dirty="0"/>
          </a:p>
          <a:p>
            <a:endParaRPr lang="en-US" dirty="0"/>
          </a:p>
          <a:p>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216</a:t>
            </a:fld>
            <a:endParaRPr lang="en-US" dirty="0"/>
          </a:p>
        </p:txBody>
      </p:sp>
    </p:spTree>
    <p:extLst>
      <p:ext uri="{BB962C8B-B14F-4D97-AF65-F5344CB8AC3E}">
        <p14:creationId xmlns:p14="http://schemas.microsoft.com/office/powerpoint/2010/main" val="5292436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807896" cy="1066800"/>
          </a:xfrm>
        </p:spPr>
        <p:txBody>
          <a:bodyPr/>
          <a:lstStyle/>
          <a:p>
            <a:r>
              <a:rPr lang="en-US" sz="3600" dirty="0"/>
              <a:t>The Future of Processing in Memory is Bright</a:t>
            </a:r>
          </a:p>
        </p:txBody>
      </p:sp>
      <p:sp>
        <p:nvSpPr>
          <p:cNvPr id="3" name="Content Placeholder 2"/>
          <p:cNvSpPr>
            <a:spLocks noGrp="1"/>
          </p:cNvSpPr>
          <p:nvPr>
            <p:ph idx="1"/>
          </p:nvPr>
        </p:nvSpPr>
        <p:spPr>
          <a:xfrm>
            <a:off x="228600" y="1115597"/>
            <a:ext cx="8610600" cy="5193723"/>
          </a:xfrm>
        </p:spPr>
        <p:txBody>
          <a:bodyPr/>
          <a:lstStyle/>
          <a:p>
            <a:r>
              <a:rPr lang="en-US" dirty="0">
                <a:solidFill>
                  <a:srgbClr val="2C6123"/>
                </a:solidFill>
              </a:rPr>
              <a:t>Regardless of challenges </a:t>
            </a:r>
          </a:p>
          <a:p>
            <a:pPr lvl="1"/>
            <a:r>
              <a:rPr lang="en-US" dirty="0">
                <a:solidFill>
                  <a:srgbClr val="2C6123"/>
                </a:solidFill>
              </a:rPr>
              <a:t>in underlying technology and overlying problems/requirements </a:t>
            </a:r>
            <a:endParaRPr lang="en-US" dirty="0"/>
          </a:p>
          <a:p>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217</a:t>
            </a:fld>
            <a:endParaRPr lang="en-US"/>
          </a:p>
        </p:txBody>
      </p:sp>
      <p:sp>
        <p:nvSpPr>
          <p:cNvPr id="5" name="Text Box 17"/>
          <p:cNvSpPr txBox="1">
            <a:spLocks noChangeArrowheads="1"/>
          </p:cNvSpPr>
          <p:nvPr/>
        </p:nvSpPr>
        <p:spPr bwMode="auto">
          <a:xfrm>
            <a:off x="3501600" y="4338414"/>
            <a:ext cx="2041525" cy="368300"/>
          </a:xfrm>
          <a:prstGeom prst="rect">
            <a:avLst/>
          </a:prstGeom>
          <a:solidFill>
            <a:srgbClr val="00FF00"/>
          </a:solidFill>
          <a:ln w="9525">
            <a:solidFill>
              <a:schemeClr val="tx1"/>
            </a:solidFill>
            <a:miter lim="800000"/>
            <a:headEnd/>
            <a:tailEnd/>
          </a:ln>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a:solidFill>
                  <a:srgbClr val="000000"/>
                </a:solidFill>
                <a:latin typeface="Tahoma" charset="0"/>
              </a:rPr>
              <a:t>Micro-architecture</a:t>
            </a:r>
          </a:p>
        </p:txBody>
      </p:sp>
      <p:sp>
        <p:nvSpPr>
          <p:cNvPr id="6" name="Text Box 18"/>
          <p:cNvSpPr txBox="1">
            <a:spLocks noChangeAspect="1" noChangeArrowheads="1"/>
          </p:cNvSpPr>
          <p:nvPr/>
        </p:nvSpPr>
        <p:spPr bwMode="auto">
          <a:xfrm>
            <a:off x="3501600" y="3966939"/>
            <a:ext cx="2041525" cy="366712"/>
          </a:xfrm>
          <a:prstGeom prst="rect">
            <a:avLst/>
          </a:prstGeom>
          <a:solidFill>
            <a:srgbClr val="FF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a:solidFill>
                  <a:srgbClr val="000000"/>
                </a:solidFill>
                <a:latin typeface="Tahoma" charset="0"/>
              </a:rPr>
              <a:t>SW/HW Interface</a:t>
            </a:r>
          </a:p>
        </p:txBody>
      </p:sp>
      <p:sp>
        <p:nvSpPr>
          <p:cNvPr id="7" name="Text Box 19"/>
          <p:cNvSpPr txBox="1">
            <a:spLocks noChangeAspect="1" noChangeArrowheads="1"/>
          </p:cNvSpPr>
          <p:nvPr/>
        </p:nvSpPr>
        <p:spPr bwMode="auto">
          <a:xfrm>
            <a:off x="3498425" y="3302620"/>
            <a:ext cx="2043113" cy="368300"/>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Program/Language</a:t>
            </a:r>
          </a:p>
        </p:txBody>
      </p:sp>
      <p:sp>
        <p:nvSpPr>
          <p:cNvPr id="8" name="Text Box 20"/>
          <p:cNvSpPr txBox="1">
            <a:spLocks noChangeAspect="1" noChangeArrowheads="1"/>
          </p:cNvSpPr>
          <p:nvPr/>
        </p:nvSpPr>
        <p:spPr bwMode="auto">
          <a:xfrm>
            <a:off x="3498425" y="2931145"/>
            <a:ext cx="2043113" cy="368300"/>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Algorithm</a:t>
            </a:r>
          </a:p>
        </p:txBody>
      </p:sp>
      <p:sp>
        <p:nvSpPr>
          <p:cNvPr id="9" name="Text Box 21"/>
          <p:cNvSpPr txBox="1">
            <a:spLocks noChangeAspect="1" noChangeArrowheads="1"/>
          </p:cNvSpPr>
          <p:nvPr/>
        </p:nvSpPr>
        <p:spPr bwMode="auto">
          <a:xfrm>
            <a:off x="3498425" y="2564432"/>
            <a:ext cx="2043113" cy="366713"/>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Problem</a:t>
            </a:r>
          </a:p>
        </p:txBody>
      </p:sp>
      <p:sp>
        <p:nvSpPr>
          <p:cNvPr id="10" name="Text Box 22"/>
          <p:cNvSpPr txBox="1">
            <a:spLocks noChangeAspect="1" noChangeArrowheads="1"/>
          </p:cNvSpPr>
          <p:nvPr/>
        </p:nvSpPr>
        <p:spPr bwMode="auto">
          <a:xfrm>
            <a:off x="3501600" y="4711476"/>
            <a:ext cx="2039938" cy="373063"/>
          </a:xfrm>
          <a:prstGeom prst="rect">
            <a:avLst/>
          </a:prstGeom>
          <a:solidFill>
            <a:srgbClr val="00FF00"/>
          </a:solidFill>
          <a:ln w="9525">
            <a:solidFill>
              <a:schemeClr val="tx1"/>
            </a:solidFill>
            <a:miter lim="800000"/>
            <a:headEnd/>
            <a:tailEnd/>
          </a:ln>
        </p:spPr>
        <p:txBody>
          <a:bodyPr wrap="none"/>
          <a:lstStyle/>
          <a:p>
            <a:pPr>
              <a:defRPr/>
            </a:pPr>
            <a:r>
              <a:rPr lang="en-US" sz="1750" dirty="0">
                <a:solidFill>
                  <a:srgbClr val="000000"/>
                </a:solidFill>
                <a:latin typeface="Tahoma" pitchFamily="34" charset="0"/>
                <a:ea typeface="+mn-ea"/>
                <a:cs typeface="Arial" charset="0"/>
              </a:rPr>
              <a:t>Logic</a:t>
            </a:r>
          </a:p>
          <a:p>
            <a:pPr>
              <a:defRPr/>
            </a:pPr>
            <a:endParaRPr lang="en-US" sz="1750" dirty="0">
              <a:solidFill>
                <a:srgbClr val="000000"/>
              </a:solidFill>
              <a:latin typeface="Tahoma" pitchFamily="34" charset="0"/>
              <a:ea typeface="+mn-ea"/>
              <a:cs typeface="Arial" charset="0"/>
            </a:endParaRPr>
          </a:p>
        </p:txBody>
      </p:sp>
      <p:sp>
        <p:nvSpPr>
          <p:cNvPr id="11" name="Text Box 23"/>
          <p:cNvSpPr txBox="1">
            <a:spLocks noChangeAspect="1" noChangeArrowheads="1"/>
          </p:cNvSpPr>
          <p:nvPr/>
        </p:nvSpPr>
        <p:spPr bwMode="auto">
          <a:xfrm>
            <a:off x="3501600" y="5082951"/>
            <a:ext cx="2041525" cy="368300"/>
          </a:xfrm>
          <a:prstGeom prst="rect">
            <a:avLst/>
          </a:prstGeom>
          <a:solidFill>
            <a:srgbClr val="00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Devices</a:t>
            </a:r>
          </a:p>
        </p:txBody>
      </p:sp>
      <p:sp>
        <p:nvSpPr>
          <p:cNvPr id="12" name="Text Box 24"/>
          <p:cNvSpPr txBox="1">
            <a:spLocks noChangeAspect="1" noChangeArrowheads="1"/>
          </p:cNvSpPr>
          <p:nvPr/>
        </p:nvSpPr>
        <p:spPr bwMode="auto">
          <a:xfrm>
            <a:off x="3501600" y="3644552"/>
            <a:ext cx="2041525" cy="327322"/>
          </a:xfrm>
          <a:prstGeom prst="rect">
            <a:avLst/>
          </a:prstGeom>
          <a:solidFill>
            <a:srgbClr val="35F6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a:solidFill>
                  <a:srgbClr val="000000"/>
                </a:solidFill>
                <a:latin typeface="Tahoma" charset="0"/>
              </a:rPr>
              <a:t>System Software</a:t>
            </a:r>
          </a:p>
        </p:txBody>
      </p:sp>
      <p:sp>
        <p:nvSpPr>
          <p:cNvPr id="13" name="Text Box 23"/>
          <p:cNvSpPr txBox="1">
            <a:spLocks noChangeAspect="1" noChangeArrowheads="1"/>
          </p:cNvSpPr>
          <p:nvPr/>
        </p:nvSpPr>
        <p:spPr bwMode="auto">
          <a:xfrm>
            <a:off x="3503188" y="5438551"/>
            <a:ext cx="2043112" cy="366713"/>
          </a:xfrm>
          <a:prstGeom prst="rect">
            <a:avLst/>
          </a:prstGeom>
          <a:solidFill>
            <a:srgbClr val="00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Electrons</a:t>
            </a:r>
          </a:p>
        </p:txBody>
      </p:sp>
      <p:sp>
        <p:nvSpPr>
          <p:cNvPr id="14" name="Rounded Rectangle 13"/>
          <p:cNvSpPr>
            <a:spLocks noChangeArrowheads="1"/>
          </p:cNvSpPr>
          <p:nvPr/>
        </p:nvSpPr>
        <p:spPr bwMode="auto">
          <a:xfrm rot="5400000">
            <a:off x="3392996" y="3041612"/>
            <a:ext cx="2232248" cy="2286000"/>
          </a:xfrm>
          <a:prstGeom prst="roundRect">
            <a:avLst>
              <a:gd name="adj" fmla="val 16667"/>
            </a:avLst>
          </a:prstGeom>
          <a:noFill/>
          <a:ln w="44450">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solidFill>
                <a:srgbClr val="0000FF"/>
              </a:solidFill>
            </a:endParaRPr>
          </a:p>
        </p:txBody>
      </p:sp>
      <p:sp>
        <p:nvSpPr>
          <p:cNvPr id="15" name="TextBox 14"/>
          <p:cNvSpPr txBox="1"/>
          <p:nvPr/>
        </p:nvSpPr>
        <p:spPr>
          <a:xfrm>
            <a:off x="323528" y="2780928"/>
            <a:ext cx="2579552" cy="2031325"/>
          </a:xfrm>
          <a:prstGeom prst="rect">
            <a:avLst/>
          </a:prstGeom>
          <a:noFill/>
        </p:spPr>
        <p:txBody>
          <a:bodyPr wrap="none" rtlCol="0">
            <a:spAutoFit/>
          </a:bodyPr>
          <a:lstStyle/>
          <a:p>
            <a:r>
              <a:rPr lang="en-US" dirty="0"/>
              <a:t>Can enable:</a:t>
            </a:r>
          </a:p>
          <a:p>
            <a:endParaRPr lang="en-US" dirty="0"/>
          </a:p>
          <a:p>
            <a:r>
              <a:rPr lang="en-US" dirty="0"/>
              <a:t>- Orders of magnitude </a:t>
            </a:r>
          </a:p>
          <a:p>
            <a:r>
              <a:rPr lang="en-US" dirty="0"/>
              <a:t>improvements</a:t>
            </a:r>
          </a:p>
          <a:p>
            <a:endParaRPr lang="en-US" dirty="0"/>
          </a:p>
          <a:p>
            <a:r>
              <a:rPr lang="en-US" dirty="0"/>
              <a:t>- New applications and </a:t>
            </a:r>
          </a:p>
          <a:p>
            <a:r>
              <a:rPr lang="en-US" dirty="0"/>
              <a:t>computing systems</a:t>
            </a:r>
          </a:p>
        </p:txBody>
      </p:sp>
      <p:sp>
        <p:nvSpPr>
          <p:cNvPr id="16" name="TextBox 15"/>
          <p:cNvSpPr txBox="1"/>
          <p:nvPr/>
        </p:nvSpPr>
        <p:spPr>
          <a:xfrm>
            <a:off x="6126592" y="2852936"/>
            <a:ext cx="2853666" cy="1754326"/>
          </a:xfrm>
          <a:prstGeom prst="rect">
            <a:avLst/>
          </a:prstGeom>
          <a:noFill/>
        </p:spPr>
        <p:txBody>
          <a:bodyPr wrap="none" rtlCol="0">
            <a:spAutoFit/>
          </a:bodyPr>
          <a:lstStyle/>
          <a:p>
            <a:r>
              <a:rPr lang="en-US" dirty="0"/>
              <a:t>Yet, we have to</a:t>
            </a:r>
          </a:p>
          <a:p>
            <a:endParaRPr lang="en-US" dirty="0"/>
          </a:p>
          <a:p>
            <a:r>
              <a:rPr lang="en-US" dirty="0"/>
              <a:t>- Think across the stack</a:t>
            </a:r>
          </a:p>
          <a:p>
            <a:endParaRPr lang="en-US" dirty="0"/>
          </a:p>
          <a:p>
            <a:r>
              <a:rPr lang="en-US" dirty="0"/>
              <a:t>- Design enabling systems</a:t>
            </a:r>
          </a:p>
          <a:p>
            <a:endParaRPr lang="en-US" dirty="0"/>
          </a:p>
        </p:txBody>
      </p:sp>
    </p:spTree>
    <p:extLst>
      <p:ext uri="{BB962C8B-B14F-4D97-AF65-F5344CB8AC3E}">
        <p14:creationId xmlns:p14="http://schemas.microsoft.com/office/powerpoint/2010/main" val="11218311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6"/>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5"/>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0"/>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4"/>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p:bldP spid="16" grpId="0"/>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528" y="152400"/>
            <a:ext cx="9144000" cy="1066800"/>
          </a:xfrm>
        </p:spPr>
        <p:txBody>
          <a:bodyPr/>
          <a:lstStyle/>
          <a:p>
            <a:r>
              <a:rPr lang="en-US" sz="3800" dirty="0"/>
              <a:t>If In Doubt, See Other Doubtful Technologies</a:t>
            </a:r>
          </a:p>
        </p:txBody>
      </p:sp>
      <p:sp>
        <p:nvSpPr>
          <p:cNvPr id="3" name="Content Placeholder 2"/>
          <p:cNvSpPr>
            <a:spLocks noGrp="1"/>
          </p:cNvSpPr>
          <p:nvPr>
            <p:ph idx="1"/>
          </p:nvPr>
        </p:nvSpPr>
        <p:spPr>
          <a:xfrm>
            <a:off x="228600" y="980728"/>
            <a:ext cx="8610600" cy="4876800"/>
          </a:xfrm>
        </p:spPr>
        <p:txBody>
          <a:bodyPr/>
          <a:lstStyle/>
          <a:p>
            <a:r>
              <a:rPr lang="en-US" dirty="0"/>
              <a:t>A very “doubtful” emerging technology </a:t>
            </a:r>
          </a:p>
          <a:p>
            <a:pPr lvl="1"/>
            <a:r>
              <a:rPr lang="en-US" dirty="0"/>
              <a:t>for at least two decades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218</a:t>
            </a:fld>
            <a:endParaRPr lang="en-US" altLang="en-US">
              <a:solidFill>
                <a:srgbClr val="000000"/>
              </a:solidFill>
            </a:endParaRPr>
          </a:p>
        </p:txBody>
      </p:sp>
      <p:sp>
        <p:nvSpPr>
          <p:cNvPr id="6" name="Rectangle 5">
            <a:hlinkClick r:id="rId2"/>
          </p:cNvPr>
          <p:cNvSpPr/>
          <p:nvPr/>
        </p:nvSpPr>
        <p:spPr>
          <a:xfrm>
            <a:off x="1619672" y="6453336"/>
            <a:ext cx="6048672" cy="415498"/>
          </a:xfrm>
          <a:prstGeom prst="rect">
            <a:avLst/>
          </a:prstGeom>
        </p:spPr>
        <p:txBody>
          <a:bodyPr wrap="square">
            <a:spAutoFit/>
          </a:bodyPr>
          <a:lstStyle/>
          <a:p>
            <a:pPr lvl="0" algn="ctr">
              <a:spcBef>
                <a:spcPts val="450"/>
              </a:spcBef>
            </a:pPr>
            <a:r>
              <a:rPr lang="en-US" sz="2100" b="1" dirty="0">
                <a:solidFill>
                  <a:srgbClr val="0000FF"/>
                </a:solidFill>
                <a:latin typeface="Adobe Garamond Pro" panose="02020502060506020403" pitchFamily="18" charset="0"/>
                <a:hlinkClick r:id="rId2"/>
              </a:rPr>
              <a:t>https://arxiv.org/pdf/1706.08642</a:t>
            </a:r>
            <a:r>
              <a:rPr lang="en-US" sz="2100" b="1" dirty="0">
                <a:solidFill>
                  <a:srgbClr val="0000FF"/>
                </a:solidFill>
                <a:latin typeface="Adobe Garamond Pro" panose="02020502060506020403" pitchFamily="18" charset="0"/>
              </a:rPr>
              <a:t>  </a:t>
            </a:r>
          </a:p>
        </p:txBody>
      </p:sp>
      <p:pic>
        <p:nvPicPr>
          <p:cNvPr id="8" name="Picture 2" descr="ttps://pbs.twimg.com/media/DKHLt24W0AAE5Fd.jpg:larg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9162" y="1855679"/>
            <a:ext cx="7411230" cy="4527856"/>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p:cNvSpPr txBox="1"/>
          <p:nvPr/>
        </p:nvSpPr>
        <p:spPr>
          <a:xfrm>
            <a:off x="2596831" y="2132856"/>
            <a:ext cx="3874137" cy="369332"/>
          </a:xfrm>
          <a:prstGeom prst="rect">
            <a:avLst/>
          </a:prstGeom>
          <a:noFill/>
        </p:spPr>
        <p:txBody>
          <a:bodyPr wrap="none" rtlCol="0">
            <a:spAutoFit/>
          </a:bodyPr>
          <a:lstStyle/>
          <a:p>
            <a:r>
              <a:rPr lang="en-US" i="1" dirty="0">
                <a:solidFill>
                  <a:srgbClr val="FF0000"/>
                </a:solidFill>
              </a:rPr>
              <a:t>Proceedings of the IEEE, Sept. 2017</a:t>
            </a:r>
          </a:p>
        </p:txBody>
      </p:sp>
    </p:spTree>
    <p:extLst>
      <p:ext uri="{BB962C8B-B14F-4D97-AF65-F5344CB8AC3E}">
        <p14:creationId xmlns:p14="http://schemas.microsoft.com/office/powerpoint/2010/main" val="70518242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807896" cy="1066800"/>
          </a:xfrm>
        </p:spPr>
        <p:txBody>
          <a:bodyPr/>
          <a:lstStyle/>
          <a:p>
            <a:r>
              <a:rPr lang="en-US" dirty="0"/>
              <a:t>For Some Open Problems, See</a:t>
            </a:r>
          </a:p>
        </p:txBody>
      </p:sp>
      <p:sp>
        <p:nvSpPr>
          <p:cNvPr id="3" name="Content Placeholder 2"/>
          <p:cNvSpPr>
            <a:spLocks noGrp="1"/>
          </p:cNvSpPr>
          <p:nvPr>
            <p:ph idx="1"/>
          </p:nvPr>
        </p:nvSpPr>
        <p:spPr>
          <a:xfrm>
            <a:off x="228600" y="1052736"/>
            <a:ext cx="8735888" cy="4876800"/>
          </a:xfrm>
        </p:spPr>
        <p:txBody>
          <a:bodyPr/>
          <a:lstStyle/>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lgn="ctr">
              <a:buNone/>
            </a:pPr>
            <a:r>
              <a:rPr lang="en-US" sz="2000" b="1" dirty="0">
                <a:hlinkClick r:id="rId2"/>
              </a:rPr>
              <a:t>https://arxiv.org/pdf/1802.00320.pdf</a:t>
            </a:r>
            <a:r>
              <a:rPr lang="en-US" sz="2000" b="1" dirty="0"/>
              <a:t> </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219</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6" name="Picture 5">
            <a:extLst>
              <a:ext uri="{FF2B5EF4-FFF2-40B4-BE49-F238E27FC236}">
                <a16:creationId xmlns:a16="http://schemas.microsoft.com/office/drawing/2014/main" id="{53AD2022-F9DE-D14F-A45A-D41DA60EB21E}"/>
              </a:ext>
            </a:extLst>
          </p:cNvPr>
          <p:cNvPicPr>
            <a:picLocks noChangeAspect="1"/>
          </p:cNvPicPr>
          <p:nvPr/>
        </p:nvPicPr>
        <p:blipFill>
          <a:blip r:embed="rId3"/>
          <a:stretch>
            <a:fillRect/>
          </a:stretch>
        </p:blipFill>
        <p:spPr>
          <a:xfrm>
            <a:off x="337560" y="1286211"/>
            <a:ext cx="8589976" cy="3366925"/>
          </a:xfrm>
          <a:prstGeom prst="rect">
            <a:avLst/>
          </a:prstGeom>
        </p:spPr>
      </p:pic>
    </p:spTree>
    <p:extLst>
      <p:ext uri="{BB962C8B-B14F-4D97-AF65-F5344CB8AC3E}">
        <p14:creationId xmlns:p14="http://schemas.microsoft.com/office/powerpoint/2010/main" val="224508698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51912" cy="1066800"/>
          </a:xfrm>
        </p:spPr>
        <p:txBody>
          <a:bodyPr/>
          <a:lstStyle/>
          <a:p>
            <a:r>
              <a:rPr lang="en-US" dirty="0"/>
              <a:t>Nanopore Genome Assembly Pipeline</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a:extLst>
              <a:ext uri="{FF2B5EF4-FFF2-40B4-BE49-F238E27FC236}">
                <a16:creationId xmlns:a16="http://schemas.microsoft.com/office/drawing/2014/main" id="{E5936927-1B6F-4A4C-B5AD-52390DB79E20}"/>
              </a:ext>
            </a:extLst>
          </p:cNvPr>
          <p:cNvPicPr>
            <a:picLocks noChangeAspect="1"/>
          </p:cNvPicPr>
          <p:nvPr/>
        </p:nvPicPr>
        <p:blipFill>
          <a:blip r:embed="rId2"/>
          <a:stretch>
            <a:fillRect/>
          </a:stretch>
        </p:blipFill>
        <p:spPr>
          <a:xfrm>
            <a:off x="683568" y="976890"/>
            <a:ext cx="7851772" cy="5476445"/>
          </a:xfrm>
          <a:prstGeom prst="rect">
            <a:avLst/>
          </a:prstGeom>
        </p:spPr>
      </p:pic>
      <p:sp>
        <p:nvSpPr>
          <p:cNvPr id="3" name="TextBox 2">
            <a:extLst>
              <a:ext uri="{FF2B5EF4-FFF2-40B4-BE49-F238E27FC236}">
                <a16:creationId xmlns:a16="http://schemas.microsoft.com/office/drawing/2014/main" id="{9DEDF4F9-AC11-CE40-96CF-BFA639F16628}"/>
              </a:ext>
            </a:extLst>
          </p:cNvPr>
          <p:cNvSpPr txBox="1"/>
          <p:nvPr/>
        </p:nvSpPr>
        <p:spPr>
          <a:xfrm>
            <a:off x="1863509" y="6156593"/>
            <a:ext cx="7317003"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Tahoma"/>
                <a:ea typeface="+mn-ea"/>
                <a:cs typeface="+mn-cs"/>
              </a:rPr>
              <a:t>Senol Cali+, “</a:t>
            </a:r>
            <a:r>
              <a:rPr kumimoji="0" lang="en-US" sz="1600" b="1" i="0" u="none" strike="noStrike" kern="1200" cap="none" spc="0" normalizeH="0" baseline="0" noProof="0" dirty="0">
                <a:ln>
                  <a:noFill/>
                </a:ln>
                <a:solidFill>
                  <a:srgbClr val="0000FF"/>
                </a:solidFill>
                <a:effectLst/>
                <a:uLnTx/>
                <a:uFillTx/>
                <a:latin typeface="Tahoma"/>
                <a:ea typeface="+mn-ea"/>
                <a:cs typeface="+mn-cs"/>
              </a:rPr>
              <a:t>Nanopore Sequencing Technology and Tools for Genome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FF"/>
                </a:solidFill>
                <a:effectLst/>
                <a:uLnTx/>
                <a:uFillTx/>
                <a:latin typeface="Tahoma"/>
                <a:ea typeface="+mn-ea"/>
                <a:cs typeface="+mn-cs"/>
              </a:rPr>
              <a:t>Assembly</a:t>
            </a:r>
            <a:r>
              <a:rPr kumimoji="0" lang="en-US" sz="1600" b="0" i="0" u="none" strike="noStrike" kern="1200" cap="none" spc="0" normalizeH="0" baseline="0" noProof="0" dirty="0">
                <a:ln>
                  <a:noFill/>
                </a:ln>
                <a:solidFill>
                  <a:srgbClr val="000000"/>
                </a:solidFill>
                <a:effectLst/>
                <a:uLnTx/>
                <a:uFillTx/>
                <a:latin typeface="Tahoma"/>
                <a:ea typeface="+mn-ea"/>
                <a:cs typeface="+mn-cs"/>
              </a:rPr>
              <a:t>”  to appear in Briefings in Bioinformatics, 2018.</a:t>
            </a:r>
          </a:p>
        </p:txBody>
      </p:sp>
    </p:spTree>
    <p:extLst>
      <p:ext uri="{BB962C8B-B14F-4D97-AF65-F5344CB8AC3E}">
        <p14:creationId xmlns:p14="http://schemas.microsoft.com/office/powerpoint/2010/main" val="1218624620"/>
      </p:ext>
    </p:extLst>
  </p:cSld>
  <p:clrMapOvr>
    <a:masterClrMapping/>
  </p:clrMapOvr>
  <p:transition/>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For More Open Problems, See (I)</a:t>
            </a:r>
          </a:p>
        </p:txBody>
      </p:sp>
      <p:sp>
        <p:nvSpPr>
          <p:cNvPr id="3" name="Content Placeholder 2"/>
          <p:cNvSpPr>
            <a:spLocks noGrp="1"/>
          </p:cNvSpPr>
          <p:nvPr>
            <p:ph idx="1"/>
          </p:nvPr>
        </p:nvSpPr>
        <p:spPr/>
        <p:txBody>
          <a:bodyPr/>
          <a:lstStyle/>
          <a:p>
            <a:r>
              <a:rPr lang="en-US" dirty="0"/>
              <a:t>Onur Mutlu and Lavanya Subramanian,</a:t>
            </a:r>
            <a:br>
              <a:rPr lang="en-US" dirty="0"/>
            </a:br>
            <a:r>
              <a:rPr lang="en-US" b="1" dirty="0">
                <a:hlinkClick r:id="rId2"/>
              </a:rPr>
              <a:t>"Research Problems and Opportunities in Memory Systems"</a:t>
            </a:r>
            <a:br>
              <a:rPr lang="en-US" dirty="0"/>
            </a:br>
            <a:r>
              <a:rPr lang="en-US" i="1" dirty="0"/>
              <a:t>Invited Article in </a:t>
            </a:r>
            <a:r>
              <a:rPr lang="en-US" i="1" dirty="0">
                <a:hlinkClick r:id="rId3"/>
              </a:rPr>
              <a:t>Supercomputing Frontiers and Innovations</a:t>
            </a:r>
            <a:r>
              <a:rPr lang="en-US" i="1" dirty="0"/>
              <a:t> (</a:t>
            </a:r>
            <a:r>
              <a:rPr lang="en-US" b="1" i="1" dirty="0"/>
              <a:t>SUPERFRI</a:t>
            </a:r>
            <a:r>
              <a:rPr lang="en-US" i="1" dirty="0"/>
              <a:t>)</a:t>
            </a:r>
            <a:r>
              <a:rPr lang="en-US" dirty="0"/>
              <a:t>, 2014/2015. </a:t>
            </a:r>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E574D81-B5DE-384D-B24B-566C679AE608}" type="slidenum">
              <a:rPr kumimoji="0" lang="en-US" sz="1600" b="0" i="0" u="none" strike="noStrike" kern="1200" cap="none" spc="0" normalizeH="0" baseline="0" noProof="0" smtClean="0">
                <a:ln>
                  <a:noFill/>
                </a:ln>
                <a:solidFill>
                  <a:srgbClr val="000000"/>
                </a:solidFill>
                <a:effectLst/>
                <a:uLnTx/>
                <a:uFillTx/>
                <a:latin typeface="Garamond" charset="0"/>
                <a:ea typeface="+mn-ea"/>
              </a:rPr>
              <a:pPr marL="0" marR="0" lvl="0" indent="0" algn="r" defTabSz="914400" rtl="0" eaLnBrk="1" fontAlgn="auto" latinLnBrk="0" hangingPunct="1">
                <a:lnSpc>
                  <a:spcPct val="100000"/>
                </a:lnSpc>
                <a:spcBef>
                  <a:spcPts val="0"/>
                </a:spcBef>
                <a:spcAft>
                  <a:spcPts val="0"/>
                </a:spcAft>
                <a:buClrTx/>
                <a:buSzTx/>
                <a:buFontTx/>
                <a:buNone/>
                <a:tabLst/>
                <a:defRPr/>
              </a:pPr>
              <a:t>220</a:t>
            </a:fld>
            <a:endParaRPr kumimoji="0" lang="en-US" sz="1600" b="0" i="0" u="none" strike="noStrike" kern="1200" cap="none" spc="0" normalizeH="0" baseline="0" noProof="0">
              <a:ln>
                <a:noFill/>
              </a:ln>
              <a:solidFill>
                <a:srgbClr val="000000"/>
              </a:solidFill>
              <a:effectLst/>
              <a:uLnTx/>
              <a:uFillTx/>
              <a:latin typeface="Garamond" charset="0"/>
              <a:ea typeface="+mn-ea"/>
            </a:endParaRPr>
          </a:p>
        </p:txBody>
      </p:sp>
      <p:pic>
        <p:nvPicPr>
          <p:cNvPr id="5" name="Picture 4"/>
          <p:cNvPicPr>
            <a:picLocks noChangeAspect="1"/>
          </p:cNvPicPr>
          <p:nvPr/>
        </p:nvPicPr>
        <p:blipFill>
          <a:blip r:embed="rId4"/>
          <a:stretch>
            <a:fillRect/>
          </a:stretch>
        </p:blipFill>
        <p:spPr>
          <a:xfrm>
            <a:off x="127000" y="4467324"/>
            <a:ext cx="8890000" cy="977900"/>
          </a:xfrm>
          <a:prstGeom prst="rect">
            <a:avLst/>
          </a:prstGeom>
        </p:spPr>
      </p:pic>
    </p:spTree>
    <p:extLst>
      <p:ext uri="{BB962C8B-B14F-4D97-AF65-F5344CB8AC3E}">
        <p14:creationId xmlns:p14="http://schemas.microsoft.com/office/powerpoint/2010/main" val="935234007"/>
      </p:ext>
    </p:extLst>
  </p:cSld>
  <p:clrMapOvr>
    <a:masterClrMapping/>
  </p:clrMapOvr>
  <p:transition/>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For More Open Problems, See (II)</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0169019-BB41-6245-A1FF-2891AF14670E}" type="slidenum">
              <a:rPr kumimoji="0" lang="en-US" sz="1600" b="0" i="0" u="none" strike="noStrike" kern="1200" cap="none" spc="0" normalizeH="0" baseline="0" noProof="0" smtClean="0">
                <a:ln>
                  <a:noFill/>
                </a:ln>
                <a:solidFill>
                  <a:srgbClr val="000000"/>
                </a:solidFill>
                <a:effectLst/>
                <a:uLnTx/>
                <a:uFillTx/>
                <a:latin typeface="Garamond" charset="0"/>
                <a:ea typeface="+mn-ea"/>
              </a:rPr>
              <a:pPr marL="0" marR="0" lvl="0" indent="0" algn="r" defTabSz="914400" rtl="0" eaLnBrk="1" fontAlgn="auto" latinLnBrk="0" hangingPunct="1">
                <a:lnSpc>
                  <a:spcPct val="100000"/>
                </a:lnSpc>
                <a:spcBef>
                  <a:spcPts val="0"/>
                </a:spcBef>
                <a:spcAft>
                  <a:spcPts val="0"/>
                </a:spcAft>
                <a:buClrTx/>
                <a:buSzTx/>
                <a:buFontTx/>
                <a:buNone/>
                <a:tabLst/>
                <a:defRPr/>
              </a:pPr>
              <a:t>221</a:t>
            </a:fld>
            <a:endParaRPr kumimoji="0" lang="en-US" sz="1600" b="0" i="0" u="none" strike="noStrike" kern="1200" cap="none" spc="0" normalizeH="0" baseline="0" noProof="0">
              <a:ln>
                <a:noFill/>
              </a:ln>
              <a:solidFill>
                <a:srgbClr val="000000"/>
              </a:solidFill>
              <a:effectLst/>
              <a:uLnTx/>
              <a:uFillTx/>
              <a:latin typeface="Garamond" charset="0"/>
              <a:ea typeface="+mn-ea"/>
            </a:endParaRPr>
          </a:p>
        </p:txBody>
      </p:sp>
      <p:pic>
        <p:nvPicPr>
          <p:cNvPr id="3" name="Picture 2"/>
          <p:cNvPicPr>
            <a:picLocks noChangeAspect="1"/>
          </p:cNvPicPr>
          <p:nvPr/>
        </p:nvPicPr>
        <p:blipFill>
          <a:blip r:embed="rId2"/>
          <a:stretch>
            <a:fillRect/>
          </a:stretch>
        </p:blipFill>
        <p:spPr>
          <a:xfrm>
            <a:off x="15324" y="3789040"/>
            <a:ext cx="9144000" cy="2046514"/>
          </a:xfrm>
          <a:prstGeom prst="rect">
            <a:avLst/>
          </a:prstGeom>
        </p:spPr>
      </p:pic>
      <p:sp>
        <p:nvSpPr>
          <p:cNvPr id="5" name="Rectangle 4"/>
          <p:cNvSpPr/>
          <p:nvPr/>
        </p:nvSpPr>
        <p:spPr>
          <a:xfrm>
            <a:off x="1115616" y="6519446"/>
            <a:ext cx="9865096" cy="32316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Tahoma"/>
                <a:ea typeface="+mn-ea"/>
                <a:cs typeface="+mn-cs"/>
                <a:hlinkClick r:id="rId3"/>
              </a:rPr>
              <a:t>https://people.inf.ethz.ch/omutlu/pub/rowhammer-and-other-memory-issues_date17.pdf</a:t>
            </a:r>
            <a:r>
              <a:rPr kumimoji="0" lang="en-US" sz="1500" b="0" i="0" u="none" strike="noStrike" kern="1200" cap="none" spc="0" normalizeH="0" baseline="0" noProof="0" dirty="0">
                <a:ln>
                  <a:noFill/>
                </a:ln>
                <a:solidFill>
                  <a:srgbClr val="000000"/>
                </a:solidFill>
                <a:effectLst/>
                <a:uLnTx/>
                <a:uFillTx/>
                <a:latin typeface="Tahoma"/>
                <a:ea typeface="+mn-ea"/>
                <a:cs typeface="+mn-cs"/>
              </a:rPr>
              <a:t> </a:t>
            </a:r>
          </a:p>
        </p:txBody>
      </p:sp>
      <p:sp>
        <p:nvSpPr>
          <p:cNvPr id="8" name="Content Placeholder 2"/>
          <p:cNvSpPr>
            <a:spLocks noGrp="1"/>
          </p:cNvSpPr>
          <p:nvPr>
            <p:ph idx="1"/>
          </p:nvPr>
        </p:nvSpPr>
        <p:spPr>
          <a:xfrm>
            <a:off x="228600" y="548680"/>
            <a:ext cx="8915400" cy="5153025"/>
          </a:xfrm>
        </p:spPr>
        <p:txBody>
          <a:bodyPr/>
          <a:lstStyle/>
          <a:p>
            <a:endParaRPr lang="en-US" dirty="0"/>
          </a:p>
          <a:p>
            <a:r>
              <a:rPr lang="en-US" sz="2000" dirty="0"/>
              <a:t>Onur Mutlu,</a:t>
            </a:r>
            <a:br>
              <a:rPr lang="en-US" sz="2000" dirty="0"/>
            </a:br>
            <a:r>
              <a:rPr lang="en-US" sz="2000" b="1" dirty="0">
                <a:hlinkClick r:id="rId3"/>
              </a:rPr>
              <a:t>"The RowHammer Problem and Other Issues We May Face as Memory Becomes Denser"</a:t>
            </a:r>
            <a:r>
              <a:rPr lang="en-US" sz="2000" dirty="0"/>
              <a:t> </a:t>
            </a:r>
            <a:br>
              <a:rPr lang="en-US" sz="2000" dirty="0"/>
            </a:br>
            <a:r>
              <a:rPr lang="en-US" sz="2000" i="1" dirty="0"/>
              <a:t>Invited Paper in Proceedings of the </a:t>
            </a:r>
            <a:r>
              <a:rPr lang="en-US" sz="2000" i="1" dirty="0">
                <a:hlinkClick r:id="rId4"/>
              </a:rPr>
              <a:t>Design, Automation, and Test in Europe Conference</a:t>
            </a:r>
            <a:r>
              <a:rPr lang="en-US" sz="2000" i="1" dirty="0"/>
              <a:t> (</a:t>
            </a:r>
            <a:r>
              <a:rPr lang="en-US" sz="2000" b="1" i="1" dirty="0"/>
              <a:t>DATE</a:t>
            </a:r>
            <a:r>
              <a:rPr lang="en-US" sz="2000" i="1" dirty="0"/>
              <a:t>)</a:t>
            </a:r>
            <a:r>
              <a:rPr lang="en-US" sz="2000" dirty="0"/>
              <a:t>, Lausanne, Switzerland, March 2017. </a:t>
            </a:r>
            <a:br>
              <a:rPr lang="en-US" sz="2000" dirty="0"/>
            </a:br>
            <a:r>
              <a:rPr lang="en-US" sz="2000" dirty="0"/>
              <a:t>[</a:t>
            </a:r>
            <a:r>
              <a:rPr lang="en-US" sz="2000" dirty="0">
                <a:hlinkClick r:id="rId5"/>
              </a:rPr>
              <a:t>Slides (pptx)</a:t>
            </a:r>
            <a:r>
              <a:rPr lang="en-US" sz="2000" dirty="0"/>
              <a:t> </a:t>
            </a:r>
            <a:r>
              <a:rPr lang="en-US" sz="2000" dirty="0">
                <a:hlinkClick r:id="rId6"/>
              </a:rPr>
              <a:t>(pdf)</a:t>
            </a:r>
            <a:r>
              <a:rPr lang="en-US" sz="2000" dirty="0"/>
              <a:t>] </a:t>
            </a:r>
          </a:p>
        </p:txBody>
      </p:sp>
    </p:spTree>
    <p:extLst>
      <p:ext uri="{BB962C8B-B14F-4D97-AF65-F5344CB8AC3E}">
        <p14:creationId xmlns:p14="http://schemas.microsoft.com/office/powerpoint/2010/main" val="2254748315"/>
      </p:ext>
    </p:extLst>
  </p:cSld>
  <p:clrMapOvr>
    <a:masterClrMapping/>
  </p:clrMapOvr>
  <p:transition/>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For More Open Problems, See (III)</a:t>
            </a:r>
          </a:p>
        </p:txBody>
      </p:sp>
      <p:sp>
        <p:nvSpPr>
          <p:cNvPr id="3" name="Content Placeholder 2"/>
          <p:cNvSpPr>
            <a:spLocks noGrp="1"/>
          </p:cNvSpPr>
          <p:nvPr>
            <p:ph idx="1"/>
          </p:nvPr>
        </p:nvSpPr>
        <p:spPr/>
        <p:txBody>
          <a:bodyPr/>
          <a:lstStyle/>
          <a:p>
            <a:r>
              <a:rPr lang="en-US" dirty="0"/>
              <a:t>Onur Mutlu,</a:t>
            </a:r>
            <a:br>
              <a:rPr lang="en-US" dirty="0"/>
            </a:br>
            <a:r>
              <a:rPr lang="en-US" b="1" dirty="0">
                <a:hlinkClick r:id="rId2"/>
              </a:rPr>
              <a:t>"Memory Scaling: A Systems Architecture Perspective"</a:t>
            </a:r>
            <a:br>
              <a:rPr lang="en-US" dirty="0"/>
            </a:br>
            <a:r>
              <a:rPr lang="en-US" i="1" dirty="0"/>
              <a:t>Technical talk at </a:t>
            </a:r>
            <a:r>
              <a:rPr lang="en-US" i="1" dirty="0">
                <a:hlinkClick r:id="rId3"/>
              </a:rPr>
              <a:t>MemCon 2013</a:t>
            </a:r>
            <a:r>
              <a:rPr lang="en-US" i="1" dirty="0"/>
              <a:t> (</a:t>
            </a:r>
            <a:r>
              <a:rPr lang="en-US" b="1" i="1" dirty="0"/>
              <a:t>MEMCON</a:t>
            </a:r>
            <a:r>
              <a:rPr lang="en-US" i="1" dirty="0"/>
              <a:t>)</a:t>
            </a:r>
            <a:r>
              <a:rPr lang="en-US" dirty="0"/>
              <a:t>, Santa Clara, CA, August 2013. [</a:t>
            </a:r>
            <a:r>
              <a:rPr lang="en-US" dirty="0">
                <a:hlinkClick r:id="rId4"/>
              </a:rPr>
              <a:t>Slides (pptx)</a:t>
            </a:r>
            <a:r>
              <a:rPr lang="en-US" dirty="0"/>
              <a:t> </a:t>
            </a:r>
            <a:r>
              <a:rPr lang="en-US" dirty="0">
                <a:hlinkClick r:id="rId5"/>
              </a:rPr>
              <a:t>(pdf)</a:t>
            </a:r>
            <a:r>
              <a:rPr lang="en-US" dirty="0"/>
              <a:t>]</a:t>
            </a:r>
            <a:br>
              <a:rPr lang="en-US" dirty="0"/>
            </a:br>
            <a:r>
              <a:rPr lang="en-US" dirty="0"/>
              <a:t>[</a:t>
            </a:r>
            <a:r>
              <a:rPr lang="en-US" dirty="0">
                <a:hlinkClick r:id="rId6"/>
              </a:rPr>
              <a:t>Video</a:t>
            </a:r>
            <a:r>
              <a:rPr lang="en-US" dirty="0"/>
              <a:t>] [</a:t>
            </a:r>
            <a:r>
              <a:rPr lang="en-US" dirty="0">
                <a:hlinkClick r:id="rId7"/>
              </a:rPr>
              <a:t>Coverage on StorageSearch</a:t>
            </a:r>
            <a:r>
              <a:rPr lang="en-US" dirty="0"/>
              <a:t>] </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E574D81-B5DE-384D-B24B-566C679AE608}" type="slidenum">
              <a:rPr kumimoji="0" lang="en-US" sz="1600" b="0" i="0" u="none" strike="noStrike" kern="1200" cap="none" spc="0" normalizeH="0" baseline="0" noProof="0" smtClean="0">
                <a:ln>
                  <a:noFill/>
                </a:ln>
                <a:solidFill>
                  <a:srgbClr val="000000"/>
                </a:solidFill>
                <a:effectLst/>
                <a:uLnTx/>
                <a:uFillTx/>
                <a:latin typeface="Garamond" charset="0"/>
                <a:ea typeface="+mn-ea"/>
              </a:rPr>
              <a:pPr marL="0" marR="0" lvl="0" indent="0" algn="r" defTabSz="914400" rtl="0" eaLnBrk="1" fontAlgn="auto" latinLnBrk="0" hangingPunct="1">
                <a:lnSpc>
                  <a:spcPct val="100000"/>
                </a:lnSpc>
                <a:spcBef>
                  <a:spcPts val="0"/>
                </a:spcBef>
                <a:spcAft>
                  <a:spcPts val="0"/>
                </a:spcAft>
                <a:buClrTx/>
                <a:buSzTx/>
                <a:buFontTx/>
                <a:buNone/>
                <a:tabLst/>
                <a:defRPr/>
              </a:pPr>
              <a:t>222</a:t>
            </a:fld>
            <a:endParaRPr kumimoji="0" lang="en-US" sz="1600" b="0" i="0" u="none" strike="noStrike" kern="1200" cap="none" spc="0" normalizeH="0" baseline="0" noProof="0">
              <a:ln>
                <a:noFill/>
              </a:ln>
              <a:solidFill>
                <a:srgbClr val="000000"/>
              </a:solidFill>
              <a:effectLst/>
              <a:uLnTx/>
              <a:uFillTx/>
              <a:latin typeface="Garamond" charset="0"/>
              <a:ea typeface="+mn-ea"/>
            </a:endParaRPr>
          </a:p>
        </p:txBody>
      </p:sp>
      <p:pic>
        <p:nvPicPr>
          <p:cNvPr id="6" name="Picture 5"/>
          <p:cNvPicPr>
            <a:picLocks noChangeAspect="1"/>
          </p:cNvPicPr>
          <p:nvPr/>
        </p:nvPicPr>
        <p:blipFill>
          <a:blip r:embed="rId8"/>
          <a:stretch>
            <a:fillRect/>
          </a:stretch>
        </p:blipFill>
        <p:spPr>
          <a:xfrm>
            <a:off x="0" y="4149080"/>
            <a:ext cx="9144000" cy="1639019"/>
          </a:xfrm>
          <a:prstGeom prst="rect">
            <a:avLst/>
          </a:prstGeom>
        </p:spPr>
      </p:pic>
    </p:spTree>
    <p:extLst>
      <p:ext uri="{BB962C8B-B14F-4D97-AF65-F5344CB8AC3E}">
        <p14:creationId xmlns:p14="http://schemas.microsoft.com/office/powerpoint/2010/main" val="628087618"/>
      </p:ext>
    </p:extLst>
  </p:cSld>
  <p:clrMapOvr>
    <a:masterClrMapping/>
  </p:clrMapOvr>
  <p:transition/>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For More Open Problems, See (IV)</a:t>
            </a:r>
          </a:p>
        </p:txBody>
      </p:sp>
      <p:sp>
        <p:nvSpPr>
          <p:cNvPr id="3" name="Content Placeholder 2"/>
          <p:cNvSpPr>
            <a:spLocks noGrp="1"/>
          </p:cNvSpPr>
          <p:nvPr>
            <p:ph idx="1"/>
          </p:nvPr>
        </p:nvSpPr>
        <p:spPr>
          <a:xfrm>
            <a:off x="228600" y="1124744"/>
            <a:ext cx="8807896" cy="5123656"/>
          </a:xfrm>
        </p:spPr>
        <p:txBody>
          <a:bodyPr/>
          <a:lstStyle/>
          <a:p>
            <a:r>
              <a:rPr lang="en-US" dirty="0"/>
              <a:t>Yu Cai, </a:t>
            </a:r>
            <a:r>
              <a:rPr lang="en-US" dirty="0" err="1"/>
              <a:t>Saugata</a:t>
            </a:r>
            <a:r>
              <a:rPr lang="en-US" dirty="0"/>
              <a:t> </a:t>
            </a:r>
            <a:r>
              <a:rPr lang="en-US" dirty="0" err="1"/>
              <a:t>Ghose</a:t>
            </a:r>
            <a:r>
              <a:rPr lang="en-US" dirty="0"/>
              <a:t>, Erich F. </a:t>
            </a:r>
            <a:r>
              <a:rPr lang="en-US" dirty="0" err="1"/>
              <a:t>Haratsch</a:t>
            </a:r>
            <a:r>
              <a:rPr lang="en-US" dirty="0"/>
              <a:t>, </a:t>
            </a:r>
            <a:r>
              <a:rPr lang="en-US" dirty="0" err="1"/>
              <a:t>Yixin</a:t>
            </a:r>
            <a:r>
              <a:rPr lang="en-US" dirty="0"/>
              <a:t> Luo, and Onur Mutlu,</a:t>
            </a:r>
            <a:br>
              <a:rPr lang="en-US" dirty="0"/>
            </a:br>
            <a:r>
              <a:rPr lang="en-US" b="1" dirty="0"/>
              <a:t>"Error Characterization, Mitigation, and Recovery in Flash Memory Based Solid State Drives"</a:t>
            </a:r>
            <a:br>
              <a:rPr lang="en-US" dirty="0"/>
            </a:br>
            <a:r>
              <a:rPr lang="en-US" i="1" dirty="0"/>
              <a:t>to appear in </a:t>
            </a:r>
            <a:r>
              <a:rPr lang="en-US" i="1" dirty="0">
                <a:hlinkClick r:id="rId2"/>
              </a:rPr>
              <a:t>Proceedings of the IEEE</a:t>
            </a:r>
            <a:r>
              <a:rPr lang="en-US" dirty="0"/>
              <a:t>, 2017.</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mn-ea"/>
              </a:rPr>
              <a:pPr marL="0" marR="0" lvl="0" indent="0" algn="r" defTabSz="914400" rtl="0" eaLnBrk="1" fontAlgn="auto" latinLnBrk="0" hangingPunct="1">
                <a:lnSpc>
                  <a:spcPct val="100000"/>
                </a:lnSpc>
                <a:spcBef>
                  <a:spcPts val="0"/>
                </a:spcBef>
                <a:spcAft>
                  <a:spcPts val="0"/>
                </a:spcAft>
                <a:buClrTx/>
                <a:buSzTx/>
                <a:buFontTx/>
                <a:buNone/>
                <a:tabLst/>
                <a:defRPr/>
              </a:pPr>
              <a:t>223</a:t>
            </a:fld>
            <a:endParaRPr kumimoji="0" lang="en-US" altLang="en-US" sz="1600" b="0" i="0" u="none" strike="noStrike" kern="1200" cap="none" spc="0" normalizeH="0" baseline="0" noProof="0">
              <a:ln>
                <a:noFill/>
              </a:ln>
              <a:solidFill>
                <a:srgbClr val="000000"/>
              </a:solidFill>
              <a:effectLst/>
              <a:uLnTx/>
              <a:uFillTx/>
              <a:latin typeface="Garamond" charset="0"/>
              <a:ea typeface="+mn-ea"/>
            </a:endParaRPr>
          </a:p>
        </p:txBody>
      </p:sp>
      <p:pic>
        <p:nvPicPr>
          <p:cNvPr id="5" name="Picture 4"/>
          <p:cNvPicPr>
            <a:picLocks noChangeAspect="1"/>
          </p:cNvPicPr>
          <p:nvPr/>
        </p:nvPicPr>
        <p:blipFill>
          <a:blip r:embed="rId3"/>
          <a:stretch>
            <a:fillRect/>
          </a:stretch>
        </p:blipFill>
        <p:spPr>
          <a:xfrm>
            <a:off x="0" y="4220553"/>
            <a:ext cx="9144000" cy="1440695"/>
          </a:xfrm>
          <a:prstGeom prst="rect">
            <a:avLst/>
          </a:prstGeom>
        </p:spPr>
      </p:pic>
    </p:spTree>
    <p:extLst>
      <p:ext uri="{BB962C8B-B14F-4D97-AF65-F5344CB8AC3E}">
        <p14:creationId xmlns:p14="http://schemas.microsoft.com/office/powerpoint/2010/main" val="2933603241"/>
      </p:ext>
    </p:extLst>
  </p:cSld>
  <p:clrMapOvr>
    <a:masterClrMapping/>
  </p:clrMapOvr>
  <p:transition/>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Related Videos and Course Materials (I)</a:t>
            </a:r>
          </a:p>
        </p:txBody>
      </p:sp>
      <p:sp>
        <p:nvSpPr>
          <p:cNvPr id="3" name="Content Placeholder 2"/>
          <p:cNvSpPr>
            <a:spLocks noGrp="1"/>
          </p:cNvSpPr>
          <p:nvPr>
            <p:ph idx="1"/>
          </p:nvPr>
        </p:nvSpPr>
        <p:spPr>
          <a:xfrm>
            <a:off x="228600" y="1115597"/>
            <a:ext cx="8915400" cy="5193723"/>
          </a:xfrm>
        </p:spPr>
        <p:txBody>
          <a:bodyPr/>
          <a:lstStyle/>
          <a:p>
            <a:r>
              <a:rPr lang="en-US" b="1" dirty="0">
                <a:hlinkClick r:id="rId2"/>
              </a:rPr>
              <a:t>Undergraduate Computer Architecture Course Lecture Videos</a:t>
            </a:r>
            <a:r>
              <a:rPr lang="en-US" b="1" dirty="0"/>
              <a:t> (</a:t>
            </a:r>
            <a:r>
              <a:rPr lang="en-US" b="1" dirty="0">
                <a:hlinkClick r:id="rId3"/>
              </a:rPr>
              <a:t>2015</a:t>
            </a:r>
            <a:r>
              <a:rPr lang="en-US" b="1" dirty="0"/>
              <a:t>, </a:t>
            </a:r>
            <a:r>
              <a:rPr lang="en-US" b="1" dirty="0">
                <a:hlinkClick r:id="rId4"/>
              </a:rPr>
              <a:t>2014</a:t>
            </a:r>
            <a:r>
              <a:rPr lang="en-US" b="1" dirty="0"/>
              <a:t>, </a:t>
            </a:r>
            <a:r>
              <a:rPr lang="en-US" b="1" dirty="0">
                <a:hlinkClick r:id="rId5"/>
              </a:rPr>
              <a:t>2013</a:t>
            </a:r>
            <a:r>
              <a:rPr lang="en-US" b="1" dirty="0"/>
              <a:t>)</a:t>
            </a:r>
          </a:p>
          <a:p>
            <a:r>
              <a:rPr lang="en-US" b="1" dirty="0">
                <a:hlinkClick r:id="rId6"/>
              </a:rPr>
              <a:t>Undergraduate Computer Architecture Course Materials</a:t>
            </a:r>
            <a:r>
              <a:rPr lang="en-US" b="1" dirty="0"/>
              <a:t> (</a:t>
            </a:r>
            <a:r>
              <a:rPr lang="en-US" b="1" dirty="0">
                <a:hlinkClick r:id="rId6"/>
              </a:rPr>
              <a:t>2015</a:t>
            </a:r>
            <a:r>
              <a:rPr lang="en-US" b="1" dirty="0"/>
              <a:t>, </a:t>
            </a:r>
            <a:r>
              <a:rPr lang="en-US" b="1" dirty="0">
                <a:hlinkClick r:id="rId7"/>
              </a:rPr>
              <a:t>2014</a:t>
            </a:r>
            <a:r>
              <a:rPr lang="en-US" b="1" dirty="0"/>
              <a:t>, </a:t>
            </a:r>
            <a:r>
              <a:rPr lang="en-US" b="1" dirty="0">
                <a:hlinkClick r:id="rId8"/>
              </a:rPr>
              <a:t>2013</a:t>
            </a:r>
            <a:r>
              <a:rPr lang="en-US" b="1" dirty="0"/>
              <a:t>)</a:t>
            </a:r>
          </a:p>
          <a:p>
            <a:endParaRPr lang="en-US" sz="1500" b="1" dirty="0">
              <a:hlinkClick r:id="rId9"/>
            </a:endParaRPr>
          </a:p>
          <a:p>
            <a:endParaRPr lang="en-US" sz="1500" b="1" dirty="0">
              <a:hlinkClick r:id="rId9"/>
            </a:endParaRPr>
          </a:p>
          <a:p>
            <a:r>
              <a:rPr lang="en-US" b="1" dirty="0">
                <a:hlinkClick r:id="rId10"/>
              </a:rPr>
              <a:t>Graduate Computer Architecture Course Lecture Videos</a:t>
            </a:r>
            <a:r>
              <a:rPr lang="en-US" b="1" dirty="0"/>
              <a:t> (</a:t>
            </a:r>
            <a:r>
              <a:rPr lang="en-US" b="1" dirty="0">
                <a:hlinkClick r:id="rId10"/>
              </a:rPr>
              <a:t>2017</a:t>
            </a:r>
            <a:r>
              <a:rPr lang="en-US" b="1" dirty="0"/>
              <a:t>, </a:t>
            </a:r>
            <a:r>
              <a:rPr lang="en-US" b="1" dirty="0">
                <a:hlinkClick r:id="rId11"/>
              </a:rPr>
              <a:t>2015</a:t>
            </a:r>
            <a:r>
              <a:rPr lang="en-US" b="1" dirty="0"/>
              <a:t>, </a:t>
            </a:r>
            <a:r>
              <a:rPr lang="en-US" b="1" dirty="0">
                <a:hlinkClick r:id="rId12"/>
              </a:rPr>
              <a:t>2013</a:t>
            </a:r>
            <a:r>
              <a:rPr lang="en-US" b="1" dirty="0"/>
              <a:t>)</a:t>
            </a:r>
          </a:p>
          <a:p>
            <a:r>
              <a:rPr lang="en-US" b="1" dirty="0">
                <a:hlinkClick r:id="rId13"/>
              </a:rPr>
              <a:t>Graduate Computer Architecture Course Materials</a:t>
            </a:r>
            <a:r>
              <a:rPr lang="en-US" b="1" dirty="0"/>
              <a:t> (</a:t>
            </a:r>
            <a:r>
              <a:rPr lang="en-US" b="1" dirty="0">
                <a:hlinkClick r:id="rId13"/>
              </a:rPr>
              <a:t>2017</a:t>
            </a:r>
            <a:r>
              <a:rPr lang="en-US" b="1" dirty="0"/>
              <a:t>, </a:t>
            </a:r>
            <a:r>
              <a:rPr lang="en-US" b="1" dirty="0">
                <a:hlinkClick r:id="rId14"/>
              </a:rPr>
              <a:t>2015</a:t>
            </a:r>
            <a:r>
              <a:rPr lang="en-US" b="1" dirty="0"/>
              <a:t>, </a:t>
            </a:r>
            <a:r>
              <a:rPr lang="en-US" b="1" dirty="0">
                <a:hlinkClick r:id="rId9"/>
              </a:rPr>
              <a:t>2013</a:t>
            </a:r>
            <a:r>
              <a:rPr lang="en-US" b="1" dirty="0"/>
              <a:t>)</a:t>
            </a:r>
          </a:p>
          <a:p>
            <a:endParaRPr lang="en-US" sz="1500" b="1" dirty="0">
              <a:hlinkClick r:id="rId15"/>
            </a:endParaRPr>
          </a:p>
          <a:p>
            <a:endParaRPr lang="en-US" sz="1500" b="1" dirty="0">
              <a:hlinkClick r:id="rId15"/>
            </a:endParaRPr>
          </a:p>
          <a:p>
            <a:r>
              <a:rPr lang="en-US" b="1" dirty="0">
                <a:hlinkClick r:id="rId15"/>
              </a:rPr>
              <a:t>Parallel Computer Architecture Course Materials</a:t>
            </a:r>
            <a:r>
              <a:rPr lang="en-US" b="1" dirty="0"/>
              <a:t> (</a:t>
            </a:r>
            <a:r>
              <a:rPr lang="en-US" b="1" dirty="0">
                <a:hlinkClick r:id="rId16"/>
              </a:rPr>
              <a:t>Lecture Videos</a:t>
            </a:r>
            <a:r>
              <a:rPr lang="en-US" b="1" dirty="0"/>
              <a:t>)</a:t>
            </a:r>
          </a:p>
          <a:p>
            <a:endParaRPr lang="en-US" sz="1200" b="1" dirty="0">
              <a:hlinkClick r:id="rId17"/>
            </a:endParaRPr>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28456-B93E-5440-A8F9-7EDDF5DA4557}"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224</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spTree>
    <p:extLst>
      <p:ext uri="{BB962C8B-B14F-4D97-AF65-F5344CB8AC3E}">
        <p14:creationId xmlns:p14="http://schemas.microsoft.com/office/powerpoint/2010/main" val="4225355424"/>
      </p:ext>
    </p:extLst>
  </p:cSld>
  <p:clrMapOvr>
    <a:masterClrMapping/>
  </p:clrMapOvr>
  <p:transition/>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Related Videos and Course Materials (II)</a:t>
            </a:r>
          </a:p>
        </p:txBody>
      </p:sp>
      <p:sp>
        <p:nvSpPr>
          <p:cNvPr id="3" name="Content Placeholder 2"/>
          <p:cNvSpPr>
            <a:spLocks noGrp="1"/>
          </p:cNvSpPr>
          <p:nvPr>
            <p:ph idx="1"/>
          </p:nvPr>
        </p:nvSpPr>
        <p:spPr>
          <a:xfrm>
            <a:off x="228600" y="823482"/>
            <a:ext cx="8915400" cy="5193723"/>
          </a:xfrm>
        </p:spPr>
        <p:txBody>
          <a:bodyPr/>
          <a:lstStyle/>
          <a:p>
            <a:endParaRPr lang="en-US" sz="1200" b="1" dirty="0">
              <a:hlinkClick r:id="rId2"/>
            </a:endParaRPr>
          </a:p>
          <a:p>
            <a:r>
              <a:rPr lang="en-US" b="1" dirty="0">
                <a:hlinkClick r:id="rId3"/>
              </a:rPr>
              <a:t>Freshman Digital Circuits and Computer Architecture Course Lecture Videos</a:t>
            </a:r>
            <a:r>
              <a:rPr lang="en-US" b="1" dirty="0"/>
              <a:t> (</a:t>
            </a:r>
            <a:r>
              <a:rPr lang="en-US" b="1" dirty="0">
                <a:hlinkClick r:id="rId4"/>
              </a:rPr>
              <a:t>2018</a:t>
            </a:r>
            <a:r>
              <a:rPr lang="en-US" b="1" dirty="0"/>
              <a:t>, </a:t>
            </a:r>
            <a:r>
              <a:rPr lang="en-US" b="1" dirty="0">
                <a:hlinkClick r:id="rId3"/>
              </a:rPr>
              <a:t>2017</a:t>
            </a:r>
            <a:r>
              <a:rPr lang="en-US" b="1" dirty="0"/>
              <a:t>)</a:t>
            </a:r>
          </a:p>
          <a:p>
            <a:r>
              <a:rPr lang="en-US" b="1" dirty="0">
                <a:hlinkClick r:id="rId5"/>
              </a:rPr>
              <a:t>Freshman Digital Circuits and Computer Architecture Course Materials</a:t>
            </a:r>
            <a:r>
              <a:rPr lang="en-US" b="1" dirty="0"/>
              <a:t> (</a:t>
            </a:r>
            <a:r>
              <a:rPr lang="en-US" b="1" dirty="0">
                <a:hlinkClick r:id="rId5"/>
              </a:rPr>
              <a:t>2018</a:t>
            </a:r>
            <a:r>
              <a:rPr lang="en-US" b="1" dirty="0"/>
              <a:t>)</a:t>
            </a:r>
          </a:p>
          <a:p>
            <a:pPr marL="0" indent="0">
              <a:buNone/>
            </a:pPr>
            <a:endParaRPr lang="en-US" b="1" dirty="0"/>
          </a:p>
          <a:p>
            <a:r>
              <a:rPr lang="en-US" b="1" dirty="0">
                <a:hlinkClick r:id="rId2"/>
              </a:rPr>
              <a:t>Memory Systems Short Course Materials</a:t>
            </a:r>
            <a:r>
              <a:rPr lang="en-US" b="1" dirty="0"/>
              <a:t> </a:t>
            </a:r>
          </a:p>
          <a:p>
            <a:pPr marL="0" indent="0">
              <a:buNone/>
            </a:pPr>
            <a:r>
              <a:rPr lang="en-US" b="1" dirty="0"/>
              <a:t>    (</a:t>
            </a:r>
            <a:r>
              <a:rPr lang="en-US" b="1" dirty="0">
                <a:hlinkClick r:id="rId6"/>
              </a:rPr>
              <a:t>Lecture Video on Main Memory and DRAM Basics</a:t>
            </a:r>
            <a:r>
              <a:rPr lang="en-US" b="1" dirty="0"/>
              <a:t>)</a:t>
            </a:r>
          </a:p>
          <a:p>
            <a:endParaRPr lang="en-US" b="1" dirty="0">
              <a:hlinkClick r:id="rId3"/>
            </a:endParaRPr>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28456-B93E-5440-A8F9-7EDDF5DA4557}"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225</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spTree>
    <p:extLst>
      <p:ext uri="{BB962C8B-B14F-4D97-AF65-F5344CB8AC3E}">
        <p14:creationId xmlns:p14="http://schemas.microsoft.com/office/powerpoint/2010/main" val="2185551632"/>
      </p:ext>
    </p:extLst>
  </p:cSld>
  <p:clrMapOvr>
    <a:masterClrMapping/>
  </p:clrMapOvr>
  <p:transition/>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1"/>
          </p:nvPr>
        </p:nvSpPr>
        <p:spPr>
          <a:xfrm>
            <a:off x="467544" y="3645024"/>
            <a:ext cx="8208912" cy="614362"/>
          </a:xfrm>
        </p:spPr>
        <p:txBody>
          <a:bodyPr>
            <a:noAutofit/>
          </a:bodyPr>
          <a:lstStyle/>
          <a:p>
            <a:r>
              <a:rPr lang="en-US" sz="2200" dirty="0"/>
              <a:t>Onur Mutlu</a:t>
            </a:r>
          </a:p>
          <a:p>
            <a:r>
              <a:rPr lang="en-US" sz="2200" dirty="0">
                <a:hlinkClick r:id="rId3"/>
              </a:rPr>
              <a:t>omutlu@gmail.com</a:t>
            </a:r>
            <a:r>
              <a:rPr lang="en-US" sz="2200" dirty="0"/>
              <a:t> </a:t>
            </a:r>
          </a:p>
          <a:p>
            <a:r>
              <a:rPr lang="en-US" sz="2200" dirty="0">
                <a:hlinkClick r:id="rId4"/>
              </a:rPr>
              <a:t>https://people.inf.ethz.ch/omutlu</a:t>
            </a:r>
            <a:endParaRPr lang="en-US" sz="2200" dirty="0"/>
          </a:p>
          <a:p>
            <a:r>
              <a:rPr lang="en-US" sz="2200" dirty="0"/>
              <a:t>24 June 2018</a:t>
            </a:r>
          </a:p>
          <a:p>
            <a:r>
              <a:rPr lang="en-US" sz="2200" dirty="0"/>
              <a:t>Design Automation Summer School @ DAC 2018</a:t>
            </a:r>
          </a:p>
          <a:p>
            <a:endParaRPr lang="en-US" sz="2200" dirty="0"/>
          </a:p>
          <a:p>
            <a:pPr algn="l"/>
            <a:endParaRPr lang="en-US" sz="2200" dirty="0"/>
          </a:p>
        </p:txBody>
      </p:sp>
      <p:pic>
        <p:nvPicPr>
          <p:cNvPr id="7" name="Picture 6" descr="safari.png"/>
          <p:cNvPicPr>
            <a:picLocks noChangeAspect="1"/>
          </p:cNvPicPr>
          <p:nvPr/>
        </p:nvPicPr>
        <p:blipFill>
          <a:blip r:embed="rId5" cstate="print"/>
          <a:stretch>
            <a:fillRect/>
          </a:stretch>
        </p:blipFill>
        <p:spPr>
          <a:xfrm>
            <a:off x="179512" y="6453336"/>
            <a:ext cx="1080120" cy="312522"/>
          </a:xfrm>
          <a:prstGeom prst="rect">
            <a:avLst/>
          </a:prstGeom>
        </p:spPr>
      </p:pic>
      <p:pic>
        <p:nvPicPr>
          <p:cNvPr id="11" name="Picture 18" descr="logo"/>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404" y="5229200"/>
            <a:ext cx="1387508" cy="1152128"/>
          </a:xfrm>
          <a:prstGeom prst="rect">
            <a:avLst/>
          </a:prstGeom>
          <a:noFill/>
          <a:extLst>
            <a:ext uri="{909E8E84-426E-40dd-AFC4-6F175D3DCCD1}">
              <a14:hiddenFill xmlns="" xmlns:a14="http://schemas.microsoft.com/office/drawing/2010/main">
                <a:solidFill>
                  <a:srgbClr val="FFFFFF"/>
                </a:solidFill>
              </a14:hiddenFill>
            </a:ext>
          </a:extLst>
        </p:spPr>
      </p:pic>
      <p:sp>
        <p:nvSpPr>
          <p:cNvPr id="13" name="Title 1"/>
          <p:cNvSpPr>
            <a:spLocks noGrp="1"/>
          </p:cNvSpPr>
          <p:nvPr>
            <p:ph type="ctrTitle"/>
          </p:nvPr>
        </p:nvSpPr>
        <p:spPr>
          <a:xfrm>
            <a:off x="216024" y="1196752"/>
            <a:ext cx="8820472" cy="2201416"/>
          </a:xfrm>
        </p:spPr>
        <p:txBody>
          <a:bodyPr>
            <a:normAutofit/>
          </a:bodyPr>
          <a:lstStyle/>
          <a:p>
            <a:pPr algn="ctr"/>
            <a:r>
              <a:rPr lang="en-US" sz="4200" dirty="0"/>
              <a:t>Processing Data Where It Makes Sense </a:t>
            </a:r>
            <a:br>
              <a:rPr lang="en-US" sz="4200" dirty="0"/>
            </a:br>
            <a:r>
              <a:rPr lang="en-US" sz="4200" dirty="0"/>
              <a:t>in Modern Computing Systems:</a:t>
            </a:r>
            <a:br>
              <a:rPr lang="en-US" sz="4200" dirty="0"/>
            </a:br>
            <a:r>
              <a:rPr lang="en-US" sz="4200" dirty="0">
                <a:solidFill>
                  <a:srgbClr val="FF0000"/>
                </a:solidFill>
              </a:rPr>
              <a:t>Enabling In-Memory Computation</a:t>
            </a:r>
          </a:p>
        </p:txBody>
      </p:sp>
      <p:pic>
        <p:nvPicPr>
          <p:cNvPr id="10" name="Picture 2" descr="ETH Zurich short logo, black"/>
          <p:cNvPicPr>
            <a:picLocks noChangeAspect="1" noChangeArrowheads="1"/>
          </p:cNvPicPr>
          <p:nvPr/>
        </p:nvPicPr>
        <p:blipFill rotWithShape="1">
          <a:blip r:embed="rId7">
            <a:extLst>
              <a:ext uri="{28A0092B-C50C-407E-A947-70E740481C1C}">
                <a14:useLocalDpi xmlns:a14="http://schemas.microsoft.com/office/drawing/2010/main" val="0"/>
              </a:ext>
            </a:extLst>
          </a:blip>
          <a:srcRect l="6982" t="19970" r="7940" b="18111"/>
          <a:stretch/>
        </p:blipFill>
        <p:spPr bwMode="auto">
          <a:xfrm>
            <a:off x="3261625" y="5805264"/>
            <a:ext cx="2750535" cy="783754"/>
          </a:xfrm>
          <a:prstGeom prst="rect">
            <a:avLst/>
          </a:prstGeom>
          <a:noFill/>
          <a:extLst>
            <a:ext uri="{909E8E84-426E-40dd-AFC4-6F175D3DCCD1}">
              <a14:hiddenFill xmlns="" xmlns:a14="http://schemas.microsoft.com/office/drawing/2010/main">
                <a:solidFill>
                  <a:srgbClr val="FFFFFF"/>
                </a:solidFill>
              </a14:hiddenFill>
            </a:ext>
          </a:extLst>
        </p:spPr>
      </p:pic>
      <p:pic>
        <p:nvPicPr>
          <p:cNvPr id="8" name="Picture 7" descr="Burgundy_CMU_JPG_Logo.jpg">
            <a:extLst>
              <a:ext uri="{FF2B5EF4-FFF2-40B4-BE49-F238E27FC236}">
                <a16:creationId xmlns:a16="http://schemas.microsoft.com/office/drawing/2014/main" id="{FDEF4BF8-4C42-2C48-ACA7-CAA3C1B63EDB}"/>
              </a:ext>
            </a:extLst>
          </p:cNvPr>
          <p:cNvPicPr>
            <a:picLocks noChangeAspect="1"/>
          </p:cNvPicPr>
          <p:nvPr/>
        </p:nvPicPr>
        <p:blipFill>
          <a:blip r:embed="rId8" cstate="print"/>
          <a:stretch>
            <a:fillRect/>
          </a:stretch>
        </p:blipFill>
        <p:spPr>
          <a:xfrm>
            <a:off x="6478027" y="5805264"/>
            <a:ext cx="2532185" cy="914400"/>
          </a:xfrm>
          <a:prstGeom prst="rect">
            <a:avLst/>
          </a:prstGeom>
        </p:spPr>
      </p:pic>
    </p:spTree>
    <p:extLst>
      <p:ext uri="{BB962C8B-B14F-4D97-AF65-F5344CB8AC3E}">
        <p14:creationId xmlns:p14="http://schemas.microsoft.com/office/powerpoint/2010/main" val="3345998367"/>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Some Open Source Tools</a:t>
            </a:r>
          </a:p>
        </p:txBody>
      </p:sp>
      <p:sp>
        <p:nvSpPr>
          <p:cNvPr id="3" name="Content Placeholder 2"/>
          <p:cNvSpPr>
            <a:spLocks noGrp="1"/>
          </p:cNvSpPr>
          <p:nvPr>
            <p:ph idx="1"/>
          </p:nvPr>
        </p:nvSpPr>
        <p:spPr>
          <a:xfrm>
            <a:off x="228600" y="836712"/>
            <a:ext cx="8610600" cy="5193723"/>
          </a:xfrm>
        </p:spPr>
        <p:txBody>
          <a:bodyPr/>
          <a:lstStyle/>
          <a:p>
            <a:r>
              <a:rPr lang="en-US" dirty="0" err="1">
                <a:solidFill>
                  <a:srgbClr val="0000FF"/>
                </a:solidFill>
              </a:rPr>
              <a:t>Rowhammer</a:t>
            </a:r>
            <a:r>
              <a:rPr lang="en-US" dirty="0">
                <a:solidFill>
                  <a:srgbClr val="0000FF"/>
                </a:solidFill>
              </a:rPr>
              <a:t> </a:t>
            </a:r>
          </a:p>
          <a:p>
            <a:pPr lvl="1"/>
            <a:r>
              <a:rPr lang="en-US" dirty="0">
                <a:hlinkClick r:id="rId2"/>
              </a:rPr>
              <a:t>https://github.com/CMU-SAFARI/rowhammer</a:t>
            </a:r>
            <a:r>
              <a:rPr lang="en-US" dirty="0"/>
              <a:t> </a:t>
            </a:r>
          </a:p>
          <a:p>
            <a:r>
              <a:rPr lang="en-US" dirty="0" err="1">
                <a:solidFill>
                  <a:srgbClr val="0000FF"/>
                </a:solidFill>
              </a:rPr>
              <a:t>Ramulator</a:t>
            </a:r>
            <a:r>
              <a:rPr lang="en-US" dirty="0">
                <a:solidFill>
                  <a:srgbClr val="0000FF"/>
                </a:solidFill>
              </a:rPr>
              <a:t> – Fast and Extensible DRAM Simulator</a:t>
            </a:r>
          </a:p>
          <a:p>
            <a:pPr lvl="1"/>
            <a:r>
              <a:rPr lang="en-US" dirty="0">
                <a:hlinkClick r:id="rId3"/>
              </a:rPr>
              <a:t>https://github.com/CMU-SAFARI/ramulator</a:t>
            </a:r>
            <a:r>
              <a:rPr lang="en-US" dirty="0"/>
              <a:t> </a:t>
            </a:r>
          </a:p>
          <a:p>
            <a:r>
              <a:rPr lang="en-US" dirty="0" err="1">
                <a:solidFill>
                  <a:srgbClr val="0000FF"/>
                </a:solidFill>
              </a:rPr>
              <a:t>MemSim</a:t>
            </a:r>
            <a:r>
              <a:rPr lang="en-US" dirty="0">
                <a:solidFill>
                  <a:srgbClr val="0000FF"/>
                </a:solidFill>
              </a:rPr>
              <a:t> </a:t>
            </a:r>
          </a:p>
          <a:p>
            <a:pPr lvl="1"/>
            <a:r>
              <a:rPr lang="en-US" dirty="0">
                <a:hlinkClick r:id="rId4"/>
              </a:rPr>
              <a:t>https://github.com/CMU-SAFARI/memsim</a:t>
            </a:r>
            <a:r>
              <a:rPr lang="en-US" dirty="0"/>
              <a:t> </a:t>
            </a:r>
          </a:p>
          <a:p>
            <a:r>
              <a:rPr lang="en-US" dirty="0" err="1">
                <a:solidFill>
                  <a:srgbClr val="0000FF"/>
                </a:solidFill>
              </a:rPr>
              <a:t>NOCulator</a:t>
            </a:r>
            <a:endParaRPr lang="en-US" dirty="0">
              <a:solidFill>
                <a:srgbClr val="0000FF"/>
              </a:solidFill>
            </a:endParaRPr>
          </a:p>
          <a:p>
            <a:pPr lvl="1"/>
            <a:r>
              <a:rPr lang="en-US" dirty="0">
                <a:hlinkClick r:id="rId5"/>
              </a:rPr>
              <a:t>https://github.com/CMU-SAFARI/NOCulator</a:t>
            </a:r>
            <a:r>
              <a:rPr lang="en-US" dirty="0"/>
              <a:t> </a:t>
            </a:r>
          </a:p>
          <a:p>
            <a:r>
              <a:rPr lang="en-US" dirty="0">
                <a:solidFill>
                  <a:srgbClr val="0000FF"/>
                </a:solidFill>
              </a:rPr>
              <a:t>DRAM Error Model</a:t>
            </a:r>
          </a:p>
          <a:p>
            <a:pPr lvl="1"/>
            <a:r>
              <a:rPr lang="en-US" dirty="0">
                <a:hlinkClick r:id="rId6"/>
              </a:rPr>
              <a:t>http://www.ece.cmu.edu/~safari/tools/memerr/index.html</a:t>
            </a:r>
            <a:r>
              <a:rPr lang="en-US" dirty="0"/>
              <a:t> </a:t>
            </a:r>
          </a:p>
          <a:p>
            <a:pPr lvl="1"/>
            <a:endParaRPr lang="en-US" sz="1200" dirty="0"/>
          </a:p>
          <a:p>
            <a:r>
              <a:rPr lang="en-US" dirty="0">
                <a:solidFill>
                  <a:srgbClr val="FF0000"/>
                </a:solidFill>
              </a:rPr>
              <a:t>Other open-source software from my group</a:t>
            </a:r>
          </a:p>
          <a:p>
            <a:pPr lvl="1"/>
            <a:r>
              <a:rPr lang="en-US" dirty="0">
                <a:hlinkClick r:id="rId7"/>
              </a:rPr>
              <a:t>https://github.com/CMU-SAFARI/</a:t>
            </a:r>
            <a:r>
              <a:rPr lang="en-US" dirty="0"/>
              <a:t> </a:t>
            </a:r>
          </a:p>
          <a:p>
            <a:pPr lvl="1"/>
            <a:r>
              <a:rPr lang="en-US" dirty="0">
                <a:hlinkClick r:id="rId8"/>
              </a:rPr>
              <a:t>http://www.ece.cmu.edu/~safari/tools.html</a:t>
            </a:r>
            <a:r>
              <a:rPr lang="en-US" dirty="0"/>
              <a:t> </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28456-B93E-5440-A8F9-7EDDF5DA4557}"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227</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spTree>
    <p:extLst>
      <p:ext uri="{BB962C8B-B14F-4D97-AF65-F5344CB8AC3E}">
        <p14:creationId xmlns:p14="http://schemas.microsoft.com/office/powerpoint/2010/main" val="758447103"/>
      </p:ext>
    </p:extLst>
  </p:cSld>
  <p:clrMapOvr>
    <a:masterClrMapping/>
  </p:clrMapOvr>
  <p:transition/>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Referenced Papers</a:t>
            </a:r>
          </a:p>
        </p:txBody>
      </p:sp>
      <p:sp>
        <p:nvSpPr>
          <p:cNvPr id="3" name="Content Placeholder 2"/>
          <p:cNvSpPr>
            <a:spLocks noGrp="1"/>
          </p:cNvSpPr>
          <p:nvPr>
            <p:ph idx="1"/>
          </p:nvPr>
        </p:nvSpPr>
        <p:spPr/>
        <p:txBody>
          <a:bodyPr/>
          <a:lstStyle/>
          <a:p>
            <a:endParaRPr lang="en-US" dirty="0"/>
          </a:p>
          <a:p>
            <a:r>
              <a:rPr lang="en-US" dirty="0"/>
              <a:t>All are available at</a:t>
            </a:r>
          </a:p>
          <a:p>
            <a:pPr marL="344487" lvl="1" indent="0">
              <a:buNone/>
            </a:pPr>
            <a:r>
              <a:rPr lang="en-US" dirty="0">
                <a:hlinkClick r:id="rId2"/>
              </a:rPr>
              <a:t>http://users.ece.cmu.edu/~omutlu/projects.htm</a:t>
            </a:r>
            <a:endParaRPr lang="en-US" dirty="0"/>
          </a:p>
          <a:p>
            <a:pPr marL="344487" lvl="1" indent="0">
              <a:buNone/>
            </a:pPr>
            <a:r>
              <a:rPr lang="en-US" dirty="0">
                <a:hlinkClick r:id="rId3"/>
              </a:rPr>
              <a:t>http://scholar.google.com/citations?user=7XyGUGkAAAAJ&amp;hl=en</a:t>
            </a:r>
            <a:endParaRPr lang="en-US" dirty="0"/>
          </a:p>
          <a:p>
            <a:pPr marL="344487" lvl="1" indent="0">
              <a:buNone/>
            </a:pPr>
            <a:endParaRPr lang="en-US" dirty="0"/>
          </a:p>
          <a:p>
            <a:endParaRPr lang="en-US" dirty="0"/>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28456-B93E-5440-A8F9-7EDDF5DA4557}"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228</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spTree>
    <p:extLst>
      <p:ext uri="{BB962C8B-B14F-4D97-AF65-F5344CB8AC3E}">
        <p14:creationId xmlns:p14="http://schemas.microsoft.com/office/powerpoint/2010/main" val="925089977"/>
      </p:ext>
    </p:extLst>
  </p:cSld>
  <p:clrMapOvr>
    <a:masterClrMapping/>
  </p:clrMapOvr>
  <p:transition/>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Acknowledgments</a:t>
            </a:r>
          </a:p>
        </p:txBody>
      </p:sp>
      <p:sp>
        <p:nvSpPr>
          <p:cNvPr id="3" name="Content Placeholder 2"/>
          <p:cNvSpPr>
            <a:spLocks noGrp="1"/>
          </p:cNvSpPr>
          <p:nvPr>
            <p:ph idx="1"/>
          </p:nvPr>
        </p:nvSpPr>
        <p:spPr>
          <a:xfrm>
            <a:off x="228600" y="1187605"/>
            <a:ext cx="8610600" cy="5193723"/>
          </a:xfrm>
        </p:spPr>
        <p:txBody>
          <a:bodyPr/>
          <a:lstStyle/>
          <a:p>
            <a:r>
              <a:rPr lang="en-US" dirty="0">
                <a:solidFill>
                  <a:srgbClr val="0000FF"/>
                </a:solidFill>
              </a:rPr>
              <a:t>My current and past students and postdocs</a:t>
            </a:r>
          </a:p>
          <a:p>
            <a:pPr lvl="1"/>
            <a:r>
              <a:rPr lang="en-US" sz="2100" dirty="0" err="1"/>
              <a:t>Rachata</a:t>
            </a:r>
            <a:r>
              <a:rPr lang="en-US" sz="2100" dirty="0"/>
              <a:t> </a:t>
            </a:r>
            <a:r>
              <a:rPr lang="en-US" sz="2100" dirty="0" err="1"/>
              <a:t>Ausavarungnirun</a:t>
            </a:r>
            <a:r>
              <a:rPr lang="en-US" sz="2100" dirty="0"/>
              <a:t>, Abhishek </a:t>
            </a:r>
            <a:r>
              <a:rPr lang="en-US" sz="2100" dirty="0" err="1"/>
              <a:t>Bhowmick</a:t>
            </a:r>
            <a:r>
              <a:rPr lang="en-US" sz="2100" dirty="0"/>
              <a:t>, </a:t>
            </a:r>
            <a:r>
              <a:rPr lang="en-US" sz="2100" dirty="0" err="1"/>
              <a:t>Amirali</a:t>
            </a:r>
            <a:r>
              <a:rPr lang="en-US" sz="2100" dirty="0"/>
              <a:t> </a:t>
            </a:r>
            <a:r>
              <a:rPr lang="en-US" sz="2100" dirty="0" err="1"/>
              <a:t>Boroumand</a:t>
            </a:r>
            <a:r>
              <a:rPr lang="en-US" sz="2100" dirty="0"/>
              <a:t>, </a:t>
            </a:r>
            <a:r>
              <a:rPr lang="en-US" sz="2100" dirty="0" err="1"/>
              <a:t>Rui</a:t>
            </a:r>
            <a:r>
              <a:rPr lang="en-US" sz="2100" dirty="0"/>
              <a:t> </a:t>
            </a:r>
            <a:r>
              <a:rPr lang="en-US" sz="2100" dirty="0" err="1"/>
              <a:t>Cai</a:t>
            </a:r>
            <a:r>
              <a:rPr lang="en-US" sz="2100" dirty="0"/>
              <a:t>, Yu </a:t>
            </a:r>
            <a:r>
              <a:rPr lang="en-US" sz="2100" dirty="0" err="1"/>
              <a:t>Cai</a:t>
            </a:r>
            <a:r>
              <a:rPr lang="en-US" sz="2100" dirty="0"/>
              <a:t>, Kevin Chang, </a:t>
            </a:r>
            <a:r>
              <a:rPr lang="en-US" sz="2100" dirty="0" err="1"/>
              <a:t>Saugata</a:t>
            </a:r>
            <a:r>
              <a:rPr lang="en-US" sz="2100" dirty="0"/>
              <a:t> </a:t>
            </a:r>
            <a:r>
              <a:rPr lang="en-US" sz="2100" dirty="0" err="1"/>
              <a:t>Ghose</a:t>
            </a:r>
            <a:r>
              <a:rPr lang="en-US" sz="2100" dirty="0"/>
              <a:t>, Kevin Hsieh, Tyler </a:t>
            </a:r>
            <a:r>
              <a:rPr lang="en-US" sz="2100" dirty="0" err="1"/>
              <a:t>Huberty</a:t>
            </a:r>
            <a:r>
              <a:rPr lang="en-US" sz="2100" dirty="0"/>
              <a:t>, Ben </a:t>
            </a:r>
            <a:r>
              <a:rPr lang="en-US" sz="2100" dirty="0" err="1"/>
              <a:t>Jaiyen</a:t>
            </a:r>
            <a:r>
              <a:rPr lang="en-US" sz="2100" dirty="0"/>
              <a:t>, Samira Khan, </a:t>
            </a:r>
            <a:r>
              <a:rPr lang="en-US" sz="2100" dirty="0" err="1"/>
              <a:t>Jeremie</a:t>
            </a:r>
            <a:r>
              <a:rPr lang="en-US" sz="2100" dirty="0"/>
              <a:t> Kim, Yoongu Kim, Yang Li, Jamie Liu, Lavanya Subramanian, Donghyuk Lee, </a:t>
            </a:r>
            <a:r>
              <a:rPr lang="en-US" sz="2100" dirty="0" err="1"/>
              <a:t>Yixin</a:t>
            </a:r>
            <a:r>
              <a:rPr lang="en-US" sz="2100" dirty="0"/>
              <a:t> </a:t>
            </a:r>
            <a:r>
              <a:rPr lang="en-US" sz="2100" dirty="0" err="1"/>
              <a:t>Luo</a:t>
            </a:r>
            <a:r>
              <a:rPr lang="en-US" sz="2100" dirty="0"/>
              <a:t>, Justin Meza, Gennady </a:t>
            </a:r>
            <a:r>
              <a:rPr lang="en-US" sz="2100" dirty="0" err="1"/>
              <a:t>Pekhimenko</a:t>
            </a:r>
            <a:r>
              <a:rPr lang="en-US" sz="2100" dirty="0"/>
              <a:t>, Vivek Seshadri, Lavanya Subramanian, </a:t>
            </a:r>
            <a:r>
              <a:rPr lang="en-US" sz="2100" dirty="0" err="1"/>
              <a:t>Nandita</a:t>
            </a:r>
            <a:r>
              <a:rPr lang="en-US" sz="2100" dirty="0"/>
              <a:t> </a:t>
            </a:r>
            <a:r>
              <a:rPr lang="en-US" sz="2100" dirty="0" err="1"/>
              <a:t>Vijaykumar</a:t>
            </a:r>
            <a:r>
              <a:rPr lang="en-US" sz="2100" dirty="0"/>
              <a:t>, </a:t>
            </a:r>
            <a:r>
              <a:rPr lang="en-US" sz="2100" dirty="0" err="1"/>
              <a:t>HanBin</a:t>
            </a:r>
            <a:r>
              <a:rPr lang="en-US" sz="2100" dirty="0"/>
              <a:t> Yoon, </a:t>
            </a:r>
            <a:r>
              <a:rPr lang="en-US" sz="2100" dirty="0" err="1"/>
              <a:t>Jishen</a:t>
            </a:r>
            <a:r>
              <a:rPr lang="en-US" sz="2100" dirty="0"/>
              <a:t> Zhao, …</a:t>
            </a:r>
          </a:p>
          <a:p>
            <a:endParaRPr lang="en-US" sz="400" dirty="0"/>
          </a:p>
          <a:p>
            <a:endParaRPr lang="en-US" sz="400" dirty="0"/>
          </a:p>
          <a:p>
            <a:endParaRPr lang="en-US" sz="400" dirty="0"/>
          </a:p>
          <a:p>
            <a:r>
              <a:rPr lang="en-US" dirty="0">
                <a:solidFill>
                  <a:srgbClr val="0000FF"/>
                </a:solidFill>
              </a:rPr>
              <a:t>My collaborators</a:t>
            </a:r>
          </a:p>
          <a:p>
            <a:pPr lvl="1"/>
            <a:r>
              <a:rPr lang="en-US" sz="2100" dirty="0"/>
              <a:t>Can Alkan, Chita Das, Phil Gibbons, </a:t>
            </a:r>
            <a:r>
              <a:rPr lang="en-US" sz="2100" dirty="0" err="1"/>
              <a:t>Sriram</a:t>
            </a:r>
            <a:r>
              <a:rPr lang="en-US" sz="2100" dirty="0"/>
              <a:t> </a:t>
            </a:r>
            <a:r>
              <a:rPr lang="en-US" sz="2100" dirty="0" err="1"/>
              <a:t>Govindan</a:t>
            </a:r>
            <a:r>
              <a:rPr lang="en-US" sz="2100" dirty="0"/>
              <a:t>, Norm </a:t>
            </a:r>
            <a:r>
              <a:rPr lang="en-US" sz="2100" dirty="0" err="1"/>
              <a:t>Jouppi</a:t>
            </a:r>
            <a:r>
              <a:rPr lang="en-US" sz="2100" dirty="0"/>
              <a:t>, </a:t>
            </a:r>
            <a:r>
              <a:rPr lang="en-US" sz="2100" dirty="0" err="1"/>
              <a:t>Mahmut</a:t>
            </a:r>
            <a:r>
              <a:rPr lang="en-US" sz="2100" dirty="0"/>
              <a:t> </a:t>
            </a:r>
            <a:r>
              <a:rPr lang="en-US" sz="2100" dirty="0" err="1"/>
              <a:t>Kandemir</a:t>
            </a:r>
            <a:r>
              <a:rPr lang="en-US" sz="2100" dirty="0"/>
              <a:t>, Mike </a:t>
            </a:r>
            <a:r>
              <a:rPr lang="en-US" sz="2100" dirty="0" err="1"/>
              <a:t>Kozuch</a:t>
            </a:r>
            <a:r>
              <a:rPr lang="en-US" sz="2100" dirty="0"/>
              <a:t>, </a:t>
            </a:r>
            <a:r>
              <a:rPr lang="en-US" sz="2100" dirty="0" err="1"/>
              <a:t>Konrad</a:t>
            </a:r>
            <a:r>
              <a:rPr lang="en-US" sz="2100" dirty="0"/>
              <a:t> Lai, Ken Mai, Todd Mowry, Yale </a:t>
            </a:r>
            <a:r>
              <a:rPr lang="en-US" sz="2100" dirty="0" err="1"/>
              <a:t>Patt</a:t>
            </a:r>
            <a:r>
              <a:rPr lang="en-US" sz="2100" dirty="0"/>
              <a:t>, </a:t>
            </a:r>
            <a:r>
              <a:rPr lang="en-US" sz="2100" dirty="0" err="1"/>
              <a:t>Moinuddin</a:t>
            </a:r>
            <a:r>
              <a:rPr lang="en-US" sz="2100" dirty="0"/>
              <a:t> </a:t>
            </a:r>
            <a:r>
              <a:rPr lang="en-US" sz="2100" dirty="0" err="1"/>
              <a:t>Qureshi</a:t>
            </a:r>
            <a:r>
              <a:rPr lang="en-US" sz="2100" dirty="0"/>
              <a:t>, Partha Ranganathan, </a:t>
            </a:r>
            <a:r>
              <a:rPr lang="en-US" sz="2100" dirty="0" err="1"/>
              <a:t>Bikash</a:t>
            </a:r>
            <a:r>
              <a:rPr lang="en-US" sz="2100" dirty="0"/>
              <a:t> Sharma, </a:t>
            </a:r>
            <a:r>
              <a:rPr lang="en-US" sz="2100" dirty="0" err="1"/>
              <a:t>Kushagra</a:t>
            </a:r>
            <a:r>
              <a:rPr lang="en-US" sz="2100" dirty="0"/>
              <a:t> </a:t>
            </a:r>
            <a:r>
              <a:rPr lang="en-US" sz="2100" dirty="0" err="1"/>
              <a:t>Vaid</a:t>
            </a:r>
            <a:r>
              <a:rPr lang="en-US" sz="2100" dirty="0"/>
              <a:t>, Chris Wilkerson, …</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28456-B93E-5440-A8F9-7EDDF5DA4557}" type="slidenum">
              <a:rPr kumimoji="0" 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229</a:t>
            </a:fld>
            <a:endParaRPr kumimoji="0" 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Tree>
    <p:extLst>
      <p:ext uri="{BB962C8B-B14F-4D97-AF65-F5344CB8AC3E}">
        <p14:creationId xmlns:p14="http://schemas.microsoft.com/office/powerpoint/2010/main" val="2501062886"/>
      </p:ext>
    </p:extLst>
  </p:cSld>
  <p:clrMapOvr>
    <a:masterClrMapping/>
  </p:clrMapOvr>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0D5E408-C764-D045-BD7E-9E9080A7EAEA}"/>
              </a:ext>
            </a:extLst>
          </p:cNvPr>
          <p:cNvSpPr>
            <a:spLocks noGrp="1"/>
          </p:cNvSpPr>
          <p:nvPr>
            <p:ph type="title"/>
          </p:nvPr>
        </p:nvSpPr>
        <p:spPr/>
        <p:txBody>
          <a:bodyPr/>
          <a:lstStyle/>
          <a:p>
            <a:r>
              <a:rPr lang="en-US" dirty="0"/>
              <a:t>More on Genome Analysis: Another Talk</a:t>
            </a:r>
          </a:p>
        </p:txBody>
      </p:sp>
      <p:sp>
        <p:nvSpPr>
          <p:cNvPr id="4" name="Slide Number Placeholder 3">
            <a:extLst>
              <a:ext uri="{FF2B5EF4-FFF2-40B4-BE49-F238E27FC236}">
                <a16:creationId xmlns:a16="http://schemas.microsoft.com/office/drawing/2014/main" id="{819C577A-9665-DA47-916C-F8E9CED1AFFC}"/>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3" name="Picture 2">
            <a:extLst>
              <a:ext uri="{FF2B5EF4-FFF2-40B4-BE49-F238E27FC236}">
                <a16:creationId xmlns:a16="http://schemas.microsoft.com/office/drawing/2014/main" id="{EFB584AB-3B41-F64D-BEF2-930B63D95465}"/>
              </a:ext>
            </a:extLst>
          </p:cNvPr>
          <p:cNvPicPr>
            <a:picLocks noChangeAspect="1"/>
          </p:cNvPicPr>
          <p:nvPr/>
        </p:nvPicPr>
        <p:blipFill>
          <a:blip r:embed="rId2"/>
          <a:stretch>
            <a:fillRect/>
          </a:stretch>
        </p:blipFill>
        <p:spPr>
          <a:xfrm>
            <a:off x="899592" y="1036211"/>
            <a:ext cx="6998618" cy="5201101"/>
          </a:xfrm>
          <a:prstGeom prst="rect">
            <a:avLst/>
          </a:prstGeom>
        </p:spPr>
      </p:pic>
    </p:spTree>
    <p:extLst>
      <p:ext uri="{BB962C8B-B14F-4D97-AF65-F5344CB8AC3E}">
        <p14:creationId xmlns:p14="http://schemas.microsoft.com/office/powerpoint/2010/main" val="1674505424"/>
      </p:ext>
    </p:extLst>
  </p:cSld>
  <p:clrMapOvr>
    <a:masterClrMapping/>
  </p:clrMapOvr>
  <p:transition/>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Funding Acknowledgments</a:t>
            </a:r>
          </a:p>
        </p:txBody>
      </p:sp>
      <p:sp>
        <p:nvSpPr>
          <p:cNvPr id="3" name="Content Placeholder 2"/>
          <p:cNvSpPr>
            <a:spLocks noGrp="1"/>
          </p:cNvSpPr>
          <p:nvPr>
            <p:ph idx="1"/>
          </p:nvPr>
        </p:nvSpPr>
        <p:spPr/>
        <p:txBody>
          <a:bodyPr/>
          <a:lstStyle/>
          <a:p>
            <a:r>
              <a:rPr lang="en-US" dirty="0"/>
              <a:t>NSF</a:t>
            </a:r>
          </a:p>
          <a:p>
            <a:r>
              <a:rPr lang="en-US" dirty="0"/>
              <a:t>GSRC</a:t>
            </a:r>
          </a:p>
          <a:p>
            <a:r>
              <a:rPr lang="en-US" dirty="0"/>
              <a:t>SRC</a:t>
            </a:r>
          </a:p>
          <a:p>
            <a:r>
              <a:rPr lang="en-US" dirty="0" err="1"/>
              <a:t>CyLab</a:t>
            </a:r>
            <a:endParaRPr lang="en-US" dirty="0"/>
          </a:p>
          <a:p>
            <a:r>
              <a:rPr lang="en-US" dirty="0"/>
              <a:t>Alibaba, AMD, Google, Facebook, HP Labs, Huawei, IBM, Intel, Microsoft, Nvidia, Oracle, Qualcomm, Rambus, Samsung, Seagate, VMware</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28456-B93E-5440-A8F9-7EDDF5DA4557}" type="slidenum">
              <a:rPr kumimoji="0" 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230</a:t>
            </a:fld>
            <a:endParaRPr kumimoji="0" 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Tree>
    <p:extLst>
      <p:ext uri="{BB962C8B-B14F-4D97-AF65-F5344CB8AC3E}">
        <p14:creationId xmlns:p14="http://schemas.microsoft.com/office/powerpoint/2010/main" val="250385625"/>
      </p:ext>
    </p:extLst>
  </p:cSld>
  <p:clrMapOvr>
    <a:masterClrMapping/>
  </p:clrMapOvr>
  <p:transition/>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Title 1"/>
          <p:cNvSpPr>
            <a:spLocks noGrp="1"/>
          </p:cNvSpPr>
          <p:nvPr>
            <p:ph type="ctrTitle"/>
          </p:nvPr>
        </p:nvSpPr>
        <p:spPr>
          <a:xfrm>
            <a:off x="685800" y="1676400"/>
            <a:ext cx="7924800" cy="1752600"/>
          </a:xfrm>
        </p:spPr>
        <p:txBody>
          <a:bodyPr/>
          <a:lstStyle/>
          <a:p>
            <a:r>
              <a:rPr lang="en-US" dirty="0">
                <a:latin typeface="Garamond" charset="0"/>
              </a:rPr>
              <a:t>Tesseract: Extra Slides</a:t>
            </a:r>
          </a:p>
        </p:txBody>
      </p:sp>
      <p:sp>
        <p:nvSpPr>
          <p:cNvPr id="150530" name="Subtitle 2"/>
          <p:cNvSpPr>
            <a:spLocks noGrp="1"/>
          </p:cNvSpPr>
          <p:nvPr>
            <p:ph type="subTitle" idx="1"/>
          </p:nvPr>
        </p:nvSpPr>
        <p:spPr/>
        <p:txBody>
          <a:bodyPr/>
          <a:lstStyle/>
          <a:p>
            <a:pPr>
              <a:buFont typeface="Wingdings" charset="0"/>
              <a:buNone/>
            </a:pPr>
            <a:endParaRPr lang="en-US">
              <a:latin typeface="Tahoma" charset="0"/>
            </a:endParaRPr>
          </a:p>
        </p:txBody>
      </p:sp>
      <p:sp>
        <p:nvSpPr>
          <p:cNvPr id="150531" name="Slide Number Placeholder 3"/>
          <p:cNvSpPr>
            <a:spLocks noGrp="1"/>
          </p:cNvSpPr>
          <p:nvPr>
            <p:ph type="sldNum" sz="quarter" idx="12"/>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64E342A0-F66A-8349-9DE5-CDF9A06A5894}" type="slidenum">
              <a:rPr kumimoji="0" lang="en-US" sz="1200" b="0" i="0" u="none" strike="noStrike" kern="1200" cap="none" spc="0" normalizeH="0" baseline="0" noProof="0">
                <a:ln>
                  <a:noFill/>
                </a:ln>
                <a:solidFill>
                  <a:srgbClr val="000000"/>
                </a:solidFill>
                <a:effectLst/>
                <a:uLnTx/>
                <a:uFillTx/>
                <a:latin typeface="Garamond" charset="0"/>
                <a:ea typeface="ＭＳ Ｐゴシック" charset="0"/>
                <a:cs typeface="Arial" charset="0"/>
              </a:rPr>
              <a:pPr marL="0" marR="0" lvl="0" indent="0" algn="r" defTabSz="914400" rtl="0" eaLnBrk="1" fontAlgn="auto" latinLnBrk="0" hangingPunct="1">
                <a:lnSpc>
                  <a:spcPct val="100000"/>
                </a:lnSpc>
                <a:spcBef>
                  <a:spcPts val="0"/>
                </a:spcBef>
                <a:spcAft>
                  <a:spcPts val="0"/>
                </a:spcAft>
                <a:buClrTx/>
                <a:buSzTx/>
                <a:buFontTx/>
                <a:buNone/>
                <a:tabLst/>
                <a:defRPr/>
              </a:pPr>
              <a:t>231</a:t>
            </a:fld>
            <a:endParaRPr kumimoji="0" lang="en-US" sz="1200" b="0" i="0" u="none" strike="noStrike" kern="1200" cap="none" spc="0" normalizeH="0" baseline="0" noProof="0">
              <a:ln>
                <a:noFill/>
              </a:ln>
              <a:solidFill>
                <a:srgbClr val="000000"/>
              </a:solidFill>
              <a:effectLst/>
              <a:uLnTx/>
              <a:uFillTx/>
              <a:latin typeface="Garamond" charset="0"/>
              <a:ea typeface="ＭＳ Ｐゴシック" charset="0"/>
              <a:cs typeface="Arial" charset="0"/>
            </a:endParaRPr>
          </a:p>
        </p:txBody>
      </p:sp>
    </p:spTree>
    <p:extLst>
      <p:ext uri="{BB962C8B-B14F-4D97-AF65-F5344CB8AC3E}">
        <p14:creationId xmlns:p14="http://schemas.microsoft.com/office/powerpoint/2010/main" val="3136752320"/>
      </p:ext>
    </p:extLst>
  </p:cSld>
  <p:clrMapOvr>
    <a:masterClrMapping/>
  </p:clrMapOvr>
  <p:transition/>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Communications In Tesseract (I)</a:t>
            </a:r>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232</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2"/>
          <a:stretch>
            <a:fillRect/>
          </a:stretch>
        </p:blipFill>
        <p:spPr>
          <a:xfrm>
            <a:off x="266700" y="1135681"/>
            <a:ext cx="8267700" cy="5176881"/>
          </a:xfrm>
          <a:prstGeom prst="rect">
            <a:avLst/>
          </a:prstGeom>
        </p:spPr>
      </p:pic>
    </p:spTree>
    <p:extLst>
      <p:ext uri="{BB962C8B-B14F-4D97-AF65-F5344CB8AC3E}">
        <p14:creationId xmlns:p14="http://schemas.microsoft.com/office/powerpoint/2010/main" val="2301551742"/>
      </p:ext>
    </p:extLst>
  </p:cSld>
  <p:clrMapOvr>
    <a:masterClrMapping/>
  </p:clrMapOvr>
  <p:transition/>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Communications In Tesseract (II)</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233</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2"/>
          <a:stretch>
            <a:fillRect/>
          </a:stretch>
        </p:blipFill>
        <p:spPr>
          <a:xfrm>
            <a:off x="228600" y="1105123"/>
            <a:ext cx="8229600" cy="5219477"/>
          </a:xfrm>
          <a:prstGeom prst="rect">
            <a:avLst/>
          </a:prstGeom>
        </p:spPr>
      </p:pic>
    </p:spTree>
    <p:extLst>
      <p:ext uri="{BB962C8B-B14F-4D97-AF65-F5344CB8AC3E}">
        <p14:creationId xmlns:p14="http://schemas.microsoft.com/office/powerpoint/2010/main" val="2193900795"/>
      </p:ext>
    </p:extLst>
  </p:cSld>
  <p:clrMapOvr>
    <a:masterClrMapping/>
  </p:clrMapOvr>
  <p:transition/>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Communications In Tesseract (III)</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234</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3" name="Picture 2"/>
          <p:cNvPicPr>
            <a:picLocks noChangeAspect="1"/>
          </p:cNvPicPr>
          <p:nvPr/>
        </p:nvPicPr>
        <p:blipFill>
          <a:blip r:embed="rId2"/>
          <a:stretch>
            <a:fillRect/>
          </a:stretch>
        </p:blipFill>
        <p:spPr>
          <a:xfrm>
            <a:off x="304800" y="1069117"/>
            <a:ext cx="8305800" cy="5255483"/>
          </a:xfrm>
          <a:prstGeom prst="rect">
            <a:avLst/>
          </a:prstGeom>
        </p:spPr>
      </p:pic>
    </p:spTree>
    <p:extLst>
      <p:ext uri="{BB962C8B-B14F-4D97-AF65-F5344CB8AC3E}">
        <p14:creationId xmlns:p14="http://schemas.microsoft.com/office/powerpoint/2010/main" val="4019619368"/>
      </p:ext>
    </p:extLst>
  </p:cSld>
  <p:clrMapOvr>
    <a:masterClrMapping/>
  </p:clrMapOvr>
  <p:transition/>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Remote Function Call (Non-Blocking)</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235</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2"/>
          <a:stretch>
            <a:fillRect/>
          </a:stretch>
        </p:blipFill>
        <p:spPr>
          <a:xfrm>
            <a:off x="254000" y="1066800"/>
            <a:ext cx="8229600" cy="5237018"/>
          </a:xfrm>
          <a:prstGeom prst="rect">
            <a:avLst/>
          </a:prstGeom>
        </p:spPr>
      </p:pic>
    </p:spTree>
    <p:extLst>
      <p:ext uri="{BB962C8B-B14F-4D97-AF65-F5344CB8AC3E}">
        <p14:creationId xmlns:p14="http://schemas.microsoft.com/office/powerpoint/2010/main" val="1044343499"/>
      </p:ext>
    </p:extLst>
  </p:cSld>
  <p:clrMapOvr>
    <a:masterClrMapping/>
  </p:clrMapOvr>
  <p:transition/>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t>Effect of Bandwidth &amp; Programming Model</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236</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graphicFrame>
        <p:nvGraphicFramePr>
          <p:cNvPr id="22" name="내용 개체 틀 5"/>
          <p:cNvGraphicFramePr>
            <a:graphicFrameLocks noGrp="1"/>
          </p:cNvGraphicFramePr>
          <p:nvPr>
            <p:ph idx="1"/>
            <p:extLst/>
          </p:nvPr>
        </p:nvGraphicFramePr>
        <p:xfrm>
          <a:off x="457200" y="1700808"/>
          <a:ext cx="8229600" cy="4607917"/>
        </p:xfrm>
        <a:graphic>
          <a:graphicData uri="http://schemas.openxmlformats.org/drawingml/2006/chart">
            <c:chart xmlns:c="http://schemas.openxmlformats.org/drawingml/2006/chart" xmlns:r="http://schemas.openxmlformats.org/officeDocument/2006/relationships" r:id="rId2"/>
          </a:graphicData>
        </a:graphic>
      </p:graphicFrame>
      <p:grpSp>
        <p:nvGrpSpPr>
          <p:cNvPr id="23" name="그룹 16"/>
          <p:cNvGrpSpPr/>
          <p:nvPr/>
        </p:nvGrpSpPr>
        <p:grpSpPr>
          <a:xfrm>
            <a:off x="1619672" y="1331476"/>
            <a:ext cx="6799895" cy="369332"/>
            <a:chOff x="1403648" y="1121713"/>
            <a:chExt cx="6799895" cy="369332"/>
          </a:xfrm>
        </p:grpSpPr>
        <p:grpSp>
          <p:nvGrpSpPr>
            <p:cNvPr id="24" name="그룹 14"/>
            <p:cNvGrpSpPr/>
            <p:nvPr/>
          </p:nvGrpSpPr>
          <p:grpSpPr>
            <a:xfrm>
              <a:off x="1403648" y="1121713"/>
              <a:ext cx="3460399" cy="369332"/>
              <a:chOff x="1403648" y="1121713"/>
              <a:chExt cx="3460399" cy="369332"/>
            </a:xfrm>
          </p:grpSpPr>
          <p:sp>
            <p:nvSpPr>
              <p:cNvPr id="28" name="TextBox 27"/>
              <p:cNvSpPr txBox="1"/>
              <p:nvPr/>
            </p:nvSpPr>
            <p:spPr>
              <a:xfrm>
                <a:off x="1708458" y="1121713"/>
                <a:ext cx="3155589" cy="369332"/>
              </a:xfrm>
              <a:prstGeom prst="rect">
                <a:avLst/>
              </a:prstGeom>
              <a:solidFill>
                <a:sysClr val="window" lastClr="FFFFFF"/>
              </a:solidFill>
            </p:spPr>
            <p:txBody>
              <a:bodyPr wrap="none" lIns="14400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800" b="0" i="0" u="none" strike="noStrike" kern="0" cap="none" spc="0" normalizeH="0" baseline="0" noProof="0" dirty="0">
                    <a:ln>
                      <a:noFill/>
                    </a:ln>
                    <a:solidFill>
                      <a:sysClr val="windowText" lastClr="000000"/>
                    </a:solidFill>
                    <a:effectLst/>
                    <a:uLnTx/>
                    <a:uFillTx/>
                    <a:latin typeface="Tahoma"/>
                    <a:ea typeface="+mn-ea"/>
                    <a:cs typeface="+mn-cs"/>
                  </a:rPr>
                  <a:t>HMC-MC Bandwidth (640GB/s)</a:t>
                </a:r>
                <a:endParaRPr kumimoji="0" lang="ko-KR" altLang="en-US" sz="1800" b="0" i="0" u="none" strike="noStrike" kern="0" cap="none" spc="0" normalizeH="0" baseline="0" noProof="0" dirty="0">
                  <a:ln>
                    <a:noFill/>
                  </a:ln>
                  <a:solidFill>
                    <a:sysClr val="windowText" lastClr="000000"/>
                  </a:solidFill>
                  <a:effectLst/>
                  <a:uLnTx/>
                  <a:uFillTx/>
                  <a:latin typeface="Tahoma"/>
                  <a:ea typeface="+mn-ea"/>
                  <a:cs typeface="+mn-cs"/>
                </a:endParaRPr>
              </a:p>
            </p:txBody>
          </p:sp>
          <p:sp>
            <p:nvSpPr>
              <p:cNvPr id="29" name="직사각형 6"/>
              <p:cNvSpPr/>
              <p:nvPr/>
            </p:nvSpPr>
            <p:spPr>
              <a:xfrm>
                <a:off x="1403648" y="1218344"/>
                <a:ext cx="288032" cy="209626"/>
              </a:xfrm>
              <a:prstGeom prst="rect">
                <a:avLst/>
              </a:prstGeom>
              <a:solidFill>
                <a:srgbClr val="5DA5DA"/>
              </a:solidFill>
              <a:ln w="12700" cap="flat" cmpd="sng" algn="ctr">
                <a:solidFill>
                  <a:srgbClr val="5DA5DA">
                    <a:lumMod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sysClr val="window" lastClr="FFFFFF"/>
                  </a:solidFill>
                  <a:effectLst/>
                  <a:uLnTx/>
                  <a:uFillTx/>
                  <a:latin typeface="Calibri"/>
                  <a:ea typeface="나눔고딕"/>
                  <a:cs typeface="+mn-cs"/>
                </a:endParaRPr>
              </a:p>
            </p:txBody>
          </p:sp>
        </p:grpSp>
        <p:grpSp>
          <p:nvGrpSpPr>
            <p:cNvPr id="25" name="그룹 13"/>
            <p:cNvGrpSpPr/>
            <p:nvPr/>
          </p:nvGrpSpPr>
          <p:grpSpPr>
            <a:xfrm>
              <a:off x="5004048" y="1121713"/>
              <a:ext cx="3199495" cy="369332"/>
              <a:chOff x="1403648" y="1501413"/>
              <a:chExt cx="3199495" cy="369332"/>
            </a:xfrm>
          </p:grpSpPr>
          <p:sp>
            <p:nvSpPr>
              <p:cNvPr id="26" name="TextBox 25"/>
              <p:cNvSpPr txBox="1"/>
              <p:nvPr/>
            </p:nvSpPr>
            <p:spPr>
              <a:xfrm>
                <a:off x="1708458" y="1501413"/>
                <a:ext cx="2894685" cy="369332"/>
              </a:xfrm>
              <a:prstGeom prst="rect">
                <a:avLst/>
              </a:prstGeom>
              <a:solidFill>
                <a:sysClr val="window" lastClr="FFFFFF"/>
              </a:solidFill>
            </p:spPr>
            <p:txBody>
              <a:bodyPr wrap="none" lIns="14400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800" b="0" i="0" u="none" strike="noStrike" kern="0" cap="none" spc="0" normalizeH="0" baseline="0" noProof="0" dirty="0">
                    <a:ln>
                      <a:noFill/>
                    </a:ln>
                    <a:solidFill>
                      <a:sysClr val="windowText" lastClr="000000"/>
                    </a:solidFill>
                    <a:effectLst/>
                    <a:uLnTx/>
                    <a:uFillTx/>
                    <a:latin typeface="Tahoma"/>
                    <a:ea typeface="+mn-ea"/>
                    <a:cs typeface="+mn-cs"/>
                  </a:rPr>
                  <a:t>Tesseract Bandwidth (8TB/s)</a:t>
                </a:r>
                <a:endParaRPr kumimoji="0" lang="ko-KR" altLang="en-US" sz="1800" b="0" i="0" u="none" strike="noStrike" kern="0" cap="none" spc="0" normalizeH="0" baseline="0" noProof="0" dirty="0">
                  <a:ln>
                    <a:noFill/>
                  </a:ln>
                  <a:solidFill>
                    <a:sysClr val="windowText" lastClr="000000"/>
                  </a:solidFill>
                  <a:effectLst/>
                  <a:uLnTx/>
                  <a:uFillTx/>
                  <a:latin typeface="Tahoma"/>
                  <a:ea typeface="+mn-ea"/>
                  <a:cs typeface="+mn-cs"/>
                </a:endParaRPr>
              </a:p>
            </p:txBody>
          </p:sp>
          <p:sp>
            <p:nvSpPr>
              <p:cNvPr id="27" name="직사각형 15"/>
              <p:cNvSpPr/>
              <p:nvPr/>
            </p:nvSpPr>
            <p:spPr>
              <a:xfrm>
                <a:off x="1403648" y="1595849"/>
                <a:ext cx="288032" cy="209626"/>
              </a:xfrm>
              <a:prstGeom prst="rect">
                <a:avLst/>
              </a:prstGeom>
              <a:solidFill>
                <a:srgbClr val="60BD68"/>
              </a:solidFill>
              <a:ln w="12700" cap="flat" cmpd="sng" algn="ctr">
                <a:solidFill>
                  <a:srgbClr val="60BD68">
                    <a:lumMod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sysClr val="window" lastClr="FFFFFF"/>
                  </a:solidFill>
                  <a:effectLst/>
                  <a:uLnTx/>
                  <a:uFillTx/>
                  <a:latin typeface="Calibri"/>
                  <a:ea typeface="나눔고딕"/>
                  <a:cs typeface="+mn-cs"/>
                </a:endParaRPr>
              </a:p>
            </p:txBody>
          </p:sp>
        </p:grpSp>
      </p:grpSp>
      <p:grpSp>
        <p:nvGrpSpPr>
          <p:cNvPr id="30" name="그룹 28"/>
          <p:cNvGrpSpPr/>
          <p:nvPr/>
        </p:nvGrpSpPr>
        <p:grpSpPr>
          <a:xfrm>
            <a:off x="1736523" y="4297918"/>
            <a:ext cx="1795242" cy="621215"/>
            <a:chOff x="1736523" y="4297918"/>
            <a:chExt cx="1795242" cy="621215"/>
          </a:xfrm>
        </p:grpSpPr>
        <p:cxnSp>
          <p:nvCxnSpPr>
            <p:cNvPr id="31" name="직선 화살표 연결선 4"/>
            <p:cNvCxnSpPr/>
            <p:nvPr/>
          </p:nvCxnSpPr>
          <p:spPr>
            <a:xfrm>
              <a:off x="2230039" y="4309533"/>
              <a:ext cx="0" cy="609600"/>
            </a:xfrm>
            <a:prstGeom prst="straightConnector1">
              <a:avLst/>
            </a:prstGeom>
            <a:noFill/>
            <a:ln w="25400" cap="flat" cmpd="sng" algn="ctr">
              <a:solidFill>
                <a:sysClr val="windowText" lastClr="000000"/>
              </a:solidFill>
              <a:prstDash val="solid"/>
              <a:headEnd type="stealth" w="lg" len="lg"/>
              <a:tailEnd type="stealth" w="lg" len="lg"/>
            </a:ln>
            <a:effectLst>
              <a:outerShdw blurRad="40000" dist="20000" dir="5400000" rotWithShape="0">
                <a:srgbClr val="000000">
                  <a:alpha val="38000"/>
                </a:srgbClr>
              </a:outerShdw>
            </a:effectLst>
          </p:spPr>
        </p:cxnSp>
        <p:cxnSp>
          <p:nvCxnSpPr>
            <p:cNvPr id="32" name="직선 연결선 11"/>
            <p:cNvCxnSpPr/>
            <p:nvPr/>
          </p:nvCxnSpPr>
          <p:spPr>
            <a:xfrm flipH="1">
              <a:off x="1736523" y="4297918"/>
              <a:ext cx="1795242" cy="0"/>
            </a:xfrm>
            <a:prstGeom prst="line">
              <a:avLst/>
            </a:prstGeom>
            <a:noFill/>
            <a:ln w="25400" cap="flat" cmpd="sng" algn="ctr">
              <a:solidFill>
                <a:sysClr val="windowText" lastClr="000000"/>
              </a:solidFill>
              <a:prstDash val="dash"/>
            </a:ln>
            <a:effectLst>
              <a:outerShdw blurRad="40000" dist="20000" dir="5400000" rotWithShape="0">
                <a:srgbClr val="000000">
                  <a:alpha val="38000"/>
                </a:srgbClr>
              </a:outerShdw>
            </a:effectLst>
          </p:spPr>
        </p:cxnSp>
        <p:sp>
          <p:nvSpPr>
            <p:cNvPr id="33" name="TextBox 32"/>
            <p:cNvSpPr txBox="1"/>
            <p:nvPr/>
          </p:nvSpPr>
          <p:spPr>
            <a:xfrm>
              <a:off x="2247362" y="4429667"/>
              <a:ext cx="1202573" cy="369332"/>
            </a:xfrm>
            <a:prstGeom prst="rect">
              <a:avLst/>
            </a:prstGeom>
            <a:noFill/>
          </p:spPr>
          <p:txBody>
            <a:bodyPr wrap="non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800" b="0" i="0" u="none" strike="noStrike" kern="0" cap="none" spc="0" normalizeH="0" baseline="0" noProof="0" dirty="0">
                  <a:ln>
                    <a:noFill/>
                  </a:ln>
                  <a:solidFill>
                    <a:sysClr val="windowText" lastClr="000000"/>
                  </a:solidFill>
                  <a:effectLst/>
                  <a:uLnTx/>
                  <a:uFillTx/>
                  <a:latin typeface="Tahoma"/>
                  <a:ea typeface="+mn-ea"/>
                  <a:cs typeface="+mn-cs"/>
                </a:rPr>
                <a:t>Bandwidth</a:t>
              </a:r>
              <a:endParaRPr kumimoji="0" lang="ko-KR" altLang="en-US" sz="1800" b="0" i="0" u="none" strike="noStrike" kern="0" cap="none" spc="0" normalizeH="0" baseline="0" noProof="0" dirty="0">
                <a:ln>
                  <a:noFill/>
                </a:ln>
                <a:solidFill>
                  <a:sysClr val="windowText" lastClr="000000"/>
                </a:solidFill>
                <a:effectLst/>
                <a:uLnTx/>
                <a:uFillTx/>
                <a:latin typeface="Tahoma"/>
                <a:ea typeface="+mn-ea"/>
                <a:cs typeface="+mn-cs"/>
              </a:endParaRPr>
            </a:p>
          </p:txBody>
        </p:sp>
      </p:grpSp>
      <p:grpSp>
        <p:nvGrpSpPr>
          <p:cNvPr id="34" name="그룹 27"/>
          <p:cNvGrpSpPr/>
          <p:nvPr/>
        </p:nvGrpSpPr>
        <p:grpSpPr>
          <a:xfrm>
            <a:off x="2236572" y="2180697"/>
            <a:ext cx="4900828" cy="2086503"/>
            <a:chOff x="2236572" y="2180697"/>
            <a:chExt cx="4900828" cy="2086503"/>
          </a:xfrm>
        </p:grpSpPr>
        <p:cxnSp>
          <p:nvCxnSpPr>
            <p:cNvPr id="35" name="직선 연결선 20"/>
            <p:cNvCxnSpPr/>
            <p:nvPr/>
          </p:nvCxnSpPr>
          <p:spPr>
            <a:xfrm flipH="1">
              <a:off x="3530600" y="2180697"/>
              <a:ext cx="3606800" cy="0"/>
            </a:xfrm>
            <a:prstGeom prst="line">
              <a:avLst/>
            </a:prstGeom>
            <a:noFill/>
            <a:ln w="25400" cap="flat" cmpd="sng" algn="ctr">
              <a:solidFill>
                <a:sysClr val="windowText" lastClr="000000"/>
              </a:solidFill>
              <a:prstDash val="dash"/>
            </a:ln>
            <a:effectLst>
              <a:outerShdw blurRad="40000" dist="20000" dir="5400000" rotWithShape="0">
                <a:srgbClr val="000000">
                  <a:alpha val="38000"/>
                </a:srgbClr>
              </a:outerShdw>
            </a:effectLst>
          </p:spPr>
        </p:cxnSp>
        <p:cxnSp>
          <p:nvCxnSpPr>
            <p:cNvPr id="36" name="직선 화살표 연결선 21"/>
            <p:cNvCxnSpPr/>
            <p:nvPr/>
          </p:nvCxnSpPr>
          <p:spPr>
            <a:xfrm>
              <a:off x="4389778" y="2226733"/>
              <a:ext cx="0" cy="2040467"/>
            </a:xfrm>
            <a:prstGeom prst="straightConnector1">
              <a:avLst/>
            </a:prstGeom>
            <a:noFill/>
            <a:ln w="25400" cap="flat" cmpd="sng" algn="ctr">
              <a:solidFill>
                <a:sysClr val="windowText" lastClr="000000"/>
              </a:solidFill>
              <a:prstDash val="solid"/>
              <a:headEnd type="stealth" w="lg" len="lg"/>
              <a:tailEnd type="stealth" w="lg" len="lg"/>
            </a:ln>
            <a:effectLst>
              <a:outerShdw blurRad="40000" dist="20000" dir="5400000" rotWithShape="0">
                <a:srgbClr val="000000">
                  <a:alpha val="38000"/>
                </a:srgbClr>
              </a:outerShdw>
            </a:effectLst>
          </p:spPr>
        </p:cxnSp>
        <p:sp>
          <p:nvSpPr>
            <p:cNvPr id="37" name="TextBox 36"/>
            <p:cNvSpPr txBox="1"/>
            <p:nvPr/>
          </p:nvSpPr>
          <p:spPr>
            <a:xfrm>
              <a:off x="2236572" y="3062300"/>
              <a:ext cx="2111027" cy="369332"/>
            </a:xfrm>
            <a:prstGeom prst="rect">
              <a:avLst/>
            </a:prstGeom>
            <a:noFill/>
          </p:spPr>
          <p:txBody>
            <a:bodyPr wrap="none"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ko-KR" sz="1800" b="0" i="0" u="none" strike="noStrike" kern="0" cap="none" spc="0" normalizeH="0" baseline="0" noProof="0" dirty="0">
                  <a:ln>
                    <a:noFill/>
                  </a:ln>
                  <a:solidFill>
                    <a:sysClr val="windowText" lastClr="000000"/>
                  </a:solidFill>
                  <a:effectLst/>
                  <a:uLnTx/>
                  <a:uFillTx/>
                  <a:latin typeface="Tahoma"/>
                  <a:ea typeface="+mn-ea"/>
                  <a:cs typeface="+mn-cs"/>
                </a:rPr>
                <a:t>Programming Model</a:t>
              </a:r>
              <a:endParaRPr kumimoji="0" lang="ko-KR" altLang="en-US" sz="1800" b="0" i="0" u="none" strike="noStrike" kern="0" cap="none" spc="0" normalizeH="0" baseline="0" noProof="0" dirty="0">
                <a:ln>
                  <a:noFill/>
                </a:ln>
                <a:solidFill>
                  <a:sysClr val="windowText" lastClr="000000"/>
                </a:solidFill>
                <a:effectLst/>
                <a:uLnTx/>
                <a:uFillTx/>
                <a:latin typeface="Tahoma"/>
                <a:ea typeface="+mn-ea"/>
                <a:cs typeface="+mn-cs"/>
              </a:endParaRPr>
            </a:p>
          </p:txBody>
        </p:sp>
      </p:grpSp>
      <p:sp>
        <p:nvSpPr>
          <p:cNvPr id="38" name="TextBox 37"/>
          <p:cNvSpPr txBox="1"/>
          <p:nvPr/>
        </p:nvSpPr>
        <p:spPr>
          <a:xfrm>
            <a:off x="6829648" y="5877272"/>
            <a:ext cx="1715085"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1800" b="0" i="0" u="none" strike="noStrike" kern="0" cap="none" spc="0" normalizeH="0" baseline="0" noProof="0" dirty="0">
                <a:ln>
                  <a:noFill/>
                </a:ln>
                <a:solidFill>
                  <a:sysClr val="windowText" lastClr="000000"/>
                </a:solidFill>
                <a:effectLst/>
                <a:uLnTx/>
                <a:uFillTx/>
                <a:latin typeface="Tahoma"/>
                <a:ea typeface="+mn-ea"/>
                <a:cs typeface="+mn-cs"/>
              </a:rPr>
              <a:t>(No Prefetching)</a:t>
            </a:r>
            <a:endParaRPr kumimoji="0" lang="ko-KR" altLang="en-US" sz="1800" b="0" i="0" u="none" strike="noStrike" kern="0" cap="none" spc="0" normalizeH="0" baseline="0" noProof="0" dirty="0">
              <a:ln>
                <a:noFill/>
              </a:ln>
              <a:solidFill>
                <a:sysClr val="windowText" lastClr="000000"/>
              </a:solidFill>
              <a:effectLst/>
              <a:uLnTx/>
              <a:uFillTx/>
              <a:latin typeface="Tahoma"/>
              <a:ea typeface="+mn-ea"/>
              <a:cs typeface="+mn-cs"/>
            </a:endParaRPr>
          </a:p>
        </p:txBody>
      </p:sp>
    </p:spTree>
    <p:extLst>
      <p:ext uri="{BB962C8B-B14F-4D97-AF65-F5344CB8AC3E}">
        <p14:creationId xmlns:p14="http://schemas.microsoft.com/office/powerpoint/2010/main" val="377614161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Title 1"/>
          <p:cNvSpPr>
            <a:spLocks noGrp="1"/>
          </p:cNvSpPr>
          <p:nvPr>
            <p:ph type="ctrTitle"/>
          </p:nvPr>
        </p:nvSpPr>
        <p:spPr>
          <a:xfrm>
            <a:off x="685800" y="1676400"/>
            <a:ext cx="7924800" cy="1752600"/>
          </a:xfrm>
        </p:spPr>
        <p:txBody>
          <a:bodyPr/>
          <a:lstStyle/>
          <a:p>
            <a:r>
              <a:rPr lang="en-US" dirty="0">
                <a:latin typeface="Garamond" charset="0"/>
              </a:rPr>
              <a:t>Reducing Memory Latency</a:t>
            </a:r>
          </a:p>
        </p:txBody>
      </p:sp>
      <p:sp>
        <p:nvSpPr>
          <p:cNvPr id="150530" name="Subtitle 2"/>
          <p:cNvSpPr>
            <a:spLocks noGrp="1"/>
          </p:cNvSpPr>
          <p:nvPr>
            <p:ph type="subTitle" idx="1"/>
          </p:nvPr>
        </p:nvSpPr>
        <p:spPr/>
        <p:txBody>
          <a:bodyPr/>
          <a:lstStyle/>
          <a:p>
            <a:pPr>
              <a:buFont typeface="Wingdings" charset="0"/>
              <a:buNone/>
            </a:pPr>
            <a:endParaRPr lang="en-US">
              <a:latin typeface="Tahoma" charset="0"/>
            </a:endParaRPr>
          </a:p>
        </p:txBody>
      </p:sp>
      <p:sp>
        <p:nvSpPr>
          <p:cNvPr id="150531" name="Slide Number Placeholder 3"/>
          <p:cNvSpPr>
            <a:spLocks noGrp="1"/>
          </p:cNvSpPr>
          <p:nvPr>
            <p:ph type="sldNum" sz="quarter" idx="12"/>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4E342A0-F66A-8349-9DE5-CDF9A06A5894}" type="slidenum">
              <a:rPr lang="en-US" sz="1200">
                <a:solidFill>
                  <a:srgbClr val="000000"/>
                </a:solidFill>
                <a:latin typeface="Garamond" charset="0"/>
                <a:cs typeface="Arial" charset="0"/>
              </a:rPr>
              <a:pPr eaLnBrk="1" hangingPunct="1"/>
              <a:t>237</a:t>
            </a:fld>
            <a:endParaRPr lang="en-US" sz="1200">
              <a:solidFill>
                <a:srgbClr val="000000"/>
              </a:solidFill>
              <a:latin typeface="Garamond" charset="0"/>
              <a:cs typeface="Arial" charset="0"/>
            </a:endParaRPr>
          </a:p>
        </p:txBody>
      </p:sp>
    </p:spTree>
    <p:extLst>
      <p:ext uri="{BB962C8B-B14F-4D97-AF65-F5344CB8AC3E}">
        <p14:creationId xmlns:p14="http://schemas.microsoft.com/office/powerpoint/2010/main" val="631769826"/>
      </p:ext>
    </p:extLst>
  </p:cSld>
  <p:clrMapOvr>
    <a:masterClrMapping/>
  </p:clrMapOvr>
  <p:transition/>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 name="Chart 14"/>
          <p:cNvGraphicFramePr>
            <a:graphicFrameLocks/>
          </p:cNvGraphicFramePr>
          <p:nvPr>
            <p:extLst/>
          </p:nvPr>
        </p:nvGraphicFramePr>
        <p:xfrm>
          <a:off x="74706" y="1204631"/>
          <a:ext cx="8994588" cy="4647529"/>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p:txBody>
          <a:bodyPr>
            <a:normAutofit/>
          </a:bodyPr>
          <a:lstStyle/>
          <a:p>
            <a:r>
              <a:rPr lang="en-US" dirty="0"/>
              <a:t>Main Memory Latency Lags Behind</a:t>
            </a:r>
          </a:p>
        </p:txBody>
      </p:sp>
      <p:sp>
        <p:nvSpPr>
          <p:cNvPr id="9" name="TextBox 8"/>
          <p:cNvSpPr txBox="1"/>
          <p:nvPr/>
        </p:nvSpPr>
        <p:spPr>
          <a:xfrm>
            <a:off x="7744727" y="1230673"/>
            <a:ext cx="1005403" cy="584775"/>
          </a:xfrm>
          <a:prstGeom prst="rect">
            <a:avLst/>
          </a:prstGeom>
          <a:noFill/>
        </p:spPr>
        <p:txBody>
          <a:bodyPr wrap="none" rtlCol="0">
            <a:spAutoFit/>
          </a:bodyPr>
          <a:lstStyle/>
          <a:p>
            <a:r>
              <a:rPr lang="en-US" sz="3200" dirty="0">
                <a:solidFill>
                  <a:srgbClr val="4D3B62"/>
                </a:solidFill>
              </a:rPr>
              <a:t>128x</a:t>
            </a:r>
          </a:p>
        </p:txBody>
      </p:sp>
      <p:sp>
        <p:nvSpPr>
          <p:cNvPr id="10" name="TextBox 9"/>
          <p:cNvSpPr txBox="1"/>
          <p:nvPr/>
        </p:nvSpPr>
        <p:spPr>
          <a:xfrm>
            <a:off x="7949911" y="2556978"/>
            <a:ext cx="800219" cy="584775"/>
          </a:xfrm>
          <a:prstGeom prst="rect">
            <a:avLst/>
          </a:prstGeom>
          <a:noFill/>
        </p:spPr>
        <p:txBody>
          <a:bodyPr wrap="none" rtlCol="0">
            <a:spAutoFit/>
          </a:bodyPr>
          <a:lstStyle/>
          <a:p>
            <a:r>
              <a:rPr lang="en-US" sz="3200" dirty="0">
                <a:solidFill>
                  <a:srgbClr val="35742A"/>
                </a:solidFill>
              </a:rPr>
              <a:t>20x</a:t>
            </a:r>
          </a:p>
        </p:txBody>
      </p:sp>
      <p:sp>
        <p:nvSpPr>
          <p:cNvPr id="11" name="TextBox 10"/>
          <p:cNvSpPr txBox="1"/>
          <p:nvPr/>
        </p:nvSpPr>
        <p:spPr>
          <a:xfrm>
            <a:off x="7860143" y="4202002"/>
            <a:ext cx="889987" cy="584775"/>
          </a:xfrm>
          <a:prstGeom prst="rect">
            <a:avLst/>
          </a:prstGeom>
          <a:noFill/>
        </p:spPr>
        <p:txBody>
          <a:bodyPr wrap="none" rtlCol="0">
            <a:spAutoFit/>
          </a:bodyPr>
          <a:lstStyle/>
          <a:p>
            <a:r>
              <a:rPr lang="en-US" sz="3200">
                <a:solidFill>
                  <a:srgbClr val="FF4136"/>
                </a:solidFill>
              </a:rPr>
              <a:t>1.3x</a:t>
            </a:r>
            <a:endParaRPr lang="en-US" sz="3200" dirty="0">
              <a:solidFill>
                <a:srgbClr val="FF4136"/>
              </a:solidFill>
            </a:endParaRPr>
          </a:p>
        </p:txBody>
      </p:sp>
      <p:sp>
        <p:nvSpPr>
          <p:cNvPr id="12" name="TextBox 11"/>
          <p:cNvSpPr txBox="1"/>
          <p:nvPr/>
        </p:nvSpPr>
        <p:spPr>
          <a:xfrm>
            <a:off x="0" y="5723778"/>
            <a:ext cx="9144000" cy="615553"/>
          </a:xfrm>
          <a:prstGeom prst="rect">
            <a:avLst/>
          </a:prstGeom>
          <a:solidFill>
            <a:srgbClr val="FF4136"/>
          </a:solidFill>
        </p:spPr>
        <p:txBody>
          <a:bodyPr wrap="square" rtlCol="0">
            <a:spAutoFit/>
          </a:bodyPr>
          <a:lstStyle/>
          <a:p>
            <a:pPr algn="ctr"/>
            <a:r>
              <a:rPr lang="en-US" sz="3400" dirty="0">
                <a:solidFill>
                  <a:srgbClr val="FFFFFF"/>
                </a:solidFill>
              </a:rPr>
              <a:t>Memory latency remains almost constant</a:t>
            </a:r>
          </a:p>
        </p:txBody>
      </p:sp>
    </p:spTree>
    <p:extLst>
      <p:ext uri="{BB962C8B-B14F-4D97-AF65-F5344CB8AC3E}">
        <p14:creationId xmlns:p14="http://schemas.microsoft.com/office/powerpoint/2010/main" val="53020335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
                                            <p:graphicEl>
                                              <a:chart seriesIdx="-3" categoryIdx="-3" bldStep="gridLegend"/>
                                            </p:graphic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5">
                                            <p:graphicEl>
                                              <a:chart seriesIdx="0" categoryIdx="-4" bldStep="series"/>
                                            </p:graphicEl>
                                          </p:spTgt>
                                        </p:tgtEl>
                                        <p:attrNameLst>
                                          <p:attrName>style.visibility</p:attrName>
                                        </p:attrNameLst>
                                      </p:cBhvr>
                                      <p:to>
                                        <p:strVal val="visible"/>
                                      </p:to>
                                    </p:set>
                                  </p:childTnLst>
                                </p:cTn>
                              </p:par>
                            </p:childTnLst>
                          </p:cTn>
                        </p:par>
                        <p:par>
                          <p:cTn id="11" fill="hold">
                            <p:stCondLst>
                              <p:cond delay="0"/>
                            </p:stCondLst>
                            <p:childTnLst>
                              <p:par>
                                <p:cTn id="12" presetID="5" presetClass="entr" presetSubtype="10" fill="hold" grpId="0" nodeType="after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checkerboard(across)">
                                      <p:cBhvr>
                                        <p:cTn id="14" dur="500"/>
                                        <p:tgtEl>
                                          <p:spTgt spid="9"/>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15">
                                            <p:graphicEl>
                                              <a:chart seriesIdx="1" categoryIdx="-4" bldStep="series"/>
                                            </p:graphicEl>
                                          </p:spTgt>
                                        </p:tgtEl>
                                        <p:attrNameLst>
                                          <p:attrName>style.visibility</p:attrName>
                                        </p:attrNameLst>
                                      </p:cBhvr>
                                      <p:to>
                                        <p:strVal val="visible"/>
                                      </p:to>
                                    </p:set>
                                    <p:animEffect transition="in" filter="wipe(left)">
                                      <p:cBhvr>
                                        <p:cTn id="19" dur="500"/>
                                        <p:tgtEl>
                                          <p:spTgt spid="15">
                                            <p:graphicEl>
                                              <a:chart seriesIdx="1" categoryIdx="-4" bldStep="series"/>
                                            </p:graphicEl>
                                          </p:spTgt>
                                        </p:tgtEl>
                                      </p:cBhvr>
                                    </p:animEffect>
                                  </p:childTnLst>
                                </p:cTn>
                              </p:par>
                            </p:childTnLst>
                          </p:cTn>
                        </p:par>
                        <p:par>
                          <p:cTn id="20" fill="hold">
                            <p:stCondLst>
                              <p:cond delay="500"/>
                            </p:stCondLst>
                            <p:childTnLst>
                              <p:par>
                                <p:cTn id="21" presetID="10" presetClass="entr" presetSubtype="0" fill="hold" grpId="0" nodeType="after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grpId="0" nodeType="clickEffect">
                                  <p:stCondLst>
                                    <p:cond delay="0"/>
                                  </p:stCondLst>
                                  <p:childTnLst>
                                    <p:set>
                                      <p:cBhvr>
                                        <p:cTn id="27" dur="1" fill="hold">
                                          <p:stCondLst>
                                            <p:cond delay="0"/>
                                          </p:stCondLst>
                                        </p:cTn>
                                        <p:tgtEl>
                                          <p:spTgt spid="15">
                                            <p:graphicEl>
                                              <a:chart seriesIdx="2" categoryIdx="-4" bldStep="series"/>
                                            </p:graphicEl>
                                          </p:spTgt>
                                        </p:tgtEl>
                                        <p:attrNameLst>
                                          <p:attrName>style.visibility</p:attrName>
                                        </p:attrNameLst>
                                      </p:cBhvr>
                                      <p:to>
                                        <p:strVal val="visible"/>
                                      </p:to>
                                    </p:set>
                                    <p:animEffect transition="in" filter="wipe(left)">
                                      <p:cBhvr>
                                        <p:cTn id="28" dur="2000"/>
                                        <p:tgtEl>
                                          <p:spTgt spid="15">
                                            <p:graphicEl>
                                              <a:chart seriesIdx="2" categoryIdx="-4" bldStep="series"/>
                                            </p:graphicEl>
                                          </p:spTgt>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fade">
                                      <p:cBhvr>
                                        <p:cTn id="32" dur="500"/>
                                        <p:tgtEl>
                                          <p:spTgt spid="11"/>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5" grpId="0">
        <p:bldSub>
          <a:bldChart bld="series"/>
        </p:bldSub>
      </p:bldGraphic>
      <p:bldP spid="9" grpId="0"/>
      <p:bldP spid="10" grpId="0"/>
      <p:bldP spid="11" grpId="0"/>
      <p:bldP spid="12" grpId="0" animBg="1"/>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 Closer Look </a:t>
            </a:r>
            <a:r>
              <a:rPr lang="is-IS" dirty="0"/>
              <a:t>…</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239</a:t>
            </a:fld>
            <a:endParaRPr lang="en-US" altLang="en-US">
              <a:solidFill>
                <a:srgbClr val="000000"/>
              </a:solidFill>
            </a:endParaRPr>
          </a:p>
        </p:txBody>
      </p:sp>
      <p:pic>
        <p:nvPicPr>
          <p:cNvPr id="6" name="Picture 5"/>
          <p:cNvPicPr>
            <a:picLocks noChangeAspect="1"/>
          </p:cNvPicPr>
          <p:nvPr/>
        </p:nvPicPr>
        <p:blipFill>
          <a:blip r:embed="rId2"/>
          <a:stretch>
            <a:fillRect/>
          </a:stretch>
        </p:blipFill>
        <p:spPr>
          <a:xfrm>
            <a:off x="116943" y="1196752"/>
            <a:ext cx="8937289" cy="4176464"/>
          </a:xfrm>
          <a:prstGeom prst="rect">
            <a:avLst/>
          </a:prstGeom>
        </p:spPr>
      </p:pic>
      <p:sp>
        <p:nvSpPr>
          <p:cNvPr id="7" name="TextBox 6"/>
          <p:cNvSpPr txBox="1"/>
          <p:nvPr/>
        </p:nvSpPr>
        <p:spPr>
          <a:xfrm>
            <a:off x="180084" y="5733256"/>
            <a:ext cx="8928420" cy="615553"/>
          </a:xfrm>
          <a:prstGeom prst="rect">
            <a:avLst/>
          </a:prstGeom>
          <a:noFill/>
        </p:spPr>
        <p:txBody>
          <a:bodyPr wrap="none" rtlCol="0">
            <a:spAutoFit/>
          </a:bodyPr>
          <a:lstStyle/>
          <a:p>
            <a:r>
              <a:rPr lang="en-US" sz="1700" dirty="0">
                <a:solidFill>
                  <a:srgbClr val="000000"/>
                </a:solidFill>
              </a:rPr>
              <a:t>Chang+, “</a:t>
            </a:r>
            <a:r>
              <a:rPr lang="en-US" sz="1700" b="1" dirty="0">
                <a:solidFill>
                  <a:srgbClr val="000000"/>
                </a:solidFill>
                <a:hlinkClick r:id="rId3"/>
              </a:rPr>
              <a:t>Understanding Latency Variation in Modern DRAM Chips: Experimental </a:t>
            </a:r>
          </a:p>
          <a:p>
            <a:r>
              <a:rPr lang="en-US" sz="1700" b="1" dirty="0">
                <a:solidFill>
                  <a:srgbClr val="000000"/>
                </a:solidFill>
                <a:hlinkClick r:id="rId3"/>
              </a:rPr>
              <a:t>Characterization, Analysis, and Optimization"</a:t>
            </a:r>
            <a:r>
              <a:rPr lang="en-US" sz="1700" dirty="0">
                <a:solidFill>
                  <a:srgbClr val="000000"/>
                </a:solidFill>
              </a:rPr>
              <a:t>,” SIGMETRICS 2016.</a:t>
            </a:r>
          </a:p>
        </p:txBody>
      </p:sp>
    </p:spTree>
    <p:extLst>
      <p:ext uri="{BB962C8B-B14F-4D97-AF65-F5344CB8AC3E}">
        <p14:creationId xmlns:p14="http://schemas.microsoft.com/office/powerpoint/2010/main" val="969048074"/>
      </p:ext>
    </p:extLst>
  </p:cSld>
  <p:clrMapOvr>
    <a:masterClrMapping/>
  </p:clrMapOvr>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Four Key Directions</a:t>
            </a:r>
          </a:p>
        </p:txBody>
      </p:sp>
      <p:sp>
        <p:nvSpPr>
          <p:cNvPr id="3" name="Content Placeholder 2"/>
          <p:cNvSpPr>
            <a:spLocks noGrp="1"/>
          </p:cNvSpPr>
          <p:nvPr>
            <p:ph idx="1"/>
          </p:nvPr>
        </p:nvSpPr>
        <p:spPr>
          <a:xfrm>
            <a:off x="228600" y="1268760"/>
            <a:ext cx="8610600" cy="4876800"/>
          </a:xfrm>
        </p:spPr>
        <p:txBody>
          <a:bodyPr/>
          <a:lstStyle/>
          <a:p>
            <a:r>
              <a:rPr lang="en-US" dirty="0"/>
              <a:t>Fundamentally </a:t>
            </a:r>
            <a:r>
              <a:rPr lang="en-US" dirty="0">
                <a:solidFill>
                  <a:srgbClr val="0000FF"/>
                </a:solidFill>
              </a:rPr>
              <a:t>Secure/Reliable/Safe </a:t>
            </a:r>
            <a:r>
              <a:rPr lang="en-US" dirty="0"/>
              <a:t>Architectures</a:t>
            </a:r>
          </a:p>
          <a:p>
            <a:endParaRPr lang="en-US" dirty="0"/>
          </a:p>
          <a:p>
            <a:endParaRPr lang="en-US" dirty="0"/>
          </a:p>
          <a:p>
            <a:r>
              <a:rPr lang="en-US" dirty="0"/>
              <a:t>Fundamentally </a:t>
            </a:r>
            <a:r>
              <a:rPr lang="en-US" dirty="0">
                <a:solidFill>
                  <a:srgbClr val="0000FF"/>
                </a:solidFill>
              </a:rPr>
              <a:t>Energy-Efficient </a:t>
            </a:r>
            <a:r>
              <a:rPr lang="en-US" dirty="0"/>
              <a:t>Architectures</a:t>
            </a:r>
          </a:p>
          <a:p>
            <a:pPr lvl="1"/>
            <a:r>
              <a:rPr lang="en-US" dirty="0">
                <a:solidFill>
                  <a:srgbClr val="0000FF"/>
                </a:solidFill>
              </a:rPr>
              <a:t>Memory-centric </a:t>
            </a:r>
            <a:r>
              <a:rPr lang="en-US" dirty="0"/>
              <a:t>(Data-centric) Architectures</a:t>
            </a:r>
          </a:p>
          <a:p>
            <a:endParaRPr lang="en-US" dirty="0"/>
          </a:p>
          <a:p>
            <a:endParaRPr lang="en-US" dirty="0"/>
          </a:p>
          <a:p>
            <a:r>
              <a:rPr lang="en-US" dirty="0"/>
              <a:t>Fundamentally </a:t>
            </a:r>
            <a:r>
              <a:rPr lang="en-US" dirty="0">
                <a:solidFill>
                  <a:srgbClr val="0000FF"/>
                </a:solidFill>
              </a:rPr>
              <a:t>Low-Latency </a:t>
            </a:r>
            <a:r>
              <a:rPr lang="en-US" dirty="0"/>
              <a:t>Architectures</a:t>
            </a:r>
          </a:p>
          <a:p>
            <a:endParaRPr lang="en-US" dirty="0"/>
          </a:p>
          <a:p>
            <a:endParaRPr lang="en-US" dirty="0"/>
          </a:p>
          <a:p>
            <a:r>
              <a:rPr lang="en-US" dirty="0"/>
              <a:t>Architectures for </a:t>
            </a:r>
            <a:r>
              <a:rPr lang="en-US" dirty="0">
                <a:solidFill>
                  <a:srgbClr val="0000FF"/>
                </a:solidFill>
              </a:rPr>
              <a:t>Genomics, Medicine, Health</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
        <p:nvSpPr>
          <p:cNvPr id="7" name="Rectangle 6">
            <a:extLst>
              <a:ext uri="{FF2B5EF4-FFF2-40B4-BE49-F238E27FC236}">
                <a16:creationId xmlns:a16="http://schemas.microsoft.com/office/drawing/2014/main" id="{493F53A1-D239-B74E-A57F-3C633430314E}"/>
              </a:ext>
            </a:extLst>
          </p:cNvPr>
          <p:cNvSpPr/>
          <p:nvPr/>
        </p:nvSpPr>
        <p:spPr>
          <a:xfrm>
            <a:off x="539552" y="2564904"/>
            <a:ext cx="6865906" cy="936104"/>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6" name="Rectangle 5">
            <a:extLst>
              <a:ext uri="{FF2B5EF4-FFF2-40B4-BE49-F238E27FC236}">
                <a16:creationId xmlns:a16="http://schemas.microsoft.com/office/drawing/2014/main" id="{516D0B9A-DACF-734A-B009-4F71A047BF5D}"/>
              </a:ext>
            </a:extLst>
          </p:cNvPr>
          <p:cNvSpPr/>
          <p:nvPr/>
        </p:nvSpPr>
        <p:spPr>
          <a:xfrm>
            <a:off x="539552" y="4149080"/>
            <a:ext cx="5904656" cy="720080"/>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Tree>
    <p:extLst>
      <p:ext uri="{BB962C8B-B14F-4D97-AF65-F5344CB8AC3E}">
        <p14:creationId xmlns:p14="http://schemas.microsoft.com/office/powerpoint/2010/main" val="403169776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6" grpId="0" animBg="1"/>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noAutofit/>
          </a:bodyPr>
          <a:lstStyle/>
          <a:p>
            <a:r>
              <a:rPr lang="en-US" dirty="0"/>
              <a:t>DRAM Latency Is Critical for Performance</a:t>
            </a:r>
          </a:p>
        </p:txBody>
      </p:sp>
      <p:sp>
        <p:nvSpPr>
          <p:cNvPr id="15" name="TextBox 14"/>
          <p:cNvSpPr txBox="1"/>
          <p:nvPr/>
        </p:nvSpPr>
        <p:spPr>
          <a:xfrm>
            <a:off x="448964" y="5361579"/>
            <a:ext cx="4652211" cy="1015663"/>
          </a:xfrm>
          <a:prstGeom prst="rect">
            <a:avLst/>
          </a:prstGeom>
          <a:noFill/>
        </p:spPr>
        <p:txBody>
          <a:bodyPr wrap="square" rtlCol="0">
            <a:spAutoFit/>
          </a:bodyPr>
          <a:lstStyle/>
          <a:p>
            <a:r>
              <a:rPr lang="en-US" sz="2400" b="1" dirty="0">
                <a:solidFill>
                  <a:prstClr val="black"/>
                </a:solidFill>
                <a:latin typeface="Gill Sans MT"/>
              </a:rPr>
              <a:t>In-Memory Data Analytics </a:t>
            </a:r>
          </a:p>
          <a:p>
            <a:r>
              <a:rPr lang="en-US" dirty="0">
                <a:solidFill>
                  <a:prstClr val="black">
                    <a:lumMod val="50000"/>
                    <a:lumOff val="50000"/>
                  </a:prstClr>
                </a:solidFill>
                <a:latin typeface="Gill Sans MT"/>
              </a:rPr>
              <a:t>[Clapp+ (</a:t>
            </a:r>
            <a:r>
              <a:rPr lang="en-US" b="1" dirty="0">
                <a:solidFill>
                  <a:prstClr val="black">
                    <a:lumMod val="50000"/>
                    <a:lumOff val="50000"/>
                  </a:prstClr>
                </a:solidFill>
                <a:latin typeface="Gill Sans MT"/>
              </a:rPr>
              <a:t>Intel</a:t>
            </a:r>
            <a:r>
              <a:rPr lang="en-US" dirty="0">
                <a:solidFill>
                  <a:prstClr val="black">
                    <a:lumMod val="50000"/>
                    <a:lumOff val="50000"/>
                  </a:prstClr>
                </a:solidFill>
                <a:latin typeface="Gill Sans MT"/>
              </a:rPr>
              <a:t>), IISWC’15;  </a:t>
            </a:r>
          </a:p>
          <a:p>
            <a:pPr marL="63500" indent="-63500"/>
            <a:r>
              <a:rPr lang="en-US" dirty="0">
                <a:solidFill>
                  <a:prstClr val="black">
                    <a:lumMod val="50000"/>
                    <a:lumOff val="50000"/>
                  </a:prstClr>
                </a:solidFill>
                <a:latin typeface="Gill Sans MT"/>
              </a:rPr>
              <a:t>	Awan+, BDCloud’15]</a:t>
            </a:r>
          </a:p>
        </p:txBody>
      </p:sp>
      <p:sp>
        <p:nvSpPr>
          <p:cNvPr id="16" name="TextBox 15"/>
          <p:cNvSpPr txBox="1"/>
          <p:nvPr/>
        </p:nvSpPr>
        <p:spPr>
          <a:xfrm>
            <a:off x="4836963" y="5361579"/>
            <a:ext cx="3618587" cy="738664"/>
          </a:xfrm>
          <a:prstGeom prst="rect">
            <a:avLst/>
          </a:prstGeom>
          <a:noFill/>
        </p:spPr>
        <p:txBody>
          <a:bodyPr wrap="square" rtlCol="0">
            <a:spAutoFit/>
          </a:bodyPr>
          <a:lstStyle/>
          <a:p>
            <a:r>
              <a:rPr lang="en-US" sz="2400" b="1" dirty="0">
                <a:solidFill>
                  <a:prstClr val="black"/>
                </a:solidFill>
                <a:latin typeface="Gill Sans MT"/>
              </a:rPr>
              <a:t>Datacenter Workloads </a:t>
            </a:r>
            <a:br>
              <a:rPr lang="en-US" sz="2400" b="1" dirty="0">
                <a:solidFill>
                  <a:prstClr val="black"/>
                </a:solidFill>
                <a:latin typeface="Gill Sans MT"/>
              </a:rPr>
            </a:br>
            <a:r>
              <a:rPr lang="en-US" dirty="0">
                <a:solidFill>
                  <a:prstClr val="black">
                    <a:lumMod val="50000"/>
                    <a:lumOff val="50000"/>
                  </a:prstClr>
                </a:solidFill>
                <a:latin typeface="Gill Sans MT"/>
              </a:rPr>
              <a:t>[</a:t>
            </a:r>
            <a:r>
              <a:rPr lang="en-US" dirty="0" err="1">
                <a:solidFill>
                  <a:prstClr val="black">
                    <a:lumMod val="50000"/>
                    <a:lumOff val="50000"/>
                  </a:prstClr>
                </a:solidFill>
                <a:latin typeface="Gill Sans MT"/>
              </a:rPr>
              <a:t>Kanev</a:t>
            </a:r>
            <a:r>
              <a:rPr lang="en-US" dirty="0">
                <a:solidFill>
                  <a:prstClr val="black">
                    <a:lumMod val="50000"/>
                    <a:lumOff val="50000"/>
                  </a:prstClr>
                </a:solidFill>
                <a:latin typeface="Gill Sans MT"/>
              </a:rPr>
              <a:t>+ (</a:t>
            </a:r>
            <a:r>
              <a:rPr lang="en-US" b="1" dirty="0">
                <a:solidFill>
                  <a:prstClr val="black">
                    <a:lumMod val="50000"/>
                    <a:lumOff val="50000"/>
                  </a:prstClr>
                </a:solidFill>
                <a:latin typeface="Gill Sans MT"/>
              </a:rPr>
              <a:t>Google</a:t>
            </a:r>
            <a:r>
              <a:rPr lang="en-US" dirty="0">
                <a:solidFill>
                  <a:prstClr val="black">
                    <a:lumMod val="50000"/>
                    <a:lumOff val="50000"/>
                  </a:prstClr>
                </a:solidFill>
                <a:latin typeface="Gill Sans MT"/>
              </a:rPr>
              <a:t>), ISCA’15]</a:t>
            </a:r>
          </a:p>
        </p:txBody>
      </p:sp>
      <p:pic>
        <p:nvPicPr>
          <p:cNvPr id="17" name="Picture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511236" y="1054202"/>
            <a:ext cx="1362886" cy="1362886"/>
          </a:xfrm>
          <a:prstGeom prst="rect">
            <a:avLst/>
          </a:prstGeom>
        </p:spPr>
      </p:pic>
      <p:sp>
        <p:nvSpPr>
          <p:cNvPr id="18" name="TextBox 17"/>
          <p:cNvSpPr txBox="1"/>
          <p:nvPr/>
        </p:nvSpPr>
        <p:spPr>
          <a:xfrm>
            <a:off x="448964" y="2656133"/>
            <a:ext cx="3460499" cy="1015663"/>
          </a:xfrm>
          <a:prstGeom prst="rect">
            <a:avLst/>
          </a:prstGeom>
          <a:noFill/>
        </p:spPr>
        <p:txBody>
          <a:bodyPr wrap="none" rtlCol="0">
            <a:spAutoFit/>
          </a:bodyPr>
          <a:lstStyle/>
          <a:p>
            <a:r>
              <a:rPr lang="en-US" sz="2400" b="1" dirty="0">
                <a:solidFill>
                  <a:prstClr val="black"/>
                </a:solidFill>
                <a:latin typeface="Gill Sans MT"/>
              </a:rPr>
              <a:t>In-memory Databases </a:t>
            </a:r>
          </a:p>
          <a:p>
            <a:pPr marL="63500" indent="-63500"/>
            <a:r>
              <a:rPr lang="en-US" dirty="0">
                <a:solidFill>
                  <a:prstClr val="black">
                    <a:lumMod val="50000"/>
                    <a:lumOff val="50000"/>
                  </a:prstClr>
                </a:solidFill>
                <a:latin typeface="Gill Sans MT"/>
              </a:rPr>
              <a:t>[Mao+, EuroSys’12; </a:t>
            </a:r>
            <a:br>
              <a:rPr lang="en-US" dirty="0">
                <a:solidFill>
                  <a:prstClr val="black">
                    <a:lumMod val="50000"/>
                    <a:lumOff val="50000"/>
                  </a:prstClr>
                </a:solidFill>
                <a:latin typeface="Gill Sans MT"/>
              </a:rPr>
            </a:br>
            <a:r>
              <a:rPr lang="en-US" dirty="0">
                <a:solidFill>
                  <a:prstClr val="black">
                    <a:lumMod val="50000"/>
                    <a:lumOff val="50000"/>
                  </a:prstClr>
                </a:solidFill>
                <a:latin typeface="Gill Sans MT"/>
              </a:rPr>
              <a:t>Clapp+ (</a:t>
            </a:r>
            <a:r>
              <a:rPr lang="en-US" b="1" dirty="0">
                <a:solidFill>
                  <a:prstClr val="black">
                    <a:lumMod val="50000"/>
                    <a:lumOff val="50000"/>
                  </a:prstClr>
                </a:solidFill>
                <a:latin typeface="Gill Sans MT"/>
              </a:rPr>
              <a:t>Intel</a:t>
            </a:r>
            <a:r>
              <a:rPr lang="en-US" dirty="0">
                <a:solidFill>
                  <a:prstClr val="black">
                    <a:lumMod val="50000"/>
                    <a:lumOff val="50000"/>
                  </a:prstClr>
                </a:solidFill>
                <a:latin typeface="Gill Sans MT"/>
              </a:rPr>
              <a:t>), IISWC’15]</a:t>
            </a:r>
          </a:p>
        </p:txBody>
      </p:sp>
      <p:pic>
        <p:nvPicPr>
          <p:cNvPr id="19" name="Picture 1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567081" y="836712"/>
            <a:ext cx="1872533" cy="1872533"/>
          </a:xfrm>
          <a:prstGeom prst="rect">
            <a:avLst/>
          </a:prstGeom>
        </p:spPr>
      </p:pic>
      <p:sp>
        <p:nvSpPr>
          <p:cNvPr id="22" name="TextBox 21"/>
          <p:cNvSpPr txBox="1"/>
          <p:nvPr/>
        </p:nvSpPr>
        <p:spPr>
          <a:xfrm>
            <a:off x="4836963" y="2656133"/>
            <a:ext cx="3607975" cy="738664"/>
          </a:xfrm>
          <a:prstGeom prst="rect">
            <a:avLst/>
          </a:prstGeom>
          <a:noFill/>
        </p:spPr>
        <p:txBody>
          <a:bodyPr wrap="none" rtlCol="0">
            <a:spAutoFit/>
          </a:bodyPr>
          <a:lstStyle/>
          <a:p>
            <a:r>
              <a:rPr lang="en-US" sz="2400" b="1" dirty="0">
                <a:solidFill>
                  <a:prstClr val="black"/>
                </a:solidFill>
                <a:latin typeface="Gill Sans MT"/>
              </a:rPr>
              <a:t>Graph/Tree Processing </a:t>
            </a:r>
          </a:p>
          <a:p>
            <a:r>
              <a:rPr lang="en-US" dirty="0">
                <a:solidFill>
                  <a:prstClr val="black">
                    <a:lumMod val="50000"/>
                    <a:lumOff val="50000"/>
                  </a:prstClr>
                </a:solidFill>
                <a:latin typeface="Gill Sans MT"/>
              </a:rPr>
              <a:t>[Xu+, IISWC’12; </a:t>
            </a:r>
            <a:r>
              <a:rPr lang="en-US" dirty="0" err="1">
                <a:solidFill>
                  <a:prstClr val="black">
                    <a:lumMod val="50000"/>
                    <a:lumOff val="50000"/>
                  </a:prstClr>
                </a:solidFill>
                <a:latin typeface="Gill Sans MT"/>
              </a:rPr>
              <a:t>Umuroglu</a:t>
            </a:r>
            <a:r>
              <a:rPr lang="en-US" dirty="0">
                <a:solidFill>
                  <a:prstClr val="black">
                    <a:lumMod val="50000"/>
                    <a:lumOff val="50000"/>
                  </a:prstClr>
                </a:solidFill>
                <a:latin typeface="Gill Sans MT"/>
              </a:rPr>
              <a:t>+, FPL’15]</a:t>
            </a:r>
          </a:p>
        </p:txBody>
      </p:sp>
      <p:pic>
        <p:nvPicPr>
          <p:cNvPr id="23" name="Picture 2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89220" y="3998286"/>
            <a:ext cx="2155604" cy="1146598"/>
          </a:xfrm>
          <a:prstGeom prst="rect">
            <a:avLst/>
          </a:prstGeom>
        </p:spPr>
      </p:pic>
      <p:pic>
        <p:nvPicPr>
          <p:cNvPr id="24" name="Picture 2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567081" y="3772838"/>
            <a:ext cx="2133599" cy="1546598"/>
          </a:xfrm>
          <a:prstGeom prst="rect">
            <a:avLst/>
          </a:prstGeom>
        </p:spPr>
      </p:pic>
    </p:spTree>
    <p:extLst>
      <p:ext uri="{BB962C8B-B14F-4D97-AF65-F5344CB8AC3E}">
        <p14:creationId xmlns:p14="http://schemas.microsoft.com/office/powerpoint/2010/main" val="275000870"/>
      </p:ext>
    </p:extLst>
  </p:cSld>
  <p:clrMapOvr>
    <a:masterClrMapping/>
  </p:clrMapOvr>
  <p:transition/>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noAutofit/>
          </a:bodyPr>
          <a:lstStyle/>
          <a:p>
            <a:r>
              <a:rPr lang="en-US" dirty="0"/>
              <a:t>DRAM Latency Is Critical for Performance</a:t>
            </a:r>
          </a:p>
        </p:txBody>
      </p:sp>
      <p:sp>
        <p:nvSpPr>
          <p:cNvPr id="15" name="TextBox 14"/>
          <p:cNvSpPr txBox="1"/>
          <p:nvPr/>
        </p:nvSpPr>
        <p:spPr>
          <a:xfrm>
            <a:off x="448964" y="5361579"/>
            <a:ext cx="4652211" cy="1015663"/>
          </a:xfrm>
          <a:prstGeom prst="rect">
            <a:avLst/>
          </a:prstGeom>
          <a:noFill/>
        </p:spPr>
        <p:txBody>
          <a:bodyPr wrap="square" rtlCol="0">
            <a:spAutoFit/>
          </a:bodyPr>
          <a:lstStyle/>
          <a:p>
            <a:r>
              <a:rPr lang="en-US" sz="2400" b="1" dirty="0">
                <a:solidFill>
                  <a:prstClr val="black"/>
                </a:solidFill>
                <a:latin typeface="Gill Sans MT"/>
              </a:rPr>
              <a:t>In-Memory Data Analytics </a:t>
            </a:r>
          </a:p>
          <a:p>
            <a:r>
              <a:rPr lang="en-US" dirty="0">
                <a:solidFill>
                  <a:prstClr val="black">
                    <a:lumMod val="50000"/>
                    <a:lumOff val="50000"/>
                  </a:prstClr>
                </a:solidFill>
                <a:latin typeface="Gill Sans MT"/>
              </a:rPr>
              <a:t>[Clapp+ (</a:t>
            </a:r>
            <a:r>
              <a:rPr lang="en-US" b="1" dirty="0">
                <a:solidFill>
                  <a:prstClr val="black">
                    <a:lumMod val="50000"/>
                    <a:lumOff val="50000"/>
                  </a:prstClr>
                </a:solidFill>
                <a:latin typeface="Gill Sans MT"/>
              </a:rPr>
              <a:t>Intel</a:t>
            </a:r>
            <a:r>
              <a:rPr lang="en-US" dirty="0">
                <a:solidFill>
                  <a:prstClr val="black">
                    <a:lumMod val="50000"/>
                    <a:lumOff val="50000"/>
                  </a:prstClr>
                </a:solidFill>
                <a:latin typeface="Gill Sans MT"/>
              </a:rPr>
              <a:t>), IISWC’15;  </a:t>
            </a:r>
          </a:p>
          <a:p>
            <a:pPr marL="63500" indent="-63500"/>
            <a:r>
              <a:rPr lang="en-US" dirty="0">
                <a:solidFill>
                  <a:prstClr val="black">
                    <a:lumMod val="50000"/>
                    <a:lumOff val="50000"/>
                  </a:prstClr>
                </a:solidFill>
                <a:latin typeface="Gill Sans MT"/>
              </a:rPr>
              <a:t>	Awan+, BDCloud’15]</a:t>
            </a:r>
          </a:p>
        </p:txBody>
      </p:sp>
      <p:sp>
        <p:nvSpPr>
          <p:cNvPr id="16" name="TextBox 15"/>
          <p:cNvSpPr txBox="1"/>
          <p:nvPr/>
        </p:nvSpPr>
        <p:spPr>
          <a:xfrm>
            <a:off x="4836963" y="5361579"/>
            <a:ext cx="3618587" cy="738664"/>
          </a:xfrm>
          <a:prstGeom prst="rect">
            <a:avLst/>
          </a:prstGeom>
          <a:noFill/>
        </p:spPr>
        <p:txBody>
          <a:bodyPr wrap="square" rtlCol="0">
            <a:spAutoFit/>
          </a:bodyPr>
          <a:lstStyle/>
          <a:p>
            <a:r>
              <a:rPr lang="en-US" sz="2400" b="1" dirty="0">
                <a:solidFill>
                  <a:prstClr val="black"/>
                </a:solidFill>
                <a:latin typeface="Gill Sans MT"/>
              </a:rPr>
              <a:t>Datacenter Workloads </a:t>
            </a:r>
            <a:br>
              <a:rPr lang="en-US" sz="2400" b="1" dirty="0">
                <a:solidFill>
                  <a:prstClr val="black"/>
                </a:solidFill>
                <a:latin typeface="Gill Sans MT"/>
              </a:rPr>
            </a:br>
            <a:r>
              <a:rPr lang="en-US" dirty="0">
                <a:solidFill>
                  <a:prstClr val="black">
                    <a:lumMod val="50000"/>
                    <a:lumOff val="50000"/>
                  </a:prstClr>
                </a:solidFill>
                <a:latin typeface="Gill Sans MT"/>
              </a:rPr>
              <a:t>[</a:t>
            </a:r>
            <a:r>
              <a:rPr lang="en-US" dirty="0" err="1">
                <a:solidFill>
                  <a:prstClr val="black">
                    <a:lumMod val="50000"/>
                    <a:lumOff val="50000"/>
                  </a:prstClr>
                </a:solidFill>
                <a:latin typeface="Gill Sans MT"/>
              </a:rPr>
              <a:t>Kanev</a:t>
            </a:r>
            <a:r>
              <a:rPr lang="en-US" dirty="0">
                <a:solidFill>
                  <a:prstClr val="black">
                    <a:lumMod val="50000"/>
                    <a:lumOff val="50000"/>
                  </a:prstClr>
                </a:solidFill>
                <a:latin typeface="Gill Sans MT"/>
              </a:rPr>
              <a:t>+ (</a:t>
            </a:r>
            <a:r>
              <a:rPr lang="en-US" b="1" dirty="0">
                <a:solidFill>
                  <a:prstClr val="black">
                    <a:lumMod val="50000"/>
                    <a:lumOff val="50000"/>
                  </a:prstClr>
                </a:solidFill>
                <a:latin typeface="Gill Sans MT"/>
              </a:rPr>
              <a:t>Google</a:t>
            </a:r>
            <a:r>
              <a:rPr lang="en-US" dirty="0">
                <a:solidFill>
                  <a:prstClr val="black">
                    <a:lumMod val="50000"/>
                    <a:lumOff val="50000"/>
                  </a:prstClr>
                </a:solidFill>
                <a:latin typeface="Gill Sans MT"/>
              </a:rPr>
              <a:t>), ISCA’15]</a:t>
            </a:r>
          </a:p>
        </p:txBody>
      </p:sp>
      <p:pic>
        <p:nvPicPr>
          <p:cNvPr id="17" name="Picture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511236" y="1054202"/>
            <a:ext cx="1362886" cy="1362886"/>
          </a:xfrm>
          <a:prstGeom prst="rect">
            <a:avLst/>
          </a:prstGeom>
        </p:spPr>
      </p:pic>
      <p:sp>
        <p:nvSpPr>
          <p:cNvPr id="18" name="TextBox 17"/>
          <p:cNvSpPr txBox="1"/>
          <p:nvPr/>
        </p:nvSpPr>
        <p:spPr>
          <a:xfrm>
            <a:off x="448964" y="2656133"/>
            <a:ext cx="3460499" cy="1015663"/>
          </a:xfrm>
          <a:prstGeom prst="rect">
            <a:avLst/>
          </a:prstGeom>
          <a:noFill/>
        </p:spPr>
        <p:txBody>
          <a:bodyPr wrap="none" rtlCol="0">
            <a:spAutoFit/>
          </a:bodyPr>
          <a:lstStyle/>
          <a:p>
            <a:r>
              <a:rPr lang="en-US" sz="2400" b="1" dirty="0">
                <a:solidFill>
                  <a:prstClr val="black"/>
                </a:solidFill>
                <a:latin typeface="Gill Sans MT"/>
              </a:rPr>
              <a:t>In-memory Databases </a:t>
            </a:r>
          </a:p>
          <a:p>
            <a:pPr marL="63500" indent="-63500"/>
            <a:r>
              <a:rPr lang="en-US" dirty="0">
                <a:solidFill>
                  <a:prstClr val="black">
                    <a:lumMod val="50000"/>
                    <a:lumOff val="50000"/>
                  </a:prstClr>
                </a:solidFill>
                <a:latin typeface="Gill Sans MT"/>
              </a:rPr>
              <a:t>[Mao+, EuroSys’12; </a:t>
            </a:r>
            <a:br>
              <a:rPr lang="en-US" dirty="0">
                <a:solidFill>
                  <a:prstClr val="black">
                    <a:lumMod val="50000"/>
                    <a:lumOff val="50000"/>
                  </a:prstClr>
                </a:solidFill>
                <a:latin typeface="Gill Sans MT"/>
              </a:rPr>
            </a:br>
            <a:r>
              <a:rPr lang="en-US" dirty="0">
                <a:solidFill>
                  <a:prstClr val="black">
                    <a:lumMod val="50000"/>
                    <a:lumOff val="50000"/>
                  </a:prstClr>
                </a:solidFill>
                <a:latin typeface="Gill Sans MT"/>
              </a:rPr>
              <a:t>Clapp+ (</a:t>
            </a:r>
            <a:r>
              <a:rPr lang="en-US" b="1" dirty="0">
                <a:solidFill>
                  <a:prstClr val="black">
                    <a:lumMod val="50000"/>
                    <a:lumOff val="50000"/>
                  </a:prstClr>
                </a:solidFill>
                <a:latin typeface="Gill Sans MT"/>
              </a:rPr>
              <a:t>Intel</a:t>
            </a:r>
            <a:r>
              <a:rPr lang="en-US" dirty="0">
                <a:solidFill>
                  <a:prstClr val="black">
                    <a:lumMod val="50000"/>
                    <a:lumOff val="50000"/>
                  </a:prstClr>
                </a:solidFill>
                <a:latin typeface="Gill Sans MT"/>
              </a:rPr>
              <a:t>), IISWC’15]</a:t>
            </a:r>
          </a:p>
        </p:txBody>
      </p:sp>
      <p:pic>
        <p:nvPicPr>
          <p:cNvPr id="19" name="Picture 1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567081" y="836712"/>
            <a:ext cx="1872533" cy="1872533"/>
          </a:xfrm>
          <a:prstGeom prst="rect">
            <a:avLst/>
          </a:prstGeom>
        </p:spPr>
      </p:pic>
      <p:sp>
        <p:nvSpPr>
          <p:cNvPr id="22" name="TextBox 21"/>
          <p:cNvSpPr txBox="1"/>
          <p:nvPr/>
        </p:nvSpPr>
        <p:spPr>
          <a:xfrm>
            <a:off x="4836963" y="2656133"/>
            <a:ext cx="3607975" cy="738664"/>
          </a:xfrm>
          <a:prstGeom prst="rect">
            <a:avLst/>
          </a:prstGeom>
          <a:noFill/>
        </p:spPr>
        <p:txBody>
          <a:bodyPr wrap="none" rtlCol="0">
            <a:spAutoFit/>
          </a:bodyPr>
          <a:lstStyle/>
          <a:p>
            <a:r>
              <a:rPr lang="en-US" sz="2400" b="1" dirty="0">
                <a:solidFill>
                  <a:prstClr val="black"/>
                </a:solidFill>
                <a:latin typeface="Gill Sans MT"/>
              </a:rPr>
              <a:t>Graph/Tree Processing </a:t>
            </a:r>
          </a:p>
          <a:p>
            <a:r>
              <a:rPr lang="en-US" dirty="0">
                <a:solidFill>
                  <a:prstClr val="black">
                    <a:lumMod val="50000"/>
                    <a:lumOff val="50000"/>
                  </a:prstClr>
                </a:solidFill>
                <a:latin typeface="Gill Sans MT"/>
              </a:rPr>
              <a:t>[Xu+, IISWC’12; </a:t>
            </a:r>
            <a:r>
              <a:rPr lang="en-US" dirty="0" err="1">
                <a:solidFill>
                  <a:prstClr val="black">
                    <a:lumMod val="50000"/>
                    <a:lumOff val="50000"/>
                  </a:prstClr>
                </a:solidFill>
                <a:latin typeface="Gill Sans MT"/>
              </a:rPr>
              <a:t>Umuroglu</a:t>
            </a:r>
            <a:r>
              <a:rPr lang="en-US" dirty="0">
                <a:solidFill>
                  <a:prstClr val="black">
                    <a:lumMod val="50000"/>
                    <a:lumOff val="50000"/>
                  </a:prstClr>
                </a:solidFill>
                <a:latin typeface="Gill Sans MT"/>
              </a:rPr>
              <a:t>+, FPL’15]</a:t>
            </a:r>
          </a:p>
        </p:txBody>
      </p:sp>
      <p:pic>
        <p:nvPicPr>
          <p:cNvPr id="23" name="Picture 2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89220" y="3998286"/>
            <a:ext cx="2155604" cy="1146598"/>
          </a:xfrm>
          <a:prstGeom prst="rect">
            <a:avLst/>
          </a:prstGeom>
        </p:spPr>
      </p:pic>
      <p:pic>
        <p:nvPicPr>
          <p:cNvPr id="24" name="Picture 2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567081" y="3772838"/>
            <a:ext cx="2133599" cy="1546598"/>
          </a:xfrm>
          <a:prstGeom prst="rect">
            <a:avLst/>
          </a:prstGeom>
        </p:spPr>
      </p:pic>
      <p:sp>
        <p:nvSpPr>
          <p:cNvPr id="26" name="Rectangle 25"/>
          <p:cNvSpPr/>
          <p:nvPr/>
        </p:nvSpPr>
        <p:spPr>
          <a:xfrm>
            <a:off x="0" y="3100668"/>
            <a:ext cx="9144000" cy="1169233"/>
          </a:xfrm>
          <a:prstGeom prst="rect">
            <a:avLst/>
          </a:prstGeom>
          <a:solidFill>
            <a:srgbClr val="FF41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prstClr val="white"/>
                </a:solidFill>
                <a:latin typeface="Futura Medium" charset="0"/>
                <a:ea typeface="Futura Medium" charset="0"/>
                <a:cs typeface="Futura Medium" charset="0"/>
              </a:rPr>
              <a:t>Long memory </a:t>
            </a:r>
            <a:r>
              <a:rPr lang="en-US" sz="3200">
                <a:solidFill>
                  <a:prstClr val="white"/>
                </a:solidFill>
                <a:latin typeface="Futura Medium" charset="0"/>
                <a:ea typeface="Futura Medium" charset="0"/>
                <a:cs typeface="Futura Medium" charset="0"/>
              </a:rPr>
              <a:t>latency </a:t>
            </a:r>
            <a:r>
              <a:rPr lang="en-US" sz="3200">
                <a:solidFill>
                  <a:prstClr val="white"/>
                </a:solidFill>
                <a:latin typeface="Cambria Math" panose="02040503050406030204" pitchFamily="18" charset="0"/>
                <a:ea typeface="Cambria Math" panose="02040503050406030204" pitchFamily="18" charset="0"/>
              </a:rPr>
              <a:t>→</a:t>
            </a:r>
            <a:r>
              <a:rPr lang="en-US" sz="3200">
                <a:solidFill>
                  <a:prstClr val="white"/>
                </a:solidFill>
                <a:latin typeface="Gill Sans MT"/>
              </a:rPr>
              <a:t> </a:t>
            </a:r>
            <a:r>
              <a:rPr lang="en-US" sz="3200">
                <a:solidFill>
                  <a:prstClr val="white"/>
                </a:solidFill>
                <a:latin typeface="Futura Medium" charset="0"/>
                <a:ea typeface="Futura Medium" charset="0"/>
                <a:cs typeface="Futura Medium" charset="0"/>
              </a:rPr>
              <a:t>performance </a:t>
            </a:r>
            <a:r>
              <a:rPr lang="en-US" sz="3200" dirty="0">
                <a:solidFill>
                  <a:prstClr val="white"/>
                </a:solidFill>
                <a:latin typeface="Futura Medium" charset="0"/>
                <a:ea typeface="Futura Medium" charset="0"/>
                <a:cs typeface="Futura Medium" charset="0"/>
              </a:rPr>
              <a:t>bottleneck</a:t>
            </a:r>
          </a:p>
        </p:txBody>
      </p:sp>
    </p:spTree>
    <p:extLst>
      <p:ext uri="{BB962C8B-B14F-4D97-AF65-F5344CB8AC3E}">
        <p14:creationId xmlns:p14="http://schemas.microsoft.com/office/powerpoint/2010/main" val="380633748"/>
      </p:ext>
    </p:extLst>
  </p:cSld>
  <p:clrMapOvr>
    <a:masterClrMapping/>
  </p:clrMapOvr>
  <p:transition/>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Why the Long Latency?</a:t>
            </a:r>
          </a:p>
        </p:txBody>
      </p:sp>
      <p:sp>
        <p:nvSpPr>
          <p:cNvPr id="3" name="Content Placeholder 2"/>
          <p:cNvSpPr>
            <a:spLocks noGrp="1"/>
          </p:cNvSpPr>
          <p:nvPr>
            <p:ph idx="1"/>
          </p:nvPr>
        </p:nvSpPr>
        <p:spPr/>
        <p:txBody>
          <a:bodyPr/>
          <a:lstStyle/>
          <a:p>
            <a:r>
              <a:rPr lang="en-US" dirty="0">
                <a:solidFill>
                  <a:srgbClr val="0000FF"/>
                </a:solidFill>
              </a:rPr>
              <a:t>Design of DRAM </a:t>
            </a:r>
            <a:r>
              <a:rPr lang="en-US" dirty="0" err="1">
                <a:solidFill>
                  <a:srgbClr val="0000FF"/>
                </a:solidFill>
              </a:rPr>
              <a:t>uArchitecture</a:t>
            </a:r>
            <a:endParaRPr lang="en-US" dirty="0">
              <a:solidFill>
                <a:srgbClr val="0000FF"/>
              </a:solidFill>
            </a:endParaRPr>
          </a:p>
          <a:p>
            <a:pPr lvl="1"/>
            <a:r>
              <a:rPr lang="en-US" dirty="0"/>
              <a:t>Goal: Maximize capacity/area, not minimize latency</a:t>
            </a:r>
          </a:p>
          <a:p>
            <a:pPr lvl="1"/>
            <a:endParaRPr lang="en-US" dirty="0"/>
          </a:p>
          <a:p>
            <a:r>
              <a:rPr lang="en-US" dirty="0">
                <a:solidFill>
                  <a:srgbClr val="0000FF"/>
                </a:solidFill>
              </a:rPr>
              <a:t>“One size fits all” approach to latency specification</a:t>
            </a:r>
          </a:p>
          <a:p>
            <a:pPr lvl="1"/>
            <a:r>
              <a:rPr lang="en-US" dirty="0"/>
              <a:t>Same latency parameters for all </a:t>
            </a:r>
            <a:r>
              <a:rPr lang="en-US" dirty="0">
                <a:solidFill>
                  <a:srgbClr val="FF0000"/>
                </a:solidFill>
              </a:rPr>
              <a:t>temperatures</a:t>
            </a:r>
          </a:p>
          <a:p>
            <a:pPr lvl="1"/>
            <a:r>
              <a:rPr lang="en-US" dirty="0"/>
              <a:t>Same latency parameters for all </a:t>
            </a:r>
            <a:r>
              <a:rPr lang="en-US" dirty="0">
                <a:solidFill>
                  <a:srgbClr val="FF0000"/>
                </a:solidFill>
              </a:rPr>
              <a:t>DRAM chips (e.g., rows)</a:t>
            </a:r>
          </a:p>
          <a:p>
            <a:pPr lvl="1"/>
            <a:r>
              <a:rPr lang="en-US" dirty="0"/>
              <a:t>Same latency parameters for all </a:t>
            </a:r>
            <a:r>
              <a:rPr lang="en-US" dirty="0">
                <a:solidFill>
                  <a:srgbClr val="FF0000"/>
                </a:solidFill>
              </a:rPr>
              <a:t>parts of a DRAM chip</a:t>
            </a:r>
          </a:p>
          <a:p>
            <a:pPr lvl="1"/>
            <a:r>
              <a:rPr lang="en-US" dirty="0"/>
              <a:t>Same latency parameters for all </a:t>
            </a:r>
            <a:r>
              <a:rPr lang="en-US" dirty="0">
                <a:solidFill>
                  <a:srgbClr val="FF0000"/>
                </a:solidFill>
              </a:rPr>
              <a:t>supply voltage levels</a:t>
            </a:r>
          </a:p>
          <a:p>
            <a:pPr lvl="1"/>
            <a:r>
              <a:rPr lang="en-US" dirty="0"/>
              <a:t>Same latency parameters for all </a:t>
            </a:r>
            <a:r>
              <a:rPr lang="en-US" dirty="0">
                <a:solidFill>
                  <a:srgbClr val="FF0000"/>
                </a:solidFill>
              </a:rPr>
              <a:t>application data </a:t>
            </a:r>
            <a:endParaRPr lang="en-US" dirty="0"/>
          </a:p>
          <a:p>
            <a:pPr lvl="1"/>
            <a:r>
              <a:rPr lang="is-IS" dirty="0"/>
              <a:t>…</a:t>
            </a:r>
            <a:endParaRPr lang="en-US" dirty="0"/>
          </a:p>
          <a:p>
            <a:pPr lvl="1"/>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242</a:t>
            </a:fld>
            <a:endParaRPr lang="en-US" altLang="en-US">
              <a:solidFill>
                <a:srgbClr val="000000"/>
              </a:solidFill>
            </a:endParaRPr>
          </a:p>
        </p:txBody>
      </p:sp>
    </p:spTree>
    <p:extLst>
      <p:ext uri="{BB962C8B-B14F-4D97-AF65-F5344CB8AC3E}">
        <p14:creationId xmlns:p14="http://schemas.microsoft.com/office/powerpoint/2010/main" val="654044765"/>
      </p:ext>
    </p:extLst>
  </p:cSld>
  <p:clrMapOvr>
    <a:masterClrMapping/>
  </p:clrMapOvr>
  <p:transition/>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Latency Variation in Memory Chips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243</a:t>
            </a:fld>
            <a:endParaRPr lang="en-US" altLang="en-US">
              <a:solidFill>
                <a:srgbClr val="000000"/>
              </a:solidFill>
            </a:endParaRPr>
          </a:p>
        </p:txBody>
      </p:sp>
      <p:grpSp>
        <p:nvGrpSpPr>
          <p:cNvPr id="55" name="Group 54"/>
          <p:cNvGrpSpPr/>
          <p:nvPr/>
        </p:nvGrpSpPr>
        <p:grpSpPr>
          <a:xfrm>
            <a:off x="741777" y="4953000"/>
            <a:ext cx="8040641" cy="992612"/>
            <a:chOff x="224591" y="5243899"/>
            <a:chExt cx="8510476" cy="992613"/>
          </a:xfrm>
        </p:grpSpPr>
        <p:grpSp>
          <p:nvGrpSpPr>
            <p:cNvPr id="56" name="Group 55"/>
            <p:cNvGrpSpPr/>
            <p:nvPr/>
          </p:nvGrpSpPr>
          <p:grpSpPr>
            <a:xfrm>
              <a:off x="224591" y="5243899"/>
              <a:ext cx="8510476" cy="523229"/>
              <a:chOff x="352625" y="3223796"/>
              <a:chExt cx="8510476" cy="523229"/>
            </a:xfrm>
          </p:grpSpPr>
          <p:cxnSp>
            <p:nvCxnSpPr>
              <p:cNvPr id="58" name="Straight Arrow Connector 57"/>
              <p:cNvCxnSpPr/>
              <p:nvPr/>
            </p:nvCxnSpPr>
            <p:spPr>
              <a:xfrm>
                <a:off x="1161179" y="3511042"/>
                <a:ext cx="6781800" cy="0"/>
              </a:xfrm>
              <a:prstGeom prst="straightConnector1">
                <a:avLst/>
              </a:prstGeom>
              <a:noFill/>
              <a:ln w="44450" cap="rnd" cmpd="sng" algn="ctr">
                <a:solidFill>
                  <a:sysClr val="windowText" lastClr="000000">
                    <a:lumMod val="65000"/>
                    <a:lumOff val="35000"/>
                  </a:sysClr>
                </a:solidFill>
                <a:prstDash val="solid"/>
                <a:miter lim="800000"/>
                <a:headEnd type="arrow" w="lg" len="lg"/>
                <a:tailEnd type="arrow" w="lg" len="lg"/>
              </a:ln>
              <a:effectLst/>
            </p:spPr>
          </p:cxnSp>
          <p:sp>
            <p:nvSpPr>
              <p:cNvPr id="59" name="TextBox 58"/>
              <p:cNvSpPr txBox="1"/>
              <p:nvPr/>
            </p:nvSpPr>
            <p:spPr>
              <a:xfrm>
                <a:off x="7871906" y="3223804"/>
                <a:ext cx="991195" cy="523221"/>
              </a:xfrm>
              <a:prstGeom prst="rect">
                <a:avLst/>
              </a:prstGeom>
              <a:noFill/>
            </p:spPr>
            <p:txBody>
              <a:bodyPr wrap="none" rtlCol="0">
                <a:spAutoFit/>
              </a:bodyPr>
              <a:lstStyle/>
              <a:p>
                <a:pPr algn="ctr">
                  <a:defRPr/>
                </a:pPr>
                <a:r>
                  <a:rPr lang="en-US" sz="2800" b="1" i="1" kern="0" dirty="0">
                    <a:solidFill>
                      <a:prstClr val="black">
                        <a:lumMod val="65000"/>
                        <a:lumOff val="35000"/>
                      </a:prstClr>
                    </a:solidFill>
                    <a:latin typeface="Gill Sans MT"/>
                  </a:rPr>
                  <a:t>High</a:t>
                </a:r>
              </a:p>
            </p:txBody>
          </p:sp>
          <p:sp>
            <p:nvSpPr>
              <p:cNvPr id="60" name="TextBox 59"/>
              <p:cNvSpPr txBox="1"/>
              <p:nvPr/>
            </p:nvSpPr>
            <p:spPr>
              <a:xfrm>
                <a:off x="352625" y="3223796"/>
                <a:ext cx="876704" cy="523221"/>
              </a:xfrm>
              <a:prstGeom prst="rect">
                <a:avLst/>
              </a:prstGeom>
              <a:noFill/>
            </p:spPr>
            <p:txBody>
              <a:bodyPr wrap="none" rtlCol="0">
                <a:spAutoFit/>
              </a:bodyPr>
              <a:lstStyle/>
              <a:p>
                <a:pPr algn="ctr">
                  <a:defRPr/>
                </a:pPr>
                <a:r>
                  <a:rPr lang="en-US" sz="2800" b="1" i="1" kern="0" dirty="0">
                    <a:solidFill>
                      <a:prstClr val="black">
                        <a:lumMod val="65000"/>
                        <a:lumOff val="35000"/>
                      </a:prstClr>
                    </a:solidFill>
                    <a:latin typeface="Gill Sans MT"/>
                  </a:rPr>
                  <a:t>Low</a:t>
                </a:r>
              </a:p>
            </p:txBody>
          </p:sp>
        </p:grpSp>
        <p:sp>
          <p:nvSpPr>
            <p:cNvPr id="57" name="TextBox 56"/>
            <p:cNvSpPr txBox="1"/>
            <p:nvPr/>
          </p:nvSpPr>
          <p:spPr>
            <a:xfrm>
              <a:off x="2964359" y="5713292"/>
              <a:ext cx="2927841" cy="523220"/>
            </a:xfrm>
            <a:prstGeom prst="rect">
              <a:avLst/>
            </a:prstGeom>
            <a:noFill/>
          </p:spPr>
          <p:txBody>
            <a:bodyPr wrap="square" rtlCol="0">
              <a:spAutoFit/>
            </a:bodyPr>
            <a:lstStyle/>
            <a:p>
              <a:pPr algn="ctr">
                <a:defRPr/>
              </a:pPr>
              <a:r>
                <a:rPr lang="en-US" sz="2800" b="1" i="1" kern="0" dirty="0">
                  <a:solidFill>
                    <a:prstClr val="black">
                      <a:lumMod val="65000"/>
                      <a:lumOff val="35000"/>
                    </a:prstClr>
                  </a:solidFill>
                  <a:latin typeface="Gill Sans MT"/>
                </a:rPr>
                <a:t>DRAM Latency</a:t>
              </a:r>
            </a:p>
          </p:txBody>
        </p:sp>
      </p:grpSp>
      <p:grpSp>
        <p:nvGrpSpPr>
          <p:cNvPr id="61" name="Group 60"/>
          <p:cNvGrpSpPr/>
          <p:nvPr/>
        </p:nvGrpSpPr>
        <p:grpSpPr>
          <a:xfrm>
            <a:off x="4138538" y="2878490"/>
            <a:ext cx="1202573" cy="1358640"/>
            <a:chOff x="2373000" y="3289560"/>
            <a:chExt cx="1202573" cy="1358640"/>
          </a:xfrm>
        </p:grpSpPr>
        <p:pic>
          <p:nvPicPr>
            <p:cNvPr id="62" name="Content Placeholder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510699" y="3742440"/>
              <a:ext cx="905760" cy="905760"/>
            </a:xfrm>
            <a:prstGeom prst="rect">
              <a:avLst/>
            </a:prstGeom>
          </p:spPr>
        </p:pic>
        <p:sp>
          <p:nvSpPr>
            <p:cNvPr id="63" name="TextBox 62"/>
            <p:cNvSpPr txBox="1"/>
            <p:nvPr/>
          </p:nvSpPr>
          <p:spPr>
            <a:xfrm>
              <a:off x="2373000" y="3289560"/>
              <a:ext cx="1202573" cy="461665"/>
            </a:xfrm>
            <a:prstGeom prst="rect">
              <a:avLst/>
            </a:prstGeom>
            <a:noFill/>
          </p:spPr>
          <p:txBody>
            <a:bodyPr wrap="none" rtlCol="0">
              <a:spAutoFit/>
            </a:bodyPr>
            <a:lstStyle/>
            <a:p>
              <a:r>
                <a:rPr lang="en-US" sz="2400" i="1" dirty="0">
                  <a:solidFill>
                    <a:prstClr val="black">
                      <a:lumMod val="65000"/>
                      <a:lumOff val="35000"/>
                    </a:prstClr>
                  </a:solidFill>
                  <a:latin typeface="Gill Sans MT"/>
                </a:rPr>
                <a:t>DRAM B</a:t>
              </a:r>
            </a:p>
          </p:txBody>
        </p:sp>
      </p:grpSp>
      <p:grpSp>
        <p:nvGrpSpPr>
          <p:cNvPr id="64" name="Group 63"/>
          <p:cNvGrpSpPr/>
          <p:nvPr/>
        </p:nvGrpSpPr>
        <p:grpSpPr>
          <a:xfrm>
            <a:off x="2019300" y="2878490"/>
            <a:ext cx="4856042" cy="2578172"/>
            <a:chOff x="2019300" y="2878490"/>
            <a:chExt cx="4856042" cy="2578172"/>
          </a:xfrm>
        </p:grpSpPr>
        <p:grpSp>
          <p:nvGrpSpPr>
            <p:cNvPr id="65" name="dram a"/>
            <p:cNvGrpSpPr/>
            <p:nvPr/>
          </p:nvGrpSpPr>
          <p:grpSpPr>
            <a:xfrm>
              <a:off x="2286832" y="2878490"/>
              <a:ext cx="1181157" cy="2578172"/>
              <a:chOff x="2445298" y="3289228"/>
              <a:chExt cx="1181157" cy="2578172"/>
            </a:xfrm>
          </p:grpSpPr>
          <p:cxnSp>
            <p:nvCxnSpPr>
              <p:cNvPr id="84" name="Straight Connector 83"/>
              <p:cNvCxnSpPr/>
              <p:nvPr/>
            </p:nvCxnSpPr>
            <p:spPr>
              <a:xfrm flipH="1" flipV="1">
                <a:off x="3035877" y="4647868"/>
                <a:ext cx="1" cy="794441"/>
              </a:xfrm>
              <a:prstGeom prst="line">
                <a:avLst/>
              </a:prstGeom>
              <a:noFill/>
              <a:ln w="31750" cap="rnd" cmpd="sng" algn="ctr">
                <a:solidFill>
                  <a:sysClr val="window" lastClr="FFFFFF">
                    <a:lumMod val="75000"/>
                  </a:sysClr>
                </a:solidFill>
                <a:prstDash val="sysDot"/>
                <a:miter lim="800000"/>
                <a:headEnd type="none"/>
                <a:tailEnd type="none" w="lg" len="lg"/>
              </a:ln>
              <a:effectLst/>
            </p:spPr>
          </p:cxnSp>
          <p:sp>
            <p:nvSpPr>
              <p:cNvPr id="85" name="Oval 84"/>
              <p:cNvSpPr>
                <a:spLocks noChangeAspect="1"/>
              </p:cNvSpPr>
              <p:nvPr/>
            </p:nvSpPr>
            <p:spPr>
              <a:xfrm>
                <a:off x="2821185" y="5442309"/>
                <a:ext cx="429385" cy="425091"/>
              </a:xfrm>
              <a:prstGeom prst="ellipse">
                <a:avLst/>
              </a:prstGeom>
              <a:solidFill>
                <a:srgbClr val="C0504D">
                  <a:lumMod val="40000"/>
                  <a:lumOff val="60000"/>
                </a:srgbClr>
              </a:solidFill>
              <a:ln w="19050" cap="flat" cmpd="sng" algn="ctr">
                <a:solidFill>
                  <a:sysClr val="windowText" lastClr="000000">
                    <a:lumMod val="65000"/>
                    <a:lumOff val="35000"/>
                  </a:sysClr>
                </a:solidFill>
                <a:prstDash val="solid"/>
                <a:miter lim="800000"/>
              </a:ln>
              <a:effectLst/>
            </p:spPr>
            <p:txBody>
              <a:bodyPr rtlCol="0" anchor="ctr"/>
              <a:lstStyle/>
              <a:p>
                <a:pPr algn="ctr">
                  <a:defRPr/>
                </a:pPr>
                <a:endParaRPr lang="en-US" kern="0">
                  <a:solidFill>
                    <a:srgbClr val="4F81BD"/>
                  </a:solidFill>
                  <a:latin typeface="Gill Sans MT"/>
                </a:endParaRPr>
              </a:p>
            </p:txBody>
          </p:sp>
          <p:grpSp>
            <p:nvGrpSpPr>
              <p:cNvPr id="86" name="Group 85"/>
              <p:cNvGrpSpPr/>
              <p:nvPr/>
            </p:nvGrpSpPr>
            <p:grpSpPr>
              <a:xfrm>
                <a:off x="2445298" y="3289228"/>
                <a:ext cx="1181157" cy="1358640"/>
                <a:chOff x="2373000" y="3289560"/>
                <a:chExt cx="1181157" cy="1358640"/>
              </a:xfrm>
            </p:grpSpPr>
            <p:pic>
              <p:nvPicPr>
                <p:cNvPr id="87" name="Content Placeholder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510699" y="3742440"/>
                  <a:ext cx="905760" cy="905760"/>
                </a:xfrm>
                <a:prstGeom prst="rect">
                  <a:avLst/>
                </a:prstGeom>
              </p:spPr>
            </p:pic>
            <p:sp>
              <p:nvSpPr>
                <p:cNvPr id="88" name="TextBox 87"/>
                <p:cNvSpPr txBox="1"/>
                <p:nvPr/>
              </p:nvSpPr>
              <p:spPr>
                <a:xfrm>
                  <a:off x="2373000" y="3289560"/>
                  <a:ext cx="1181157" cy="461665"/>
                </a:xfrm>
                <a:prstGeom prst="rect">
                  <a:avLst/>
                </a:prstGeom>
                <a:noFill/>
              </p:spPr>
              <p:txBody>
                <a:bodyPr wrap="none" rtlCol="0">
                  <a:spAutoFit/>
                </a:bodyPr>
                <a:lstStyle/>
                <a:p>
                  <a:pPr>
                    <a:defRPr/>
                  </a:pPr>
                  <a:r>
                    <a:rPr lang="en-US" sz="2400" i="1" kern="0" dirty="0">
                      <a:solidFill>
                        <a:prstClr val="black">
                          <a:lumMod val="65000"/>
                          <a:lumOff val="35000"/>
                        </a:prstClr>
                      </a:solidFill>
                      <a:latin typeface="Gill Sans MT"/>
                    </a:rPr>
                    <a:t>DRAM A</a:t>
                  </a:r>
                </a:p>
              </p:txBody>
            </p:sp>
          </p:grpSp>
        </p:grpSp>
        <p:cxnSp>
          <p:nvCxnSpPr>
            <p:cNvPr id="66" name="Straight Connector 65"/>
            <p:cNvCxnSpPr/>
            <p:nvPr/>
          </p:nvCxnSpPr>
          <p:spPr>
            <a:xfrm flipH="1" flipV="1">
              <a:off x="4729117" y="4237130"/>
              <a:ext cx="1" cy="794441"/>
            </a:xfrm>
            <a:prstGeom prst="line">
              <a:avLst/>
            </a:prstGeom>
            <a:noFill/>
            <a:ln w="31750" cap="rnd" cmpd="sng" algn="ctr">
              <a:solidFill>
                <a:sysClr val="window" lastClr="FFFFFF">
                  <a:lumMod val="75000"/>
                </a:sysClr>
              </a:solidFill>
              <a:prstDash val="sysDot"/>
              <a:miter lim="800000"/>
              <a:headEnd type="none"/>
              <a:tailEnd type="none" w="lg" len="lg"/>
            </a:ln>
            <a:effectLst/>
          </p:spPr>
        </p:cxnSp>
        <p:sp>
          <p:nvSpPr>
            <p:cNvPr id="67" name="Oval 66"/>
            <p:cNvSpPr>
              <a:spLocks noChangeAspect="1"/>
            </p:cNvSpPr>
            <p:nvPr/>
          </p:nvSpPr>
          <p:spPr>
            <a:xfrm>
              <a:off x="4514425" y="5031571"/>
              <a:ext cx="429385" cy="425091"/>
            </a:xfrm>
            <a:prstGeom prst="ellipse">
              <a:avLst/>
            </a:prstGeom>
            <a:solidFill>
              <a:srgbClr val="C0504D">
                <a:lumMod val="40000"/>
                <a:lumOff val="60000"/>
              </a:srgbClr>
            </a:solidFill>
            <a:ln w="19050" cap="flat" cmpd="sng" algn="ctr">
              <a:solidFill>
                <a:sysClr val="windowText" lastClr="000000">
                  <a:lumMod val="65000"/>
                  <a:lumOff val="35000"/>
                </a:sysClr>
              </a:solidFill>
              <a:prstDash val="solid"/>
              <a:miter lim="800000"/>
            </a:ln>
            <a:effectLst/>
          </p:spPr>
          <p:txBody>
            <a:bodyPr rtlCol="0" anchor="ctr"/>
            <a:lstStyle/>
            <a:p>
              <a:pPr algn="ctr">
                <a:defRPr/>
              </a:pPr>
              <a:endParaRPr lang="en-US" kern="0">
                <a:solidFill>
                  <a:srgbClr val="4F81BD"/>
                </a:solidFill>
                <a:latin typeface="Gill Sans MT"/>
              </a:endParaRPr>
            </a:p>
          </p:txBody>
        </p:sp>
        <p:grpSp>
          <p:nvGrpSpPr>
            <p:cNvPr id="68" name="dram c"/>
            <p:cNvGrpSpPr/>
            <p:nvPr/>
          </p:nvGrpSpPr>
          <p:grpSpPr>
            <a:xfrm>
              <a:off x="5372100" y="2878490"/>
              <a:ext cx="1215397" cy="2578172"/>
              <a:chOff x="2445298" y="3289228"/>
              <a:chExt cx="1215397" cy="2578172"/>
            </a:xfrm>
          </p:grpSpPr>
          <p:cxnSp>
            <p:nvCxnSpPr>
              <p:cNvPr id="79" name="Straight Connector 78"/>
              <p:cNvCxnSpPr/>
              <p:nvPr/>
            </p:nvCxnSpPr>
            <p:spPr>
              <a:xfrm flipH="1" flipV="1">
                <a:off x="3035877" y="4647868"/>
                <a:ext cx="1" cy="794441"/>
              </a:xfrm>
              <a:prstGeom prst="line">
                <a:avLst/>
              </a:prstGeom>
              <a:noFill/>
              <a:ln w="31750" cap="rnd" cmpd="sng" algn="ctr">
                <a:solidFill>
                  <a:sysClr val="window" lastClr="FFFFFF">
                    <a:lumMod val="75000"/>
                  </a:sysClr>
                </a:solidFill>
                <a:prstDash val="sysDot"/>
                <a:miter lim="800000"/>
                <a:headEnd type="none"/>
                <a:tailEnd type="none" w="lg" len="lg"/>
              </a:ln>
              <a:effectLst/>
            </p:spPr>
          </p:cxnSp>
          <p:sp>
            <p:nvSpPr>
              <p:cNvPr id="80" name="Oval 79"/>
              <p:cNvSpPr>
                <a:spLocks noChangeAspect="1"/>
              </p:cNvSpPr>
              <p:nvPr/>
            </p:nvSpPr>
            <p:spPr>
              <a:xfrm>
                <a:off x="2821185" y="5442309"/>
                <a:ext cx="429385" cy="425091"/>
              </a:xfrm>
              <a:prstGeom prst="ellipse">
                <a:avLst/>
              </a:prstGeom>
              <a:solidFill>
                <a:srgbClr val="C0504D">
                  <a:lumMod val="40000"/>
                  <a:lumOff val="60000"/>
                </a:srgbClr>
              </a:solidFill>
              <a:ln w="19050" cap="flat" cmpd="sng" algn="ctr">
                <a:solidFill>
                  <a:sysClr val="windowText" lastClr="000000">
                    <a:lumMod val="65000"/>
                    <a:lumOff val="35000"/>
                  </a:sysClr>
                </a:solidFill>
                <a:prstDash val="solid"/>
                <a:miter lim="800000"/>
              </a:ln>
              <a:effectLst/>
            </p:spPr>
            <p:txBody>
              <a:bodyPr rtlCol="0" anchor="ctr"/>
              <a:lstStyle/>
              <a:p>
                <a:pPr algn="ctr">
                  <a:defRPr/>
                </a:pPr>
                <a:endParaRPr lang="en-US" kern="0">
                  <a:solidFill>
                    <a:srgbClr val="4F81BD"/>
                  </a:solidFill>
                  <a:latin typeface="Gill Sans MT"/>
                </a:endParaRPr>
              </a:p>
            </p:txBody>
          </p:sp>
          <p:grpSp>
            <p:nvGrpSpPr>
              <p:cNvPr id="81" name="Group 80"/>
              <p:cNvGrpSpPr/>
              <p:nvPr/>
            </p:nvGrpSpPr>
            <p:grpSpPr>
              <a:xfrm>
                <a:off x="2445298" y="3289228"/>
                <a:ext cx="1215397" cy="1358640"/>
                <a:chOff x="2373000" y="3289560"/>
                <a:chExt cx="1215397" cy="1358640"/>
              </a:xfrm>
            </p:grpSpPr>
            <p:pic>
              <p:nvPicPr>
                <p:cNvPr id="82" name="Content Placeholder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510699" y="3742440"/>
                  <a:ext cx="905760" cy="905760"/>
                </a:xfrm>
                <a:prstGeom prst="rect">
                  <a:avLst/>
                </a:prstGeom>
              </p:spPr>
            </p:pic>
            <p:sp>
              <p:nvSpPr>
                <p:cNvPr id="83" name="TextBox 82"/>
                <p:cNvSpPr txBox="1"/>
                <p:nvPr/>
              </p:nvSpPr>
              <p:spPr>
                <a:xfrm>
                  <a:off x="2373000" y="3289560"/>
                  <a:ext cx="1215397" cy="461665"/>
                </a:xfrm>
                <a:prstGeom prst="rect">
                  <a:avLst/>
                </a:prstGeom>
                <a:noFill/>
              </p:spPr>
              <p:txBody>
                <a:bodyPr wrap="none" rtlCol="0">
                  <a:spAutoFit/>
                </a:bodyPr>
                <a:lstStyle/>
                <a:p>
                  <a:pPr>
                    <a:defRPr/>
                  </a:pPr>
                  <a:r>
                    <a:rPr lang="en-US" sz="2400" i="1" kern="0" dirty="0">
                      <a:solidFill>
                        <a:prstClr val="black">
                          <a:lumMod val="65000"/>
                          <a:lumOff val="35000"/>
                        </a:prstClr>
                      </a:solidFill>
                      <a:latin typeface="Gill Sans MT"/>
                    </a:rPr>
                    <a:t>DRAM C</a:t>
                  </a:r>
                </a:p>
              </p:txBody>
            </p:sp>
          </p:grpSp>
        </p:grpSp>
        <p:grpSp>
          <p:nvGrpSpPr>
            <p:cNvPr id="69" name="fab var"/>
            <p:cNvGrpSpPr/>
            <p:nvPr/>
          </p:nvGrpSpPr>
          <p:grpSpPr>
            <a:xfrm>
              <a:off x="2019300" y="4338029"/>
              <a:ext cx="4856042" cy="857215"/>
              <a:chOff x="2057400" y="4748767"/>
              <a:chExt cx="4856042" cy="857215"/>
            </a:xfrm>
          </p:grpSpPr>
          <p:grpSp>
            <p:nvGrpSpPr>
              <p:cNvPr id="70" name="Group 69"/>
              <p:cNvGrpSpPr>
                <a:grpSpLocks noChangeAspect="1"/>
              </p:cNvGrpSpPr>
              <p:nvPr/>
            </p:nvGrpSpPr>
            <p:grpSpPr>
              <a:xfrm>
                <a:off x="2057400" y="4748767"/>
                <a:ext cx="1735529" cy="857215"/>
                <a:chOff x="1905000" y="3429000"/>
                <a:chExt cx="4800600" cy="1905000"/>
              </a:xfrm>
            </p:grpSpPr>
            <p:sp>
              <p:nvSpPr>
                <p:cNvPr id="77" name="Freeform 32"/>
                <p:cNvSpPr>
                  <a:spLocks/>
                </p:cNvSpPr>
                <p:nvPr/>
              </p:nvSpPr>
              <p:spPr bwMode="auto">
                <a:xfrm>
                  <a:off x="1905000" y="3429000"/>
                  <a:ext cx="2344738" cy="1905000"/>
                </a:xfrm>
                <a:custGeom>
                  <a:avLst/>
                  <a:gdLst>
                    <a:gd name="T0" fmla="*/ 0 w 901"/>
                    <a:gd name="T1" fmla="*/ 720 h 721"/>
                    <a:gd name="T2" fmla="*/ 95 w 901"/>
                    <a:gd name="T3" fmla="*/ 712 h 721"/>
                    <a:gd name="T4" fmla="*/ 142 w 901"/>
                    <a:gd name="T5" fmla="*/ 704 h 721"/>
                    <a:gd name="T6" fmla="*/ 189 w 901"/>
                    <a:gd name="T7" fmla="*/ 691 h 721"/>
                    <a:gd name="T8" fmla="*/ 237 w 901"/>
                    <a:gd name="T9" fmla="*/ 675 h 721"/>
                    <a:gd name="T10" fmla="*/ 284 w 901"/>
                    <a:gd name="T11" fmla="*/ 653 h 721"/>
                    <a:gd name="T12" fmla="*/ 331 w 901"/>
                    <a:gd name="T13" fmla="*/ 623 h 721"/>
                    <a:gd name="T14" fmla="*/ 426 w 901"/>
                    <a:gd name="T15" fmla="*/ 540 h 721"/>
                    <a:gd name="T16" fmla="*/ 521 w 901"/>
                    <a:gd name="T17" fmla="*/ 422 h 721"/>
                    <a:gd name="T18" fmla="*/ 616 w 901"/>
                    <a:gd name="T19" fmla="*/ 281 h 721"/>
                    <a:gd name="T20" fmla="*/ 663 w 901"/>
                    <a:gd name="T21" fmla="*/ 209 h 721"/>
                    <a:gd name="T22" fmla="*/ 710 w 901"/>
                    <a:gd name="T23" fmla="*/ 142 h 721"/>
                    <a:gd name="T24" fmla="*/ 757 w 901"/>
                    <a:gd name="T25" fmla="*/ 83 h 721"/>
                    <a:gd name="T26" fmla="*/ 805 w 901"/>
                    <a:gd name="T27" fmla="*/ 38 h 721"/>
                    <a:gd name="T28" fmla="*/ 852 w 901"/>
                    <a:gd name="T29" fmla="*/ 9 h 721"/>
                    <a:gd name="T30" fmla="*/ 900 w 901"/>
                    <a:gd name="T31" fmla="*/ 0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1" h="721">
                      <a:moveTo>
                        <a:pt x="0" y="720"/>
                      </a:moveTo>
                      <a:lnTo>
                        <a:pt x="95" y="712"/>
                      </a:lnTo>
                      <a:lnTo>
                        <a:pt x="142" y="704"/>
                      </a:lnTo>
                      <a:lnTo>
                        <a:pt x="189" y="691"/>
                      </a:lnTo>
                      <a:lnTo>
                        <a:pt x="237" y="675"/>
                      </a:lnTo>
                      <a:lnTo>
                        <a:pt x="284" y="653"/>
                      </a:lnTo>
                      <a:lnTo>
                        <a:pt x="331" y="623"/>
                      </a:lnTo>
                      <a:lnTo>
                        <a:pt x="426" y="540"/>
                      </a:lnTo>
                      <a:lnTo>
                        <a:pt x="521" y="422"/>
                      </a:lnTo>
                      <a:lnTo>
                        <a:pt x="616" y="281"/>
                      </a:lnTo>
                      <a:lnTo>
                        <a:pt x="663" y="209"/>
                      </a:lnTo>
                      <a:lnTo>
                        <a:pt x="710" y="142"/>
                      </a:lnTo>
                      <a:lnTo>
                        <a:pt x="757" y="83"/>
                      </a:lnTo>
                      <a:lnTo>
                        <a:pt x="805" y="38"/>
                      </a:lnTo>
                      <a:lnTo>
                        <a:pt x="852" y="9"/>
                      </a:lnTo>
                      <a:lnTo>
                        <a:pt x="900" y="0"/>
                      </a:lnTo>
                    </a:path>
                  </a:pathLst>
                </a:custGeom>
                <a:noFill/>
                <a:ln w="76200" cap="rnd" cmpd="sng">
                  <a:solidFill>
                    <a:srgbClr val="F79646"/>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kern="0">
                    <a:solidFill>
                      <a:prstClr val="black"/>
                    </a:solidFill>
                    <a:latin typeface="Gill Sans MT"/>
                  </a:endParaRPr>
                </a:p>
              </p:txBody>
            </p:sp>
            <p:sp>
              <p:nvSpPr>
                <p:cNvPr id="78" name="Freeform 31"/>
                <p:cNvSpPr>
                  <a:spLocks/>
                </p:cNvSpPr>
                <p:nvPr/>
              </p:nvSpPr>
              <p:spPr bwMode="auto">
                <a:xfrm>
                  <a:off x="4267200" y="3429000"/>
                  <a:ext cx="2438400" cy="1905000"/>
                </a:xfrm>
                <a:custGeom>
                  <a:avLst/>
                  <a:gdLst>
                    <a:gd name="T0" fmla="*/ 900 w 901"/>
                    <a:gd name="T1" fmla="*/ 720 h 721"/>
                    <a:gd name="T2" fmla="*/ 805 w 901"/>
                    <a:gd name="T3" fmla="*/ 712 h 721"/>
                    <a:gd name="T4" fmla="*/ 758 w 901"/>
                    <a:gd name="T5" fmla="*/ 704 h 721"/>
                    <a:gd name="T6" fmla="*/ 711 w 901"/>
                    <a:gd name="T7" fmla="*/ 691 h 721"/>
                    <a:gd name="T8" fmla="*/ 663 w 901"/>
                    <a:gd name="T9" fmla="*/ 675 h 721"/>
                    <a:gd name="T10" fmla="*/ 615 w 901"/>
                    <a:gd name="T11" fmla="*/ 653 h 721"/>
                    <a:gd name="T12" fmla="*/ 568 w 901"/>
                    <a:gd name="T13" fmla="*/ 623 h 721"/>
                    <a:gd name="T14" fmla="*/ 473 w 901"/>
                    <a:gd name="T15" fmla="*/ 540 h 721"/>
                    <a:gd name="T16" fmla="*/ 378 w 901"/>
                    <a:gd name="T17" fmla="*/ 422 h 721"/>
                    <a:gd name="T18" fmla="*/ 284 w 901"/>
                    <a:gd name="T19" fmla="*/ 281 h 721"/>
                    <a:gd name="T20" fmla="*/ 236 w 901"/>
                    <a:gd name="T21" fmla="*/ 209 h 721"/>
                    <a:gd name="T22" fmla="*/ 189 w 901"/>
                    <a:gd name="T23" fmla="*/ 142 h 721"/>
                    <a:gd name="T24" fmla="*/ 142 w 901"/>
                    <a:gd name="T25" fmla="*/ 83 h 721"/>
                    <a:gd name="T26" fmla="*/ 94 w 901"/>
                    <a:gd name="T27" fmla="*/ 38 h 721"/>
                    <a:gd name="T28" fmla="*/ 47 w 901"/>
                    <a:gd name="T29" fmla="*/ 9 h 721"/>
                    <a:gd name="T30" fmla="*/ 0 w 901"/>
                    <a:gd name="T31" fmla="*/ 0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1" h="721">
                      <a:moveTo>
                        <a:pt x="900" y="720"/>
                      </a:moveTo>
                      <a:lnTo>
                        <a:pt x="805" y="712"/>
                      </a:lnTo>
                      <a:lnTo>
                        <a:pt x="758" y="704"/>
                      </a:lnTo>
                      <a:lnTo>
                        <a:pt x="711" y="691"/>
                      </a:lnTo>
                      <a:lnTo>
                        <a:pt x="663" y="675"/>
                      </a:lnTo>
                      <a:lnTo>
                        <a:pt x="615" y="653"/>
                      </a:lnTo>
                      <a:lnTo>
                        <a:pt x="568" y="623"/>
                      </a:lnTo>
                      <a:lnTo>
                        <a:pt x="473" y="540"/>
                      </a:lnTo>
                      <a:lnTo>
                        <a:pt x="378" y="422"/>
                      </a:lnTo>
                      <a:lnTo>
                        <a:pt x="284" y="281"/>
                      </a:lnTo>
                      <a:lnTo>
                        <a:pt x="236" y="209"/>
                      </a:lnTo>
                      <a:lnTo>
                        <a:pt x="189" y="142"/>
                      </a:lnTo>
                      <a:lnTo>
                        <a:pt x="142" y="83"/>
                      </a:lnTo>
                      <a:lnTo>
                        <a:pt x="94" y="38"/>
                      </a:lnTo>
                      <a:lnTo>
                        <a:pt x="47" y="9"/>
                      </a:lnTo>
                      <a:lnTo>
                        <a:pt x="0" y="0"/>
                      </a:lnTo>
                    </a:path>
                  </a:pathLst>
                </a:custGeom>
                <a:noFill/>
                <a:ln w="76200" cap="rnd" cmpd="sng">
                  <a:solidFill>
                    <a:srgbClr val="F79646"/>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kern="0">
                    <a:solidFill>
                      <a:prstClr val="black"/>
                    </a:solidFill>
                    <a:latin typeface="Gill Sans MT"/>
                  </a:endParaRPr>
                </a:p>
              </p:txBody>
            </p:sp>
          </p:grpSp>
          <p:grpSp>
            <p:nvGrpSpPr>
              <p:cNvPr id="71" name="Group 70"/>
              <p:cNvGrpSpPr>
                <a:grpSpLocks noChangeAspect="1"/>
              </p:cNvGrpSpPr>
              <p:nvPr/>
            </p:nvGrpSpPr>
            <p:grpSpPr>
              <a:xfrm>
                <a:off x="3919607" y="4748767"/>
                <a:ext cx="1735529" cy="857215"/>
                <a:chOff x="1905000" y="3429000"/>
                <a:chExt cx="4800600" cy="1905000"/>
              </a:xfrm>
            </p:grpSpPr>
            <p:sp>
              <p:nvSpPr>
                <p:cNvPr id="75" name="Freeform 32"/>
                <p:cNvSpPr>
                  <a:spLocks/>
                </p:cNvSpPr>
                <p:nvPr/>
              </p:nvSpPr>
              <p:spPr bwMode="auto">
                <a:xfrm>
                  <a:off x="1905000" y="3429000"/>
                  <a:ext cx="2344738" cy="1905000"/>
                </a:xfrm>
                <a:custGeom>
                  <a:avLst/>
                  <a:gdLst>
                    <a:gd name="T0" fmla="*/ 0 w 901"/>
                    <a:gd name="T1" fmla="*/ 720 h 721"/>
                    <a:gd name="T2" fmla="*/ 95 w 901"/>
                    <a:gd name="T3" fmla="*/ 712 h 721"/>
                    <a:gd name="T4" fmla="*/ 142 w 901"/>
                    <a:gd name="T5" fmla="*/ 704 h 721"/>
                    <a:gd name="T6" fmla="*/ 189 w 901"/>
                    <a:gd name="T7" fmla="*/ 691 h 721"/>
                    <a:gd name="T8" fmla="*/ 237 w 901"/>
                    <a:gd name="T9" fmla="*/ 675 h 721"/>
                    <a:gd name="T10" fmla="*/ 284 w 901"/>
                    <a:gd name="T11" fmla="*/ 653 h 721"/>
                    <a:gd name="T12" fmla="*/ 331 w 901"/>
                    <a:gd name="T13" fmla="*/ 623 h 721"/>
                    <a:gd name="T14" fmla="*/ 426 w 901"/>
                    <a:gd name="T15" fmla="*/ 540 h 721"/>
                    <a:gd name="T16" fmla="*/ 521 w 901"/>
                    <a:gd name="T17" fmla="*/ 422 h 721"/>
                    <a:gd name="T18" fmla="*/ 616 w 901"/>
                    <a:gd name="T19" fmla="*/ 281 h 721"/>
                    <a:gd name="T20" fmla="*/ 663 w 901"/>
                    <a:gd name="T21" fmla="*/ 209 h 721"/>
                    <a:gd name="T22" fmla="*/ 710 w 901"/>
                    <a:gd name="T23" fmla="*/ 142 h 721"/>
                    <a:gd name="T24" fmla="*/ 757 w 901"/>
                    <a:gd name="T25" fmla="*/ 83 h 721"/>
                    <a:gd name="T26" fmla="*/ 805 w 901"/>
                    <a:gd name="T27" fmla="*/ 38 h 721"/>
                    <a:gd name="T28" fmla="*/ 852 w 901"/>
                    <a:gd name="T29" fmla="*/ 9 h 721"/>
                    <a:gd name="T30" fmla="*/ 900 w 901"/>
                    <a:gd name="T31" fmla="*/ 0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1" h="721">
                      <a:moveTo>
                        <a:pt x="0" y="720"/>
                      </a:moveTo>
                      <a:lnTo>
                        <a:pt x="95" y="712"/>
                      </a:lnTo>
                      <a:lnTo>
                        <a:pt x="142" y="704"/>
                      </a:lnTo>
                      <a:lnTo>
                        <a:pt x="189" y="691"/>
                      </a:lnTo>
                      <a:lnTo>
                        <a:pt x="237" y="675"/>
                      </a:lnTo>
                      <a:lnTo>
                        <a:pt x="284" y="653"/>
                      </a:lnTo>
                      <a:lnTo>
                        <a:pt x="331" y="623"/>
                      </a:lnTo>
                      <a:lnTo>
                        <a:pt x="426" y="540"/>
                      </a:lnTo>
                      <a:lnTo>
                        <a:pt x="521" y="422"/>
                      </a:lnTo>
                      <a:lnTo>
                        <a:pt x="616" y="281"/>
                      </a:lnTo>
                      <a:lnTo>
                        <a:pt x="663" y="209"/>
                      </a:lnTo>
                      <a:lnTo>
                        <a:pt x="710" y="142"/>
                      </a:lnTo>
                      <a:lnTo>
                        <a:pt x="757" y="83"/>
                      </a:lnTo>
                      <a:lnTo>
                        <a:pt x="805" y="38"/>
                      </a:lnTo>
                      <a:lnTo>
                        <a:pt x="852" y="9"/>
                      </a:lnTo>
                      <a:lnTo>
                        <a:pt x="900" y="0"/>
                      </a:lnTo>
                    </a:path>
                  </a:pathLst>
                </a:custGeom>
                <a:noFill/>
                <a:ln w="76200" cap="rnd" cmpd="sng">
                  <a:solidFill>
                    <a:srgbClr val="F79646"/>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kern="0">
                    <a:solidFill>
                      <a:prstClr val="black"/>
                    </a:solidFill>
                    <a:latin typeface="Gill Sans MT"/>
                  </a:endParaRPr>
                </a:p>
              </p:txBody>
            </p:sp>
            <p:sp>
              <p:nvSpPr>
                <p:cNvPr id="76" name="Freeform 31"/>
                <p:cNvSpPr>
                  <a:spLocks/>
                </p:cNvSpPr>
                <p:nvPr/>
              </p:nvSpPr>
              <p:spPr bwMode="auto">
                <a:xfrm>
                  <a:off x="4267200" y="3429000"/>
                  <a:ext cx="2438400" cy="1905000"/>
                </a:xfrm>
                <a:custGeom>
                  <a:avLst/>
                  <a:gdLst>
                    <a:gd name="T0" fmla="*/ 900 w 901"/>
                    <a:gd name="T1" fmla="*/ 720 h 721"/>
                    <a:gd name="T2" fmla="*/ 805 w 901"/>
                    <a:gd name="T3" fmla="*/ 712 h 721"/>
                    <a:gd name="T4" fmla="*/ 758 w 901"/>
                    <a:gd name="T5" fmla="*/ 704 h 721"/>
                    <a:gd name="T6" fmla="*/ 711 w 901"/>
                    <a:gd name="T7" fmla="*/ 691 h 721"/>
                    <a:gd name="T8" fmla="*/ 663 w 901"/>
                    <a:gd name="T9" fmla="*/ 675 h 721"/>
                    <a:gd name="T10" fmla="*/ 615 w 901"/>
                    <a:gd name="T11" fmla="*/ 653 h 721"/>
                    <a:gd name="T12" fmla="*/ 568 w 901"/>
                    <a:gd name="T13" fmla="*/ 623 h 721"/>
                    <a:gd name="T14" fmla="*/ 473 w 901"/>
                    <a:gd name="T15" fmla="*/ 540 h 721"/>
                    <a:gd name="T16" fmla="*/ 378 w 901"/>
                    <a:gd name="T17" fmla="*/ 422 h 721"/>
                    <a:gd name="T18" fmla="*/ 284 w 901"/>
                    <a:gd name="T19" fmla="*/ 281 h 721"/>
                    <a:gd name="T20" fmla="*/ 236 w 901"/>
                    <a:gd name="T21" fmla="*/ 209 h 721"/>
                    <a:gd name="T22" fmla="*/ 189 w 901"/>
                    <a:gd name="T23" fmla="*/ 142 h 721"/>
                    <a:gd name="T24" fmla="*/ 142 w 901"/>
                    <a:gd name="T25" fmla="*/ 83 h 721"/>
                    <a:gd name="T26" fmla="*/ 94 w 901"/>
                    <a:gd name="T27" fmla="*/ 38 h 721"/>
                    <a:gd name="T28" fmla="*/ 47 w 901"/>
                    <a:gd name="T29" fmla="*/ 9 h 721"/>
                    <a:gd name="T30" fmla="*/ 0 w 901"/>
                    <a:gd name="T31" fmla="*/ 0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1" h="721">
                      <a:moveTo>
                        <a:pt x="900" y="720"/>
                      </a:moveTo>
                      <a:lnTo>
                        <a:pt x="805" y="712"/>
                      </a:lnTo>
                      <a:lnTo>
                        <a:pt x="758" y="704"/>
                      </a:lnTo>
                      <a:lnTo>
                        <a:pt x="711" y="691"/>
                      </a:lnTo>
                      <a:lnTo>
                        <a:pt x="663" y="675"/>
                      </a:lnTo>
                      <a:lnTo>
                        <a:pt x="615" y="653"/>
                      </a:lnTo>
                      <a:lnTo>
                        <a:pt x="568" y="623"/>
                      </a:lnTo>
                      <a:lnTo>
                        <a:pt x="473" y="540"/>
                      </a:lnTo>
                      <a:lnTo>
                        <a:pt x="378" y="422"/>
                      </a:lnTo>
                      <a:lnTo>
                        <a:pt x="284" y="281"/>
                      </a:lnTo>
                      <a:lnTo>
                        <a:pt x="236" y="209"/>
                      </a:lnTo>
                      <a:lnTo>
                        <a:pt x="189" y="142"/>
                      </a:lnTo>
                      <a:lnTo>
                        <a:pt x="142" y="83"/>
                      </a:lnTo>
                      <a:lnTo>
                        <a:pt x="94" y="38"/>
                      </a:lnTo>
                      <a:lnTo>
                        <a:pt x="47" y="9"/>
                      </a:lnTo>
                      <a:lnTo>
                        <a:pt x="0" y="0"/>
                      </a:lnTo>
                    </a:path>
                  </a:pathLst>
                </a:custGeom>
                <a:noFill/>
                <a:ln w="76200" cap="rnd" cmpd="sng">
                  <a:solidFill>
                    <a:srgbClr val="F79646"/>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kern="0">
                    <a:solidFill>
                      <a:prstClr val="black"/>
                    </a:solidFill>
                    <a:latin typeface="Gill Sans MT"/>
                  </a:endParaRPr>
                </a:p>
              </p:txBody>
            </p:sp>
          </p:grpSp>
          <p:grpSp>
            <p:nvGrpSpPr>
              <p:cNvPr id="72" name="Group 71"/>
              <p:cNvGrpSpPr>
                <a:grpSpLocks noChangeAspect="1"/>
              </p:cNvGrpSpPr>
              <p:nvPr/>
            </p:nvGrpSpPr>
            <p:grpSpPr>
              <a:xfrm>
                <a:off x="5177913" y="4748767"/>
                <a:ext cx="1735529" cy="857215"/>
                <a:chOff x="1905000" y="3429000"/>
                <a:chExt cx="4800600" cy="1905000"/>
              </a:xfrm>
            </p:grpSpPr>
            <p:sp>
              <p:nvSpPr>
                <p:cNvPr id="73" name="Freeform 32"/>
                <p:cNvSpPr>
                  <a:spLocks/>
                </p:cNvSpPr>
                <p:nvPr/>
              </p:nvSpPr>
              <p:spPr bwMode="auto">
                <a:xfrm>
                  <a:off x="1905000" y="3429000"/>
                  <a:ext cx="2344738" cy="1905000"/>
                </a:xfrm>
                <a:custGeom>
                  <a:avLst/>
                  <a:gdLst>
                    <a:gd name="T0" fmla="*/ 0 w 901"/>
                    <a:gd name="T1" fmla="*/ 720 h 721"/>
                    <a:gd name="T2" fmla="*/ 95 w 901"/>
                    <a:gd name="T3" fmla="*/ 712 h 721"/>
                    <a:gd name="T4" fmla="*/ 142 w 901"/>
                    <a:gd name="T5" fmla="*/ 704 h 721"/>
                    <a:gd name="T6" fmla="*/ 189 w 901"/>
                    <a:gd name="T7" fmla="*/ 691 h 721"/>
                    <a:gd name="T8" fmla="*/ 237 w 901"/>
                    <a:gd name="T9" fmla="*/ 675 h 721"/>
                    <a:gd name="T10" fmla="*/ 284 w 901"/>
                    <a:gd name="T11" fmla="*/ 653 h 721"/>
                    <a:gd name="T12" fmla="*/ 331 w 901"/>
                    <a:gd name="T13" fmla="*/ 623 h 721"/>
                    <a:gd name="T14" fmla="*/ 426 w 901"/>
                    <a:gd name="T15" fmla="*/ 540 h 721"/>
                    <a:gd name="T16" fmla="*/ 521 w 901"/>
                    <a:gd name="T17" fmla="*/ 422 h 721"/>
                    <a:gd name="T18" fmla="*/ 616 w 901"/>
                    <a:gd name="T19" fmla="*/ 281 h 721"/>
                    <a:gd name="T20" fmla="*/ 663 w 901"/>
                    <a:gd name="T21" fmla="*/ 209 h 721"/>
                    <a:gd name="T22" fmla="*/ 710 w 901"/>
                    <a:gd name="T23" fmla="*/ 142 h 721"/>
                    <a:gd name="T24" fmla="*/ 757 w 901"/>
                    <a:gd name="T25" fmla="*/ 83 h 721"/>
                    <a:gd name="T26" fmla="*/ 805 w 901"/>
                    <a:gd name="T27" fmla="*/ 38 h 721"/>
                    <a:gd name="T28" fmla="*/ 852 w 901"/>
                    <a:gd name="T29" fmla="*/ 9 h 721"/>
                    <a:gd name="T30" fmla="*/ 900 w 901"/>
                    <a:gd name="T31" fmla="*/ 0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1" h="721">
                      <a:moveTo>
                        <a:pt x="0" y="720"/>
                      </a:moveTo>
                      <a:lnTo>
                        <a:pt x="95" y="712"/>
                      </a:lnTo>
                      <a:lnTo>
                        <a:pt x="142" y="704"/>
                      </a:lnTo>
                      <a:lnTo>
                        <a:pt x="189" y="691"/>
                      </a:lnTo>
                      <a:lnTo>
                        <a:pt x="237" y="675"/>
                      </a:lnTo>
                      <a:lnTo>
                        <a:pt x="284" y="653"/>
                      </a:lnTo>
                      <a:lnTo>
                        <a:pt x="331" y="623"/>
                      </a:lnTo>
                      <a:lnTo>
                        <a:pt x="426" y="540"/>
                      </a:lnTo>
                      <a:lnTo>
                        <a:pt x="521" y="422"/>
                      </a:lnTo>
                      <a:lnTo>
                        <a:pt x="616" y="281"/>
                      </a:lnTo>
                      <a:lnTo>
                        <a:pt x="663" y="209"/>
                      </a:lnTo>
                      <a:lnTo>
                        <a:pt x="710" y="142"/>
                      </a:lnTo>
                      <a:lnTo>
                        <a:pt x="757" y="83"/>
                      </a:lnTo>
                      <a:lnTo>
                        <a:pt x="805" y="38"/>
                      </a:lnTo>
                      <a:lnTo>
                        <a:pt x="852" y="9"/>
                      </a:lnTo>
                      <a:lnTo>
                        <a:pt x="900" y="0"/>
                      </a:lnTo>
                    </a:path>
                  </a:pathLst>
                </a:custGeom>
                <a:noFill/>
                <a:ln w="76200" cap="rnd" cmpd="sng">
                  <a:solidFill>
                    <a:srgbClr val="F79646"/>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kern="0">
                    <a:solidFill>
                      <a:prstClr val="black"/>
                    </a:solidFill>
                    <a:latin typeface="Gill Sans MT"/>
                  </a:endParaRPr>
                </a:p>
              </p:txBody>
            </p:sp>
            <p:sp>
              <p:nvSpPr>
                <p:cNvPr id="74" name="Freeform 31"/>
                <p:cNvSpPr>
                  <a:spLocks/>
                </p:cNvSpPr>
                <p:nvPr/>
              </p:nvSpPr>
              <p:spPr bwMode="auto">
                <a:xfrm>
                  <a:off x="4267200" y="3429000"/>
                  <a:ext cx="2438400" cy="1905000"/>
                </a:xfrm>
                <a:custGeom>
                  <a:avLst/>
                  <a:gdLst>
                    <a:gd name="T0" fmla="*/ 900 w 901"/>
                    <a:gd name="T1" fmla="*/ 720 h 721"/>
                    <a:gd name="T2" fmla="*/ 805 w 901"/>
                    <a:gd name="T3" fmla="*/ 712 h 721"/>
                    <a:gd name="T4" fmla="*/ 758 w 901"/>
                    <a:gd name="T5" fmla="*/ 704 h 721"/>
                    <a:gd name="T6" fmla="*/ 711 w 901"/>
                    <a:gd name="T7" fmla="*/ 691 h 721"/>
                    <a:gd name="T8" fmla="*/ 663 w 901"/>
                    <a:gd name="T9" fmla="*/ 675 h 721"/>
                    <a:gd name="T10" fmla="*/ 615 w 901"/>
                    <a:gd name="T11" fmla="*/ 653 h 721"/>
                    <a:gd name="T12" fmla="*/ 568 w 901"/>
                    <a:gd name="T13" fmla="*/ 623 h 721"/>
                    <a:gd name="T14" fmla="*/ 473 w 901"/>
                    <a:gd name="T15" fmla="*/ 540 h 721"/>
                    <a:gd name="T16" fmla="*/ 378 w 901"/>
                    <a:gd name="T17" fmla="*/ 422 h 721"/>
                    <a:gd name="T18" fmla="*/ 284 w 901"/>
                    <a:gd name="T19" fmla="*/ 281 h 721"/>
                    <a:gd name="T20" fmla="*/ 236 w 901"/>
                    <a:gd name="T21" fmla="*/ 209 h 721"/>
                    <a:gd name="T22" fmla="*/ 189 w 901"/>
                    <a:gd name="T23" fmla="*/ 142 h 721"/>
                    <a:gd name="T24" fmla="*/ 142 w 901"/>
                    <a:gd name="T25" fmla="*/ 83 h 721"/>
                    <a:gd name="T26" fmla="*/ 94 w 901"/>
                    <a:gd name="T27" fmla="*/ 38 h 721"/>
                    <a:gd name="T28" fmla="*/ 47 w 901"/>
                    <a:gd name="T29" fmla="*/ 9 h 721"/>
                    <a:gd name="T30" fmla="*/ 0 w 901"/>
                    <a:gd name="T31" fmla="*/ 0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1" h="721">
                      <a:moveTo>
                        <a:pt x="900" y="720"/>
                      </a:moveTo>
                      <a:lnTo>
                        <a:pt x="805" y="712"/>
                      </a:lnTo>
                      <a:lnTo>
                        <a:pt x="758" y="704"/>
                      </a:lnTo>
                      <a:lnTo>
                        <a:pt x="711" y="691"/>
                      </a:lnTo>
                      <a:lnTo>
                        <a:pt x="663" y="675"/>
                      </a:lnTo>
                      <a:lnTo>
                        <a:pt x="615" y="653"/>
                      </a:lnTo>
                      <a:lnTo>
                        <a:pt x="568" y="623"/>
                      </a:lnTo>
                      <a:lnTo>
                        <a:pt x="473" y="540"/>
                      </a:lnTo>
                      <a:lnTo>
                        <a:pt x="378" y="422"/>
                      </a:lnTo>
                      <a:lnTo>
                        <a:pt x="284" y="281"/>
                      </a:lnTo>
                      <a:lnTo>
                        <a:pt x="236" y="209"/>
                      </a:lnTo>
                      <a:lnTo>
                        <a:pt x="189" y="142"/>
                      </a:lnTo>
                      <a:lnTo>
                        <a:pt x="142" y="83"/>
                      </a:lnTo>
                      <a:lnTo>
                        <a:pt x="94" y="38"/>
                      </a:lnTo>
                      <a:lnTo>
                        <a:pt x="47" y="9"/>
                      </a:lnTo>
                      <a:lnTo>
                        <a:pt x="0" y="0"/>
                      </a:lnTo>
                    </a:path>
                  </a:pathLst>
                </a:custGeom>
                <a:noFill/>
                <a:ln w="76200" cap="rnd" cmpd="sng">
                  <a:solidFill>
                    <a:srgbClr val="F79646"/>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kern="0">
                    <a:solidFill>
                      <a:prstClr val="black"/>
                    </a:solidFill>
                    <a:latin typeface="Gill Sans MT"/>
                  </a:endParaRPr>
                </a:p>
              </p:txBody>
            </p:sp>
          </p:grpSp>
        </p:grpSp>
      </p:grpSp>
      <p:grpSp>
        <p:nvGrpSpPr>
          <p:cNvPr id="89" name="Group 88"/>
          <p:cNvGrpSpPr/>
          <p:nvPr/>
        </p:nvGrpSpPr>
        <p:grpSpPr>
          <a:xfrm>
            <a:off x="3647581" y="4237130"/>
            <a:ext cx="2030017" cy="1219532"/>
            <a:chOff x="3647581" y="4237130"/>
            <a:chExt cx="2030017" cy="1219532"/>
          </a:xfrm>
        </p:grpSpPr>
        <p:sp>
          <p:nvSpPr>
            <p:cNvPr id="90" name="Oval 89"/>
            <p:cNvSpPr>
              <a:spLocks noChangeAspect="1"/>
            </p:cNvSpPr>
            <p:nvPr/>
          </p:nvSpPr>
          <p:spPr>
            <a:xfrm>
              <a:off x="5248213" y="5031571"/>
              <a:ext cx="429385" cy="425091"/>
            </a:xfrm>
            <a:prstGeom prst="ellipse">
              <a:avLst/>
            </a:prstGeom>
            <a:solidFill>
              <a:srgbClr val="C0504D">
                <a:lumMod val="50000"/>
              </a:srgbClr>
            </a:solidFill>
            <a:ln w="19050" cap="flat" cmpd="sng" algn="ctr">
              <a:solidFill>
                <a:sysClr val="windowText" lastClr="000000">
                  <a:lumMod val="65000"/>
                  <a:lumOff val="35000"/>
                </a:sysClr>
              </a:solidFill>
              <a:prstDash val="solid"/>
              <a:miter lim="800000"/>
            </a:ln>
            <a:effectLst/>
          </p:spPr>
          <p:txBody>
            <a:bodyPr rtlCol="0" anchor="ctr"/>
            <a:lstStyle/>
            <a:p>
              <a:pPr algn="ctr">
                <a:defRPr/>
              </a:pPr>
              <a:endParaRPr lang="en-US" kern="0">
                <a:solidFill>
                  <a:srgbClr val="4F81BD"/>
                </a:solidFill>
                <a:latin typeface="Gill Sans MT"/>
              </a:endParaRPr>
            </a:p>
          </p:txBody>
        </p:sp>
        <p:sp>
          <p:nvSpPr>
            <p:cNvPr id="91" name="Oval 90"/>
            <p:cNvSpPr>
              <a:spLocks noChangeAspect="1"/>
            </p:cNvSpPr>
            <p:nvPr/>
          </p:nvSpPr>
          <p:spPr>
            <a:xfrm>
              <a:off x="4181125" y="5031571"/>
              <a:ext cx="429385" cy="425091"/>
            </a:xfrm>
            <a:prstGeom prst="ellipse">
              <a:avLst/>
            </a:prstGeom>
            <a:solidFill>
              <a:srgbClr val="C0504D">
                <a:lumMod val="40000"/>
                <a:lumOff val="60000"/>
              </a:srgbClr>
            </a:solidFill>
            <a:ln w="19050" cap="flat" cmpd="sng" algn="ctr">
              <a:solidFill>
                <a:sysClr val="windowText" lastClr="000000">
                  <a:lumMod val="65000"/>
                  <a:lumOff val="35000"/>
                </a:sysClr>
              </a:solidFill>
              <a:prstDash val="solid"/>
              <a:miter lim="800000"/>
            </a:ln>
            <a:effectLst/>
          </p:spPr>
          <p:txBody>
            <a:bodyPr rtlCol="0" anchor="ctr"/>
            <a:lstStyle/>
            <a:p>
              <a:pPr algn="ctr">
                <a:defRPr/>
              </a:pPr>
              <a:endParaRPr lang="en-US" kern="0">
                <a:solidFill>
                  <a:srgbClr val="4F81BD"/>
                </a:solidFill>
                <a:latin typeface="Gill Sans MT"/>
              </a:endParaRPr>
            </a:p>
          </p:txBody>
        </p:sp>
        <p:sp>
          <p:nvSpPr>
            <p:cNvPr id="92" name="Oval 91"/>
            <p:cNvSpPr>
              <a:spLocks noChangeAspect="1"/>
            </p:cNvSpPr>
            <p:nvPr/>
          </p:nvSpPr>
          <p:spPr>
            <a:xfrm>
              <a:off x="3647581" y="5031571"/>
              <a:ext cx="429385" cy="425091"/>
            </a:xfrm>
            <a:prstGeom prst="ellipse">
              <a:avLst/>
            </a:prstGeom>
            <a:solidFill>
              <a:srgbClr val="C0504D">
                <a:lumMod val="20000"/>
                <a:lumOff val="80000"/>
              </a:srgbClr>
            </a:solidFill>
            <a:ln w="19050" cap="flat" cmpd="sng" algn="ctr">
              <a:solidFill>
                <a:sysClr val="windowText" lastClr="000000">
                  <a:lumMod val="65000"/>
                  <a:lumOff val="35000"/>
                </a:sysClr>
              </a:solidFill>
              <a:prstDash val="solid"/>
              <a:miter lim="800000"/>
            </a:ln>
            <a:effectLst/>
          </p:spPr>
          <p:txBody>
            <a:bodyPr rtlCol="0" anchor="ctr"/>
            <a:lstStyle/>
            <a:p>
              <a:pPr algn="ctr">
                <a:defRPr/>
              </a:pPr>
              <a:endParaRPr lang="en-US" kern="0">
                <a:solidFill>
                  <a:srgbClr val="4F81BD"/>
                </a:solidFill>
                <a:latin typeface="Gill Sans MT"/>
              </a:endParaRPr>
            </a:p>
          </p:txBody>
        </p:sp>
        <p:sp>
          <p:nvSpPr>
            <p:cNvPr id="93" name="Oval 92"/>
            <p:cNvSpPr>
              <a:spLocks noChangeAspect="1"/>
            </p:cNvSpPr>
            <p:nvPr/>
          </p:nvSpPr>
          <p:spPr>
            <a:xfrm>
              <a:off x="4451347" y="5031571"/>
              <a:ext cx="429385" cy="425091"/>
            </a:xfrm>
            <a:prstGeom prst="ellipse">
              <a:avLst/>
            </a:prstGeom>
            <a:solidFill>
              <a:srgbClr val="C0504D">
                <a:lumMod val="60000"/>
                <a:lumOff val="40000"/>
              </a:srgbClr>
            </a:solidFill>
            <a:ln w="19050" cap="flat" cmpd="sng" algn="ctr">
              <a:solidFill>
                <a:sysClr val="windowText" lastClr="000000">
                  <a:lumMod val="65000"/>
                  <a:lumOff val="35000"/>
                </a:sysClr>
              </a:solidFill>
              <a:prstDash val="solid"/>
              <a:miter lim="800000"/>
            </a:ln>
            <a:effectLst/>
          </p:spPr>
          <p:txBody>
            <a:bodyPr rtlCol="0" anchor="ctr"/>
            <a:lstStyle/>
            <a:p>
              <a:pPr algn="ctr">
                <a:defRPr/>
              </a:pPr>
              <a:endParaRPr lang="en-US" kern="0">
                <a:solidFill>
                  <a:srgbClr val="4F81BD"/>
                </a:solidFill>
                <a:latin typeface="Gill Sans MT"/>
              </a:endParaRPr>
            </a:p>
          </p:txBody>
        </p:sp>
        <p:sp>
          <p:nvSpPr>
            <p:cNvPr id="94" name="Oval 93"/>
            <p:cNvSpPr>
              <a:spLocks noChangeAspect="1"/>
            </p:cNvSpPr>
            <p:nvPr/>
          </p:nvSpPr>
          <p:spPr>
            <a:xfrm>
              <a:off x="4714669" y="5031571"/>
              <a:ext cx="429385" cy="425091"/>
            </a:xfrm>
            <a:prstGeom prst="ellipse">
              <a:avLst/>
            </a:prstGeom>
            <a:solidFill>
              <a:srgbClr val="C0504D">
                <a:lumMod val="75000"/>
              </a:srgbClr>
            </a:solidFill>
            <a:ln w="19050" cap="flat" cmpd="sng" algn="ctr">
              <a:solidFill>
                <a:sysClr val="windowText" lastClr="000000">
                  <a:lumMod val="65000"/>
                  <a:lumOff val="35000"/>
                </a:sysClr>
              </a:solidFill>
              <a:prstDash val="solid"/>
              <a:miter lim="800000"/>
            </a:ln>
            <a:effectLst/>
          </p:spPr>
          <p:txBody>
            <a:bodyPr rtlCol="0" anchor="ctr"/>
            <a:lstStyle/>
            <a:p>
              <a:pPr algn="ctr">
                <a:defRPr/>
              </a:pPr>
              <a:endParaRPr lang="en-US" kern="0">
                <a:solidFill>
                  <a:srgbClr val="4F81BD"/>
                </a:solidFill>
                <a:latin typeface="Gill Sans MT"/>
              </a:endParaRPr>
            </a:p>
          </p:txBody>
        </p:sp>
        <p:cxnSp>
          <p:nvCxnSpPr>
            <p:cNvPr id="95" name="Straight Connector 94"/>
            <p:cNvCxnSpPr>
              <a:stCxn id="90" idx="0"/>
            </p:cNvCxnSpPr>
            <p:nvPr/>
          </p:nvCxnSpPr>
          <p:spPr>
            <a:xfrm flipH="1" flipV="1">
              <a:off x="4943811" y="4237131"/>
              <a:ext cx="519095" cy="794440"/>
            </a:xfrm>
            <a:prstGeom prst="line">
              <a:avLst/>
            </a:prstGeom>
            <a:noFill/>
            <a:ln w="31750" cap="rnd" cmpd="sng" algn="ctr">
              <a:solidFill>
                <a:sysClr val="window" lastClr="FFFFFF">
                  <a:lumMod val="75000"/>
                </a:sysClr>
              </a:solidFill>
              <a:prstDash val="sysDot"/>
              <a:miter lim="800000"/>
              <a:headEnd type="none"/>
              <a:tailEnd type="none" w="lg" len="lg"/>
            </a:ln>
            <a:effectLst/>
          </p:spPr>
        </p:cxnSp>
        <p:cxnSp>
          <p:nvCxnSpPr>
            <p:cNvPr id="96" name="Straight Connector 95"/>
            <p:cNvCxnSpPr>
              <a:stCxn id="92" idx="0"/>
            </p:cNvCxnSpPr>
            <p:nvPr/>
          </p:nvCxnSpPr>
          <p:spPr>
            <a:xfrm flipV="1">
              <a:off x="3862274" y="4249027"/>
              <a:ext cx="650052" cy="782544"/>
            </a:xfrm>
            <a:prstGeom prst="line">
              <a:avLst/>
            </a:prstGeom>
            <a:noFill/>
            <a:ln w="31750" cap="rnd" cmpd="sng" algn="ctr">
              <a:solidFill>
                <a:sysClr val="window" lastClr="FFFFFF">
                  <a:lumMod val="75000"/>
                </a:sysClr>
              </a:solidFill>
              <a:prstDash val="sysDot"/>
              <a:miter lim="800000"/>
              <a:headEnd type="none"/>
              <a:tailEnd type="none" w="lg" len="lg"/>
            </a:ln>
            <a:effectLst/>
          </p:spPr>
        </p:cxnSp>
        <p:cxnSp>
          <p:nvCxnSpPr>
            <p:cNvPr id="97" name="Straight Connector 96"/>
            <p:cNvCxnSpPr>
              <a:stCxn id="94" idx="0"/>
            </p:cNvCxnSpPr>
            <p:nvPr/>
          </p:nvCxnSpPr>
          <p:spPr>
            <a:xfrm flipH="1" flipV="1">
              <a:off x="4845377" y="4242062"/>
              <a:ext cx="83985" cy="789509"/>
            </a:xfrm>
            <a:prstGeom prst="line">
              <a:avLst/>
            </a:prstGeom>
            <a:noFill/>
            <a:ln w="31750" cap="rnd" cmpd="sng" algn="ctr">
              <a:solidFill>
                <a:sysClr val="window" lastClr="FFFFFF">
                  <a:lumMod val="75000"/>
                </a:sysClr>
              </a:solidFill>
              <a:prstDash val="sysDot"/>
              <a:miter lim="800000"/>
              <a:headEnd type="none"/>
              <a:tailEnd type="none" w="lg" len="lg"/>
            </a:ln>
            <a:effectLst/>
          </p:spPr>
        </p:cxnSp>
        <p:cxnSp>
          <p:nvCxnSpPr>
            <p:cNvPr id="98" name="Straight Connector 97"/>
            <p:cNvCxnSpPr>
              <a:stCxn id="93" idx="0"/>
              <a:endCxn id="62" idx="2"/>
            </p:cNvCxnSpPr>
            <p:nvPr/>
          </p:nvCxnSpPr>
          <p:spPr>
            <a:xfrm flipV="1">
              <a:off x="4666040" y="4237130"/>
              <a:ext cx="63077" cy="794441"/>
            </a:xfrm>
            <a:prstGeom prst="line">
              <a:avLst/>
            </a:prstGeom>
            <a:noFill/>
            <a:ln w="31750" cap="rnd" cmpd="sng" algn="ctr">
              <a:solidFill>
                <a:sysClr val="window" lastClr="FFFFFF">
                  <a:lumMod val="75000"/>
                </a:sysClr>
              </a:solidFill>
              <a:prstDash val="sysDot"/>
              <a:miter lim="800000"/>
              <a:headEnd type="none"/>
              <a:tailEnd type="none" w="lg" len="lg"/>
            </a:ln>
            <a:effectLst/>
          </p:spPr>
        </p:cxnSp>
        <p:cxnSp>
          <p:nvCxnSpPr>
            <p:cNvPr id="99" name="Straight Connector 98"/>
            <p:cNvCxnSpPr>
              <a:stCxn id="91" idx="0"/>
            </p:cNvCxnSpPr>
            <p:nvPr/>
          </p:nvCxnSpPr>
          <p:spPr>
            <a:xfrm flipV="1">
              <a:off x="4395818" y="4237130"/>
              <a:ext cx="207144" cy="794441"/>
            </a:xfrm>
            <a:prstGeom prst="line">
              <a:avLst/>
            </a:prstGeom>
            <a:noFill/>
            <a:ln w="31750" cap="rnd" cmpd="sng" algn="ctr">
              <a:solidFill>
                <a:sysClr val="window" lastClr="FFFFFF">
                  <a:lumMod val="75000"/>
                </a:sysClr>
              </a:solidFill>
              <a:prstDash val="sysDot"/>
              <a:miter lim="800000"/>
              <a:headEnd type="none"/>
              <a:tailEnd type="none" w="lg" len="lg"/>
            </a:ln>
            <a:effectLst/>
          </p:spPr>
        </p:cxnSp>
      </p:grpSp>
      <p:grpSp>
        <p:nvGrpSpPr>
          <p:cNvPr id="100" name="Group 99"/>
          <p:cNvGrpSpPr/>
          <p:nvPr/>
        </p:nvGrpSpPr>
        <p:grpSpPr>
          <a:xfrm>
            <a:off x="5245076" y="4042855"/>
            <a:ext cx="3281668" cy="1133852"/>
            <a:chOff x="5245076" y="4042855"/>
            <a:chExt cx="3281668" cy="1133852"/>
          </a:xfrm>
        </p:grpSpPr>
        <p:cxnSp>
          <p:nvCxnSpPr>
            <p:cNvPr id="101" name="Straight Arrow Connector 100"/>
            <p:cNvCxnSpPr/>
            <p:nvPr/>
          </p:nvCxnSpPr>
          <p:spPr>
            <a:xfrm flipH="1">
              <a:off x="5529975" y="4445804"/>
              <a:ext cx="707587" cy="730903"/>
            </a:xfrm>
            <a:prstGeom prst="straightConnector1">
              <a:avLst/>
            </a:prstGeom>
            <a:noFill/>
            <a:ln w="31750" cap="rnd" cmpd="sng" algn="ctr">
              <a:solidFill>
                <a:sysClr val="windowText" lastClr="000000">
                  <a:lumMod val="50000"/>
                  <a:lumOff val="50000"/>
                </a:sysClr>
              </a:solidFill>
              <a:prstDash val="sysDash"/>
              <a:miter lim="800000"/>
              <a:tailEnd type="arrow" w="lg" len="lg"/>
            </a:ln>
            <a:effectLst/>
          </p:spPr>
        </p:cxnSp>
        <p:sp>
          <p:nvSpPr>
            <p:cNvPr id="102" name="label: dram cell"/>
            <p:cNvSpPr txBox="1"/>
            <p:nvPr/>
          </p:nvSpPr>
          <p:spPr>
            <a:xfrm>
              <a:off x="5245076" y="4042855"/>
              <a:ext cx="3281668" cy="461665"/>
            </a:xfrm>
            <a:prstGeom prst="rect">
              <a:avLst/>
            </a:prstGeom>
            <a:noFill/>
          </p:spPr>
          <p:txBody>
            <a:bodyPr wrap="square" rtlCol="0">
              <a:spAutoFit/>
            </a:bodyPr>
            <a:lstStyle/>
            <a:p>
              <a:pPr algn="ctr">
                <a:defRPr/>
              </a:pPr>
              <a:r>
                <a:rPr lang="en-US" sz="2400" b="1" kern="0" dirty="0">
                  <a:solidFill>
                    <a:prstClr val="black"/>
                  </a:solidFill>
                  <a:latin typeface="Gill Sans MT"/>
                </a:rPr>
                <a:t>Slow cells</a:t>
              </a:r>
            </a:p>
          </p:txBody>
        </p:sp>
      </p:grpSp>
      <p:sp>
        <p:nvSpPr>
          <p:cNvPr id="103" name="TextBox 102"/>
          <p:cNvSpPr txBox="1"/>
          <p:nvPr/>
        </p:nvSpPr>
        <p:spPr>
          <a:xfrm>
            <a:off x="304800" y="1282205"/>
            <a:ext cx="8686800" cy="954107"/>
          </a:xfrm>
          <a:prstGeom prst="rect">
            <a:avLst/>
          </a:prstGeom>
          <a:noFill/>
        </p:spPr>
        <p:txBody>
          <a:bodyPr wrap="square" rtlCol="0">
            <a:spAutoFit/>
          </a:bodyPr>
          <a:lstStyle/>
          <a:p>
            <a:r>
              <a:rPr lang="en-US" sz="2800" dirty="0">
                <a:solidFill>
                  <a:prstClr val="black"/>
                </a:solidFill>
                <a:latin typeface="Gill Sans MT"/>
              </a:rPr>
              <a:t>Heterogeneous manufacturing &amp; operating conditions</a:t>
            </a:r>
            <a:r>
              <a:rPr lang="en-US" sz="2800" dirty="0">
                <a:solidFill>
                  <a:prstClr val="black"/>
                </a:solidFill>
                <a:latin typeface="Cambria Math" panose="02040503050406030204" pitchFamily="18" charset="0"/>
                <a:ea typeface="Cambria Math" panose="02040503050406030204" pitchFamily="18" charset="0"/>
              </a:rPr>
              <a:t> → </a:t>
            </a:r>
            <a:br>
              <a:rPr lang="en-US" sz="2800" dirty="0">
                <a:solidFill>
                  <a:prstClr val="black"/>
                </a:solidFill>
                <a:latin typeface="Cambria Math" panose="02040503050406030204" pitchFamily="18" charset="0"/>
                <a:ea typeface="Cambria Math" panose="02040503050406030204" pitchFamily="18" charset="0"/>
              </a:rPr>
            </a:br>
            <a:r>
              <a:rPr lang="en-US" sz="2800" dirty="0">
                <a:solidFill>
                  <a:prstClr val="black"/>
                </a:solidFill>
                <a:latin typeface="Cambria Math" panose="02040503050406030204" pitchFamily="18" charset="0"/>
                <a:ea typeface="Cambria Math" panose="02040503050406030204" pitchFamily="18" charset="0"/>
              </a:rPr>
              <a:t>	</a:t>
            </a:r>
            <a:r>
              <a:rPr lang="en-US" sz="2800" dirty="0">
                <a:solidFill>
                  <a:srgbClr val="C0504D"/>
                </a:solidFill>
                <a:latin typeface="Gill Sans MT"/>
              </a:rPr>
              <a:t>latency variation in timing parameters</a:t>
            </a:r>
          </a:p>
        </p:txBody>
      </p:sp>
    </p:spTree>
    <p:extLst>
      <p:ext uri="{BB962C8B-B14F-4D97-AF65-F5344CB8AC3E}">
        <p14:creationId xmlns:p14="http://schemas.microsoft.com/office/powerpoint/2010/main" val="170906000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64"/>
                                        </p:tgtEl>
                                        <p:attrNameLst>
                                          <p:attrName>style.visibility</p:attrName>
                                        </p:attrNameLst>
                                      </p:cBhvr>
                                      <p:to>
                                        <p:strVal val="hidden"/>
                                      </p:to>
                                    </p:set>
                                  </p:childTnLst>
                                </p:cTn>
                              </p:par>
                              <p:par>
                                <p:cTn id="7" presetID="55" presetClass="entr" presetSubtype="0" fill="hold" nodeType="withEffect">
                                  <p:stCondLst>
                                    <p:cond delay="0"/>
                                  </p:stCondLst>
                                  <p:childTnLst>
                                    <p:set>
                                      <p:cBhvr>
                                        <p:cTn id="8" dur="1" fill="hold">
                                          <p:stCondLst>
                                            <p:cond delay="0"/>
                                          </p:stCondLst>
                                        </p:cTn>
                                        <p:tgtEl>
                                          <p:spTgt spid="89"/>
                                        </p:tgtEl>
                                        <p:attrNameLst>
                                          <p:attrName>style.visibility</p:attrName>
                                        </p:attrNameLst>
                                      </p:cBhvr>
                                      <p:to>
                                        <p:strVal val="visible"/>
                                      </p:to>
                                    </p:set>
                                    <p:anim calcmode="lin" valueType="num">
                                      <p:cBhvr>
                                        <p:cTn id="9" dur="1000" fill="hold"/>
                                        <p:tgtEl>
                                          <p:spTgt spid="89"/>
                                        </p:tgtEl>
                                        <p:attrNameLst>
                                          <p:attrName>ppt_w</p:attrName>
                                        </p:attrNameLst>
                                      </p:cBhvr>
                                      <p:tavLst>
                                        <p:tav tm="0">
                                          <p:val>
                                            <p:strVal val="#ppt_w*0.70"/>
                                          </p:val>
                                        </p:tav>
                                        <p:tav tm="100000">
                                          <p:val>
                                            <p:strVal val="#ppt_w"/>
                                          </p:val>
                                        </p:tav>
                                      </p:tavLst>
                                    </p:anim>
                                    <p:anim calcmode="lin" valueType="num">
                                      <p:cBhvr>
                                        <p:cTn id="10" dur="1000" fill="hold"/>
                                        <p:tgtEl>
                                          <p:spTgt spid="89"/>
                                        </p:tgtEl>
                                        <p:attrNameLst>
                                          <p:attrName>ppt_h</p:attrName>
                                        </p:attrNameLst>
                                      </p:cBhvr>
                                      <p:tavLst>
                                        <p:tav tm="0">
                                          <p:val>
                                            <p:strVal val="#ppt_h"/>
                                          </p:val>
                                        </p:tav>
                                        <p:tav tm="100000">
                                          <p:val>
                                            <p:strVal val="#ppt_h"/>
                                          </p:val>
                                        </p:tav>
                                      </p:tavLst>
                                    </p:anim>
                                    <p:animEffect transition="in" filter="fade">
                                      <p:cBhvr>
                                        <p:cTn id="11" dur="1000"/>
                                        <p:tgtEl>
                                          <p:spTgt spid="89"/>
                                        </p:tgtEl>
                                      </p:cBhvr>
                                    </p:animEffect>
                                  </p:childTnLst>
                                </p:cTn>
                              </p:par>
                              <p:par>
                                <p:cTn id="12" presetID="10" presetClass="entr" presetSubtype="0" fill="hold" nodeType="withEffect">
                                  <p:stCondLst>
                                    <p:cond delay="0"/>
                                  </p:stCondLst>
                                  <p:childTnLst>
                                    <p:set>
                                      <p:cBhvr>
                                        <p:cTn id="13" dur="1" fill="hold">
                                          <p:stCondLst>
                                            <p:cond delay="0"/>
                                          </p:stCondLst>
                                        </p:cTn>
                                        <p:tgtEl>
                                          <p:spTgt spid="100"/>
                                        </p:tgtEl>
                                        <p:attrNameLst>
                                          <p:attrName>style.visibility</p:attrName>
                                        </p:attrNameLst>
                                      </p:cBhvr>
                                      <p:to>
                                        <p:strVal val="visible"/>
                                      </p:to>
                                    </p:set>
                                    <p:animEffect transition="in" filter="fade">
                                      <p:cBhvr>
                                        <p:cTn id="14" dur="500"/>
                                        <p:tgtEl>
                                          <p:spTgt spid="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DRAM Characterization Infrastructure</a:t>
            </a:r>
          </a:p>
        </p:txBody>
      </p:sp>
      <p:pic>
        <p:nvPicPr>
          <p:cNvPr id="5" name="Content Placeholder 4" descr="DRAM-new-testing-infrastructure.jpg"/>
          <p:cNvPicPr>
            <a:picLocks noGrp="1" noChangeAspect="1"/>
          </p:cNvPicPr>
          <p:nvPr>
            <p:ph idx="1"/>
          </p:nvPr>
        </p:nvPicPr>
        <p:blipFill>
          <a:blip r:embed="rId2" cstate="print">
            <a:extLst>
              <a:ext uri="{28A0092B-C50C-407E-A947-70E740481C1C}">
                <a14:useLocalDpi xmlns:a14="http://schemas.microsoft.com/office/drawing/2010/main" val="0"/>
              </a:ext>
            </a:extLst>
          </a:blip>
          <a:srcRect t="12242" b="12242"/>
          <a:stretch>
            <a:fillRect/>
          </a:stretch>
        </p:blipFill>
        <p:spPr>
          <a:xfrm>
            <a:off x="228600" y="1144488"/>
            <a:ext cx="8610600" cy="4876800"/>
          </a:xfrm>
          <a:scene3d>
            <a:camera prst="obliqueTopRight">
              <a:rot lat="0" lon="0" rev="10800000"/>
            </a:camera>
            <a:lightRig rig="threePt" dir="t"/>
          </a:scene3d>
        </p:spPr>
      </p:pic>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244</a:t>
            </a:fld>
            <a:endParaRPr lang="en-US" altLang="en-US">
              <a:solidFill>
                <a:srgbClr val="000000"/>
              </a:solidFill>
            </a:endParaRPr>
          </a:p>
        </p:txBody>
      </p:sp>
      <p:sp>
        <p:nvSpPr>
          <p:cNvPr id="6" name="Rectangle 5"/>
          <p:cNvSpPr/>
          <p:nvPr/>
        </p:nvSpPr>
        <p:spPr>
          <a:xfrm>
            <a:off x="1979712" y="6300608"/>
            <a:ext cx="6696744" cy="584776"/>
          </a:xfrm>
          <a:prstGeom prst="rect">
            <a:avLst/>
          </a:prstGeom>
        </p:spPr>
        <p:txBody>
          <a:bodyPr wrap="square">
            <a:spAutoFit/>
          </a:bodyPr>
          <a:lstStyle/>
          <a:p>
            <a:pPr lvl="1"/>
            <a:r>
              <a:rPr lang="en-US" sz="1600" dirty="0">
                <a:solidFill>
                  <a:srgbClr val="000000"/>
                </a:solidFill>
                <a:ea typeface="ＭＳ Ｐゴシック" charset="0"/>
                <a:cs typeface="ＭＳ Ｐゴシック" charset="0"/>
              </a:rPr>
              <a:t>Kim+, “</a:t>
            </a:r>
            <a:r>
              <a:rPr lang="en-US" sz="1600" dirty="0">
                <a:solidFill>
                  <a:srgbClr val="0000FF"/>
                </a:solidFill>
              </a:rPr>
              <a:t>Flipping Bits in Memory Without Accessing Them: An Experimental Study of DRAM Disturbance Errors</a:t>
            </a:r>
            <a:r>
              <a:rPr lang="en-US" sz="1600" dirty="0">
                <a:solidFill>
                  <a:srgbClr val="000000"/>
                </a:solidFill>
                <a:ea typeface="ＭＳ Ｐゴシック" charset="0"/>
                <a:cs typeface="ＭＳ Ｐゴシック" charset="0"/>
              </a:rPr>
              <a:t>,” ISCA 2014.</a:t>
            </a:r>
          </a:p>
        </p:txBody>
      </p:sp>
      <p:sp>
        <p:nvSpPr>
          <p:cNvPr id="7" name="Rectangle 6"/>
          <p:cNvSpPr/>
          <p:nvPr/>
        </p:nvSpPr>
        <p:spPr>
          <a:xfrm>
            <a:off x="107504" y="1466055"/>
            <a:ext cx="2209798" cy="1524000"/>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pPr>
            <a:r>
              <a:rPr lang="en-US" sz="2400" b="1">
                <a:solidFill>
                  <a:srgbClr val="FFFF00"/>
                </a:solidFill>
                <a:effectLst>
                  <a:outerShdw blurRad="38100" dist="38100" dir="2700000" algn="tl">
                    <a:srgbClr val="000000">
                      <a:alpha val="43137"/>
                    </a:srgbClr>
                  </a:outerShdw>
                </a:effectLst>
              </a:rPr>
              <a:t>Temperature</a:t>
            </a:r>
          </a:p>
          <a:p>
            <a:pPr algn="ctr">
              <a:lnSpc>
                <a:spcPct val="90000"/>
              </a:lnSpc>
            </a:pPr>
            <a:r>
              <a:rPr lang="en-US" sz="2400" b="1">
                <a:solidFill>
                  <a:srgbClr val="FFFF00"/>
                </a:solidFill>
                <a:effectLst>
                  <a:outerShdw blurRad="38100" dist="38100" dir="2700000" algn="tl">
                    <a:srgbClr val="000000">
                      <a:alpha val="43137"/>
                    </a:srgbClr>
                  </a:outerShdw>
                </a:effectLst>
              </a:rPr>
              <a:t>Controller</a:t>
            </a:r>
          </a:p>
          <a:p>
            <a:pPr algn="ctr">
              <a:lnSpc>
                <a:spcPct val="90000"/>
              </a:lnSpc>
            </a:pPr>
            <a:endParaRPr lang="en-US" sz="3200" b="1">
              <a:solidFill>
                <a:srgbClr val="FFFF00"/>
              </a:solidFill>
              <a:effectLst>
                <a:outerShdw blurRad="38100" dist="38100" dir="2700000" algn="tl">
                  <a:srgbClr val="000000">
                    <a:alpha val="43137"/>
                  </a:srgbClr>
                </a:outerShdw>
              </a:effectLst>
            </a:endParaRPr>
          </a:p>
        </p:txBody>
      </p:sp>
      <p:sp>
        <p:nvSpPr>
          <p:cNvPr id="8" name="Rectangle 7"/>
          <p:cNvSpPr/>
          <p:nvPr/>
        </p:nvSpPr>
        <p:spPr>
          <a:xfrm>
            <a:off x="107504" y="2990238"/>
            <a:ext cx="2209798" cy="2743201"/>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rgbClr val="FFFF00"/>
                </a:solidFill>
                <a:effectLst>
                  <a:outerShdw blurRad="38100" dist="38100" dir="2700000" algn="tl">
                    <a:srgbClr val="000000">
                      <a:alpha val="43137"/>
                    </a:srgbClr>
                  </a:outerShdw>
                </a:effectLst>
              </a:rPr>
              <a:t>PC</a:t>
            </a:r>
            <a:endParaRPr lang="en-US" sz="2400" b="1">
              <a:solidFill>
                <a:srgbClr val="FFFF00"/>
              </a:solidFill>
              <a:effectLst>
                <a:outerShdw blurRad="38100" dist="38100" dir="2700000" algn="tl">
                  <a:srgbClr val="000000">
                    <a:alpha val="43137"/>
                  </a:srgbClr>
                </a:outerShdw>
              </a:effectLst>
            </a:endParaRPr>
          </a:p>
        </p:txBody>
      </p:sp>
      <p:sp>
        <p:nvSpPr>
          <p:cNvPr id="9" name="Rectangle 8"/>
          <p:cNvSpPr/>
          <p:nvPr/>
        </p:nvSpPr>
        <p:spPr>
          <a:xfrm>
            <a:off x="4374702" y="1962444"/>
            <a:ext cx="1447800" cy="2551613"/>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2800" b="1" dirty="0">
                <a:solidFill>
                  <a:srgbClr val="FFFF00"/>
                </a:solidFill>
                <a:effectLst>
                  <a:outerShdw blurRad="38100" dist="38100" dir="2700000" algn="tl">
                    <a:srgbClr val="000000">
                      <a:alpha val="43137"/>
                    </a:srgbClr>
                  </a:outerShdw>
                </a:effectLst>
              </a:rPr>
              <a:t>Heater</a:t>
            </a:r>
          </a:p>
        </p:txBody>
      </p:sp>
      <p:sp>
        <p:nvSpPr>
          <p:cNvPr id="10" name="Rectangle 9"/>
          <p:cNvSpPr/>
          <p:nvPr/>
        </p:nvSpPr>
        <p:spPr>
          <a:xfrm>
            <a:off x="2317302" y="1962447"/>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a:solidFill>
                  <a:srgbClr val="FFFF00"/>
                </a:solidFill>
                <a:effectLst>
                  <a:outerShdw blurRad="38100" dist="38100" dir="2700000" algn="tl">
                    <a:srgbClr val="000000">
                      <a:alpha val="43137"/>
                    </a:srgbClr>
                  </a:outerShdw>
                </a:effectLst>
              </a:rPr>
              <a:t>FPGAs</a:t>
            </a:r>
          </a:p>
        </p:txBody>
      </p:sp>
      <p:sp>
        <p:nvSpPr>
          <p:cNvPr id="11" name="Rectangle 10"/>
          <p:cNvSpPr/>
          <p:nvPr/>
        </p:nvSpPr>
        <p:spPr>
          <a:xfrm>
            <a:off x="5822502" y="1962447"/>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a:solidFill>
                  <a:srgbClr val="FFFF00"/>
                </a:solidFill>
                <a:effectLst>
                  <a:outerShdw blurRad="38100" dist="38100" dir="2700000" algn="tl">
                    <a:srgbClr val="000000">
                      <a:alpha val="43137"/>
                    </a:srgbClr>
                  </a:outerShdw>
                </a:effectLst>
              </a:rPr>
              <a:t>FPGAs</a:t>
            </a:r>
          </a:p>
        </p:txBody>
      </p:sp>
    </p:spTree>
    <p:extLst>
      <p:ext uri="{BB962C8B-B14F-4D97-AF65-F5344CB8AC3E}">
        <p14:creationId xmlns:p14="http://schemas.microsoft.com/office/powerpoint/2010/main" val="1577792638"/>
      </p:ext>
    </p:extLst>
  </p:cSld>
  <p:clrMapOvr>
    <a:masterClrMapping/>
  </p:clrMapOvr>
  <p:transition/>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DRAM Characterization Infrastructure</a:t>
            </a:r>
          </a:p>
        </p:txBody>
      </p:sp>
      <p:sp>
        <p:nvSpPr>
          <p:cNvPr id="3" name="Content Placeholder 2"/>
          <p:cNvSpPr>
            <a:spLocks noGrp="1"/>
          </p:cNvSpPr>
          <p:nvPr>
            <p:ph idx="1"/>
          </p:nvPr>
        </p:nvSpPr>
        <p:spPr>
          <a:xfrm>
            <a:off x="35496" y="1432520"/>
            <a:ext cx="5112568" cy="4876800"/>
          </a:xfrm>
        </p:spPr>
        <p:txBody>
          <a:bodyPr/>
          <a:lstStyle/>
          <a:p>
            <a:r>
              <a:rPr lang="en-US" dirty="0"/>
              <a:t>Hasan Hassan et al., </a:t>
            </a:r>
            <a:r>
              <a:rPr lang="en-US" b="1" dirty="0">
                <a:hlinkClick r:id="rId2"/>
              </a:rPr>
              <a:t>SoftMC: A Flexible and Practical Open-Source Infrastructure for Enabling Experimental DRAM Studies</a:t>
            </a:r>
            <a:r>
              <a:rPr lang="en-US" b="1" dirty="0"/>
              <a:t>,</a:t>
            </a:r>
            <a:r>
              <a:rPr lang="en-US" dirty="0"/>
              <a:t> HPCA 2017.</a:t>
            </a:r>
          </a:p>
          <a:p>
            <a:pPr marL="0" indent="0">
              <a:buNone/>
            </a:pPr>
            <a:endParaRPr lang="en-US" dirty="0"/>
          </a:p>
          <a:p>
            <a:pPr marL="0" indent="0">
              <a:buNone/>
            </a:pPr>
            <a:endParaRPr lang="en-US" dirty="0"/>
          </a:p>
          <a:p>
            <a:r>
              <a:rPr lang="en-US" b="1" dirty="0">
                <a:solidFill>
                  <a:schemeClr val="accent2">
                    <a:lumMod val="75000"/>
                  </a:schemeClr>
                </a:solidFill>
              </a:rPr>
              <a:t>Flexible</a:t>
            </a:r>
          </a:p>
          <a:p>
            <a:r>
              <a:rPr lang="en-US" b="1" dirty="0">
                <a:solidFill>
                  <a:schemeClr val="accent2">
                    <a:lumMod val="75000"/>
                  </a:schemeClr>
                </a:solidFill>
              </a:rPr>
              <a:t>Easy to Use (C++ API)</a:t>
            </a:r>
          </a:p>
          <a:p>
            <a:r>
              <a:rPr lang="en-US" b="1" dirty="0">
                <a:solidFill>
                  <a:schemeClr val="accent2">
                    <a:lumMod val="75000"/>
                  </a:schemeClr>
                </a:solidFill>
              </a:rPr>
              <a:t>Open-source </a:t>
            </a:r>
          </a:p>
          <a:p>
            <a:pPr marL="0" indent="0">
              <a:buNone/>
            </a:pPr>
            <a:r>
              <a:rPr lang="en-US" i="1" dirty="0">
                <a:solidFill>
                  <a:srgbClr val="0000FF"/>
                </a:solidFill>
              </a:rPr>
              <a:t>    </a:t>
            </a:r>
            <a:r>
              <a:rPr lang="en-US" i="1" dirty="0" err="1">
                <a:solidFill>
                  <a:srgbClr val="0000FF"/>
                </a:solidFill>
              </a:rPr>
              <a:t>github.com</a:t>
            </a:r>
            <a:r>
              <a:rPr lang="en-US" i="1" dirty="0">
                <a:solidFill>
                  <a:srgbClr val="0000FF"/>
                </a:solidFill>
              </a:rPr>
              <a:t>/CMU-SAFARI/SoftMC </a:t>
            </a:r>
            <a:endParaRPr lang="en-US" b="1" dirty="0">
              <a:solidFill>
                <a:srgbClr val="0000FF"/>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245</a:t>
            </a:fld>
            <a:endParaRPr lang="en-US" altLang="en-US">
              <a:solidFill>
                <a:srgbClr val="000000"/>
              </a:solidFill>
            </a:endParaRPr>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103748" y="1232759"/>
            <a:ext cx="4004777" cy="4830993"/>
          </a:xfrm>
          <a:prstGeom prst="rect">
            <a:avLst/>
          </a:prstGeom>
        </p:spPr>
      </p:pic>
      <p:pic>
        <p:nvPicPr>
          <p:cNvPr id="6" name="Content Placeholder 7"/>
          <p:cNvPicPr>
            <a:picLocks noChangeAspect="1"/>
          </p:cNvPicPr>
          <p:nvPr/>
        </p:nvPicPr>
        <p:blipFill>
          <a:blip r:embed="rId4">
            <a:extLst>
              <a:ext uri="{28A0092B-C50C-407E-A947-70E740481C1C}">
                <a14:useLocalDpi xmlns:a14="http://schemas.microsoft.com/office/drawing/2010/main" val="0"/>
              </a:ext>
            </a:extLst>
          </a:blip>
          <a:stretch>
            <a:fillRect/>
          </a:stretch>
        </p:blipFill>
        <p:spPr bwMode="auto">
          <a:xfrm>
            <a:off x="5103748" y="1265237"/>
            <a:ext cx="4004777" cy="4830763"/>
          </a:xfrm>
          <a:prstGeom prst="rect">
            <a:avLst/>
          </a:prstGeom>
          <a:noFill/>
          <a:ln w="9525">
            <a:noFill/>
            <a:miter lim="800000"/>
            <a:headEnd/>
            <a:tailEnd/>
          </a:ln>
        </p:spPr>
      </p:pic>
    </p:spTree>
    <p:extLst>
      <p:ext uri="{BB962C8B-B14F-4D97-AF65-F5344CB8AC3E}">
        <p14:creationId xmlns:p14="http://schemas.microsoft.com/office/powerpoint/2010/main" val="832793710"/>
      </p:ext>
    </p:extLst>
  </p:cSld>
  <p:clrMapOvr>
    <a:masterClrMapping/>
  </p:clrMapOvr>
  <p:transition/>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0642" y="152400"/>
            <a:ext cx="9144000" cy="1066800"/>
          </a:xfrm>
        </p:spPr>
        <p:txBody>
          <a:bodyPr/>
          <a:lstStyle/>
          <a:p>
            <a:r>
              <a:rPr lang="en-US" dirty="0"/>
              <a:t>SoftMC: Open Source DRAM Infrastructure</a:t>
            </a:r>
          </a:p>
        </p:txBody>
      </p:sp>
      <p:sp>
        <p:nvSpPr>
          <p:cNvPr id="3" name="Content Placeholder 2"/>
          <p:cNvSpPr>
            <a:spLocks noGrp="1"/>
          </p:cNvSpPr>
          <p:nvPr>
            <p:ph idx="1"/>
          </p:nvPr>
        </p:nvSpPr>
        <p:spPr/>
        <p:txBody>
          <a:bodyPr/>
          <a:lstStyle/>
          <a:p>
            <a:r>
              <a:rPr lang="en-US" dirty="0">
                <a:hlinkClick r:id="rId2"/>
              </a:rPr>
              <a:t>https://github.com/CMU-SAFARI/SoftMC</a:t>
            </a:r>
            <a:r>
              <a:rPr lang="en-US" dirty="0"/>
              <a:t> </a:t>
            </a:r>
          </a:p>
          <a:p>
            <a:endParaRPr lang="en-US" dirty="0"/>
          </a:p>
          <a:p>
            <a:endParaRPr lang="en-US" dirty="0"/>
          </a:p>
          <a:p>
            <a:pPr marL="0" indent="0">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246</a:t>
            </a:fld>
            <a:endParaRPr lang="en-US" altLang="en-US">
              <a:solidFill>
                <a:srgbClr val="000000"/>
              </a:solidFill>
            </a:endParaRPr>
          </a:p>
        </p:txBody>
      </p:sp>
      <p:pic>
        <p:nvPicPr>
          <p:cNvPr id="5" name="Picture 4"/>
          <p:cNvPicPr>
            <a:picLocks noChangeAspect="1"/>
          </p:cNvPicPr>
          <p:nvPr/>
        </p:nvPicPr>
        <p:blipFill>
          <a:blip r:embed="rId3"/>
          <a:stretch>
            <a:fillRect/>
          </a:stretch>
        </p:blipFill>
        <p:spPr>
          <a:xfrm>
            <a:off x="0" y="2915817"/>
            <a:ext cx="9144000" cy="2385391"/>
          </a:xfrm>
          <a:prstGeom prst="rect">
            <a:avLst/>
          </a:prstGeom>
        </p:spPr>
      </p:pic>
    </p:spTree>
    <p:extLst>
      <p:ext uri="{BB962C8B-B14F-4D97-AF65-F5344CB8AC3E}">
        <p14:creationId xmlns:p14="http://schemas.microsoft.com/office/powerpoint/2010/main" val="161295647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Tackling the Fixed Latency Mindset</a:t>
            </a:r>
          </a:p>
        </p:txBody>
      </p:sp>
      <p:sp>
        <p:nvSpPr>
          <p:cNvPr id="3" name="Content Placeholder 2"/>
          <p:cNvSpPr>
            <a:spLocks noGrp="1"/>
          </p:cNvSpPr>
          <p:nvPr>
            <p:ph idx="1"/>
          </p:nvPr>
        </p:nvSpPr>
        <p:spPr>
          <a:xfrm>
            <a:off x="228600" y="1052736"/>
            <a:ext cx="8610600" cy="4876800"/>
          </a:xfrm>
        </p:spPr>
        <p:txBody>
          <a:bodyPr/>
          <a:lstStyle/>
          <a:p>
            <a:r>
              <a:rPr lang="en-US" dirty="0"/>
              <a:t>Reliable operation latency is actually very heterogeneous</a:t>
            </a:r>
          </a:p>
          <a:p>
            <a:pPr lvl="1"/>
            <a:r>
              <a:rPr lang="en-US" dirty="0"/>
              <a:t>Across temperatures, chips, parts of a chip, voltage levels, </a:t>
            </a:r>
            <a:r>
              <a:rPr lang="is-IS" dirty="0"/>
              <a:t>…</a:t>
            </a:r>
          </a:p>
          <a:p>
            <a:pPr lvl="1"/>
            <a:endParaRPr lang="is-IS" dirty="0"/>
          </a:p>
          <a:p>
            <a:r>
              <a:rPr lang="is-IS" dirty="0"/>
              <a:t>Idea: </a:t>
            </a:r>
            <a:r>
              <a:rPr lang="is-IS" dirty="0">
                <a:solidFill>
                  <a:srgbClr val="0000FF"/>
                </a:solidFill>
              </a:rPr>
              <a:t>Dynamically find out and use the lowest latency one can reliably access a memory location with</a:t>
            </a:r>
          </a:p>
          <a:p>
            <a:pPr lvl="1"/>
            <a:r>
              <a:rPr lang="is-IS" dirty="0"/>
              <a:t>Adaptive-Latency DRAM [HPCA 2015]</a:t>
            </a:r>
          </a:p>
          <a:p>
            <a:pPr lvl="1"/>
            <a:r>
              <a:rPr lang="is-IS" dirty="0"/>
              <a:t>Flexible-Latency DRAM [SIGMETRICS 2016]</a:t>
            </a:r>
          </a:p>
          <a:p>
            <a:pPr lvl="1"/>
            <a:r>
              <a:rPr lang="is-IS" dirty="0"/>
              <a:t>Design-Induced Variation-Aware DRAM [SIGMETRICS 2017]</a:t>
            </a:r>
          </a:p>
          <a:p>
            <a:pPr lvl="1"/>
            <a:r>
              <a:rPr lang="is-IS" dirty="0"/>
              <a:t>Voltron [SIGMETRICS 2017]</a:t>
            </a:r>
          </a:p>
          <a:p>
            <a:pPr lvl="1"/>
            <a:r>
              <a:rPr lang="is-IS" dirty="0"/>
              <a:t>...</a:t>
            </a:r>
          </a:p>
          <a:p>
            <a:pPr lvl="1"/>
            <a:endParaRPr lang="is-IS" dirty="0"/>
          </a:p>
          <a:p>
            <a:r>
              <a:rPr lang="is-IS" dirty="0">
                <a:solidFill>
                  <a:srgbClr val="FF0000"/>
                </a:solidFill>
              </a:rPr>
              <a:t>We would like to find sources of latency heterogeneity and exploit them to minimize latency</a:t>
            </a:r>
          </a:p>
          <a:p>
            <a:endParaRPr lang="en-US" dirty="0">
              <a:solidFill>
                <a:srgbClr val="0000FF"/>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247</a:t>
            </a:fld>
            <a:endParaRPr lang="en-US" altLang="en-US">
              <a:solidFill>
                <a:srgbClr val="000000"/>
              </a:solidFill>
            </a:endParaRPr>
          </a:p>
        </p:txBody>
      </p:sp>
    </p:spTree>
    <p:extLst>
      <p:ext uri="{BB962C8B-B14F-4D97-AF65-F5344CB8AC3E}">
        <p14:creationId xmlns:p14="http://schemas.microsoft.com/office/powerpoint/2010/main" val="127333201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sz="4000" b="0" dirty="0">
                <a:latin typeface="+mn-lt"/>
              </a:rPr>
              <a:t>Adaptive-Latency DRAM</a:t>
            </a:r>
          </a:p>
        </p:txBody>
      </p:sp>
      <p:sp>
        <p:nvSpPr>
          <p:cNvPr id="3" name="Content Placeholder 2"/>
          <p:cNvSpPr>
            <a:spLocks noGrp="1"/>
          </p:cNvSpPr>
          <p:nvPr>
            <p:ph idx="1"/>
          </p:nvPr>
        </p:nvSpPr>
        <p:spPr>
          <a:xfrm>
            <a:off x="0" y="1219200"/>
            <a:ext cx="9144000" cy="4648200"/>
          </a:xfrm>
        </p:spPr>
        <p:txBody>
          <a:bodyPr/>
          <a:lstStyle/>
          <a:p>
            <a:pPr marL="457200" indent="-457200">
              <a:lnSpc>
                <a:spcPct val="100000"/>
              </a:lnSpc>
              <a:spcBef>
                <a:spcPts val="0"/>
              </a:spcBef>
            </a:pPr>
            <a:r>
              <a:rPr lang="en-US" i="1" dirty="0">
                <a:solidFill>
                  <a:srgbClr val="000000"/>
                </a:solidFill>
              </a:rPr>
              <a:t>Key idea</a:t>
            </a:r>
          </a:p>
          <a:p>
            <a:pPr marL="914400" lvl="1" indent="-457200">
              <a:lnSpc>
                <a:spcPct val="100000"/>
              </a:lnSpc>
              <a:spcBef>
                <a:spcPts val="0"/>
              </a:spcBef>
            </a:pPr>
            <a:r>
              <a:rPr lang="en-US" b="1" dirty="0">
                <a:solidFill>
                  <a:srgbClr val="000000"/>
                </a:solidFill>
              </a:rPr>
              <a:t>Optimize DRAM timing parameters online</a:t>
            </a:r>
          </a:p>
          <a:p>
            <a:pPr marL="914400" lvl="1" indent="-457200">
              <a:lnSpc>
                <a:spcPct val="100000"/>
              </a:lnSpc>
              <a:spcBef>
                <a:spcPts val="0"/>
              </a:spcBef>
            </a:pPr>
            <a:endParaRPr lang="en-US" sz="2000" i="1" dirty="0">
              <a:solidFill>
                <a:srgbClr val="000000"/>
              </a:solidFill>
            </a:endParaRPr>
          </a:p>
          <a:p>
            <a:pPr marL="457200" indent="-457200">
              <a:lnSpc>
                <a:spcPct val="100000"/>
              </a:lnSpc>
              <a:spcBef>
                <a:spcPts val="0"/>
              </a:spcBef>
            </a:pPr>
            <a:r>
              <a:rPr lang="en-US" i="1" dirty="0">
                <a:solidFill>
                  <a:srgbClr val="000000"/>
                </a:solidFill>
              </a:rPr>
              <a:t>Two components</a:t>
            </a:r>
            <a:endParaRPr lang="en-US" sz="3200" i="1" dirty="0">
              <a:solidFill>
                <a:srgbClr val="000000"/>
              </a:solidFill>
            </a:endParaRPr>
          </a:p>
          <a:p>
            <a:pPr lvl="1">
              <a:lnSpc>
                <a:spcPct val="100000"/>
              </a:lnSpc>
              <a:spcBef>
                <a:spcPts val="0"/>
              </a:spcBef>
            </a:pPr>
            <a:r>
              <a:rPr lang="en-US" dirty="0">
                <a:solidFill>
                  <a:srgbClr val="000000"/>
                </a:solidFill>
                <a:ea typeface="Cambria Math" panose="02040503050406030204" pitchFamily="18" charset="0"/>
              </a:rPr>
              <a:t>DRAM manufacturer provides multiple sets of reliable DRAM timing parameters at different temperatures for each DIMM</a:t>
            </a:r>
          </a:p>
          <a:p>
            <a:pPr lvl="1">
              <a:lnSpc>
                <a:spcPct val="100000"/>
              </a:lnSpc>
              <a:spcBef>
                <a:spcPts val="0"/>
              </a:spcBef>
            </a:pPr>
            <a:r>
              <a:rPr lang="en-US" dirty="0">
                <a:solidFill>
                  <a:srgbClr val="000000"/>
                </a:solidFill>
              </a:rPr>
              <a:t>System monitors DRAM temperature &amp; uses appropriate DRAM timing parameters</a:t>
            </a:r>
            <a:endParaRPr lang="en-US" sz="4000" dirty="0">
              <a:solidFill>
                <a:srgbClr val="000000"/>
              </a:solidFill>
            </a:endParaRPr>
          </a:p>
        </p:txBody>
      </p:sp>
      <p:sp>
        <p:nvSpPr>
          <p:cNvPr id="6" name="Content Placeholder 2"/>
          <p:cNvSpPr txBox="1">
            <a:spLocks/>
          </p:cNvSpPr>
          <p:nvPr/>
        </p:nvSpPr>
        <p:spPr>
          <a:xfrm>
            <a:off x="685800" y="3657600"/>
            <a:ext cx="5638800" cy="548640"/>
          </a:xfrm>
          <a:prstGeom prst="rect">
            <a:avLst/>
          </a:prstGeom>
          <a:solidFill>
            <a:srgbClr val="0000FF"/>
          </a:solidFill>
          <a:effectLst>
            <a:softEdge rad="50800"/>
          </a:effectLst>
        </p:spPr>
        <p:txBody>
          <a:bodyPr vert="horz" wrap="none" lIns="0" tIns="0" rIns="0" bIns="91440" rtlCol="0" anchor="ctr">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spcBef>
                <a:spcPts val="0"/>
              </a:spcBef>
              <a:buFont typeface="Arial" panose="020B0604020202020204" pitchFamily="34" charset="0"/>
              <a:buNone/>
            </a:pPr>
            <a:r>
              <a:rPr lang="en-US" sz="3200" dirty="0">
                <a:solidFill>
                  <a:prstClr val="white"/>
                </a:solidFill>
                <a:ea typeface="Cambria Math" panose="02040503050406030204" pitchFamily="18" charset="0"/>
              </a:rPr>
              <a:t>reliable DRAM timing parameters</a:t>
            </a:r>
            <a:endParaRPr lang="en-US" sz="3200" dirty="0">
              <a:solidFill>
                <a:prstClr val="white"/>
              </a:solidFill>
            </a:endParaRPr>
          </a:p>
        </p:txBody>
      </p:sp>
      <p:sp>
        <p:nvSpPr>
          <p:cNvPr id="7" name="Content Placeholder 2"/>
          <p:cNvSpPr txBox="1">
            <a:spLocks/>
          </p:cNvSpPr>
          <p:nvPr/>
        </p:nvSpPr>
        <p:spPr>
          <a:xfrm>
            <a:off x="3581400" y="4648200"/>
            <a:ext cx="3352800" cy="548640"/>
          </a:xfrm>
          <a:prstGeom prst="rect">
            <a:avLst/>
          </a:prstGeom>
          <a:solidFill>
            <a:srgbClr val="0000FF"/>
          </a:solidFill>
          <a:effectLst>
            <a:softEdge rad="50800"/>
          </a:effectLst>
        </p:spPr>
        <p:txBody>
          <a:bodyPr vert="horz" lIns="0" tIns="0" rIns="0" bIns="91440" rtlCol="0" anchor="ctr">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spcBef>
                <a:spcPts val="0"/>
              </a:spcBef>
              <a:buFont typeface="Arial" panose="020B0604020202020204" pitchFamily="34" charset="0"/>
              <a:buNone/>
            </a:pPr>
            <a:r>
              <a:rPr lang="en-US" sz="3200" dirty="0">
                <a:solidFill>
                  <a:prstClr val="white"/>
                </a:solidFill>
                <a:ea typeface="Cambria Math" panose="02040503050406030204" pitchFamily="18" charset="0"/>
              </a:rPr>
              <a:t>DRAM temperature</a:t>
            </a:r>
            <a:endParaRPr lang="en-US" sz="3200" dirty="0">
              <a:solidFill>
                <a:prstClr val="white"/>
              </a:solidFill>
            </a:endParaRPr>
          </a:p>
        </p:txBody>
      </p:sp>
      <p:sp>
        <p:nvSpPr>
          <p:cNvPr id="8" name="Rectangle 7"/>
          <p:cNvSpPr/>
          <p:nvPr/>
        </p:nvSpPr>
        <p:spPr>
          <a:xfrm>
            <a:off x="1403648" y="6309320"/>
            <a:ext cx="7056784" cy="553998"/>
          </a:xfrm>
          <a:prstGeom prst="rect">
            <a:avLst/>
          </a:prstGeom>
        </p:spPr>
        <p:txBody>
          <a:bodyPr wrap="square">
            <a:spAutoFit/>
          </a:bodyPr>
          <a:lstStyle/>
          <a:p>
            <a:r>
              <a:rPr lang="en-US" sz="1500" dirty="0">
                <a:solidFill>
                  <a:prstClr val="black"/>
                </a:solidFill>
              </a:rPr>
              <a:t>Lee+, “</a:t>
            </a:r>
            <a:r>
              <a:rPr lang="en-US" sz="1500" dirty="0">
                <a:solidFill>
                  <a:srgbClr val="0000FF"/>
                </a:solidFill>
              </a:rPr>
              <a:t>Adaptive-Latency DRAM: Optimizing DRAM Timing for the Common-Case</a:t>
            </a:r>
            <a:r>
              <a:rPr lang="en-US" sz="1500" dirty="0">
                <a:solidFill>
                  <a:prstClr val="black"/>
                </a:solidFill>
              </a:rPr>
              <a:t>,” HPCA 2015.</a:t>
            </a:r>
          </a:p>
        </p:txBody>
      </p:sp>
    </p:spTree>
    <p:extLst>
      <p:ext uri="{BB962C8B-B14F-4D97-AF65-F5344CB8AC3E}">
        <p14:creationId xmlns:p14="http://schemas.microsoft.com/office/powerpoint/2010/main" val="20541084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0" y="152401"/>
            <a:ext cx="91440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4000" dirty="0">
                <a:solidFill>
                  <a:prstClr val="black"/>
                </a:solidFill>
                <a:latin typeface="Calibri"/>
              </a:rPr>
              <a:t>Latency Reduction Summary of 115 DIMMs</a:t>
            </a:r>
          </a:p>
        </p:txBody>
      </p:sp>
      <p:sp>
        <p:nvSpPr>
          <p:cNvPr id="8" name="Content Placeholder 2"/>
          <p:cNvSpPr txBox="1">
            <a:spLocks/>
          </p:cNvSpPr>
          <p:nvPr/>
        </p:nvSpPr>
        <p:spPr>
          <a:xfrm>
            <a:off x="381000" y="1066800"/>
            <a:ext cx="8382000" cy="5105400"/>
          </a:xfrm>
          <a:prstGeom prst="rect">
            <a:avLst/>
          </a:prstGeom>
        </p:spPr>
        <p:txBody>
          <a:bodyPr vert="horz" lIns="91440" tIns="45720" rIns="91440" bIns="45720" rtlCol="0">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457200">
              <a:lnSpc>
                <a:spcPct val="100000"/>
              </a:lnSpc>
              <a:spcBef>
                <a:spcPts val="3000"/>
              </a:spcBef>
            </a:pPr>
            <a:r>
              <a:rPr lang="en-US" i="1" dirty="0">
                <a:solidFill>
                  <a:srgbClr val="000000"/>
                </a:solidFill>
              </a:rPr>
              <a:t>Latency reduction for read &amp; write (55°C)</a:t>
            </a:r>
          </a:p>
          <a:p>
            <a:pPr lvl="1">
              <a:lnSpc>
                <a:spcPct val="100000"/>
              </a:lnSpc>
            </a:pPr>
            <a:r>
              <a:rPr lang="en-US" i="1" dirty="0">
                <a:solidFill>
                  <a:srgbClr val="000000"/>
                </a:solidFill>
              </a:rPr>
              <a:t>Read Latency: </a:t>
            </a:r>
            <a:r>
              <a:rPr lang="en-US" b="1" i="1" dirty="0">
                <a:solidFill>
                  <a:srgbClr val="0000FF"/>
                </a:solidFill>
              </a:rPr>
              <a:t>32.7%</a:t>
            </a:r>
          </a:p>
          <a:p>
            <a:pPr lvl="1">
              <a:lnSpc>
                <a:spcPct val="100000"/>
              </a:lnSpc>
            </a:pPr>
            <a:r>
              <a:rPr lang="en-US" i="1" dirty="0">
                <a:solidFill>
                  <a:srgbClr val="000000"/>
                </a:solidFill>
              </a:rPr>
              <a:t>Write Latency: </a:t>
            </a:r>
            <a:r>
              <a:rPr lang="en-US" b="1" i="1" dirty="0">
                <a:solidFill>
                  <a:srgbClr val="0000FF"/>
                </a:solidFill>
              </a:rPr>
              <a:t>55.1%</a:t>
            </a:r>
          </a:p>
          <a:p>
            <a:pPr marL="457200" indent="-457200">
              <a:lnSpc>
                <a:spcPct val="100000"/>
              </a:lnSpc>
              <a:spcBef>
                <a:spcPts val="3000"/>
              </a:spcBef>
            </a:pPr>
            <a:r>
              <a:rPr lang="en-US" i="1" dirty="0">
                <a:solidFill>
                  <a:srgbClr val="000000"/>
                </a:solidFill>
              </a:rPr>
              <a:t>Latency reduction for each timing parameter (55°C) </a:t>
            </a:r>
          </a:p>
          <a:p>
            <a:pPr lvl="1">
              <a:lnSpc>
                <a:spcPct val="100000"/>
              </a:lnSpc>
            </a:pPr>
            <a:r>
              <a:rPr lang="en-US" i="1" dirty="0">
                <a:solidFill>
                  <a:srgbClr val="000000"/>
                </a:solidFill>
              </a:rPr>
              <a:t>Sensing: </a:t>
            </a:r>
            <a:r>
              <a:rPr lang="en-US" b="1" i="1" dirty="0">
                <a:solidFill>
                  <a:srgbClr val="0000FF"/>
                </a:solidFill>
              </a:rPr>
              <a:t>17.3%</a:t>
            </a:r>
          </a:p>
          <a:p>
            <a:pPr lvl="1">
              <a:lnSpc>
                <a:spcPct val="100000"/>
              </a:lnSpc>
            </a:pPr>
            <a:r>
              <a:rPr lang="en-US" i="1" dirty="0">
                <a:solidFill>
                  <a:srgbClr val="000000"/>
                </a:solidFill>
              </a:rPr>
              <a:t>Restore: </a:t>
            </a:r>
            <a:r>
              <a:rPr lang="en-US" b="1" i="1" dirty="0">
                <a:solidFill>
                  <a:srgbClr val="0000FF"/>
                </a:solidFill>
              </a:rPr>
              <a:t>37.3%</a:t>
            </a:r>
            <a:r>
              <a:rPr lang="en-US" i="1" dirty="0">
                <a:solidFill>
                  <a:srgbClr val="000000"/>
                </a:solidFill>
              </a:rPr>
              <a:t> (read), </a:t>
            </a:r>
            <a:r>
              <a:rPr lang="en-US" b="1" i="1" dirty="0">
                <a:solidFill>
                  <a:srgbClr val="0000FF"/>
                </a:solidFill>
              </a:rPr>
              <a:t>54.8%</a:t>
            </a:r>
            <a:r>
              <a:rPr lang="en-US" i="1" dirty="0">
                <a:solidFill>
                  <a:srgbClr val="000000"/>
                </a:solidFill>
              </a:rPr>
              <a:t> (write)</a:t>
            </a:r>
          </a:p>
          <a:p>
            <a:pPr lvl="1">
              <a:lnSpc>
                <a:spcPct val="100000"/>
              </a:lnSpc>
            </a:pPr>
            <a:r>
              <a:rPr lang="en-US" i="1" dirty="0" err="1">
                <a:solidFill>
                  <a:srgbClr val="000000"/>
                </a:solidFill>
              </a:rPr>
              <a:t>Precharge</a:t>
            </a:r>
            <a:r>
              <a:rPr lang="en-US" i="1" dirty="0">
                <a:solidFill>
                  <a:srgbClr val="000000"/>
                </a:solidFill>
              </a:rPr>
              <a:t>: </a:t>
            </a:r>
            <a:r>
              <a:rPr lang="en-US" b="1" i="1" dirty="0">
                <a:solidFill>
                  <a:srgbClr val="0000FF"/>
                </a:solidFill>
              </a:rPr>
              <a:t>35.2%</a:t>
            </a:r>
            <a:r>
              <a:rPr lang="en-US" i="1" dirty="0">
                <a:solidFill>
                  <a:srgbClr val="0000FF"/>
                </a:solidFill>
              </a:rPr>
              <a:t> </a:t>
            </a:r>
          </a:p>
        </p:txBody>
      </p:sp>
      <p:sp>
        <p:nvSpPr>
          <p:cNvPr id="4" name="Rectangle 3"/>
          <p:cNvSpPr/>
          <p:nvPr/>
        </p:nvSpPr>
        <p:spPr>
          <a:xfrm>
            <a:off x="1403648" y="6344604"/>
            <a:ext cx="7056784" cy="553998"/>
          </a:xfrm>
          <a:prstGeom prst="rect">
            <a:avLst/>
          </a:prstGeom>
        </p:spPr>
        <p:txBody>
          <a:bodyPr wrap="square">
            <a:spAutoFit/>
          </a:bodyPr>
          <a:lstStyle/>
          <a:p>
            <a:r>
              <a:rPr lang="en-US" sz="1500" dirty="0">
                <a:solidFill>
                  <a:prstClr val="black"/>
                </a:solidFill>
              </a:rPr>
              <a:t>Lee+, “</a:t>
            </a:r>
            <a:r>
              <a:rPr lang="en-US" sz="1500" dirty="0">
                <a:solidFill>
                  <a:srgbClr val="0000FF"/>
                </a:solidFill>
              </a:rPr>
              <a:t>Adaptive-Latency DRAM: Optimizing DRAM Timing for the Common-Case</a:t>
            </a:r>
            <a:r>
              <a:rPr lang="en-US" sz="1500" dirty="0">
                <a:solidFill>
                  <a:prstClr val="black"/>
                </a:solidFill>
              </a:rPr>
              <a:t>,” HPCA 2015.</a:t>
            </a:r>
          </a:p>
        </p:txBody>
      </p:sp>
    </p:spTree>
    <p:extLst>
      <p:ext uri="{BB962C8B-B14F-4D97-AF65-F5344CB8AC3E}">
        <p14:creationId xmlns:p14="http://schemas.microsoft.com/office/powerpoint/2010/main" val="259312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8">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8">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8">
                                            <p:txEl>
                                              <p:pRg st="4" end="4"/>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8">
                                            <p:txEl>
                                              <p:pRg st="5" end="5"/>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8">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t>Memory &amp; Storage</a:t>
            </a:r>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7341D3D9-3FE8-4025-BF66-8DAB1ABB951F}" type="slidenum">
              <a:rPr lang="en-US" altLang="en-US" smtClean="0"/>
              <a:pPr/>
              <a:t>25</a:t>
            </a:fld>
            <a:endParaRPr lang="en-US" altLang="en-US"/>
          </a:p>
        </p:txBody>
      </p:sp>
    </p:spTree>
    <p:extLst>
      <p:ext uri="{BB962C8B-B14F-4D97-AF65-F5344CB8AC3E}">
        <p14:creationId xmlns:p14="http://schemas.microsoft.com/office/powerpoint/2010/main" val="852365373"/>
      </p:ext>
    </p:extLst>
  </p:cSld>
  <p:clrMapOvr>
    <a:masterClrMapping/>
  </p:clrMapOvr>
  <p:transition/>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76200" y="152401"/>
            <a:ext cx="92964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4000" dirty="0">
                <a:solidFill>
                  <a:srgbClr val="000000"/>
                </a:solidFill>
                <a:latin typeface="Calibri"/>
              </a:rPr>
              <a:t>AL-DRAM: Real System Evaluation</a:t>
            </a:r>
          </a:p>
        </p:txBody>
      </p:sp>
      <p:sp>
        <p:nvSpPr>
          <p:cNvPr id="8" name="Content Placeholder 2"/>
          <p:cNvSpPr txBox="1">
            <a:spLocks/>
          </p:cNvSpPr>
          <p:nvPr/>
        </p:nvSpPr>
        <p:spPr>
          <a:xfrm>
            <a:off x="381000" y="1066800"/>
            <a:ext cx="8382000" cy="5105400"/>
          </a:xfrm>
          <a:prstGeom prst="rect">
            <a:avLst/>
          </a:prstGeom>
        </p:spPr>
        <p:txBody>
          <a:bodyPr vert="horz" lIns="91440" tIns="45720" rIns="91440" bIns="45720" rtlCol="0">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457200">
              <a:lnSpc>
                <a:spcPct val="100000"/>
              </a:lnSpc>
              <a:spcBef>
                <a:spcPts val="3000"/>
              </a:spcBef>
            </a:pPr>
            <a:r>
              <a:rPr lang="en-US" i="1" dirty="0">
                <a:solidFill>
                  <a:prstClr val="black"/>
                </a:solidFill>
              </a:rPr>
              <a:t>System</a:t>
            </a:r>
          </a:p>
          <a:p>
            <a:pPr lvl="1">
              <a:lnSpc>
                <a:spcPct val="100000"/>
              </a:lnSpc>
            </a:pPr>
            <a:r>
              <a:rPr lang="en-US" i="1" dirty="0">
                <a:solidFill>
                  <a:prstClr val="black"/>
                </a:solidFill>
              </a:rPr>
              <a:t>CPU: AMD 4386 ( 8 Cores, 3.1GHz, 8MB LLC)</a:t>
            </a:r>
            <a:endParaRPr lang="en-US" b="1" i="1" dirty="0">
              <a:solidFill>
                <a:prstClr val="black"/>
              </a:solidFill>
            </a:endParaRPr>
          </a:p>
          <a:p>
            <a:pPr lvl="1">
              <a:lnSpc>
                <a:spcPct val="100000"/>
              </a:lnSpc>
            </a:pPr>
            <a:r>
              <a:rPr lang="en-US" dirty="0">
                <a:solidFill>
                  <a:prstClr val="black"/>
                </a:solidFill>
              </a:rPr>
              <a:t>DRAM: 4GByte DDR3-1600 (800Mhz Clock)</a:t>
            </a:r>
          </a:p>
          <a:p>
            <a:pPr lvl="1">
              <a:lnSpc>
                <a:spcPct val="100000"/>
              </a:lnSpc>
            </a:pPr>
            <a:r>
              <a:rPr lang="en-US" dirty="0">
                <a:solidFill>
                  <a:prstClr val="black"/>
                </a:solidFill>
              </a:rPr>
              <a:t>OS: Linux</a:t>
            </a:r>
          </a:p>
          <a:p>
            <a:pPr lvl="1">
              <a:lnSpc>
                <a:spcPct val="100000"/>
              </a:lnSpc>
            </a:pPr>
            <a:r>
              <a:rPr lang="en-US" dirty="0">
                <a:solidFill>
                  <a:prstClr val="black"/>
                </a:solidFill>
              </a:rPr>
              <a:t>Storage: 128GByte SSD</a:t>
            </a:r>
          </a:p>
          <a:p>
            <a:pPr marL="457200" indent="-457200">
              <a:lnSpc>
                <a:spcPct val="100000"/>
              </a:lnSpc>
              <a:spcBef>
                <a:spcPts val="3000"/>
              </a:spcBef>
            </a:pPr>
            <a:r>
              <a:rPr lang="en-US" i="1" dirty="0">
                <a:solidFill>
                  <a:prstClr val="black"/>
                </a:solidFill>
              </a:rPr>
              <a:t>Workload</a:t>
            </a:r>
          </a:p>
          <a:p>
            <a:pPr lvl="1">
              <a:lnSpc>
                <a:spcPct val="100000"/>
              </a:lnSpc>
            </a:pPr>
            <a:r>
              <a:rPr lang="en-US" i="1" dirty="0">
                <a:solidFill>
                  <a:prstClr val="black"/>
                </a:solidFill>
              </a:rPr>
              <a:t>35 applications from SPEC, STREAM, Parsec, </a:t>
            </a:r>
            <a:r>
              <a:rPr lang="en-US" i="1" dirty="0" err="1">
                <a:solidFill>
                  <a:prstClr val="black"/>
                </a:solidFill>
              </a:rPr>
              <a:t>Memcached</a:t>
            </a:r>
            <a:r>
              <a:rPr lang="en-US" i="1" dirty="0">
                <a:solidFill>
                  <a:prstClr val="black"/>
                </a:solidFill>
              </a:rPr>
              <a:t>, Apache, GUPS</a:t>
            </a:r>
          </a:p>
        </p:txBody>
      </p:sp>
      <p:pic>
        <p:nvPicPr>
          <p:cNvPr id="5" name="Picture 4"/>
          <p:cNvPicPr>
            <a:picLocks noChangeAspect="1"/>
          </p:cNvPicPr>
          <p:nvPr/>
        </p:nvPicPr>
        <p:blipFill>
          <a:blip r:embed="rId2"/>
          <a:stretch>
            <a:fillRect/>
          </a:stretch>
        </p:blipFill>
        <p:spPr>
          <a:xfrm>
            <a:off x="5095374" y="2743200"/>
            <a:ext cx="4048626" cy="2057400"/>
          </a:xfrm>
          <a:prstGeom prst="rect">
            <a:avLst/>
          </a:prstGeom>
        </p:spPr>
      </p:pic>
      <p:sp>
        <p:nvSpPr>
          <p:cNvPr id="3" name="Oval 2"/>
          <p:cNvSpPr/>
          <p:nvPr/>
        </p:nvSpPr>
        <p:spPr>
          <a:xfrm>
            <a:off x="7031736" y="4151376"/>
            <a:ext cx="182880" cy="182880"/>
          </a:xfrm>
          <a:prstGeom prst="ellipse">
            <a:avLst/>
          </a:prstGeom>
          <a:solidFill>
            <a:schemeClr val="tx1"/>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p:nvPicPr>
        <p:blipFill>
          <a:blip r:embed="rId3"/>
          <a:stretch>
            <a:fillRect/>
          </a:stretch>
        </p:blipFill>
        <p:spPr>
          <a:xfrm>
            <a:off x="76200" y="2286000"/>
            <a:ext cx="8943975" cy="4410075"/>
          </a:xfrm>
          <a:prstGeom prst="rect">
            <a:avLst/>
          </a:prstGeom>
          <a:ln w="50800">
            <a:solidFill>
              <a:schemeClr val="tx1"/>
            </a:solidFill>
          </a:ln>
        </p:spPr>
      </p:pic>
    </p:spTree>
    <p:extLst>
      <p:ext uri="{BB962C8B-B14F-4D97-AF65-F5344CB8AC3E}">
        <p14:creationId xmlns:p14="http://schemas.microsoft.com/office/powerpoint/2010/main" val="3196892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8">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xit" presetSubtype="0" fill="hold" nodeType="clickEffect">
                                  <p:stCondLst>
                                    <p:cond delay="0"/>
                                  </p:stCondLst>
                                  <p:childTnLst>
                                    <p:animEffect transition="out" filter="fade">
                                      <p:cBhvr>
                                        <p:cTn id="18" dur="500"/>
                                        <p:tgtEl>
                                          <p:spTgt spid="2"/>
                                        </p:tgtEl>
                                      </p:cBhvr>
                                    </p:animEffect>
                                    <p:anim calcmode="lin" valueType="num">
                                      <p:cBhvr>
                                        <p:cTn id="19" dur="500"/>
                                        <p:tgtEl>
                                          <p:spTgt spid="2"/>
                                        </p:tgtEl>
                                        <p:attrNameLst>
                                          <p:attrName>ppt_x</p:attrName>
                                        </p:attrNameLst>
                                      </p:cBhvr>
                                      <p:tavLst>
                                        <p:tav tm="0">
                                          <p:val>
                                            <p:strVal val="ppt_x"/>
                                          </p:val>
                                        </p:tav>
                                        <p:tav tm="100000">
                                          <p:val>
                                            <p:strVal val="ppt_x"/>
                                          </p:val>
                                        </p:tav>
                                      </p:tavLst>
                                    </p:anim>
                                    <p:anim calcmode="lin" valueType="num">
                                      <p:cBhvr>
                                        <p:cTn id="20" dur="500"/>
                                        <p:tgtEl>
                                          <p:spTgt spid="2"/>
                                        </p:tgtEl>
                                        <p:attrNameLst>
                                          <p:attrName>ppt_y</p:attrName>
                                        </p:attrNameLst>
                                      </p:cBhvr>
                                      <p:tavLst>
                                        <p:tav tm="0">
                                          <p:val>
                                            <p:strVal val="ppt_y"/>
                                          </p:val>
                                        </p:tav>
                                        <p:tav tm="100000">
                                          <p:val>
                                            <p:strVal val="ppt_y+.1"/>
                                          </p:val>
                                        </p:tav>
                                      </p:tavLst>
                                    </p:anim>
                                    <p:set>
                                      <p:cBhvr>
                                        <p:cTn id="21" dur="1" fill="hold">
                                          <p:stCondLst>
                                            <p:cond delay="499"/>
                                          </p:stCondLst>
                                        </p:cTn>
                                        <p:tgtEl>
                                          <p:spTgt spid="2"/>
                                        </p:tgtEl>
                                        <p:attrNameLst>
                                          <p:attrName>style.visibility</p:attrName>
                                        </p:attrNameLst>
                                      </p:cBhvr>
                                      <p:to>
                                        <p:strVal val="hidden"/>
                                      </p:to>
                                    </p:set>
                                  </p:childTnLst>
                                </p:cTn>
                              </p:par>
                            </p:childTnLst>
                          </p:cTn>
                        </p:par>
                        <p:par>
                          <p:cTn id="22" fill="hold">
                            <p:stCondLst>
                              <p:cond delay="500"/>
                            </p:stCondLst>
                            <p:childTnLst>
                              <p:par>
                                <p:cTn id="23" presetID="1" presetClass="entr" presetSubtype="0" fill="hold" nodeType="afterEffect">
                                  <p:stCondLst>
                                    <p:cond delay="0"/>
                                  </p:stCondLst>
                                  <p:childTnLst>
                                    <p:set>
                                      <p:cBhvr>
                                        <p:cTn id="24" dur="1" fill="hold">
                                          <p:stCondLst>
                                            <p:cond delay="0"/>
                                          </p:stCondLst>
                                        </p:cTn>
                                        <p:tgtEl>
                                          <p:spTgt spid="8">
                                            <p:txEl>
                                              <p:pRg st="2" end="2"/>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8">
                                            <p:txEl>
                                              <p:pRg st="3" end="3"/>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8">
                                            <p:txEl>
                                              <p:pRg st="4" end="4"/>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8">
                                            <p:txEl>
                                              <p:pRg st="5" end="5"/>
                                            </p:txEl>
                                          </p:spTgt>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8">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Chart 9"/>
          <p:cNvGraphicFramePr>
            <a:graphicFrameLocks/>
          </p:cNvGraphicFramePr>
          <p:nvPr>
            <p:extLst/>
          </p:nvPr>
        </p:nvGraphicFramePr>
        <p:xfrm>
          <a:off x="461666" y="990601"/>
          <a:ext cx="8458200" cy="4267199"/>
        </p:xfrm>
        <a:graphic>
          <a:graphicData uri="http://schemas.openxmlformats.org/drawingml/2006/chart">
            <c:chart xmlns:c="http://schemas.openxmlformats.org/drawingml/2006/chart" xmlns:r="http://schemas.openxmlformats.org/officeDocument/2006/relationships" r:id="rId2"/>
          </a:graphicData>
        </a:graphic>
      </p:graphicFrame>
      <p:grpSp>
        <p:nvGrpSpPr>
          <p:cNvPr id="21" name="Group 20"/>
          <p:cNvGrpSpPr/>
          <p:nvPr/>
        </p:nvGrpSpPr>
        <p:grpSpPr>
          <a:xfrm>
            <a:off x="461666" y="990600"/>
            <a:ext cx="8458200" cy="4267199"/>
            <a:chOff x="461666" y="1143000"/>
            <a:chExt cx="8458200" cy="4267199"/>
          </a:xfrm>
        </p:grpSpPr>
        <p:graphicFrame>
          <p:nvGraphicFramePr>
            <p:cNvPr id="8" name="Chart 7"/>
            <p:cNvGraphicFramePr>
              <a:graphicFrameLocks/>
            </p:cNvGraphicFramePr>
            <p:nvPr>
              <p:extLst/>
            </p:nvPr>
          </p:nvGraphicFramePr>
          <p:xfrm>
            <a:off x="461666" y="1143000"/>
            <a:ext cx="8458200" cy="4267199"/>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Box 54"/>
            <p:cNvSpPr txBox="1"/>
            <p:nvPr/>
          </p:nvSpPr>
          <p:spPr>
            <a:xfrm>
              <a:off x="6977768" y="3010335"/>
              <a:ext cx="990624" cy="43090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2200" b="1" i="1" dirty="0">
                  <a:solidFill>
                    <a:srgbClr val="4472C4"/>
                  </a:solidFill>
                  <a:latin typeface="Calibri Light"/>
                </a:rPr>
                <a:t>1.4%</a:t>
              </a:r>
            </a:p>
          </p:txBody>
        </p:sp>
        <p:sp>
          <p:nvSpPr>
            <p:cNvPr id="20" name="TextBox 54"/>
            <p:cNvSpPr txBox="1"/>
            <p:nvPr/>
          </p:nvSpPr>
          <p:spPr>
            <a:xfrm>
              <a:off x="7606889" y="2624282"/>
              <a:ext cx="990624" cy="430859"/>
            </a:xfrm>
            <a:prstGeom prst="rect">
              <a:avLst/>
            </a:prstGeom>
            <a:no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2200" b="1" i="1" dirty="0">
                  <a:solidFill>
                    <a:srgbClr val="4472C4"/>
                  </a:solidFill>
                  <a:latin typeface="Calibri Light"/>
                </a:rPr>
                <a:t>6.7%</a:t>
              </a:r>
            </a:p>
          </p:txBody>
        </p:sp>
      </p:grpSp>
      <p:grpSp>
        <p:nvGrpSpPr>
          <p:cNvPr id="18" name="Group 17"/>
          <p:cNvGrpSpPr/>
          <p:nvPr/>
        </p:nvGrpSpPr>
        <p:grpSpPr>
          <a:xfrm>
            <a:off x="461666" y="990600"/>
            <a:ext cx="8458200" cy="4267199"/>
            <a:chOff x="461666" y="1143000"/>
            <a:chExt cx="8458200" cy="4267199"/>
          </a:xfrm>
        </p:grpSpPr>
        <p:graphicFrame>
          <p:nvGraphicFramePr>
            <p:cNvPr id="11" name="Chart 10"/>
            <p:cNvGraphicFramePr>
              <a:graphicFrameLocks/>
            </p:cNvGraphicFramePr>
            <p:nvPr>
              <p:extLst/>
            </p:nvPr>
          </p:nvGraphicFramePr>
          <p:xfrm>
            <a:off x="461666" y="1143000"/>
            <a:ext cx="8458200" cy="4267199"/>
          </p:xfrm>
          <a:graphic>
            <a:graphicData uri="http://schemas.openxmlformats.org/drawingml/2006/chart">
              <c:chart xmlns:c="http://schemas.openxmlformats.org/drawingml/2006/chart" xmlns:r="http://schemas.openxmlformats.org/officeDocument/2006/relationships" r:id="rId4"/>
            </a:graphicData>
          </a:graphic>
        </p:graphicFrame>
        <p:sp>
          <p:nvSpPr>
            <p:cNvPr id="17" name="TextBox 54"/>
            <p:cNvSpPr txBox="1"/>
            <p:nvPr/>
          </p:nvSpPr>
          <p:spPr>
            <a:xfrm>
              <a:off x="7924800" y="2723778"/>
              <a:ext cx="914416" cy="430901"/>
            </a:xfrm>
            <a:prstGeom prst="rect">
              <a:avLst/>
            </a:prstGeom>
            <a:no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sz="2200" b="1" i="1" dirty="0">
                  <a:solidFill>
                    <a:srgbClr val="4472C4"/>
                  </a:solidFill>
                  <a:latin typeface="Calibri Light"/>
                </a:rPr>
                <a:t>5.0%</a:t>
              </a:r>
            </a:p>
          </p:txBody>
        </p:sp>
      </p:grpSp>
      <p:sp>
        <p:nvSpPr>
          <p:cNvPr id="7" name="Title 1"/>
          <p:cNvSpPr txBox="1">
            <a:spLocks/>
          </p:cNvSpPr>
          <p:nvPr/>
        </p:nvSpPr>
        <p:spPr>
          <a:xfrm>
            <a:off x="0" y="152401"/>
            <a:ext cx="91440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4000" dirty="0">
                <a:solidFill>
                  <a:srgbClr val="000000"/>
                </a:solidFill>
                <a:latin typeface="Calibri"/>
              </a:rPr>
              <a:t>AL-DRAM: Single-Core Evaluation</a:t>
            </a:r>
          </a:p>
        </p:txBody>
      </p:sp>
      <p:sp>
        <p:nvSpPr>
          <p:cNvPr id="4" name="TextBox 54"/>
          <p:cNvSpPr txBox="1"/>
          <p:nvPr/>
        </p:nvSpPr>
        <p:spPr>
          <a:xfrm>
            <a:off x="3585866" y="1567190"/>
            <a:ext cx="1524000" cy="261610"/>
          </a:xfrm>
          <a:prstGeom prst="rect">
            <a:avLst/>
          </a:prstGeom>
          <a:solidFill>
            <a:schemeClr val="bg1"/>
          </a:solid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b="1" i="1" dirty="0">
              <a:solidFill>
                <a:srgbClr val="0000FF"/>
              </a:solidFill>
              <a:latin typeface="Calibri Light"/>
            </a:endParaRPr>
          </a:p>
        </p:txBody>
      </p:sp>
      <p:sp>
        <p:nvSpPr>
          <p:cNvPr id="12" name="TextBox 54"/>
          <p:cNvSpPr txBox="1"/>
          <p:nvPr/>
        </p:nvSpPr>
        <p:spPr>
          <a:xfrm>
            <a:off x="3357266" y="1524000"/>
            <a:ext cx="2057400" cy="261610"/>
          </a:xfrm>
          <a:prstGeom prst="rect">
            <a:avLst/>
          </a:prstGeom>
          <a:solidFill>
            <a:schemeClr val="bg1"/>
          </a:solid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b="1" i="1" dirty="0">
              <a:solidFill>
                <a:srgbClr val="0000FF"/>
              </a:solidFill>
              <a:latin typeface="Calibri Light"/>
            </a:endParaRPr>
          </a:p>
        </p:txBody>
      </p:sp>
      <p:sp>
        <p:nvSpPr>
          <p:cNvPr id="13" name="Punchline"/>
          <p:cNvSpPr txBox="1"/>
          <p:nvPr/>
        </p:nvSpPr>
        <p:spPr>
          <a:xfrm>
            <a:off x="-152400" y="5566750"/>
            <a:ext cx="9448800" cy="670562"/>
          </a:xfrm>
          <a:prstGeom prst="rect">
            <a:avLst/>
          </a:prstGeom>
          <a:noFill/>
        </p:spPr>
        <p:txBody>
          <a:bodyPr wrap="square" rtlCol="0" anchor="ctr">
            <a:noAutofit/>
          </a:bodyPr>
          <a:lstStyle/>
          <a:p>
            <a:pPr algn="ctr"/>
            <a:r>
              <a:rPr lang="en-US" sz="3600" i="1" dirty="0">
                <a:solidFill>
                  <a:srgbClr val="0000FF"/>
                </a:solidFill>
                <a:latin typeface="Calibri Light"/>
              </a:rPr>
              <a:t>AL-DRAM </a:t>
            </a:r>
            <a:r>
              <a:rPr lang="en-US" sz="3600" b="1" i="1" dirty="0">
                <a:solidFill>
                  <a:srgbClr val="0000FF"/>
                </a:solidFill>
                <a:latin typeface="Calibri Light"/>
              </a:rPr>
              <a:t>improves single-core performance </a:t>
            </a:r>
          </a:p>
          <a:p>
            <a:pPr algn="ctr"/>
            <a:r>
              <a:rPr lang="en-US" sz="3600" i="1" dirty="0">
                <a:solidFill>
                  <a:srgbClr val="0000FF"/>
                </a:solidFill>
                <a:latin typeface="Calibri Light"/>
              </a:rPr>
              <a:t>on a real system</a:t>
            </a:r>
          </a:p>
        </p:txBody>
      </p:sp>
      <p:sp>
        <p:nvSpPr>
          <p:cNvPr id="9" name="TextBox 8"/>
          <p:cNvSpPr txBox="1"/>
          <p:nvPr/>
        </p:nvSpPr>
        <p:spPr>
          <a:xfrm rot="16200000">
            <a:off x="-1559868" y="2626666"/>
            <a:ext cx="3581402" cy="461665"/>
          </a:xfrm>
          <a:prstGeom prst="rect">
            <a:avLst/>
          </a:prstGeom>
          <a:noFill/>
        </p:spPr>
        <p:txBody>
          <a:bodyPr wrap="square" rtlCol="0">
            <a:spAutoFit/>
          </a:bodyPr>
          <a:lstStyle/>
          <a:p>
            <a:pPr algn="ctr"/>
            <a:r>
              <a:rPr lang="en-US" sz="2400" b="1" i="1" dirty="0">
                <a:solidFill>
                  <a:prstClr val="black"/>
                </a:solidFill>
                <a:latin typeface="Calibri Light"/>
              </a:rPr>
              <a:t>Performance Improvement</a:t>
            </a:r>
          </a:p>
        </p:txBody>
      </p:sp>
      <p:cxnSp>
        <p:nvCxnSpPr>
          <p:cNvPr id="3" name="Straight Connector 2"/>
          <p:cNvCxnSpPr/>
          <p:nvPr/>
        </p:nvCxnSpPr>
        <p:spPr>
          <a:xfrm>
            <a:off x="6858000" y="838200"/>
            <a:ext cx="0" cy="4343400"/>
          </a:xfrm>
          <a:prstGeom prst="line">
            <a:avLst/>
          </a:prstGeom>
          <a:ln w="12700">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sp>
        <p:nvSpPr>
          <p:cNvPr id="14" name="TextBox 13"/>
          <p:cNvSpPr txBox="1"/>
          <p:nvPr/>
        </p:nvSpPr>
        <p:spPr>
          <a:xfrm>
            <a:off x="6858000" y="914400"/>
            <a:ext cx="2286000" cy="1384995"/>
          </a:xfrm>
          <a:prstGeom prst="rect">
            <a:avLst/>
          </a:prstGeom>
          <a:noFill/>
        </p:spPr>
        <p:txBody>
          <a:bodyPr wrap="square" rtlCol="0">
            <a:spAutoFit/>
          </a:bodyPr>
          <a:lstStyle/>
          <a:p>
            <a:pPr algn="ctr"/>
            <a:r>
              <a:rPr lang="en-US" sz="2800" dirty="0">
                <a:solidFill>
                  <a:srgbClr val="000000"/>
                </a:solidFill>
                <a:latin typeface="Calibri Light"/>
              </a:rPr>
              <a:t>Average</a:t>
            </a:r>
          </a:p>
          <a:p>
            <a:pPr algn="ctr"/>
            <a:r>
              <a:rPr lang="en-US" sz="2800" dirty="0">
                <a:solidFill>
                  <a:srgbClr val="000000"/>
                </a:solidFill>
                <a:latin typeface="Calibri Light"/>
              </a:rPr>
              <a:t>Improvement</a:t>
            </a:r>
          </a:p>
          <a:p>
            <a:pPr algn="ctr"/>
            <a:endParaRPr lang="en-US" sz="2800" dirty="0">
              <a:solidFill>
                <a:srgbClr val="000000"/>
              </a:solidFill>
              <a:latin typeface="Calibri Light"/>
            </a:endParaRPr>
          </a:p>
        </p:txBody>
      </p:sp>
      <p:sp>
        <p:nvSpPr>
          <p:cNvPr id="23" name="TextBox 22"/>
          <p:cNvSpPr txBox="1"/>
          <p:nvPr/>
        </p:nvSpPr>
        <p:spPr>
          <a:xfrm rot="16200000">
            <a:off x="7622234" y="4188768"/>
            <a:ext cx="2133599" cy="461665"/>
          </a:xfrm>
          <a:prstGeom prst="rect">
            <a:avLst/>
          </a:prstGeom>
          <a:solidFill>
            <a:schemeClr val="bg1"/>
          </a:solidFill>
        </p:spPr>
        <p:txBody>
          <a:bodyPr wrap="square" rtlCol="0">
            <a:spAutoFit/>
          </a:bodyPr>
          <a:lstStyle/>
          <a:p>
            <a:pPr algn="r"/>
            <a:r>
              <a:rPr lang="en-US" sz="2400" dirty="0">
                <a:solidFill>
                  <a:prstClr val="black"/>
                </a:solidFill>
                <a:latin typeface="Calibri Light"/>
              </a:rPr>
              <a:t>all-35-workload</a:t>
            </a:r>
          </a:p>
        </p:txBody>
      </p:sp>
    </p:spTree>
    <p:extLst>
      <p:ext uri="{BB962C8B-B14F-4D97-AF65-F5344CB8AC3E}">
        <p14:creationId xmlns:p14="http://schemas.microsoft.com/office/powerpoint/2010/main" val="136105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p:cNvGraphicFramePr>
            <a:graphicFrameLocks/>
          </p:cNvGraphicFramePr>
          <p:nvPr>
            <p:extLst/>
          </p:nvPr>
        </p:nvGraphicFramePr>
        <p:xfrm>
          <a:off x="461666" y="990600"/>
          <a:ext cx="8458200" cy="4267199"/>
        </p:xfrm>
        <a:graphic>
          <a:graphicData uri="http://schemas.openxmlformats.org/drawingml/2006/chart">
            <c:chart xmlns:c="http://schemas.openxmlformats.org/drawingml/2006/chart" xmlns:r="http://schemas.openxmlformats.org/officeDocument/2006/relationships" r:id="rId3"/>
          </a:graphicData>
        </a:graphic>
      </p:graphicFrame>
      <p:sp>
        <p:nvSpPr>
          <p:cNvPr id="22" name="TextBox 54"/>
          <p:cNvSpPr txBox="1"/>
          <p:nvPr/>
        </p:nvSpPr>
        <p:spPr>
          <a:xfrm>
            <a:off x="3357266" y="1567190"/>
            <a:ext cx="1752600" cy="261610"/>
          </a:xfrm>
          <a:prstGeom prst="rect">
            <a:avLst/>
          </a:prstGeom>
          <a:solidFill>
            <a:schemeClr val="bg1"/>
          </a:solid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b="1" i="1" dirty="0">
              <a:solidFill>
                <a:srgbClr val="0000FF"/>
              </a:solidFill>
              <a:latin typeface="Calibri Light"/>
            </a:endParaRPr>
          </a:p>
        </p:txBody>
      </p:sp>
      <p:graphicFrame>
        <p:nvGraphicFramePr>
          <p:cNvPr id="13" name="Chart 12"/>
          <p:cNvGraphicFramePr>
            <a:graphicFrameLocks/>
          </p:cNvGraphicFramePr>
          <p:nvPr>
            <p:extLst/>
          </p:nvPr>
        </p:nvGraphicFramePr>
        <p:xfrm>
          <a:off x="461666" y="990601"/>
          <a:ext cx="8458200" cy="4267199"/>
        </p:xfrm>
        <a:graphic>
          <a:graphicData uri="http://schemas.openxmlformats.org/drawingml/2006/chart">
            <c:chart xmlns:c="http://schemas.openxmlformats.org/drawingml/2006/chart" xmlns:r="http://schemas.openxmlformats.org/officeDocument/2006/relationships" r:id="rId4"/>
          </a:graphicData>
        </a:graphic>
      </p:graphicFrame>
      <p:grpSp>
        <p:nvGrpSpPr>
          <p:cNvPr id="2" name="Group 1"/>
          <p:cNvGrpSpPr/>
          <p:nvPr/>
        </p:nvGrpSpPr>
        <p:grpSpPr>
          <a:xfrm>
            <a:off x="461666" y="990600"/>
            <a:ext cx="8458200" cy="4267199"/>
            <a:chOff x="461666" y="1143000"/>
            <a:chExt cx="8458200" cy="4267199"/>
          </a:xfrm>
        </p:grpSpPr>
        <p:graphicFrame>
          <p:nvGraphicFramePr>
            <p:cNvPr id="14" name="Chart 13"/>
            <p:cNvGraphicFramePr>
              <a:graphicFrameLocks/>
            </p:cNvGraphicFramePr>
            <p:nvPr>
              <p:extLst/>
            </p:nvPr>
          </p:nvGraphicFramePr>
          <p:xfrm>
            <a:off x="461666" y="1143000"/>
            <a:ext cx="8458200" cy="4267199"/>
          </p:xfrm>
          <a:graphic>
            <a:graphicData uri="http://schemas.openxmlformats.org/drawingml/2006/chart">
              <c:chart xmlns:c="http://schemas.openxmlformats.org/drawingml/2006/chart" xmlns:r="http://schemas.openxmlformats.org/officeDocument/2006/relationships" r:id="rId5"/>
            </a:graphicData>
          </a:graphic>
        </p:graphicFrame>
        <p:sp>
          <p:nvSpPr>
            <p:cNvPr id="20" name="TextBox 54"/>
            <p:cNvSpPr txBox="1"/>
            <p:nvPr/>
          </p:nvSpPr>
          <p:spPr>
            <a:xfrm>
              <a:off x="7548251" y="2020897"/>
              <a:ext cx="914416" cy="430902"/>
            </a:xfrm>
            <a:prstGeom prst="rect">
              <a:avLst/>
            </a:prstGeom>
            <a:no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sz="2200" b="1" i="1" dirty="0">
                  <a:solidFill>
                    <a:srgbClr val="4472C4"/>
                  </a:solidFill>
                  <a:latin typeface="Calibri Light"/>
                </a:rPr>
                <a:t>14.0%</a:t>
              </a:r>
            </a:p>
          </p:txBody>
        </p:sp>
        <p:sp>
          <p:nvSpPr>
            <p:cNvPr id="21" name="TextBox 54"/>
            <p:cNvSpPr txBox="1"/>
            <p:nvPr/>
          </p:nvSpPr>
          <p:spPr>
            <a:xfrm>
              <a:off x="6858000" y="2884992"/>
              <a:ext cx="914416" cy="430902"/>
            </a:xfrm>
            <a:prstGeom prst="rect">
              <a:avLst/>
            </a:prstGeom>
            <a:no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sz="2200" b="1" i="1" dirty="0">
                  <a:solidFill>
                    <a:srgbClr val="4472C4"/>
                  </a:solidFill>
                  <a:latin typeface="Calibri Light"/>
                </a:rPr>
                <a:t>2.9%</a:t>
              </a:r>
            </a:p>
          </p:txBody>
        </p:sp>
      </p:grpSp>
      <p:grpSp>
        <p:nvGrpSpPr>
          <p:cNvPr id="5" name="Group 4"/>
          <p:cNvGrpSpPr/>
          <p:nvPr/>
        </p:nvGrpSpPr>
        <p:grpSpPr>
          <a:xfrm>
            <a:off x="461666" y="990600"/>
            <a:ext cx="8610617" cy="4267199"/>
            <a:chOff x="461666" y="1143000"/>
            <a:chExt cx="8610617" cy="4267199"/>
          </a:xfrm>
        </p:grpSpPr>
        <p:graphicFrame>
          <p:nvGraphicFramePr>
            <p:cNvPr id="15" name="Chart 14"/>
            <p:cNvGraphicFramePr>
              <a:graphicFrameLocks/>
            </p:cNvGraphicFramePr>
            <p:nvPr>
              <p:extLst/>
            </p:nvPr>
          </p:nvGraphicFramePr>
          <p:xfrm>
            <a:off x="461666" y="1143000"/>
            <a:ext cx="8458200" cy="4267199"/>
          </p:xfrm>
          <a:graphic>
            <a:graphicData uri="http://schemas.openxmlformats.org/drawingml/2006/chart">
              <c:chart xmlns:c="http://schemas.openxmlformats.org/drawingml/2006/chart" xmlns:r="http://schemas.openxmlformats.org/officeDocument/2006/relationships" r:id="rId6"/>
            </a:graphicData>
          </a:graphic>
        </p:graphicFrame>
        <p:sp>
          <p:nvSpPr>
            <p:cNvPr id="19" name="TextBox 54"/>
            <p:cNvSpPr txBox="1"/>
            <p:nvPr/>
          </p:nvSpPr>
          <p:spPr>
            <a:xfrm>
              <a:off x="8157867" y="2312299"/>
              <a:ext cx="914416" cy="430901"/>
            </a:xfrm>
            <a:prstGeom prst="rect">
              <a:avLst/>
            </a:prstGeom>
            <a:no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sz="2200" b="1" i="1" dirty="0">
                  <a:solidFill>
                    <a:srgbClr val="4472C4"/>
                  </a:solidFill>
                  <a:latin typeface="Calibri Light"/>
                </a:rPr>
                <a:t>10.4%</a:t>
              </a:r>
            </a:p>
          </p:txBody>
        </p:sp>
      </p:grpSp>
      <p:sp>
        <p:nvSpPr>
          <p:cNvPr id="7" name="Title 1"/>
          <p:cNvSpPr txBox="1">
            <a:spLocks/>
          </p:cNvSpPr>
          <p:nvPr/>
        </p:nvSpPr>
        <p:spPr>
          <a:xfrm>
            <a:off x="0" y="152401"/>
            <a:ext cx="91440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4000" dirty="0">
                <a:solidFill>
                  <a:srgbClr val="000000"/>
                </a:solidFill>
                <a:latin typeface="Calibri"/>
              </a:rPr>
              <a:t>AL-DRAM: Multi-Core Evaluation</a:t>
            </a:r>
          </a:p>
        </p:txBody>
      </p:sp>
      <p:sp>
        <p:nvSpPr>
          <p:cNvPr id="16" name="Punchline"/>
          <p:cNvSpPr txBox="1"/>
          <p:nvPr/>
        </p:nvSpPr>
        <p:spPr>
          <a:xfrm>
            <a:off x="0" y="5229200"/>
            <a:ext cx="9144000" cy="1066802"/>
          </a:xfrm>
          <a:prstGeom prst="rect">
            <a:avLst/>
          </a:prstGeom>
          <a:noFill/>
        </p:spPr>
        <p:txBody>
          <a:bodyPr wrap="square" rtlCol="0" anchor="ctr">
            <a:noAutofit/>
          </a:bodyPr>
          <a:lstStyle/>
          <a:p>
            <a:pPr algn="ctr"/>
            <a:r>
              <a:rPr lang="en-US" sz="3600" i="1" dirty="0">
                <a:solidFill>
                  <a:srgbClr val="0000FF"/>
                </a:solidFill>
                <a:latin typeface="Calibri Light"/>
              </a:rPr>
              <a:t>AL-DRAM provides higher performance on</a:t>
            </a:r>
          </a:p>
          <a:p>
            <a:pPr algn="ctr"/>
            <a:r>
              <a:rPr lang="en-US" sz="3600" b="1" i="1" dirty="0">
                <a:solidFill>
                  <a:srgbClr val="0000FF"/>
                </a:solidFill>
                <a:latin typeface="Calibri Light"/>
              </a:rPr>
              <a:t>multi-programmed &amp; multi-threaded workloads</a:t>
            </a:r>
          </a:p>
        </p:txBody>
      </p:sp>
      <p:sp>
        <p:nvSpPr>
          <p:cNvPr id="10" name="TextBox 9"/>
          <p:cNvSpPr txBox="1"/>
          <p:nvPr/>
        </p:nvSpPr>
        <p:spPr>
          <a:xfrm rot="16200000">
            <a:off x="-1559868" y="2626666"/>
            <a:ext cx="3581402" cy="461665"/>
          </a:xfrm>
          <a:prstGeom prst="rect">
            <a:avLst/>
          </a:prstGeom>
          <a:noFill/>
        </p:spPr>
        <p:txBody>
          <a:bodyPr wrap="square" rtlCol="0">
            <a:spAutoFit/>
          </a:bodyPr>
          <a:lstStyle/>
          <a:p>
            <a:pPr algn="ctr"/>
            <a:r>
              <a:rPr lang="en-US" sz="2400" b="1" i="1" dirty="0">
                <a:solidFill>
                  <a:prstClr val="black"/>
                </a:solidFill>
                <a:latin typeface="Calibri Light"/>
              </a:rPr>
              <a:t>Performance Improvement</a:t>
            </a:r>
          </a:p>
        </p:txBody>
      </p:sp>
      <p:cxnSp>
        <p:nvCxnSpPr>
          <p:cNvPr id="11" name="Straight Connector 10"/>
          <p:cNvCxnSpPr/>
          <p:nvPr/>
        </p:nvCxnSpPr>
        <p:spPr>
          <a:xfrm>
            <a:off x="6858000" y="838200"/>
            <a:ext cx="0" cy="4343400"/>
          </a:xfrm>
          <a:prstGeom prst="line">
            <a:avLst/>
          </a:prstGeom>
          <a:ln w="12700">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6858000" y="914400"/>
            <a:ext cx="2286000" cy="954107"/>
          </a:xfrm>
          <a:prstGeom prst="rect">
            <a:avLst/>
          </a:prstGeom>
          <a:noFill/>
        </p:spPr>
        <p:txBody>
          <a:bodyPr wrap="square" rtlCol="0">
            <a:spAutoFit/>
          </a:bodyPr>
          <a:lstStyle/>
          <a:p>
            <a:pPr algn="ctr"/>
            <a:r>
              <a:rPr lang="en-US" sz="2800" dirty="0">
                <a:solidFill>
                  <a:prstClr val="black"/>
                </a:solidFill>
                <a:latin typeface="Calibri Light"/>
              </a:rPr>
              <a:t>Average    </a:t>
            </a:r>
          </a:p>
          <a:p>
            <a:pPr algn="ctr"/>
            <a:r>
              <a:rPr lang="en-US" sz="2800" dirty="0">
                <a:solidFill>
                  <a:prstClr val="black"/>
                </a:solidFill>
                <a:latin typeface="Calibri Light"/>
              </a:rPr>
              <a:t>Improvement</a:t>
            </a:r>
          </a:p>
        </p:txBody>
      </p:sp>
      <p:sp>
        <p:nvSpPr>
          <p:cNvPr id="18" name="TextBox 17"/>
          <p:cNvSpPr txBox="1"/>
          <p:nvPr/>
        </p:nvSpPr>
        <p:spPr>
          <a:xfrm rot="16200000">
            <a:off x="7431733" y="4379268"/>
            <a:ext cx="2514600" cy="461665"/>
          </a:xfrm>
          <a:prstGeom prst="rect">
            <a:avLst/>
          </a:prstGeom>
          <a:solidFill>
            <a:schemeClr val="bg1"/>
          </a:solidFill>
        </p:spPr>
        <p:txBody>
          <a:bodyPr wrap="square" rtlCol="0">
            <a:spAutoFit/>
          </a:bodyPr>
          <a:lstStyle/>
          <a:p>
            <a:pPr algn="r"/>
            <a:r>
              <a:rPr lang="en-US" sz="2400" dirty="0">
                <a:solidFill>
                  <a:prstClr val="black"/>
                </a:solidFill>
                <a:latin typeface="Calibri Light"/>
              </a:rPr>
              <a:t>all-35-workload</a:t>
            </a:r>
          </a:p>
        </p:txBody>
      </p:sp>
    </p:spTree>
    <p:extLst>
      <p:ext uri="{BB962C8B-B14F-4D97-AF65-F5344CB8AC3E}">
        <p14:creationId xmlns:p14="http://schemas.microsoft.com/office/powerpoint/2010/main" val="11192808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3" grpId="0">
        <p:bldAsOne/>
      </p:bldGraphic>
      <p:bldP spid="16" grpId="0"/>
    </p:bld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Reducing Latency Also Reduces Energy</a:t>
            </a:r>
          </a:p>
        </p:txBody>
      </p:sp>
      <p:sp>
        <p:nvSpPr>
          <p:cNvPr id="3" name="Content Placeholder 2"/>
          <p:cNvSpPr>
            <a:spLocks noGrp="1"/>
          </p:cNvSpPr>
          <p:nvPr>
            <p:ph idx="1"/>
          </p:nvPr>
        </p:nvSpPr>
        <p:spPr>
          <a:xfrm>
            <a:off x="228600" y="1216496"/>
            <a:ext cx="8610600" cy="4876800"/>
          </a:xfrm>
        </p:spPr>
        <p:txBody>
          <a:bodyPr/>
          <a:lstStyle/>
          <a:p>
            <a:r>
              <a:rPr lang="en-US" dirty="0"/>
              <a:t>AL-DRAM reduces DRAM power consumption by 5.8%</a:t>
            </a:r>
          </a:p>
          <a:p>
            <a:endParaRPr lang="en-US" dirty="0"/>
          </a:p>
          <a:p>
            <a:r>
              <a:rPr lang="en-US" dirty="0"/>
              <a:t>Major reason: reduction in row activation time</a:t>
            </a:r>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253</a:t>
            </a:fld>
            <a:endParaRPr lang="en-US">
              <a:solidFill>
                <a:srgbClr val="000000"/>
              </a:solidFill>
            </a:endParaRPr>
          </a:p>
        </p:txBody>
      </p:sp>
    </p:spTree>
    <p:extLst>
      <p:ext uri="{BB962C8B-B14F-4D97-AF65-F5344CB8AC3E}">
        <p14:creationId xmlns:p14="http://schemas.microsoft.com/office/powerpoint/2010/main" val="113647466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More on Adaptive-Latency DRAM</a:t>
            </a:r>
          </a:p>
        </p:txBody>
      </p:sp>
      <p:sp>
        <p:nvSpPr>
          <p:cNvPr id="3" name="Content Placeholder 2"/>
          <p:cNvSpPr>
            <a:spLocks noGrp="1"/>
          </p:cNvSpPr>
          <p:nvPr>
            <p:ph idx="1"/>
          </p:nvPr>
        </p:nvSpPr>
        <p:spPr>
          <a:xfrm>
            <a:off x="228600" y="1000472"/>
            <a:ext cx="8610600" cy="4876800"/>
          </a:xfrm>
        </p:spPr>
        <p:txBody>
          <a:bodyPr/>
          <a:lstStyle/>
          <a:p>
            <a:r>
              <a:rPr lang="en-US" sz="2200" dirty="0"/>
              <a:t>Donghyuk Lee, Yoongu Kim, Gennady </a:t>
            </a:r>
            <a:r>
              <a:rPr lang="en-US" sz="2200" dirty="0" err="1"/>
              <a:t>Pekhimenko</a:t>
            </a:r>
            <a:r>
              <a:rPr lang="en-US" sz="2200" dirty="0"/>
              <a:t>, Samira Khan, Vivek Seshadri, Kevin Chang, and Onur Mutlu,</a:t>
            </a:r>
            <a:br>
              <a:rPr lang="en-US" sz="2200" dirty="0"/>
            </a:br>
            <a:r>
              <a:rPr lang="en-US" sz="2200" b="1" dirty="0">
                <a:hlinkClick r:id="rId2"/>
              </a:rPr>
              <a:t>"Adaptive-Latency DRAM: Optimizing DRAM Timing for the Common-Case"</a:t>
            </a:r>
            <a:r>
              <a:rPr lang="en-US" sz="2200" dirty="0"/>
              <a:t> </a:t>
            </a:r>
            <a:br>
              <a:rPr lang="en-US" sz="2200" dirty="0"/>
            </a:br>
            <a:r>
              <a:rPr lang="en-US" sz="2200" i="1" dirty="0"/>
              <a:t>Proceedings of the </a:t>
            </a:r>
            <a:r>
              <a:rPr lang="en-US" sz="2200" i="1" dirty="0">
                <a:hlinkClick r:id="rId3"/>
              </a:rPr>
              <a:t>21st International Symposium on High-Performance Computer Architecture</a:t>
            </a:r>
            <a:r>
              <a:rPr lang="en-US" sz="2200" i="1" dirty="0"/>
              <a:t> (</a:t>
            </a:r>
            <a:r>
              <a:rPr lang="en-US" sz="2200" b="1" i="1" dirty="0"/>
              <a:t>HPCA</a:t>
            </a:r>
            <a:r>
              <a:rPr lang="en-US" sz="2200" i="1" dirty="0"/>
              <a:t>)</a:t>
            </a:r>
            <a:r>
              <a:rPr lang="en-US" sz="2200" dirty="0"/>
              <a:t>, Bay Area, CA, February 2015. </a:t>
            </a:r>
            <a:br>
              <a:rPr lang="en-US" sz="2200" dirty="0"/>
            </a:br>
            <a:r>
              <a:rPr lang="en-US" sz="2200" dirty="0"/>
              <a:t>[</a:t>
            </a:r>
            <a:r>
              <a:rPr lang="en-US" sz="2200" dirty="0">
                <a:hlinkClick r:id="rId4"/>
              </a:rPr>
              <a:t>Slides (pptx)</a:t>
            </a:r>
            <a:r>
              <a:rPr lang="en-US" sz="2200" dirty="0"/>
              <a:t> </a:t>
            </a:r>
            <a:r>
              <a:rPr lang="en-US" sz="2200" dirty="0">
                <a:hlinkClick r:id="rId5"/>
              </a:rPr>
              <a:t>(pdf)</a:t>
            </a:r>
            <a:r>
              <a:rPr lang="en-US" sz="2200" dirty="0"/>
              <a:t>] [</a:t>
            </a:r>
            <a:r>
              <a:rPr lang="en-US" sz="2200" dirty="0">
                <a:hlinkClick r:id="rId6"/>
              </a:rPr>
              <a:t>Full data sets</a:t>
            </a:r>
            <a:r>
              <a:rPr lang="en-US" sz="2200" dirty="0"/>
              <a:t>] </a:t>
            </a:r>
          </a:p>
          <a:p>
            <a:endParaRPr lang="en-US" dirty="0"/>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254</a:t>
            </a:fld>
            <a:endParaRPr lang="en-US">
              <a:solidFill>
                <a:srgbClr val="000000"/>
              </a:solidFill>
            </a:endParaRPr>
          </a:p>
        </p:txBody>
      </p:sp>
      <p:pic>
        <p:nvPicPr>
          <p:cNvPr id="5" name="Picture 4"/>
          <p:cNvPicPr>
            <a:picLocks noChangeAspect="1"/>
          </p:cNvPicPr>
          <p:nvPr/>
        </p:nvPicPr>
        <p:blipFill>
          <a:blip r:embed="rId7"/>
          <a:stretch>
            <a:fillRect/>
          </a:stretch>
        </p:blipFill>
        <p:spPr>
          <a:xfrm>
            <a:off x="0" y="4451880"/>
            <a:ext cx="9144000" cy="1713424"/>
          </a:xfrm>
          <a:prstGeom prst="rect">
            <a:avLst/>
          </a:prstGeom>
        </p:spPr>
      </p:pic>
    </p:spTree>
    <p:extLst>
      <p:ext uri="{BB962C8B-B14F-4D97-AF65-F5344CB8AC3E}">
        <p14:creationId xmlns:p14="http://schemas.microsoft.com/office/powerpoint/2010/main" val="101007100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Heterogeneous Latency within A Chip</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255</a:t>
            </a:fld>
            <a:endParaRPr lang="en-US" altLang="en-US">
              <a:solidFill>
                <a:srgbClr val="000000"/>
              </a:solidFill>
            </a:endParaRPr>
          </a:p>
        </p:txBody>
      </p:sp>
      <p:graphicFrame>
        <p:nvGraphicFramePr>
          <p:cNvPr id="12" name="Chart 11"/>
          <p:cNvGraphicFramePr>
            <a:graphicFrameLocks/>
          </p:cNvGraphicFramePr>
          <p:nvPr>
            <p:extLst/>
          </p:nvPr>
        </p:nvGraphicFramePr>
        <p:xfrm>
          <a:off x="762000" y="816322"/>
          <a:ext cx="7391400" cy="5060950"/>
        </p:xfrm>
        <a:graphic>
          <a:graphicData uri="http://schemas.openxmlformats.org/drawingml/2006/chart">
            <c:chart xmlns:c="http://schemas.openxmlformats.org/drawingml/2006/chart" xmlns:r="http://schemas.openxmlformats.org/officeDocument/2006/relationships" r:id="rId2"/>
          </a:graphicData>
        </a:graphic>
      </p:graphicFrame>
      <p:cxnSp>
        <p:nvCxnSpPr>
          <p:cNvPr id="13" name="Straight Connector 12"/>
          <p:cNvCxnSpPr/>
          <p:nvPr/>
        </p:nvCxnSpPr>
        <p:spPr>
          <a:xfrm>
            <a:off x="2171699" y="3924648"/>
            <a:ext cx="3505200" cy="0"/>
          </a:xfrm>
          <a:prstGeom prst="line">
            <a:avLst/>
          </a:prstGeom>
          <a:noFill/>
          <a:ln w="34925" cap="rnd" cmpd="sng" algn="ctr">
            <a:solidFill>
              <a:sysClr val="windowText" lastClr="000000"/>
            </a:solidFill>
            <a:prstDash val="solid"/>
            <a:miter lim="800000"/>
            <a:tailEnd type="none" w="lg" len="lg"/>
          </a:ln>
          <a:effectLst/>
        </p:spPr>
      </p:cxnSp>
      <p:sp>
        <p:nvSpPr>
          <p:cNvPr id="14" name="TextBox 13"/>
          <p:cNvSpPr txBox="1"/>
          <p:nvPr/>
        </p:nvSpPr>
        <p:spPr>
          <a:xfrm>
            <a:off x="3449532" y="1571541"/>
            <a:ext cx="798617" cy="400110"/>
          </a:xfrm>
          <a:prstGeom prst="rect">
            <a:avLst/>
          </a:prstGeom>
          <a:noFill/>
        </p:spPr>
        <p:txBody>
          <a:bodyPr wrap="none" rtlCol="0">
            <a:spAutoFit/>
          </a:bodyPr>
          <a:lstStyle/>
          <a:p>
            <a:pPr>
              <a:defRPr/>
            </a:pPr>
            <a:r>
              <a:rPr lang="en-US" sz="2000" kern="0" dirty="0">
                <a:solidFill>
                  <a:sysClr val="windowText" lastClr="000000"/>
                </a:solidFill>
              </a:rPr>
              <a:t>17.6%</a:t>
            </a:r>
          </a:p>
        </p:txBody>
      </p:sp>
      <p:sp>
        <p:nvSpPr>
          <p:cNvPr id="15" name="TextBox 14"/>
          <p:cNvSpPr txBox="1"/>
          <p:nvPr/>
        </p:nvSpPr>
        <p:spPr>
          <a:xfrm>
            <a:off x="3924299" y="1330997"/>
            <a:ext cx="798617" cy="400110"/>
          </a:xfrm>
          <a:prstGeom prst="rect">
            <a:avLst/>
          </a:prstGeom>
          <a:noFill/>
        </p:spPr>
        <p:txBody>
          <a:bodyPr wrap="none" rtlCol="0">
            <a:spAutoFit/>
          </a:bodyPr>
          <a:lstStyle/>
          <a:p>
            <a:pPr>
              <a:defRPr/>
            </a:pPr>
            <a:r>
              <a:rPr lang="en-US" sz="2000" kern="0" dirty="0">
                <a:solidFill>
                  <a:sysClr val="windowText" lastClr="000000"/>
                </a:solidFill>
              </a:rPr>
              <a:t>19.5%</a:t>
            </a:r>
          </a:p>
        </p:txBody>
      </p:sp>
      <p:sp>
        <p:nvSpPr>
          <p:cNvPr id="16" name="TextBox 15"/>
          <p:cNvSpPr txBox="1"/>
          <p:nvPr/>
        </p:nvSpPr>
        <p:spPr>
          <a:xfrm>
            <a:off x="4572000" y="1171431"/>
            <a:ext cx="798617" cy="400110"/>
          </a:xfrm>
          <a:prstGeom prst="rect">
            <a:avLst/>
          </a:prstGeom>
          <a:noFill/>
        </p:spPr>
        <p:txBody>
          <a:bodyPr wrap="none" rtlCol="0">
            <a:spAutoFit/>
          </a:bodyPr>
          <a:lstStyle/>
          <a:p>
            <a:pPr>
              <a:defRPr/>
            </a:pPr>
            <a:r>
              <a:rPr lang="en-US" sz="2000" kern="0" dirty="0">
                <a:solidFill>
                  <a:sysClr val="windowText" lastClr="000000"/>
                </a:solidFill>
              </a:rPr>
              <a:t>19.7%</a:t>
            </a:r>
          </a:p>
        </p:txBody>
      </p:sp>
      <p:sp>
        <p:nvSpPr>
          <p:cNvPr id="17" name="TextBox 16"/>
          <p:cNvSpPr txBox="1"/>
          <p:nvPr/>
        </p:nvSpPr>
        <p:spPr>
          <a:xfrm>
            <a:off x="2895600" y="2062837"/>
            <a:ext cx="798617" cy="400110"/>
          </a:xfrm>
          <a:prstGeom prst="rect">
            <a:avLst/>
          </a:prstGeom>
          <a:noFill/>
        </p:spPr>
        <p:txBody>
          <a:bodyPr wrap="none" rtlCol="0">
            <a:spAutoFit/>
          </a:bodyPr>
          <a:lstStyle/>
          <a:p>
            <a:pPr>
              <a:defRPr/>
            </a:pPr>
            <a:r>
              <a:rPr lang="en-US" sz="2000" kern="0" dirty="0">
                <a:solidFill>
                  <a:sysClr val="windowText" lastClr="000000"/>
                </a:solidFill>
              </a:rPr>
              <a:t>13.3%</a:t>
            </a:r>
          </a:p>
        </p:txBody>
      </p:sp>
      <p:sp>
        <p:nvSpPr>
          <p:cNvPr id="19" name="TextBox 18"/>
          <p:cNvSpPr txBox="1"/>
          <p:nvPr/>
        </p:nvSpPr>
        <p:spPr>
          <a:xfrm>
            <a:off x="180084" y="5733256"/>
            <a:ext cx="8928420" cy="615553"/>
          </a:xfrm>
          <a:prstGeom prst="rect">
            <a:avLst/>
          </a:prstGeom>
          <a:noFill/>
        </p:spPr>
        <p:txBody>
          <a:bodyPr wrap="none" rtlCol="0">
            <a:spAutoFit/>
          </a:bodyPr>
          <a:lstStyle/>
          <a:p>
            <a:r>
              <a:rPr lang="en-US" sz="1700" dirty="0">
                <a:solidFill>
                  <a:srgbClr val="000000"/>
                </a:solidFill>
              </a:rPr>
              <a:t>Chang+, “</a:t>
            </a:r>
            <a:r>
              <a:rPr lang="en-US" sz="1700" b="1" dirty="0">
                <a:solidFill>
                  <a:srgbClr val="000000"/>
                </a:solidFill>
                <a:hlinkClick r:id="rId3"/>
              </a:rPr>
              <a:t>Understanding Latency Variation in Modern DRAM Chips: Experimental </a:t>
            </a:r>
          </a:p>
          <a:p>
            <a:r>
              <a:rPr lang="en-US" sz="1700" b="1" dirty="0">
                <a:solidFill>
                  <a:srgbClr val="000000"/>
                </a:solidFill>
                <a:hlinkClick r:id="rId3"/>
              </a:rPr>
              <a:t>Characterization, Analysis, and Optimization"</a:t>
            </a:r>
            <a:r>
              <a:rPr lang="en-US" sz="1700" dirty="0">
                <a:solidFill>
                  <a:srgbClr val="000000"/>
                </a:solidFill>
              </a:rPr>
              <a:t>,” SIGMETRICS 2016.</a:t>
            </a:r>
          </a:p>
        </p:txBody>
      </p:sp>
    </p:spTree>
    <p:extLst>
      <p:ext uri="{BB962C8B-B14F-4D97-AF65-F5344CB8AC3E}">
        <p14:creationId xmlns:p14="http://schemas.microsoft.com/office/powerpoint/2010/main" val="405218728"/>
      </p:ext>
    </p:extLst>
  </p:cSld>
  <p:clrMapOvr>
    <a:masterClrMapping/>
  </p:clrMapOvr>
  <p:transition/>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528" y="152400"/>
            <a:ext cx="9144000" cy="1066800"/>
          </a:xfrm>
        </p:spPr>
        <p:txBody>
          <a:bodyPr/>
          <a:lstStyle/>
          <a:p>
            <a:r>
              <a:rPr lang="en-US" sz="3800" dirty="0"/>
              <a:t>Analysis of Latency Variation in DRAM Chips</a:t>
            </a:r>
          </a:p>
        </p:txBody>
      </p:sp>
      <p:sp>
        <p:nvSpPr>
          <p:cNvPr id="3" name="Content Placeholder 2"/>
          <p:cNvSpPr>
            <a:spLocks noGrp="1"/>
          </p:cNvSpPr>
          <p:nvPr>
            <p:ph idx="1"/>
          </p:nvPr>
        </p:nvSpPr>
        <p:spPr>
          <a:xfrm>
            <a:off x="228600" y="980728"/>
            <a:ext cx="8915400" cy="5193723"/>
          </a:xfrm>
        </p:spPr>
        <p:txBody>
          <a:bodyPr/>
          <a:lstStyle/>
          <a:p>
            <a:r>
              <a:rPr lang="en-US" sz="2000" dirty="0"/>
              <a:t>Kevin Chang, </a:t>
            </a:r>
            <a:r>
              <a:rPr lang="en-US" sz="2000" dirty="0" err="1"/>
              <a:t>Abhijith</a:t>
            </a:r>
            <a:r>
              <a:rPr lang="en-US" sz="2000" dirty="0"/>
              <a:t> </a:t>
            </a:r>
            <a:r>
              <a:rPr lang="en-US" sz="2000" dirty="0" err="1"/>
              <a:t>Kashyap</a:t>
            </a:r>
            <a:r>
              <a:rPr lang="en-US" sz="2000" dirty="0"/>
              <a:t>, </a:t>
            </a:r>
            <a:r>
              <a:rPr lang="en-US" sz="2000" dirty="0" err="1"/>
              <a:t>Hasan</a:t>
            </a:r>
            <a:r>
              <a:rPr lang="en-US" sz="2000" dirty="0"/>
              <a:t> Hassan, Samira Khan, Kevin Hsieh, </a:t>
            </a:r>
            <a:r>
              <a:rPr lang="en-US" sz="2000" dirty="0" err="1"/>
              <a:t>Donghyuk</a:t>
            </a:r>
            <a:r>
              <a:rPr lang="en-US" sz="2000" dirty="0"/>
              <a:t> Lee, </a:t>
            </a:r>
            <a:r>
              <a:rPr lang="en-US" sz="2000" dirty="0" err="1"/>
              <a:t>Saugata</a:t>
            </a:r>
            <a:r>
              <a:rPr lang="en-US" sz="2000" dirty="0"/>
              <a:t> </a:t>
            </a:r>
            <a:r>
              <a:rPr lang="en-US" sz="2000" dirty="0" err="1"/>
              <a:t>Ghose</a:t>
            </a:r>
            <a:r>
              <a:rPr lang="en-US" sz="2000" dirty="0"/>
              <a:t>, Gennady Pekhimenko, </a:t>
            </a:r>
            <a:r>
              <a:rPr lang="en-US" sz="2000" dirty="0" err="1"/>
              <a:t>Tianshi</a:t>
            </a:r>
            <a:r>
              <a:rPr lang="en-US" sz="2000" dirty="0"/>
              <a:t> Li, and Onur Mutlu,</a:t>
            </a:r>
            <a:br>
              <a:rPr lang="en-US" sz="2000" dirty="0"/>
            </a:br>
            <a:r>
              <a:rPr lang="en-US" sz="2000" b="1" dirty="0">
                <a:hlinkClick r:id="rId2"/>
              </a:rPr>
              <a:t>"Understanding Latency Variation in Modern DRAM Chips: Experimental Characterization, Analysis, and Optimization"</a:t>
            </a:r>
            <a:r>
              <a:rPr lang="en-US" sz="2000" dirty="0"/>
              <a:t> </a:t>
            </a:r>
            <a:br>
              <a:rPr lang="en-US" sz="2000" dirty="0"/>
            </a:br>
            <a:r>
              <a:rPr lang="en-US" sz="2000" i="1" dirty="0"/>
              <a:t>Proceedings of the </a:t>
            </a:r>
            <a:r>
              <a:rPr lang="en-US" sz="2000" i="1" dirty="0">
                <a:hlinkClick r:id="rId3"/>
              </a:rPr>
              <a:t>ACM International Conference on Measurement and Modeling of Computer Systems</a:t>
            </a:r>
            <a:r>
              <a:rPr lang="en-US" sz="2000" i="1" dirty="0"/>
              <a:t> (</a:t>
            </a:r>
            <a:r>
              <a:rPr lang="en-US" sz="2000" b="1" i="1" dirty="0"/>
              <a:t>SIGMETRICS</a:t>
            </a:r>
            <a:r>
              <a:rPr lang="en-US" sz="2000" i="1" dirty="0"/>
              <a:t>)</a:t>
            </a:r>
            <a:r>
              <a:rPr lang="en-US" sz="2000" dirty="0"/>
              <a:t>, Antibes Juan-Les-Pins, France, June 2016.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br>
              <a:rPr lang="en-US" sz="2000" dirty="0"/>
            </a:br>
            <a:r>
              <a:rPr lang="en-US" sz="2000" dirty="0"/>
              <a:t>[</a:t>
            </a:r>
            <a:r>
              <a:rPr lang="en-US" sz="2000" dirty="0">
                <a:hlinkClick r:id="rId6"/>
              </a:rPr>
              <a:t>Source Code</a:t>
            </a:r>
            <a:r>
              <a:rPr lang="en-US" sz="2000" dirty="0"/>
              <a:t>] </a:t>
            </a:r>
          </a:p>
        </p:txBody>
      </p:sp>
      <p:sp>
        <p:nvSpPr>
          <p:cNvPr id="4" name="Slide Number Placeholder 3"/>
          <p:cNvSpPr>
            <a:spLocks noGrp="1"/>
          </p:cNvSpPr>
          <p:nvPr>
            <p:ph type="sldNum" sz="quarter" idx="11"/>
          </p:nvPr>
        </p:nvSpPr>
        <p:spPr/>
        <p:txBody>
          <a:bodyPr/>
          <a:lstStyle/>
          <a:p>
            <a:fld id="{71752C56-4F8A-824F-A263-2404B5D536A2}" type="slidenum">
              <a:rPr lang="en-US" smtClean="0">
                <a:solidFill>
                  <a:srgbClr val="000000"/>
                </a:solidFill>
              </a:rPr>
              <a:pPr/>
              <a:t>256</a:t>
            </a:fld>
            <a:endParaRPr lang="en-US">
              <a:solidFill>
                <a:srgbClr val="000000"/>
              </a:solidFill>
            </a:endParaRPr>
          </a:p>
        </p:txBody>
      </p:sp>
      <p:pic>
        <p:nvPicPr>
          <p:cNvPr id="5" name="Picture 4"/>
          <p:cNvPicPr>
            <a:picLocks noChangeAspect="1"/>
          </p:cNvPicPr>
          <p:nvPr/>
        </p:nvPicPr>
        <p:blipFill>
          <a:blip r:embed="rId7"/>
          <a:stretch>
            <a:fillRect/>
          </a:stretch>
        </p:blipFill>
        <p:spPr>
          <a:xfrm>
            <a:off x="-16234" y="4365104"/>
            <a:ext cx="9144000" cy="818866"/>
          </a:xfrm>
          <a:prstGeom prst="rect">
            <a:avLst/>
          </a:prstGeom>
        </p:spPr>
      </p:pic>
      <p:pic>
        <p:nvPicPr>
          <p:cNvPr id="6" name="Picture 5"/>
          <p:cNvPicPr>
            <a:picLocks noChangeAspect="1"/>
          </p:cNvPicPr>
          <p:nvPr/>
        </p:nvPicPr>
        <p:blipFill>
          <a:blip r:embed="rId8"/>
          <a:stretch>
            <a:fillRect/>
          </a:stretch>
        </p:blipFill>
        <p:spPr>
          <a:xfrm>
            <a:off x="-36512" y="5229200"/>
            <a:ext cx="9144000" cy="1278739"/>
          </a:xfrm>
          <a:prstGeom prst="rect">
            <a:avLst/>
          </a:prstGeom>
        </p:spPr>
      </p:pic>
    </p:spTree>
    <p:extLst>
      <p:ext uri="{BB962C8B-B14F-4D97-AF65-F5344CB8AC3E}">
        <p14:creationId xmlns:p14="http://schemas.microsoft.com/office/powerpoint/2010/main" val="8405168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152400" y="3276600"/>
            <a:ext cx="4038600" cy="1575815"/>
            <a:chOff x="152400" y="3581400"/>
            <a:chExt cx="4038600" cy="1575815"/>
          </a:xfrm>
        </p:grpSpPr>
        <p:sp>
          <p:nvSpPr>
            <p:cNvPr id="160" name="Rounded Rectangle 159"/>
            <p:cNvSpPr/>
            <p:nvPr/>
          </p:nvSpPr>
          <p:spPr>
            <a:xfrm>
              <a:off x="3197351" y="3581400"/>
              <a:ext cx="993649" cy="990600"/>
            </a:xfrm>
            <a:prstGeom prst="roundRect">
              <a:avLst/>
            </a:prstGeom>
            <a:solidFill>
              <a:schemeClr val="accent5">
                <a:lumMod val="60000"/>
                <a:lumOff val="40000"/>
              </a:schemeClr>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ts val="2000"/>
                </a:lnSpc>
              </a:pPr>
              <a:endParaRPr lang="en-US" sz="2400" spc="-80" dirty="0">
                <a:solidFill>
                  <a:prstClr val="white"/>
                </a:solidFill>
              </a:endParaRPr>
            </a:p>
          </p:txBody>
        </p:sp>
        <p:sp>
          <p:nvSpPr>
            <p:cNvPr id="162" name="Freeform 161"/>
            <p:cNvSpPr/>
            <p:nvPr/>
          </p:nvSpPr>
          <p:spPr>
            <a:xfrm rot="10800000">
              <a:off x="2343151" y="4495799"/>
              <a:ext cx="936500" cy="509016"/>
            </a:xfrm>
            <a:custGeom>
              <a:avLst/>
              <a:gdLst>
                <a:gd name="connsiteX0" fmla="*/ 0 w 1066800"/>
                <a:gd name="connsiteY0" fmla="*/ 472660 h 472660"/>
                <a:gd name="connsiteX1" fmla="*/ 402336 w 1066800"/>
                <a:gd name="connsiteY1" fmla="*/ 58132 h 472660"/>
                <a:gd name="connsiteX2" fmla="*/ 1066800 w 1066800"/>
                <a:gd name="connsiteY2" fmla="*/ 3268 h 472660"/>
              </a:gdLst>
              <a:ahLst/>
              <a:cxnLst>
                <a:cxn ang="0">
                  <a:pos x="connsiteX0" y="connsiteY0"/>
                </a:cxn>
                <a:cxn ang="0">
                  <a:pos x="connsiteX1" y="connsiteY1"/>
                </a:cxn>
                <a:cxn ang="0">
                  <a:pos x="connsiteX2" y="connsiteY2"/>
                </a:cxn>
              </a:cxnLst>
              <a:rect l="l" t="t" r="r" b="b"/>
              <a:pathLst>
                <a:path w="1066800" h="472660">
                  <a:moveTo>
                    <a:pt x="0" y="472660"/>
                  </a:moveTo>
                  <a:cubicBezTo>
                    <a:pt x="112268" y="304512"/>
                    <a:pt x="224536" y="136364"/>
                    <a:pt x="402336" y="58132"/>
                  </a:cubicBezTo>
                  <a:cubicBezTo>
                    <a:pt x="580136" y="-20100"/>
                    <a:pt x="1066800" y="3268"/>
                    <a:pt x="1066800" y="3268"/>
                  </a:cubicBezTo>
                </a:path>
              </a:pathLst>
            </a:custGeom>
            <a:noFill/>
            <a:ln w="25400">
              <a:solidFill>
                <a:schemeClr val="accent5">
                  <a:lumMod val="75000"/>
                </a:schemeClr>
              </a:solidFill>
              <a:headEnd type="none"/>
              <a:tailEnd type="arrow"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3" name="TextBox 162"/>
            <p:cNvSpPr txBox="1"/>
            <p:nvPr/>
          </p:nvSpPr>
          <p:spPr>
            <a:xfrm>
              <a:off x="152400" y="4852415"/>
              <a:ext cx="2244856" cy="304800"/>
            </a:xfrm>
            <a:prstGeom prst="rect">
              <a:avLst/>
            </a:prstGeom>
            <a:noFill/>
          </p:spPr>
          <p:txBody>
            <a:bodyPr wrap="square" rtlCol="0" anchor="ctr">
              <a:noAutofit/>
            </a:bodyPr>
            <a:lstStyle/>
            <a:p>
              <a:pPr algn="ctr"/>
              <a:r>
                <a:rPr lang="en-US" sz="2800" spc="-50" dirty="0">
                  <a:solidFill>
                    <a:srgbClr val="4472C4">
                      <a:lumMod val="75000"/>
                    </a:srgbClr>
                  </a:solidFill>
                  <a:latin typeface="Calibri Light"/>
                </a:rPr>
                <a:t>Inherently fast</a:t>
              </a:r>
            </a:p>
          </p:txBody>
        </p:sp>
      </p:grpSp>
      <p:grpSp>
        <p:nvGrpSpPr>
          <p:cNvPr id="12" name="Group 11"/>
          <p:cNvGrpSpPr/>
          <p:nvPr/>
        </p:nvGrpSpPr>
        <p:grpSpPr>
          <a:xfrm>
            <a:off x="5026151" y="1066800"/>
            <a:ext cx="4117849" cy="1371600"/>
            <a:chOff x="5026151" y="1371600"/>
            <a:chExt cx="4117849" cy="1371600"/>
          </a:xfrm>
        </p:grpSpPr>
        <p:sp>
          <p:nvSpPr>
            <p:cNvPr id="7" name="Rounded Rectangle 6"/>
            <p:cNvSpPr/>
            <p:nvPr/>
          </p:nvSpPr>
          <p:spPr>
            <a:xfrm>
              <a:off x="5026151" y="1752600"/>
              <a:ext cx="993649" cy="990600"/>
            </a:xfrm>
            <a:prstGeom prst="roundRect">
              <a:avLst/>
            </a:prstGeom>
            <a:solidFill>
              <a:schemeClr val="accent2">
                <a:lumMod val="60000"/>
                <a:lumOff val="40000"/>
              </a:schemeClr>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ts val="2000"/>
                </a:lnSpc>
              </a:pPr>
              <a:endParaRPr lang="en-US" sz="2400" spc="-80" dirty="0">
                <a:solidFill>
                  <a:prstClr val="white"/>
                </a:solidFill>
              </a:endParaRPr>
            </a:p>
          </p:txBody>
        </p:sp>
        <p:sp>
          <p:nvSpPr>
            <p:cNvPr id="11" name="Freeform 10"/>
            <p:cNvSpPr/>
            <p:nvPr/>
          </p:nvSpPr>
          <p:spPr>
            <a:xfrm>
              <a:off x="5949696" y="1562100"/>
              <a:ext cx="908304" cy="266700"/>
            </a:xfrm>
            <a:custGeom>
              <a:avLst/>
              <a:gdLst>
                <a:gd name="connsiteX0" fmla="*/ 0 w 1066800"/>
                <a:gd name="connsiteY0" fmla="*/ 472660 h 472660"/>
                <a:gd name="connsiteX1" fmla="*/ 402336 w 1066800"/>
                <a:gd name="connsiteY1" fmla="*/ 58132 h 472660"/>
                <a:gd name="connsiteX2" fmla="*/ 1066800 w 1066800"/>
                <a:gd name="connsiteY2" fmla="*/ 3268 h 472660"/>
              </a:gdLst>
              <a:ahLst/>
              <a:cxnLst>
                <a:cxn ang="0">
                  <a:pos x="connsiteX0" y="connsiteY0"/>
                </a:cxn>
                <a:cxn ang="0">
                  <a:pos x="connsiteX1" y="connsiteY1"/>
                </a:cxn>
                <a:cxn ang="0">
                  <a:pos x="connsiteX2" y="connsiteY2"/>
                </a:cxn>
              </a:cxnLst>
              <a:rect l="l" t="t" r="r" b="b"/>
              <a:pathLst>
                <a:path w="1066800" h="472660">
                  <a:moveTo>
                    <a:pt x="0" y="472660"/>
                  </a:moveTo>
                  <a:cubicBezTo>
                    <a:pt x="112268" y="304512"/>
                    <a:pt x="224536" y="136364"/>
                    <a:pt x="402336" y="58132"/>
                  </a:cubicBezTo>
                  <a:cubicBezTo>
                    <a:pt x="580136" y="-20100"/>
                    <a:pt x="1066800" y="3268"/>
                    <a:pt x="1066800" y="3268"/>
                  </a:cubicBezTo>
                </a:path>
              </a:pathLst>
            </a:custGeom>
            <a:noFill/>
            <a:ln w="25400">
              <a:solidFill>
                <a:schemeClr val="accent2">
                  <a:lumMod val="75000"/>
                </a:schemeClr>
              </a:solidFill>
              <a:headEnd type="none"/>
              <a:tailEnd type="arrow"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1" name="TextBox 160"/>
            <p:cNvSpPr txBox="1"/>
            <p:nvPr/>
          </p:nvSpPr>
          <p:spPr>
            <a:xfrm>
              <a:off x="6749793" y="1371600"/>
              <a:ext cx="2394207" cy="304800"/>
            </a:xfrm>
            <a:prstGeom prst="rect">
              <a:avLst/>
            </a:prstGeom>
            <a:noFill/>
          </p:spPr>
          <p:txBody>
            <a:bodyPr wrap="square" rtlCol="0" anchor="ctr">
              <a:noAutofit/>
            </a:bodyPr>
            <a:lstStyle/>
            <a:p>
              <a:pPr algn="ctr"/>
              <a:r>
                <a:rPr lang="en-US" sz="2800" spc="-50" dirty="0">
                  <a:solidFill>
                    <a:srgbClr val="ED7D31">
                      <a:lumMod val="75000"/>
                    </a:srgbClr>
                  </a:solidFill>
                  <a:latin typeface="Calibri Light"/>
                </a:rPr>
                <a:t>inherently slow</a:t>
              </a:r>
            </a:p>
          </p:txBody>
        </p:sp>
      </p:grpSp>
      <p:sp>
        <p:nvSpPr>
          <p:cNvPr id="55" name="Title 1"/>
          <p:cNvSpPr txBox="1">
            <a:spLocks/>
          </p:cNvSpPr>
          <p:nvPr/>
        </p:nvSpPr>
        <p:spPr>
          <a:xfrm>
            <a:off x="0" y="152401"/>
            <a:ext cx="9144000" cy="761999"/>
          </a:xfrm>
          <a:prstGeom prst="rect">
            <a:avLst/>
          </a:prstGeom>
        </p:spPr>
        <p:txBody>
          <a:bodyPr vert="horz" lIns="0" tIns="45720" rIns="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5400" spc="-150" dirty="0">
                <a:solidFill>
                  <a:prstClr val="black"/>
                </a:solidFill>
              </a:rPr>
              <a:t>What Is Design-Induced Variation?</a:t>
            </a:r>
          </a:p>
        </p:txBody>
      </p:sp>
      <p:sp>
        <p:nvSpPr>
          <p:cNvPr id="58" name="DRAM"/>
          <p:cNvSpPr/>
          <p:nvPr/>
        </p:nvSpPr>
        <p:spPr>
          <a:xfrm>
            <a:off x="3276601" y="43434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59" name="DRAM"/>
          <p:cNvSpPr/>
          <p:nvPr/>
        </p:nvSpPr>
        <p:spPr>
          <a:xfrm>
            <a:off x="3733801" y="43434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60" name="DRAM"/>
          <p:cNvSpPr/>
          <p:nvPr/>
        </p:nvSpPr>
        <p:spPr>
          <a:xfrm>
            <a:off x="4191001" y="43434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61" name="DRAM"/>
          <p:cNvSpPr/>
          <p:nvPr/>
        </p:nvSpPr>
        <p:spPr>
          <a:xfrm>
            <a:off x="4648201" y="43434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62" name="DRAM"/>
          <p:cNvSpPr/>
          <p:nvPr/>
        </p:nvSpPr>
        <p:spPr>
          <a:xfrm>
            <a:off x="5105401" y="43434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63" name="DRAM"/>
          <p:cNvSpPr/>
          <p:nvPr/>
        </p:nvSpPr>
        <p:spPr>
          <a:xfrm>
            <a:off x="5562601" y="43434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64" name="DRAM"/>
          <p:cNvSpPr/>
          <p:nvPr/>
        </p:nvSpPr>
        <p:spPr>
          <a:xfrm rot="5400000">
            <a:off x="2705101" y="14859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65" name="DRAM"/>
          <p:cNvSpPr/>
          <p:nvPr/>
        </p:nvSpPr>
        <p:spPr>
          <a:xfrm rot="5400000">
            <a:off x="2705101" y="19431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66" name="DRAM"/>
          <p:cNvSpPr/>
          <p:nvPr/>
        </p:nvSpPr>
        <p:spPr>
          <a:xfrm rot="5400000">
            <a:off x="2705101" y="24003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67" name="DRAM"/>
          <p:cNvSpPr/>
          <p:nvPr/>
        </p:nvSpPr>
        <p:spPr>
          <a:xfrm rot="5400000">
            <a:off x="2705101" y="28575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68" name="DRAM"/>
          <p:cNvSpPr/>
          <p:nvPr/>
        </p:nvSpPr>
        <p:spPr>
          <a:xfrm rot="5400000">
            <a:off x="2705101" y="33147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69" name="DRAM"/>
          <p:cNvSpPr/>
          <p:nvPr/>
        </p:nvSpPr>
        <p:spPr>
          <a:xfrm rot="5400000">
            <a:off x="2705101" y="37719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cxnSp>
        <p:nvCxnSpPr>
          <p:cNvPr id="70" name="Straight Connector 69"/>
          <p:cNvCxnSpPr>
            <a:endCxn id="58" idx="0"/>
          </p:cNvCxnSpPr>
          <p:nvPr/>
        </p:nvCxnSpPr>
        <p:spPr>
          <a:xfrm>
            <a:off x="3467101" y="13716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a:endCxn id="60" idx="0"/>
          </p:cNvCxnSpPr>
          <p:nvPr/>
        </p:nvCxnSpPr>
        <p:spPr>
          <a:xfrm>
            <a:off x="4381501" y="13716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a:endCxn id="61" idx="0"/>
          </p:cNvCxnSpPr>
          <p:nvPr/>
        </p:nvCxnSpPr>
        <p:spPr>
          <a:xfrm>
            <a:off x="4838701" y="13716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a:endCxn id="62" idx="0"/>
          </p:cNvCxnSpPr>
          <p:nvPr/>
        </p:nvCxnSpPr>
        <p:spPr>
          <a:xfrm>
            <a:off x="5295901" y="13716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a:endCxn id="63" idx="0"/>
          </p:cNvCxnSpPr>
          <p:nvPr/>
        </p:nvCxnSpPr>
        <p:spPr>
          <a:xfrm>
            <a:off x="5753101" y="13716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a:endCxn id="59" idx="0"/>
          </p:cNvCxnSpPr>
          <p:nvPr/>
        </p:nvCxnSpPr>
        <p:spPr>
          <a:xfrm>
            <a:off x="3924301" y="13716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a:endCxn id="64" idx="0"/>
          </p:cNvCxnSpPr>
          <p:nvPr/>
        </p:nvCxnSpPr>
        <p:spPr>
          <a:xfrm flipH="1">
            <a:off x="3124201" y="17145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a:endCxn id="65" idx="0"/>
          </p:cNvCxnSpPr>
          <p:nvPr/>
        </p:nvCxnSpPr>
        <p:spPr>
          <a:xfrm flipH="1">
            <a:off x="3124201" y="21717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a:endCxn id="66" idx="0"/>
          </p:cNvCxnSpPr>
          <p:nvPr/>
        </p:nvCxnSpPr>
        <p:spPr>
          <a:xfrm flipH="1">
            <a:off x="3124201" y="26289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a:endCxn id="67" idx="0"/>
          </p:cNvCxnSpPr>
          <p:nvPr/>
        </p:nvCxnSpPr>
        <p:spPr>
          <a:xfrm flipH="1">
            <a:off x="3124201" y="30861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a:endCxn id="68" idx="0"/>
          </p:cNvCxnSpPr>
          <p:nvPr/>
        </p:nvCxnSpPr>
        <p:spPr>
          <a:xfrm flipH="1">
            <a:off x="3124201" y="35433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a:endCxn id="69" idx="0"/>
          </p:cNvCxnSpPr>
          <p:nvPr/>
        </p:nvCxnSpPr>
        <p:spPr>
          <a:xfrm flipH="1">
            <a:off x="3124201" y="40005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nvGrpSpPr>
          <p:cNvPr id="6" name="Group 5"/>
          <p:cNvGrpSpPr/>
          <p:nvPr/>
        </p:nvGrpSpPr>
        <p:grpSpPr>
          <a:xfrm>
            <a:off x="3276601" y="1524000"/>
            <a:ext cx="2667000" cy="2667000"/>
            <a:chOff x="3276601" y="1828800"/>
            <a:chExt cx="2667000" cy="2667000"/>
          </a:xfrm>
        </p:grpSpPr>
        <p:sp>
          <p:nvSpPr>
            <p:cNvPr id="82" name="Oval 81"/>
            <p:cNvSpPr/>
            <p:nvPr/>
          </p:nvSpPr>
          <p:spPr>
            <a:xfrm>
              <a:off x="3276601" y="1828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83" name="Oval 82"/>
            <p:cNvSpPr/>
            <p:nvPr/>
          </p:nvSpPr>
          <p:spPr>
            <a:xfrm>
              <a:off x="3733801" y="1828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84" name="Oval 83"/>
            <p:cNvSpPr/>
            <p:nvPr/>
          </p:nvSpPr>
          <p:spPr>
            <a:xfrm>
              <a:off x="4191001" y="1828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85" name="Oval 84"/>
            <p:cNvSpPr/>
            <p:nvPr/>
          </p:nvSpPr>
          <p:spPr>
            <a:xfrm>
              <a:off x="4648201" y="1828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86" name="Oval 85"/>
            <p:cNvSpPr/>
            <p:nvPr/>
          </p:nvSpPr>
          <p:spPr>
            <a:xfrm>
              <a:off x="5105401" y="1828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87" name="Oval 86"/>
            <p:cNvSpPr/>
            <p:nvPr/>
          </p:nvSpPr>
          <p:spPr>
            <a:xfrm>
              <a:off x="5562601" y="1828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88" name="Oval 87"/>
            <p:cNvSpPr/>
            <p:nvPr/>
          </p:nvSpPr>
          <p:spPr>
            <a:xfrm>
              <a:off x="3276601" y="22860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89" name="Oval 88"/>
            <p:cNvSpPr/>
            <p:nvPr/>
          </p:nvSpPr>
          <p:spPr>
            <a:xfrm>
              <a:off x="3733801" y="22860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0" name="Oval 89"/>
            <p:cNvSpPr/>
            <p:nvPr/>
          </p:nvSpPr>
          <p:spPr>
            <a:xfrm>
              <a:off x="4191001" y="22860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1" name="Oval 90"/>
            <p:cNvSpPr/>
            <p:nvPr/>
          </p:nvSpPr>
          <p:spPr>
            <a:xfrm>
              <a:off x="4648201" y="22860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2" name="Oval 91"/>
            <p:cNvSpPr/>
            <p:nvPr/>
          </p:nvSpPr>
          <p:spPr>
            <a:xfrm>
              <a:off x="5105401" y="22860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3" name="Oval 92"/>
            <p:cNvSpPr/>
            <p:nvPr/>
          </p:nvSpPr>
          <p:spPr>
            <a:xfrm>
              <a:off x="5562601" y="22860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4" name="Oval 93"/>
            <p:cNvSpPr/>
            <p:nvPr/>
          </p:nvSpPr>
          <p:spPr>
            <a:xfrm>
              <a:off x="3276601" y="27432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5" name="Oval 94"/>
            <p:cNvSpPr/>
            <p:nvPr/>
          </p:nvSpPr>
          <p:spPr>
            <a:xfrm>
              <a:off x="3733801" y="27432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6" name="Oval 95"/>
            <p:cNvSpPr/>
            <p:nvPr/>
          </p:nvSpPr>
          <p:spPr>
            <a:xfrm>
              <a:off x="4191001" y="27432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7" name="Oval 96"/>
            <p:cNvSpPr/>
            <p:nvPr/>
          </p:nvSpPr>
          <p:spPr>
            <a:xfrm>
              <a:off x="4648201" y="27432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8" name="Oval 97"/>
            <p:cNvSpPr/>
            <p:nvPr/>
          </p:nvSpPr>
          <p:spPr>
            <a:xfrm>
              <a:off x="5105401" y="27432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9" name="Oval 98"/>
            <p:cNvSpPr/>
            <p:nvPr/>
          </p:nvSpPr>
          <p:spPr>
            <a:xfrm>
              <a:off x="5562601" y="27432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0" name="Oval 99"/>
            <p:cNvSpPr/>
            <p:nvPr/>
          </p:nvSpPr>
          <p:spPr>
            <a:xfrm>
              <a:off x="3276601" y="32004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1" name="Oval 100"/>
            <p:cNvSpPr/>
            <p:nvPr/>
          </p:nvSpPr>
          <p:spPr>
            <a:xfrm>
              <a:off x="3733801" y="32004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2" name="Oval 101"/>
            <p:cNvSpPr/>
            <p:nvPr/>
          </p:nvSpPr>
          <p:spPr>
            <a:xfrm>
              <a:off x="4191001" y="32004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3" name="Oval 102"/>
            <p:cNvSpPr/>
            <p:nvPr/>
          </p:nvSpPr>
          <p:spPr>
            <a:xfrm>
              <a:off x="4648201" y="32004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4" name="Oval 103"/>
            <p:cNvSpPr/>
            <p:nvPr/>
          </p:nvSpPr>
          <p:spPr>
            <a:xfrm>
              <a:off x="5105401" y="32004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5" name="Oval 104"/>
            <p:cNvSpPr/>
            <p:nvPr/>
          </p:nvSpPr>
          <p:spPr>
            <a:xfrm>
              <a:off x="5562601" y="32004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6" name="Oval 105"/>
            <p:cNvSpPr/>
            <p:nvPr/>
          </p:nvSpPr>
          <p:spPr>
            <a:xfrm>
              <a:off x="3276601" y="36576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7" name="Oval 106"/>
            <p:cNvSpPr/>
            <p:nvPr/>
          </p:nvSpPr>
          <p:spPr>
            <a:xfrm>
              <a:off x="3733801" y="36576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8" name="Oval 107"/>
            <p:cNvSpPr/>
            <p:nvPr/>
          </p:nvSpPr>
          <p:spPr>
            <a:xfrm>
              <a:off x="4191001" y="36576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9" name="Oval 108"/>
            <p:cNvSpPr/>
            <p:nvPr/>
          </p:nvSpPr>
          <p:spPr>
            <a:xfrm>
              <a:off x="4648201" y="36576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0" name="Oval 109"/>
            <p:cNvSpPr/>
            <p:nvPr/>
          </p:nvSpPr>
          <p:spPr>
            <a:xfrm>
              <a:off x="5105401" y="36576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1" name="Oval 110"/>
            <p:cNvSpPr/>
            <p:nvPr/>
          </p:nvSpPr>
          <p:spPr>
            <a:xfrm>
              <a:off x="5562601" y="36576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2" name="Oval 111"/>
            <p:cNvSpPr/>
            <p:nvPr/>
          </p:nvSpPr>
          <p:spPr>
            <a:xfrm>
              <a:off x="3276601" y="4114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3" name="Oval 112"/>
            <p:cNvSpPr/>
            <p:nvPr/>
          </p:nvSpPr>
          <p:spPr>
            <a:xfrm>
              <a:off x="3733801" y="4114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4" name="Oval 113"/>
            <p:cNvSpPr/>
            <p:nvPr/>
          </p:nvSpPr>
          <p:spPr>
            <a:xfrm>
              <a:off x="4191001" y="4114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5" name="Oval 114"/>
            <p:cNvSpPr/>
            <p:nvPr/>
          </p:nvSpPr>
          <p:spPr>
            <a:xfrm>
              <a:off x="4648201" y="4114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6" name="Oval 115"/>
            <p:cNvSpPr/>
            <p:nvPr/>
          </p:nvSpPr>
          <p:spPr>
            <a:xfrm>
              <a:off x="5105401" y="4114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7" name="Oval 116"/>
            <p:cNvSpPr/>
            <p:nvPr/>
          </p:nvSpPr>
          <p:spPr>
            <a:xfrm>
              <a:off x="5562601" y="4114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grpSp>
      <p:sp>
        <p:nvSpPr>
          <p:cNvPr id="118" name="Down Arrow 117"/>
          <p:cNvSpPr/>
          <p:nvPr/>
        </p:nvSpPr>
        <p:spPr>
          <a:xfrm rot="16200000">
            <a:off x="4499999" y="-224403"/>
            <a:ext cx="296405" cy="2895600"/>
          </a:xfrm>
          <a:prstGeom prst="downArrow">
            <a:avLst>
              <a:gd name="adj1" fmla="val 50000"/>
              <a:gd name="adj2" fmla="val 58517"/>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9" name="Down Arrow 118"/>
          <p:cNvSpPr/>
          <p:nvPr/>
        </p:nvSpPr>
        <p:spPr>
          <a:xfrm rot="10800000">
            <a:off x="6096001" y="1356360"/>
            <a:ext cx="296405" cy="2895600"/>
          </a:xfrm>
          <a:prstGeom prst="downArrow">
            <a:avLst>
              <a:gd name="adj1" fmla="val 50000"/>
              <a:gd name="adj2" fmla="val 58517"/>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grpSp>
        <p:nvGrpSpPr>
          <p:cNvPr id="5" name="Group 4"/>
          <p:cNvGrpSpPr/>
          <p:nvPr/>
        </p:nvGrpSpPr>
        <p:grpSpPr>
          <a:xfrm rot="16200000">
            <a:off x="3273552" y="1524000"/>
            <a:ext cx="2667000" cy="2667000"/>
            <a:chOff x="7255014" y="1897380"/>
            <a:chExt cx="2667000" cy="2667000"/>
          </a:xfrm>
        </p:grpSpPr>
        <p:sp>
          <p:nvSpPr>
            <p:cNvPr id="120" name="Oval 119"/>
            <p:cNvSpPr/>
            <p:nvPr/>
          </p:nvSpPr>
          <p:spPr>
            <a:xfrm>
              <a:off x="7255014" y="189738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1" name="Oval 120"/>
            <p:cNvSpPr/>
            <p:nvPr/>
          </p:nvSpPr>
          <p:spPr>
            <a:xfrm>
              <a:off x="7712214" y="189738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2" name="Oval 121"/>
            <p:cNvSpPr/>
            <p:nvPr/>
          </p:nvSpPr>
          <p:spPr>
            <a:xfrm>
              <a:off x="8169414" y="189738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3" name="Oval 122"/>
            <p:cNvSpPr/>
            <p:nvPr/>
          </p:nvSpPr>
          <p:spPr>
            <a:xfrm>
              <a:off x="8626614" y="189738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4" name="Oval 123"/>
            <p:cNvSpPr/>
            <p:nvPr/>
          </p:nvSpPr>
          <p:spPr>
            <a:xfrm>
              <a:off x="9083814" y="189738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5" name="Oval 124"/>
            <p:cNvSpPr/>
            <p:nvPr/>
          </p:nvSpPr>
          <p:spPr>
            <a:xfrm>
              <a:off x="9541014" y="189738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6" name="Oval 125"/>
            <p:cNvSpPr/>
            <p:nvPr/>
          </p:nvSpPr>
          <p:spPr>
            <a:xfrm>
              <a:off x="7255014" y="235458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7" name="Oval 126"/>
            <p:cNvSpPr/>
            <p:nvPr/>
          </p:nvSpPr>
          <p:spPr>
            <a:xfrm>
              <a:off x="7712214" y="235458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8" name="Oval 127"/>
            <p:cNvSpPr/>
            <p:nvPr/>
          </p:nvSpPr>
          <p:spPr>
            <a:xfrm>
              <a:off x="8169414" y="235458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9" name="Oval 128"/>
            <p:cNvSpPr/>
            <p:nvPr/>
          </p:nvSpPr>
          <p:spPr>
            <a:xfrm>
              <a:off x="8626614" y="235458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0" name="Oval 129"/>
            <p:cNvSpPr/>
            <p:nvPr/>
          </p:nvSpPr>
          <p:spPr>
            <a:xfrm>
              <a:off x="9083814" y="235458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1" name="Oval 130"/>
            <p:cNvSpPr/>
            <p:nvPr/>
          </p:nvSpPr>
          <p:spPr>
            <a:xfrm>
              <a:off x="9541014" y="235458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2" name="Oval 131"/>
            <p:cNvSpPr/>
            <p:nvPr/>
          </p:nvSpPr>
          <p:spPr>
            <a:xfrm>
              <a:off x="7255014" y="281178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3" name="Oval 132"/>
            <p:cNvSpPr/>
            <p:nvPr/>
          </p:nvSpPr>
          <p:spPr>
            <a:xfrm>
              <a:off x="7712214" y="281178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4" name="Oval 133"/>
            <p:cNvSpPr/>
            <p:nvPr/>
          </p:nvSpPr>
          <p:spPr>
            <a:xfrm>
              <a:off x="8169414" y="281178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5" name="Oval 134"/>
            <p:cNvSpPr/>
            <p:nvPr/>
          </p:nvSpPr>
          <p:spPr>
            <a:xfrm>
              <a:off x="8626614" y="281178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6" name="Oval 135"/>
            <p:cNvSpPr/>
            <p:nvPr/>
          </p:nvSpPr>
          <p:spPr>
            <a:xfrm>
              <a:off x="9083814" y="281178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7" name="Oval 136"/>
            <p:cNvSpPr/>
            <p:nvPr/>
          </p:nvSpPr>
          <p:spPr>
            <a:xfrm>
              <a:off x="9541014" y="281178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8" name="Oval 137"/>
            <p:cNvSpPr/>
            <p:nvPr/>
          </p:nvSpPr>
          <p:spPr>
            <a:xfrm>
              <a:off x="7255014" y="326898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9" name="Oval 138"/>
            <p:cNvSpPr/>
            <p:nvPr/>
          </p:nvSpPr>
          <p:spPr>
            <a:xfrm>
              <a:off x="7712214" y="326898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0" name="Oval 139"/>
            <p:cNvSpPr/>
            <p:nvPr/>
          </p:nvSpPr>
          <p:spPr>
            <a:xfrm>
              <a:off x="8169414" y="326898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1" name="Oval 140"/>
            <p:cNvSpPr/>
            <p:nvPr/>
          </p:nvSpPr>
          <p:spPr>
            <a:xfrm>
              <a:off x="8626614" y="326898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2" name="Oval 141"/>
            <p:cNvSpPr/>
            <p:nvPr/>
          </p:nvSpPr>
          <p:spPr>
            <a:xfrm>
              <a:off x="9083814" y="326898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3" name="Oval 142"/>
            <p:cNvSpPr/>
            <p:nvPr/>
          </p:nvSpPr>
          <p:spPr>
            <a:xfrm>
              <a:off x="9541014" y="326898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4" name="Oval 143"/>
            <p:cNvSpPr/>
            <p:nvPr/>
          </p:nvSpPr>
          <p:spPr>
            <a:xfrm>
              <a:off x="7255014" y="372618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5" name="Oval 144"/>
            <p:cNvSpPr/>
            <p:nvPr/>
          </p:nvSpPr>
          <p:spPr>
            <a:xfrm>
              <a:off x="7712214" y="372618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6" name="Oval 145"/>
            <p:cNvSpPr/>
            <p:nvPr/>
          </p:nvSpPr>
          <p:spPr>
            <a:xfrm>
              <a:off x="8169414" y="372618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7" name="Oval 146"/>
            <p:cNvSpPr/>
            <p:nvPr/>
          </p:nvSpPr>
          <p:spPr>
            <a:xfrm>
              <a:off x="8626614" y="372618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8" name="Oval 147"/>
            <p:cNvSpPr/>
            <p:nvPr/>
          </p:nvSpPr>
          <p:spPr>
            <a:xfrm>
              <a:off x="9083814" y="372618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9" name="Oval 148"/>
            <p:cNvSpPr/>
            <p:nvPr/>
          </p:nvSpPr>
          <p:spPr>
            <a:xfrm>
              <a:off x="9541014" y="372618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0" name="Oval 149"/>
            <p:cNvSpPr/>
            <p:nvPr/>
          </p:nvSpPr>
          <p:spPr>
            <a:xfrm>
              <a:off x="7255014" y="418338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1" name="Oval 150"/>
            <p:cNvSpPr/>
            <p:nvPr/>
          </p:nvSpPr>
          <p:spPr>
            <a:xfrm>
              <a:off x="7712214" y="418338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2" name="Oval 151"/>
            <p:cNvSpPr/>
            <p:nvPr/>
          </p:nvSpPr>
          <p:spPr>
            <a:xfrm>
              <a:off x="8169414" y="418338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3" name="Oval 152"/>
            <p:cNvSpPr/>
            <p:nvPr/>
          </p:nvSpPr>
          <p:spPr>
            <a:xfrm>
              <a:off x="8626614" y="418338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4" name="Oval 153"/>
            <p:cNvSpPr/>
            <p:nvPr/>
          </p:nvSpPr>
          <p:spPr>
            <a:xfrm>
              <a:off x="9083814" y="418338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5" name="Oval 154"/>
            <p:cNvSpPr/>
            <p:nvPr/>
          </p:nvSpPr>
          <p:spPr>
            <a:xfrm>
              <a:off x="9541014" y="418338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grpSp>
      <p:grpSp>
        <p:nvGrpSpPr>
          <p:cNvPr id="4" name="Group 3"/>
          <p:cNvGrpSpPr/>
          <p:nvPr/>
        </p:nvGrpSpPr>
        <p:grpSpPr>
          <a:xfrm>
            <a:off x="3276600" y="1524000"/>
            <a:ext cx="2667000" cy="2667000"/>
            <a:chOff x="3657601" y="5295900"/>
            <a:chExt cx="2667000" cy="2667000"/>
          </a:xfrm>
        </p:grpSpPr>
        <p:sp>
          <p:nvSpPr>
            <p:cNvPr id="194" name="Oval 193"/>
            <p:cNvSpPr/>
            <p:nvPr/>
          </p:nvSpPr>
          <p:spPr>
            <a:xfrm>
              <a:off x="3657601" y="52959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95" name="Oval 194"/>
            <p:cNvSpPr/>
            <p:nvPr/>
          </p:nvSpPr>
          <p:spPr>
            <a:xfrm>
              <a:off x="4114801" y="52959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96" name="Oval 195"/>
            <p:cNvSpPr/>
            <p:nvPr/>
          </p:nvSpPr>
          <p:spPr>
            <a:xfrm>
              <a:off x="4572001" y="52959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97" name="Oval 196"/>
            <p:cNvSpPr/>
            <p:nvPr/>
          </p:nvSpPr>
          <p:spPr>
            <a:xfrm>
              <a:off x="5029201" y="529590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98" name="Oval 197"/>
            <p:cNvSpPr/>
            <p:nvPr/>
          </p:nvSpPr>
          <p:spPr>
            <a:xfrm>
              <a:off x="5486401" y="529590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99" name="Oval 198"/>
            <p:cNvSpPr/>
            <p:nvPr/>
          </p:nvSpPr>
          <p:spPr>
            <a:xfrm>
              <a:off x="5943601" y="529590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00" name="Oval 199"/>
            <p:cNvSpPr/>
            <p:nvPr/>
          </p:nvSpPr>
          <p:spPr>
            <a:xfrm>
              <a:off x="3657601" y="57531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01" name="Oval 200"/>
            <p:cNvSpPr/>
            <p:nvPr/>
          </p:nvSpPr>
          <p:spPr>
            <a:xfrm>
              <a:off x="4114801" y="57531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02" name="Oval 201"/>
            <p:cNvSpPr/>
            <p:nvPr/>
          </p:nvSpPr>
          <p:spPr>
            <a:xfrm>
              <a:off x="4572001" y="57531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03" name="Oval 202"/>
            <p:cNvSpPr/>
            <p:nvPr/>
          </p:nvSpPr>
          <p:spPr>
            <a:xfrm>
              <a:off x="5029201" y="57531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04" name="Oval 203"/>
            <p:cNvSpPr/>
            <p:nvPr/>
          </p:nvSpPr>
          <p:spPr>
            <a:xfrm>
              <a:off x="5486401" y="575310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05" name="Oval 204"/>
            <p:cNvSpPr/>
            <p:nvPr/>
          </p:nvSpPr>
          <p:spPr>
            <a:xfrm>
              <a:off x="5943601" y="575310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06" name="Oval 205"/>
            <p:cNvSpPr/>
            <p:nvPr/>
          </p:nvSpPr>
          <p:spPr>
            <a:xfrm>
              <a:off x="3657601" y="62103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07" name="Oval 206"/>
            <p:cNvSpPr/>
            <p:nvPr/>
          </p:nvSpPr>
          <p:spPr>
            <a:xfrm>
              <a:off x="4114801" y="62103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08" name="Oval 207"/>
            <p:cNvSpPr/>
            <p:nvPr/>
          </p:nvSpPr>
          <p:spPr>
            <a:xfrm>
              <a:off x="4572001" y="62103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09" name="Oval 208"/>
            <p:cNvSpPr/>
            <p:nvPr/>
          </p:nvSpPr>
          <p:spPr>
            <a:xfrm>
              <a:off x="5029201" y="62103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10" name="Oval 209"/>
            <p:cNvSpPr/>
            <p:nvPr/>
          </p:nvSpPr>
          <p:spPr>
            <a:xfrm>
              <a:off x="5486401" y="62103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11" name="Oval 210"/>
            <p:cNvSpPr/>
            <p:nvPr/>
          </p:nvSpPr>
          <p:spPr>
            <a:xfrm>
              <a:off x="5943601" y="621030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12" name="Oval 211"/>
            <p:cNvSpPr/>
            <p:nvPr/>
          </p:nvSpPr>
          <p:spPr>
            <a:xfrm>
              <a:off x="3657601" y="66675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13" name="Oval 212"/>
            <p:cNvSpPr/>
            <p:nvPr/>
          </p:nvSpPr>
          <p:spPr>
            <a:xfrm>
              <a:off x="4114801" y="66675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14" name="Oval 213"/>
            <p:cNvSpPr/>
            <p:nvPr/>
          </p:nvSpPr>
          <p:spPr>
            <a:xfrm>
              <a:off x="4572001" y="66675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15" name="Oval 214"/>
            <p:cNvSpPr/>
            <p:nvPr/>
          </p:nvSpPr>
          <p:spPr>
            <a:xfrm>
              <a:off x="5029201" y="66675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16" name="Oval 215"/>
            <p:cNvSpPr/>
            <p:nvPr/>
          </p:nvSpPr>
          <p:spPr>
            <a:xfrm>
              <a:off x="5486401" y="66675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17" name="Oval 216"/>
            <p:cNvSpPr/>
            <p:nvPr/>
          </p:nvSpPr>
          <p:spPr>
            <a:xfrm>
              <a:off x="5943601" y="66675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18" name="Oval 217"/>
            <p:cNvSpPr/>
            <p:nvPr/>
          </p:nvSpPr>
          <p:spPr>
            <a:xfrm>
              <a:off x="3657601" y="712470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19" name="Oval 218"/>
            <p:cNvSpPr/>
            <p:nvPr/>
          </p:nvSpPr>
          <p:spPr>
            <a:xfrm>
              <a:off x="4114801" y="71247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20" name="Oval 219"/>
            <p:cNvSpPr/>
            <p:nvPr/>
          </p:nvSpPr>
          <p:spPr>
            <a:xfrm>
              <a:off x="4572001" y="71247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21" name="Oval 220"/>
            <p:cNvSpPr/>
            <p:nvPr/>
          </p:nvSpPr>
          <p:spPr>
            <a:xfrm>
              <a:off x="5029201" y="71247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22" name="Oval 221"/>
            <p:cNvSpPr/>
            <p:nvPr/>
          </p:nvSpPr>
          <p:spPr>
            <a:xfrm>
              <a:off x="5486401" y="71247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23" name="Oval 222"/>
            <p:cNvSpPr/>
            <p:nvPr/>
          </p:nvSpPr>
          <p:spPr>
            <a:xfrm>
              <a:off x="5943601" y="71247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24" name="Oval 223"/>
            <p:cNvSpPr/>
            <p:nvPr/>
          </p:nvSpPr>
          <p:spPr>
            <a:xfrm>
              <a:off x="3657601" y="758190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25" name="Oval 224"/>
            <p:cNvSpPr/>
            <p:nvPr/>
          </p:nvSpPr>
          <p:spPr>
            <a:xfrm>
              <a:off x="4114801" y="758190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26" name="Oval 225"/>
            <p:cNvSpPr/>
            <p:nvPr/>
          </p:nvSpPr>
          <p:spPr>
            <a:xfrm>
              <a:off x="4572001" y="75819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27" name="Oval 226"/>
            <p:cNvSpPr/>
            <p:nvPr/>
          </p:nvSpPr>
          <p:spPr>
            <a:xfrm>
              <a:off x="5029201" y="75819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28" name="Oval 227"/>
            <p:cNvSpPr/>
            <p:nvPr/>
          </p:nvSpPr>
          <p:spPr>
            <a:xfrm>
              <a:off x="5486401" y="75819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29" name="Oval 228"/>
            <p:cNvSpPr/>
            <p:nvPr/>
          </p:nvSpPr>
          <p:spPr>
            <a:xfrm>
              <a:off x="5943601" y="75819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grpSp>
      <p:grpSp>
        <p:nvGrpSpPr>
          <p:cNvPr id="2" name="Group 1"/>
          <p:cNvGrpSpPr/>
          <p:nvPr/>
        </p:nvGrpSpPr>
        <p:grpSpPr>
          <a:xfrm>
            <a:off x="2895600" y="838200"/>
            <a:ext cx="3200399" cy="304800"/>
            <a:chOff x="2895600" y="990600"/>
            <a:chExt cx="3200399" cy="304800"/>
          </a:xfrm>
        </p:grpSpPr>
        <p:sp>
          <p:nvSpPr>
            <p:cNvPr id="156" name="TextBox 155"/>
            <p:cNvSpPr txBox="1"/>
            <p:nvPr/>
          </p:nvSpPr>
          <p:spPr>
            <a:xfrm>
              <a:off x="4838700" y="990600"/>
              <a:ext cx="1257299" cy="304800"/>
            </a:xfrm>
            <a:prstGeom prst="rect">
              <a:avLst/>
            </a:prstGeom>
            <a:noFill/>
          </p:spPr>
          <p:txBody>
            <a:bodyPr wrap="square" rtlCol="0" anchor="ctr">
              <a:noAutofit/>
            </a:bodyPr>
            <a:lstStyle/>
            <a:p>
              <a:pPr algn="ctr"/>
              <a:r>
                <a:rPr lang="en-US" sz="2800" dirty="0">
                  <a:solidFill>
                    <a:srgbClr val="000000"/>
                  </a:solidFill>
                  <a:latin typeface="Calibri Light"/>
                </a:rPr>
                <a:t>slow</a:t>
              </a:r>
            </a:p>
          </p:txBody>
        </p:sp>
        <p:sp>
          <p:nvSpPr>
            <p:cNvPr id="157" name="TextBox 156"/>
            <p:cNvSpPr txBox="1"/>
            <p:nvPr/>
          </p:nvSpPr>
          <p:spPr>
            <a:xfrm>
              <a:off x="2895600" y="990600"/>
              <a:ext cx="1257299" cy="304800"/>
            </a:xfrm>
            <a:prstGeom prst="rect">
              <a:avLst/>
            </a:prstGeom>
            <a:noFill/>
          </p:spPr>
          <p:txBody>
            <a:bodyPr wrap="square" rtlCol="0" anchor="ctr">
              <a:noAutofit/>
            </a:bodyPr>
            <a:lstStyle/>
            <a:p>
              <a:pPr algn="ctr"/>
              <a:r>
                <a:rPr lang="en-US" sz="2800" dirty="0">
                  <a:solidFill>
                    <a:srgbClr val="000000"/>
                  </a:solidFill>
                  <a:latin typeface="Calibri Light"/>
                </a:rPr>
                <a:t>fast</a:t>
              </a:r>
            </a:p>
          </p:txBody>
        </p:sp>
      </p:grpSp>
      <p:grpSp>
        <p:nvGrpSpPr>
          <p:cNvPr id="3" name="Group 2"/>
          <p:cNvGrpSpPr/>
          <p:nvPr/>
        </p:nvGrpSpPr>
        <p:grpSpPr>
          <a:xfrm>
            <a:off x="6400800" y="1295400"/>
            <a:ext cx="304800" cy="2971799"/>
            <a:chOff x="6553200" y="1600200"/>
            <a:chExt cx="304800" cy="2971799"/>
          </a:xfrm>
        </p:grpSpPr>
        <p:sp>
          <p:nvSpPr>
            <p:cNvPr id="158" name="TextBox 157"/>
            <p:cNvSpPr txBox="1"/>
            <p:nvPr/>
          </p:nvSpPr>
          <p:spPr>
            <a:xfrm rot="5400000">
              <a:off x="6076950" y="2076450"/>
              <a:ext cx="1257299" cy="304800"/>
            </a:xfrm>
            <a:prstGeom prst="rect">
              <a:avLst/>
            </a:prstGeom>
            <a:noFill/>
          </p:spPr>
          <p:txBody>
            <a:bodyPr wrap="square" rtlCol="0" anchor="ctr">
              <a:noAutofit/>
            </a:bodyPr>
            <a:lstStyle/>
            <a:p>
              <a:pPr algn="ctr"/>
              <a:r>
                <a:rPr lang="en-US" sz="2800" dirty="0">
                  <a:solidFill>
                    <a:srgbClr val="000000"/>
                  </a:solidFill>
                  <a:latin typeface="Calibri Light"/>
                </a:rPr>
                <a:t>slow</a:t>
              </a:r>
            </a:p>
          </p:txBody>
        </p:sp>
        <p:sp>
          <p:nvSpPr>
            <p:cNvPr id="159" name="TextBox 158"/>
            <p:cNvSpPr txBox="1"/>
            <p:nvPr/>
          </p:nvSpPr>
          <p:spPr>
            <a:xfrm rot="5400000">
              <a:off x="6076950" y="3790950"/>
              <a:ext cx="1257299" cy="304800"/>
            </a:xfrm>
            <a:prstGeom prst="rect">
              <a:avLst/>
            </a:prstGeom>
            <a:noFill/>
          </p:spPr>
          <p:txBody>
            <a:bodyPr wrap="square" rtlCol="0" anchor="ctr">
              <a:noAutofit/>
            </a:bodyPr>
            <a:lstStyle/>
            <a:p>
              <a:pPr algn="r"/>
              <a:r>
                <a:rPr lang="en-US" sz="2800" dirty="0">
                  <a:solidFill>
                    <a:srgbClr val="000000"/>
                  </a:solidFill>
                  <a:latin typeface="Calibri Light"/>
                </a:rPr>
                <a:t>fast</a:t>
              </a:r>
            </a:p>
          </p:txBody>
        </p:sp>
      </p:grpSp>
      <p:sp>
        <p:nvSpPr>
          <p:cNvPr id="164" name="Punchline"/>
          <p:cNvSpPr txBox="1"/>
          <p:nvPr/>
        </p:nvSpPr>
        <p:spPr>
          <a:xfrm>
            <a:off x="0" y="5204460"/>
            <a:ext cx="9144000" cy="1196340"/>
          </a:xfrm>
          <a:prstGeom prst="rect">
            <a:avLst/>
          </a:prstGeom>
          <a:solidFill>
            <a:schemeClr val="accent1">
              <a:lumMod val="75000"/>
            </a:schemeClr>
          </a:solidFill>
        </p:spPr>
        <p:txBody>
          <a:bodyPr wrap="square" rtlCol="0" anchor="ctr">
            <a:noAutofit/>
          </a:bodyPr>
          <a:lstStyle/>
          <a:p>
            <a:pPr algn="ctr"/>
            <a:r>
              <a:rPr lang="en-US" sz="3600" b="1" i="1" dirty="0">
                <a:solidFill>
                  <a:prstClr val="white"/>
                </a:solidFill>
              </a:rPr>
              <a:t>Systematic variation</a:t>
            </a:r>
            <a:r>
              <a:rPr lang="en-US" sz="3600" dirty="0">
                <a:solidFill>
                  <a:prstClr val="white"/>
                </a:solidFill>
                <a:latin typeface="Calibri Light"/>
              </a:rPr>
              <a:t> in cell access times</a:t>
            </a:r>
          </a:p>
          <a:p>
            <a:pPr algn="ctr"/>
            <a:r>
              <a:rPr lang="en-US" sz="3600" dirty="0">
                <a:solidFill>
                  <a:prstClr val="white"/>
                </a:solidFill>
                <a:latin typeface="Calibri Light"/>
              </a:rPr>
              <a:t>caused by the </a:t>
            </a:r>
            <a:r>
              <a:rPr lang="en-US" sz="3600" b="1" i="1" dirty="0">
                <a:solidFill>
                  <a:prstClr val="white"/>
                </a:solidFill>
              </a:rPr>
              <a:t>physical organization</a:t>
            </a:r>
            <a:r>
              <a:rPr lang="en-US" sz="3600" b="1" i="1" dirty="0">
                <a:solidFill>
                  <a:prstClr val="white"/>
                </a:solidFill>
                <a:latin typeface="Calibri Light"/>
              </a:rPr>
              <a:t> </a:t>
            </a:r>
            <a:r>
              <a:rPr lang="en-US" sz="3600" dirty="0">
                <a:solidFill>
                  <a:prstClr val="white"/>
                </a:solidFill>
                <a:latin typeface="Calibri Light"/>
              </a:rPr>
              <a:t>of DRAM</a:t>
            </a:r>
          </a:p>
        </p:txBody>
      </p:sp>
      <p:sp>
        <p:nvSpPr>
          <p:cNvPr id="165" name="TextBox 164"/>
          <p:cNvSpPr txBox="1"/>
          <p:nvPr/>
        </p:nvSpPr>
        <p:spPr>
          <a:xfrm>
            <a:off x="3276600" y="4800600"/>
            <a:ext cx="2663952" cy="457200"/>
          </a:xfrm>
          <a:prstGeom prst="rect">
            <a:avLst/>
          </a:prstGeom>
          <a:noFill/>
        </p:spPr>
        <p:txBody>
          <a:bodyPr wrap="square" rtlCol="0" anchor="ctr">
            <a:noAutofit/>
          </a:bodyPr>
          <a:lstStyle/>
          <a:p>
            <a:pPr algn="ctr"/>
            <a:r>
              <a:rPr lang="en-US" sz="2800" dirty="0">
                <a:solidFill>
                  <a:srgbClr val="000000"/>
                </a:solidFill>
                <a:latin typeface="Calibri Light"/>
              </a:rPr>
              <a:t>sense amplifiers</a:t>
            </a:r>
          </a:p>
        </p:txBody>
      </p:sp>
      <p:sp>
        <p:nvSpPr>
          <p:cNvPr id="166" name="TextBox 165"/>
          <p:cNvSpPr txBox="1"/>
          <p:nvPr/>
        </p:nvSpPr>
        <p:spPr>
          <a:xfrm rot="5400000">
            <a:off x="1066801" y="2590801"/>
            <a:ext cx="2743198" cy="457200"/>
          </a:xfrm>
          <a:prstGeom prst="rect">
            <a:avLst/>
          </a:prstGeom>
          <a:noFill/>
        </p:spPr>
        <p:txBody>
          <a:bodyPr wrap="square" rtlCol="0" anchor="ctr">
            <a:noAutofit/>
          </a:bodyPr>
          <a:lstStyle/>
          <a:p>
            <a:pPr algn="ctr"/>
            <a:r>
              <a:rPr lang="en-US" sz="2800" dirty="0" err="1">
                <a:solidFill>
                  <a:srgbClr val="000000"/>
                </a:solidFill>
                <a:latin typeface="Calibri Light"/>
              </a:rPr>
              <a:t>wordline</a:t>
            </a:r>
            <a:r>
              <a:rPr lang="en-US" sz="2800" dirty="0">
                <a:solidFill>
                  <a:srgbClr val="000000"/>
                </a:solidFill>
                <a:latin typeface="Calibri Light"/>
              </a:rPr>
              <a:t> drivers</a:t>
            </a:r>
          </a:p>
        </p:txBody>
      </p:sp>
      <p:grpSp>
        <p:nvGrpSpPr>
          <p:cNvPr id="8" name="Group 7"/>
          <p:cNvGrpSpPr/>
          <p:nvPr/>
        </p:nvGrpSpPr>
        <p:grpSpPr>
          <a:xfrm>
            <a:off x="6781800" y="2324100"/>
            <a:ext cx="2362200" cy="1257300"/>
            <a:chOff x="6781800" y="2324100"/>
            <a:chExt cx="2362200" cy="1257300"/>
          </a:xfrm>
        </p:grpSpPr>
        <p:sp>
          <p:nvSpPr>
            <p:cNvPr id="167" name="TextBox 166"/>
            <p:cNvSpPr txBox="1"/>
            <p:nvPr/>
          </p:nvSpPr>
          <p:spPr>
            <a:xfrm>
              <a:off x="6781800" y="2324100"/>
              <a:ext cx="2362200" cy="419100"/>
            </a:xfrm>
            <a:prstGeom prst="rect">
              <a:avLst/>
            </a:prstGeom>
            <a:noFill/>
          </p:spPr>
          <p:txBody>
            <a:bodyPr wrap="square" rtlCol="0" anchor="ctr">
              <a:noAutofit/>
            </a:bodyPr>
            <a:lstStyle/>
            <a:p>
              <a:r>
                <a:rPr lang="en-US" sz="2800" b="1" dirty="0">
                  <a:solidFill>
                    <a:srgbClr val="ED7D31">
                      <a:lumMod val="75000"/>
                    </a:srgbClr>
                  </a:solidFill>
                  <a:latin typeface="Calibri Light"/>
                </a:rPr>
                <a:t>across row</a:t>
              </a:r>
            </a:p>
          </p:txBody>
        </p:sp>
        <p:sp>
          <p:nvSpPr>
            <p:cNvPr id="168" name="TextBox 167"/>
            <p:cNvSpPr txBox="1"/>
            <p:nvPr/>
          </p:nvSpPr>
          <p:spPr>
            <a:xfrm>
              <a:off x="6781800" y="2895600"/>
              <a:ext cx="2362200" cy="685800"/>
            </a:xfrm>
            <a:prstGeom prst="rect">
              <a:avLst/>
            </a:prstGeom>
            <a:noFill/>
          </p:spPr>
          <p:txBody>
            <a:bodyPr wrap="square" rtlCol="0" anchor="ctr">
              <a:noAutofit/>
            </a:bodyPr>
            <a:lstStyle/>
            <a:p>
              <a:pPr>
                <a:lnSpc>
                  <a:spcPts val="2500"/>
                </a:lnSpc>
              </a:pPr>
              <a:r>
                <a:rPr lang="en-US" sz="2800" dirty="0">
                  <a:solidFill>
                    <a:srgbClr val="ED7D31">
                      <a:lumMod val="75000"/>
                    </a:srgbClr>
                  </a:solidFill>
                  <a:latin typeface="Calibri Light"/>
                </a:rPr>
                <a:t>distance from sense amplifier</a:t>
              </a:r>
            </a:p>
          </p:txBody>
        </p:sp>
      </p:grpSp>
      <p:grpSp>
        <p:nvGrpSpPr>
          <p:cNvPr id="9" name="Group 8"/>
          <p:cNvGrpSpPr/>
          <p:nvPr/>
        </p:nvGrpSpPr>
        <p:grpSpPr>
          <a:xfrm>
            <a:off x="0" y="990600"/>
            <a:ext cx="2470407" cy="1295400"/>
            <a:chOff x="0" y="990600"/>
            <a:chExt cx="2470407" cy="1295400"/>
          </a:xfrm>
        </p:grpSpPr>
        <p:sp>
          <p:nvSpPr>
            <p:cNvPr id="169" name="TextBox 168"/>
            <p:cNvSpPr txBox="1"/>
            <p:nvPr/>
          </p:nvSpPr>
          <p:spPr>
            <a:xfrm>
              <a:off x="0" y="990600"/>
              <a:ext cx="2470407" cy="419100"/>
            </a:xfrm>
            <a:prstGeom prst="rect">
              <a:avLst/>
            </a:prstGeom>
            <a:noFill/>
          </p:spPr>
          <p:txBody>
            <a:bodyPr wrap="square" rtlCol="0" anchor="ctr">
              <a:noAutofit/>
            </a:bodyPr>
            <a:lstStyle/>
            <a:p>
              <a:r>
                <a:rPr lang="en-US" sz="2800" b="1" dirty="0">
                  <a:solidFill>
                    <a:srgbClr val="ED7D31">
                      <a:lumMod val="75000"/>
                    </a:srgbClr>
                  </a:solidFill>
                  <a:latin typeface="Calibri Light"/>
                </a:rPr>
                <a:t>across column</a:t>
              </a:r>
            </a:p>
          </p:txBody>
        </p:sp>
        <p:sp>
          <p:nvSpPr>
            <p:cNvPr id="170" name="TextBox 169"/>
            <p:cNvSpPr txBox="1"/>
            <p:nvPr/>
          </p:nvSpPr>
          <p:spPr>
            <a:xfrm>
              <a:off x="0" y="1600200"/>
              <a:ext cx="2470407" cy="685800"/>
            </a:xfrm>
            <a:prstGeom prst="rect">
              <a:avLst/>
            </a:prstGeom>
            <a:noFill/>
          </p:spPr>
          <p:txBody>
            <a:bodyPr wrap="square" rtlCol="0" anchor="ctr">
              <a:noAutofit/>
            </a:bodyPr>
            <a:lstStyle/>
            <a:p>
              <a:pPr>
                <a:lnSpc>
                  <a:spcPts val="2500"/>
                </a:lnSpc>
              </a:pPr>
              <a:r>
                <a:rPr lang="en-US" sz="2800" dirty="0">
                  <a:solidFill>
                    <a:srgbClr val="ED7D31">
                      <a:lumMod val="75000"/>
                    </a:srgbClr>
                  </a:solidFill>
                  <a:latin typeface="Calibri Light"/>
                </a:rPr>
                <a:t>distance from </a:t>
              </a:r>
              <a:r>
                <a:rPr lang="en-US" sz="2800" dirty="0" err="1">
                  <a:solidFill>
                    <a:srgbClr val="ED7D31">
                      <a:lumMod val="75000"/>
                    </a:srgbClr>
                  </a:solidFill>
                  <a:latin typeface="Calibri Light"/>
                </a:rPr>
                <a:t>wordline</a:t>
              </a:r>
              <a:r>
                <a:rPr lang="en-US" sz="2800" dirty="0">
                  <a:solidFill>
                    <a:srgbClr val="ED7D31">
                      <a:lumMod val="75000"/>
                    </a:srgbClr>
                  </a:solidFill>
                  <a:latin typeface="Calibri Light"/>
                </a:rPr>
                <a:t> driver</a:t>
              </a:r>
            </a:p>
          </p:txBody>
        </p:sp>
      </p:grpSp>
    </p:spTree>
    <p:extLst>
      <p:ext uri="{BB962C8B-B14F-4D97-AF65-F5344CB8AC3E}">
        <p14:creationId xmlns:p14="http://schemas.microsoft.com/office/powerpoint/2010/main" val="11379548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19"/>
                                        </p:tgtEl>
                                        <p:attrNameLst>
                                          <p:attrName>style.visibility</p:attrName>
                                        </p:attrNameLst>
                                      </p:cBhvr>
                                      <p:to>
                                        <p:strVal val="visible"/>
                                      </p:to>
                                    </p:set>
                                    <p:animEffect transition="in" filter="wipe(down)">
                                      <p:cBhvr>
                                        <p:cTn id="11" dur="500"/>
                                        <p:tgtEl>
                                          <p:spTgt spid="119"/>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10" presetClass="entr" presetSubtype="0" fill="hold" nodeType="with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fade">
                                      <p:cBhvr>
                                        <p:cTn id="18" dur="500"/>
                                        <p:tgtEl>
                                          <p:spTgt spid="3"/>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fade">
                                      <p:cBhvr>
                                        <p:cTn id="23" dur="500"/>
                                        <p:tgtEl>
                                          <p:spTgt spid="9"/>
                                        </p:tgtEl>
                                      </p:cBhvr>
                                    </p:animEffect>
                                  </p:childTnLst>
                                </p:cTn>
                              </p:par>
                            </p:childTnLst>
                          </p:cTn>
                        </p:par>
                        <p:par>
                          <p:cTn id="24" fill="hold">
                            <p:stCondLst>
                              <p:cond delay="500"/>
                            </p:stCondLst>
                            <p:childTnLst>
                              <p:par>
                                <p:cTn id="25" presetID="22" presetClass="entr" presetSubtype="8" fill="hold" grpId="0" nodeType="afterEffect">
                                  <p:stCondLst>
                                    <p:cond delay="0"/>
                                  </p:stCondLst>
                                  <p:childTnLst>
                                    <p:set>
                                      <p:cBhvr>
                                        <p:cTn id="26" dur="1" fill="hold">
                                          <p:stCondLst>
                                            <p:cond delay="0"/>
                                          </p:stCondLst>
                                        </p:cTn>
                                        <p:tgtEl>
                                          <p:spTgt spid="118"/>
                                        </p:tgtEl>
                                        <p:attrNameLst>
                                          <p:attrName>style.visibility</p:attrName>
                                        </p:attrNameLst>
                                      </p:cBhvr>
                                      <p:to>
                                        <p:strVal val="visible"/>
                                      </p:to>
                                    </p:set>
                                    <p:animEffect transition="in" filter="wipe(left)">
                                      <p:cBhvr>
                                        <p:cTn id="27" dur="500"/>
                                        <p:tgtEl>
                                          <p:spTgt spid="118"/>
                                        </p:tgtEl>
                                      </p:cBhvr>
                                    </p:animEffect>
                                  </p:childTnLst>
                                </p:cTn>
                              </p:par>
                            </p:childTnLst>
                          </p:cTn>
                        </p:par>
                        <p:par>
                          <p:cTn id="28" fill="hold">
                            <p:stCondLst>
                              <p:cond delay="1000"/>
                            </p:stCondLst>
                            <p:childTnLst>
                              <p:par>
                                <p:cTn id="29" presetID="22" presetClass="entr" presetSubtype="8"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wipe(left)">
                                      <p:cBhvr>
                                        <p:cTn id="31" dur="500"/>
                                        <p:tgtEl>
                                          <p:spTgt spid="4"/>
                                        </p:tgtEl>
                                      </p:cBhvr>
                                    </p:animEffect>
                                  </p:childTnLst>
                                </p:cTn>
                              </p:par>
                              <p:par>
                                <p:cTn id="32" presetID="10" presetClass="entr" presetSubtype="0" fill="hold" nodeType="withEffect">
                                  <p:stCondLst>
                                    <p:cond delay="0"/>
                                  </p:stCondLst>
                                  <p:childTnLst>
                                    <p:set>
                                      <p:cBhvr>
                                        <p:cTn id="33" dur="1" fill="hold">
                                          <p:stCondLst>
                                            <p:cond delay="0"/>
                                          </p:stCondLst>
                                        </p:cTn>
                                        <p:tgtEl>
                                          <p:spTgt spid="2"/>
                                        </p:tgtEl>
                                        <p:attrNameLst>
                                          <p:attrName>style.visibility</p:attrName>
                                        </p:attrNameLst>
                                      </p:cBhvr>
                                      <p:to>
                                        <p:strVal val="visible"/>
                                      </p:to>
                                    </p:set>
                                    <p:animEffect transition="in" filter="fade">
                                      <p:cBhvr>
                                        <p:cTn id="34" dur="500"/>
                                        <p:tgtEl>
                                          <p:spTgt spid="2"/>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nodeType="click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fade">
                                      <p:cBhvr>
                                        <p:cTn id="39" dur="500"/>
                                        <p:tgtEl>
                                          <p:spTgt spid="13"/>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nodeType="clickEffect">
                                  <p:stCondLst>
                                    <p:cond delay="0"/>
                                  </p:stCondLst>
                                  <p:childTnLst>
                                    <p:set>
                                      <p:cBhvr>
                                        <p:cTn id="43" dur="1" fill="hold">
                                          <p:stCondLst>
                                            <p:cond delay="0"/>
                                          </p:stCondLst>
                                        </p:cTn>
                                        <p:tgtEl>
                                          <p:spTgt spid="12"/>
                                        </p:tgtEl>
                                        <p:attrNameLst>
                                          <p:attrName>style.visibility</p:attrName>
                                        </p:attrNameLst>
                                      </p:cBhvr>
                                      <p:to>
                                        <p:strVal val="visible"/>
                                      </p:to>
                                    </p:set>
                                    <p:animEffect transition="in" filter="fade">
                                      <p:cBhvr>
                                        <p:cTn id="44" dur="500"/>
                                        <p:tgtEl>
                                          <p:spTgt spid="12"/>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164"/>
                                        </p:tgtEl>
                                        <p:attrNameLst>
                                          <p:attrName>style.visibility</p:attrName>
                                        </p:attrNameLst>
                                      </p:cBhvr>
                                      <p:to>
                                        <p:strVal val="visible"/>
                                      </p:to>
                                    </p:set>
                                    <p:animEffect transition="in" filter="fade">
                                      <p:cBhvr>
                                        <p:cTn id="49" dur="500"/>
                                        <p:tgtEl>
                                          <p:spTgt spid="1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 grpId="0" animBg="1"/>
      <p:bldP spid="119" grpId="0" animBg="1"/>
      <p:bldP spid="164" grpId="0" animBg="1"/>
    </p:bld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Title 1"/>
          <p:cNvSpPr txBox="1">
            <a:spLocks/>
          </p:cNvSpPr>
          <p:nvPr/>
        </p:nvSpPr>
        <p:spPr>
          <a:xfrm>
            <a:off x="-76200" y="152400"/>
            <a:ext cx="92964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5400" b="1" u="sng" spc="-60" dirty="0">
                <a:solidFill>
                  <a:prstClr val="black"/>
                </a:solidFill>
                <a:latin typeface="Calibri"/>
              </a:rPr>
              <a:t>DIVA</a:t>
            </a:r>
            <a:r>
              <a:rPr lang="en-US" sz="5400" spc="-60" dirty="0">
                <a:solidFill>
                  <a:prstClr val="black"/>
                </a:solidFill>
              </a:rPr>
              <a:t> Online </a:t>
            </a:r>
            <a:r>
              <a:rPr lang="en-US" sz="5400" b="1" spc="-60" dirty="0">
                <a:solidFill>
                  <a:prstClr val="black"/>
                </a:solidFill>
                <a:latin typeface="Calibri"/>
              </a:rPr>
              <a:t>Profiling</a:t>
            </a:r>
          </a:p>
        </p:txBody>
      </p:sp>
      <p:grpSp>
        <p:nvGrpSpPr>
          <p:cNvPr id="240" name="Group 239"/>
          <p:cNvGrpSpPr/>
          <p:nvPr/>
        </p:nvGrpSpPr>
        <p:grpSpPr>
          <a:xfrm>
            <a:off x="5181601" y="1371600"/>
            <a:ext cx="4038598" cy="990600"/>
            <a:chOff x="5181601" y="1524000"/>
            <a:chExt cx="4038598" cy="990600"/>
          </a:xfrm>
        </p:grpSpPr>
        <p:grpSp>
          <p:nvGrpSpPr>
            <p:cNvPr id="241" name="Group 240"/>
            <p:cNvGrpSpPr/>
            <p:nvPr/>
          </p:nvGrpSpPr>
          <p:grpSpPr>
            <a:xfrm>
              <a:off x="5181601" y="1524000"/>
              <a:ext cx="4038598" cy="990600"/>
              <a:chOff x="5026151" y="1752600"/>
              <a:chExt cx="4038598" cy="990600"/>
            </a:xfrm>
          </p:grpSpPr>
          <p:sp>
            <p:nvSpPr>
              <p:cNvPr id="243" name="Rounded Rectangle 242"/>
              <p:cNvSpPr/>
              <p:nvPr/>
            </p:nvSpPr>
            <p:spPr>
              <a:xfrm>
                <a:off x="5026151" y="1752600"/>
                <a:ext cx="993649" cy="990600"/>
              </a:xfrm>
              <a:prstGeom prst="roundRect">
                <a:avLst/>
              </a:prstGeom>
              <a:solidFill>
                <a:schemeClr val="accent2">
                  <a:lumMod val="60000"/>
                  <a:lumOff val="40000"/>
                </a:schemeClr>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ts val="2000"/>
                  </a:lnSpc>
                </a:pPr>
                <a:endParaRPr lang="en-US" sz="2400" spc="-80" dirty="0">
                  <a:solidFill>
                    <a:prstClr val="white"/>
                  </a:solidFill>
                </a:endParaRPr>
              </a:p>
            </p:txBody>
          </p:sp>
          <p:sp>
            <p:nvSpPr>
              <p:cNvPr id="244" name="TextBox 243"/>
              <p:cNvSpPr txBox="1"/>
              <p:nvPr/>
            </p:nvSpPr>
            <p:spPr>
              <a:xfrm>
                <a:off x="6476998" y="1828800"/>
                <a:ext cx="2587751" cy="381000"/>
              </a:xfrm>
              <a:prstGeom prst="rect">
                <a:avLst/>
              </a:prstGeom>
              <a:noFill/>
            </p:spPr>
            <p:txBody>
              <a:bodyPr wrap="square" rtlCol="0" anchor="ctr">
                <a:noAutofit/>
              </a:bodyPr>
              <a:lstStyle/>
              <a:p>
                <a:pPr algn="ctr"/>
                <a:r>
                  <a:rPr lang="en-US" sz="3200" b="1" spc="-50" dirty="0">
                    <a:solidFill>
                      <a:srgbClr val="ED7D31">
                        <a:lumMod val="75000"/>
                      </a:srgbClr>
                    </a:solidFill>
                    <a:latin typeface="Calibri Light"/>
                  </a:rPr>
                  <a:t>inherently slow</a:t>
                </a:r>
              </a:p>
            </p:txBody>
          </p:sp>
        </p:grpSp>
        <p:sp>
          <p:nvSpPr>
            <p:cNvPr id="242" name="Freeform 241"/>
            <p:cNvSpPr/>
            <p:nvPr/>
          </p:nvSpPr>
          <p:spPr>
            <a:xfrm>
              <a:off x="6096000" y="1600200"/>
              <a:ext cx="603380" cy="163286"/>
            </a:xfrm>
            <a:custGeom>
              <a:avLst/>
              <a:gdLst>
                <a:gd name="connsiteX0" fmla="*/ 0 w 615821"/>
                <a:gd name="connsiteY0" fmla="*/ 8457 h 167078"/>
                <a:gd name="connsiteX1" fmla="*/ 363894 w 615821"/>
                <a:gd name="connsiteY1" fmla="*/ 17788 h 167078"/>
                <a:gd name="connsiteX2" fmla="*/ 615821 w 615821"/>
                <a:gd name="connsiteY2" fmla="*/ 167078 h 167078"/>
              </a:gdLst>
              <a:ahLst/>
              <a:cxnLst>
                <a:cxn ang="0">
                  <a:pos x="connsiteX0" y="connsiteY0"/>
                </a:cxn>
                <a:cxn ang="0">
                  <a:pos x="connsiteX1" y="connsiteY1"/>
                </a:cxn>
                <a:cxn ang="0">
                  <a:pos x="connsiteX2" y="connsiteY2"/>
                </a:cxn>
              </a:cxnLst>
              <a:rect l="l" t="t" r="r" b="b"/>
              <a:pathLst>
                <a:path w="615821" h="167078">
                  <a:moveTo>
                    <a:pt x="0" y="8457"/>
                  </a:moveTo>
                  <a:cubicBezTo>
                    <a:pt x="130628" y="-96"/>
                    <a:pt x="261257" y="-8649"/>
                    <a:pt x="363894" y="17788"/>
                  </a:cubicBezTo>
                  <a:cubicBezTo>
                    <a:pt x="466531" y="44225"/>
                    <a:pt x="541176" y="105651"/>
                    <a:pt x="615821" y="167078"/>
                  </a:cubicBezTo>
                </a:path>
              </a:pathLst>
            </a:custGeom>
            <a:noFill/>
            <a:ln w="25400" cap="rnd">
              <a:solidFill>
                <a:schemeClr val="accent2">
                  <a:lumMod val="60000"/>
                  <a:lumOff val="40000"/>
                </a:schemeClr>
              </a:solidFill>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grpSp>
        <p:nvGrpSpPr>
          <p:cNvPr id="111" name="Group 110"/>
          <p:cNvGrpSpPr/>
          <p:nvPr/>
        </p:nvGrpSpPr>
        <p:grpSpPr>
          <a:xfrm>
            <a:off x="2819401" y="1295400"/>
            <a:ext cx="3428999" cy="3429000"/>
            <a:chOff x="2667001" y="1524000"/>
            <a:chExt cx="3428999" cy="3429000"/>
          </a:xfrm>
        </p:grpSpPr>
        <p:sp>
          <p:nvSpPr>
            <p:cNvPr id="112" name="DRAM"/>
            <p:cNvSpPr/>
            <p:nvPr/>
          </p:nvSpPr>
          <p:spPr>
            <a:xfrm>
              <a:off x="32766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3" name="DRAM"/>
            <p:cNvSpPr/>
            <p:nvPr/>
          </p:nvSpPr>
          <p:spPr>
            <a:xfrm>
              <a:off x="37338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4" name="DRAM"/>
            <p:cNvSpPr/>
            <p:nvPr/>
          </p:nvSpPr>
          <p:spPr>
            <a:xfrm>
              <a:off x="41910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5" name="DRAM"/>
            <p:cNvSpPr/>
            <p:nvPr/>
          </p:nvSpPr>
          <p:spPr>
            <a:xfrm>
              <a:off x="46482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6" name="DRAM"/>
            <p:cNvSpPr/>
            <p:nvPr/>
          </p:nvSpPr>
          <p:spPr>
            <a:xfrm>
              <a:off x="51054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7" name="DRAM"/>
            <p:cNvSpPr/>
            <p:nvPr/>
          </p:nvSpPr>
          <p:spPr>
            <a:xfrm>
              <a:off x="55626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8" name="DRAM"/>
            <p:cNvSpPr/>
            <p:nvPr/>
          </p:nvSpPr>
          <p:spPr>
            <a:xfrm rot="5400000">
              <a:off x="2705101" y="16383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9" name="DRAM"/>
            <p:cNvSpPr/>
            <p:nvPr/>
          </p:nvSpPr>
          <p:spPr>
            <a:xfrm rot="5400000">
              <a:off x="2705101" y="20955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0" name="DRAM"/>
            <p:cNvSpPr/>
            <p:nvPr/>
          </p:nvSpPr>
          <p:spPr>
            <a:xfrm rot="5400000">
              <a:off x="2705101" y="25527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1" name="DRAM"/>
            <p:cNvSpPr/>
            <p:nvPr/>
          </p:nvSpPr>
          <p:spPr>
            <a:xfrm rot="5400000">
              <a:off x="2705101" y="30099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2" name="DRAM"/>
            <p:cNvSpPr/>
            <p:nvPr/>
          </p:nvSpPr>
          <p:spPr>
            <a:xfrm rot="5400000">
              <a:off x="2705101" y="34671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3" name="DRAM"/>
            <p:cNvSpPr/>
            <p:nvPr/>
          </p:nvSpPr>
          <p:spPr>
            <a:xfrm rot="5400000">
              <a:off x="2705101" y="39243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cxnSp>
          <p:nvCxnSpPr>
            <p:cNvPr id="124" name="Straight Connector 123"/>
            <p:cNvCxnSpPr>
              <a:endCxn id="112" idx="0"/>
            </p:cNvCxnSpPr>
            <p:nvPr/>
          </p:nvCxnSpPr>
          <p:spPr>
            <a:xfrm>
              <a:off x="34671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a:endCxn id="114" idx="0"/>
            </p:cNvCxnSpPr>
            <p:nvPr/>
          </p:nvCxnSpPr>
          <p:spPr>
            <a:xfrm>
              <a:off x="43815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a:endCxn id="115" idx="0"/>
            </p:cNvCxnSpPr>
            <p:nvPr/>
          </p:nvCxnSpPr>
          <p:spPr>
            <a:xfrm>
              <a:off x="48387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a:endCxn id="116" idx="0"/>
            </p:cNvCxnSpPr>
            <p:nvPr/>
          </p:nvCxnSpPr>
          <p:spPr>
            <a:xfrm>
              <a:off x="52959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a:endCxn id="117" idx="0"/>
            </p:cNvCxnSpPr>
            <p:nvPr/>
          </p:nvCxnSpPr>
          <p:spPr>
            <a:xfrm>
              <a:off x="57531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a:endCxn id="113" idx="0"/>
            </p:cNvCxnSpPr>
            <p:nvPr/>
          </p:nvCxnSpPr>
          <p:spPr>
            <a:xfrm>
              <a:off x="39243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0" name="Straight Connector 129"/>
            <p:cNvCxnSpPr>
              <a:endCxn id="118" idx="0"/>
            </p:cNvCxnSpPr>
            <p:nvPr/>
          </p:nvCxnSpPr>
          <p:spPr>
            <a:xfrm flipH="1">
              <a:off x="3124201" y="18669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1" name="Straight Connector 130"/>
            <p:cNvCxnSpPr>
              <a:endCxn id="119" idx="0"/>
            </p:cNvCxnSpPr>
            <p:nvPr/>
          </p:nvCxnSpPr>
          <p:spPr>
            <a:xfrm flipH="1">
              <a:off x="3124201" y="23241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2" name="Straight Connector 131"/>
            <p:cNvCxnSpPr>
              <a:endCxn id="120" idx="0"/>
            </p:cNvCxnSpPr>
            <p:nvPr/>
          </p:nvCxnSpPr>
          <p:spPr>
            <a:xfrm flipH="1">
              <a:off x="3124201" y="27813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3" name="Straight Connector 132"/>
            <p:cNvCxnSpPr>
              <a:endCxn id="121" idx="0"/>
            </p:cNvCxnSpPr>
            <p:nvPr/>
          </p:nvCxnSpPr>
          <p:spPr>
            <a:xfrm flipH="1">
              <a:off x="3124201" y="32385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4" name="Straight Connector 133"/>
            <p:cNvCxnSpPr>
              <a:endCxn id="122" idx="0"/>
            </p:cNvCxnSpPr>
            <p:nvPr/>
          </p:nvCxnSpPr>
          <p:spPr>
            <a:xfrm flipH="1">
              <a:off x="3124201" y="36957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a:endCxn id="123" idx="0"/>
            </p:cNvCxnSpPr>
            <p:nvPr/>
          </p:nvCxnSpPr>
          <p:spPr>
            <a:xfrm flipH="1">
              <a:off x="3124201" y="41529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nvGrpSpPr>
            <p:cNvPr id="136" name="Group 135"/>
            <p:cNvGrpSpPr/>
            <p:nvPr/>
          </p:nvGrpSpPr>
          <p:grpSpPr>
            <a:xfrm>
              <a:off x="3273552" y="1676400"/>
              <a:ext cx="2667000" cy="2667000"/>
              <a:chOff x="3657601" y="5295900"/>
              <a:chExt cx="2667000" cy="2667000"/>
            </a:xfrm>
          </p:grpSpPr>
          <p:sp>
            <p:nvSpPr>
              <p:cNvPr id="137" name="Oval 136"/>
              <p:cNvSpPr/>
              <p:nvPr/>
            </p:nvSpPr>
            <p:spPr>
              <a:xfrm>
                <a:off x="3657601" y="52959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8" name="Oval 137"/>
              <p:cNvSpPr/>
              <p:nvPr/>
            </p:nvSpPr>
            <p:spPr>
              <a:xfrm>
                <a:off x="4114801" y="52959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9" name="Oval 138"/>
              <p:cNvSpPr/>
              <p:nvPr/>
            </p:nvSpPr>
            <p:spPr>
              <a:xfrm>
                <a:off x="4572001" y="52959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0" name="Oval 139"/>
              <p:cNvSpPr/>
              <p:nvPr/>
            </p:nvSpPr>
            <p:spPr>
              <a:xfrm>
                <a:off x="5029201" y="529590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1" name="Oval 140"/>
              <p:cNvSpPr/>
              <p:nvPr/>
            </p:nvSpPr>
            <p:spPr>
              <a:xfrm>
                <a:off x="5486401" y="529590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2" name="Oval 141"/>
              <p:cNvSpPr/>
              <p:nvPr/>
            </p:nvSpPr>
            <p:spPr>
              <a:xfrm>
                <a:off x="5943601" y="529590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3" name="Oval 142"/>
              <p:cNvSpPr/>
              <p:nvPr/>
            </p:nvSpPr>
            <p:spPr>
              <a:xfrm>
                <a:off x="3657601" y="57531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4" name="Oval 143"/>
              <p:cNvSpPr/>
              <p:nvPr/>
            </p:nvSpPr>
            <p:spPr>
              <a:xfrm>
                <a:off x="4114801" y="57531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5" name="Oval 144"/>
              <p:cNvSpPr/>
              <p:nvPr/>
            </p:nvSpPr>
            <p:spPr>
              <a:xfrm>
                <a:off x="4572001" y="57531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6" name="Oval 145"/>
              <p:cNvSpPr/>
              <p:nvPr/>
            </p:nvSpPr>
            <p:spPr>
              <a:xfrm>
                <a:off x="5029201" y="57531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7" name="Oval 146"/>
              <p:cNvSpPr/>
              <p:nvPr/>
            </p:nvSpPr>
            <p:spPr>
              <a:xfrm>
                <a:off x="5486401" y="575310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8" name="Oval 147"/>
              <p:cNvSpPr/>
              <p:nvPr/>
            </p:nvSpPr>
            <p:spPr>
              <a:xfrm>
                <a:off x="5943601" y="575310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9" name="Oval 148"/>
              <p:cNvSpPr/>
              <p:nvPr/>
            </p:nvSpPr>
            <p:spPr>
              <a:xfrm>
                <a:off x="3657601" y="62103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0" name="Oval 149"/>
              <p:cNvSpPr/>
              <p:nvPr/>
            </p:nvSpPr>
            <p:spPr>
              <a:xfrm>
                <a:off x="4114801" y="62103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1" name="Oval 150"/>
              <p:cNvSpPr/>
              <p:nvPr/>
            </p:nvSpPr>
            <p:spPr>
              <a:xfrm>
                <a:off x="4572001" y="62103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2" name="Oval 151"/>
              <p:cNvSpPr/>
              <p:nvPr/>
            </p:nvSpPr>
            <p:spPr>
              <a:xfrm>
                <a:off x="5029201" y="62103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3" name="Oval 152"/>
              <p:cNvSpPr/>
              <p:nvPr/>
            </p:nvSpPr>
            <p:spPr>
              <a:xfrm>
                <a:off x="5486401" y="62103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4" name="Oval 153"/>
              <p:cNvSpPr/>
              <p:nvPr/>
            </p:nvSpPr>
            <p:spPr>
              <a:xfrm>
                <a:off x="5943601" y="621030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5" name="Oval 154"/>
              <p:cNvSpPr/>
              <p:nvPr/>
            </p:nvSpPr>
            <p:spPr>
              <a:xfrm>
                <a:off x="3657601" y="66675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6" name="Oval 155"/>
              <p:cNvSpPr/>
              <p:nvPr/>
            </p:nvSpPr>
            <p:spPr>
              <a:xfrm>
                <a:off x="4114801" y="66675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7" name="Oval 156"/>
              <p:cNvSpPr/>
              <p:nvPr/>
            </p:nvSpPr>
            <p:spPr>
              <a:xfrm>
                <a:off x="4572001" y="66675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8" name="Oval 157"/>
              <p:cNvSpPr/>
              <p:nvPr/>
            </p:nvSpPr>
            <p:spPr>
              <a:xfrm>
                <a:off x="5029201" y="66675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9" name="Oval 158"/>
              <p:cNvSpPr/>
              <p:nvPr/>
            </p:nvSpPr>
            <p:spPr>
              <a:xfrm>
                <a:off x="5486401" y="66675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0" name="Oval 159"/>
              <p:cNvSpPr/>
              <p:nvPr/>
            </p:nvSpPr>
            <p:spPr>
              <a:xfrm>
                <a:off x="5943601" y="66675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1" name="Oval 160"/>
              <p:cNvSpPr/>
              <p:nvPr/>
            </p:nvSpPr>
            <p:spPr>
              <a:xfrm>
                <a:off x="3657601" y="712470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2" name="Oval 161"/>
              <p:cNvSpPr/>
              <p:nvPr/>
            </p:nvSpPr>
            <p:spPr>
              <a:xfrm>
                <a:off x="4114801" y="71247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3" name="Oval 162"/>
              <p:cNvSpPr/>
              <p:nvPr/>
            </p:nvSpPr>
            <p:spPr>
              <a:xfrm>
                <a:off x="4572001" y="71247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4" name="Oval 163"/>
              <p:cNvSpPr/>
              <p:nvPr/>
            </p:nvSpPr>
            <p:spPr>
              <a:xfrm>
                <a:off x="5029201" y="71247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5" name="Oval 164"/>
              <p:cNvSpPr/>
              <p:nvPr/>
            </p:nvSpPr>
            <p:spPr>
              <a:xfrm>
                <a:off x="5486401" y="71247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6" name="Oval 165"/>
              <p:cNvSpPr/>
              <p:nvPr/>
            </p:nvSpPr>
            <p:spPr>
              <a:xfrm>
                <a:off x="5943601" y="71247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7" name="Oval 166"/>
              <p:cNvSpPr/>
              <p:nvPr/>
            </p:nvSpPr>
            <p:spPr>
              <a:xfrm>
                <a:off x="3657601" y="758190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8" name="Oval 167"/>
              <p:cNvSpPr/>
              <p:nvPr/>
            </p:nvSpPr>
            <p:spPr>
              <a:xfrm>
                <a:off x="4114801" y="758190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9" name="Oval 168"/>
              <p:cNvSpPr/>
              <p:nvPr/>
            </p:nvSpPr>
            <p:spPr>
              <a:xfrm>
                <a:off x="4572001" y="75819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70" name="Oval 169"/>
              <p:cNvSpPr/>
              <p:nvPr/>
            </p:nvSpPr>
            <p:spPr>
              <a:xfrm>
                <a:off x="5029201" y="75819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71" name="Oval 170"/>
              <p:cNvSpPr/>
              <p:nvPr/>
            </p:nvSpPr>
            <p:spPr>
              <a:xfrm>
                <a:off x="5486401" y="75819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72" name="Oval 171"/>
              <p:cNvSpPr/>
              <p:nvPr/>
            </p:nvSpPr>
            <p:spPr>
              <a:xfrm>
                <a:off x="5943601" y="75819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grpSp>
      </p:grpSp>
      <p:sp>
        <p:nvSpPr>
          <p:cNvPr id="235" name="Punchline"/>
          <p:cNvSpPr txBox="1"/>
          <p:nvPr/>
        </p:nvSpPr>
        <p:spPr>
          <a:xfrm>
            <a:off x="0" y="5181600"/>
            <a:ext cx="9144000" cy="533400"/>
          </a:xfrm>
          <a:prstGeom prst="rect">
            <a:avLst/>
          </a:prstGeom>
          <a:noFill/>
        </p:spPr>
        <p:txBody>
          <a:bodyPr wrap="square" rtlCol="0" anchor="ctr">
            <a:noAutofit/>
          </a:bodyPr>
          <a:lstStyle/>
          <a:p>
            <a:pPr algn="ctr"/>
            <a:r>
              <a:rPr lang="en-US" sz="3600" spc="-100" dirty="0">
                <a:solidFill>
                  <a:prstClr val="black"/>
                </a:solidFill>
                <a:latin typeface="Calibri Light"/>
              </a:rPr>
              <a:t>Profile </a:t>
            </a:r>
            <a:r>
              <a:rPr lang="en-US" sz="3600" b="1" i="1" spc="-100" dirty="0">
                <a:solidFill>
                  <a:srgbClr val="4472C4">
                    <a:lumMod val="75000"/>
                  </a:srgbClr>
                </a:solidFill>
                <a:latin typeface="Calibri Light"/>
              </a:rPr>
              <a:t>only</a:t>
            </a:r>
            <a:r>
              <a:rPr lang="en-US" sz="3600" spc="-100" dirty="0">
                <a:solidFill>
                  <a:prstClr val="black"/>
                </a:solidFill>
                <a:latin typeface="Calibri Light"/>
              </a:rPr>
              <a:t> </a:t>
            </a:r>
            <a:r>
              <a:rPr lang="en-US" sz="3600" b="1" i="1" spc="-100" dirty="0">
                <a:solidFill>
                  <a:srgbClr val="ED7D31">
                    <a:lumMod val="75000"/>
                  </a:srgbClr>
                </a:solidFill>
                <a:latin typeface="Calibri Light"/>
              </a:rPr>
              <a:t>slow regions </a:t>
            </a:r>
            <a:r>
              <a:rPr lang="en-US" sz="3600" spc="-100" dirty="0">
                <a:solidFill>
                  <a:prstClr val="black"/>
                </a:solidFill>
                <a:latin typeface="Calibri Light"/>
              </a:rPr>
              <a:t>to determine min. latency</a:t>
            </a:r>
          </a:p>
        </p:txBody>
      </p:sp>
      <p:sp>
        <p:nvSpPr>
          <p:cNvPr id="237" name="Punchline"/>
          <p:cNvSpPr txBox="1"/>
          <p:nvPr/>
        </p:nvSpPr>
        <p:spPr>
          <a:xfrm>
            <a:off x="0" y="5638800"/>
            <a:ext cx="9144000" cy="533400"/>
          </a:xfrm>
          <a:prstGeom prst="rect">
            <a:avLst/>
          </a:prstGeom>
          <a:noFill/>
        </p:spPr>
        <p:txBody>
          <a:bodyPr wrap="square" rtlCol="0" anchor="ctr">
            <a:noAutofit/>
          </a:bodyPr>
          <a:lstStyle/>
          <a:p>
            <a:pPr algn="ctr"/>
            <a:r>
              <a:rPr lang="en-US" sz="3600" spc="-100" dirty="0">
                <a:solidFill>
                  <a:prstClr val="black"/>
                </a:solidFill>
                <a:latin typeface="Calibri Light"/>
                <a:sym typeface="Wingdings" panose="05000000000000000000" pitchFamily="2" charset="2"/>
              </a:rPr>
              <a:t> </a:t>
            </a:r>
            <a:r>
              <a:rPr lang="en-US" sz="3600" b="1" i="1" spc="-100" dirty="0">
                <a:solidFill>
                  <a:srgbClr val="4472C4">
                    <a:lumMod val="75000"/>
                  </a:srgbClr>
                </a:solidFill>
                <a:latin typeface="Calibri Light"/>
                <a:sym typeface="Wingdings" panose="05000000000000000000" pitchFamily="2" charset="2"/>
              </a:rPr>
              <a:t>Dynamic</a:t>
            </a:r>
            <a:r>
              <a:rPr lang="en-US" sz="3600" spc="-100" dirty="0">
                <a:solidFill>
                  <a:prstClr val="black"/>
                </a:solidFill>
                <a:latin typeface="Calibri Light"/>
                <a:sym typeface="Wingdings" panose="05000000000000000000" pitchFamily="2" charset="2"/>
              </a:rPr>
              <a:t> &amp; </a:t>
            </a:r>
            <a:r>
              <a:rPr lang="en-US" sz="3600" b="1" i="1" spc="-100" dirty="0">
                <a:solidFill>
                  <a:srgbClr val="4472C4">
                    <a:lumMod val="75000"/>
                  </a:srgbClr>
                </a:solidFill>
                <a:latin typeface="Calibri Light"/>
                <a:sym typeface="Wingdings" panose="05000000000000000000" pitchFamily="2" charset="2"/>
              </a:rPr>
              <a:t>low cost </a:t>
            </a:r>
            <a:r>
              <a:rPr lang="en-US" sz="3600" spc="-100" dirty="0">
                <a:solidFill>
                  <a:prstClr val="black"/>
                </a:solidFill>
                <a:latin typeface="Calibri Light"/>
                <a:sym typeface="Wingdings" panose="05000000000000000000" pitchFamily="2" charset="2"/>
              </a:rPr>
              <a:t>latency optimization</a:t>
            </a:r>
            <a:endParaRPr lang="en-US" sz="3600" spc="-100" dirty="0">
              <a:solidFill>
                <a:prstClr val="black"/>
              </a:solidFill>
              <a:latin typeface="Calibri Light"/>
            </a:endParaRPr>
          </a:p>
        </p:txBody>
      </p:sp>
      <p:sp>
        <p:nvSpPr>
          <p:cNvPr id="74" name="TextBox 73"/>
          <p:cNvSpPr txBox="1"/>
          <p:nvPr/>
        </p:nvSpPr>
        <p:spPr>
          <a:xfrm>
            <a:off x="3432048" y="4724400"/>
            <a:ext cx="2663952" cy="457200"/>
          </a:xfrm>
          <a:prstGeom prst="rect">
            <a:avLst/>
          </a:prstGeom>
          <a:noFill/>
        </p:spPr>
        <p:txBody>
          <a:bodyPr wrap="square" rtlCol="0" anchor="ctr">
            <a:noAutofit/>
          </a:bodyPr>
          <a:lstStyle/>
          <a:p>
            <a:pPr algn="ctr"/>
            <a:r>
              <a:rPr lang="en-US" sz="2800" dirty="0">
                <a:solidFill>
                  <a:srgbClr val="000000"/>
                </a:solidFill>
                <a:latin typeface="Calibri Light"/>
              </a:rPr>
              <a:t>sense amplifier</a:t>
            </a:r>
          </a:p>
        </p:txBody>
      </p:sp>
      <p:sp>
        <p:nvSpPr>
          <p:cNvPr id="75" name="TextBox 74"/>
          <p:cNvSpPr txBox="1"/>
          <p:nvPr/>
        </p:nvSpPr>
        <p:spPr>
          <a:xfrm rot="5400000">
            <a:off x="1260348" y="2552700"/>
            <a:ext cx="2667000" cy="457200"/>
          </a:xfrm>
          <a:prstGeom prst="rect">
            <a:avLst/>
          </a:prstGeom>
          <a:noFill/>
        </p:spPr>
        <p:txBody>
          <a:bodyPr wrap="square" rtlCol="0" anchor="ctr">
            <a:noAutofit/>
          </a:bodyPr>
          <a:lstStyle/>
          <a:p>
            <a:pPr algn="ctr"/>
            <a:r>
              <a:rPr lang="en-US" sz="2800" dirty="0" err="1">
                <a:solidFill>
                  <a:srgbClr val="000000"/>
                </a:solidFill>
                <a:latin typeface="Calibri Light"/>
              </a:rPr>
              <a:t>wordline</a:t>
            </a:r>
            <a:r>
              <a:rPr lang="en-US" sz="2800" dirty="0">
                <a:solidFill>
                  <a:srgbClr val="000000"/>
                </a:solidFill>
                <a:latin typeface="Calibri Light"/>
              </a:rPr>
              <a:t> driver</a:t>
            </a:r>
          </a:p>
        </p:txBody>
      </p:sp>
      <p:sp>
        <p:nvSpPr>
          <p:cNvPr id="76" name="Punchline"/>
          <p:cNvSpPr txBox="1"/>
          <p:nvPr/>
        </p:nvSpPr>
        <p:spPr>
          <a:xfrm>
            <a:off x="0" y="762000"/>
            <a:ext cx="5635752" cy="533400"/>
          </a:xfrm>
          <a:prstGeom prst="rect">
            <a:avLst/>
          </a:prstGeom>
          <a:noFill/>
        </p:spPr>
        <p:txBody>
          <a:bodyPr wrap="square" rtlCol="0" anchor="ctr">
            <a:noAutofit/>
          </a:bodyPr>
          <a:lstStyle/>
          <a:p>
            <a:pPr algn="ctr"/>
            <a:r>
              <a:rPr lang="en-US" sz="3200" b="1" spc="-100" dirty="0">
                <a:solidFill>
                  <a:prstClr val="black"/>
                </a:solidFill>
              </a:rPr>
              <a:t>D</a:t>
            </a:r>
            <a:r>
              <a:rPr lang="en-US" sz="3200" spc="-100" dirty="0">
                <a:solidFill>
                  <a:prstClr val="black"/>
                </a:solidFill>
              </a:rPr>
              <a:t>esign-</a:t>
            </a:r>
            <a:r>
              <a:rPr lang="en-US" sz="3200" b="1" spc="-100" dirty="0">
                <a:solidFill>
                  <a:prstClr val="black"/>
                </a:solidFill>
              </a:rPr>
              <a:t>I</a:t>
            </a:r>
            <a:r>
              <a:rPr lang="en-US" sz="3200" spc="-100" dirty="0">
                <a:solidFill>
                  <a:prstClr val="black"/>
                </a:solidFill>
              </a:rPr>
              <a:t>nduced</a:t>
            </a:r>
            <a:r>
              <a:rPr lang="en-US" sz="3200" spc="-100" dirty="0">
                <a:solidFill>
                  <a:prstClr val="black"/>
                </a:solidFill>
                <a:latin typeface="Calibri Light"/>
              </a:rPr>
              <a:t>-</a:t>
            </a:r>
            <a:r>
              <a:rPr lang="en-US" sz="3200" b="1" spc="-100" dirty="0">
                <a:solidFill>
                  <a:prstClr val="black"/>
                </a:solidFill>
              </a:rPr>
              <a:t>V</a:t>
            </a:r>
            <a:r>
              <a:rPr lang="en-US" sz="3200" spc="-100" dirty="0">
                <a:solidFill>
                  <a:prstClr val="black"/>
                </a:solidFill>
                <a:latin typeface="Calibri Light"/>
              </a:rPr>
              <a:t>ariation-</a:t>
            </a:r>
            <a:r>
              <a:rPr lang="en-US" sz="3200" b="1" spc="-100" dirty="0">
                <a:solidFill>
                  <a:prstClr val="black"/>
                </a:solidFill>
              </a:rPr>
              <a:t>A</a:t>
            </a:r>
            <a:r>
              <a:rPr lang="en-US" sz="3200" spc="-100" dirty="0">
                <a:solidFill>
                  <a:prstClr val="black"/>
                </a:solidFill>
                <a:latin typeface="Calibri Light"/>
              </a:rPr>
              <a:t>ware</a:t>
            </a:r>
          </a:p>
        </p:txBody>
      </p:sp>
    </p:spTree>
    <p:extLst>
      <p:ext uri="{BB962C8B-B14F-4D97-AF65-F5344CB8AC3E}">
        <p14:creationId xmlns:p14="http://schemas.microsoft.com/office/powerpoint/2010/main" val="567436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76"/>
                                        </p:tgtEl>
                                        <p:attrNameLst>
                                          <p:attrName>style.visibility</p:attrName>
                                        </p:attrNameLst>
                                      </p:cBhvr>
                                      <p:to>
                                        <p:strVal val="visible"/>
                                      </p:to>
                                    </p:set>
                                    <p:animEffect transition="in" filter="wipe(left)">
                                      <p:cBhvr>
                                        <p:cTn id="7" dur="500"/>
                                        <p:tgtEl>
                                          <p:spTgt spid="7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40"/>
                                        </p:tgtEl>
                                        <p:attrNameLst>
                                          <p:attrName>style.visibility</p:attrName>
                                        </p:attrNameLst>
                                      </p:cBhvr>
                                      <p:to>
                                        <p:strVal val="visible"/>
                                      </p:to>
                                    </p:set>
                                    <p:animEffect transition="in" filter="fade">
                                      <p:cBhvr>
                                        <p:cTn id="12" dur="500"/>
                                        <p:tgtEl>
                                          <p:spTgt spid="240"/>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35"/>
                                        </p:tgtEl>
                                        <p:attrNameLst>
                                          <p:attrName>style.visibility</p:attrName>
                                        </p:attrNameLst>
                                      </p:cBhvr>
                                      <p:to>
                                        <p:strVal val="visible"/>
                                      </p:to>
                                    </p:set>
                                    <p:animEffect transition="in" filter="fade">
                                      <p:cBhvr>
                                        <p:cTn id="17" dur="500"/>
                                        <p:tgtEl>
                                          <p:spTgt spid="235"/>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37"/>
                                        </p:tgtEl>
                                        <p:attrNameLst>
                                          <p:attrName>style.visibility</p:attrName>
                                        </p:attrNameLst>
                                      </p:cBhvr>
                                      <p:to>
                                        <p:strVal val="visible"/>
                                      </p:to>
                                    </p:set>
                                    <p:animEffect transition="in" filter="fade">
                                      <p:cBhvr>
                                        <p:cTn id="22" dur="500"/>
                                        <p:tgtEl>
                                          <p:spTgt spid="2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 grpId="0"/>
      <p:bldP spid="237" grpId="0"/>
      <p:bldP spid="76" grpId="0"/>
    </p:bld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p:cNvGrpSpPr/>
          <p:nvPr/>
        </p:nvGrpSpPr>
        <p:grpSpPr>
          <a:xfrm>
            <a:off x="5181601" y="1371600"/>
            <a:ext cx="4038599" cy="990600"/>
            <a:chOff x="5181601" y="1524000"/>
            <a:chExt cx="4038599" cy="990600"/>
          </a:xfrm>
        </p:grpSpPr>
        <p:grpSp>
          <p:nvGrpSpPr>
            <p:cNvPr id="108" name="Group 107"/>
            <p:cNvGrpSpPr/>
            <p:nvPr/>
          </p:nvGrpSpPr>
          <p:grpSpPr>
            <a:xfrm>
              <a:off x="5181601" y="1524000"/>
              <a:ext cx="4038599" cy="990600"/>
              <a:chOff x="5026151" y="1752600"/>
              <a:chExt cx="4038599" cy="990600"/>
            </a:xfrm>
          </p:grpSpPr>
          <p:sp>
            <p:nvSpPr>
              <p:cNvPr id="109" name="Rounded Rectangle 108"/>
              <p:cNvSpPr/>
              <p:nvPr/>
            </p:nvSpPr>
            <p:spPr>
              <a:xfrm>
                <a:off x="5026151" y="1752600"/>
                <a:ext cx="993649" cy="990600"/>
              </a:xfrm>
              <a:prstGeom prst="roundRect">
                <a:avLst/>
              </a:prstGeom>
              <a:solidFill>
                <a:schemeClr val="accent2">
                  <a:lumMod val="60000"/>
                  <a:lumOff val="40000"/>
                </a:schemeClr>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ts val="2000"/>
                  </a:lnSpc>
                </a:pPr>
                <a:endParaRPr lang="en-US" sz="2400" spc="-80" dirty="0">
                  <a:solidFill>
                    <a:prstClr val="white"/>
                  </a:solidFill>
                </a:endParaRPr>
              </a:p>
            </p:txBody>
          </p:sp>
          <p:sp>
            <p:nvSpPr>
              <p:cNvPr id="110" name="TextBox 109"/>
              <p:cNvSpPr txBox="1"/>
              <p:nvPr/>
            </p:nvSpPr>
            <p:spPr>
              <a:xfrm>
                <a:off x="6476998" y="1828800"/>
                <a:ext cx="2587752" cy="381000"/>
              </a:xfrm>
              <a:prstGeom prst="rect">
                <a:avLst/>
              </a:prstGeom>
              <a:noFill/>
            </p:spPr>
            <p:txBody>
              <a:bodyPr wrap="square" rtlCol="0" anchor="ctr">
                <a:noAutofit/>
              </a:bodyPr>
              <a:lstStyle/>
              <a:p>
                <a:pPr algn="ctr"/>
                <a:r>
                  <a:rPr lang="en-US" sz="3200" b="1" spc="-50" dirty="0">
                    <a:solidFill>
                      <a:srgbClr val="ED7D31">
                        <a:lumMod val="75000"/>
                      </a:srgbClr>
                    </a:solidFill>
                    <a:latin typeface="Calibri Light"/>
                  </a:rPr>
                  <a:t>inherently slow</a:t>
                </a:r>
              </a:p>
            </p:txBody>
          </p:sp>
        </p:grpSp>
        <p:sp>
          <p:nvSpPr>
            <p:cNvPr id="13" name="Freeform 12"/>
            <p:cNvSpPr/>
            <p:nvPr/>
          </p:nvSpPr>
          <p:spPr>
            <a:xfrm>
              <a:off x="6096000" y="1600200"/>
              <a:ext cx="603380" cy="163286"/>
            </a:xfrm>
            <a:custGeom>
              <a:avLst/>
              <a:gdLst>
                <a:gd name="connsiteX0" fmla="*/ 0 w 615821"/>
                <a:gd name="connsiteY0" fmla="*/ 8457 h 167078"/>
                <a:gd name="connsiteX1" fmla="*/ 363894 w 615821"/>
                <a:gd name="connsiteY1" fmla="*/ 17788 h 167078"/>
                <a:gd name="connsiteX2" fmla="*/ 615821 w 615821"/>
                <a:gd name="connsiteY2" fmla="*/ 167078 h 167078"/>
              </a:gdLst>
              <a:ahLst/>
              <a:cxnLst>
                <a:cxn ang="0">
                  <a:pos x="connsiteX0" y="connsiteY0"/>
                </a:cxn>
                <a:cxn ang="0">
                  <a:pos x="connsiteX1" y="connsiteY1"/>
                </a:cxn>
                <a:cxn ang="0">
                  <a:pos x="connsiteX2" y="connsiteY2"/>
                </a:cxn>
              </a:cxnLst>
              <a:rect l="l" t="t" r="r" b="b"/>
              <a:pathLst>
                <a:path w="615821" h="167078">
                  <a:moveTo>
                    <a:pt x="0" y="8457"/>
                  </a:moveTo>
                  <a:cubicBezTo>
                    <a:pt x="130628" y="-96"/>
                    <a:pt x="261257" y="-8649"/>
                    <a:pt x="363894" y="17788"/>
                  </a:cubicBezTo>
                  <a:cubicBezTo>
                    <a:pt x="466531" y="44225"/>
                    <a:pt x="541176" y="105651"/>
                    <a:pt x="615821" y="167078"/>
                  </a:cubicBezTo>
                </a:path>
              </a:pathLst>
            </a:custGeom>
            <a:noFill/>
            <a:ln w="25400" cap="rnd">
              <a:solidFill>
                <a:schemeClr val="accent2">
                  <a:lumMod val="60000"/>
                  <a:lumOff val="40000"/>
                </a:schemeClr>
              </a:solidFill>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76" name="Rounded Rectangle 75"/>
          <p:cNvSpPr/>
          <p:nvPr/>
        </p:nvSpPr>
        <p:spPr>
          <a:xfrm>
            <a:off x="3810000" y="2286000"/>
            <a:ext cx="527303" cy="533400"/>
          </a:xfrm>
          <a:prstGeom prst="roundRect">
            <a:avLst/>
          </a:prstGeom>
          <a:solidFill>
            <a:schemeClr val="accent2">
              <a:lumMod val="75000"/>
            </a:schemeClr>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ts val="2000"/>
              </a:lnSpc>
            </a:pPr>
            <a:endParaRPr lang="en-US" sz="2400" spc="-80" dirty="0">
              <a:solidFill>
                <a:prstClr val="white"/>
              </a:solidFill>
            </a:endParaRPr>
          </a:p>
        </p:txBody>
      </p:sp>
      <p:sp>
        <p:nvSpPr>
          <p:cNvPr id="77" name="Rounded Rectangle 76"/>
          <p:cNvSpPr/>
          <p:nvPr/>
        </p:nvSpPr>
        <p:spPr>
          <a:xfrm>
            <a:off x="4724400" y="3657600"/>
            <a:ext cx="527303" cy="533400"/>
          </a:xfrm>
          <a:prstGeom prst="roundRect">
            <a:avLst/>
          </a:prstGeom>
          <a:solidFill>
            <a:schemeClr val="accent2">
              <a:lumMod val="75000"/>
            </a:schemeClr>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ts val="2000"/>
              </a:lnSpc>
            </a:pPr>
            <a:endParaRPr lang="en-US" sz="2400" spc="-80" dirty="0">
              <a:solidFill>
                <a:prstClr val="white"/>
              </a:solidFill>
            </a:endParaRPr>
          </a:p>
        </p:txBody>
      </p:sp>
      <p:sp>
        <p:nvSpPr>
          <p:cNvPr id="78" name="Rounded Rectangle 77"/>
          <p:cNvSpPr/>
          <p:nvPr/>
        </p:nvSpPr>
        <p:spPr>
          <a:xfrm>
            <a:off x="3358897" y="3200400"/>
            <a:ext cx="527303" cy="533400"/>
          </a:xfrm>
          <a:prstGeom prst="roundRect">
            <a:avLst/>
          </a:prstGeom>
          <a:solidFill>
            <a:schemeClr val="accent2">
              <a:lumMod val="75000"/>
            </a:schemeClr>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ts val="2000"/>
              </a:lnSpc>
            </a:pPr>
            <a:endParaRPr lang="en-US" sz="2400" spc="-80" dirty="0">
              <a:solidFill>
                <a:prstClr val="white"/>
              </a:solidFill>
            </a:endParaRPr>
          </a:p>
        </p:txBody>
      </p:sp>
      <p:sp>
        <p:nvSpPr>
          <p:cNvPr id="328" name="Title 1"/>
          <p:cNvSpPr txBox="1">
            <a:spLocks/>
          </p:cNvSpPr>
          <p:nvPr/>
        </p:nvSpPr>
        <p:spPr>
          <a:xfrm>
            <a:off x="-76200" y="152401"/>
            <a:ext cx="92964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5400" b="1" u="sng" spc="-60" dirty="0">
                <a:solidFill>
                  <a:prstClr val="black"/>
                </a:solidFill>
                <a:latin typeface="Calibri"/>
              </a:rPr>
              <a:t>DIVA</a:t>
            </a:r>
            <a:r>
              <a:rPr lang="en-US" sz="5400" spc="-60" dirty="0">
                <a:solidFill>
                  <a:prstClr val="black"/>
                </a:solidFill>
              </a:rPr>
              <a:t> Online </a:t>
            </a:r>
            <a:r>
              <a:rPr lang="en-US" sz="5400" b="1" spc="-60" dirty="0">
                <a:solidFill>
                  <a:prstClr val="black"/>
                </a:solidFill>
                <a:latin typeface="Calibri"/>
              </a:rPr>
              <a:t>Profiling</a:t>
            </a:r>
          </a:p>
        </p:txBody>
      </p:sp>
      <p:grpSp>
        <p:nvGrpSpPr>
          <p:cNvPr id="111" name="Group 110"/>
          <p:cNvGrpSpPr/>
          <p:nvPr/>
        </p:nvGrpSpPr>
        <p:grpSpPr>
          <a:xfrm>
            <a:off x="2819401" y="1295400"/>
            <a:ext cx="3428999" cy="3429000"/>
            <a:chOff x="2667001" y="1524000"/>
            <a:chExt cx="3428999" cy="3429000"/>
          </a:xfrm>
        </p:grpSpPr>
        <p:sp>
          <p:nvSpPr>
            <p:cNvPr id="112" name="DRAM"/>
            <p:cNvSpPr/>
            <p:nvPr/>
          </p:nvSpPr>
          <p:spPr>
            <a:xfrm>
              <a:off x="32766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3" name="DRAM"/>
            <p:cNvSpPr/>
            <p:nvPr/>
          </p:nvSpPr>
          <p:spPr>
            <a:xfrm>
              <a:off x="37338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4" name="DRAM"/>
            <p:cNvSpPr/>
            <p:nvPr/>
          </p:nvSpPr>
          <p:spPr>
            <a:xfrm>
              <a:off x="41910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5" name="DRAM"/>
            <p:cNvSpPr/>
            <p:nvPr/>
          </p:nvSpPr>
          <p:spPr>
            <a:xfrm>
              <a:off x="46482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6" name="DRAM"/>
            <p:cNvSpPr/>
            <p:nvPr/>
          </p:nvSpPr>
          <p:spPr>
            <a:xfrm>
              <a:off x="51054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7" name="DRAM"/>
            <p:cNvSpPr/>
            <p:nvPr/>
          </p:nvSpPr>
          <p:spPr>
            <a:xfrm>
              <a:off x="55626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8" name="DRAM"/>
            <p:cNvSpPr/>
            <p:nvPr/>
          </p:nvSpPr>
          <p:spPr>
            <a:xfrm rot="5400000">
              <a:off x="2705101" y="16383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9" name="DRAM"/>
            <p:cNvSpPr/>
            <p:nvPr/>
          </p:nvSpPr>
          <p:spPr>
            <a:xfrm rot="5400000">
              <a:off x="2705101" y="20955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0" name="DRAM"/>
            <p:cNvSpPr/>
            <p:nvPr/>
          </p:nvSpPr>
          <p:spPr>
            <a:xfrm rot="5400000">
              <a:off x="2705101" y="25527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1" name="DRAM"/>
            <p:cNvSpPr/>
            <p:nvPr/>
          </p:nvSpPr>
          <p:spPr>
            <a:xfrm rot="5400000">
              <a:off x="2705101" y="30099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2" name="DRAM"/>
            <p:cNvSpPr/>
            <p:nvPr/>
          </p:nvSpPr>
          <p:spPr>
            <a:xfrm rot="5400000">
              <a:off x="2705101" y="34671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3" name="DRAM"/>
            <p:cNvSpPr/>
            <p:nvPr/>
          </p:nvSpPr>
          <p:spPr>
            <a:xfrm rot="5400000">
              <a:off x="2705101" y="39243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cxnSp>
          <p:nvCxnSpPr>
            <p:cNvPr id="124" name="Straight Connector 123"/>
            <p:cNvCxnSpPr>
              <a:endCxn id="112" idx="0"/>
            </p:cNvCxnSpPr>
            <p:nvPr/>
          </p:nvCxnSpPr>
          <p:spPr>
            <a:xfrm>
              <a:off x="34671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a:endCxn id="114" idx="0"/>
            </p:cNvCxnSpPr>
            <p:nvPr/>
          </p:nvCxnSpPr>
          <p:spPr>
            <a:xfrm>
              <a:off x="43815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a:endCxn id="115" idx="0"/>
            </p:cNvCxnSpPr>
            <p:nvPr/>
          </p:nvCxnSpPr>
          <p:spPr>
            <a:xfrm>
              <a:off x="48387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a:endCxn id="116" idx="0"/>
            </p:cNvCxnSpPr>
            <p:nvPr/>
          </p:nvCxnSpPr>
          <p:spPr>
            <a:xfrm>
              <a:off x="52959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a:endCxn id="117" idx="0"/>
            </p:cNvCxnSpPr>
            <p:nvPr/>
          </p:nvCxnSpPr>
          <p:spPr>
            <a:xfrm>
              <a:off x="57531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a:endCxn id="113" idx="0"/>
            </p:cNvCxnSpPr>
            <p:nvPr/>
          </p:nvCxnSpPr>
          <p:spPr>
            <a:xfrm>
              <a:off x="39243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0" name="Straight Connector 129"/>
            <p:cNvCxnSpPr>
              <a:endCxn id="118" idx="0"/>
            </p:cNvCxnSpPr>
            <p:nvPr/>
          </p:nvCxnSpPr>
          <p:spPr>
            <a:xfrm flipH="1">
              <a:off x="3124201" y="18669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1" name="Straight Connector 130"/>
            <p:cNvCxnSpPr>
              <a:endCxn id="119" idx="0"/>
            </p:cNvCxnSpPr>
            <p:nvPr/>
          </p:nvCxnSpPr>
          <p:spPr>
            <a:xfrm flipH="1">
              <a:off x="3124201" y="23241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2" name="Straight Connector 131"/>
            <p:cNvCxnSpPr>
              <a:endCxn id="120" idx="0"/>
            </p:cNvCxnSpPr>
            <p:nvPr/>
          </p:nvCxnSpPr>
          <p:spPr>
            <a:xfrm flipH="1">
              <a:off x="3124201" y="27813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3" name="Straight Connector 132"/>
            <p:cNvCxnSpPr>
              <a:endCxn id="121" idx="0"/>
            </p:cNvCxnSpPr>
            <p:nvPr/>
          </p:nvCxnSpPr>
          <p:spPr>
            <a:xfrm flipH="1">
              <a:off x="3124201" y="32385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4" name="Straight Connector 133"/>
            <p:cNvCxnSpPr>
              <a:endCxn id="122" idx="0"/>
            </p:cNvCxnSpPr>
            <p:nvPr/>
          </p:nvCxnSpPr>
          <p:spPr>
            <a:xfrm flipH="1">
              <a:off x="3124201" y="36957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a:endCxn id="123" idx="0"/>
            </p:cNvCxnSpPr>
            <p:nvPr/>
          </p:nvCxnSpPr>
          <p:spPr>
            <a:xfrm flipH="1">
              <a:off x="3124201" y="41529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nvGrpSpPr>
            <p:cNvPr id="136" name="Group 135"/>
            <p:cNvGrpSpPr/>
            <p:nvPr/>
          </p:nvGrpSpPr>
          <p:grpSpPr>
            <a:xfrm>
              <a:off x="3273552" y="1676400"/>
              <a:ext cx="2667000" cy="2667000"/>
              <a:chOff x="3657601" y="5295900"/>
              <a:chExt cx="2667000" cy="2667000"/>
            </a:xfrm>
          </p:grpSpPr>
          <p:sp>
            <p:nvSpPr>
              <p:cNvPr id="137" name="Oval 136"/>
              <p:cNvSpPr/>
              <p:nvPr/>
            </p:nvSpPr>
            <p:spPr>
              <a:xfrm>
                <a:off x="3657601" y="52959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8" name="Oval 137"/>
              <p:cNvSpPr/>
              <p:nvPr/>
            </p:nvSpPr>
            <p:spPr>
              <a:xfrm>
                <a:off x="4114801" y="52959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9" name="Oval 138"/>
              <p:cNvSpPr/>
              <p:nvPr/>
            </p:nvSpPr>
            <p:spPr>
              <a:xfrm>
                <a:off x="4572001" y="52959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0" name="Oval 139"/>
              <p:cNvSpPr/>
              <p:nvPr/>
            </p:nvSpPr>
            <p:spPr>
              <a:xfrm>
                <a:off x="5029201" y="529590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1" name="Oval 140"/>
              <p:cNvSpPr/>
              <p:nvPr/>
            </p:nvSpPr>
            <p:spPr>
              <a:xfrm>
                <a:off x="5486401" y="529590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2" name="Oval 141"/>
              <p:cNvSpPr/>
              <p:nvPr/>
            </p:nvSpPr>
            <p:spPr>
              <a:xfrm>
                <a:off x="5943601" y="529590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3" name="Oval 142"/>
              <p:cNvSpPr/>
              <p:nvPr/>
            </p:nvSpPr>
            <p:spPr>
              <a:xfrm>
                <a:off x="3657601" y="57531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4" name="Oval 143"/>
              <p:cNvSpPr/>
              <p:nvPr/>
            </p:nvSpPr>
            <p:spPr>
              <a:xfrm>
                <a:off x="4114801" y="57531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5" name="Oval 144"/>
              <p:cNvSpPr/>
              <p:nvPr/>
            </p:nvSpPr>
            <p:spPr>
              <a:xfrm>
                <a:off x="4572001" y="57531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6" name="Oval 145"/>
              <p:cNvSpPr/>
              <p:nvPr/>
            </p:nvSpPr>
            <p:spPr>
              <a:xfrm>
                <a:off x="5029201" y="57531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7" name="Oval 146"/>
              <p:cNvSpPr/>
              <p:nvPr/>
            </p:nvSpPr>
            <p:spPr>
              <a:xfrm>
                <a:off x="5486401" y="575310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8" name="Oval 147"/>
              <p:cNvSpPr/>
              <p:nvPr/>
            </p:nvSpPr>
            <p:spPr>
              <a:xfrm>
                <a:off x="5943601" y="575310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9" name="Oval 148"/>
              <p:cNvSpPr/>
              <p:nvPr/>
            </p:nvSpPr>
            <p:spPr>
              <a:xfrm>
                <a:off x="3657601" y="62103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1" name="Oval 150"/>
              <p:cNvSpPr/>
              <p:nvPr/>
            </p:nvSpPr>
            <p:spPr>
              <a:xfrm>
                <a:off x="4572001" y="62103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2" name="Oval 151"/>
              <p:cNvSpPr/>
              <p:nvPr/>
            </p:nvSpPr>
            <p:spPr>
              <a:xfrm>
                <a:off x="5029201" y="62103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3" name="Oval 152"/>
              <p:cNvSpPr/>
              <p:nvPr/>
            </p:nvSpPr>
            <p:spPr>
              <a:xfrm>
                <a:off x="5486401" y="62103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4" name="Oval 153"/>
              <p:cNvSpPr/>
              <p:nvPr/>
            </p:nvSpPr>
            <p:spPr>
              <a:xfrm>
                <a:off x="5943601" y="621030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5" name="Oval 154"/>
              <p:cNvSpPr/>
              <p:nvPr/>
            </p:nvSpPr>
            <p:spPr>
              <a:xfrm>
                <a:off x="3657601" y="66675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6" name="Oval 155"/>
              <p:cNvSpPr/>
              <p:nvPr/>
            </p:nvSpPr>
            <p:spPr>
              <a:xfrm>
                <a:off x="4114801" y="66675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7" name="Oval 156"/>
              <p:cNvSpPr/>
              <p:nvPr/>
            </p:nvSpPr>
            <p:spPr>
              <a:xfrm>
                <a:off x="4572001" y="66675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8" name="Oval 157"/>
              <p:cNvSpPr/>
              <p:nvPr/>
            </p:nvSpPr>
            <p:spPr>
              <a:xfrm>
                <a:off x="5029201" y="66675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9" name="Oval 158"/>
              <p:cNvSpPr/>
              <p:nvPr/>
            </p:nvSpPr>
            <p:spPr>
              <a:xfrm>
                <a:off x="5486401" y="66675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0" name="Oval 159"/>
              <p:cNvSpPr/>
              <p:nvPr/>
            </p:nvSpPr>
            <p:spPr>
              <a:xfrm>
                <a:off x="5943601" y="66675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2" name="Oval 161"/>
              <p:cNvSpPr/>
              <p:nvPr/>
            </p:nvSpPr>
            <p:spPr>
              <a:xfrm>
                <a:off x="4114801" y="71247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3" name="Oval 162"/>
              <p:cNvSpPr/>
              <p:nvPr/>
            </p:nvSpPr>
            <p:spPr>
              <a:xfrm>
                <a:off x="4572001" y="71247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4" name="Oval 163"/>
              <p:cNvSpPr/>
              <p:nvPr/>
            </p:nvSpPr>
            <p:spPr>
              <a:xfrm>
                <a:off x="5029201" y="71247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5" name="Oval 164"/>
              <p:cNvSpPr/>
              <p:nvPr/>
            </p:nvSpPr>
            <p:spPr>
              <a:xfrm>
                <a:off x="5486401" y="71247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6" name="Oval 165"/>
              <p:cNvSpPr/>
              <p:nvPr/>
            </p:nvSpPr>
            <p:spPr>
              <a:xfrm>
                <a:off x="5943601" y="71247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7" name="Oval 166"/>
              <p:cNvSpPr/>
              <p:nvPr/>
            </p:nvSpPr>
            <p:spPr>
              <a:xfrm>
                <a:off x="3657601" y="758190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8" name="Oval 167"/>
              <p:cNvSpPr/>
              <p:nvPr/>
            </p:nvSpPr>
            <p:spPr>
              <a:xfrm>
                <a:off x="4114801" y="758190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9" name="Oval 168"/>
              <p:cNvSpPr/>
              <p:nvPr/>
            </p:nvSpPr>
            <p:spPr>
              <a:xfrm>
                <a:off x="4572001" y="75819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71" name="Oval 170"/>
              <p:cNvSpPr/>
              <p:nvPr/>
            </p:nvSpPr>
            <p:spPr>
              <a:xfrm>
                <a:off x="5486401" y="75819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72" name="Oval 171"/>
              <p:cNvSpPr/>
              <p:nvPr/>
            </p:nvSpPr>
            <p:spPr>
              <a:xfrm>
                <a:off x="5943601" y="75819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grpSp>
      </p:grpSp>
      <p:sp>
        <p:nvSpPr>
          <p:cNvPr id="73" name="Oval 72"/>
          <p:cNvSpPr/>
          <p:nvPr/>
        </p:nvSpPr>
        <p:spPr>
          <a:xfrm>
            <a:off x="3962400" y="2438400"/>
            <a:ext cx="228600" cy="2286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74" name="Oval 73"/>
          <p:cNvSpPr/>
          <p:nvPr/>
        </p:nvSpPr>
        <p:spPr>
          <a:xfrm>
            <a:off x="3505200" y="3352800"/>
            <a:ext cx="222504" cy="2286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75" name="Oval 74"/>
          <p:cNvSpPr/>
          <p:nvPr/>
        </p:nvSpPr>
        <p:spPr>
          <a:xfrm>
            <a:off x="4876800" y="3810000"/>
            <a:ext cx="222504" cy="2286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70" name="Oval 69"/>
          <p:cNvSpPr/>
          <p:nvPr/>
        </p:nvSpPr>
        <p:spPr>
          <a:xfrm>
            <a:off x="3425952" y="327660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71" name="Oval 70"/>
          <p:cNvSpPr/>
          <p:nvPr/>
        </p:nvSpPr>
        <p:spPr>
          <a:xfrm>
            <a:off x="3883152" y="23622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72" name="Oval 71"/>
          <p:cNvSpPr/>
          <p:nvPr/>
        </p:nvSpPr>
        <p:spPr>
          <a:xfrm>
            <a:off x="4797552" y="3733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grpSp>
        <p:nvGrpSpPr>
          <p:cNvPr id="11" name="Group 10"/>
          <p:cNvGrpSpPr/>
          <p:nvPr/>
        </p:nvGrpSpPr>
        <p:grpSpPr>
          <a:xfrm>
            <a:off x="228600" y="1447800"/>
            <a:ext cx="4575810" cy="2293620"/>
            <a:chOff x="228600" y="1600200"/>
            <a:chExt cx="4575810" cy="2293620"/>
          </a:xfrm>
        </p:grpSpPr>
        <p:sp>
          <p:nvSpPr>
            <p:cNvPr id="83" name="TextBox 82"/>
            <p:cNvSpPr txBox="1"/>
            <p:nvPr/>
          </p:nvSpPr>
          <p:spPr>
            <a:xfrm>
              <a:off x="228600" y="1600200"/>
              <a:ext cx="2130551" cy="381000"/>
            </a:xfrm>
            <a:prstGeom prst="rect">
              <a:avLst/>
            </a:prstGeom>
            <a:noFill/>
          </p:spPr>
          <p:txBody>
            <a:bodyPr wrap="square" rtlCol="0" anchor="ctr">
              <a:noAutofit/>
            </a:bodyPr>
            <a:lstStyle/>
            <a:p>
              <a:pPr algn="ctr">
                <a:lnSpc>
                  <a:spcPts val="2500"/>
                </a:lnSpc>
              </a:pPr>
              <a:r>
                <a:rPr lang="en-US" sz="3200" b="1" spc="-50" dirty="0">
                  <a:solidFill>
                    <a:srgbClr val="ED7D31">
                      <a:lumMod val="75000"/>
                    </a:srgbClr>
                  </a:solidFill>
                  <a:latin typeface="Calibri Light"/>
                </a:rPr>
                <a:t>slow cells  </a:t>
              </a:r>
            </a:p>
          </p:txBody>
        </p:sp>
        <p:grpSp>
          <p:nvGrpSpPr>
            <p:cNvPr id="10" name="Group 9"/>
            <p:cNvGrpSpPr/>
            <p:nvPr/>
          </p:nvGrpSpPr>
          <p:grpSpPr>
            <a:xfrm>
              <a:off x="2305050" y="1828797"/>
              <a:ext cx="2499360" cy="2065023"/>
              <a:chOff x="2305050" y="1828797"/>
              <a:chExt cx="2499360" cy="2065023"/>
            </a:xfrm>
          </p:grpSpPr>
          <p:sp>
            <p:nvSpPr>
              <p:cNvPr id="7" name="Freeform 6"/>
              <p:cNvSpPr/>
              <p:nvPr/>
            </p:nvSpPr>
            <p:spPr>
              <a:xfrm>
                <a:off x="2305050" y="1828798"/>
                <a:ext cx="1577340" cy="685801"/>
              </a:xfrm>
              <a:custGeom>
                <a:avLst/>
                <a:gdLst>
                  <a:gd name="connsiteX0" fmla="*/ 1577340 w 1577340"/>
                  <a:gd name="connsiteY0" fmla="*/ 727710 h 727710"/>
                  <a:gd name="connsiteX1" fmla="*/ 1080135 w 1577340"/>
                  <a:gd name="connsiteY1" fmla="*/ 137160 h 727710"/>
                  <a:gd name="connsiteX2" fmla="*/ 0 w 1577340"/>
                  <a:gd name="connsiteY2" fmla="*/ 0 h 727710"/>
                </a:gdLst>
                <a:ahLst/>
                <a:cxnLst>
                  <a:cxn ang="0">
                    <a:pos x="connsiteX0" y="connsiteY0"/>
                  </a:cxn>
                  <a:cxn ang="0">
                    <a:pos x="connsiteX1" y="connsiteY1"/>
                  </a:cxn>
                  <a:cxn ang="0">
                    <a:pos x="connsiteX2" y="connsiteY2"/>
                  </a:cxn>
                </a:cxnLst>
                <a:rect l="l" t="t" r="r" b="b"/>
                <a:pathLst>
                  <a:path w="1577340" h="727710">
                    <a:moveTo>
                      <a:pt x="1577340" y="727710"/>
                    </a:moveTo>
                    <a:cubicBezTo>
                      <a:pt x="1460182" y="493077"/>
                      <a:pt x="1343025" y="258445"/>
                      <a:pt x="1080135" y="137160"/>
                    </a:cubicBezTo>
                    <a:cubicBezTo>
                      <a:pt x="817245" y="15875"/>
                      <a:pt x="179705" y="24447"/>
                      <a:pt x="0" y="0"/>
                    </a:cubicBezTo>
                  </a:path>
                </a:pathLst>
              </a:custGeom>
              <a:noFill/>
              <a:ln w="25400">
                <a:solidFill>
                  <a:schemeClr val="accent2">
                    <a:lumMod val="75000"/>
                  </a:schemeClr>
                </a:solidFill>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8" name="Freeform 7"/>
              <p:cNvSpPr/>
              <p:nvPr/>
            </p:nvSpPr>
            <p:spPr>
              <a:xfrm>
                <a:off x="2362200" y="1828797"/>
                <a:ext cx="2442210" cy="2065023"/>
              </a:xfrm>
              <a:custGeom>
                <a:avLst/>
                <a:gdLst>
                  <a:gd name="connsiteX0" fmla="*/ 2487930 w 2487930"/>
                  <a:gd name="connsiteY0" fmla="*/ 2061210 h 2061210"/>
                  <a:gd name="connsiteX1" fmla="*/ 1581150 w 2487930"/>
                  <a:gd name="connsiteY1" fmla="*/ 1337310 h 2061210"/>
                  <a:gd name="connsiteX2" fmla="*/ 979170 w 2487930"/>
                  <a:gd name="connsiteY2" fmla="*/ 400050 h 2061210"/>
                  <a:gd name="connsiteX3" fmla="*/ 0 w 2487930"/>
                  <a:gd name="connsiteY3" fmla="*/ 0 h 2061210"/>
                </a:gdLst>
                <a:ahLst/>
                <a:cxnLst>
                  <a:cxn ang="0">
                    <a:pos x="connsiteX0" y="connsiteY0"/>
                  </a:cxn>
                  <a:cxn ang="0">
                    <a:pos x="connsiteX1" y="connsiteY1"/>
                  </a:cxn>
                  <a:cxn ang="0">
                    <a:pos x="connsiteX2" y="connsiteY2"/>
                  </a:cxn>
                  <a:cxn ang="0">
                    <a:pos x="connsiteX3" y="connsiteY3"/>
                  </a:cxn>
                </a:cxnLst>
                <a:rect l="l" t="t" r="r" b="b"/>
                <a:pathLst>
                  <a:path w="2487930" h="2061210">
                    <a:moveTo>
                      <a:pt x="2487930" y="2061210"/>
                    </a:moveTo>
                    <a:cubicBezTo>
                      <a:pt x="2160270" y="1837690"/>
                      <a:pt x="1832610" y="1614170"/>
                      <a:pt x="1581150" y="1337310"/>
                    </a:cubicBezTo>
                    <a:cubicBezTo>
                      <a:pt x="1329690" y="1060450"/>
                      <a:pt x="1242695" y="622935"/>
                      <a:pt x="979170" y="400050"/>
                    </a:cubicBezTo>
                    <a:cubicBezTo>
                      <a:pt x="715645" y="177165"/>
                      <a:pt x="160655" y="68580"/>
                      <a:pt x="0" y="0"/>
                    </a:cubicBezTo>
                  </a:path>
                </a:pathLst>
              </a:custGeom>
              <a:noFill/>
              <a:ln w="25400" cap="rnd">
                <a:solidFill>
                  <a:schemeClr val="accent2">
                    <a:lumMod val="75000"/>
                  </a:schemeClr>
                </a:solidFill>
                <a:headEnd type="none"/>
                <a:tailEnd type="none" w="lg"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9" name="Freeform 8"/>
              <p:cNvSpPr/>
              <p:nvPr/>
            </p:nvSpPr>
            <p:spPr>
              <a:xfrm>
                <a:off x="2362200" y="1828800"/>
                <a:ext cx="1066800" cy="1596390"/>
              </a:xfrm>
              <a:custGeom>
                <a:avLst/>
                <a:gdLst>
                  <a:gd name="connsiteX0" fmla="*/ 1108710 w 1108710"/>
                  <a:gd name="connsiteY0" fmla="*/ 1596390 h 1596390"/>
                  <a:gd name="connsiteX1" fmla="*/ 586740 w 1108710"/>
                  <a:gd name="connsiteY1" fmla="*/ 403860 h 1596390"/>
                  <a:gd name="connsiteX2" fmla="*/ 0 w 1108710"/>
                  <a:gd name="connsiteY2" fmla="*/ 0 h 1596390"/>
                </a:gdLst>
                <a:ahLst/>
                <a:cxnLst>
                  <a:cxn ang="0">
                    <a:pos x="connsiteX0" y="connsiteY0"/>
                  </a:cxn>
                  <a:cxn ang="0">
                    <a:pos x="connsiteX1" y="connsiteY1"/>
                  </a:cxn>
                  <a:cxn ang="0">
                    <a:pos x="connsiteX2" y="connsiteY2"/>
                  </a:cxn>
                </a:cxnLst>
                <a:rect l="l" t="t" r="r" b="b"/>
                <a:pathLst>
                  <a:path w="1108710" h="1596390">
                    <a:moveTo>
                      <a:pt x="1108710" y="1596390"/>
                    </a:moveTo>
                    <a:cubicBezTo>
                      <a:pt x="940117" y="1133157"/>
                      <a:pt x="771525" y="669925"/>
                      <a:pt x="586740" y="403860"/>
                    </a:cubicBezTo>
                    <a:cubicBezTo>
                      <a:pt x="401955" y="137795"/>
                      <a:pt x="200977" y="68897"/>
                      <a:pt x="0" y="0"/>
                    </a:cubicBezTo>
                  </a:path>
                </a:pathLst>
              </a:custGeom>
              <a:noFill/>
              <a:ln w="25400" cap="rnd">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grpSp>
      <p:sp>
        <p:nvSpPr>
          <p:cNvPr id="92" name="TextBox 91"/>
          <p:cNvSpPr txBox="1"/>
          <p:nvPr/>
        </p:nvSpPr>
        <p:spPr>
          <a:xfrm>
            <a:off x="6550151" y="1981200"/>
            <a:ext cx="2593849" cy="685800"/>
          </a:xfrm>
          <a:prstGeom prst="rect">
            <a:avLst/>
          </a:prstGeom>
          <a:noFill/>
        </p:spPr>
        <p:txBody>
          <a:bodyPr wrap="square" rtlCol="0" anchor="ctr">
            <a:noAutofit/>
          </a:bodyPr>
          <a:lstStyle/>
          <a:p>
            <a:pPr algn="ctr">
              <a:lnSpc>
                <a:spcPts val="2500"/>
              </a:lnSpc>
            </a:pPr>
            <a:r>
              <a:rPr lang="en-US" sz="2800" spc="-50" dirty="0">
                <a:solidFill>
                  <a:prstClr val="black"/>
                </a:solidFill>
                <a:latin typeface="Calibri Light"/>
              </a:rPr>
              <a:t>design-induced</a:t>
            </a:r>
          </a:p>
          <a:p>
            <a:pPr algn="ctr">
              <a:lnSpc>
                <a:spcPts val="2500"/>
              </a:lnSpc>
            </a:pPr>
            <a:r>
              <a:rPr lang="en-US" sz="2800" spc="-50" dirty="0">
                <a:solidFill>
                  <a:prstClr val="black"/>
                </a:solidFill>
                <a:latin typeface="Calibri Light"/>
              </a:rPr>
              <a:t>variation</a:t>
            </a:r>
          </a:p>
        </p:txBody>
      </p:sp>
      <p:sp>
        <p:nvSpPr>
          <p:cNvPr id="93" name="TextBox 92"/>
          <p:cNvSpPr txBox="1"/>
          <p:nvPr/>
        </p:nvSpPr>
        <p:spPr>
          <a:xfrm>
            <a:off x="-3049" y="1981200"/>
            <a:ext cx="2593849" cy="685800"/>
          </a:xfrm>
          <a:prstGeom prst="rect">
            <a:avLst/>
          </a:prstGeom>
          <a:noFill/>
        </p:spPr>
        <p:txBody>
          <a:bodyPr wrap="square" rtlCol="0" anchor="ctr">
            <a:noAutofit/>
          </a:bodyPr>
          <a:lstStyle/>
          <a:p>
            <a:pPr algn="ctr">
              <a:lnSpc>
                <a:spcPts val="2500"/>
              </a:lnSpc>
            </a:pPr>
            <a:r>
              <a:rPr lang="en-US" sz="2800" spc="-50" dirty="0">
                <a:solidFill>
                  <a:prstClr val="black"/>
                </a:solidFill>
                <a:latin typeface="Calibri Light"/>
              </a:rPr>
              <a:t>process</a:t>
            </a:r>
          </a:p>
          <a:p>
            <a:pPr algn="ctr">
              <a:lnSpc>
                <a:spcPts val="2500"/>
              </a:lnSpc>
            </a:pPr>
            <a:r>
              <a:rPr lang="en-US" sz="2800" spc="-50" dirty="0">
                <a:solidFill>
                  <a:prstClr val="black"/>
                </a:solidFill>
                <a:latin typeface="Calibri Light"/>
              </a:rPr>
              <a:t>variation</a:t>
            </a:r>
          </a:p>
        </p:txBody>
      </p:sp>
      <p:sp>
        <p:nvSpPr>
          <p:cNvPr id="94" name="TextBox 93"/>
          <p:cNvSpPr txBox="1"/>
          <p:nvPr/>
        </p:nvSpPr>
        <p:spPr>
          <a:xfrm>
            <a:off x="6553200" y="2590800"/>
            <a:ext cx="2593849" cy="685800"/>
          </a:xfrm>
          <a:prstGeom prst="rect">
            <a:avLst/>
          </a:prstGeom>
          <a:noFill/>
        </p:spPr>
        <p:txBody>
          <a:bodyPr wrap="square" rtlCol="0" anchor="ctr">
            <a:noAutofit/>
          </a:bodyPr>
          <a:lstStyle/>
          <a:p>
            <a:pPr algn="ctr">
              <a:lnSpc>
                <a:spcPts val="2500"/>
              </a:lnSpc>
            </a:pPr>
            <a:r>
              <a:rPr lang="en-US" sz="2800" spc="-50" dirty="0">
                <a:solidFill>
                  <a:prstClr val="black"/>
                </a:solidFill>
                <a:latin typeface="Calibri Light"/>
              </a:rPr>
              <a:t>localized error</a:t>
            </a:r>
          </a:p>
        </p:txBody>
      </p:sp>
      <p:sp>
        <p:nvSpPr>
          <p:cNvPr id="95" name="TextBox 94"/>
          <p:cNvSpPr txBox="1"/>
          <p:nvPr/>
        </p:nvSpPr>
        <p:spPr>
          <a:xfrm>
            <a:off x="0" y="2590800"/>
            <a:ext cx="2593849" cy="685800"/>
          </a:xfrm>
          <a:prstGeom prst="rect">
            <a:avLst/>
          </a:prstGeom>
          <a:noFill/>
        </p:spPr>
        <p:txBody>
          <a:bodyPr wrap="square" rtlCol="0" anchor="ctr">
            <a:noAutofit/>
          </a:bodyPr>
          <a:lstStyle/>
          <a:p>
            <a:pPr algn="ctr">
              <a:lnSpc>
                <a:spcPts val="2500"/>
              </a:lnSpc>
            </a:pPr>
            <a:r>
              <a:rPr lang="en-US" sz="2800" spc="-50" dirty="0">
                <a:solidFill>
                  <a:prstClr val="black"/>
                </a:solidFill>
                <a:latin typeface="Calibri Light"/>
              </a:rPr>
              <a:t>random error</a:t>
            </a:r>
          </a:p>
        </p:txBody>
      </p:sp>
      <p:sp>
        <p:nvSpPr>
          <p:cNvPr id="96" name="TextBox 95"/>
          <p:cNvSpPr txBox="1"/>
          <p:nvPr/>
        </p:nvSpPr>
        <p:spPr>
          <a:xfrm>
            <a:off x="6553200" y="4038600"/>
            <a:ext cx="2593849" cy="685800"/>
          </a:xfrm>
          <a:prstGeom prst="rect">
            <a:avLst/>
          </a:prstGeom>
          <a:noFill/>
        </p:spPr>
        <p:txBody>
          <a:bodyPr wrap="square" rtlCol="0" anchor="ctr">
            <a:noAutofit/>
          </a:bodyPr>
          <a:lstStyle/>
          <a:p>
            <a:pPr algn="ctr">
              <a:lnSpc>
                <a:spcPts val="2500"/>
              </a:lnSpc>
            </a:pPr>
            <a:r>
              <a:rPr lang="en-US" sz="3200" b="1" spc="-50" dirty="0">
                <a:solidFill>
                  <a:prstClr val="black"/>
                </a:solidFill>
                <a:latin typeface="Calibri Light"/>
              </a:rPr>
              <a:t>online profiling</a:t>
            </a:r>
          </a:p>
        </p:txBody>
      </p:sp>
      <p:sp>
        <p:nvSpPr>
          <p:cNvPr id="97" name="TextBox 96"/>
          <p:cNvSpPr txBox="1"/>
          <p:nvPr/>
        </p:nvSpPr>
        <p:spPr>
          <a:xfrm>
            <a:off x="-76200" y="4038600"/>
            <a:ext cx="2740153" cy="685800"/>
          </a:xfrm>
          <a:prstGeom prst="rect">
            <a:avLst/>
          </a:prstGeom>
          <a:noFill/>
        </p:spPr>
        <p:txBody>
          <a:bodyPr wrap="square" rtlCol="0" anchor="ctr">
            <a:noAutofit/>
          </a:bodyPr>
          <a:lstStyle/>
          <a:p>
            <a:pPr algn="ctr">
              <a:lnSpc>
                <a:spcPts val="2500"/>
              </a:lnSpc>
            </a:pPr>
            <a:r>
              <a:rPr lang="en-US" sz="3200" b="1" spc="-50" dirty="0">
                <a:solidFill>
                  <a:prstClr val="black"/>
                </a:solidFill>
                <a:latin typeface="Calibri Light"/>
              </a:rPr>
              <a:t>error-correcting code</a:t>
            </a:r>
          </a:p>
        </p:txBody>
      </p:sp>
      <p:sp>
        <p:nvSpPr>
          <p:cNvPr id="98" name="Down Arrow 97"/>
          <p:cNvSpPr/>
          <p:nvPr/>
        </p:nvSpPr>
        <p:spPr>
          <a:xfrm>
            <a:off x="914400" y="3272790"/>
            <a:ext cx="762000" cy="689610"/>
          </a:xfrm>
          <a:prstGeom prst="downArrow">
            <a:avLst>
              <a:gd name="adj1" fmla="val 50000"/>
              <a:gd name="adj2" fmla="val 31317"/>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9" name="Down Arrow 98"/>
          <p:cNvSpPr/>
          <p:nvPr/>
        </p:nvSpPr>
        <p:spPr>
          <a:xfrm>
            <a:off x="7467600" y="3276600"/>
            <a:ext cx="762000" cy="689610"/>
          </a:xfrm>
          <a:prstGeom prst="downArrow">
            <a:avLst>
              <a:gd name="adj1" fmla="val 50000"/>
              <a:gd name="adj2" fmla="val 31317"/>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1" name="Punchline"/>
          <p:cNvSpPr txBox="1"/>
          <p:nvPr/>
        </p:nvSpPr>
        <p:spPr>
          <a:xfrm>
            <a:off x="0" y="5181600"/>
            <a:ext cx="9144000" cy="533400"/>
          </a:xfrm>
          <a:prstGeom prst="rect">
            <a:avLst/>
          </a:prstGeom>
          <a:noFill/>
        </p:spPr>
        <p:txBody>
          <a:bodyPr wrap="square" rtlCol="0" anchor="ctr">
            <a:noAutofit/>
          </a:bodyPr>
          <a:lstStyle/>
          <a:p>
            <a:pPr algn="ctr"/>
            <a:r>
              <a:rPr lang="en-US" sz="3600" spc="-100" dirty="0">
                <a:solidFill>
                  <a:prstClr val="black"/>
                </a:solidFill>
                <a:latin typeface="Calibri Light"/>
              </a:rPr>
              <a:t>Combine </a:t>
            </a:r>
            <a:r>
              <a:rPr lang="en-US" sz="3600" b="1" spc="-100" dirty="0">
                <a:solidFill>
                  <a:srgbClr val="4472C4">
                    <a:lumMod val="75000"/>
                  </a:srgbClr>
                </a:solidFill>
                <a:latin typeface="Calibri Light"/>
              </a:rPr>
              <a:t>error-correcting codes </a:t>
            </a:r>
            <a:r>
              <a:rPr lang="en-US" sz="3600" spc="-100" dirty="0">
                <a:solidFill>
                  <a:prstClr val="black"/>
                </a:solidFill>
                <a:latin typeface="Calibri Light"/>
              </a:rPr>
              <a:t>&amp;</a:t>
            </a:r>
            <a:r>
              <a:rPr lang="en-US" sz="3600" b="1" spc="-100" dirty="0">
                <a:solidFill>
                  <a:srgbClr val="4472C4">
                    <a:lumMod val="75000"/>
                  </a:srgbClr>
                </a:solidFill>
                <a:latin typeface="Calibri Light"/>
              </a:rPr>
              <a:t> online profiling</a:t>
            </a:r>
          </a:p>
        </p:txBody>
      </p:sp>
      <p:sp>
        <p:nvSpPr>
          <p:cNvPr id="102" name="Punchline"/>
          <p:cNvSpPr txBox="1"/>
          <p:nvPr/>
        </p:nvSpPr>
        <p:spPr>
          <a:xfrm>
            <a:off x="0" y="5638800"/>
            <a:ext cx="9144000" cy="533400"/>
          </a:xfrm>
          <a:prstGeom prst="rect">
            <a:avLst/>
          </a:prstGeom>
          <a:noFill/>
        </p:spPr>
        <p:txBody>
          <a:bodyPr wrap="square" rtlCol="0" anchor="ctr">
            <a:noAutofit/>
          </a:bodyPr>
          <a:lstStyle/>
          <a:p>
            <a:pPr algn="ctr"/>
            <a:r>
              <a:rPr lang="en-US" sz="3600" spc="-100" dirty="0">
                <a:solidFill>
                  <a:prstClr val="black"/>
                </a:solidFill>
                <a:latin typeface="Calibri Light"/>
                <a:sym typeface="Wingdings" panose="05000000000000000000" pitchFamily="2" charset="2"/>
              </a:rPr>
              <a:t> </a:t>
            </a:r>
            <a:r>
              <a:rPr lang="en-US" sz="3600" b="1" spc="-100" dirty="0">
                <a:solidFill>
                  <a:srgbClr val="4472C4">
                    <a:lumMod val="75000"/>
                  </a:srgbClr>
                </a:solidFill>
                <a:latin typeface="Calibri Light"/>
                <a:sym typeface="Wingdings" panose="05000000000000000000" pitchFamily="2" charset="2"/>
              </a:rPr>
              <a:t>Reliably</a:t>
            </a:r>
            <a:r>
              <a:rPr lang="en-US" sz="3600" spc="-100" dirty="0">
                <a:solidFill>
                  <a:prstClr val="black"/>
                </a:solidFill>
                <a:latin typeface="Calibri Light"/>
                <a:sym typeface="Wingdings" panose="05000000000000000000" pitchFamily="2" charset="2"/>
              </a:rPr>
              <a:t> reduce DRAM latency</a:t>
            </a:r>
            <a:endParaRPr lang="en-US" sz="3600" spc="-100" dirty="0">
              <a:solidFill>
                <a:prstClr val="black"/>
              </a:solidFill>
              <a:latin typeface="Calibri Light"/>
            </a:endParaRPr>
          </a:p>
        </p:txBody>
      </p:sp>
      <p:sp>
        <p:nvSpPr>
          <p:cNvPr id="100" name="TextBox 99"/>
          <p:cNvSpPr txBox="1"/>
          <p:nvPr/>
        </p:nvSpPr>
        <p:spPr>
          <a:xfrm>
            <a:off x="3432048" y="4724400"/>
            <a:ext cx="2663952" cy="457200"/>
          </a:xfrm>
          <a:prstGeom prst="rect">
            <a:avLst/>
          </a:prstGeom>
          <a:noFill/>
        </p:spPr>
        <p:txBody>
          <a:bodyPr wrap="square" rtlCol="0" anchor="ctr">
            <a:noAutofit/>
          </a:bodyPr>
          <a:lstStyle/>
          <a:p>
            <a:pPr algn="ctr"/>
            <a:r>
              <a:rPr lang="en-US" sz="2800" dirty="0">
                <a:solidFill>
                  <a:srgbClr val="000000"/>
                </a:solidFill>
                <a:latin typeface="Calibri Light"/>
              </a:rPr>
              <a:t>sense amplifier</a:t>
            </a:r>
          </a:p>
        </p:txBody>
      </p:sp>
      <p:sp>
        <p:nvSpPr>
          <p:cNvPr id="105" name="TextBox 104"/>
          <p:cNvSpPr txBox="1"/>
          <p:nvPr/>
        </p:nvSpPr>
        <p:spPr>
          <a:xfrm rot="5400000">
            <a:off x="1260348" y="2552700"/>
            <a:ext cx="2667000" cy="457200"/>
          </a:xfrm>
          <a:prstGeom prst="rect">
            <a:avLst/>
          </a:prstGeom>
          <a:noFill/>
        </p:spPr>
        <p:txBody>
          <a:bodyPr wrap="square" rtlCol="0" anchor="ctr">
            <a:noAutofit/>
          </a:bodyPr>
          <a:lstStyle/>
          <a:p>
            <a:pPr algn="ctr"/>
            <a:r>
              <a:rPr lang="en-US" sz="2800" dirty="0" err="1">
                <a:solidFill>
                  <a:srgbClr val="000000"/>
                </a:solidFill>
                <a:latin typeface="Calibri Light"/>
              </a:rPr>
              <a:t>wordline</a:t>
            </a:r>
            <a:r>
              <a:rPr lang="en-US" sz="2800" dirty="0">
                <a:solidFill>
                  <a:srgbClr val="000000"/>
                </a:solidFill>
                <a:latin typeface="Calibri Light"/>
              </a:rPr>
              <a:t> driver</a:t>
            </a:r>
          </a:p>
        </p:txBody>
      </p:sp>
      <p:sp>
        <p:nvSpPr>
          <p:cNvPr id="104" name="Punchline"/>
          <p:cNvSpPr txBox="1"/>
          <p:nvPr/>
        </p:nvSpPr>
        <p:spPr>
          <a:xfrm>
            <a:off x="0" y="762000"/>
            <a:ext cx="5635752" cy="533400"/>
          </a:xfrm>
          <a:prstGeom prst="rect">
            <a:avLst/>
          </a:prstGeom>
          <a:noFill/>
        </p:spPr>
        <p:txBody>
          <a:bodyPr wrap="square" rtlCol="0" anchor="ctr">
            <a:noAutofit/>
          </a:bodyPr>
          <a:lstStyle/>
          <a:p>
            <a:pPr algn="ctr"/>
            <a:r>
              <a:rPr lang="en-US" sz="3200" b="1" spc="-100" dirty="0">
                <a:solidFill>
                  <a:prstClr val="black"/>
                </a:solidFill>
              </a:rPr>
              <a:t>D</a:t>
            </a:r>
            <a:r>
              <a:rPr lang="en-US" sz="3200" spc="-100" dirty="0">
                <a:solidFill>
                  <a:prstClr val="black"/>
                </a:solidFill>
              </a:rPr>
              <a:t>esign-</a:t>
            </a:r>
            <a:r>
              <a:rPr lang="en-US" sz="3200" b="1" spc="-100" dirty="0">
                <a:solidFill>
                  <a:prstClr val="black"/>
                </a:solidFill>
              </a:rPr>
              <a:t>I</a:t>
            </a:r>
            <a:r>
              <a:rPr lang="en-US" sz="3200" spc="-100" dirty="0">
                <a:solidFill>
                  <a:prstClr val="black"/>
                </a:solidFill>
              </a:rPr>
              <a:t>nduced</a:t>
            </a:r>
            <a:r>
              <a:rPr lang="en-US" sz="3200" spc="-100" dirty="0">
                <a:solidFill>
                  <a:prstClr val="black"/>
                </a:solidFill>
                <a:latin typeface="Calibri Light"/>
              </a:rPr>
              <a:t>-</a:t>
            </a:r>
            <a:r>
              <a:rPr lang="en-US" sz="3200" b="1" spc="-100" dirty="0">
                <a:solidFill>
                  <a:prstClr val="black"/>
                </a:solidFill>
              </a:rPr>
              <a:t>V</a:t>
            </a:r>
            <a:r>
              <a:rPr lang="en-US" sz="3200" spc="-100" dirty="0">
                <a:solidFill>
                  <a:prstClr val="black"/>
                </a:solidFill>
                <a:latin typeface="Calibri Light"/>
              </a:rPr>
              <a:t>ariation-</a:t>
            </a:r>
            <a:r>
              <a:rPr lang="en-US" sz="3200" b="1" spc="-100" dirty="0">
                <a:solidFill>
                  <a:prstClr val="black"/>
                </a:solidFill>
              </a:rPr>
              <a:t>A</a:t>
            </a:r>
            <a:r>
              <a:rPr lang="en-US" sz="3200" spc="-100" dirty="0">
                <a:solidFill>
                  <a:prstClr val="black"/>
                </a:solidFill>
                <a:latin typeface="Calibri Light"/>
              </a:rPr>
              <a:t>ware</a:t>
            </a:r>
          </a:p>
        </p:txBody>
      </p:sp>
    </p:spTree>
    <p:extLst>
      <p:ext uri="{BB962C8B-B14F-4D97-AF65-F5344CB8AC3E}">
        <p14:creationId xmlns:p14="http://schemas.microsoft.com/office/powerpoint/2010/main" val="11632537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withEffect">
                                  <p:stCondLst>
                                    <p:cond delay="0"/>
                                  </p:stCondLst>
                                  <p:childTnLst>
                                    <p:animEffect transition="out" filter="fade">
                                      <p:cBhvr>
                                        <p:cTn id="6" dur="500"/>
                                        <p:tgtEl>
                                          <p:spTgt spid="71"/>
                                        </p:tgtEl>
                                      </p:cBhvr>
                                    </p:animEffect>
                                    <p:set>
                                      <p:cBhvr>
                                        <p:cTn id="7" dur="1" fill="hold">
                                          <p:stCondLst>
                                            <p:cond delay="499"/>
                                          </p:stCondLst>
                                        </p:cTn>
                                        <p:tgtEl>
                                          <p:spTgt spid="71"/>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500"/>
                                        <p:tgtEl>
                                          <p:spTgt spid="70"/>
                                        </p:tgtEl>
                                      </p:cBhvr>
                                    </p:animEffect>
                                    <p:set>
                                      <p:cBhvr>
                                        <p:cTn id="10" dur="1" fill="hold">
                                          <p:stCondLst>
                                            <p:cond delay="499"/>
                                          </p:stCondLst>
                                        </p:cTn>
                                        <p:tgtEl>
                                          <p:spTgt spid="70"/>
                                        </p:tgtEl>
                                        <p:attrNameLst>
                                          <p:attrName>style.visibility</p:attrName>
                                        </p:attrNameLst>
                                      </p:cBhvr>
                                      <p:to>
                                        <p:strVal val="hidden"/>
                                      </p:to>
                                    </p:set>
                                  </p:childTnLst>
                                </p:cTn>
                              </p:par>
                              <p:par>
                                <p:cTn id="11" presetID="10" presetClass="exit" presetSubtype="0" fill="hold" grpId="0" nodeType="withEffect">
                                  <p:stCondLst>
                                    <p:cond delay="0"/>
                                  </p:stCondLst>
                                  <p:childTnLst>
                                    <p:animEffect transition="out" filter="fade">
                                      <p:cBhvr>
                                        <p:cTn id="12" dur="500"/>
                                        <p:tgtEl>
                                          <p:spTgt spid="72"/>
                                        </p:tgtEl>
                                      </p:cBhvr>
                                    </p:animEffect>
                                    <p:set>
                                      <p:cBhvr>
                                        <p:cTn id="13" dur="1" fill="hold">
                                          <p:stCondLst>
                                            <p:cond delay="499"/>
                                          </p:stCondLst>
                                        </p:cTn>
                                        <p:tgtEl>
                                          <p:spTgt spid="72"/>
                                        </p:tgtEl>
                                        <p:attrNameLst>
                                          <p:attrName>style.visibility</p:attrName>
                                        </p:attrNameLst>
                                      </p:cBhvr>
                                      <p:to>
                                        <p:strVal val="hidden"/>
                                      </p:to>
                                    </p:set>
                                  </p:child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78"/>
                                        </p:tgtEl>
                                        <p:attrNameLst>
                                          <p:attrName>style.visibility</p:attrName>
                                        </p:attrNameLst>
                                      </p:cBhvr>
                                      <p:to>
                                        <p:strVal val="visible"/>
                                      </p:to>
                                    </p:set>
                                    <p:animEffect transition="in" filter="fade">
                                      <p:cBhvr>
                                        <p:cTn id="17" dur="500"/>
                                        <p:tgtEl>
                                          <p:spTgt spid="78"/>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76"/>
                                        </p:tgtEl>
                                        <p:attrNameLst>
                                          <p:attrName>style.visibility</p:attrName>
                                        </p:attrNameLst>
                                      </p:cBhvr>
                                      <p:to>
                                        <p:strVal val="visible"/>
                                      </p:to>
                                    </p:set>
                                    <p:animEffect transition="in" filter="fade">
                                      <p:cBhvr>
                                        <p:cTn id="20" dur="500"/>
                                        <p:tgtEl>
                                          <p:spTgt spid="76"/>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77"/>
                                        </p:tgtEl>
                                        <p:attrNameLst>
                                          <p:attrName>style.visibility</p:attrName>
                                        </p:attrNameLst>
                                      </p:cBhvr>
                                      <p:to>
                                        <p:strVal val="visible"/>
                                      </p:to>
                                    </p:set>
                                    <p:animEffect transition="in" filter="fade">
                                      <p:cBhvr>
                                        <p:cTn id="23" dur="500"/>
                                        <p:tgtEl>
                                          <p:spTgt spid="77"/>
                                        </p:tgtEl>
                                      </p:cBhvr>
                                    </p:animEffect>
                                  </p:childTnLst>
                                </p:cTn>
                              </p:par>
                            </p:childTnLst>
                          </p:cTn>
                        </p:par>
                        <p:par>
                          <p:cTn id="24" fill="hold">
                            <p:stCondLst>
                              <p:cond delay="1000"/>
                            </p:stCondLst>
                            <p:childTnLst>
                              <p:par>
                                <p:cTn id="25" presetID="10" presetClass="entr" presetSubtype="0" fill="hold" nodeType="after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fade">
                                      <p:cBhvr>
                                        <p:cTn id="27" dur="500"/>
                                        <p:tgtEl>
                                          <p:spTgt spid="11"/>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92"/>
                                        </p:tgtEl>
                                        <p:attrNameLst>
                                          <p:attrName>style.visibility</p:attrName>
                                        </p:attrNameLst>
                                      </p:cBhvr>
                                      <p:to>
                                        <p:strVal val="visible"/>
                                      </p:to>
                                    </p:set>
                                    <p:animEffect transition="in" filter="fade">
                                      <p:cBhvr>
                                        <p:cTn id="32" dur="500"/>
                                        <p:tgtEl>
                                          <p:spTgt spid="92"/>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93"/>
                                        </p:tgtEl>
                                        <p:attrNameLst>
                                          <p:attrName>style.visibility</p:attrName>
                                        </p:attrNameLst>
                                      </p:cBhvr>
                                      <p:to>
                                        <p:strVal val="visible"/>
                                      </p:to>
                                    </p:set>
                                    <p:animEffect transition="in" filter="fade">
                                      <p:cBhvr>
                                        <p:cTn id="35" dur="500"/>
                                        <p:tgtEl>
                                          <p:spTgt spid="93"/>
                                        </p:tgtEl>
                                      </p:cBhvr>
                                    </p:animEffect>
                                  </p:childTnLst>
                                </p:cTn>
                              </p:par>
                            </p:childTnLst>
                          </p:cTn>
                        </p:par>
                        <p:par>
                          <p:cTn id="36" fill="hold">
                            <p:stCondLst>
                              <p:cond delay="500"/>
                            </p:stCondLst>
                            <p:childTnLst>
                              <p:par>
                                <p:cTn id="37" presetID="10" presetClass="entr" presetSubtype="0" fill="hold" grpId="0" nodeType="afterEffect">
                                  <p:stCondLst>
                                    <p:cond delay="0"/>
                                  </p:stCondLst>
                                  <p:childTnLst>
                                    <p:set>
                                      <p:cBhvr>
                                        <p:cTn id="38" dur="1" fill="hold">
                                          <p:stCondLst>
                                            <p:cond delay="0"/>
                                          </p:stCondLst>
                                        </p:cTn>
                                        <p:tgtEl>
                                          <p:spTgt spid="94"/>
                                        </p:tgtEl>
                                        <p:attrNameLst>
                                          <p:attrName>style.visibility</p:attrName>
                                        </p:attrNameLst>
                                      </p:cBhvr>
                                      <p:to>
                                        <p:strVal val="visible"/>
                                      </p:to>
                                    </p:set>
                                    <p:animEffect transition="in" filter="fade">
                                      <p:cBhvr>
                                        <p:cTn id="39" dur="500"/>
                                        <p:tgtEl>
                                          <p:spTgt spid="94"/>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95"/>
                                        </p:tgtEl>
                                        <p:attrNameLst>
                                          <p:attrName>style.visibility</p:attrName>
                                        </p:attrNameLst>
                                      </p:cBhvr>
                                      <p:to>
                                        <p:strVal val="visible"/>
                                      </p:to>
                                    </p:set>
                                    <p:animEffect transition="in" filter="fade">
                                      <p:cBhvr>
                                        <p:cTn id="42" dur="500"/>
                                        <p:tgtEl>
                                          <p:spTgt spid="95"/>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1" fill="hold" grpId="0" nodeType="clickEffect">
                                  <p:stCondLst>
                                    <p:cond delay="0"/>
                                  </p:stCondLst>
                                  <p:childTnLst>
                                    <p:set>
                                      <p:cBhvr>
                                        <p:cTn id="46" dur="1" fill="hold">
                                          <p:stCondLst>
                                            <p:cond delay="0"/>
                                          </p:stCondLst>
                                        </p:cTn>
                                        <p:tgtEl>
                                          <p:spTgt spid="98"/>
                                        </p:tgtEl>
                                        <p:attrNameLst>
                                          <p:attrName>style.visibility</p:attrName>
                                        </p:attrNameLst>
                                      </p:cBhvr>
                                      <p:to>
                                        <p:strVal val="visible"/>
                                      </p:to>
                                    </p:set>
                                    <p:animEffect transition="in" filter="wipe(up)">
                                      <p:cBhvr>
                                        <p:cTn id="47" dur="500"/>
                                        <p:tgtEl>
                                          <p:spTgt spid="98"/>
                                        </p:tgtEl>
                                      </p:cBhvr>
                                    </p:animEffect>
                                  </p:childTnLst>
                                </p:cTn>
                              </p:par>
                            </p:childTnLst>
                          </p:cTn>
                        </p:par>
                        <p:par>
                          <p:cTn id="48" fill="hold">
                            <p:stCondLst>
                              <p:cond delay="500"/>
                            </p:stCondLst>
                            <p:childTnLst>
                              <p:par>
                                <p:cTn id="49" presetID="22" presetClass="entr" presetSubtype="1" fill="hold" grpId="0" nodeType="afterEffect">
                                  <p:stCondLst>
                                    <p:cond delay="0"/>
                                  </p:stCondLst>
                                  <p:childTnLst>
                                    <p:set>
                                      <p:cBhvr>
                                        <p:cTn id="50" dur="1" fill="hold">
                                          <p:stCondLst>
                                            <p:cond delay="0"/>
                                          </p:stCondLst>
                                        </p:cTn>
                                        <p:tgtEl>
                                          <p:spTgt spid="97"/>
                                        </p:tgtEl>
                                        <p:attrNameLst>
                                          <p:attrName>style.visibility</p:attrName>
                                        </p:attrNameLst>
                                      </p:cBhvr>
                                      <p:to>
                                        <p:strVal val="visible"/>
                                      </p:to>
                                    </p:set>
                                    <p:animEffect transition="in" filter="wipe(up)">
                                      <p:cBhvr>
                                        <p:cTn id="51" dur="500"/>
                                        <p:tgtEl>
                                          <p:spTgt spid="97"/>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1" fill="hold" grpId="0" nodeType="clickEffect">
                                  <p:stCondLst>
                                    <p:cond delay="0"/>
                                  </p:stCondLst>
                                  <p:childTnLst>
                                    <p:set>
                                      <p:cBhvr>
                                        <p:cTn id="55" dur="1" fill="hold">
                                          <p:stCondLst>
                                            <p:cond delay="0"/>
                                          </p:stCondLst>
                                        </p:cTn>
                                        <p:tgtEl>
                                          <p:spTgt spid="99"/>
                                        </p:tgtEl>
                                        <p:attrNameLst>
                                          <p:attrName>style.visibility</p:attrName>
                                        </p:attrNameLst>
                                      </p:cBhvr>
                                      <p:to>
                                        <p:strVal val="visible"/>
                                      </p:to>
                                    </p:set>
                                    <p:animEffect transition="in" filter="wipe(up)">
                                      <p:cBhvr>
                                        <p:cTn id="56" dur="500"/>
                                        <p:tgtEl>
                                          <p:spTgt spid="99"/>
                                        </p:tgtEl>
                                      </p:cBhvr>
                                    </p:animEffect>
                                  </p:childTnLst>
                                </p:cTn>
                              </p:par>
                            </p:childTnLst>
                          </p:cTn>
                        </p:par>
                        <p:par>
                          <p:cTn id="57" fill="hold">
                            <p:stCondLst>
                              <p:cond delay="500"/>
                            </p:stCondLst>
                            <p:childTnLst>
                              <p:par>
                                <p:cTn id="58" presetID="22" presetClass="entr" presetSubtype="1" fill="hold" grpId="0" nodeType="afterEffect">
                                  <p:stCondLst>
                                    <p:cond delay="0"/>
                                  </p:stCondLst>
                                  <p:childTnLst>
                                    <p:set>
                                      <p:cBhvr>
                                        <p:cTn id="59" dur="1" fill="hold">
                                          <p:stCondLst>
                                            <p:cond delay="0"/>
                                          </p:stCondLst>
                                        </p:cTn>
                                        <p:tgtEl>
                                          <p:spTgt spid="96"/>
                                        </p:tgtEl>
                                        <p:attrNameLst>
                                          <p:attrName>style.visibility</p:attrName>
                                        </p:attrNameLst>
                                      </p:cBhvr>
                                      <p:to>
                                        <p:strVal val="visible"/>
                                      </p:to>
                                    </p:set>
                                    <p:animEffect transition="in" filter="wipe(up)">
                                      <p:cBhvr>
                                        <p:cTn id="60" dur="500"/>
                                        <p:tgtEl>
                                          <p:spTgt spid="96"/>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grpId="0" nodeType="clickEffect">
                                  <p:stCondLst>
                                    <p:cond delay="0"/>
                                  </p:stCondLst>
                                  <p:childTnLst>
                                    <p:set>
                                      <p:cBhvr>
                                        <p:cTn id="64" dur="1" fill="hold">
                                          <p:stCondLst>
                                            <p:cond delay="0"/>
                                          </p:stCondLst>
                                        </p:cTn>
                                        <p:tgtEl>
                                          <p:spTgt spid="101"/>
                                        </p:tgtEl>
                                        <p:attrNameLst>
                                          <p:attrName>style.visibility</p:attrName>
                                        </p:attrNameLst>
                                      </p:cBhvr>
                                      <p:to>
                                        <p:strVal val="visible"/>
                                      </p:to>
                                    </p:set>
                                    <p:animEffect transition="in" filter="fade">
                                      <p:cBhvr>
                                        <p:cTn id="65" dur="500"/>
                                        <p:tgtEl>
                                          <p:spTgt spid="101"/>
                                        </p:tgtEl>
                                      </p:cBhvr>
                                    </p:animEffect>
                                  </p:childTnLst>
                                </p:cTn>
                              </p:par>
                            </p:childTnLst>
                          </p:cTn>
                        </p:par>
                      </p:childTnLst>
                    </p:cTn>
                  </p:par>
                  <p:par>
                    <p:cTn id="66" fill="hold">
                      <p:stCondLst>
                        <p:cond delay="indefinite"/>
                      </p:stCondLst>
                      <p:childTnLst>
                        <p:par>
                          <p:cTn id="67" fill="hold">
                            <p:stCondLst>
                              <p:cond delay="0"/>
                            </p:stCondLst>
                            <p:childTnLst>
                              <p:par>
                                <p:cTn id="68" presetID="10" presetClass="entr" presetSubtype="0" fill="hold" grpId="0" nodeType="clickEffect">
                                  <p:stCondLst>
                                    <p:cond delay="0"/>
                                  </p:stCondLst>
                                  <p:childTnLst>
                                    <p:set>
                                      <p:cBhvr>
                                        <p:cTn id="69" dur="1" fill="hold">
                                          <p:stCondLst>
                                            <p:cond delay="0"/>
                                          </p:stCondLst>
                                        </p:cTn>
                                        <p:tgtEl>
                                          <p:spTgt spid="102"/>
                                        </p:tgtEl>
                                        <p:attrNameLst>
                                          <p:attrName>style.visibility</p:attrName>
                                        </p:attrNameLst>
                                      </p:cBhvr>
                                      <p:to>
                                        <p:strVal val="visible"/>
                                      </p:to>
                                    </p:set>
                                    <p:animEffect transition="in" filter="fade">
                                      <p:cBhvr>
                                        <p:cTn id="70" dur="500"/>
                                        <p:tgtEl>
                                          <p:spTgt spid="102"/>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104"/>
                                        </p:tgtEl>
                                        <p:attrNameLst>
                                          <p:attrName>style.visibility</p:attrName>
                                        </p:attrNameLst>
                                      </p:cBhvr>
                                      <p:to>
                                        <p:strVal val="visible"/>
                                      </p:to>
                                    </p:set>
                                    <p:animEffect transition="in" filter="wipe(left)">
                                      <p:cBhvr>
                                        <p:cTn id="73" dur="500"/>
                                        <p:tgtEl>
                                          <p:spTgt spid="1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animBg="1"/>
      <p:bldP spid="77" grpId="0" animBg="1"/>
      <p:bldP spid="78" grpId="0" animBg="1"/>
      <p:bldP spid="70" grpId="0" animBg="1"/>
      <p:bldP spid="71" grpId="0" animBg="1"/>
      <p:bldP spid="72" grpId="0" animBg="1"/>
      <p:bldP spid="92" grpId="0"/>
      <p:bldP spid="93" grpId="0"/>
      <p:bldP spid="94" grpId="0"/>
      <p:bldP spid="95" grpId="0"/>
      <p:bldP spid="96" grpId="0"/>
      <p:bldP spid="97" grpId="0"/>
      <p:bldP spid="98" grpId="0" animBg="1"/>
      <p:bldP spid="99" grpId="0" animBg="1"/>
      <p:bldP spid="101" grpId="0"/>
      <p:bldP spid="102" grpId="0"/>
      <p:bldP spid="104"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62" name="Picture 23" descr="http://i.ehow.com/images/a04/ac/qb/format-hard-drive-xp-800X800.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166144">
            <a:off x="5944993" y="1201593"/>
            <a:ext cx="2124075" cy="212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458" name="Title 1"/>
          <p:cNvSpPr>
            <a:spLocks noGrp="1"/>
          </p:cNvSpPr>
          <p:nvPr>
            <p:ph type="title"/>
          </p:nvPr>
        </p:nvSpPr>
        <p:spPr/>
        <p:txBody>
          <a:bodyPr/>
          <a:lstStyle/>
          <a:p>
            <a:r>
              <a:rPr lang="en-US" dirty="0">
                <a:latin typeface="Garamond" charset="0"/>
                <a:ea typeface="ＭＳ Ｐゴシック" charset="0"/>
                <a:cs typeface="ＭＳ Ｐゴシック" charset="0"/>
              </a:rPr>
              <a:t>The Main Memory System</a:t>
            </a:r>
          </a:p>
        </p:txBody>
      </p:sp>
      <p:sp>
        <p:nvSpPr>
          <p:cNvPr id="3" name="Content Placeholder 2"/>
          <p:cNvSpPr>
            <a:spLocks noGrp="1"/>
          </p:cNvSpPr>
          <p:nvPr>
            <p:ph idx="1"/>
          </p:nvPr>
        </p:nvSpPr>
        <p:spPr>
          <a:xfrm>
            <a:off x="228600" y="996950"/>
            <a:ext cx="8610600" cy="5194300"/>
          </a:xfrm>
        </p:spPr>
        <p:txBody>
          <a:bodyPr/>
          <a:lstStyle/>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pPr marL="0" indent="0">
              <a:buNone/>
            </a:pPr>
            <a:endParaRPr lang="en-US" dirty="0">
              <a:latin typeface="Tahoma" charset="0"/>
              <a:ea typeface="ＭＳ Ｐゴシック" charset="0"/>
              <a:cs typeface="ＭＳ Ｐゴシック" charset="0"/>
            </a:endParaRPr>
          </a:p>
          <a:p>
            <a:pPr marL="0" indent="0">
              <a:buNone/>
            </a:pPr>
            <a:endParaRPr lang="en-US" sz="1200"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is a critical component of all computing systems</a:t>
            </a:r>
            <a:r>
              <a:rPr lang="en-US" dirty="0">
                <a:latin typeface="Tahoma" charset="0"/>
                <a:ea typeface="ＭＳ Ｐゴシック" charset="0"/>
                <a:cs typeface="ＭＳ Ｐゴシック" charset="0"/>
              </a:rPr>
              <a:t>: server, mobile, embedded, desktop, sensor</a:t>
            </a:r>
          </a:p>
          <a:p>
            <a:endParaRPr lang="en-US"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system must scale </a:t>
            </a:r>
            <a:r>
              <a:rPr lang="en-US" dirty="0">
                <a:latin typeface="Tahoma" charset="0"/>
                <a:ea typeface="ＭＳ Ｐゴシック" charset="0"/>
                <a:cs typeface="ＭＳ Ｐゴシック" charset="0"/>
              </a:rPr>
              <a:t>(in </a:t>
            </a:r>
            <a:r>
              <a:rPr lang="en-US" i="1" dirty="0">
                <a:latin typeface="Tahoma" charset="0"/>
                <a:ea typeface="ＭＳ Ｐゴシック" charset="0"/>
                <a:cs typeface="ＭＳ Ｐゴシック" charset="0"/>
              </a:rPr>
              <a:t>size</a:t>
            </a:r>
            <a:r>
              <a:rPr lang="en-US" dirty="0">
                <a:latin typeface="Tahoma" charset="0"/>
                <a:ea typeface="ＭＳ Ｐゴシック" charset="0"/>
                <a:cs typeface="ＭＳ Ｐゴシック" charset="0"/>
              </a:rPr>
              <a:t>, </a:t>
            </a:r>
            <a:r>
              <a:rPr lang="en-US" i="1" dirty="0">
                <a:latin typeface="Tahoma" charset="0"/>
                <a:ea typeface="ＭＳ Ｐゴシック" charset="0"/>
                <a:cs typeface="ＭＳ Ｐゴシック" charset="0"/>
              </a:rPr>
              <a:t>technology</a:t>
            </a:r>
            <a:r>
              <a:rPr lang="en-US" dirty="0">
                <a:latin typeface="Tahoma" charset="0"/>
                <a:ea typeface="ＭＳ Ｐゴシック" charset="0"/>
                <a:cs typeface="ＭＳ Ｐゴシック" charset="0"/>
              </a:rPr>
              <a:t>, </a:t>
            </a:r>
            <a:r>
              <a:rPr lang="en-US" i="1" dirty="0">
                <a:latin typeface="Tahoma" charset="0"/>
                <a:ea typeface="ＭＳ Ｐゴシック" charset="0"/>
                <a:cs typeface="ＭＳ Ｐゴシック" charset="0"/>
              </a:rPr>
              <a:t>efficiency</a:t>
            </a:r>
            <a:r>
              <a:rPr lang="en-US" dirty="0">
                <a:latin typeface="Tahoma" charset="0"/>
                <a:ea typeface="ＭＳ Ｐゴシック" charset="0"/>
                <a:cs typeface="ＭＳ Ｐゴシック" charset="0"/>
              </a:rPr>
              <a:t>, </a:t>
            </a:r>
            <a:r>
              <a:rPr lang="en-US" i="1" dirty="0">
                <a:latin typeface="Tahoma" charset="0"/>
                <a:ea typeface="ＭＳ Ｐゴシック" charset="0"/>
                <a:cs typeface="ＭＳ Ｐゴシック" charset="0"/>
              </a:rPr>
              <a:t>cost</a:t>
            </a:r>
            <a:r>
              <a:rPr lang="en-US" dirty="0">
                <a:latin typeface="Tahoma" charset="0"/>
                <a:ea typeface="ＭＳ Ｐゴシック" charset="0"/>
                <a:cs typeface="ＭＳ Ｐゴシック" charset="0"/>
              </a:rPr>
              <a:t>, and </a:t>
            </a:r>
            <a:r>
              <a:rPr lang="en-US" i="1" dirty="0">
                <a:latin typeface="Tahoma" charset="0"/>
                <a:ea typeface="ＭＳ Ｐゴシック" charset="0"/>
                <a:cs typeface="ＭＳ Ｐゴシック" charset="0"/>
              </a:rPr>
              <a:t>management algorithms</a:t>
            </a:r>
            <a:r>
              <a:rPr lang="en-US" dirty="0">
                <a:latin typeface="Tahoma" charset="0"/>
                <a:ea typeface="ＭＳ Ｐゴシック" charset="0"/>
                <a:cs typeface="ＭＳ Ｐゴシック" charset="0"/>
              </a:rPr>
              <a:t>) to maintain performance growth and technology scaling benefits</a:t>
            </a:r>
          </a:p>
        </p:txBody>
      </p:sp>
      <p:sp>
        <p:nvSpPr>
          <p:cNvPr id="19460"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F330F078-BF11-6B47-89B1-D774F4018531}" type="slidenum">
              <a:rPr lang="en-US" sz="1600">
                <a:solidFill>
                  <a:srgbClr val="000000"/>
                </a:solidFill>
                <a:latin typeface="Garamond" charset="0"/>
              </a:rPr>
              <a:pPr eaLnBrk="1" hangingPunct="1"/>
              <a:t>26</a:t>
            </a:fld>
            <a:endParaRPr lang="en-US" sz="1600">
              <a:solidFill>
                <a:srgbClr val="000000"/>
              </a:solidFill>
              <a:latin typeface="Garamond" charset="0"/>
            </a:endParaRPr>
          </a:p>
        </p:txBody>
      </p:sp>
      <p:sp>
        <p:nvSpPr>
          <p:cNvPr id="18" name="AutoShape 25"/>
          <p:cNvSpPr>
            <a:spLocks noChangeArrowheads="1"/>
          </p:cNvSpPr>
          <p:nvPr/>
        </p:nvSpPr>
        <p:spPr bwMode="auto">
          <a:xfrm>
            <a:off x="3190875" y="1166668"/>
            <a:ext cx="2557463" cy="2447925"/>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21" name="Text Box 13" descr="90%"/>
          <p:cNvSpPr txBox="1">
            <a:spLocks noChangeArrowheads="1"/>
          </p:cNvSpPr>
          <p:nvPr/>
        </p:nvSpPr>
        <p:spPr bwMode="auto">
          <a:xfrm>
            <a:off x="1245861" y="2928793"/>
            <a:ext cx="1309915" cy="618631"/>
          </a:xfrm>
          <a:prstGeom prst="rect">
            <a:avLst/>
          </a:prstGeom>
          <a:noFill/>
          <a:ln w="12700">
            <a:noFill/>
            <a:miter lim="800000"/>
            <a:headEnd/>
            <a:tailEnd/>
          </a:ln>
          <a:effectLst/>
        </p:spPr>
        <p:txBody>
          <a:bodyPr wrap="none" lIns="64008" tIns="32004" rIns="64008" bIns="32004">
            <a:spAutoFit/>
          </a:bodyPr>
          <a:lstStyle/>
          <a:p>
            <a:pPr algn="ctr">
              <a:defRPr/>
            </a:pPr>
            <a:r>
              <a:rPr lang="en-US" kern="0" dirty="0">
                <a:solidFill>
                  <a:sysClr val="windowText" lastClr="000000"/>
                </a:solidFill>
                <a:latin typeface="Arial" pitchFamily="-107" charset="0"/>
                <a:ea typeface="Arial" pitchFamily="-107" charset="0"/>
                <a:cs typeface="Arial" pitchFamily="-107" charset="0"/>
              </a:rPr>
              <a:t>Processors</a:t>
            </a:r>
          </a:p>
          <a:p>
            <a:pPr algn="ctr">
              <a:defRPr/>
            </a:pPr>
            <a:r>
              <a:rPr lang="en-US" kern="0" dirty="0">
                <a:solidFill>
                  <a:sysClr val="windowText" lastClr="000000"/>
                </a:solidFill>
                <a:latin typeface="Arial" pitchFamily="-107" charset="0"/>
                <a:ea typeface="Arial" pitchFamily="-107" charset="0"/>
                <a:cs typeface="Arial" pitchFamily="-107" charset="0"/>
              </a:rPr>
              <a:t>and caches</a:t>
            </a:r>
          </a:p>
        </p:txBody>
      </p:sp>
      <p:sp>
        <p:nvSpPr>
          <p:cNvPr id="26" name="Text Box 20" descr="90%"/>
          <p:cNvSpPr txBox="1">
            <a:spLocks noChangeArrowheads="1"/>
          </p:cNvSpPr>
          <p:nvPr/>
        </p:nvSpPr>
        <p:spPr bwMode="auto">
          <a:xfrm>
            <a:off x="3616246" y="2996808"/>
            <a:ext cx="1527335" cy="341632"/>
          </a:xfrm>
          <a:prstGeom prst="rect">
            <a:avLst/>
          </a:prstGeom>
          <a:noFill/>
          <a:ln w="12700">
            <a:noFill/>
            <a:miter lim="800000"/>
            <a:headEnd/>
            <a:tailEnd/>
          </a:ln>
          <a:effectLst/>
        </p:spPr>
        <p:txBody>
          <a:bodyPr wrap="none" lIns="64008" tIns="32004" rIns="64008" bIns="32004">
            <a:spAutoFit/>
          </a:bodyPr>
          <a:lstStyle/>
          <a:p>
            <a:pPr algn="ctr">
              <a:defRPr/>
            </a:pPr>
            <a:r>
              <a:rPr lang="en-US" kern="0" dirty="0">
                <a:solidFill>
                  <a:sysClr val="windowText" lastClr="000000"/>
                </a:solidFill>
                <a:latin typeface="Arial" pitchFamily="-107" charset="0"/>
                <a:ea typeface="Arial" pitchFamily="-107" charset="0"/>
                <a:cs typeface="Arial" pitchFamily="-107" charset="0"/>
              </a:rPr>
              <a:t>Main Memory</a:t>
            </a:r>
          </a:p>
        </p:txBody>
      </p:sp>
      <p:sp>
        <p:nvSpPr>
          <p:cNvPr id="27" name="Line 15"/>
          <p:cNvSpPr>
            <a:spLocks noChangeShapeType="1"/>
          </p:cNvSpPr>
          <p:nvPr/>
        </p:nvSpPr>
        <p:spPr bwMode="auto">
          <a:xfrm flipV="1">
            <a:off x="2506663" y="2282060"/>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19472" name="Text Box 24" descr="90%"/>
          <p:cNvSpPr txBox="1">
            <a:spLocks noChangeArrowheads="1"/>
          </p:cNvSpPr>
          <p:nvPr/>
        </p:nvSpPr>
        <p:spPr bwMode="auto">
          <a:xfrm>
            <a:off x="6049936" y="3020548"/>
            <a:ext cx="2194472" cy="341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fontAlgn="base" hangingPunct="1">
              <a:spcBef>
                <a:spcPct val="0"/>
              </a:spcBef>
              <a:spcAft>
                <a:spcPct val="0"/>
              </a:spcAft>
            </a:pPr>
            <a:r>
              <a:rPr lang="en-US" sz="1800" dirty="0">
                <a:solidFill>
                  <a:srgbClr val="000000"/>
                </a:solidFill>
              </a:rPr>
              <a:t>Storage (SSD/HDD)</a:t>
            </a:r>
          </a:p>
        </p:txBody>
      </p:sp>
      <p:pic>
        <p:nvPicPr>
          <p:cNvPr id="19" name="Content Placeholder 6" descr="barcelona-die-photo-color.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187624" y="1633988"/>
            <a:ext cx="1312168" cy="12799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 name="Line 15"/>
          <p:cNvSpPr>
            <a:spLocks noChangeShapeType="1"/>
          </p:cNvSpPr>
          <p:nvPr/>
        </p:nvSpPr>
        <p:spPr bwMode="auto">
          <a:xfrm flipV="1">
            <a:off x="5724128" y="2282060"/>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pic>
        <p:nvPicPr>
          <p:cNvPr id="23" name="Picture 22" descr="dimm.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0800000" flipV="1">
            <a:off x="3324124" y="1633988"/>
            <a:ext cx="2304256" cy="549297"/>
          </a:xfrm>
          <a:prstGeom prst="rect">
            <a:avLst/>
          </a:prstGeom>
        </p:spPr>
      </p:pic>
      <p:pic>
        <p:nvPicPr>
          <p:cNvPr id="24" name="Picture 23" descr="dimm.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0800000" flipV="1">
            <a:off x="3299596" y="2308826"/>
            <a:ext cx="2304256" cy="549297"/>
          </a:xfrm>
          <a:prstGeom prst="rect">
            <a:avLst/>
          </a:prstGeom>
        </p:spPr>
      </p:pic>
    </p:spTree>
    <p:extLst>
      <p:ext uri="{BB962C8B-B14F-4D97-AF65-F5344CB8AC3E}">
        <p14:creationId xmlns:p14="http://schemas.microsoft.com/office/powerpoint/2010/main" val="258821911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18" grpId="0" animBg="1"/>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 name="Title 1"/>
          <p:cNvSpPr txBox="1">
            <a:spLocks/>
          </p:cNvSpPr>
          <p:nvPr/>
        </p:nvSpPr>
        <p:spPr>
          <a:xfrm>
            <a:off x="-76200" y="152401"/>
            <a:ext cx="92964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5400" spc="-60" dirty="0">
                <a:solidFill>
                  <a:prstClr val="black"/>
                </a:solidFill>
              </a:rPr>
              <a:t>DIVA-DRAM Reduces Latency</a:t>
            </a:r>
            <a:endParaRPr lang="en-US" sz="5400" b="1" spc="-60" dirty="0">
              <a:solidFill>
                <a:prstClr val="black"/>
              </a:solidFill>
            </a:endParaRPr>
          </a:p>
        </p:txBody>
      </p:sp>
      <p:sp>
        <p:nvSpPr>
          <p:cNvPr id="7" name="TextBox 6"/>
          <p:cNvSpPr txBox="1"/>
          <p:nvPr/>
        </p:nvSpPr>
        <p:spPr>
          <a:xfrm>
            <a:off x="1371599" y="990600"/>
            <a:ext cx="3228815" cy="457200"/>
          </a:xfrm>
          <a:prstGeom prst="rect">
            <a:avLst/>
          </a:prstGeom>
          <a:noFill/>
        </p:spPr>
        <p:txBody>
          <a:bodyPr wrap="square" rtlCol="0" anchor="ctr">
            <a:noAutofit/>
          </a:bodyPr>
          <a:lstStyle/>
          <a:p>
            <a:pPr algn="ctr">
              <a:lnSpc>
                <a:spcPts val="2800"/>
              </a:lnSpc>
            </a:pPr>
            <a:r>
              <a:rPr lang="en-US" sz="3200" dirty="0">
                <a:solidFill>
                  <a:srgbClr val="000000"/>
                </a:solidFill>
                <a:latin typeface="Calibri Light"/>
              </a:rPr>
              <a:t>Read</a:t>
            </a:r>
          </a:p>
        </p:txBody>
      </p:sp>
      <p:sp>
        <p:nvSpPr>
          <p:cNvPr id="8" name="TextBox 7"/>
          <p:cNvSpPr txBox="1"/>
          <p:nvPr/>
        </p:nvSpPr>
        <p:spPr>
          <a:xfrm>
            <a:off x="5410200" y="990600"/>
            <a:ext cx="3228815" cy="457200"/>
          </a:xfrm>
          <a:prstGeom prst="rect">
            <a:avLst/>
          </a:prstGeom>
          <a:noFill/>
        </p:spPr>
        <p:txBody>
          <a:bodyPr wrap="square" rtlCol="0" anchor="ctr">
            <a:noAutofit/>
          </a:bodyPr>
          <a:lstStyle/>
          <a:p>
            <a:pPr algn="ctr">
              <a:lnSpc>
                <a:spcPts val="2800"/>
              </a:lnSpc>
            </a:pPr>
            <a:r>
              <a:rPr lang="en-US" sz="3200" dirty="0">
                <a:solidFill>
                  <a:srgbClr val="000000"/>
                </a:solidFill>
                <a:latin typeface="Calibri Light"/>
              </a:rPr>
              <a:t>Write</a:t>
            </a:r>
          </a:p>
        </p:txBody>
      </p:sp>
      <p:graphicFrame>
        <p:nvGraphicFramePr>
          <p:cNvPr id="9" name="Chart 8"/>
          <p:cNvGraphicFramePr>
            <a:graphicFrameLocks/>
          </p:cNvGraphicFramePr>
          <p:nvPr>
            <p:extLst/>
          </p:nvPr>
        </p:nvGraphicFramePr>
        <p:xfrm>
          <a:off x="456116" y="1219200"/>
          <a:ext cx="4268283" cy="4191000"/>
        </p:xfrm>
        <a:graphic>
          <a:graphicData uri="http://schemas.openxmlformats.org/drawingml/2006/chart">
            <c:chart xmlns:c="http://schemas.openxmlformats.org/drawingml/2006/chart" xmlns:r="http://schemas.openxmlformats.org/officeDocument/2006/relationships" r:id="rId3"/>
          </a:graphicData>
        </a:graphic>
      </p:graphicFrame>
      <p:sp>
        <p:nvSpPr>
          <p:cNvPr id="11" name="TextBox 10"/>
          <p:cNvSpPr txBox="1"/>
          <p:nvPr/>
        </p:nvSpPr>
        <p:spPr>
          <a:xfrm rot="16200000">
            <a:off x="-800099" y="2628900"/>
            <a:ext cx="2743200" cy="381000"/>
          </a:xfrm>
          <a:prstGeom prst="rect">
            <a:avLst/>
          </a:prstGeom>
          <a:noFill/>
        </p:spPr>
        <p:txBody>
          <a:bodyPr wrap="square" rtlCol="0" anchor="ctr">
            <a:noAutofit/>
          </a:bodyPr>
          <a:lstStyle/>
          <a:p>
            <a:pPr algn="ctr">
              <a:lnSpc>
                <a:spcPts val="2800"/>
              </a:lnSpc>
            </a:pPr>
            <a:r>
              <a:rPr lang="en-US" sz="2400" dirty="0">
                <a:solidFill>
                  <a:srgbClr val="000000"/>
                </a:solidFill>
                <a:latin typeface="Calibri Light"/>
              </a:rPr>
              <a:t>Latency Reduction</a:t>
            </a:r>
          </a:p>
        </p:txBody>
      </p:sp>
      <p:grpSp>
        <p:nvGrpSpPr>
          <p:cNvPr id="2" name="Group 1"/>
          <p:cNvGrpSpPr/>
          <p:nvPr/>
        </p:nvGrpSpPr>
        <p:grpSpPr>
          <a:xfrm>
            <a:off x="3534893" y="4370070"/>
            <a:ext cx="398932" cy="234696"/>
            <a:chOff x="3531083" y="4522470"/>
            <a:chExt cx="398932" cy="234696"/>
          </a:xfrm>
        </p:grpSpPr>
        <p:sp>
          <p:nvSpPr>
            <p:cNvPr id="13" name="Punchline"/>
            <p:cNvSpPr txBox="1"/>
            <p:nvPr/>
          </p:nvSpPr>
          <p:spPr>
            <a:xfrm>
              <a:off x="3555848" y="4522470"/>
              <a:ext cx="374167" cy="234696"/>
            </a:xfrm>
            <a:prstGeom prst="rect">
              <a:avLst/>
            </a:prstGeom>
            <a:solidFill>
              <a:schemeClr val="bg1"/>
            </a:solidFill>
          </p:spPr>
          <p:txBody>
            <a:bodyPr wrap="none" lIns="0" tIns="0" rIns="0" bIns="0" rtlCol="0" anchor="ctr">
              <a:noAutofit/>
            </a:bodyPr>
            <a:lstStyle/>
            <a:p>
              <a:pPr algn="ctr"/>
              <a:endParaRPr lang="en-US" sz="1600" spc="-100" dirty="0">
                <a:solidFill>
                  <a:prstClr val="black"/>
                </a:solidFill>
                <a:latin typeface="Calibri Light"/>
              </a:endParaRPr>
            </a:p>
          </p:txBody>
        </p:sp>
        <p:sp>
          <p:nvSpPr>
            <p:cNvPr id="14" name="Punchline"/>
            <p:cNvSpPr txBox="1"/>
            <p:nvPr/>
          </p:nvSpPr>
          <p:spPr>
            <a:xfrm>
              <a:off x="3531083" y="4522470"/>
              <a:ext cx="374167" cy="234696"/>
            </a:xfrm>
            <a:prstGeom prst="rect">
              <a:avLst/>
            </a:prstGeom>
            <a:noFill/>
          </p:spPr>
          <p:txBody>
            <a:bodyPr wrap="none" lIns="0" tIns="0" rIns="0" bIns="0" rtlCol="0" anchor="ctr">
              <a:noAutofit/>
            </a:bodyPr>
            <a:lstStyle/>
            <a:p>
              <a:pPr algn="ctr"/>
              <a:r>
                <a:rPr lang="en-US" sz="1600" spc="-100" dirty="0">
                  <a:solidFill>
                    <a:prstClr val="black"/>
                  </a:solidFill>
                  <a:latin typeface="Calibri Light"/>
                </a:rPr>
                <a:t>DIVA</a:t>
              </a:r>
            </a:p>
          </p:txBody>
        </p:sp>
      </p:grpSp>
      <p:grpSp>
        <p:nvGrpSpPr>
          <p:cNvPr id="15" name="Group 14"/>
          <p:cNvGrpSpPr/>
          <p:nvPr/>
        </p:nvGrpSpPr>
        <p:grpSpPr>
          <a:xfrm>
            <a:off x="2514600" y="4370070"/>
            <a:ext cx="398932" cy="234696"/>
            <a:chOff x="3531083" y="4522470"/>
            <a:chExt cx="398932" cy="234696"/>
          </a:xfrm>
        </p:grpSpPr>
        <p:sp>
          <p:nvSpPr>
            <p:cNvPr id="16" name="Punchline"/>
            <p:cNvSpPr txBox="1"/>
            <p:nvPr/>
          </p:nvSpPr>
          <p:spPr>
            <a:xfrm>
              <a:off x="3555848" y="4522470"/>
              <a:ext cx="374167" cy="234696"/>
            </a:xfrm>
            <a:prstGeom prst="rect">
              <a:avLst/>
            </a:prstGeom>
            <a:solidFill>
              <a:schemeClr val="bg1"/>
            </a:solidFill>
          </p:spPr>
          <p:txBody>
            <a:bodyPr wrap="none" lIns="0" tIns="0" rIns="0" bIns="0" rtlCol="0" anchor="ctr">
              <a:noAutofit/>
            </a:bodyPr>
            <a:lstStyle/>
            <a:p>
              <a:pPr algn="ctr"/>
              <a:endParaRPr lang="en-US" sz="1600" spc="-100" dirty="0">
                <a:solidFill>
                  <a:prstClr val="black"/>
                </a:solidFill>
                <a:latin typeface="Calibri Light"/>
              </a:endParaRPr>
            </a:p>
          </p:txBody>
        </p:sp>
        <p:sp>
          <p:nvSpPr>
            <p:cNvPr id="17" name="Punchline"/>
            <p:cNvSpPr txBox="1"/>
            <p:nvPr/>
          </p:nvSpPr>
          <p:spPr>
            <a:xfrm>
              <a:off x="3531083" y="4522470"/>
              <a:ext cx="374167" cy="234696"/>
            </a:xfrm>
            <a:prstGeom prst="rect">
              <a:avLst/>
            </a:prstGeom>
            <a:noFill/>
          </p:spPr>
          <p:txBody>
            <a:bodyPr wrap="none" lIns="0" tIns="0" rIns="0" bIns="0" rtlCol="0" anchor="ctr">
              <a:noAutofit/>
            </a:bodyPr>
            <a:lstStyle/>
            <a:p>
              <a:pPr algn="ctr"/>
              <a:r>
                <a:rPr lang="en-US" sz="1600" spc="-100" dirty="0">
                  <a:solidFill>
                    <a:prstClr val="black"/>
                  </a:solidFill>
                  <a:latin typeface="Calibri Light"/>
                </a:rPr>
                <a:t>DIVA</a:t>
              </a:r>
            </a:p>
          </p:txBody>
        </p:sp>
      </p:grpSp>
      <p:grpSp>
        <p:nvGrpSpPr>
          <p:cNvPr id="3" name="Group 2"/>
          <p:cNvGrpSpPr/>
          <p:nvPr/>
        </p:nvGrpSpPr>
        <p:grpSpPr>
          <a:xfrm>
            <a:off x="4509467" y="1219200"/>
            <a:ext cx="4114800" cy="4191000"/>
            <a:chOff x="4509467" y="1371600"/>
            <a:chExt cx="4114800" cy="4191000"/>
          </a:xfrm>
        </p:grpSpPr>
        <p:graphicFrame>
          <p:nvGraphicFramePr>
            <p:cNvPr id="10" name="Chart 9"/>
            <p:cNvGraphicFramePr>
              <a:graphicFrameLocks/>
            </p:cNvGraphicFramePr>
            <p:nvPr>
              <p:extLst/>
            </p:nvPr>
          </p:nvGraphicFramePr>
          <p:xfrm>
            <a:off x="4509467" y="1371600"/>
            <a:ext cx="4114800" cy="4191000"/>
          </p:xfrm>
          <a:graphic>
            <a:graphicData uri="http://schemas.openxmlformats.org/drawingml/2006/chart">
              <c:chart xmlns:c="http://schemas.openxmlformats.org/drawingml/2006/chart" xmlns:r="http://schemas.openxmlformats.org/officeDocument/2006/relationships" r:id="rId4"/>
            </a:graphicData>
          </a:graphic>
        </p:graphicFrame>
        <p:grpSp>
          <p:nvGrpSpPr>
            <p:cNvPr id="18" name="Group 17"/>
            <p:cNvGrpSpPr/>
            <p:nvPr/>
          </p:nvGrpSpPr>
          <p:grpSpPr>
            <a:xfrm>
              <a:off x="7525868" y="4511040"/>
              <a:ext cx="398932" cy="234696"/>
              <a:chOff x="3531083" y="4522470"/>
              <a:chExt cx="398932" cy="234696"/>
            </a:xfrm>
          </p:grpSpPr>
          <p:sp>
            <p:nvSpPr>
              <p:cNvPr id="19" name="Punchline"/>
              <p:cNvSpPr txBox="1"/>
              <p:nvPr/>
            </p:nvSpPr>
            <p:spPr>
              <a:xfrm>
                <a:off x="3555848" y="4522470"/>
                <a:ext cx="374167" cy="234696"/>
              </a:xfrm>
              <a:prstGeom prst="rect">
                <a:avLst/>
              </a:prstGeom>
              <a:solidFill>
                <a:schemeClr val="bg1"/>
              </a:solidFill>
            </p:spPr>
            <p:txBody>
              <a:bodyPr wrap="none" lIns="0" tIns="0" rIns="0" bIns="0" rtlCol="0" anchor="ctr">
                <a:noAutofit/>
              </a:bodyPr>
              <a:lstStyle/>
              <a:p>
                <a:pPr algn="ctr"/>
                <a:endParaRPr lang="en-US" sz="1600" spc="-100" dirty="0">
                  <a:solidFill>
                    <a:prstClr val="black"/>
                  </a:solidFill>
                  <a:latin typeface="Calibri Light"/>
                </a:endParaRPr>
              </a:p>
            </p:txBody>
          </p:sp>
          <p:sp>
            <p:nvSpPr>
              <p:cNvPr id="20" name="Punchline"/>
              <p:cNvSpPr txBox="1"/>
              <p:nvPr/>
            </p:nvSpPr>
            <p:spPr>
              <a:xfrm>
                <a:off x="3531083" y="4522470"/>
                <a:ext cx="374167" cy="234696"/>
              </a:xfrm>
              <a:prstGeom prst="rect">
                <a:avLst/>
              </a:prstGeom>
              <a:noFill/>
            </p:spPr>
            <p:txBody>
              <a:bodyPr wrap="none" lIns="0" tIns="0" rIns="0" bIns="0" rtlCol="0" anchor="ctr">
                <a:noAutofit/>
              </a:bodyPr>
              <a:lstStyle/>
              <a:p>
                <a:pPr algn="ctr"/>
                <a:r>
                  <a:rPr lang="en-US" sz="1600" spc="-100" dirty="0">
                    <a:solidFill>
                      <a:prstClr val="black"/>
                    </a:solidFill>
                    <a:latin typeface="Calibri Light"/>
                  </a:rPr>
                  <a:t>DIVA</a:t>
                </a:r>
              </a:p>
            </p:txBody>
          </p:sp>
        </p:grpSp>
        <p:grpSp>
          <p:nvGrpSpPr>
            <p:cNvPr id="21" name="Group 20"/>
            <p:cNvGrpSpPr/>
            <p:nvPr/>
          </p:nvGrpSpPr>
          <p:grpSpPr>
            <a:xfrm>
              <a:off x="6505575" y="4511040"/>
              <a:ext cx="398932" cy="234696"/>
              <a:chOff x="3531083" y="4522470"/>
              <a:chExt cx="398932" cy="234696"/>
            </a:xfrm>
          </p:grpSpPr>
          <p:sp>
            <p:nvSpPr>
              <p:cNvPr id="22" name="Punchline"/>
              <p:cNvSpPr txBox="1"/>
              <p:nvPr/>
            </p:nvSpPr>
            <p:spPr>
              <a:xfrm>
                <a:off x="3555848" y="4522470"/>
                <a:ext cx="374167" cy="234696"/>
              </a:xfrm>
              <a:prstGeom prst="rect">
                <a:avLst/>
              </a:prstGeom>
              <a:solidFill>
                <a:schemeClr val="bg1"/>
              </a:solidFill>
            </p:spPr>
            <p:txBody>
              <a:bodyPr wrap="none" lIns="0" tIns="0" rIns="0" bIns="0" rtlCol="0" anchor="ctr">
                <a:noAutofit/>
              </a:bodyPr>
              <a:lstStyle/>
              <a:p>
                <a:pPr algn="ctr"/>
                <a:endParaRPr lang="en-US" sz="1600" spc="-100" dirty="0">
                  <a:solidFill>
                    <a:prstClr val="black"/>
                  </a:solidFill>
                  <a:latin typeface="Calibri Light"/>
                </a:endParaRPr>
              </a:p>
            </p:txBody>
          </p:sp>
          <p:sp>
            <p:nvSpPr>
              <p:cNvPr id="23" name="Punchline"/>
              <p:cNvSpPr txBox="1"/>
              <p:nvPr/>
            </p:nvSpPr>
            <p:spPr>
              <a:xfrm>
                <a:off x="3531083" y="4522470"/>
                <a:ext cx="374167" cy="234696"/>
              </a:xfrm>
              <a:prstGeom prst="rect">
                <a:avLst/>
              </a:prstGeom>
              <a:noFill/>
            </p:spPr>
            <p:txBody>
              <a:bodyPr wrap="none" lIns="0" tIns="0" rIns="0" bIns="0" rtlCol="0" anchor="ctr">
                <a:noAutofit/>
              </a:bodyPr>
              <a:lstStyle/>
              <a:p>
                <a:pPr algn="ctr"/>
                <a:r>
                  <a:rPr lang="en-US" sz="1600" spc="-100" dirty="0">
                    <a:solidFill>
                      <a:prstClr val="black"/>
                    </a:solidFill>
                    <a:latin typeface="Calibri Light"/>
                  </a:rPr>
                  <a:t>DIVA</a:t>
                </a:r>
              </a:p>
            </p:txBody>
          </p:sp>
        </p:grpSp>
      </p:grpSp>
      <p:sp>
        <p:nvSpPr>
          <p:cNvPr id="24" name="Punchline"/>
          <p:cNvSpPr txBox="1"/>
          <p:nvPr/>
        </p:nvSpPr>
        <p:spPr>
          <a:xfrm>
            <a:off x="0" y="5166320"/>
            <a:ext cx="9144000" cy="1143000"/>
          </a:xfrm>
          <a:prstGeom prst="rect">
            <a:avLst/>
          </a:prstGeom>
          <a:solidFill>
            <a:schemeClr val="accent1">
              <a:lumMod val="75000"/>
            </a:schemeClr>
          </a:solidFill>
        </p:spPr>
        <p:txBody>
          <a:bodyPr wrap="square" rtlCol="0" anchor="ctr">
            <a:noAutofit/>
          </a:bodyPr>
          <a:lstStyle/>
          <a:p>
            <a:pPr algn="ctr">
              <a:lnSpc>
                <a:spcPct val="80000"/>
              </a:lnSpc>
            </a:pPr>
            <a:r>
              <a:rPr lang="en-US" sz="3600" spc="-100" dirty="0">
                <a:solidFill>
                  <a:prstClr val="white"/>
                </a:solidFill>
                <a:latin typeface="Calibri Light"/>
              </a:rPr>
              <a:t>DIVA-DRAM </a:t>
            </a:r>
            <a:r>
              <a:rPr lang="en-US" sz="3600" b="1" i="1" spc="-100" dirty="0">
                <a:solidFill>
                  <a:prstClr val="white"/>
                </a:solidFill>
              </a:rPr>
              <a:t>reduces latency more aggressively</a:t>
            </a:r>
            <a:br>
              <a:rPr lang="en-US" sz="3600" b="1" i="1" spc="-100" dirty="0">
                <a:solidFill>
                  <a:prstClr val="white"/>
                </a:solidFill>
              </a:rPr>
            </a:br>
            <a:r>
              <a:rPr lang="en-US" sz="3600" spc="-100" dirty="0">
                <a:solidFill>
                  <a:prstClr val="white"/>
                </a:solidFill>
                <a:latin typeface="Calibri Light"/>
              </a:rPr>
              <a:t>and uses ECC to correct random slow cells</a:t>
            </a:r>
          </a:p>
        </p:txBody>
      </p:sp>
    </p:spTree>
    <p:extLst>
      <p:ext uri="{BB962C8B-B14F-4D97-AF65-F5344CB8AC3E}">
        <p14:creationId xmlns:p14="http://schemas.microsoft.com/office/powerpoint/2010/main" val="10911015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graphicEl>
                                              <a:chart seriesIdx="-4" categoryIdx="2" bldStep="category"/>
                                            </p:graphicEl>
                                          </p:spTgt>
                                        </p:tgtEl>
                                        <p:attrNameLst>
                                          <p:attrName>style.visibility</p:attrName>
                                        </p:attrNameLst>
                                      </p:cBhvr>
                                      <p:to>
                                        <p:strVal val="visible"/>
                                      </p:to>
                                    </p:set>
                                    <p:animEffect transition="in" filter="fade">
                                      <p:cBhvr>
                                        <p:cTn id="7" dur="500"/>
                                        <p:tgtEl>
                                          <p:spTgt spid="9">
                                            <p:graphicEl>
                                              <a:chart seriesIdx="-4" categoryIdx="2" bldStep="category"/>
                                            </p:graphic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
                                            <p:graphicEl>
                                              <a:chart seriesIdx="-4" categoryIdx="3" bldStep="category"/>
                                            </p:graphicEl>
                                          </p:spTgt>
                                        </p:tgtEl>
                                        <p:attrNameLst>
                                          <p:attrName>style.visibility</p:attrName>
                                        </p:attrNameLst>
                                      </p:cBhvr>
                                      <p:to>
                                        <p:strVal val="visible"/>
                                      </p:to>
                                    </p:set>
                                    <p:animEffect transition="in" filter="fade">
                                      <p:cBhvr>
                                        <p:cTn id="10" dur="500"/>
                                        <p:tgtEl>
                                          <p:spTgt spid="9">
                                            <p:graphicEl>
                                              <a:chart seriesIdx="-4" categoryIdx="3" bldStep="category"/>
                                            </p:graphicEl>
                                          </p:spTgt>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9">
                                            <p:graphicEl>
                                              <a:chart seriesIdx="-4" categoryIdx="4" bldStep="category"/>
                                            </p:graphicEl>
                                          </p:spTgt>
                                        </p:tgtEl>
                                        <p:attrNameLst>
                                          <p:attrName>style.visibility</p:attrName>
                                        </p:attrNameLst>
                                      </p:cBhvr>
                                      <p:to>
                                        <p:strVal val="visible"/>
                                      </p:to>
                                    </p:set>
                                    <p:animEffect transition="in" filter="fade">
                                      <p:cBhvr>
                                        <p:cTn id="15" dur="500"/>
                                        <p:tgtEl>
                                          <p:spTgt spid="9">
                                            <p:graphicEl>
                                              <a:chart seriesIdx="-4" categoryIdx="4" bldStep="category"/>
                                            </p:graphicEl>
                                          </p:spTgt>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9">
                                            <p:graphicEl>
                                              <a:chart seriesIdx="-4" categoryIdx="5" bldStep="category"/>
                                            </p:graphicEl>
                                          </p:spTgt>
                                        </p:tgtEl>
                                        <p:attrNameLst>
                                          <p:attrName>style.visibility</p:attrName>
                                        </p:attrNameLst>
                                      </p:cBhvr>
                                      <p:to>
                                        <p:strVal val="visible"/>
                                      </p:to>
                                    </p:set>
                                    <p:animEffect transition="in" filter="fade">
                                      <p:cBhvr>
                                        <p:cTn id="18" dur="500"/>
                                        <p:tgtEl>
                                          <p:spTgt spid="9">
                                            <p:graphicEl>
                                              <a:chart seriesIdx="-4" categoryIdx="5" bldStep="category"/>
                                            </p:graphicEl>
                                          </p:spTgt>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fade">
                                      <p:cBhvr>
                                        <p:cTn id="23" dur="500"/>
                                        <p:tgtEl>
                                          <p:spTgt spid="8"/>
                                        </p:tgtEl>
                                      </p:cBhvr>
                                    </p:animEffect>
                                  </p:childTnLst>
                                </p:cTn>
                              </p:par>
                              <p:par>
                                <p:cTn id="24" presetID="1" presetClass="entr" presetSubtype="0" fill="hold" nodeType="withEffect">
                                  <p:stCondLst>
                                    <p:cond delay="0"/>
                                  </p:stCondLst>
                                  <p:childTnLst>
                                    <p:set>
                                      <p:cBhvr>
                                        <p:cTn id="25" dur="1" fill="hold">
                                          <p:stCondLst>
                                            <p:cond delay="0"/>
                                          </p:stCondLst>
                                        </p:cTn>
                                        <p:tgtEl>
                                          <p:spTgt spid="3"/>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Graphic spid="9" grpId="0">
        <p:bldSub>
          <a:bldChart bld="category"/>
        </p:bldSub>
      </p:bldGraphic>
      <p:bldP spid="24" grpId="0" animBg="1"/>
    </p:bld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528" y="152400"/>
            <a:ext cx="9144000" cy="1066800"/>
          </a:xfrm>
        </p:spPr>
        <p:txBody>
          <a:bodyPr/>
          <a:lstStyle/>
          <a:p>
            <a:r>
              <a:rPr lang="en-US" sz="3800" dirty="0"/>
              <a:t>Design-Induced Latency Variation in DRAM</a:t>
            </a:r>
          </a:p>
        </p:txBody>
      </p:sp>
      <p:sp>
        <p:nvSpPr>
          <p:cNvPr id="3" name="Content Placeholder 2"/>
          <p:cNvSpPr>
            <a:spLocks noGrp="1"/>
          </p:cNvSpPr>
          <p:nvPr>
            <p:ph idx="1"/>
          </p:nvPr>
        </p:nvSpPr>
        <p:spPr>
          <a:xfrm>
            <a:off x="228600" y="980728"/>
            <a:ext cx="8915400" cy="5193723"/>
          </a:xfrm>
        </p:spPr>
        <p:txBody>
          <a:bodyPr/>
          <a:lstStyle/>
          <a:p>
            <a:r>
              <a:rPr lang="en-US" sz="2000" dirty="0" err="1"/>
              <a:t>Donghyuk</a:t>
            </a:r>
            <a:r>
              <a:rPr lang="en-US" sz="2000" dirty="0"/>
              <a:t> Lee, Samira Khan, Lavanya Subramanian, </a:t>
            </a:r>
            <a:r>
              <a:rPr lang="en-US" sz="2000" dirty="0" err="1"/>
              <a:t>Saugata</a:t>
            </a:r>
            <a:r>
              <a:rPr lang="en-US" sz="2000" dirty="0"/>
              <a:t> </a:t>
            </a:r>
            <a:r>
              <a:rPr lang="en-US" sz="2000" dirty="0" err="1"/>
              <a:t>Ghose</a:t>
            </a:r>
            <a:r>
              <a:rPr lang="en-US" sz="2000" dirty="0"/>
              <a:t>, </a:t>
            </a:r>
            <a:r>
              <a:rPr lang="en-US" sz="2000" dirty="0" err="1"/>
              <a:t>Rachata</a:t>
            </a:r>
            <a:r>
              <a:rPr lang="en-US" sz="2000" dirty="0"/>
              <a:t> </a:t>
            </a:r>
            <a:r>
              <a:rPr lang="en-US" sz="2000" dirty="0" err="1"/>
              <a:t>Ausavarungnirun</a:t>
            </a:r>
            <a:r>
              <a:rPr lang="en-US" sz="2000" dirty="0"/>
              <a:t>, Gennady Pekhimenko, </a:t>
            </a:r>
            <a:r>
              <a:rPr lang="en-US" sz="2000" dirty="0" err="1"/>
              <a:t>Vivek</a:t>
            </a:r>
            <a:r>
              <a:rPr lang="en-US" sz="2000" dirty="0"/>
              <a:t> Seshadri, and </a:t>
            </a:r>
            <a:r>
              <a:rPr lang="en-US" sz="2000" u="sng" dirty="0"/>
              <a:t>Onur Mutlu</a:t>
            </a:r>
            <a:r>
              <a:rPr lang="en-US" sz="2000" dirty="0"/>
              <a:t>,</a:t>
            </a:r>
            <a:br>
              <a:rPr lang="en-US" sz="2000" dirty="0"/>
            </a:br>
            <a:r>
              <a:rPr lang="en-US" sz="2000" b="1" dirty="0">
                <a:hlinkClick r:id="rId2"/>
              </a:rPr>
              <a:t>"Design-Induced Latency Variation in Modern DRAM Chips: Characterization, Analysis, and Latency Reduction Mechanisms"</a:t>
            </a:r>
            <a:r>
              <a:rPr lang="en-US" sz="2000" dirty="0"/>
              <a:t> </a:t>
            </a:r>
            <a:br>
              <a:rPr lang="en-US" sz="2000" dirty="0"/>
            </a:br>
            <a:r>
              <a:rPr lang="en-US" sz="2000" i="1" dirty="0"/>
              <a:t>Proceedings of the </a:t>
            </a:r>
            <a:r>
              <a:rPr lang="en-US" sz="2000" i="1" dirty="0">
                <a:hlinkClick r:id="rId3"/>
              </a:rPr>
              <a:t>ACM International Conference on Measurement and Modeling of Computer Systems</a:t>
            </a:r>
            <a:r>
              <a:rPr lang="en-US" sz="2000" i="1" dirty="0"/>
              <a:t> (</a:t>
            </a:r>
            <a:r>
              <a:rPr lang="en-US" sz="2000" b="1" i="1" dirty="0"/>
              <a:t>SIGMETRICS</a:t>
            </a:r>
            <a:r>
              <a:rPr lang="en-US" sz="2000" i="1" dirty="0"/>
              <a:t>)</a:t>
            </a:r>
            <a:r>
              <a:rPr lang="en-US" sz="2000" dirty="0"/>
              <a:t>, Urbana-Champaign, IL, USA, June 2017. </a:t>
            </a:r>
          </a:p>
        </p:txBody>
      </p:sp>
      <p:sp>
        <p:nvSpPr>
          <p:cNvPr id="4" name="Slide Number Placeholder 3"/>
          <p:cNvSpPr>
            <a:spLocks noGrp="1"/>
          </p:cNvSpPr>
          <p:nvPr>
            <p:ph type="sldNum" sz="quarter" idx="11"/>
          </p:nvPr>
        </p:nvSpPr>
        <p:spPr/>
        <p:txBody>
          <a:bodyPr/>
          <a:lstStyle/>
          <a:p>
            <a:fld id="{71752C56-4F8A-824F-A263-2404B5D536A2}" type="slidenum">
              <a:rPr lang="en-US" smtClean="0">
                <a:solidFill>
                  <a:srgbClr val="000000"/>
                </a:solidFill>
              </a:rPr>
              <a:pPr/>
              <a:t>261</a:t>
            </a:fld>
            <a:endParaRPr lang="en-US">
              <a:solidFill>
                <a:srgbClr val="000000"/>
              </a:solidFill>
            </a:endParaRPr>
          </a:p>
        </p:txBody>
      </p:sp>
      <p:pic>
        <p:nvPicPr>
          <p:cNvPr id="8" name="Picture 7"/>
          <p:cNvPicPr>
            <a:picLocks noChangeAspect="1"/>
          </p:cNvPicPr>
          <p:nvPr/>
        </p:nvPicPr>
        <p:blipFill>
          <a:blip r:embed="rId4"/>
          <a:stretch>
            <a:fillRect/>
          </a:stretch>
        </p:blipFill>
        <p:spPr>
          <a:xfrm>
            <a:off x="0" y="3837964"/>
            <a:ext cx="9144000" cy="2543364"/>
          </a:xfrm>
          <a:prstGeom prst="rect">
            <a:avLst/>
          </a:prstGeom>
        </p:spPr>
      </p:pic>
    </p:spTree>
    <p:extLst>
      <p:ext uri="{BB962C8B-B14F-4D97-AF65-F5344CB8AC3E}">
        <p14:creationId xmlns:p14="http://schemas.microsoft.com/office/powerpoint/2010/main" val="554013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a:xfrm>
            <a:off x="685800" y="1124744"/>
            <a:ext cx="7924800" cy="1752600"/>
          </a:xfrm>
        </p:spPr>
        <p:txBody>
          <a:bodyPr/>
          <a:lstStyle/>
          <a:p>
            <a:r>
              <a:rPr lang="en-US" dirty="0"/>
              <a:t>Voltron: Exploiting the </a:t>
            </a:r>
            <a:br>
              <a:rPr lang="en-US" dirty="0"/>
            </a:br>
            <a:r>
              <a:rPr lang="en-US" dirty="0"/>
              <a:t>	Voltage-Latency-Reliability 					Relationship</a:t>
            </a:r>
          </a:p>
        </p:txBody>
      </p:sp>
      <p:sp>
        <p:nvSpPr>
          <p:cNvPr id="6" name="Subtitle 5"/>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323594FA-E141-4234-AE05-360401972BE7}" type="slidenum">
              <a:rPr lang="en-US" altLang="en-US" smtClean="0">
                <a:solidFill>
                  <a:srgbClr val="000000"/>
                </a:solidFill>
              </a:rPr>
              <a:pPr/>
              <a:t>262</a:t>
            </a:fld>
            <a:endParaRPr lang="en-US" altLang="en-US">
              <a:solidFill>
                <a:srgbClr val="000000"/>
              </a:solidFill>
            </a:endParaRPr>
          </a:p>
        </p:txBody>
      </p:sp>
    </p:spTree>
    <p:extLst>
      <p:ext uri="{BB962C8B-B14F-4D97-AF65-F5344CB8AC3E}">
        <p14:creationId xmlns:p14="http://schemas.microsoft.com/office/powerpoint/2010/main" val="1270776193"/>
      </p:ext>
    </p:extLst>
  </p:cSld>
  <p:clrMapOvr>
    <a:masterClrMapping/>
  </p:clrMapOvr>
  <p:transition/>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Executive Summary</a:t>
            </a:r>
          </a:p>
        </p:txBody>
      </p:sp>
      <p:sp>
        <p:nvSpPr>
          <p:cNvPr id="3" name="Content Placeholder 2"/>
          <p:cNvSpPr>
            <a:spLocks noGrp="1"/>
          </p:cNvSpPr>
          <p:nvPr>
            <p:ph idx="1"/>
          </p:nvPr>
        </p:nvSpPr>
        <p:spPr/>
        <p:txBody>
          <a:bodyPr>
            <a:noAutofit/>
          </a:bodyPr>
          <a:lstStyle/>
          <a:p>
            <a:r>
              <a:rPr lang="en-US" sz="2300" spc="-20" dirty="0">
                <a:solidFill>
                  <a:srgbClr val="FF4136"/>
                </a:solidFill>
              </a:rPr>
              <a:t>DRAM (memory) power is significant in today’s systems</a:t>
            </a:r>
          </a:p>
          <a:p>
            <a:pPr lvl="1"/>
            <a:r>
              <a:rPr lang="en-US" sz="2000" dirty="0"/>
              <a:t>Existing low-voltage DRAM reduces voltage </a:t>
            </a:r>
            <a:r>
              <a:rPr lang="en-US" sz="2000" b="1" dirty="0"/>
              <a:t>conservatively</a:t>
            </a:r>
          </a:p>
          <a:p>
            <a:pPr lvl="1"/>
            <a:endParaRPr lang="en-US" sz="1000" b="1" dirty="0"/>
          </a:p>
          <a:p>
            <a:r>
              <a:rPr lang="en-US" sz="2300" u="sng" dirty="0"/>
              <a:t>Goal</a:t>
            </a:r>
            <a:r>
              <a:rPr lang="en-US" sz="2300" dirty="0"/>
              <a:t>: Understand and exploit the reliability and latency behavior of real DRAM chips under</a:t>
            </a:r>
            <a:r>
              <a:rPr lang="en-US" sz="2300" b="1" i="1" dirty="0"/>
              <a:t> aggressive reduced-voltage operation</a:t>
            </a:r>
          </a:p>
          <a:p>
            <a:endParaRPr lang="en-US" sz="1000" dirty="0"/>
          </a:p>
          <a:p>
            <a:r>
              <a:rPr lang="en-US" sz="2300" u="sng" dirty="0"/>
              <a:t>Key experimental observations</a:t>
            </a:r>
            <a:r>
              <a:rPr lang="en-US" sz="2300" dirty="0"/>
              <a:t>:</a:t>
            </a:r>
          </a:p>
          <a:p>
            <a:pPr lvl="1"/>
            <a:r>
              <a:rPr lang="en-US" sz="2000" dirty="0">
                <a:solidFill>
                  <a:srgbClr val="FF4136"/>
                </a:solidFill>
              </a:rPr>
              <a:t>Huge voltage margin -- Errors occur beyond some voltage</a:t>
            </a:r>
          </a:p>
          <a:p>
            <a:pPr lvl="1"/>
            <a:r>
              <a:rPr lang="en-US" sz="2000" dirty="0"/>
              <a:t>Errors exhibit </a:t>
            </a:r>
            <a:r>
              <a:rPr lang="en-US" sz="2000" dirty="0">
                <a:solidFill>
                  <a:srgbClr val="0070C0"/>
                </a:solidFill>
              </a:rPr>
              <a:t>spatial locality</a:t>
            </a:r>
          </a:p>
          <a:p>
            <a:pPr lvl="1"/>
            <a:r>
              <a:rPr lang="en-US" sz="2000" dirty="0">
                <a:solidFill>
                  <a:srgbClr val="0070C0"/>
                </a:solidFill>
              </a:rPr>
              <a:t>Higher operation latency mitigates voltage-induced errors</a:t>
            </a:r>
          </a:p>
          <a:p>
            <a:pPr lvl="1"/>
            <a:endParaRPr lang="en-US" sz="1000" dirty="0"/>
          </a:p>
          <a:p>
            <a:r>
              <a:rPr lang="en-US" sz="2300" b="1" u="sng" dirty="0">
                <a:solidFill>
                  <a:srgbClr val="0070C0"/>
                </a:solidFill>
              </a:rPr>
              <a:t>Voltron</a:t>
            </a:r>
            <a:r>
              <a:rPr lang="en-US" sz="2300" dirty="0"/>
              <a:t>: A new DRAM energy reduction mechanism </a:t>
            </a:r>
          </a:p>
          <a:p>
            <a:pPr lvl="1"/>
            <a:r>
              <a:rPr lang="en-US" sz="2000" dirty="0"/>
              <a:t>Reduce DRAM voltage </a:t>
            </a:r>
            <a:r>
              <a:rPr lang="en-US" sz="2000" b="1" dirty="0"/>
              <a:t>without introducing errors </a:t>
            </a:r>
          </a:p>
          <a:p>
            <a:pPr lvl="1"/>
            <a:r>
              <a:rPr lang="en-US" sz="2000" dirty="0"/>
              <a:t>Use a </a:t>
            </a:r>
            <a:r>
              <a:rPr lang="en-US" sz="2000" b="1" dirty="0"/>
              <a:t>regression model </a:t>
            </a:r>
            <a:r>
              <a:rPr lang="en-US" sz="2000" dirty="0"/>
              <a:t>to select voltage that does not degrade performance beyond a chosen target </a:t>
            </a:r>
            <a:r>
              <a:rPr lang="en-US" sz="2000" dirty="0">
                <a:sym typeface="Wingdings"/>
              </a:rPr>
              <a:t> </a:t>
            </a:r>
            <a:r>
              <a:rPr lang="en-US" sz="2000" dirty="0">
                <a:solidFill>
                  <a:schemeClr val="accent3">
                    <a:lumMod val="50000"/>
                  </a:schemeClr>
                </a:solidFill>
                <a:sym typeface="Wingdings"/>
              </a:rPr>
              <a:t>7.3% system energy reduction</a:t>
            </a:r>
            <a:endParaRPr lang="en-US" sz="2000" dirty="0">
              <a:solidFill>
                <a:schemeClr val="accent3">
                  <a:lumMod val="50000"/>
                </a:schemeClr>
              </a:solidFill>
            </a:endParaRPr>
          </a:p>
          <a:p>
            <a:endParaRPr lang="en-US" dirty="0"/>
          </a:p>
          <a:p>
            <a:endParaRPr lang="en-US" dirty="0"/>
          </a:p>
        </p:txBody>
      </p:sp>
      <p:sp>
        <p:nvSpPr>
          <p:cNvPr id="4" name="Slide Number Placeholder 3"/>
          <p:cNvSpPr>
            <a:spLocks noGrp="1"/>
          </p:cNvSpPr>
          <p:nvPr>
            <p:ph type="sldNum" sz="quarter" idx="12"/>
          </p:nvPr>
        </p:nvSpPr>
        <p:spPr/>
        <p:txBody>
          <a:bodyPr/>
          <a:lstStyle/>
          <a:p>
            <a:pPr>
              <a:defRPr/>
            </a:pPr>
            <a:fld id="{13F32364-6BA0-48AA-B029-3ED2192016FC}" type="slidenum">
              <a:rPr lang="en-US" smtClean="0">
                <a:solidFill>
                  <a:prstClr val="black"/>
                </a:solidFill>
              </a:rPr>
              <a:pPr>
                <a:defRPr/>
              </a:pPr>
              <a:t>263</a:t>
            </a:fld>
            <a:endParaRPr lang="en-US" dirty="0">
              <a:solidFill>
                <a:prstClr val="black"/>
              </a:solidFill>
            </a:endParaRPr>
          </a:p>
        </p:txBody>
      </p:sp>
    </p:spTree>
    <p:extLst>
      <p:ext uri="{BB962C8B-B14F-4D97-AF65-F5344CB8AC3E}">
        <p14:creationId xmlns:p14="http://schemas.microsoft.com/office/powerpoint/2010/main" val="14006174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10" end="10"/>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
                                            <p:txEl>
                                              <p:pRg st="11" end="11"/>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528" y="152400"/>
            <a:ext cx="9144000" cy="1066800"/>
          </a:xfrm>
        </p:spPr>
        <p:txBody>
          <a:bodyPr/>
          <a:lstStyle/>
          <a:p>
            <a:r>
              <a:rPr lang="en-US" sz="3800" dirty="0"/>
              <a:t>Analysis of Latency-Voltage in DRAM Chips</a:t>
            </a:r>
          </a:p>
        </p:txBody>
      </p:sp>
      <p:sp>
        <p:nvSpPr>
          <p:cNvPr id="3" name="Content Placeholder 2"/>
          <p:cNvSpPr>
            <a:spLocks noGrp="1"/>
          </p:cNvSpPr>
          <p:nvPr>
            <p:ph idx="1"/>
          </p:nvPr>
        </p:nvSpPr>
        <p:spPr>
          <a:xfrm>
            <a:off x="228600" y="980728"/>
            <a:ext cx="8915400" cy="5193723"/>
          </a:xfrm>
        </p:spPr>
        <p:txBody>
          <a:bodyPr/>
          <a:lstStyle/>
          <a:p>
            <a:r>
              <a:rPr lang="en-US" sz="2000" dirty="0"/>
              <a:t>Kevin Chang, A. </a:t>
            </a:r>
            <a:r>
              <a:rPr lang="en-US" sz="2000" dirty="0" err="1"/>
              <a:t>Giray</a:t>
            </a:r>
            <a:r>
              <a:rPr lang="en-US" sz="2000" dirty="0"/>
              <a:t> </a:t>
            </a:r>
            <a:r>
              <a:rPr lang="en-US" sz="2000" dirty="0" err="1"/>
              <a:t>Yaglikci</a:t>
            </a:r>
            <a:r>
              <a:rPr lang="en-US" sz="2000" dirty="0"/>
              <a:t>, </a:t>
            </a:r>
            <a:r>
              <a:rPr lang="en-US" sz="2000" dirty="0" err="1"/>
              <a:t>Saugata</a:t>
            </a:r>
            <a:r>
              <a:rPr lang="en-US" sz="2000" dirty="0"/>
              <a:t> </a:t>
            </a:r>
            <a:r>
              <a:rPr lang="en-US" sz="2000" dirty="0" err="1"/>
              <a:t>Ghose</a:t>
            </a:r>
            <a:r>
              <a:rPr lang="en-US" sz="2000" dirty="0"/>
              <a:t>, </a:t>
            </a:r>
            <a:r>
              <a:rPr lang="en-US" sz="2000" dirty="0" err="1"/>
              <a:t>Aditya</a:t>
            </a:r>
            <a:r>
              <a:rPr lang="en-US" sz="2000" dirty="0"/>
              <a:t> </a:t>
            </a:r>
            <a:r>
              <a:rPr lang="en-US" sz="2000" dirty="0" err="1"/>
              <a:t>Agrawal</a:t>
            </a:r>
            <a:r>
              <a:rPr lang="en-US" sz="2000" dirty="0"/>
              <a:t>, </a:t>
            </a:r>
            <a:r>
              <a:rPr lang="en-US" sz="2000" dirty="0" err="1"/>
              <a:t>Niladrish</a:t>
            </a:r>
            <a:r>
              <a:rPr lang="en-US" sz="2000" dirty="0"/>
              <a:t> </a:t>
            </a:r>
            <a:r>
              <a:rPr lang="en-US" sz="2000" dirty="0" err="1"/>
              <a:t>Chatterjee</a:t>
            </a:r>
            <a:r>
              <a:rPr lang="en-US" sz="2000" dirty="0"/>
              <a:t>, </a:t>
            </a:r>
            <a:r>
              <a:rPr lang="en-US" sz="2000" dirty="0" err="1"/>
              <a:t>Abhijith</a:t>
            </a:r>
            <a:r>
              <a:rPr lang="en-US" sz="2000" dirty="0"/>
              <a:t> </a:t>
            </a:r>
            <a:r>
              <a:rPr lang="en-US" sz="2000" dirty="0" err="1"/>
              <a:t>Kashyap</a:t>
            </a:r>
            <a:r>
              <a:rPr lang="en-US" sz="2000" dirty="0"/>
              <a:t>, </a:t>
            </a:r>
            <a:r>
              <a:rPr lang="en-US" sz="2000" dirty="0" err="1"/>
              <a:t>Donghyuk</a:t>
            </a:r>
            <a:r>
              <a:rPr lang="en-US" sz="2000" dirty="0"/>
              <a:t> Lee, Mike O'Connor, Hasan Hassan, and </a:t>
            </a:r>
            <a:r>
              <a:rPr lang="en-US" sz="2000" u="sng" dirty="0"/>
              <a:t>Onur Mutlu</a:t>
            </a:r>
            <a:r>
              <a:rPr lang="en-US" sz="2000" dirty="0"/>
              <a:t>,</a:t>
            </a:r>
            <a:br>
              <a:rPr lang="en-US" sz="2000" dirty="0"/>
            </a:br>
            <a:r>
              <a:rPr lang="en-US" sz="2000" b="1" dirty="0">
                <a:hlinkClick r:id="rId2"/>
              </a:rPr>
              <a:t>"Understanding Reduced-Voltage Operation in Modern DRAM Devices: Experimental Characterization, Analysis, and Mechanisms"</a:t>
            </a:r>
            <a:r>
              <a:rPr lang="en-US" sz="2000" dirty="0"/>
              <a:t> </a:t>
            </a:r>
            <a:br>
              <a:rPr lang="en-US" sz="2000" dirty="0"/>
            </a:br>
            <a:r>
              <a:rPr lang="en-US" sz="2000" i="1" dirty="0"/>
              <a:t>Proceedings of the </a:t>
            </a:r>
            <a:r>
              <a:rPr lang="en-US" sz="2000" i="1" dirty="0">
                <a:hlinkClick r:id="rId3"/>
              </a:rPr>
              <a:t>ACM International Conference on Measurement and Modeling of Computer Systems</a:t>
            </a:r>
            <a:r>
              <a:rPr lang="en-US" sz="2000" i="1" dirty="0"/>
              <a:t> (</a:t>
            </a:r>
            <a:r>
              <a:rPr lang="en-US" sz="2000" b="1" i="1" dirty="0"/>
              <a:t>SIGMETRICS</a:t>
            </a:r>
            <a:r>
              <a:rPr lang="en-US" sz="2000" i="1" dirty="0"/>
              <a:t>)</a:t>
            </a:r>
            <a:r>
              <a:rPr lang="en-US" sz="2000" dirty="0"/>
              <a:t>, Urbana-Champaign, IL, USA, June 2017. </a:t>
            </a:r>
          </a:p>
        </p:txBody>
      </p:sp>
      <p:sp>
        <p:nvSpPr>
          <p:cNvPr id="4" name="Slide Number Placeholder 3"/>
          <p:cNvSpPr>
            <a:spLocks noGrp="1"/>
          </p:cNvSpPr>
          <p:nvPr>
            <p:ph type="sldNum" sz="quarter" idx="11"/>
          </p:nvPr>
        </p:nvSpPr>
        <p:spPr/>
        <p:txBody>
          <a:bodyPr/>
          <a:lstStyle/>
          <a:p>
            <a:fld id="{71752C56-4F8A-824F-A263-2404B5D536A2}" type="slidenum">
              <a:rPr lang="en-US" smtClean="0">
                <a:solidFill>
                  <a:srgbClr val="000000"/>
                </a:solidFill>
              </a:rPr>
              <a:pPr/>
              <a:t>264</a:t>
            </a:fld>
            <a:endParaRPr lang="en-US">
              <a:solidFill>
                <a:srgbClr val="000000"/>
              </a:solidFill>
            </a:endParaRPr>
          </a:p>
        </p:txBody>
      </p:sp>
      <p:pic>
        <p:nvPicPr>
          <p:cNvPr id="7" name="Picture 6"/>
          <p:cNvPicPr>
            <a:picLocks noChangeAspect="1"/>
          </p:cNvPicPr>
          <p:nvPr/>
        </p:nvPicPr>
        <p:blipFill>
          <a:blip r:embed="rId4"/>
          <a:stretch>
            <a:fillRect/>
          </a:stretch>
        </p:blipFill>
        <p:spPr>
          <a:xfrm>
            <a:off x="0" y="4372785"/>
            <a:ext cx="9144000" cy="1864527"/>
          </a:xfrm>
          <a:prstGeom prst="rect">
            <a:avLst/>
          </a:prstGeom>
        </p:spPr>
      </p:pic>
    </p:spTree>
    <p:extLst>
      <p:ext uri="{BB962C8B-B14F-4D97-AF65-F5344CB8AC3E}">
        <p14:creationId xmlns:p14="http://schemas.microsoft.com/office/powerpoint/2010/main" val="12125307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And, What If </a:t>
            </a:r>
            <a:r>
              <a:rPr lang="is-IS" dirty="0"/>
              <a:t>…</a:t>
            </a:r>
            <a:endParaRPr lang="en-US" dirty="0"/>
          </a:p>
        </p:txBody>
      </p:sp>
      <p:sp>
        <p:nvSpPr>
          <p:cNvPr id="3" name="Content Placeholder 2"/>
          <p:cNvSpPr>
            <a:spLocks noGrp="1"/>
          </p:cNvSpPr>
          <p:nvPr>
            <p:ph idx="1"/>
          </p:nvPr>
        </p:nvSpPr>
        <p:spPr/>
        <p:txBody>
          <a:bodyPr/>
          <a:lstStyle/>
          <a:p>
            <a:r>
              <a:rPr lang="is-IS" dirty="0">
                <a:solidFill>
                  <a:srgbClr val="FF0000"/>
                </a:solidFill>
              </a:rPr>
              <a:t>… we can sacrifice reliability of some data to access it with even lower latency?</a:t>
            </a:r>
            <a:endParaRPr lang="en-US" dirty="0">
              <a:solidFill>
                <a:srgbClr val="FF0000"/>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265</a:t>
            </a:fld>
            <a:endParaRPr lang="en-US" altLang="en-US">
              <a:solidFill>
                <a:srgbClr val="000000"/>
              </a:solidFill>
            </a:endParaRPr>
          </a:p>
        </p:txBody>
      </p:sp>
    </p:spTree>
    <p:extLst>
      <p:ext uri="{BB962C8B-B14F-4D97-AF65-F5344CB8AC3E}">
        <p14:creationId xmlns:p14="http://schemas.microsoft.com/office/powerpoint/2010/main" val="1532795603"/>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 name="Title 1"/>
          <p:cNvSpPr txBox="1">
            <a:spLocks/>
          </p:cNvSpPr>
          <p:nvPr/>
        </p:nvSpPr>
        <p:spPr>
          <a:xfrm>
            <a:off x="0" y="3717"/>
            <a:ext cx="9144000" cy="2962508"/>
          </a:xfrm>
          <a:prstGeom prst="rect">
            <a:avLst/>
          </a:prstGeom>
          <a:solidFill>
            <a:schemeClr val="accent6">
              <a:lumMod val="75000"/>
            </a:schemeClr>
          </a:solidFill>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endParaRPr kumimoji="0" lang="en-US" sz="6600" b="1" i="0" u="none" strike="noStrike" kern="1200" cap="none" spc="0" normalizeH="0" baseline="0" noProof="0" dirty="0">
              <a:ln>
                <a:noFill/>
              </a:ln>
              <a:solidFill>
                <a:srgbClr val="70AD47"/>
              </a:solidFill>
              <a:effectLst/>
              <a:uLnTx/>
              <a:uFillTx/>
              <a:latin typeface="Calibri Light" panose="020F0302020204030204"/>
              <a:ea typeface="+mj-ea"/>
              <a:cs typeface="+mj-cs"/>
            </a:endParaRPr>
          </a:p>
        </p:txBody>
      </p:sp>
      <p:sp>
        <p:nvSpPr>
          <p:cNvPr id="102" name="Title 1"/>
          <p:cNvSpPr>
            <a:spLocks noGrp="1"/>
          </p:cNvSpPr>
          <p:nvPr>
            <p:ph type="ctrTitle" idx="4294967295"/>
          </p:nvPr>
        </p:nvSpPr>
        <p:spPr>
          <a:xfrm>
            <a:off x="0" y="387148"/>
            <a:ext cx="9144000" cy="2051158"/>
          </a:xfrm>
          <a:prstGeom prst="rect">
            <a:avLst/>
          </a:prstGeom>
          <a:noFill/>
        </p:spPr>
        <p:txBody>
          <a:bodyPr anchor="ctr">
            <a:noAutofit/>
          </a:bodyPr>
          <a:lstStyle/>
          <a:p>
            <a:pPr algn="ctr">
              <a:lnSpc>
                <a:spcPct val="100000"/>
              </a:lnSpc>
            </a:pPr>
            <a:r>
              <a:rPr lang="en-US" sz="5000" b="1" i="1" dirty="0">
                <a:solidFill>
                  <a:schemeClr val="bg1">
                    <a:lumMod val="95000"/>
                  </a:schemeClr>
                </a:solidFill>
                <a:latin typeface="Cambria"/>
                <a:cs typeface="Cambria"/>
              </a:rPr>
              <a:t>The DRAM Latency PUF: </a:t>
            </a:r>
            <a:br>
              <a:rPr lang="en-US" sz="5000" b="1" i="1" dirty="0">
                <a:solidFill>
                  <a:schemeClr val="bg1">
                    <a:lumMod val="95000"/>
                  </a:schemeClr>
                </a:solidFill>
                <a:latin typeface="Cambria"/>
                <a:cs typeface="Cambria"/>
              </a:rPr>
            </a:br>
            <a:br>
              <a:rPr lang="en-US" sz="1200" b="1" i="1" dirty="0">
                <a:solidFill>
                  <a:schemeClr val="bg1">
                    <a:lumMod val="95000"/>
                  </a:schemeClr>
                </a:solidFill>
                <a:latin typeface="Cambria"/>
                <a:cs typeface="Cambria"/>
              </a:rPr>
            </a:br>
            <a:r>
              <a:rPr lang="en-US" sz="2800" b="1" dirty="0">
                <a:solidFill>
                  <a:schemeClr val="bg1">
                    <a:lumMod val="95000"/>
                  </a:schemeClr>
                </a:solidFill>
                <a:latin typeface="Cambria"/>
                <a:cs typeface="Cambria"/>
              </a:rPr>
              <a:t>Quickly Evaluating Physical </a:t>
            </a:r>
            <a:r>
              <a:rPr lang="en-US" sz="2800" b="1" dirty="0" err="1">
                <a:solidFill>
                  <a:schemeClr val="bg1">
                    <a:lumMod val="95000"/>
                  </a:schemeClr>
                </a:solidFill>
                <a:latin typeface="Cambria"/>
                <a:cs typeface="Cambria"/>
              </a:rPr>
              <a:t>Unclonable</a:t>
            </a:r>
            <a:r>
              <a:rPr lang="en-US" sz="2800" b="1" dirty="0">
                <a:solidFill>
                  <a:schemeClr val="bg1">
                    <a:lumMod val="95000"/>
                  </a:schemeClr>
                </a:solidFill>
                <a:latin typeface="Cambria"/>
                <a:cs typeface="Cambria"/>
              </a:rPr>
              <a:t> Functions </a:t>
            </a:r>
            <a:br>
              <a:rPr lang="en-US" sz="2800" b="1" dirty="0">
                <a:solidFill>
                  <a:schemeClr val="bg1">
                    <a:lumMod val="95000"/>
                  </a:schemeClr>
                </a:solidFill>
                <a:latin typeface="Cambria"/>
                <a:cs typeface="Cambria"/>
              </a:rPr>
            </a:br>
            <a:r>
              <a:rPr lang="en-US" sz="2800" b="1" dirty="0">
                <a:solidFill>
                  <a:schemeClr val="bg1">
                    <a:lumMod val="95000"/>
                  </a:schemeClr>
                </a:solidFill>
                <a:latin typeface="Cambria"/>
                <a:cs typeface="Cambria"/>
              </a:rPr>
              <a:t>by Exploiting the Latency-Reliability Tradeoff </a:t>
            </a:r>
            <a:br>
              <a:rPr lang="en-US" sz="2800" b="1" dirty="0">
                <a:solidFill>
                  <a:schemeClr val="bg1">
                    <a:lumMod val="95000"/>
                  </a:schemeClr>
                </a:solidFill>
                <a:latin typeface="Cambria"/>
                <a:cs typeface="Cambria"/>
              </a:rPr>
            </a:br>
            <a:r>
              <a:rPr lang="en-US" sz="2800" b="1" dirty="0">
                <a:solidFill>
                  <a:schemeClr val="bg1">
                    <a:lumMod val="95000"/>
                  </a:schemeClr>
                </a:solidFill>
                <a:latin typeface="Cambria"/>
                <a:cs typeface="Cambria"/>
              </a:rPr>
              <a:t>in Modern Commodity DRAM Devices</a:t>
            </a:r>
            <a:endParaRPr lang="en-US" sz="1400" b="1" dirty="0">
              <a:solidFill>
                <a:schemeClr val="bg1">
                  <a:lumMod val="95000"/>
                </a:schemeClr>
              </a:solidFill>
              <a:latin typeface="Cambria"/>
              <a:cs typeface="Cambria"/>
            </a:endParaRPr>
          </a:p>
        </p:txBody>
      </p:sp>
      <p:sp>
        <p:nvSpPr>
          <p:cNvPr id="103" name="Subtitle 2"/>
          <p:cNvSpPr>
            <a:spLocks noGrp="1"/>
          </p:cNvSpPr>
          <p:nvPr>
            <p:ph type="subTitle" idx="4294967295"/>
          </p:nvPr>
        </p:nvSpPr>
        <p:spPr>
          <a:xfrm>
            <a:off x="228600" y="3381681"/>
            <a:ext cx="8686800" cy="724829"/>
          </a:xfrm>
          <a:prstGeom prst="rect">
            <a:avLst/>
          </a:prstGeom>
        </p:spPr>
        <p:txBody>
          <a:bodyPr anchor="ctr">
            <a:noAutofit/>
          </a:bodyPr>
          <a:lstStyle/>
          <a:p>
            <a:pPr marL="0" indent="0" algn="ctr">
              <a:buNone/>
            </a:pPr>
            <a:r>
              <a:rPr lang="en-US" sz="2800" b="1" u="sng" dirty="0" err="1">
                <a:latin typeface="Cambria"/>
                <a:cs typeface="Cambria"/>
              </a:rPr>
              <a:t>Jeremie</a:t>
            </a:r>
            <a:r>
              <a:rPr lang="en-US" sz="2800" b="1" u="sng" dirty="0">
                <a:latin typeface="Cambria"/>
                <a:cs typeface="Cambria"/>
              </a:rPr>
              <a:t> S. Kim</a:t>
            </a:r>
            <a:r>
              <a:rPr lang="en-US" sz="2800" b="1" dirty="0">
                <a:latin typeface="Cambria"/>
                <a:cs typeface="Cambria"/>
              </a:rPr>
              <a:t>    </a:t>
            </a:r>
            <a:r>
              <a:rPr lang="en-US" sz="2800" b="1" dirty="0" err="1">
                <a:latin typeface="Cambria"/>
                <a:cs typeface="Cambria"/>
              </a:rPr>
              <a:t>Minesh</a:t>
            </a:r>
            <a:r>
              <a:rPr lang="en-US" sz="2800" b="1" dirty="0">
                <a:latin typeface="Cambria"/>
                <a:cs typeface="Cambria"/>
              </a:rPr>
              <a:t> Patel  </a:t>
            </a:r>
          </a:p>
          <a:p>
            <a:pPr marL="0" indent="0" algn="ctr">
              <a:buNone/>
            </a:pPr>
            <a:r>
              <a:rPr lang="en-US" sz="2800" b="1" dirty="0">
                <a:latin typeface="Cambria"/>
                <a:cs typeface="Cambria"/>
              </a:rPr>
              <a:t>Hasan Hassan </a:t>
            </a:r>
            <a:r>
              <a:rPr lang="en-US" b="1" dirty="0">
                <a:latin typeface="Cambria"/>
                <a:cs typeface="Cambria"/>
              </a:rPr>
              <a:t>  </a:t>
            </a:r>
            <a:r>
              <a:rPr lang="en-US" sz="2800" b="1" dirty="0" err="1">
                <a:latin typeface="Cambria"/>
                <a:cs typeface="Cambria"/>
              </a:rPr>
              <a:t>Onur</a:t>
            </a:r>
            <a:r>
              <a:rPr lang="en-US" sz="2800" b="1" dirty="0">
                <a:latin typeface="Cambria"/>
                <a:cs typeface="Cambria"/>
              </a:rPr>
              <a:t> </a:t>
            </a:r>
            <a:r>
              <a:rPr lang="en-US" sz="2800" b="1" dirty="0" err="1">
                <a:latin typeface="Cambria"/>
                <a:cs typeface="Cambria"/>
              </a:rPr>
              <a:t>Mutlu</a:t>
            </a:r>
            <a:r>
              <a:rPr lang="en-US" sz="2800" b="1" dirty="0">
                <a:latin typeface="Cambria"/>
                <a:cs typeface="Cambria"/>
              </a:rPr>
              <a:t>  </a:t>
            </a:r>
            <a:endParaRPr lang="en-US" sz="2800" dirty="0">
              <a:latin typeface="Cambria"/>
              <a:cs typeface="Cambria"/>
            </a:endParaRPr>
          </a:p>
        </p:txBody>
      </p:sp>
      <p:pic>
        <p:nvPicPr>
          <p:cNvPr id="1026" name="Picture 2" descr="http://www.euroc-project.eu/fileadmin/imgEuroc/eurocConsortiumLogos/ethLogo.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46410" y="5893016"/>
            <a:ext cx="2397512" cy="492491"/>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https://seaphages.org/media/institutions/Burgundy_CMU_JPG_Logo.jpg"/>
          <p:cNvPicPr>
            <a:picLocks noChangeAspect="1" noChangeArrowheads="1"/>
          </p:cNvPicPr>
          <p:nvPr/>
        </p:nvPicPr>
        <p:blipFill rotWithShape="1">
          <a:blip r:embed="rId4">
            <a:extLst>
              <a:ext uri="{28A0092B-C50C-407E-A947-70E740481C1C}">
                <a14:useLocalDpi xmlns:a14="http://schemas.microsoft.com/office/drawing/2010/main" val="0"/>
              </a:ext>
            </a:extLst>
          </a:blip>
          <a:srcRect t="27653" b="26959"/>
          <a:stretch/>
        </p:blipFill>
        <p:spPr bwMode="auto">
          <a:xfrm>
            <a:off x="4716968" y="5909981"/>
            <a:ext cx="4085528" cy="66962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11"/>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5018133" y="4627207"/>
            <a:ext cx="2710200" cy="783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7"/>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469942" y="4552981"/>
            <a:ext cx="1323444" cy="1123439"/>
          </a:xfrm>
          <a:prstGeom prst="rect">
            <a:avLst/>
          </a:prstGeom>
        </p:spPr>
      </p:pic>
    </p:spTree>
    <p:extLst>
      <p:ext uri="{BB962C8B-B14F-4D97-AF65-F5344CB8AC3E}">
        <p14:creationId xmlns:p14="http://schemas.microsoft.com/office/powerpoint/2010/main" val="1369441595"/>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a:t>Motivation</a:t>
            </a:r>
          </a:p>
        </p:txBody>
      </p:sp>
      <p:sp>
        <p:nvSpPr>
          <p:cNvPr id="3" name="Content Placeholder 2"/>
          <p:cNvSpPr>
            <a:spLocks noGrp="1"/>
          </p:cNvSpPr>
          <p:nvPr>
            <p:ph idx="1"/>
          </p:nvPr>
        </p:nvSpPr>
        <p:spPr>
          <a:xfrm>
            <a:off x="75991" y="1094104"/>
            <a:ext cx="8987622" cy="5318753"/>
          </a:xfrm>
        </p:spPr>
        <p:txBody>
          <a:bodyPr/>
          <a:lstStyle/>
          <a:p>
            <a:r>
              <a:rPr lang="en-US" dirty="0"/>
              <a:t>A </a:t>
            </a:r>
            <a:r>
              <a:rPr lang="en-US" b="1" dirty="0">
                <a:solidFill>
                  <a:schemeClr val="accent5"/>
                </a:solidFill>
              </a:rPr>
              <a:t>PUF</a:t>
            </a:r>
            <a:r>
              <a:rPr lang="en-US" dirty="0">
                <a:solidFill>
                  <a:schemeClr val="accent5"/>
                </a:solidFill>
              </a:rPr>
              <a:t> </a:t>
            </a:r>
            <a:r>
              <a:rPr lang="en-US" dirty="0"/>
              <a:t>is function that generates a signature </a:t>
            </a:r>
            <a:r>
              <a:rPr lang="en-US" b="1" dirty="0">
                <a:solidFill>
                  <a:schemeClr val="accent6"/>
                </a:solidFill>
              </a:rPr>
              <a:t>unique</a:t>
            </a:r>
            <a:r>
              <a:rPr lang="en-US" dirty="0">
                <a:solidFill>
                  <a:schemeClr val="accent6"/>
                </a:solidFill>
              </a:rPr>
              <a:t> </a:t>
            </a:r>
            <a:r>
              <a:rPr lang="en-US" dirty="0"/>
              <a:t>to a given device </a:t>
            </a:r>
          </a:p>
          <a:p>
            <a:endParaRPr lang="en-US" dirty="0"/>
          </a:p>
          <a:p>
            <a:r>
              <a:rPr lang="en-US" dirty="0"/>
              <a:t>Used in a </a:t>
            </a:r>
            <a:r>
              <a:rPr lang="en-US" b="1" dirty="0">
                <a:solidFill>
                  <a:schemeClr val="accent5"/>
                </a:solidFill>
              </a:rPr>
              <a:t>Challenge-Response Protocol</a:t>
            </a:r>
            <a:r>
              <a:rPr lang="en-US" dirty="0"/>
              <a:t> </a:t>
            </a:r>
          </a:p>
          <a:p>
            <a:pPr lvl="1"/>
            <a:r>
              <a:rPr lang="en-US" sz="3200" dirty="0"/>
              <a:t>Each device generates a unique </a:t>
            </a:r>
            <a:r>
              <a:rPr lang="en-US" sz="3200" b="1" dirty="0">
                <a:solidFill>
                  <a:schemeClr val="accent5"/>
                </a:solidFill>
              </a:rPr>
              <a:t>PUF response </a:t>
            </a:r>
            <a:r>
              <a:rPr lang="en-US" sz="3200" dirty="0"/>
              <a:t>depending the inputs</a:t>
            </a:r>
          </a:p>
          <a:p>
            <a:pPr lvl="1"/>
            <a:endParaRPr lang="en-US" sz="1800" dirty="0"/>
          </a:p>
          <a:p>
            <a:pPr lvl="1"/>
            <a:r>
              <a:rPr lang="en-US" sz="3200" dirty="0"/>
              <a:t>A trusted server </a:t>
            </a:r>
            <a:r>
              <a:rPr lang="en-US" sz="3200" b="1" dirty="0">
                <a:solidFill>
                  <a:schemeClr val="accent6">
                    <a:lumMod val="75000"/>
                  </a:schemeClr>
                </a:solidFill>
              </a:rPr>
              <a:t>authenticates</a:t>
            </a:r>
            <a:r>
              <a:rPr lang="en-US" sz="3200" dirty="0">
                <a:solidFill>
                  <a:schemeClr val="accent6">
                    <a:lumMod val="75000"/>
                  </a:schemeClr>
                </a:solidFill>
              </a:rPr>
              <a:t> </a:t>
            </a:r>
            <a:r>
              <a:rPr lang="en-US" sz="3200" dirty="0"/>
              <a:t>a device if it generates the expected PUF response</a:t>
            </a:r>
          </a:p>
        </p:txBody>
      </p:sp>
    </p:spTree>
    <p:extLst>
      <p:ext uri="{BB962C8B-B14F-4D97-AF65-F5344CB8AC3E}">
        <p14:creationId xmlns:p14="http://schemas.microsoft.com/office/powerpoint/2010/main" val="20401631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sz="4400" b="1" dirty="0"/>
              <a:t>DRAM Latency Characterization of 223 LPDDR4 DRAM Devices</a:t>
            </a:r>
          </a:p>
        </p:txBody>
      </p:sp>
      <p:sp>
        <p:nvSpPr>
          <p:cNvPr id="3" name="Content Placeholder 2"/>
          <p:cNvSpPr>
            <a:spLocks noGrp="1"/>
          </p:cNvSpPr>
          <p:nvPr>
            <p:ph idx="1"/>
          </p:nvPr>
        </p:nvSpPr>
        <p:spPr>
          <a:xfrm>
            <a:off x="75991" y="1683657"/>
            <a:ext cx="8987622" cy="4546320"/>
          </a:xfrm>
        </p:spPr>
        <p:txBody>
          <a:bodyPr/>
          <a:lstStyle/>
          <a:p>
            <a:r>
              <a:rPr lang="en-US" dirty="0"/>
              <a:t>Latency failures come from accessing DRAM with </a:t>
            </a:r>
            <a:r>
              <a:rPr lang="en-US" b="1" dirty="0">
                <a:solidFill>
                  <a:srgbClr val="C00000"/>
                </a:solidFill>
              </a:rPr>
              <a:t>reduced</a:t>
            </a:r>
            <a:r>
              <a:rPr lang="en-US" dirty="0"/>
              <a:t> timing parameters.</a:t>
            </a:r>
          </a:p>
          <a:p>
            <a:endParaRPr lang="en-US" dirty="0"/>
          </a:p>
          <a:p>
            <a:r>
              <a:rPr lang="en-US" b="1" dirty="0"/>
              <a:t>Key Observations:</a:t>
            </a:r>
          </a:p>
          <a:p>
            <a:pPr marL="971550" lvl="1" indent="-514350">
              <a:buFont typeface="+mj-lt"/>
              <a:buAutoNum type="arabicPeriod"/>
            </a:pPr>
            <a:r>
              <a:rPr lang="en-US" sz="3200" dirty="0"/>
              <a:t>A cell’s </a:t>
            </a:r>
            <a:r>
              <a:rPr lang="en-US" sz="3200" b="1" dirty="0">
                <a:solidFill>
                  <a:schemeClr val="accent6">
                    <a:lumMod val="75000"/>
                  </a:schemeClr>
                </a:solidFill>
              </a:rPr>
              <a:t>latency failure</a:t>
            </a:r>
            <a:r>
              <a:rPr lang="en-US" sz="3200" dirty="0"/>
              <a:t> probability is determined by </a:t>
            </a:r>
            <a:r>
              <a:rPr lang="en-US" sz="3200" b="1" dirty="0">
                <a:solidFill>
                  <a:schemeClr val="accent5"/>
                </a:solidFill>
              </a:rPr>
              <a:t>random process variation</a:t>
            </a:r>
          </a:p>
          <a:p>
            <a:pPr marL="971550" lvl="1" indent="-514350">
              <a:buFont typeface="+mj-lt"/>
              <a:buAutoNum type="arabicPeriod"/>
            </a:pPr>
            <a:endParaRPr lang="en-US" sz="3200" dirty="0"/>
          </a:p>
          <a:p>
            <a:pPr marL="971550" lvl="1" indent="-514350">
              <a:buFont typeface="+mj-lt"/>
              <a:buAutoNum type="arabicPeriod"/>
            </a:pPr>
            <a:r>
              <a:rPr lang="en-US" sz="3200" dirty="0"/>
              <a:t>Latency failure patterns are </a:t>
            </a:r>
            <a:r>
              <a:rPr lang="en-US" sz="3200" b="1" dirty="0">
                <a:solidFill>
                  <a:schemeClr val="accent5"/>
                </a:solidFill>
              </a:rPr>
              <a:t>repeatable and unique to a device</a:t>
            </a:r>
            <a:endParaRPr lang="en-US" sz="3200" dirty="0"/>
          </a:p>
          <a:p>
            <a:endParaRPr lang="en-US" dirty="0"/>
          </a:p>
        </p:txBody>
      </p:sp>
    </p:spTree>
    <p:extLst>
      <p:ext uri="{BB962C8B-B14F-4D97-AF65-F5344CB8AC3E}">
        <p14:creationId xmlns:p14="http://schemas.microsoft.com/office/powerpoint/2010/main" val="36770250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 name="Rounded Rectangle 102"/>
          <p:cNvSpPr/>
          <p:nvPr/>
        </p:nvSpPr>
        <p:spPr>
          <a:xfrm>
            <a:off x="1242623" y="2938818"/>
            <a:ext cx="383855" cy="2265404"/>
          </a:xfrm>
          <a:prstGeom prst="roundRect">
            <a:avLst/>
          </a:prstGeom>
          <a:solidFill>
            <a:schemeClr val="bg1"/>
          </a:solidFill>
          <a:ln w="381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lumMod val="65000"/>
                  </a:prstClr>
                </a:solidFill>
                <a:effectLst/>
                <a:uLnTx/>
                <a:uFillTx/>
                <a:latin typeface="Calibri" panose="020F0502020204030204"/>
                <a:ea typeface="+mn-ea"/>
                <a:cs typeface="+mn-cs"/>
              </a:rPr>
              <a:t>Row Decoder</a:t>
            </a:r>
          </a:p>
        </p:txBody>
      </p:sp>
      <p:sp>
        <p:nvSpPr>
          <p:cNvPr id="2" name="Title 1"/>
          <p:cNvSpPr>
            <a:spLocks noGrp="1"/>
          </p:cNvSpPr>
          <p:nvPr>
            <p:ph type="title"/>
          </p:nvPr>
        </p:nvSpPr>
        <p:spPr/>
        <p:txBody>
          <a:bodyPr/>
          <a:lstStyle/>
          <a:p>
            <a:r>
              <a:rPr lang="en-US" b="1" dirty="0"/>
              <a:t>DRAM Latency PUF Key Idea</a:t>
            </a:r>
          </a:p>
        </p:txBody>
      </p:sp>
      <p:grpSp>
        <p:nvGrpSpPr>
          <p:cNvPr id="71" name="Group 70"/>
          <p:cNvGrpSpPr/>
          <p:nvPr/>
        </p:nvGrpSpPr>
        <p:grpSpPr>
          <a:xfrm>
            <a:off x="1624693" y="2661252"/>
            <a:ext cx="6756400" cy="2832850"/>
            <a:chOff x="1094298" y="3173501"/>
            <a:chExt cx="7281509" cy="3227302"/>
          </a:xfrm>
        </p:grpSpPr>
        <p:cxnSp>
          <p:nvCxnSpPr>
            <p:cNvPr id="59" name="Straight Connector 58"/>
            <p:cNvCxnSpPr/>
            <p:nvPr/>
          </p:nvCxnSpPr>
          <p:spPr>
            <a:xfrm>
              <a:off x="1107985" y="4740572"/>
              <a:ext cx="7267822" cy="0"/>
            </a:xfrm>
            <a:prstGeom prst="line">
              <a:avLst/>
            </a:prstGeom>
            <a:ln w="635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a:off x="1096222" y="5677428"/>
              <a:ext cx="7276813" cy="6195"/>
            </a:xfrm>
            <a:prstGeom prst="line">
              <a:avLst/>
            </a:prstGeom>
            <a:ln w="635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1094298" y="3778425"/>
              <a:ext cx="7278737" cy="4681"/>
            </a:xfrm>
            <a:prstGeom prst="line">
              <a:avLst/>
            </a:prstGeom>
            <a:ln w="635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V="1">
              <a:off x="2662517" y="3173511"/>
              <a:ext cx="0" cy="3227292"/>
            </a:xfrm>
            <a:prstGeom prst="line">
              <a:avLst/>
            </a:prstGeom>
            <a:ln w="635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flipV="1">
              <a:off x="3603811" y="3173511"/>
              <a:ext cx="0" cy="3227292"/>
            </a:xfrm>
            <a:prstGeom prst="line">
              <a:avLst/>
            </a:prstGeom>
            <a:ln w="635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flipV="1">
              <a:off x="4616822" y="3173511"/>
              <a:ext cx="0" cy="3227292"/>
            </a:xfrm>
            <a:prstGeom prst="line">
              <a:avLst/>
            </a:prstGeom>
            <a:ln w="635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flipV="1">
              <a:off x="5629834" y="3173511"/>
              <a:ext cx="0" cy="3227292"/>
            </a:xfrm>
            <a:prstGeom prst="line">
              <a:avLst/>
            </a:prstGeom>
            <a:ln w="635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flipV="1">
              <a:off x="6624916" y="3173501"/>
              <a:ext cx="0" cy="3227292"/>
            </a:xfrm>
            <a:prstGeom prst="line">
              <a:avLst/>
            </a:prstGeom>
            <a:ln w="635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flipV="1">
              <a:off x="7584139" y="3173501"/>
              <a:ext cx="0" cy="3227292"/>
            </a:xfrm>
            <a:prstGeom prst="line">
              <a:avLst/>
            </a:prstGeom>
            <a:ln w="635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flipV="1">
              <a:off x="1703294" y="3173511"/>
              <a:ext cx="0" cy="3227292"/>
            </a:xfrm>
            <a:prstGeom prst="line">
              <a:avLst/>
            </a:prstGeom>
            <a:ln w="635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9" name="Oval 18"/>
            <p:cNvSpPr/>
            <p:nvPr/>
          </p:nvSpPr>
          <p:spPr>
            <a:xfrm>
              <a:off x="5120500" y="3301777"/>
              <a:ext cx="948900" cy="950261"/>
            </a:xfrm>
            <a:prstGeom prst="ellipse">
              <a:avLst/>
            </a:prstGeom>
            <a:solidFill>
              <a:srgbClr val="70AD47"/>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Oval 24"/>
            <p:cNvSpPr/>
            <p:nvPr/>
          </p:nvSpPr>
          <p:spPr>
            <a:xfrm>
              <a:off x="6133523" y="5202299"/>
              <a:ext cx="948900" cy="950261"/>
            </a:xfrm>
            <a:prstGeom prst="ellipse">
              <a:avLst/>
            </a:prstGeom>
            <a:solidFill>
              <a:srgbClr val="70AD47"/>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Oval 27"/>
            <p:cNvSpPr/>
            <p:nvPr/>
          </p:nvSpPr>
          <p:spPr>
            <a:xfrm>
              <a:off x="7109328" y="4252038"/>
              <a:ext cx="948900" cy="950261"/>
            </a:xfrm>
            <a:prstGeom prst="ellipse">
              <a:avLst/>
            </a:prstGeom>
            <a:solidFill>
              <a:srgbClr val="70AD47"/>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Oval 30"/>
            <p:cNvSpPr/>
            <p:nvPr/>
          </p:nvSpPr>
          <p:spPr>
            <a:xfrm>
              <a:off x="3114717" y="3299015"/>
              <a:ext cx="948900" cy="950261"/>
            </a:xfrm>
            <a:prstGeom prst="ellipse">
              <a:avLst/>
            </a:prstGeom>
            <a:solidFill>
              <a:srgbClr val="70AD47"/>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Oval 32"/>
            <p:cNvSpPr/>
            <p:nvPr/>
          </p:nvSpPr>
          <p:spPr>
            <a:xfrm>
              <a:off x="2165817" y="5202299"/>
              <a:ext cx="948900" cy="950261"/>
            </a:xfrm>
            <a:prstGeom prst="ellipse">
              <a:avLst/>
            </a:prstGeom>
            <a:solidFill>
              <a:srgbClr val="70AD47"/>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 name="Oval 38"/>
            <p:cNvSpPr/>
            <p:nvPr/>
          </p:nvSpPr>
          <p:spPr>
            <a:xfrm>
              <a:off x="6181960" y="3343836"/>
              <a:ext cx="828083" cy="842683"/>
            </a:xfrm>
            <a:prstGeom prst="ellipse">
              <a:avLst/>
            </a:prstGeom>
            <a:solidFill>
              <a:schemeClr val="accent6">
                <a:lumMod val="40000"/>
                <a:lumOff val="60000"/>
              </a:schemeClr>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 name="Oval 39"/>
            <p:cNvSpPr/>
            <p:nvPr/>
          </p:nvSpPr>
          <p:spPr>
            <a:xfrm>
              <a:off x="3178840" y="4303065"/>
              <a:ext cx="828083" cy="842683"/>
            </a:xfrm>
            <a:prstGeom prst="ellipse">
              <a:avLst/>
            </a:prstGeom>
            <a:solidFill>
              <a:schemeClr val="accent6">
                <a:lumMod val="40000"/>
                <a:lumOff val="60000"/>
              </a:schemeClr>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 name="Oval 40"/>
            <p:cNvSpPr/>
            <p:nvPr/>
          </p:nvSpPr>
          <p:spPr>
            <a:xfrm>
              <a:off x="1265397" y="5256087"/>
              <a:ext cx="828083" cy="842683"/>
            </a:xfrm>
            <a:prstGeom prst="ellipse">
              <a:avLst/>
            </a:prstGeom>
            <a:solidFill>
              <a:schemeClr val="accent6">
                <a:lumMod val="40000"/>
                <a:lumOff val="60000"/>
              </a:schemeClr>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Oval 41"/>
            <p:cNvSpPr/>
            <p:nvPr/>
          </p:nvSpPr>
          <p:spPr>
            <a:xfrm>
              <a:off x="5182973" y="5265051"/>
              <a:ext cx="828083" cy="842683"/>
            </a:xfrm>
            <a:prstGeom prst="ellipse">
              <a:avLst/>
            </a:prstGeom>
            <a:solidFill>
              <a:schemeClr val="accent6">
                <a:lumMod val="40000"/>
                <a:lumOff val="60000"/>
              </a:schemeClr>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 name="Oval 42"/>
            <p:cNvSpPr/>
            <p:nvPr/>
          </p:nvSpPr>
          <p:spPr>
            <a:xfrm>
              <a:off x="2233585" y="3355569"/>
              <a:ext cx="828083" cy="842683"/>
            </a:xfrm>
            <a:prstGeom prst="ellipse">
              <a:avLst/>
            </a:prstGeom>
            <a:solidFill>
              <a:schemeClr val="accent6">
                <a:lumMod val="40000"/>
                <a:lumOff val="60000"/>
              </a:schemeClr>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 name="Oval 44"/>
            <p:cNvSpPr/>
            <p:nvPr/>
          </p:nvSpPr>
          <p:spPr>
            <a:xfrm>
              <a:off x="4224086" y="4365802"/>
              <a:ext cx="735945" cy="735109"/>
            </a:xfrm>
            <a:prstGeom prst="ellipse">
              <a:avLst/>
            </a:prstGeom>
            <a:solidFill>
              <a:schemeClr val="accent4">
                <a:lumMod val="40000"/>
                <a:lumOff val="60000"/>
              </a:schemeClr>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 name="Oval 45"/>
            <p:cNvSpPr/>
            <p:nvPr/>
          </p:nvSpPr>
          <p:spPr>
            <a:xfrm>
              <a:off x="7215805" y="5318837"/>
              <a:ext cx="735945" cy="735109"/>
            </a:xfrm>
            <a:prstGeom prst="ellipse">
              <a:avLst/>
            </a:prstGeom>
            <a:solidFill>
              <a:schemeClr val="accent4">
                <a:lumMod val="40000"/>
                <a:lumOff val="60000"/>
              </a:schemeClr>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 name="Oval 46"/>
            <p:cNvSpPr/>
            <p:nvPr/>
          </p:nvSpPr>
          <p:spPr>
            <a:xfrm>
              <a:off x="1309942" y="3415542"/>
              <a:ext cx="735945" cy="735109"/>
            </a:xfrm>
            <a:prstGeom prst="ellipse">
              <a:avLst/>
            </a:prstGeom>
            <a:solidFill>
              <a:schemeClr val="accent4">
                <a:lumMod val="40000"/>
                <a:lumOff val="60000"/>
              </a:schemeClr>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 name="Oval 47"/>
            <p:cNvSpPr/>
            <p:nvPr/>
          </p:nvSpPr>
          <p:spPr>
            <a:xfrm>
              <a:off x="4247154" y="3433471"/>
              <a:ext cx="689809" cy="699248"/>
            </a:xfrm>
            <a:prstGeom prst="ellipse">
              <a:avLst/>
            </a:prstGeom>
            <a:solidFill>
              <a:srgbClr val="FFC000"/>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 name="Oval 48"/>
            <p:cNvSpPr/>
            <p:nvPr/>
          </p:nvSpPr>
          <p:spPr>
            <a:xfrm>
              <a:off x="6263068" y="4374782"/>
              <a:ext cx="689809" cy="699248"/>
            </a:xfrm>
            <a:prstGeom prst="ellipse">
              <a:avLst/>
            </a:prstGeom>
            <a:solidFill>
              <a:srgbClr val="FFC000"/>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Oval 49"/>
            <p:cNvSpPr/>
            <p:nvPr/>
          </p:nvSpPr>
          <p:spPr>
            <a:xfrm>
              <a:off x="2295363" y="4383732"/>
              <a:ext cx="689809" cy="699248"/>
            </a:xfrm>
            <a:prstGeom prst="ellipse">
              <a:avLst/>
            </a:prstGeom>
            <a:solidFill>
              <a:srgbClr val="FFC000"/>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 name="Oval 50"/>
            <p:cNvSpPr/>
            <p:nvPr/>
          </p:nvSpPr>
          <p:spPr>
            <a:xfrm>
              <a:off x="5282129" y="4414347"/>
              <a:ext cx="625642" cy="625642"/>
            </a:xfrm>
            <a:prstGeom prst="ellipse">
              <a:avLst/>
            </a:prstGeom>
            <a:solidFill>
              <a:schemeClr val="accent2">
                <a:lumMod val="75000"/>
              </a:schemeClr>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Oval 51"/>
            <p:cNvSpPr/>
            <p:nvPr/>
          </p:nvSpPr>
          <p:spPr>
            <a:xfrm>
              <a:off x="3271114" y="5364607"/>
              <a:ext cx="625642" cy="625642"/>
            </a:xfrm>
            <a:prstGeom prst="ellipse">
              <a:avLst/>
            </a:prstGeom>
            <a:solidFill>
              <a:schemeClr val="accent2">
                <a:lumMod val="75000"/>
              </a:schemeClr>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 name="Oval 52"/>
            <p:cNvSpPr/>
            <p:nvPr/>
          </p:nvSpPr>
          <p:spPr>
            <a:xfrm>
              <a:off x="7270956" y="3470274"/>
              <a:ext cx="625642" cy="625642"/>
            </a:xfrm>
            <a:prstGeom prst="ellipse">
              <a:avLst/>
            </a:prstGeom>
            <a:solidFill>
              <a:schemeClr val="accent2">
                <a:lumMod val="75000"/>
              </a:schemeClr>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 name="Oval 53"/>
            <p:cNvSpPr/>
            <p:nvPr/>
          </p:nvSpPr>
          <p:spPr>
            <a:xfrm>
              <a:off x="1404372" y="4446499"/>
              <a:ext cx="563218" cy="555814"/>
            </a:xfrm>
            <a:prstGeom prst="ellipse">
              <a:avLst/>
            </a:prstGeom>
            <a:solidFill>
              <a:srgbClr val="FF0000"/>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 name="Oval 54"/>
            <p:cNvSpPr/>
            <p:nvPr/>
          </p:nvSpPr>
          <p:spPr>
            <a:xfrm>
              <a:off x="4310449" y="5408484"/>
              <a:ext cx="563218" cy="555814"/>
            </a:xfrm>
            <a:prstGeom prst="ellipse">
              <a:avLst/>
            </a:prstGeom>
            <a:solidFill>
              <a:srgbClr val="FF0000"/>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78" name="Group 77"/>
          <p:cNvGrpSpPr/>
          <p:nvPr/>
        </p:nvGrpSpPr>
        <p:grpSpPr>
          <a:xfrm>
            <a:off x="583621" y="1220766"/>
            <a:ext cx="3114951" cy="2629342"/>
            <a:chOff x="235278" y="2377403"/>
            <a:chExt cx="3114951" cy="2629342"/>
          </a:xfrm>
        </p:grpSpPr>
        <p:sp>
          <p:nvSpPr>
            <p:cNvPr id="72" name="TextBox 71"/>
            <p:cNvSpPr txBox="1"/>
            <p:nvPr/>
          </p:nvSpPr>
          <p:spPr>
            <a:xfrm>
              <a:off x="235278" y="2377403"/>
              <a:ext cx="3114951"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DD0303"/>
                  </a:solidFill>
                  <a:effectLst/>
                  <a:uLnTx/>
                  <a:uFillTx/>
                  <a:latin typeface="Cambria" charset="0"/>
                  <a:ea typeface="Cambria" charset="0"/>
                  <a:cs typeface="Cambria" charset="0"/>
                </a:rPr>
                <a:t>High % chance to fail with reduced </a:t>
              </a:r>
              <a:r>
                <a:rPr kumimoji="0" lang="en-US" sz="2400" b="1" i="0" u="none" strike="noStrike" kern="1200" cap="none" spc="0" normalizeH="0" baseline="0" noProof="0" dirty="0" err="1">
                  <a:ln>
                    <a:noFill/>
                  </a:ln>
                  <a:solidFill>
                    <a:srgbClr val="DD0303"/>
                  </a:solidFill>
                  <a:effectLst/>
                  <a:uLnTx/>
                  <a:uFillTx/>
                  <a:latin typeface="Cambria" charset="0"/>
                  <a:ea typeface="Cambria" charset="0"/>
                  <a:cs typeface="Cambria" charset="0"/>
                </a:rPr>
                <a:t>t</a:t>
              </a:r>
              <a:r>
                <a:rPr kumimoji="0" lang="en-US" sz="2400" b="1" i="0" u="none" strike="noStrike" kern="1200" cap="none" spc="0" normalizeH="0" baseline="-25000" noProof="0" dirty="0" err="1">
                  <a:ln>
                    <a:noFill/>
                  </a:ln>
                  <a:solidFill>
                    <a:srgbClr val="DD0303"/>
                  </a:solidFill>
                  <a:effectLst/>
                  <a:uLnTx/>
                  <a:uFillTx/>
                  <a:latin typeface="Cambria" charset="0"/>
                  <a:ea typeface="Cambria" charset="0"/>
                  <a:cs typeface="Cambria" charset="0"/>
                </a:rPr>
                <a:t>RCD</a:t>
              </a:r>
              <a:endParaRPr kumimoji="0" lang="en-US" sz="2400" b="1" i="0" u="none" strike="noStrike" kern="1200" cap="none" spc="0" normalizeH="0" baseline="-25000" noProof="0" dirty="0">
                <a:ln>
                  <a:noFill/>
                </a:ln>
                <a:solidFill>
                  <a:srgbClr val="DD0303"/>
                </a:solidFill>
                <a:effectLst/>
                <a:uLnTx/>
                <a:uFillTx/>
                <a:latin typeface="Cambria" charset="0"/>
                <a:ea typeface="Cambria" charset="0"/>
                <a:cs typeface="Cambria" charset="0"/>
              </a:endParaRPr>
            </a:p>
          </p:txBody>
        </p:sp>
        <p:cxnSp>
          <p:nvCxnSpPr>
            <p:cNvPr id="75" name="Straight Arrow Connector 74"/>
            <p:cNvCxnSpPr>
              <a:endCxn id="54" idx="1"/>
            </p:cNvCxnSpPr>
            <p:nvPr/>
          </p:nvCxnSpPr>
          <p:spPr>
            <a:xfrm>
              <a:off x="945394" y="3357931"/>
              <a:ext cx="695202" cy="1648814"/>
            </a:xfrm>
            <a:prstGeom prst="straightConnector1">
              <a:avLst/>
            </a:prstGeom>
            <a:ln w="69850">
              <a:solidFill>
                <a:srgbClr val="DD0404"/>
              </a:solidFill>
              <a:tailEnd type="triangle"/>
            </a:ln>
          </p:spPr>
          <p:style>
            <a:lnRef idx="1">
              <a:schemeClr val="accent1"/>
            </a:lnRef>
            <a:fillRef idx="0">
              <a:schemeClr val="accent1"/>
            </a:fillRef>
            <a:effectRef idx="0">
              <a:schemeClr val="accent1"/>
            </a:effectRef>
            <a:fontRef idx="minor">
              <a:schemeClr val="tx1"/>
            </a:fontRef>
          </p:style>
        </p:cxnSp>
      </p:grpSp>
      <p:grpSp>
        <p:nvGrpSpPr>
          <p:cNvPr id="82" name="Group 81"/>
          <p:cNvGrpSpPr/>
          <p:nvPr/>
        </p:nvGrpSpPr>
        <p:grpSpPr>
          <a:xfrm>
            <a:off x="5494809" y="1230285"/>
            <a:ext cx="3131937" cy="1483886"/>
            <a:chOff x="5146466" y="2386922"/>
            <a:chExt cx="3131937" cy="1483886"/>
          </a:xfrm>
        </p:grpSpPr>
        <p:sp>
          <p:nvSpPr>
            <p:cNvPr id="73" name="TextBox 72"/>
            <p:cNvSpPr txBox="1"/>
            <p:nvPr/>
          </p:nvSpPr>
          <p:spPr>
            <a:xfrm>
              <a:off x="5146466" y="2386922"/>
              <a:ext cx="3131937"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70AD47">
                      <a:lumMod val="75000"/>
                    </a:srgbClr>
                  </a:solidFill>
                  <a:effectLst/>
                  <a:uLnTx/>
                  <a:uFillTx/>
                  <a:latin typeface="Cambria" charset="0"/>
                  <a:ea typeface="Cambria" charset="0"/>
                  <a:cs typeface="Cambria" charset="0"/>
                </a:rPr>
                <a:t>Low % chance to fail with reduced </a:t>
              </a:r>
              <a:r>
                <a:rPr kumimoji="0" lang="en-US" sz="2400" b="1" i="0" u="none" strike="noStrike" kern="1200" cap="none" spc="0" normalizeH="0" baseline="0" noProof="0" dirty="0" err="1">
                  <a:ln>
                    <a:noFill/>
                  </a:ln>
                  <a:solidFill>
                    <a:srgbClr val="70AD47">
                      <a:lumMod val="75000"/>
                    </a:srgbClr>
                  </a:solidFill>
                  <a:effectLst/>
                  <a:uLnTx/>
                  <a:uFillTx/>
                  <a:latin typeface="Cambria" charset="0"/>
                  <a:ea typeface="Cambria" charset="0"/>
                  <a:cs typeface="Cambria" charset="0"/>
                </a:rPr>
                <a:t>t</a:t>
              </a:r>
              <a:r>
                <a:rPr kumimoji="0" lang="en-US" sz="2400" b="1" i="0" u="none" strike="noStrike" kern="1200" cap="none" spc="0" normalizeH="0" baseline="-25000" noProof="0" dirty="0" err="1">
                  <a:ln>
                    <a:noFill/>
                  </a:ln>
                  <a:solidFill>
                    <a:srgbClr val="70AD47">
                      <a:lumMod val="75000"/>
                    </a:srgbClr>
                  </a:solidFill>
                  <a:effectLst/>
                  <a:uLnTx/>
                  <a:uFillTx/>
                  <a:latin typeface="Cambria" charset="0"/>
                  <a:ea typeface="Cambria" charset="0"/>
                  <a:cs typeface="Cambria" charset="0"/>
                </a:rPr>
                <a:t>RCD</a:t>
              </a:r>
              <a:endParaRPr kumimoji="0" lang="en-US" sz="2400" b="1" i="0" u="none" strike="noStrike" kern="1200" cap="none" spc="0" normalizeH="0" baseline="-25000" noProof="0" dirty="0">
                <a:ln>
                  <a:noFill/>
                </a:ln>
                <a:solidFill>
                  <a:srgbClr val="70AD47">
                    <a:lumMod val="75000"/>
                  </a:srgbClr>
                </a:solidFill>
                <a:effectLst/>
                <a:uLnTx/>
                <a:uFillTx/>
                <a:latin typeface="Cambria" charset="0"/>
                <a:ea typeface="Cambria" charset="0"/>
                <a:cs typeface="Cambria" charset="0"/>
              </a:endParaRPr>
            </a:p>
          </p:txBody>
        </p:sp>
        <p:cxnSp>
          <p:nvCxnSpPr>
            <p:cNvPr id="79" name="Straight Arrow Connector 78"/>
            <p:cNvCxnSpPr>
              <a:stCxn id="73" idx="2"/>
            </p:cNvCxnSpPr>
            <p:nvPr/>
          </p:nvCxnSpPr>
          <p:spPr>
            <a:xfrm flipH="1">
              <a:off x="5675086" y="3217919"/>
              <a:ext cx="1037349" cy="652889"/>
            </a:xfrm>
            <a:prstGeom prst="straightConnector1">
              <a:avLst/>
            </a:prstGeom>
            <a:ln w="69850">
              <a:solidFill>
                <a:schemeClr val="accent6"/>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02" name="Group 101"/>
          <p:cNvGrpSpPr/>
          <p:nvPr/>
        </p:nvGrpSpPr>
        <p:grpSpPr>
          <a:xfrm>
            <a:off x="1698389" y="5393764"/>
            <a:ext cx="6388029" cy="329754"/>
            <a:chOff x="1350046" y="6424274"/>
            <a:chExt cx="6388029" cy="329754"/>
          </a:xfrm>
        </p:grpSpPr>
        <p:sp>
          <p:nvSpPr>
            <p:cNvPr id="95" name="Rounded Rectangle 94"/>
            <p:cNvSpPr/>
            <p:nvPr/>
          </p:nvSpPr>
          <p:spPr>
            <a:xfrm>
              <a:off x="6835928" y="6424274"/>
              <a:ext cx="902147" cy="316503"/>
            </a:xfrm>
            <a:prstGeom prst="roundRect">
              <a:avLst/>
            </a:prstGeom>
            <a:solidFill>
              <a:schemeClr val="bg1"/>
            </a:solidFill>
            <a:ln w="381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lumMod val="65000"/>
                    </a:prstClr>
                  </a:solidFill>
                  <a:effectLst/>
                  <a:uLnTx/>
                  <a:uFillTx/>
                  <a:latin typeface="Calibri" panose="020F0502020204030204"/>
                  <a:ea typeface="+mn-ea"/>
                  <a:cs typeface="+mn-cs"/>
                </a:rPr>
                <a:t>SA</a:t>
              </a:r>
            </a:p>
          </p:txBody>
        </p:sp>
        <p:sp>
          <p:nvSpPr>
            <p:cNvPr id="96" name="Rounded Rectangle 95"/>
            <p:cNvSpPr/>
            <p:nvPr/>
          </p:nvSpPr>
          <p:spPr>
            <a:xfrm>
              <a:off x="5908916" y="6430145"/>
              <a:ext cx="933317" cy="316503"/>
            </a:xfrm>
            <a:prstGeom prst="roundRect">
              <a:avLst/>
            </a:prstGeom>
            <a:solidFill>
              <a:schemeClr val="bg1"/>
            </a:solidFill>
            <a:ln w="381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lumMod val="65000"/>
                    </a:prstClr>
                  </a:solidFill>
                  <a:effectLst/>
                  <a:uLnTx/>
                  <a:uFillTx/>
                  <a:latin typeface="Calibri" panose="020F0502020204030204"/>
                  <a:ea typeface="+mn-ea"/>
                  <a:cs typeface="+mn-cs"/>
                </a:rPr>
                <a:t>SA</a:t>
              </a:r>
            </a:p>
          </p:txBody>
        </p:sp>
        <p:sp>
          <p:nvSpPr>
            <p:cNvPr id="97" name="Rounded Rectangle 96"/>
            <p:cNvSpPr/>
            <p:nvPr/>
          </p:nvSpPr>
          <p:spPr>
            <a:xfrm>
              <a:off x="4988210" y="6437525"/>
              <a:ext cx="920707" cy="316503"/>
            </a:xfrm>
            <a:prstGeom prst="roundRect">
              <a:avLst/>
            </a:prstGeom>
            <a:solidFill>
              <a:schemeClr val="bg1"/>
            </a:solidFill>
            <a:ln w="381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lumMod val="65000"/>
                    </a:prstClr>
                  </a:solidFill>
                  <a:effectLst/>
                  <a:uLnTx/>
                  <a:uFillTx/>
                  <a:latin typeface="Calibri" panose="020F0502020204030204"/>
                  <a:ea typeface="+mn-ea"/>
                  <a:cs typeface="+mn-cs"/>
                </a:rPr>
                <a:t>SA</a:t>
              </a:r>
            </a:p>
          </p:txBody>
        </p:sp>
        <p:sp>
          <p:nvSpPr>
            <p:cNvPr id="98" name="Rounded Rectangle 97"/>
            <p:cNvSpPr/>
            <p:nvPr/>
          </p:nvSpPr>
          <p:spPr>
            <a:xfrm>
              <a:off x="4055208" y="6437525"/>
              <a:ext cx="933317" cy="316503"/>
            </a:xfrm>
            <a:prstGeom prst="roundRect">
              <a:avLst/>
            </a:prstGeom>
            <a:solidFill>
              <a:schemeClr val="bg1"/>
            </a:solidFill>
            <a:ln w="381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lumMod val="65000"/>
                    </a:prstClr>
                  </a:solidFill>
                  <a:effectLst/>
                  <a:uLnTx/>
                  <a:uFillTx/>
                  <a:latin typeface="Calibri" panose="020F0502020204030204"/>
                  <a:ea typeface="+mn-ea"/>
                  <a:cs typeface="+mn-cs"/>
                </a:rPr>
                <a:t>SA</a:t>
              </a:r>
            </a:p>
          </p:txBody>
        </p:sp>
        <p:sp>
          <p:nvSpPr>
            <p:cNvPr id="99" name="Rounded Rectangle 98"/>
            <p:cNvSpPr/>
            <p:nvPr/>
          </p:nvSpPr>
          <p:spPr>
            <a:xfrm>
              <a:off x="3190941" y="6437525"/>
              <a:ext cx="876877" cy="316503"/>
            </a:xfrm>
            <a:prstGeom prst="roundRect">
              <a:avLst/>
            </a:prstGeom>
            <a:solidFill>
              <a:schemeClr val="bg1"/>
            </a:solidFill>
            <a:ln w="381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lumMod val="65000"/>
                    </a:prstClr>
                  </a:solidFill>
                  <a:effectLst/>
                  <a:uLnTx/>
                  <a:uFillTx/>
                  <a:latin typeface="Calibri" panose="020F0502020204030204"/>
                  <a:ea typeface="+mn-ea"/>
                  <a:cs typeface="+mn-cs"/>
                </a:rPr>
                <a:t>SA</a:t>
              </a:r>
            </a:p>
          </p:txBody>
        </p:sp>
        <p:sp>
          <p:nvSpPr>
            <p:cNvPr id="100" name="Rounded Rectangle 99"/>
            <p:cNvSpPr/>
            <p:nvPr/>
          </p:nvSpPr>
          <p:spPr>
            <a:xfrm>
              <a:off x="2256841" y="6437525"/>
              <a:ext cx="940181" cy="316503"/>
            </a:xfrm>
            <a:prstGeom prst="roundRect">
              <a:avLst/>
            </a:prstGeom>
            <a:solidFill>
              <a:schemeClr val="bg1"/>
            </a:solidFill>
            <a:ln w="381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lumMod val="65000"/>
                    </a:prstClr>
                  </a:solidFill>
                  <a:effectLst/>
                  <a:uLnTx/>
                  <a:uFillTx/>
                  <a:latin typeface="Calibri" panose="020F0502020204030204"/>
                  <a:ea typeface="+mn-ea"/>
                  <a:cs typeface="+mn-cs"/>
                </a:rPr>
                <a:t>SA</a:t>
              </a:r>
            </a:p>
          </p:txBody>
        </p:sp>
        <p:sp>
          <p:nvSpPr>
            <p:cNvPr id="101" name="Rounded Rectangle 100"/>
            <p:cNvSpPr/>
            <p:nvPr/>
          </p:nvSpPr>
          <p:spPr>
            <a:xfrm>
              <a:off x="1350046" y="6437525"/>
              <a:ext cx="911892" cy="316503"/>
            </a:xfrm>
            <a:prstGeom prst="roundRect">
              <a:avLst/>
            </a:prstGeom>
            <a:solidFill>
              <a:schemeClr val="bg1"/>
            </a:solidFill>
            <a:ln w="381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lumMod val="65000"/>
                    </a:prstClr>
                  </a:solidFill>
                  <a:effectLst/>
                  <a:uLnTx/>
                  <a:uFillTx/>
                  <a:latin typeface="Calibri" panose="020F0502020204030204"/>
                  <a:ea typeface="+mn-ea"/>
                  <a:cs typeface="+mn-cs"/>
                </a:rPr>
                <a:t>SA</a:t>
              </a:r>
            </a:p>
          </p:txBody>
        </p:sp>
      </p:grpSp>
    </p:spTree>
    <p:extLst>
      <p:ext uri="{BB962C8B-B14F-4D97-AF65-F5344CB8AC3E}">
        <p14:creationId xmlns:p14="http://schemas.microsoft.com/office/powerpoint/2010/main" val="19605943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62" name="Picture 23" descr="http://i.ehow.com/images/a04/ac/qb/format-hard-drive-xp-800X800.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166144">
            <a:off x="5944993" y="1201593"/>
            <a:ext cx="2124075" cy="212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458" name="Title 1"/>
          <p:cNvSpPr>
            <a:spLocks noGrp="1"/>
          </p:cNvSpPr>
          <p:nvPr>
            <p:ph type="title"/>
          </p:nvPr>
        </p:nvSpPr>
        <p:spPr/>
        <p:txBody>
          <a:bodyPr/>
          <a:lstStyle/>
          <a:p>
            <a:r>
              <a:rPr lang="en-US" dirty="0">
                <a:latin typeface="Garamond" charset="0"/>
                <a:ea typeface="ＭＳ Ｐゴシック" charset="0"/>
                <a:cs typeface="ＭＳ Ｐゴシック" charset="0"/>
              </a:rPr>
              <a:t>The Main Memory System</a:t>
            </a:r>
          </a:p>
        </p:txBody>
      </p:sp>
      <p:sp>
        <p:nvSpPr>
          <p:cNvPr id="3" name="Content Placeholder 2"/>
          <p:cNvSpPr>
            <a:spLocks noGrp="1"/>
          </p:cNvSpPr>
          <p:nvPr>
            <p:ph idx="1"/>
          </p:nvPr>
        </p:nvSpPr>
        <p:spPr>
          <a:xfrm>
            <a:off x="228600" y="996950"/>
            <a:ext cx="8610600" cy="5194300"/>
          </a:xfrm>
        </p:spPr>
        <p:txBody>
          <a:bodyPr/>
          <a:lstStyle/>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pPr marL="0" indent="0">
              <a:buNone/>
            </a:pPr>
            <a:endParaRPr lang="en-US" dirty="0">
              <a:latin typeface="Tahoma" charset="0"/>
              <a:ea typeface="ＭＳ Ｐゴシック" charset="0"/>
              <a:cs typeface="ＭＳ Ｐゴシック" charset="0"/>
            </a:endParaRPr>
          </a:p>
          <a:p>
            <a:pPr marL="0" indent="0">
              <a:buNone/>
            </a:pPr>
            <a:endParaRPr lang="en-US" sz="1200"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is a critical component of all computing systems</a:t>
            </a:r>
            <a:r>
              <a:rPr lang="en-US" dirty="0">
                <a:latin typeface="Tahoma" charset="0"/>
                <a:ea typeface="ＭＳ Ｐゴシック" charset="0"/>
                <a:cs typeface="ＭＳ Ｐゴシック" charset="0"/>
              </a:rPr>
              <a:t>: server, mobile, embedded, desktop, sensor</a:t>
            </a:r>
          </a:p>
          <a:p>
            <a:endParaRPr lang="en-US"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system must scale </a:t>
            </a:r>
            <a:r>
              <a:rPr lang="en-US" dirty="0">
                <a:latin typeface="Tahoma" charset="0"/>
                <a:ea typeface="ＭＳ Ｐゴシック" charset="0"/>
                <a:cs typeface="ＭＳ Ｐゴシック" charset="0"/>
              </a:rPr>
              <a:t>(in </a:t>
            </a:r>
            <a:r>
              <a:rPr lang="en-US" i="1" dirty="0">
                <a:latin typeface="Tahoma" charset="0"/>
                <a:ea typeface="ＭＳ Ｐゴシック" charset="0"/>
                <a:cs typeface="ＭＳ Ｐゴシック" charset="0"/>
              </a:rPr>
              <a:t>size</a:t>
            </a:r>
            <a:r>
              <a:rPr lang="en-US" dirty="0">
                <a:latin typeface="Tahoma" charset="0"/>
                <a:ea typeface="ＭＳ Ｐゴシック" charset="0"/>
                <a:cs typeface="ＭＳ Ｐゴシック" charset="0"/>
              </a:rPr>
              <a:t>, </a:t>
            </a:r>
            <a:r>
              <a:rPr lang="en-US" i="1" dirty="0">
                <a:latin typeface="Tahoma" charset="0"/>
                <a:ea typeface="ＭＳ Ｐゴシック" charset="0"/>
                <a:cs typeface="ＭＳ Ｐゴシック" charset="0"/>
              </a:rPr>
              <a:t>technology</a:t>
            </a:r>
            <a:r>
              <a:rPr lang="en-US" dirty="0">
                <a:latin typeface="Tahoma" charset="0"/>
                <a:ea typeface="ＭＳ Ｐゴシック" charset="0"/>
                <a:cs typeface="ＭＳ Ｐゴシック" charset="0"/>
              </a:rPr>
              <a:t>, </a:t>
            </a:r>
            <a:r>
              <a:rPr lang="en-US" i="1" dirty="0">
                <a:latin typeface="Tahoma" charset="0"/>
                <a:ea typeface="ＭＳ Ｐゴシック" charset="0"/>
                <a:cs typeface="ＭＳ Ｐゴシック" charset="0"/>
              </a:rPr>
              <a:t>efficiency</a:t>
            </a:r>
            <a:r>
              <a:rPr lang="en-US" dirty="0">
                <a:latin typeface="Tahoma" charset="0"/>
                <a:ea typeface="ＭＳ Ｐゴシック" charset="0"/>
                <a:cs typeface="ＭＳ Ｐゴシック" charset="0"/>
              </a:rPr>
              <a:t>, </a:t>
            </a:r>
            <a:r>
              <a:rPr lang="en-US" i="1" dirty="0">
                <a:latin typeface="Tahoma" charset="0"/>
                <a:ea typeface="ＭＳ Ｐゴシック" charset="0"/>
                <a:cs typeface="ＭＳ Ｐゴシック" charset="0"/>
              </a:rPr>
              <a:t>cost</a:t>
            </a:r>
            <a:r>
              <a:rPr lang="en-US" dirty="0">
                <a:latin typeface="Tahoma" charset="0"/>
                <a:ea typeface="ＭＳ Ｐゴシック" charset="0"/>
                <a:cs typeface="ＭＳ Ｐゴシック" charset="0"/>
              </a:rPr>
              <a:t>, and </a:t>
            </a:r>
            <a:r>
              <a:rPr lang="en-US" i="1" dirty="0">
                <a:latin typeface="Tahoma" charset="0"/>
                <a:ea typeface="ＭＳ Ｐゴシック" charset="0"/>
                <a:cs typeface="ＭＳ Ｐゴシック" charset="0"/>
              </a:rPr>
              <a:t>management algorithms</a:t>
            </a:r>
            <a:r>
              <a:rPr lang="en-US" dirty="0">
                <a:latin typeface="Tahoma" charset="0"/>
                <a:ea typeface="ＭＳ Ｐゴシック" charset="0"/>
                <a:cs typeface="ＭＳ Ｐゴシック" charset="0"/>
              </a:rPr>
              <a:t>) to maintain performance growth and technology scaling benefits</a:t>
            </a:r>
          </a:p>
        </p:txBody>
      </p:sp>
      <p:sp>
        <p:nvSpPr>
          <p:cNvPr id="19460"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F330F078-BF11-6B47-89B1-D774F4018531}" type="slidenum">
              <a:rPr lang="en-US" sz="1600">
                <a:solidFill>
                  <a:srgbClr val="000000"/>
                </a:solidFill>
                <a:latin typeface="Garamond" charset="0"/>
              </a:rPr>
              <a:pPr eaLnBrk="1" hangingPunct="1"/>
              <a:t>27</a:t>
            </a:fld>
            <a:endParaRPr lang="en-US" sz="1600">
              <a:solidFill>
                <a:srgbClr val="000000"/>
              </a:solidFill>
              <a:latin typeface="Garamond" charset="0"/>
            </a:endParaRPr>
          </a:p>
        </p:txBody>
      </p:sp>
      <p:sp>
        <p:nvSpPr>
          <p:cNvPr id="18" name="AutoShape 25"/>
          <p:cNvSpPr>
            <a:spLocks noChangeArrowheads="1"/>
          </p:cNvSpPr>
          <p:nvPr/>
        </p:nvSpPr>
        <p:spPr bwMode="auto">
          <a:xfrm>
            <a:off x="3190875" y="1166668"/>
            <a:ext cx="2557463" cy="2447925"/>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26" name="Text Box 20" descr="90%"/>
          <p:cNvSpPr txBox="1">
            <a:spLocks noChangeArrowheads="1"/>
          </p:cNvSpPr>
          <p:nvPr/>
        </p:nvSpPr>
        <p:spPr bwMode="auto">
          <a:xfrm>
            <a:off x="3616246" y="2996808"/>
            <a:ext cx="1527335" cy="341632"/>
          </a:xfrm>
          <a:prstGeom prst="rect">
            <a:avLst/>
          </a:prstGeom>
          <a:noFill/>
          <a:ln w="12700">
            <a:noFill/>
            <a:miter lim="800000"/>
            <a:headEnd/>
            <a:tailEnd/>
          </a:ln>
          <a:effectLst/>
        </p:spPr>
        <p:txBody>
          <a:bodyPr wrap="none" lIns="64008" tIns="32004" rIns="64008" bIns="32004">
            <a:spAutoFit/>
          </a:bodyPr>
          <a:lstStyle/>
          <a:p>
            <a:pPr algn="ctr">
              <a:defRPr/>
            </a:pPr>
            <a:r>
              <a:rPr lang="en-US" kern="0" dirty="0">
                <a:solidFill>
                  <a:sysClr val="windowText" lastClr="000000"/>
                </a:solidFill>
                <a:latin typeface="Arial" pitchFamily="-107" charset="0"/>
                <a:ea typeface="Arial" pitchFamily="-107" charset="0"/>
                <a:cs typeface="Arial" pitchFamily="-107" charset="0"/>
              </a:rPr>
              <a:t>Main Memory</a:t>
            </a:r>
          </a:p>
        </p:txBody>
      </p:sp>
      <p:sp>
        <p:nvSpPr>
          <p:cNvPr id="27" name="Line 15"/>
          <p:cNvSpPr>
            <a:spLocks noChangeShapeType="1"/>
          </p:cNvSpPr>
          <p:nvPr/>
        </p:nvSpPr>
        <p:spPr bwMode="auto">
          <a:xfrm flipV="1">
            <a:off x="2506663" y="2282060"/>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19472" name="Text Box 24" descr="90%"/>
          <p:cNvSpPr txBox="1">
            <a:spLocks noChangeArrowheads="1"/>
          </p:cNvSpPr>
          <p:nvPr/>
        </p:nvSpPr>
        <p:spPr bwMode="auto">
          <a:xfrm>
            <a:off x="6049936" y="3020548"/>
            <a:ext cx="2194472" cy="341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fontAlgn="base" hangingPunct="1">
              <a:spcBef>
                <a:spcPct val="0"/>
              </a:spcBef>
              <a:spcAft>
                <a:spcPct val="0"/>
              </a:spcAft>
            </a:pPr>
            <a:r>
              <a:rPr lang="en-US" sz="1800" dirty="0">
                <a:solidFill>
                  <a:srgbClr val="000000"/>
                </a:solidFill>
              </a:rPr>
              <a:t>Storage (SSD/HDD)</a:t>
            </a:r>
          </a:p>
        </p:txBody>
      </p:sp>
      <p:sp>
        <p:nvSpPr>
          <p:cNvPr id="20" name="Line 15"/>
          <p:cNvSpPr>
            <a:spLocks noChangeShapeType="1"/>
          </p:cNvSpPr>
          <p:nvPr/>
        </p:nvSpPr>
        <p:spPr bwMode="auto">
          <a:xfrm flipV="1">
            <a:off x="5724128" y="2282060"/>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pic>
        <p:nvPicPr>
          <p:cNvPr id="23" name="Picture 22" descr="dimm.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0800000" flipV="1">
            <a:off x="3324124" y="1633988"/>
            <a:ext cx="2304256" cy="549297"/>
          </a:xfrm>
          <a:prstGeom prst="rect">
            <a:avLst/>
          </a:prstGeom>
        </p:spPr>
      </p:pic>
      <p:pic>
        <p:nvPicPr>
          <p:cNvPr id="24" name="Picture 23" descr="dimm.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0800000" flipV="1">
            <a:off x="3299596" y="2308826"/>
            <a:ext cx="2304256" cy="549297"/>
          </a:xfrm>
          <a:prstGeom prst="rect">
            <a:avLst/>
          </a:prstGeom>
        </p:spPr>
      </p:pic>
      <p:pic>
        <p:nvPicPr>
          <p:cNvPr id="2" name="Picture 1"/>
          <p:cNvPicPr>
            <a:picLocks noChangeAspect="1"/>
          </p:cNvPicPr>
          <p:nvPr/>
        </p:nvPicPr>
        <p:blipFill>
          <a:blip r:embed="rId4"/>
          <a:stretch>
            <a:fillRect/>
          </a:stretch>
        </p:blipFill>
        <p:spPr>
          <a:xfrm>
            <a:off x="887019" y="1663083"/>
            <a:ext cx="1656184" cy="1284462"/>
          </a:xfrm>
          <a:prstGeom prst="rect">
            <a:avLst/>
          </a:prstGeom>
        </p:spPr>
      </p:pic>
      <p:sp>
        <p:nvSpPr>
          <p:cNvPr id="22" name="Text Box 13" descr="90%"/>
          <p:cNvSpPr txBox="1">
            <a:spLocks noChangeArrowheads="1"/>
          </p:cNvSpPr>
          <p:nvPr/>
        </p:nvSpPr>
        <p:spPr bwMode="auto">
          <a:xfrm>
            <a:off x="1331640" y="3081193"/>
            <a:ext cx="873160" cy="341632"/>
          </a:xfrm>
          <a:prstGeom prst="rect">
            <a:avLst/>
          </a:prstGeom>
          <a:noFill/>
          <a:ln w="12700">
            <a:noFill/>
            <a:miter lim="800000"/>
            <a:headEnd/>
            <a:tailEnd/>
          </a:ln>
          <a:effectLst/>
        </p:spPr>
        <p:txBody>
          <a:bodyPr wrap="none" lIns="64008" tIns="32004" rIns="64008" bIns="32004">
            <a:spAutoFit/>
          </a:bodyPr>
          <a:lstStyle/>
          <a:p>
            <a:pPr algn="ctr">
              <a:defRPr/>
            </a:pPr>
            <a:r>
              <a:rPr lang="en-US" kern="0" dirty="0">
                <a:solidFill>
                  <a:sysClr val="windowText" lastClr="000000"/>
                </a:solidFill>
                <a:latin typeface="Arial" pitchFamily="-107" charset="0"/>
                <a:ea typeface="Arial" pitchFamily="-107" charset="0"/>
                <a:cs typeface="Arial" pitchFamily="-107" charset="0"/>
              </a:rPr>
              <a:t>FPGAs</a:t>
            </a:r>
          </a:p>
        </p:txBody>
      </p:sp>
    </p:spTree>
    <p:extLst>
      <p:ext uri="{BB962C8B-B14F-4D97-AF65-F5344CB8AC3E}">
        <p14:creationId xmlns:p14="http://schemas.microsoft.com/office/powerpoint/2010/main" val="2487281956"/>
      </p:ext>
    </p:extLst>
  </p:cSld>
  <p:clrMapOvr>
    <a:masterClrMapping/>
  </p:clrMapOvr>
  <p:transition/>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a:t>DRAM Accesses and Failures</a:t>
            </a:r>
          </a:p>
        </p:txBody>
      </p:sp>
      <p:grpSp>
        <p:nvGrpSpPr>
          <p:cNvPr id="42" name="Group 41"/>
          <p:cNvGrpSpPr/>
          <p:nvPr/>
        </p:nvGrpSpPr>
        <p:grpSpPr>
          <a:xfrm>
            <a:off x="2832102" y="1392322"/>
            <a:ext cx="3577213" cy="3431477"/>
            <a:chOff x="6451817" y="73723"/>
            <a:chExt cx="2611796" cy="2369557"/>
          </a:xfrm>
        </p:grpSpPr>
        <p:grpSp>
          <p:nvGrpSpPr>
            <p:cNvPr id="32" name="Group 31"/>
            <p:cNvGrpSpPr/>
            <p:nvPr/>
          </p:nvGrpSpPr>
          <p:grpSpPr>
            <a:xfrm>
              <a:off x="6451817" y="73723"/>
              <a:ext cx="2611796" cy="2369557"/>
              <a:chOff x="-52931" y="1016557"/>
              <a:chExt cx="3471820" cy="2983179"/>
            </a:xfrm>
          </p:grpSpPr>
          <p:sp>
            <p:nvSpPr>
              <p:cNvPr id="5" name="Rectangle 4"/>
              <p:cNvSpPr/>
              <p:nvPr/>
            </p:nvSpPr>
            <p:spPr>
              <a:xfrm>
                <a:off x="-52931" y="1016557"/>
                <a:ext cx="1661221" cy="450157"/>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err="1">
                    <a:ln>
                      <a:noFill/>
                    </a:ln>
                    <a:solidFill>
                      <a:prstClr val="black"/>
                    </a:solidFill>
                    <a:effectLst/>
                    <a:uLnTx/>
                    <a:uFillTx/>
                    <a:latin typeface="Cambria" panose="02040503050406030204" pitchFamily="18" charset="0"/>
                    <a:ea typeface="+mn-ea"/>
                    <a:cs typeface="+mn-cs"/>
                  </a:rPr>
                  <a:t>wordline</a:t>
                </a:r>
                <a:endParaRPr kumimoji="0" lang="en-US" sz="2000" b="0" i="1" u="none" strike="noStrike" kern="1200" cap="none" spc="0" normalizeH="0" baseline="0" noProof="0" dirty="0">
                  <a:ln>
                    <a:noFill/>
                  </a:ln>
                  <a:solidFill>
                    <a:prstClr val="black"/>
                  </a:solidFill>
                  <a:effectLst/>
                  <a:uLnTx/>
                  <a:uFillTx/>
                  <a:latin typeface="Cambria" panose="02040503050406030204" pitchFamily="18" charset="0"/>
                  <a:ea typeface="+mn-ea"/>
                  <a:cs typeface="+mn-cs"/>
                </a:endParaRPr>
              </a:p>
            </p:txBody>
          </p:sp>
          <p:cxnSp>
            <p:nvCxnSpPr>
              <p:cNvPr id="6" name="Straight Arrow Connector 5"/>
              <p:cNvCxnSpPr/>
              <p:nvPr/>
            </p:nvCxnSpPr>
            <p:spPr>
              <a:xfrm flipH="1">
                <a:off x="75991" y="1416479"/>
                <a:ext cx="3342898"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7" name="Rectangle 6"/>
              <p:cNvSpPr/>
              <p:nvPr/>
            </p:nvSpPr>
            <p:spPr>
              <a:xfrm rot="5400000">
                <a:off x="-50765" y="3081226"/>
                <a:ext cx="1531246" cy="305774"/>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black"/>
                    </a:solidFill>
                    <a:effectLst/>
                    <a:uLnTx/>
                    <a:uFillTx/>
                    <a:latin typeface="Cambria" panose="02040503050406030204" pitchFamily="18" charset="0"/>
                    <a:ea typeface="+mn-ea"/>
                    <a:cs typeface="+mn-cs"/>
                  </a:rPr>
                  <a:t>capacitor</a:t>
                </a:r>
              </a:p>
            </p:txBody>
          </p:sp>
          <p:sp>
            <p:nvSpPr>
              <p:cNvPr id="8" name="Rectangle 7"/>
              <p:cNvSpPr/>
              <p:nvPr/>
            </p:nvSpPr>
            <p:spPr>
              <a:xfrm>
                <a:off x="606531" y="1493470"/>
                <a:ext cx="1470875" cy="426355"/>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black"/>
                    </a:solidFill>
                    <a:effectLst/>
                    <a:uLnTx/>
                    <a:uFillTx/>
                    <a:latin typeface="Cambria" panose="02040503050406030204" pitchFamily="18" charset="0"/>
                    <a:ea typeface="+mn-ea"/>
                    <a:cs typeface="+mn-cs"/>
                  </a:rPr>
                  <a:t>access</a:t>
                </a:r>
              </a:p>
            </p:txBody>
          </p:sp>
          <p:sp>
            <p:nvSpPr>
              <p:cNvPr id="9" name="Rectangle 8"/>
              <p:cNvSpPr/>
              <p:nvPr/>
            </p:nvSpPr>
            <p:spPr>
              <a:xfrm>
                <a:off x="215331" y="1677138"/>
                <a:ext cx="2214319" cy="606443"/>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black"/>
                    </a:solidFill>
                    <a:effectLst/>
                    <a:uLnTx/>
                    <a:uFillTx/>
                    <a:latin typeface="Cambria" panose="02040503050406030204" pitchFamily="18" charset="0"/>
                    <a:ea typeface="+mn-ea"/>
                    <a:cs typeface="+mn-cs"/>
                  </a:rPr>
                  <a:t>transistor</a:t>
                </a:r>
              </a:p>
            </p:txBody>
          </p:sp>
          <p:sp>
            <p:nvSpPr>
              <p:cNvPr id="10" name="Rectangle 9"/>
              <p:cNvSpPr/>
              <p:nvPr/>
            </p:nvSpPr>
            <p:spPr>
              <a:xfrm rot="5400000">
                <a:off x="2644744" y="2618138"/>
                <a:ext cx="1098348" cy="406119"/>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err="1">
                    <a:ln>
                      <a:noFill/>
                    </a:ln>
                    <a:solidFill>
                      <a:prstClr val="black"/>
                    </a:solidFill>
                    <a:effectLst/>
                    <a:uLnTx/>
                    <a:uFillTx/>
                    <a:latin typeface="Cambria" panose="02040503050406030204" pitchFamily="18" charset="0"/>
                    <a:ea typeface="+mn-ea"/>
                    <a:cs typeface="+mn-cs"/>
                  </a:rPr>
                  <a:t>bitline</a:t>
                </a:r>
                <a:endParaRPr kumimoji="0" lang="en-US" sz="2000" b="0" i="1" u="none" strike="noStrike" kern="1200" cap="none" spc="0" normalizeH="0" baseline="0" noProof="0" dirty="0">
                  <a:ln>
                    <a:noFill/>
                  </a:ln>
                  <a:solidFill>
                    <a:prstClr val="black"/>
                  </a:solidFill>
                  <a:effectLst/>
                  <a:uLnTx/>
                  <a:uFillTx/>
                  <a:latin typeface="Cambria" panose="02040503050406030204" pitchFamily="18" charset="0"/>
                  <a:ea typeface="+mn-ea"/>
                  <a:cs typeface="+mn-cs"/>
                </a:endParaRPr>
              </a:p>
            </p:txBody>
          </p:sp>
          <p:cxnSp>
            <p:nvCxnSpPr>
              <p:cNvPr id="11" name="Straight Arrow Connector 10"/>
              <p:cNvCxnSpPr/>
              <p:nvPr/>
            </p:nvCxnSpPr>
            <p:spPr>
              <a:xfrm flipV="1">
                <a:off x="2988122" y="1033736"/>
                <a:ext cx="12312" cy="2369502"/>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2" name="Straight Arrow Connector 11"/>
              <p:cNvCxnSpPr/>
              <p:nvPr/>
            </p:nvCxnSpPr>
            <p:spPr>
              <a:xfrm flipV="1">
                <a:off x="2180762" y="1713521"/>
                <a:ext cx="0" cy="155572"/>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3" name="Straight Arrow Connector 12"/>
              <p:cNvCxnSpPr/>
              <p:nvPr/>
            </p:nvCxnSpPr>
            <p:spPr>
              <a:xfrm flipH="1">
                <a:off x="1930379" y="1876304"/>
                <a:ext cx="499012"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4" name="Straight Arrow Connector 13"/>
              <p:cNvCxnSpPr/>
              <p:nvPr/>
            </p:nvCxnSpPr>
            <p:spPr>
              <a:xfrm flipH="1" flipV="1">
                <a:off x="2429388" y="1987524"/>
                <a:ext cx="1" cy="259566"/>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5" name="Straight Arrow Connector 14"/>
              <p:cNvCxnSpPr/>
              <p:nvPr/>
            </p:nvCxnSpPr>
            <p:spPr>
              <a:xfrm flipH="1">
                <a:off x="1930379" y="1987524"/>
                <a:ext cx="499012"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6" name="Straight Arrow Connector 15"/>
              <p:cNvCxnSpPr/>
              <p:nvPr/>
            </p:nvCxnSpPr>
            <p:spPr>
              <a:xfrm>
                <a:off x="2429388" y="2247090"/>
                <a:ext cx="193166"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7" name="Straight Arrow Connector 16"/>
              <p:cNvCxnSpPr/>
              <p:nvPr/>
            </p:nvCxnSpPr>
            <p:spPr>
              <a:xfrm>
                <a:off x="1737212" y="2247090"/>
                <a:ext cx="193167"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8" name="Straight Arrow Connector 17"/>
              <p:cNvCxnSpPr/>
              <p:nvPr/>
            </p:nvCxnSpPr>
            <p:spPr>
              <a:xfrm flipH="1" flipV="1">
                <a:off x="1930378" y="1987524"/>
                <a:ext cx="1" cy="259566"/>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 name="Straight Arrow Connector 18"/>
              <p:cNvCxnSpPr/>
              <p:nvPr/>
            </p:nvCxnSpPr>
            <p:spPr>
              <a:xfrm>
                <a:off x="2180762" y="1416479"/>
                <a:ext cx="1" cy="321296"/>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0" name="Straight Arrow Connector 19"/>
              <p:cNvCxnSpPr/>
              <p:nvPr/>
            </p:nvCxnSpPr>
            <p:spPr>
              <a:xfrm flipH="1">
                <a:off x="2622554" y="2247090"/>
                <a:ext cx="37788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1" name="Elbow Connector 20"/>
              <p:cNvCxnSpPr/>
              <p:nvPr/>
            </p:nvCxnSpPr>
            <p:spPr>
              <a:xfrm rot="5400000">
                <a:off x="1090561" y="2377314"/>
                <a:ext cx="774172" cy="519135"/>
              </a:xfrm>
              <a:prstGeom prst="bentConnector3">
                <a:avLst>
                  <a:gd name="adj1" fmla="val -293"/>
                </a:avLst>
              </a:prstGeom>
              <a:ln w="254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2" name="Straight Arrow Connector 21"/>
              <p:cNvCxnSpPr/>
              <p:nvPr/>
            </p:nvCxnSpPr>
            <p:spPr>
              <a:xfrm>
                <a:off x="1218079" y="3433619"/>
                <a:ext cx="0" cy="318185"/>
              </a:xfrm>
              <a:prstGeom prst="straightConnector1">
                <a:avLst/>
              </a:prstGeom>
              <a:ln w="25400">
                <a:solidFill>
                  <a:schemeClr val="tx1"/>
                </a:solidFill>
                <a:headEnd type="none" w="lg" len="med"/>
                <a:tailEnd type="triangle" w="lg" len="med"/>
              </a:ln>
              <a:effectLst/>
            </p:spPr>
            <p:style>
              <a:lnRef idx="1">
                <a:schemeClr val="accent1"/>
              </a:lnRef>
              <a:fillRef idx="0">
                <a:schemeClr val="accent1"/>
              </a:fillRef>
              <a:effectRef idx="0">
                <a:schemeClr val="accent1"/>
              </a:effectRef>
              <a:fontRef idx="minor">
                <a:schemeClr val="tx1"/>
              </a:fontRef>
            </p:style>
          </p:cxnSp>
          <p:cxnSp>
            <p:nvCxnSpPr>
              <p:cNvPr id="23" name="Straight Arrow Connector 22"/>
              <p:cNvCxnSpPr/>
              <p:nvPr/>
            </p:nvCxnSpPr>
            <p:spPr>
              <a:xfrm flipV="1">
                <a:off x="1218079" y="3018265"/>
                <a:ext cx="0" cy="151697"/>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4" name="Straight Arrow Connector 23"/>
              <p:cNvCxnSpPr/>
              <p:nvPr/>
            </p:nvCxnSpPr>
            <p:spPr>
              <a:xfrm flipH="1">
                <a:off x="958515" y="3435119"/>
                <a:ext cx="519130"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5" name="Straight Arrow Connector 24"/>
              <p:cNvCxnSpPr/>
              <p:nvPr/>
            </p:nvCxnSpPr>
            <p:spPr>
              <a:xfrm flipH="1">
                <a:off x="958515" y="3169962"/>
                <a:ext cx="519130"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6" name="Straight Arrow Connector 25"/>
              <p:cNvCxnSpPr/>
              <p:nvPr/>
            </p:nvCxnSpPr>
            <p:spPr>
              <a:xfrm flipV="1">
                <a:off x="1218079" y="3435120"/>
                <a:ext cx="0" cy="13017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
          <p:nvSpPr>
            <p:cNvPr id="41" name="Rectangle 40"/>
            <p:cNvSpPr/>
            <p:nvPr/>
          </p:nvSpPr>
          <p:spPr>
            <a:xfrm>
              <a:off x="8005235" y="1868211"/>
              <a:ext cx="1041895" cy="37082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SA</a:t>
              </a:r>
            </a:p>
          </p:txBody>
        </p:sp>
      </p:grpSp>
      <p:cxnSp>
        <p:nvCxnSpPr>
          <p:cNvPr id="52" name="Straight Connector 51"/>
          <p:cNvCxnSpPr>
            <a:stCxn id="46" idx="3"/>
            <a:endCxn id="46" idx="3"/>
          </p:cNvCxnSpPr>
          <p:nvPr/>
        </p:nvCxnSpPr>
        <p:spPr>
          <a:xfrm>
            <a:off x="1028424" y="2191088"/>
            <a:ext cx="0"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76" name="Group 75"/>
          <p:cNvGrpSpPr/>
          <p:nvPr/>
        </p:nvGrpSpPr>
        <p:grpSpPr>
          <a:xfrm>
            <a:off x="23322" y="1960255"/>
            <a:ext cx="8458827" cy="3522955"/>
            <a:chOff x="124920" y="2084239"/>
            <a:chExt cx="8458827" cy="3522955"/>
          </a:xfrm>
        </p:grpSpPr>
        <p:grpSp>
          <p:nvGrpSpPr>
            <p:cNvPr id="75" name="Group 74"/>
            <p:cNvGrpSpPr/>
            <p:nvPr/>
          </p:nvGrpSpPr>
          <p:grpSpPr>
            <a:xfrm>
              <a:off x="124920" y="2084239"/>
              <a:ext cx="8458827" cy="3522955"/>
              <a:chOff x="124920" y="2084239"/>
              <a:chExt cx="8458827" cy="3522955"/>
            </a:xfrm>
          </p:grpSpPr>
          <p:cxnSp>
            <p:nvCxnSpPr>
              <p:cNvPr id="34" name="Straight Connector 33"/>
              <p:cNvCxnSpPr/>
              <p:nvPr/>
            </p:nvCxnSpPr>
            <p:spPr>
              <a:xfrm>
                <a:off x="1125415" y="2350939"/>
                <a:ext cx="0" cy="3153046"/>
              </a:xfrm>
              <a:prstGeom prst="line">
                <a:avLst/>
              </a:prstGeom>
              <a:ln>
                <a:solidFill>
                  <a:schemeClr val="tx1">
                    <a:lumMod val="50000"/>
                    <a:lumOff val="50000"/>
                  </a:schemeClr>
                </a:solidFill>
                <a:headEnd type="none"/>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flipH="1" flipV="1">
                <a:off x="1125415" y="5495194"/>
                <a:ext cx="7458332" cy="1979"/>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6" name="TextBox 45"/>
              <p:cNvSpPr txBox="1"/>
              <p:nvPr/>
            </p:nvSpPr>
            <p:spPr>
              <a:xfrm>
                <a:off x="554928" y="2084239"/>
                <a:ext cx="57509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prstClr val="black"/>
                    </a:solidFill>
                    <a:effectLst/>
                    <a:uLnTx/>
                    <a:uFillTx/>
                    <a:latin typeface="Calibri" panose="020F0502020204030204"/>
                    <a:ea typeface="+mn-ea"/>
                    <a:cs typeface="+mn-cs"/>
                  </a:rPr>
                  <a:t>V</a:t>
                </a:r>
                <a:r>
                  <a:rPr kumimoji="0" lang="en-US" sz="2400" b="1" i="0" u="none" strike="noStrike" kern="1200" cap="none" spc="0" normalizeH="0" baseline="-25000" noProof="0" dirty="0" err="1">
                    <a:ln>
                      <a:noFill/>
                    </a:ln>
                    <a:solidFill>
                      <a:prstClr val="black"/>
                    </a:solidFill>
                    <a:effectLst/>
                    <a:uLnTx/>
                    <a:uFillTx/>
                    <a:latin typeface="Calibri" panose="020F0502020204030204"/>
                    <a:ea typeface="+mn-ea"/>
                    <a:cs typeface="+mn-cs"/>
                  </a:rPr>
                  <a:t>dd</a:t>
                </a:r>
                <a:endParaRPr kumimoji="0" lang="en-US" sz="1800" b="1"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48" name="TextBox 47"/>
              <p:cNvSpPr txBox="1"/>
              <p:nvPr/>
            </p:nvSpPr>
            <p:spPr>
              <a:xfrm>
                <a:off x="124920" y="5145529"/>
                <a:ext cx="103675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alibri" panose="020F0502020204030204"/>
                    <a:ea typeface="+mn-ea"/>
                    <a:cs typeface="+mn-cs"/>
                  </a:rPr>
                  <a:t>0.5 </a:t>
                </a:r>
                <a:r>
                  <a:rPr kumimoji="0" lang="en-US" sz="2400" b="1" i="0" u="none" strike="noStrike" kern="1200" cap="none" spc="0" normalizeH="0" baseline="0" noProof="0" dirty="0" err="1">
                    <a:ln>
                      <a:noFill/>
                    </a:ln>
                    <a:solidFill>
                      <a:prstClr val="black"/>
                    </a:solidFill>
                    <a:effectLst/>
                    <a:uLnTx/>
                    <a:uFillTx/>
                    <a:latin typeface="Calibri" panose="020F0502020204030204"/>
                    <a:ea typeface="+mn-ea"/>
                    <a:cs typeface="+mn-cs"/>
                  </a:rPr>
                  <a:t>V</a:t>
                </a:r>
                <a:r>
                  <a:rPr kumimoji="0" lang="en-US" sz="2400" b="1" i="0" u="none" strike="noStrike" kern="1200" cap="none" spc="0" normalizeH="0" baseline="-25000" noProof="0" dirty="0" err="1">
                    <a:ln>
                      <a:noFill/>
                    </a:ln>
                    <a:solidFill>
                      <a:prstClr val="black"/>
                    </a:solidFill>
                    <a:effectLst/>
                    <a:uLnTx/>
                    <a:uFillTx/>
                    <a:latin typeface="Calibri" panose="020F0502020204030204"/>
                    <a:ea typeface="+mn-ea"/>
                    <a:cs typeface="+mn-cs"/>
                  </a:rPr>
                  <a:t>dd</a:t>
                </a:r>
                <a:endParaRPr kumimoji="0" lang="en-US" sz="2400" b="1"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grpSp>
        <p:cxnSp>
          <p:nvCxnSpPr>
            <p:cNvPr id="54" name="Straight Connector 53"/>
            <p:cNvCxnSpPr/>
            <p:nvPr/>
          </p:nvCxnSpPr>
          <p:spPr>
            <a:xfrm flipH="1">
              <a:off x="1052944" y="2350939"/>
              <a:ext cx="136441"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57" name="Straight Connector 56"/>
          <p:cNvCxnSpPr/>
          <p:nvPr/>
        </p:nvCxnSpPr>
        <p:spPr>
          <a:xfrm flipH="1" flipV="1">
            <a:off x="1019567" y="5357328"/>
            <a:ext cx="832821" cy="10061"/>
          </a:xfrm>
          <a:prstGeom prst="line">
            <a:avLst/>
          </a:prstGeom>
          <a:ln w="444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1" name="Group 70"/>
          <p:cNvGrpSpPr/>
          <p:nvPr/>
        </p:nvGrpSpPr>
        <p:grpSpPr>
          <a:xfrm>
            <a:off x="1841501" y="4766362"/>
            <a:ext cx="1992208" cy="621453"/>
            <a:chOff x="1943099" y="4890346"/>
            <a:chExt cx="1992208" cy="621453"/>
          </a:xfrm>
        </p:grpSpPr>
        <p:sp>
          <p:nvSpPr>
            <p:cNvPr id="61" name="Freeform 60"/>
            <p:cNvSpPr/>
            <p:nvPr/>
          </p:nvSpPr>
          <p:spPr>
            <a:xfrm>
              <a:off x="1943099" y="4890346"/>
              <a:ext cx="1978661" cy="621453"/>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444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68" name="Straight Connector 67"/>
            <p:cNvCxnSpPr/>
            <p:nvPr/>
          </p:nvCxnSpPr>
          <p:spPr>
            <a:xfrm flipV="1">
              <a:off x="3378200" y="4897121"/>
              <a:ext cx="557107" cy="14604"/>
            </a:xfrm>
            <a:prstGeom prst="line">
              <a:avLst/>
            </a:prstGeom>
            <a:ln w="444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2" name="Group 71"/>
          <p:cNvGrpSpPr/>
          <p:nvPr/>
        </p:nvGrpSpPr>
        <p:grpSpPr>
          <a:xfrm>
            <a:off x="3804255" y="2186281"/>
            <a:ext cx="4523252" cy="2600929"/>
            <a:chOff x="1943099" y="4890346"/>
            <a:chExt cx="1992208" cy="621453"/>
          </a:xfrm>
        </p:grpSpPr>
        <p:sp>
          <p:nvSpPr>
            <p:cNvPr id="73" name="Freeform 72"/>
            <p:cNvSpPr/>
            <p:nvPr/>
          </p:nvSpPr>
          <p:spPr>
            <a:xfrm>
              <a:off x="1943099" y="4890346"/>
              <a:ext cx="1978661" cy="621453"/>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444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74" name="Straight Connector 73"/>
            <p:cNvCxnSpPr/>
            <p:nvPr/>
          </p:nvCxnSpPr>
          <p:spPr>
            <a:xfrm flipV="1">
              <a:off x="3757941" y="4892441"/>
              <a:ext cx="177366" cy="3234"/>
            </a:xfrm>
            <a:prstGeom prst="line">
              <a:avLst/>
            </a:prstGeom>
            <a:ln w="444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5" name="Group 84"/>
          <p:cNvGrpSpPr/>
          <p:nvPr/>
        </p:nvGrpSpPr>
        <p:grpSpPr>
          <a:xfrm>
            <a:off x="1217789" y="5371413"/>
            <a:ext cx="1247423" cy="632961"/>
            <a:chOff x="1319387" y="5523973"/>
            <a:chExt cx="1247423" cy="632961"/>
          </a:xfrm>
        </p:grpSpPr>
        <p:sp>
          <p:nvSpPr>
            <p:cNvPr id="82" name="Rounded Rectangle 81"/>
            <p:cNvSpPr/>
            <p:nvPr/>
          </p:nvSpPr>
          <p:spPr>
            <a:xfrm>
              <a:off x="1319387" y="5748719"/>
              <a:ext cx="1247423" cy="408215"/>
            </a:xfrm>
            <a:prstGeom prst="roundRect">
              <a:avLst>
                <a:gd name="adj" fmla="val 45216"/>
              </a:avLst>
            </a:prstGeom>
            <a:solidFill>
              <a:schemeClr val="accent1">
                <a:lumMod val="20000"/>
                <a:lumOff val="80000"/>
              </a:schemeClr>
            </a:solidFill>
            <a:ln w="4445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84" name="Straight Arrow Connector 83"/>
            <p:cNvCxnSpPr>
              <a:stCxn id="82" idx="0"/>
            </p:cNvCxnSpPr>
            <p:nvPr/>
          </p:nvCxnSpPr>
          <p:spPr>
            <a:xfrm flipH="1" flipV="1">
              <a:off x="1943098" y="5523973"/>
              <a:ext cx="1" cy="224746"/>
            </a:xfrm>
            <a:prstGeom prst="straightConnector1">
              <a:avLst/>
            </a:prstGeom>
            <a:ln w="44450">
              <a:solidFill>
                <a:schemeClr val="accent5">
                  <a:lumMod val="75000"/>
                </a:schemeClr>
              </a:solidFill>
              <a:tailEnd type="triangle"/>
            </a:ln>
          </p:spPr>
          <p:style>
            <a:lnRef idx="1">
              <a:schemeClr val="accent1"/>
            </a:lnRef>
            <a:fillRef idx="0">
              <a:schemeClr val="accent1"/>
            </a:fillRef>
            <a:effectRef idx="0">
              <a:schemeClr val="accent1"/>
            </a:effectRef>
            <a:fontRef idx="minor">
              <a:schemeClr val="tx1"/>
            </a:fontRef>
          </p:style>
        </p:cxnSp>
      </p:grpSp>
      <p:grpSp>
        <p:nvGrpSpPr>
          <p:cNvPr id="86" name="Group 85"/>
          <p:cNvGrpSpPr/>
          <p:nvPr/>
        </p:nvGrpSpPr>
        <p:grpSpPr>
          <a:xfrm>
            <a:off x="3187266" y="5369208"/>
            <a:ext cx="1247423" cy="629111"/>
            <a:chOff x="1319387" y="5492987"/>
            <a:chExt cx="1247423" cy="629111"/>
          </a:xfrm>
        </p:grpSpPr>
        <p:sp>
          <p:nvSpPr>
            <p:cNvPr id="87" name="Rounded Rectangle 86"/>
            <p:cNvSpPr/>
            <p:nvPr/>
          </p:nvSpPr>
          <p:spPr>
            <a:xfrm>
              <a:off x="1319387" y="5713883"/>
              <a:ext cx="1247423" cy="408215"/>
            </a:xfrm>
            <a:prstGeom prst="roundRect">
              <a:avLst>
                <a:gd name="adj" fmla="val 45216"/>
              </a:avLst>
            </a:prstGeom>
            <a:solidFill>
              <a:schemeClr val="accent1">
                <a:lumMod val="20000"/>
                <a:lumOff val="80000"/>
              </a:schemeClr>
            </a:solidFill>
            <a:ln w="4445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88" name="Straight Arrow Connector 87"/>
            <p:cNvCxnSpPr>
              <a:stCxn id="87" idx="0"/>
            </p:cNvCxnSpPr>
            <p:nvPr/>
          </p:nvCxnSpPr>
          <p:spPr>
            <a:xfrm flipH="1" flipV="1">
              <a:off x="1943098" y="5492987"/>
              <a:ext cx="1" cy="220896"/>
            </a:xfrm>
            <a:prstGeom prst="straightConnector1">
              <a:avLst/>
            </a:prstGeom>
            <a:ln w="44450">
              <a:solidFill>
                <a:schemeClr val="accent5">
                  <a:lumMod val="75000"/>
                </a:schemeClr>
              </a:solidFill>
              <a:tailEnd type="triangle"/>
            </a:ln>
          </p:spPr>
          <p:style>
            <a:lnRef idx="1">
              <a:schemeClr val="accent1"/>
            </a:lnRef>
            <a:fillRef idx="0">
              <a:schemeClr val="accent1"/>
            </a:fillRef>
            <a:effectRef idx="0">
              <a:schemeClr val="accent1"/>
            </a:effectRef>
            <a:fontRef idx="minor">
              <a:schemeClr val="tx1"/>
            </a:fontRef>
          </p:style>
        </p:cxnSp>
      </p:grpSp>
      <p:grpSp>
        <p:nvGrpSpPr>
          <p:cNvPr id="89" name="Group 88"/>
          <p:cNvGrpSpPr/>
          <p:nvPr/>
        </p:nvGrpSpPr>
        <p:grpSpPr>
          <a:xfrm>
            <a:off x="7831197" y="5385225"/>
            <a:ext cx="913694" cy="632961"/>
            <a:chOff x="1217789" y="5523973"/>
            <a:chExt cx="1467950" cy="632961"/>
          </a:xfrm>
        </p:grpSpPr>
        <p:sp>
          <p:nvSpPr>
            <p:cNvPr id="90" name="Rounded Rectangle 89"/>
            <p:cNvSpPr/>
            <p:nvPr/>
          </p:nvSpPr>
          <p:spPr>
            <a:xfrm>
              <a:off x="1217789" y="5748719"/>
              <a:ext cx="1467950" cy="408215"/>
            </a:xfrm>
            <a:prstGeom prst="roundRect">
              <a:avLst>
                <a:gd name="adj" fmla="val 45216"/>
              </a:avLst>
            </a:prstGeom>
            <a:solidFill>
              <a:schemeClr val="accent1">
                <a:lumMod val="20000"/>
                <a:lumOff val="80000"/>
              </a:schemeClr>
            </a:solidFill>
            <a:ln w="4445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91" name="Straight Arrow Connector 90"/>
            <p:cNvCxnSpPr/>
            <p:nvPr/>
          </p:nvCxnSpPr>
          <p:spPr>
            <a:xfrm flipH="1" flipV="1">
              <a:off x="1943098" y="5523973"/>
              <a:ext cx="1" cy="224746"/>
            </a:xfrm>
            <a:prstGeom prst="straightConnector1">
              <a:avLst/>
            </a:prstGeom>
            <a:ln w="44450">
              <a:solidFill>
                <a:schemeClr val="accent5">
                  <a:lumMod val="75000"/>
                </a:schemeClr>
              </a:solidFill>
              <a:tailEnd type="triangle"/>
            </a:ln>
          </p:spPr>
          <p:style>
            <a:lnRef idx="1">
              <a:schemeClr val="accent1"/>
            </a:lnRef>
            <a:fillRef idx="0">
              <a:schemeClr val="accent1"/>
            </a:fillRef>
            <a:effectRef idx="0">
              <a:schemeClr val="accent1"/>
            </a:effectRef>
            <a:fontRef idx="minor">
              <a:schemeClr val="tx1"/>
            </a:fontRef>
          </p:style>
        </p:cxnSp>
      </p:grpSp>
      <p:cxnSp>
        <p:nvCxnSpPr>
          <p:cNvPr id="93" name="Straight Connector 92"/>
          <p:cNvCxnSpPr/>
          <p:nvPr/>
        </p:nvCxnSpPr>
        <p:spPr>
          <a:xfrm>
            <a:off x="1028424" y="2772258"/>
            <a:ext cx="7299083" cy="0"/>
          </a:xfrm>
          <a:prstGeom prst="line">
            <a:avLst/>
          </a:prstGeom>
          <a:ln w="19050">
            <a:solidFill>
              <a:schemeClr val="bg1">
                <a:lumMod val="65000"/>
              </a:schemeClr>
            </a:solidFill>
            <a:prstDash val="lgDash"/>
          </a:ln>
        </p:spPr>
        <p:style>
          <a:lnRef idx="1">
            <a:schemeClr val="accent1"/>
          </a:lnRef>
          <a:fillRef idx="0">
            <a:schemeClr val="accent1"/>
          </a:fillRef>
          <a:effectRef idx="0">
            <a:schemeClr val="accent1"/>
          </a:effectRef>
          <a:fontRef idx="minor">
            <a:schemeClr val="tx1"/>
          </a:fontRef>
        </p:style>
      </p:cxnSp>
      <p:grpSp>
        <p:nvGrpSpPr>
          <p:cNvPr id="122" name="Group 121"/>
          <p:cNvGrpSpPr/>
          <p:nvPr/>
        </p:nvGrpSpPr>
        <p:grpSpPr>
          <a:xfrm>
            <a:off x="1841090" y="2012313"/>
            <a:ext cx="6477521" cy="3370363"/>
            <a:chOff x="1841090" y="2136297"/>
            <a:chExt cx="6477521" cy="3370363"/>
          </a:xfrm>
        </p:grpSpPr>
        <p:sp>
          <p:nvSpPr>
            <p:cNvPr id="99" name="Freeform 98"/>
            <p:cNvSpPr/>
            <p:nvPr/>
          </p:nvSpPr>
          <p:spPr>
            <a:xfrm>
              <a:off x="1841090" y="4736123"/>
              <a:ext cx="1984630" cy="770537"/>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0" name="Group 109"/>
            <p:cNvGrpSpPr/>
            <p:nvPr/>
          </p:nvGrpSpPr>
          <p:grpSpPr>
            <a:xfrm>
              <a:off x="3827782" y="2136297"/>
              <a:ext cx="4490829" cy="2615285"/>
              <a:chOff x="1943099" y="4890346"/>
              <a:chExt cx="1992208" cy="621453"/>
            </a:xfrm>
          </p:grpSpPr>
          <p:sp>
            <p:nvSpPr>
              <p:cNvPr id="111" name="Freeform 110"/>
              <p:cNvSpPr/>
              <p:nvPr/>
            </p:nvSpPr>
            <p:spPr>
              <a:xfrm>
                <a:off x="1943099" y="4890346"/>
                <a:ext cx="1978661" cy="621453"/>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12" name="Straight Connector 111"/>
              <p:cNvCxnSpPr/>
              <p:nvPr/>
            </p:nvCxnSpPr>
            <p:spPr>
              <a:xfrm flipV="1">
                <a:off x="3757941" y="4892441"/>
                <a:ext cx="177366" cy="3234"/>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grpSp>
      </p:grpSp>
      <p:grpSp>
        <p:nvGrpSpPr>
          <p:cNvPr id="123" name="Group 122"/>
          <p:cNvGrpSpPr/>
          <p:nvPr/>
        </p:nvGrpSpPr>
        <p:grpSpPr>
          <a:xfrm>
            <a:off x="1808155" y="2352180"/>
            <a:ext cx="6479962" cy="3041824"/>
            <a:chOff x="1808155" y="2476164"/>
            <a:chExt cx="6479962" cy="3041824"/>
          </a:xfrm>
        </p:grpSpPr>
        <p:sp>
          <p:nvSpPr>
            <p:cNvPr id="108" name="Freeform 107"/>
            <p:cNvSpPr/>
            <p:nvPr/>
          </p:nvSpPr>
          <p:spPr>
            <a:xfrm>
              <a:off x="1808155" y="5033682"/>
              <a:ext cx="2010493" cy="484306"/>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4" name="Freeform 113"/>
            <p:cNvSpPr/>
            <p:nvPr/>
          </p:nvSpPr>
          <p:spPr>
            <a:xfrm>
              <a:off x="3813717" y="2476164"/>
              <a:ext cx="4474400" cy="2564188"/>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24" name="Group 123"/>
          <p:cNvGrpSpPr/>
          <p:nvPr/>
        </p:nvGrpSpPr>
        <p:grpSpPr>
          <a:xfrm>
            <a:off x="1854349" y="2505928"/>
            <a:ext cx="6433695" cy="2849490"/>
            <a:chOff x="1854349" y="2629912"/>
            <a:chExt cx="6433695" cy="2849490"/>
          </a:xfrm>
        </p:grpSpPr>
        <p:sp>
          <p:nvSpPr>
            <p:cNvPr id="96" name="Freeform 95"/>
            <p:cNvSpPr/>
            <p:nvPr/>
          </p:nvSpPr>
          <p:spPr>
            <a:xfrm>
              <a:off x="1854349" y="5150224"/>
              <a:ext cx="1969064" cy="329178"/>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7" name="Freeform 116"/>
            <p:cNvSpPr/>
            <p:nvPr/>
          </p:nvSpPr>
          <p:spPr>
            <a:xfrm>
              <a:off x="3823287" y="2629912"/>
              <a:ext cx="4464757" cy="2524734"/>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25" name="Group 124"/>
          <p:cNvGrpSpPr/>
          <p:nvPr/>
        </p:nvGrpSpPr>
        <p:grpSpPr>
          <a:xfrm>
            <a:off x="1847591" y="2683952"/>
            <a:ext cx="6440499" cy="2685256"/>
            <a:chOff x="1847591" y="2807936"/>
            <a:chExt cx="6440499" cy="2685256"/>
          </a:xfrm>
        </p:grpSpPr>
        <p:sp>
          <p:nvSpPr>
            <p:cNvPr id="105" name="Freeform 104"/>
            <p:cNvSpPr/>
            <p:nvPr/>
          </p:nvSpPr>
          <p:spPr>
            <a:xfrm>
              <a:off x="1847591" y="5252224"/>
              <a:ext cx="1988429" cy="240968"/>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Freeform 119"/>
            <p:cNvSpPr/>
            <p:nvPr/>
          </p:nvSpPr>
          <p:spPr>
            <a:xfrm>
              <a:off x="3830037" y="2807936"/>
              <a:ext cx="4458053" cy="2450520"/>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26" name="TextBox 125"/>
          <p:cNvSpPr txBox="1"/>
          <p:nvPr/>
        </p:nvSpPr>
        <p:spPr>
          <a:xfrm rot="16200000">
            <a:off x="-768384" y="3545155"/>
            <a:ext cx="211391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prstClr val="black"/>
                </a:solidFill>
                <a:effectLst/>
                <a:uLnTx/>
                <a:uFillTx/>
                <a:latin typeface="Calibri" panose="020F0502020204030204"/>
                <a:ea typeface="+mn-ea"/>
                <a:cs typeface="+mn-cs"/>
              </a:rPr>
              <a:t>Bitline</a:t>
            </a:r>
            <a:r>
              <a:rPr kumimoji="0" lang="en-US" sz="2400" b="1" i="0" u="none" strike="noStrike" kern="1200" cap="none" spc="0" normalizeH="0" baseline="0" noProof="0" dirty="0">
                <a:ln>
                  <a:noFill/>
                </a:ln>
                <a:solidFill>
                  <a:prstClr val="black"/>
                </a:solidFill>
                <a:effectLst/>
                <a:uLnTx/>
                <a:uFillTx/>
                <a:latin typeface="Calibri" panose="020F0502020204030204"/>
                <a:ea typeface="+mn-ea"/>
                <a:cs typeface="+mn-cs"/>
              </a:rPr>
              <a:t> Voltage</a:t>
            </a:r>
          </a:p>
        </p:txBody>
      </p:sp>
      <p:sp>
        <p:nvSpPr>
          <p:cNvPr id="127" name="TextBox 126"/>
          <p:cNvSpPr txBox="1"/>
          <p:nvPr/>
        </p:nvSpPr>
        <p:spPr>
          <a:xfrm>
            <a:off x="4466691" y="5324737"/>
            <a:ext cx="81785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alibri" panose="020F0502020204030204"/>
                <a:ea typeface="+mn-ea"/>
                <a:cs typeface="+mn-cs"/>
              </a:rPr>
              <a:t>Time</a:t>
            </a:r>
          </a:p>
        </p:txBody>
      </p:sp>
      <p:sp>
        <p:nvSpPr>
          <p:cNvPr id="128" name="TextBox 127"/>
          <p:cNvSpPr txBox="1"/>
          <p:nvPr/>
        </p:nvSpPr>
        <p:spPr>
          <a:xfrm>
            <a:off x="1549195" y="2746288"/>
            <a:ext cx="1888850" cy="70788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Ready to Access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Voltage Level</a:t>
            </a:r>
          </a:p>
        </p:txBody>
      </p:sp>
      <p:cxnSp>
        <p:nvCxnSpPr>
          <p:cNvPr id="130" name="Straight Connector 129"/>
          <p:cNvCxnSpPr/>
          <p:nvPr/>
        </p:nvCxnSpPr>
        <p:spPr>
          <a:xfrm>
            <a:off x="1824205" y="6180963"/>
            <a:ext cx="6442400"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33" name="Straight Connector 132"/>
          <p:cNvCxnSpPr/>
          <p:nvPr/>
        </p:nvCxnSpPr>
        <p:spPr>
          <a:xfrm>
            <a:off x="8283457" y="6094196"/>
            <a:ext cx="5376" cy="182851"/>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36" name="TextBox 135"/>
          <p:cNvSpPr txBox="1"/>
          <p:nvPr/>
        </p:nvSpPr>
        <p:spPr>
          <a:xfrm>
            <a:off x="4666205" y="6196174"/>
            <a:ext cx="644920"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srgbClr val="5B9BD5">
                    <a:lumMod val="50000"/>
                  </a:srgbClr>
                </a:solidFill>
                <a:effectLst/>
                <a:uLnTx/>
                <a:uFillTx/>
                <a:latin typeface="Calibri" panose="020F0502020204030204"/>
                <a:ea typeface="+mn-ea"/>
                <a:cs typeface="+mn-cs"/>
              </a:rPr>
              <a:t>t</a:t>
            </a:r>
            <a:r>
              <a:rPr kumimoji="0" lang="en-US" sz="2400" b="1" i="0" u="none" strike="noStrike" kern="1200" cap="none" spc="0" normalizeH="0" baseline="-25000" noProof="0" dirty="0" err="1">
                <a:ln>
                  <a:noFill/>
                </a:ln>
                <a:solidFill>
                  <a:srgbClr val="5B9BD5">
                    <a:lumMod val="50000"/>
                  </a:srgbClr>
                </a:solidFill>
                <a:effectLst/>
                <a:uLnTx/>
                <a:uFillTx/>
                <a:latin typeface="Calibri" panose="020F0502020204030204"/>
                <a:ea typeface="+mn-ea"/>
                <a:cs typeface="+mn-cs"/>
              </a:rPr>
              <a:t>RCD</a:t>
            </a:r>
            <a:endParaRPr kumimoji="0" lang="en-US" sz="2400" b="1" i="0" u="none" strike="noStrike" kern="1200" cap="none" spc="0" normalizeH="0" baseline="-25000" noProof="0" dirty="0">
              <a:ln>
                <a:noFill/>
              </a:ln>
              <a:solidFill>
                <a:srgbClr val="5B9BD5">
                  <a:lumMod val="50000"/>
                </a:srgbClr>
              </a:solidFill>
              <a:effectLst/>
              <a:uLnTx/>
              <a:uFillTx/>
              <a:latin typeface="Calibri" panose="020F0502020204030204"/>
              <a:ea typeface="+mn-ea"/>
              <a:cs typeface="+mn-cs"/>
            </a:endParaRPr>
          </a:p>
        </p:txBody>
      </p:sp>
      <p:cxnSp>
        <p:nvCxnSpPr>
          <p:cNvPr id="140" name="Straight Connector 139"/>
          <p:cNvCxnSpPr/>
          <p:nvPr/>
        </p:nvCxnSpPr>
        <p:spPr>
          <a:xfrm>
            <a:off x="1845276" y="6096125"/>
            <a:ext cx="5376" cy="182851"/>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48" name="TextBox 147"/>
          <p:cNvSpPr txBox="1"/>
          <p:nvPr/>
        </p:nvSpPr>
        <p:spPr>
          <a:xfrm>
            <a:off x="5535668" y="3259198"/>
            <a:ext cx="3232977"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1" u="none" strike="noStrike" kern="1200" cap="none" spc="0" normalizeH="0" baseline="0" noProof="0" dirty="0">
                <a:ln>
                  <a:noFill/>
                </a:ln>
                <a:solidFill>
                  <a:srgbClr val="4472C4"/>
                </a:solidFill>
                <a:effectLst/>
                <a:uLnTx/>
                <a:uFillTx/>
                <a:latin typeface="Calibri" panose="020F0502020204030204"/>
                <a:ea typeface="+mn-ea"/>
                <a:cs typeface="+mn-cs"/>
              </a:rPr>
              <a:t>Process variation </a:t>
            </a:r>
            <a:r>
              <a:rPr kumimoji="0" lang="en-US" sz="2400" b="1" i="1" u="none" strike="noStrike" kern="1200" cap="none" spc="0" normalizeH="0" baseline="0" noProof="0" dirty="0">
                <a:ln>
                  <a:noFill/>
                </a:ln>
                <a:solidFill>
                  <a:prstClr val="black"/>
                </a:solidFill>
                <a:effectLst/>
                <a:uLnTx/>
                <a:uFillTx/>
                <a:latin typeface="Calibri" panose="020F0502020204030204"/>
                <a:ea typeface="+mn-ea"/>
                <a:cs typeface="+mn-cs"/>
              </a:rPr>
              <a:t>during manufacturing leads to cells having </a:t>
            </a:r>
            <a:r>
              <a:rPr kumimoji="0" lang="en-US" sz="2400" b="1" i="1" u="none" strike="noStrike" kern="1200" cap="none" spc="0" normalizeH="0" baseline="0" noProof="0" dirty="0">
                <a:ln>
                  <a:noFill/>
                </a:ln>
                <a:solidFill>
                  <a:srgbClr val="70AD47">
                    <a:lumMod val="75000"/>
                  </a:srgbClr>
                </a:solidFill>
                <a:effectLst/>
                <a:uLnTx/>
                <a:uFillTx/>
                <a:latin typeface="Calibri" panose="020F0502020204030204"/>
                <a:ea typeface="+mn-ea"/>
                <a:cs typeface="+mn-cs"/>
              </a:rPr>
              <a:t>unique </a:t>
            </a:r>
            <a:r>
              <a:rPr kumimoji="0" lang="en-US" sz="2400" b="1" i="1" u="none" strike="noStrike" kern="1200" cap="none" spc="0" normalizeH="0" baseline="0" noProof="0" dirty="0">
                <a:ln>
                  <a:noFill/>
                </a:ln>
                <a:solidFill>
                  <a:prstClr val="black"/>
                </a:solidFill>
                <a:effectLst/>
                <a:uLnTx/>
                <a:uFillTx/>
                <a:latin typeface="Calibri" panose="020F0502020204030204"/>
                <a:ea typeface="+mn-ea"/>
                <a:cs typeface="+mn-cs"/>
              </a:rPr>
              <a:t>characteristics</a:t>
            </a:r>
          </a:p>
        </p:txBody>
      </p:sp>
      <p:sp>
        <p:nvSpPr>
          <p:cNvPr id="149" name="TextBox 148"/>
          <p:cNvSpPr txBox="1"/>
          <p:nvPr/>
        </p:nvSpPr>
        <p:spPr>
          <a:xfrm>
            <a:off x="382838" y="2515455"/>
            <a:ext cx="68582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Calibri" panose="020F0502020204030204"/>
                <a:ea typeface="+mn-ea"/>
                <a:cs typeface="+mn-cs"/>
              </a:rPr>
              <a:t>V</a:t>
            </a:r>
            <a:r>
              <a:rPr kumimoji="0" lang="en-US" sz="2400" b="1" i="0" u="none" strike="noStrike" kern="1200" cap="none" spc="0" normalizeH="0" baseline="-25000" noProof="0">
                <a:ln>
                  <a:noFill/>
                </a:ln>
                <a:solidFill>
                  <a:prstClr val="black"/>
                </a:solidFill>
                <a:effectLst/>
                <a:uLnTx/>
                <a:uFillTx/>
                <a:latin typeface="Calibri" panose="020F0502020204030204"/>
                <a:ea typeface="+mn-ea"/>
                <a:cs typeface="+mn-cs"/>
              </a:rPr>
              <a:t>min</a:t>
            </a:r>
            <a:endParaRPr kumimoji="0" lang="en-US" sz="1800" b="1"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150" name="Rectangle 149"/>
          <p:cNvSpPr/>
          <p:nvPr/>
        </p:nvSpPr>
        <p:spPr>
          <a:xfrm>
            <a:off x="1247792" y="5591792"/>
            <a:ext cx="1196033"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Calibri" panose="020F0502020204030204"/>
                <a:ea typeface="+mn-ea"/>
                <a:cs typeface="+mn-cs"/>
              </a:rPr>
              <a:t>ACTIVATE</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1" name="Rectangle 150"/>
          <p:cNvSpPr/>
          <p:nvPr/>
        </p:nvSpPr>
        <p:spPr>
          <a:xfrm>
            <a:off x="3186072" y="5592664"/>
            <a:ext cx="1236365" cy="400110"/>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Calibri" panose="020F0502020204030204"/>
                <a:ea typeface="+mn-ea"/>
                <a:cs typeface="+mn-cs"/>
              </a:rPr>
              <a:t>SA Enable</a:t>
            </a:r>
          </a:p>
        </p:txBody>
      </p:sp>
      <p:sp>
        <p:nvSpPr>
          <p:cNvPr id="152" name="Rectangle 151"/>
          <p:cNvSpPr/>
          <p:nvPr/>
        </p:nvSpPr>
        <p:spPr>
          <a:xfrm>
            <a:off x="7898506" y="5618076"/>
            <a:ext cx="768287"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Calibri" panose="020F0502020204030204"/>
                <a:ea typeface="+mn-ea"/>
                <a:cs typeface="+mn-cs"/>
              </a:rPr>
              <a:t>READ</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8" name="Group 27"/>
          <p:cNvGrpSpPr/>
          <p:nvPr/>
        </p:nvGrpSpPr>
        <p:grpSpPr>
          <a:xfrm>
            <a:off x="1196078" y="3889997"/>
            <a:ext cx="2284536" cy="720391"/>
            <a:chOff x="1196078" y="3889997"/>
            <a:chExt cx="2284536" cy="720391"/>
          </a:xfrm>
        </p:grpSpPr>
        <p:sp>
          <p:nvSpPr>
            <p:cNvPr id="3" name="TextBox 2"/>
            <p:cNvSpPr txBox="1"/>
            <p:nvPr/>
          </p:nvSpPr>
          <p:spPr>
            <a:xfrm>
              <a:off x="1196078" y="3889997"/>
              <a:ext cx="228453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err="1">
                  <a:ln>
                    <a:noFill/>
                  </a:ln>
                  <a:solidFill>
                    <a:srgbClr val="4472C4"/>
                  </a:solidFill>
                  <a:effectLst/>
                  <a:uLnTx/>
                  <a:uFillTx/>
                  <a:latin typeface="Calibri" panose="020F0502020204030204"/>
                  <a:ea typeface="+mn-ea"/>
                  <a:cs typeface="+mn-cs"/>
                </a:rPr>
                <a:t>Bitline</a:t>
              </a:r>
              <a:r>
                <a:rPr kumimoji="0" lang="en-US" sz="1800" b="0" i="1" u="none" strike="noStrike" kern="1200" cap="none" spc="0" normalizeH="0" baseline="0" noProof="0" dirty="0">
                  <a:ln>
                    <a:noFill/>
                  </a:ln>
                  <a:solidFill>
                    <a:srgbClr val="4472C4"/>
                  </a:solidFill>
                  <a:effectLst/>
                  <a:uLnTx/>
                  <a:uFillTx/>
                  <a:latin typeface="Calibri" panose="020F0502020204030204"/>
                  <a:ea typeface="+mn-ea"/>
                  <a:cs typeface="+mn-cs"/>
                </a:rPr>
                <a:t> Charge Sharing</a:t>
              </a:r>
            </a:p>
          </p:txBody>
        </p:sp>
        <p:cxnSp>
          <p:nvCxnSpPr>
            <p:cNvPr id="27" name="Straight Arrow Connector 26"/>
            <p:cNvCxnSpPr>
              <a:stCxn id="3" idx="2"/>
            </p:cNvCxnSpPr>
            <p:nvPr/>
          </p:nvCxnSpPr>
          <p:spPr>
            <a:xfrm>
              <a:off x="2338346" y="4259329"/>
              <a:ext cx="277475" cy="351059"/>
            </a:xfrm>
            <a:prstGeom prst="straightConnector1">
              <a:avLst/>
            </a:prstGeom>
            <a:ln w="60325">
              <a:tailEnd type="triangle"/>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5788509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0" presetClass="path" presetSubtype="0" accel="50000" decel="50000" fill="hold" nodeType="clickEffect">
                                  <p:stCondLst>
                                    <p:cond delay="0"/>
                                  </p:stCondLst>
                                  <p:childTnLst>
                                    <p:animMotion origin="layout" path="M 0.02795 -0.00671 L -0.23073 -0.19907 " pathEditMode="relative" rAng="0" ptsTypes="AA">
                                      <p:cBhvr>
                                        <p:cTn id="10" dur="1000" fill="hold"/>
                                        <p:tgtEl>
                                          <p:spTgt spid="42"/>
                                        </p:tgtEl>
                                        <p:attrNameLst>
                                          <p:attrName>ppt_x</p:attrName>
                                          <p:attrName>ppt_y</p:attrName>
                                        </p:attrNameLst>
                                      </p:cBhvr>
                                      <p:rCtr x="-12934" y="-9630"/>
                                    </p:animMotion>
                                  </p:childTnLst>
                                </p:cTn>
                              </p:par>
                              <p:par>
                                <p:cTn id="11" presetID="6" presetClass="emph" presetSubtype="0" fill="hold" nodeType="withEffect">
                                  <p:stCondLst>
                                    <p:cond delay="0"/>
                                  </p:stCondLst>
                                  <p:childTnLst>
                                    <p:animScale>
                                      <p:cBhvr>
                                        <p:cTn id="12" dur="1000" fill="hold"/>
                                        <p:tgtEl>
                                          <p:spTgt spid="42"/>
                                        </p:tgtEl>
                                      </p:cBhvr>
                                      <p:by x="60000" y="60000"/>
                                    </p:animScale>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7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2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27"/>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57"/>
                                        </p:tgtEl>
                                        <p:attrNameLst>
                                          <p:attrName>style.visibility</p:attrName>
                                        </p:attrNameLst>
                                      </p:cBhvr>
                                      <p:to>
                                        <p:strVal val="visible"/>
                                      </p:to>
                                    </p:set>
                                    <p:animEffect transition="in" filter="wipe(left)">
                                      <p:cBhvr>
                                        <p:cTn id="25" dur="1000"/>
                                        <p:tgtEl>
                                          <p:spTgt spid="57"/>
                                        </p:tgtEl>
                                      </p:cBhvr>
                                    </p:animEffect>
                                  </p:childTnLst>
                                </p:cTn>
                              </p:par>
                            </p:childTnLst>
                          </p:cTn>
                        </p:par>
                        <p:par>
                          <p:cTn id="26" fill="hold">
                            <p:stCondLst>
                              <p:cond delay="1000"/>
                            </p:stCondLst>
                            <p:childTnLst>
                              <p:par>
                                <p:cTn id="27" presetID="1" presetClass="entr" presetSubtype="0" fill="hold" nodeType="afterEffect">
                                  <p:stCondLst>
                                    <p:cond delay="0"/>
                                  </p:stCondLst>
                                  <p:childTnLst>
                                    <p:set>
                                      <p:cBhvr>
                                        <p:cTn id="28" dur="1" fill="hold">
                                          <p:stCondLst>
                                            <p:cond delay="0"/>
                                          </p:stCondLst>
                                        </p:cTn>
                                        <p:tgtEl>
                                          <p:spTgt spid="85"/>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50"/>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71"/>
                                        </p:tgtEl>
                                        <p:attrNameLst>
                                          <p:attrName>style.visibility</p:attrName>
                                        </p:attrNameLst>
                                      </p:cBhvr>
                                      <p:to>
                                        <p:strVal val="visible"/>
                                      </p:to>
                                    </p:set>
                                    <p:animEffect transition="in" filter="wipe(left)">
                                      <p:cBhvr>
                                        <p:cTn id="35" dur="1000"/>
                                        <p:tgtEl>
                                          <p:spTgt spid="71"/>
                                        </p:tgtEl>
                                      </p:cBhvr>
                                    </p:animEffect>
                                  </p:childTnLst>
                                </p:cTn>
                              </p:par>
                              <p:par>
                                <p:cTn id="36" presetID="1" presetClass="entr" presetSubtype="0" fill="hold" nodeType="withEffect">
                                  <p:stCondLst>
                                    <p:cond delay="0"/>
                                  </p:stCondLst>
                                  <p:childTnLst>
                                    <p:set>
                                      <p:cBhvr>
                                        <p:cTn id="37" dur="1" fill="hold">
                                          <p:stCondLst>
                                            <p:cond delay="0"/>
                                          </p:stCondLst>
                                        </p:cTn>
                                        <p:tgtEl>
                                          <p:spTgt spid="28"/>
                                        </p:tgtEl>
                                        <p:attrNameLst>
                                          <p:attrName>style.visibility</p:attrName>
                                        </p:attrNameLst>
                                      </p:cBhvr>
                                      <p:to>
                                        <p:strVal val="visible"/>
                                      </p:to>
                                    </p:set>
                                  </p:childTnLst>
                                </p:cTn>
                              </p:par>
                            </p:childTnLst>
                          </p:cTn>
                        </p:par>
                        <p:par>
                          <p:cTn id="38" fill="hold">
                            <p:stCondLst>
                              <p:cond delay="1000"/>
                            </p:stCondLst>
                            <p:childTnLst>
                              <p:par>
                                <p:cTn id="39" presetID="1" presetClass="entr" presetSubtype="0" fill="hold" nodeType="afterEffect">
                                  <p:stCondLst>
                                    <p:cond delay="0"/>
                                  </p:stCondLst>
                                  <p:childTnLst>
                                    <p:set>
                                      <p:cBhvr>
                                        <p:cTn id="40" dur="1" fill="hold">
                                          <p:stCondLst>
                                            <p:cond delay="0"/>
                                          </p:stCondLst>
                                        </p:cTn>
                                        <p:tgtEl>
                                          <p:spTgt spid="86"/>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151"/>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nodeType="clickEffect">
                                  <p:stCondLst>
                                    <p:cond delay="0"/>
                                  </p:stCondLst>
                                  <p:childTnLst>
                                    <p:set>
                                      <p:cBhvr>
                                        <p:cTn id="46" dur="1" fill="hold">
                                          <p:stCondLst>
                                            <p:cond delay="0"/>
                                          </p:stCondLst>
                                        </p:cTn>
                                        <p:tgtEl>
                                          <p:spTgt spid="72"/>
                                        </p:tgtEl>
                                        <p:attrNameLst>
                                          <p:attrName>style.visibility</p:attrName>
                                        </p:attrNameLst>
                                      </p:cBhvr>
                                      <p:to>
                                        <p:strVal val="visible"/>
                                      </p:to>
                                    </p:set>
                                    <p:animEffect transition="in" filter="wipe(left)">
                                      <p:cBhvr>
                                        <p:cTn id="47" dur="1000"/>
                                        <p:tgtEl>
                                          <p:spTgt spid="72"/>
                                        </p:tgtEl>
                                      </p:cBhvr>
                                    </p:animEffect>
                                  </p:childTnLst>
                                </p:cTn>
                              </p:par>
                            </p:childTnLst>
                          </p:cTn>
                        </p:par>
                        <p:par>
                          <p:cTn id="48" fill="hold">
                            <p:stCondLst>
                              <p:cond delay="1000"/>
                            </p:stCondLst>
                            <p:childTnLst>
                              <p:par>
                                <p:cTn id="49" presetID="1" presetClass="entr" presetSubtype="0" fill="hold" nodeType="afterEffect">
                                  <p:stCondLst>
                                    <p:cond delay="0"/>
                                  </p:stCondLst>
                                  <p:childTnLst>
                                    <p:set>
                                      <p:cBhvr>
                                        <p:cTn id="50" dur="1" fill="hold">
                                          <p:stCondLst>
                                            <p:cond delay="0"/>
                                          </p:stCondLst>
                                        </p:cTn>
                                        <p:tgtEl>
                                          <p:spTgt spid="89"/>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152"/>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136"/>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130"/>
                                        </p:tgtEl>
                                        <p:attrNameLst>
                                          <p:attrName>style.visibility</p:attrName>
                                        </p:attrNameLst>
                                      </p:cBhvr>
                                      <p:to>
                                        <p:strVal val="visible"/>
                                      </p:to>
                                    </p:set>
                                  </p:childTnLst>
                                </p:cTn>
                              </p:par>
                              <p:par>
                                <p:cTn id="59" presetID="1" presetClass="entr" presetSubtype="0" fill="hold" nodeType="withEffect">
                                  <p:stCondLst>
                                    <p:cond delay="0"/>
                                  </p:stCondLst>
                                  <p:childTnLst>
                                    <p:set>
                                      <p:cBhvr>
                                        <p:cTn id="60" dur="1" fill="hold">
                                          <p:stCondLst>
                                            <p:cond delay="0"/>
                                          </p:stCondLst>
                                        </p:cTn>
                                        <p:tgtEl>
                                          <p:spTgt spid="133"/>
                                        </p:tgtEl>
                                        <p:attrNameLst>
                                          <p:attrName>style.visibility</p:attrName>
                                        </p:attrNameLst>
                                      </p:cBhvr>
                                      <p:to>
                                        <p:strVal val="visible"/>
                                      </p:to>
                                    </p:set>
                                  </p:childTnLst>
                                </p:cTn>
                              </p:par>
                              <p:par>
                                <p:cTn id="61" presetID="1" presetClass="entr" presetSubtype="0" fill="hold" nodeType="withEffect">
                                  <p:stCondLst>
                                    <p:cond delay="0"/>
                                  </p:stCondLst>
                                  <p:childTnLst>
                                    <p:set>
                                      <p:cBhvr>
                                        <p:cTn id="62" dur="1" fill="hold">
                                          <p:stCondLst>
                                            <p:cond delay="0"/>
                                          </p:stCondLst>
                                        </p:cTn>
                                        <p:tgtEl>
                                          <p:spTgt spid="140"/>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nodeType="clickEffect">
                                  <p:stCondLst>
                                    <p:cond delay="0"/>
                                  </p:stCondLst>
                                  <p:childTnLst>
                                    <p:set>
                                      <p:cBhvr>
                                        <p:cTn id="66" dur="1" fill="hold">
                                          <p:stCondLst>
                                            <p:cond delay="0"/>
                                          </p:stCondLst>
                                        </p:cTn>
                                        <p:tgtEl>
                                          <p:spTgt spid="93"/>
                                        </p:tgtEl>
                                        <p:attrNameLst>
                                          <p:attrName>style.visibility</p:attrName>
                                        </p:attrNameLst>
                                      </p:cBhvr>
                                      <p:to>
                                        <p:strVal val="visible"/>
                                      </p:to>
                                    </p:set>
                                    <p:animEffect transition="in" filter="wipe(left)">
                                      <p:cBhvr>
                                        <p:cTn id="67" dur="500"/>
                                        <p:tgtEl>
                                          <p:spTgt spid="93"/>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128"/>
                                        </p:tgtEl>
                                        <p:attrNameLst>
                                          <p:attrName>style.visibility</p:attrName>
                                        </p:attrNameLst>
                                      </p:cBhvr>
                                      <p:to>
                                        <p:strVal val="visible"/>
                                      </p:to>
                                    </p:set>
                                    <p:animEffect transition="in" filter="wipe(left)">
                                      <p:cBhvr>
                                        <p:cTn id="70" dur="500"/>
                                        <p:tgtEl>
                                          <p:spTgt spid="128"/>
                                        </p:tgtEl>
                                      </p:cBhvr>
                                    </p:animEffect>
                                  </p:childTnLst>
                                </p:cTn>
                              </p:par>
                              <p:par>
                                <p:cTn id="71" presetID="1" presetClass="entr" presetSubtype="0" fill="hold" grpId="0" nodeType="withEffect">
                                  <p:stCondLst>
                                    <p:cond delay="0"/>
                                  </p:stCondLst>
                                  <p:childTnLst>
                                    <p:set>
                                      <p:cBhvr>
                                        <p:cTn id="72" dur="1" fill="hold">
                                          <p:stCondLst>
                                            <p:cond delay="0"/>
                                          </p:stCondLst>
                                        </p:cTn>
                                        <p:tgtEl>
                                          <p:spTgt spid="149"/>
                                        </p:tgtEl>
                                        <p:attrNameLst>
                                          <p:attrName>style.visibility</p:attrName>
                                        </p:attrNameLst>
                                      </p:cBhvr>
                                      <p:to>
                                        <p:strVal val="visible"/>
                                      </p:to>
                                    </p:se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nodeType="clickEffect">
                                  <p:stCondLst>
                                    <p:cond delay="0"/>
                                  </p:stCondLst>
                                  <p:childTnLst>
                                    <p:set>
                                      <p:cBhvr>
                                        <p:cTn id="76" dur="1" fill="hold">
                                          <p:stCondLst>
                                            <p:cond delay="0"/>
                                          </p:stCondLst>
                                        </p:cTn>
                                        <p:tgtEl>
                                          <p:spTgt spid="125"/>
                                        </p:tgtEl>
                                        <p:attrNameLst>
                                          <p:attrName>style.visibility</p:attrName>
                                        </p:attrNameLst>
                                      </p:cBhvr>
                                      <p:to>
                                        <p:strVal val="visible"/>
                                      </p:to>
                                    </p:set>
                                    <p:animEffect transition="in" filter="wipe(left)">
                                      <p:cBhvr>
                                        <p:cTn id="77" dur="2000"/>
                                        <p:tgtEl>
                                          <p:spTgt spid="125"/>
                                        </p:tgtEl>
                                      </p:cBhvr>
                                    </p:animEffect>
                                  </p:childTnLst>
                                </p:cTn>
                              </p:par>
                              <p:par>
                                <p:cTn id="78" presetID="22" presetClass="entr" presetSubtype="8" fill="hold" nodeType="withEffect">
                                  <p:stCondLst>
                                    <p:cond delay="2000"/>
                                  </p:stCondLst>
                                  <p:childTnLst>
                                    <p:set>
                                      <p:cBhvr>
                                        <p:cTn id="79" dur="1" fill="hold">
                                          <p:stCondLst>
                                            <p:cond delay="0"/>
                                          </p:stCondLst>
                                        </p:cTn>
                                        <p:tgtEl>
                                          <p:spTgt spid="124"/>
                                        </p:tgtEl>
                                        <p:attrNameLst>
                                          <p:attrName>style.visibility</p:attrName>
                                        </p:attrNameLst>
                                      </p:cBhvr>
                                      <p:to>
                                        <p:strVal val="visible"/>
                                      </p:to>
                                    </p:set>
                                    <p:animEffect transition="in" filter="wipe(left)">
                                      <p:cBhvr>
                                        <p:cTn id="80" dur="2000"/>
                                        <p:tgtEl>
                                          <p:spTgt spid="124"/>
                                        </p:tgtEl>
                                      </p:cBhvr>
                                    </p:animEffect>
                                  </p:childTnLst>
                                </p:cTn>
                              </p:par>
                              <p:par>
                                <p:cTn id="81" presetID="22" presetClass="entr" presetSubtype="8" fill="hold" nodeType="withEffect">
                                  <p:stCondLst>
                                    <p:cond delay="1000"/>
                                  </p:stCondLst>
                                  <p:childTnLst>
                                    <p:set>
                                      <p:cBhvr>
                                        <p:cTn id="82" dur="1" fill="hold">
                                          <p:stCondLst>
                                            <p:cond delay="0"/>
                                          </p:stCondLst>
                                        </p:cTn>
                                        <p:tgtEl>
                                          <p:spTgt spid="123"/>
                                        </p:tgtEl>
                                        <p:attrNameLst>
                                          <p:attrName>style.visibility</p:attrName>
                                        </p:attrNameLst>
                                      </p:cBhvr>
                                      <p:to>
                                        <p:strVal val="visible"/>
                                      </p:to>
                                    </p:set>
                                    <p:animEffect transition="in" filter="wipe(left)">
                                      <p:cBhvr>
                                        <p:cTn id="83" dur="2000"/>
                                        <p:tgtEl>
                                          <p:spTgt spid="123"/>
                                        </p:tgtEl>
                                      </p:cBhvr>
                                    </p:animEffect>
                                  </p:childTnLst>
                                </p:cTn>
                              </p:par>
                              <p:par>
                                <p:cTn id="84" presetID="22" presetClass="entr" presetSubtype="8" fill="hold" nodeType="withEffect">
                                  <p:stCondLst>
                                    <p:cond delay="500"/>
                                  </p:stCondLst>
                                  <p:childTnLst>
                                    <p:set>
                                      <p:cBhvr>
                                        <p:cTn id="85" dur="1" fill="hold">
                                          <p:stCondLst>
                                            <p:cond delay="0"/>
                                          </p:stCondLst>
                                        </p:cTn>
                                        <p:tgtEl>
                                          <p:spTgt spid="122"/>
                                        </p:tgtEl>
                                        <p:attrNameLst>
                                          <p:attrName>style.visibility</p:attrName>
                                        </p:attrNameLst>
                                      </p:cBhvr>
                                      <p:to>
                                        <p:strVal val="visible"/>
                                      </p:to>
                                    </p:set>
                                    <p:animEffect transition="in" filter="wipe(left)">
                                      <p:cBhvr>
                                        <p:cTn id="86" dur="2000"/>
                                        <p:tgtEl>
                                          <p:spTgt spid="122"/>
                                        </p:tgtEl>
                                      </p:cBhvr>
                                    </p:animEffect>
                                  </p:childTnLst>
                                </p:cTn>
                              </p:par>
                              <p:par>
                                <p:cTn id="87" presetID="1" presetClass="entr" presetSubtype="0" fill="hold" grpId="0" nodeType="withEffect">
                                  <p:stCondLst>
                                    <p:cond delay="0"/>
                                  </p:stCondLst>
                                  <p:childTnLst>
                                    <p:set>
                                      <p:cBhvr>
                                        <p:cTn id="88" dur="1" fill="hold">
                                          <p:stCondLst>
                                            <p:cond delay="0"/>
                                          </p:stCondLst>
                                        </p:cTn>
                                        <p:tgtEl>
                                          <p:spTgt spid="14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6" grpId="0"/>
      <p:bldP spid="127" grpId="0"/>
      <p:bldP spid="128" grpId="0"/>
      <p:bldP spid="136" grpId="0"/>
      <p:bldP spid="148" grpId="0"/>
      <p:bldP spid="149" grpId="0"/>
      <p:bldP spid="150" grpId="0"/>
      <p:bldP spid="151" grpId="0"/>
      <p:bldP spid="152" grpId="0"/>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2" name="Group 41"/>
          <p:cNvGrpSpPr/>
          <p:nvPr/>
        </p:nvGrpSpPr>
        <p:grpSpPr>
          <a:xfrm>
            <a:off x="2832102" y="1392322"/>
            <a:ext cx="3577213" cy="3431477"/>
            <a:chOff x="6451817" y="73723"/>
            <a:chExt cx="2611796" cy="2369557"/>
          </a:xfrm>
        </p:grpSpPr>
        <p:grpSp>
          <p:nvGrpSpPr>
            <p:cNvPr id="32" name="Group 31"/>
            <p:cNvGrpSpPr/>
            <p:nvPr/>
          </p:nvGrpSpPr>
          <p:grpSpPr>
            <a:xfrm>
              <a:off x="6451817" y="73723"/>
              <a:ext cx="2611796" cy="2369557"/>
              <a:chOff x="-52931" y="1016557"/>
              <a:chExt cx="3471820" cy="2983179"/>
            </a:xfrm>
          </p:grpSpPr>
          <p:sp>
            <p:nvSpPr>
              <p:cNvPr id="5" name="Rectangle 4"/>
              <p:cNvSpPr/>
              <p:nvPr/>
            </p:nvSpPr>
            <p:spPr>
              <a:xfrm>
                <a:off x="-52931" y="1016557"/>
                <a:ext cx="1661221" cy="450157"/>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err="1">
                    <a:ln>
                      <a:noFill/>
                    </a:ln>
                    <a:solidFill>
                      <a:prstClr val="black"/>
                    </a:solidFill>
                    <a:effectLst/>
                    <a:uLnTx/>
                    <a:uFillTx/>
                    <a:latin typeface="Cambria" panose="02040503050406030204" pitchFamily="18" charset="0"/>
                    <a:ea typeface="+mn-ea"/>
                    <a:cs typeface="+mn-cs"/>
                  </a:rPr>
                  <a:t>wordline</a:t>
                </a:r>
                <a:endParaRPr kumimoji="0" lang="en-US" sz="2000" b="0" i="1" u="none" strike="noStrike" kern="1200" cap="none" spc="0" normalizeH="0" baseline="0" noProof="0" dirty="0">
                  <a:ln>
                    <a:noFill/>
                  </a:ln>
                  <a:solidFill>
                    <a:prstClr val="black"/>
                  </a:solidFill>
                  <a:effectLst/>
                  <a:uLnTx/>
                  <a:uFillTx/>
                  <a:latin typeface="Cambria" panose="02040503050406030204" pitchFamily="18" charset="0"/>
                  <a:ea typeface="+mn-ea"/>
                  <a:cs typeface="+mn-cs"/>
                </a:endParaRPr>
              </a:p>
            </p:txBody>
          </p:sp>
          <p:cxnSp>
            <p:nvCxnSpPr>
              <p:cNvPr id="6" name="Straight Arrow Connector 5"/>
              <p:cNvCxnSpPr/>
              <p:nvPr/>
            </p:nvCxnSpPr>
            <p:spPr>
              <a:xfrm flipH="1">
                <a:off x="75991" y="1416479"/>
                <a:ext cx="3342898"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7" name="Rectangle 6"/>
              <p:cNvSpPr/>
              <p:nvPr/>
            </p:nvSpPr>
            <p:spPr>
              <a:xfrm rot="5400000">
                <a:off x="-50765" y="3081226"/>
                <a:ext cx="1531246" cy="305774"/>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black"/>
                    </a:solidFill>
                    <a:effectLst/>
                    <a:uLnTx/>
                    <a:uFillTx/>
                    <a:latin typeface="Cambria" panose="02040503050406030204" pitchFamily="18" charset="0"/>
                    <a:ea typeface="+mn-ea"/>
                    <a:cs typeface="+mn-cs"/>
                  </a:rPr>
                  <a:t>capacitor</a:t>
                </a:r>
              </a:p>
            </p:txBody>
          </p:sp>
          <p:sp>
            <p:nvSpPr>
              <p:cNvPr id="8" name="Rectangle 7"/>
              <p:cNvSpPr/>
              <p:nvPr/>
            </p:nvSpPr>
            <p:spPr>
              <a:xfrm>
                <a:off x="606531" y="1493470"/>
                <a:ext cx="1470875" cy="426355"/>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black"/>
                    </a:solidFill>
                    <a:effectLst/>
                    <a:uLnTx/>
                    <a:uFillTx/>
                    <a:latin typeface="Cambria" panose="02040503050406030204" pitchFamily="18" charset="0"/>
                    <a:ea typeface="+mn-ea"/>
                    <a:cs typeface="+mn-cs"/>
                  </a:rPr>
                  <a:t>access</a:t>
                </a:r>
              </a:p>
            </p:txBody>
          </p:sp>
          <p:sp>
            <p:nvSpPr>
              <p:cNvPr id="9" name="Rectangle 8"/>
              <p:cNvSpPr/>
              <p:nvPr/>
            </p:nvSpPr>
            <p:spPr>
              <a:xfrm>
                <a:off x="215331" y="1677138"/>
                <a:ext cx="2214319" cy="606443"/>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black"/>
                    </a:solidFill>
                    <a:effectLst/>
                    <a:uLnTx/>
                    <a:uFillTx/>
                    <a:latin typeface="Cambria" panose="02040503050406030204" pitchFamily="18" charset="0"/>
                    <a:ea typeface="+mn-ea"/>
                    <a:cs typeface="+mn-cs"/>
                  </a:rPr>
                  <a:t>transistor</a:t>
                </a:r>
              </a:p>
            </p:txBody>
          </p:sp>
          <p:sp>
            <p:nvSpPr>
              <p:cNvPr id="10" name="Rectangle 9"/>
              <p:cNvSpPr/>
              <p:nvPr/>
            </p:nvSpPr>
            <p:spPr>
              <a:xfrm rot="5400000">
                <a:off x="2644744" y="2618138"/>
                <a:ext cx="1098348" cy="406119"/>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err="1">
                    <a:ln>
                      <a:noFill/>
                    </a:ln>
                    <a:solidFill>
                      <a:prstClr val="black"/>
                    </a:solidFill>
                    <a:effectLst/>
                    <a:uLnTx/>
                    <a:uFillTx/>
                    <a:latin typeface="Cambria" panose="02040503050406030204" pitchFamily="18" charset="0"/>
                    <a:ea typeface="+mn-ea"/>
                    <a:cs typeface="+mn-cs"/>
                  </a:rPr>
                  <a:t>bitline</a:t>
                </a:r>
                <a:endParaRPr kumimoji="0" lang="en-US" sz="2000" b="0" i="1" u="none" strike="noStrike" kern="1200" cap="none" spc="0" normalizeH="0" baseline="0" noProof="0" dirty="0">
                  <a:ln>
                    <a:noFill/>
                  </a:ln>
                  <a:solidFill>
                    <a:prstClr val="black"/>
                  </a:solidFill>
                  <a:effectLst/>
                  <a:uLnTx/>
                  <a:uFillTx/>
                  <a:latin typeface="Cambria" panose="02040503050406030204" pitchFamily="18" charset="0"/>
                  <a:ea typeface="+mn-ea"/>
                  <a:cs typeface="+mn-cs"/>
                </a:endParaRPr>
              </a:p>
            </p:txBody>
          </p:sp>
          <p:cxnSp>
            <p:nvCxnSpPr>
              <p:cNvPr id="11" name="Straight Arrow Connector 10"/>
              <p:cNvCxnSpPr/>
              <p:nvPr/>
            </p:nvCxnSpPr>
            <p:spPr>
              <a:xfrm flipV="1">
                <a:off x="2988122" y="1033736"/>
                <a:ext cx="12312" cy="2369502"/>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2" name="Straight Arrow Connector 11"/>
              <p:cNvCxnSpPr/>
              <p:nvPr/>
            </p:nvCxnSpPr>
            <p:spPr>
              <a:xfrm flipV="1">
                <a:off x="2180762" y="1713521"/>
                <a:ext cx="0" cy="155572"/>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3" name="Straight Arrow Connector 12"/>
              <p:cNvCxnSpPr/>
              <p:nvPr/>
            </p:nvCxnSpPr>
            <p:spPr>
              <a:xfrm flipH="1">
                <a:off x="1930379" y="1876304"/>
                <a:ext cx="499012"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4" name="Straight Arrow Connector 13"/>
              <p:cNvCxnSpPr/>
              <p:nvPr/>
            </p:nvCxnSpPr>
            <p:spPr>
              <a:xfrm flipH="1" flipV="1">
                <a:off x="2429388" y="1987524"/>
                <a:ext cx="1" cy="259566"/>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5" name="Straight Arrow Connector 14"/>
              <p:cNvCxnSpPr/>
              <p:nvPr/>
            </p:nvCxnSpPr>
            <p:spPr>
              <a:xfrm flipH="1">
                <a:off x="1930379" y="1987524"/>
                <a:ext cx="499012"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6" name="Straight Arrow Connector 15"/>
              <p:cNvCxnSpPr/>
              <p:nvPr/>
            </p:nvCxnSpPr>
            <p:spPr>
              <a:xfrm>
                <a:off x="2429388" y="2247090"/>
                <a:ext cx="193166"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7" name="Straight Arrow Connector 16"/>
              <p:cNvCxnSpPr/>
              <p:nvPr/>
            </p:nvCxnSpPr>
            <p:spPr>
              <a:xfrm>
                <a:off x="1737212" y="2247090"/>
                <a:ext cx="193167"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8" name="Straight Arrow Connector 17"/>
              <p:cNvCxnSpPr/>
              <p:nvPr/>
            </p:nvCxnSpPr>
            <p:spPr>
              <a:xfrm flipH="1" flipV="1">
                <a:off x="1930378" y="1987524"/>
                <a:ext cx="1" cy="259566"/>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 name="Straight Arrow Connector 18"/>
              <p:cNvCxnSpPr/>
              <p:nvPr/>
            </p:nvCxnSpPr>
            <p:spPr>
              <a:xfrm>
                <a:off x="2180762" y="1416479"/>
                <a:ext cx="1" cy="321296"/>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0" name="Straight Arrow Connector 19"/>
              <p:cNvCxnSpPr/>
              <p:nvPr/>
            </p:nvCxnSpPr>
            <p:spPr>
              <a:xfrm flipH="1">
                <a:off x="2622554" y="2247090"/>
                <a:ext cx="37788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1" name="Elbow Connector 20"/>
              <p:cNvCxnSpPr/>
              <p:nvPr/>
            </p:nvCxnSpPr>
            <p:spPr>
              <a:xfrm rot="5400000">
                <a:off x="1090561" y="2377314"/>
                <a:ext cx="774172" cy="519135"/>
              </a:xfrm>
              <a:prstGeom prst="bentConnector3">
                <a:avLst>
                  <a:gd name="adj1" fmla="val -293"/>
                </a:avLst>
              </a:prstGeom>
              <a:ln w="254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2" name="Straight Arrow Connector 21"/>
              <p:cNvCxnSpPr/>
              <p:nvPr/>
            </p:nvCxnSpPr>
            <p:spPr>
              <a:xfrm>
                <a:off x="1218079" y="3433619"/>
                <a:ext cx="0" cy="318185"/>
              </a:xfrm>
              <a:prstGeom prst="straightConnector1">
                <a:avLst/>
              </a:prstGeom>
              <a:ln w="25400">
                <a:solidFill>
                  <a:schemeClr val="tx1"/>
                </a:solidFill>
                <a:headEnd type="none" w="lg" len="med"/>
                <a:tailEnd type="triangle" w="lg" len="med"/>
              </a:ln>
              <a:effectLst/>
            </p:spPr>
            <p:style>
              <a:lnRef idx="1">
                <a:schemeClr val="accent1"/>
              </a:lnRef>
              <a:fillRef idx="0">
                <a:schemeClr val="accent1"/>
              </a:fillRef>
              <a:effectRef idx="0">
                <a:schemeClr val="accent1"/>
              </a:effectRef>
              <a:fontRef idx="minor">
                <a:schemeClr val="tx1"/>
              </a:fontRef>
            </p:style>
          </p:cxnSp>
          <p:cxnSp>
            <p:nvCxnSpPr>
              <p:cNvPr id="23" name="Straight Arrow Connector 22"/>
              <p:cNvCxnSpPr/>
              <p:nvPr/>
            </p:nvCxnSpPr>
            <p:spPr>
              <a:xfrm flipV="1">
                <a:off x="1218079" y="3018265"/>
                <a:ext cx="0" cy="151697"/>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4" name="Straight Arrow Connector 23"/>
              <p:cNvCxnSpPr/>
              <p:nvPr/>
            </p:nvCxnSpPr>
            <p:spPr>
              <a:xfrm flipH="1">
                <a:off x="958515" y="3435119"/>
                <a:ext cx="519130"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5" name="Straight Arrow Connector 24"/>
              <p:cNvCxnSpPr/>
              <p:nvPr/>
            </p:nvCxnSpPr>
            <p:spPr>
              <a:xfrm flipH="1">
                <a:off x="958515" y="3169962"/>
                <a:ext cx="519130"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6" name="Straight Arrow Connector 25"/>
              <p:cNvCxnSpPr/>
              <p:nvPr/>
            </p:nvCxnSpPr>
            <p:spPr>
              <a:xfrm flipV="1">
                <a:off x="1218079" y="3435120"/>
                <a:ext cx="0" cy="13017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
          <p:nvSpPr>
            <p:cNvPr id="41" name="Rectangle 40"/>
            <p:cNvSpPr/>
            <p:nvPr/>
          </p:nvSpPr>
          <p:spPr>
            <a:xfrm>
              <a:off x="8005235" y="1868211"/>
              <a:ext cx="1041895" cy="37082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SA</a:t>
              </a:r>
            </a:p>
          </p:txBody>
        </p:sp>
      </p:grpSp>
      <p:sp>
        <p:nvSpPr>
          <p:cNvPr id="3" name="Rectangle 2"/>
          <p:cNvSpPr/>
          <p:nvPr/>
        </p:nvSpPr>
        <p:spPr>
          <a:xfrm>
            <a:off x="23322" y="0"/>
            <a:ext cx="9120678" cy="642551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p:cNvSpPr>
            <a:spLocks noGrp="1"/>
          </p:cNvSpPr>
          <p:nvPr>
            <p:ph type="title"/>
          </p:nvPr>
        </p:nvSpPr>
        <p:spPr/>
        <p:txBody>
          <a:bodyPr/>
          <a:lstStyle/>
          <a:p>
            <a:r>
              <a:rPr lang="en-US" b="1" dirty="0"/>
              <a:t>DRAM Accesses and Failures</a:t>
            </a:r>
          </a:p>
        </p:txBody>
      </p:sp>
      <p:cxnSp>
        <p:nvCxnSpPr>
          <p:cNvPr id="52" name="Straight Connector 51"/>
          <p:cNvCxnSpPr>
            <a:stCxn id="46" idx="3"/>
            <a:endCxn id="46" idx="3"/>
          </p:cNvCxnSpPr>
          <p:nvPr/>
        </p:nvCxnSpPr>
        <p:spPr>
          <a:xfrm>
            <a:off x="1028424" y="2191088"/>
            <a:ext cx="0"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76" name="Group 75"/>
          <p:cNvGrpSpPr/>
          <p:nvPr/>
        </p:nvGrpSpPr>
        <p:grpSpPr>
          <a:xfrm>
            <a:off x="23322" y="1960255"/>
            <a:ext cx="8458827" cy="3522955"/>
            <a:chOff x="124920" y="2084239"/>
            <a:chExt cx="8458827" cy="3522955"/>
          </a:xfrm>
        </p:grpSpPr>
        <p:grpSp>
          <p:nvGrpSpPr>
            <p:cNvPr id="75" name="Group 74"/>
            <p:cNvGrpSpPr/>
            <p:nvPr/>
          </p:nvGrpSpPr>
          <p:grpSpPr>
            <a:xfrm>
              <a:off x="124920" y="2084239"/>
              <a:ext cx="8458827" cy="3522955"/>
              <a:chOff x="124920" y="2084239"/>
              <a:chExt cx="8458827" cy="3522955"/>
            </a:xfrm>
          </p:grpSpPr>
          <p:cxnSp>
            <p:nvCxnSpPr>
              <p:cNvPr id="34" name="Straight Connector 33"/>
              <p:cNvCxnSpPr/>
              <p:nvPr/>
            </p:nvCxnSpPr>
            <p:spPr>
              <a:xfrm>
                <a:off x="1125415" y="2350939"/>
                <a:ext cx="0" cy="3153046"/>
              </a:xfrm>
              <a:prstGeom prst="line">
                <a:avLst/>
              </a:prstGeom>
              <a:ln>
                <a:solidFill>
                  <a:schemeClr val="tx1">
                    <a:lumMod val="50000"/>
                    <a:lumOff val="50000"/>
                  </a:schemeClr>
                </a:solidFill>
                <a:headEnd type="none"/>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flipH="1" flipV="1">
                <a:off x="1125415" y="5495194"/>
                <a:ext cx="7458332" cy="1979"/>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6" name="TextBox 45"/>
              <p:cNvSpPr txBox="1"/>
              <p:nvPr/>
            </p:nvSpPr>
            <p:spPr>
              <a:xfrm>
                <a:off x="554928" y="2084239"/>
                <a:ext cx="57509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prstClr val="black"/>
                    </a:solidFill>
                    <a:effectLst/>
                    <a:uLnTx/>
                    <a:uFillTx/>
                    <a:latin typeface="Calibri" panose="020F0502020204030204"/>
                    <a:ea typeface="+mn-ea"/>
                    <a:cs typeface="+mn-cs"/>
                  </a:rPr>
                  <a:t>V</a:t>
                </a:r>
                <a:r>
                  <a:rPr kumimoji="0" lang="en-US" sz="2400" b="1" i="0" u="none" strike="noStrike" kern="1200" cap="none" spc="0" normalizeH="0" baseline="-25000" noProof="0" dirty="0" err="1">
                    <a:ln>
                      <a:noFill/>
                    </a:ln>
                    <a:solidFill>
                      <a:prstClr val="black"/>
                    </a:solidFill>
                    <a:effectLst/>
                    <a:uLnTx/>
                    <a:uFillTx/>
                    <a:latin typeface="Calibri" panose="020F0502020204030204"/>
                    <a:ea typeface="+mn-ea"/>
                    <a:cs typeface="+mn-cs"/>
                  </a:rPr>
                  <a:t>dd</a:t>
                </a:r>
                <a:endParaRPr kumimoji="0" lang="en-US" sz="1800" b="1"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48" name="TextBox 47"/>
              <p:cNvSpPr txBox="1"/>
              <p:nvPr/>
            </p:nvSpPr>
            <p:spPr>
              <a:xfrm>
                <a:off x="124920" y="5145529"/>
                <a:ext cx="103675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alibri" panose="020F0502020204030204"/>
                    <a:ea typeface="+mn-ea"/>
                    <a:cs typeface="+mn-cs"/>
                  </a:rPr>
                  <a:t>0.5 </a:t>
                </a:r>
                <a:r>
                  <a:rPr kumimoji="0" lang="en-US" sz="2400" b="1" i="0" u="none" strike="noStrike" kern="1200" cap="none" spc="0" normalizeH="0" baseline="0" noProof="0" dirty="0" err="1">
                    <a:ln>
                      <a:noFill/>
                    </a:ln>
                    <a:solidFill>
                      <a:prstClr val="black"/>
                    </a:solidFill>
                    <a:effectLst/>
                    <a:uLnTx/>
                    <a:uFillTx/>
                    <a:latin typeface="Calibri" panose="020F0502020204030204"/>
                    <a:ea typeface="+mn-ea"/>
                    <a:cs typeface="+mn-cs"/>
                  </a:rPr>
                  <a:t>V</a:t>
                </a:r>
                <a:r>
                  <a:rPr kumimoji="0" lang="en-US" sz="2400" b="1" i="0" u="none" strike="noStrike" kern="1200" cap="none" spc="0" normalizeH="0" baseline="-25000" noProof="0" dirty="0" err="1">
                    <a:ln>
                      <a:noFill/>
                    </a:ln>
                    <a:solidFill>
                      <a:prstClr val="black"/>
                    </a:solidFill>
                    <a:effectLst/>
                    <a:uLnTx/>
                    <a:uFillTx/>
                    <a:latin typeface="Calibri" panose="020F0502020204030204"/>
                    <a:ea typeface="+mn-ea"/>
                    <a:cs typeface="+mn-cs"/>
                  </a:rPr>
                  <a:t>dd</a:t>
                </a:r>
                <a:endParaRPr kumimoji="0" lang="en-US" sz="2400" b="1"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grpSp>
        <p:cxnSp>
          <p:nvCxnSpPr>
            <p:cNvPr id="54" name="Straight Connector 53"/>
            <p:cNvCxnSpPr/>
            <p:nvPr/>
          </p:nvCxnSpPr>
          <p:spPr>
            <a:xfrm flipH="1">
              <a:off x="1052944" y="2350939"/>
              <a:ext cx="136441"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57" name="Straight Connector 56"/>
          <p:cNvCxnSpPr/>
          <p:nvPr/>
        </p:nvCxnSpPr>
        <p:spPr>
          <a:xfrm flipH="1" flipV="1">
            <a:off x="1019567" y="5357328"/>
            <a:ext cx="832821" cy="10061"/>
          </a:xfrm>
          <a:prstGeom prst="line">
            <a:avLst/>
          </a:prstGeom>
          <a:ln w="444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1" name="Group 70"/>
          <p:cNvGrpSpPr/>
          <p:nvPr/>
        </p:nvGrpSpPr>
        <p:grpSpPr>
          <a:xfrm>
            <a:off x="1841501" y="4766362"/>
            <a:ext cx="1992208" cy="621453"/>
            <a:chOff x="1943099" y="4890346"/>
            <a:chExt cx="1992208" cy="621453"/>
          </a:xfrm>
        </p:grpSpPr>
        <p:sp>
          <p:nvSpPr>
            <p:cNvPr id="61" name="Freeform 60"/>
            <p:cNvSpPr/>
            <p:nvPr/>
          </p:nvSpPr>
          <p:spPr>
            <a:xfrm>
              <a:off x="1943099" y="4890346"/>
              <a:ext cx="1978661" cy="621453"/>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444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68" name="Straight Connector 67"/>
            <p:cNvCxnSpPr/>
            <p:nvPr/>
          </p:nvCxnSpPr>
          <p:spPr>
            <a:xfrm flipV="1">
              <a:off x="3378200" y="4897121"/>
              <a:ext cx="557107" cy="14604"/>
            </a:xfrm>
            <a:prstGeom prst="line">
              <a:avLst/>
            </a:prstGeom>
            <a:ln w="444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2" name="Group 71"/>
          <p:cNvGrpSpPr/>
          <p:nvPr/>
        </p:nvGrpSpPr>
        <p:grpSpPr>
          <a:xfrm>
            <a:off x="3804255" y="2186281"/>
            <a:ext cx="4523252" cy="2600929"/>
            <a:chOff x="1943099" y="4890346"/>
            <a:chExt cx="1992208" cy="621453"/>
          </a:xfrm>
        </p:grpSpPr>
        <p:sp>
          <p:nvSpPr>
            <p:cNvPr id="73" name="Freeform 72"/>
            <p:cNvSpPr/>
            <p:nvPr/>
          </p:nvSpPr>
          <p:spPr>
            <a:xfrm>
              <a:off x="1943099" y="4890346"/>
              <a:ext cx="1978661" cy="621453"/>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444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74" name="Straight Connector 73"/>
            <p:cNvCxnSpPr/>
            <p:nvPr/>
          </p:nvCxnSpPr>
          <p:spPr>
            <a:xfrm flipV="1">
              <a:off x="3757941" y="4892441"/>
              <a:ext cx="177366" cy="3234"/>
            </a:xfrm>
            <a:prstGeom prst="line">
              <a:avLst/>
            </a:prstGeom>
            <a:ln w="444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5" name="Group 84"/>
          <p:cNvGrpSpPr/>
          <p:nvPr/>
        </p:nvGrpSpPr>
        <p:grpSpPr>
          <a:xfrm>
            <a:off x="1217789" y="5371413"/>
            <a:ext cx="1247423" cy="632961"/>
            <a:chOff x="1319387" y="5523973"/>
            <a:chExt cx="1247423" cy="632961"/>
          </a:xfrm>
        </p:grpSpPr>
        <p:sp>
          <p:nvSpPr>
            <p:cNvPr id="82" name="Rounded Rectangle 81"/>
            <p:cNvSpPr/>
            <p:nvPr/>
          </p:nvSpPr>
          <p:spPr>
            <a:xfrm>
              <a:off x="1319387" y="5748719"/>
              <a:ext cx="1247423" cy="408215"/>
            </a:xfrm>
            <a:prstGeom prst="roundRect">
              <a:avLst>
                <a:gd name="adj" fmla="val 45216"/>
              </a:avLst>
            </a:prstGeom>
            <a:solidFill>
              <a:schemeClr val="accent1">
                <a:lumMod val="20000"/>
                <a:lumOff val="80000"/>
              </a:schemeClr>
            </a:solidFill>
            <a:ln w="4445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84" name="Straight Arrow Connector 83"/>
            <p:cNvCxnSpPr>
              <a:stCxn id="82" idx="0"/>
            </p:cNvCxnSpPr>
            <p:nvPr/>
          </p:nvCxnSpPr>
          <p:spPr>
            <a:xfrm flipH="1" flipV="1">
              <a:off x="1943098" y="5523973"/>
              <a:ext cx="1" cy="224746"/>
            </a:xfrm>
            <a:prstGeom prst="straightConnector1">
              <a:avLst/>
            </a:prstGeom>
            <a:ln w="44450">
              <a:solidFill>
                <a:schemeClr val="accent5">
                  <a:lumMod val="75000"/>
                </a:schemeClr>
              </a:solidFill>
              <a:tailEnd type="triangle"/>
            </a:ln>
          </p:spPr>
          <p:style>
            <a:lnRef idx="1">
              <a:schemeClr val="accent1"/>
            </a:lnRef>
            <a:fillRef idx="0">
              <a:schemeClr val="accent1"/>
            </a:fillRef>
            <a:effectRef idx="0">
              <a:schemeClr val="accent1"/>
            </a:effectRef>
            <a:fontRef idx="minor">
              <a:schemeClr val="tx1"/>
            </a:fontRef>
          </p:style>
        </p:cxnSp>
      </p:grpSp>
      <p:grpSp>
        <p:nvGrpSpPr>
          <p:cNvPr id="86" name="Group 85"/>
          <p:cNvGrpSpPr/>
          <p:nvPr/>
        </p:nvGrpSpPr>
        <p:grpSpPr>
          <a:xfrm>
            <a:off x="3187266" y="5369208"/>
            <a:ext cx="1247423" cy="629111"/>
            <a:chOff x="1319387" y="5492987"/>
            <a:chExt cx="1247423" cy="629111"/>
          </a:xfrm>
        </p:grpSpPr>
        <p:sp>
          <p:nvSpPr>
            <p:cNvPr id="87" name="Rounded Rectangle 86"/>
            <p:cNvSpPr/>
            <p:nvPr/>
          </p:nvSpPr>
          <p:spPr>
            <a:xfrm>
              <a:off x="1319387" y="5713883"/>
              <a:ext cx="1247423" cy="408215"/>
            </a:xfrm>
            <a:prstGeom prst="roundRect">
              <a:avLst>
                <a:gd name="adj" fmla="val 45216"/>
              </a:avLst>
            </a:prstGeom>
            <a:solidFill>
              <a:schemeClr val="accent1">
                <a:lumMod val="20000"/>
                <a:lumOff val="80000"/>
              </a:schemeClr>
            </a:solidFill>
            <a:ln w="4445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88" name="Straight Arrow Connector 87"/>
            <p:cNvCxnSpPr>
              <a:stCxn id="87" idx="0"/>
            </p:cNvCxnSpPr>
            <p:nvPr/>
          </p:nvCxnSpPr>
          <p:spPr>
            <a:xfrm flipH="1" flipV="1">
              <a:off x="1943098" y="5492987"/>
              <a:ext cx="1" cy="220896"/>
            </a:xfrm>
            <a:prstGeom prst="straightConnector1">
              <a:avLst/>
            </a:prstGeom>
            <a:ln w="44450">
              <a:solidFill>
                <a:schemeClr val="accent5">
                  <a:lumMod val="75000"/>
                </a:schemeClr>
              </a:solidFill>
              <a:tailEnd type="triangle"/>
            </a:ln>
          </p:spPr>
          <p:style>
            <a:lnRef idx="1">
              <a:schemeClr val="accent1"/>
            </a:lnRef>
            <a:fillRef idx="0">
              <a:schemeClr val="accent1"/>
            </a:fillRef>
            <a:effectRef idx="0">
              <a:schemeClr val="accent1"/>
            </a:effectRef>
            <a:fontRef idx="minor">
              <a:schemeClr val="tx1"/>
            </a:fontRef>
          </p:style>
        </p:cxnSp>
      </p:grpSp>
      <p:cxnSp>
        <p:nvCxnSpPr>
          <p:cNvPr id="93" name="Straight Connector 92"/>
          <p:cNvCxnSpPr/>
          <p:nvPr/>
        </p:nvCxnSpPr>
        <p:spPr>
          <a:xfrm>
            <a:off x="1028424" y="2772258"/>
            <a:ext cx="7299083" cy="0"/>
          </a:xfrm>
          <a:prstGeom prst="line">
            <a:avLst/>
          </a:prstGeom>
          <a:ln w="19050">
            <a:solidFill>
              <a:schemeClr val="bg1">
                <a:lumMod val="65000"/>
              </a:schemeClr>
            </a:solidFill>
            <a:prstDash val="lgDash"/>
          </a:ln>
        </p:spPr>
        <p:style>
          <a:lnRef idx="1">
            <a:schemeClr val="accent1"/>
          </a:lnRef>
          <a:fillRef idx="0">
            <a:schemeClr val="accent1"/>
          </a:fillRef>
          <a:effectRef idx="0">
            <a:schemeClr val="accent1"/>
          </a:effectRef>
          <a:fontRef idx="minor">
            <a:schemeClr val="tx1"/>
          </a:fontRef>
        </p:style>
      </p:cxnSp>
      <p:grpSp>
        <p:nvGrpSpPr>
          <p:cNvPr id="122" name="Group 121"/>
          <p:cNvGrpSpPr/>
          <p:nvPr/>
        </p:nvGrpSpPr>
        <p:grpSpPr>
          <a:xfrm>
            <a:off x="1841090" y="2012313"/>
            <a:ext cx="6477521" cy="3370363"/>
            <a:chOff x="1841090" y="2136297"/>
            <a:chExt cx="6477521" cy="3370363"/>
          </a:xfrm>
        </p:grpSpPr>
        <p:sp>
          <p:nvSpPr>
            <p:cNvPr id="99" name="Freeform 98"/>
            <p:cNvSpPr/>
            <p:nvPr/>
          </p:nvSpPr>
          <p:spPr>
            <a:xfrm>
              <a:off x="1841090" y="4736123"/>
              <a:ext cx="1984630" cy="770537"/>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0" name="Group 109"/>
            <p:cNvGrpSpPr/>
            <p:nvPr/>
          </p:nvGrpSpPr>
          <p:grpSpPr>
            <a:xfrm>
              <a:off x="3827782" y="2136297"/>
              <a:ext cx="4490829" cy="2615285"/>
              <a:chOff x="1943099" y="4890346"/>
              <a:chExt cx="1992208" cy="621453"/>
            </a:xfrm>
          </p:grpSpPr>
          <p:sp>
            <p:nvSpPr>
              <p:cNvPr id="111" name="Freeform 110"/>
              <p:cNvSpPr/>
              <p:nvPr/>
            </p:nvSpPr>
            <p:spPr>
              <a:xfrm>
                <a:off x="1943099" y="4890346"/>
                <a:ext cx="1978661" cy="621453"/>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12" name="Straight Connector 111"/>
              <p:cNvCxnSpPr/>
              <p:nvPr/>
            </p:nvCxnSpPr>
            <p:spPr>
              <a:xfrm flipV="1">
                <a:off x="3757941" y="4892441"/>
                <a:ext cx="177366" cy="3234"/>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grpSp>
      </p:grpSp>
      <p:grpSp>
        <p:nvGrpSpPr>
          <p:cNvPr id="123" name="Group 122"/>
          <p:cNvGrpSpPr/>
          <p:nvPr/>
        </p:nvGrpSpPr>
        <p:grpSpPr>
          <a:xfrm>
            <a:off x="1808155" y="2352180"/>
            <a:ext cx="6479962" cy="3041824"/>
            <a:chOff x="1808155" y="2476164"/>
            <a:chExt cx="6479962" cy="3041824"/>
          </a:xfrm>
        </p:grpSpPr>
        <p:sp>
          <p:nvSpPr>
            <p:cNvPr id="108" name="Freeform 107"/>
            <p:cNvSpPr/>
            <p:nvPr/>
          </p:nvSpPr>
          <p:spPr>
            <a:xfrm>
              <a:off x="1808155" y="5033682"/>
              <a:ext cx="2010493" cy="484306"/>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4" name="Freeform 113"/>
            <p:cNvSpPr/>
            <p:nvPr/>
          </p:nvSpPr>
          <p:spPr>
            <a:xfrm>
              <a:off x="3813717" y="2476164"/>
              <a:ext cx="4474400" cy="2564188"/>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24" name="Group 123"/>
          <p:cNvGrpSpPr/>
          <p:nvPr/>
        </p:nvGrpSpPr>
        <p:grpSpPr>
          <a:xfrm>
            <a:off x="1854349" y="2505928"/>
            <a:ext cx="6433695" cy="2849490"/>
            <a:chOff x="1854349" y="2629912"/>
            <a:chExt cx="6433695" cy="2849490"/>
          </a:xfrm>
        </p:grpSpPr>
        <p:sp>
          <p:nvSpPr>
            <p:cNvPr id="96" name="Freeform 95"/>
            <p:cNvSpPr/>
            <p:nvPr/>
          </p:nvSpPr>
          <p:spPr>
            <a:xfrm>
              <a:off x="1854349" y="5150224"/>
              <a:ext cx="1969064" cy="329178"/>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7" name="Freeform 116"/>
            <p:cNvSpPr/>
            <p:nvPr/>
          </p:nvSpPr>
          <p:spPr>
            <a:xfrm>
              <a:off x="3823287" y="2629912"/>
              <a:ext cx="4464757" cy="2524734"/>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25" name="Group 124"/>
          <p:cNvGrpSpPr/>
          <p:nvPr/>
        </p:nvGrpSpPr>
        <p:grpSpPr>
          <a:xfrm>
            <a:off x="1847591" y="2683952"/>
            <a:ext cx="6440499" cy="2685256"/>
            <a:chOff x="1847591" y="2807936"/>
            <a:chExt cx="6440499" cy="2685256"/>
          </a:xfrm>
        </p:grpSpPr>
        <p:sp>
          <p:nvSpPr>
            <p:cNvPr id="105" name="Freeform 104"/>
            <p:cNvSpPr/>
            <p:nvPr/>
          </p:nvSpPr>
          <p:spPr>
            <a:xfrm>
              <a:off x="1847591" y="5252224"/>
              <a:ext cx="1988429" cy="240968"/>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Freeform 119"/>
            <p:cNvSpPr/>
            <p:nvPr/>
          </p:nvSpPr>
          <p:spPr>
            <a:xfrm>
              <a:off x="3830037" y="2807936"/>
              <a:ext cx="4458053" cy="2450520"/>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26" name="TextBox 125"/>
          <p:cNvSpPr txBox="1"/>
          <p:nvPr/>
        </p:nvSpPr>
        <p:spPr>
          <a:xfrm rot="16200000">
            <a:off x="-768384" y="3545155"/>
            <a:ext cx="211391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prstClr val="black"/>
                </a:solidFill>
                <a:effectLst/>
                <a:uLnTx/>
                <a:uFillTx/>
                <a:latin typeface="Calibri" panose="020F0502020204030204"/>
                <a:ea typeface="+mn-ea"/>
                <a:cs typeface="+mn-cs"/>
              </a:rPr>
              <a:t>Bitline</a:t>
            </a:r>
            <a:r>
              <a:rPr kumimoji="0" lang="en-US" sz="2400" b="1" i="0" u="none" strike="noStrike" kern="1200" cap="none" spc="0" normalizeH="0" baseline="0" noProof="0" dirty="0">
                <a:ln>
                  <a:noFill/>
                </a:ln>
                <a:solidFill>
                  <a:prstClr val="black"/>
                </a:solidFill>
                <a:effectLst/>
                <a:uLnTx/>
                <a:uFillTx/>
                <a:latin typeface="Calibri" panose="020F0502020204030204"/>
                <a:ea typeface="+mn-ea"/>
                <a:cs typeface="+mn-cs"/>
              </a:rPr>
              <a:t> Voltage</a:t>
            </a:r>
          </a:p>
        </p:txBody>
      </p:sp>
      <p:sp>
        <p:nvSpPr>
          <p:cNvPr id="127" name="TextBox 126"/>
          <p:cNvSpPr txBox="1"/>
          <p:nvPr/>
        </p:nvSpPr>
        <p:spPr>
          <a:xfrm>
            <a:off x="4466691" y="5324737"/>
            <a:ext cx="81785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alibri" panose="020F0502020204030204"/>
                <a:ea typeface="+mn-ea"/>
                <a:cs typeface="+mn-cs"/>
              </a:rPr>
              <a:t>Time</a:t>
            </a:r>
          </a:p>
        </p:txBody>
      </p:sp>
      <p:sp>
        <p:nvSpPr>
          <p:cNvPr id="128" name="TextBox 127"/>
          <p:cNvSpPr txBox="1"/>
          <p:nvPr/>
        </p:nvSpPr>
        <p:spPr>
          <a:xfrm>
            <a:off x="1549195" y="2746288"/>
            <a:ext cx="1888850" cy="70788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Ready to Access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Voltage Level</a:t>
            </a:r>
          </a:p>
        </p:txBody>
      </p:sp>
      <p:sp>
        <p:nvSpPr>
          <p:cNvPr id="136" name="TextBox 135"/>
          <p:cNvSpPr txBox="1"/>
          <p:nvPr/>
        </p:nvSpPr>
        <p:spPr>
          <a:xfrm>
            <a:off x="4666205" y="6196174"/>
            <a:ext cx="644920"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srgbClr val="5B9BD5">
                    <a:lumMod val="50000"/>
                  </a:srgbClr>
                </a:solidFill>
                <a:effectLst/>
                <a:uLnTx/>
                <a:uFillTx/>
                <a:latin typeface="Calibri" panose="020F0502020204030204"/>
                <a:ea typeface="+mn-ea"/>
                <a:cs typeface="+mn-cs"/>
              </a:rPr>
              <a:t>t</a:t>
            </a:r>
            <a:r>
              <a:rPr kumimoji="0" lang="en-US" sz="2400" b="1" i="0" u="none" strike="noStrike" kern="1200" cap="none" spc="0" normalizeH="0" baseline="-25000" noProof="0" dirty="0" err="1">
                <a:ln>
                  <a:noFill/>
                </a:ln>
                <a:solidFill>
                  <a:srgbClr val="5B9BD5">
                    <a:lumMod val="50000"/>
                  </a:srgbClr>
                </a:solidFill>
                <a:effectLst/>
                <a:uLnTx/>
                <a:uFillTx/>
                <a:latin typeface="Calibri" panose="020F0502020204030204"/>
                <a:ea typeface="+mn-ea"/>
                <a:cs typeface="+mn-cs"/>
              </a:rPr>
              <a:t>RCD</a:t>
            </a:r>
            <a:endParaRPr kumimoji="0" lang="en-US" sz="2400" b="1" i="0" u="none" strike="noStrike" kern="1200" cap="none" spc="0" normalizeH="0" baseline="-25000" noProof="0" dirty="0">
              <a:ln>
                <a:noFill/>
              </a:ln>
              <a:solidFill>
                <a:srgbClr val="5B9BD5">
                  <a:lumMod val="50000"/>
                </a:srgbClr>
              </a:solidFill>
              <a:effectLst/>
              <a:uLnTx/>
              <a:uFillTx/>
              <a:latin typeface="Calibri" panose="020F0502020204030204"/>
              <a:ea typeface="+mn-ea"/>
              <a:cs typeface="+mn-cs"/>
            </a:endParaRPr>
          </a:p>
        </p:txBody>
      </p:sp>
      <p:grpSp>
        <p:nvGrpSpPr>
          <p:cNvPr id="31" name="Group 30"/>
          <p:cNvGrpSpPr/>
          <p:nvPr/>
        </p:nvGrpSpPr>
        <p:grpSpPr>
          <a:xfrm>
            <a:off x="1832047" y="6094196"/>
            <a:ext cx="6464628" cy="184780"/>
            <a:chOff x="1832047" y="6094196"/>
            <a:chExt cx="6464628" cy="184780"/>
          </a:xfrm>
        </p:grpSpPr>
        <p:cxnSp>
          <p:nvCxnSpPr>
            <p:cNvPr id="130" name="Straight Connector 129"/>
            <p:cNvCxnSpPr/>
            <p:nvPr/>
          </p:nvCxnSpPr>
          <p:spPr>
            <a:xfrm>
              <a:off x="1832047" y="6180963"/>
              <a:ext cx="6442400"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33" name="Straight Connector 132"/>
            <p:cNvCxnSpPr/>
            <p:nvPr/>
          </p:nvCxnSpPr>
          <p:spPr>
            <a:xfrm>
              <a:off x="8291299" y="6094196"/>
              <a:ext cx="5376" cy="182851"/>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40" name="Straight Connector 139"/>
            <p:cNvCxnSpPr/>
            <p:nvPr/>
          </p:nvCxnSpPr>
          <p:spPr>
            <a:xfrm>
              <a:off x="1845276" y="6096125"/>
              <a:ext cx="5376" cy="182851"/>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149" name="TextBox 148"/>
          <p:cNvSpPr txBox="1"/>
          <p:nvPr/>
        </p:nvSpPr>
        <p:spPr>
          <a:xfrm>
            <a:off x="382838" y="2515455"/>
            <a:ext cx="68582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Calibri" panose="020F0502020204030204"/>
                <a:ea typeface="+mn-ea"/>
                <a:cs typeface="+mn-cs"/>
              </a:rPr>
              <a:t>V</a:t>
            </a:r>
            <a:r>
              <a:rPr kumimoji="0" lang="en-US" sz="2400" b="1" i="0" u="none" strike="noStrike" kern="1200" cap="none" spc="0" normalizeH="0" baseline="-25000" noProof="0">
                <a:ln>
                  <a:noFill/>
                </a:ln>
                <a:solidFill>
                  <a:prstClr val="black"/>
                </a:solidFill>
                <a:effectLst/>
                <a:uLnTx/>
                <a:uFillTx/>
                <a:latin typeface="Calibri" panose="020F0502020204030204"/>
                <a:ea typeface="+mn-ea"/>
                <a:cs typeface="+mn-cs"/>
              </a:rPr>
              <a:t>min</a:t>
            </a:r>
            <a:endParaRPr kumimoji="0" lang="en-US" sz="1800" b="1"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150" name="Rectangle 149"/>
          <p:cNvSpPr/>
          <p:nvPr/>
        </p:nvSpPr>
        <p:spPr>
          <a:xfrm>
            <a:off x="1247792" y="5591792"/>
            <a:ext cx="1196033"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Calibri" panose="020F0502020204030204"/>
                <a:ea typeface="+mn-ea"/>
                <a:cs typeface="+mn-cs"/>
              </a:rPr>
              <a:t>ACTIVATE</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1" name="Rectangle 150"/>
          <p:cNvSpPr/>
          <p:nvPr/>
        </p:nvSpPr>
        <p:spPr>
          <a:xfrm>
            <a:off x="3186072" y="5592664"/>
            <a:ext cx="1236365" cy="400110"/>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Calibri" panose="020F0502020204030204"/>
                <a:ea typeface="+mn-ea"/>
                <a:cs typeface="+mn-cs"/>
              </a:rPr>
              <a:t>SA Enable</a:t>
            </a:r>
          </a:p>
        </p:txBody>
      </p:sp>
      <p:grpSp>
        <p:nvGrpSpPr>
          <p:cNvPr id="39" name="Group 38"/>
          <p:cNvGrpSpPr/>
          <p:nvPr/>
        </p:nvGrpSpPr>
        <p:grpSpPr>
          <a:xfrm>
            <a:off x="7831197" y="1940903"/>
            <a:ext cx="4572638" cy="4349433"/>
            <a:chOff x="7831197" y="1940903"/>
            <a:chExt cx="4572638" cy="4349433"/>
          </a:xfrm>
        </p:grpSpPr>
        <p:grpSp>
          <p:nvGrpSpPr>
            <p:cNvPr id="89" name="Group 88"/>
            <p:cNvGrpSpPr/>
            <p:nvPr/>
          </p:nvGrpSpPr>
          <p:grpSpPr>
            <a:xfrm>
              <a:off x="7831197" y="5385225"/>
              <a:ext cx="913694" cy="632961"/>
              <a:chOff x="1217789" y="5523973"/>
              <a:chExt cx="1467950" cy="632961"/>
            </a:xfrm>
          </p:grpSpPr>
          <p:cxnSp>
            <p:nvCxnSpPr>
              <p:cNvPr id="91" name="Straight Arrow Connector 90"/>
              <p:cNvCxnSpPr/>
              <p:nvPr/>
            </p:nvCxnSpPr>
            <p:spPr>
              <a:xfrm flipH="1" flipV="1">
                <a:off x="1943098" y="5523973"/>
                <a:ext cx="1" cy="224746"/>
              </a:xfrm>
              <a:prstGeom prst="straightConnector1">
                <a:avLst/>
              </a:prstGeom>
              <a:ln w="44450">
                <a:solidFill>
                  <a:schemeClr val="accent5">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90" name="Rounded Rectangle 89"/>
              <p:cNvSpPr/>
              <p:nvPr/>
            </p:nvSpPr>
            <p:spPr>
              <a:xfrm>
                <a:off x="1217789" y="5748719"/>
                <a:ext cx="1467950" cy="408215"/>
              </a:xfrm>
              <a:prstGeom prst="roundRect">
                <a:avLst>
                  <a:gd name="adj" fmla="val 45216"/>
                </a:avLst>
              </a:prstGeom>
              <a:solidFill>
                <a:schemeClr val="accent1">
                  <a:lumMod val="20000"/>
                  <a:lumOff val="80000"/>
                </a:schemeClr>
              </a:solidFill>
              <a:ln w="4445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6" name="Group 35"/>
            <p:cNvGrpSpPr/>
            <p:nvPr/>
          </p:nvGrpSpPr>
          <p:grpSpPr>
            <a:xfrm>
              <a:off x="8283457" y="1940903"/>
              <a:ext cx="4120378" cy="4349433"/>
              <a:chOff x="8283457" y="1940903"/>
              <a:chExt cx="4120378" cy="4349433"/>
            </a:xfrm>
          </p:grpSpPr>
          <p:cxnSp>
            <p:nvCxnSpPr>
              <p:cNvPr id="27" name="Straight Connector 26"/>
              <p:cNvCxnSpPr/>
              <p:nvPr/>
            </p:nvCxnSpPr>
            <p:spPr>
              <a:xfrm flipV="1">
                <a:off x="8283964" y="1940903"/>
                <a:ext cx="0" cy="4240061"/>
              </a:xfrm>
              <a:prstGeom prst="line">
                <a:avLst/>
              </a:prstGeom>
              <a:ln w="34925">
                <a:solidFill>
                  <a:schemeClr val="accent2"/>
                </a:solidFill>
                <a:prstDash val="sysDash"/>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a:off x="8283457" y="6094196"/>
                <a:ext cx="118" cy="173254"/>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00" name="Rectangle 99"/>
              <p:cNvSpPr/>
              <p:nvPr/>
            </p:nvSpPr>
            <p:spPr>
              <a:xfrm>
                <a:off x="8312922" y="6057133"/>
                <a:ext cx="4090913" cy="233203"/>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52" name="Rectangle 151"/>
            <p:cNvSpPr/>
            <p:nvPr/>
          </p:nvSpPr>
          <p:spPr>
            <a:xfrm>
              <a:off x="7898506" y="5618076"/>
              <a:ext cx="768287"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Calibri" panose="020F0502020204030204"/>
                  <a:ea typeface="+mn-ea"/>
                  <a:cs typeface="+mn-cs"/>
                </a:rPr>
                <a:t>READ</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01" name="Group 100"/>
          <p:cNvGrpSpPr/>
          <p:nvPr/>
        </p:nvGrpSpPr>
        <p:grpSpPr>
          <a:xfrm>
            <a:off x="1856638" y="2507027"/>
            <a:ext cx="6433695" cy="2849490"/>
            <a:chOff x="1854349" y="2629912"/>
            <a:chExt cx="6433695" cy="2849490"/>
          </a:xfrm>
        </p:grpSpPr>
        <p:sp>
          <p:nvSpPr>
            <p:cNvPr id="102" name="Freeform 101"/>
            <p:cNvSpPr/>
            <p:nvPr/>
          </p:nvSpPr>
          <p:spPr>
            <a:xfrm>
              <a:off x="1854349" y="5150224"/>
              <a:ext cx="1969064" cy="329178"/>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 name="Freeform 102"/>
            <p:cNvSpPr/>
            <p:nvPr/>
          </p:nvSpPr>
          <p:spPr>
            <a:xfrm>
              <a:off x="3823287" y="2629912"/>
              <a:ext cx="4464757" cy="2524734"/>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04" name="Group 103"/>
          <p:cNvGrpSpPr/>
          <p:nvPr/>
        </p:nvGrpSpPr>
        <p:grpSpPr>
          <a:xfrm>
            <a:off x="1847591" y="2683964"/>
            <a:ext cx="6440499" cy="2685256"/>
            <a:chOff x="1847591" y="2807936"/>
            <a:chExt cx="6440499" cy="2685256"/>
          </a:xfrm>
        </p:grpSpPr>
        <p:sp>
          <p:nvSpPr>
            <p:cNvPr id="106" name="Freeform 105"/>
            <p:cNvSpPr/>
            <p:nvPr/>
          </p:nvSpPr>
          <p:spPr>
            <a:xfrm>
              <a:off x="1847591" y="5252224"/>
              <a:ext cx="1988429" cy="240968"/>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7" name="Freeform 106"/>
            <p:cNvSpPr/>
            <p:nvPr/>
          </p:nvSpPr>
          <p:spPr>
            <a:xfrm>
              <a:off x="3830037" y="2807936"/>
              <a:ext cx="4458053" cy="2450520"/>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09" name="TextBox 108"/>
          <p:cNvSpPr txBox="1"/>
          <p:nvPr/>
        </p:nvSpPr>
        <p:spPr>
          <a:xfrm>
            <a:off x="5607856" y="3259198"/>
            <a:ext cx="3384639"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1" u="none" strike="noStrike" kern="1200" cap="none" spc="0" normalizeH="0" baseline="0" noProof="0">
                <a:ln>
                  <a:noFill/>
                </a:ln>
                <a:solidFill>
                  <a:srgbClr val="C00000"/>
                </a:solidFill>
                <a:effectLst/>
                <a:uLnTx/>
                <a:uFillTx/>
                <a:latin typeface="Calibri" panose="020F0502020204030204"/>
                <a:ea typeface="+mn-ea"/>
                <a:cs typeface="+mn-cs"/>
              </a:rPr>
              <a:t>weaker </a:t>
            </a:r>
            <a:r>
              <a:rPr kumimoji="0" lang="en-US" sz="2400" b="1" i="1" u="none" strike="noStrike" kern="1200" cap="none" spc="0" normalizeH="0" baseline="0" noProof="0" dirty="0">
                <a:ln>
                  <a:noFill/>
                </a:ln>
                <a:solidFill>
                  <a:prstClr val="black"/>
                </a:solidFill>
                <a:effectLst/>
                <a:uLnTx/>
                <a:uFillTx/>
                <a:latin typeface="Calibri" panose="020F0502020204030204"/>
                <a:ea typeface="+mn-ea"/>
                <a:cs typeface="+mn-cs"/>
              </a:rPr>
              <a:t>cells have </a:t>
            </a:r>
            <a:r>
              <a:rPr kumimoji="0" lang="en-US" sz="2400" b="1" i="1" u="none" strike="noStrike" kern="1200" cap="none" spc="0" normalizeH="0" baseline="0" noProof="0">
                <a:ln>
                  <a:noFill/>
                </a:ln>
                <a:solidFill>
                  <a:prstClr val="black"/>
                </a:solidFill>
                <a:effectLst/>
                <a:uLnTx/>
                <a:uFillTx/>
                <a:latin typeface="Calibri" panose="020F0502020204030204"/>
                <a:ea typeface="+mn-ea"/>
                <a:cs typeface="+mn-cs"/>
              </a:rPr>
              <a:t>a </a:t>
            </a:r>
            <a:r>
              <a:rPr kumimoji="0" lang="en-US" sz="2400" b="1" i="1" u="none" strike="noStrike" kern="1200" cap="none" spc="0" normalizeH="0" baseline="0" noProof="0">
                <a:ln>
                  <a:noFill/>
                </a:ln>
                <a:solidFill>
                  <a:srgbClr val="C00000"/>
                </a:solidFill>
                <a:effectLst/>
                <a:uLnTx/>
                <a:uFillTx/>
                <a:latin typeface="Calibri" panose="020F0502020204030204"/>
                <a:ea typeface="+mn-ea"/>
                <a:cs typeface="+mn-cs"/>
              </a:rPr>
              <a:t>higher</a:t>
            </a:r>
            <a:r>
              <a:rPr kumimoji="0" lang="en-US" sz="2400" b="1" i="1"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400" b="1" i="1" u="none" strike="noStrike" kern="1200" cap="none" spc="0" normalizeH="0" baseline="0" noProof="0">
                <a:ln>
                  <a:noFill/>
                </a:ln>
                <a:solidFill>
                  <a:srgbClr val="C00000"/>
                </a:solidFill>
                <a:effectLst/>
                <a:uLnTx/>
                <a:uFillTx/>
                <a:latin typeface="Calibri" panose="020F0502020204030204"/>
                <a:ea typeface="+mn-ea"/>
                <a:cs typeface="+mn-cs"/>
              </a:rPr>
              <a:t>probability</a:t>
            </a:r>
            <a:r>
              <a:rPr kumimoji="0" lang="en-US" sz="2400" b="1" i="1" u="none" strike="noStrike" kern="1200" cap="none" spc="0" normalizeH="0" baseline="0" noProof="0">
                <a:ln>
                  <a:noFill/>
                </a:ln>
                <a:solidFill>
                  <a:prstClr val="black"/>
                </a:solidFill>
                <a:effectLst/>
                <a:uLnTx/>
                <a:uFillTx/>
                <a:latin typeface="Calibri" panose="020F0502020204030204"/>
                <a:ea typeface="+mn-ea"/>
                <a:cs typeface="+mn-cs"/>
              </a:rPr>
              <a:t> to fail</a:t>
            </a:r>
            <a:endParaRPr kumimoji="0" lang="en-US" sz="2400" b="1" i="1" u="none" strike="noStrike" kern="1200" cap="none" spc="0" normalizeH="0" baseline="0" noProof="0" dirty="0">
              <a:ln>
                <a:noFill/>
              </a:ln>
              <a:solidFill>
                <a:srgbClr val="C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444881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accel="50000" decel="50000" fill="hold" nodeType="withEffect">
                                  <p:stCondLst>
                                    <p:cond delay="0"/>
                                  </p:stCondLst>
                                  <p:childTnLst>
                                    <p:animMotion origin="layout" path="M 0.02795 -0.00671 L -0.23073 -0.19907 " pathEditMode="relative" rAng="0" ptsTypes="AA">
                                      <p:cBhvr>
                                        <p:cTn id="6" dur="10" fill="hold"/>
                                        <p:tgtEl>
                                          <p:spTgt spid="42"/>
                                        </p:tgtEl>
                                        <p:attrNameLst>
                                          <p:attrName>ppt_x</p:attrName>
                                          <p:attrName>ppt_y</p:attrName>
                                        </p:attrNameLst>
                                      </p:cBhvr>
                                      <p:rCtr x="-12934" y="-9630"/>
                                    </p:animMotion>
                                  </p:childTnLst>
                                </p:cTn>
                              </p:par>
                              <p:par>
                                <p:cTn id="7" presetID="6" presetClass="emph" presetSubtype="0" fill="hold" nodeType="withEffect">
                                  <p:stCondLst>
                                    <p:cond delay="0"/>
                                  </p:stCondLst>
                                  <p:childTnLst>
                                    <p:animScale>
                                      <p:cBhvr>
                                        <p:cTn id="8" dur="10" fill="hold"/>
                                        <p:tgtEl>
                                          <p:spTgt spid="42"/>
                                        </p:tgtEl>
                                      </p:cBhvr>
                                      <p:by x="60000" y="60000"/>
                                    </p:animScale>
                                  </p:childTnLst>
                                </p:cTn>
                              </p:par>
                              <p:par>
                                <p:cTn id="9" presetID="1" presetClass="exit" presetSubtype="0" fill="hold" grpId="0" nodeType="withEffect">
                                  <p:stCondLst>
                                    <p:cond delay="10"/>
                                  </p:stCondLst>
                                  <p:childTnLst>
                                    <p:set>
                                      <p:cBhvr>
                                        <p:cTn id="10" dur="1" fill="hold">
                                          <p:stCondLst>
                                            <p:cond delay="0"/>
                                          </p:stCondLst>
                                        </p:cTn>
                                        <p:tgtEl>
                                          <p:spTgt spid="3"/>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0" presetClass="path" presetSubtype="0" accel="50000" decel="50000" fill="hold" nodeType="clickEffect">
                                  <p:stCondLst>
                                    <p:cond delay="0"/>
                                  </p:stCondLst>
                                  <p:childTnLst>
                                    <p:animMotion origin="layout" path="M -8.33333E-7 2.59259E-6 L -0.28941 -0.00116 " pathEditMode="relative" rAng="0" ptsTypes="AA">
                                      <p:cBhvr>
                                        <p:cTn id="14" dur="2000" fill="hold"/>
                                        <p:tgtEl>
                                          <p:spTgt spid="39"/>
                                        </p:tgtEl>
                                        <p:attrNameLst>
                                          <p:attrName>ppt_x</p:attrName>
                                          <p:attrName>ppt_y</p:attrName>
                                        </p:attrNameLst>
                                      </p:cBhvr>
                                      <p:rCtr x="-14497" y="-116"/>
                                    </p:animMotion>
                                  </p:childTnLst>
                                </p:cTn>
                              </p:par>
                            </p:childTnLst>
                          </p:cTn>
                        </p:par>
                        <p:par>
                          <p:cTn id="15" fill="hold">
                            <p:stCondLst>
                              <p:cond delay="2000"/>
                            </p:stCondLst>
                            <p:childTnLst>
                              <p:par>
                                <p:cTn id="16" presetID="1" presetClass="entr" presetSubtype="0" fill="hold" nodeType="afterEffect">
                                  <p:stCondLst>
                                    <p:cond delay="0"/>
                                  </p:stCondLst>
                                  <p:childTnLst>
                                    <p:set>
                                      <p:cBhvr>
                                        <p:cTn id="17" dur="1" fill="hold">
                                          <p:stCondLst>
                                            <p:cond delay="0"/>
                                          </p:stCondLst>
                                        </p:cTn>
                                        <p:tgtEl>
                                          <p:spTgt spid="101"/>
                                        </p:tgtEl>
                                        <p:attrNameLst>
                                          <p:attrName>style.visibility</p:attrName>
                                        </p:attrNameLst>
                                      </p:cBhvr>
                                      <p:to>
                                        <p:strVal val="visible"/>
                                      </p:to>
                                    </p:set>
                                  </p:childTnLst>
                                </p:cTn>
                              </p:par>
                              <p:par>
                                <p:cTn id="18" presetID="1" presetClass="entr" presetSubtype="0" fill="hold" nodeType="withEffect">
                                  <p:stCondLst>
                                    <p:cond delay="0"/>
                                  </p:stCondLst>
                                  <p:childTnLst>
                                    <p:set>
                                      <p:cBhvr>
                                        <p:cTn id="19" dur="1" fill="hold">
                                          <p:stCondLst>
                                            <p:cond delay="0"/>
                                          </p:stCondLst>
                                        </p:cTn>
                                        <p:tgtEl>
                                          <p:spTgt spid="104"/>
                                        </p:tgtEl>
                                        <p:attrNameLst>
                                          <p:attrName>style.visibility</p:attrName>
                                        </p:attrNameLst>
                                      </p:cBhvr>
                                      <p:to>
                                        <p:strVal val="visible"/>
                                      </p:to>
                                    </p:set>
                                  </p:childTnLst>
                                </p:cTn>
                              </p:par>
                              <p:par>
                                <p:cTn id="20" presetID="1" presetClass="entr" presetSubtype="0" fill="hold" grpId="0" nodeType="withEffect">
                                  <p:stCondLst>
                                    <p:cond delay="0"/>
                                  </p:stCondLst>
                                  <p:childTnLst>
                                    <p:set>
                                      <p:cBhvr>
                                        <p:cTn id="21" dur="1" fill="hold">
                                          <p:stCondLst>
                                            <p:cond delay="0"/>
                                          </p:stCondLst>
                                        </p:cTn>
                                        <p:tgtEl>
                                          <p:spTgt spid="10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9" grpId="0"/>
    </p:bld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000" b="1" dirty="0"/>
              <a:t>The DRAM Latency PUF Evaluation</a:t>
            </a:r>
          </a:p>
        </p:txBody>
      </p:sp>
      <p:sp>
        <p:nvSpPr>
          <p:cNvPr id="3" name="Content Placeholder 2"/>
          <p:cNvSpPr>
            <a:spLocks noGrp="1"/>
          </p:cNvSpPr>
          <p:nvPr>
            <p:ph idx="1"/>
          </p:nvPr>
        </p:nvSpPr>
        <p:spPr>
          <a:xfrm>
            <a:off x="148564" y="1306621"/>
            <a:ext cx="8603552" cy="5318753"/>
          </a:xfrm>
        </p:spPr>
        <p:txBody>
          <a:bodyPr/>
          <a:lstStyle/>
          <a:p>
            <a:r>
              <a:rPr lang="en-US" dirty="0"/>
              <a:t>We generate PUF responses using </a:t>
            </a:r>
            <a:r>
              <a:rPr lang="en-US" b="1" dirty="0">
                <a:solidFill>
                  <a:srgbClr val="C00000"/>
                </a:solidFill>
              </a:rPr>
              <a:t>latency</a:t>
            </a:r>
            <a:r>
              <a:rPr lang="en-US" b="1" dirty="0"/>
              <a:t> </a:t>
            </a:r>
            <a:r>
              <a:rPr lang="en-US" b="1" dirty="0">
                <a:solidFill>
                  <a:srgbClr val="C00000"/>
                </a:solidFill>
              </a:rPr>
              <a:t>errors </a:t>
            </a:r>
            <a:r>
              <a:rPr lang="en-US" dirty="0"/>
              <a:t>in a region of DRAM</a:t>
            </a:r>
          </a:p>
          <a:p>
            <a:endParaRPr lang="en-US" dirty="0"/>
          </a:p>
          <a:p>
            <a:r>
              <a:rPr lang="en-US" dirty="0"/>
              <a:t>The latency error patterns </a:t>
            </a:r>
            <a:r>
              <a:rPr lang="en-US" b="1" dirty="0">
                <a:solidFill>
                  <a:srgbClr val="0070C0"/>
                </a:solidFill>
              </a:rPr>
              <a:t>satisfy PUF requirements</a:t>
            </a:r>
          </a:p>
          <a:p>
            <a:endParaRPr lang="en-US" b="1" dirty="0">
              <a:solidFill>
                <a:srgbClr val="0070C0"/>
              </a:solidFill>
            </a:endParaRPr>
          </a:p>
          <a:p>
            <a:r>
              <a:rPr lang="en-US" dirty="0"/>
              <a:t>The DRAM Latency PUF </a:t>
            </a:r>
            <a:r>
              <a:rPr lang="en-US" b="1" dirty="0">
                <a:solidFill>
                  <a:srgbClr val="7030A0"/>
                </a:solidFill>
              </a:rPr>
              <a:t>generates PUF responses in 88.2ms</a:t>
            </a:r>
          </a:p>
          <a:p>
            <a:endParaRPr lang="en-US" b="1" dirty="0">
              <a:solidFill>
                <a:srgbClr val="7030A0"/>
              </a:solidFill>
            </a:endParaRPr>
          </a:p>
        </p:txBody>
      </p:sp>
    </p:spTree>
    <p:extLst>
      <p:ext uri="{BB962C8B-B14F-4D97-AF65-F5344CB8AC3E}">
        <p14:creationId xmlns:p14="http://schemas.microsoft.com/office/powerpoint/2010/main" val="33714873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a:t>Results</a:t>
            </a:r>
          </a:p>
        </p:txBody>
      </p:sp>
      <p:sp>
        <p:nvSpPr>
          <p:cNvPr id="3" name="Content Placeholder 2"/>
          <p:cNvSpPr>
            <a:spLocks noGrp="1"/>
          </p:cNvSpPr>
          <p:nvPr>
            <p:ph idx="1"/>
          </p:nvPr>
        </p:nvSpPr>
        <p:spPr>
          <a:xfrm>
            <a:off x="75991" y="5283200"/>
            <a:ext cx="8987622" cy="1324148"/>
          </a:xfrm>
        </p:spPr>
        <p:txBody>
          <a:bodyPr/>
          <a:lstStyle/>
          <a:p>
            <a:r>
              <a:rPr lang="en-US" dirty="0"/>
              <a:t>We are </a:t>
            </a:r>
            <a:r>
              <a:rPr lang="en-US" b="1" dirty="0">
                <a:solidFill>
                  <a:schemeClr val="accent6">
                    <a:lumMod val="75000"/>
                  </a:schemeClr>
                </a:solidFill>
              </a:rPr>
              <a:t>orders of magnitude faster </a:t>
            </a:r>
            <a:r>
              <a:rPr lang="en-US" dirty="0"/>
              <a:t>than prior DRAM PUFs!</a:t>
            </a:r>
          </a:p>
          <a:p>
            <a:endParaRPr lang="en-US" dirty="0"/>
          </a:p>
        </p:txBody>
      </p:sp>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5002" y="813916"/>
            <a:ext cx="8229600" cy="4273383"/>
          </a:xfrm>
          <a:prstGeom prst="rect">
            <a:avLst/>
          </a:prstGeom>
        </p:spPr>
      </p:pic>
    </p:spTree>
    <p:extLst>
      <p:ext uri="{BB962C8B-B14F-4D97-AF65-F5344CB8AC3E}">
        <p14:creationId xmlns:p14="http://schemas.microsoft.com/office/powerpoint/2010/main" val="4248283783"/>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 name="Title 1"/>
          <p:cNvSpPr txBox="1">
            <a:spLocks/>
          </p:cNvSpPr>
          <p:nvPr/>
        </p:nvSpPr>
        <p:spPr>
          <a:xfrm>
            <a:off x="0" y="3717"/>
            <a:ext cx="9144000" cy="2650177"/>
          </a:xfrm>
          <a:prstGeom prst="rect">
            <a:avLst/>
          </a:prstGeom>
          <a:solidFill>
            <a:schemeClr val="accent6">
              <a:lumMod val="75000"/>
            </a:schemeClr>
          </a:solidFill>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endParaRPr kumimoji="0" lang="en-US" sz="6600" b="1" i="0" u="none" strike="noStrike" kern="1200" cap="none" spc="0" normalizeH="0" baseline="0" noProof="0" dirty="0">
              <a:ln>
                <a:noFill/>
              </a:ln>
              <a:solidFill>
                <a:srgbClr val="70AD47"/>
              </a:solidFill>
              <a:effectLst/>
              <a:uLnTx/>
              <a:uFillTx/>
              <a:latin typeface="Calibri Light" panose="020F0302020204030204"/>
              <a:ea typeface="+mj-ea"/>
              <a:cs typeface="+mj-cs"/>
            </a:endParaRPr>
          </a:p>
        </p:txBody>
      </p:sp>
      <p:sp>
        <p:nvSpPr>
          <p:cNvPr id="102" name="Title 1"/>
          <p:cNvSpPr>
            <a:spLocks noGrp="1"/>
          </p:cNvSpPr>
          <p:nvPr>
            <p:ph type="ctrTitle" idx="4294967295"/>
          </p:nvPr>
        </p:nvSpPr>
        <p:spPr>
          <a:xfrm>
            <a:off x="0" y="256520"/>
            <a:ext cx="9144000" cy="2051158"/>
          </a:xfrm>
          <a:prstGeom prst="rect">
            <a:avLst/>
          </a:prstGeom>
          <a:noFill/>
        </p:spPr>
        <p:txBody>
          <a:bodyPr anchor="ctr">
            <a:noAutofit/>
          </a:bodyPr>
          <a:lstStyle/>
          <a:p>
            <a:pPr algn="ctr">
              <a:lnSpc>
                <a:spcPct val="100000"/>
              </a:lnSpc>
            </a:pPr>
            <a:r>
              <a:rPr lang="en-US" sz="5000" b="1" i="1" dirty="0">
                <a:solidFill>
                  <a:schemeClr val="bg1">
                    <a:lumMod val="95000"/>
                  </a:schemeClr>
                </a:solidFill>
                <a:latin typeface="Cambria"/>
                <a:cs typeface="Cambria"/>
              </a:rPr>
              <a:t>The DRAM Latency PUF: </a:t>
            </a:r>
            <a:br>
              <a:rPr lang="en-US" sz="5000" b="1" i="1" dirty="0">
                <a:solidFill>
                  <a:schemeClr val="bg1">
                    <a:lumMod val="95000"/>
                  </a:schemeClr>
                </a:solidFill>
                <a:latin typeface="Cambria"/>
                <a:cs typeface="Cambria"/>
              </a:rPr>
            </a:br>
            <a:br>
              <a:rPr lang="en-US" sz="1200" b="1" i="1" dirty="0">
                <a:solidFill>
                  <a:schemeClr val="bg1">
                    <a:lumMod val="95000"/>
                  </a:schemeClr>
                </a:solidFill>
                <a:latin typeface="Cambria"/>
                <a:cs typeface="Cambria"/>
              </a:rPr>
            </a:br>
            <a:r>
              <a:rPr lang="en-US" sz="2800" b="1" dirty="0">
                <a:solidFill>
                  <a:schemeClr val="bg1">
                    <a:lumMod val="95000"/>
                  </a:schemeClr>
                </a:solidFill>
                <a:latin typeface="Cambria"/>
                <a:cs typeface="Cambria"/>
              </a:rPr>
              <a:t>Quickly Evaluating Physical </a:t>
            </a:r>
            <a:r>
              <a:rPr lang="en-US" sz="2800" b="1" dirty="0" err="1">
                <a:solidFill>
                  <a:schemeClr val="bg1">
                    <a:lumMod val="95000"/>
                  </a:schemeClr>
                </a:solidFill>
                <a:latin typeface="Cambria"/>
                <a:cs typeface="Cambria"/>
              </a:rPr>
              <a:t>Unclonable</a:t>
            </a:r>
            <a:r>
              <a:rPr lang="en-US" sz="2800" b="1" dirty="0">
                <a:solidFill>
                  <a:schemeClr val="bg1">
                    <a:lumMod val="95000"/>
                  </a:schemeClr>
                </a:solidFill>
                <a:latin typeface="Cambria"/>
                <a:cs typeface="Cambria"/>
              </a:rPr>
              <a:t> Functions </a:t>
            </a:r>
            <a:br>
              <a:rPr lang="en-US" sz="2800" b="1" dirty="0">
                <a:solidFill>
                  <a:schemeClr val="bg1">
                    <a:lumMod val="95000"/>
                  </a:schemeClr>
                </a:solidFill>
                <a:latin typeface="Cambria"/>
                <a:cs typeface="Cambria"/>
              </a:rPr>
            </a:br>
            <a:r>
              <a:rPr lang="en-US" sz="2800" b="1" dirty="0">
                <a:solidFill>
                  <a:schemeClr val="bg1">
                    <a:lumMod val="95000"/>
                  </a:schemeClr>
                </a:solidFill>
                <a:latin typeface="Cambria"/>
                <a:cs typeface="Cambria"/>
              </a:rPr>
              <a:t>by Exploiting the Latency-Reliability Tradeoff </a:t>
            </a:r>
            <a:br>
              <a:rPr lang="en-US" sz="2800" b="1" dirty="0">
                <a:solidFill>
                  <a:schemeClr val="bg1">
                    <a:lumMod val="95000"/>
                  </a:schemeClr>
                </a:solidFill>
                <a:latin typeface="Cambria"/>
                <a:cs typeface="Cambria"/>
              </a:rPr>
            </a:br>
            <a:r>
              <a:rPr lang="en-US" sz="2800" b="1" dirty="0">
                <a:solidFill>
                  <a:schemeClr val="bg1">
                    <a:lumMod val="95000"/>
                  </a:schemeClr>
                </a:solidFill>
                <a:latin typeface="Cambria"/>
                <a:cs typeface="Cambria"/>
              </a:rPr>
              <a:t>in Modern Commodity DRAM Devices</a:t>
            </a:r>
            <a:endParaRPr lang="en-US" sz="1400" b="1" dirty="0">
              <a:solidFill>
                <a:schemeClr val="bg1">
                  <a:lumMod val="95000"/>
                </a:schemeClr>
              </a:solidFill>
              <a:latin typeface="Cambria"/>
              <a:cs typeface="Cambria"/>
            </a:endParaRPr>
          </a:p>
        </p:txBody>
      </p:sp>
      <p:sp>
        <p:nvSpPr>
          <p:cNvPr id="103" name="Subtitle 2"/>
          <p:cNvSpPr>
            <a:spLocks noGrp="1"/>
          </p:cNvSpPr>
          <p:nvPr>
            <p:ph type="subTitle" idx="4294967295"/>
          </p:nvPr>
        </p:nvSpPr>
        <p:spPr>
          <a:xfrm>
            <a:off x="228600" y="2801475"/>
            <a:ext cx="8686800" cy="724829"/>
          </a:xfrm>
          <a:prstGeom prst="rect">
            <a:avLst/>
          </a:prstGeom>
        </p:spPr>
        <p:txBody>
          <a:bodyPr anchor="ctr">
            <a:noAutofit/>
          </a:bodyPr>
          <a:lstStyle/>
          <a:p>
            <a:pPr marL="0" indent="0" algn="ctr">
              <a:buNone/>
            </a:pPr>
            <a:r>
              <a:rPr lang="en-US" sz="2400" b="1" u="sng" dirty="0" err="1">
                <a:latin typeface="Cambria"/>
                <a:cs typeface="Cambria"/>
              </a:rPr>
              <a:t>Jeremie</a:t>
            </a:r>
            <a:r>
              <a:rPr lang="en-US" sz="2400" b="1" u="sng" dirty="0">
                <a:latin typeface="Cambria"/>
                <a:cs typeface="Cambria"/>
              </a:rPr>
              <a:t> S. Kim</a:t>
            </a:r>
            <a:r>
              <a:rPr lang="en-US" sz="2400" b="1" dirty="0">
                <a:latin typeface="Cambria"/>
                <a:cs typeface="Cambria"/>
              </a:rPr>
              <a:t>    </a:t>
            </a:r>
            <a:r>
              <a:rPr lang="en-US" sz="2400" b="1" dirty="0" err="1">
                <a:latin typeface="Cambria"/>
                <a:cs typeface="Cambria"/>
              </a:rPr>
              <a:t>Minesh</a:t>
            </a:r>
            <a:r>
              <a:rPr lang="en-US" sz="2400" b="1" dirty="0">
                <a:latin typeface="Cambria"/>
                <a:cs typeface="Cambria"/>
              </a:rPr>
              <a:t> Patel  </a:t>
            </a:r>
          </a:p>
          <a:p>
            <a:pPr marL="0" indent="0" algn="ctr">
              <a:buNone/>
            </a:pPr>
            <a:r>
              <a:rPr lang="en-US" sz="2400" b="1" dirty="0">
                <a:latin typeface="Cambria"/>
                <a:cs typeface="Cambria"/>
              </a:rPr>
              <a:t>Hasan Hassan   </a:t>
            </a:r>
            <a:r>
              <a:rPr lang="en-US" sz="2400" b="1" dirty="0" err="1">
                <a:latin typeface="Cambria"/>
                <a:cs typeface="Cambria"/>
              </a:rPr>
              <a:t>Onur</a:t>
            </a:r>
            <a:r>
              <a:rPr lang="en-US" sz="2400" b="1" dirty="0">
                <a:latin typeface="Cambria"/>
                <a:cs typeface="Cambria"/>
              </a:rPr>
              <a:t> </a:t>
            </a:r>
            <a:r>
              <a:rPr lang="en-US" sz="2400" b="1" dirty="0" err="1">
                <a:latin typeface="Cambria"/>
                <a:cs typeface="Cambria"/>
              </a:rPr>
              <a:t>Mutlu</a:t>
            </a:r>
            <a:r>
              <a:rPr lang="en-US" sz="2400" b="1" dirty="0">
                <a:latin typeface="Cambria"/>
                <a:cs typeface="Cambria"/>
              </a:rPr>
              <a:t>  </a:t>
            </a:r>
            <a:endParaRPr lang="en-US" sz="2400" dirty="0">
              <a:latin typeface="Cambria"/>
              <a:cs typeface="Cambria"/>
            </a:endParaRPr>
          </a:p>
        </p:txBody>
      </p:sp>
      <p:pic>
        <p:nvPicPr>
          <p:cNvPr id="1026" name="Picture 2" descr="http://www.euroc-project.eu/fileadmin/imgEuroc/eurocConsortiumLogos/ethLogo.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84782" y="5997065"/>
            <a:ext cx="2397512" cy="492491"/>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https://seaphages.org/media/institutions/Burgundy_CMU_JPG_Logo.jpg"/>
          <p:cNvPicPr>
            <a:picLocks noChangeAspect="1" noChangeArrowheads="1"/>
          </p:cNvPicPr>
          <p:nvPr/>
        </p:nvPicPr>
        <p:blipFill rotWithShape="1">
          <a:blip r:embed="rId4">
            <a:extLst>
              <a:ext uri="{28A0092B-C50C-407E-A947-70E740481C1C}">
                <a14:useLocalDpi xmlns:a14="http://schemas.microsoft.com/office/drawing/2010/main" val="0"/>
              </a:ext>
            </a:extLst>
          </a:blip>
          <a:srcRect t="27653" b="26959"/>
          <a:stretch/>
        </p:blipFill>
        <p:spPr bwMode="auto">
          <a:xfrm>
            <a:off x="4911164" y="5997065"/>
            <a:ext cx="4085528" cy="66962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11"/>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524146" y="4987127"/>
            <a:ext cx="2472546" cy="7146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7"/>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60094" y="4710650"/>
            <a:ext cx="1323444" cy="1123439"/>
          </a:xfrm>
          <a:prstGeom prst="rect">
            <a:avLst/>
          </a:prstGeom>
        </p:spPr>
      </p:pic>
      <p:pic>
        <p:nvPicPr>
          <p:cNvPr id="2" name="Picture 1"/>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853892" y="3615592"/>
            <a:ext cx="1706059" cy="1706059"/>
          </a:xfrm>
          <a:prstGeom prst="rect">
            <a:avLst/>
          </a:prstGeom>
        </p:spPr>
      </p:pic>
      <p:sp>
        <p:nvSpPr>
          <p:cNvPr id="3" name="TextBox 2"/>
          <p:cNvSpPr txBox="1"/>
          <p:nvPr/>
        </p:nvSpPr>
        <p:spPr>
          <a:xfrm>
            <a:off x="2889695" y="5182362"/>
            <a:ext cx="3634451" cy="5078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panose="020F0502020204030204"/>
                <a:ea typeface="+mn-ea"/>
                <a:cs typeface="+mn-cs"/>
              </a:rPr>
              <a:t>QR Code for the paper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sng" strike="noStrike" kern="1200" cap="none" spc="0" normalizeH="0" baseline="0" noProof="0" dirty="0">
                <a:ln>
                  <a:noFill/>
                </a:ln>
                <a:solidFill>
                  <a:srgbClr val="00B0F0"/>
                </a:solidFill>
                <a:effectLst/>
                <a:uLnTx/>
                <a:uFillTx/>
                <a:latin typeface="Calibri" panose="020F0502020204030204"/>
                <a:ea typeface="+mn-ea"/>
                <a:cs typeface="+mn-cs"/>
              </a:rPr>
              <a:t>https://</a:t>
            </a:r>
            <a:r>
              <a:rPr kumimoji="0" lang="en-US" sz="900" b="0" i="0" u="sng" strike="noStrike" kern="1200" cap="none" spc="0" normalizeH="0" baseline="0" noProof="0" dirty="0" err="1">
                <a:ln>
                  <a:noFill/>
                </a:ln>
                <a:solidFill>
                  <a:srgbClr val="00B0F0"/>
                </a:solidFill>
                <a:effectLst/>
                <a:uLnTx/>
                <a:uFillTx/>
                <a:latin typeface="Calibri" panose="020F0502020204030204"/>
                <a:ea typeface="+mn-ea"/>
                <a:cs typeface="+mn-cs"/>
              </a:rPr>
              <a:t>people.inf.ethz.ch</a:t>
            </a:r>
            <a:r>
              <a:rPr kumimoji="0" lang="en-US" sz="900" b="0" i="0" u="sng" strike="noStrike" kern="1200" cap="none" spc="0" normalizeH="0" baseline="0" noProof="0" dirty="0">
                <a:ln>
                  <a:noFill/>
                </a:ln>
                <a:solidFill>
                  <a:srgbClr val="00B0F0"/>
                </a:solidFill>
                <a:effectLst/>
                <a:uLnTx/>
                <a:uFillTx/>
                <a:latin typeface="Calibri" panose="020F0502020204030204"/>
                <a:ea typeface="+mn-ea"/>
                <a:cs typeface="+mn-cs"/>
              </a:rPr>
              <a:t>/</a:t>
            </a:r>
            <a:r>
              <a:rPr kumimoji="0" lang="en-US" sz="900" b="0" i="0" u="sng" strike="noStrike" kern="1200" cap="none" spc="0" normalizeH="0" baseline="0" noProof="0" dirty="0" err="1">
                <a:ln>
                  <a:noFill/>
                </a:ln>
                <a:solidFill>
                  <a:srgbClr val="00B0F0"/>
                </a:solidFill>
                <a:effectLst/>
                <a:uLnTx/>
                <a:uFillTx/>
                <a:latin typeface="Calibri" panose="020F0502020204030204"/>
                <a:ea typeface="+mn-ea"/>
                <a:cs typeface="+mn-cs"/>
              </a:rPr>
              <a:t>omutlu</a:t>
            </a:r>
            <a:r>
              <a:rPr kumimoji="0" lang="en-US" sz="900" b="0" i="0" u="sng" strike="noStrike" kern="1200" cap="none" spc="0" normalizeH="0" baseline="0" noProof="0" dirty="0">
                <a:ln>
                  <a:noFill/>
                </a:ln>
                <a:solidFill>
                  <a:srgbClr val="00B0F0"/>
                </a:solidFill>
                <a:effectLst/>
                <a:uLnTx/>
                <a:uFillTx/>
                <a:latin typeface="Calibri" panose="020F0502020204030204"/>
                <a:ea typeface="+mn-ea"/>
                <a:cs typeface="+mn-cs"/>
              </a:rPr>
              <a:t>/pub/dram-latency-puf_hpca18.pdf</a:t>
            </a:r>
          </a:p>
        </p:txBody>
      </p:sp>
      <p:sp>
        <p:nvSpPr>
          <p:cNvPr id="11" name="Rectangle 10">
            <a:extLst>
              <a:ext uri="{FF2B5EF4-FFF2-40B4-BE49-F238E27FC236}">
                <a16:creationId xmlns:a16="http://schemas.microsoft.com/office/drawing/2014/main" id="{D0272797-7B19-6B45-B32C-06F620B40514}"/>
              </a:ext>
            </a:extLst>
          </p:cNvPr>
          <p:cNvSpPr/>
          <p:nvPr/>
        </p:nvSpPr>
        <p:spPr>
          <a:xfrm>
            <a:off x="6256258" y="3911355"/>
            <a:ext cx="2449710" cy="584775"/>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FF"/>
                </a:solidFill>
                <a:effectLst/>
                <a:uLnTx/>
                <a:uFillTx/>
                <a:latin typeface="Gill Sans MT"/>
                <a:ea typeface="+mn-ea"/>
                <a:cs typeface="+mn-cs"/>
              </a:rPr>
              <a:t>HPCA 2018</a:t>
            </a:r>
          </a:p>
        </p:txBody>
      </p:sp>
    </p:spTree>
    <p:extLst>
      <p:ext uri="{BB962C8B-B14F-4D97-AF65-F5344CB8AC3E}">
        <p14:creationId xmlns:p14="http://schemas.microsoft.com/office/powerpoint/2010/main" val="740607702"/>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528" y="152400"/>
            <a:ext cx="9144000" cy="1066800"/>
          </a:xfrm>
        </p:spPr>
        <p:txBody>
          <a:bodyPr/>
          <a:lstStyle/>
          <a:p>
            <a:r>
              <a:rPr lang="en-US" sz="3800" dirty="0"/>
              <a:t>DRAM Latency PUFs</a:t>
            </a:r>
          </a:p>
        </p:txBody>
      </p:sp>
      <p:sp>
        <p:nvSpPr>
          <p:cNvPr id="3" name="Content Placeholder 2"/>
          <p:cNvSpPr>
            <a:spLocks noGrp="1"/>
          </p:cNvSpPr>
          <p:nvPr>
            <p:ph idx="1"/>
          </p:nvPr>
        </p:nvSpPr>
        <p:spPr>
          <a:xfrm>
            <a:off x="228600" y="980728"/>
            <a:ext cx="8915400" cy="5193723"/>
          </a:xfrm>
        </p:spPr>
        <p:txBody>
          <a:bodyPr/>
          <a:lstStyle/>
          <a:p>
            <a:r>
              <a:rPr lang="en-US" sz="2000" dirty="0" err="1"/>
              <a:t>Jeremie</a:t>
            </a:r>
            <a:r>
              <a:rPr lang="en-US" sz="2000" dirty="0"/>
              <a:t> S. Kim, Minesh Patel, Hasan Hassan, and </a:t>
            </a:r>
            <a:r>
              <a:rPr lang="en-US" sz="2000" u="sng" dirty="0"/>
              <a:t>Onur Mutlu</a:t>
            </a:r>
            <a:r>
              <a:rPr lang="en-US" sz="2000" dirty="0"/>
              <a:t>,</a:t>
            </a:r>
            <a:br>
              <a:rPr lang="en-US" sz="2000" dirty="0"/>
            </a:br>
            <a:r>
              <a:rPr lang="en-US" sz="2000" b="1" dirty="0">
                <a:hlinkClick r:id="rId2"/>
              </a:rPr>
              <a:t>"The DRAM Latency PUF: Quickly Evaluating Physical Unclonable Functions by Exploiting the Latency-Reliability Tradeoff in Modern DRAM Devices"</a:t>
            </a:r>
            <a:r>
              <a:rPr lang="en-US" sz="2000" dirty="0"/>
              <a:t> </a:t>
            </a:r>
            <a:br>
              <a:rPr lang="en-US" sz="2000" dirty="0"/>
            </a:br>
            <a:r>
              <a:rPr lang="en-US" sz="2000" i="1" dirty="0"/>
              <a:t>Proceedings of the </a:t>
            </a:r>
            <a:r>
              <a:rPr lang="en-US" sz="2000" i="1" dirty="0">
                <a:hlinkClick r:id="rId3"/>
              </a:rPr>
              <a:t>24th International Symposium on High-Performance Computer Architecture</a:t>
            </a:r>
            <a:r>
              <a:rPr lang="en-US" sz="2000" i="1" dirty="0"/>
              <a:t> (</a:t>
            </a:r>
            <a:r>
              <a:rPr lang="en-US" sz="2000" b="1" i="1" dirty="0"/>
              <a:t>HPCA</a:t>
            </a:r>
            <a:r>
              <a:rPr lang="en-US" sz="2000" i="1" dirty="0"/>
              <a:t>)</a:t>
            </a:r>
            <a:r>
              <a:rPr lang="en-US" sz="2000" dirty="0"/>
              <a:t>, Vienna, Austria, February 2018. </a:t>
            </a:r>
            <a:br>
              <a:rPr lang="en-US" sz="2000" dirty="0"/>
            </a:br>
            <a:r>
              <a:rPr lang="en-US" sz="2000" dirty="0"/>
              <a:t>[</a:t>
            </a:r>
            <a:r>
              <a:rPr lang="en-US" sz="2000" dirty="0">
                <a:hlinkClick r:id="rId4"/>
              </a:rPr>
              <a:t>Lightning Talk Video</a:t>
            </a:r>
            <a:r>
              <a:rPr lang="en-US" sz="2000" dirty="0"/>
              <a:t>] </a:t>
            </a:r>
            <a:br>
              <a:rPr lang="en-US" sz="2000" dirty="0"/>
            </a:br>
            <a:r>
              <a:rPr lang="en-US" sz="2000" dirty="0"/>
              <a:t>[</a:t>
            </a:r>
            <a:r>
              <a:rPr lang="en-US" sz="2000" dirty="0">
                <a:hlinkClick r:id="rId5"/>
              </a:rPr>
              <a:t>Slides (pptx)</a:t>
            </a:r>
            <a:r>
              <a:rPr lang="en-US" sz="2000" dirty="0"/>
              <a:t> </a:t>
            </a:r>
            <a:r>
              <a:rPr lang="en-US" sz="2000" dirty="0">
                <a:hlinkClick r:id="rId6"/>
              </a:rPr>
              <a:t>(pdf)</a:t>
            </a:r>
            <a:r>
              <a:rPr lang="en-US" sz="2000" dirty="0"/>
              <a:t>] [</a:t>
            </a:r>
            <a:r>
              <a:rPr lang="en-US" sz="2000" dirty="0">
                <a:hlinkClick r:id="rId7"/>
              </a:rPr>
              <a:t>Lightning Session Slides (pptx)</a:t>
            </a:r>
            <a:r>
              <a:rPr lang="en-US" sz="2000" dirty="0"/>
              <a:t> </a:t>
            </a:r>
            <a:r>
              <a:rPr lang="en-US" sz="2000" dirty="0">
                <a:hlinkClick r:id="rId8"/>
              </a:rPr>
              <a:t>(pdf)</a:t>
            </a:r>
            <a:r>
              <a:rPr lang="en-US" sz="2000" dirty="0"/>
              <a:t>]</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1752C56-4F8A-824F-A263-2404B5D536A2}" type="slidenum">
              <a:rPr kumimoji="0" 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275</a:t>
            </a:fld>
            <a:endParaRPr kumimoji="0" 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a:extLst>
              <a:ext uri="{FF2B5EF4-FFF2-40B4-BE49-F238E27FC236}">
                <a16:creationId xmlns:a16="http://schemas.microsoft.com/office/drawing/2014/main" id="{F20A8ACC-E91F-5740-B3B1-88F1F6120918}"/>
              </a:ext>
            </a:extLst>
          </p:cNvPr>
          <p:cNvPicPr>
            <a:picLocks noChangeAspect="1"/>
          </p:cNvPicPr>
          <p:nvPr/>
        </p:nvPicPr>
        <p:blipFill>
          <a:blip r:embed="rId9"/>
          <a:stretch>
            <a:fillRect/>
          </a:stretch>
        </p:blipFill>
        <p:spPr>
          <a:xfrm>
            <a:off x="0" y="4224367"/>
            <a:ext cx="9144000" cy="1724913"/>
          </a:xfrm>
          <a:prstGeom prst="rect">
            <a:avLst/>
          </a:prstGeom>
        </p:spPr>
      </p:pic>
    </p:spTree>
    <p:extLst>
      <p:ext uri="{BB962C8B-B14F-4D97-AF65-F5344CB8AC3E}">
        <p14:creationId xmlns:p14="http://schemas.microsoft.com/office/powerpoint/2010/main" val="42483826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t>Tiered Latency DRAM</a:t>
            </a:r>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0CAD05-5F98-C240-A41D-E171A6304933}" type="slidenum">
              <a:rPr kumimoji="0" lang="en-US" sz="12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276</a:t>
            </a:fld>
            <a:endParaRPr kumimoji="0" lang="en-US" sz="1200" b="0" i="0" u="none" strike="noStrike" kern="1200" cap="none" spc="0" normalizeH="0" baseline="0" noProof="0">
              <a:ln>
                <a:noFill/>
              </a:ln>
              <a:solidFill>
                <a:srgbClr val="000000"/>
              </a:solidFill>
              <a:effectLst/>
              <a:uLnTx/>
              <a:uFillTx/>
              <a:latin typeface="Garamond" charset="0"/>
              <a:ea typeface="+mn-ea"/>
              <a:cs typeface="+mn-cs"/>
            </a:endParaRPr>
          </a:p>
        </p:txBody>
      </p:sp>
    </p:spTree>
    <p:extLst>
      <p:ext uri="{BB962C8B-B14F-4D97-AF65-F5344CB8AC3E}">
        <p14:creationId xmlns:p14="http://schemas.microsoft.com/office/powerpoint/2010/main" val="16160955"/>
      </p:ext>
    </p:extLst>
  </p:cSld>
  <p:clrMapOvr>
    <a:masterClrMapping/>
  </p:clrMapOvr>
  <p:transition/>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extBox 56"/>
          <p:cNvSpPr txBox="1"/>
          <p:nvPr/>
        </p:nvSpPr>
        <p:spPr>
          <a:xfrm>
            <a:off x="304800" y="4876800"/>
            <a:ext cx="8534400" cy="58477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1" u="none" strike="noStrike" kern="1200" cap="none" spc="0" normalizeH="0" baseline="0" noProof="0" dirty="0">
                <a:ln>
                  <a:noFill/>
                </a:ln>
                <a:solidFill>
                  <a:prstClr val="black"/>
                </a:solidFill>
                <a:effectLst/>
                <a:uLnTx/>
                <a:uFillTx/>
                <a:latin typeface="Calibri"/>
                <a:ea typeface="+mn-ea"/>
                <a:cs typeface="+mn-cs"/>
              </a:rPr>
              <a:t>DRAM Latency = </a:t>
            </a:r>
            <a:r>
              <a:rPr kumimoji="0" lang="en-US" sz="3200" b="1" i="1" u="none" strike="noStrike" kern="1200" cap="none" spc="0" normalizeH="0" baseline="0" noProof="0" dirty="0" err="1">
                <a:ln>
                  <a:noFill/>
                </a:ln>
                <a:solidFill>
                  <a:srgbClr val="FF0000"/>
                </a:solidFill>
                <a:effectLst/>
                <a:uLnTx/>
                <a:uFillTx/>
                <a:latin typeface="Calibri"/>
                <a:ea typeface="+mn-ea"/>
                <a:cs typeface="+mn-cs"/>
              </a:rPr>
              <a:t>Subarray</a:t>
            </a:r>
            <a:r>
              <a:rPr kumimoji="0" lang="en-US" sz="3200" b="1" i="1" u="none" strike="noStrike" kern="1200" cap="none" spc="0" normalizeH="0" baseline="0" noProof="0" dirty="0">
                <a:ln>
                  <a:noFill/>
                </a:ln>
                <a:solidFill>
                  <a:srgbClr val="FF0000"/>
                </a:solidFill>
                <a:effectLst/>
                <a:uLnTx/>
                <a:uFillTx/>
                <a:latin typeface="Calibri"/>
                <a:ea typeface="+mn-ea"/>
                <a:cs typeface="+mn-cs"/>
              </a:rPr>
              <a:t> Latency</a:t>
            </a:r>
            <a:r>
              <a:rPr kumimoji="0" lang="en-US" sz="3200" b="0" i="1" u="none" strike="noStrike" kern="1200" cap="none" spc="0" normalizeH="0" baseline="0" noProof="0" dirty="0">
                <a:ln>
                  <a:noFill/>
                </a:ln>
                <a:solidFill>
                  <a:prstClr val="black"/>
                </a:solidFill>
                <a:effectLst/>
                <a:uLnTx/>
                <a:uFillTx/>
                <a:latin typeface="Calibri"/>
                <a:ea typeface="+mn-ea"/>
                <a:cs typeface="+mn-cs"/>
              </a:rPr>
              <a:t> + I/O Latency</a:t>
            </a:r>
          </a:p>
        </p:txBody>
      </p:sp>
      <p:sp>
        <p:nvSpPr>
          <p:cNvPr id="2" name="Title 1"/>
          <p:cNvSpPr>
            <a:spLocks noGrp="1"/>
          </p:cNvSpPr>
          <p:nvPr>
            <p:ph type="title"/>
          </p:nvPr>
        </p:nvSpPr>
        <p:spPr>
          <a:xfrm>
            <a:off x="0" y="0"/>
            <a:ext cx="8991600" cy="838200"/>
          </a:xfrm>
        </p:spPr>
        <p:txBody>
          <a:bodyPr>
            <a:normAutofit/>
          </a:bodyPr>
          <a:lstStyle/>
          <a:p>
            <a:r>
              <a:rPr lang="en-US"/>
              <a:t>   What Causes the Long Latency?</a:t>
            </a:r>
          </a:p>
        </p:txBody>
      </p:sp>
      <p:sp>
        <p:nvSpPr>
          <p:cNvPr id="490" name="Rectangle 489"/>
          <p:cNvSpPr/>
          <p:nvPr/>
        </p:nvSpPr>
        <p:spPr>
          <a:xfrm>
            <a:off x="3124203" y="762000"/>
            <a:ext cx="2743201"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a:ln>
                  <a:noFill/>
                </a:ln>
                <a:solidFill>
                  <a:prstClr val="black"/>
                </a:solidFill>
                <a:effectLst/>
                <a:uLnTx/>
                <a:uFillTx/>
                <a:latin typeface="Calibri"/>
                <a:ea typeface="+mn-ea"/>
                <a:cs typeface="+mn-cs"/>
              </a:rPr>
              <a:t>DRAM Chip</a:t>
            </a:r>
          </a:p>
        </p:txBody>
      </p:sp>
      <p:sp>
        <p:nvSpPr>
          <p:cNvPr id="72" name="Rectangle 71"/>
          <p:cNvSpPr/>
          <p:nvPr/>
        </p:nvSpPr>
        <p:spPr>
          <a:xfrm rot="10800000" flipV="1">
            <a:off x="3124204" y="1219200"/>
            <a:ext cx="2743200" cy="2743200"/>
          </a:xfrm>
          <a:prstGeom prst="rect">
            <a:avLst/>
          </a:prstGeom>
          <a:solidFill>
            <a:schemeClr val="bg1">
              <a:lumMod val="9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73" name="Straight Connector 72"/>
          <p:cNvCxnSpPr/>
          <p:nvPr/>
        </p:nvCxnSpPr>
        <p:spPr>
          <a:xfrm>
            <a:off x="3124203" y="4495800"/>
            <a:ext cx="2743201" cy="0"/>
          </a:xfrm>
          <a:prstGeom prst="line">
            <a:avLst/>
          </a:prstGeom>
          <a:ln w="1270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a:endCxn id="72" idx="2"/>
          </p:cNvCxnSpPr>
          <p:nvPr/>
        </p:nvCxnSpPr>
        <p:spPr>
          <a:xfrm flipV="1">
            <a:off x="4495804" y="3962400"/>
            <a:ext cx="0" cy="457200"/>
          </a:xfrm>
          <a:prstGeom prst="line">
            <a:avLst/>
          </a:prstGeom>
          <a:ln w="76200">
            <a:solidFill>
              <a:schemeClr val="tx1">
                <a:lumMod val="50000"/>
                <a:lumOff val="50000"/>
              </a:schemeClr>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sp>
        <p:nvSpPr>
          <p:cNvPr id="83" name="Rectangle 82"/>
          <p:cNvSpPr/>
          <p:nvPr/>
        </p:nvSpPr>
        <p:spPr>
          <a:xfrm>
            <a:off x="3048003" y="4038600"/>
            <a:ext cx="1371603" cy="38100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a:ln>
                  <a:noFill/>
                </a:ln>
                <a:solidFill>
                  <a:prstClr val="black"/>
                </a:solidFill>
                <a:effectLst/>
                <a:uLnTx/>
                <a:uFillTx/>
                <a:latin typeface="Calibri"/>
                <a:ea typeface="+mn-ea"/>
                <a:cs typeface="+mn-cs"/>
              </a:rPr>
              <a:t>channel</a:t>
            </a:r>
          </a:p>
        </p:txBody>
      </p:sp>
      <p:sp>
        <p:nvSpPr>
          <p:cNvPr id="20" name="Rectangle 19"/>
          <p:cNvSpPr/>
          <p:nvPr/>
        </p:nvSpPr>
        <p:spPr>
          <a:xfrm rot="10800000" flipV="1">
            <a:off x="3276595" y="3276600"/>
            <a:ext cx="2438404" cy="533400"/>
          </a:xfrm>
          <a:prstGeom prst="rect">
            <a:avLst/>
          </a:prstGeom>
          <a:solidFill>
            <a:schemeClr val="bg1">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sp>
        <p:nvSpPr>
          <p:cNvPr id="21" name="Rectangle 20"/>
          <p:cNvSpPr/>
          <p:nvPr/>
        </p:nvSpPr>
        <p:spPr>
          <a:xfrm rot="10800000" flipV="1">
            <a:off x="3276600" y="1371600"/>
            <a:ext cx="2438404" cy="1447800"/>
          </a:xfrm>
          <a:prstGeom prst="rect">
            <a:avLst/>
          </a:prstGeom>
          <a:solidFill>
            <a:schemeClr val="bg1">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2" name="Straight Connector 21"/>
          <p:cNvCxnSpPr/>
          <p:nvPr/>
        </p:nvCxnSpPr>
        <p:spPr>
          <a:xfrm flipV="1">
            <a:off x="4495804" y="2819400"/>
            <a:ext cx="0" cy="457200"/>
          </a:xfrm>
          <a:prstGeom prst="line">
            <a:avLst/>
          </a:prstGeom>
          <a:ln w="76200">
            <a:solidFill>
              <a:schemeClr val="tx1">
                <a:lumMod val="50000"/>
                <a:lumOff val="50000"/>
              </a:schemeClr>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sp>
        <p:nvSpPr>
          <p:cNvPr id="23" name="Rectangle 22"/>
          <p:cNvSpPr/>
          <p:nvPr/>
        </p:nvSpPr>
        <p:spPr>
          <a:xfrm>
            <a:off x="3276599" y="1371600"/>
            <a:ext cx="2438405" cy="60960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a:ln>
                  <a:noFill/>
                </a:ln>
                <a:solidFill>
                  <a:prstClr val="black"/>
                </a:solidFill>
                <a:effectLst/>
                <a:uLnTx/>
                <a:uFillTx/>
                <a:latin typeface="Calibri"/>
                <a:ea typeface="+mn-ea"/>
                <a:cs typeface="+mn-cs"/>
              </a:rPr>
              <a:t>cell array</a:t>
            </a:r>
          </a:p>
        </p:txBody>
      </p:sp>
      <p:sp>
        <p:nvSpPr>
          <p:cNvPr id="24" name="Rectangle 23"/>
          <p:cNvSpPr/>
          <p:nvPr/>
        </p:nvSpPr>
        <p:spPr>
          <a:xfrm>
            <a:off x="3276604" y="3276599"/>
            <a:ext cx="2438405" cy="533401"/>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a:ln>
                  <a:noFill/>
                </a:ln>
                <a:solidFill>
                  <a:prstClr val="black"/>
                </a:solidFill>
                <a:effectLst/>
                <a:uLnTx/>
                <a:uFillTx/>
                <a:latin typeface="Calibri"/>
                <a:ea typeface="+mn-ea"/>
                <a:cs typeface="+mn-cs"/>
              </a:rPr>
              <a:t>I/O</a:t>
            </a:r>
          </a:p>
        </p:txBody>
      </p:sp>
      <p:grpSp>
        <p:nvGrpSpPr>
          <p:cNvPr id="70" name="Group 69"/>
          <p:cNvGrpSpPr/>
          <p:nvPr/>
        </p:nvGrpSpPr>
        <p:grpSpPr>
          <a:xfrm>
            <a:off x="3048000" y="762000"/>
            <a:ext cx="2819411" cy="3733802"/>
            <a:chOff x="2743189" y="761998"/>
            <a:chExt cx="2819411" cy="3733802"/>
          </a:xfrm>
        </p:grpSpPr>
        <p:sp>
          <p:nvSpPr>
            <p:cNvPr id="74" name="Rectangle 73"/>
            <p:cNvSpPr/>
            <p:nvPr/>
          </p:nvSpPr>
          <p:spPr>
            <a:xfrm>
              <a:off x="2819394" y="761998"/>
              <a:ext cx="2743201"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a:ln>
                    <a:noFill/>
                  </a:ln>
                  <a:solidFill>
                    <a:prstClr val="black"/>
                  </a:solidFill>
                  <a:effectLst/>
                  <a:uLnTx/>
                  <a:uFillTx/>
                  <a:latin typeface="Calibri"/>
                  <a:ea typeface="+mn-ea"/>
                  <a:cs typeface="+mn-cs"/>
                </a:rPr>
                <a:t>DRAM Chip</a:t>
              </a:r>
            </a:p>
          </p:txBody>
        </p:sp>
        <p:sp>
          <p:nvSpPr>
            <p:cNvPr id="75" name="Rectangle 74"/>
            <p:cNvSpPr/>
            <p:nvPr/>
          </p:nvSpPr>
          <p:spPr>
            <a:xfrm rot="10800000" flipV="1">
              <a:off x="2819400" y="1219200"/>
              <a:ext cx="2743200" cy="2743200"/>
            </a:xfrm>
            <a:prstGeom prst="rect">
              <a:avLst/>
            </a:prstGeom>
            <a:solidFill>
              <a:schemeClr val="bg1">
                <a:lumMod val="9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77" name="Straight Connector 76"/>
            <p:cNvCxnSpPr/>
            <p:nvPr/>
          </p:nvCxnSpPr>
          <p:spPr>
            <a:xfrm>
              <a:off x="2819399" y="4495800"/>
              <a:ext cx="2743201" cy="0"/>
            </a:xfrm>
            <a:prstGeom prst="line">
              <a:avLst/>
            </a:prstGeom>
            <a:ln w="1270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a:endCxn id="75" idx="2"/>
            </p:cNvCxnSpPr>
            <p:nvPr/>
          </p:nvCxnSpPr>
          <p:spPr>
            <a:xfrm flipV="1">
              <a:off x="4191000" y="3962400"/>
              <a:ext cx="0" cy="457200"/>
            </a:xfrm>
            <a:prstGeom prst="line">
              <a:avLst/>
            </a:prstGeom>
            <a:ln w="76200">
              <a:solidFill>
                <a:schemeClr val="tx1">
                  <a:lumMod val="50000"/>
                  <a:lumOff val="50000"/>
                </a:schemeClr>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sp>
          <p:nvSpPr>
            <p:cNvPr id="80" name="Rectangle 79"/>
            <p:cNvSpPr/>
            <p:nvPr/>
          </p:nvSpPr>
          <p:spPr>
            <a:xfrm>
              <a:off x="2743189" y="4038598"/>
              <a:ext cx="1371603" cy="38100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a:ln>
                    <a:noFill/>
                  </a:ln>
                  <a:solidFill>
                    <a:prstClr val="black"/>
                  </a:solidFill>
                  <a:effectLst/>
                  <a:uLnTx/>
                  <a:uFillTx/>
                  <a:latin typeface="Calibri"/>
                  <a:ea typeface="+mn-ea"/>
                  <a:cs typeface="+mn-cs"/>
                </a:rPr>
                <a:t>channel</a:t>
              </a:r>
            </a:p>
          </p:txBody>
        </p:sp>
        <p:sp>
          <p:nvSpPr>
            <p:cNvPr id="81" name="Rectangle 80"/>
            <p:cNvSpPr/>
            <p:nvPr/>
          </p:nvSpPr>
          <p:spPr>
            <a:xfrm rot="10800000" flipV="1">
              <a:off x="2971791" y="3276600"/>
              <a:ext cx="2438404" cy="533400"/>
            </a:xfrm>
            <a:prstGeom prst="rect">
              <a:avLst/>
            </a:prstGeom>
            <a:solidFill>
              <a:schemeClr val="bg1">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600" b="1" i="0" u="none" strike="noStrike" kern="1200" cap="none" spc="0" normalizeH="0" baseline="0" noProof="0">
                <a:ln>
                  <a:noFill/>
                </a:ln>
                <a:solidFill>
                  <a:prstClr val="black"/>
                </a:solidFill>
                <a:effectLst/>
                <a:uLnTx/>
                <a:uFillTx/>
                <a:latin typeface="Calibri"/>
                <a:ea typeface="+mn-ea"/>
                <a:cs typeface="+mn-cs"/>
              </a:endParaRPr>
            </a:p>
          </p:txBody>
        </p:sp>
        <p:cxnSp>
          <p:nvCxnSpPr>
            <p:cNvPr id="82" name="Straight Connector 81"/>
            <p:cNvCxnSpPr/>
            <p:nvPr/>
          </p:nvCxnSpPr>
          <p:spPr>
            <a:xfrm flipV="1">
              <a:off x="4191000" y="2849880"/>
              <a:ext cx="2" cy="426720"/>
            </a:xfrm>
            <a:prstGeom prst="line">
              <a:avLst/>
            </a:prstGeom>
            <a:ln w="76200">
              <a:solidFill>
                <a:schemeClr val="tx1">
                  <a:lumMod val="50000"/>
                  <a:lumOff val="50000"/>
                </a:schemeClr>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sp>
          <p:nvSpPr>
            <p:cNvPr id="84" name="Rectangle 83"/>
            <p:cNvSpPr/>
            <p:nvPr/>
          </p:nvSpPr>
          <p:spPr>
            <a:xfrm>
              <a:off x="2971800" y="3276599"/>
              <a:ext cx="2438405" cy="5334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a:ln>
                    <a:noFill/>
                  </a:ln>
                  <a:solidFill>
                    <a:prstClr val="black"/>
                  </a:solidFill>
                  <a:effectLst/>
                  <a:uLnTx/>
                  <a:uFillTx/>
                  <a:latin typeface="Calibri"/>
                  <a:ea typeface="+mn-ea"/>
                  <a:cs typeface="+mn-cs"/>
                </a:rPr>
                <a:t>I/O</a:t>
              </a:r>
            </a:p>
          </p:txBody>
        </p:sp>
        <p:sp>
          <p:nvSpPr>
            <p:cNvPr id="88" name="Rectangle 87"/>
            <p:cNvSpPr/>
            <p:nvPr/>
          </p:nvSpPr>
          <p:spPr>
            <a:xfrm rot="10800000" flipV="1">
              <a:off x="2971800" y="1371598"/>
              <a:ext cx="2438388" cy="1447800"/>
            </a:xfrm>
            <a:prstGeom prst="rect">
              <a:avLst/>
            </a:prstGeom>
            <a:solidFill>
              <a:schemeClr val="bg1">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sp>
          <p:nvSpPr>
            <p:cNvPr id="89" name="Rectangle 88"/>
            <p:cNvSpPr/>
            <p:nvPr/>
          </p:nvSpPr>
          <p:spPr>
            <a:xfrm rot="10800000" flipV="1">
              <a:off x="3048006" y="1438273"/>
              <a:ext cx="2285982" cy="371476"/>
            </a:xfrm>
            <a:prstGeom prst="rect">
              <a:avLst/>
            </a:prstGeom>
            <a:solidFill>
              <a:schemeClr val="bg1">
                <a:lumMod val="9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000" b="1" i="0" u="none" strike="noStrike" kern="1200" cap="none" spc="0" normalizeH="0" baseline="0" noProof="0">
                <a:ln>
                  <a:noFill/>
                </a:ln>
                <a:solidFill>
                  <a:prstClr val="black"/>
                </a:solidFill>
                <a:effectLst/>
                <a:uLnTx/>
                <a:uFillTx/>
                <a:latin typeface="Calibri"/>
                <a:ea typeface="+mn-ea"/>
                <a:cs typeface="+mn-cs"/>
              </a:endParaRPr>
            </a:p>
          </p:txBody>
        </p:sp>
        <p:sp>
          <p:nvSpPr>
            <p:cNvPr id="90" name="Rectangle 89"/>
            <p:cNvSpPr/>
            <p:nvPr/>
          </p:nvSpPr>
          <p:spPr>
            <a:xfrm rot="10800000" flipV="1">
              <a:off x="3048006" y="2343149"/>
              <a:ext cx="2285982" cy="411476"/>
            </a:xfrm>
            <a:prstGeom prst="rect">
              <a:avLst/>
            </a:prstGeom>
            <a:solidFill>
              <a:schemeClr val="bg1">
                <a:lumMod val="9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sp>
          <p:nvSpPr>
            <p:cNvPr id="91" name="Rectangle 90"/>
            <p:cNvSpPr/>
            <p:nvPr/>
          </p:nvSpPr>
          <p:spPr>
            <a:xfrm>
              <a:off x="3048007" y="1428748"/>
              <a:ext cx="2285982"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err="1">
                  <a:ln>
                    <a:noFill/>
                  </a:ln>
                  <a:solidFill>
                    <a:prstClr val="black"/>
                  </a:solidFill>
                  <a:effectLst/>
                  <a:uLnTx/>
                  <a:uFillTx/>
                  <a:latin typeface="Calibri"/>
                  <a:ea typeface="+mn-ea"/>
                  <a:cs typeface="+mn-cs"/>
                </a:rPr>
                <a:t>subarray</a:t>
              </a:r>
              <a:endParaRPr kumimoji="0" lang="en-US" sz="2800" b="1" i="1" u="none" strike="noStrike" kern="1200" cap="none" spc="0" normalizeH="0" baseline="0" noProof="0" dirty="0">
                <a:ln>
                  <a:noFill/>
                </a:ln>
                <a:solidFill>
                  <a:prstClr val="black"/>
                </a:solidFill>
                <a:effectLst/>
                <a:uLnTx/>
                <a:uFillTx/>
                <a:latin typeface="Calibri"/>
                <a:ea typeface="+mn-ea"/>
                <a:cs typeface="+mn-cs"/>
              </a:endParaRPr>
            </a:p>
          </p:txBody>
        </p:sp>
        <p:sp>
          <p:nvSpPr>
            <p:cNvPr id="92" name="Rectangle 91"/>
            <p:cNvSpPr/>
            <p:nvPr/>
          </p:nvSpPr>
          <p:spPr>
            <a:xfrm rot="10800000" flipV="1">
              <a:off x="3048006" y="1876423"/>
              <a:ext cx="2285982" cy="411477"/>
            </a:xfrm>
            <a:prstGeom prst="rect">
              <a:avLst/>
            </a:prstGeom>
            <a:solidFill>
              <a:schemeClr val="bg1">
                <a:lumMod val="9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grpSp>
      <p:sp>
        <p:nvSpPr>
          <p:cNvPr id="53" name="TextBox 52"/>
          <p:cNvSpPr txBox="1"/>
          <p:nvPr/>
        </p:nvSpPr>
        <p:spPr>
          <a:xfrm>
            <a:off x="304800" y="4876800"/>
            <a:ext cx="8534400"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1" u="none" strike="noStrike" kern="1200" cap="none" spc="0" normalizeH="0" baseline="0" noProof="0" dirty="0">
                <a:ln>
                  <a:noFill/>
                </a:ln>
                <a:solidFill>
                  <a:prstClr val="black"/>
                </a:solidFill>
                <a:effectLst/>
                <a:uLnTx/>
                <a:uFillTx/>
                <a:latin typeface="Calibri"/>
                <a:ea typeface="+mn-ea"/>
                <a:cs typeface="+mn-cs"/>
              </a:rPr>
              <a:t>DRAM Latency = </a:t>
            </a:r>
            <a:r>
              <a:rPr kumimoji="0" lang="en-US" sz="3200" b="0" i="1" u="none" strike="noStrike" kern="1200" cap="none" spc="0" normalizeH="0" baseline="0" noProof="0" dirty="0" err="1">
                <a:ln>
                  <a:noFill/>
                </a:ln>
                <a:solidFill>
                  <a:prstClr val="black"/>
                </a:solidFill>
                <a:effectLst/>
                <a:uLnTx/>
                <a:uFillTx/>
                <a:latin typeface="Calibri"/>
                <a:ea typeface="+mn-ea"/>
                <a:cs typeface="+mn-cs"/>
              </a:rPr>
              <a:t>Subarray</a:t>
            </a:r>
            <a:r>
              <a:rPr kumimoji="0" lang="en-US" sz="3200" b="0" i="1" u="none" strike="noStrike" kern="1200" cap="none" spc="0" normalizeH="0" baseline="0" noProof="0" dirty="0">
                <a:ln>
                  <a:noFill/>
                </a:ln>
                <a:solidFill>
                  <a:prstClr val="black"/>
                </a:solidFill>
                <a:effectLst/>
                <a:uLnTx/>
                <a:uFillTx/>
                <a:latin typeface="Calibri"/>
                <a:ea typeface="+mn-ea"/>
                <a:cs typeface="+mn-cs"/>
              </a:rPr>
              <a:t> Latency + I/O Latency</a:t>
            </a:r>
          </a:p>
        </p:txBody>
      </p:sp>
      <p:grpSp>
        <p:nvGrpSpPr>
          <p:cNvPr id="12" name="Group 11"/>
          <p:cNvGrpSpPr/>
          <p:nvPr/>
        </p:nvGrpSpPr>
        <p:grpSpPr>
          <a:xfrm>
            <a:off x="3048000" y="4800600"/>
            <a:ext cx="5562600" cy="1676400"/>
            <a:chOff x="2895600" y="4724400"/>
            <a:chExt cx="5562600" cy="1676400"/>
          </a:xfrm>
        </p:grpSpPr>
        <p:sp>
          <p:nvSpPr>
            <p:cNvPr id="5" name="Oval 4"/>
            <p:cNvSpPr/>
            <p:nvPr/>
          </p:nvSpPr>
          <p:spPr>
            <a:xfrm>
              <a:off x="2895600" y="4724400"/>
              <a:ext cx="3200400" cy="838200"/>
            </a:xfrm>
            <a:prstGeom prst="ellipse">
              <a:avLst/>
            </a:prstGeom>
            <a:no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7" name="Straight Arrow Connector 6"/>
            <p:cNvCxnSpPr/>
            <p:nvPr/>
          </p:nvCxnSpPr>
          <p:spPr>
            <a:xfrm>
              <a:off x="4503440" y="6019800"/>
              <a:ext cx="830560" cy="0"/>
            </a:xfrm>
            <a:prstGeom prst="straightConnector1">
              <a:avLst/>
            </a:prstGeom>
            <a:ln w="76200" cap="rnd">
              <a:solidFill>
                <a:srgbClr val="FF0000"/>
              </a:solidFill>
              <a:headEnd type="none" w="lg" len="med"/>
              <a:tailEnd type="arrow"/>
            </a:ln>
          </p:spPr>
          <p:style>
            <a:lnRef idx="1">
              <a:schemeClr val="accent1"/>
            </a:lnRef>
            <a:fillRef idx="0">
              <a:schemeClr val="accent1"/>
            </a:fillRef>
            <a:effectRef idx="0">
              <a:schemeClr val="accent1"/>
            </a:effectRef>
            <a:fontRef idx="minor">
              <a:schemeClr val="tx1"/>
            </a:fontRef>
          </p:style>
        </p:cxnSp>
        <p:cxnSp>
          <p:nvCxnSpPr>
            <p:cNvPr id="10" name="Straight Connector 9"/>
            <p:cNvCxnSpPr>
              <a:endCxn id="5" idx="4"/>
            </p:cNvCxnSpPr>
            <p:nvPr/>
          </p:nvCxnSpPr>
          <p:spPr>
            <a:xfrm flipV="1">
              <a:off x="4495795" y="5562600"/>
              <a:ext cx="5" cy="457200"/>
            </a:xfrm>
            <a:prstGeom prst="line">
              <a:avLst/>
            </a:prstGeom>
            <a:ln w="76200" cap="rnd">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61" name="TextBox 60"/>
            <p:cNvSpPr txBox="1"/>
            <p:nvPr/>
          </p:nvSpPr>
          <p:spPr>
            <a:xfrm>
              <a:off x="5486400" y="5692914"/>
              <a:ext cx="2971800"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1" u="none" strike="noStrike" kern="1200" cap="none" spc="0" normalizeH="0" baseline="0" noProof="0">
                  <a:ln>
                    <a:noFill/>
                  </a:ln>
                  <a:solidFill>
                    <a:srgbClr val="FF0000"/>
                  </a:solidFill>
                  <a:effectLst/>
                  <a:uLnTx/>
                  <a:uFillTx/>
                  <a:latin typeface="Calibri"/>
                  <a:ea typeface="+mn-ea"/>
                  <a:cs typeface="+mn-cs"/>
                </a:rPr>
                <a:t>Dominant</a:t>
              </a:r>
            </a:p>
          </p:txBody>
        </p:sp>
      </p:grpSp>
      <p:sp>
        <p:nvSpPr>
          <p:cNvPr id="35" name="Left Arrow 34"/>
          <p:cNvSpPr/>
          <p:nvPr/>
        </p:nvSpPr>
        <p:spPr>
          <a:xfrm rot="16200000">
            <a:off x="5493547" y="1745458"/>
            <a:ext cx="1676399"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tIns="9144" bIns="9144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err="1">
                <a:ln>
                  <a:noFill/>
                </a:ln>
                <a:solidFill>
                  <a:prstClr val="white"/>
                </a:solidFill>
                <a:effectLst/>
                <a:uLnTx/>
                <a:uFillTx/>
                <a:latin typeface="Calibri"/>
                <a:ea typeface="+mn-ea"/>
                <a:cs typeface="+mn-cs"/>
              </a:rPr>
              <a:t>Subarray</a:t>
            </a:r>
            <a:endParaRPr kumimoji="0" lang="en-US" sz="2600" b="1" i="0" u="none" strike="noStrike" kern="1200" cap="none" spc="0" normalizeH="0" baseline="0" noProof="0" dirty="0">
              <a:ln>
                <a:noFill/>
              </a:ln>
              <a:solidFill>
                <a:prstClr val="white"/>
              </a:solidFill>
              <a:effectLst/>
              <a:uLnTx/>
              <a:uFillTx/>
              <a:latin typeface="Calibri"/>
              <a:ea typeface="+mn-ea"/>
              <a:cs typeface="+mn-cs"/>
            </a:endParaRPr>
          </a:p>
        </p:txBody>
      </p:sp>
      <p:sp>
        <p:nvSpPr>
          <p:cNvPr id="36" name="Left Arrow 35"/>
          <p:cNvSpPr/>
          <p:nvPr/>
        </p:nvSpPr>
        <p:spPr>
          <a:xfrm rot="16200000">
            <a:off x="5689338" y="3285333"/>
            <a:ext cx="1339851"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tIns="9144" bIns="9144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a:ln>
                  <a:noFill/>
                </a:ln>
                <a:solidFill>
                  <a:prstClr val="white"/>
                </a:solidFill>
                <a:effectLst/>
                <a:uLnTx/>
                <a:uFillTx/>
                <a:latin typeface="Calibri"/>
                <a:ea typeface="+mn-ea"/>
                <a:cs typeface="+mn-cs"/>
              </a:rPr>
              <a:t>I/O</a:t>
            </a:r>
          </a:p>
        </p:txBody>
      </p:sp>
    </p:spTree>
    <p:extLst>
      <p:ext uri="{BB962C8B-B14F-4D97-AF65-F5344CB8AC3E}">
        <p14:creationId xmlns:p14="http://schemas.microsoft.com/office/powerpoint/2010/main" val="33511904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90"/>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79"/>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7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1"/>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4"/>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0"/>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70"/>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35"/>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36"/>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53"/>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xit" presetSubtype="0" fill="hold" grpId="1" nodeType="clickEffect">
                                  <p:stCondLst>
                                    <p:cond delay="0"/>
                                  </p:stCondLst>
                                  <p:childTnLst>
                                    <p:set>
                                      <p:cBhvr>
                                        <p:cTn id="44" dur="1" fill="hold">
                                          <p:stCondLst>
                                            <p:cond delay="0"/>
                                          </p:stCondLst>
                                        </p:cTn>
                                        <p:tgtEl>
                                          <p:spTgt spid="53"/>
                                        </p:tgtEl>
                                        <p:attrNameLst>
                                          <p:attrName>style.visibility</p:attrName>
                                        </p:attrNameLst>
                                      </p:cBhvr>
                                      <p:to>
                                        <p:strVal val="hidden"/>
                                      </p:to>
                                    </p:set>
                                  </p:childTnLst>
                                </p:cTn>
                              </p:par>
                              <p:par>
                                <p:cTn id="45" presetID="1" presetClass="entr" presetSubtype="0" fill="hold" grpId="0" nodeType="withEffect">
                                  <p:stCondLst>
                                    <p:cond delay="0"/>
                                  </p:stCondLst>
                                  <p:childTnLst>
                                    <p:set>
                                      <p:cBhvr>
                                        <p:cTn id="46" dur="1" fill="hold">
                                          <p:stCondLst>
                                            <p:cond delay="0"/>
                                          </p:stCondLst>
                                        </p:cTn>
                                        <p:tgtEl>
                                          <p:spTgt spid="57"/>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P spid="490" grpId="0"/>
      <p:bldP spid="72" grpId="0" animBg="1"/>
      <p:bldP spid="83" grpId="0"/>
      <p:bldP spid="20" grpId="0" animBg="1"/>
      <p:bldP spid="21" grpId="0" animBg="1"/>
      <p:bldP spid="23" grpId="0"/>
      <p:bldP spid="24" grpId="0"/>
      <p:bldP spid="53" grpId="0"/>
      <p:bldP spid="53" grpId="1"/>
      <p:bldP spid="35" grpId="0" animBg="1"/>
      <p:bldP spid="36" grpId="0" animBg="1"/>
    </p:bld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838200"/>
          </a:xfrm>
        </p:spPr>
        <p:txBody>
          <a:bodyPr>
            <a:normAutofit/>
          </a:bodyPr>
          <a:lstStyle/>
          <a:p>
            <a:r>
              <a:rPr lang="en-US" dirty="0"/>
              <a:t>   Why is the </a:t>
            </a:r>
            <a:r>
              <a:rPr lang="en-US" dirty="0" err="1"/>
              <a:t>Subarray</a:t>
            </a:r>
            <a:r>
              <a:rPr lang="en-US" dirty="0"/>
              <a:t> So Slow?</a:t>
            </a:r>
          </a:p>
        </p:txBody>
      </p:sp>
      <p:sp>
        <p:nvSpPr>
          <p:cNvPr id="97" name="Rectangle 96"/>
          <p:cNvSpPr/>
          <p:nvPr/>
        </p:nvSpPr>
        <p:spPr>
          <a:xfrm>
            <a:off x="533400" y="990598"/>
            <a:ext cx="3309853"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1" u="none" strike="noStrike" kern="1200" cap="none" spc="0" normalizeH="0" baseline="0" noProof="0" dirty="0" err="1">
                <a:ln>
                  <a:noFill/>
                </a:ln>
                <a:solidFill>
                  <a:prstClr val="black"/>
                </a:solidFill>
                <a:effectLst/>
                <a:uLnTx/>
                <a:uFillTx/>
                <a:latin typeface="Calibri"/>
                <a:ea typeface="+mn-ea"/>
                <a:cs typeface="+mn-cs"/>
              </a:rPr>
              <a:t>Subarray</a:t>
            </a:r>
            <a:endParaRPr kumimoji="0" lang="en-US" sz="3200" b="1" i="1" u="none" strike="noStrike" kern="1200" cap="none" spc="0" normalizeH="0" baseline="0" noProof="0" dirty="0">
              <a:ln>
                <a:noFill/>
              </a:ln>
              <a:solidFill>
                <a:prstClr val="black"/>
              </a:solidFill>
              <a:effectLst/>
              <a:uLnTx/>
              <a:uFillTx/>
              <a:latin typeface="Calibri"/>
              <a:ea typeface="+mn-ea"/>
              <a:cs typeface="+mn-cs"/>
            </a:endParaRPr>
          </a:p>
        </p:txBody>
      </p:sp>
      <p:grpSp>
        <p:nvGrpSpPr>
          <p:cNvPr id="243" name="Group 242"/>
          <p:cNvGrpSpPr/>
          <p:nvPr/>
        </p:nvGrpSpPr>
        <p:grpSpPr>
          <a:xfrm>
            <a:off x="281942" y="1600204"/>
            <a:ext cx="3451858" cy="3200400"/>
            <a:chOff x="281942" y="1828802"/>
            <a:chExt cx="3451858" cy="3200400"/>
          </a:xfrm>
        </p:grpSpPr>
        <p:sp>
          <p:nvSpPr>
            <p:cNvPr id="200" name="Rectangle 199"/>
            <p:cNvSpPr/>
            <p:nvPr/>
          </p:nvSpPr>
          <p:spPr>
            <a:xfrm>
              <a:off x="3058393" y="4192806"/>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01" name="Straight Arrow Connector 200"/>
            <p:cNvCxnSpPr>
              <a:stCxn id="200" idx="0"/>
            </p:cNvCxnSpPr>
            <p:nvPr/>
          </p:nvCxnSpPr>
          <p:spPr>
            <a:xfrm flipV="1">
              <a:off x="3241273" y="1828802"/>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3" name="Rectangle 202"/>
            <p:cNvSpPr/>
            <p:nvPr/>
          </p:nvSpPr>
          <p:spPr>
            <a:xfrm>
              <a:off x="2601193" y="4192806"/>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04" name="Straight Arrow Connector 203"/>
            <p:cNvCxnSpPr>
              <a:stCxn id="203" idx="0"/>
            </p:cNvCxnSpPr>
            <p:nvPr/>
          </p:nvCxnSpPr>
          <p:spPr>
            <a:xfrm flipV="1">
              <a:off x="2784073" y="1828802"/>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6" name="Rectangle 205"/>
            <p:cNvSpPr/>
            <p:nvPr/>
          </p:nvSpPr>
          <p:spPr>
            <a:xfrm>
              <a:off x="2143993" y="4192806"/>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07" name="Straight Arrow Connector 206"/>
            <p:cNvCxnSpPr>
              <a:stCxn id="206" idx="0"/>
            </p:cNvCxnSpPr>
            <p:nvPr/>
          </p:nvCxnSpPr>
          <p:spPr>
            <a:xfrm flipV="1">
              <a:off x="2326873" y="1828802"/>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9" name="Rectangle 208"/>
            <p:cNvSpPr/>
            <p:nvPr/>
          </p:nvSpPr>
          <p:spPr>
            <a:xfrm>
              <a:off x="1686793" y="4192806"/>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10" name="Straight Arrow Connector 209"/>
            <p:cNvCxnSpPr>
              <a:stCxn id="209" idx="0"/>
            </p:cNvCxnSpPr>
            <p:nvPr/>
          </p:nvCxnSpPr>
          <p:spPr>
            <a:xfrm flipV="1">
              <a:off x="1869673" y="1828802"/>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12" name="Rectangle 211"/>
            <p:cNvSpPr/>
            <p:nvPr/>
          </p:nvSpPr>
          <p:spPr>
            <a:xfrm>
              <a:off x="1229593" y="4192806"/>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13" name="Straight Arrow Connector 212"/>
            <p:cNvCxnSpPr>
              <a:stCxn id="212" idx="0"/>
            </p:cNvCxnSpPr>
            <p:nvPr/>
          </p:nvCxnSpPr>
          <p:spPr>
            <a:xfrm flipV="1">
              <a:off x="1412473" y="1828802"/>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15" name="Straight Arrow Connector 214"/>
            <p:cNvCxnSpPr>
              <a:endCxn id="216" idx="3"/>
            </p:cNvCxnSpPr>
            <p:nvPr/>
          </p:nvCxnSpPr>
          <p:spPr>
            <a:xfrm flipH="1">
              <a:off x="1104900" y="2099212"/>
              <a:ext cx="245364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16" name="Rectangle 215"/>
            <p:cNvSpPr/>
            <p:nvPr/>
          </p:nvSpPr>
          <p:spPr>
            <a:xfrm>
              <a:off x="739140" y="1916332"/>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sp>
          <p:nvSpPr>
            <p:cNvPr id="244" name="Oval 243"/>
            <p:cNvSpPr/>
            <p:nvPr/>
          </p:nvSpPr>
          <p:spPr>
            <a:xfrm>
              <a:off x="3063156" y="19202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45" name="Oval 244"/>
            <p:cNvSpPr/>
            <p:nvPr/>
          </p:nvSpPr>
          <p:spPr>
            <a:xfrm>
              <a:off x="2605956" y="19202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46" name="Oval 245"/>
            <p:cNvSpPr/>
            <p:nvPr/>
          </p:nvSpPr>
          <p:spPr>
            <a:xfrm>
              <a:off x="2148756" y="19202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47" name="Oval 246"/>
            <p:cNvSpPr/>
            <p:nvPr/>
          </p:nvSpPr>
          <p:spPr>
            <a:xfrm>
              <a:off x="1691556" y="19202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48" name="Oval 247"/>
            <p:cNvSpPr/>
            <p:nvPr/>
          </p:nvSpPr>
          <p:spPr>
            <a:xfrm>
              <a:off x="1234356" y="19202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cxnSp>
          <p:nvCxnSpPr>
            <p:cNvPr id="250" name="Straight Arrow Connector 249"/>
            <p:cNvCxnSpPr>
              <a:endCxn id="251" idx="3"/>
            </p:cNvCxnSpPr>
            <p:nvPr/>
          </p:nvCxnSpPr>
          <p:spPr>
            <a:xfrm flipH="1">
              <a:off x="1104900" y="2556412"/>
              <a:ext cx="245364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1" name="Rectangle 250"/>
            <p:cNvSpPr/>
            <p:nvPr/>
          </p:nvSpPr>
          <p:spPr>
            <a:xfrm>
              <a:off x="739140" y="2373532"/>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sp>
          <p:nvSpPr>
            <p:cNvPr id="253" name="Oval 252"/>
            <p:cNvSpPr/>
            <p:nvPr/>
          </p:nvSpPr>
          <p:spPr>
            <a:xfrm>
              <a:off x="3063156" y="23774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54" name="Oval 253"/>
            <p:cNvSpPr/>
            <p:nvPr/>
          </p:nvSpPr>
          <p:spPr>
            <a:xfrm>
              <a:off x="2605956" y="23774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55" name="Oval 254"/>
            <p:cNvSpPr/>
            <p:nvPr/>
          </p:nvSpPr>
          <p:spPr>
            <a:xfrm>
              <a:off x="2148756" y="23774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56" name="Oval 255"/>
            <p:cNvSpPr/>
            <p:nvPr/>
          </p:nvSpPr>
          <p:spPr>
            <a:xfrm>
              <a:off x="1691556" y="23774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57" name="Oval 256"/>
            <p:cNvSpPr/>
            <p:nvPr/>
          </p:nvSpPr>
          <p:spPr>
            <a:xfrm>
              <a:off x="1234356" y="23774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cxnSp>
          <p:nvCxnSpPr>
            <p:cNvPr id="258" name="Straight Arrow Connector 257"/>
            <p:cNvCxnSpPr>
              <a:endCxn id="259" idx="3"/>
            </p:cNvCxnSpPr>
            <p:nvPr/>
          </p:nvCxnSpPr>
          <p:spPr>
            <a:xfrm flipH="1">
              <a:off x="1104900" y="3013612"/>
              <a:ext cx="245364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9" name="Rectangle 258"/>
            <p:cNvSpPr/>
            <p:nvPr/>
          </p:nvSpPr>
          <p:spPr>
            <a:xfrm>
              <a:off x="739140" y="2830732"/>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sp>
          <p:nvSpPr>
            <p:cNvPr id="261" name="Oval 260"/>
            <p:cNvSpPr/>
            <p:nvPr/>
          </p:nvSpPr>
          <p:spPr>
            <a:xfrm>
              <a:off x="3063156" y="28346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62" name="Oval 261"/>
            <p:cNvSpPr/>
            <p:nvPr/>
          </p:nvSpPr>
          <p:spPr>
            <a:xfrm>
              <a:off x="2605956" y="28346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63" name="Oval 262"/>
            <p:cNvSpPr/>
            <p:nvPr/>
          </p:nvSpPr>
          <p:spPr>
            <a:xfrm>
              <a:off x="2148756" y="28346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64" name="Oval 263"/>
            <p:cNvSpPr/>
            <p:nvPr/>
          </p:nvSpPr>
          <p:spPr>
            <a:xfrm>
              <a:off x="1691556" y="28346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65" name="Oval 264"/>
            <p:cNvSpPr/>
            <p:nvPr/>
          </p:nvSpPr>
          <p:spPr>
            <a:xfrm>
              <a:off x="1234356" y="28346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cxnSp>
          <p:nvCxnSpPr>
            <p:cNvPr id="266" name="Straight Arrow Connector 265"/>
            <p:cNvCxnSpPr>
              <a:endCxn id="267" idx="3"/>
            </p:cNvCxnSpPr>
            <p:nvPr/>
          </p:nvCxnSpPr>
          <p:spPr>
            <a:xfrm flipH="1">
              <a:off x="1104900" y="3470812"/>
              <a:ext cx="245364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67" name="Rectangle 266"/>
            <p:cNvSpPr/>
            <p:nvPr/>
          </p:nvSpPr>
          <p:spPr>
            <a:xfrm>
              <a:off x="739140" y="3287932"/>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sp>
          <p:nvSpPr>
            <p:cNvPr id="269" name="Oval 268"/>
            <p:cNvSpPr/>
            <p:nvPr/>
          </p:nvSpPr>
          <p:spPr>
            <a:xfrm>
              <a:off x="3063156" y="32918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70" name="Oval 269"/>
            <p:cNvSpPr/>
            <p:nvPr/>
          </p:nvSpPr>
          <p:spPr>
            <a:xfrm>
              <a:off x="2605956" y="32918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71" name="Oval 270"/>
            <p:cNvSpPr/>
            <p:nvPr/>
          </p:nvSpPr>
          <p:spPr>
            <a:xfrm>
              <a:off x="2148756" y="32918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72" name="Oval 271"/>
            <p:cNvSpPr/>
            <p:nvPr/>
          </p:nvSpPr>
          <p:spPr>
            <a:xfrm>
              <a:off x="1691556" y="32918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73" name="Oval 272"/>
            <p:cNvSpPr/>
            <p:nvPr/>
          </p:nvSpPr>
          <p:spPr>
            <a:xfrm>
              <a:off x="1234356" y="32918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cxnSp>
          <p:nvCxnSpPr>
            <p:cNvPr id="274" name="Straight Arrow Connector 273"/>
            <p:cNvCxnSpPr>
              <a:endCxn id="275" idx="3"/>
            </p:cNvCxnSpPr>
            <p:nvPr/>
          </p:nvCxnSpPr>
          <p:spPr>
            <a:xfrm flipH="1">
              <a:off x="1104900" y="3928012"/>
              <a:ext cx="245364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75" name="Rectangle 274"/>
            <p:cNvSpPr/>
            <p:nvPr/>
          </p:nvSpPr>
          <p:spPr>
            <a:xfrm>
              <a:off x="739140" y="3745132"/>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sp>
          <p:nvSpPr>
            <p:cNvPr id="277" name="Oval 276"/>
            <p:cNvSpPr/>
            <p:nvPr/>
          </p:nvSpPr>
          <p:spPr>
            <a:xfrm>
              <a:off x="3063156" y="37490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78" name="Oval 277"/>
            <p:cNvSpPr/>
            <p:nvPr/>
          </p:nvSpPr>
          <p:spPr>
            <a:xfrm>
              <a:off x="2605956" y="37490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79" name="Oval 278"/>
            <p:cNvSpPr/>
            <p:nvPr/>
          </p:nvSpPr>
          <p:spPr>
            <a:xfrm>
              <a:off x="2148756" y="37490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80" name="Oval 279"/>
            <p:cNvSpPr/>
            <p:nvPr/>
          </p:nvSpPr>
          <p:spPr>
            <a:xfrm>
              <a:off x="1691556" y="37490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81" name="Oval 280"/>
            <p:cNvSpPr/>
            <p:nvPr/>
          </p:nvSpPr>
          <p:spPr>
            <a:xfrm>
              <a:off x="1234356" y="37490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19" name="Rectangle 118"/>
            <p:cNvSpPr/>
            <p:nvPr/>
          </p:nvSpPr>
          <p:spPr>
            <a:xfrm rot="16200000">
              <a:off x="-624387" y="2827472"/>
              <a:ext cx="2193660" cy="381001"/>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row decoder</a:t>
              </a:r>
            </a:p>
          </p:txBody>
        </p:sp>
        <p:sp>
          <p:nvSpPr>
            <p:cNvPr id="120" name="Rectangle 119"/>
            <p:cNvSpPr/>
            <p:nvPr/>
          </p:nvSpPr>
          <p:spPr>
            <a:xfrm>
              <a:off x="937176" y="4549142"/>
              <a:ext cx="2796624" cy="480060"/>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sense amplifier</a:t>
              </a:r>
            </a:p>
          </p:txBody>
        </p:sp>
      </p:grpSp>
      <p:grpSp>
        <p:nvGrpSpPr>
          <p:cNvPr id="242" name="Group 241"/>
          <p:cNvGrpSpPr/>
          <p:nvPr/>
        </p:nvGrpSpPr>
        <p:grpSpPr>
          <a:xfrm>
            <a:off x="5501640" y="990598"/>
            <a:ext cx="2880359" cy="3337564"/>
            <a:chOff x="5501640" y="1219196"/>
            <a:chExt cx="2880359" cy="3337564"/>
          </a:xfrm>
        </p:grpSpPr>
        <p:sp>
          <p:nvSpPr>
            <p:cNvPr id="179" name="Oval 178"/>
            <p:cNvSpPr/>
            <p:nvPr/>
          </p:nvSpPr>
          <p:spPr>
            <a:xfrm>
              <a:off x="5910346" y="2144960"/>
              <a:ext cx="2052554" cy="2046040"/>
            </a:xfrm>
            <a:prstGeom prst="ellipse">
              <a:avLst/>
            </a:prstGeom>
            <a:solidFill>
              <a:schemeClr val="accent1">
                <a:lumMod val="20000"/>
                <a:lumOff val="80000"/>
              </a:schemeClr>
            </a:solidFill>
            <a:ln w="19050">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80" name="Rectangle 179"/>
            <p:cNvSpPr/>
            <p:nvPr/>
          </p:nvSpPr>
          <p:spPr>
            <a:xfrm>
              <a:off x="5501640" y="1916360"/>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81" name="Straight Arrow Connector 180"/>
            <p:cNvCxnSpPr>
              <a:endCxn id="180" idx="3"/>
            </p:cNvCxnSpPr>
            <p:nvPr/>
          </p:nvCxnSpPr>
          <p:spPr>
            <a:xfrm flipH="1">
              <a:off x="5867400" y="2099240"/>
              <a:ext cx="228600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83" name="Rectangle 182"/>
            <p:cNvSpPr/>
            <p:nvPr/>
          </p:nvSpPr>
          <p:spPr>
            <a:xfrm rot="16200000">
              <a:off x="5551083" y="3070878"/>
              <a:ext cx="1142999" cy="357964"/>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capacitor</a:t>
              </a:r>
            </a:p>
          </p:txBody>
        </p:sp>
        <p:sp>
          <p:nvSpPr>
            <p:cNvPr id="184" name="Rectangle 183"/>
            <p:cNvSpPr/>
            <p:nvPr/>
          </p:nvSpPr>
          <p:spPr>
            <a:xfrm>
              <a:off x="6672346" y="2754560"/>
              <a:ext cx="1295400" cy="375491"/>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a:ea typeface="+mn-ea"/>
                  <a:cs typeface="+mn-cs"/>
                </a:rPr>
                <a:t>access</a:t>
              </a:r>
            </a:p>
          </p:txBody>
        </p:sp>
        <p:sp>
          <p:nvSpPr>
            <p:cNvPr id="185" name="Rectangle 184"/>
            <p:cNvSpPr/>
            <p:nvPr/>
          </p:nvSpPr>
          <p:spPr>
            <a:xfrm>
              <a:off x="6672346" y="2889676"/>
              <a:ext cx="1279459" cy="431479"/>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a:ea typeface="+mn-ea"/>
                  <a:cs typeface="+mn-cs"/>
                </a:rPr>
                <a:t>transistor</a:t>
              </a:r>
            </a:p>
          </p:txBody>
        </p:sp>
        <p:sp>
          <p:nvSpPr>
            <p:cNvPr id="186" name="Rectangle 185"/>
            <p:cNvSpPr/>
            <p:nvPr/>
          </p:nvSpPr>
          <p:spPr>
            <a:xfrm>
              <a:off x="5757946" y="1762156"/>
              <a:ext cx="2064789" cy="327041"/>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err="1">
                  <a:ln>
                    <a:noFill/>
                  </a:ln>
                  <a:solidFill>
                    <a:prstClr val="black"/>
                  </a:solidFill>
                  <a:effectLst/>
                  <a:uLnTx/>
                  <a:uFillTx/>
                  <a:latin typeface="Calibri"/>
                  <a:ea typeface="+mn-ea"/>
                  <a:cs typeface="+mn-cs"/>
                </a:rPr>
                <a:t>wordline</a:t>
              </a:r>
              <a:endParaRPr kumimoji="0" lang="en-US" sz="2000" b="0" i="0" u="none" strike="noStrike" kern="1200" cap="none" spc="0" normalizeH="0" baseline="0" noProof="0">
                <a:ln>
                  <a:noFill/>
                </a:ln>
                <a:solidFill>
                  <a:prstClr val="black"/>
                </a:solidFill>
                <a:effectLst/>
                <a:uLnTx/>
                <a:uFillTx/>
                <a:latin typeface="Calibri"/>
                <a:ea typeface="+mn-ea"/>
                <a:cs typeface="+mn-cs"/>
              </a:endParaRPr>
            </a:p>
          </p:txBody>
        </p:sp>
        <p:sp>
          <p:nvSpPr>
            <p:cNvPr id="187" name="Rectangle 186"/>
            <p:cNvSpPr/>
            <p:nvPr/>
          </p:nvSpPr>
          <p:spPr>
            <a:xfrm rot="16200000">
              <a:off x="7349868" y="3158868"/>
              <a:ext cx="1706594" cy="357669"/>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err="1">
                  <a:ln>
                    <a:noFill/>
                  </a:ln>
                  <a:solidFill>
                    <a:prstClr val="black"/>
                  </a:solidFill>
                  <a:effectLst/>
                  <a:uLnTx/>
                  <a:uFillTx/>
                  <a:latin typeface="Calibri"/>
                  <a:ea typeface="+mn-ea"/>
                  <a:cs typeface="+mn-cs"/>
                </a:rPr>
                <a:t>bitline</a:t>
              </a:r>
              <a:endParaRPr kumimoji="0" lang="en-US" sz="2000" b="0" i="0" u="none" strike="noStrike" kern="1200" cap="none" spc="0" normalizeH="0" baseline="0" noProof="0">
                <a:ln>
                  <a:noFill/>
                </a:ln>
                <a:solidFill>
                  <a:prstClr val="black"/>
                </a:solidFill>
                <a:effectLst/>
                <a:uLnTx/>
                <a:uFillTx/>
                <a:latin typeface="Calibri"/>
                <a:ea typeface="+mn-ea"/>
                <a:cs typeface="+mn-cs"/>
              </a:endParaRPr>
            </a:p>
          </p:txBody>
        </p:sp>
        <p:cxnSp>
          <p:nvCxnSpPr>
            <p:cNvPr id="188" name="Straight Arrow Connector 187"/>
            <p:cNvCxnSpPr/>
            <p:nvPr/>
          </p:nvCxnSpPr>
          <p:spPr>
            <a:xfrm flipV="1">
              <a:off x="8013466" y="1975763"/>
              <a:ext cx="0" cy="2291437"/>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89" name="Straight Arrow Connector 188"/>
            <p:cNvCxnSpPr/>
            <p:nvPr/>
          </p:nvCxnSpPr>
          <p:spPr>
            <a:xfrm flipV="1">
              <a:off x="7291581" y="2360845"/>
              <a:ext cx="0" cy="137012"/>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0" name="Straight Arrow Connector 189"/>
            <p:cNvCxnSpPr/>
            <p:nvPr/>
          </p:nvCxnSpPr>
          <p:spPr>
            <a:xfrm flipH="1">
              <a:off x="7071068" y="2504208"/>
              <a:ext cx="439480"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1" name="Straight Arrow Connector 190"/>
            <p:cNvCxnSpPr/>
            <p:nvPr/>
          </p:nvCxnSpPr>
          <p:spPr>
            <a:xfrm flipH="1" flipV="1">
              <a:off x="7510546" y="2602160"/>
              <a:ext cx="1" cy="2286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2" name="Straight Arrow Connector 191"/>
            <p:cNvCxnSpPr/>
            <p:nvPr/>
          </p:nvCxnSpPr>
          <p:spPr>
            <a:xfrm flipH="1">
              <a:off x="7071068" y="2602160"/>
              <a:ext cx="439480"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3" name="Straight Arrow Connector 192"/>
            <p:cNvCxnSpPr/>
            <p:nvPr/>
          </p:nvCxnSpPr>
          <p:spPr>
            <a:xfrm>
              <a:off x="7510546" y="2830760"/>
              <a:ext cx="170121"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4" name="Straight Arrow Connector 193"/>
            <p:cNvCxnSpPr/>
            <p:nvPr/>
          </p:nvCxnSpPr>
          <p:spPr>
            <a:xfrm>
              <a:off x="6900946" y="2830760"/>
              <a:ext cx="170122"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5" name="Straight Arrow Connector 194"/>
            <p:cNvCxnSpPr/>
            <p:nvPr/>
          </p:nvCxnSpPr>
          <p:spPr>
            <a:xfrm flipH="1" flipV="1">
              <a:off x="7071067" y="2602160"/>
              <a:ext cx="1" cy="2286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6" name="Straight Arrow Connector 195"/>
            <p:cNvCxnSpPr/>
            <p:nvPr/>
          </p:nvCxnSpPr>
          <p:spPr>
            <a:xfrm>
              <a:off x="7291581" y="2099240"/>
              <a:ext cx="1" cy="282966"/>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7" name="Straight Arrow Connector 196"/>
            <p:cNvCxnSpPr/>
            <p:nvPr/>
          </p:nvCxnSpPr>
          <p:spPr>
            <a:xfrm flipH="1">
              <a:off x="7680667" y="2830760"/>
              <a:ext cx="332799"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8" name="Elbow Connector 197"/>
            <p:cNvCxnSpPr/>
            <p:nvPr/>
          </p:nvCxnSpPr>
          <p:spPr>
            <a:xfrm rot="10800000" flipV="1">
              <a:off x="6519946" y="2833142"/>
              <a:ext cx="381001" cy="226217"/>
            </a:xfrm>
            <a:prstGeom prst="bentConnector3">
              <a:avLst>
                <a:gd name="adj1" fmla="val 100625"/>
              </a:avLst>
            </a:prstGeom>
            <a:ln w="254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17" name="Straight Arrow Connector 216"/>
            <p:cNvCxnSpPr/>
            <p:nvPr/>
          </p:nvCxnSpPr>
          <p:spPr>
            <a:xfrm>
              <a:off x="6519945" y="3541133"/>
              <a:ext cx="0" cy="280226"/>
            </a:xfrm>
            <a:prstGeom prst="straightConnector1">
              <a:avLst/>
            </a:prstGeom>
            <a:ln w="25400">
              <a:solidFill>
                <a:schemeClr val="tx1"/>
              </a:solidFill>
              <a:headEnd type="none" w="lg" len="med"/>
              <a:tailEnd type="triangle" w="lg" len="med"/>
            </a:ln>
            <a:effectLst/>
          </p:spPr>
          <p:style>
            <a:lnRef idx="1">
              <a:schemeClr val="accent1"/>
            </a:lnRef>
            <a:fillRef idx="0">
              <a:schemeClr val="accent1"/>
            </a:fillRef>
            <a:effectRef idx="0">
              <a:schemeClr val="accent1"/>
            </a:effectRef>
            <a:fontRef idx="minor">
              <a:schemeClr val="tx1"/>
            </a:fontRef>
          </p:style>
        </p:cxnSp>
        <p:cxnSp>
          <p:nvCxnSpPr>
            <p:cNvPr id="218" name="Straight Arrow Connector 217"/>
            <p:cNvCxnSpPr/>
            <p:nvPr/>
          </p:nvCxnSpPr>
          <p:spPr>
            <a:xfrm flipV="1">
              <a:off x="6519945" y="3059360"/>
              <a:ext cx="0" cy="1336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19" name="Straight Arrow Connector 218"/>
            <p:cNvCxnSpPr/>
            <p:nvPr/>
          </p:nvCxnSpPr>
          <p:spPr>
            <a:xfrm flipH="1">
              <a:off x="6291347" y="3426484"/>
              <a:ext cx="457198"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20" name="Straight Arrow Connector 219"/>
            <p:cNvCxnSpPr/>
            <p:nvPr/>
          </p:nvCxnSpPr>
          <p:spPr>
            <a:xfrm flipH="1">
              <a:off x="6291347" y="3192960"/>
              <a:ext cx="457198"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21" name="Straight Arrow Connector 220"/>
            <p:cNvCxnSpPr/>
            <p:nvPr/>
          </p:nvCxnSpPr>
          <p:spPr>
            <a:xfrm flipV="1">
              <a:off x="6519945" y="3426485"/>
              <a:ext cx="0" cy="11464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2" name="Rectangle 221"/>
            <p:cNvSpPr/>
            <p:nvPr/>
          </p:nvSpPr>
          <p:spPr>
            <a:xfrm>
              <a:off x="7830586" y="4191000"/>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sp>
          <p:nvSpPr>
            <p:cNvPr id="230" name="Rectangle 229"/>
            <p:cNvSpPr/>
            <p:nvPr/>
          </p:nvSpPr>
          <p:spPr>
            <a:xfrm>
              <a:off x="5501640" y="1219196"/>
              <a:ext cx="2522690"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Cell</a:t>
              </a:r>
            </a:p>
          </p:txBody>
        </p:sp>
      </p:grpSp>
      <p:grpSp>
        <p:nvGrpSpPr>
          <p:cNvPr id="240" name="Group 239"/>
          <p:cNvGrpSpPr/>
          <p:nvPr/>
        </p:nvGrpSpPr>
        <p:grpSpPr>
          <a:xfrm>
            <a:off x="5072146" y="3962402"/>
            <a:ext cx="3386053" cy="838200"/>
            <a:chOff x="5072146" y="4191000"/>
            <a:chExt cx="3386053" cy="838200"/>
          </a:xfrm>
        </p:grpSpPr>
        <p:sp>
          <p:nvSpPr>
            <p:cNvPr id="234" name="Rectangle 233"/>
            <p:cNvSpPr/>
            <p:nvPr/>
          </p:nvSpPr>
          <p:spPr>
            <a:xfrm>
              <a:off x="5072146" y="4495800"/>
              <a:ext cx="3386053" cy="53340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srgbClr val="FF0000"/>
                  </a:solidFill>
                  <a:effectLst/>
                  <a:uLnTx/>
                  <a:uFillTx/>
                  <a:latin typeface="Calibri"/>
                  <a:ea typeface="+mn-ea"/>
                  <a:cs typeface="+mn-cs"/>
                </a:rPr>
                <a:t>large sense amplifier</a:t>
              </a:r>
            </a:p>
          </p:txBody>
        </p:sp>
        <p:sp>
          <p:nvSpPr>
            <p:cNvPr id="237" name="Rectangle 236"/>
            <p:cNvSpPr/>
            <p:nvPr/>
          </p:nvSpPr>
          <p:spPr>
            <a:xfrm>
              <a:off x="7833610" y="4191000"/>
              <a:ext cx="365760" cy="365760"/>
            </a:xfrm>
            <a:prstGeom prst="rect">
              <a:avLst/>
            </a:prstGeom>
            <a:solidFill>
              <a:schemeClr val="accent2"/>
            </a:solidFill>
            <a:ln w="50800">
              <a:solidFill>
                <a:srgbClr val="FF0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33" name="Group 132"/>
          <p:cNvGrpSpPr/>
          <p:nvPr/>
        </p:nvGrpSpPr>
        <p:grpSpPr>
          <a:xfrm>
            <a:off x="3048000" y="1474386"/>
            <a:ext cx="1003835" cy="2855580"/>
            <a:chOff x="7338060" y="1622874"/>
            <a:chExt cx="1003835" cy="2855580"/>
          </a:xfrm>
        </p:grpSpPr>
        <p:sp>
          <p:nvSpPr>
            <p:cNvPr id="139" name="Rounded Rectangle 138"/>
            <p:cNvSpPr/>
            <p:nvPr/>
          </p:nvSpPr>
          <p:spPr>
            <a:xfrm rot="16200000">
              <a:off x="6824570" y="2669765"/>
              <a:ext cx="2564215" cy="470434"/>
            </a:xfrm>
            <a:prstGeom prst="roundRect">
              <a:avLst>
                <a:gd name="adj" fmla="val 12383"/>
              </a:avLst>
            </a:prstGeom>
            <a:noFill/>
            <a:ln w="3810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1" u="none" strike="noStrike" kern="1200" cap="none" spc="0" normalizeH="0" baseline="0" noProof="0" dirty="0" err="1">
                  <a:ln>
                    <a:noFill/>
                  </a:ln>
                  <a:solidFill>
                    <a:srgbClr val="FF0000"/>
                  </a:solidFill>
                  <a:effectLst/>
                  <a:uLnTx/>
                  <a:uFillTx/>
                  <a:latin typeface="Calibri"/>
                  <a:ea typeface="+mn-ea"/>
                  <a:cs typeface="Calibri"/>
                </a:rPr>
                <a:t>bitline</a:t>
              </a:r>
              <a:r>
                <a:rPr kumimoji="0" lang="en-US" sz="2400" b="1" i="1" u="none" strike="noStrike" kern="1200" cap="none" spc="0" normalizeH="0" baseline="0" noProof="0" dirty="0">
                  <a:ln>
                    <a:noFill/>
                  </a:ln>
                  <a:solidFill>
                    <a:srgbClr val="FF0000"/>
                  </a:solidFill>
                  <a:effectLst/>
                  <a:uLnTx/>
                  <a:uFillTx/>
                  <a:latin typeface="Calibri"/>
                  <a:ea typeface="+mn-ea"/>
                  <a:cs typeface="Calibri"/>
                </a:rPr>
                <a:t>: 512 cells</a:t>
              </a:r>
            </a:p>
          </p:txBody>
        </p:sp>
        <p:cxnSp>
          <p:nvCxnSpPr>
            <p:cNvPr id="134" name="Straight Arrow Connector 133"/>
            <p:cNvCxnSpPr/>
            <p:nvPr/>
          </p:nvCxnSpPr>
          <p:spPr>
            <a:xfrm>
              <a:off x="7947657" y="1977290"/>
              <a:ext cx="0" cy="1981200"/>
            </a:xfrm>
            <a:prstGeom prst="straightConnector1">
              <a:avLst/>
            </a:prstGeom>
            <a:ln w="254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5" name="Straight Arrow Connector 134"/>
            <p:cNvCxnSpPr/>
            <p:nvPr/>
          </p:nvCxnSpPr>
          <p:spPr>
            <a:xfrm flipH="1" flipV="1">
              <a:off x="7871460" y="1895653"/>
              <a:ext cx="76198" cy="81637"/>
            </a:xfrm>
            <a:prstGeom prst="straightConnector1">
              <a:avLst/>
            </a:prstGeom>
            <a:ln w="254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6" name="Straight Arrow Connector 135"/>
            <p:cNvCxnSpPr/>
            <p:nvPr/>
          </p:nvCxnSpPr>
          <p:spPr>
            <a:xfrm flipV="1">
              <a:off x="7871460" y="3958490"/>
              <a:ext cx="76198" cy="83508"/>
            </a:xfrm>
            <a:prstGeom prst="straightConnector1">
              <a:avLst/>
            </a:prstGeom>
            <a:ln w="254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51" name="Rectangle 150"/>
            <p:cNvSpPr/>
            <p:nvPr/>
          </p:nvSpPr>
          <p:spPr>
            <a:xfrm>
              <a:off x="7338060" y="4112694"/>
              <a:ext cx="365760" cy="365760"/>
            </a:xfrm>
            <a:prstGeom prst="rect">
              <a:avLst/>
            </a:prstGeom>
            <a:solidFill>
              <a:schemeClr val="accent2"/>
            </a:solidFill>
            <a:ln w="50800">
              <a:solidFill>
                <a:srgbClr val="FF0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52" name="Straight Arrow Connector 151"/>
            <p:cNvCxnSpPr>
              <a:stCxn id="151" idx="0"/>
            </p:cNvCxnSpPr>
            <p:nvPr/>
          </p:nvCxnSpPr>
          <p:spPr>
            <a:xfrm flipV="1">
              <a:off x="7520940" y="1748692"/>
              <a:ext cx="4763" cy="2364002"/>
            </a:xfrm>
            <a:prstGeom prst="straightConnector1">
              <a:avLst/>
            </a:prstGeom>
            <a:ln w="50800" cap="rnd">
              <a:solidFill>
                <a:srgbClr val="FF0000"/>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4" name="Oval 153"/>
            <p:cNvSpPr/>
            <p:nvPr/>
          </p:nvSpPr>
          <p:spPr>
            <a:xfrm>
              <a:off x="7342823" y="1840130"/>
              <a:ext cx="365760" cy="365760"/>
            </a:xfrm>
            <a:prstGeom prst="ellipse">
              <a:avLst/>
            </a:prstGeom>
            <a:solidFill>
              <a:schemeClr val="bg1"/>
            </a:solid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55" name="Oval 154"/>
            <p:cNvSpPr/>
            <p:nvPr/>
          </p:nvSpPr>
          <p:spPr>
            <a:xfrm>
              <a:off x="7342823" y="2297330"/>
              <a:ext cx="365760" cy="365760"/>
            </a:xfrm>
            <a:prstGeom prst="ellipse">
              <a:avLst/>
            </a:prstGeom>
            <a:solidFill>
              <a:schemeClr val="bg1"/>
            </a:solid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56" name="Oval 155"/>
            <p:cNvSpPr/>
            <p:nvPr/>
          </p:nvSpPr>
          <p:spPr>
            <a:xfrm>
              <a:off x="7342823" y="2754530"/>
              <a:ext cx="365760" cy="365760"/>
            </a:xfrm>
            <a:prstGeom prst="ellipse">
              <a:avLst/>
            </a:prstGeom>
            <a:solidFill>
              <a:schemeClr val="bg1"/>
            </a:solid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57" name="Oval 156"/>
            <p:cNvSpPr/>
            <p:nvPr/>
          </p:nvSpPr>
          <p:spPr>
            <a:xfrm>
              <a:off x="7342823" y="3211730"/>
              <a:ext cx="365760" cy="365760"/>
            </a:xfrm>
            <a:prstGeom prst="ellipse">
              <a:avLst/>
            </a:prstGeom>
            <a:solidFill>
              <a:schemeClr val="bg1"/>
            </a:solid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58" name="Oval 157"/>
            <p:cNvSpPr/>
            <p:nvPr/>
          </p:nvSpPr>
          <p:spPr>
            <a:xfrm>
              <a:off x="7342823" y="3668930"/>
              <a:ext cx="365760" cy="365760"/>
            </a:xfrm>
            <a:prstGeom prst="ellipse">
              <a:avLst/>
            </a:prstGeom>
            <a:solidFill>
              <a:schemeClr val="bg1"/>
            </a:solid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64" name="Group 63"/>
          <p:cNvGrpSpPr/>
          <p:nvPr/>
        </p:nvGrpSpPr>
        <p:grpSpPr>
          <a:xfrm>
            <a:off x="3253742" y="1295404"/>
            <a:ext cx="1242058" cy="565684"/>
            <a:chOff x="3253742" y="1524002"/>
            <a:chExt cx="1242058" cy="565684"/>
          </a:xfrm>
        </p:grpSpPr>
        <p:cxnSp>
          <p:nvCxnSpPr>
            <p:cNvPr id="249" name="Straight Arrow Connector 248"/>
            <p:cNvCxnSpPr/>
            <p:nvPr/>
          </p:nvCxnSpPr>
          <p:spPr>
            <a:xfrm flipH="1">
              <a:off x="3253742" y="1752602"/>
              <a:ext cx="474820" cy="33708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82" name="Rectangle 281"/>
            <p:cNvSpPr/>
            <p:nvPr/>
          </p:nvSpPr>
          <p:spPr>
            <a:xfrm>
              <a:off x="3657598" y="1524002"/>
              <a:ext cx="838202" cy="357964"/>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cell</a:t>
              </a:r>
            </a:p>
          </p:txBody>
        </p:sp>
        <p:cxnSp>
          <p:nvCxnSpPr>
            <p:cNvPr id="287" name="Straight Arrow Connector 286"/>
            <p:cNvCxnSpPr/>
            <p:nvPr/>
          </p:nvCxnSpPr>
          <p:spPr>
            <a:xfrm flipH="1">
              <a:off x="3728562" y="1752602"/>
              <a:ext cx="81439"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
        <p:nvSpPr>
          <p:cNvPr id="288" name="Content Placeholder 2"/>
          <p:cNvSpPr txBox="1">
            <a:spLocks/>
          </p:cNvSpPr>
          <p:nvPr/>
        </p:nvSpPr>
        <p:spPr>
          <a:xfrm>
            <a:off x="381000" y="4953000"/>
            <a:ext cx="8305800" cy="14478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342900" marR="0" lvl="0" indent="-342900" algn="l" defTabSz="914400" rtl="0" eaLnBrk="1" fontAlgn="auto" latinLnBrk="0" hangingPunct="1">
              <a:lnSpc>
                <a:spcPct val="90000"/>
              </a:lnSpc>
              <a:spcBef>
                <a:spcPct val="20000"/>
              </a:spcBef>
              <a:spcAft>
                <a:spcPts val="0"/>
              </a:spcAft>
              <a:buClrTx/>
              <a:buSzTx/>
              <a:buFont typeface="Arial" pitchFamily="34" charset="0"/>
              <a:buChar char="•"/>
              <a:tabLst/>
              <a:defRPr/>
            </a:pPr>
            <a:r>
              <a:rPr kumimoji="0" lang="en-US" sz="3200" b="1" i="0" u="none" strike="noStrike" kern="1200" cap="none" spc="0" normalizeH="0" baseline="0" noProof="0" dirty="0">
                <a:ln>
                  <a:noFill/>
                </a:ln>
                <a:solidFill>
                  <a:prstClr val="black"/>
                </a:solidFill>
                <a:effectLst/>
                <a:uLnTx/>
                <a:uFillTx/>
                <a:latin typeface="Calibri"/>
                <a:ea typeface="+mn-ea"/>
                <a:cs typeface="+mn-cs"/>
              </a:rPr>
              <a:t>Long </a:t>
            </a:r>
            <a:r>
              <a:rPr kumimoji="0" lang="en-US" sz="3200" b="1" i="0" u="none" strike="noStrike" kern="1200" cap="none" spc="0" normalizeH="0" baseline="0" noProof="0" dirty="0" err="1">
                <a:ln>
                  <a:noFill/>
                </a:ln>
                <a:solidFill>
                  <a:prstClr val="black"/>
                </a:solidFill>
                <a:effectLst/>
                <a:uLnTx/>
                <a:uFillTx/>
                <a:latin typeface="Calibri"/>
                <a:ea typeface="+mn-ea"/>
                <a:cs typeface="+mn-cs"/>
              </a:rPr>
              <a:t>bitline</a:t>
            </a:r>
            <a:endParaRPr kumimoji="0" lang="en-US" sz="3200" b="1" i="0" u="none" strike="noStrike" kern="1200" cap="none" spc="0" normalizeH="0" baseline="0" noProof="0" dirty="0">
              <a:ln>
                <a:noFill/>
              </a:ln>
              <a:solidFill>
                <a:prstClr val="black"/>
              </a:solidFill>
              <a:effectLst/>
              <a:uLnTx/>
              <a:uFillTx/>
              <a:latin typeface="Calibri"/>
              <a:ea typeface="+mn-ea"/>
              <a:cs typeface="+mn-cs"/>
            </a:endParaRPr>
          </a:p>
          <a:p>
            <a:pPr marL="742950" marR="0" lvl="1" indent="-285750" algn="l" defTabSz="914400" rtl="0" eaLnBrk="1" fontAlgn="auto" latinLnBrk="0" hangingPunct="1">
              <a:lnSpc>
                <a:spcPct val="90000"/>
              </a:lnSpc>
              <a:spcBef>
                <a:spcPct val="20000"/>
              </a:spcBef>
              <a:spcAft>
                <a:spcPts val="0"/>
              </a:spcAft>
              <a:buClrTx/>
              <a:buSzTx/>
              <a:buFont typeface="Arial" pitchFamily="34" charset="0"/>
              <a:buChar char="–"/>
              <a:tabLst/>
              <a:defRPr/>
            </a:pPr>
            <a:r>
              <a:rPr kumimoji="0" lang="en-US" sz="2800" b="1" i="0" u="none" strike="noStrike" kern="1200" cap="none" spc="0" normalizeH="0" baseline="0" noProof="0" dirty="0">
                <a:ln>
                  <a:noFill/>
                </a:ln>
                <a:solidFill>
                  <a:srgbClr val="006600"/>
                </a:solidFill>
                <a:effectLst/>
                <a:uLnTx/>
                <a:uFillTx/>
                <a:latin typeface="Calibri"/>
                <a:ea typeface="+mn-ea"/>
                <a:cs typeface="+mn-cs"/>
              </a:rPr>
              <a:t>Amortizes sense amplifier cost </a:t>
            </a:r>
            <a:r>
              <a:rPr kumimoji="0" lang="en-US" sz="2800" b="1" i="0" u="none" strike="noStrike" kern="1200" cap="none" spc="0" normalizeH="0" baseline="0" noProof="0" dirty="0">
                <a:ln>
                  <a:noFill/>
                </a:ln>
                <a:solidFill>
                  <a:srgbClr val="006600"/>
                </a:solidFill>
                <a:effectLst/>
                <a:uLnTx/>
                <a:uFillTx/>
                <a:latin typeface="Calibri"/>
                <a:ea typeface="+mn-ea"/>
                <a:cs typeface="+mn-cs"/>
                <a:sym typeface="Wingdings" pitchFamily="2" charset="2"/>
              </a:rPr>
              <a:t> Small area</a:t>
            </a:r>
          </a:p>
          <a:p>
            <a:pPr marL="742950" marR="0" lvl="1" indent="-285750" algn="l" defTabSz="914400" rtl="0" eaLnBrk="1" fontAlgn="auto" latinLnBrk="0" hangingPunct="1">
              <a:lnSpc>
                <a:spcPct val="90000"/>
              </a:lnSpc>
              <a:spcBef>
                <a:spcPct val="20000"/>
              </a:spcBef>
              <a:spcAft>
                <a:spcPts val="0"/>
              </a:spcAft>
              <a:buClrTx/>
              <a:buSzTx/>
              <a:buFont typeface="Arial" pitchFamily="34" charset="0"/>
              <a:buChar char="–"/>
              <a:tabLst/>
              <a:defRPr/>
            </a:pPr>
            <a:r>
              <a:rPr kumimoji="0" lang="en-US" sz="2800" b="1" i="0" u="none" strike="noStrike" kern="1200" cap="none" spc="0" normalizeH="0" baseline="0" noProof="0" dirty="0">
                <a:ln>
                  <a:noFill/>
                </a:ln>
                <a:solidFill>
                  <a:srgbClr val="FF0000"/>
                </a:solidFill>
                <a:effectLst/>
                <a:uLnTx/>
                <a:uFillTx/>
                <a:latin typeface="Calibri"/>
                <a:ea typeface="+mn-ea"/>
                <a:cs typeface="+mn-cs"/>
                <a:sym typeface="Wingdings" pitchFamily="2" charset="2"/>
              </a:rPr>
              <a:t>Large </a:t>
            </a:r>
            <a:r>
              <a:rPr kumimoji="0" lang="en-US" sz="2800" b="1" i="0" u="none" strike="noStrike" kern="1200" cap="none" spc="0" normalizeH="0" baseline="0" noProof="0" dirty="0" err="1">
                <a:ln>
                  <a:noFill/>
                </a:ln>
                <a:solidFill>
                  <a:srgbClr val="FF0000"/>
                </a:solidFill>
                <a:effectLst/>
                <a:uLnTx/>
                <a:uFillTx/>
                <a:latin typeface="Calibri"/>
                <a:ea typeface="+mn-ea"/>
                <a:cs typeface="+mn-cs"/>
                <a:sym typeface="Wingdings" pitchFamily="2" charset="2"/>
              </a:rPr>
              <a:t>bitline</a:t>
            </a:r>
            <a:r>
              <a:rPr kumimoji="0" lang="en-US" sz="2800" b="1" i="0" u="none" strike="noStrike" kern="1200" cap="none" spc="0" normalizeH="0" baseline="0" noProof="0" dirty="0">
                <a:ln>
                  <a:noFill/>
                </a:ln>
                <a:solidFill>
                  <a:srgbClr val="FF0000"/>
                </a:solidFill>
                <a:effectLst/>
                <a:uLnTx/>
                <a:uFillTx/>
                <a:latin typeface="Calibri"/>
                <a:ea typeface="+mn-ea"/>
                <a:cs typeface="+mn-cs"/>
                <a:sym typeface="Wingdings" pitchFamily="2" charset="2"/>
              </a:rPr>
              <a:t> capacitance  High latency &amp; power</a:t>
            </a:r>
            <a:endParaRPr kumimoji="0" lang="en-US" sz="2800" b="0" i="0" u="none" strike="noStrike" kern="1200" cap="none" spc="0" normalizeH="0" baseline="0" noProof="0" dirty="0">
              <a:ln>
                <a:noFill/>
              </a:ln>
              <a:solidFill>
                <a:srgbClr val="FF0000"/>
              </a:solidFill>
              <a:effectLst/>
              <a:uLnTx/>
              <a:uFillTx/>
              <a:latin typeface="Calibri"/>
              <a:ea typeface="+mn-ea"/>
              <a:cs typeface="+mn-cs"/>
            </a:endParaRPr>
          </a:p>
          <a:p>
            <a:pPr marL="749300" marR="0" lvl="1" indent="-349250" algn="l" defTabSz="914400" rtl="0" eaLnBrk="1" fontAlgn="auto" latinLnBrk="0" hangingPunct="1">
              <a:lnSpc>
                <a:spcPct val="90000"/>
              </a:lnSpc>
              <a:spcBef>
                <a:spcPct val="20000"/>
              </a:spcBef>
              <a:spcAft>
                <a:spcPts val="0"/>
              </a:spcAft>
              <a:buClrTx/>
              <a:buSzTx/>
              <a:buFont typeface="Arial" pitchFamily="34" charset="0"/>
              <a:buChar char="–"/>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a:p>
            <a:pPr marL="749300" marR="0" lvl="1" indent="-349250" algn="l" defTabSz="914400" rtl="0" eaLnBrk="1" fontAlgn="auto" latinLnBrk="0" hangingPunct="1">
              <a:lnSpc>
                <a:spcPct val="90000"/>
              </a:lnSpc>
              <a:spcBef>
                <a:spcPct val="20000"/>
              </a:spcBef>
              <a:spcAft>
                <a:spcPts val="0"/>
              </a:spcAft>
              <a:buClrTx/>
              <a:buSzTx/>
              <a:buFont typeface="Arial" pitchFamily="34" charset="0"/>
              <a:buChar char="–"/>
              <a:tabLst/>
              <a:defRPr/>
            </a:pPr>
            <a:endParaRPr kumimoji="0" lang="en-US" sz="4400" b="1" i="1" u="none" strike="noStrike" kern="1200" cap="none" spc="0" normalizeH="0" baseline="0" noProof="0" dirty="0">
              <a:ln>
                <a:noFill/>
              </a:ln>
              <a:solidFill>
                <a:srgbClr val="1F497D"/>
              </a:solidFill>
              <a:effectLst/>
              <a:uLnTx/>
              <a:uFillTx/>
              <a:latin typeface="Calibri"/>
              <a:ea typeface="+mn-ea"/>
              <a:cs typeface="+mn-cs"/>
            </a:endParaRPr>
          </a:p>
          <a:p>
            <a:pPr marL="746125" marR="0" lvl="1" indent="-346075" algn="l" defTabSz="914400" rtl="0" eaLnBrk="1" fontAlgn="auto" latinLnBrk="0" hangingPunct="1">
              <a:lnSpc>
                <a:spcPct val="90000"/>
              </a:lnSpc>
              <a:spcBef>
                <a:spcPct val="20000"/>
              </a:spcBef>
              <a:spcAft>
                <a:spcPts val="0"/>
              </a:spcAft>
              <a:buClrTx/>
              <a:buSzTx/>
              <a:buFont typeface="Arial" pitchFamily="34" charset="0"/>
              <a:buChar char="–"/>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99" name="Rectangle 98"/>
          <p:cNvSpPr/>
          <p:nvPr/>
        </p:nvSpPr>
        <p:spPr>
          <a:xfrm rot="16200000">
            <a:off x="7330024" y="2902086"/>
            <a:ext cx="2654025"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sense amplifier</a:t>
            </a:r>
          </a:p>
        </p:txBody>
      </p:sp>
      <p:cxnSp>
        <p:nvCxnSpPr>
          <p:cNvPr id="100" name="Straight Arrow Connector 99"/>
          <p:cNvCxnSpPr/>
          <p:nvPr/>
        </p:nvCxnSpPr>
        <p:spPr>
          <a:xfrm>
            <a:off x="8001000" y="4157119"/>
            <a:ext cx="579835" cy="1135"/>
          </a:xfrm>
          <a:prstGeom prst="straightConnector1">
            <a:avLst/>
          </a:prstGeom>
          <a:ln w="12700" cap="rnd">
            <a:solidFill>
              <a:schemeClr val="tx1"/>
            </a:solidFill>
            <a:prstDash val="sysDash"/>
            <a:headEnd type="arrow"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02" name="Straight Arrow Connector 101"/>
          <p:cNvCxnSpPr/>
          <p:nvPr/>
        </p:nvCxnSpPr>
        <p:spPr>
          <a:xfrm flipH="1">
            <a:off x="5181600" y="1874524"/>
            <a:ext cx="472082" cy="1135"/>
          </a:xfrm>
          <a:prstGeom prst="straightConnector1">
            <a:avLst/>
          </a:prstGeom>
          <a:ln w="12700" cap="rnd">
            <a:solidFill>
              <a:schemeClr val="tx1"/>
            </a:solidFill>
            <a:prstDash val="sysDash"/>
            <a:headEnd type="arrow"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05" name="Rectangle 104"/>
          <p:cNvSpPr/>
          <p:nvPr/>
        </p:nvSpPr>
        <p:spPr>
          <a:xfrm rot="16200000">
            <a:off x="3740286" y="2527162"/>
            <a:ext cx="2654025"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row decoder</a:t>
            </a:r>
          </a:p>
        </p:txBody>
      </p:sp>
    </p:spTree>
    <p:extLst>
      <p:ext uri="{BB962C8B-B14F-4D97-AF65-F5344CB8AC3E}">
        <p14:creationId xmlns:p14="http://schemas.microsoft.com/office/powerpoint/2010/main" val="2998991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4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4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33"/>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88">
                                            <p:txEl>
                                              <p:pRg st="0" end="0"/>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88">
                                            <p:txEl>
                                              <p:pRg st="1" end="1"/>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88">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838200"/>
          </a:xfrm>
        </p:spPr>
        <p:txBody>
          <a:bodyPr>
            <a:normAutofit/>
          </a:bodyPr>
          <a:lstStyle/>
          <a:p>
            <a:r>
              <a:rPr lang="en-US" dirty="0"/>
              <a:t>   Trade-Off: Area (Die Size) vs. Latency</a:t>
            </a:r>
          </a:p>
        </p:txBody>
      </p:sp>
      <p:sp>
        <p:nvSpPr>
          <p:cNvPr id="5" name="Right Arrow 4"/>
          <p:cNvSpPr/>
          <p:nvPr/>
        </p:nvSpPr>
        <p:spPr>
          <a:xfrm>
            <a:off x="3238500" y="2164080"/>
            <a:ext cx="2590800" cy="126492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white"/>
                </a:solidFill>
                <a:effectLst/>
                <a:uLnTx/>
                <a:uFillTx/>
                <a:latin typeface="Calibri"/>
                <a:ea typeface="+mn-ea"/>
                <a:cs typeface="+mn-cs"/>
              </a:rPr>
              <a:t>Faster</a:t>
            </a:r>
          </a:p>
        </p:txBody>
      </p:sp>
      <p:sp>
        <p:nvSpPr>
          <p:cNvPr id="97" name="Right Arrow 96"/>
          <p:cNvSpPr/>
          <p:nvPr/>
        </p:nvSpPr>
        <p:spPr>
          <a:xfrm flipH="1">
            <a:off x="3238500" y="3535680"/>
            <a:ext cx="2590800" cy="126492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white"/>
                </a:solidFill>
                <a:effectLst/>
                <a:uLnTx/>
                <a:uFillTx/>
                <a:latin typeface="Calibri"/>
                <a:ea typeface="+mn-ea"/>
                <a:cs typeface="+mn-cs"/>
              </a:rPr>
              <a:t>Smaller</a:t>
            </a:r>
          </a:p>
        </p:txBody>
      </p:sp>
      <p:grpSp>
        <p:nvGrpSpPr>
          <p:cNvPr id="15" name="Group 14"/>
          <p:cNvGrpSpPr/>
          <p:nvPr/>
        </p:nvGrpSpPr>
        <p:grpSpPr>
          <a:xfrm>
            <a:off x="5867400" y="1066800"/>
            <a:ext cx="2590800" cy="5105400"/>
            <a:chOff x="5867400" y="1066800"/>
            <a:chExt cx="2590800" cy="5105400"/>
          </a:xfrm>
        </p:grpSpPr>
        <p:sp>
          <p:nvSpPr>
            <p:cNvPr id="250" name="Rectangle 249"/>
            <p:cNvSpPr/>
            <p:nvPr/>
          </p:nvSpPr>
          <p:spPr>
            <a:xfrm>
              <a:off x="7706677" y="3888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51" name="Straight Arrow Connector 250"/>
            <p:cNvCxnSpPr>
              <a:stCxn id="250" idx="0"/>
            </p:cNvCxnSpPr>
            <p:nvPr/>
          </p:nvCxnSpPr>
          <p:spPr>
            <a:xfrm flipV="1">
              <a:off x="7889557" y="3048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3" name="Rectangle 252"/>
            <p:cNvSpPr/>
            <p:nvPr/>
          </p:nvSpPr>
          <p:spPr>
            <a:xfrm>
              <a:off x="7249477" y="3888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54" name="Straight Arrow Connector 253"/>
            <p:cNvCxnSpPr>
              <a:stCxn id="253" idx="0"/>
            </p:cNvCxnSpPr>
            <p:nvPr/>
          </p:nvCxnSpPr>
          <p:spPr>
            <a:xfrm flipV="1">
              <a:off x="7432357" y="3048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8" name="Rectangle 257"/>
            <p:cNvSpPr/>
            <p:nvPr/>
          </p:nvSpPr>
          <p:spPr>
            <a:xfrm>
              <a:off x="6792277" y="3888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59" name="Straight Arrow Connector 258"/>
            <p:cNvCxnSpPr>
              <a:stCxn id="258" idx="0"/>
            </p:cNvCxnSpPr>
            <p:nvPr/>
          </p:nvCxnSpPr>
          <p:spPr>
            <a:xfrm flipV="1">
              <a:off x="6975157" y="3048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61" name="Rectangle 260"/>
            <p:cNvSpPr/>
            <p:nvPr/>
          </p:nvSpPr>
          <p:spPr>
            <a:xfrm>
              <a:off x="6335077" y="3888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62" name="Straight Arrow Connector 261"/>
            <p:cNvCxnSpPr>
              <a:stCxn id="261" idx="0"/>
            </p:cNvCxnSpPr>
            <p:nvPr/>
          </p:nvCxnSpPr>
          <p:spPr>
            <a:xfrm flipV="1">
              <a:off x="6517957" y="3048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76" name="Oval 275"/>
            <p:cNvSpPr/>
            <p:nvPr/>
          </p:nvSpPr>
          <p:spPr>
            <a:xfrm>
              <a:off x="7711440" y="3124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77" name="Oval 276"/>
            <p:cNvSpPr/>
            <p:nvPr/>
          </p:nvSpPr>
          <p:spPr>
            <a:xfrm>
              <a:off x="7254240" y="3124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78" name="Oval 277"/>
            <p:cNvSpPr/>
            <p:nvPr/>
          </p:nvSpPr>
          <p:spPr>
            <a:xfrm>
              <a:off x="6797040" y="3124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79" name="Oval 278"/>
            <p:cNvSpPr/>
            <p:nvPr/>
          </p:nvSpPr>
          <p:spPr>
            <a:xfrm>
              <a:off x="6339840" y="3124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80" name="Oval 279"/>
            <p:cNvSpPr/>
            <p:nvPr/>
          </p:nvSpPr>
          <p:spPr>
            <a:xfrm>
              <a:off x="7711440" y="3505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81" name="Oval 280"/>
            <p:cNvSpPr/>
            <p:nvPr/>
          </p:nvSpPr>
          <p:spPr>
            <a:xfrm>
              <a:off x="7254240" y="3505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82" name="Oval 281"/>
            <p:cNvSpPr/>
            <p:nvPr/>
          </p:nvSpPr>
          <p:spPr>
            <a:xfrm>
              <a:off x="6797040" y="3505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83" name="Oval 282"/>
            <p:cNvSpPr/>
            <p:nvPr/>
          </p:nvSpPr>
          <p:spPr>
            <a:xfrm>
              <a:off x="6339840" y="3505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18" name="Rectangle 317"/>
            <p:cNvSpPr/>
            <p:nvPr/>
          </p:nvSpPr>
          <p:spPr>
            <a:xfrm>
              <a:off x="7706677" y="22878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319" name="Straight Arrow Connector 318"/>
            <p:cNvCxnSpPr>
              <a:stCxn id="318" idx="0"/>
            </p:cNvCxnSpPr>
            <p:nvPr/>
          </p:nvCxnSpPr>
          <p:spPr>
            <a:xfrm flipV="1">
              <a:off x="7889557" y="14478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20" name="Rectangle 319"/>
            <p:cNvSpPr/>
            <p:nvPr/>
          </p:nvSpPr>
          <p:spPr>
            <a:xfrm>
              <a:off x="7249477" y="22878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321" name="Straight Arrow Connector 320"/>
            <p:cNvCxnSpPr>
              <a:stCxn id="320" idx="0"/>
            </p:cNvCxnSpPr>
            <p:nvPr/>
          </p:nvCxnSpPr>
          <p:spPr>
            <a:xfrm flipV="1">
              <a:off x="7432357" y="14478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22" name="Rectangle 321"/>
            <p:cNvSpPr/>
            <p:nvPr/>
          </p:nvSpPr>
          <p:spPr>
            <a:xfrm>
              <a:off x="6792277" y="22878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324" name="Straight Arrow Connector 323"/>
            <p:cNvCxnSpPr>
              <a:stCxn id="322" idx="0"/>
            </p:cNvCxnSpPr>
            <p:nvPr/>
          </p:nvCxnSpPr>
          <p:spPr>
            <a:xfrm flipV="1">
              <a:off x="6975157" y="14478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25" name="Rectangle 324"/>
            <p:cNvSpPr/>
            <p:nvPr/>
          </p:nvSpPr>
          <p:spPr>
            <a:xfrm>
              <a:off x="6335077" y="22878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326" name="Straight Arrow Connector 325"/>
            <p:cNvCxnSpPr>
              <a:stCxn id="325" idx="0"/>
            </p:cNvCxnSpPr>
            <p:nvPr/>
          </p:nvCxnSpPr>
          <p:spPr>
            <a:xfrm flipV="1">
              <a:off x="6517957" y="14478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27" name="Oval 326"/>
            <p:cNvSpPr/>
            <p:nvPr/>
          </p:nvSpPr>
          <p:spPr>
            <a:xfrm>
              <a:off x="7711440" y="1524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28" name="Oval 327"/>
            <p:cNvSpPr/>
            <p:nvPr/>
          </p:nvSpPr>
          <p:spPr>
            <a:xfrm>
              <a:off x="7254240" y="1524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29" name="Oval 328"/>
            <p:cNvSpPr/>
            <p:nvPr/>
          </p:nvSpPr>
          <p:spPr>
            <a:xfrm>
              <a:off x="6797040" y="1524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30" name="Oval 329"/>
            <p:cNvSpPr/>
            <p:nvPr/>
          </p:nvSpPr>
          <p:spPr>
            <a:xfrm>
              <a:off x="6339840" y="1524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31" name="Oval 330"/>
            <p:cNvSpPr/>
            <p:nvPr/>
          </p:nvSpPr>
          <p:spPr>
            <a:xfrm>
              <a:off x="7711440" y="1905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32" name="Oval 331"/>
            <p:cNvSpPr/>
            <p:nvPr/>
          </p:nvSpPr>
          <p:spPr>
            <a:xfrm>
              <a:off x="7254240" y="1905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33" name="Oval 332"/>
            <p:cNvSpPr/>
            <p:nvPr/>
          </p:nvSpPr>
          <p:spPr>
            <a:xfrm>
              <a:off x="6797040" y="1905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34" name="Oval 333"/>
            <p:cNvSpPr/>
            <p:nvPr/>
          </p:nvSpPr>
          <p:spPr>
            <a:xfrm>
              <a:off x="6339840" y="1905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48" name="Rounded Rectangle 147"/>
            <p:cNvSpPr/>
            <p:nvPr/>
          </p:nvSpPr>
          <p:spPr>
            <a:xfrm>
              <a:off x="5867400" y="1066800"/>
              <a:ext cx="25908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Calibri"/>
                  <a:ea typeface="+mn-ea"/>
                  <a:cs typeface="Calibri"/>
                </a:rPr>
                <a:t>Short </a:t>
              </a:r>
              <a:r>
                <a:rPr kumimoji="0" lang="en-US" sz="3600" b="1" i="0" u="none" strike="noStrike" kern="1200" cap="none" spc="0" normalizeH="0" baseline="0" noProof="0" dirty="0" err="1">
                  <a:ln>
                    <a:noFill/>
                  </a:ln>
                  <a:solidFill>
                    <a:prstClr val="black"/>
                  </a:solidFill>
                  <a:effectLst/>
                  <a:uLnTx/>
                  <a:uFillTx/>
                  <a:latin typeface="Calibri"/>
                  <a:ea typeface="+mn-ea"/>
                  <a:cs typeface="Calibri"/>
                </a:rPr>
                <a:t>Bitline</a:t>
              </a:r>
              <a:endParaRPr kumimoji="0" lang="en-US" sz="3600" b="1" i="0" u="none" strike="noStrike" kern="1200" cap="none" spc="0" normalizeH="0" baseline="0" noProof="0" dirty="0">
                <a:ln>
                  <a:noFill/>
                </a:ln>
                <a:solidFill>
                  <a:prstClr val="black"/>
                </a:solidFill>
                <a:effectLst/>
                <a:uLnTx/>
                <a:uFillTx/>
                <a:latin typeface="Calibri"/>
                <a:ea typeface="+mn-ea"/>
                <a:cs typeface="Calibri"/>
              </a:endParaRPr>
            </a:p>
            <a:p>
              <a:pPr marL="0" marR="0" lvl="0" indent="0" algn="ctr" defTabSz="914400" rtl="0" eaLnBrk="1" fontAlgn="auto" latinLnBrk="0" hangingPunct="1">
                <a:lnSpc>
                  <a:spcPct val="80000"/>
                </a:lnSpc>
                <a:spcBef>
                  <a:spcPts val="0"/>
                </a:spcBef>
                <a:spcAft>
                  <a:spcPts val="0"/>
                </a:spcAft>
                <a:buClrTx/>
                <a:buSzTx/>
                <a:buFontTx/>
                <a:buNone/>
                <a:tabLst/>
                <a:defRPr/>
              </a:pPr>
              <a:endParaRPr kumimoji="0" lang="en-US" sz="3600" b="1" i="0" u="none" strike="noStrike" kern="1200" cap="none" spc="0" normalizeH="0" baseline="0" noProof="0" dirty="0">
                <a:ln>
                  <a:noFill/>
                </a:ln>
                <a:solidFill>
                  <a:prstClr val="black"/>
                </a:solidFill>
                <a:effectLst/>
                <a:uLnTx/>
                <a:uFillTx/>
                <a:latin typeface="Calibri"/>
                <a:ea typeface="+mn-ea"/>
                <a:cs typeface="Calibri"/>
              </a:endParaRPr>
            </a:p>
          </p:txBody>
        </p:sp>
        <p:sp>
          <p:nvSpPr>
            <p:cNvPr id="380" name="Rectangle 379"/>
            <p:cNvSpPr/>
            <p:nvPr/>
          </p:nvSpPr>
          <p:spPr>
            <a:xfrm>
              <a:off x="76962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381" name="Straight Arrow Connector 380"/>
            <p:cNvCxnSpPr>
              <a:stCxn id="380" idx="0"/>
            </p:cNvCxnSpPr>
            <p:nvPr/>
          </p:nvCxnSpPr>
          <p:spPr>
            <a:xfrm flipV="1">
              <a:off x="7879080" y="4648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82" name="Rectangle 381"/>
            <p:cNvSpPr/>
            <p:nvPr/>
          </p:nvSpPr>
          <p:spPr>
            <a:xfrm>
              <a:off x="72390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383" name="Straight Arrow Connector 382"/>
            <p:cNvCxnSpPr>
              <a:stCxn id="382" idx="0"/>
            </p:cNvCxnSpPr>
            <p:nvPr/>
          </p:nvCxnSpPr>
          <p:spPr>
            <a:xfrm flipV="1">
              <a:off x="7421880" y="4648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84" name="Rectangle 383"/>
            <p:cNvSpPr/>
            <p:nvPr/>
          </p:nvSpPr>
          <p:spPr>
            <a:xfrm>
              <a:off x="67818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385" name="Straight Arrow Connector 384"/>
            <p:cNvCxnSpPr>
              <a:stCxn id="384" idx="0"/>
            </p:cNvCxnSpPr>
            <p:nvPr/>
          </p:nvCxnSpPr>
          <p:spPr>
            <a:xfrm flipV="1">
              <a:off x="6964680" y="4648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86" name="Rectangle 385"/>
            <p:cNvSpPr/>
            <p:nvPr/>
          </p:nvSpPr>
          <p:spPr>
            <a:xfrm>
              <a:off x="63246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387" name="Straight Arrow Connector 386"/>
            <p:cNvCxnSpPr>
              <a:stCxn id="386" idx="0"/>
            </p:cNvCxnSpPr>
            <p:nvPr/>
          </p:nvCxnSpPr>
          <p:spPr>
            <a:xfrm flipV="1">
              <a:off x="6507480" y="4648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88" name="Oval 387"/>
            <p:cNvSpPr/>
            <p:nvPr/>
          </p:nvSpPr>
          <p:spPr>
            <a:xfrm>
              <a:off x="77009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89" name="Oval 388"/>
            <p:cNvSpPr/>
            <p:nvPr/>
          </p:nvSpPr>
          <p:spPr>
            <a:xfrm>
              <a:off x="72437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90" name="Oval 389"/>
            <p:cNvSpPr/>
            <p:nvPr/>
          </p:nvSpPr>
          <p:spPr>
            <a:xfrm>
              <a:off x="67865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91" name="Oval 390"/>
            <p:cNvSpPr/>
            <p:nvPr/>
          </p:nvSpPr>
          <p:spPr>
            <a:xfrm>
              <a:off x="63293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92" name="Oval 391"/>
            <p:cNvSpPr/>
            <p:nvPr/>
          </p:nvSpPr>
          <p:spPr>
            <a:xfrm>
              <a:off x="77009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93" name="Oval 392"/>
            <p:cNvSpPr/>
            <p:nvPr/>
          </p:nvSpPr>
          <p:spPr>
            <a:xfrm>
              <a:off x="72437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94" name="Oval 393"/>
            <p:cNvSpPr/>
            <p:nvPr/>
          </p:nvSpPr>
          <p:spPr>
            <a:xfrm>
              <a:off x="67865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95" name="Oval 394"/>
            <p:cNvSpPr/>
            <p:nvPr/>
          </p:nvSpPr>
          <p:spPr>
            <a:xfrm>
              <a:off x="63293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4" name="Group 13"/>
          <p:cNvGrpSpPr/>
          <p:nvPr/>
        </p:nvGrpSpPr>
        <p:grpSpPr>
          <a:xfrm>
            <a:off x="495300" y="1066800"/>
            <a:ext cx="2514600" cy="5105400"/>
            <a:chOff x="495300" y="1066800"/>
            <a:chExt cx="2514600" cy="5105400"/>
          </a:xfrm>
        </p:grpSpPr>
        <p:sp>
          <p:nvSpPr>
            <p:cNvPr id="131" name="Rounded Rectangle 130"/>
            <p:cNvSpPr/>
            <p:nvPr/>
          </p:nvSpPr>
          <p:spPr>
            <a:xfrm>
              <a:off x="495300" y="1066800"/>
              <a:ext cx="25146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Calibri"/>
                  <a:ea typeface="+mn-ea"/>
                  <a:cs typeface="Calibri"/>
                </a:rPr>
                <a:t>Long </a:t>
              </a:r>
              <a:r>
                <a:rPr kumimoji="0" lang="en-US" sz="3600" b="1" i="0" u="none" strike="noStrike" kern="1200" cap="none" spc="0" normalizeH="0" baseline="0" noProof="0" dirty="0" err="1">
                  <a:ln>
                    <a:noFill/>
                  </a:ln>
                  <a:solidFill>
                    <a:prstClr val="black"/>
                  </a:solidFill>
                  <a:effectLst/>
                  <a:uLnTx/>
                  <a:uFillTx/>
                  <a:latin typeface="Calibri"/>
                  <a:ea typeface="+mn-ea"/>
                  <a:cs typeface="Calibri"/>
                </a:rPr>
                <a:t>Bitline</a:t>
              </a:r>
              <a:endParaRPr kumimoji="0" lang="en-US" sz="3600" b="1" i="0" u="none" strike="noStrike" kern="1200" cap="none" spc="0" normalizeH="0" baseline="0" noProof="0" dirty="0">
                <a:ln>
                  <a:noFill/>
                </a:ln>
                <a:solidFill>
                  <a:prstClr val="black"/>
                </a:solidFill>
                <a:effectLst/>
                <a:uLnTx/>
                <a:uFillTx/>
                <a:latin typeface="Calibri"/>
                <a:ea typeface="+mn-ea"/>
                <a:cs typeface="Calibri"/>
              </a:endParaRPr>
            </a:p>
            <a:p>
              <a:pPr marL="0" marR="0" lvl="0" indent="0" algn="ctr" defTabSz="914400" rtl="0" eaLnBrk="1" fontAlgn="auto" latinLnBrk="0" hangingPunct="1">
                <a:lnSpc>
                  <a:spcPct val="80000"/>
                </a:lnSpc>
                <a:spcBef>
                  <a:spcPts val="0"/>
                </a:spcBef>
                <a:spcAft>
                  <a:spcPts val="0"/>
                </a:spcAft>
                <a:buClrTx/>
                <a:buSzTx/>
                <a:buFontTx/>
                <a:buNone/>
                <a:tabLst/>
                <a:defRPr/>
              </a:pPr>
              <a:endParaRPr kumimoji="0" lang="en-US" sz="3600" b="1" i="0" u="none" strike="noStrike" kern="1200" cap="none" spc="0" normalizeH="0" baseline="0" noProof="0" dirty="0">
                <a:ln>
                  <a:noFill/>
                </a:ln>
                <a:solidFill>
                  <a:prstClr val="black"/>
                </a:solidFill>
                <a:effectLst/>
                <a:uLnTx/>
                <a:uFillTx/>
                <a:latin typeface="Calibri"/>
                <a:ea typeface="+mn-ea"/>
                <a:cs typeface="Calibri"/>
              </a:endParaRPr>
            </a:p>
          </p:txBody>
        </p:sp>
        <p:sp>
          <p:nvSpPr>
            <p:cNvPr id="183" name="Rectangle 182"/>
            <p:cNvSpPr/>
            <p:nvPr/>
          </p:nvSpPr>
          <p:spPr>
            <a:xfrm>
              <a:off x="22098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84" name="Straight Arrow Connector 183"/>
            <p:cNvCxnSpPr>
              <a:stCxn id="183" idx="0"/>
            </p:cNvCxnSpPr>
            <p:nvPr/>
          </p:nvCxnSpPr>
          <p:spPr>
            <a:xfrm flipV="1">
              <a:off x="2392680" y="31242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86" name="Rectangle 185"/>
            <p:cNvSpPr/>
            <p:nvPr/>
          </p:nvSpPr>
          <p:spPr>
            <a:xfrm>
              <a:off x="17526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87" name="Straight Arrow Connector 186"/>
            <p:cNvCxnSpPr>
              <a:stCxn id="186" idx="0"/>
            </p:cNvCxnSpPr>
            <p:nvPr/>
          </p:nvCxnSpPr>
          <p:spPr>
            <a:xfrm flipV="1">
              <a:off x="1935480" y="31242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89" name="Rectangle 188"/>
            <p:cNvSpPr/>
            <p:nvPr/>
          </p:nvSpPr>
          <p:spPr>
            <a:xfrm>
              <a:off x="12954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90" name="Straight Arrow Connector 189"/>
            <p:cNvCxnSpPr>
              <a:stCxn id="189" idx="0"/>
            </p:cNvCxnSpPr>
            <p:nvPr/>
          </p:nvCxnSpPr>
          <p:spPr>
            <a:xfrm flipV="1">
              <a:off x="1478280" y="31242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2" name="Rectangle 191"/>
            <p:cNvSpPr/>
            <p:nvPr/>
          </p:nvSpPr>
          <p:spPr>
            <a:xfrm>
              <a:off x="8382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93" name="Straight Arrow Connector 192"/>
            <p:cNvCxnSpPr>
              <a:stCxn id="192" idx="0"/>
            </p:cNvCxnSpPr>
            <p:nvPr/>
          </p:nvCxnSpPr>
          <p:spPr>
            <a:xfrm flipV="1">
              <a:off x="1021080" y="31242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7" name="Oval 206"/>
            <p:cNvSpPr/>
            <p:nvPr/>
          </p:nvSpPr>
          <p:spPr>
            <a:xfrm>
              <a:off x="2214563"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08" name="Oval 207"/>
            <p:cNvSpPr/>
            <p:nvPr/>
          </p:nvSpPr>
          <p:spPr>
            <a:xfrm>
              <a:off x="1757363"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09" name="Oval 208"/>
            <p:cNvSpPr/>
            <p:nvPr/>
          </p:nvSpPr>
          <p:spPr>
            <a:xfrm>
              <a:off x="1300163"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10" name="Oval 209"/>
            <p:cNvSpPr/>
            <p:nvPr/>
          </p:nvSpPr>
          <p:spPr>
            <a:xfrm>
              <a:off x="842963"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15" name="Oval 214"/>
            <p:cNvSpPr/>
            <p:nvPr/>
          </p:nvSpPr>
          <p:spPr>
            <a:xfrm>
              <a:off x="2214563"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16" name="Oval 215"/>
            <p:cNvSpPr/>
            <p:nvPr/>
          </p:nvSpPr>
          <p:spPr>
            <a:xfrm>
              <a:off x="1757363"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17" name="Oval 216"/>
            <p:cNvSpPr/>
            <p:nvPr/>
          </p:nvSpPr>
          <p:spPr>
            <a:xfrm>
              <a:off x="1300163"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18" name="Oval 217"/>
            <p:cNvSpPr/>
            <p:nvPr/>
          </p:nvSpPr>
          <p:spPr>
            <a:xfrm>
              <a:off x="842963"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23" name="Oval 222"/>
            <p:cNvSpPr/>
            <p:nvPr/>
          </p:nvSpPr>
          <p:spPr>
            <a:xfrm>
              <a:off x="22145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24" name="Oval 223"/>
            <p:cNvSpPr/>
            <p:nvPr/>
          </p:nvSpPr>
          <p:spPr>
            <a:xfrm>
              <a:off x="17573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25" name="Oval 224"/>
            <p:cNvSpPr/>
            <p:nvPr/>
          </p:nvSpPr>
          <p:spPr>
            <a:xfrm>
              <a:off x="13001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26" name="Oval 225"/>
            <p:cNvSpPr/>
            <p:nvPr/>
          </p:nvSpPr>
          <p:spPr>
            <a:xfrm>
              <a:off x="8429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31" name="Oval 230"/>
            <p:cNvSpPr/>
            <p:nvPr/>
          </p:nvSpPr>
          <p:spPr>
            <a:xfrm>
              <a:off x="22145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32" name="Oval 231"/>
            <p:cNvSpPr/>
            <p:nvPr/>
          </p:nvSpPr>
          <p:spPr>
            <a:xfrm>
              <a:off x="17573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33" name="Oval 232"/>
            <p:cNvSpPr/>
            <p:nvPr/>
          </p:nvSpPr>
          <p:spPr>
            <a:xfrm>
              <a:off x="13001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34" name="Oval 233"/>
            <p:cNvSpPr/>
            <p:nvPr/>
          </p:nvSpPr>
          <p:spPr>
            <a:xfrm>
              <a:off x="8429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96" name="Oval 395"/>
            <p:cNvSpPr/>
            <p:nvPr/>
          </p:nvSpPr>
          <p:spPr>
            <a:xfrm>
              <a:off x="2209800" y="3215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97" name="Oval 396"/>
            <p:cNvSpPr/>
            <p:nvPr/>
          </p:nvSpPr>
          <p:spPr>
            <a:xfrm>
              <a:off x="1752600" y="3215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98" name="Oval 397"/>
            <p:cNvSpPr/>
            <p:nvPr/>
          </p:nvSpPr>
          <p:spPr>
            <a:xfrm>
              <a:off x="1295400" y="3215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99" name="Oval 398"/>
            <p:cNvSpPr/>
            <p:nvPr/>
          </p:nvSpPr>
          <p:spPr>
            <a:xfrm>
              <a:off x="838200" y="3215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00" name="Oval 399"/>
            <p:cNvSpPr/>
            <p:nvPr/>
          </p:nvSpPr>
          <p:spPr>
            <a:xfrm>
              <a:off x="2209800" y="3596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01" name="Oval 400"/>
            <p:cNvSpPr/>
            <p:nvPr/>
          </p:nvSpPr>
          <p:spPr>
            <a:xfrm>
              <a:off x="1752600" y="3596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02" name="Oval 401"/>
            <p:cNvSpPr/>
            <p:nvPr/>
          </p:nvSpPr>
          <p:spPr>
            <a:xfrm>
              <a:off x="1295400" y="3596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03" name="Oval 402"/>
            <p:cNvSpPr/>
            <p:nvPr/>
          </p:nvSpPr>
          <p:spPr>
            <a:xfrm>
              <a:off x="838200" y="3596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grpSp>
      <p:sp>
        <p:nvSpPr>
          <p:cNvPr id="404" name="Content Placeholder 2"/>
          <p:cNvSpPr txBox="1">
            <a:spLocks/>
          </p:cNvSpPr>
          <p:nvPr/>
        </p:nvSpPr>
        <p:spPr>
          <a:xfrm>
            <a:off x="457200" y="4953000"/>
            <a:ext cx="8001000" cy="648602"/>
          </a:xfrm>
          <a:prstGeom prst="rect">
            <a:avLst/>
          </a:prstGeom>
          <a:solidFill>
            <a:schemeClr val="tx1"/>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4000" b="1" i="0" u="none" strike="noStrike" kern="1200" cap="none" spc="0" normalizeH="0" baseline="0" noProof="0" dirty="0">
                <a:ln>
                  <a:noFill/>
                </a:ln>
                <a:solidFill>
                  <a:srgbClr val="FFFF00"/>
                </a:solidFill>
                <a:effectLst/>
                <a:uLnTx/>
                <a:uFillTx/>
                <a:latin typeface="Calibri"/>
                <a:ea typeface="+mn-ea"/>
                <a:cs typeface="+mn-cs"/>
              </a:rPr>
              <a:t>Trade-Off: Area vs. Latency</a:t>
            </a:r>
          </a:p>
        </p:txBody>
      </p:sp>
    </p:spTree>
    <p:extLst>
      <p:ext uri="{BB962C8B-B14F-4D97-AF65-F5344CB8AC3E}">
        <p14:creationId xmlns:p14="http://schemas.microsoft.com/office/powerpoint/2010/main" val="40831762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9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40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97" grpId="0" animBg="1"/>
      <p:bldP spid="404"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62" name="Picture 23" descr="http://i.ehow.com/images/a04/ac/qb/format-hard-drive-xp-800X800.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166144">
            <a:off x="5944993" y="1201593"/>
            <a:ext cx="2124075" cy="212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458" name="Title 1"/>
          <p:cNvSpPr>
            <a:spLocks noGrp="1"/>
          </p:cNvSpPr>
          <p:nvPr>
            <p:ph type="title"/>
          </p:nvPr>
        </p:nvSpPr>
        <p:spPr/>
        <p:txBody>
          <a:bodyPr/>
          <a:lstStyle/>
          <a:p>
            <a:r>
              <a:rPr lang="en-US" dirty="0">
                <a:latin typeface="Garamond" charset="0"/>
                <a:ea typeface="ＭＳ Ｐゴシック" charset="0"/>
                <a:cs typeface="ＭＳ Ｐゴシック" charset="0"/>
              </a:rPr>
              <a:t>The Main Memory System</a:t>
            </a:r>
          </a:p>
        </p:txBody>
      </p:sp>
      <p:sp>
        <p:nvSpPr>
          <p:cNvPr id="3" name="Content Placeholder 2"/>
          <p:cNvSpPr>
            <a:spLocks noGrp="1"/>
          </p:cNvSpPr>
          <p:nvPr>
            <p:ph idx="1"/>
          </p:nvPr>
        </p:nvSpPr>
        <p:spPr>
          <a:xfrm>
            <a:off x="228600" y="996950"/>
            <a:ext cx="8610600" cy="5194300"/>
          </a:xfrm>
        </p:spPr>
        <p:txBody>
          <a:bodyPr/>
          <a:lstStyle/>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pPr marL="0" indent="0">
              <a:buNone/>
            </a:pPr>
            <a:endParaRPr lang="en-US" dirty="0">
              <a:latin typeface="Tahoma" charset="0"/>
              <a:ea typeface="ＭＳ Ｐゴシック" charset="0"/>
              <a:cs typeface="ＭＳ Ｐゴシック" charset="0"/>
            </a:endParaRPr>
          </a:p>
          <a:p>
            <a:pPr marL="0" indent="0">
              <a:buNone/>
            </a:pPr>
            <a:endParaRPr lang="en-US" sz="1200"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is a critical component of all computing systems</a:t>
            </a:r>
            <a:r>
              <a:rPr lang="en-US" dirty="0">
                <a:latin typeface="Tahoma" charset="0"/>
                <a:ea typeface="ＭＳ Ｐゴシック" charset="0"/>
                <a:cs typeface="ＭＳ Ｐゴシック" charset="0"/>
              </a:rPr>
              <a:t>: server, mobile, embedded, desktop, sensor</a:t>
            </a:r>
          </a:p>
          <a:p>
            <a:endParaRPr lang="en-US"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system must scale </a:t>
            </a:r>
            <a:r>
              <a:rPr lang="en-US" dirty="0">
                <a:latin typeface="Tahoma" charset="0"/>
                <a:ea typeface="ＭＳ Ｐゴシック" charset="0"/>
                <a:cs typeface="ＭＳ Ｐゴシック" charset="0"/>
              </a:rPr>
              <a:t>(in </a:t>
            </a:r>
            <a:r>
              <a:rPr lang="en-US" i="1" dirty="0">
                <a:latin typeface="Tahoma" charset="0"/>
                <a:ea typeface="ＭＳ Ｐゴシック" charset="0"/>
                <a:cs typeface="ＭＳ Ｐゴシック" charset="0"/>
              </a:rPr>
              <a:t>size</a:t>
            </a:r>
            <a:r>
              <a:rPr lang="en-US" dirty="0">
                <a:latin typeface="Tahoma" charset="0"/>
                <a:ea typeface="ＭＳ Ｐゴシック" charset="0"/>
                <a:cs typeface="ＭＳ Ｐゴシック" charset="0"/>
              </a:rPr>
              <a:t>, </a:t>
            </a:r>
            <a:r>
              <a:rPr lang="en-US" i="1" dirty="0">
                <a:latin typeface="Tahoma" charset="0"/>
                <a:ea typeface="ＭＳ Ｐゴシック" charset="0"/>
                <a:cs typeface="ＭＳ Ｐゴシック" charset="0"/>
              </a:rPr>
              <a:t>technology</a:t>
            </a:r>
            <a:r>
              <a:rPr lang="en-US" dirty="0">
                <a:latin typeface="Tahoma" charset="0"/>
                <a:ea typeface="ＭＳ Ｐゴシック" charset="0"/>
                <a:cs typeface="ＭＳ Ｐゴシック" charset="0"/>
              </a:rPr>
              <a:t>, </a:t>
            </a:r>
            <a:r>
              <a:rPr lang="en-US" i="1" dirty="0">
                <a:latin typeface="Tahoma" charset="0"/>
                <a:ea typeface="ＭＳ Ｐゴシック" charset="0"/>
                <a:cs typeface="ＭＳ Ｐゴシック" charset="0"/>
              </a:rPr>
              <a:t>efficiency</a:t>
            </a:r>
            <a:r>
              <a:rPr lang="en-US" dirty="0">
                <a:latin typeface="Tahoma" charset="0"/>
                <a:ea typeface="ＭＳ Ｐゴシック" charset="0"/>
                <a:cs typeface="ＭＳ Ｐゴシック" charset="0"/>
              </a:rPr>
              <a:t>, </a:t>
            </a:r>
            <a:r>
              <a:rPr lang="en-US" i="1" dirty="0">
                <a:latin typeface="Tahoma" charset="0"/>
                <a:ea typeface="ＭＳ Ｐゴシック" charset="0"/>
                <a:cs typeface="ＭＳ Ｐゴシック" charset="0"/>
              </a:rPr>
              <a:t>cost</a:t>
            </a:r>
            <a:r>
              <a:rPr lang="en-US" dirty="0">
                <a:latin typeface="Tahoma" charset="0"/>
                <a:ea typeface="ＭＳ Ｐゴシック" charset="0"/>
                <a:cs typeface="ＭＳ Ｐゴシック" charset="0"/>
              </a:rPr>
              <a:t>, and </a:t>
            </a:r>
            <a:r>
              <a:rPr lang="en-US" i="1" dirty="0">
                <a:latin typeface="Tahoma" charset="0"/>
                <a:ea typeface="ＭＳ Ｐゴシック" charset="0"/>
                <a:cs typeface="ＭＳ Ｐゴシック" charset="0"/>
              </a:rPr>
              <a:t>management algorithms</a:t>
            </a:r>
            <a:r>
              <a:rPr lang="en-US" dirty="0">
                <a:latin typeface="Tahoma" charset="0"/>
                <a:ea typeface="ＭＳ Ｐゴシック" charset="0"/>
                <a:cs typeface="ＭＳ Ｐゴシック" charset="0"/>
              </a:rPr>
              <a:t>) to maintain performance growth and technology scaling benefits</a:t>
            </a:r>
          </a:p>
        </p:txBody>
      </p:sp>
      <p:sp>
        <p:nvSpPr>
          <p:cNvPr id="19460"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F330F078-BF11-6B47-89B1-D774F4018531}" type="slidenum">
              <a:rPr lang="en-US" sz="1600">
                <a:solidFill>
                  <a:srgbClr val="000000"/>
                </a:solidFill>
                <a:latin typeface="Garamond" charset="0"/>
              </a:rPr>
              <a:pPr eaLnBrk="1" hangingPunct="1"/>
              <a:t>28</a:t>
            </a:fld>
            <a:endParaRPr lang="en-US" sz="1600">
              <a:solidFill>
                <a:srgbClr val="000000"/>
              </a:solidFill>
              <a:latin typeface="Garamond" charset="0"/>
            </a:endParaRPr>
          </a:p>
        </p:txBody>
      </p:sp>
      <p:sp>
        <p:nvSpPr>
          <p:cNvPr id="18" name="AutoShape 25"/>
          <p:cNvSpPr>
            <a:spLocks noChangeArrowheads="1"/>
          </p:cNvSpPr>
          <p:nvPr/>
        </p:nvSpPr>
        <p:spPr bwMode="auto">
          <a:xfrm>
            <a:off x="3190875" y="1166668"/>
            <a:ext cx="2557463" cy="2447925"/>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26" name="Text Box 20" descr="90%"/>
          <p:cNvSpPr txBox="1">
            <a:spLocks noChangeArrowheads="1"/>
          </p:cNvSpPr>
          <p:nvPr/>
        </p:nvSpPr>
        <p:spPr bwMode="auto">
          <a:xfrm>
            <a:off x="3616246" y="2996808"/>
            <a:ext cx="1527335" cy="341632"/>
          </a:xfrm>
          <a:prstGeom prst="rect">
            <a:avLst/>
          </a:prstGeom>
          <a:noFill/>
          <a:ln w="12700">
            <a:noFill/>
            <a:miter lim="800000"/>
            <a:headEnd/>
            <a:tailEnd/>
          </a:ln>
          <a:effectLst/>
        </p:spPr>
        <p:txBody>
          <a:bodyPr wrap="none" lIns="64008" tIns="32004" rIns="64008" bIns="32004">
            <a:spAutoFit/>
          </a:bodyPr>
          <a:lstStyle/>
          <a:p>
            <a:pPr algn="ctr">
              <a:defRPr/>
            </a:pPr>
            <a:r>
              <a:rPr lang="en-US" kern="0" dirty="0">
                <a:solidFill>
                  <a:sysClr val="windowText" lastClr="000000"/>
                </a:solidFill>
                <a:latin typeface="Arial" pitchFamily="-107" charset="0"/>
                <a:ea typeface="Arial" pitchFamily="-107" charset="0"/>
                <a:cs typeface="Arial" pitchFamily="-107" charset="0"/>
              </a:rPr>
              <a:t>Main Memory</a:t>
            </a:r>
          </a:p>
        </p:txBody>
      </p:sp>
      <p:sp>
        <p:nvSpPr>
          <p:cNvPr id="27" name="Line 15"/>
          <p:cNvSpPr>
            <a:spLocks noChangeShapeType="1"/>
          </p:cNvSpPr>
          <p:nvPr/>
        </p:nvSpPr>
        <p:spPr bwMode="auto">
          <a:xfrm flipV="1">
            <a:off x="2506663" y="2282060"/>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19472" name="Text Box 24" descr="90%"/>
          <p:cNvSpPr txBox="1">
            <a:spLocks noChangeArrowheads="1"/>
          </p:cNvSpPr>
          <p:nvPr/>
        </p:nvSpPr>
        <p:spPr bwMode="auto">
          <a:xfrm>
            <a:off x="6049936" y="3020548"/>
            <a:ext cx="2194472" cy="341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fontAlgn="base" hangingPunct="1">
              <a:spcBef>
                <a:spcPct val="0"/>
              </a:spcBef>
              <a:spcAft>
                <a:spcPct val="0"/>
              </a:spcAft>
            </a:pPr>
            <a:r>
              <a:rPr lang="en-US" sz="1800" dirty="0">
                <a:solidFill>
                  <a:srgbClr val="000000"/>
                </a:solidFill>
              </a:rPr>
              <a:t>Storage (SSD/HDD)</a:t>
            </a:r>
          </a:p>
        </p:txBody>
      </p:sp>
      <p:sp>
        <p:nvSpPr>
          <p:cNvPr id="20" name="Line 15"/>
          <p:cNvSpPr>
            <a:spLocks noChangeShapeType="1"/>
          </p:cNvSpPr>
          <p:nvPr/>
        </p:nvSpPr>
        <p:spPr bwMode="auto">
          <a:xfrm flipV="1">
            <a:off x="5724128" y="2282060"/>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pic>
        <p:nvPicPr>
          <p:cNvPr id="23" name="Picture 22" descr="dimm.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0800000" flipV="1">
            <a:off x="3324124" y="1633988"/>
            <a:ext cx="2304256" cy="549297"/>
          </a:xfrm>
          <a:prstGeom prst="rect">
            <a:avLst/>
          </a:prstGeom>
        </p:spPr>
      </p:pic>
      <p:pic>
        <p:nvPicPr>
          <p:cNvPr id="24" name="Picture 23" descr="dimm.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0800000" flipV="1">
            <a:off x="3299596" y="2308826"/>
            <a:ext cx="2304256" cy="549297"/>
          </a:xfrm>
          <a:prstGeom prst="rect">
            <a:avLst/>
          </a:prstGeom>
        </p:spPr>
      </p:pic>
      <p:sp>
        <p:nvSpPr>
          <p:cNvPr id="22" name="Text Box 13" descr="90%"/>
          <p:cNvSpPr txBox="1">
            <a:spLocks noChangeArrowheads="1"/>
          </p:cNvSpPr>
          <p:nvPr/>
        </p:nvSpPr>
        <p:spPr bwMode="auto">
          <a:xfrm>
            <a:off x="1306826" y="3081193"/>
            <a:ext cx="744894" cy="341632"/>
          </a:xfrm>
          <a:prstGeom prst="rect">
            <a:avLst/>
          </a:prstGeom>
          <a:noFill/>
          <a:ln w="12700">
            <a:noFill/>
            <a:miter lim="800000"/>
            <a:headEnd/>
            <a:tailEnd/>
          </a:ln>
          <a:effectLst/>
        </p:spPr>
        <p:txBody>
          <a:bodyPr wrap="none" lIns="64008" tIns="32004" rIns="64008" bIns="32004">
            <a:spAutoFit/>
          </a:bodyPr>
          <a:lstStyle/>
          <a:p>
            <a:pPr algn="ctr">
              <a:defRPr/>
            </a:pPr>
            <a:r>
              <a:rPr lang="en-US" kern="0" dirty="0">
                <a:solidFill>
                  <a:sysClr val="windowText" lastClr="000000"/>
                </a:solidFill>
                <a:latin typeface="Arial" pitchFamily="-107" charset="0"/>
                <a:ea typeface="Arial" pitchFamily="-107" charset="0"/>
                <a:cs typeface="Arial" pitchFamily="-107" charset="0"/>
              </a:rPr>
              <a:t>GPUs</a:t>
            </a:r>
          </a:p>
        </p:txBody>
      </p:sp>
      <p:pic>
        <p:nvPicPr>
          <p:cNvPr id="4" name="Picture 3"/>
          <p:cNvPicPr>
            <a:picLocks noChangeAspect="1"/>
          </p:cNvPicPr>
          <p:nvPr/>
        </p:nvPicPr>
        <p:blipFill>
          <a:blip r:embed="rId4"/>
          <a:stretch>
            <a:fillRect/>
          </a:stretch>
        </p:blipFill>
        <p:spPr>
          <a:xfrm>
            <a:off x="827584" y="1412776"/>
            <a:ext cx="1673534" cy="1655404"/>
          </a:xfrm>
          <a:prstGeom prst="rect">
            <a:avLst/>
          </a:prstGeom>
        </p:spPr>
      </p:pic>
    </p:spTree>
    <p:extLst>
      <p:ext uri="{BB962C8B-B14F-4D97-AF65-F5344CB8AC3E}">
        <p14:creationId xmlns:p14="http://schemas.microsoft.com/office/powerpoint/2010/main" val="514233801"/>
      </p:ext>
    </p:extLst>
  </p:cSld>
  <p:clrMapOvr>
    <a:masterClrMapping/>
  </p:clrMapOvr>
  <p:transition/>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838200"/>
          </a:xfrm>
        </p:spPr>
        <p:txBody>
          <a:bodyPr>
            <a:normAutofit/>
          </a:bodyPr>
          <a:lstStyle/>
          <a:p>
            <a:r>
              <a:rPr lang="en-US" dirty="0"/>
              <a:t>   Trade-Off: Area (Die Size) vs. Latency</a:t>
            </a:r>
          </a:p>
        </p:txBody>
      </p:sp>
      <p:graphicFrame>
        <p:nvGraphicFramePr>
          <p:cNvPr id="22" name="Chart 21"/>
          <p:cNvGraphicFramePr>
            <a:graphicFrameLocks/>
          </p:cNvGraphicFramePr>
          <p:nvPr>
            <p:extLst/>
          </p:nvPr>
        </p:nvGraphicFramePr>
        <p:xfrm>
          <a:off x="990600" y="838200"/>
          <a:ext cx="7391400" cy="4953000"/>
        </p:xfrm>
        <a:graphic>
          <a:graphicData uri="http://schemas.openxmlformats.org/drawingml/2006/chart">
            <c:chart xmlns:c="http://schemas.openxmlformats.org/drawingml/2006/chart" xmlns:r="http://schemas.openxmlformats.org/officeDocument/2006/relationships" r:id="rId3"/>
          </a:graphicData>
        </a:graphic>
      </p:graphicFrame>
      <p:sp>
        <p:nvSpPr>
          <p:cNvPr id="24" name="TextBox 23"/>
          <p:cNvSpPr txBox="1"/>
          <p:nvPr/>
        </p:nvSpPr>
        <p:spPr>
          <a:xfrm>
            <a:off x="3429000" y="2362200"/>
            <a:ext cx="609600" cy="52322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rPr>
              <a:t>64</a:t>
            </a:r>
          </a:p>
        </p:txBody>
      </p:sp>
      <p:sp>
        <p:nvSpPr>
          <p:cNvPr id="25" name="TextBox 24"/>
          <p:cNvSpPr txBox="1"/>
          <p:nvPr/>
        </p:nvSpPr>
        <p:spPr>
          <a:xfrm>
            <a:off x="3276600" y="1066800"/>
            <a:ext cx="609600" cy="52322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black"/>
                </a:solidFill>
                <a:effectLst/>
                <a:uLnTx/>
                <a:uFillTx/>
                <a:latin typeface="Calibri"/>
                <a:ea typeface="+mn-ea"/>
                <a:cs typeface="+mn-cs"/>
              </a:rPr>
              <a:t>32</a:t>
            </a:r>
          </a:p>
        </p:txBody>
      </p:sp>
      <p:sp>
        <p:nvSpPr>
          <p:cNvPr id="36" name="TextBox 35"/>
          <p:cNvSpPr txBox="1"/>
          <p:nvPr/>
        </p:nvSpPr>
        <p:spPr>
          <a:xfrm>
            <a:off x="3581400" y="3124200"/>
            <a:ext cx="838200" cy="52322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9BBB59">
                    <a:lumMod val="75000"/>
                  </a:srgbClr>
                </a:solidFill>
                <a:effectLst/>
                <a:uLnTx/>
                <a:uFillTx/>
                <a:latin typeface="Calibri"/>
                <a:ea typeface="+mn-ea"/>
                <a:cs typeface="+mn-cs"/>
              </a:rPr>
              <a:t>128</a:t>
            </a:r>
          </a:p>
        </p:txBody>
      </p:sp>
      <p:sp>
        <p:nvSpPr>
          <p:cNvPr id="37" name="TextBox 36"/>
          <p:cNvSpPr txBox="1"/>
          <p:nvPr/>
        </p:nvSpPr>
        <p:spPr>
          <a:xfrm>
            <a:off x="4572000" y="3657600"/>
            <a:ext cx="838200"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rPr>
              <a:t>256</a:t>
            </a:r>
          </a:p>
        </p:txBody>
      </p:sp>
      <p:sp>
        <p:nvSpPr>
          <p:cNvPr id="38" name="TextBox 37"/>
          <p:cNvSpPr txBox="1"/>
          <p:nvPr/>
        </p:nvSpPr>
        <p:spPr>
          <a:xfrm>
            <a:off x="6019800" y="3757990"/>
            <a:ext cx="2895600"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C0504D"/>
                </a:solidFill>
                <a:effectLst/>
                <a:uLnTx/>
                <a:uFillTx/>
                <a:latin typeface="Calibri"/>
                <a:ea typeface="+mn-ea"/>
                <a:cs typeface="+mn-cs"/>
              </a:rPr>
              <a:t>512 cells/</a:t>
            </a:r>
            <a:r>
              <a:rPr kumimoji="0" lang="en-US" sz="2800" b="1" i="0" u="none" strike="noStrike" kern="1200" cap="none" spc="0" normalizeH="0" baseline="0" noProof="0" dirty="0" err="1">
                <a:ln>
                  <a:noFill/>
                </a:ln>
                <a:solidFill>
                  <a:srgbClr val="C0504D"/>
                </a:solidFill>
                <a:effectLst/>
                <a:uLnTx/>
                <a:uFillTx/>
                <a:latin typeface="Calibri"/>
                <a:ea typeface="+mn-ea"/>
                <a:cs typeface="+mn-cs"/>
              </a:rPr>
              <a:t>bitline</a:t>
            </a:r>
            <a:endParaRPr kumimoji="0" lang="en-US" sz="2800" b="1" i="0" u="none" strike="noStrike" kern="1200" cap="none" spc="0" normalizeH="0" baseline="0" noProof="0" dirty="0">
              <a:ln>
                <a:noFill/>
              </a:ln>
              <a:solidFill>
                <a:srgbClr val="C0504D"/>
              </a:solidFill>
              <a:effectLst/>
              <a:uLnTx/>
              <a:uFillTx/>
              <a:latin typeface="Calibri"/>
              <a:ea typeface="+mn-ea"/>
              <a:cs typeface="+mn-cs"/>
            </a:endParaRPr>
          </a:p>
        </p:txBody>
      </p:sp>
      <p:sp>
        <p:nvSpPr>
          <p:cNvPr id="40" name="Rounded Rectangular Callout 39"/>
          <p:cNvSpPr/>
          <p:nvPr/>
        </p:nvSpPr>
        <p:spPr>
          <a:xfrm>
            <a:off x="6705600" y="2133600"/>
            <a:ext cx="1828800" cy="1061055"/>
          </a:xfrm>
          <a:prstGeom prst="wedgeRoundRectCallout">
            <a:avLst>
              <a:gd name="adj1" fmla="val -51805"/>
              <a:gd name="adj2" fmla="val 99354"/>
              <a:gd name="adj3" fmla="val 16667"/>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a:ea typeface="+mn-ea"/>
                <a:cs typeface="+mn-cs"/>
              </a:rPr>
              <a:t>Commodity DRAM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a:ea typeface="+mn-ea"/>
                <a:cs typeface="+mn-cs"/>
              </a:rPr>
              <a:t>Long </a:t>
            </a:r>
            <a:r>
              <a:rPr kumimoji="0" lang="en-US" sz="2400" b="1" i="0" u="none" strike="noStrike" kern="1200" cap="none" spc="0" normalizeH="0" baseline="0" noProof="0" dirty="0" err="1">
                <a:ln>
                  <a:noFill/>
                </a:ln>
                <a:solidFill>
                  <a:prstClr val="white"/>
                </a:solidFill>
                <a:effectLst/>
                <a:uLnTx/>
                <a:uFillTx/>
                <a:latin typeface="Calibri"/>
                <a:ea typeface="+mn-ea"/>
                <a:cs typeface="+mn-cs"/>
              </a:rPr>
              <a:t>Bitline</a:t>
            </a:r>
            <a:endParaRPr kumimoji="0" lang="en-US" sz="2400" b="1" i="0" u="none" strike="noStrike" kern="1200" cap="none" spc="0" normalizeH="0" baseline="0" noProof="0" dirty="0">
              <a:ln>
                <a:noFill/>
              </a:ln>
              <a:solidFill>
                <a:prstClr val="white"/>
              </a:solidFill>
              <a:effectLst/>
              <a:uLnTx/>
              <a:uFillTx/>
              <a:latin typeface="Calibri"/>
              <a:ea typeface="+mn-ea"/>
              <a:cs typeface="+mn-cs"/>
            </a:endParaRPr>
          </a:p>
        </p:txBody>
      </p:sp>
      <p:sp>
        <p:nvSpPr>
          <p:cNvPr id="7" name="Left Arrow 6"/>
          <p:cNvSpPr/>
          <p:nvPr/>
        </p:nvSpPr>
        <p:spPr>
          <a:xfrm rot="16200000">
            <a:off x="-1250157" y="2621758"/>
            <a:ext cx="4038601"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Calibri"/>
                <a:ea typeface="+mn-ea"/>
                <a:cs typeface="+mn-cs"/>
              </a:rPr>
              <a:t>Cheaper</a:t>
            </a:r>
          </a:p>
        </p:txBody>
      </p:sp>
      <p:sp>
        <p:nvSpPr>
          <p:cNvPr id="41" name="Left Arrow 40"/>
          <p:cNvSpPr/>
          <p:nvPr/>
        </p:nvSpPr>
        <p:spPr>
          <a:xfrm>
            <a:off x="1676400" y="5550693"/>
            <a:ext cx="6400801"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Calibri"/>
                <a:ea typeface="+mn-ea"/>
                <a:cs typeface="+mn-cs"/>
              </a:rPr>
              <a:t>Faster</a:t>
            </a:r>
          </a:p>
        </p:txBody>
      </p:sp>
      <p:sp>
        <p:nvSpPr>
          <p:cNvPr id="12" name="Rounded Rectangular Callout 11"/>
          <p:cNvSpPr/>
          <p:nvPr/>
        </p:nvSpPr>
        <p:spPr>
          <a:xfrm>
            <a:off x="4495800" y="1905000"/>
            <a:ext cx="1981200" cy="838200"/>
          </a:xfrm>
          <a:prstGeom prst="wedgeRoundRectCallout">
            <a:avLst>
              <a:gd name="adj1" fmla="val -47531"/>
              <a:gd name="adj2" fmla="val 98151"/>
              <a:gd name="adj3" fmla="val 16667"/>
            </a:avLst>
          </a:prstGeom>
          <a:solidFill>
            <a:schemeClr val="accent3">
              <a:lumMod val="75000"/>
            </a:schemeClr>
          </a:solidFill>
          <a:ln>
            <a:solidFill>
              <a:schemeClr val="accent3">
                <a:lumMod val="50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a:ea typeface="+mn-ea"/>
                <a:cs typeface="+mn-cs"/>
              </a:rPr>
              <a:t>Fancy DRAM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a:ea typeface="+mn-ea"/>
                <a:cs typeface="+mn-cs"/>
              </a:rPr>
              <a:t>Short </a:t>
            </a:r>
            <a:r>
              <a:rPr kumimoji="0" lang="en-US" sz="2400" b="1" i="0" u="none" strike="noStrike" kern="1200" cap="none" spc="0" normalizeH="0" baseline="0" noProof="0" dirty="0" err="1">
                <a:ln>
                  <a:noFill/>
                </a:ln>
                <a:solidFill>
                  <a:prstClr val="white"/>
                </a:solidFill>
                <a:effectLst/>
                <a:uLnTx/>
                <a:uFillTx/>
                <a:latin typeface="Calibri"/>
                <a:ea typeface="+mn-ea"/>
                <a:cs typeface="+mn-cs"/>
              </a:rPr>
              <a:t>Bitline</a:t>
            </a:r>
            <a:endParaRPr kumimoji="0" lang="en-US" sz="2400" b="1" i="0" u="none" strike="noStrike" kern="1200" cap="none" spc="0" normalizeH="0" baseline="0" noProof="0" dirty="0">
              <a:ln>
                <a:noFill/>
              </a:ln>
              <a:solidFill>
                <a:prstClr val="white"/>
              </a:solidFill>
              <a:effectLst/>
              <a:uLnTx/>
              <a:uFillTx/>
              <a:latin typeface="Calibri"/>
              <a:ea typeface="+mn-ea"/>
              <a:cs typeface="+mn-cs"/>
            </a:endParaRPr>
          </a:p>
        </p:txBody>
      </p:sp>
      <p:grpSp>
        <p:nvGrpSpPr>
          <p:cNvPr id="3" name="Group 2"/>
          <p:cNvGrpSpPr/>
          <p:nvPr/>
        </p:nvGrpSpPr>
        <p:grpSpPr>
          <a:xfrm>
            <a:off x="1760146" y="3533003"/>
            <a:ext cx="1530690" cy="1238005"/>
            <a:chOff x="1760146" y="3533003"/>
            <a:chExt cx="1530690" cy="1238005"/>
          </a:xfrm>
        </p:grpSpPr>
        <p:sp>
          <p:nvSpPr>
            <p:cNvPr id="13" name="Left Arrow 12"/>
            <p:cNvSpPr/>
            <p:nvPr/>
          </p:nvSpPr>
          <p:spPr>
            <a:xfrm rot="18889308">
              <a:off x="1894524" y="3398625"/>
              <a:ext cx="1238005" cy="1506761"/>
            </a:xfrm>
            <a:prstGeom prst="leftArrow">
              <a:avLst>
                <a:gd name="adj1" fmla="val 50000"/>
                <a:gd name="adj2" fmla="val 6158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white"/>
                </a:solidFill>
                <a:effectLst/>
                <a:uLnTx/>
                <a:uFillTx/>
                <a:latin typeface="Calibri"/>
                <a:ea typeface="+mn-ea"/>
                <a:cs typeface="+mn-cs"/>
              </a:endParaRPr>
            </a:p>
          </p:txBody>
        </p:sp>
        <p:sp>
          <p:nvSpPr>
            <p:cNvPr id="15" name="TextBox 14"/>
            <p:cNvSpPr txBox="1"/>
            <p:nvPr/>
          </p:nvSpPr>
          <p:spPr>
            <a:xfrm rot="18932207">
              <a:off x="1798404" y="3826557"/>
              <a:ext cx="1492432"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Calibri"/>
                  <a:ea typeface="+mn-ea"/>
                  <a:cs typeface="+mn-cs"/>
                </a:rPr>
                <a:t>GOAL</a:t>
              </a:r>
            </a:p>
          </p:txBody>
        </p:sp>
      </p:grpSp>
    </p:spTree>
    <p:extLst>
      <p:ext uri="{BB962C8B-B14F-4D97-AF65-F5344CB8AC3E}">
        <p14:creationId xmlns:p14="http://schemas.microsoft.com/office/powerpoint/2010/main" val="4277948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38"/>
                                        </p:tgtEl>
                                        <p:attrNameLst>
                                          <p:attrName>style.visibility</p:attrName>
                                        </p:attrNameLst>
                                      </p:cBhvr>
                                      <p:to>
                                        <p:strVal val="visible"/>
                                      </p:to>
                                    </p:set>
                                    <p:animEffect transition="in" filter="fade">
                                      <p:cBhvr>
                                        <p:cTn id="15" dur="500"/>
                                        <p:tgtEl>
                                          <p:spTgt spid="3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40"/>
                                        </p:tgtEl>
                                        <p:attrNameLst>
                                          <p:attrName>style.visibility</p:attrName>
                                        </p:attrNameLst>
                                      </p:cBhvr>
                                      <p:to>
                                        <p:strVal val="visible"/>
                                      </p:to>
                                    </p:set>
                                    <p:animEffect transition="in" filter="fade">
                                      <p:cBhvr>
                                        <p:cTn id="18" dur="500"/>
                                        <p:tgtEl>
                                          <p:spTgt spid="40"/>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fade">
                                      <p:cBhvr>
                                        <p:cTn id="23" dur="500"/>
                                        <p:tgtEl>
                                          <p:spTgt spid="37"/>
                                        </p:tgtEl>
                                      </p:cBhvr>
                                    </p:animEffect>
                                  </p:childTnLst>
                                </p:cTn>
                              </p:par>
                            </p:childTnLst>
                          </p:cTn>
                        </p:par>
                        <p:par>
                          <p:cTn id="24" fill="hold">
                            <p:stCondLst>
                              <p:cond delay="500"/>
                            </p:stCondLst>
                            <p:childTnLst>
                              <p:par>
                                <p:cTn id="25" presetID="10" presetClass="entr" presetSubtype="0"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fade">
                                      <p:cBhvr>
                                        <p:cTn id="27" dur="500"/>
                                        <p:tgtEl>
                                          <p:spTgt spid="36"/>
                                        </p:tgtEl>
                                      </p:cBhvr>
                                    </p:animEffect>
                                  </p:childTnLst>
                                </p:cTn>
                              </p:par>
                            </p:childTnLst>
                          </p:cTn>
                        </p:par>
                        <p:par>
                          <p:cTn id="28" fill="hold">
                            <p:stCondLst>
                              <p:cond delay="1000"/>
                            </p:stCondLst>
                            <p:childTnLst>
                              <p:par>
                                <p:cTn id="29" presetID="10" presetClass="entr" presetSubtype="0" fill="hold" grpId="0" nodeType="after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fade">
                                      <p:cBhvr>
                                        <p:cTn id="31" dur="500"/>
                                        <p:tgtEl>
                                          <p:spTgt spid="24"/>
                                        </p:tgtEl>
                                      </p:cBhvr>
                                    </p:animEffect>
                                  </p:childTnLst>
                                </p:cTn>
                              </p:par>
                            </p:childTnLst>
                          </p:cTn>
                        </p:par>
                        <p:par>
                          <p:cTn id="32" fill="hold">
                            <p:stCondLst>
                              <p:cond delay="1500"/>
                            </p:stCondLst>
                            <p:childTnLst>
                              <p:par>
                                <p:cTn id="33" presetID="10" presetClass="entr" presetSubtype="0" fill="hold" grpId="0" nodeType="after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500"/>
                                        <p:tgtEl>
                                          <p:spTgt spid="25"/>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12"/>
                                        </p:tgtEl>
                                        <p:attrNameLst>
                                          <p:attrName>style.visibility</p:attrName>
                                        </p:attrNameLst>
                                      </p:cBhvr>
                                      <p:to>
                                        <p:strVal val="visible"/>
                                      </p:to>
                                    </p:set>
                                    <p:animEffect transition="in" filter="fade">
                                      <p:cBhvr>
                                        <p:cTn id="40" dur="500"/>
                                        <p:tgtEl>
                                          <p:spTgt spid="12"/>
                                        </p:tgtEl>
                                      </p:cBhvr>
                                    </p:animEffec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P spid="36" grpId="0"/>
      <p:bldP spid="37" grpId="0"/>
      <p:bldP spid="38" grpId="0"/>
      <p:bldP spid="40" grpId="0" animBg="1"/>
      <p:bldP spid="7" grpId="0" animBg="1"/>
      <p:bldP spid="41" grpId="0" animBg="1"/>
      <p:bldP spid="12" grpId="0" animBg="1"/>
    </p:bld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2" name="Group 181"/>
          <p:cNvGrpSpPr/>
          <p:nvPr/>
        </p:nvGrpSpPr>
        <p:grpSpPr>
          <a:xfrm>
            <a:off x="5867400" y="914400"/>
            <a:ext cx="2590800" cy="5486400"/>
            <a:chOff x="5867400" y="762000"/>
            <a:chExt cx="2590800" cy="5486400"/>
          </a:xfrm>
        </p:grpSpPr>
        <p:sp>
          <p:nvSpPr>
            <p:cNvPr id="185" name="Rectangle 184"/>
            <p:cNvSpPr/>
            <p:nvPr/>
          </p:nvSpPr>
          <p:spPr>
            <a:xfrm>
              <a:off x="77066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88" name="Straight Arrow Connector 187"/>
            <p:cNvCxnSpPr>
              <a:stCxn id="185" idx="0"/>
            </p:cNvCxnSpPr>
            <p:nvPr/>
          </p:nvCxnSpPr>
          <p:spPr>
            <a:xfrm flipV="1">
              <a:off x="78895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1" name="Rectangle 190"/>
            <p:cNvSpPr/>
            <p:nvPr/>
          </p:nvSpPr>
          <p:spPr>
            <a:xfrm>
              <a:off x="72494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94" name="Straight Arrow Connector 193"/>
            <p:cNvCxnSpPr>
              <a:stCxn id="191" idx="0"/>
            </p:cNvCxnSpPr>
            <p:nvPr/>
          </p:nvCxnSpPr>
          <p:spPr>
            <a:xfrm flipV="1">
              <a:off x="74323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5" name="Rectangle 194"/>
            <p:cNvSpPr/>
            <p:nvPr/>
          </p:nvSpPr>
          <p:spPr>
            <a:xfrm>
              <a:off x="67922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96" name="Straight Arrow Connector 195"/>
            <p:cNvCxnSpPr>
              <a:stCxn id="195" idx="0"/>
            </p:cNvCxnSpPr>
            <p:nvPr/>
          </p:nvCxnSpPr>
          <p:spPr>
            <a:xfrm flipV="1">
              <a:off x="69751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7" name="Rectangle 196"/>
            <p:cNvSpPr/>
            <p:nvPr/>
          </p:nvSpPr>
          <p:spPr>
            <a:xfrm>
              <a:off x="63350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98" name="Straight Arrow Connector 197"/>
            <p:cNvCxnSpPr>
              <a:stCxn id="197" idx="0"/>
            </p:cNvCxnSpPr>
            <p:nvPr/>
          </p:nvCxnSpPr>
          <p:spPr>
            <a:xfrm flipV="1">
              <a:off x="65179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3" name="Oval 202"/>
            <p:cNvSpPr/>
            <p:nvPr/>
          </p:nvSpPr>
          <p:spPr>
            <a:xfrm>
              <a:off x="77114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04" name="Oval 203"/>
            <p:cNvSpPr/>
            <p:nvPr/>
          </p:nvSpPr>
          <p:spPr>
            <a:xfrm>
              <a:off x="72542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05" name="Oval 204"/>
            <p:cNvSpPr/>
            <p:nvPr/>
          </p:nvSpPr>
          <p:spPr>
            <a:xfrm>
              <a:off x="67970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06" name="Oval 205"/>
            <p:cNvSpPr/>
            <p:nvPr/>
          </p:nvSpPr>
          <p:spPr>
            <a:xfrm>
              <a:off x="63398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11" name="Oval 210"/>
            <p:cNvSpPr/>
            <p:nvPr/>
          </p:nvSpPr>
          <p:spPr>
            <a:xfrm>
              <a:off x="77114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12" name="Oval 211"/>
            <p:cNvSpPr/>
            <p:nvPr/>
          </p:nvSpPr>
          <p:spPr>
            <a:xfrm>
              <a:off x="72542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13" name="Oval 212"/>
            <p:cNvSpPr/>
            <p:nvPr/>
          </p:nvSpPr>
          <p:spPr>
            <a:xfrm>
              <a:off x="67970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14" name="Oval 213"/>
            <p:cNvSpPr/>
            <p:nvPr/>
          </p:nvSpPr>
          <p:spPr>
            <a:xfrm>
              <a:off x="63398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19" name="Rectangle 218"/>
            <p:cNvSpPr/>
            <p:nvPr/>
          </p:nvSpPr>
          <p:spPr>
            <a:xfrm>
              <a:off x="77066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20" name="Straight Arrow Connector 219"/>
            <p:cNvCxnSpPr>
              <a:stCxn id="219" idx="0"/>
            </p:cNvCxnSpPr>
            <p:nvPr/>
          </p:nvCxnSpPr>
          <p:spPr>
            <a:xfrm flipV="1">
              <a:off x="78895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1" name="Rectangle 220"/>
            <p:cNvSpPr/>
            <p:nvPr/>
          </p:nvSpPr>
          <p:spPr>
            <a:xfrm>
              <a:off x="72494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22" name="Straight Arrow Connector 221"/>
            <p:cNvCxnSpPr>
              <a:stCxn id="221" idx="0"/>
            </p:cNvCxnSpPr>
            <p:nvPr/>
          </p:nvCxnSpPr>
          <p:spPr>
            <a:xfrm flipV="1">
              <a:off x="74323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7" name="Rectangle 226"/>
            <p:cNvSpPr/>
            <p:nvPr/>
          </p:nvSpPr>
          <p:spPr>
            <a:xfrm>
              <a:off x="67922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28" name="Straight Arrow Connector 227"/>
            <p:cNvCxnSpPr>
              <a:stCxn id="227" idx="0"/>
            </p:cNvCxnSpPr>
            <p:nvPr/>
          </p:nvCxnSpPr>
          <p:spPr>
            <a:xfrm flipV="1">
              <a:off x="69751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9" name="Rectangle 228"/>
            <p:cNvSpPr/>
            <p:nvPr/>
          </p:nvSpPr>
          <p:spPr>
            <a:xfrm>
              <a:off x="63350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30" name="Straight Arrow Connector 229"/>
            <p:cNvCxnSpPr>
              <a:stCxn id="229" idx="0"/>
            </p:cNvCxnSpPr>
            <p:nvPr/>
          </p:nvCxnSpPr>
          <p:spPr>
            <a:xfrm flipV="1">
              <a:off x="65179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35" name="Oval 234"/>
            <p:cNvSpPr/>
            <p:nvPr/>
          </p:nvSpPr>
          <p:spPr>
            <a:xfrm>
              <a:off x="77114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36" name="Oval 235"/>
            <p:cNvSpPr/>
            <p:nvPr/>
          </p:nvSpPr>
          <p:spPr>
            <a:xfrm>
              <a:off x="72542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37" name="Oval 236"/>
            <p:cNvSpPr/>
            <p:nvPr/>
          </p:nvSpPr>
          <p:spPr>
            <a:xfrm>
              <a:off x="67970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38" name="Oval 237"/>
            <p:cNvSpPr/>
            <p:nvPr/>
          </p:nvSpPr>
          <p:spPr>
            <a:xfrm>
              <a:off x="63398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39" name="Oval 238"/>
            <p:cNvSpPr/>
            <p:nvPr/>
          </p:nvSpPr>
          <p:spPr>
            <a:xfrm>
              <a:off x="77114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40" name="Oval 239"/>
            <p:cNvSpPr/>
            <p:nvPr/>
          </p:nvSpPr>
          <p:spPr>
            <a:xfrm>
              <a:off x="72542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41" name="Oval 240"/>
            <p:cNvSpPr/>
            <p:nvPr/>
          </p:nvSpPr>
          <p:spPr>
            <a:xfrm>
              <a:off x="67970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42" name="Oval 241"/>
            <p:cNvSpPr/>
            <p:nvPr/>
          </p:nvSpPr>
          <p:spPr>
            <a:xfrm>
              <a:off x="63398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43" name="Rectangle 242"/>
            <p:cNvSpPr/>
            <p:nvPr/>
          </p:nvSpPr>
          <p:spPr>
            <a:xfrm>
              <a:off x="77066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44" name="Straight Arrow Connector 243"/>
            <p:cNvCxnSpPr>
              <a:stCxn id="243" idx="0"/>
            </p:cNvCxnSpPr>
            <p:nvPr/>
          </p:nvCxnSpPr>
          <p:spPr>
            <a:xfrm flipV="1">
              <a:off x="78895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5" name="Rectangle 244"/>
            <p:cNvSpPr/>
            <p:nvPr/>
          </p:nvSpPr>
          <p:spPr>
            <a:xfrm>
              <a:off x="72494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46" name="Straight Arrow Connector 245"/>
            <p:cNvCxnSpPr>
              <a:stCxn id="245" idx="0"/>
            </p:cNvCxnSpPr>
            <p:nvPr/>
          </p:nvCxnSpPr>
          <p:spPr>
            <a:xfrm flipV="1">
              <a:off x="74323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7" name="Rectangle 246"/>
            <p:cNvSpPr/>
            <p:nvPr/>
          </p:nvSpPr>
          <p:spPr>
            <a:xfrm>
              <a:off x="67922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48" name="Straight Arrow Connector 247"/>
            <p:cNvCxnSpPr>
              <a:stCxn id="247" idx="0"/>
            </p:cNvCxnSpPr>
            <p:nvPr/>
          </p:nvCxnSpPr>
          <p:spPr>
            <a:xfrm flipV="1">
              <a:off x="69751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9" name="Rectangle 248"/>
            <p:cNvSpPr/>
            <p:nvPr/>
          </p:nvSpPr>
          <p:spPr>
            <a:xfrm>
              <a:off x="63350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52" name="Straight Arrow Connector 251"/>
            <p:cNvCxnSpPr>
              <a:stCxn id="249" idx="0"/>
            </p:cNvCxnSpPr>
            <p:nvPr/>
          </p:nvCxnSpPr>
          <p:spPr>
            <a:xfrm flipV="1">
              <a:off x="65179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5" name="Oval 254"/>
            <p:cNvSpPr/>
            <p:nvPr/>
          </p:nvSpPr>
          <p:spPr>
            <a:xfrm>
              <a:off x="77114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56" name="Oval 255"/>
            <p:cNvSpPr/>
            <p:nvPr/>
          </p:nvSpPr>
          <p:spPr>
            <a:xfrm>
              <a:off x="72542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57" name="Oval 256"/>
            <p:cNvSpPr/>
            <p:nvPr/>
          </p:nvSpPr>
          <p:spPr>
            <a:xfrm>
              <a:off x="67970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60" name="Oval 259"/>
            <p:cNvSpPr/>
            <p:nvPr/>
          </p:nvSpPr>
          <p:spPr>
            <a:xfrm>
              <a:off x="63398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63" name="Oval 262"/>
            <p:cNvSpPr/>
            <p:nvPr/>
          </p:nvSpPr>
          <p:spPr>
            <a:xfrm>
              <a:off x="77114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64" name="Oval 263"/>
            <p:cNvSpPr/>
            <p:nvPr/>
          </p:nvSpPr>
          <p:spPr>
            <a:xfrm>
              <a:off x="72542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65" name="Oval 264"/>
            <p:cNvSpPr/>
            <p:nvPr/>
          </p:nvSpPr>
          <p:spPr>
            <a:xfrm>
              <a:off x="67970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66" name="Oval 265"/>
            <p:cNvSpPr/>
            <p:nvPr/>
          </p:nvSpPr>
          <p:spPr>
            <a:xfrm>
              <a:off x="63398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67" name="Rounded Rectangle 266"/>
            <p:cNvSpPr/>
            <p:nvPr/>
          </p:nvSpPr>
          <p:spPr>
            <a:xfrm>
              <a:off x="5867400" y="762000"/>
              <a:ext cx="25908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Calibri"/>
                  <a:ea typeface="+mn-ea"/>
                  <a:cs typeface="Calibri"/>
                </a:rPr>
                <a:t>Short </a:t>
              </a:r>
              <a:r>
                <a:rPr kumimoji="0" lang="en-US" sz="3200" b="1" i="0" u="none" strike="noStrike" kern="1200" cap="none" spc="0" normalizeH="0" baseline="0" noProof="0" dirty="0" err="1">
                  <a:ln>
                    <a:noFill/>
                  </a:ln>
                  <a:solidFill>
                    <a:prstClr val="black"/>
                  </a:solidFill>
                  <a:effectLst/>
                  <a:uLnTx/>
                  <a:uFillTx/>
                  <a:latin typeface="Calibri"/>
                  <a:ea typeface="+mn-ea"/>
                  <a:cs typeface="Calibri"/>
                </a:rPr>
                <a:t>Bitline</a:t>
              </a:r>
              <a:endParaRPr kumimoji="0" lang="en-US" sz="3200" b="1" i="0" u="none" strike="noStrike" kern="1200" cap="none" spc="0" normalizeH="0" baseline="0" noProof="0" dirty="0">
                <a:ln>
                  <a:noFill/>
                </a:ln>
                <a:solidFill>
                  <a:prstClr val="black"/>
                </a:solidFill>
                <a:effectLst/>
                <a:uLnTx/>
                <a:uFillTx/>
                <a:latin typeface="Calibri"/>
                <a:ea typeface="+mn-ea"/>
                <a:cs typeface="Calibri"/>
              </a:endParaRPr>
            </a:p>
          </p:txBody>
        </p:sp>
      </p:grpSp>
      <p:sp>
        <p:nvSpPr>
          <p:cNvPr id="483" name="Content Placeholder 2"/>
          <p:cNvSpPr txBox="1">
            <a:spLocks/>
          </p:cNvSpPr>
          <p:nvPr/>
        </p:nvSpPr>
        <p:spPr>
          <a:xfrm>
            <a:off x="5867400" y="227076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3200" b="1" i="1" u="none" strike="noStrike" kern="1200" cap="none" spc="0" normalizeH="0" baseline="0" noProof="0">
                <a:ln>
                  <a:noFill/>
                </a:ln>
                <a:solidFill>
                  <a:srgbClr val="008000"/>
                </a:solidFill>
                <a:effectLst/>
                <a:uLnTx/>
                <a:uFillTx/>
                <a:latin typeface="Calibri"/>
                <a:ea typeface="+mn-ea"/>
                <a:cs typeface="+mn-cs"/>
              </a:rPr>
              <a:t>Low Latency </a:t>
            </a:r>
          </a:p>
        </p:txBody>
      </p:sp>
      <p:grpSp>
        <p:nvGrpSpPr>
          <p:cNvPr id="470" name="Group 469"/>
          <p:cNvGrpSpPr/>
          <p:nvPr/>
        </p:nvGrpSpPr>
        <p:grpSpPr>
          <a:xfrm>
            <a:off x="3632200" y="4549508"/>
            <a:ext cx="1500615" cy="435242"/>
            <a:chOff x="6576585" y="3527158"/>
            <a:chExt cx="1500615" cy="435242"/>
          </a:xfrm>
        </p:grpSpPr>
        <p:cxnSp>
          <p:nvCxnSpPr>
            <p:cNvPr id="471" name="Straight Arrow Connector 470"/>
            <p:cNvCxnSpPr/>
            <p:nvPr/>
          </p:nvCxnSpPr>
          <p:spPr>
            <a:xfrm flipV="1">
              <a:off x="8077200" y="3527158"/>
              <a:ext cx="0" cy="93511"/>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2" name="Straight Arrow Connector 471"/>
            <p:cNvCxnSpPr/>
            <p:nvPr/>
          </p:nvCxnSpPr>
          <p:spPr>
            <a:xfrm flipV="1">
              <a:off x="7620000" y="3527425"/>
              <a:ext cx="3895"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3" name="Straight Arrow Connector 472"/>
            <p:cNvCxnSpPr/>
            <p:nvPr/>
          </p:nvCxnSpPr>
          <p:spPr>
            <a:xfrm flipV="1">
              <a:off x="7162800" y="3527158"/>
              <a:ext cx="0"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4" name="Straight Arrow Connector 473"/>
            <p:cNvCxnSpPr/>
            <p:nvPr/>
          </p:nvCxnSpPr>
          <p:spPr>
            <a:xfrm flipV="1">
              <a:off x="6705600" y="3527158"/>
              <a:ext cx="0"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5" name="Straight Arrow Connector 474"/>
            <p:cNvCxnSpPr/>
            <p:nvPr/>
          </p:nvCxnSpPr>
          <p:spPr>
            <a:xfrm flipH="1" flipV="1">
              <a:off x="80724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6" name="Straight Arrow Connector 475"/>
            <p:cNvCxnSpPr/>
            <p:nvPr/>
          </p:nvCxnSpPr>
          <p:spPr>
            <a:xfrm flipH="1" flipV="1">
              <a:off x="76152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7" name="Straight Arrow Connector 476"/>
            <p:cNvCxnSpPr/>
            <p:nvPr/>
          </p:nvCxnSpPr>
          <p:spPr>
            <a:xfrm flipH="1" flipV="1">
              <a:off x="71580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8" name="Straight Arrow Connector 477"/>
            <p:cNvCxnSpPr/>
            <p:nvPr/>
          </p:nvCxnSpPr>
          <p:spPr>
            <a:xfrm flipH="1" flipV="1">
              <a:off x="67008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9" name="Straight Arrow Connector 478"/>
            <p:cNvCxnSpPr/>
            <p:nvPr/>
          </p:nvCxnSpPr>
          <p:spPr>
            <a:xfrm>
              <a:off x="657658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0" name="Straight Arrow Connector 479"/>
            <p:cNvCxnSpPr/>
            <p:nvPr/>
          </p:nvCxnSpPr>
          <p:spPr>
            <a:xfrm>
              <a:off x="703505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1" name="Straight Arrow Connector 480"/>
            <p:cNvCxnSpPr/>
            <p:nvPr/>
          </p:nvCxnSpPr>
          <p:spPr>
            <a:xfrm>
              <a:off x="7491730"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2" name="Straight Arrow Connector 481"/>
            <p:cNvCxnSpPr/>
            <p:nvPr/>
          </p:nvCxnSpPr>
          <p:spPr>
            <a:xfrm>
              <a:off x="794945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title"/>
          </p:nvPr>
        </p:nvSpPr>
        <p:spPr>
          <a:xfrm>
            <a:off x="0" y="0"/>
            <a:ext cx="9144000" cy="838200"/>
          </a:xfrm>
        </p:spPr>
        <p:txBody>
          <a:bodyPr>
            <a:normAutofit/>
          </a:bodyPr>
          <a:lstStyle/>
          <a:p>
            <a:r>
              <a:rPr lang="en-US"/>
              <a:t>   Approximating the Best of Both Worlds</a:t>
            </a:r>
          </a:p>
        </p:txBody>
      </p:sp>
      <p:grpSp>
        <p:nvGrpSpPr>
          <p:cNvPr id="148" name="Group 147"/>
          <p:cNvGrpSpPr/>
          <p:nvPr/>
        </p:nvGrpSpPr>
        <p:grpSpPr>
          <a:xfrm>
            <a:off x="495300" y="914400"/>
            <a:ext cx="2514600" cy="5486400"/>
            <a:chOff x="495300" y="762000"/>
            <a:chExt cx="2514600" cy="5486400"/>
          </a:xfrm>
        </p:grpSpPr>
        <p:sp>
          <p:nvSpPr>
            <p:cNvPr id="149" name="Rounded Rectangle 148"/>
            <p:cNvSpPr/>
            <p:nvPr/>
          </p:nvSpPr>
          <p:spPr>
            <a:xfrm>
              <a:off x="495300" y="762000"/>
              <a:ext cx="25146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Calibri"/>
                  <a:ea typeface="+mn-ea"/>
                  <a:cs typeface="Calibri"/>
                </a:rPr>
                <a:t>Long </a:t>
              </a:r>
              <a:r>
                <a:rPr kumimoji="0" lang="en-US" sz="3200" b="1" i="0" u="none" strike="noStrike" kern="1200" cap="none" spc="0" normalizeH="0" baseline="0" noProof="0" dirty="0" err="1">
                  <a:ln>
                    <a:noFill/>
                  </a:ln>
                  <a:solidFill>
                    <a:prstClr val="black"/>
                  </a:solidFill>
                  <a:effectLst/>
                  <a:uLnTx/>
                  <a:uFillTx/>
                  <a:latin typeface="Calibri"/>
                  <a:ea typeface="+mn-ea"/>
                  <a:cs typeface="Calibri"/>
                </a:rPr>
                <a:t>Bitline</a:t>
              </a:r>
              <a:endParaRPr kumimoji="0" lang="en-US" sz="3200" b="1" i="0" u="none" strike="noStrike" kern="1200" cap="none" spc="0" normalizeH="0" baseline="0" noProof="0" dirty="0">
                <a:ln>
                  <a:noFill/>
                </a:ln>
                <a:solidFill>
                  <a:prstClr val="black"/>
                </a:solidFill>
                <a:effectLst/>
                <a:uLnTx/>
                <a:uFillTx/>
                <a:latin typeface="Calibri"/>
                <a:ea typeface="+mn-ea"/>
                <a:cs typeface="Calibri"/>
              </a:endParaRPr>
            </a:p>
          </p:txBody>
        </p:sp>
        <p:sp>
          <p:nvSpPr>
            <p:cNvPr id="150" name="Rectangle 149"/>
            <p:cNvSpPr/>
            <p:nvPr/>
          </p:nvSpPr>
          <p:spPr>
            <a:xfrm>
              <a:off x="22098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51" name="Straight Arrow Connector 150"/>
            <p:cNvCxnSpPr>
              <a:stCxn id="150" idx="0"/>
            </p:cNvCxnSpPr>
            <p:nvPr/>
          </p:nvCxnSpPr>
          <p:spPr>
            <a:xfrm flipV="1">
              <a:off x="23926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2" name="Rectangle 151"/>
            <p:cNvSpPr/>
            <p:nvPr/>
          </p:nvSpPr>
          <p:spPr>
            <a:xfrm>
              <a:off x="17526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53" name="Straight Arrow Connector 152"/>
            <p:cNvCxnSpPr>
              <a:stCxn id="152" idx="0"/>
            </p:cNvCxnSpPr>
            <p:nvPr/>
          </p:nvCxnSpPr>
          <p:spPr>
            <a:xfrm flipV="1">
              <a:off x="19354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4" name="Rectangle 153"/>
            <p:cNvSpPr/>
            <p:nvPr/>
          </p:nvSpPr>
          <p:spPr>
            <a:xfrm>
              <a:off x="12954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55" name="Straight Arrow Connector 154"/>
            <p:cNvCxnSpPr>
              <a:stCxn id="154" idx="0"/>
            </p:cNvCxnSpPr>
            <p:nvPr/>
          </p:nvCxnSpPr>
          <p:spPr>
            <a:xfrm flipV="1">
              <a:off x="14782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6" name="Rectangle 155"/>
            <p:cNvSpPr/>
            <p:nvPr/>
          </p:nvSpPr>
          <p:spPr>
            <a:xfrm>
              <a:off x="8382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57" name="Straight Arrow Connector 156"/>
            <p:cNvCxnSpPr>
              <a:stCxn id="156" idx="0"/>
            </p:cNvCxnSpPr>
            <p:nvPr/>
          </p:nvCxnSpPr>
          <p:spPr>
            <a:xfrm flipV="1">
              <a:off x="10210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8" name="Oval 157"/>
            <p:cNvSpPr/>
            <p:nvPr/>
          </p:nvSpPr>
          <p:spPr>
            <a:xfrm>
              <a:off x="22145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59" name="Oval 158"/>
            <p:cNvSpPr/>
            <p:nvPr/>
          </p:nvSpPr>
          <p:spPr>
            <a:xfrm>
              <a:off x="17573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60" name="Oval 159"/>
            <p:cNvSpPr/>
            <p:nvPr/>
          </p:nvSpPr>
          <p:spPr>
            <a:xfrm>
              <a:off x="13001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61" name="Oval 160"/>
            <p:cNvSpPr/>
            <p:nvPr/>
          </p:nvSpPr>
          <p:spPr>
            <a:xfrm>
              <a:off x="8429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62" name="Oval 161"/>
            <p:cNvSpPr/>
            <p:nvPr/>
          </p:nvSpPr>
          <p:spPr>
            <a:xfrm>
              <a:off x="22145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63" name="Oval 162"/>
            <p:cNvSpPr/>
            <p:nvPr/>
          </p:nvSpPr>
          <p:spPr>
            <a:xfrm>
              <a:off x="17573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64" name="Oval 163"/>
            <p:cNvSpPr/>
            <p:nvPr/>
          </p:nvSpPr>
          <p:spPr>
            <a:xfrm>
              <a:off x="13001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65" name="Oval 164"/>
            <p:cNvSpPr/>
            <p:nvPr/>
          </p:nvSpPr>
          <p:spPr>
            <a:xfrm>
              <a:off x="8429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66" name="Oval 165"/>
            <p:cNvSpPr/>
            <p:nvPr/>
          </p:nvSpPr>
          <p:spPr>
            <a:xfrm>
              <a:off x="22145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67" name="Oval 166"/>
            <p:cNvSpPr/>
            <p:nvPr/>
          </p:nvSpPr>
          <p:spPr>
            <a:xfrm>
              <a:off x="17573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68" name="Oval 167"/>
            <p:cNvSpPr/>
            <p:nvPr/>
          </p:nvSpPr>
          <p:spPr>
            <a:xfrm>
              <a:off x="13001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69" name="Oval 168"/>
            <p:cNvSpPr/>
            <p:nvPr/>
          </p:nvSpPr>
          <p:spPr>
            <a:xfrm>
              <a:off x="8429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70" name="Oval 169"/>
            <p:cNvSpPr/>
            <p:nvPr/>
          </p:nvSpPr>
          <p:spPr>
            <a:xfrm>
              <a:off x="22145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71" name="Oval 170"/>
            <p:cNvSpPr/>
            <p:nvPr/>
          </p:nvSpPr>
          <p:spPr>
            <a:xfrm>
              <a:off x="17573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72" name="Oval 171"/>
            <p:cNvSpPr/>
            <p:nvPr/>
          </p:nvSpPr>
          <p:spPr>
            <a:xfrm>
              <a:off x="13001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73" name="Oval 172"/>
            <p:cNvSpPr/>
            <p:nvPr/>
          </p:nvSpPr>
          <p:spPr>
            <a:xfrm>
              <a:off x="8429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74" name="Oval 173"/>
            <p:cNvSpPr/>
            <p:nvPr/>
          </p:nvSpPr>
          <p:spPr>
            <a:xfrm>
              <a:off x="22145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75" name="Oval 174"/>
            <p:cNvSpPr/>
            <p:nvPr/>
          </p:nvSpPr>
          <p:spPr>
            <a:xfrm>
              <a:off x="17573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76" name="Oval 175"/>
            <p:cNvSpPr/>
            <p:nvPr/>
          </p:nvSpPr>
          <p:spPr>
            <a:xfrm>
              <a:off x="13001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77" name="Oval 176"/>
            <p:cNvSpPr/>
            <p:nvPr/>
          </p:nvSpPr>
          <p:spPr>
            <a:xfrm>
              <a:off x="8429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78" name="Oval 177"/>
            <p:cNvSpPr/>
            <p:nvPr/>
          </p:nvSpPr>
          <p:spPr>
            <a:xfrm>
              <a:off x="22098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79" name="Oval 178"/>
            <p:cNvSpPr/>
            <p:nvPr/>
          </p:nvSpPr>
          <p:spPr>
            <a:xfrm>
              <a:off x="17526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80" name="Oval 179"/>
            <p:cNvSpPr/>
            <p:nvPr/>
          </p:nvSpPr>
          <p:spPr>
            <a:xfrm>
              <a:off x="12954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81" name="Oval 180"/>
            <p:cNvSpPr/>
            <p:nvPr/>
          </p:nvSpPr>
          <p:spPr>
            <a:xfrm>
              <a:off x="8382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68" name="Content Placeholder 2"/>
          <p:cNvSpPr txBox="1">
            <a:spLocks/>
          </p:cNvSpPr>
          <p:nvPr/>
        </p:nvSpPr>
        <p:spPr>
          <a:xfrm>
            <a:off x="457200" y="161544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3200" b="1" i="1" u="none" strike="noStrike" kern="1200" cap="none" spc="0" normalizeH="0" baseline="0" noProof="0" dirty="0">
                <a:ln>
                  <a:noFill/>
                </a:ln>
                <a:solidFill>
                  <a:srgbClr val="008000"/>
                </a:solidFill>
                <a:effectLst/>
                <a:uLnTx/>
                <a:uFillTx/>
                <a:latin typeface="Calibri"/>
                <a:ea typeface="+mn-ea"/>
                <a:cs typeface="+mn-cs"/>
              </a:rPr>
              <a:t>Small Area </a:t>
            </a:r>
          </a:p>
        </p:txBody>
      </p:sp>
      <p:sp>
        <p:nvSpPr>
          <p:cNvPr id="269" name="Rounded Rectangle 268"/>
          <p:cNvSpPr/>
          <p:nvPr/>
        </p:nvSpPr>
        <p:spPr>
          <a:xfrm>
            <a:off x="457200" y="9144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uLnTx/>
                <a:uFillTx/>
                <a:latin typeface="Calibri"/>
                <a:ea typeface="+mn-ea"/>
                <a:cs typeface="Calibri"/>
              </a:rPr>
              <a:t>Long </a:t>
            </a:r>
            <a:r>
              <a:rPr kumimoji="0" lang="en-US" sz="3200" b="1" i="0" u="none" strike="noStrike" kern="1200" cap="none" spc="0" normalizeH="0" baseline="0" noProof="0" dirty="0" err="1">
                <a:ln>
                  <a:noFill/>
                </a:ln>
                <a:solidFill>
                  <a:srgbClr val="FFFF00"/>
                </a:solidFill>
                <a:effectLst/>
                <a:uLnTx/>
                <a:uFillTx/>
                <a:latin typeface="Calibri"/>
                <a:ea typeface="+mn-ea"/>
                <a:cs typeface="Calibri"/>
              </a:rPr>
              <a:t>Bitline</a:t>
            </a:r>
            <a:endParaRPr kumimoji="0" lang="en-US" sz="3200" b="1" i="0" u="none" strike="noStrike" kern="1200" cap="none" spc="0" normalizeH="0" baseline="0" noProof="0" dirty="0">
              <a:ln>
                <a:noFill/>
              </a:ln>
              <a:solidFill>
                <a:srgbClr val="FFFF00"/>
              </a:solidFill>
              <a:effectLst/>
              <a:uLnTx/>
              <a:uFillTx/>
              <a:latin typeface="Calibri"/>
              <a:ea typeface="+mn-ea"/>
              <a:cs typeface="Calibri"/>
            </a:endParaRPr>
          </a:p>
        </p:txBody>
      </p:sp>
      <p:sp>
        <p:nvSpPr>
          <p:cNvPr id="274" name="Content Placeholder 2"/>
          <p:cNvSpPr txBox="1">
            <a:spLocks/>
          </p:cNvSpPr>
          <p:nvPr/>
        </p:nvSpPr>
        <p:spPr>
          <a:xfrm>
            <a:off x="5867400" y="227076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3200" b="1" i="1" u="none" strike="noStrike" kern="1200" cap="none" spc="0" normalizeH="0" baseline="0" noProof="0" dirty="0">
                <a:ln>
                  <a:noFill/>
                </a:ln>
                <a:solidFill>
                  <a:srgbClr val="008000"/>
                </a:solidFill>
                <a:effectLst/>
                <a:uLnTx/>
                <a:uFillTx/>
                <a:latin typeface="Calibri"/>
                <a:ea typeface="+mn-ea"/>
                <a:cs typeface="+mn-cs"/>
              </a:rPr>
              <a:t>Low Latency </a:t>
            </a:r>
          </a:p>
        </p:txBody>
      </p:sp>
      <p:sp>
        <p:nvSpPr>
          <p:cNvPr id="275" name="Rounded Rectangle 274"/>
          <p:cNvSpPr/>
          <p:nvPr/>
        </p:nvSpPr>
        <p:spPr>
          <a:xfrm>
            <a:off x="5867400" y="9144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srgbClr val="FFFF00"/>
                </a:solidFill>
                <a:effectLst/>
                <a:uLnTx/>
                <a:uFillTx/>
                <a:latin typeface="Calibri"/>
                <a:ea typeface="+mn-ea"/>
                <a:cs typeface="Calibri"/>
              </a:rPr>
              <a:t>Short </a:t>
            </a:r>
            <a:r>
              <a:rPr kumimoji="0" lang="en-US" sz="3200" b="1" i="0" u="none" strike="noStrike" kern="1200" cap="none" spc="0" normalizeH="0" baseline="0" noProof="0" err="1">
                <a:ln>
                  <a:noFill/>
                </a:ln>
                <a:solidFill>
                  <a:srgbClr val="FFFF00"/>
                </a:solidFill>
                <a:effectLst/>
                <a:uLnTx/>
                <a:uFillTx/>
                <a:latin typeface="Calibri"/>
                <a:ea typeface="+mn-ea"/>
                <a:cs typeface="Calibri"/>
              </a:rPr>
              <a:t>Bitline</a:t>
            </a:r>
            <a:endParaRPr kumimoji="0" lang="en-US" sz="3200" b="1" i="0" u="none" strike="noStrike" kern="1200" cap="none" spc="0" normalizeH="0" baseline="0" noProof="0">
              <a:ln>
                <a:noFill/>
              </a:ln>
              <a:solidFill>
                <a:srgbClr val="FFFF00"/>
              </a:solidFill>
              <a:effectLst/>
              <a:uLnTx/>
              <a:uFillTx/>
              <a:latin typeface="Calibri"/>
              <a:ea typeface="+mn-ea"/>
              <a:cs typeface="Calibri"/>
            </a:endParaRPr>
          </a:p>
        </p:txBody>
      </p:sp>
      <p:sp>
        <p:nvSpPr>
          <p:cNvPr id="284" name="Rounded Rectangle 283"/>
          <p:cNvSpPr/>
          <p:nvPr/>
        </p:nvSpPr>
        <p:spPr>
          <a:xfrm>
            <a:off x="3168650" y="9144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srgbClr val="FFFF00"/>
                </a:solidFill>
                <a:effectLst/>
                <a:uLnTx/>
                <a:uFillTx/>
                <a:latin typeface="Calibri"/>
                <a:ea typeface="+mn-ea"/>
                <a:cs typeface="Calibri"/>
              </a:rPr>
              <a:t>Our Proposal</a:t>
            </a:r>
          </a:p>
        </p:txBody>
      </p:sp>
      <p:grpSp>
        <p:nvGrpSpPr>
          <p:cNvPr id="3" name="Group 2"/>
          <p:cNvGrpSpPr/>
          <p:nvPr/>
        </p:nvGrpSpPr>
        <p:grpSpPr>
          <a:xfrm>
            <a:off x="838200" y="3352800"/>
            <a:ext cx="1742123" cy="3048000"/>
            <a:chOff x="844550" y="3200400"/>
            <a:chExt cx="1742123" cy="3048000"/>
          </a:xfrm>
        </p:grpSpPr>
        <p:sp>
          <p:nvSpPr>
            <p:cNvPr id="287" name="Rectangle 286"/>
            <p:cNvSpPr/>
            <p:nvPr/>
          </p:nvSpPr>
          <p:spPr>
            <a:xfrm>
              <a:off x="22161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88" name="Straight Arrow Connector 287"/>
            <p:cNvCxnSpPr>
              <a:stCxn id="287" idx="0"/>
            </p:cNvCxnSpPr>
            <p:nvPr/>
          </p:nvCxnSpPr>
          <p:spPr>
            <a:xfrm flipV="1">
              <a:off x="23990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89" name="Rectangle 288"/>
            <p:cNvSpPr/>
            <p:nvPr/>
          </p:nvSpPr>
          <p:spPr>
            <a:xfrm>
              <a:off x="17589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90" name="Straight Arrow Connector 289"/>
            <p:cNvCxnSpPr>
              <a:stCxn id="289" idx="0"/>
            </p:cNvCxnSpPr>
            <p:nvPr/>
          </p:nvCxnSpPr>
          <p:spPr>
            <a:xfrm flipV="1">
              <a:off x="19418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1" name="Rectangle 290"/>
            <p:cNvSpPr/>
            <p:nvPr/>
          </p:nvSpPr>
          <p:spPr>
            <a:xfrm>
              <a:off x="13017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92" name="Straight Arrow Connector 291"/>
            <p:cNvCxnSpPr>
              <a:stCxn id="291" idx="0"/>
            </p:cNvCxnSpPr>
            <p:nvPr/>
          </p:nvCxnSpPr>
          <p:spPr>
            <a:xfrm flipV="1">
              <a:off x="14846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3" name="Rectangle 292"/>
            <p:cNvSpPr/>
            <p:nvPr/>
          </p:nvSpPr>
          <p:spPr>
            <a:xfrm>
              <a:off x="8445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94" name="Straight Arrow Connector 293"/>
            <p:cNvCxnSpPr>
              <a:stCxn id="293" idx="0"/>
            </p:cNvCxnSpPr>
            <p:nvPr/>
          </p:nvCxnSpPr>
          <p:spPr>
            <a:xfrm flipV="1">
              <a:off x="10274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5" name="Oval 294"/>
            <p:cNvSpPr/>
            <p:nvPr/>
          </p:nvSpPr>
          <p:spPr>
            <a:xfrm>
              <a:off x="22209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96" name="Oval 295"/>
            <p:cNvSpPr/>
            <p:nvPr/>
          </p:nvSpPr>
          <p:spPr>
            <a:xfrm>
              <a:off x="17637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97" name="Oval 296"/>
            <p:cNvSpPr/>
            <p:nvPr/>
          </p:nvSpPr>
          <p:spPr>
            <a:xfrm>
              <a:off x="13065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98" name="Oval 297"/>
            <p:cNvSpPr/>
            <p:nvPr/>
          </p:nvSpPr>
          <p:spPr>
            <a:xfrm>
              <a:off x="8493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99" name="Oval 298"/>
            <p:cNvSpPr/>
            <p:nvPr/>
          </p:nvSpPr>
          <p:spPr>
            <a:xfrm>
              <a:off x="22209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00" name="Oval 299"/>
            <p:cNvSpPr/>
            <p:nvPr/>
          </p:nvSpPr>
          <p:spPr>
            <a:xfrm>
              <a:off x="17637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01" name="Oval 300"/>
            <p:cNvSpPr/>
            <p:nvPr/>
          </p:nvSpPr>
          <p:spPr>
            <a:xfrm>
              <a:off x="13065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02" name="Oval 301"/>
            <p:cNvSpPr/>
            <p:nvPr/>
          </p:nvSpPr>
          <p:spPr>
            <a:xfrm>
              <a:off x="8493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03" name="Oval 302"/>
            <p:cNvSpPr/>
            <p:nvPr/>
          </p:nvSpPr>
          <p:spPr>
            <a:xfrm>
              <a:off x="22209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04" name="Oval 303"/>
            <p:cNvSpPr/>
            <p:nvPr/>
          </p:nvSpPr>
          <p:spPr>
            <a:xfrm>
              <a:off x="17637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05" name="Oval 304"/>
            <p:cNvSpPr/>
            <p:nvPr/>
          </p:nvSpPr>
          <p:spPr>
            <a:xfrm>
              <a:off x="13065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06" name="Oval 305"/>
            <p:cNvSpPr/>
            <p:nvPr/>
          </p:nvSpPr>
          <p:spPr>
            <a:xfrm>
              <a:off x="8493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07" name="Oval 306"/>
            <p:cNvSpPr/>
            <p:nvPr/>
          </p:nvSpPr>
          <p:spPr>
            <a:xfrm>
              <a:off x="22209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08" name="Oval 307"/>
            <p:cNvSpPr/>
            <p:nvPr/>
          </p:nvSpPr>
          <p:spPr>
            <a:xfrm>
              <a:off x="17637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09" name="Oval 308"/>
            <p:cNvSpPr/>
            <p:nvPr/>
          </p:nvSpPr>
          <p:spPr>
            <a:xfrm>
              <a:off x="13065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10" name="Oval 309"/>
            <p:cNvSpPr/>
            <p:nvPr/>
          </p:nvSpPr>
          <p:spPr>
            <a:xfrm>
              <a:off x="8493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11" name="Oval 310"/>
            <p:cNvSpPr/>
            <p:nvPr/>
          </p:nvSpPr>
          <p:spPr>
            <a:xfrm>
              <a:off x="22209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12" name="Oval 311"/>
            <p:cNvSpPr/>
            <p:nvPr/>
          </p:nvSpPr>
          <p:spPr>
            <a:xfrm>
              <a:off x="17637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13" name="Oval 312"/>
            <p:cNvSpPr/>
            <p:nvPr/>
          </p:nvSpPr>
          <p:spPr>
            <a:xfrm>
              <a:off x="13065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23" name="Oval 322"/>
            <p:cNvSpPr/>
            <p:nvPr/>
          </p:nvSpPr>
          <p:spPr>
            <a:xfrm>
              <a:off x="8493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46" name="Oval 345"/>
            <p:cNvSpPr/>
            <p:nvPr/>
          </p:nvSpPr>
          <p:spPr>
            <a:xfrm>
              <a:off x="22161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69" name="Oval 368"/>
            <p:cNvSpPr/>
            <p:nvPr/>
          </p:nvSpPr>
          <p:spPr>
            <a:xfrm>
              <a:off x="17589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85" name="Oval 384"/>
            <p:cNvSpPr/>
            <p:nvPr/>
          </p:nvSpPr>
          <p:spPr>
            <a:xfrm>
              <a:off x="13017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86" name="Oval 385"/>
            <p:cNvSpPr/>
            <p:nvPr/>
          </p:nvSpPr>
          <p:spPr>
            <a:xfrm>
              <a:off x="8445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grpSp>
      <p:sp>
        <p:nvSpPr>
          <p:cNvPr id="432" name="Content Placeholder 2"/>
          <p:cNvSpPr txBox="1">
            <a:spLocks/>
          </p:cNvSpPr>
          <p:nvPr/>
        </p:nvSpPr>
        <p:spPr>
          <a:xfrm>
            <a:off x="457200" y="1607897"/>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3200" b="1" i="1" u="none" strike="noStrike" kern="1200" cap="none" spc="0" normalizeH="0" baseline="0" noProof="0" dirty="0">
                <a:ln>
                  <a:noFill/>
                </a:ln>
                <a:solidFill>
                  <a:srgbClr val="008000"/>
                </a:solidFill>
                <a:effectLst/>
                <a:uLnTx/>
                <a:uFillTx/>
                <a:latin typeface="Calibri"/>
                <a:ea typeface="+mn-ea"/>
                <a:cs typeface="+mn-cs"/>
              </a:rPr>
              <a:t>Small Area </a:t>
            </a:r>
          </a:p>
        </p:txBody>
      </p:sp>
      <p:grpSp>
        <p:nvGrpSpPr>
          <p:cNvPr id="433" name="Group 432"/>
          <p:cNvGrpSpPr/>
          <p:nvPr/>
        </p:nvGrpSpPr>
        <p:grpSpPr>
          <a:xfrm>
            <a:off x="3579177" y="3368676"/>
            <a:ext cx="1742123" cy="1577974"/>
            <a:chOff x="6487477" y="1949184"/>
            <a:chExt cx="1742123" cy="1577974"/>
          </a:xfrm>
        </p:grpSpPr>
        <p:cxnSp>
          <p:nvCxnSpPr>
            <p:cNvPr id="453" name="Straight Arrow Connector 452"/>
            <p:cNvCxnSpPr/>
            <p:nvPr/>
          </p:nvCxnSpPr>
          <p:spPr>
            <a:xfrm flipV="1">
              <a:off x="80438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4" name="Straight Arrow Connector 453"/>
            <p:cNvCxnSpPr/>
            <p:nvPr/>
          </p:nvCxnSpPr>
          <p:spPr>
            <a:xfrm flipV="1">
              <a:off x="75866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5" name="Straight Arrow Connector 454"/>
            <p:cNvCxnSpPr/>
            <p:nvPr/>
          </p:nvCxnSpPr>
          <p:spPr>
            <a:xfrm flipH="1" flipV="1">
              <a:off x="7126715" y="1949184"/>
              <a:ext cx="2744" cy="86896"/>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6" name="Straight Arrow Connector 455"/>
            <p:cNvCxnSpPr/>
            <p:nvPr/>
          </p:nvCxnSpPr>
          <p:spPr>
            <a:xfrm flipV="1">
              <a:off x="66722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434" name="Oval 433"/>
            <p:cNvSpPr/>
            <p:nvPr/>
          </p:nvSpPr>
          <p:spPr>
            <a:xfrm>
              <a:off x="78638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36" name="Oval 435"/>
            <p:cNvSpPr/>
            <p:nvPr/>
          </p:nvSpPr>
          <p:spPr>
            <a:xfrm>
              <a:off x="74066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37" name="Oval 436"/>
            <p:cNvSpPr/>
            <p:nvPr/>
          </p:nvSpPr>
          <p:spPr>
            <a:xfrm>
              <a:off x="69494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40" name="Oval 439"/>
            <p:cNvSpPr/>
            <p:nvPr/>
          </p:nvSpPr>
          <p:spPr>
            <a:xfrm>
              <a:off x="64922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41" name="Oval 440"/>
            <p:cNvSpPr/>
            <p:nvPr/>
          </p:nvSpPr>
          <p:spPr>
            <a:xfrm>
              <a:off x="78638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42" name="Oval 441"/>
            <p:cNvSpPr/>
            <p:nvPr/>
          </p:nvSpPr>
          <p:spPr>
            <a:xfrm>
              <a:off x="74066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43" name="Oval 442"/>
            <p:cNvSpPr/>
            <p:nvPr/>
          </p:nvSpPr>
          <p:spPr>
            <a:xfrm>
              <a:off x="69494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44" name="Oval 443"/>
            <p:cNvSpPr/>
            <p:nvPr/>
          </p:nvSpPr>
          <p:spPr>
            <a:xfrm>
              <a:off x="64922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45" name="Oval 444"/>
            <p:cNvSpPr/>
            <p:nvPr/>
          </p:nvSpPr>
          <p:spPr>
            <a:xfrm>
              <a:off x="78638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46" name="Oval 445"/>
            <p:cNvSpPr/>
            <p:nvPr/>
          </p:nvSpPr>
          <p:spPr>
            <a:xfrm>
              <a:off x="74066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47" name="Oval 446"/>
            <p:cNvSpPr/>
            <p:nvPr/>
          </p:nvSpPr>
          <p:spPr>
            <a:xfrm>
              <a:off x="69494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48" name="Oval 447"/>
            <p:cNvSpPr/>
            <p:nvPr/>
          </p:nvSpPr>
          <p:spPr>
            <a:xfrm>
              <a:off x="64922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49" name="Oval 448"/>
            <p:cNvSpPr/>
            <p:nvPr/>
          </p:nvSpPr>
          <p:spPr>
            <a:xfrm>
              <a:off x="78590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50" name="Oval 449"/>
            <p:cNvSpPr/>
            <p:nvPr/>
          </p:nvSpPr>
          <p:spPr>
            <a:xfrm>
              <a:off x="74018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51" name="Oval 450"/>
            <p:cNvSpPr/>
            <p:nvPr/>
          </p:nvSpPr>
          <p:spPr>
            <a:xfrm>
              <a:off x="69446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52" name="Oval 451"/>
            <p:cNvSpPr/>
            <p:nvPr/>
          </p:nvSpPr>
          <p:spPr>
            <a:xfrm>
              <a:off x="64874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457" name="Group 456"/>
          <p:cNvGrpSpPr/>
          <p:nvPr/>
        </p:nvGrpSpPr>
        <p:grpSpPr>
          <a:xfrm>
            <a:off x="3579177" y="4953000"/>
            <a:ext cx="1742123" cy="1447800"/>
            <a:chOff x="6487477" y="3962400"/>
            <a:chExt cx="1742123" cy="1447800"/>
          </a:xfrm>
        </p:grpSpPr>
        <p:sp>
          <p:nvSpPr>
            <p:cNvPr id="458" name="Rectangle 457"/>
            <p:cNvSpPr/>
            <p:nvPr/>
          </p:nvSpPr>
          <p:spPr>
            <a:xfrm>
              <a:off x="78590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sp>
          <p:nvSpPr>
            <p:cNvPr id="459" name="Rectangle 458"/>
            <p:cNvSpPr/>
            <p:nvPr/>
          </p:nvSpPr>
          <p:spPr>
            <a:xfrm>
              <a:off x="74018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sp>
          <p:nvSpPr>
            <p:cNvPr id="460" name="Rectangle 459"/>
            <p:cNvSpPr/>
            <p:nvPr/>
          </p:nvSpPr>
          <p:spPr>
            <a:xfrm>
              <a:off x="69446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sp>
          <p:nvSpPr>
            <p:cNvPr id="461" name="Rectangle 460"/>
            <p:cNvSpPr/>
            <p:nvPr/>
          </p:nvSpPr>
          <p:spPr>
            <a:xfrm>
              <a:off x="64874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sp>
          <p:nvSpPr>
            <p:cNvPr id="462" name="Oval 461"/>
            <p:cNvSpPr/>
            <p:nvPr/>
          </p:nvSpPr>
          <p:spPr>
            <a:xfrm>
              <a:off x="78638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63" name="Oval 462"/>
            <p:cNvSpPr/>
            <p:nvPr/>
          </p:nvSpPr>
          <p:spPr>
            <a:xfrm>
              <a:off x="74066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64" name="Oval 463"/>
            <p:cNvSpPr/>
            <p:nvPr/>
          </p:nvSpPr>
          <p:spPr>
            <a:xfrm>
              <a:off x="69494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65" name="Oval 464"/>
            <p:cNvSpPr/>
            <p:nvPr/>
          </p:nvSpPr>
          <p:spPr>
            <a:xfrm>
              <a:off x="64922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66" name="Oval 465"/>
            <p:cNvSpPr/>
            <p:nvPr/>
          </p:nvSpPr>
          <p:spPr>
            <a:xfrm>
              <a:off x="78638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67" name="Oval 466"/>
            <p:cNvSpPr/>
            <p:nvPr/>
          </p:nvSpPr>
          <p:spPr>
            <a:xfrm>
              <a:off x="74066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68" name="Oval 467"/>
            <p:cNvSpPr/>
            <p:nvPr/>
          </p:nvSpPr>
          <p:spPr>
            <a:xfrm>
              <a:off x="69494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69" name="Oval 468"/>
            <p:cNvSpPr/>
            <p:nvPr/>
          </p:nvSpPr>
          <p:spPr>
            <a:xfrm>
              <a:off x="64922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84" name="Group 183"/>
          <p:cNvGrpSpPr/>
          <p:nvPr/>
        </p:nvGrpSpPr>
        <p:grpSpPr>
          <a:xfrm>
            <a:off x="3946525" y="4953000"/>
            <a:ext cx="3756147" cy="1463675"/>
            <a:chOff x="3946525" y="4800600"/>
            <a:chExt cx="3756147" cy="1463675"/>
          </a:xfrm>
        </p:grpSpPr>
        <p:cxnSp>
          <p:nvCxnSpPr>
            <p:cNvPr id="186" name="Straight Arrow Connector 185"/>
            <p:cNvCxnSpPr/>
            <p:nvPr/>
          </p:nvCxnSpPr>
          <p:spPr>
            <a:xfrm flipH="1">
              <a:off x="5382876" y="4800600"/>
              <a:ext cx="927100" cy="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87" name="Straight Arrow Connector 186"/>
            <p:cNvCxnSpPr/>
            <p:nvPr/>
          </p:nvCxnSpPr>
          <p:spPr>
            <a:xfrm flipH="1">
              <a:off x="5374409" y="5555673"/>
              <a:ext cx="927100" cy="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89" name="Straight Arrow Connector 188"/>
            <p:cNvCxnSpPr/>
            <p:nvPr/>
          </p:nvCxnSpPr>
          <p:spPr>
            <a:xfrm flipV="1">
              <a:off x="5852006" y="4832351"/>
              <a:ext cx="1" cy="715009"/>
            </a:xfrm>
            <a:prstGeom prst="straightConnector1">
              <a:avLst/>
            </a:prstGeom>
            <a:ln w="50800">
              <a:solidFill>
                <a:srgbClr val="FF0000"/>
              </a:solidFill>
              <a:headEnd type="arrow" w="lg" len="med"/>
              <a:tailEnd type="arrow" w="lg" len="med"/>
            </a:ln>
          </p:spPr>
          <p:style>
            <a:lnRef idx="1">
              <a:schemeClr val="accent1"/>
            </a:lnRef>
            <a:fillRef idx="0">
              <a:schemeClr val="accent1"/>
            </a:fillRef>
            <a:effectRef idx="0">
              <a:schemeClr val="accent1"/>
            </a:effectRef>
            <a:fontRef idx="minor">
              <a:schemeClr val="tx1"/>
            </a:fontRef>
          </p:style>
        </p:cxnSp>
        <p:sp>
          <p:nvSpPr>
            <p:cNvPr id="190" name="Content Placeholder 2"/>
            <p:cNvSpPr txBox="1">
              <a:spLocks/>
            </p:cNvSpPr>
            <p:nvPr/>
          </p:nvSpPr>
          <p:spPr>
            <a:xfrm>
              <a:off x="3946525" y="5654675"/>
              <a:ext cx="3756147" cy="609600"/>
            </a:xfrm>
            <a:prstGeom prst="rect">
              <a:avLst/>
            </a:prstGeom>
            <a:solidFill>
              <a:schemeClr val="tx1"/>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3200" b="1" i="1" u="none" strike="noStrike" kern="1200" cap="none" spc="0" normalizeH="0" baseline="0" noProof="0" dirty="0">
                  <a:ln>
                    <a:noFill/>
                  </a:ln>
                  <a:solidFill>
                    <a:srgbClr val="FFFF66"/>
                  </a:solidFill>
                  <a:effectLst/>
                  <a:uLnTx/>
                  <a:uFillTx/>
                  <a:latin typeface="Calibri"/>
                  <a:ea typeface="+mn-ea"/>
                  <a:cs typeface="+mn-cs"/>
                </a:rPr>
                <a:t>Short </a:t>
              </a:r>
              <a:r>
                <a:rPr kumimoji="0" lang="en-US" sz="3200" b="1" i="1" u="none" strike="noStrike" kern="1200" cap="none" spc="0" normalizeH="0" baseline="0" noProof="0" dirty="0" err="1">
                  <a:ln>
                    <a:noFill/>
                  </a:ln>
                  <a:solidFill>
                    <a:srgbClr val="FFFF66"/>
                  </a:solidFill>
                  <a:effectLst/>
                  <a:uLnTx/>
                  <a:uFillTx/>
                  <a:latin typeface="Calibri"/>
                  <a:ea typeface="+mn-ea"/>
                  <a:cs typeface="+mn-cs"/>
                </a:rPr>
                <a:t>Bitline</a:t>
              </a:r>
              <a:r>
                <a:rPr kumimoji="0" lang="en-US" sz="3200" b="1" i="1" u="none" strike="noStrike" kern="1200" cap="none" spc="0" normalizeH="0" baseline="0" noProof="0" dirty="0">
                  <a:ln>
                    <a:noFill/>
                  </a:ln>
                  <a:solidFill>
                    <a:srgbClr val="FFFF66"/>
                  </a:solidFill>
                  <a:effectLst/>
                  <a:uLnTx/>
                  <a:uFillTx/>
                  <a:latin typeface="Calibri"/>
                  <a:ea typeface="+mn-ea"/>
                  <a:cs typeface="+mn-cs"/>
                </a:rPr>
                <a:t> </a:t>
              </a:r>
              <a:r>
                <a:rPr kumimoji="0" lang="en-US" sz="3200" b="1" i="1" u="none" strike="noStrike" kern="1200" cap="none" spc="0" normalizeH="0" baseline="0" noProof="0" dirty="0">
                  <a:ln>
                    <a:noFill/>
                  </a:ln>
                  <a:solidFill>
                    <a:srgbClr val="FFFF66"/>
                  </a:solidFill>
                  <a:effectLst/>
                  <a:uLnTx/>
                  <a:uFillTx/>
                  <a:latin typeface="Calibri"/>
                  <a:ea typeface="+mn-ea"/>
                  <a:cs typeface="+mn-cs"/>
                  <a:sym typeface="Wingdings"/>
                </a:rPr>
                <a:t> </a:t>
              </a:r>
              <a:r>
                <a:rPr kumimoji="0" lang="en-US" sz="3200" b="1" i="1" u="none" strike="noStrike" kern="1200" cap="none" spc="0" normalizeH="0" baseline="0" noProof="0" dirty="0">
                  <a:ln>
                    <a:noFill/>
                  </a:ln>
                  <a:solidFill>
                    <a:srgbClr val="FFFF66"/>
                  </a:solidFill>
                  <a:effectLst/>
                  <a:uLnTx/>
                  <a:uFillTx/>
                  <a:latin typeface="Calibri"/>
                  <a:ea typeface="+mn-ea"/>
                  <a:cs typeface="+mn-cs"/>
                </a:rPr>
                <a:t>Fast</a:t>
              </a:r>
            </a:p>
          </p:txBody>
        </p:sp>
      </p:grpSp>
      <p:grpSp>
        <p:nvGrpSpPr>
          <p:cNvPr id="19" name="Group 18"/>
          <p:cNvGrpSpPr/>
          <p:nvPr/>
        </p:nvGrpSpPr>
        <p:grpSpPr>
          <a:xfrm>
            <a:off x="182880" y="4404206"/>
            <a:ext cx="5303520" cy="1845998"/>
            <a:chOff x="182880" y="4251806"/>
            <a:chExt cx="5303520" cy="1845998"/>
          </a:xfrm>
        </p:grpSpPr>
        <p:sp>
          <p:nvSpPr>
            <p:cNvPr id="192" name="Oval 191"/>
            <p:cNvSpPr/>
            <p:nvPr/>
          </p:nvSpPr>
          <p:spPr>
            <a:xfrm>
              <a:off x="3352800" y="4251806"/>
              <a:ext cx="2133600" cy="685800"/>
            </a:xfrm>
            <a:prstGeom prst="ellipse">
              <a:avLst/>
            </a:prstGeom>
            <a:noFill/>
            <a:ln w="508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8" name="Group 17"/>
            <p:cNvGrpSpPr/>
            <p:nvPr/>
          </p:nvGrpSpPr>
          <p:grpSpPr>
            <a:xfrm>
              <a:off x="182880" y="4594706"/>
              <a:ext cx="3169920" cy="1503098"/>
              <a:chOff x="182880" y="4594706"/>
              <a:chExt cx="3169920" cy="1503098"/>
            </a:xfrm>
          </p:grpSpPr>
          <p:cxnSp>
            <p:nvCxnSpPr>
              <p:cNvPr id="193" name="Straight Arrow Connector 192"/>
              <p:cNvCxnSpPr>
                <a:endCxn id="192" idx="2"/>
              </p:cNvCxnSpPr>
              <p:nvPr/>
            </p:nvCxnSpPr>
            <p:spPr>
              <a:xfrm flipV="1">
                <a:off x="2580323" y="4594706"/>
                <a:ext cx="772477" cy="556108"/>
              </a:xfrm>
              <a:prstGeom prst="straightConnector1">
                <a:avLst/>
              </a:prstGeom>
              <a:ln w="50800">
                <a:solidFill>
                  <a:srgbClr val="FF0000"/>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sp>
            <p:nvSpPr>
              <p:cNvPr id="199" name="Content Placeholder 2"/>
              <p:cNvSpPr txBox="1">
                <a:spLocks/>
              </p:cNvSpPr>
              <p:nvPr/>
            </p:nvSpPr>
            <p:spPr>
              <a:xfrm>
                <a:off x="182880" y="5031004"/>
                <a:ext cx="2590800" cy="1066800"/>
              </a:xfrm>
              <a:prstGeom prst="rect">
                <a:avLst/>
              </a:prstGeom>
              <a:solidFill>
                <a:schemeClr val="tx1"/>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3200" b="1" i="1" u="none" strike="noStrike" kern="1200" cap="none" spc="0" normalizeH="0" baseline="0" noProof="0" dirty="0">
                    <a:ln>
                      <a:noFill/>
                    </a:ln>
                    <a:solidFill>
                      <a:srgbClr val="FFFF66"/>
                    </a:solidFill>
                    <a:effectLst/>
                    <a:uLnTx/>
                    <a:uFillTx/>
                    <a:latin typeface="Calibri"/>
                    <a:ea typeface="+mn-ea"/>
                    <a:cs typeface="+mn-cs"/>
                  </a:rPr>
                  <a:t>Need Isolation</a:t>
                </a:r>
              </a:p>
            </p:txBody>
          </p:sp>
        </p:grpSp>
      </p:grpSp>
      <p:sp>
        <p:nvSpPr>
          <p:cNvPr id="207" name="Content Placeholder 2"/>
          <p:cNvSpPr txBox="1">
            <a:spLocks/>
          </p:cNvSpPr>
          <p:nvPr/>
        </p:nvSpPr>
        <p:spPr>
          <a:xfrm>
            <a:off x="2895600" y="5181600"/>
            <a:ext cx="2590800" cy="1066800"/>
          </a:xfrm>
          <a:prstGeom prst="rect">
            <a:avLst/>
          </a:prstGeom>
          <a:solidFill>
            <a:schemeClr val="tx1"/>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3200" b="1" i="1" u="none" strike="noStrike" kern="1200" cap="none" spc="0" normalizeH="0" baseline="0" noProof="0" dirty="0">
                <a:ln>
                  <a:noFill/>
                </a:ln>
                <a:solidFill>
                  <a:srgbClr val="FFFF66"/>
                </a:solidFill>
                <a:effectLst/>
                <a:uLnTx/>
                <a:uFillTx/>
                <a:latin typeface="Calibri"/>
                <a:ea typeface="+mn-ea"/>
                <a:cs typeface="+mn-cs"/>
              </a:rPr>
              <a:t>Add Isolation Transistors</a:t>
            </a:r>
          </a:p>
        </p:txBody>
      </p:sp>
      <p:sp>
        <p:nvSpPr>
          <p:cNvPr id="200" name="Content Placeholder 2"/>
          <p:cNvSpPr txBox="1">
            <a:spLocks/>
          </p:cNvSpPr>
          <p:nvPr/>
        </p:nvSpPr>
        <p:spPr>
          <a:xfrm>
            <a:off x="457200" y="227076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3200" b="1" i="1" u="none" strike="noStrike" kern="1200" cap="none" spc="0" normalizeH="0" baseline="0" noProof="0" dirty="0">
                <a:ln>
                  <a:noFill/>
                </a:ln>
                <a:solidFill>
                  <a:srgbClr val="FF0000"/>
                </a:solidFill>
                <a:effectLst/>
                <a:uLnTx/>
                <a:uFillTx/>
                <a:latin typeface="Calibri"/>
                <a:ea typeface="+mn-ea"/>
                <a:cs typeface="+mn-cs"/>
              </a:rPr>
              <a:t>High Latency</a:t>
            </a:r>
          </a:p>
        </p:txBody>
      </p:sp>
      <p:sp>
        <p:nvSpPr>
          <p:cNvPr id="201" name="Content Placeholder 2"/>
          <p:cNvSpPr txBox="1">
            <a:spLocks/>
          </p:cNvSpPr>
          <p:nvPr/>
        </p:nvSpPr>
        <p:spPr>
          <a:xfrm>
            <a:off x="5867400" y="160020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3200" b="1" i="1" u="none" strike="noStrike" kern="1200" cap="none" spc="0" normalizeH="0" baseline="0" noProof="0" dirty="0">
                <a:ln>
                  <a:noFill/>
                </a:ln>
                <a:solidFill>
                  <a:srgbClr val="FF0000"/>
                </a:solidFill>
                <a:effectLst/>
                <a:uLnTx/>
                <a:uFillTx/>
                <a:latin typeface="Calibri"/>
                <a:ea typeface="+mn-ea"/>
                <a:cs typeface="+mn-cs"/>
              </a:rPr>
              <a:t>Large Area</a:t>
            </a:r>
            <a:r>
              <a:rPr kumimoji="0" lang="en-US" sz="3200" b="1" i="1" u="none" strike="noStrike" kern="1200" cap="none" spc="0" normalizeH="0" baseline="0" noProof="0" dirty="0">
                <a:ln>
                  <a:noFill/>
                </a:ln>
                <a:solidFill>
                  <a:srgbClr val="0000FF"/>
                </a:solidFill>
                <a:effectLst/>
                <a:uLnTx/>
                <a:uFillTx/>
                <a:latin typeface="Calibri"/>
                <a:ea typeface="+mn-ea"/>
                <a:cs typeface="+mn-cs"/>
              </a:rPr>
              <a:t> </a:t>
            </a:r>
          </a:p>
        </p:txBody>
      </p:sp>
      <p:cxnSp>
        <p:nvCxnSpPr>
          <p:cNvPr id="202" name="Straight Arrow Connector 201"/>
          <p:cNvCxnSpPr/>
          <p:nvPr/>
        </p:nvCxnSpPr>
        <p:spPr>
          <a:xfrm flipV="1">
            <a:off x="304800" y="227076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8" name="Straight Arrow Connector 207"/>
          <p:cNvCxnSpPr/>
          <p:nvPr/>
        </p:nvCxnSpPr>
        <p:spPr>
          <a:xfrm>
            <a:off x="304800" y="227076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9" name="Straight Arrow Connector 208"/>
          <p:cNvCxnSpPr/>
          <p:nvPr/>
        </p:nvCxnSpPr>
        <p:spPr>
          <a:xfrm flipV="1">
            <a:off x="5746750" y="160020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10" name="Straight Arrow Connector 209"/>
          <p:cNvCxnSpPr/>
          <p:nvPr/>
        </p:nvCxnSpPr>
        <p:spPr>
          <a:xfrm>
            <a:off x="5746750" y="160020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431404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68"/>
                                        </p:tgtEl>
                                        <p:attrNameLst>
                                          <p:attrName>style.visibility</p:attrName>
                                        </p:attrNameLst>
                                      </p:cBhvr>
                                      <p:to>
                                        <p:strVal val="visible"/>
                                      </p:to>
                                    </p:set>
                                  </p:childTnLst>
                                </p:cTn>
                              </p:par>
                            </p:childTnLst>
                          </p:cTn>
                        </p:par>
                        <p:par>
                          <p:cTn id="11" fill="hold">
                            <p:stCondLst>
                              <p:cond delay="0"/>
                            </p:stCondLst>
                            <p:childTnLst>
                              <p:par>
                                <p:cTn id="12" presetID="1" presetClass="entr" presetSubtype="0" fill="hold" grpId="0" nodeType="afterEffect">
                                  <p:stCondLst>
                                    <p:cond delay="0"/>
                                  </p:stCondLst>
                                  <p:childTnLst>
                                    <p:set>
                                      <p:cBhvr>
                                        <p:cTn id="13" dur="1" fill="hold">
                                          <p:stCondLst>
                                            <p:cond delay="0"/>
                                          </p:stCondLst>
                                        </p:cTn>
                                        <p:tgtEl>
                                          <p:spTgt spid="432"/>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200"/>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275"/>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483"/>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274"/>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201"/>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284"/>
                                        </p:tgtEl>
                                        <p:attrNameLst>
                                          <p:attrName>style.visibility</p:attrName>
                                        </p:attrNameLst>
                                      </p:cBhvr>
                                      <p:to>
                                        <p:strVal val="visible"/>
                                      </p:to>
                                    </p:set>
                                  </p:childTnLst>
                                </p:cTn>
                              </p:par>
                            </p:childTnLst>
                          </p:cTn>
                        </p:par>
                      </p:childTnLst>
                    </p:cTn>
                  </p:par>
                  <p:par>
                    <p:cTn id="36" fill="hold">
                      <p:stCondLst>
                        <p:cond delay="indefinite"/>
                      </p:stCondLst>
                      <p:childTnLst>
                        <p:par>
                          <p:cTn id="37" fill="hold">
                            <p:stCondLst>
                              <p:cond delay="0"/>
                            </p:stCondLst>
                            <p:childTnLst>
                              <p:par>
                                <p:cTn id="38" presetID="42" presetClass="path" presetSubtype="0" accel="50000" decel="50000" fill="hold" nodeType="clickEffect">
                                  <p:stCondLst>
                                    <p:cond delay="0"/>
                                  </p:stCondLst>
                                  <p:childTnLst>
                                    <p:animMotion origin="layout" path="M 4.44444E-6 1.11111E-6 L 0.3 1.11111E-6 " pathEditMode="relative" rAng="0" ptsTypes="AA">
                                      <p:cBhvr>
                                        <p:cTn id="39" dur="1000" fill="hold"/>
                                        <p:tgtEl>
                                          <p:spTgt spid="3"/>
                                        </p:tgtEl>
                                        <p:attrNameLst>
                                          <p:attrName>ppt_x</p:attrName>
                                          <p:attrName>ppt_y</p:attrName>
                                        </p:attrNameLst>
                                      </p:cBhvr>
                                      <p:rCtr x="15000" y="0"/>
                                    </p:animMotion>
                                  </p:childTnLst>
                                </p:cTn>
                              </p:par>
                            </p:childTnLst>
                          </p:cTn>
                        </p:par>
                        <p:par>
                          <p:cTn id="40" fill="hold">
                            <p:stCondLst>
                              <p:cond delay="1000"/>
                            </p:stCondLst>
                            <p:childTnLst>
                              <p:par>
                                <p:cTn id="41" presetID="42" presetClass="path" presetSubtype="0" accel="50000" decel="50000" fill="hold" grpId="1" nodeType="afterEffect">
                                  <p:stCondLst>
                                    <p:cond delay="0"/>
                                  </p:stCondLst>
                                  <p:childTnLst>
                                    <p:animMotion origin="layout" path="M 0.00416 2.59259E-6 L 0.29583 2.59259E-6 " pathEditMode="relative" rAng="0" ptsTypes="AA">
                                      <p:cBhvr>
                                        <p:cTn id="42" dur="1000" fill="hold"/>
                                        <p:tgtEl>
                                          <p:spTgt spid="432"/>
                                        </p:tgtEl>
                                        <p:attrNameLst>
                                          <p:attrName>ppt_x</p:attrName>
                                          <p:attrName>ppt_y</p:attrName>
                                        </p:attrNameLst>
                                      </p:cBhvr>
                                      <p:rCtr x="14583" y="0"/>
                                    </p:animMotion>
                                  </p:childTnLst>
                                </p:cTn>
                              </p:par>
                              <p:par>
                                <p:cTn id="43" presetID="1" presetClass="entr" presetSubtype="0" fill="hold" nodeType="withEffect">
                                  <p:stCondLst>
                                    <p:cond delay="0"/>
                                  </p:stCondLst>
                                  <p:childTnLst>
                                    <p:set>
                                      <p:cBhvr>
                                        <p:cTn id="44" dur="1" fill="hold">
                                          <p:stCondLst>
                                            <p:cond delay="0"/>
                                          </p:stCondLst>
                                        </p:cTn>
                                        <p:tgtEl>
                                          <p:spTgt spid="433"/>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457"/>
                                        </p:tgtEl>
                                        <p:attrNameLst>
                                          <p:attrName>style.visibility</p:attrName>
                                        </p:attrNameLst>
                                      </p:cBhvr>
                                      <p:to>
                                        <p:strVal val="visible"/>
                                      </p:to>
                                    </p:set>
                                  </p:childTnLst>
                                </p:cTn>
                              </p:par>
                              <p:par>
                                <p:cTn id="47" presetID="1" presetClass="exit" presetSubtype="0" fill="hold" nodeType="withEffect">
                                  <p:stCondLst>
                                    <p:cond delay="0"/>
                                  </p:stCondLst>
                                  <p:childTnLst>
                                    <p:set>
                                      <p:cBhvr>
                                        <p:cTn id="48" dur="1" fill="hold">
                                          <p:stCondLst>
                                            <p:cond delay="0"/>
                                          </p:stCondLst>
                                        </p:cTn>
                                        <p:tgtEl>
                                          <p:spTgt spid="3"/>
                                        </p:tgtEl>
                                        <p:attrNameLst>
                                          <p:attrName>style.visibility</p:attrName>
                                        </p:attrNameLst>
                                      </p:cBhvr>
                                      <p:to>
                                        <p:strVal val="hidden"/>
                                      </p:to>
                                    </p:set>
                                  </p:childTnLst>
                                </p:cTn>
                              </p:par>
                              <p:par>
                                <p:cTn id="49" presetID="1" presetClass="entr" presetSubtype="0" fill="hold" nodeType="withEffect">
                                  <p:stCondLst>
                                    <p:cond delay="0"/>
                                  </p:stCondLst>
                                  <p:childTnLst>
                                    <p:set>
                                      <p:cBhvr>
                                        <p:cTn id="50" dur="1" fill="hold">
                                          <p:stCondLst>
                                            <p:cond delay="0"/>
                                          </p:stCondLst>
                                        </p:cTn>
                                        <p:tgtEl>
                                          <p:spTgt spid="202"/>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208"/>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42" presetClass="path" presetSubtype="0" accel="50000" decel="50000" fill="hold" nodeType="clickEffect">
                                  <p:stCondLst>
                                    <p:cond delay="0"/>
                                  </p:stCondLst>
                                  <p:childTnLst>
                                    <p:animMotion origin="layout" path="M 2.5E-6 0.00046 L 2.5E-6 -0.05949 " pathEditMode="relative" rAng="0" ptsTypes="AA">
                                      <p:cBhvr>
                                        <p:cTn id="56" dur="1000" fill="hold"/>
                                        <p:tgtEl>
                                          <p:spTgt spid="433"/>
                                        </p:tgtEl>
                                        <p:attrNameLst>
                                          <p:attrName>ppt_x</p:attrName>
                                          <p:attrName>ppt_y</p:attrName>
                                        </p:attrNameLst>
                                      </p:cBhvr>
                                      <p:rCtr x="0" y="-3009"/>
                                    </p:animMotion>
                                  </p:childTnLst>
                                </p:cTn>
                              </p:par>
                            </p:childTnLst>
                          </p:cTn>
                        </p:par>
                        <p:par>
                          <p:cTn id="57" fill="hold">
                            <p:stCondLst>
                              <p:cond delay="1000"/>
                            </p:stCondLst>
                            <p:childTnLst>
                              <p:par>
                                <p:cTn id="58" presetID="42" presetClass="path" presetSubtype="0" accel="50000" decel="50000" fill="hold" grpId="1" nodeType="afterEffect">
                                  <p:stCondLst>
                                    <p:cond delay="0"/>
                                  </p:stCondLst>
                                  <p:childTnLst>
                                    <p:animMotion origin="layout" path="M 0.00209 1.48148E-6 L -0.29444 1.48148E-6 " pathEditMode="relative" rAng="0" ptsTypes="AA">
                                      <p:cBhvr>
                                        <p:cTn id="59" dur="1000" fill="hold"/>
                                        <p:tgtEl>
                                          <p:spTgt spid="274"/>
                                        </p:tgtEl>
                                        <p:attrNameLst>
                                          <p:attrName>ppt_x</p:attrName>
                                          <p:attrName>ppt_y</p:attrName>
                                        </p:attrNameLst>
                                      </p:cBhvr>
                                      <p:rCtr x="-14826" y="0"/>
                                    </p:animMotion>
                                  </p:childTnLst>
                                </p:cTn>
                              </p:par>
                              <p:par>
                                <p:cTn id="60" presetID="1" presetClass="entr" presetSubtype="0" fill="hold" nodeType="withEffect">
                                  <p:stCondLst>
                                    <p:cond delay="0"/>
                                  </p:stCondLst>
                                  <p:childTnLst>
                                    <p:set>
                                      <p:cBhvr>
                                        <p:cTn id="61" dur="1" fill="hold">
                                          <p:stCondLst>
                                            <p:cond delay="0"/>
                                          </p:stCondLst>
                                        </p:cTn>
                                        <p:tgtEl>
                                          <p:spTgt spid="209"/>
                                        </p:tgtEl>
                                        <p:attrNameLst>
                                          <p:attrName>style.visibility</p:attrName>
                                        </p:attrNameLst>
                                      </p:cBhvr>
                                      <p:to>
                                        <p:strVal val="visible"/>
                                      </p:to>
                                    </p:set>
                                  </p:childTnLst>
                                </p:cTn>
                              </p:par>
                              <p:par>
                                <p:cTn id="62" presetID="1" presetClass="entr" presetSubtype="0" fill="hold" nodeType="withEffect">
                                  <p:stCondLst>
                                    <p:cond delay="0"/>
                                  </p:stCondLst>
                                  <p:childTnLst>
                                    <p:set>
                                      <p:cBhvr>
                                        <p:cTn id="63" dur="1" fill="hold">
                                          <p:stCondLst>
                                            <p:cond delay="0"/>
                                          </p:stCondLst>
                                        </p:cTn>
                                        <p:tgtEl>
                                          <p:spTgt spid="210"/>
                                        </p:tgtEl>
                                        <p:attrNameLst>
                                          <p:attrName>style.visibility</p:attrName>
                                        </p:attrNameLst>
                                      </p:cBhvr>
                                      <p:to>
                                        <p:strVal val="visible"/>
                                      </p:to>
                                    </p:set>
                                  </p:childTnLst>
                                </p:cTn>
                              </p:par>
                            </p:childTnLst>
                          </p:cTn>
                        </p:par>
                        <p:par>
                          <p:cTn id="64" fill="hold">
                            <p:stCondLst>
                              <p:cond delay="2000"/>
                            </p:stCondLst>
                            <p:childTnLst>
                              <p:par>
                                <p:cTn id="65" presetID="1" presetClass="entr" presetSubtype="0" fill="hold" nodeType="afterEffect">
                                  <p:stCondLst>
                                    <p:cond delay="500"/>
                                  </p:stCondLst>
                                  <p:childTnLst>
                                    <p:set>
                                      <p:cBhvr>
                                        <p:cTn id="66" dur="1" fill="hold">
                                          <p:stCondLst>
                                            <p:cond delay="0"/>
                                          </p:stCondLst>
                                        </p:cTn>
                                        <p:tgtEl>
                                          <p:spTgt spid="184"/>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xit" presetSubtype="0" fill="hold" nodeType="clickEffect">
                                  <p:stCondLst>
                                    <p:cond delay="0"/>
                                  </p:stCondLst>
                                  <p:childTnLst>
                                    <p:set>
                                      <p:cBhvr>
                                        <p:cTn id="70" dur="1" fill="hold">
                                          <p:stCondLst>
                                            <p:cond delay="0"/>
                                          </p:stCondLst>
                                        </p:cTn>
                                        <p:tgtEl>
                                          <p:spTgt spid="184"/>
                                        </p:tgtEl>
                                        <p:attrNameLst>
                                          <p:attrName>style.visibility</p:attrName>
                                        </p:attrNameLst>
                                      </p:cBhvr>
                                      <p:to>
                                        <p:strVal val="hidden"/>
                                      </p:to>
                                    </p:set>
                                  </p:childTnLst>
                                </p:cTn>
                              </p:par>
                              <p:par>
                                <p:cTn id="71" presetID="1" presetClass="entr" presetSubtype="0" fill="hold" nodeType="withEffect">
                                  <p:stCondLst>
                                    <p:cond delay="0"/>
                                  </p:stCondLst>
                                  <p:childTnLst>
                                    <p:set>
                                      <p:cBhvr>
                                        <p:cTn id="72" dur="1" fill="hold">
                                          <p:stCondLst>
                                            <p:cond delay="0"/>
                                          </p:stCondLst>
                                        </p:cTn>
                                        <p:tgtEl>
                                          <p:spTgt spid="19"/>
                                        </p:tgtEl>
                                        <p:attrNameLst>
                                          <p:attrName>style.visibility</p:attrName>
                                        </p:attrNameLst>
                                      </p:cBhvr>
                                      <p:to>
                                        <p:strVal val="visible"/>
                                      </p:to>
                                    </p:set>
                                  </p:childTnLst>
                                </p:cTn>
                              </p:par>
                            </p:childTnLst>
                          </p:cTn>
                        </p:par>
                      </p:childTnLst>
                    </p:cTn>
                  </p:par>
                  <p:par>
                    <p:cTn id="73" fill="hold">
                      <p:stCondLst>
                        <p:cond delay="indefinite"/>
                      </p:stCondLst>
                      <p:childTnLst>
                        <p:par>
                          <p:cTn id="74" fill="hold">
                            <p:stCondLst>
                              <p:cond delay="0"/>
                            </p:stCondLst>
                            <p:childTnLst>
                              <p:par>
                                <p:cTn id="75" presetID="1" presetClass="entr" presetSubtype="0" fill="hold" nodeType="clickEffect">
                                  <p:stCondLst>
                                    <p:cond delay="0"/>
                                  </p:stCondLst>
                                  <p:childTnLst>
                                    <p:set>
                                      <p:cBhvr>
                                        <p:cTn id="76" dur="1" fill="hold">
                                          <p:stCondLst>
                                            <p:cond delay="0"/>
                                          </p:stCondLst>
                                        </p:cTn>
                                        <p:tgtEl>
                                          <p:spTgt spid="470"/>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207"/>
                                        </p:tgtEl>
                                        <p:attrNameLst>
                                          <p:attrName>style.visibility</p:attrName>
                                        </p:attrNameLst>
                                      </p:cBhvr>
                                      <p:to>
                                        <p:strVal val="visible"/>
                                      </p:to>
                                    </p:set>
                                  </p:childTnLst>
                                </p:cTn>
                              </p:par>
                            </p:childTnLst>
                          </p:cTn>
                        </p:par>
                      </p:childTnLst>
                    </p:cTn>
                  </p:par>
                  <p:par>
                    <p:cTn id="79" fill="hold">
                      <p:stCondLst>
                        <p:cond delay="indefinite"/>
                      </p:stCondLst>
                      <p:childTnLst>
                        <p:par>
                          <p:cTn id="80" fill="hold">
                            <p:stCondLst>
                              <p:cond delay="0"/>
                            </p:stCondLst>
                            <p:childTnLst>
                              <p:par>
                                <p:cTn id="81" presetID="1" presetClass="exit" presetSubtype="0" fill="hold" grpId="1" nodeType="clickEffect">
                                  <p:stCondLst>
                                    <p:cond delay="0"/>
                                  </p:stCondLst>
                                  <p:childTnLst>
                                    <p:set>
                                      <p:cBhvr>
                                        <p:cTn id="82" dur="1" fill="hold">
                                          <p:stCondLst>
                                            <p:cond delay="0"/>
                                          </p:stCondLst>
                                        </p:cTn>
                                        <p:tgtEl>
                                          <p:spTgt spid="207"/>
                                        </p:tgtEl>
                                        <p:attrNameLst>
                                          <p:attrName>style.visibility</p:attrName>
                                        </p:attrNameLst>
                                      </p:cBhvr>
                                      <p:to>
                                        <p:strVal val="hidden"/>
                                      </p:to>
                                    </p:set>
                                  </p:childTnLst>
                                </p:cTn>
                              </p:par>
                              <p:par>
                                <p:cTn id="83" presetID="1" presetClass="exit" presetSubtype="0" fill="hold" nodeType="withEffect">
                                  <p:stCondLst>
                                    <p:cond delay="0"/>
                                  </p:stCondLst>
                                  <p:childTnLst>
                                    <p:set>
                                      <p:cBhvr>
                                        <p:cTn id="84" dur="1" fill="hold">
                                          <p:stCondLst>
                                            <p:cond delay="0"/>
                                          </p:stCondLst>
                                        </p:cTn>
                                        <p:tgtEl>
                                          <p:spTgt spid="1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3" grpId="0" animBg="1"/>
      <p:bldP spid="268" grpId="0" animBg="1"/>
      <p:bldP spid="269" grpId="0" animBg="1"/>
      <p:bldP spid="274" grpId="0" animBg="1"/>
      <p:bldP spid="274" grpId="1" animBg="1"/>
      <p:bldP spid="275" grpId="0" animBg="1"/>
      <p:bldP spid="284" grpId="0" animBg="1"/>
      <p:bldP spid="432" grpId="0" animBg="1"/>
      <p:bldP spid="432" grpId="1" animBg="1"/>
      <p:bldP spid="207" grpId="0" animBg="1"/>
      <p:bldP spid="207" grpId="1" animBg="1"/>
      <p:bldP spid="200" grpId="0" animBg="1"/>
      <p:bldP spid="201" grpId="0" animBg="1"/>
    </p:bld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0" name="Group 469"/>
          <p:cNvGrpSpPr/>
          <p:nvPr/>
        </p:nvGrpSpPr>
        <p:grpSpPr>
          <a:xfrm>
            <a:off x="3632200" y="4549508"/>
            <a:ext cx="1500615" cy="435242"/>
            <a:chOff x="6576585" y="3527158"/>
            <a:chExt cx="1500615" cy="435242"/>
          </a:xfrm>
        </p:grpSpPr>
        <p:cxnSp>
          <p:nvCxnSpPr>
            <p:cNvPr id="471" name="Straight Arrow Connector 470"/>
            <p:cNvCxnSpPr/>
            <p:nvPr/>
          </p:nvCxnSpPr>
          <p:spPr>
            <a:xfrm flipV="1">
              <a:off x="8077200" y="3527158"/>
              <a:ext cx="0" cy="93511"/>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2" name="Straight Arrow Connector 471"/>
            <p:cNvCxnSpPr/>
            <p:nvPr/>
          </p:nvCxnSpPr>
          <p:spPr>
            <a:xfrm flipV="1">
              <a:off x="7620000" y="3527425"/>
              <a:ext cx="3895"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3" name="Straight Arrow Connector 472"/>
            <p:cNvCxnSpPr/>
            <p:nvPr/>
          </p:nvCxnSpPr>
          <p:spPr>
            <a:xfrm flipV="1">
              <a:off x="7162800" y="3527158"/>
              <a:ext cx="0"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4" name="Straight Arrow Connector 473"/>
            <p:cNvCxnSpPr/>
            <p:nvPr/>
          </p:nvCxnSpPr>
          <p:spPr>
            <a:xfrm flipV="1">
              <a:off x="6705600" y="3527158"/>
              <a:ext cx="0"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5" name="Straight Arrow Connector 474"/>
            <p:cNvCxnSpPr/>
            <p:nvPr/>
          </p:nvCxnSpPr>
          <p:spPr>
            <a:xfrm flipH="1" flipV="1">
              <a:off x="80724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6" name="Straight Arrow Connector 475"/>
            <p:cNvCxnSpPr/>
            <p:nvPr/>
          </p:nvCxnSpPr>
          <p:spPr>
            <a:xfrm flipH="1" flipV="1">
              <a:off x="76152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7" name="Straight Arrow Connector 476"/>
            <p:cNvCxnSpPr/>
            <p:nvPr/>
          </p:nvCxnSpPr>
          <p:spPr>
            <a:xfrm flipH="1" flipV="1">
              <a:off x="71580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8" name="Straight Arrow Connector 477"/>
            <p:cNvCxnSpPr/>
            <p:nvPr/>
          </p:nvCxnSpPr>
          <p:spPr>
            <a:xfrm flipH="1" flipV="1">
              <a:off x="67008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9" name="Straight Arrow Connector 478"/>
            <p:cNvCxnSpPr/>
            <p:nvPr/>
          </p:nvCxnSpPr>
          <p:spPr>
            <a:xfrm>
              <a:off x="657658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0" name="Straight Arrow Connector 479"/>
            <p:cNvCxnSpPr/>
            <p:nvPr/>
          </p:nvCxnSpPr>
          <p:spPr>
            <a:xfrm>
              <a:off x="703505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1" name="Straight Arrow Connector 480"/>
            <p:cNvCxnSpPr/>
            <p:nvPr/>
          </p:nvCxnSpPr>
          <p:spPr>
            <a:xfrm>
              <a:off x="7491730"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2" name="Straight Arrow Connector 481"/>
            <p:cNvCxnSpPr/>
            <p:nvPr/>
          </p:nvCxnSpPr>
          <p:spPr>
            <a:xfrm>
              <a:off x="794945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title"/>
          </p:nvPr>
        </p:nvSpPr>
        <p:spPr>
          <a:xfrm>
            <a:off x="0" y="0"/>
            <a:ext cx="9144000" cy="838200"/>
          </a:xfrm>
        </p:spPr>
        <p:txBody>
          <a:bodyPr>
            <a:normAutofit/>
          </a:bodyPr>
          <a:lstStyle/>
          <a:p>
            <a:r>
              <a:rPr lang="en-US"/>
              <a:t>   Approximating the Best of Both Worlds</a:t>
            </a:r>
          </a:p>
        </p:txBody>
      </p:sp>
      <p:sp>
        <p:nvSpPr>
          <p:cNvPr id="274" name="Content Placeholder 2"/>
          <p:cNvSpPr txBox="1">
            <a:spLocks/>
          </p:cNvSpPr>
          <p:nvPr/>
        </p:nvSpPr>
        <p:spPr>
          <a:xfrm>
            <a:off x="3173355" y="227076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3200" b="1" i="1" u="none" strike="noStrike" kern="1200" cap="none" spc="0" normalizeH="0" baseline="0" noProof="0" dirty="0">
                <a:ln>
                  <a:noFill/>
                </a:ln>
                <a:solidFill>
                  <a:srgbClr val="008000"/>
                </a:solidFill>
                <a:effectLst/>
                <a:uLnTx/>
                <a:uFillTx/>
                <a:latin typeface="Calibri"/>
                <a:ea typeface="+mn-ea"/>
                <a:cs typeface="+mn-cs"/>
              </a:rPr>
              <a:t>Low Latency </a:t>
            </a:r>
          </a:p>
        </p:txBody>
      </p:sp>
      <p:sp>
        <p:nvSpPr>
          <p:cNvPr id="284" name="Rounded Rectangle 283"/>
          <p:cNvSpPr/>
          <p:nvPr/>
        </p:nvSpPr>
        <p:spPr>
          <a:xfrm>
            <a:off x="3168650" y="9144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srgbClr val="FFFF00"/>
                </a:solidFill>
                <a:effectLst/>
                <a:uLnTx/>
                <a:uFillTx/>
                <a:latin typeface="Calibri"/>
                <a:ea typeface="+mn-ea"/>
                <a:cs typeface="Calibri"/>
              </a:rPr>
              <a:t>Our Proposal</a:t>
            </a:r>
          </a:p>
        </p:txBody>
      </p:sp>
      <p:sp>
        <p:nvSpPr>
          <p:cNvPr id="432" name="Content Placeholder 2"/>
          <p:cNvSpPr txBox="1">
            <a:spLocks/>
          </p:cNvSpPr>
          <p:nvPr/>
        </p:nvSpPr>
        <p:spPr>
          <a:xfrm>
            <a:off x="3161828" y="1607897"/>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3200" b="1" i="1" u="none" strike="noStrike" kern="1200" cap="none" spc="0" normalizeH="0" baseline="0" noProof="0" dirty="0">
                <a:ln>
                  <a:noFill/>
                </a:ln>
                <a:solidFill>
                  <a:srgbClr val="008000"/>
                </a:solidFill>
                <a:effectLst/>
                <a:uLnTx/>
                <a:uFillTx/>
                <a:latin typeface="Calibri"/>
                <a:ea typeface="+mn-ea"/>
                <a:cs typeface="+mn-cs"/>
              </a:rPr>
              <a:t>Small Area </a:t>
            </a:r>
          </a:p>
        </p:txBody>
      </p:sp>
      <p:grpSp>
        <p:nvGrpSpPr>
          <p:cNvPr id="433" name="Group 432"/>
          <p:cNvGrpSpPr/>
          <p:nvPr/>
        </p:nvGrpSpPr>
        <p:grpSpPr>
          <a:xfrm>
            <a:off x="3579177" y="2961217"/>
            <a:ext cx="1742123" cy="1577974"/>
            <a:chOff x="6487477" y="1949184"/>
            <a:chExt cx="1742123" cy="1577974"/>
          </a:xfrm>
        </p:grpSpPr>
        <p:cxnSp>
          <p:nvCxnSpPr>
            <p:cNvPr id="453" name="Straight Arrow Connector 452"/>
            <p:cNvCxnSpPr/>
            <p:nvPr/>
          </p:nvCxnSpPr>
          <p:spPr>
            <a:xfrm flipV="1">
              <a:off x="80438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4" name="Straight Arrow Connector 453"/>
            <p:cNvCxnSpPr/>
            <p:nvPr/>
          </p:nvCxnSpPr>
          <p:spPr>
            <a:xfrm flipV="1">
              <a:off x="75866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5" name="Straight Arrow Connector 454"/>
            <p:cNvCxnSpPr/>
            <p:nvPr/>
          </p:nvCxnSpPr>
          <p:spPr>
            <a:xfrm flipH="1" flipV="1">
              <a:off x="7126715" y="1949184"/>
              <a:ext cx="2744" cy="86896"/>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6" name="Straight Arrow Connector 455"/>
            <p:cNvCxnSpPr/>
            <p:nvPr/>
          </p:nvCxnSpPr>
          <p:spPr>
            <a:xfrm flipV="1">
              <a:off x="66722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434" name="Oval 433"/>
            <p:cNvSpPr/>
            <p:nvPr/>
          </p:nvSpPr>
          <p:spPr>
            <a:xfrm>
              <a:off x="78638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36" name="Oval 435"/>
            <p:cNvSpPr/>
            <p:nvPr/>
          </p:nvSpPr>
          <p:spPr>
            <a:xfrm>
              <a:off x="74066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37" name="Oval 436"/>
            <p:cNvSpPr/>
            <p:nvPr/>
          </p:nvSpPr>
          <p:spPr>
            <a:xfrm>
              <a:off x="69494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40" name="Oval 439"/>
            <p:cNvSpPr/>
            <p:nvPr/>
          </p:nvSpPr>
          <p:spPr>
            <a:xfrm>
              <a:off x="64922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41" name="Oval 440"/>
            <p:cNvSpPr/>
            <p:nvPr/>
          </p:nvSpPr>
          <p:spPr>
            <a:xfrm>
              <a:off x="78638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42" name="Oval 441"/>
            <p:cNvSpPr/>
            <p:nvPr/>
          </p:nvSpPr>
          <p:spPr>
            <a:xfrm>
              <a:off x="74066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43" name="Oval 442"/>
            <p:cNvSpPr/>
            <p:nvPr/>
          </p:nvSpPr>
          <p:spPr>
            <a:xfrm>
              <a:off x="69494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44" name="Oval 443"/>
            <p:cNvSpPr/>
            <p:nvPr/>
          </p:nvSpPr>
          <p:spPr>
            <a:xfrm>
              <a:off x="64922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45" name="Oval 444"/>
            <p:cNvSpPr/>
            <p:nvPr/>
          </p:nvSpPr>
          <p:spPr>
            <a:xfrm>
              <a:off x="78638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46" name="Oval 445"/>
            <p:cNvSpPr/>
            <p:nvPr/>
          </p:nvSpPr>
          <p:spPr>
            <a:xfrm>
              <a:off x="74066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47" name="Oval 446"/>
            <p:cNvSpPr/>
            <p:nvPr/>
          </p:nvSpPr>
          <p:spPr>
            <a:xfrm>
              <a:off x="69494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48" name="Oval 447"/>
            <p:cNvSpPr/>
            <p:nvPr/>
          </p:nvSpPr>
          <p:spPr>
            <a:xfrm>
              <a:off x="64922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49" name="Oval 448"/>
            <p:cNvSpPr/>
            <p:nvPr/>
          </p:nvSpPr>
          <p:spPr>
            <a:xfrm>
              <a:off x="78590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50" name="Oval 449"/>
            <p:cNvSpPr/>
            <p:nvPr/>
          </p:nvSpPr>
          <p:spPr>
            <a:xfrm>
              <a:off x="74018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51" name="Oval 450"/>
            <p:cNvSpPr/>
            <p:nvPr/>
          </p:nvSpPr>
          <p:spPr>
            <a:xfrm>
              <a:off x="69446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52" name="Oval 451"/>
            <p:cNvSpPr/>
            <p:nvPr/>
          </p:nvSpPr>
          <p:spPr>
            <a:xfrm>
              <a:off x="64874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457" name="Group 456"/>
          <p:cNvGrpSpPr/>
          <p:nvPr/>
        </p:nvGrpSpPr>
        <p:grpSpPr>
          <a:xfrm>
            <a:off x="3579177" y="4953000"/>
            <a:ext cx="1742123" cy="1447800"/>
            <a:chOff x="6487477" y="3962400"/>
            <a:chExt cx="1742123" cy="1447800"/>
          </a:xfrm>
        </p:grpSpPr>
        <p:sp>
          <p:nvSpPr>
            <p:cNvPr id="458" name="Rectangle 457"/>
            <p:cNvSpPr/>
            <p:nvPr/>
          </p:nvSpPr>
          <p:spPr>
            <a:xfrm>
              <a:off x="78590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sp>
          <p:nvSpPr>
            <p:cNvPr id="459" name="Rectangle 458"/>
            <p:cNvSpPr/>
            <p:nvPr/>
          </p:nvSpPr>
          <p:spPr>
            <a:xfrm>
              <a:off x="74018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sp>
          <p:nvSpPr>
            <p:cNvPr id="460" name="Rectangle 459"/>
            <p:cNvSpPr/>
            <p:nvPr/>
          </p:nvSpPr>
          <p:spPr>
            <a:xfrm>
              <a:off x="69446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sp>
          <p:nvSpPr>
            <p:cNvPr id="461" name="Rectangle 460"/>
            <p:cNvSpPr/>
            <p:nvPr/>
          </p:nvSpPr>
          <p:spPr>
            <a:xfrm>
              <a:off x="64874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sp>
          <p:nvSpPr>
            <p:cNvPr id="462" name="Oval 461"/>
            <p:cNvSpPr/>
            <p:nvPr/>
          </p:nvSpPr>
          <p:spPr>
            <a:xfrm>
              <a:off x="78638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63" name="Oval 462"/>
            <p:cNvSpPr/>
            <p:nvPr/>
          </p:nvSpPr>
          <p:spPr>
            <a:xfrm>
              <a:off x="74066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64" name="Oval 463"/>
            <p:cNvSpPr/>
            <p:nvPr/>
          </p:nvSpPr>
          <p:spPr>
            <a:xfrm>
              <a:off x="69494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65" name="Oval 464"/>
            <p:cNvSpPr/>
            <p:nvPr/>
          </p:nvSpPr>
          <p:spPr>
            <a:xfrm>
              <a:off x="64922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66" name="Oval 465"/>
            <p:cNvSpPr/>
            <p:nvPr/>
          </p:nvSpPr>
          <p:spPr>
            <a:xfrm>
              <a:off x="78638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67" name="Oval 466"/>
            <p:cNvSpPr/>
            <p:nvPr/>
          </p:nvSpPr>
          <p:spPr>
            <a:xfrm>
              <a:off x="74066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68" name="Oval 467"/>
            <p:cNvSpPr/>
            <p:nvPr/>
          </p:nvSpPr>
          <p:spPr>
            <a:xfrm>
              <a:off x="69494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69" name="Oval 468"/>
            <p:cNvSpPr/>
            <p:nvPr/>
          </p:nvSpPr>
          <p:spPr>
            <a:xfrm>
              <a:off x="64922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4" name="Group 3"/>
          <p:cNvGrpSpPr/>
          <p:nvPr/>
        </p:nvGrpSpPr>
        <p:grpSpPr>
          <a:xfrm>
            <a:off x="304800" y="914400"/>
            <a:ext cx="2863850" cy="5486400"/>
            <a:chOff x="304800" y="762000"/>
            <a:chExt cx="2863850" cy="5486400"/>
          </a:xfrm>
        </p:grpSpPr>
        <p:grpSp>
          <p:nvGrpSpPr>
            <p:cNvPr id="148" name="Group 147"/>
            <p:cNvGrpSpPr/>
            <p:nvPr/>
          </p:nvGrpSpPr>
          <p:grpSpPr>
            <a:xfrm>
              <a:off x="495300" y="914400"/>
              <a:ext cx="2514600" cy="5334000"/>
              <a:chOff x="495300" y="914400"/>
              <a:chExt cx="2514600" cy="5334000"/>
            </a:xfrm>
          </p:grpSpPr>
          <p:sp>
            <p:nvSpPr>
              <p:cNvPr id="149" name="Rounded Rectangle 148"/>
              <p:cNvSpPr/>
              <p:nvPr/>
            </p:nvSpPr>
            <p:spPr>
              <a:xfrm>
                <a:off x="495300" y="914400"/>
                <a:ext cx="25146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prstClr val="black"/>
                    </a:solidFill>
                    <a:effectLst/>
                    <a:uLnTx/>
                    <a:uFillTx/>
                    <a:latin typeface="Calibri"/>
                    <a:ea typeface="+mn-ea"/>
                    <a:cs typeface="Calibri"/>
                  </a:rPr>
                  <a:t>Long </a:t>
                </a:r>
                <a:r>
                  <a:rPr kumimoji="0" lang="en-US" sz="3200" b="1" i="0" u="none" strike="noStrike" kern="1200" cap="none" spc="0" normalizeH="0" baseline="0" noProof="0" err="1">
                    <a:ln>
                      <a:noFill/>
                    </a:ln>
                    <a:solidFill>
                      <a:prstClr val="black"/>
                    </a:solidFill>
                    <a:effectLst/>
                    <a:uLnTx/>
                    <a:uFillTx/>
                    <a:latin typeface="Calibri"/>
                    <a:ea typeface="+mn-ea"/>
                    <a:cs typeface="Calibri"/>
                  </a:rPr>
                  <a:t>Bitline</a:t>
                </a:r>
                <a:endParaRPr kumimoji="0" lang="en-US" sz="3200" b="1" i="0" u="none" strike="noStrike" kern="1200" cap="none" spc="0" normalizeH="0" baseline="0" noProof="0">
                  <a:ln>
                    <a:noFill/>
                  </a:ln>
                  <a:solidFill>
                    <a:prstClr val="black"/>
                  </a:solidFill>
                  <a:effectLst/>
                  <a:uLnTx/>
                  <a:uFillTx/>
                  <a:latin typeface="Calibri"/>
                  <a:ea typeface="+mn-ea"/>
                  <a:cs typeface="Calibri"/>
                </a:endParaRPr>
              </a:p>
            </p:txBody>
          </p:sp>
          <p:sp>
            <p:nvSpPr>
              <p:cNvPr id="150" name="Rectangle 149"/>
              <p:cNvSpPr/>
              <p:nvPr/>
            </p:nvSpPr>
            <p:spPr>
              <a:xfrm>
                <a:off x="22098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51" name="Straight Arrow Connector 150"/>
              <p:cNvCxnSpPr>
                <a:stCxn id="150" idx="0"/>
              </p:cNvCxnSpPr>
              <p:nvPr/>
            </p:nvCxnSpPr>
            <p:spPr>
              <a:xfrm flipV="1">
                <a:off x="23926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2" name="Rectangle 151"/>
              <p:cNvSpPr/>
              <p:nvPr/>
            </p:nvSpPr>
            <p:spPr>
              <a:xfrm>
                <a:off x="17526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53" name="Straight Arrow Connector 152"/>
              <p:cNvCxnSpPr>
                <a:stCxn id="152" idx="0"/>
              </p:cNvCxnSpPr>
              <p:nvPr/>
            </p:nvCxnSpPr>
            <p:spPr>
              <a:xfrm flipV="1">
                <a:off x="19354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4" name="Rectangle 153"/>
              <p:cNvSpPr/>
              <p:nvPr/>
            </p:nvSpPr>
            <p:spPr>
              <a:xfrm>
                <a:off x="12954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55" name="Straight Arrow Connector 154"/>
              <p:cNvCxnSpPr>
                <a:stCxn id="154" idx="0"/>
              </p:cNvCxnSpPr>
              <p:nvPr/>
            </p:nvCxnSpPr>
            <p:spPr>
              <a:xfrm flipV="1">
                <a:off x="14782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6" name="Rectangle 155"/>
              <p:cNvSpPr/>
              <p:nvPr/>
            </p:nvSpPr>
            <p:spPr>
              <a:xfrm>
                <a:off x="8382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57" name="Straight Arrow Connector 156"/>
              <p:cNvCxnSpPr>
                <a:stCxn id="156" idx="0"/>
              </p:cNvCxnSpPr>
              <p:nvPr/>
            </p:nvCxnSpPr>
            <p:spPr>
              <a:xfrm flipV="1">
                <a:off x="10210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8" name="Oval 157"/>
              <p:cNvSpPr/>
              <p:nvPr/>
            </p:nvSpPr>
            <p:spPr>
              <a:xfrm>
                <a:off x="22145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59" name="Oval 158"/>
              <p:cNvSpPr/>
              <p:nvPr/>
            </p:nvSpPr>
            <p:spPr>
              <a:xfrm>
                <a:off x="17573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60" name="Oval 159"/>
              <p:cNvSpPr/>
              <p:nvPr/>
            </p:nvSpPr>
            <p:spPr>
              <a:xfrm>
                <a:off x="13001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61" name="Oval 160"/>
              <p:cNvSpPr/>
              <p:nvPr/>
            </p:nvSpPr>
            <p:spPr>
              <a:xfrm>
                <a:off x="8429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62" name="Oval 161"/>
              <p:cNvSpPr/>
              <p:nvPr/>
            </p:nvSpPr>
            <p:spPr>
              <a:xfrm>
                <a:off x="22145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63" name="Oval 162"/>
              <p:cNvSpPr/>
              <p:nvPr/>
            </p:nvSpPr>
            <p:spPr>
              <a:xfrm>
                <a:off x="17573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64" name="Oval 163"/>
              <p:cNvSpPr/>
              <p:nvPr/>
            </p:nvSpPr>
            <p:spPr>
              <a:xfrm>
                <a:off x="13001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65" name="Oval 164"/>
              <p:cNvSpPr/>
              <p:nvPr/>
            </p:nvSpPr>
            <p:spPr>
              <a:xfrm>
                <a:off x="8429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66" name="Oval 165"/>
              <p:cNvSpPr/>
              <p:nvPr/>
            </p:nvSpPr>
            <p:spPr>
              <a:xfrm>
                <a:off x="22145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67" name="Oval 166"/>
              <p:cNvSpPr/>
              <p:nvPr/>
            </p:nvSpPr>
            <p:spPr>
              <a:xfrm>
                <a:off x="17573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68" name="Oval 167"/>
              <p:cNvSpPr/>
              <p:nvPr/>
            </p:nvSpPr>
            <p:spPr>
              <a:xfrm>
                <a:off x="13001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69" name="Oval 168"/>
              <p:cNvSpPr/>
              <p:nvPr/>
            </p:nvSpPr>
            <p:spPr>
              <a:xfrm>
                <a:off x="8429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70" name="Oval 169"/>
              <p:cNvSpPr/>
              <p:nvPr/>
            </p:nvSpPr>
            <p:spPr>
              <a:xfrm>
                <a:off x="22145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71" name="Oval 170"/>
              <p:cNvSpPr/>
              <p:nvPr/>
            </p:nvSpPr>
            <p:spPr>
              <a:xfrm>
                <a:off x="17573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72" name="Oval 171"/>
              <p:cNvSpPr/>
              <p:nvPr/>
            </p:nvSpPr>
            <p:spPr>
              <a:xfrm>
                <a:off x="13001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73" name="Oval 172"/>
              <p:cNvSpPr/>
              <p:nvPr/>
            </p:nvSpPr>
            <p:spPr>
              <a:xfrm>
                <a:off x="8429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74" name="Oval 173"/>
              <p:cNvSpPr/>
              <p:nvPr/>
            </p:nvSpPr>
            <p:spPr>
              <a:xfrm>
                <a:off x="22145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75" name="Oval 174"/>
              <p:cNvSpPr/>
              <p:nvPr/>
            </p:nvSpPr>
            <p:spPr>
              <a:xfrm>
                <a:off x="17573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76" name="Oval 175"/>
              <p:cNvSpPr/>
              <p:nvPr/>
            </p:nvSpPr>
            <p:spPr>
              <a:xfrm>
                <a:off x="13001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77" name="Oval 176"/>
              <p:cNvSpPr/>
              <p:nvPr/>
            </p:nvSpPr>
            <p:spPr>
              <a:xfrm>
                <a:off x="8429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78" name="Oval 177"/>
              <p:cNvSpPr/>
              <p:nvPr/>
            </p:nvSpPr>
            <p:spPr>
              <a:xfrm>
                <a:off x="22098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79" name="Oval 178"/>
              <p:cNvSpPr/>
              <p:nvPr/>
            </p:nvSpPr>
            <p:spPr>
              <a:xfrm>
                <a:off x="17526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80" name="Oval 179"/>
              <p:cNvSpPr/>
              <p:nvPr/>
            </p:nvSpPr>
            <p:spPr>
              <a:xfrm>
                <a:off x="12954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81" name="Oval 180"/>
              <p:cNvSpPr/>
              <p:nvPr/>
            </p:nvSpPr>
            <p:spPr>
              <a:xfrm>
                <a:off x="8382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68" name="Content Placeholder 2"/>
            <p:cNvSpPr txBox="1">
              <a:spLocks/>
            </p:cNvSpPr>
            <p:nvPr/>
          </p:nvSpPr>
          <p:spPr>
            <a:xfrm>
              <a:off x="457200" y="146304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3200" b="1" i="1" u="none" strike="noStrike" kern="1200" cap="none" spc="0" normalizeH="0" baseline="0" noProof="0" dirty="0">
                  <a:ln>
                    <a:noFill/>
                  </a:ln>
                  <a:solidFill>
                    <a:srgbClr val="008000"/>
                  </a:solidFill>
                  <a:effectLst/>
                  <a:uLnTx/>
                  <a:uFillTx/>
                  <a:latin typeface="Calibri"/>
                  <a:ea typeface="+mn-ea"/>
                  <a:cs typeface="+mn-cs"/>
                </a:rPr>
                <a:t>Small Area </a:t>
              </a:r>
            </a:p>
          </p:txBody>
        </p:sp>
        <p:sp>
          <p:nvSpPr>
            <p:cNvPr id="269" name="Rounded Rectangle 268"/>
            <p:cNvSpPr/>
            <p:nvPr/>
          </p:nvSpPr>
          <p:spPr>
            <a:xfrm>
              <a:off x="457200" y="7620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uLnTx/>
                  <a:uFillTx/>
                  <a:latin typeface="Calibri"/>
                  <a:ea typeface="+mn-ea"/>
                  <a:cs typeface="Calibri"/>
                </a:rPr>
                <a:t>Long </a:t>
              </a:r>
              <a:r>
                <a:rPr kumimoji="0" lang="en-US" sz="3200" b="1" i="0" u="none" strike="noStrike" kern="1200" cap="none" spc="0" normalizeH="0" baseline="0" noProof="0" dirty="0" err="1">
                  <a:ln>
                    <a:noFill/>
                  </a:ln>
                  <a:solidFill>
                    <a:srgbClr val="FFFF00"/>
                  </a:solidFill>
                  <a:effectLst/>
                  <a:uLnTx/>
                  <a:uFillTx/>
                  <a:latin typeface="Calibri"/>
                  <a:ea typeface="+mn-ea"/>
                  <a:cs typeface="Calibri"/>
                </a:rPr>
                <a:t>Bitline</a:t>
              </a:r>
              <a:endParaRPr kumimoji="0" lang="en-US" sz="3200" b="1" i="0" u="none" strike="noStrike" kern="1200" cap="none" spc="0" normalizeH="0" baseline="0" noProof="0" dirty="0">
                <a:ln>
                  <a:noFill/>
                </a:ln>
                <a:solidFill>
                  <a:srgbClr val="FFFF00"/>
                </a:solidFill>
                <a:effectLst/>
                <a:uLnTx/>
                <a:uFillTx/>
                <a:latin typeface="Calibri"/>
                <a:ea typeface="+mn-ea"/>
                <a:cs typeface="Calibri"/>
              </a:endParaRPr>
            </a:p>
          </p:txBody>
        </p:sp>
        <p:grpSp>
          <p:nvGrpSpPr>
            <p:cNvPr id="3" name="Group 2"/>
            <p:cNvGrpSpPr/>
            <p:nvPr/>
          </p:nvGrpSpPr>
          <p:grpSpPr>
            <a:xfrm>
              <a:off x="838200" y="3200400"/>
              <a:ext cx="1742123" cy="3048000"/>
              <a:chOff x="844550" y="3200400"/>
              <a:chExt cx="1742123" cy="3048000"/>
            </a:xfrm>
          </p:grpSpPr>
          <p:sp>
            <p:nvSpPr>
              <p:cNvPr id="287" name="Rectangle 286"/>
              <p:cNvSpPr/>
              <p:nvPr/>
            </p:nvSpPr>
            <p:spPr>
              <a:xfrm>
                <a:off x="22161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88" name="Straight Arrow Connector 287"/>
              <p:cNvCxnSpPr>
                <a:stCxn id="287" idx="0"/>
              </p:cNvCxnSpPr>
              <p:nvPr/>
            </p:nvCxnSpPr>
            <p:spPr>
              <a:xfrm flipV="1">
                <a:off x="23990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89" name="Rectangle 288"/>
              <p:cNvSpPr/>
              <p:nvPr/>
            </p:nvSpPr>
            <p:spPr>
              <a:xfrm>
                <a:off x="17589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90" name="Straight Arrow Connector 289"/>
              <p:cNvCxnSpPr>
                <a:stCxn id="289" idx="0"/>
              </p:cNvCxnSpPr>
              <p:nvPr/>
            </p:nvCxnSpPr>
            <p:spPr>
              <a:xfrm flipV="1">
                <a:off x="19418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1" name="Rectangle 290"/>
              <p:cNvSpPr/>
              <p:nvPr/>
            </p:nvSpPr>
            <p:spPr>
              <a:xfrm>
                <a:off x="13017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92" name="Straight Arrow Connector 291"/>
              <p:cNvCxnSpPr>
                <a:stCxn id="291" idx="0"/>
              </p:cNvCxnSpPr>
              <p:nvPr/>
            </p:nvCxnSpPr>
            <p:spPr>
              <a:xfrm flipV="1">
                <a:off x="14846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3" name="Rectangle 292"/>
              <p:cNvSpPr/>
              <p:nvPr/>
            </p:nvSpPr>
            <p:spPr>
              <a:xfrm>
                <a:off x="8445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94" name="Straight Arrow Connector 293"/>
              <p:cNvCxnSpPr>
                <a:stCxn id="293" idx="0"/>
              </p:cNvCxnSpPr>
              <p:nvPr/>
            </p:nvCxnSpPr>
            <p:spPr>
              <a:xfrm flipV="1">
                <a:off x="10274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5" name="Oval 294"/>
              <p:cNvSpPr/>
              <p:nvPr/>
            </p:nvSpPr>
            <p:spPr>
              <a:xfrm>
                <a:off x="22209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96" name="Oval 295"/>
              <p:cNvSpPr/>
              <p:nvPr/>
            </p:nvSpPr>
            <p:spPr>
              <a:xfrm>
                <a:off x="17637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97" name="Oval 296"/>
              <p:cNvSpPr/>
              <p:nvPr/>
            </p:nvSpPr>
            <p:spPr>
              <a:xfrm>
                <a:off x="13065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98" name="Oval 297"/>
              <p:cNvSpPr/>
              <p:nvPr/>
            </p:nvSpPr>
            <p:spPr>
              <a:xfrm>
                <a:off x="8493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99" name="Oval 298"/>
              <p:cNvSpPr/>
              <p:nvPr/>
            </p:nvSpPr>
            <p:spPr>
              <a:xfrm>
                <a:off x="22209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00" name="Oval 299"/>
              <p:cNvSpPr/>
              <p:nvPr/>
            </p:nvSpPr>
            <p:spPr>
              <a:xfrm>
                <a:off x="17637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01" name="Oval 300"/>
              <p:cNvSpPr/>
              <p:nvPr/>
            </p:nvSpPr>
            <p:spPr>
              <a:xfrm>
                <a:off x="13065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02" name="Oval 301"/>
              <p:cNvSpPr/>
              <p:nvPr/>
            </p:nvSpPr>
            <p:spPr>
              <a:xfrm>
                <a:off x="8493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03" name="Oval 302"/>
              <p:cNvSpPr/>
              <p:nvPr/>
            </p:nvSpPr>
            <p:spPr>
              <a:xfrm>
                <a:off x="22209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04" name="Oval 303"/>
              <p:cNvSpPr/>
              <p:nvPr/>
            </p:nvSpPr>
            <p:spPr>
              <a:xfrm>
                <a:off x="17637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05" name="Oval 304"/>
              <p:cNvSpPr/>
              <p:nvPr/>
            </p:nvSpPr>
            <p:spPr>
              <a:xfrm>
                <a:off x="13065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06" name="Oval 305"/>
              <p:cNvSpPr/>
              <p:nvPr/>
            </p:nvSpPr>
            <p:spPr>
              <a:xfrm>
                <a:off x="8493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07" name="Oval 306"/>
              <p:cNvSpPr/>
              <p:nvPr/>
            </p:nvSpPr>
            <p:spPr>
              <a:xfrm>
                <a:off x="22209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08" name="Oval 307"/>
              <p:cNvSpPr/>
              <p:nvPr/>
            </p:nvSpPr>
            <p:spPr>
              <a:xfrm>
                <a:off x="17637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09" name="Oval 308"/>
              <p:cNvSpPr/>
              <p:nvPr/>
            </p:nvSpPr>
            <p:spPr>
              <a:xfrm>
                <a:off x="13065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10" name="Oval 309"/>
              <p:cNvSpPr/>
              <p:nvPr/>
            </p:nvSpPr>
            <p:spPr>
              <a:xfrm>
                <a:off x="8493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11" name="Oval 310"/>
              <p:cNvSpPr/>
              <p:nvPr/>
            </p:nvSpPr>
            <p:spPr>
              <a:xfrm>
                <a:off x="22209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12" name="Oval 311"/>
              <p:cNvSpPr/>
              <p:nvPr/>
            </p:nvSpPr>
            <p:spPr>
              <a:xfrm>
                <a:off x="17637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13" name="Oval 312"/>
              <p:cNvSpPr/>
              <p:nvPr/>
            </p:nvSpPr>
            <p:spPr>
              <a:xfrm>
                <a:off x="13065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23" name="Oval 322"/>
              <p:cNvSpPr/>
              <p:nvPr/>
            </p:nvSpPr>
            <p:spPr>
              <a:xfrm>
                <a:off x="8493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46" name="Oval 345"/>
              <p:cNvSpPr/>
              <p:nvPr/>
            </p:nvSpPr>
            <p:spPr>
              <a:xfrm>
                <a:off x="22161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69" name="Oval 368"/>
              <p:cNvSpPr/>
              <p:nvPr/>
            </p:nvSpPr>
            <p:spPr>
              <a:xfrm>
                <a:off x="17589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85" name="Oval 384"/>
              <p:cNvSpPr/>
              <p:nvPr/>
            </p:nvSpPr>
            <p:spPr>
              <a:xfrm>
                <a:off x="13017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86" name="Oval 385"/>
              <p:cNvSpPr/>
              <p:nvPr/>
            </p:nvSpPr>
            <p:spPr>
              <a:xfrm>
                <a:off x="8445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00" name="Content Placeholder 2"/>
            <p:cNvSpPr txBox="1">
              <a:spLocks/>
            </p:cNvSpPr>
            <p:nvPr/>
          </p:nvSpPr>
          <p:spPr>
            <a:xfrm>
              <a:off x="457200" y="211836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3200" b="1" i="1" u="none" strike="noStrike" kern="1200" cap="none" spc="0" normalizeH="0" baseline="0" noProof="0" dirty="0">
                  <a:ln>
                    <a:noFill/>
                  </a:ln>
                  <a:solidFill>
                    <a:srgbClr val="FF0000"/>
                  </a:solidFill>
                  <a:effectLst/>
                  <a:uLnTx/>
                  <a:uFillTx/>
                  <a:latin typeface="Calibri"/>
                  <a:ea typeface="+mn-ea"/>
                  <a:cs typeface="+mn-cs"/>
                </a:rPr>
                <a:t>High Latency</a:t>
              </a:r>
            </a:p>
          </p:txBody>
        </p:sp>
        <p:cxnSp>
          <p:nvCxnSpPr>
            <p:cNvPr id="202" name="Straight Arrow Connector 201"/>
            <p:cNvCxnSpPr/>
            <p:nvPr/>
          </p:nvCxnSpPr>
          <p:spPr>
            <a:xfrm flipV="1">
              <a:off x="304800" y="211836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8" name="Straight Arrow Connector 207"/>
            <p:cNvCxnSpPr/>
            <p:nvPr/>
          </p:nvCxnSpPr>
          <p:spPr>
            <a:xfrm>
              <a:off x="304800" y="211836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nvGrpSpPr>
          <p:cNvPr id="5" name="Group 4"/>
          <p:cNvGrpSpPr/>
          <p:nvPr/>
        </p:nvGrpSpPr>
        <p:grpSpPr>
          <a:xfrm>
            <a:off x="5746750" y="914400"/>
            <a:ext cx="2863850" cy="5486400"/>
            <a:chOff x="5746750" y="762000"/>
            <a:chExt cx="2863850" cy="5486400"/>
          </a:xfrm>
        </p:grpSpPr>
        <p:grpSp>
          <p:nvGrpSpPr>
            <p:cNvPr id="182" name="Group 181"/>
            <p:cNvGrpSpPr/>
            <p:nvPr/>
          </p:nvGrpSpPr>
          <p:grpSpPr>
            <a:xfrm>
              <a:off x="5867400" y="914400"/>
              <a:ext cx="2590800" cy="5334000"/>
              <a:chOff x="5867400" y="914400"/>
              <a:chExt cx="2590800" cy="5334000"/>
            </a:xfrm>
          </p:grpSpPr>
          <p:sp>
            <p:nvSpPr>
              <p:cNvPr id="185" name="Rectangle 184"/>
              <p:cNvSpPr/>
              <p:nvPr/>
            </p:nvSpPr>
            <p:spPr>
              <a:xfrm>
                <a:off x="77066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88" name="Straight Arrow Connector 187"/>
              <p:cNvCxnSpPr>
                <a:stCxn id="185" idx="0"/>
              </p:cNvCxnSpPr>
              <p:nvPr/>
            </p:nvCxnSpPr>
            <p:spPr>
              <a:xfrm flipV="1">
                <a:off x="78895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1" name="Rectangle 190"/>
              <p:cNvSpPr/>
              <p:nvPr/>
            </p:nvSpPr>
            <p:spPr>
              <a:xfrm>
                <a:off x="72494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94" name="Straight Arrow Connector 193"/>
              <p:cNvCxnSpPr>
                <a:stCxn id="191" idx="0"/>
              </p:cNvCxnSpPr>
              <p:nvPr/>
            </p:nvCxnSpPr>
            <p:spPr>
              <a:xfrm flipV="1">
                <a:off x="74323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5" name="Rectangle 194"/>
              <p:cNvSpPr/>
              <p:nvPr/>
            </p:nvSpPr>
            <p:spPr>
              <a:xfrm>
                <a:off x="67922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96" name="Straight Arrow Connector 195"/>
              <p:cNvCxnSpPr>
                <a:stCxn id="195" idx="0"/>
              </p:cNvCxnSpPr>
              <p:nvPr/>
            </p:nvCxnSpPr>
            <p:spPr>
              <a:xfrm flipV="1">
                <a:off x="69751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7" name="Rectangle 196"/>
              <p:cNvSpPr/>
              <p:nvPr/>
            </p:nvSpPr>
            <p:spPr>
              <a:xfrm>
                <a:off x="63350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98" name="Straight Arrow Connector 197"/>
              <p:cNvCxnSpPr>
                <a:stCxn id="197" idx="0"/>
              </p:cNvCxnSpPr>
              <p:nvPr/>
            </p:nvCxnSpPr>
            <p:spPr>
              <a:xfrm flipV="1">
                <a:off x="65179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3" name="Oval 202"/>
              <p:cNvSpPr/>
              <p:nvPr/>
            </p:nvSpPr>
            <p:spPr>
              <a:xfrm>
                <a:off x="77114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04" name="Oval 203"/>
              <p:cNvSpPr/>
              <p:nvPr/>
            </p:nvSpPr>
            <p:spPr>
              <a:xfrm>
                <a:off x="72542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05" name="Oval 204"/>
              <p:cNvSpPr/>
              <p:nvPr/>
            </p:nvSpPr>
            <p:spPr>
              <a:xfrm>
                <a:off x="67970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06" name="Oval 205"/>
              <p:cNvSpPr/>
              <p:nvPr/>
            </p:nvSpPr>
            <p:spPr>
              <a:xfrm>
                <a:off x="63398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11" name="Oval 210"/>
              <p:cNvSpPr/>
              <p:nvPr/>
            </p:nvSpPr>
            <p:spPr>
              <a:xfrm>
                <a:off x="77114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12" name="Oval 211"/>
              <p:cNvSpPr/>
              <p:nvPr/>
            </p:nvSpPr>
            <p:spPr>
              <a:xfrm>
                <a:off x="72542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13" name="Oval 212"/>
              <p:cNvSpPr/>
              <p:nvPr/>
            </p:nvSpPr>
            <p:spPr>
              <a:xfrm>
                <a:off x="67970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14" name="Oval 213"/>
              <p:cNvSpPr/>
              <p:nvPr/>
            </p:nvSpPr>
            <p:spPr>
              <a:xfrm>
                <a:off x="63398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19" name="Rectangle 218"/>
              <p:cNvSpPr/>
              <p:nvPr/>
            </p:nvSpPr>
            <p:spPr>
              <a:xfrm>
                <a:off x="77066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20" name="Straight Arrow Connector 219"/>
              <p:cNvCxnSpPr>
                <a:stCxn id="219" idx="0"/>
              </p:cNvCxnSpPr>
              <p:nvPr/>
            </p:nvCxnSpPr>
            <p:spPr>
              <a:xfrm flipV="1">
                <a:off x="78895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1" name="Rectangle 220"/>
              <p:cNvSpPr/>
              <p:nvPr/>
            </p:nvSpPr>
            <p:spPr>
              <a:xfrm>
                <a:off x="72494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22" name="Straight Arrow Connector 221"/>
              <p:cNvCxnSpPr>
                <a:stCxn id="221" idx="0"/>
              </p:cNvCxnSpPr>
              <p:nvPr/>
            </p:nvCxnSpPr>
            <p:spPr>
              <a:xfrm flipV="1">
                <a:off x="74323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7" name="Rectangle 226"/>
              <p:cNvSpPr/>
              <p:nvPr/>
            </p:nvSpPr>
            <p:spPr>
              <a:xfrm>
                <a:off x="67922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28" name="Straight Arrow Connector 227"/>
              <p:cNvCxnSpPr>
                <a:stCxn id="227" idx="0"/>
              </p:cNvCxnSpPr>
              <p:nvPr/>
            </p:nvCxnSpPr>
            <p:spPr>
              <a:xfrm flipV="1">
                <a:off x="69751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9" name="Rectangle 228"/>
              <p:cNvSpPr/>
              <p:nvPr/>
            </p:nvSpPr>
            <p:spPr>
              <a:xfrm>
                <a:off x="63350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30" name="Straight Arrow Connector 229"/>
              <p:cNvCxnSpPr>
                <a:stCxn id="229" idx="0"/>
              </p:cNvCxnSpPr>
              <p:nvPr/>
            </p:nvCxnSpPr>
            <p:spPr>
              <a:xfrm flipV="1">
                <a:off x="65179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35" name="Oval 234"/>
              <p:cNvSpPr/>
              <p:nvPr/>
            </p:nvSpPr>
            <p:spPr>
              <a:xfrm>
                <a:off x="77114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36" name="Oval 235"/>
              <p:cNvSpPr/>
              <p:nvPr/>
            </p:nvSpPr>
            <p:spPr>
              <a:xfrm>
                <a:off x="72542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37" name="Oval 236"/>
              <p:cNvSpPr/>
              <p:nvPr/>
            </p:nvSpPr>
            <p:spPr>
              <a:xfrm>
                <a:off x="67970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38" name="Oval 237"/>
              <p:cNvSpPr/>
              <p:nvPr/>
            </p:nvSpPr>
            <p:spPr>
              <a:xfrm>
                <a:off x="63398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39" name="Oval 238"/>
              <p:cNvSpPr/>
              <p:nvPr/>
            </p:nvSpPr>
            <p:spPr>
              <a:xfrm>
                <a:off x="77114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40" name="Oval 239"/>
              <p:cNvSpPr/>
              <p:nvPr/>
            </p:nvSpPr>
            <p:spPr>
              <a:xfrm>
                <a:off x="72542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41" name="Oval 240"/>
              <p:cNvSpPr/>
              <p:nvPr/>
            </p:nvSpPr>
            <p:spPr>
              <a:xfrm>
                <a:off x="67970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42" name="Oval 241"/>
              <p:cNvSpPr/>
              <p:nvPr/>
            </p:nvSpPr>
            <p:spPr>
              <a:xfrm>
                <a:off x="63398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43" name="Rectangle 242"/>
              <p:cNvSpPr/>
              <p:nvPr/>
            </p:nvSpPr>
            <p:spPr>
              <a:xfrm>
                <a:off x="77066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44" name="Straight Arrow Connector 243"/>
              <p:cNvCxnSpPr>
                <a:stCxn id="243" idx="0"/>
              </p:cNvCxnSpPr>
              <p:nvPr/>
            </p:nvCxnSpPr>
            <p:spPr>
              <a:xfrm flipV="1">
                <a:off x="78895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5" name="Rectangle 244"/>
              <p:cNvSpPr/>
              <p:nvPr/>
            </p:nvSpPr>
            <p:spPr>
              <a:xfrm>
                <a:off x="72494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46" name="Straight Arrow Connector 245"/>
              <p:cNvCxnSpPr>
                <a:stCxn id="245" idx="0"/>
              </p:cNvCxnSpPr>
              <p:nvPr/>
            </p:nvCxnSpPr>
            <p:spPr>
              <a:xfrm flipV="1">
                <a:off x="74323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7" name="Rectangle 246"/>
              <p:cNvSpPr/>
              <p:nvPr/>
            </p:nvSpPr>
            <p:spPr>
              <a:xfrm>
                <a:off x="67922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48" name="Straight Arrow Connector 247"/>
              <p:cNvCxnSpPr>
                <a:stCxn id="247" idx="0"/>
              </p:cNvCxnSpPr>
              <p:nvPr/>
            </p:nvCxnSpPr>
            <p:spPr>
              <a:xfrm flipV="1">
                <a:off x="69751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9" name="Rectangle 248"/>
              <p:cNvSpPr/>
              <p:nvPr/>
            </p:nvSpPr>
            <p:spPr>
              <a:xfrm>
                <a:off x="63350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52" name="Straight Arrow Connector 251"/>
              <p:cNvCxnSpPr>
                <a:stCxn id="249" idx="0"/>
              </p:cNvCxnSpPr>
              <p:nvPr/>
            </p:nvCxnSpPr>
            <p:spPr>
              <a:xfrm flipV="1">
                <a:off x="65179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5" name="Oval 254"/>
              <p:cNvSpPr/>
              <p:nvPr/>
            </p:nvSpPr>
            <p:spPr>
              <a:xfrm>
                <a:off x="77114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56" name="Oval 255"/>
              <p:cNvSpPr/>
              <p:nvPr/>
            </p:nvSpPr>
            <p:spPr>
              <a:xfrm>
                <a:off x="72542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57" name="Oval 256"/>
              <p:cNvSpPr/>
              <p:nvPr/>
            </p:nvSpPr>
            <p:spPr>
              <a:xfrm>
                <a:off x="67970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60" name="Oval 259"/>
              <p:cNvSpPr/>
              <p:nvPr/>
            </p:nvSpPr>
            <p:spPr>
              <a:xfrm>
                <a:off x="63398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63" name="Oval 262"/>
              <p:cNvSpPr/>
              <p:nvPr/>
            </p:nvSpPr>
            <p:spPr>
              <a:xfrm>
                <a:off x="77114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64" name="Oval 263"/>
              <p:cNvSpPr/>
              <p:nvPr/>
            </p:nvSpPr>
            <p:spPr>
              <a:xfrm>
                <a:off x="72542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65" name="Oval 264"/>
              <p:cNvSpPr/>
              <p:nvPr/>
            </p:nvSpPr>
            <p:spPr>
              <a:xfrm>
                <a:off x="67970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66" name="Oval 265"/>
              <p:cNvSpPr/>
              <p:nvPr/>
            </p:nvSpPr>
            <p:spPr>
              <a:xfrm>
                <a:off x="63398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67" name="Rounded Rectangle 266"/>
              <p:cNvSpPr/>
              <p:nvPr/>
            </p:nvSpPr>
            <p:spPr>
              <a:xfrm>
                <a:off x="5867400" y="914400"/>
                <a:ext cx="25908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prstClr val="black"/>
                    </a:solidFill>
                    <a:effectLst/>
                    <a:uLnTx/>
                    <a:uFillTx/>
                    <a:latin typeface="Calibri"/>
                    <a:ea typeface="+mn-ea"/>
                    <a:cs typeface="Calibri"/>
                  </a:rPr>
                  <a:t>Short </a:t>
                </a:r>
                <a:r>
                  <a:rPr kumimoji="0" lang="en-US" sz="3200" b="1" i="0" u="none" strike="noStrike" kern="1200" cap="none" spc="0" normalizeH="0" baseline="0" noProof="0" err="1">
                    <a:ln>
                      <a:noFill/>
                    </a:ln>
                    <a:solidFill>
                      <a:prstClr val="black"/>
                    </a:solidFill>
                    <a:effectLst/>
                    <a:uLnTx/>
                    <a:uFillTx/>
                    <a:latin typeface="Calibri"/>
                    <a:ea typeface="+mn-ea"/>
                    <a:cs typeface="Calibri"/>
                  </a:rPr>
                  <a:t>Bitline</a:t>
                </a:r>
                <a:endParaRPr kumimoji="0" lang="en-US" sz="3200" b="1" i="0" u="none" strike="noStrike" kern="1200" cap="none" spc="0" normalizeH="0" baseline="0" noProof="0">
                  <a:ln>
                    <a:noFill/>
                  </a:ln>
                  <a:solidFill>
                    <a:prstClr val="black"/>
                  </a:solidFill>
                  <a:effectLst/>
                  <a:uLnTx/>
                  <a:uFillTx/>
                  <a:latin typeface="Calibri"/>
                  <a:ea typeface="+mn-ea"/>
                  <a:cs typeface="Calibri"/>
                </a:endParaRPr>
              </a:p>
            </p:txBody>
          </p:sp>
        </p:grpSp>
        <p:sp>
          <p:nvSpPr>
            <p:cNvPr id="483" name="Content Placeholder 2"/>
            <p:cNvSpPr txBox="1">
              <a:spLocks/>
            </p:cNvSpPr>
            <p:nvPr/>
          </p:nvSpPr>
          <p:spPr>
            <a:xfrm>
              <a:off x="5867400" y="212090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3200" b="1" i="1" u="none" strike="noStrike" kern="1200" cap="none" spc="0" normalizeH="0" baseline="0" noProof="0" dirty="0">
                  <a:ln>
                    <a:noFill/>
                  </a:ln>
                  <a:solidFill>
                    <a:srgbClr val="008000"/>
                  </a:solidFill>
                  <a:effectLst/>
                  <a:uLnTx/>
                  <a:uFillTx/>
                  <a:latin typeface="Calibri"/>
                  <a:ea typeface="+mn-ea"/>
                  <a:cs typeface="+mn-cs"/>
                </a:rPr>
                <a:t>Low Latency </a:t>
              </a:r>
            </a:p>
          </p:txBody>
        </p:sp>
        <p:sp>
          <p:nvSpPr>
            <p:cNvPr id="275" name="Rounded Rectangle 274"/>
            <p:cNvSpPr/>
            <p:nvPr/>
          </p:nvSpPr>
          <p:spPr>
            <a:xfrm>
              <a:off x="5867400" y="7620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uLnTx/>
                  <a:uFillTx/>
                  <a:latin typeface="Calibri"/>
                  <a:ea typeface="+mn-ea"/>
                  <a:cs typeface="Calibri"/>
                </a:rPr>
                <a:t>Short </a:t>
              </a:r>
              <a:r>
                <a:rPr kumimoji="0" lang="en-US" sz="3200" b="1" i="0" u="none" strike="noStrike" kern="1200" cap="none" spc="0" normalizeH="0" baseline="0" noProof="0" dirty="0" err="1">
                  <a:ln>
                    <a:noFill/>
                  </a:ln>
                  <a:solidFill>
                    <a:srgbClr val="FFFF00"/>
                  </a:solidFill>
                  <a:effectLst/>
                  <a:uLnTx/>
                  <a:uFillTx/>
                  <a:latin typeface="Calibri"/>
                  <a:ea typeface="+mn-ea"/>
                  <a:cs typeface="Calibri"/>
                </a:rPr>
                <a:t>Bitline</a:t>
              </a:r>
              <a:endParaRPr kumimoji="0" lang="en-US" sz="3200" b="1" i="0" u="none" strike="noStrike" kern="1200" cap="none" spc="0" normalizeH="0" baseline="0" noProof="0" dirty="0">
                <a:ln>
                  <a:noFill/>
                </a:ln>
                <a:solidFill>
                  <a:srgbClr val="FFFF00"/>
                </a:solidFill>
                <a:effectLst/>
                <a:uLnTx/>
                <a:uFillTx/>
                <a:latin typeface="Calibri"/>
                <a:ea typeface="+mn-ea"/>
                <a:cs typeface="Calibri"/>
              </a:endParaRPr>
            </a:p>
          </p:txBody>
        </p:sp>
        <p:sp>
          <p:nvSpPr>
            <p:cNvPr id="201" name="Content Placeholder 2"/>
            <p:cNvSpPr txBox="1">
              <a:spLocks/>
            </p:cNvSpPr>
            <p:nvPr/>
          </p:nvSpPr>
          <p:spPr>
            <a:xfrm>
              <a:off x="5867400" y="145034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3200" b="1" i="1" u="none" strike="noStrike" kern="1200" cap="none" spc="0" normalizeH="0" baseline="0" noProof="0" dirty="0">
                  <a:ln>
                    <a:noFill/>
                  </a:ln>
                  <a:solidFill>
                    <a:srgbClr val="FF0000"/>
                  </a:solidFill>
                  <a:effectLst/>
                  <a:uLnTx/>
                  <a:uFillTx/>
                  <a:latin typeface="Calibri"/>
                  <a:ea typeface="+mn-ea"/>
                  <a:cs typeface="+mn-cs"/>
                </a:rPr>
                <a:t>Large Area</a:t>
              </a:r>
              <a:r>
                <a:rPr kumimoji="0" lang="en-US" sz="3200" b="1" i="1" u="none" strike="noStrike" kern="1200" cap="none" spc="0" normalizeH="0" baseline="0" noProof="0" dirty="0">
                  <a:ln>
                    <a:noFill/>
                  </a:ln>
                  <a:solidFill>
                    <a:srgbClr val="0000FF"/>
                  </a:solidFill>
                  <a:effectLst/>
                  <a:uLnTx/>
                  <a:uFillTx/>
                  <a:latin typeface="Calibri"/>
                  <a:ea typeface="+mn-ea"/>
                  <a:cs typeface="+mn-cs"/>
                </a:rPr>
                <a:t> </a:t>
              </a:r>
            </a:p>
          </p:txBody>
        </p:sp>
        <p:cxnSp>
          <p:nvCxnSpPr>
            <p:cNvPr id="209" name="Straight Arrow Connector 208"/>
            <p:cNvCxnSpPr/>
            <p:nvPr/>
          </p:nvCxnSpPr>
          <p:spPr>
            <a:xfrm flipV="1">
              <a:off x="5746750" y="145034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10" name="Straight Arrow Connector 209"/>
            <p:cNvCxnSpPr/>
            <p:nvPr/>
          </p:nvCxnSpPr>
          <p:spPr>
            <a:xfrm>
              <a:off x="5746750" y="145034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sp>
        <p:nvSpPr>
          <p:cNvPr id="216" name="Rounded Rectangle 215"/>
          <p:cNvSpPr/>
          <p:nvPr/>
        </p:nvSpPr>
        <p:spPr>
          <a:xfrm>
            <a:off x="2473643" y="914400"/>
            <a:ext cx="4003357" cy="60706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uLnTx/>
                <a:uFillTx/>
                <a:latin typeface="Calibri"/>
                <a:ea typeface="+mn-ea"/>
                <a:cs typeface="Calibri"/>
              </a:rPr>
              <a:t>Tiered-Latency DRAM</a:t>
            </a:r>
          </a:p>
        </p:txBody>
      </p:sp>
      <p:grpSp>
        <p:nvGrpSpPr>
          <p:cNvPr id="20" name="Group 19"/>
          <p:cNvGrpSpPr/>
          <p:nvPr/>
        </p:nvGrpSpPr>
        <p:grpSpPr>
          <a:xfrm>
            <a:off x="5410200" y="4908550"/>
            <a:ext cx="2819400" cy="835660"/>
            <a:chOff x="5410200" y="4756150"/>
            <a:chExt cx="2819400" cy="835660"/>
          </a:xfrm>
        </p:grpSpPr>
        <p:sp>
          <p:nvSpPr>
            <p:cNvPr id="217" name="Rounded Rectangle 216"/>
            <p:cNvSpPr/>
            <p:nvPr/>
          </p:nvSpPr>
          <p:spPr>
            <a:xfrm>
              <a:off x="5638800" y="4861560"/>
              <a:ext cx="2590800" cy="612648"/>
            </a:xfrm>
            <a:prstGeom prst="roundRect">
              <a:avLst>
                <a:gd name="adj" fmla="val 30371"/>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tIns="0" bIns="82296"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uLnTx/>
                  <a:uFillTx/>
                  <a:latin typeface="Calibri"/>
                  <a:ea typeface="+mn-ea"/>
                  <a:cs typeface="Calibri"/>
                </a:rPr>
                <a:t>Low Latency</a:t>
              </a:r>
            </a:p>
          </p:txBody>
        </p:sp>
        <p:cxnSp>
          <p:nvCxnSpPr>
            <p:cNvPr id="218" name="Straight Arrow Connector 217"/>
            <p:cNvCxnSpPr/>
            <p:nvPr/>
          </p:nvCxnSpPr>
          <p:spPr>
            <a:xfrm>
              <a:off x="5410200" y="4756150"/>
              <a:ext cx="114723" cy="10541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23" name="Straight Arrow Connector 222"/>
            <p:cNvCxnSpPr/>
            <p:nvPr/>
          </p:nvCxnSpPr>
          <p:spPr>
            <a:xfrm flipV="1">
              <a:off x="5410200" y="5474208"/>
              <a:ext cx="114723" cy="117602"/>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24" name="Straight Arrow Connector 223"/>
            <p:cNvCxnSpPr/>
            <p:nvPr/>
          </p:nvCxnSpPr>
          <p:spPr>
            <a:xfrm>
              <a:off x="5524923" y="4861560"/>
              <a:ext cx="0" cy="612648"/>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grpSp>
        <p:nvGrpSpPr>
          <p:cNvPr id="225" name="Group 224"/>
          <p:cNvGrpSpPr/>
          <p:nvPr/>
        </p:nvGrpSpPr>
        <p:grpSpPr>
          <a:xfrm>
            <a:off x="3581400" y="4953000"/>
            <a:ext cx="1742123" cy="1447800"/>
            <a:chOff x="6487477" y="3962400"/>
            <a:chExt cx="1742123" cy="1447800"/>
          </a:xfrm>
        </p:grpSpPr>
        <p:sp>
          <p:nvSpPr>
            <p:cNvPr id="226" name="Rectangle 225"/>
            <p:cNvSpPr/>
            <p:nvPr/>
          </p:nvSpPr>
          <p:spPr>
            <a:xfrm>
              <a:off x="78590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sp>
          <p:nvSpPr>
            <p:cNvPr id="231" name="Rectangle 230"/>
            <p:cNvSpPr/>
            <p:nvPr/>
          </p:nvSpPr>
          <p:spPr>
            <a:xfrm>
              <a:off x="74018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sp>
          <p:nvSpPr>
            <p:cNvPr id="232" name="Rectangle 231"/>
            <p:cNvSpPr/>
            <p:nvPr/>
          </p:nvSpPr>
          <p:spPr>
            <a:xfrm>
              <a:off x="69446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sp>
          <p:nvSpPr>
            <p:cNvPr id="233" name="Rectangle 232"/>
            <p:cNvSpPr/>
            <p:nvPr/>
          </p:nvSpPr>
          <p:spPr>
            <a:xfrm>
              <a:off x="64874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sp>
          <p:nvSpPr>
            <p:cNvPr id="234" name="Oval 233"/>
            <p:cNvSpPr/>
            <p:nvPr/>
          </p:nvSpPr>
          <p:spPr>
            <a:xfrm>
              <a:off x="7863840" y="3962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50" name="Oval 249"/>
            <p:cNvSpPr/>
            <p:nvPr/>
          </p:nvSpPr>
          <p:spPr>
            <a:xfrm>
              <a:off x="7406640" y="3962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51" name="Oval 250"/>
            <p:cNvSpPr/>
            <p:nvPr/>
          </p:nvSpPr>
          <p:spPr>
            <a:xfrm>
              <a:off x="6949440" y="3962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53" name="Oval 252"/>
            <p:cNvSpPr/>
            <p:nvPr/>
          </p:nvSpPr>
          <p:spPr>
            <a:xfrm>
              <a:off x="6492240" y="3962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54" name="Oval 253"/>
            <p:cNvSpPr/>
            <p:nvPr/>
          </p:nvSpPr>
          <p:spPr>
            <a:xfrm>
              <a:off x="7863840" y="4343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58" name="Oval 257"/>
            <p:cNvSpPr/>
            <p:nvPr/>
          </p:nvSpPr>
          <p:spPr>
            <a:xfrm>
              <a:off x="7406640" y="4343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59" name="Oval 258"/>
            <p:cNvSpPr/>
            <p:nvPr/>
          </p:nvSpPr>
          <p:spPr>
            <a:xfrm>
              <a:off x="6949440" y="4343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61" name="Oval 260"/>
            <p:cNvSpPr/>
            <p:nvPr/>
          </p:nvSpPr>
          <p:spPr>
            <a:xfrm>
              <a:off x="6492240" y="4343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29" name="Group 28"/>
          <p:cNvGrpSpPr/>
          <p:nvPr/>
        </p:nvGrpSpPr>
        <p:grpSpPr>
          <a:xfrm>
            <a:off x="838200" y="3016425"/>
            <a:ext cx="2628598" cy="2683335"/>
            <a:chOff x="838200" y="2864025"/>
            <a:chExt cx="2628598" cy="2683335"/>
          </a:xfrm>
        </p:grpSpPr>
        <p:sp>
          <p:nvSpPr>
            <p:cNvPr id="270" name="Rounded Rectangle 269"/>
            <p:cNvSpPr/>
            <p:nvPr/>
          </p:nvSpPr>
          <p:spPr>
            <a:xfrm>
              <a:off x="838200" y="3384550"/>
              <a:ext cx="2399877" cy="1416050"/>
            </a:xfrm>
            <a:prstGeom prst="roundRect">
              <a:avLst>
                <a:gd name="adj" fmla="val 18840"/>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tIns="0" bIns="82296"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uLnTx/>
                  <a:uFillTx/>
                  <a:latin typeface="Calibri"/>
                  <a:ea typeface="+mn-ea"/>
                  <a:cs typeface="Calibri"/>
                </a:rPr>
                <a:t>Small area using long </a:t>
              </a:r>
              <a:r>
                <a:rPr kumimoji="0" lang="en-US" sz="3200" b="1" i="0" u="none" strike="noStrike" kern="1200" cap="none" spc="0" normalizeH="0" baseline="0" noProof="0" dirty="0" err="1">
                  <a:ln>
                    <a:noFill/>
                  </a:ln>
                  <a:solidFill>
                    <a:srgbClr val="FFFF00"/>
                  </a:solidFill>
                  <a:effectLst/>
                  <a:uLnTx/>
                  <a:uFillTx/>
                  <a:latin typeface="Calibri"/>
                  <a:ea typeface="+mn-ea"/>
                  <a:cs typeface="Calibri"/>
                </a:rPr>
                <a:t>bitline</a:t>
              </a:r>
              <a:endParaRPr kumimoji="0" lang="en-US" sz="3200" b="1" i="0" u="none" strike="noStrike" kern="1200" cap="none" spc="0" normalizeH="0" baseline="0" noProof="0" dirty="0">
                <a:ln>
                  <a:noFill/>
                </a:ln>
                <a:solidFill>
                  <a:srgbClr val="FFFF00"/>
                </a:solidFill>
                <a:effectLst/>
                <a:uLnTx/>
                <a:uFillTx/>
                <a:latin typeface="Calibri"/>
                <a:ea typeface="+mn-ea"/>
                <a:cs typeface="Calibri"/>
              </a:endParaRPr>
            </a:p>
          </p:txBody>
        </p:sp>
        <p:cxnSp>
          <p:nvCxnSpPr>
            <p:cNvPr id="271" name="Straight Arrow Connector 270"/>
            <p:cNvCxnSpPr/>
            <p:nvPr/>
          </p:nvCxnSpPr>
          <p:spPr>
            <a:xfrm flipH="1">
              <a:off x="3352800" y="2864025"/>
              <a:ext cx="113998" cy="107775"/>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72" name="Straight Arrow Connector 271"/>
            <p:cNvCxnSpPr/>
            <p:nvPr/>
          </p:nvCxnSpPr>
          <p:spPr>
            <a:xfrm flipH="1" flipV="1">
              <a:off x="3352800" y="5474208"/>
              <a:ext cx="113998" cy="73152"/>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73" name="Straight Arrow Connector 272"/>
            <p:cNvCxnSpPr/>
            <p:nvPr/>
          </p:nvCxnSpPr>
          <p:spPr>
            <a:xfrm>
              <a:off x="3352800" y="2971800"/>
              <a:ext cx="0" cy="2502408"/>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41710908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500"/>
                                        <p:tgtEl>
                                          <p:spTgt spid="5"/>
                                        </p:tgtEl>
                                      </p:cBhvr>
                                    </p:animEffect>
                                    <p:set>
                                      <p:cBhvr>
                                        <p:cTn id="10" dur="1" fill="hold">
                                          <p:stCondLst>
                                            <p:cond delay="499"/>
                                          </p:stCondLst>
                                        </p:cTn>
                                        <p:tgtEl>
                                          <p:spTgt spid="5"/>
                                        </p:tgtEl>
                                        <p:attrNameLst>
                                          <p:attrName>style.visibility</p:attrName>
                                        </p:attrNameLst>
                                      </p:cBhvr>
                                      <p:to>
                                        <p:strVal val="hidden"/>
                                      </p:to>
                                    </p:set>
                                  </p:childTnLst>
                                </p:cTn>
                              </p:par>
                            </p:childTnLst>
                          </p:cTn>
                        </p:par>
                        <p:par>
                          <p:cTn id="11" fill="hold">
                            <p:stCondLst>
                              <p:cond delay="500"/>
                            </p:stCondLst>
                            <p:childTnLst>
                              <p:par>
                                <p:cTn id="12" presetID="1" presetClass="entr" presetSubtype="0" fill="hold" grpId="0" nodeType="afterEffect">
                                  <p:stCondLst>
                                    <p:cond delay="200"/>
                                  </p:stCondLst>
                                  <p:childTnLst>
                                    <p:set>
                                      <p:cBhvr>
                                        <p:cTn id="13" dur="1" fill="hold">
                                          <p:stCondLst>
                                            <p:cond delay="0"/>
                                          </p:stCondLst>
                                        </p:cTn>
                                        <p:tgtEl>
                                          <p:spTgt spid="216"/>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29"/>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nodeType="clickEffect">
                                  <p:stCondLst>
                                    <p:cond delay="0"/>
                                  </p:stCondLst>
                                  <p:childTnLst>
                                    <p:set>
                                      <p:cBhvr>
                                        <p:cTn id="21" dur="1" fill="hold">
                                          <p:stCondLst>
                                            <p:cond delay="0"/>
                                          </p:stCondLst>
                                        </p:cTn>
                                        <p:tgtEl>
                                          <p:spTgt spid="20"/>
                                        </p:tgtEl>
                                        <p:attrNameLst>
                                          <p:attrName>style.visibility</p:attrName>
                                        </p:attrNameLst>
                                      </p:cBhvr>
                                      <p:to>
                                        <p:strVal val="visible"/>
                                      </p:to>
                                    </p:set>
                                  </p:childTnLst>
                                </p:cTn>
                              </p:par>
                              <p:par>
                                <p:cTn id="22" presetID="1" presetClass="entr" presetSubtype="0" fill="hold" nodeType="withEffect">
                                  <p:stCondLst>
                                    <p:cond delay="0"/>
                                  </p:stCondLst>
                                  <p:childTnLst>
                                    <p:set>
                                      <p:cBhvr>
                                        <p:cTn id="23" dur="1" fill="hold">
                                          <p:stCondLst>
                                            <p:cond delay="0"/>
                                          </p:stCondLst>
                                        </p:cTn>
                                        <p:tgtEl>
                                          <p:spTgt spid="2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 grpId="0" animBg="1"/>
    </p:bld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7" name="Chart 26"/>
          <p:cNvGraphicFramePr>
            <a:graphicFrameLocks/>
          </p:cNvGraphicFramePr>
          <p:nvPr>
            <p:extLst/>
          </p:nvPr>
        </p:nvGraphicFramePr>
        <p:xfrm>
          <a:off x="4343400" y="1524000"/>
          <a:ext cx="4419600" cy="320040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4" name="Chart 23"/>
          <p:cNvGraphicFramePr>
            <a:graphicFrameLocks/>
          </p:cNvGraphicFramePr>
          <p:nvPr>
            <p:extLst/>
          </p:nvPr>
        </p:nvGraphicFramePr>
        <p:xfrm>
          <a:off x="0" y="1524000"/>
          <a:ext cx="4511039" cy="3200401"/>
        </p:xfrm>
        <a:graphic>
          <a:graphicData uri="http://schemas.openxmlformats.org/drawingml/2006/chart">
            <c:chart xmlns:c="http://schemas.openxmlformats.org/drawingml/2006/chart" xmlns:r="http://schemas.openxmlformats.org/officeDocument/2006/relationships" r:id="rId4"/>
          </a:graphicData>
        </a:graphic>
      </p:graphicFrame>
      <p:sp>
        <p:nvSpPr>
          <p:cNvPr id="2" name="Title 1"/>
          <p:cNvSpPr>
            <a:spLocks noGrp="1"/>
          </p:cNvSpPr>
          <p:nvPr>
            <p:ph type="title"/>
          </p:nvPr>
        </p:nvSpPr>
        <p:spPr>
          <a:xfrm>
            <a:off x="0" y="0"/>
            <a:ext cx="9144000" cy="838200"/>
          </a:xfrm>
        </p:spPr>
        <p:txBody>
          <a:bodyPr>
            <a:normAutofit/>
          </a:bodyPr>
          <a:lstStyle/>
          <a:p>
            <a:r>
              <a:rPr lang="en-US" dirty="0"/>
              <a:t> Commodity DRAM vs. TL-DRAM </a:t>
            </a:r>
            <a:r>
              <a:rPr lang="en-US" sz="2700" dirty="0">
                <a:solidFill>
                  <a:srgbClr val="1A5712"/>
                </a:solidFill>
              </a:rPr>
              <a:t>[HPCA 2013] </a:t>
            </a:r>
          </a:p>
        </p:txBody>
      </p:sp>
      <p:sp>
        <p:nvSpPr>
          <p:cNvPr id="28" name="Rectangle 27"/>
          <p:cNvSpPr/>
          <p:nvPr/>
        </p:nvSpPr>
        <p:spPr>
          <a:xfrm rot="16200000">
            <a:off x="-571499" y="2689858"/>
            <a:ext cx="2225040" cy="472443"/>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Calibri"/>
                <a:ea typeface="+mn-ea"/>
                <a:cs typeface="+mn-cs"/>
              </a:rPr>
              <a:t>Latency</a:t>
            </a:r>
          </a:p>
        </p:txBody>
      </p:sp>
      <p:sp>
        <p:nvSpPr>
          <p:cNvPr id="29" name="Rectangle 28"/>
          <p:cNvSpPr/>
          <p:nvPr/>
        </p:nvSpPr>
        <p:spPr>
          <a:xfrm rot="16200000">
            <a:off x="3702733" y="2635933"/>
            <a:ext cx="2438402" cy="67173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alibri"/>
                <a:ea typeface="+mn-ea"/>
                <a:cs typeface="+mn-cs"/>
              </a:rPr>
              <a:t>Power</a:t>
            </a:r>
          </a:p>
        </p:txBody>
      </p:sp>
      <p:sp>
        <p:nvSpPr>
          <p:cNvPr id="30" name="Content Placeholder 2"/>
          <p:cNvSpPr txBox="1">
            <a:spLocks/>
          </p:cNvSpPr>
          <p:nvPr/>
        </p:nvSpPr>
        <p:spPr>
          <a:xfrm>
            <a:off x="1989407" y="2857500"/>
            <a:ext cx="1524000" cy="381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marR="0" lvl="1" indent="0" algn="l"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2800" b="1" i="0" u="none" strike="noStrike" kern="1200" cap="none" spc="0" normalizeH="0" baseline="0" noProof="0" dirty="0">
                <a:ln>
                  <a:noFill/>
                </a:ln>
                <a:solidFill>
                  <a:srgbClr val="0000FF"/>
                </a:solidFill>
                <a:effectLst/>
                <a:uLnTx/>
                <a:uFillTx/>
                <a:latin typeface="Calibri"/>
                <a:ea typeface="+mn-ea"/>
                <a:cs typeface="+mn-cs"/>
              </a:rPr>
              <a:t>–56%</a:t>
            </a:r>
          </a:p>
        </p:txBody>
      </p:sp>
      <p:sp>
        <p:nvSpPr>
          <p:cNvPr id="31" name="Content Placeholder 2"/>
          <p:cNvSpPr txBox="1">
            <a:spLocks/>
          </p:cNvSpPr>
          <p:nvPr/>
        </p:nvSpPr>
        <p:spPr>
          <a:xfrm>
            <a:off x="2917875" y="1851660"/>
            <a:ext cx="1524000" cy="381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marR="0" lvl="1" indent="0" algn="l"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2800" b="1" i="0" u="none" strike="noStrike" kern="1200" cap="none" spc="0" normalizeH="0" baseline="0" noProof="0">
                <a:ln>
                  <a:noFill/>
                </a:ln>
                <a:solidFill>
                  <a:srgbClr val="FF0000"/>
                </a:solidFill>
                <a:effectLst/>
                <a:uLnTx/>
                <a:uFillTx/>
                <a:latin typeface="Calibri"/>
                <a:ea typeface="+mn-ea"/>
                <a:cs typeface="+mn-cs"/>
              </a:rPr>
              <a:t>+23%</a:t>
            </a:r>
          </a:p>
        </p:txBody>
      </p:sp>
      <p:sp>
        <p:nvSpPr>
          <p:cNvPr id="32" name="Content Placeholder 2"/>
          <p:cNvSpPr txBox="1">
            <a:spLocks/>
          </p:cNvSpPr>
          <p:nvPr/>
        </p:nvSpPr>
        <p:spPr>
          <a:xfrm>
            <a:off x="6248400" y="2956560"/>
            <a:ext cx="1524000" cy="381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marR="0" lvl="1" indent="0" algn="l"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2800" b="1" i="0" u="none" strike="noStrike" kern="1200" cap="none" spc="0" normalizeH="0" baseline="0" noProof="0">
                <a:ln>
                  <a:noFill/>
                </a:ln>
                <a:solidFill>
                  <a:srgbClr val="0000FF"/>
                </a:solidFill>
                <a:effectLst/>
                <a:uLnTx/>
                <a:uFillTx/>
                <a:latin typeface="Calibri"/>
                <a:ea typeface="+mn-ea"/>
                <a:cs typeface="+mn-cs"/>
              </a:rPr>
              <a:t>–51%</a:t>
            </a:r>
          </a:p>
        </p:txBody>
      </p:sp>
      <p:sp>
        <p:nvSpPr>
          <p:cNvPr id="33" name="Content Placeholder 2"/>
          <p:cNvSpPr txBox="1">
            <a:spLocks/>
          </p:cNvSpPr>
          <p:nvPr/>
        </p:nvSpPr>
        <p:spPr>
          <a:xfrm>
            <a:off x="7162800" y="1432560"/>
            <a:ext cx="1524000" cy="381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marR="0" lvl="1" indent="0" algn="l"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2800" b="1" i="0" u="none" strike="noStrike" kern="1200" cap="none" spc="0" normalizeH="0" baseline="0" noProof="0">
                <a:ln>
                  <a:noFill/>
                </a:ln>
                <a:solidFill>
                  <a:srgbClr val="FF0000"/>
                </a:solidFill>
                <a:effectLst/>
                <a:uLnTx/>
                <a:uFillTx/>
                <a:latin typeface="Calibri"/>
                <a:ea typeface="+mn-ea"/>
                <a:cs typeface="+mn-cs"/>
              </a:rPr>
              <a:t>+49%</a:t>
            </a:r>
          </a:p>
        </p:txBody>
      </p:sp>
      <p:sp>
        <p:nvSpPr>
          <p:cNvPr id="35" name="Content Placeholder 2"/>
          <p:cNvSpPr txBox="1">
            <a:spLocks/>
          </p:cNvSpPr>
          <p:nvPr/>
        </p:nvSpPr>
        <p:spPr>
          <a:xfrm>
            <a:off x="381000" y="838200"/>
            <a:ext cx="4495800" cy="102161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342900" marR="0" lvl="0" indent="-342900" algn="l" defTabSz="914400" rtl="0" eaLnBrk="1" fontAlgn="auto" latinLnBrk="0" hangingPunct="1">
              <a:lnSpc>
                <a:spcPct val="90000"/>
              </a:lnSpc>
              <a:spcBef>
                <a:spcPct val="20000"/>
              </a:spcBef>
              <a:spcAft>
                <a:spcPts val="0"/>
              </a:spcAft>
              <a:buClrTx/>
              <a:buSzTx/>
              <a:buFont typeface="Arial" pitchFamily="34" charset="0"/>
              <a:buChar char="•"/>
              <a:tabLst/>
              <a:defRPr/>
            </a:pPr>
            <a:r>
              <a:rPr kumimoji="0" lang="en-US" sz="3600" b="1" i="0" u="none" strike="noStrike" kern="1200" cap="none" spc="0" normalizeH="0" baseline="0" noProof="0" dirty="0">
                <a:ln>
                  <a:noFill/>
                </a:ln>
                <a:solidFill>
                  <a:prstClr val="black"/>
                </a:solidFill>
                <a:effectLst/>
                <a:uLnTx/>
                <a:uFillTx/>
                <a:latin typeface="Calibri"/>
                <a:ea typeface="+mn-ea"/>
                <a:cs typeface="+mn-cs"/>
              </a:rPr>
              <a:t>DRAM Latency </a:t>
            </a:r>
            <a:r>
              <a:rPr kumimoji="0" lang="en-US" sz="3600" b="0" i="0" u="none" strike="noStrike" kern="1200" cap="none" spc="0" normalizeH="0" baseline="0" noProof="0" dirty="0">
                <a:ln>
                  <a:noFill/>
                </a:ln>
                <a:solidFill>
                  <a:prstClr val="black"/>
                </a:solidFill>
                <a:effectLst/>
                <a:uLnTx/>
                <a:uFillTx/>
                <a:latin typeface="Calibri"/>
                <a:ea typeface="+mn-ea"/>
                <a:cs typeface="+mn-cs"/>
              </a:rPr>
              <a:t>(</a:t>
            </a:r>
            <a:r>
              <a:rPr kumimoji="0" lang="en-US" sz="3600" b="0" i="0" u="none" strike="noStrike" kern="1200" cap="none" spc="0" normalizeH="0" baseline="0" noProof="0" dirty="0" err="1">
                <a:ln>
                  <a:noFill/>
                </a:ln>
                <a:solidFill>
                  <a:prstClr val="black"/>
                </a:solidFill>
                <a:effectLst/>
                <a:uLnTx/>
                <a:uFillTx/>
                <a:latin typeface="Calibri"/>
                <a:ea typeface="+mn-ea"/>
                <a:cs typeface="+mn-cs"/>
              </a:rPr>
              <a:t>tRC</a:t>
            </a:r>
            <a:r>
              <a:rPr kumimoji="0" lang="en-US" sz="3600" b="0" i="0" u="none" strike="noStrike" kern="1200" cap="none" spc="0" normalizeH="0" baseline="0" noProof="0" dirty="0">
                <a:ln>
                  <a:noFill/>
                </a:ln>
                <a:solidFill>
                  <a:prstClr val="black"/>
                </a:solidFill>
                <a:effectLst/>
                <a:uLnTx/>
                <a:uFillTx/>
                <a:latin typeface="Calibri"/>
                <a:ea typeface="+mn-ea"/>
                <a:cs typeface="+mn-cs"/>
              </a:rPr>
              <a:t>)</a:t>
            </a:r>
          </a:p>
        </p:txBody>
      </p:sp>
      <p:sp>
        <p:nvSpPr>
          <p:cNvPr id="36" name="Content Placeholder 2"/>
          <p:cNvSpPr txBox="1">
            <a:spLocks/>
          </p:cNvSpPr>
          <p:nvPr/>
        </p:nvSpPr>
        <p:spPr>
          <a:xfrm>
            <a:off x="4648200" y="838200"/>
            <a:ext cx="4114800" cy="102161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342900" marR="0" lvl="0" indent="-342900" algn="l" defTabSz="914400" rtl="0" eaLnBrk="1" fontAlgn="auto" latinLnBrk="0" hangingPunct="1">
              <a:lnSpc>
                <a:spcPct val="90000"/>
              </a:lnSpc>
              <a:spcBef>
                <a:spcPct val="20000"/>
              </a:spcBef>
              <a:spcAft>
                <a:spcPts val="0"/>
              </a:spcAft>
              <a:buClrTx/>
              <a:buSzTx/>
              <a:buFont typeface="Arial" pitchFamily="34" charset="0"/>
              <a:buChar char="•"/>
              <a:tabLst/>
              <a:defRPr/>
            </a:pPr>
            <a:r>
              <a:rPr kumimoji="0" lang="en-US" sz="3600" b="1" i="0" u="none" strike="noStrike" kern="1200" cap="none" spc="0" normalizeH="0" baseline="0" noProof="0" dirty="0">
                <a:ln>
                  <a:noFill/>
                </a:ln>
                <a:solidFill>
                  <a:prstClr val="black"/>
                </a:solidFill>
                <a:effectLst/>
                <a:uLnTx/>
                <a:uFillTx/>
                <a:latin typeface="Calibri"/>
                <a:ea typeface="+mn-ea"/>
                <a:cs typeface="+mn-cs"/>
              </a:rPr>
              <a:t>DRAM Power</a:t>
            </a:r>
          </a:p>
        </p:txBody>
      </p:sp>
      <p:sp>
        <p:nvSpPr>
          <p:cNvPr id="37" name="Content Placeholder 2"/>
          <p:cNvSpPr txBox="1">
            <a:spLocks/>
          </p:cNvSpPr>
          <p:nvPr/>
        </p:nvSpPr>
        <p:spPr>
          <a:xfrm>
            <a:off x="381000" y="5334000"/>
            <a:ext cx="8001000" cy="1524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342900" marR="0" lvl="0" indent="-342900" algn="l" defTabSz="914400" rtl="0" eaLnBrk="1" fontAlgn="auto" latinLnBrk="0" hangingPunct="1">
              <a:lnSpc>
                <a:spcPct val="90000"/>
              </a:lnSpc>
              <a:spcBef>
                <a:spcPct val="20000"/>
              </a:spcBef>
              <a:spcAft>
                <a:spcPts val="0"/>
              </a:spcAft>
              <a:buClrTx/>
              <a:buSzTx/>
              <a:buFont typeface="Arial" pitchFamily="34" charset="0"/>
              <a:buChar char="•"/>
              <a:tabLst/>
              <a:defRPr/>
            </a:pPr>
            <a:r>
              <a:rPr kumimoji="0" lang="en-US" sz="3600" b="1" i="0" u="none" strike="noStrike" kern="1200" cap="none" spc="0" normalizeH="0" baseline="0" noProof="0" dirty="0">
                <a:ln>
                  <a:noFill/>
                </a:ln>
                <a:solidFill>
                  <a:prstClr val="black"/>
                </a:solidFill>
                <a:effectLst/>
                <a:uLnTx/>
                <a:uFillTx/>
                <a:latin typeface="Calibri"/>
                <a:ea typeface="+mn-ea"/>
                <a:cs typeface="+mn-cs"/>
              </a:rPr>
              <a:t>DRAM Area Overhead</a:t>
            </a:r>
          </a:p>
          <a:p>
            <a:pPr marL="457200" marR="0" lvl="1" indent="0" algn="l"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3200" b="1" i="0" u="none" strike="noStrike" kern="1200" cap="none" spc="0" normalizeH="0" baseline="0" noProof="0" dirty="0">
                <a:ln>
                  <a:noFill/>
                </a:ln>
                <a:solidFill>
                  <a:srgbClr val="4F81BD">
                    <a:lumMod val="75000"/>
                  </a:srgbClr>
                </a:solidFill>
                <a:effectLst/>
                <a:uLnTx/>
                <a:uFillTx/>
                <a:latin typeface="Calibri"/>
                <a:ea typeface="+mn-ea"/>
                <a:cs typeface="+mn-cs"/>
              </a:rPr>
              <a:t>~3%</a:t>
            </a:r>
            <a:r>
              <a:rPr kumimoji="0" lang="en-US" sz="2800" b="0" i="0" u="none" strike="noStrike" kern="1200" cap="none" spc="0" normalizeH="0" baseline="0" noProof="0" dirty="0">
                <a:ln>
                  <a:noFill/>
                </a:ln>
                <a:solidFill>
                  <a:prstClr val="black"/>
                </a:solidFill>
                <a:effectLst/>
                <a:uLnTx/>
                <a:uFillTx/>
                <a:latin typeface="Calibri"/>
                <a:ea typeface="+mn-ea"/>
                <a:cs typeface="+mn-cs"/>
              </a:rPr>
              <a:t>: mainly due to the isolation transistors</a:t>
            </a:r>
          </a:p>
        </p:txBody>
      </p:sp>
      <p:grpSp>
        <p:nvGrpSpPr>
          <p:cNvPr id="67" name="Group 66"/>
          <p:cNvGrpSpPr/>
          <p:nvPr/>
        </p:nvGrpSpPr>
        <p:grpSpPr>
          <a:xfrm>
            <a:off x="298449" y="4038600"/>
            <a:ext cx="4040188" cy="1219200"/>
            <a:chOff x="298449" y="4038600"/>
            <a:chExt cx="4040188" cy="1219200"/>
          </a:xfrm>
        </p:grpSpPr>
        <p:sp>
          <p:nvSpPr>
            <p:cNvPr id="46" name="Content Placeholder 2"/>
            <p:cNvSpPr txBox="1">
              <a:spLocks/>
            </p:cNvSpPr>
            <p:nvPr/>
          </p:nvSpPr>
          <p:spPr>
            <a:xfrm>
              <a:off x="2116046" y="4572001"/>
              <a:ext cx="2057400"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marR="0" lvl="1"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2400" b="1" i="0" u="none" strike="noStrike" kern="1200" cap="none" spc="0" normalizeH="0" baseline="0" noProof="0">
                  <a:ln>
                    <a:noFill/>
                  </a:ln>
                  <a:solidFill>
                    <a:prstClr val="black"/>
                  </a:solidFill>
                  <a:effectLst/>
                  <a:uLnTx/>
                  <a:uFillTx/>
                  <a:latin typeface="Calibri"/>
                  <a:ea typeface="+mn-ea"/>
                  <a:cs typeface="+mn-cs"/>
                </a:rPr>
                <a:t>TL-DRAM</a:t>
              </a:r>
            </a:p>
          </p:txBody>
        </p:sp>
        <p:cxnSp>
          <p:nvCxnSpPr>
            <p:cNvPr id="39" name="Straight Arrow Connector 38"/>
            <p:cNvCxnSpPr/>
            <p:nvPr/>
          </p:nvCxnSpPr>
          <p:spPr>
            <a:xfrm flipV="1">
              <a:off x="2438400" y="4038600"/>
              <a:ext cx="0" cy="914401"/>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52" name="Content Placeholder 2"/>
            <p:cNvSpPr txBox="1">
              <a:spLocks/>
            </p:cNvSpPr>
            <p:nvPr/>
          </p:nvSpPr>
          <p:spPr>
            <a:xfrm>
              <a:off x="298449" y="4267201"/>
              <a:ext cx="2209801"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marR="0" lvl="1"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2400" b="1" i="0" u="none" strike="noStrike" kern="1200" cap="none" spc="0" normalizeH="0" baseline="0" noProof="0" dirty="0">
                  <a:ln>
                    <a:noFill/>
                  </a:ln>
                  <a:solidFill>
                    <a:prstClr val="black"/>
                  </a:solidFill>
                  <a:effectLst/>
                  <a:uLnTx/>
                  <a:uFillTx/>
                  <a:latin typeface="Calibri"/>
                  <a:ea typeface="+mn-ea"/>
                  <a:cs typeface="+mn-cs"/>
                </a:rPr>
                <a:t>Commodity DRAM</a:t>
              </a:r>
            </a:p>
          </p:txBody>
        </p:sp>
        <p:sp>
          <p:nvSpPr>
            <p:cNvPr id="53" name="Content Placeholder 2"/>
            <p:cNvSpPr txBox="1">
              <a:spLocks/>
            </p:cNvSpPr>
            <p:nvPr/>
          </p:nvSpPr>
          <p:spPr>
            <a:xfrm>
              <a:off x="1970356" y="4114800"/>
              <a:ext cx="2277792"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marR="0" lvl="1"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2400" b="1" i="0" u="none" strike="noStrike" kern="1200" cap="none" spc="0" normalizeH="0" baseline="0" noProof="0">
                  <a:ln>
                    <a:noFill/>
                  </a:ln>
                  <a:solidFill>
                    <a:prstClr val="black"/>
                  </a:solidFill>
                  <a:effectLst/>
                  <a:uLnTx/>
                  <a:uFillTx/>
                  <a:latin typeface="Calibri"/>
                  <a:ea typeface="+mn-ea"/>
                  <a:cs typeface="+mn-cs"/>
                </a:rPr>
                <a:t>Near       Far</a:t>
              </a:r>
            </a:p>
          </p:txBody>
        </p:sp>
        <p:cxnSp>
          <p:nvCxnSpPr>
            <p:cNvPr id="54" name="Straight Arrow Connector 53"/>
            <p:cNvCxnSpPr/>
            <p:nvPr/>
          </p:nvCxnSpPr>
          <p:spPr>
            <a:xfrm flipV="1">
              <a:off x="3381378" y="4038601"/>
              <a:ext cx="0" cy="4571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55" name="Straight Arrow Connector 54"/>
            <p:cNvCxnSpPr/>
            <p:nvPr/>
          </p:nvCxnSpPr>
          <p:spPr>
            <a:xfrm flipV="1">
              <a:off x="4338637" y="4038602"/>
              <a:ext cx="0" cy="9143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56" name="Straight Arrow Connector 55"/>
            <p:cNvCxnSpPr/>
            <p:nvPr/>
          </p:nvCxnSpPr>
          <p:spPr>
            <a:xfrm flipV="1">
              <a:off x="748668" y="4089400"/>
              <a:ext cx="746757" cy="228601"/>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57" name="Straight Arrow Connector 56"/>
            <p:cNvCxnSpPr/>
            <p:nvPr/>
          </p:nvCxnSpPr>
          <p:spPr>
            <a:xfrm flipV="1">
              <a:off x="748668" y="4318002"/>
              <a:ext cx="0" cy="6349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grpSp>
        <p:nvGrpSpPr>
          <p:cNvPr id="66" name="Group 65"/>
          <p:cNvGrpSpPr/>
          <p:nvPr/>
        </p:nvGrpSpPr>
        <p:grpSpPr>
          <a:xfrm>
            <a:off x="4586068" y="4038600"/>
            <a:ext cx="4040188" cy="1219199"/>
            <a:chOff x="4586068" y="4038600"/>
            <a:chExt cx="4040188" cy="1219199"/>
          </a:xfrm>
        </p:grpSpPr>
        <p:cxnSp>
          <p:nvCxnSpPr>
            <p:cNvPr id="58" name="Straight Arrow Connector 57"/>
            <p:cNvCxnSpPr/>
            <p:nvPr/>
          </p:nvCxnSpPr>
          <p:spPr>
            <a:xfrm flipV="1">
              <a:off x="6726019" y="4038600"/>
              <a:ext cx="0" cy="914401"/>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59" name="Content Placeholder 2"/>
            <p:cNvSpPr txBox="1">
              <a:spLocks/>
            </p:cNvSpPr>
            <p:nvPr/>
          </p:nvSpPr>
          <p:spPr>
            <a:xfrm>
              <a:off x="4586068" y="4267201"/>
              <a:ext cx="2209801"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marR="0" lvl="1"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2400" b="1" i="0" u="none" strike="noStrike" kern="1200" cap="none" spc="0" normalizeH="0" baseline="0" noProof="0">
                  <a:ln>
                    <a:noFill/>
                  </a:ln>
                  <a:solidFill>
                    <a:prstClr val="black"/>
                  </a:solidFill>
                  <a:effectLst/>
                  <a:uLnTx/>
                  <a:uFillTx/>
                  <a:latin typeface="Calibri"/>
                  <a:ea typeface="+mn-ea"/>
                  <a:cs typeface="+mn-cs"/>
                </a:rPr>
                <a:t>Commodity DRAM</a:t>
              </a:r>
            </a:p>
          </p:txBody>
        </p:sp>
        <p:sp>
          <p:nvSpPr>
            <p:cNvPr id="60" name="Content Placeholder 2"/>
            <p:cNvSpPr txBox="1">
              <a:spLocks/>
            </p:cNvSpPr>
            <p:nvPr/>
          </p:nvSpPr>
          <p:spPr>
            <a:xfrm>
              <a:off x="6257975" y="4114800"/>
              <a:ext cx="2277792"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marR="0" lvl="1"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2400" b="1" i="0" u="none" strike="noStrike" kern="1200" cap="none" spc="0" normalizeH="0" baseline="0" noProof="0">
                  <a:ln>
                    <a:noFill/>
                  </a:ln>
                  <a:solidFill>
                    <a:prstClr val="black"/>
                  </a:solidFill>
                  <a:effectLst/>
                  <a:uLnTx/>
                  <a:uFillTx/>
                  <a:latin typeface="Calibri"/>
                  <a:ea typeface="+mn-ea"/>
                  <a:cs typeface="+mn-cs"/>
                </a:rPr>
                <a:t>Near       Far</a:t>
              </a:r>
            </a:p>
          </p:txBody>
        </p:sp>
        <p:cxnSp>
          <p:nvCxnSpPr>
            <p:cNvPr id="61" name="Straight Arrow Connector 60"/>
            <p:cNvCxnSpPr/>
            <p:nvPr/>
          </p:nvCxnSpPr>
          <p:spPr>
            <a:xfrm flipV="1">
              <a:off x="7668997" y="4038601"/>
              <a:ext cx="0" cy="4571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62" name="Straight Arrow Connector 61"/>
            <p:cNvCxnSpPr/>
            <p:nvPr/>
          </p:nvCxnSpPr>
          <p:spPr>
            <a:xfrm flipV="1">
              <a:off x="8626256" y="4038602"/>
              <a:ext cx="0" cy="9143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63" name="Straight Arrow Connector 62"/>
            <p:cNvCxnSpPr/>
            <p:nvPr/>
          </p:nvCxnSpPr>
          <p:spPr>
            <a:xfrm flipV="1">
              <a:off x="5036287" y="4094163"/>
              <a:ext cx="746757" cy="228601"/>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64" name="Straight Arrow Connector 63"/>
            <p:cNvCxnSpPr/>
            <p:nvPr/>
          </p:nvCxnSpPr>
          <p:spPr>
            <a:xfrm flipV="1">
              <a:off x="5036287" y="4322765"/>
              <a:ext cx="0" cy="6349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65" name="Content Placeholder 2"/>
            <p:cNvSpPr txBox="1">
              <a:spLocks/>
            </p:cNvSpPr>
            <p:nvPr/>
          </p:nvSpPr>
          <p:spPr>
            <a:xfrm>
              <a:off x="6400800" y="4572000"/>
              <a:ext cx="2057400"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marR="0" lvl="1"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2400" b="1" i="0" u="none" strike="noStrike" kern="1200" cap="none" spc="0" normalizeH="0" baseline="0" noProof="0">
                  <a:ln>
                    <a:noFill/>
                  </a:ln>
                  <a:solidFill>
                    <a:prstClr val="black"/>
                  </a:solidFill>
                  <a:effectLst/>
                  <a:uLnTx/>
                  <a:uFillTx/>
                  <a:latin typeface="Calibri"/>
                  <a:ea typeface="+mn-ea"/>
                  <a:cs typeface="+mn-cs"/>
                </a:rPr>
                <a:t>TL-DRAM</a:t>
              </a:r>
            </a:p>
          </p:txBody>
        </p:sp>
      </p:grpSp>
      <p:sp>
        <p:nvSpPr>
          <p:cNvPr id="38" name="Content Placeholder 2"/>
          <p:cNvSpPr txBox="1">
            <a:spLocks/>
          </p:cNvSpPr>
          <p:nvPr/>
        </p:nvSpPr>
        <p:spPr>
          <a:xfrm>
            <a:off x="879923" y="2188026"/>
            <a:ext cx="1828800" cy="381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marR="0" lvl="1" indent="0" algn="l"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2400" b="1" i="0" u="none" strike="noStrike" kern="1200" cap="none" spc="0" normalizeH="0" baseline="0" noProof="0" dirty="0">
                <a:ln>
                  <a:noFill/>
                </a:ln>
                <a:solidFill>
                  <a:prstClr val="black"/>
                </a:solidFill>
                <a:effectLst/>
                <a:uLnTx/>
                <a:uFillTx/>
                <a:latin typeface="Calibri"/>
                <a:ea typeface="+mn-ea"/>
                <a:cs typeface="+mn-cs"/>
              </a:rPr>
              <a:t> (52.5ns)</a:t>
            </a:r>
          </a:p>
        </p:txBody>
      </p:sp>
    </p:spTree>
    <p:extLst>
      <p:ext uri="{BB962C8B-B14F-4D97-AF65-F5344CB8AC3E}">
        <p14:creationId xmlns:p14="http://schemas.microsoft.com/office/powerpoint/2010/main" val="38527467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7"/>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8"/>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7"/>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2"/>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3"/>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6"/>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66"/>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7" grpId="0">
        <p:bldAsOne/>
      </p:bldGraphic>
      <p:bldGraphic spid="24" grpId="0">
        <p:bldAsOne/>
      </p:bldGraphic>
      <p:bldP spid="28" grpId="0"/>
      <p:bldP spid="29" grpId="0"/>
      <p:bldP spid="30" grpId="0"/>
      <p:bldP spid="31" grpId="0"/>
      <p:bldP spid="32" grpId="0"/>
      <p:bldP spid="33" grpId="0"/>
      <p:bldP spid="35" grpId="0"/>
      <p:bldP spid="36" grpId="0"/>
      <p:bldP spid="37" grpId="0"/>
      <p:bldP spid="38" grpId="0"/>
    </p:bld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838200"/>
          </a:xfrm>
        </p:spPr>
        <p:txBody>
          <a:bodyPr>
            <a:normAutofit/>
          </a:bodyPr>
          <a:lstStyle/>
          <a:p>
            <a:r>
              <a:rPr lang="en-US" dirty="0"/>
              <a:t>   Trade-Off: Area (Die-Area) vs. Latency</a:t>
            </a:r>
          </a:p>
        </p:txBody>
      </p:sp>
      <p:graphicFrame>
        <p:nvGraphicFramePr>
          <p:cNvPr id="22" name="Chart 21"/>
          <p:cNvGraphicFramePr>
            <a:graphicFrameLocks/>
          </p:cNvGraphicFramePr>
          <p:nvPr>
            <p:extLst/>
          </p:nvPr>
        </p:nvGraphicFramePr>
        <p:xfrm>
          <a:off x="990600" y="838200"/>
          <a:ext cx="7391400" cy="4953000"/>
        </p:xfrm>
        <a:graphic>
          <a:graphicData uri="http://schemas.openxmlformats.org/drawingml/2006/chart">
            <c:chart xmlns:c="http://schemas.openxmlformats.org/drawingml/2006/chart" xmlns:r="http://schemas.openxmlformats.org/officeDocument/2006/relationships" r:id="rId3"/>
          </a:graphicData>
        </a:graphic>
      </p:graphicFrame>
      <p:sp>
        <p:nvSpPr>
          <p:cNvPr id="24" name="TextBox 23"/>
          <p:cNvSpPr txBox="1"/>
          <p:nvPr/>
        </p:nvSpPr>
        <p:spPr>
          <a:xfrm>
            <a:off x="3429000" y="2362200"/>
            <a:ext cx="609600" cy="52322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black"/>
                </a:solidFill>
                <a:effectLst/>
                <a:uLnTx/>
                <a:uFillTx/>
                <a:latin typeface="Calibri"/>
                <a:ea typeface="+mn-ea"/>
                <a:cs typeface="+mn-cs"/>
              </a:rPr>
              <a:t>64</a:t>
            </a:r>
          </a:p>
        </p:txBody>
      </p:sp>
      <p:sp>
        <p:nvSpPr>
          <p:cNvPr id="25" name="TextBox 24"/>
          <p:cNvSpPr txBox="1"/>
          <p:nvPr/>
        </p:nvSpPr>
        <p:spPr>
          <a:xfrm>
            <a:off x="3276600" y="1066800"/>
            <a:ext cx="609600" cy="52322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black"/>
                </a:solidFill>
                <a:effectLst/>
                <a:uLnTx/>
                <a:uFillTx/>
                <a:latin typeface="Calibri"/>
                <a:ea typeface="+mn-ea"/>
                <a:cs typeface="+mn-cs"/>
              </a:rPr>
              <a:t>32</a:t>
            </a:r>
          </a:p>
        </p:txBody>
      </p:sp>
      <p:sp>
        <p:nvSpPr>
          <p:cNvPr id="36" name="TextBox 35"/>
          <p:cNvSpPr txBox="1"/>
          <p:nvPr/>
        </p:nvSpPr>
        <p:spPr>
          <a:xfrm>
            <a:off x="4419600" y="2743200"/>
            <a:ext cx="838200" cy="52322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rPr>
              <a:t>128</a:t>
            </a:r>
          </a:p>
        </p:txBody>
      </p:sp>
      <p:sp>
        <p:nvSpPr>
          <p:cNvPr id="37" name="TextBox 36"/>
          <p:cNvSpPr txBox="1"/>
          <p:nvPr/>
        </p:nvSpPr>
        <p:spPr>
          <a:xfrm>
            <a:off x="5105400" y="3048000"/>
            <a:ext cx="838200"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rPr>
              <a:t>256</a:t>
            </a:r>
          </a:p>
        </p:txBody>
      </p:sp>
      <p:sp>
        <p:nvSpPr>
          <p:cNvPr id="38" name="TextBox 37"/>
          <p:cNvSpPr txBox="1"/>
          <p:nvPr/>
        </p:nvSpPr>
        <p:spPr>
          <a:xfrm>
            <a:off x="5981700" y="3084493"/>
            <a:ext cx="2895600" cy="9541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rPr>
              <a:t>   512 cells/</a:t>
            </a:r>
            <a:r>
              <a:rPr kumimoji="0" lang="en-US" sz="2800" b="1" i="0" u="none" strike="noStrike" kern="1200" cap="none" spc="0" normalizeH="0" baseline="0" noProof="0" dirty="0" err="1">
                <a:ln>
                  <a:noFill/>
                </a:ln>
                <a:solidFill>
                  <a:prstClr val="black"/>
                </a:solidFill>
                <a:effectLst/>
                <a:uLnTx/>
                <a:uFillTx/>
                <a:latin typeface="Calibri"/>
                <a:ea typeface="+mn-ea"/>
                <a:cs typeface="+mn-cs"/>
              </a:rPr>
              <a:t>bitline</a:t>
            </a:r>
            <a:r>
              <a:rPr kumimoji="0" lang="en-US" sz="2800" b="1" i="0" u="none" strike="noStrike" kern="1200" cap="none" spc="0" normalizeH="0" baseline="0" noProof="0" dirty="0">
                <a:ln>
                  <a:noFill/>
                </a:ln>
                <a:solidFill>
                  <a:prstClr val="black"/>
                </a:solidFill>
                <a:effectLst/>
                <a:uLnTx/>
                <a:uFillTx/>
                <a:latin typeface="Calibri"/>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rPr>
              <a:t>   </a:t>
            </a:r>
          </a:p>
        </p:txBody>
      </p:sp>
      <p:sp>
        <p:nvSpPr>
          <p:cNvPr id="7" name="Left Arrow 6"/>
          <p:cNvSpPr/>
          <p:nvPr/>
        </p:nvSpPr>
        <p:spPr>
          <a:xfrm rot="16200000">
            <a:off x="-1250157" y="2621758"/>
            <a:ext cx="4038601"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Calibri"/>
                <a:ea typeface="+mn-ea"/>
                <a:cs typeface="+mn-cs"/>
              </a:rPr>
              <a:t>Cheaper</a:t>
            </a:r>
          </a:p>
        </p:txBody>
      </p:sp>
      <p:sp>
        <p:nvSpPr>
          <p:cNvPr id="41" name="Left Arrow 40"/>
          <p:cNvSpPr/>
          <p:nvPr/>
        </p:nvSpPr>
        <p:spPr>
          <a:xfrm>
            <a:off x="1676400" y="5550693"/>
            <a:ext cx="6400801"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Calibri"/>
                <a:ea typeface="+mn-ea"/>
                <a:cs typeface="+mn-cs"/>
              </a:rPr>
              <a:t>Faster</a:t>
            </a:r>
          </a:p>
        </p:txBody>
      </p:sp>
      <p:sp>
        <p:nvSpPr>
          <p:cNvPr id="13" name="Oval 12"/>
          <p:cNvSpPr/>
          <p:nvPr/>
        </p:nvSpPr>
        <p:spPr>
          <a:xfrm>
            <a:off x="3979398" y="3606018"/>
            <a:ext cx="182880" cy="182880"/>
          </a:xfrm>
          <a:prstGeom prst="ellipse">
            <a:avLst/>
          </a:prstGeom>
          <a:solidFill>
            <a:schemeClr val="accent3">
              <a:lumMod val="50000"/>
            </a:scheme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 name="Rectangle 13"/>
          <p:cNvSpPr/>
          <p:nvPr/>
        </p:nvSpPr>
        <p:spPr>
          <a:xfrm>
            <a:off x="3314699" y="3657600"/>
            <a:ext cx="2628901" cy="55839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srgbClr val="9BBB59">
                    <a:lumMod val="50000"/>
                  </a:srgbClr>
                </a:solidFill>
                <a:effectLst/>
                <a:uLnTx/>
                <a:uFillTx/>
                <a:latin typeface="Calibri"/>
                <a:ea typeface="+mn-ea"/>
                <a:cs typeface="+mn-cs"/>
              </a:rPr>
              <a:t>Near Segment</a:t>
            </a:r>
          </a:p>
        </p:txBody>
      </p:sp>
      <p:sp>
        <p:nvSpPr>
          <p:cNvPr id="15" name="Oval 14"/>
          <p:cNvSpPr/>
          <p:nvPr/>
        </p:nvSpPr>
        <p:spPr>
          <a:xfrm>
            <a:off x="7528561" y="3606018"/>
            <a:ext cx="182880" cy="182880"/>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 name="Rectangle 15"/>
          <p:cNvSpPr/>
          <p:nvPr/>
        </p:nvSpPr>
        <p:spPr>
          <a:xfrm>
            <a:off x="6544002" y="3657600"/>
            <a:ext cx="2447598" cy="55839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srgbClr val="FF0000"/>
                </a:solidFill>
                <a:effectLst/>
                <a:uLnTx/>
                <a:uFillTx/>
                <a:latin typeface="Calibri"/>
                <a:ea typeface="+mn-ea"/>
                <a:cs typeface="+mn-cs"/>
              </a:rPr>
              <a:t>Far Segment</a:t>
            </a:r>
          </a:p>
        </p:txBody>
      </p:sp>
      <p:grpSp>
        <p:nvGrpSpPr>
          <p:cNvPr id="23" name="Group 22"/>
          <p:cNvGrpSpPr/>
          <p:nvPr/>
        </p:nvGrpSpPr>
        <p:grpSpPr>
          <a:xfrm>
            <a:off x="1760146" y="3533003"/>
            <a:ext cx="1530690" cy="1238005"/>
            <a:chOff x="1760146" y="3533003"/>
            <a:chExt cx="1530690" cy="1238005"/>
          </a:xfrm>
        </p:grpSpPr>
        <p:sp>
          <p:nvSpPr>
            <p:cNvPr id="26" name="Left Arrow 25"/>
            <p:cNvSpPr/>
            <p:nvPr/>
          </p:nvSpPr>
          <p:spPr>
            <a:xfrm rot="18889308">
              <a:off x="1894524" y="3398625"/>
              <a:ext cx="1238005" cy="1506761"/>
            </a:xfrm>
            <a:prstGeom prst="leftArrow">
              <a:avLst>
                <a:gd name="adj1" fmla="val 50000"/>
                <a:gd name="adj2" fmla="val 6158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white"/>
                </a:solidFill>
                <a:effectLst/>
                <a:uLnTx/>
                <a:uFillTx/>
                <a:latin typeface="Calibri"/>
                <a:ea typeface="+mn-ea"/>
                <a:cs typeface="+mn-cs"/>
              </a:endParaRPr>
            </a:p>
          </p:txBody>
        </p:sp>
        <p:sp>
          <p:nvSpPr>
            <p:cNvPr id="27" name="TextBox 26"/>
            <p:cNvSpPr txBox="1"/>
            <p:nvPr/>
          </p:nvSpPr>
          <p:spPr>
            <a:xfrm rot="18932207">
              <a:off x="1798404" y="3826557"/>
              <a:ext cx="1492432"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Calibri"/>
                  <a:ea typeface="+mn-ea"/>
                  <a:cs typeface="+mn-cs"/>
                </a:rPr>
                <a:t>GOAL</a:t>
              </a:r>
            </a:p>
          </p:txBody>
        </p:sp>
      </p:grpSp>
    </p:spTree>
    <p:extLst>
      <p:ext uri="{BB962C8B-B14F-4D97-AF65-F5344CB8AC3E}">
        <p14:creationId xmlns:p14="http://schemas.microsoft.com/office/powerpoint/2010/main" val="40993370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p:bldP spid="15" grpId="0" animBg="1"/>
      <p:bldP spid="16" grpId="0"/>
    </p:bld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838200"/>
          </a:xfrm>
        </p:spPr>
        <p:txBody>
          <a:bodyPr>
            <a:normAutofit/>
          </a:bodyPr>
          <a:lstStyle/>
          <a:p>
            <a:r>
              <a:rPr lang="en-US" dirty="0"/>
              <a:t>   Leveraging Tiered-Latency DRAM </a:t>
            </a:r>
          </a:p>
        </p:txBody>
      </p:sp>
      <p:sp>
        <p:nvSpPr>
          <p:cNvPr id="28" name="Content Placeholder 2"/>
          <p:cNvSpPr>
            <a:spLocks noGrp="1"/>
          </p:cNvSpPr>
          <p:nvPr>
            <p:ph idx="1"/>
          </p:nvPr>
        </p:nvSpPr>
        <p:spPr>
          <a:xfrm>
            <a:off x="304800" y="990600"/>
            <a:ext cx="8534400" cy="5562600"/>
          </a:xfrm>
        </p:spPr>
        <p:txBody>
          <a:bodyPr/>
          <a:lstStyle/>
          <a:p>
            <a:pPr>
              <a:lnSpc>
                <a:spcPct val="85000"/>
              </a:lnSpc>
            </a:pPr>
            <a:r>
              <a:rPr lang="en-US" sz="3200" dirty="0"/>
              <a:t>TL-DRAM is a </a:t>
            </a:r>
            <a:r>
              <a:rPr lang="en-US" sz="3200" b="1" i="1" dirty="0"/>
              <a:t>substrate</a:t>
            </a:r>
            <a:r>
              <a:rPr lang="en-US" sz="3200" dirty="0"/>
              <a:t> that can be leveraged by the hardware and/or software</a:t>
            </a:r>
          </a:p>
          <a:p>
            <a:pPr>
              <a:lnSpc>
                <a:spcPct val="85000"/>
              </a:lnSpc>
            </a:pPr>
            <a:endParaRPr lang="en-US" sz="1800" dirty="0"/>
          </a:p>
          <a:p>
            <a:pPr>
              <a:lnSpc>
                <a:spcPct val="85000"/>
              </a:lnSpc>
            </a:pPr>
            <a:r>
              <a:rPr lang="en-US" sz="3200" dirty="0"/>
              <a:t>Many potential uses</a:t>
            </a:r>
          </a:p>
          <a:p>
            <a:pPr marL="801688" lvl="1" indent="-344488">
              <a:lnSpc>
                <a:spcPct val="85000"/>
              </a:lnSpc>
              <a:buFont typeface="+mj-lt"/>
              <a:buAutoNum type="arabicPeriod"/>
            </a:pPr>
            <a:r>
              <a:rPr lang="en-US" sz="2800" dirty="0"/>
              <a:t>Use near segment as hardware-managed </a:t>
            </a:r>
            <a:r>
              <a:rPr lang="en-US" sz="2800" b="1" i="1" dirty="0"/>
              <a:t>inclusive</a:t>
            </a:r>
            <a:r>
              <a:rPr lang="en-US" sz="2800" dirty="0"/>
              <a:t> cache to far segment</a:t>
            </a:r>
          </a:p>
          <a:p>
            <a:pPr marL="801688" lvl="1" indent="-344488">
              <a:lnSpc>
                <a:spcPct val="85000"/>
              </a:lnSpc>
              <a:buFont typeface="+mj-lt"/>
              <a:buAutoNum type="arabicPeriod"/>
            </a:pPr>
            <a:r>
              <a:rPr lang="en-US" sz="2800" dirty="0"/>
              <a:t>Use near segment as hardware-managed </a:t>
            </a:r>
            <a:r>
              <a:rPr lang="en-US" sz="2800" b="1" i="1" dirty="0"/>
              <a:t>exclusive</a:t>
            </a:r>
            <a:r>
              <a:rPr lang="en-US" sz="2800" dirty="0"/>
              <a:t> cache to far segment</a:t>
            </a:r>
          </a:p>
          <a:p>
            <a:pPr marL="801688" lvl="1" indent="-344488">
              <a:lnSpc>
                <a:spcPct val="85000"/>
              </a:lnSpc>
              <a:buFont typeface="+mj-lt"/>
              <a:buAutoNum type="arabicPeriod"/>
            </a:pPr>
            <a:r>
              <a:rPr lang="en-US" sz="2800" dirty="0"/>
              <a:t>Profile-based page mapping by operating system</a:t>
            </a:r>
          </a:p>
          <a:p>
            <a:pPr marL="801688" lvl="1" indent="-344488">
              <a:lnSpc>
                <a:spcPct val="85000"/>
              </a:lnSpc>
              <a:buFont typeface="+mj-lt"/>
              <a:buAutoNum type="arabicPeriod"/>
            </a:pPr>
            <a:r>
              <a:rPr lang="en-US" sz="2800" dirty="0"/>
              <a:t>Simply replace DRAM with TL-DRAM </a:t>
            </a:r>
            <a:r>
              <a:rPr lang="en-US" sz="1000" dirty="0">
                <a:latin typeface="Wingdings"/>
                <a:ea typeface="Wingdings"/>
                <a:cs typeface="Wingdings"/>
                <a:sym typeface="Wingdings"/>
              </a:rPr>
              <a:t> </a:t>
            </a:r>
            <a:endParaRPr lang="en-US" sz="2800" dirty="0"/>
          </a:p>
          <a:p>
            <a:pPr marL="457200" lvl="1" indent="0">
              <a:lnSpc>
                <a:spcPct val="85000"/>
              </a:lnSpc>
              <a:buNone/>
            </a:pPr>
            <a:endParaRPr lang="en-US" sz="2800" dirty="0"/>
          </a:p>
        </p:txBody>
      </p:sp>
      <p:sp>
        <p:nvSpPr>
          <p:cNvPr id="4" name="Rounded Rectangle 3"/>
          <p:cNvSpPr/>
          <p:nvPr/>
        </p:nvSpPr>
        <p:spPr>
          <a:xfrm>
            <a:off x="762000" y="2743200"/>
            <a:ext cx="7848600" cy="762000"/>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 name="Rounded Rectangle 4"/>
          <p:cNvSpPr/>
          <p:nvPr/>
        </p:nvSpPr>
        <p:spPr>
          <a:xfrm>
            <a:off x="762000" y="2743200"/>
            <a:ext cx="7848600" cy="2057400"/>
          </a:xfrm>
          <a:prstGeom prst="roundRect">
            <a:avLst>
              <a:gd name="adj" fmla="val 764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 name="Rectangle 5"/>
          <p:cNvSpPr/>
          <p:nvPr/>
        </p:nvSpPr>
        <p:spPr>
          <a:xfrm>
            <a:off x="683568" y="6490211"/>
            <a:ext cx="7560840" cy="32316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prstClr val="black"/>
                </a:solidFill>
                <a:effectLst/>
                <a:uLnTx/>
                <a:uFillTx/>
                <a:latin typeface="Calibri"/>
                <a:ea typeface="+mn-ea"/>
                <a:cs typeface="+mn-cs"/>
              </a:rPr>
              <a:t>Lee+, “</a:t>
            </a:r>
            <a:r>
              <a:rPr kumimoji="0" lang="en-US" sz="1500" b="0" i="0" u="none" strike="noStrike" kern="1200" cap="none" spc="0" normalizeH="0" baseline="0" noProof="0" dirty="0">
                <a:ln>
                  <a:noFill/>
                </a:ln>
                <a:solidFill>
                  <a:srgbClr val="0000FF"/>
                </a:solidFill>
                <a:effectLst/>
                <a:uLnTx/>
                <a:uFillTx/>
                <a:latin typeface="Calibri"/>
                <a:ea typeface="+mn-ea"/>
                <a:cs typeface="+mn-cs"/>
              </a:rPr>
              <a:t>Tiered-Latency DRAM: A Low Latency and Low Cost DRAM Architecture</a:t>
            </a:r>
            <a:r>
              <a:rPr kumimoji="0" lang="en-US" sz="1500" b="0" i="0" u="none" strike="noStrike" kern="1200" cap="none" spc="0" normalizeH="0" baseline="0" noProof="0" dirty="0">
                <a:ln>
                  <a:noFill/>
                </a:ln>
                <a:solidFill>
                  <a:prstClr val="black"/>
                </a:solidFill>
                <a:effectLst/>
                <a:uLnTx/>
                <a:uFillTx/>
                <a:latin typeface="Calibri"/>
                <a:ea typeface="+mn-ea"/>
                <a:cs typeface="+mn-cs"/>
              </a:rPr>
              <a:t>,” HPCA 2013.</a:t>
            </a:r>
          </a:p>
        </p:txBody>
      </p:sp>
    </p:spTree>
    <p:extLst>
      <p:ext uri="{BB962C8B-B14F-4D97-AF65-F5344CB8AC3E}">
        <p14:creationId xmlns:p14="http://schemas.microsoft.com/office/powerpoint/2010/main" val="41347607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8">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8">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8">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8">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8">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28">
                                            <p:txEl>
                                              <p:pRg st="6" end="6"/>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4"/>
                                        </p:tgtEl>
                                        <p:attrNameLst>
                                          <p:attrName>style.visibility</p:attrName>
                                        </p:attrNameLst>
                                      </p:cBhvr>
                                      <p:to>
                                        <p:strVal val="visible"/>
                                      </p:to>
                                    </p:set>
                                  </p:childTnLst>
                                </p:cTn>
                              </p:par>
                              <p:par>
                                <p:cTn id="35" presetID="1" presetClass="exit" presetSubtype="0" fill="hold" grpId="1" nodeType="withEffect">
                                  <p:stCondLst>
                                    <p:cond delay="0"/>
                                  </p:stCondLst>
                                  <p:childTnLst>
                                    <p:set>
                                      <p:cBhvr>
                                        <p:cTn id="36" dur="1" fill="hold">
                                          <p:stCondLst>
                                            <p:cond delay="0"/>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5" grpId="1" animBg="1"/>
    </p:bld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4" name="Chart 23"/>
          <p:cNvGraphicFramePr>
            <a:graphicFrameLocks/>
          </p:cNvGraphicFramePr>
          <p:nvPr>
            <p:extLst/>
          </p:nvPr>
        </p:nvGraphicFramePr>
        <p:xfrm>
          <a:off x="832431" y="914400"/>
          <a:ext cx="3355729" cy="399317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5" name="Chart 24"/>
          <p:cNvGraphicFramePr>
            <a:graphicFrameLocks/>
          </p:cNvGraphicFramePr>
          <p:nvPr>
            <p:extLst/>
          </p:nvPr>
        </p:nvGraphicFramePr>
        <p:xfrm>
          <a:off x="5083421" y="914400"/>
          <a:ext cx="3355729" cy="3993173"/>
        </p:xfrm>
        <a:graphic>
          <a:graphicData uri="http://schemas.openxmlformats.org/drawingml/2006/chart">
            <c:chart xmlns:c="http://schemas.openxmlformats.org/drawingml/2006/chart" xmlns:r="http://schemas.openxmlformats.org/officeDocument/2006/relationships" r:id="rId4"/>
          </a:graphicData>
        </a:graphic>
      </p:graphicFrame>
      <p:sp>
        <p:nvSpPr>
          <p:cNvPr id="2" name="Title 1"/>
          <p:cNvSpPr>
            <a:spLocks noGrp="1"/>
          </p:cNvSpPr>
          <p:nvPr>
            <p:ph type="title"/>
          </p:nvPr>
        </p:nvSpPr>
        <p:spPr>
          <a:xfrm>
            <a:off x="0" y="0"/>
            <a:ext cx="9144000" cy="838200"/>
          </a:xfrm>
        </p:spPr>
        <p:txBody>
          <a:bodyPr>
            <a:normAutofit/>
          </a:bodyPr>
          <a:lstStyle/>
          <a:p>
            <a:r>
              <a:rPr lang="en-US" dirty="0"/>
              <a:t>   Performance &amp; Power Consumption  </a:t>
            </a:r>
          </a:p>
        </p:txBody>
      </p:sp>
      <p:sp>
        <p:nvSpPr>
          <p:cNvPr id="23" name="TextBox 1"/>
          <p:cNvSpPr txBox="1"/>
          <p:nvPr/>
        </p:nvSpPr>
        <p:spPr>
          <a:xfrm>
            <a:off x="2241550" y="1000123"/>
            <a:ext cx="1257300" cy="46672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9BBB59">
                    <a:lumMod val="50000"/>
                  </a:srgbClr>
                </a:solidFill>
                <a:effectLst/>
                <a:uLnTx/>
                <a:uFillTx/>
                <a:latin typeface="Calibri"/>
                <a:ea typeface="+mn-ea"/>
                <a:cs typeface="+mn-cs"/>
              </a:rPr>
              <a:t>11.5%</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200" b="1" i="0" u="none" strike="noStrike" kern="1200" cap="none" spc="0" normalizeH="0" baseline="0" noProof="0" dirty="0">
              <a:ln>
                <a:noFill/>
              </a:ln>
              <a:solidFill>
                <a:srgbClr val="9BBB59">
                  <a:lumMod val="50000"/>
                </a:srgbClr>
              </a:solidFill>
              <a:effectLst/>
              <a:uLnTx/>
              <a:uFillTx/>
              <a:latin typeface="Calibri"/>
              <a:ea typeface="+mn-ea"/>
              <a:cs typeface="+mn-cs"/>
            </a:endParaRPr>
          </a:p>
        </p:txBody>
      </p:sp>
      <p:sp>
        <p:nvSpPr>
          <p:cNvPr id="19" name="Rectangle 18"/>
          <p:cNvSpPr/>
          <p:nvPr/>
        </p:nvSpPr>
        <p:spPr>
          <a:xfrm rot="16200000">
            <a:off x="-1261544" y="2514599"/>
            <a:ext cx="3657601" cy="6096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a:ln>
                  <a:noFill/>
                </a:ln>
                <a:solidFill>
                  <a:prstClr val="black"/>
                </a:solidFill>
                <a:effectLst/>
                <a:uLnTx/>
                <a:uFillTx/>
                <a:latin typeface="Calibri"/>
                <a:ea typeface="+mn-ea"/>
                <a:cs typeface="+mn-cs"/>
              </a:rPr>
              <a:t>Normalized Performance</a:t>
            </a:r>
          </a:p>
        </p:txBody>
      </p:sp>
      <p:sp>
        <p:nvSpPr>
          <p:cNvPr id="20" name="Rectangle 19"/>
          <p:cNvSpPr/>
          <p:nvPr/>
        </p:nvSpPr>
        <p:spPr>
          <a:xfrm>
            <a:off x="567256" y="4837138"/>
            <a:ext cx="3547544" cy="457201"/>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a:ln>
                  <a:noFill/>
                </a:ln>
                <a:solidFill>
                  <a:prstClr val="black"/>
                </a:solidFill>
                <a:effectLst/>
                <a:uLnTx/>
                <a:uFillTx/>
                <a:latin typeface="Calibri"/>
                <a:ea typeface="+mn-ea"/>
                <a:cs typeface="+mn-cs"/>
              </a:rPr>
              <a:t>Core-Count (Channel)</a:t>
            </a:r>
          </a:p>
        </p:txBody>
      </p:sp>
      <p:sp>
        <p:nvSpPr>
          <p:cNvPr id="26" name="Rectangle 25"/>
          <p:cNvSpPr/>
          <p:nvPr/>
        </p:nvSpPr>
        <p:spPr>
          <a:xfrm rot="16200000">
            <a:off x="3098992" y="2476498"/>
            <a:ext cx="3581401" cy="6096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a:ln>
                  <a:noFill/>
                </a:ln>
                <a:solidFill>
                  <a:prstClr val="black"/>
                </a:solidFill>
                <a:effectLst/>
                <a:uLnTx/>
                <a:uFillTx/>
                <a:latin typeface="Calibri"/>
                <a:ea typeface="+mn-ea"/>
                <a:cs typeface="+mn-cs"/>
              </a:rPr>
              <a:t>Normalized Power</a:t>
            </a:r>
          </a:p>
        </p:txBody>
      </p:sp>
      <p:sp>
        <p:nvSpPr>
          <p:cNvPr id="28" name="Rectangle 27"/>
          <p:cNvSpPr/>
          <p:nvPr/>
        </p:nvSpPr>
        <p:spPr>
          <a:xfrm>
            <a:off x="4953000" y="4837138"/>
            <a:ext cx="3429000" cy="457201"/>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a:ln>
                  <a:noFill/>
                </a:ln>
                <a:solidFill>
                  <a:prstClr val="black"/>
                </a:solidFill>
                <a:effectLst/>
                <a:uLnTx/>
                <a:uFillTx/>
                <a:latin typeface="Calibri"/>
                <a:ea typeface="+mn-ea"/>
                <a:cs typeface="+mn-cs"/>
              </a:rPr>
              <a:t>Core-Count (Channel)</a:t>
            </a:r>
          </a:p>
        </p:txBody>
      </p:sp>
      <p:sp>
        <p:nvSpPr>
          <p:cNvPr id="32" name="TextBox 1"/>
          <p:cNvSpPr txBox="1"/>
          <p:nvPr/>
        </p:nvSpPr>
        <p:spPr>
          <a:xfrm>
            <a:off x="3149600" y="1000123"/>
            <a:ext cx="1069729" cy="46672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9BBB59">
                    <a:lumMod val="50000"/>
                  </a:srgbClr>
                </a:solidFill>
                <a:effectLst/>
                <a:uLnTx/>
                <a:uFillTx/>
                <a:latin typeface="Calibri"/>
                <a:ea typeface="+mn-ea"/>
                <a:cs typeface="+mn-cs"/>
              </a:rPr>
              <a:t>10.7%</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200" b="1" i="0" u="none" strike="noStrike" kern="1200" cap="none" spc="0" normalizeH="0" baseline="0" noProof="0" dirty="0">
              <a:ln>
                <a:noFill/>
              </a:ln>
              <a:solidFill>
                <a:srgbClr val="9BBB59">
                  <a:lumMod val="50000"/>
                </a:srgbClr>
              </a:solidFill>
              <a:effectLst/>
              <a:uLnTx/>
              <a:uFillTx/>
              <a:latin typeface="Calibri"/>
              <a:ea typeface="+mn-ea"/>
              <a:cs typeface="+mn-cs"/>
            </a:endParaRPr>
          </a:p>
        </p:txBody>
      </p:sp>
      <p:sp>
        <p:nvSpPr>
          <p:cNvPr id="22" name="TextBox 1"/>
          <p:cNvSpPr txBox="1"/>
          <p:nvPr/>
        </p:nvSpPr>
        <p:spPr>
          <a:xfrm>
            <a:off x="1546471" y="1000123"/>
            <a:ext cx="1069729" cy="46672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9BBB59">
                    <a:lumMod val="50000"/>
                  </a:srgbClr>
                </a:solidFill>
                <a:effectLst/>
                <a:uLnTx/>
                <a:uFillTx/>
                <a:latin typeface="Calibri"/>
                <a:ea typeface="+mn-ea"/>
                <a:cs typeface="+mn-cs"/>
              </a:rPr>
              <a:t>12.4%</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200" b="1" i="0" u="none" strike="noStrike" kern="1200" cap="none" spc="0" normalizeH="0" baseline="0" noProof="0" dirty="0">
              <a:ln>
                <a:noFill/>
              </a:ln>
              <a:solidFill>
                <a:srgbClr val="9BBB59">
                  <a:lumMod val="50000"/>
                </a:srgbClr>
              </a:solidFill>
              <a:effectLst/>
              <a:uLnTx/>
              <a:uFillTx/>
              <a:latin typeface="Calibri"/>
              <a:ea typeface="+mn-ea"/>
              <a:cs typeface="+mn-cs"/>
            </a:endParaRPr>
          </a:p>
        </p:txBody>
      </p:sp>
      <p:cxnSp>
        <p:nvCxnSpPr>
          <p:cNvPr id="38" name="Straight Arrow Connector 37"/>
          <p:cNvCxnSpPr/>
          <p:nvPr/>
        </p:nvCxnSpPr>
        <p:spPr>
          <a:xfrm flipH="1">
            <a:off x="1590675" y="1676400"/>
            <a:ext cx="2438402" cy="0"/>
          </a:xfrm>
          <a:prstGeom prst="straightConnector1">
            <a:avLst/>
          </a:prstGeom>
          <a:ln w="50800" cap="rnd">
            <a:solidFill>
              <a:schemeClr val="tx2">
                <a:lumMod val="75000"/>
              </a:schemeClr>
            </a:solidFill>
            <a:headEnd type="none" w="med"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9" name="Straight Arrow Connector 38"/>
          <p:cNvCxnSpPr/>
          <p:nvPr/>
        </p:nvCxnSpPr>
        <p:spPr>
          <a:xfrm flipH="1">
            <a:off x="5839531" y="1676400"/>
            <a:ext cx="2438402" cy="0"/>
          </a:xfrm>
          <a:prstGeom prst="straightConnector1">
            <a:avLst/>
          </a:prstGeom>
          <a:ln w="50800" cap="rnd">
            <a:solidFill>
              <a:schemeClr val="tx2">
                <a:lumMod val="75000"/>
              </a:schemeClr>
            </a:solidFill>
            <a:headEnd type="none" w="med"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40" name="TextBox 1"/>
          <p:cNvSpPr txBox="1"/>
          <p:nvPr/>
        </p:nvSpPr>
        <p:spPr>
          <a:xfrm>
            <a:off x="5805489" y="1288595"/>
            <a:ext cx="990600" cy="38780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9BBB59">
                    <a:lumMod val="50000"/>
                  </a:srgbClr>
                </a:solidFill>
                <a:effectLst/>
                <a:uLnTx/>
                <a:uFillTx/>
                <a:latin typeface="Calibri"/>
                <a:ea typeface="+mn-ea"/>
                <a:cs typeface="+mn-cs"/>
              </a:rPr>
              <a:t>–23%</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200" b="1" i="0" u="none" strike="noStrike" kern="1200" cap="none" spc="0" normalizeH="0" baseline="0" noProof="0" dirty="0">
              <a:ln>
                <a:noFill/>
              </a:ln>
              <a:solidFill>
                <a:srgbClr val="9BBB59">
                  <a:lumMod val="50000"/>
                </a:srgbClr>
              </a:solidFill>
              <a:effectLst/>
              <a:uLnTx/>
              <a:uFillTx/>
              <a:latin typeface="Calibri"/>
              <a:ea typeface="+mn-ea"/>
              <a:cs typeface="+mn-cs"/>
            </a:endParaRPr>
          </a:p>
        </p:txBody>
      </p:sp>
      <p:sp>
        <p:nvSpPr>
          <p:cNvPr id="41" name="Down Arrow 40"/>
          <p:cNvSpPr/>
          <p:nvPr/>
        </p:nvSpPr>
        <p:spPr>
          <a:xfrm>
            <a:off x="6175683" y="1676400"/>
            <a:ext cx="233629" cy="638172"/>
          </a:xfrm>
          <a:prstGeom prst="downArrow">
            <a:avLst/>
          </a:prstGeom>
          <a:solidFill>
            <a:schemeClr val="accent3">
              <a:lumMod val="50000"/>
            </a:schemeClr>
          </a:solidFill>
          <a:ln>
            <a:solidFill>
              <a:schemeClr val="accent3">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Calibri"/>
              <a:ea typeface="+mn-ea"/>
              <a:cs typeface="+mn-cs"/>
            </a:endParaRPr>
          </a:p>
        </p:txBody>
      </p:sp>
      <p:sp>
        <p:nvSpPr>
          <p:cNvPr id="42" name="Down Arrow 41"/>
          <p:cNvSpPr/>
          <p:nvPr/>
        </p:nvSpPr>
        <p:spPr>
          <a:xfrm>
            <a:off x="6981559" y="1683207"/>
            <a:ext cx="233629" cy="669470"/>
          </a:xfrm>
          <a:prstGeom prst="downArrow">
            <a:avLst/>
          </a:prstGeom>
          <a:solidFill>
            <a:schemeClr val="accent3">
              <a:lumMod val="50000"/>
            </a:schemeClr>
          </a:solidFill>
          <a:ln>
            <a:solidFill>
              <a:schemeClr val="accent3">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Calibri"/>
              <a:ea typeface="+mn-ea"/>
              <a:cs typeface="+mn-cs"/>
            </a:endParaRPr>
          </a:p>
        </p:txBody>
      </p:sp>
      <p:sp>
        <p:nvSpPr>
          <p:cNvPr id="43" name="TextBox 1"/>
          <p:cNvSpPr txBox="1"/>
          <p:nvPr/>
        </p:nvSpPr>
        <p:spPr>
          <a:xfrm>
            <a:off x="6600822" y="1288595"/>
            <a:ext cx="990600" cy="387806"/>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9BBB59">
                    <a:lumMod val="50000"/>
                  </a:srgbClr>
                </a:solidFill>
                <a:effectLst/>
                <a:uLnTx/>
                <a:uFillTx/>
                <a:latin typeface="Calibri"/>
                <a:ea typeface="+mn-ea"/>
                <a:cs typeface="+mn-cs"/>
              </a:rPr>
              <a:t>–24%</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200" b="1" i="0" u="none" strike="noStrike" kern="1200" cap="none" spc="0" normalizeH="0" baseline="0" noProof="0" dirty="0">
              <a:ln>
                <a:noFill/>
              </a:ln>
              <a:solidFill>
                <a:srgbClr val="9BBB59">
                  <a:lumMod val="50000"/>
                </a:srgbClr>
              </a:solidFill>
              <a:effectLst/>
              <a:uLnTx/>
              <a:uFillTx/>
              <a:latin typeface="Calibri"/>
              <a:ea typeface="+mn-ea"/>
              <a:cs typeface="+mn-cs"/>
            </a:endParaRPr>
          </a:p>
        </p:txBody>
      </p:sp>
      <p:sp>
        <p:nvSpPr>
          <p:cNvPr id="44" name="Down Arrow 43"/>
          <p:cNvSpPr/>
          <p:nvPr/>
        </p:nvSpPr>
        <p:spPr>
          <a:xfrm>
            <a:off x="7781926" y="1683206"/>
            <a:ext cx="233629" cy="719479"/>
          </a:xfrm>
          <a:prstGeom prst="downArrow">
            <a:avLst/>
          </a:prstGeom>
          <a:solidFill>
            <a:schemeClr val="accent3">
              <a:lumMod val="50000"/>
            </a:schemeClr>
          </a:solidFill>
          <a:ln>
            <a:solidFill>
              <a:schemeClr val="accent3">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Calibri"/>
              <a:ea typeface="+mn-ea"/>
              <a:cs typeface="+mn-cs"/>
            </a:endParaRPr>
          </a:p>
        </p:txBody>
      </p:sp>
      <p:sp>
        <p:nvSpPr>
          <p:cNvPr id="45" name="TextBox 1"/>
          <p:cNvSpPr txBox="1"/>
          <p:nvPr/>
        </p:nvSpPr>
        <p:spPr>
          <a:xfrm>
            <a:off x="7400926" y="1295400"/>
            <a:ext cx="990600" cy="387806"/>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9BBB59">
                    <a:lumMod val="50000"/>
                  </a:srgbClr>
                </a:solidFill>
                <a:effectLst/>
                <a:uLnTx/>
                <a:uFillTx/>
                <a:latin typeface="Calibri"/>
                <a:ea typeface="+mn-ea"/>
                <a:cs typeface="+mn-cs"/>
              </a:rPr>
              <a:t>–26%</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200" b="1" i="0" u="none" strike="noStrike" kern="1200" cap="none" spc="0" normalizeH="0" baseline="0" noProof="0" dirty="0">
              <a:ln>
                <a:noFill/>
              </a:ln>
              <a:solidFill>
                <a:srgbClr val="9BBB59">
                  <a:lumMod val="50000"/>
                </a:srgbClr>
              </a:solidFill>
              <a:effectLst/>
              <a:uLnTx/>
              <a:uFillTx/>
              <a:latin typeface="Calibri"/>
              <a:ea typeface="+mn-ea"/>
              <a:cs typeface="+mn-cs"/>
            </a:endParaRPr>
          </a:p>
        </p:txBody>
      </p:sp>
      <p:sp>
        <p:nvSpPr>
          <p:cNvPr id="46" name="TextBox 45"/>
          <p:cNvSpPr txBox="1"/>
          <p:nvPr/>
        </p:nvSpPr>
        <p:spPr>
          <a:xfrm>
            <a:off x="314324" y="5323582"/>
            <a:ext cx="8601076"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1" u="none" strike="noStrike" kern="1200" cap="none" spc="0" normalizeH="0" baseline="0" noProof="0" dirty="0">
                <a:ln>
                  <a:noFill/>
                </a:ln>
                <a:solidFill>
                  <a:srgbClr val="4F81BD">
                    <a:lumMod val="75000"/>
                  </a:srgbClr>
                </a:solidFill>
                <a:effectLst/>
                <a:uLnTx/>
                <a:uFillTx/>
                <a:latin typeface="Calibri"/>
                <a:ea typeface="+mn-ea"/>
                <a:cs typeface="+mn-cs"/>
              </a:rPr>
              <a:t>Using near segment as a cache improves performance and reduces power consumption</a:t>
            </a:r>
          </a:p>
        </p:txBody>
      </p:sp>
      <p:sp>
        <p:nvSpPr>
          <p:cNvPr id="21" name="Rectangle 20"/>
          <p:cNvSpPr/>
          <p:nvPr/>
        </p:nvSpPr>
        <p:spPr>
          <a:xfrm>
            <a:off x="683568" y="6490211"/>
            <a:ext cx="7560840" cy="32316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prstClr val="black"/>
                </a:solidFill>
                <a:effectLst/>
                <a:uLnTx/>
                <a:uFillTx/>
                <a:latin typeface="Calibri"/>
                <a:ea typeface="+mn-ea"/>
                <a:cs typeface="+mn-cs"/>
              </a:rPr>
              <a:t>Lee+, “</a:t>
            </a:r>
            <a:r>
              <a:rPr kumimoji="0" lang="en-US" sz="1500" b="0" i="0" u="none" strike="noStrike" kern="1200" cap="none" spc="0" normalizeH="0" baseline="0" noProof="0" dirty="0">
                <a:ln>
                  <a:noFill/>
                </a:ln>
                <a:solidFill>
                  <a:srgbClr val="0000FF"/>
                </a:solidFill>
                <a:effectLst/>
                <a:uLnTx/>
                <a:uFillTx/>
                <a:latin typeface="Calibri"/>
                <a:ea typeface="+mn-ea"/>
                <a:cs typeface="+mn-cs"/>
              </a:rPr>
              <a:t>Tiered-Latency DRAM: A Low Latency and Low Cost DRAM Architecture</a:t>
            </a:r>
            <a:r>
              <a:rPr kumimoji="0" lang="en-US" sz="1500" b="0" i="0" u="none" strike="noStrike" kern="1200" cap="none" spc="0" normalizeH="0" baseline="0" noProof="0" dirty="0">
                <a:ln>
                  <a:noFill/>
                </a:ln>
                <a:solidFill>
                  <a:prstClr val="black"/>
                </a:solidFill>
                <a:effectLst/>
                <a:uLnTx/>
                <a:uFillTx/>
                <a:latin typeface="Calibri"/>
                <a:ea typeface="+mn-ea"/>
                <a:cs typeface="+mn-cs"/>
              </a:rPr>
              <a:t>,” HPCA 2013.</a:t>
            </a:r>
          </a:p>
        </p:txBody>
      </p:sp>
    </p:spTree>
    <p:extLst>
      <p:ext uri="{BB962C8B-B14F-4D97-AF65-F5344CB8AC3E}">
        <p14:creationId xmlns:p14="http://schemas.microsoft.com/office/powerpoint/2010/main" val="18996457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3"/>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5"/>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8"/>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41"/>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42"/>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4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4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5"/>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4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5" grpId="0">
        <p:bldAsOne/>
      </p:bldGraphic>
      <p:bldP spid="23" grpId="0"/>
      <p:bldP spid="26" grpId="0"/>
      <p:bldP spid="28" grpId="0"/>
      <p:bldP spid="32" grpId="0"/>
      <p:bldP spid="22" grpId="0"/>
      <p:bldP spid="40" grpId="0"/>
      <p:bldP spid="41" grpId="0" animBg="1"/>
      <p:bldP spid="42" grpId="0" animBg="1"/>
      <p:bldP spid="43" grpId="0"/>
      <p:bldP spid="44" grpId="0" animBg="1"/>
      <p:bldP spid="45" grpId="0"/>
      <p:bldP spid="46" grpId="0"/>
    </p:bld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Challenge and Opportunity for Future</a:t>
            </a:r>
          </a:p>
        </p:txBody>
      </p:sp>
      <p:sp>
        <p:nvSpPr>
          <p:cNvPr id="3" name="Content Placeholder 2"/>
          <p:cNvSpPr>
            <a:spLocks noGrp="1"/>
          </p:cNvSpPr>
          <p:nvPr>
            <p:ph idx="1"/>
          </p:nvPr>
        </p:nvSpPr>
        <p:spPr>
          <a:xfrm>
            <a:off x="0" y="1700808"/>
            <a:ext cx="9144000" cy="2088232"/>
          </a:xfrm>
        </p:spPr>
        <p:txBody>
          <a:bodyPr/>
          <a:lstStyle/>
          <a:p>
            <a:pPr marL="0" indent="0" algn="ctr">
              <a:buNone/>
            </a:pPr>
            <a:r>
              <a:rPr lang="en-US" sz="6400" dirty="0">
                <a:solidFill>
                  <a:srgbClr val="FF0000"/>
                </a:solidFill>
              </a:rPr>
              <a:t>Fundamentally</a:t>
            </a:r>
          </a:p>
          <a:p>
            <a:pPr marL="0" indent="0" algn="ctr">
              <a:buNone/>
            </a:pPr>
            <a:r>
              <a:rPr lang="en-US" sz="6400" dirty="0">
                <a:solidFill>
                  <a:srgbClr val="0000FF"/>
                </a:solidFill>
              </a:rPr>
              <a:t>Low Latency</a:t>
            </a:r>
          </a:p>
          <a:p>
            <a:pPr marL="0" indent="0" algn="ctr">
              <a:buNone/>
            </a:pPr>
            <a:r>
              <a:rPr lang="en-US" sz="6400" dirty="0">
                <a:solidFill>
                  <a:srgbClr val="FF0000"/>
                </a:solidFill>
              </a:rPr>
              <a:t>Computing Architectures</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solidFill>
                  <a:srgbClr val="000000"/>
                </a:solidFill>
              </a:rPr>
              <a:pPr>
                <a:defRPr/>
              </a:pPr>
              <a:t>287</a:t>
            </a:fld>
            <a:endParaRPr lang="en-US">
              <a:solidFill>
                <a:srgbClr val="000000"/>
              </a:solidFill>
            </a:endParaRPr>
          </a:p>
        </p:txBody>
      </p:sp>
    </p:spTree>
    <p:extLst>
      <p:ext uri="{BB962C8B-B14F-4D97-AF65-F5344CB8AC3E}">
        <p14:creationId xmlns:p14="http://schemas.microsoft.com/office/powerpoint/2010/main" val="996314814"/>
      </p:ext>
    </p:extLst>
  </p:cSld>
  <p:clrMapOvr>
    <a:masterClrMapping/>
  </p:clrMapOvr>
  <p:transition/>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12776"/>
            <a:ext cx="7924800" cy="1752600"/>
          </a:xfrm>
        </p:spPr>
        <p:txBody>
          <a:bodyPr/>
          <a:lstStyle/>
          <a:p>
            <a:r>
              <a:rPr lang="en-US" sz="4000" dirty="0" err="1"/>
              <a:t>Ramulator</a:t>
            </a:r>
            <a:r>
              <a:rPr lang="en-US" sz="4000" dirty="0"/>
              <a:t>: A Fast and Extensible DRAM Simulator </a:t>
            </a:r>
            <a:br>
              <a:rPr lang="en-US" sz="4000" dirty="0"/>
            </a:br>
            <a:r>
              <a:rPr lang="en-US" sz="4000" dirty="0"/>
              <a:t>	</a:t>
            </a:r>
            <a:r>
              <a:rPr lang="en-US" sz="3000" b="1" dirty="0"/>
              <a:t>[IEEE Comp Arch Letters’15]</a:t>
            </a:r>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0CAD05-5F98-C240-A41D-E171A6304933}" type="slidenum">
              <a:rPr kumimoji="0" lang="en-US" sz="12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288</a:t>
            </a:fld>
            <a:endParaRPr kumimoji="0" lang="en-US" sz="1200" b="0" i="0" u="none" strike="noStrike" kern="1200" cap="none" spc="0" normalizeH="0" baseline="0" noProof="0">
              <a:ln>
                <a:noFill/>
              </a:ln>
              <a:solidFill>
                <a:srgbClr val="000000"/>
              </a:solidFill>
              <a:effectLst/>
              <a:uLnTx/>
              <a:uFillTx/>
              <a:latin typeface="Garamond" charset="0"/>
              <a:ea typeface="+mn-ea"/>
              <a:cs typeface="+mn-cs"/>
            </a:endParaRPr>
          </a:p>
        </p:txBody>
      </p:sp>
    </p:spTree>
    <p:extLst>
      <p:ext uri="{BB962C8B-B14F-4D97-AF65-F5344CB8AC3E}">
        <p14:creationId xmlns:p14="http://schemas.microsoft.com/office/powerpoint/2010/main" val="1796315199"/>
      </p:ext>
    </p:extLst>
  </p:cSld>
  <p:clrMapOvr>
    <a:masterClrMapping/>
  </p:clrMapOvr>
  <p:transition/>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Ramulator</a:t>
            </a:r>
            <a:r>
              <a:rPr lang="en-US" dirty="0"/>
              <a:t> Motivation</a:t>
            </a:r>
          </a:p>
        </p:txBody>
      </p:sp>
      <p:sp>
        <p:nvSpPr>
          <p:cNvPr id="3" name="Content Placeholder 2"/>
          <p:cNvSpPr>
            <a:spLocks noGrp="1"/>
          </p:cNvSpPr>
          <p:nvPr>
            <p:ph idx="1"/>
          </p:nvPr>
        </p:nvSpPr>
        <p:spPr/>
        <p:txBody>
          <a:bodyPr/>
          <a:lstStyle/>
          <a:p>
            <a:r>
              <a:rPr lang="en-US" sz="2000" dirty="0"/>
              <a:t>DRAM and Memory Controller landscape is changing</a:t>
            </a:r>
          </a:p>
          <a:p>
            <a:r>
              <a:rPr lang="en-US" sz="2000" dirty="0"/>
              <a:t>Many new and upcoming standards</a:t>
            </a:r>
          </a:p>
          <a:p>
            <a:r>
              <a:rPr lang="en-US" sz="2000" dirty="0"/>
              <a:t>Many new controller designs</a:t>
            </a:r>
          </a:p>
          <a:p>
            <a:r>
              <a:rPr lang="en-US" sz="2000" dirty="0"/>
              <a:t>A fast and easy-to-extend simulator is very much needed</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1752C56-4F8A-824F-A263-2404B5D536A2}"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289</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5" name="Picture 4"/>
          <p:cNvPicPr>
            <a:picLocks noChangeAspect="1"/>
          </p:cNvPicPr>
          <p:nvPr/>
        </p:nvPicPr>
        <p:blipFill>
          <a:blip r:embed="rId2"/>
          <a:stretch>
            <a:fillRect/>
          </a:stretch>
        </p:blipFill>
        <p:spPr>
          <a:xfrm>
            <a:off x="755576" y="2708920"/>
            <a:ext cx="7315200" cy="4064000"/>
          </a:xfrm>
          <a:prstGeom prst="rect">
            <a:avLst/>
          </a:prstGeom>
        </p:spPr>
      </p:pic>
    </p:spTree>
    <p:extLst>
      <p:ext uri="{BB962C8B-B14F-4D97-AF65-F5344CB8AC3E}">
        <p14:creationId xmlns:p14="http://schemas.microsoft.com/office/powerpoint/2010/main" val="4155312005"/>
      </p:ext>
    </p:extLst>
  </p:cSld>
  <p:clrMapOvr>
    <a:masterClrMapping/>
  </p:clrMapOvr>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a:xfrm>
            <a:off x="228600" y="152400"/>
            <a:ext cx="8915400" cy="1066800"/>
          </a:xfrm>
        </p:spPr>
        <p:txBody>
          <a:bodyPr/>
          <a:lstStyle/>
          <a:p>
            <a:r>
              <a:rPr lang="en-US" sz="3800" dirty="0"/>
              <a:t>Memory System: A </a:t>
            </a:r>
            <a:r>
              <a:rPr lang="en-US" sz="3800" b="1" i="1" dirty="0"/>
              <a:t>Shared Resource </a:t>
            </a:r>
            <a:r>
              <a:rPr lang="en-US" sz="3800" dirty="0"/>
              <a:t>View</a:t>
            </a:r>
          </a:p>
        </p:txBody>
      </p:sp>
      <p:sp>
        <p:nvSpPr>
          <p:cNvPr id="20483" name="Content Placeholder 2"/>
          <p:cNvSpPr>
            <a:spLocks noGrp="1"/>
          </p:cNvSpPr>
          <p:nvPr>
            <p:ph idx="1"/>
          </p:nvPr>
        </p:nvSpPr>
        <p:spPr>
          <a:xfrm>
            <a:off x="228600" y="908720"/>
            <a:ext cx="8610600" cy="5193723"/>
          </a:xfrm>
        </p:spPr>
        <p:txBody>
          <a:bodyPr/>
          <a:lstStyle/>
          <a:p>
            <a:endParaRPr lang="en-US"/>
          </a:p>
        </p:txBody>
      </p:sp>
      <p:sp>
        <p:nvSpPr>
          <p:cNvPr id="4" name="Slide Number Placeholder 3"/>
          <p:cNvSpPr>
            <a:spLocks noGrp="1"/>
          </p:cNvSpPr>
          <p:nvPr>
            <p:ph type="sldNum" sz="quarter" idx="11"/>
          </p:nvPr>
        </p:nvSpPr>
        <p:spPr/>
        <p:txBody>
          <a:bodyPr/>
          <a:lstStyle/>
          <a:p>
            <a:pPr>
              <a:defRPr/>
            </a:pPr>
            <a:fld id="{A574598C-5A2F-5E46-8E0D-A0FDA29590CD}" type="slidenum">
              <a:rPr lang="en-US" smtClean="0"/>
              <a:pPr>
                <a:defRPr/>
              </a:pPr>
              <a:t>29</a:t>
            </a:fld>
            <a:endParaRPr lang="en-US"/>
          </a:p>
        </p:txBody>
      </p:sp>
      <p:sp>
        <p:nvSpPr>
          <p:cNvPr id="20486" name="TextBox 5"/>
          <p:cNvSpPr txBox="1">
            <a:spLocks noChangeArrowheads="1"/>
          </p:cNvSpPr>
          <p:nvPr/>
        </p:nvSpPr>
        <p:spPr bwMode="auto">
          <a:xfrm>
            <a:off x="964377" y="1019268"/>
            <a:ext cx="2286000" cy="533400"/>
          </a:xfrm>
          <a:prstGeom prst="rect">
            <a:avLst/>
          </a:prstGeom>
          <a:solidFill>
            <a:schemeClr val="bg1"/>
          </a:solidFill>
          <a:ln w="9525">
            <a:noFill/>
            <a:miter lim="800000"/>
            <a:headEnd/>
            <a:tailEnd/>
          </a:ln>
        </p:spPr>
        <p:txBody>
          <a:bodyPr>
            <a:prstTxWarp prst="textNoShape">
              <a:avLst/>
            </a:prstTxWarp>
            <a:spAutoFit/>
          </a:bodyPr>
          <a:lstStyle/>
          <a:p>
            <a:endParaRPr lang="en-US">
              <a:solidFill>
                <a:srgbClr val="000000"/>
              </a:solidFill>
              <a:latin typeface="Tahoma"/>
            </a:endParaRPr>
          </a:p>
        </p:txBody>
      </p:sp>
      <p:pic>
        <p:nvPicPr>
          <p:cNvPr id="7" name="Picture 6" descr="many-core3.eps"/>
          <p:cNvPicPr>
            <a:picLocks noChangeAspect="1"/>
          </p:cNvPicPr>
          <p:nvPr/>
        </p:nvPicPr>
        <p:blipFill>
          <a:blip r:embed="rId2"/>
          <a:srcRect/>
          <a:stretch>
            <a:fillRect/>
          </a:stretch>
        </p:blipFill>
        <p:spPr bwMode="auto">
          <a:xfrm>
            <a:off x="437624" y="977993"/>
            <a:ext cx="6146800" cy="4953000"/>
          </a:xfrm>
          <a:prstGeom prst="rect">
            <a:avLst/>
          </a:prstGeom>
          <a:noFill/>
          <a:ln w="9525">
            <a:noFill/>
            <a:miter lim="800000"/>
            <a:headEnd/>
            <a:tailEnd/>
          </a:ln>
        </p:spPr>
      </p:pic>
      <p:pic>
        <p:nvPicPr>
          <p:cNvPr id="8" name="Picture 23" descr="http://i.ehow.com/images/a04/ac/qb/format-hard-drive-xp-800X800.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20433856">
            <a:off x="7195612" y="2336922"/>
            <a:ext cx="2124075" cy="212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 name="Line 21"/>
          <p:cNvSpPr>
            <a:spLocks noChangeShapeType="1"/>
          </p:cNvSpPr>
          <p:nvPr/>
        </p:nvSpPr>
        <p:spPr bwMode="auto">
          <a:xfrm>
            <a:off x="6584424" y="3381497"/>
            <a:ext cx="1044575" cy="0"/>
          </a:xfrm>
          <a:prstGeom prst="line">
            <a:avLst/>
          </a:prstGeom>
          <a:noFill/>
          <a:ln w="38100">
            <a:solidFill>
              <a:srgbClr val="993300"/>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10" name="Text Box 24" descr="90%"/>
          <p:cNvSpPr txBox="1">
            <a:spLocks noChangeArrowheads="1"/>
          </p:cNvSpPr>
          <p:nvPr/>
        </p:nvSpPr>
        <p:spPr bwMode="auto">
          <a:xfrm>
            <a:off x="7628440" y="4100634"/>
            <a:ext cx="937743" cy="341632"/>
          </a:xfrm>
          <a:prstGeom prst="rect">
            <a:avLst/>
          </a:prstGeom>
          <a:noFill/>
          <a:ln w="12700">
            <a:noFill/>
            <a:miter lim="800000"/>
            <a:headEnd/>
            <a:tailEnd/>
          </a:ln>
          <a:effec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r>
              <a:rPr lang="en-US" sz="1800" dirty="0">
                <a:solidFill>
                  <a:srgbClr val="000000"/>
                </a:solidFill>
              </a:rPr>
              <a:t>Storage</a:t>
            </a:r>
          </a:p>
        </p:txBody>
      </p:sp>
      <p:sp>
        <p:nvSpPr>
          <p:cNvPr id="11" name="TextBox 10"/>
          <p:cNvSpPr txBox="1"/>
          <p:nvPr/>
        </p:nvSpPr>
        <p:spPr>
          <a:xfrm>
            <a:off x="611560" y="6021288"/>
            <a:ext cx="7811954" cy="400110"/>
          </a:xfrm>
          <a:prstGeom prst="rect">
            <a:avLst/>
          </a:prstGeom>
          <a:noFill/>
        </p:spPr>
        <p:txBody>
          <a:bodyPr wrap="none" rtlCol="0">
            <a:spAutoFit/>
          </a:bodyPr>
          <a:lstStyle/>
          <a:p>
            <a:r>
              <a:rPr lang="en-US" sz="2000" b="1" dirty="0">
                <a:solidFill>
                  <a:srgbClr val="FF0000"/>
                </a:solidFill>
              </a:rPr>
              <a:t>Most of the system is dedicated to storing and moving data </a:t>
            </a:r>
          </a:p>
        </p:txBody>
      </p:sp>
    </p:spTree>
    <p:extLst>
      <p:ext uri="{BB962C8B-B14F-4D97-AF65-F5344CB8AC3E}">
        <p14:creationId xmlns:p14="http://schemas.microsoft.com/office/powerpoint/2010/main" val="423701986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Ramulator</a:t>
            </a:r>
            <a:r>
              <a:rPr lang="en-US" dirty="0"/>
              <a:t> </a:t>
            </a:r>
          </a:p>
        </p:txBody>
      </p:sp>
      <p:sp>
        <p:nvSpPr>
          <p:cNvPr id="3" name="Content Placeholder 2"/>
          <p:cNvSpPr>
            <a:spLocks noGrp="1"/>
          </p:cNvSpPr>
          <p:nvPr>
            <p:ph idx="1"/>
          </p:nvPr>
        </p:nvSpPr>
        <p:spPr/>
        <p:txBody>
          <a:bodyPr/>
          <a:lstStyle/>
          <a:p>
            <a:r>
              <a:rPr lang="en-US" dirty="0"/>
              <a:t>Provides out-of-the box support for many DRAM standards:</a:t>
            </a:r>
          </a:p>
          <a:p>
            <a:pPr lvl="1"/>
            <a:r>
              <a:rPr lang="en-US" dirty="0"/>
              <a:t>DDR3/4, LPDDR3/4, GDDR5, WIO1/2, HBM, plus new proposals (SALP, AL-DRAM, TLDRAM, RowClone, and SARP)</a:t>
            </a:r>
          </a:p>
          <a:p>
            <a:r>
              <a:rPr lang="en-US" dirty="0"/>
              <a:t>~2.5X faster than fastest open-source simulator</a:t>
            </a:r>
          </a:p>
          <a:p>
            <a:r>
              <a:rPr lang="en-US" dirty="0"/>
              <a:t>Modular and extensible to different standards</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1752C56-4F8A-824F-A263-2404B5D536A2}"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290</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5" name="Picture 4"/>
          <p:cNvPicPr>
            <a:picLocks noChangeAspect="1"/>
          </p:cNvPicPr>
          <p:nvPr/>
        </p:nvPicPr>
        <p:blipFill>
          <a:blip r:embed="rId2"/>
          <a:stretch>
            <a:fillRect/>
          </a:stretch>
        </p:blipFill>
        <p:spPr>
          <a:xfrm>
            <a:off x="827584" y="3501008"/>
            <a:ext cx="7073900" cy="2654300"/>
          </a:xfrm>
          <a:prstGeom prst="rect">
            <a:avLst/>
          </a:prstGeom>
        </p:spPr>
      </p:pic>
    </p:spTree>
    <p:extLst>
      <p:ext uri="{BB962C8B-B14F-4D97-AF65-F5344CB8AC3E}">
        <p14:creationId xmlns:p14="http://schemas.microsoft.com/office/powerpoint/2010/main" val="302780715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600" dirty="0"/>
              <a:t>Case Study: Comparison of DRAM Standards</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1752C56-4F8A-824F-A263-2404B5D536A2}"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291</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5" name="Picture 4"/>
          <p:cNvPicPr>
            <a:picLocks noChangeAspect="1"/>
          </p:cNvPicPr>
          <p:nvPr/>
        </p:nvPicPr>
        <p:blipFill>
          <a:blip r:embed="rId2"/>
          <a:stretch>
            <a:fillRect/>
          </a:stretch>
        </p:blipFill>
        <p:spPr>
          <a:xfrm>
            <a:off x="683568" y="4129360"/>
            <a:ext cx="6997700" cy="2540000"/>
          </a:xfrm>
          <a:prstGeom prst="rect">
            <a:avLst/>
          </a:prstGeom>
        </p:spPr>
      </p:pic>
      <p:pic>
        <p:nvPicPr>
          <p:cNvPr id="6" name="Picture 5"/>
          <p:cNvPicPr>
            <a:picLocks noChangeAspect="1"/>
          </p:cNvPicPr>
          <p:nvPr/>
        </p:nvPicPr>
        <p:blipFill>
          <a:blip r:embed="rId3"/>
          <a:stretch>
            <a:fillRect/>
          </a:stretch>
        </p:blipFill>
        <p:spPr>
          <a:xfrm>
            <a:off x="1043608" y="764704"/>
            <a:ext cx="6985000" cy="3048000"/>
          </a:xfrm>
          <a:prstGeom prst="rect">
            <a:avLst/>
          </a:prstGeom>
        </p:spPr>
      </p:pic>
      <p:sp>
        <p:nvSpPr>
          <p:cNvPr id="8" name="Rectangle 7"/>
          <p:cNvSpPr/>
          <p:nvPr/>
        </p:nvSpPr>
        <p:spPr>
          <a:xfrm>
            <a:off x="7812360" y="4604935"/>
            <a:ext cx="1944216" cy="120032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Across 22 workloads, simple CPU model</a:t>
            </a:r>
          </a:p>
        </p:txBody>
      </p:sp>
    </p:spTree>
    <p:extLst>
      <p:ext uri="{BB962C8B-B14F-4D97-AF65-F5344CB8AC3E}">
        <p14:creationId xmlns:p14="http://schemas.microsoft.com/office/powerpoint/2010/main" val="3022279996"/>
      </p:ext>
    </p:extLst>
  </p:cSld>
  <p:clrMapOvr>
    <a:masterClrMapping/>
  </p:clrMapOvr>
  <p:transition/>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Ramulator</a:t>
            </a:r>
            <a:r>
              <a:rPr lang="en-US" dirty="0"/>
              <a:t> Paper and Source Code</a:t>
            </a:r>
          </a:p>
        </p:txBody>
      </p:sp>
      <p:sp>
        <p:nvSpPr>
          <p:cNvPr id="3" name="Content Placeholder 2"/>
          <p:cNvSpPr>
            <a:spLocks noGrp="1"/>
          </p:cNvSpPr>
          <p:nvPr>
            <p:ph idx="1"/>
          </p:nvPr>
        </p:nvSpPr>
        <p:spPr/>
        <p:txBody>
          <a:bodyPr/>
          <a:lstStyle/>
          <a:p>
            <a:r>
              <a:rPr lang="en-US" dirty="0"/>
              <a:t>Yoongu Kim, </a:t>
            </a:r>
            <a:r>
              <a:rPr lang="en-US" dirty="0" err="1"/>
              <a:t>Weikun</a:t>
            </a:r>
            <a:r>
              <a:rPr lang="en-US" dirty="0"/>
              <a:t> Yang, and </a:t>
            </a:r>
            <a:r>
              <a:rPr lang="en-US" u="sng" dirty="0"/>
              <a:t>Onur Mutlu</a:t>
            </a:r>
            <a:r>
              <a:rPr lang="en-US" dirty="0"/>
              <a:t>,</a:t>
            </a:r>
            <a:br>
              <a:rPr lang="en-US" dirty="0"/>
            </a:br>
            <a:r>
              <a:rPr lang="en-US" b="1" dirty="0">
                <a:hlinkClick r:id="rId2"/>
              </a:rPr>
              <a:t>"Ramulator: A Fast and Extensible DRAM Simulator"</a:t>
            </a:r>
            <a:br>
              <a:rPr lang="en-US" dirty="0"/>
            </a:br>
            <a:r>
              <a:rPr lang="en-US" i="1" dirty="0">
                <a:hlinkClick r:id="rId3"/>
              </a:rPr>
              <a:t>IEEE Computer Architecture Letters</a:t>
            </a:r>
            <a:r>
              <a:rPr lang="en-US" i="1" dirty="0"/>
              <a:t> (</a:t>
            </a:r>
            <a:r>
              <a:rPr lang="en-US" b="1" i="1" dirty="0"/>
              <a:t>CAL</a:t>
            </a:r>
            <a:r>
              <a:rPr lang="en-US" i="1" dirty="0"/>
              <a:t>)</a:t>
            </a:r>
            <a:r>
              <a:rPr lang="en-US" dirty="0"/>
              <a:t>, March 2015. </a:t>
            </a:r>
            <a:br>
              <a:rPr lang="en-US" dirty="0"/>
            </a:br>
            <a:r>
              <a:rPr lang="en-US" dirty="0"/>
              <a:t>[</a:t>
            </a:r>
            <a:r>
              <a:rPr lang="en-US" dirty="0">
                <a:hlinkClick r:id="rId4"/>
              </a:rPr>
              <a:t>Source Code</a:t>
            </a:r>
            <a:r>
              <a:rPr lang="en-US" dirty="0"/>
              <a:t>] </a:t>
            </a:r>
          </a:p>
          <a:p>
            <a:endParaRPr lang="en-US" dirty="0"/>
          </a:p>
          <a:p>
            <a:r>
              <a:rPr lang="en-US" dirty="0"/>
              <a:t>Source code is released under the liberal MIT License</a:t>
            </a:r>
          </a:p>
          <a:p>
            <a:pPr lvl="1"/>
            <a:r>
              <a:rPr lang="en-US" dirty="0">
                <a:hlinkClick r:id="rId4"/>
              </a:rPr>
              <a:t>https://github.com/CMU-SAFARI/ramulator</a:t>
            </a:r>
            <a:r>
              <a:rPr lang="en-US" dirty="0"/>
              <a:t> </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1752C56-4F8A-824F-A263-2404B5D536A2}"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292</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spTree>
    <p:extLst>
      <p:ext uri="{BB962C8B-B14F-4D97-AF65-F5344CB8AC3E}">
        <p14:creationId xmlns:p14="http://schemas.microsoft.com/office/powerpoint/2010/main" val="1964361565"/>
      </p:ext>
    </p:extLst>
  </p:cSld>
  <p:clrMapOvr>
    <a:masterClrMapping/>
  </p:clrMapOvr>
  <p:transition/>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en-US" dirty="0"/>
              <a:t>A Deeper Dive into </a:t>
            </a:r>
            <a:br>
              <a:rPr lang="en-US" dirty="0"/>
            </a:br>
            <a:r>
              <a:rPr lang="en-US" dirty="0"/>
              <a:t>		DRAM Reliability Issues</a:t>
            </a:r>
          </a:p>
        </p:txBody>
      </p:sp>
      <p:sp>
        <p:nvSpPr>
          <p:cNvPr id="6" name="Subtitle 5"/>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E574D81-B5DE-384D-B24B-566C679AE608}" type="slidenum">
              <a:rPr kumimoji="0" lang="en-US" sz="1200" b="0" i="0" u="none" strike="noStrike" kern="1200" cap="none" spc="0" normalizeH="0" baseline="0" noProof="0" smtClean="0">
                <a:ln>
                  <a:noFill/>
                </a:ln>
                <a:solidFill>
                  <a:srgbClr val="000000"/>
                </a:solidFill>
                <a:effectLst/>
                <a:uLnTx/>
                <a:uFillTx/>
                <a:latin typeface="Garamond" charset="0"/>
                <a:ea typeface="+mn-ea"/>
              </a:rPr>
              <a:pPr marL="0" marR="0" lvl="0" indent="0" algn="r" defTabSz="914400" rtl="0" eaLnBrk="1" fontAlgn="auto" latinLnBrk="0" hangingPunct="1">
                <a:lnSpc>
                  <a:spcPct val="100000"/>
                </a:lnSpc>
                <a:spcBef>
                  <a:spcPts val="0"/>
                </a:spcBef>
                <a:spcAft>
                  <a:spcPts val="0"/>
                </a:spcAft>
                <a:buClrTx/>
                <a:buSzTx/>
                <a:buFontTx/>
                <a:buNone/>
                <a:tabLst/>
                <a:defRPr/>
              </a:pPr>
              <a:t>293</a:t>
            </a:fld>
            <a:endParaRPr kumimoji="0" lang="en-US" sz="1200" b="0" i="0" u="none" strike="noStrike" kern="1200" cap="none" spc="0" normalizeH="0" baseline="0" noProof="0">
              <a:ln>
                <a:noFill/>
              </a:ln>
              <a:solidFill>
                <a:srgbClr val="000000"/>
              </a:solidFill>
              <a:effectLst/>
              <a:uLnTx/>
              <a:uFillTx/>
              <a:latin typeface="Garamond" charset="0"/>
              <a:ea typeface="+mn-ea"/>
            </a:endParaRPr>
          </a:p>
        </p:txBody>
      </p:sp>
    </p:spTree>
    <p:extLst>
      <p:ext uri="{BB962C8B-B14F-4D97-AF65-F5344CB8AC3E}">
        <p14:creationId xmlns:p14="http://schemas.microsoft.com/office/powerpoint/2010/main" val="2576266626"/>
      </p:ext>
    </p:extLst>
  </p:cSld>
  <p:clrMapOvr>
    <a:masterClrMapping/>
  </p:clrMapOvr>
  <p:transition/>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There are Two Other Solution Directions</a:t>
            </a:r>
          </a:p>
        </p:txBody>
      </p:sp>
      <p:sp>
        <p:nvSpPr>
          <p:cNvPr id="3" name="Content Placeholder 2"/>
          <p:cNvSpPr>
            <a:spLocks noGrp="1"/>
          </p:cNvSpPr>
          <p:nvPr>
            <p:ph idx="1"/>
          </p:nvPr>
        </p:nvSpPr>
        <p:spPr>
          <a:xfrm>
            <a:off x="107504" y="980728"/>
            <a:ext cx="8964488" cy="5193723"/>
          </a:xfrm>
        </p:spPr>
        <p:txBody>
          <a:bodyPr/>
          <a:lstStyle/>
          <a:p>
            <a:r>
              <a:rPr lang="en-US" b="1" dirty="0">
                <a:solidFill>
                  <a:srgbClr val="FF0000"/>
                </a:solidFill>
              </a:rPr>
              <a:t>New Technologies: </a:t>
            </a:r>
            <a:r>
              <a:rPr lang="en-US" dirty="0"/>
              <a:t>Replace or (more likely) augment DRAM with a different technology</a:t>
            </a:r>
          </a:p>
          <a:p>
            <a:pPr lvl="1"/>
            <a:r>
              <a:rPr lang="en-US" dirty="0">
                <a:solidFill>
                  <a:srgbClr val="0000FF"/>
                </a:solidFill>
              </a:rPr>
              <a:t>Non-volatile memories</a:t>
            </a:r>
          </a:p>
          <a:p>
            <a:endParaRPr lang="en-US" dirty="0"/>
          </a:p>
          <a:p>
            <a:r>
              <a:rPr lang="en-US" b="1" dirty="0">
                <a:solidFill>
                  <a:srgbClr val="FF0000"/>
                </a:solidFill>
              </a:rPr>
              <a:t>Embracing Un-reliability:</a:t>
            </a:r>
            <a:r>
              <a:rPr lang="en-US" dirty="0">
                <a:solidFill>
                  <a:srgbClr val="FF0000"/>
                </a:solidFill>
              </a:rPr>
              <a:t> </a:t>
            </a:r>
          </a:p>
          <a:p>
            <a:pPr marL="0" indent="0">
              <a:buNone/>
            </a:pPr>
            <a:r>
              <a:rPr lang="en-US" dirty="0">
                <a:solidFill>
                  <a:srgbClr val="FF0000"/>
                </a:solidFill>
              </a:rPr>
              <a:t>    </a:t>
            </a:r>
            <a:r>
              <a:rPr lang="en-US" dirty="0"/>
              <a:t>Design memories with different reliability</a:t>
            </a:r>
          </a:p>
          <a:p>
            <a:pPr marL="0" indent="0">
              <a:buNone/>
            </a:pPr>
            <a:r>
              <a:rPr lang="en-US" dirty="0"/>
              <a:t>    and store data intelligently across them</a:t>
            </a:r>
          </a:p>
          <a:p>
            <a:pPr marL="0" indent="0">
              <a:buNone/>
            </a:pPr>
            <a:endParaRPr lang="en-US" dirty="0"/>
          </a:p>
          <a:p>
            <a:pPr marL="0" indent="0">
              <a:buNone/>
            </a:pPr>
            <a:endParaRPr lang="en-US" dirty="0"/>
          </a:p>
          <a:p>
            <a:r>
              <a:rPr lang="en-US" dirty="0"/>
              <a:t>…</a:t>
            </a:r>
          </a:p>
          <a:p>
            <a:endParaRPr lang="en-US" dirty="0"/>
          </a:p>
          <a:p>
            <a:pPr lvl="1"/>
            <a:endParaRPr lang="en-US" dirty="0"/>
          </a:p>
          <a:p>
            <a:pPr lvl="1"/>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E574D81-B5DE-384D-B24B-566C679AE608}" type="slidenum">
              <a:rPr kumimoji="0" lang="en-US" sz="1600" b="0" i="0" u="none" strike="noStrike" kern="1200" cap="none" spc="0" normalizeH="0" baseline="0" noProof="0" smtClean="0">
                <a:ln>
                  <a:noFill/>
                </a:ln>
                <a:solidFill>
                  <a:srgbClr val="000000"/>
                </a:solidFill>
                <a:effectLst/>
                <a:uLnTx/>
                <a:uFillTx/>
                <a:latin typeface="Garamond" charset="0"/>
                <a:ea typeface="+mn-ea"/>
              </a:rPr>
              <a:pPr marL="0" marR="0" lvl="0" indent="0" algn="r" defTabSz="914400" rtl="0" eaLnBrk="1" fontAlgn="auto" latinLnBrk="0" hangingPunct="1">
                <a:lnSpc>
                  <a:spcPct val="100000"/>
                </a:lnSpc>
                <a:spcBef>
                  <a:spcPts val="0"/>
                </a:spcBef>
                <a:spcAft>
                  <a:spcPts val="0"/>
                </a:spcAft>
                <a:buClrTx/>
                <a:buSzTx/>
                <a:buFontTx/>
                <a:buNone/>
                <a:tabLst/>
                <a:defRPr/>
              </a:pPr>
              <a:t>294</a:t>
            </a:fld>
            <a:endParaRPr kumimoji="0" lang="en-US" sz="1600" b="0" i="0" u="none" strike="noStrike" kern="1200" cap="none" spc="0" normalizeH="0" baseline="0" noProof="0">
              <a:ln>
                <a:noFill/>
              </a:ln>
              <a:solidFill>
                <a:srgbClr val="000000"/>
              </a:solidFill>
              <a:effectLst/>
              <a:uLnTx/>
              <a:uFillTx/>
              <a:latin typeface="Garamond" charset="0"/>
              <a:ea typeface="+mn-ea"/>
            </a:endParaRPr>
          </a:p>
        </p:txBody>
      </p:sp>
      <p:sp>
        <p:nvSpPr>
          <p:cNvPr id="5" name="TextBox 4"/>
          <p:cNvSpPr txBox="1"/>
          <p:nvPr/>
        </p:nvSpPr>
        <p:spPr>
          <a:xfrm>
            <a:off x="179512" y="5445224"/>
            <a:ext cx="8784976" cy="1323439"/>
          </a:xfrm>
          <a:prstGeom prst="rect">
            <a:avLst/>
          </a:prstGeom>
          <a:ln>
            <a:solidFill>
              <a:srgbClr val="0000FF"/>
            </a:solid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0000FF"/>
                </a:solidFill>
                <a:effectLst/>
                <a:uLnTx/>
                <a:uFillTx/>
                <a:latin typeface="Calibri"/>
                <a:ea typeface="+mn-ea"/>
                <a:cs typeface="+mn-cs"/>
              </a:rPr>
              <a:t>Fundamental solutions to security require co-design across the hierarchy</a:t>
            </a:r>
          </a:p>
        </p:txBody>
      </p:sp>
      <p:sp>
        <p:nvSpPr>
          <p:cNvPr id="19" name="Text Box 17"/>
          <p:cNvSpPr txBox="1">
            <a:spLocks noChangeArrowheads="1"/>
          </p:cNvSpPr>
          <p:nvPr/>
        </p:nvSpPr>
        <p:spPr bwMode="auto">
          <a:xfrm>
            <a:off x="6957984" y="3330774"/>
            <a:ext cx="2041525" cy="368300"/>
          </a:xfrm>
          <a:prstGeom prst="rect">
            <a:avLst/>
          </a:prstGeom>
          <a:solidFill>
            <a:srgbClr val="00FF00"/>
          </a:solidFill>
          <a:ln w="9525">
            <a:solidFill>
              <a:schemeClr val="tx1"/>
            </a:solidFill>
            <a:miter lim="800000"/>
            <a:headEnd/>
            <a:tailEnd/>
          </a:ln>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charset="0"/>
                <a:ea typeface="ＭＳ Ｐゴシック" charset="0"/>
              </a:rPr>
              <a:t>Micro-architecture</a:t>
            </a:r>
          </a:p>
        </p:txBody>
      </p:sp>
      <p:sp>
        <p:nvSpPr>
          <p:cNvPr id="20" name="Text Box 18"/>
          <p:cNvSpPr txBox="1">
            <a:spLocks noChangeAspect="1" noChangeArrowheads="1"/>
          </p:cNvSpPr>
          <p:nvPr/>
        </p:nvSpPr>
        <p:spPr bwMode="auto">
          <a:xfrm>
            <a:off x="6957984" y="2959299"/>
            <a:ext cx="2041525" cy="366712"/>
          </a:xfrm>
          <a:prstGeom prst="rect">
            <a:avLst/>
          </a:prstGeom>
          <a:solidFill>
            <a:srgbClr val="FF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charset="0"/>
                <a:ea typeface="ＭＳ Ｐゴシック" charset="0"/>
              </a:rPr>
              <a:t>SW/HW Interface</a:t>
            </a:r>
          </a:p>
        </p:txBody>
      </p:sp>
      <p:sp>
        <p:nvSpPr>
          <p:cNvPr id="21" name="Text Box 19"/>
          <p:cNvSpPr txBox="1">
            <a:spLocks noChangeAspect="1" noChangeArrowheads="1"/>
          </p:cNvSpPr>
          <p:nvPr/>
        </p:nvSpPr>
        <p:spPr bwMode="auto">
          <a:xfrm>
            <a:off x="6954809" y="2294980"/>
            <a:ext cx="2043113" cy="368300"/>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Tahoma" charset="0"/>
                <a:ea typeface="ＭＳ Ｐゴシック" charset="0"/>
              </a:rPr>
              <a:t>Program/Language</a:t>
            </a:r>
          </a:p>
        </p:txBody>
      </p:sp>
      <p:sp>
        <p:nvSpPr>
          <p:cNvPr id="22" name="Text Box 20"/>
          <p:cNvSpPr txBox="1">
            <a:spLocks noChangeAspect="1" noChangeArrowheads="1"/>
          </p:cNvSpPr>
          <p:nvPr/>
        </p:nvSpPr>
        <p:spPr bwMode="auto">
          <a:xfrm>
            <a:off x="6954809" y="1923505"/>
            <a:ext cx="2043113" cy="368300"/>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Tahoma" charset="0"/>
                <a:ea typeface="ＭＳ Ｐゴシック" charset="0"/>
              </a:rPr>
              <a:t>Algorithm</a:t>
            </a:r>
          </a:p>
        </p:txBody>
      </p:sp>
      <p:sp>
        <p:nvSpPr>
          <p:cNvPr id="23" name="Text Box 21"/>
          <p:cNvSpPr txBox="1">
            <a:spLocks noChangeAspect="1" noChangeArrowheads="1"/>
          </p:cNvSpPr>
          <p:nvPr/>
        </p:nvSpPr>
        <p:spPr bwMode="auto">
          <a:xfrm>
            <a:off x="6954809" y="1556792"/>
            <a:ext cx="2043113" cy="366713"/>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Tahoma" charset="0"/>
                <a:ea typeface="ＭＳ Ｐゴシック" charset="0"/>
              </a:rPr>
              <a:t>Problem</a:t>
            </a:r>
          </a:p>
        </p:txBody>
      </p:sp>
      <p:sp>
        <p:nvSpPr>
          <p:cNvPr id="24" name="Text Box 22"/>
          <p:cNvSpPr txBox="1">
            <a:spLocks noChangeAspect="1" noChangeArrowheads="1"/>
          </p:cNvSpPr>
          <p:nvPr/>
        </p:nvSpPr>
        <p:spPr bwMode="auto">
          <a:xfrm>
            <a:off x="6957984" y="3703836"/>
            <a:ext cx="2039938" cy="373063"/>
          </a:xfrm>
          <a:prstGeom prst="rect">
            <a:avLst/>
          </a:prstGeom>
          <a:solidFill>
            <a:srgbClr val="00FF00"/>
          </a:solidFill>
          <a:ln w="9525">
            <a:solidFill>
              <a:schemeClr val="tx1"/>
            </a:solidFill>
            <a:miter lim="800000"/>
            <a:headEnd/>
            <a:tailEnd/>
          </a:ln>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750" b="0" i="0" u="none" strike="noStrike" kern="1200" cap="none" spc="0" normalizeH="0" baseline="0" noProof="0" dirty="0">
                <a:ln>
                  <a:noFill/>
                </a:ln>
                <a:solidFill>
                  <a:srgbClr val="000000"/>
                </a:solidFill>
                <a:effectLst/>
                <a:uLnTx/>
                <a:uFillTx/>
                <a:latin typeface="Tahoma" pitchFamily="34" charset="0"/>
                <a:ea typeface="+mn-ea"/>
                <a:cs typeface="Arial" charset="0"/>
              </a:rPr>
              <a:t>Logic</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50" b="0" i="0" u="none" strike="noStrike" kern="1200" cap="none" spc="0" normalizeH="0" baseline="0" noProof="0" dirty="0">
              <a:ln>
                <a:noFill/>
              </a:ln>
              <a:solidFill>
                <a:srgbClr val="000000"/>
              </a:solidFill>
              <a:effectLst/>
              <a:uLnTx/>
              <a:uFillTx/>
              <a:latin typeface="Tahoma" pitchFamily="34" charset="0"/>
              <a:ea typeface="+mn-ea"/>
              <a:cs typeface="Arial" charset="0"/>
            </a:endParaRPr>
          </a:p>
        </p:txBody>
      </p:sp>
      <p:sp>
        <p:nvSpPr>
          <p:cNvPr id="25" name="Text Box 23"/>
          <p:cNvSpPr txBox="1">
            <a:spLocks noChangeAspect="1" noChangeArrowheads="1"/>
          </p:cNvSpPr>
          <p:nvPr/>
        </p:nvSpPr>
        <p:spPr bwMode="auto">
          <a:xfrm>
            <a:off x="6957984" y="4075311"/>
            <a:ext cx="2041525" cy="368300"/>
          </a:xfrm>
          <a:prstGeom prst="rect">
            <a:avLst/>
          </a:prstGeom>
          <a:solidFill>
            <a:srgbClr val="00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Tahoma" charset="0"/>
                <a:ea typeface="ＭＳ Ｐゴシック" charset="0"/>
              </a:rPr>
              <a:t>Devices</a:t>
            </a:r>
          </a:p>
        </p:txBody>
      </p:sp>
      <p:sp>
        <p:nvSpPr>
          <p:cNvPr id="26" name="Text Box 24"/>
          <p:cNvSpPr txBox="1">
            <a:spLocks noChangeAspect="1" noChangeArrowheads="1"/>
          </p:cNvSpPr>
          <p:nvPr/>
        </p:nvSpPr>
        <p:spPr bwMode="auto">
          <a:xfrm>
            <a:off x="6957984" y="2636912"/>
            <a:ext cx="2041525" cy="327322"/>
          </a:xfrm>
          <a:prstGeom prst="rect">
            <a:avLst/>
          </a:prstGeom>
          <a:solidFill>
            <a:srgbClr val="35F6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charset="0"/>
                <a:ea typeface="ＭＳ Ｐゴシック" charset="0"/>
              </a:rPr>
              <a:t>System Software</a:t>
            </a:r>
          </a:p>
        </p:txBody>
      </p:sp>
      <p:sp>
        <p:nvSpPr>
          <p:cNvPr id="27" name="Text Box 23"/>
          <p:cNvSpPr txBox="1">
            <a:spLocks noChangeAspect="1" noChangeArrowheads="1"/>
          </p:cNvSpPr>
          <p:nvPr/>
        </p:nvSpPr>
        <p:spPr bwMode="auto">
          <a:xfrm>
            <a:off x="6959572" y="4430911"/>
            <a:ext cx="2043112" cy="366713"/>
          </a:xfrm>
          <a:prstGeom prst="rect">
            <a:avLst/>
          </a:prstGeom>
          <a:solidFill>
            <a:srgbClr val="00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Tahoma" charset="0"/>
                <a:ea typeface="ＭＳ Ｐゴシック" charset="0"/>
              </a:rPr>
              <a:t>Electrons</a:t>
            </a:r>
          </a:p>
        </p:txBody>
      </p:sp>
      <p:sp>
        <p:nvSpPr>
          <p:cNvPr id="28" name="Rounded Rectangle 27"/>
          <p:cNvSpPr>
            <a:spLocks noChangeArrowheads="1"/>
          </p:cNvSpPr>
          <p:nvPr/>
        </p:nvSpPr>
        <p:spPr bwMode="auto">
          <a:xfrm rot="5400000">
            <a:off x="6849380" y="2033972"/>
            <a:ext cx="2232248" cy="2286000"/>
          </a:xfrm>
          <a:prstGeom prst="roundRect">
            <a:avLst>
              <a:gd name="adj" fmla="val 16667"/>
            </a:avLst>
          </a:prstGeom>
          <a:noFill/>
          <a:ln w="4445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FF"/>
              </a:solidFill>
              <a:effectLst/>
              <a:uLnTx/>
              <a:uFillTx/>
              <a:latin typeface="Tahoma"/>
              <a:ea typeface="+mn-ea"/>
              <a:cs typeface="+mn-cs"/>
            </a:endParaRPr>
          </a:p>
        </p:txBody>
      </p:sp>
    </p:spTree>
    <p:extLst>
      <p:ext uri="{BB962C8B-B14F-4D97-AF65-F5344CB8AC3E}">
        <p14:creationId xmlns:p14="http://schemas.microsoft.com/office/powerpoint/2010/main" val="269387867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27"/>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22"/>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21"/>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26"/>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24"/>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0" name="Chart 49"/>
          <p:cNvGraphicFramePr/>
          <p:nvPr>
            <p:extLst/>
          </p:nvPr>
        </p:nvGraphicFramePr>
        <p:xfrm>
          <a:off x="0" y="1085850"/>
          <a:ext cx="9144000" cy="5370459"/>
        </p:xfrm>
        <a:graphic>
          <a:graphicData uri="http://schemas.openxmlformats.org/drawingml/2006/chart">
            <c:chart xmlns:c="http://schemas.openxmlformats.org/drawingml/2006/chart" xmlns:r="http://schemas.openxmlformats.org/officeDocument/2006/relationships" r:id="rId3"/>
          </a:graphicData>
        </a:graphic>
      </p:graphicFrame>
      <p:sp>
        <p:nvSpPr>
          <p:cNvPr id="45" name="Rectangle 44"/>
          <p:cNvSpPr/>
          <p:nvPr/>
        </p:nvSpPr>
        <p:spPr>
          <a:xfrm>
            <a:off x="980379" y="4376031"/>
            <a:ext cx="1937964" cy="1199692"/>
          </a:xfrm>
          <a:prstGeom prst="rect">
            <a:avLst/>
          </a:prstGeom>
          <a:solidFill>
            <a:srgbClr val="375DA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150" normalizeH="0" baseline="0" noProof="0" dirty="0">
                <a:ln>
                  <a:noFill/>
                </a:ln>
                <a:solidFill>
                  <a:prstClr val="white"/>
                </a:solidFill>
                <a:effectLst/>
                <a:uLnTx/>
                <a:uFillTx/>
                <a:latin typeface="Calibri"/>
                <a:ea typeface="+mn-ea"/>
                <a:cs typeface="+mn-cs"/>
              </a:rPr>
              <a:t>Vulnerable data</a:t>
            </a:r>
          </a:p>
        </p:txBody>
      </p:sp>
      <p:sp>
        <p:nvSpPr>
          <p:cNvPr id="47" name="Oval 46"/>
          <p:cNvSpPr/>
          <p:nvPr/>
        </p:nvSpPr>
        <p:spPr>
          <a:xfrm>
            <a:off x="6459276" y="4521805"/>
            <a:ext cx="1937964" cy="1199692"/>
          </a:xfrm>
          <a:prstGeom prst="ellipse">
            <a:avLst/>
          </a:prstGeom>
          <a:solidFill>
            <a:srgbClr val="A7B5D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150" normalizeH="0" baseline="0" noProof="0" dirty="0">
                <a:ln>
                  <a:noFill/>
                </a:ln>
                <a:solidFill>
                  <a:prstClr val="white"/>
                </a:solidFill>
                <a:effectLst/>
                <a:uLnTx/>
                <a:uFillTx/>
                <a:latin typeface="Calibri"/>
                <a:ea typeface="+mn-ea"/>
                <a:cs typeface="+mn-cs"/>
              </a:rPr>
              <a:t>Tolerant data</a:t>
            </a:r>
          </a:p>
        </p:txBody>
      </p:sp>
      <p:sp>
        <p:nvSpPr>
          <p:cNvPr id="2" name="Title 1"/>
          <p:cNvSpPr>
            <a:spLocks noGrp="1"/>
          </p:cNvSpPr>
          <p:nvPr>
            <p:ph type="title"/>
          </p:nvPr>
        </p:nvSpPr>
        <p:spPr/>
        <p:txBody>
          <a:bodyPr>
            <a:noAutofit/>
          </a:bodyPr>
          <a:lstStyle/>
          <a:p>
            <a:r>
              <a:rPr lang="en-US" sz="4000" dirty="0"/>
              <a:t>Exploiting Memory Error Tolerance </a:t>
            </a:r>
            <a:br>
              <a:rPr lang="en-US" sz="4000" dirty="0"/>
            </a:br>
            <a:r>
              <a:rPr lang="en-US" sz="4000" dirty="0"/>
              <a:t>with Hybrid Memory Systems</a:t>
            </a:r>
          </a:p>
        </p:txBody>
      </p:sp>
      <p:sp>
        <p:nvSpPr>
          <p:cNvPr id="178" name="Rounded Rectangle 177"/>
          <p:cNvSpPr/>
          <p:nvPr/>
        </p:nvSpPr>
        <p:spPr>
          <a:xfrm>
            <a:off x="253076" y="1315568"/>
            <a:ext cx="8637848" cy="5310051"/>
          </a:xfrm>
          <a:prstGeom prst="roundRect">
            <a:avLst>
              <a:gd name="adj" fmla="val 5588"/>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Calibri"/>
                <a:ea typeface="+mn-ea"/>
                <a:cs typeface="+mn-cs"/>
              </a:rPr>
              <a:t>H</a:t>
            </a:r>
            <a:r>
              <a:rPr kumimoji="0" lang="en-US" sz="3600" b="0" i="0" u="none" strike="noStrike" kern="1200" cap="none" spc="0" normalizeH="0" baseline="0" noProof="0" dirty="0">
                <a:ln>
                  <a:noFill/>
                </a:ln>
                <a:solidFill>
                  <a:prstClr val="black"/>
                </a:solidFill>
                <a:effectLst/>
                <a:uLnTx/>
                <a:uFillTx/>
                <a:latin typeface="Calibri"/>
                <a:ea typeface="+mn-ea"/>
                <a:cs typeface="+mn-cs"/>
              </a:rPr>
              <a:t>eterogeneous-</a:t>
            </a:r>
            <a:r>
              <a:rPr kumimoji="0" lang="en-US" sz="3600" b="1" i="0" u="none" strike="noStrike" kern="1200" cap="none" spc="0" normalizeH="0" baseline="0" noProof="0" dirty="0">
                <a:ln>
                  <a:noFill/>
                </a:ln>
                <a:solidFill>
                  <a:prstClr val="black"/>
                </a:solidFill>
                <a:effectLst/>
                <a:uLnTx/>
                <a:uFillTx/>
                <a:latin typeface="Calibri"/>
                <a:ea typeface="+mn-ea"/>
                <a:cs typeface="+mn-cs"/>
              </a:rPr>
              <a:t>R</a:t>
            </a:r>
            <a:r>
              <a:rPr kumimoji="0" lang="en-US" sz="3600" b="0" i="0" u="none" strike="noStrike" kern="1200" cap="none" spc="0" normalizeH="0" baseline="0" noProof="0" dirty="0">
                <a:ln>
                  <a:noFill/>
                </a:ln>
                <a:solidFill>
                  <a:prstClr val="black"/>
                </a:solidFill>
                <a:effectLst/>
                <a:uLnTx/>
                <a:uFillTx/>
                <a:latin typeface="Calibri"/>
                <a:ea typeface="+mn-ea"/>
                <a:cs typeface="+mn-cs"/>
              </a:rPr>
              <a:t>eliability </a:t>
            </a:r>
            <a:r>
              <a:rPr kumimoji="0" lang="en-US" sz="3600" b="1" i="0" u="none" strike="noStrike" kern="1200" cap="none" spc="0" normalizeH="0" baseline="0" noProof="0" dirty="0">
                <a:ln>
                  <a:noFill/>
                </a:ln>
                <a:solidFill>
                  <a:prstClr val="black"/>
                </a:solidFill>
                <a:effectLst/>
                <a:uLnTx/>
                <a:uFillTx/>
                <a:latin typeface="Calibri"/>
                <a:ea typeface="+mn-ea"/>
                <a:cs typeface="+mn-cs"/>
              </a:rPr>
              <a:t>M</a:t>
            </a:r>
            <a:r>
              <a:rPr kumimoji="0" lang="en-US" sz="3600" b="0" i="0" u="none" strike="noStrike" kern="1200" cap="none" spc="0" normalizeH="0" baseline="0" noProof="0" dirty="0">
                <a:ln>
                  <a:noFill/>
                </a:ln>
                <a:solidFill>
                  <a:prstClr val="black"/>
                </a:solidFill>
                <a:effectLst/>
                <a:uLnTx/>
                <a:uFillTx/>
                <a:latin typeface="Calibri"/>
                <a:ea typeface="+mn-ea"/>
                <a:cs typeface="+mn-cs"/>
              </a:rPr>
              <a:t>emory </a:t>
            </a:r>
            <a:r>
              <a:rPr kumimoji="0" lang="en-US" sz="2400" b="1" i="0" u="none" strike="noStrike" kern="1200" cap="none" spc="0" normalizeH="0" baseline="0" noProof="0" dirty="0">
                <a:ln>
                  <a:noFill/>
                </a:ln>
                <a:solidFill>
                  <a:srgbClr val="1A5712"/>
                </a:solidFill>
                <a:effectLst/>
                <a:uLnTx/>
                <a:uFillTx/>
                <a:latin typeface="Calibri"/>
                <a:ea typeface="+mn-ea"/>
                <a:cs typeface="+mn-cs"/>
              </a:rPr>
              <a:t>[DSN 2014]</a:t>
            </a:r>
          </a:p>
        </p:txBody>
      </p:sp>
      <p:grpSp>
        <p:nvGrpSpPr>
          <p:cNvPr id="179" name="Group 178"/>
          <p:cNvGrpSpPr/>
          <p:nvPr/>
        </p:nvGrpSpPr>
        <p:grpSpPr>
          <a:xfrm>
            <a:off x="4919376" y="3377171"/>
            <a:ext cx="3294984" cy="935806"/>
            <a:chOff x="221980" y="1649582"/>
            <a:chExt cx="3011077" cy="855174"/>
          </a:xfrm>
        </p:grpSpPr>
        <p:grpSp>
          <p:nvGrpSpPr>
            <p:cNvPr id="180" name="Group 179"/>
            <p:cNvGrpSpPr/>
            <p:nvPr/>
          </p:nvGrpSpPr>
          <p:grpSpPr>
            <a:xfrm>
              <a:off x="221980" y="1649582"/>
              <a:ext cx="3011077" cy="855174"/>
              <a:chOff x="221980" y="1649582"/>
              <a:chExt cx="3011077" cy="855174"/>
            </a:xfrm>
          </p:grpSpPr>
          <p:pic>
            <p:nvPicPr>
              <p:cNvPr id="189" name="Picture 2" descr="image:Illustration showing DIMM rank classification labels"/>
              <p:cNvPicPr>
                <a:picLocks noChangeAspect="1" noChangeArrowheads="1"/>
              </p:cNvPicPr>
              <p:nvPr/>
            </p:nvPicPr>
            <p:blipFill rotWithShape="1">
              <a:blip r:embed="rId4">
                <a:extLst>
                  <a:ext uri="{28A0092B-C50C-407E-A947-70E740481C1C}">
                    <a14:useLocalDpi xmlns:a14="http://schemas.microsoft.com/office/drawing/2010/main" val="0"/>
                  </a:ext>
                </a:extLst>
              </a:blip>
              <a:srcRect t="58197"/>
              <a:stretch/>
            </p:blipFill>
            <p:spPr bwMode="auto">
              <a:xfrm>
                <a:off x="221980" y="1649582"/>
                <a:ext cx="3011077" cy="855174"/>
              </a:xfrm>
              <a:prstGeom prst="rect">
                <a:avLst/>
              </a:prstGeom>
              <a:noFill/>
              <a:extLst>
                <a:ext uri="{909E8E84-426E-40dd-AFC4-6F175D3DCCD1}">
                  <a14:hiddenFill xmlns:a14="http://schemas.microsoft.com/office/drawing/2010/main" xmlns="">
                    <a:solidFill>
                      <a:srgbClr val="FFFFFF"/>
                    </a:solidFill>
                  </a14:hiddenFill>
                </a:ext>
              </a:extLst>
            </p:spPr>
          </p:pic>
          <p:sp>
            <p:nvSpPr>
              <p:cNvPr id="190" name="Rectangle 189"/>
              <p:cNvSpPr/>
              <p:nvPr/>
            </p:nvSpPr>
            <p:spPr>
              <a:xfrm>
                <a:off x="359229" y="1719943"/>
                <a:ext cx="2743200" cy="621937"/>
              </a:xfrm>
              <a:prstGeom prst="rect">
                <a:avLst/>
              </a:prstGeom>
              <a:solidFill>
                <a:srgbClr val="99C8B8"/>
              </a:solidFill>
              <a:ln>
                <a:solidFill>
                  <a:srgbClr val="99C8B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181" name="Rectangle 180"/>
            <p:cNvSpPr/>
            <p:nvPr/>
          </p:nvSpPr>
          <p:spPr>
            <a:xfrm>
              <a:off x="39018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82" name="Rectangle 181"/>
            <p:cNvSpPr/>
            <p:nvPr/>
          </p:nvSpPr>
          <p:spPr>
            <a:xfrm>
              <a:off x="70064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83" name="Rectangle 182"/>
            <p:cNvSpPr/>
            <p:nvPr/>
          </p:nvSpPr>
          <p:spPr>
            <a:xfrm>
              <a:off x="101109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84" name="Rectangle 183"/>
            <p:cNvSpPr/>
            <p:nvPr/>
          </p:nvSpPr>
          <p:spPr>
            <a:xfrm>
              <a:off x="132155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85" name="Rectangle 184"/>
            <p:cNvSpPr/>
            <p:nvPr/>
          </p:nvSpPr>
          <p:spPr>
            <a:xfrm>
              <a:off x="194246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86" name="Rectangle 185"/>
            <p:cNvSpPr/>
            <p:nvPr/>
          </p:nvSpPr>
          <p:spPr>
            <a:xfrm>
              <a:off x="225291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87" name="Rectangle 186"/>
            <p:cNvSpPr/>
            <p:nvPr/>
          </p:nvSpPr>
          <p:spPr>
            <a:xfrm>
              <a:off x="256337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88" name="Rectangle 187"/>
            <p:cNvSpPr/>
            <p:nvPr/>
          </p:nvSpPr>
          <p:spPr>
            <a:xfrm>
              <a:off x="2873829" y="1815694"/>
              <a:ext cx="194541" cy="350564"/>
            </a:xfrm>
            <a:prstGeom prst="rect">
              <a:avLst/>
            </a:prstGeom>
            <a:solidFill>
              <a:srgbClr val="595959"/>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91" name="Group 190"/>
          <p:cNvGrpSpPr/>
          <p:nvPr/>
        </p:nvGrpSpPr>
        <p:grpSpPr>
          <a:xfrm>
            <a:off x="865026" y="3377171"/>
            <a:ext cx="3294984" cy="935806"/>
            <a:chOff x="221980" y="1649582"/>
            <a:chExt cx="3011077" cy="855174"/>
          </a:xfrm>
        </p:grpSpPr>
        <p:grpSp>
          <p:nvGrpSpPr>
            <p:cNvPr id="192" name="Group 191"/>
            <p:cNvGrpSpPr/>
            <p:nvPr/>
          </p:nvGrpSpPr>
          <p:grpSpPr>
            <a:xfrm>
              <a:off x="221980" y="1649582"/>
              <a:ext cx="3011077" cy="855174"/>
              <a:chOff x="221980" y="1649582"/>
              <a:chExt cx="3011077" cy="855174"/>
            </a:xfrm>
          </p:grpSpPr>
          <p:pic>
            <p:nvPicPr>
              <p:cNvPr id="202" name="Picture 2" descr="image:Illustration showing DIMM rank classification labels"/>
              <p:cNvPicPr>
                <a:picLocks noChangeAspect="1" noChangeArrowheads="1"/>
              </p:cNvPicPr>
              <p:nvPr/>
            </p:nvPicPr>
            <p:blipFill rotWithShape="1">
              <a:blip r:embed="rId4">
                <a:extLst>
                  <a:ext uri="{28A0092B-C50C-407E-A947-70E740481C1C}">
                    <a14:useLocalDpi xmlns:a14="http://schemas.microsoft.com/office/drawing/2010/main" val="0"/>
                  </a:ext>
                </a:extLst>
              </a:blip>
              <a:srcRect t="58197"/>
              <a:stretch/>
            </p:blipFill>
            <p:spPr bwMode="auto">
              <a:xfrm>
                <a:off x="221980" y="1649582"/>
                <a:ext cx="3011077" cy="855174"/>
              </a:xfrm>
              <a:prstGeom prst="rect">
                <a:avLst/>
              </a:prstGeom>
              <a:noFill/>
              <a:extLst>
                <a:ext uri="{909E8E84-426E-40dd-AFC4-6F175D3DCCD1}">
                  <a14:hiddenFill xmlns:a14="http://schemas.microsoft.com/office/drawing/2010/main" xmlns="">
                    <a:solidFill>
                      <a:srgbClr val="FFFFFF"/>
                    </a:solidFill>
                  </a14:hiddenFill>
                </a:ext>
              </a:extLst>
            </p:spPr>
          </p:pic>
          <p:sp>
            <p:nvSpPr>
              <p:cNvPr id="203" name="Rectangle 202"/>
              <p:cNvSpPr/>
              <p:nvPr/>
            </p:nvSpPr>
            <p:spPr>
              <a:xfrm>
                <a:off x="359229" y="1719943"/>
                <a:ext cx="2743200" cy="621937"/>
              </a:xfrm>
              <a:prstGeom prst="rect">
                <a:avLst/>
              </a:prstGeom>
              <a:solidFill>
                <a:srgbClr val="99C8B8"/>
              </a:solidFill>
              <a:ln>
                <a:solidFill>
                  <a:srgbClr val="99C8B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193" name="Rectangle 192"/>
            <p:cNvSpPr/>
            <p:nvPr/>
          </p:nvSpPr>
          <p:spPr>
            <a:xfrm>
              <a:off x="39018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4" name="Rectangle 193"/>
            <p:cNvSpPr/>
            <p:nvPr/>
          </p:nvSpPr>
          <p:spPr>
            <a:xfrm>
              <a:off x="70064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5" name="Rectangle 194"/>
            <p:cNvSpPr/>
            <p:nvPr/>
          </p:nvSpPr>
          <p:spPr>
            <a:xfrm>
              <a:off x="101109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6" name="Rectangle 195"/>
            <p:cNvSpPr/>
            <p:nvPr/>
          </p:nvSpPr>
          <p:spPr>
            <a:xfrm>
              <a:off x="132155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7" name="Rectangle 196"/>
            <p:cNvSpPr/>
            <p:nvPr/>
          </p:nvSpPr>
          <p:spPr>
            <a:xfrm>
              <a:off x="194246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8" name="Rectangle 197"/>
            <p:cNvSpPr/>
            <p:nvPr/>
          </p:nvSpPr>
          <p:spPr>
            <a:xfrm>
              <a:off x="225291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9" name="Rectangle 198"/>
            <p:cNvSpPr/>
            <p:nvPr/>
          </p:nvSpPr>
          <p:spPr>
            <a:xfrm>
              <a:off x="256337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00" name="Rectangle 199"/>
            <p:cNvSpPr/>
            <p:nvPr/>
          </p:nvSpPr>
          <p:spPr>
            <a:xfrm>
              <a:off x="2873829" y="1815694"/>
              <a:ext cx="194541" cy="350564"/>
            </a:xfrm>
            <a:prstGeom prst="rect">
              <a:avLst/>
            </a:prstGeom>
            <a:solidFill>
              <a:srgbClr val="595959"/>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01" name="Rectangle 200"/>
            <p:cNvSpPr/>
            <p:nvPr/>
          </p:nvSpPr>
          <p:spPr>
            <a:xfrm>
              <a:off x="163200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04" name="Rounded Rectangle 203"/>
          <p:cNvSpPr/>
          <p:nvPr/>
        </p:nvSpPr>
        <p:spPr>
          <a:xfrm>
            <a:off x="4881721" y="3362543"/>
            <a:ext cx="3394592" cy="949808"/>
          </a:xfrm>
          <a:prstGeom prst="roundRect">
            <a:avLst>
              <a:gd name="adj" fmla="val 9236"/>
            </a:avLst>
          </a:prstGeom>
          <a:solidFill>
            <a:srgbClr val="B5C1DF">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white"/>
                </a:solidFill>
                <a:effectLst/>
                <a:uLnTx/>
                <a:uFillTx/>
                <a:latin typeface="Calibri"/>
                <a:ea typeface="+mn-ea"/>
                <a:cs typeface="+mn-cs"/>
              </a:rPr>
              <a:t>Low-cost memory</a:t>
            </a:r>
          </a:p>
        </p:txBody>
      </p:sp>
      <p:sp>
        <p:nvSpPr>
          <p:cNvPr id="205" name="Rounded Rectangle 204"/>
          <p:cNvSpPr/>
          <p:nvPr/>
        </p:nvSpPr>
        <p:spPr>
          <a:xfrm>
            <a:off x="827106" y="3362543"/>
            <a:ext cx="3390488" cy="949808"/>
          </a:xfrm>
          <a:prstGeom prst="roundRect">
            <a:avLst>
              <a:gd name="adj" fmla="val 10776"/>
            </a:avLst>
          </a:prstGeom>
          <a:solidFill>
            <a:srgbClr val="375DA1">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white"/>
                </a:solidFill>
                <a:effectLst/>
                <a:uLnTx/>
                <a:uFillTx/>
                <a:latin typeface="Calibri"/>
                <a:ea typeface="+mn-ea"/>
                <a:cs typeface="+mn-cs"/>
              </a:rPr>
              <a:t>Reliable memory</a:t>
            </a:r>
          </a:p>
        </p:txBody>
      </p:sp>
      <p:sp>
        <p:nvSpPr>
          <p:cNvPr id="206" name="Rectangle 205"/>
          <p:cNvSpPr/>
          <p:nvPr/>
        </p:nvSpPr>
        <p:spPr>
          <a:xfrm>
            <a:off x="1392257" y="1633948"/>
            <a:ext cx="2230804" cy="1380974"/>
          </a:xfrm>
          <a:prstGeom prst="rect">
            <a:avLst/>
          </a:prstGeom>
          <a:solidFill>
            <a:srgbClr val="375DA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150" normalizeH="0" baseline="0" noProof="0" dirty="0">
                <a:ln>
                  <a:noFill/>
                </a:ln>
                <a:solidFill>
                  <a:prstClr val="white"/>
                </a:solidFill>
                <a:effectLst/>
                <a:uLnTx/>
                <a:uFillTx/>
                <a:latin typeface="Calibri"/>
                <a:ea typeface="+mn-ea"/>
                <a:cs typeface="+mn-cs"/>
              </a:rPr>
              <a:t>Vulnerable data</a:t>
            </a:r>
          </a:p>
        </p:txBody>
      </p:sp>
      <p:sp>
        <p:nvSpPr>
          <p:cNvPr id="207" name="Oval 206"/>
          <p:cNvSpPr/>
          <p:nvPr/>
        </p:nvSpPr>
        <p:spPr>
          <a:xfrm>
            <a:off x="5463614" y="1633948"/>
            <a:ext cx="2230804" cy="1380974"/>
          </a:xfrm>
          <a:prstGeom prst="ellipse">
            <a:avLst/>
          </a:prstGeom>
          <a:solidFill>
            <a:srgbClr val="A7B5D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150" normalizeH="0" baseline="0" noProof="0" dirty="0">
                <a:ln>
                  <a:noFill/>
                </a:ln>
                <a:solidFill>
                  <a:prstClr val="white"/>
                </a:solidFill>
                <a:effectLst/>
                <a:uLnTx/>
                <a:uFillTx/>
                <a:latin typeface="Calibri"/>
                <a:ea typeface="+mn-ea"/>
                <a:cs typeface="+mn-cs"/>
              </a:rPr>
              <a:t>Tolerant data</a:t>
            </a:r>
          </a:p>
        </p:txBody>
      </p:sp>
      <p:sp>
        <p:nvSpPr>
          <p:cNvPr id="208" name="Rectangle 207"/>
          <p:cNvSpPr/>
          <p:nvPr/>
        </p:nvSpPr>
        <p:spPr>
          <a:xfrm>
            <a:off x="1392257" y="1633948"/>
            <a:ext cx="2230804" cy="1380974"/>
          </a:xfrm>
          <a:prstGeom prst="rect">
            <a:avLst/>
          </a:prstGeom>
          <a:solidFill>
            <a:srgbClr val="375DA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150" normalizeH="0" baseline="0" noProof="0" dirty="0">
                <a:ln>
                  <a:noFill/>
                </a:ln>
                <a:solidFill>
                  <a:prstClr val="white"/>
                </a:solidFill>
                <a:effectLst/>
                <a:uLnTx/>
                <a:uFillTx/>
                <a:latin typeface="Calibri"/>
                <a:ea typeface="+mn-ea"/>
                <a:cs typeface="+mn-cs"/>
              </a:rPr>
              <a:t>Vulnerable data</a:t>
            </a:r>
          </a:p>
        </p:txBody>
      </p:sp>
      <p:sp>
        <p:nvSpPr>
          <p:cNvPr id="209" name="Oval 208"/>
          <p:cNvSpPr/>
          <p:nvPr/>
        </p:nvSpPr>
        <p:spPr>
          <a:xfrm>
            <a:off x="5463614" y="1633948"/>
            <a:ext cx="2230804" cy="1380974"/>
          </a:xfrm>
          <a:prstGeom prst="ellipse">
            <a:avLst/>
          </a:prstGeom>
          <a:solidFill>
            <a:srgbClr val="A7B5D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150" normalizeH="0" baseline="0" noProof="0" dirty="0">
                <a:ln>
                  <a:noFill/>
                </a:ln>
                <a:solidFill>
                  <a:prstClr val="white"/>
                </a:solidFill>
                <a:effectLst/>
                <a:uLnTx/>
                <a:uFillTx/>
                <a:latin typeface="Calibri"/>
                <a:ea typeface="+mn-ea"/>
                <a:cs typeface="+mn-cs"/>
              </a:rPr>
              <a:t>Tolerant data</a:t>
            </a:r>
          </a:p>
        </p:txBody>
      </p:sp>
      <p:sp>
        <p:nvSpPr>
          <p:cNvPr id="212" name="TextBox 211"/>
          <p:cNvSpPr txBox="1"/>
          <p:nvPr/>
        </p:nvSpPr>
        <p:spPr>
          <a:xfrm>
            <a:off x="844757" y="4534981"/>
            <a:ext cx="3339376" cy="1077218"/>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ECC protected</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Well-tested chips</a:t>
            </a:r>
          </a:p>
        </p:txBody>
      </p:sp>
      <p:sp>
        <p:nvSpPr>
          <p:cNvPr id="213" name="TextBox 212"/>
          <p:cNvSpPr txBox="1"/>
          <p:nvPr/>
        </p:nvSpPr>
        <p:spPr>
          <a:xfrm>
            <a:off x="4932283" y="4534981"/>
            <a:ext cx="3293466" cy="1077218"/>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3200" b="0" i="0" u="none" strike="noStrike" kern="1200" cap="none" spc="0" normalizeH="0" baseline="0" noProof="0" dirty="0" err="1">
                <a:ln>
                  <a:noFill/>
                </a:ln>
                <a:solidFill>
                  <a:prstClr val="black"/>
                </a:solidFill>
                <a:effectLst/>
                <a:uLnTx/>
                <a:uFillTx/>
                <a:latin typeface="Calibri"/>
                <a:ea typeface="+mn-ea"/>
                <a:cs typeface="+mn-cs"/>
              </a:rPr>
              <a:t>NoECC</a:t>
            </a:r>
            <a:r>
              <a:rPr kumimoji="0" lang="en-US" sz="3200" b="0" i="0" u="none" strike="noStrike" kern="1200" cap="none" spc="0" normalizeH="0" baseline="0" noProof="0" dirty="0">
                <a:ln>
                  <a:noFill/>
                </a:ln>
                <a:solidFill>
                  <a:prstClr val="black"/>
                </a:solidFill>
                <a:effectLst/>
                <a:uLnTx/>
                <a:uFillTx/>
                <a:latin typeface="Calibri"/>
                <a:ea typeface="+mn-ea"/>
                <a:cs typeface="+mn-cs"/>
              </a:rPr>
              <a:t> or Parity</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Less-tested chips</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DB4CB9A-C63F-4E87-AA38-9916D0B520C4}" type="slidenum">
              <a:rPr kumimoji="0" lang="en-US" sz="16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295</a:t>
            </a:fld>
            <a:endParaRPr kumimoji="0" lang="en-US" sz="1600" b="0" i="0" u="none" strike="noStrike" kern="1200" cap="none" spc="0" normalizeH="0" baseline="0" noProof="0">
              <a:ln>
                <a:noFill/>
              </a:ln>
              <a:solidFill>
                <a:prstClr val="black"/>
              </a:solidFill>
              <a:effectLst/>
              <a:uLnTx/>
              <a:uFillTx/>
              <a:latin typeface="Calibri"/>
              <a:ea typeface="+mn-ea"/>
              <a:cs typeface="+mn-cs"/>
            </a:endParaRPr>
          </a:p>
        </p:txBody>
      </p:sp>
      <p:sp>
        <p:nvSpPr>
          <p:cNvPr id="3" name="Rectangle 2"/>
          <p:cNvSpPr/>
          <p:nvPr/>
        </p:nvSpPr>
        <p:spPr>
          <a:xfrm>
            <a:off x="-36512" y="4437112"/>
            <a:ext cx="9073008" cy="1569660"/>
          </a:xfrm>
          <a:prstGeom prst="rect">
            <a:avLst/>
          </a:prstGeom>
          <a:solidFill>
            <a:schemeClr val="bg1"/>
          </a:solidFill>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On Microsoft’s Web Search workload</a:t>
            </a:r>
          </a:p>
          <a:p>
            <a:pPr marL="457200" marR="0" lvl="1"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Reduces server hardware </a:t>
            </a:r>
            <a:r>
              <a:rPr kumimoji="0" lang="en-US" sz="3200" b="0" i="0" u="none" strike="noStrike" kern="1200" cap="none" spc="0" normalizeH="0" baseline="0" noProof="0" dirty="0">
                <a:ln>
                  <a:noFill/>
                </a:ln>
                <a:solidFill>
                  <a:srgbClr val="4A66AC"/>
                </a:solidFill>
                <a:effectLst/>
                <a:uLnTx/>
                <a:uFillTx/>
                <a:latin typeface="Calibri"/>
                <a:ea typeface="+mn-ea"/>
                <a:cs typeface="+mn-cs"/>
              </a:rPr>
              <a:t>cost </a:t>
            </a:r>
            <a:r>
              <a:rPr kumimoji="0" lang="en-US" sz="3200" b="0" i="0" u="none" strike="noStrike" kern="1200" cap="none" spc="0" normalizeH="0" baseline="0" noProof="0" dirty="0">
                <a:ln>
                  <a:noFill/>
                </a:ln>
                <a:solidFill>
                  <a:prstClr val="black"/>
                </a:solidFill>
                <a:effectLst/>
                <a:uLnTx/>
                <a:uFillTx/>
                <a:latin typeface="Calibri"/>
                <a:ea typeface="+mn-ea"/>
                <a:cs typeface="+mn-cs"/>
              </a:rPr>
              <a:t>by </a:t>
            </a:r>
            <a:r>
              <a:rPr kumimoji="0" lang="en-US" sz="3200" b="0" i="0" u="none" strike="noStrike" kern="1200" cap="none" spc="0" normalizeH="0" baseline="0" noProof="0" dirty="0">
                <a:ln>
                  <a:noFill/>
                </a:ln>
                <a:solidFill>
                  <a:srgbClr val="FF0000"/>
                </a:solidFill>
                <a:effectLst/>
                <a:uLnTx/>
                <a:uFillTx/>
                <a:latin typeface="Calibri"/>
                <a:ea typeface="+mn-ea"/>
                <a:cs typeface="+mn-cs"/>
              </a:rPr>
              <a:t>4.7 %</a:t>
            </a:r>
          </a:p>
          <a:p>
            <a:pPr marL="457200" marR="0" lvl="1"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Achieves single server </a:t>
            </a:r>
            <a:r>
              <a:rPr kumimoji="0" lang="en-US" sz="3200" b="0" i="0" u="none" strike="noStrike" kern="1200" cap="none" spc="0" normalizeH="0" baseline="0" noProof="0" dirty="0">
                <a:ln>
                  <a:noFill/>
                </a:ln>
                <a:solidFill>
                  <a:srgbClr val="4A66AC"/>
                </a:solidFill>
                <a:effectLst/>
                <a:uLnTx/>
                <a:uFillTx/>
                <a:latin typeface="Calibri"/>
                <a:ea typeface="+mn-ea"/>
                <a:cs typeface="+mn-cs"/>
              </a:rPr>
              <a:t>availability</a:t>
            </a:r>
            <a:r>
              <a:rPr kumimoji="0" lang="en-US" sz="3200" b="0" i="0" u="none" strike="noStrike" kern="1200" cap="none" spc="0" normalizeH="0" baseline="0" noProof="0" dirty="0">
                <a:ln>
                  <a:noFill/>
                </a:ln>
                <a:solidFill>
                  <a:prstClr val="black"/>
                </a:solidFill>
                <a:effectLst/>
                <a:uLnTx/>
                <a:uFillTx/>
                <a:latin typeface="Calibri"/>
                <a:ea typeface="+mn-ea"/>
                <a:cs typeface="+mn-cs"/>
              </a:rPr>
              <a:t> target of </a:t>
            </a:r>
            <a:r>
              <a:rPr kumimoji="0" lang="en-US" sz="3200" b="0" i="0" u="none" strike="noStrike" kern="1200" cap="none" spc="0" normalizeH="0" baseline="0" noProof="0" dirty="0">
                <a:ln>
                  <a:noFill/>
                </a:ln>
                <a:solidFill>
                  <a:srgbClr val="FF0000"/>
                </a:solidFill>
                <a:effectLst/>
                <a:uLnTx/>
                <a:uFillTx/>
                <a:latin typeface="Calibri"/>
                <a:ea typeface="+mn-ea"/>
                <a:cs typeface="+mn-cs"/>
              </a:rPr>
              <a:t>99.90 %</a:t>
            </a:r>
          </a:p>
        </p:txBody>
      </p:sp>
    </p:spTree>
    <p:extLst>
      <p:ext uri="{BB962C8B-B14F-4D97-AF65-F5344CB8AC3E}">
        <p14:creationId xmlns:p14="http://schemas.microsoft.com/office/powerpoint/2010/main" val="372614400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500"/>
                                        <p:tgtEl>
                                          <p:spTgt spid="4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5"/>
                                        </p:tgtEl>
                                        <p:attrNameLst>
                                          <p:attrName>style.visibility</p:attrName>
                                        </p:attrNameLst>
                                      </p:cBhvr>
                                      <p:to>
                                        <p:strVal val="visible"/>
                                      </p:to>
                                    </p:set>
                                    <p:animEffect transition="in" filter="fade">
                                      <p:cBhvr>
                                        <p:cTn id="10" dur="500"/>
                                        <p:tgtEl>
                                          <p:spTgt spid="45"/>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path" presetSubtype="0" accel="50000" decel="50000" fill="hold" grpId="1" nodeType="clickEffect">
                                  <p:stCondLst>
                                    <p:cond delay="0"/>
                                  </p:stCondLst>
                                  <p:childTnLst>
                                    <p:animMotion origin="layout" path="M 3.61111E-6 7.40741E-7 L -0.09236 -0.40671 " pathEditMode="relative" rAng="0" ptsTypes="AA">
                                      <p:cBhvr>
                                        <p:cTn id="14" dur="2000" fill="hold"/>
                                        <p:tgtEl>
                                          <p:spTgt spid="47"/>
                                        </p:tgtEl>
                                        <p:attrNameLst>
                                          <p:attrName>ppt_x</p:attrName>
                                          <p:attrName>ppt_y</p:attrName>
                                        </p:attrNameLst>
                                      </p:cBhvr>
                                      <p:rCtr x="-4618" y="-20347"/>
                                    </p:animMotion>
                                  </p:childTnLst>
                                </p:cTn>
                              </p:par>
                              <p:par>
                                <p:cTn id="15" presetID="42" presetClass="path" presetSubtype="0" accel="50000" decel="50000" fill="hold" grpId="1" nodeType="withEffect">
                                  <p:stCondLst>
                                    <p:cond delay="0"/>
                                  </p:stCondLst>
                                  <p:childTnLst>
                                    <p:animMotion origin="layout" path="M -4.44444E-6 -2.96296E-6 L 0.06094 -0.38657 " pathEditMode="relative" rAng="0" ptsTypes="AA">
                                      <p:cBhvr>
                                        <p:cTn id="16" dur="2000" fill="hold"/>
                                        <p:tgtEl>
                                          <p:spTgt spid="45"/>
                                        </p:tgtEl>
                                        <p:attrNameLst>
                                          <p:attrName>ppt_x</p:attrName>
                                          <p:attrName>ppt_y</p:attrName>
                                        </p:attrNameLst>
                                      </p:cBhvr>
                                      <p:rCtr x="3038" y="-19329"/>
                                    </p:animMotion>
                                  </p:childTnLst>
                                </p:cTn>
                              </p:par>
                              <p:par>
                                <p:cTn id="17" presetID="10" presetClass="exit" presetSubtype="0" fill="hold" grpId="2" nodeType="withEffect">
                                  <p:stCondLst>
                                    <p:cond delay="1250"/>
                                  </p:stCondLst>
                                  <p:childTnLst>
                                    <p:animEffect transition="out" filter="fade">
                                      <p:cBhvr>
                                        <p:cTn id="18" dur="500"/>
                                        <p:tgtEl>
                                          <p:spTgt spid="47"/>
                                        </p:tgtEl>
                                      </p:cBhvr>
                                    </p:animEffect>
                                    <p:set>
                                      <p:cBhvr>
                                        <p:cTn id="19" dur="1" fill="hold">
                                          <p:stCondLst>
                                            <p:cond delay="499"/>
                                          </p:stCondLst>
                                        </p:cTn>
                                        <p:tgtEl>
                                          <p:spTgt spid="47"/>
                                        </p:tgtEl>
                                        <p:attrNameLst>
                                          <p:attrName>style.visibility</p:attrName>
                                        </p:attrNameLst>
                                      </p:cBhvr>
                                      <p:to>
                                        <p:strVal val="hidden"/>
                                      </p:to>
                                    </p:set>
                                  </p:childTnLst>
                                </p:cTn>
                              </p:par>
                              <p:par>
                                <p:cTn id="20" presetID="10" presetClass="exit" presetSubtype="0" fill="hold" grpId="2" nodeType="withEffect">
                                  <p:stCondLst>
                                    <p:cond delay="1250"/>
                                  </p:stCondLst>
                                  <p:childTnLst>
                                    <p:animEffect transition="out" filter="fade">
                                      <p:cBhvr>
                                        <p:cTn id="21" dur="500"/>
                                        <p:tgtEl>
                                          <p:spTgt spid="45"/>
                                        </p:tgtEl>
                                      </p:cBhvr>
                                    </p:animEffect>
                                    <p:set>
                                      <p:cBhvr>
                                        <p:cTn id="22" dur="1" fill="hold">
                                          <p:stCondLst>
                                            <p:cond delay="499"/>
                                          </p:stCondLst>
                                        </p:cTn>
                                        <p:tgtEl>
                                          <p:spTgt spid="45"/>
                                        </p:tgtEl>
                                        <p:attrNameLst>
                                          <p:attrName>style.visibility</p:attrName>
                                        </p:attrNameLst>
                                      </p:cBhvr>
                                      <p:to>
                                        <p:strVal val="hidden"/>
                                      </p:to>
                                    </p:set>
                                  </p:childTnLst>
                                </p:cTn>
                              </p:par>
                              <p:par>
                                <p:cTn id="23" presetID="10" presetClass="exit" presetSubtype="0" fill="hold" grpId="0" nodeType="withEffect">
                                  <p:stCondLst>
                                    <p:cond delay="1500"/>
                                  </p:stCondLst>
                                  <p:childTnLst>
                                    <p:animEffect transition="out" filter="fade">
                                      <p:cBhvr>
                                        <p:cTn id="24" dur="500"/>
                                        <p:tgtEl>
                                          <p:spTgt spid="50"/>
                                        </p:tgtEl>
                                      </p:cBhvr>
                                    </p:animEffect>
                                    <p:set>
                                      <p:cBhvr>
                                        <p:cTn id="25" dur="1" fill="hold">
                                          <p:stCondLst>
                                            <p:cond delay="499"/>
                                          </p:stCondLst>
                                        </p:cTn>
                                        <p:tgtEl>
                                          <p:spTgt spid="50"/>
                                        </p:tgtEl>
                                        <p:attrNameLst>
                                          <p:attrName>style.visibility</p:attrName>
                                        </p:attrNameLst>
                                      </p:cBhvr>
                                      <p:to>
                                        <p:strVal val="hidden"/>
                                      </p:to>
                                    </p:set>
                                  </p:childTnLst>
                                </p:cTn>
                              </p:par>
                              <p:par>
                                <p:cTn id="26" presetID="10" presetClass="entr" presetSubtype="0" fill="hold" grpId="0" nodeType="withEffect">
                                  <p:stCondLst>
                                    <p:cond delay="1250"/>
                                  </p:stCondLst>
                                  <p:childTnLst>
                                    <p:set>
                                      <p:cBhvr>
                                        <p:cTn id="27" dur="1" fill="hold">
                                          <p:stCondLst>
                                            <p:cond delay="0"/>
                                          </p:stCondLst>
                                        </p:cTn>
                                        <p:tgtEl>
                                          <p:spTgt spid="207"/>
                                        </p:tgtEl>
                                        <p:attrNameLst>
                                          <p:attrName>style.visibility</p:attrName>
                                        </p:attrNameLst>
                                      </p:cBhvr>
                                      <p:to>
                                        <p:strVal val="visible"/>
                                      </p:to>
                                    </p:set>
                                    <p:animEffect transition="in" filter="fade">
                                      <p:cBhvr>
                                        <p:cTn id="28" dur="500"/>
                                        <p:tgtEl>
                                          <p:spTgt spid="207"/>
                                        </p:tgtEl>
                                      </p:cBhvr>
                                    </p:animEffect>
                                  </p:childTnLst>
                                </p:cTn>
                              </p:par>
                              <p:par>
                                <p:cTn id="29" presetID="10" presetClass="entr" presetSubtype="0" fill="hold" grpId="0" nodeType="withEffect">
                                  <p:stCondLst>
                                    <p:cond delay="1250"/>
                                  </p:stCondLst>
                                  <p:childTnLst>
                                    <p:set>
                                      <p:cBhvr>
                                        <p:cTn id="30" dur="1" fill="hold">
                                          <p:stCondLst>
                                            <p:cond delay="0"/>
                                          </p:stCondLst>
                                        </p:cTn>
                                        <p:tgtEl>
                                          <p:spTgt spid="206"/>
                                        </p:tgtEl>
                                        <p:attrNameLst>
                                          <p:attrName>style.visibility</p:attrName>
                                        </p:attrNameLst>
                                      </p:cBhvr>
                                      <p:to>
                                        <p:strVal val="visible"/>
                                      </p:to>
                                    </p:set>
                                    <p:animEffect transition="in" filter="fade">
                                      <p:cBhvr>
                                        <p:cTn id="31" dur="500"/>
                                        <p:tgtEl>
                                          <p:spTgt spid="206"/>
                                        </p:tgtEl>
                                      </p:cBhvr>
                                    </p:animEffect>
                                  </p:childTnLst>
                                </p:cTn>
                              </p:par>
                              <p:par>
                                <p:cTn id="32" presetID="10" presetClass="entr" presetSubtype="0" fill="hold" nodeType="withEffect">
                                  <p:stCondLst>
                                    <p:cond delay="1750"/>
                                  </p:stCondLst>
                                  <p:childTnLst>
                                    <p:set>
                                      <p:cBhvr>
                                        <p:cTn id="33" dur="1" fill="hold">
                                          <p:stCondLst>
                                            <p:cond delay="0"/>
                                          </p:stCondLst>
                                        </p:cTn>
                                        <p:tgtEl>
                                          <p:spTgt spid="179"/>
                                        </p:tgtEl>
                                        <p:attrNameLst>
                                          <p:attrName>style.visibility</p:attrName>
                                        </p:attrNameLst>
                                      </p:cBhvr>
                                      <p:to>
                                        <p:strVal val="visible"/>
                                      </p:to>
                                    </p:set>
                                    <p:animEffect transition="in" filter="fade">
                                      <p:cBhvr>
                                        <p:cTn id="34" dur="500"/>
                                        <p:tgtEl>
                                          <p:spTgt spid="179"/>
                                        </p:tgtEl>
                                      </p:cBhvr>
                                    </p:animEffect>
                                  </p:childTnLst>
                                </p:cTn>
                              </p:par>
                              <p:par>
                                <p:cTn id="35" presetID="10" presetClass="entr" presetSubtype="0" fill="hold" nodeType="withEffect">
                                  <p:stCondLst>
                                    <p:cond delay="1750"/>
                                  </p:stCondLst>
                                  <p:childTnLst>
                                    <p:set>
                                      <p:cBhvr>
                                        <p:cTn id="36" dur="1" fill="hold">
                                          <p:stCondLst>
                                            <p:cond delay="0"/>
                                          </p:stCondLst>
                                        </p:cTn>
                                        <p:tgtEl>
                                          <p:spTgt spid="191"/>
                                        </p:tgtEl>
                                        <p:attrNameLst>
                                          <p:attrName>style.visibility</p:attrName>
                                        </p:attrNameLst>
                                      </p:cBhvr>
                                      <p:to>
                                        <p:strVal val="visible"/>
                                      </p:to>
                                    </p:set>
                                    <p:animEffect transition="in" filter="fade">
                                      <p:cBhvr>
                                        <p:cTn id="37" dur="500"/>
                                        <p:tgtEl>
                                          <p:spTgt spid="191"/>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204"/>
                                        </p:tgtEl>
                                        <p:attrNameLst>
                                          <p:attrName>style.visibility</p:attrName>
                                        </p:attrNameLst>
                                      </p:cBhvr>
                                      <p:to>
                                        <p:strVal val="visible"/>
                                      </p:to>
                                    </p:set>
                                    <p:animEffect transition="in" filter="fade">
                                      <p:cBhvr>
                                        <p:cTn id="42" dur="500"/>
                                        <p:tgtEl>
                                          <p:spTgt spid="204"/>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205"/>
                                        </p:tgtEl>
                                        <p:attrNameLst>
                                          <p:attrName>style.visibility</p:attrName>
                                        </p:attrNameLst>
                                      </p:cBhvr>
                                      <p:to>
                                        <p:strVal val="visible"/>
                                      </p:to>
                                    </p:set>
                                    <p:animEffect transition="in" filter="fade">
                                      <p:cBhvr>
                                        <p:cTn id="45" dur="500"/>
                                        <p:tgtEl>
                                          <p:spTgt spid="205"/>
                                        </p:tgtEl>
                                      </p:cBhvr>
                                    </p:animEffect>
                                  </p:childTnLst>
                                </p:cTn>
                              </p:par>
                            </p:childTnLst>
                          </p:cTn>
                        </p:par>
                        <p:par>
                          <p:cTn id="46" fill="hold">
                            <p:stCondLst>
                              <p:cond delay="500"/>
                            </p:stCondLst>
                            <p:childTnLst>
                              <p:par>
                                <p:cTn id="47" presetID="1" presetClass="entr" presetSubtype="0" fill="hold" grpId="0" nodeType="afterEffect">
                                  <p:stCondLst>
                                    <p:cond delay="0"/>
                                  </p:stCondLst>
                                  <p:childTnLst>
                                    <p:set>
                                      <p:cBhvr>
                                        <p:cTn id="48" dur="1" fill="hold">
                                          <p:stCondLst>
                                            <p:cond delay="0"/>
                                          </p:stCondLst>
                                        </p:cTn>
                                        <p:tgtEl>
                                          <p:spTgt spid="209"/>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208"/>
                                        </p:tgtEl>
                                        <p:attrNameLst>
                                          <p:attrName>style.visibility</p:attrName>
                                        </p:attrNameLst>
                                      </p:cBhvr>
                                      <p:to>
                                        <p:strVal val="visible"/>
                                      </p:to>
                                    </p:set>
                                  </p:childTnLst>
                                </p:cTn>
                              </p:par>
                              <p:par>
                                <p:cTn id="51" presetID="42" presetClass="path" presetSubtype="0" accel="50000" decel="50000" fill="hold" grpId="2" nodeType="withEffect">
                                  <p:stCondLst>
                                    <p:cond delay="0"/>
                                  </p:stCondLst>
                                  <p:childTnLst>
                                    <p:animMotion origin="layout" path="M -4.44444E-6 1.11111E-6 L -4.44444E-6 0.22106 " pathEditMode="relative" rAng="0" ptsTypes="AA">
                                      <p:cBhvr>
                                        <p:cTn id="52" dur="2000" fill="hold"/>
                                        <p:tgtEl>
                                          <p:spTgt spid="209"/>
                                        </p:tgtEl>
                                        <p:attrNameLst>
                                          <p:attrName>ppt_x</p:attrName>
                                          <p:attrName>ppt_y</p:attrName>
                                        </p:attrNameLst>
                                      </p:cBhvr>
                                      <p:rCtr x="0" y="11042"/>
                                    </p:animMotion>
                                  </p:childTnLst>
                                </p:cTn>
                              </p:par>
                              <p:par>
                                <p:cTn id="53" presetID="42" presetClass="path" presetSubtype="0" accel="50000" decel="50000" fill="hold" grpId="2" nodeType="withEffect">
                                  <p:stCondLst>
                                    <p:cond delay="0"/>
                                  </p:stCondLst>
                                  <p:childTnLst>
                                    <p:animMotion origin="layout" path="M -1.94444E-6 1.11111E-6 L -1.94444E-6 0.21898 " pathEditMode="relative" rAng="0" ptsTypes="AA">
                                      <p:cBhvr>
                                        <p:cTn id="54" dur="2000" fill="hold"/>
                                        <p:tgtEl>
                                          <p:spTgt spid="208"/>
                                        </p:tgtEl>
                                        <p:attrNameLst>
                                          <p:attrName>ppt_x</p:attrName>
                                          <p:attrName>ppt_y</p:attrName>
                                        </p:attrNameLst>
                                      </p:cBhvr>
                                      <p:rCtr x="0" y="10949"/>
                                    </p:animMotion>
                                  </p:childTnLst>
                                </p:cTn>
                              </p:par>
                              <p:par>
                                <p:cTn id="55" presetID="6" presetClass="emph" presetSubtype="0" fill="hold" grpId="1" nodeType="withEffect">
                                  <p:stCondLst>
                                    <p:cond delay="0"/>
                                  </p:stCondLst>
                                  <p:childTnLst>
                                    <p:animScale>
                                      <p:cBhvr>
                                        <p:cTn id="56" dur="2000" fill="hold"/>
                                        <p:tgtEl>
                                          <p:spTgt spid="209"/>
                                        </p:tgtEl>
                                      </p:cBhvr>
                                      <p:by x="50000" y="50000"/>
                                    </p:animScale>
                                  </p:childTnLst>
                                </p:cTn>
                              </p:par>
                              <p:par>
                                <p:cTn id="57" presetID="6" presetClass="emph" presetSubtype="0" fill="hold" grpId="1" nodeType="withEffect">
                                  <p:stCondLst>
                                    <p:cond delay="0"/>
                                  </p:stCondLst>
                                  <p:childTnLst>
                                    <p:animScale>
                                      <p:cBhvr>
                                        <p:cTn id="58" dur="2000" fill="hold"/>
                                        <p:tgtEl>
                                          <p:spTgt spid="208"/>
                                        </p:tgtEl>
                                      </p:cBhvr>
                                      <p:by x="50000" y="50000"/>
                                    </p:animScale>
                                  </p:childTnLst>
                                </p:cTn>
                              </p:par>
                            </p:childTnLst>
                          </p:cTn>
                        </p:par>
                      </p:childTnLst>
                    </p:cTn>
                  </p:par>
                  <p:par>
                    <p:cTn id="59" fill="hold">
                      <p:stCondLst>
                        <p:cond delay="indefinite"/>
                      </p:stCondLst>
                      <p:childTnLst>
                        <p:par>
                          <p:cTn id="60" fill="hold">
                            <p:stCondLst>
                              <p:cond delay="0"/>
                            </p:stCondLst>
                            <p:childTnLst>
                              <p:par>
                                <p:cTn id="61" presetID="22" presetClass="entr" presetSubtype="1" fill="hold" grpId="0" nodeType="clickEffect">
                                  <p:stCondLst>
                                    <p:cond delay="0"/>
                                  </p:stCondLst>
                                  <p:childTnLst>
                                    <p:set>
                                      <p:cBhvr>
                                        <p:cTn id="62" dur="1" fill="hold">
                                          <p:stCondLst>
                                            <p:cond delay="0"/>
                                          </p:stCondLst>
                                        </p:cTn>
                                        <p:tgtEl>
                                          <p:spTgt spid="178"/>
                                        </p:tgtEl>
                                        <p:attrNameLst>
                                          <p:attrName>style.visibility</p:attrName>
                                        </p:attrNameLst>
                                      </p:cBhvr>
                                      <p:to>
                                        <p:strVal val="visible"/>
                                      </p:to>
                                    </p:set>
                                    <p:animEffect transition="in" filter="wipe(up)">
                                      <p:cBhvr>
                                        <p:cTn id="63" dur="500"/>
                                        <p:tgtEl>
                                          <p:spTgt spid="178"/>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ntr" presetSubtype="0" fill="hold" grpId="0" nodeType="clickEffect">
                                  <p:stCondLst>
                                    <p:cond delay="0"/>
                                  </p:stCondLst>
                                  <p:childTnLst>
                                    <p:set>
                                      <p:cBhvr>
                                        <p:cTn id="67" dur="1" fill="hold">
                                          <p:stCondLst>
                                            <p:cond delay="0"/>
                                          </p:stCondLst>
                                        </p:cTn>
                                        <p:tgtEl>
                                          <p:spTgt spid="213"/>
                                        </p:tgtEl>
                                        <p:attrNameLst>
                                          <p:attrName>style.visibility</p:attrName>
                                        </p:attrNameLst>
                                      </p:cBhvr>
                                      <p:to>
                                        <p:strVal val="visible"/>
                                      </p:to>
                                    </p:set>
                                    <p:animEffect transition="in" filter="fade">
                                      <p:cBhvr>
                                        <p:cTn id="68" dur="500"/>
                                        <p:tgtEl>
                                          <p:spTgt spid="213"/>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12"/>
                                        </p:tgtEl>
                                        <p:attrNameLst>
                                          <p:attrName>style.visibility</p:attrName>
                                        </p:attrNameLst>
                                      </p:cBhvr>
                                      <p:to>
                                        <p:strVal val="visible"/>
                                      </p:to>
                                    </p:set>
                                    <p:animEffect transition="in" filter="fade">
                                      <p:cBhvr>
                                        <p:cTn id="71" dur="500"/>
                                        <p:tgtEl>
                                          <p:spTgt spid="212"/>
                                        </p:tgtEl>
                                      </p:cBhvr>
                                    </p:animEffect>
                                  </p:childTnLst>
                                </p:cTn>
                              </p:par>
                            </p:childTnLst>
                          </p:cTn>
                        </p:par>
                      </p:childTnLst>
                    </p:cTn>
                  </p:par>
                  <p:par>
                    <p:cTn id="72" fill="hold">
                      <p:stCondLst>
                        <p:cond delay="indefinite"/>
                      </p:stCondLst>
                      <p:childTnLst>
                        <p:par>
                          <p:cTn id="73" fill="hold">
                            <p:stCondLst>
                              <p:cond delay="0"/>
                            </p:stCondLst>
                            <p:childTnLst>
                              <p:par>
                                <p:cTn id="74" presetID="1" presetClass="entr" presetSubtype="0" fill="hold" grpId="0" nodeType="clickEffect">
                                  <p:stCondLst>
                                    <p:cond delay="0"/>
                                  </p:stCondLst>
                                  <p:childTnLst>
                                    <p:set>
                                      <p:cBhvr>
                                        <p:cTn id="75"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0" grpId="0">
        <p:bldAsOne/>
      </p:bldGraphic>
      <p:bldP spid="45" grpId="0" animBg="1"/>
      <p:bldP spid="45" grpId="1" animBg="1"/>
      <p:bldP spid="45" grpId="2" animBg="1"/>
      <p:bldP spid="47" grpId="0" animBg="1"/>
      <p:bldP spid="47" grpId="1" animBg="1"/>
      <p:bldP spid="47" grpId="2" animBg="1"/>
      <p:bldP spid="178" grpId="0" animBg="1"/>
      <p:bldP spid="204" grpId="0" animBg="1"/>
      <p:bldP spid="205" grpId="0" animBg="1"/>
      <p:bldP spid="206" grpId="0" animBg="1"/>
      <p:bldP spid="207" grpId="0" animBg="1"/>
      <p:bldP spid="208" grpId="0" animBg="1"/>
      <p:bldP spid="208" grpId="1" animBg="1"/>
      <p:bldP spid="208" grpId="2" animBg="1"/>
      <p:bldP spid="209" grpId="0" animBg="1"/>
      <p:bldP spid="209" grpId="1" animBg="1"/>
      <p:bldP spid="209" grpId="2" animBg="1"/>
      <p:bldP spid="212" grpId="0"/>
      <p:bldP spid="213" grpId="0"/>
      <p:bldP spid="3" grpId="0" animBg="1"/>
    </p:bld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More on Heterogeneous-Reliability Memory</a:t>
            </a:r>
          </a:p>
        </p:txBody>
      </p:sp>
      <p:sp>
        <p:nvSpPr>
          <p:cNvPr id="3" name="Content Placeholder 2"/>
          <p:cNvSpPr>
            <a:spLocks noGrp="1"/>
          </p:cNvSpPr>
          <p:nvPr>
            <p:ph idx="1"/>
          </p:nvPr>
        </p:nvSpPr>
        <p:spPr>
          <a:xfrm>
            <a:off x="228600" y="980728"/>
            <a:ext cx="8807896" cy="5051648"/>
          </a:xfrm>
        </p:spPr>
        <p:txBody>
          <a:bodyPr/>
          <a:lstStyle/>
          <a:p>
            <a:r>
              <a:rPr lang="en-US" sz="1800" dirty="0" err="1"/>
              <a:t>Yixin</a:t>
            </a:r>
            <a:r>
              <a:rPr lang="en-US" sz="1800" dirty="0"/>
              <a:t> </a:t>
            </a:r>
            <a:r>
              <a:rPr lang="en-US" sz="1800" dirty="0" err="1"/>
              <a:t>Luo</a:t>
            </a:r>
            <a:r>
              <a:rPr lang="en-US" sz="1800" dirty="0"/>
              <a:t>, </a:t>
            </a:r>
            <a:r>
              <a:rPr lang="en-US" sz="1800" dirty="0" err="1"/>
              <a:t>Sriram</a:t>
            </a:r>
            <a:r>
              <a:rPr lang="en-US" sz="1800" dirty="0"/>
              <a:t> </a:t>
            </a:r>
            <a:r>
              <a:rPr lang="en-US" sz="1800" dirty="0" err="1"/>
              <a:t>Govindan</a:t>
            </a:r>
            <a:r>
              <a:rPr lang="en-US" sz="1800" dirty="0"/>
              <a:t>, </a:t>
            </a:r>
            <a:r>
              <a:rPr lang="en-US" sz="1800" dirty="0" err="1"/>
              <a:t>Bikash</a:t>
            </a:r>
            <a:r>
              <a:rPr lang="en-US" sz="1800" dirty="0"/>
              <a:t> Sharma, Mark </a:t>
            </a:r>
            <a:r>
              <a:rPr lang="en-US" sz="1800" dirty="0" err="1"/>
              <a:t>Santaniello</a:t>
            </a:r>
            <a:r>
              <a:rPr lang="en-US" sz="1800" dirty="0"/>
              <a:t>, Justin Meza, </a:t>
            </a:r>
            <a:r>
              <a:rPr lang="en-US" sz="1800" dirty="0" err="1"/>
              <a:t>Aman</a:t>
            </a:r>
            <a:r>
              <a:rPr lang="en-US" sz="1800" dirty="0"/>
              <a:t> </a:t>
            </a:r>
            <a:r>
              <a:rPr lang="en-US" sz="1800" dirty="0" err="1"/>
              <a:t>Kansal</a:t>
            </a:r>
            <a:r>
              <a:rPr lang="en-US" sz="1800" dirty="0"/>
              <a:t>, </a:t>
            </a:r>
            <a:r>
              <a:rPr lang="en-US" sz="1800" dirty="0" err="1"/>
              <a:t>Jie</a:t>
            </a:r>
            <a:r>
              <a:rPr lang="en-US" sz="1800" dirty="0"/>
              <a:t> Liu, </a:t>
            </a:r>
            <a:r>
              <a:rPr lang="en-US" sz="1800" dirty="0" err="1"/>
              <a:t>Badriddine</a:t>
            </a:r>
            <a:r>
              <a:rPr lang="en-US" sz="1800" dirty="0"/>
              <a:t> </a:t>
            </a:r>
            <a:r>
              <a:rPr lang="en-US" sz="1800" dirty="0" err="1"/>
              <a:t>Khessib</a:t>
            </a:r>
            <a:r>
              <a:rPr lang="en-US" sz="1800" dirty="0"/>
              <a:t>, </a:t>
            </a:r>
            <a:r>
              <a:rPr lang="en-US" sz="1800" dirty="0" err="1"/>
              <a:t>Kushagra</a:t>
            </a:r>
            <a:r>
              <a:rPr lang="en-US" sz="1800" dirty="0"/>
              <a:t> </a:t>
            </a:r>
            <a:r>
              <a:rPr lang="en-US" sz="1800" dirty="0" err="1"/>
              <a:t>Vaid</a:t>
            </a:r>
            <a:r>
              <a:rPr lang="en-US" sz="1800" dirty="0"/>
              <a:t>, and Onur Mutlu,</a:t>
            </a:r>
            <a:br>
              <a:rPr lang="en-US" sz="1800" dirty="0"/>
            </a:br>
            <a:r>
              <a:rPr lang="en-US" sz="1800" b="1" dirty="0">
                <a:hlinkClick r:id="rId2"/>
              </a:rPr>
              <a:t>"Characterizing Application Memory Error Vulnerability to Optimize Data Center Cost via Heterogeneous-Reliability Memory"</a:t>
            </a:r>
            <a:r>
              <a:rPr lang="en-US" sz="1800" dirty="0"/>
              <a:t> </a:t>
            </a:r>
            <a:br>
              <a:rPr lang="en-US" sz="1800" dirty="0"/>
            </a:br>
            <a:r>
              <a:rPr lang="en-US" sz="1800" i="1" dirty="0"/>
              <a:t>Proceedings of the </a:t>
            </a:r>
            <a:r>
              <a:rPr lang="en-US" sz="1800" i="1" dirty="0">
                <a:hlinkClick r:id="rId3"/>
              </a:rPr>
              <a:t>44th Annual IEEE/IFIP International Conference on Dependable Systems and Networks </a:t>
            </a:r>
            <a:r>
              <a:rPr lang="en-US" sz="1800" i="1" dirty="0"/>
              <a:t>(</a:t>
            </a:r>
            <a:r>
              <a:rPr lang="en-US" sz="1800" b="1" i="1" dirty="0"/>
              <a:t>DSN</a:t>
            </a:r>
            <a:r>
              <a:rPr lang="en-US" sz="1800" i="1" dirty="0"/>
              <a:t>)</a:t>
            </a:r>
            <a:r>
              <a:rPr lang="en-US" sz="1800" dirty="0"/>
              <a:t>, Atlanta, GA, June 2014. [</a:t>
            </a:r>
            <a:r>
              <a:rPr lang="en-US" sz="1800" dirty="0">
                <a:hlinkClick r:id="rId4"/>
              </a:rPr>
              <a:t>Summary</a:t>
            </a:r>
            <a:r>
              <a:rPr lang="en-US" sz="1800" dirty="0"/>
              <a:t>] [</a:t>
            </a:r>
            <a:r>
              <a:rPr lang="en-US" sz="1800" dirty="0">
                <a:hlinkClick r:id="rId5"/>
              </a:rPr>
              <a:t>Slides (pptx)</a:t>
            </a:r>
            <a:r>
              <a:rPr lang="en-US" sz="1800" dirty="0"/>
              <a:t> </a:t>
            </a:r>
            <a:r>
              <a:rPr lang="en-US" sz="1800" dirty="0">
                <a:hlinkClick r:id="rId6"/>
              </a:rPr>
              <a:t>(pdf)</a:t>
            </a:r>
            <a:r>
              <a:rPr lang="en-US" sz="1800" dirty="0"/>
              <a:t>] [</a:t>
            </a:r>
            <a:r>
              <a:rPr lang="en-US" sz="1800" dirty="0">
                <a:hlinkClick r:id="rId7"/>
              </a:rPr>
              <a:t>Coverage on ZDNet</a:t>
            </a:r>
            <a:r>
              <a:rPr lang="en-US" sz="1800" dirty="0"/>
              <a:t>] </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296</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8"/>
          <a:stretch>
            <a:fillRect/>
          </a:stretch>
        </p:blipFill>
        <p:spPr>
          <a:xfrm>
            <a:off x="0" y="3861048"/>
            <a:ext cx="9144000" cy="1840302"/>
          </a:xfrm>
          <a:prstGeom prst="rect">
            <a:avLst/>
          </a:prstGeom>
        </p:spPr>
      </p:pic>
    </p:spTree>
    <p:extLst>
      <p:ext uri="{BB962C8B-B14F-4D97-AF65-F5344CB8AC3E}">
        <p14:creationId xmlns:p14="http://schemas.microsoft.com/office/powerpoint/2010/main" val="43121146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655496" cy="761999"/>
          </a:xfrm>
        </p:spPr>
        <p:txBody>
          <a:bodyPr/>
          <a:lstStyle/>
          <a:p>
            <a:r>
              <a:rPr lang="en-US" dirty="0"/>
              <a:t>Root Causes of Disturbance Errors</a:t>
            </a:r>
          </a:p>
        </p:txBody>
      </p:sp>
      <p:sp>
        <p:nvSpPr>
          <p:cNvPr id="3" name="Content Placeholder 2"/>
          <p:cNvSpPr>
            <a:spLocks noGrp="1"/>
          </p:cNvSpPr>
          <p:nvPr>
            <p:ph idx="1"/>
          </p:nvPr>
        </p:nvSpPr>
        <p:spPr/>
        <p:txBody>
          <a:bodyPr/>
          <a:lstStyle/>
          <a:p>
            <a:pPr>
              <a:lnSpc>
                <a:spcPct val="100000"/>
              </a:lnSpc>
            </a:pPr>
            <a:r>
              <a:rPr lang="en-US" i="1" dirty="0">
                <a:solidFill>
                  <a:schemeClr val="tx2"/>
                </a:solidFill>
              </a:rPr>
              <a:t>Cause 1: Electromagnetic coupling</a:t>
            </a:r>
          </a:p>
          <a:p>
            <a:pPr lvl="1">
              <a:lnSpc>
                <a:spcPct val="100000"/>
              </a:lnSpc>
            </a:pPr>
            <a:r>
              <a:rPr lang="en-US" sz="2800" dirty="0"/>
              <a:t>Toggling the </a:t>
            </a:r>
            <a:r>
              <a:rPr lang="en-US" sz="2800" dirty="0" err="1"/>
              <a:t>wordline</a:t>
            </a:r>
            <a:r>
              <a:rPr lang="en-US" sz="2800" dirty="0"/>
              <a:t> voltage briefly increases the voltage of adjacent </a:t>
            </a:r>
            <a:r>
              <a:rPr lang="en-US" sz="2800" dirty="0" err="1"/>
              <a:t>wordlines</a:t>
            </a:r>
            <a:endParaRPr lang="en-US" sz="2800" dirty="0"/>
          </a:p>
          <a:p>
            <a:pPr lvl="1">
              <a:lnSpc>
                <a:spcPct val="100000"/>
              </a:lnSpc>
            </a:pPr>
            <a:r>
              <a:rPr lang="en-US" sz="2800" dirty="0"/>
              <a:t>Slightly opens adjacent rows </a:t>
            </a:r>
            <a:r>
              <a:rPr lang="en-US" sz="2400" dirty="0">
                <a:sym typeface="Wingdings" panose="05000000000000000000" pitchFamily="2" charset="2"/>
              </a:rPr>
              <a:t></a:t>
            </a:r>
            <a:r>
              <a:rPr lang="en-US" sz="2800" dirty="0">
                <a:sym typeface="Wingdings" panose="05000000000000000000" pitchFamily="2" charset="2"/>
              </a:rPr>
              <a:t> Charge </a:t>
            </a:r>
            <a:r>
              <a:rPr lang="en-US" sz="2800" dirty="0"/>
              <a:t>leakage</a:t>
            </a:r>
          </a:p>
          <a:p>
            <a:pPr>
              <a:lnSpc>
                <a:spcPct val="100000"/>
              </a:lnSpc>
            </a:pPr>
            <a:r>
              <a:rPr lang="en-US" i="1" dirty="0">
                <a:solidFill>
                  <a:schemeClr val="tx2"/>
                </a:solidFill>
              </a:rPr>
              <a:t>Cause 2: Conductive bridges</a:t>
            </a:r>
          </a:p>
          <a:p>
            <a:pPr>
              <a:lnSpc>
                <a:spcPct val="100000"/>
              </a:lnSpc>
            </a:pPr>
            <a:r>
              <a:rPr lang="en-US" i="1" dirty="0">
                <a:solidFill>
                  <a:schemeClr val="tx2"/>
                </a:solidFill>
              </a:rPr>
              <a:t>Cause 3: Hot-carrier injection</a:t>
            </a:r>
            <a:endParaRPr lang="en-US" sz="1000" i="1" dirty="0">
              <a:solidFill>
                <a:schemeClr val="tx2"/>
              </a:solidFill>
            </a:endParaRPr>
          </a:p>
          <a:p>
            <a:pPr marL="0" indent="0">
              <a:lnSpc>
                <a:spcPct val="100000"/>
              </a:lnSpc>
              <a:buNone/>
            </a:pPr>
            <a:endParaRPr lang="en-US" sz="1600" i="1" dirty="0">
              <a:solidFill>
                <a:srgbClr val="FF0000"/>
              </a:solidFill>
            </a:endParaRPr>
          </a:p>
          <a:p>
            <a:pPr marL="0" indent="0">
              <a:lnSpc>
                <a:spcPct val="100000"/>
              </a:lnSpc>
              <a:buNone/>
            </a:pPr>
            <a:endParaRPr lang="en-US" sz="2800" i="1" dirty="0">
              <a:solidFill>
                <a:srgbClr val="FF0000"/>
              </a:solidFill>
            </a:endParaRPr>
          </a:p>
          <a:p>
            <a:pPr marL="0" indent="0">
              <a:lnSpc>
                <a:spcPct val="100000"/>
              </a:lnSpc>
              <a:buNone/>
            </a:pPr>
            <a:r>
              <a:rPr lang="en-US" i="1" dirty="0">
                <a:solidFill>
                  <a:srgbClr val="FF0000"/>
                </a:solidFill>
              </a:rPr>
              <a:t>Confirmed by at least one manufacturer</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D2B188-1D62-4FCA-8363-938AD4629BBB}" type="slidenum">
              <a:rPr kumimoji="0" lang="en-US" sz="2000" b="0" i="0" u="none" strike="noStrike" kern="1200" cap="none" spc="0" normalizeH="0" baseline="0" noProof="0" smtClean="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297</a:t>
            </a:fld>
            <a:endParaRPr kumimoji="0" lang="en-US" sz="2000" b="0" i="0" u="none" strike="noStrike" kern="1200" cap="none" spc="0" normalizeH="0" baseline="0" noProof="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endParaRPr>
          </a:p>
        </p:txBody>
      </p:sp>
    </p:spTree>
    <p:extLst>
      <p:ext uri="{BB962C8B-B14F-4D97-AF65-F5344CB8AC3E}">
        <p14:creationId xmlns:p14="http://schemas.microsoft.com/office/powerpoint/2010/main" val="2495557850"/>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marL="517525" indent="-517525">
              <a:buFont typeface="+mj-lt"/>
              <a:buAutoNum type="arabicPeriod"/>
            </a:pPr>
            <a:r>
              <a:rPr lang="en-US" sz="4000" dirty="0"/>
              <a:t>Most Modules Are at Risk</a:t>
            </a:r>
          </a:p>
          <a:p>
            <a:pPr marL="517525" indent="-517525">
              <a:buFont typeface="+mj-lt"/>
              <a:buAutoNum type="arabicPeriod"/>
            </a:pPr>
            <a:r>
              <a:rPr lang="en-US" sz="4000" dirty="0"/>
              <a:t>Errors vs. Vintage</a:t>
            </a:r>
          </a:p>
          <a:p>
            <a:pPr marL="517525" indent="-517525">
              <a:buFont typeface="+mj-lt"/>
              <a:buAutoNum type="arabicPeriod"/>
            </a:pPr>
            <a:r>
              <a:rPr lang="en-US" sz="4000" dirty="0"/>
              <a:t>Error = Charge Loss</a:t>
            </a:r>
          </a:p>
          <a:p>
            <a:pPr marL="517525" indent="-517525">
              <a:buFont typeface="+mj-lt"/>
              <a:buAutoNum type="arabicPeriod"/>
            </a:pPr>
            <a:r>
              <a:rPr lang="en-US" sz="4000" dirty="0"/>
              <a:t>Adjacency: Aggressor &amp; Victim</a:t>
            </a:r>
          </a:p>
          <a:p>
            <a:pPr marL="517525" indent="-517525">
              <a:buFont typeface="+mj-lt"/>
              <a:buAutoNum type="arabicPeriod"/>
            </a:pPr>
            <a:r>
              <a:rPr lang="en-US" sz="4000" dirty="0"/>
              <a:t>Sensitivity Studies</a:t>
            </a:r>
            <a:endParaRPr lang="en-US" sz="2400" dirty="0"/>
          </a:p>
          <a:p>
            <a:pPr marL="517525" indent="-517525">
              <a:buFont typeface="+mj-lt"/>
              <a:buAutoNum type="arabicPeriod"/>
            </a:pPr>
            <a:r>
              <a:rPr lang="en-US" sz="4000" dirty="0"/>
              <a:t>Other Results in Paper</a:t>
            </a:r>
          </a:p>
          <a:p>
            <a:pPr marL="517525" indent="-517525">
              <a:buFont typeface="+mj-lt"/>
              <a:buAutoNum type="arabicPeriod"/>
            </a:pPr>
            <a:r>
              <a:rPr lang="en-US" sz="4000" dirty="0"/>
              <a:t>Solution Space</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D2B188-1D62-4FCA-8363-938AD4629BBB}" type="slidenum">
              <a:rPr kumimoji="0" lang="en-US" sz="2000" b="0" i="0" u="none" strike="noStrike" kern="1200" cap="none" spc="0" normalizeH="0" baseline="0" noProof="0" smtClean="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298</a:t>
            </a:fld>
            <a:endParaRPr kumimoji="0" lang="en-US" sz="2000" b="0" i="0" u="none" strike="noStrike" kern="1200" cap="none" spc="0" normalizeH="0" baseline="0" noProof="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endParaRPr>
          </a:p>
        </p:txBody>
      </p:sp>
      <p:sp>
        <p:nvSpPr>
          <p:cNvPr id="6" name="Title 1"/>
          <p:cNvSpPr>
            <a:spLocks noGrp="1"/>
          </p:cNvSpPr>
          <p:nvPr>
            <p:ph type="title"/>
          </p:nvPr>
        </p:nvSpPr>
        <p:spPr>
          <a:xfrm>
            <a:off x="228600" y="-14064"/>
            <a:ext cx="8610600" cy="1066800"/>
          </a:xfrm>
        </p:spPr>
        <p:txBody>
          <a:bodyPr/>
          <a:lstStyle/>
          <a:p>
            <a:r>
              <a:rPr lang="en-US" sz="4400" b="0" dirty="0" err="1">
                <a:solidFill>
                  <a:srgbClr val="1A5712"/>
                </a:solidFill>
                <a:latin typeface="Garamond" charset="0"/>
                <a:ea typeface="ＭＳ Ｐゴシック" charset="0"/>
                <a:cs typeface="ＭＳ Ｐゴシック" charset="0"/>
              </a:rPr>
              <a:t>RowHammer</a:t>
            </a:r>
            <a:r>
              <a:rPr lang="en-US" sz="4400" b="0" dirty="0">
                <a:solidFill>
                  <a:srgbClr val="1A5712"/>
                </a:solidFill>
                <a:latin typeface="Garamond" charset="0"/>
                <a:ea typeface="ＭＳ Ｐゴシック" charset="0"/>
                <a:cs typeface="ＭＳ Ｐゴシック" charset="0"/>
              </a:rPr>
              <a:t> Characterization Results</a:t>
            </a:r>
          </a:p>
        </p:txBody>
      </p:sp>
      <p:sp>
        <p:nvSpPr>
          <p:cNvPr id="7" name="Rectangle 6"/>
          <p:cNvSpPr/>
          <p:nvPr/>
        </p:nvSpPr>
        <p:spPr>
          <a:xfrm>
            <a:off x="107950" y="6239053"/>
            <a:ext cx="8568506" cy="64633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FF"/>
                </a:solidFill>
                <a:effectLst/>
                <a:uLnTx/>
                <a:uFillTx/>
                <a:latin typeface="Calibri"/>
                <a:ea typeface="ＭＳ Ｐゴシック" charset="0"/>
                <a:cs typeface="ＭＳ Ｐゴシック" charset="0"/>
                <a:hlinkClick r:id="rId3"/>
              </a:rPr>
              <a:t>Flipping Bits in Memory Without Accessing Them: An Experimental Study of DRAM Disturbance Errors</a:t>
            </a:r>
            <a:r>
              <a:rPr kumimoji="0" lang="en-US" sz="1800" b="0" i="0" u="none" strike="noStrike" kern="1200" cap="none" spc="0" normalizeH="0" baseline="0" noProof="0" dirty="0">
                <a:ln>
                  <a:noFill/>
                </a:ln>
                <a:solidFill>
                  <a:srgbClr val="0000FF"/>
                </a:solidFill>
                <a:effectLst/>
                <a:uLnTx/>
                <a:uFillTx/>
                <a:latin typeface="Calibri"/>
                <a:ea typeface="ＭＳ Ｐゴシック" charset="0"/>
                <a:cs typeface="ＭＳ Ｐゴシック" charset="0"/>
              </a:rPr>
              <a:t>,</a:t>
            </a:r>
            <a:r>
              <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ＭＳ Ｐゴシック" charset="0"/>
              </a:rPr>
              <a:t> </a:t>
            </a:r>
            <a:r>
              <a:rPr kumimoji="0" lang="en-US" sz="18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(Kim et al., ISCA 2014)</a:t>
            </a:r>
          </a:p>
        </p:txBody>
      </p:sp>
    </p:spTree>
    <p:extLst>
      <p:ext uri="{BB962C8B-B14F-4D97-AF65-F5344CB8AC3E}">
        <p14:creationId xmlns:p14="http://schemas.microsoft.com/office/powerpoint/2010/main" val="4227426782"/>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4. Adjacency: Aggressor &amp; Victim</a:t>
            </a:r>
          </a:p>
        </p:txBody>
      </p:sp>
      <p:pic>
        <p:nvPicPr>
          <p:cNvPr id="6" name="Blank"/>
          <p:cNvPicPr>
            <a:picLocks noGrp="1" noChangeAspect="1"/>
          </p:cNvPicPr>
          <p:nvPr>
            <p:ph idx="1"/>
          </p:nvPr>
        </p:nvPicPr>
        <p:blipFill>
          <a:blip r:embed="rId3">
            <a:extLst>
              <a:ext uri="{28A0092B-C50C-407E-A947-70E740481C1C}">
                <a14:useLocalDpi xmlns:a14="http://schemas.microsoft.com/office/drawing/2010/main" val="0"/>
              </a:ext>
            </a:extLst>
          </a:blip>
          <a:stretch>
            <a:fillRect/>
          </a:stretch>
        </p:blipFill>
        <p:spPr>
          <a:xfrm>
            <a:off x="681488" y="990600"/>
            <a:ext cx="7810972" cy="4164240"/>
          </a:xfrm>
        </p:spPr>
      </p:pic>
      <p:pic>
        <p:nvPicPr>
          <p:cNvPr id="14" name="Data"/>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81488" y="990600"/>
            <a:ext cx="7810972" cy="4164240"/>
          </a:xfrm>
          <a:prstGeom prst="rect">
            <a:avLst/>
          </a:prstGeom>
        </p:spPr>
      </p:pic>
      <p:sp>
        <p:nvSpPr>
          <p:cNvPr id="13" name="Punchline"/>
          <p:cNvSpPr txBox="1"/>
          <p:nvPr/>
        </p:nvSpPr>
        <p:spPr>
          <a:xfrm>
            <a:off x="530003" y="5718692"/>
            <a:ext cx="8077200" cy="758308"/>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1" u="none" strike="noStrike" kern="1200" cap="none" spc="0" normalizeH="0" baseline="0" noProof="0" dirty="0">
                <a:ln>
                  <a:noFill/>
                </a:ln>
                <a:solidFill>
                  <a:srgbClr val="FF0000"/>
                </a:solidFill>
                <a:effectLst/>
                <a:uLnTx/>
                <a:uFillTx/>
                <a:latin typeface="Calibri Light"/>
                <a:ea typeface="+mn-ea"/>
                <a:cs typeface="+mn-cs"/>
              </a:rPr>
              <a:t>Most aggressors &amp; victims are adjacent</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D2B188-1D62-4FCA-8363-938AD4629BBB}" type="slidenum">
              <a:rPr kumimoji="0" lang="en-US" sz="2000" b="0" i="0" u="none" strike="noStrike" kern="1200" cap="none" spc="0" normalizeH="0" baseline="0" noProof="0" smtClean="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299</a:t>
            </a:fld>
            <a:endParaRPr kumimoji="0" lang="en-US" sz="2000" b="0" i="0" u="none" strike="noStrike" kern="1200" cap="none" spc="0" normalizeH="0" baseline="0" noProof="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endParaRPr>
          </a:p>
        </p:txBody>
      </p:sp>
      <p:sp>
        <p:nvSpPr>
          <p:cNvPr id="7" name="Disclaimer"/>
          <p:cNvSpPr txBox="1"/>
          <p:nvPr/>
        </p:nvSpPr>
        <p:spPr>
          <a:xfrm>
            <a:off x="685800" y="5105400"/>
            <a:ext cx="8077200" cy="758308"/>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srgbClr val="E7E6E6">
                    <a:lumMod val="50000"/>
                  </a:srgbClr>
                </a:solidFill>
                <a:effectLst/>
                <a:uLnTx/>
                <a:uFillTx/>
                <a:latin typeface="Calibri Light"/>
                <a:ea typeface="+mn-ea"/>
                <a:cs typeface="+mn-cs"/>
              </a:rPr>
              <a:t>Note: For three modules with the most errors (only first bank)</a:t>
            </a:r>
          </a:p>
        </p:txBody>
      </p:sp>
      <p:sp>
        <p:nvSpPr>
          <p:cNvPr id="8" name="Adjacent"/>
          <p:cNvSpPr/>
          <p:nvPr/>
        </p:nvSpPr>
        <p:spPr>
          <a:xfrm>
            <a:off x="4518025" y="1752600"/>
            <a:ext cx="396875" cy="2733675"/>
          </a:xfrm>
          <a:prstGeom prst="rect">
            <a:avLst/>
          </a:prstGeom>
          <a:solidFill>
            <a:srgbClr val="FF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Calibri Light"/>
                <a:ea typeface="+mn-ea"/>
                <a:cs typeface="+mn-cs"/>
              </a:rPr>
              <a:t>Adjacent</a:t>
            </a:r>
          </a:p>
        </p:txBody>
      </p:sp>
      <p:sp>
        <p:nvSpPr>
          <p:cNvPr id="9" name="Adjacent"/>
          <p:cNvSpPr/>
          <p:nvPr/>
        </p:nvSpPr>
        <p:spPr>
          <a:xfrm>
            <a:off x="5318125" y="1752600"/>
            <a:ext cx="396875" cy="2733675"/>
          </a:xfrm>
          <a:prstGeom prst="rect">
            <a:avLst/>
          </a:prstGeom>
          <a:solidFill>
            <a:srgbClr val="FF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Calibri Light"/>
                <a:ea typeface="+mn-ea"/>
                <a:cs typeface="+mn-cs"/>
              </a:rPr>
              <a:t>Adjacent</a:t>
            </a:r>
          </a:p>
        </p:txBody>
      </p:sp>
      <p:sp>
        <p:nvSpPr>
          <p:cNvPr id="10" name="Adjacent"/>
          <p:cNvSpPr/>
          <p:nvPr/>
        </p:nvSpPr>
        <p:spPr>
          <a:xfrm>
            <a:off x="4914900" y="1390650"/>
            <a:ext cx="403225" cy="309562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Calibri Light"/>
                <a:ea typeface="+mn-ea"/>
                <a:cs typeface="+mn-cs"/>
              </a:rPr>
              <a:t>Adjacent</a:t>
            </a:r>
          </a:p>
        </p:txBody>
      </p:sp>
      <p:sp>
        <p:nvSpPr>
          <p:cNvPr id="11" name="Non-Adjacent"/>
          <p:cNvSpPr/>
          <p:nvPr/>
        </p:nvSpPr>
        <p:spPr>
          <a:xfrm>
            <a:off x="6118224" y="4038600"/>
            <a:ext cx="2374235" cy="447675"/>
          </a:xfrm>
          <a:prstGeom prst="rect">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Calibri Light"/>
                <a:ea typeface="+mn-ea"/>
                <a:cs typeface="+mn-cs"/>
              </a:rPr>
              <a:t>Non-Adjacent</a:t>
            </a:r>
          </a:p>
        </p:txBody>
      </p:sp>
      <p:sp>
        <p:nvSpPr>
          <p:cNvPr id="12" name="Non-Adjacent"/>
          <p:cNvSpPr/>
          <p:nvPr/>
        </p:nvSpPr>
        <p:spPr>
          <a:xfrm>
            <a:off x="1756773" y="4038600"/>
            <a:ext cx="2374235" cy="447675"/>
          </a:xfrm>
          <a:prstGeom prst="rect">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Calibri Light"/>
                <a:ea typeface="+mn-ea"/>
                <a:cs typeface="+mn-cs"/>
              </a:rPr>
              <a:t>Non-Adjacent</a:t>
            </a:r>
          </a:p>
        </p:txBody>
      </p:sp>
    </p:spTree>
    <p:extLst>
      <p:ext uri="{BB962C8B-B14F-4D97-AF65-F5344CB8AC3E}">
        <p14:creationId xmlns:p14="http://schemas.microsoft.com/office/powerpoint/2010/main" val="37174534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8" grpId="0" animBg="1"/>
      <p:bldP spid="9" grpId="0" animBg="1"/>
      <p:bldP spid="11" grpId="0" animBg="1"/>
      <p:bldP spid="12"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7" name="Rectangle 25"/>
          <p:cNvSpPr>
            <a:spLocks noChangeArrowheads="1"/>
          </p:cNvSpPr>
          <p:nvPr/>
        </p:nvSpPr>
        <p:spPr bwMode="auto">
          <a:xfrm>
            <a:off x="0" y="836712"/>
            <a:ext cx="9144000" cy="26776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40" tIns="45720" rIns="91440" bIns="4572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1" u="sng" strike="noStrike" kern="1200" cap="none" spc="0" normalizeH="0" baseline="0" noProof="0" dirty="0">
                <a:ln>
                  <a:noFill/>
                </a:ln>
                <a:solidFill>
                  <a:srgbClr val="000000"/>
                </a:solidFill>
                <a:effectLst/>
                <a:uLnTx/>
                <a:uFillTx/>
                <a:latin typeface="Arial Narrow" charset="0"/>
                <a:ea typeface="ＭＳ Ｐゴシック" charset="0"/>
                <a:cs typeface="Arial" charset="0"/>
              </a:rPr>
              <a:t>Research Focus:</a:t>
            </a:r>
            <a:r>
              <a:rPr kumimoji="0" lang="en-US" sz="2400" b="1" i="1" u="none" strike="noStrike" kern="1200" cap="none" spc="0" normalizeH="0" baseline="0" noProof="0" dirty="0">
                <a:ln>
                  <a:noFill/>
                </a:ln>
                <a:solidFill>
                  <a:srgbClr val="000000"/>
                </a:solidFill>
                <a:effectLst/>
                <a:uLnTx/>
                <a:uFillTx/>
                <a:latin typeface="Arial Narrow" charset="0"/>
                <a:ea typeface="ＭＳ Ｐゴシック" charset="0"/>
                <a:cs typeface="Arial" charset="0"/>
              </a:rPr>
              <a:t> Computer architecture, HW/SW, bioinformatics,</a:t>
            </a:r>
            <a:r>
              <a:rPr lang="en-US" sz="2400" b="1" i="1" dirty="0">
                <a:solidFill>
                  <a:srgbClr val="000000"/>
                </a:solidFill>
                <a:latin typeface="Arial Narrow" charset="0"/>
                <a:ea typeface="ＭＳ Ｐゴシック" charset="0"/>
                <a:cs typeface="Arial" charset="0"/>
              </a:rPr>
              <a:t> security</a:t>
            </a:r>
            <a:endParaRPr kumimoji="0" lang="en-US" sz="2400" b="1" i="1"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a:p>
            <a:pPr marL="0" marR="0" lvl="0" indent="0" algn="l" defTabSz="914400" rtl="0" eaLnBrk="1" fontAlgn="base" latinLnBrk="0" hangingPunct="1">
              <a:lnSpc>
                <a:spcPct val="100000"/>
              </a:lnSpc>
              <a:spcBef>
                <a:spcPct val="0"/>
              </a:spcBef>
              <a:spcAft>
                <a:spcPct val="0"/>
              </a:spcAft>
              <a:buClrTx/>
              <a:buSzTx/>
              <a:buFontTx/>
              <a:buChar char="•"/>
              <a:tabLst/>
              <a:defRPr/>
            </a:pPr>
            <a:r>
              <a:rPr kumimoji="0" lang="en-US" sz="2400" b="1" i="1" u="none" strike="noStrike" kern="1200" cap="none" spc="0" normalizeH="0" baseline="0" noProof="0" dirty="0">
                <a:ln>
                  <a:noFill/>
                </a:ln>
                <a:solidFill>
                  <a:srgbClr val="3333CC"/>
                </a:solidFill>
                <a:effectLst/>
                <a:uLnTx/>
                <a:uFillTx/>
                <a:latin typeface="Arial Narrow" charset="0"/>
                <a:ea typeface="ＭＳ Ｐゴシック" charset="0"/>
                <a:cs typeface="Arial" charset="0"/>
              </a:rPr>
              <a:t> Memory and storage (DRAM, flash, emerging), interconnects</a:t>
            </a:r>
          </a:p>
          <a:p>
            <a:pPr marL="0" marR="0" lvl="0" indent="0" algn="l" defTabSz="914400" rtl="0" eaLnBrk="1" fontAlgn="base" latinLnBrk="0" hangingPunct="1">
              <a:lnSpc>
                <a:spcPct val="100000"/>
              </a:lnSpc>
              <a:spcBef>
                <a:spcPct val="0"/>
              </a:spcBef>
              <a:spcAft>
                <a:spcPct val="0"/>
              </a:spcAft>
              <a:buClrTx/>
              <a:buSzTx/>
              <a:buFontTx/>
              <a:buChar char="•"/>
              <a:tabLst/>
              <a:defRPr/>
            </a:pPr>
            <a:r>
              <a:rPr kumimoji="0" lang="en-US" sz="2400" b="1" i="1" u="none" strike="noStrike" kern="1200" cap="none" spc="0" normalizeH="0" baseline="0" noProof="0" dirty="0">
                <a:ln>
                  <a:noFill/>
                </a:ln>
                <a:solidFill>
                  <a:srgbClr val="3333CC"/>
                </a:solidFill>
                <a:effectLst/>
                <a:uLnTx/>
                <a:uFillTx/>
                <a:latin typeface="Arial Narrow" charset="0"/>
                <a:ea typeface="ＭＳ Ｐゴシック" charset="0"/>
                <a:cs typeface="Arial" charset="0"/>
              </a:rPr>
              <a:t> Heterogeneous &amp; parallel systems, GPUs, systems for data analytics</a:t>
            </a:r>
          </a:p>
          <a:p>
            <a:pPr marL="0" marR="0" lvl="0" indent="0" algn="l" defTabSz="914400" rtl="0" eaLnBrk="1" fontAlgn="base" latinLnBrk="0" hangingPunct="1">
              <a:lnSpc>
                <a:spcPct val="100000"/>
              </a:lnSpc>
              <a:spcBef>
                <a:spcPct val="0"/>
              </a:spcBef>
              <a:spcAft>
                <a:spcPct val="0"/>
              </a:spcAft>
              <a:buClrTx/>
              <a:buSzTx/>
              <a:buFontTx/>
              <a:buChar char="•"/>
              <a:tabLst/>
              <a:defRPr/>
            </a:pPr>
            <a:r>
              <a:rPr kumimoji="0" lang="en-US" sz="2400" b="1" i="1" u="none" strike="noStrike" kern="1200" cap="none" spc="0" normalizeH="0" baseline="0" noProof="0" dirty="0">
                <a:ln>
                  <a:noFill/>
                </a:ln>
                <a:solidFill>
                  <a:srgbClr val="3333CC"/>
                </a:solidFill>
                <a:effectLst/>
                <a:uLnTx/>
                <a:uFillTx/>
                <a:latin typeface="Arial Narrow" charset="0"/>
                <a:ea typeface="ＭＳ Ｐゴシック" charset="0"/>
                <a:cs typeface="Arial" charset="0"/>
              </a:rPr>
              <a:t> System/architecture interaction, new execution models, new interfaces</a:t>
            </a:r>
          </a:p>
          <a:p>
            <a:pPr marL="0" marR="0" lvl="0" indent="0" algn="l" defTabSz="914400" rtl="0" eaLnBrk="1" fontAlgn="base" latinLnBrk="0" hangingPunct="1">
              <a:lnSpc>
                <a:spcPct val="100000"/>
              </a:lnSpc>
              <a:spcBef>
                <a:spcPct val="0"/>
              </a:spcBef>
              <a:spcAft>
                <a:spcPct val="0"/>
              </a:spcAft>
              <a:buClrTx/>
              <a:buSzTx/>
              <a:buFontTx/>
              <a:buChar char="•"/>
              <a:tabLst/>
              <a:defRPr/>
            </a:pPr>
            <a:r>
              <a:rPr kumimoji="0" lang="en-US" sz="2400" b="1" i="1" u="none" strike="noStrike" kern="1200" cap="none" spc="0" normalizeH="0" baseline="0" noProof="0" dirty="0">
                <a:ln>
                  <a:noFill/>
                </a:ln>
                <a:solidFill>
                  <a:srgbClr val="3333CC"/>
                </a:solidFill>
                <a:effectLst/>
                <a:uLnTx/>
                <a:uFillTx/>
                <a:latin typeface="Arial Narrow" charset="0"/>
                <a:ea typeface="ＭＳ Ｐゴシック" charset="0"/>
                <a:cs typeface="Arial" charset="0"/>
              </a:rPr>
              <a:t> Hardware security, energy efficiency, fault tolerance, performance </a:t>
            </a:r>
          </a:p>
          <a:p>
            <a:pPr marL="0" marR="0" lvl="0" indent="0" algn="l" defTabSz="914400" rtl="0" eaLnBrk="1" fontAlgn="base" latinLnBrk="0" hangingPunct="1">
              <a:lnSpc>
                <a:spcPct val="100000"/>
              </a:lnSpc>
              <a:spcBef>
                <a:spcPct val="0"/>
              </a:spcBef>
              <a:spcAft>
                <a:spcPct val="0"/>
              </a:spcAft>
              <a:buClrTx/>
              <a:buSzTx/>
              <a:buFontTx/>
              <a:buChar char="•"/>
              <a:tabLst/>
              <a:defRPr/>
            </a:pPr>
            <a:r>
              <a:rPr kumimoji="0" lang="en-US" sz="2400" b="1" i="1" u="none" strike="noStrike" kern="1200" cap="none" spc="0" normalizeH="0" baseline="0" noProof="0" dirty="0">
                <a:ln>
                  <a:noFill/>
                </a:ln>
                <a:solidFill>
                  <a:srgbClr val="3333CC"/>
                </a:solidFill>
                <a:effectLst/>
                <a:uLnTx/>
                <a:uFillTx/>
                <a:latin typeface="Arial Narrow" charset="0"/>
                <a:ea typeface="ＭＳ Ｐゴシック" charset="0"/>
                <a:cs typeface="Arial" charset="0"/>
              </a:rPr>
              <a:t> Genome sequence analysis &amp; assembly algorithms and architectures</a:t>
            </a:r>
          </a:p>
          <a:p>
            <a:pPr marL="0" marR="0" lvl="0" indent="0" algn="l" defTabSz="914400" rtl="0" eaLnBrk="1" fontAlgn="base" latinLnBrk="0" hangingPunct="1">
              <a:lnSpc>
                <a:spcPct val="100000"/>
              </a:lnSpc>
              <a:spcBef>
                <a:spcPct val="0"/>
              </a:spcBef>
              <a:spcAft>
                <a:spcPct val="0"/>
              </a:spcAft>
              <a:buClrTx/>
              <a:buSzTx/>
              <a:buFontTx/>
              <a:buChar char="•"/>
              <a:tabLst/>
              <a:defRPr/>
            </a:pPr>
            <a:r>
              <a:rPr kumimoji="0" lang="en-US" sz="2400" b="1" i="1" u="none" strike="noStrike" kern="1200" cap="none" spc="0" normalizeH="0" baseline="0" noProof="0" dirty="0">
                <a:ln>
                  <a:noFill/>
                </a:ln>
                <a:solidFill>
                  <a:srgbClr val="3333CC"/>
                </a:solidFill>
                <a:effectLst/>
                <a:uLnTx/>
                <a:uFillTx/>
                <a:latin typeface="Arial Narrow" charset="0"/>
                <a:ea typeface="ＭＳ Ｐゴシック" charset="0"/>
                <a:cs typeface="Arial" charset="0"/>
              </a:rPr>
              <a:t> Biologically inspired systems &amp; system design for bio/medicine</a:t>
            </a:r>
          </a:p>
        </p:txBody>
      </p:sp>
      <p:pic>
        <p:nvPicPr>
          <p:cNvPr id="40" name="Picture 39"/>
          <p:cNvPicPr>
            <a:picLocks noChangeAspect="1"/>
          </p:cNvPicPr>
          <p:nvPr/>
        </p:nvPicPr>
        <p:blipFill>
          <a:blip r:embed="rId3">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tretch>
            <a:fillRect/>
          </a:stretch>
        </p:blipFill>
        <p:spPr>
          <a:xfrm>
            <a:off x="3122930" y="4231307"/>
            <a:ext cx="1524000" cy="1029876"/>
          </a:xfrm>
          <a:prstGeom prst="rect">
            <a:avLst/>
          </a:prstGeom>
          <a:noFill/>
          <a:ln>
            <a:noFill/>
          </a:ln>
        </p:spPr>
      </p:pic>
      <p:pic>
        <p:nvPicPr>
          <p:cNvPr id="39" name="Picture 23" descr="http://i.ehow.com/images/a04/ac/qb/format-hard-drive-xp-800X800.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20433856">
            <a:off x="7262555" y="3439062"/>
            <a:ext cx="1276125" cy="1276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630" name="Text Box 147"/>
          <p:cNvSpPr txBox="1">
            <a:spLocks noChangeArrowheads="1"/>
          </p:cNvSpPr>
          <p:nvPr/>
        </p:nvSpPr>
        <p:spPr bwMode="auto">
          <a:xfrm>
            <a:off x="6596063" y="6503987"/>
            <a:ext cx="2292350" cy="430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200" b="1" i="1" u="none" strike="noStrike" kern="1200" cap="none" spc="0" normalizeH="0" baseline="0" noProof="0">
              <a:ln>
                <a:noFill/>
              </a:ln>
              <a:solidFill>
                <a:srgbClr val="3333CC"/>
              </a:solidFill>
              <a:effectLst/>
              <a:uLnTx/>
              <a:uFillTx/>
              <a:latin typeface="Arial Narrow" charset="0"/>
              <a:ea typeface="ＭＳ Ｐゴシック" charset="0"/>
              <a:cs typeface="Arial" charset="0"/>
            </a:endParaRPr>
          </a:p>
        </p:txBody>
      </p:sp>
      <p:pic>
        <p:nvPicPr>
          <p:cNvPr id="26645" name="Picture 30" descr="3177_01.png"/>
          <p:cNvPicPr>
            <a:picLocks noChangeAspect="1"/>
          </p:cNvPicPr>
          <p:nvPr/>
        </p:nvPicPr>
        <p:blipFill>
          <a:blip r:embed="rId6">
            <a:extLst>
              <a:ext uri="{28A0092B-C50C-407E-A947-70E740481C1C}">
                <a14:useLocalDpi xmlns:a14="http://schemas.microsoft.com/office/drawing/2010/main" val="0"/>
              </a:ext>
            </a:extLst>
          </a:blip>
          <a:srcRect l="4478" t="22220" r="3780" b="12109"/>
          <a:stretch>
            <a:fillRect/>
          </a:stretch>
        </p:blipFill>
        <p:spPr bwMode="auto">
          <a:xfrm>
            <a:off x="354137" y="5717501"/>
            <a:ext cx="2325687" cy="909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6633" name="Group 47"/>
          <p:cNvGrpSpPr>
            <a:grpSpLocks/>
          </p:cNvGrpSpPr>
          <p:nvPr/>
        </p:nvGrpSpPr>
        <p:grpSpPr bwMode="auto">
          <a:xfrm>
            <a:off x="3401598" y="5338860"/>
            <a:ext cx="3077766" cy="1554083"/>
            <a:chOff x="5252245" y="4774407"/>
            <a:chExt cx="3076909" cy="1554282"/>
          </a:xfrm>
        </p:grpSpPr>
        <p:sp>
          <p:nvSpPr>
            <p:cNvPr id="26642" name="TextBox 8"/>
            <p:cNvSpPr txBox="1">
              <a:spLocks noChangeArrowheads="1"/>
            </p:cNvSpPr>
            <p:nvPr/>
          </p:nvSpPr>
          <p:spPr bwMode="auto">
            <a:xfrm>
              <a:off x="5252245" y="5959310"/>
              <a:ext cx="3076909" cy="3693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dirty="0">
                  <a:ln>
                    <a:noFill/>
                  </a:ln>
                  <a:solidFill>
                    <a:srgbClr val="000000"/>
                  </a:solidFill>
                  <a:effectLst/>
                  <a:uLnTx/>
                  <a:uFillTx/>
                  <a:latin typeface="Calibri" charset="0"/>
                  <a:ea typeface="ＭＳ Ｐゴシック" charset="0"/>
                  <a:cs typeface="Arial" charset="0"/>
                </a:rPr>
                <a:t>Graphics and Vision Processing</a:t>
              </a:r>
              <a:endParaRPr kumimoji="0" lang="en-US" altLang="zh-CN" sz="1600" b="0" i="0" u="none" strike="noStrike" kern="1200" cap="none" spc="0" normalizeH="0" baseline="0" noProof="0" dirty="0">
                <a:ln>
                  <a:noFill/>
                </a:ln>
                <a:solidFill>
                  <a:srgbClr val="000000"/>
                </a:solidFill>
                <a:effectLst/>
                <a:uLnTx/>
                <a:uFillTx/>
                <a:latin typeface="Calibri" charset="0"/>
                <a:ea typeface="ＭＳ Ｐゴシック" charset="0"/>
                <a:cs typeface="Arial" charset="0"/>
              </a:endParaRPr>
            </a:p>
          </p:txBody>
        </p:sp>
        <p:pic>
          <p:nvPicPr>
            <p:cNvPr id="26643" name="Picture 6" descr="C:\Daten\talks\invited\ferc2010\material\Fermi_Die_FINAL.pn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264944" y="4774407"/>
              <a:ext cx="1201936" cy="11887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27" name="Text Box 13" descr="90%"/>
          <p:cNvSpPr txBox="1">
            <a:spLocks noChangeArrowheads="1"/>
          </p:cNvSpPr>
          <p:nvPr/>
        </p:nvSpPr>
        <p:spPr bwMode="auto">
          <a:xfrm>
            <a:off x="474243" y="4821870"/>
            <a:ext cx="1733033" cy="895630"/>
          </a:xfrm>
          <a:prstGeom prst="rect">
            <a:avLst/>
          </a:prstGeom>
          <a:noFill/>
          <a:ln w="12700">
            <a:noFill/>
            <a:miter lim="800000"/>
            <a:headEnd/>
            <a:tailEnd/>
          </a:ln>
          <a:effectLst/>
        </p:spPr>
        <p:txBody>
          <a:bodyPr wrap="none" lIns="64008" tIns="32004" rIns="64008" bIns="32004">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ysClr val="windowText" lastClr="000000"/>
                </a:solidFill>
                <a:effectLst/>
                <a:uLnTx/>
                <a:uFillTx/>
                <a:latin typeface="Arial" pitchFamily="-107" charset="0"/>
                <a:ea typeface="Arial" pitchFamily="-107" charset="0"/>
                <a:cs typeface="Arial" pitchFamily="-107" charset="0"/>
              </a:rPr>
              <a:t>Heterogeneous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ysClr val="windowText" lastClr="000000"/>
                </a:solidFill>
                <a:effectLst/>
                <a:uLnTx/>
                <a:uFillTx/>
                <a:latin typeface="Arial" pitchFamily="-107" charset="0"/>
                <a:ea typeface="Arial" pitchFamily="-107" charset="0"/>
                <a:cs typeface="Arial" pitchFamily="-107" charset="0"/>
              </a:rPr>
              <a:t>Processors and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ysClr val="windowText" lastClr="000000"/>
                </a:solidFill>
                <a:effectLst/>
                <a:uLnTx/>
                <a:uFillTx/>
                <a:latin typeface="Arial" pitchFamily="-107" charset="0"/>
                <a:ea typeface="Arial" pitchFamily="-107" charset="0"/>
                <a:cs typeface="Arial" pitchFamily="-107" charset="0"/>
              </a:rPr>
              <a:t>Accelerators</a:t>
            </a:r>
          </a:p>
        </p:txBody>
      </p:sp>
      <p:sp>
        <p:nvSpPr>
          <p:cNvPr id="28" name="Text Box 20" descr="90%"/>
          <p:cNvSpPr txBox="1">
            <a:spLocks noChangeArrowheads="1"/>
          </p:cNvSpPr>
          <p:nvPr/>
        </p:nvSpPr>
        <p:spPr bwMode="auto">
          <a:xfrm>
            <a:off x="2698252" y="3979561"/>
            <a:ext cx="2258492" cy="341632"/>
          </a:xfrm>
          <a:prstGeom prst="rect">
            <a:avLst/>
          </a:prstGeom>
          <a:noFill/>
          <a:ln w="12700">
            <a:noFill/>
            <a:miter lim="800000"/>
            <a:headEnd/>
            <a:tailEnd/>
          </a:ln>
          <a:effectLst/>
        </p:spPr>
        <p:txBody>
          <a:bodyPr wrap="none" lIns="64008" tIns="32004" rIns="64008" bIns="32004">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ysClr val="windowText" lastClr="000000"/>
                </a:solidFill>
                <a:effectLst/>
                <a:uLnTx/>
                <a:uFillTx/>
                <a:latin typeface="Arial" pitchFamily="-107" charset="0"/>
                <a:ea typeface="Arial" pitchFamily="-107" charset="0"/>
                <a:cs typeface="Arial" pitchFamily="-107" charset="0"/>
              </a:rPr>
              <a:t>Hybrid Main Memory</a:t>
            </a:r>
          </a:p>
        </p:txBody>
      </p:sp>
      <p:sp>
        <p:nvSpPr>
          <p:cNvPr id="29" name="Line 15"/>
          <p:cNvSpPr>
            <a:spLocks noChangeShapeType="1"/>
          </p:cNvSpPr>
          <p:nvPr/>
        </p:nvSpPr>
        <p:spPr bwMode="auto">
          <a:xfrm flipV="1">
            <a:off x="1982640" y="4076506"/>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itchFamily="-107" charset="0"/>
              <a:ea typeface="Arial" pitchFamily="-107" charset="0"/>
              <a:cs typeface="Arial" pitchFamily="-107" charset="0"/>
            </a:endParaRPr>
          </a:p>
        </p:txBody>
      </p:sp>
      <p:sp>
        <p:nvSpPr>
          <p:cNvPr id="30" name="Text Box 24" descr="90%"/>
          <p:cNvSpPr txBox="1">
            <a:spLocks noChangeArrowheads="1"/>
          </p:cNvSpPr>
          <p:nvPr/>
        </p:nvSpPr>
        <p:spPr bwMode="auto">
          <a:xfrm>
            <a:off x="5608432" y="4746245"/>
            <a:ext cx="2925968" cy="3416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Arial" charset="0"/>
              </a:rPr>
              <a:t>Persistent Memory/Storage</a:t>
            </a:r>
          </a:p>
        </p:txBody>
      </p:sp>
      <p:pic>
        <p:nvPicPr>
          <p:cNvPr id="31" name="Content Placeholder 6" descr="barcelona-die-photo-color.jpg"/>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685800" y="3505200"/>
            <a:ext cx="1312168" cy="12799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3" name="Picture 32" descr="dimm.png"/>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rot="10800000" flipV="1">
            <a:off x="2679825" y="3450054"/>
            <a:ext cx="2304256" cy="549297"/>
          </a:xfrm>
          <a:prstGeom prst="rect">
            <a:avLst/>
          </a:prstGeom>
        </p:spPr>
      </p:pic>
      <p:pic>
        <p:nvPicPr>
          <p:cNvPr id="35" name="Picture 34"/>
          <p:cNvPicPr>
            <a:picLocks noChangeAspect="1"/>
          </p:cNvPicPr>
          <p:nvPr/>
        </p:nvPicPr>
        <p:blipFill>
          <a:blip r:embed="rId10"/>
          <a:stretch>
            <a:fillRect/>
          </a:stretch>
        </p:blipFill>
        <p:spPr>
          <a:xfrm>
            <a:off x="5681266" y="3620023"/>
            <a:ext cx="1554690" cy="1003885"/>
          </a:xfrm>
          <a:prstGeom prst="rect">
            <a:avLst/>
          </a:prstGeom>
        </p:spPr>
      </p:pic>
      <p:sp>
        <p:nvSpPr>
          <p:cNvPr id="36" name="Line 15"/>
          <p:cNvSpPr>
            <a:spLocks noChangeShapeType="1"/>
          </p:cNvSpPr>
          <p:nvPr/>
        </p:nvSpPr>
        <p:spPr bwMode="auto">
          <a:xfrm flipV="1">
            <a:off x="4984081" y="4092641"/>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itchFamily="-107" charset="0"/>
              <a:ea typeface="Arial" pitchFamily="-107" charset="0"/>
              <a:cs typeface="Arial" pitchFamily="-107" charset="0"/>
            </a:endParaRPr>
          </a:p>
        </p:txBody>
      </p:sp>
      <p:sp>
        <p:nvSpPr>
          <p:cNvPr id="37" name="Line 15"/>
          <p:cNvSpPr>
            <a:spLocks noChangeShapeType="1"/>
          </p:cNvSpPr>
          <p:nvPr/>
        </p:nvSpPr>
        <p:spPr bwMode="auto">
          <a:xfrm flipV="1">
            <a:off x="2331231" y="4495799"/>
            <a:ext cx="640569" cy="1221699"/>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itchFamily="-107" charset="0"/>
              <a:ea typeface="Arial" pitchFamily="-107" charset="0"/>
              <a:cs typeface="Arial" pitchFamily="-107" charset="0"/>
            </a:endParaRPr>
          </a:p>
        </p:txBody>
      </p:sp>
      <p:sp>
        <p:nvSpPr>
          <p:cNvPr id="38" name="Line 15"/>
          <p:cNvSpPr>
            <a:spLocks noChangeShapeType="1"/>
          </p:cNvSpPr>
          <p:nvPr/>
        </p:nvSpPr>
        <p:spPr bwMode="auto">
          <a:xfrm flipV="1">
            <a:off x="3962400" y="4898556"/>
            <a:ext cx="0" cy="440303"/>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itchFamily="-107" charset="0"/>
              <a:ea typeface="Arial" pitchFamily="-107" charset="0"/>
              <a:cs typeface="Arial" pitchFamily="-107" charset="0"/>
            </a:endParaRPr>
          </a:p>
        </p:txBody>
      </p:sp>
      <p:sp>
        <p:nvSpPr>
          <p:cNvPr id="2" name="TextBox 1"/>
          <p:cNvSpPr txBox="1"/>
          <p:nvPr/>
        </p:nvSpPr>
        <p:spPr>
          <a:xfrm>
            <a:off x="4644008" y="5229200"/>
            <a:ext cx="4532010" cy="110799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FF0000"/>
                </a:solidFill>
                <a:effectLst/>
                <a:uLnTx/>
                <a:uFillTx/>
                <a:latin typeface="Tahoma"/>
                <a:ea typeface="+mn-ea"/>
                <a:cs typeface="+mn-cs"/>
              </a:rPr>
              <a:t>Broad research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FF0000"/>
                </a:solidFill>
                <a:effectLst/>
                <a:uLnTx/>
                <a:uFillTx/>
                <a:latin typeface="Tahoma"/>
                <a:ea typeface="+mn-ea"/>
                <a:cs typeface="+mn-cs"/>
              </a:rPr>
              <a:t>spanning apps, systems, logic</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FF0000"/>
                </a:solidFill>
                <a:effectLst/>
                <a:uLnTx/>
                <a:uFillTx/>
                <a:latin typeface="Tahoma"/>
                <a:ea typeface="+mn-ea"/>
                <a:cs typeface="+mn-cs"/>
              </a:rPr>
              <a:t>with architecture at the center</a:t>
            </a:r>
          </a:p>
        </p:txBody>
      </p:sp>
      <p:sp>
        <p:nvSpPr>
          <p:cNvPr id="26" name="Title 1"/>
          <p:cNvSpPr>
            <a:spLocks noGrp="1"/>
          </p:cNvSpPr>
          <p:nvPr>
            <p:ph type="title"/>
          </p:nvPr>
        </p:nvSpPr>
        <p:spPr>
          <a:xfrm>
            <a:off x="228600" y="152400"/>
            <a:ext cx="8610600" cy="1066800"/>
          </a:xfrm>
        </p:spPr>
        <p:txBody>
          <a:bodyPr/>
          <a:lstStyle/>
          <a:p>
            <a:r>
              <a:rPr lang="en-US" dirty="0"/>
              <a:t>Current Research Focus Areas</a:t>
            </a:r>
          </a:p>
        </p:txBody>
      </p:sp>
      <p:sp>
        <p:nvSpPr>
          <p:cNvPr id="23" name="Rectangle 22">
            <a:extLst>
              <a:ext uri="{FF2B5EF4-FFF2-40B4-BE49-F238E27FC236}">
                <a16:creationId xmlns:a16="http://schemas.microsoft.com/office/drawing/2014/main" id="{0F54DCD8-4CF3-1345-A6B8-D3F95408A4A3}"/>
              </a:ext>
            </a:extLst>
          </p:cNvPr>
          <p:cNvSpPr/>
          <p:nvPr/>
        </p:nvSpPr>
        <p:spPr>
          <a:xfrm>
            <a:off x="179512" y="1281089"/>
            <a:ext cx="5544616" cy="360040"/>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4" name="Rectangle 23">
            <a:extLst>
              <a:ext uri="{FF2B5EF4-FFF2-40B4-BE49-F238E27FC236}">
                <a16:creationId xmlns:a16="http://schemas.microsoft.com/office/drawing/2014/main" id="{A34789E2-CA72-8549-8648-8CBC7F81FA73}"/>
              </a:ext>
            </a:extLst>
          </p:cNvPr>
          <p:cNvSpPr/>
          <p:nvPr/>
        </p:nvSpPr>
        <p:spPr>
          <a:xfrm>
            <a:off x="179512" y="1988101"/>
            <a:ext cx="8535124" cy="360040"/>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5" name="Rectangle 24">
            <a:extLst>
              <a:ext uri="{FF2B5EF4-FFF2-40B4-BE49-F238E27FC236}">
                <a16:creationId xmlns:a16="http://schemas.microsoft.com/office/drawing/2014/main" id="{65A38495-FAE2-DB49-BDEB-5ABD036AF701}"/>
              </a:ext>
            </a:extLst>
          </p:cNvPr>
          <p:cNvSpPr/>
          <p:nvPr/>
        </p:nvSpPr>
        <p:spPr>
          <a:xfrm>
            <a:off x="179512" y="2350984"/>
            <a:ext cx="8535124" cy="360040"/>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32" name="Rectangle 31">
            <a:extLst>
              <a:ext uri="{FF2B5EF4-FFF2-40B4-BE49-F238E27FC236}">
                <a16:creationId xmlns:a16="http://schemas.microsoft.com/office/drawing/2014/main" id="{DC0B4D58-5030-DB49-AE7F-5581D71B7D2F}"/>
              </a:ext>
            </a:extLst>
          </p:cNvPr>
          <p:cNvSpPr/>
          <p:nvPr/>
        </p:nvSpPr>
        <p:spPr>
          <a:xfrm>
            <a:off x="179512" y="2708920"/>
            <a:ext cx="8354888" cy="360040"/>
          </a:xfrm>
          <a:prstGeom prst="rect">
            <a:avLst/>
          </a:prstGeom>
          <a:noFill/>
          <a:ln w="5715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34" name="Rectangle 33">
            <a:extLst>
              <a:ext uri="{FF2B5EF4-FFF2-40B4-BE49-F238E27FC236}">
                <a16:creationId xmlns:a16="http://schemas.microsoft.com/office/drawing/2014/main" id="{9E2C56E4-536A-F74C-95BA-7763F9814A49}"/>
              </a:ext>
            </a:extLst>
          </p:cNvPr>
          <p:cNvSpPr/>
          <p:nvPr/>
        </p:nvSpPr>
        <p:spPr>
          <a:xfrm>
            <a:off x="175160" y="1628800"/>
            <a:ext cx="8539476" cy="360040"/>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Tree>
    <p:extLst>
      <p:ext uri="{BB962C8B-B14F-4D97-AF65-F5344CB8AC3E}">
        <p14:creationId xmlns:p14="http://schemas.microsoft.com/office/powerpoint/2010/main" val="318942059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5" grpId="0" animBg="1"/>
      <p:bldP spid="32" grpId="0" animBg="1"/>
      <p:bldP spid="34"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p:txBody>
          <a:bodyPr/>
          <a:lstStyle/>
          <a:p>
            <a:r>
              <a:rPr lang="en-US">
                <a:latin typeface="Garamond" charset="0"/>
                <a:ea typeface="ＭＳ Ｐゴシック" charset="0"/>
                <a:cs typeface="ＭＳ Ｐゴシック" charset="0"/>
              </a:rPr>
              <a:t>State of the Main Memory System</a:t>
            </a:r>
          </a:p>
        </p:txBody>
      </p:sp>
      <p:sp>
        <p:nvSpPr>
          <p:cNvPr id="3" name="Content Placeholder 2"/>
          <p:cNvSpPr>
            <a:spLocks noGrp="1"/>
          </p:cNvSpPr>
          <p:nvPr>
            <p:ph idx="1"/>
          </p:nvPr>
        </p:nvSpPr>
        <p:spPr>
          <a:xfrm>
            <a:off x="228600" y="980728"/>
            <a:ext cx="8610600" cy="5194300"/>
          </a:xfrm>
        </p:spPr>
        <p:txBody>
          <a:bodyPr/>
          <a:lstStyle/>
          <a:p>
            <a:r>
              <a:rPr lang="en-US" dirty="0">
                <a:latin typeface="Tahoma" charset="0"/>
                <a:ea typeface="ＭＳ Ｐゴシック" charset="0"/>
                <a:cs typeface="ＭＳ Ｐゴシック" charset="0"/>
              </a:rPr>
              <a:t>Recent technology, architecture, and application trends</a:t>
            </a:r>
          </a:p>
          <a:p>
            <a:pPr lvl="1"/>
            <a:r>
              <a:rPr lang="en-US" dirty="0">
                <a:solidFill>
                  <a:srgbClr val="0000FF"/>
                </a:solidFill>
                <a:latin typeface="Tahoma" charset="0"/>
                <a:ea typeface="ＭＳ Ｐゴシック" charset="0"/>
              </a:rPr>
              <a:t>lead to new requirements</a:t>
            </a:r>
            <a:endParaRPr lang="en-US" dirty="0">
              <a:latin typeface="Tahoma" charset="0"/>
              <a:ea typeface="ＭＳ Ｐゴシック" charset="0"/>
            </a:endParaRPr>
          </a:p>
          <a:p>
            <a:pPr lvl="1"/>
            <a:r>
              <a:rPr lang="en-US" dirty="0">
                <a:solidFill>
                  <a:srgbClr val="0000FF"/>
                </a:solidFill>
                <a:latin typeface="Tahoma" charset="0"/>
                <a:ea typeface="ＭＳ Ｐゴシック" charset="0"/>
              </a:rPr>
              <a:t>exacerbate old requirements</a:t>
            </a:r>
            <a:endParaRPr lang="en-US" dirty="0">
              <a:latin typeface="Tahoma" charset="0"/>
              <a:ea typeface="ＭＳ Ｐゴシック" charset="0"/>
            </a:endParaRPr>
          </a:p>
          <a:p>
            <a:pPr lvl="1"/>
            <a:endParaRPr lang="en-US" dirty="0">
              <a:latin typeface="Tahoma" charset="0"/>
              <a:ea typeface="ＭＳ Ｐゴシック" charset="0"/>
            </a:endParaRPr>
          </a:p>
          <a:p>
            <a:r>
              <a:rPr lang="en-US" dirty="0">
                <a:solidFill>
                  <a:srgbClr val="FF0000"/>
                </a:solidFill>
                <a:latin typeface="Tahoma" charset="0"/>
                <a:ea typeface="ＭＳ Ｐゴシック" charset="0"/>
                <a:cs typeface="ＭＳ Ｐゴシック" charset="0"/>
              </a:rPr>
              <a:t>DRAM and memory controllers</a:t>
            </a:r>
            <a:r>
              <a:rPr lang="en-US" dirty="0">
                <a:latin typeface="Tahoma" charset="0"/>
                <a:ea typeface="ＭＳ Ｐゴシック" charset="0"/>
                <a:cs typeface="ＭＳ Ｐゴシック" charset="0"/>
              </a:rPr>
              <a:t>, as we know them today, are (will be) </a:t>
            </a:r>
            <a:r>
              <a:rPr lang="en-US" dirty="0">
                <a:solidFill>
                  <a:srgbClr val="FF0000"/>
                </a:solidFill>
                <a:latin typeface="Tahoma" charset="0"/>
                <a:ea typeface="ＭＳ Ｐゴシック" charset="0"/>
                <a:cs typeface="ＭＳ Ｐゴシック" charset="0"/>
              </a:rPr>
              <a:t>unlikely to satisfy all requirements</a:t>
            </a:r>
          </a:p>
          <a:p>
            <a:endParaRPr lang="en-US" dirty="0">
              <a:latin typeface="Tahoma" charset="0"/>
              <a:ea typeface="ＭＳ Ｐゴシック" charset="0"/>
              <a:cs typeface="ＭＳ Ｐゴシック" charset="0"/>
            </a:endParaRPr>
          </a:p>
          <a:p>
            <a:r>
              <a:rPr lang="en-US" dirty="0">
                <a:latin typeface="Tahoma" charset="0"/>
                <a:ea typeface="ＭＳ Ｐゴシック" charset="0"/>
                <a:cs typeface="ＭＳ Ｐゴシック" charset="0"/>
              </a:rPr>
              <a:t>Some </a:t>
            </a:r>
            <a:r>
              <a:rPr lang="en-US" dirty="0">
                <a:solidFill>
                  <a:srgbClr val="FF0000"/>
                </a:solidFill>
                <a:latin typeface="Tahoma" charset="0"/>
                <a:ea typeface="ＭＳ Ｐゴシック" charset="0"/>
                <a:cs typeface="ＭＳ Ｐゴシック" charset="0"/>
              </a:rPr>
              <a:t>emerging non-volatile memory technologies </a:t>
            </a:r>
            <a:r>
              <a:rPr lang="en-US" dirty="0">
                <a:latin typeface="Tahoma" charset="0"/>
                <a:ea typeface="ＭＳ Ｐゴシック" charset="0"/>
                <a:cs typeface="ＭＳ Ｐゴシック" charset="0"/>
              </a:rPr>
              <a:t>(e.g., PCM) </a:t>
            </a:r>
            <a:r>
              <a:rPr lang="en-US" dirty="0">
                <a:solidFill>
                  <a:srgbClr val="FF0000"/>
                </a:solidFill>
                <a:latin typeface="Tahoma" charset="0"/>
                <a:ea typeface="ＭＳ Ｐゴシック" charset="0"/>
              </a:rPr>
              <a:t>enable new opportunities</a:t>
            </a:r>
            <a:r>
              <a:rPr lang="en-US" dirty="0">
                <a:latin typeface="Tahoma" charset="0"/>
                <a:ea typeface="ＭＳ Ｐゴシック" charset="0"/>
              </a:rPr>
              <a:t>: </a:t>
            </a:r>
            <a:r>
              <a:rPr lang="en-US" dirty="0" err="1">
                <a:latin typeface="Tahoma" charset="0"/>
                <a:ea typeface="ＭＳ Ｐゴシック" charset="0"/>
              </a:rPr>
              <a:t>memory+storage</a:t>
            </a:r>
            <a:r>
              <a:rPr lang="en-US" dirty="0">
                <a:latin typeface="Tahoma" charset="0"/>
                <a:ea typeface="ＭＳ Ｐゴシック" charset="0"/>
              </a:rPr>
              <a:t> merging</a:t>
            </a:r>
          </a:p>
          <a:p>
            <a:endParaRPr lang="en-US"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We need to rethink the main memory system</a:t>
            </a:r>
          </a:p>
          <a:p>
            <a:pPr lvl="1"/>
            <a:r>
              <a:rPr lang="en-US" dirty="0">
                <a:solidFill>
                  <a:srgbClr val="0000FF"/>
                </a:solidFill>
                <a:latin typeface="Tahoma" charset="0"/>
                <a:ea typeface="ＭＳ Ｐゴシック" charset="0"/>
                <a:cs typeface="ＭＳ Ｐゴシック" charset="0"/>
              </a:rPr>
              <a:t>to fix DRAM issues and enable emerging technologies </a:t>
            </a:r>
          </a:p>
          <a:p>
            <a:pPr lvl="1"/>
            <a:r>
              <a:rPr lang="en-US" dirty="0">
                <a:solidFill>
                  <a:srgbClr val="0000FF"/>
                </a:solidFill>
                <a:latin typeface="Tahoma" charset="0"/>
                <a:ea typeface="ＭＳ Ｐゴシック" charset="0"/>
                <a:cs typeface="ＭＳ Ｐゴシック" charset="0"/>
              </a:rPr>
              <a:t>to satisfy all requirements</a:t>
            </a:r>
          </a:p>
          <a:p>
            <a:pPr lvl="1"/>
            <a:endParaRPr lang="en-US" dirty="0">
              <a:solidFill>
                <a:srgbClr val="0000FF"/>
              </a:solidFill>
              <a:latin typeface="Tahoma" charset="0"/>
              <a:ea typeface="ＭＳ Ｐゴシック" charset="0"/>
              <a:cs typeface="ＭＳ Ｐゴシック" charset="0"/>
            </a:endParaRPr>
          </a:p>
          <a:p>
            <a:pPr marL="344487" lvl="1" indent="0">
              <a:buNone/>
            </a:pPr>
            <a:endParaRPr lang="en-US" dirty="0">
              <a:solidFill>
                <a:srgbClr val="0000FF"/>
              </a:solidFill>
              <a:latin typeface="Tahoma" charset="0"/>
              <a:ea typeface="ＭＳ Ｐゴシック" charset="0"/>
              <a:cs typeface="ＭＳ Ｐゴシック" charset="0"/>
            </a:endParaRPr>
          </a:p>
          <a:p>
            <a:pPr lvl="1"/>
            <a:endParaRPr lang="en-US" dirty="0">
              <a:latin typeface="Tahoma" charset="0"/>
              <a:ea typeface="ＭＳ Ｐゴシック" charset="0"/>
            </a:endParaRPr>
          </a:p>
          <a:p>
            <a:pPr lvl="1"/>
            <a:endParaRPr lang="en-US" dirty="0">
              <a:latin typeface="Tahoma" charset="0"/>
              <a:ea typeface="ＭＳ Ｐゴシック" charset="0"/>
            </a:endParaRPr>
          </a:p>
        </p:txBody>
      </p:sp>
      <p:sp>
        <p:nvSpPr>
          <p:cNvPr id="20484"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D7878BD7-8E09-7949-990F-1FFCA512AD3A}" type="slidenum">
              <a:rPr lang="en-US" sz="1600">
                <a:solidFill>
                  <a:srgbClr val="000000"/>
                </a:solidFill>
                <a:latin typeface="Garamond" charset="0"/>
              </a:rPr>
              <a:pPr eaLnBrk="1" hangingPunct="1"/>
              <a:t>30</a:t>
            </a:fld>
            <a:endParaRPr lang="en-US" sz="1600">
              <a:solidFill>
                <a:srgbClr val="000000"/>
              </a:solidFill>
              <a:latin typeface="Garamond" charset="0"/>
            </a:endParaRPr>
          </a:p>
        </p:txBody>
      </p:sp>
    </p:spTree>
    <p:extLst>
      <p:ext uri="{BB962C8B-B14F-4D97-AF65-F5344CB8AC3E}">
        <p14:creationId xmlns:p14="http://schemas.microsoft.com/office/powerpoint/2010/main" val="307365545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Blank"/>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676400" y="1066800"/>
            <a:ext cx="5797295" cy="3931447"/>
          </a:xfrm>
          <a:prstGeom prst="rect">
            <a:avLst/>
          </a:prstGeom>
        </p:spPr>
      </p:pic>
      <p:pic>
        <p:nvPicPr>
          <p:cNvPr id="19" name="Data"/>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676400" y="1066800"/>
            <a:ext cx="5797295" cy="3931446"/>
          </a:xfrm>
          <a:prstGeom prst="rect">
            <a:avLst/>
          </a:prstGeom>
        </p:spPr>
      </p:pic>
      <p:sp>
        <p:nvSpPr>
          <p:cNvPr id="7" name="Disclaimer"/>
          <p:cNvSpPr txBox="1"/>
          <p:nvPr/>
        </p:nvSpPr>
        <p:spPr>
          <a:xfrm>
            <a:off x="685800" y="5032892"/>
            <a:ext cx="8077200" cy="758308"/>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srgbClr val="E7E6E6">
                    <a:lumMod val="50000"/>
                  </a:srgbClr>
                </a:solidFill>
                <a:effectLst/>
                <a:uLnTx/>
                <a:uFillTx/>
                <a:latin typeface="Calibri Light"/>
                <a:ea typeface="+mn-ea"/>
                <a:cs typeface="+mn-cs"/>
              </a:rPr>
              <a:t>Note: For three modules with the most errors (only first bank)</a:t>
            </a:r>
          </a:p>
        </p:txBody>
      </p:sp>
      <p:sp>
        <p:nvSpPr>
          <p:cNvPr id="9" name="NotAllowed"/>
          <p:cNvSpPr/>
          <p:nvPr/>
        </p:nvSpPr>
        <p:spPr>
          <a:xfrm>
            <a:off x="2381251" y="1447800"/>
            <a:ext cx="493712" cy="2905125"/>
          </a:xfrm>
          <a:prstGeom prst="rect">
            <a:avLst/>
          </a:pr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Light"/>
                <a:ea typeface="+mn-ea"/>
                <a:cs typeface="+mn-cs"/>
              </a:rPr>
              <a:t>Not Allowed</a:t>
            </a:r>
          </a:p>
        </p:txBody>
      </p:sp>
      <p:sp>
        <p:nvSpPr>
          <p:cNvPr id="29" name="Punchline"/>
          <p:cNvSpPr txBox="1"/>
          <p:nvPr/>
        </p:nvSpPr>
        <p:spPr>
          <a:xfrm>
            <a:off x="530003" y="5610166"/>
            <a:ext cx="8077200" cy="758308"/>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1" u="none" strike="noStrike" kern="1200" cap="none" spc="0" normalizeH="0" baseline="0" noProof="0" dirty="0">
                <a:ln>
                  <a:noFill/>
                </a:ln>
                <a:solidFill>
                  <a:srgbClr val="FF0000"/>
                </a:solidFill>
                <a:effectLst/>
                <a:uLnTx/>
                <a:uFillTx/>
                <a:latin typeface="Calibri Light"/>
                <a:ea typeface="+mn-ea"/>
                <a:cs typeface="+mn-cs"/>
              </a:rPr>
              <a:t>Less frequent accesses </a:t>
            </a:r>
            <a:r>
              <a:rPr kumimoji="0" lang="en-US" sz="3200" b="0" i="1" u="none" strike="noStrike" kern="1200" cap="none" spc="0" normalizeH="0" baseline="0" noProof="0" dirty="0">
                <a:ln>
                  <a:noFill/>
                </a:ln>
                <a:solidFill>
                  <a:srgbClr val="FF0000"/>
                </a:solidFill>
                <a:effectLst/>
                <a:uLnTx/>
                <a:uFillTx/>
                <a:latin typeface="Calibri Light"/>
                <a:ea typeface="+mn-ea"/>
                <a:cs typeface="+mn-cs"/>
                <a:sym typeface="Wingdings" panose="05000000000000000000" pitchFamily="2" charset="2"/>
              </a:rPr>
              <a:t></a:t>
            </a:r>
            <a:r>
              <a:rPr kumimoji="0" lang="en-US" sz="3600" b="0" i="1" u="none" strike="noStrike" kern="1200" cap="none" spc="0" normalizeH="0" baseline="0" noProof="0" dirty="0">
                <a:ln>
                  <a:noFill/>
                </a:ln>
                <a:solidFill>
                  <a:srgbClr val="FF0000"/>
                </a:solidFill>
                <a:effectLst/>
                <a:uLnTx/>
                <a:uFillTx/>
                <a:latin typeface="Calibri Light"/>
                <a:ea typeface="+mn-ea"/>
                <a:cs typeface="+mn-cs"/>
                <a:sym typeface="Wingdings" panose="05000000000000000000" pitchFamily="2" charset="2"/>
              </a:rPr>
              <a:t> Fewer errors</a:t>
            </a:r>
            <a:endParaRPr kumimoji="0" lang="en-US" sz="3600" b="0" i="1" u="none" strike="noStrike" kern="1200" cap="none" spc="0" normalizeH="0" baseline="0" noProof="0" dirty="0">
              <a:ln>
                <a:noFill/>
              </a:ln>
              <a:solidFill>
                <a:srgbClr val="FF0000"/>
              </a:solidFill>
              <a:effectLst/>
              <a:uLnTx/>
              <a:uFillTx/>
              <a:latin typeface="Calibri Light"/>
              <a:ea typeface="+mn-ea"/>
              <a:cs typeface="+mn-cs"/>
            </a:endParaRPr>
          </a:p>
        </p:txBody>
      </p:sp>
      <p:cxnSp>
        <p:nvCxnSpPr>
          <p:cNvPr id="12" name="55nsBorder"/>
          <p:cNvCxnSpPr/>
          <p:nvPr/>
        </p:nvCxnSpPr>
        <p:spPr>
          <a:xfrm flipV="1">
            <a:off x="2919795" y="1447800"/>
            <a:ext cx="0" cy="2905126"/>
          </a:xfrm>
          <a:prstGeom prst="straightConnector1">
            <a:avLst/>
          </a:prstGeom>
          <a:ln w="12700" cap="rnd">
            <a:solidFill>
              <a:srgbClr val="FF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0" name="55ns"/>
          <p:cNvSpPr/>
          <p:nvPr/>
        </p:nvSpPr>
        <p:spPr>
          <a:xfrm rot="16200000">
            <a:off x="2154427" y="3345656"/>
            <a:ext cx="1533527" cy="481012"/>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FF0000"/>
                </a:solidFill>
                <a:effectLst/>
                <a:uLnTx/>
                <a:uFillTx/>
                <a:latin typeface="Cambria Math" panose="02040503050406030204" pitchFamily="18" charset="0"/>
                <a:ea typeface="Cambria Math" panose="02040503050406030204" pitchFamily="18" charset="0"/>
                <a:cs typeface="Courier New" panose="02070309020205020404" pitchFamily="49" charset="0"/>
              </a:rPr>
              <a:t>      55ns</a:t>
            </a:r>
          </a:p>
        </p:txBody>
      </p:sp>
      <p:sp>
        <p:nvSpPr>
          <p:cNvPr id="4" name="Zero"/>
          <p:cNvSpPr/>
          <p:nvPr/>
        </p:nvSpPr>
        <p:spPr>
          <a:xfrm>
            <a:off x="7193280" y="4223502"/>
            <a:ext cx="228600" cy="241818"/>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 name="Zero"/>
          <p:cNvSpPr/>
          <p:nvPr/>
        </p:nvSpPr>
        <p:spPr>
          <a:xfrm>
            <a:off x="4770120" y="4223502"/>
            <a:ext cx="228600" cy="241818"/>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8" name="Zero"/>
          <p:cNvSpPr/>
          <p:nvPr/>
        </p:nvSpPr>
        <p:spPr>
          <a:xfrm>
            <a:off x="6695440" y="4223502"/>
            <a:ext cx="228600" cy="241818"/>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5" name="500nsLine"/>
          <p:cNvCxnSpPr/>
          <p:nvPr/>
        </p:nvCxnSpPr>
        <p:spPr>
          <a:xfrm flipV="1">
            <a:off x="7309518" y="1447800"/>
            <a:ext cx="0" cy="2905126"/>
          </a:xfrm>
          <a:prstGeom prst="straightConnector1">
            <a:avLst/>
          </a:prstGeom>
          <a:ln w="12700" cap="rnd">
            <a:solidFill>
              <a:srgbClr val="FF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6" name="500ns"/>
          <p:cNvSpPr/>
          <p:nvPr/>
        </p:nvSpPr>
        <p:spPr>
          <a:xfrm rot="16200000">
            <a:off x="6086951" y="2888457"/>
            <a:ext cx="2447925" cy="481012"/>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FF0000"/>
                </a:solidFill>
                <a:effectLst/>
                <a:uLnTx/>
                <a:uFillTx/>
                <a:latin typeface="Cambria Math" panose="02040503050406030204" pitchFamily="18" charset="0"/>
                <a:ea typeface="Cambria Math" panose="02040503050406030204" pitchFamily="18" charset="0"/>
                <a:cs typeface="Courier New" panose="02070309020205020404" pitchFamily="49" charset="0"/>
              </a:rPr>
              <a:t>      500ns</a:t>
            </a: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D2B188-1D62-4FCA-8363-938AD4629BBB}" type="slidenum">
              <a:rPr kumimoji="0" lang="en-US" sz="2000" b="0" i="0" u="none" strike="noStrike" kern="1200" cap="none" spc="0" normalizeH="0" baseline="0" noProof="0" smtClean="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300</a:t>
            </a:fld>
            <a:endParaRPr kumimoji="0" lang="en-US" sz="2000" b="0" i="0" u="none" strike="noStrike" kern="1200" cap="none" spc="0" normalizeH="0" baseline="0" noProof="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endParaRPr>
          </a:p>
        </p:txBody>
      </p:sp>
      <p:sp>
        <p:nvSpPr>
          <p:cNvPr id="2" name="Title 1"/>
          <p:cNvSpPr>
            <a:spLocks noGrp="1"/>
          </p:cNvSpPr>
          <p:nvPr>
            <p:ph type="title"/>
          </p:nvPr>
        </p:nvSpPr>
        <p:spPr/>
        <p:txBody>
          <a:bodyPr/>
          <a:lstStyle/>
          <a:p>
            <a:r>
              <a:rPr lang="en-US" sz="4000" dirty="0"/>
              <a:t>❶ </a:t>
            </a:r>
            <a:r>
              <a:rPr lang="en-US" dirty="0"/>
              <a:t>Access Interval (Aggressor)</a:t>
            </a:r>
          </a:p>
        </p:txBody>
      </p:sp>
    </p:spTree>
    <p:extLst>
      <p:ext uri="{BB962C8B-B14F-4D97-AF65-F5344CB8AC3E}">
        <p14:creationId xmlns:p14="http://schemas.microsoft.com/office/powerpoint/2010/main" val="31301497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6"/>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29" grpId="0"/>
      <p:bldP spid="10" grpId="0"/>
      <p:bldP spid="4" grpId="0" animBg="1"/>
      <p:bldP spid="17" grpId="0" animBg="1"/>
      <p:bldP spid="18" grpId="0" animBg="1"/>
      <p:bldP spid="16" grpId="0"/>
    </p:bld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Blank"/>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676400" y="1066800"/>
            <a:ext cx="5797295" cy="3931446"/>
          </a:xfrm>
          <a:prstGeom prst="rect">
            <a:avLst/>
          </a:prstGeom>
        </p:spPr>
      </p:pic>
      <p:pic>
        <p:nvPicPr>
          <p:cNvPr id="3" name="Data"/>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676400" y="1066800"/>
            <a:ext cx="5797295" cy="3931447"/>
          </a:xfrm>
          <a:prstGeom prst="rect">
            <a:avLst/>
          </a:prstGeom>
        </p:spPr>
      </p:pic>
      <p:sp>
        <p:nvSpPr>
          <p:cNvPr id="7" name="Disclaimer"/>
          <p:cNvSpPr txBox="1"/>
          <p:nvPr/>
        </p:nvSpPr>
        <p:spPr>
          <a:xfrm>
            <a:off x="533400" y="5029200"/>
            <a:ext cx="8077200" cy="758308"/>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srgbClr val="E7E6E6">
                    <a:lumMod val="50000"/>
                  </a:srgbClr>
                </a:solidFill>
                <a:effectLst/>
                <a:uLnTx/>
                <a:uFillTx/>
                <a:latin typeface="Calibri Light"/>
                <a:ea typeface="+mn-ea"/>
                <a:cs typeface="+mn-cs"/>
              </a:rPr>
              <a:t>Note: Using three modules with the most errors (only first bank)</a:t>
            </a:r>
          </a:p>
        </p:txBody>
      </p:sp>
      <p:sp>
        <p:nvSpPr>
          <p:cNvPr id="29" name="Punchline"/>
          <p:cNvSpPr txBox="1"/>
          <p:nvPr/>
        </p:nvSpPr>
        <p:spPr>
          <a:xfrm>
            <a:off x="530003" y="5610166"/>
            <a:ext cx="8077200" cy="758308"/>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1" u="none" strike="noStrike" kern="1200" cap="none" spc="0" normalizeH="0" baseline="0" noProof="0" dirty="0">
                <a:ln>
                  <a:noFill/>
                </a:ln>
                <a:solidFill>
                  <a:srgbClr val="FF0000"/>
                </a:solidFill>
                <a:effectLst/>
                <a:uLnTx/>
                <a:uFillTx/>
                <a:latin typeface="Calibri Light"/>
                <a:ea typeface="+mn-ea"/>
                <a:cs typeface="+mn-cs"/>
                <a:sym typeface="Wingdings" panose="05000000000000000000" pitchFamily="2" charset="2"/>
              </a:rPr>
              <a:t>More frequent refreshes </a:t>
            </a:r>
            <a:r>
              <a:rPr kumimoji="0" lang="en-US" sz="3200" b="0" i="1" u="none" strike="noStrike" kern="1200" cap="none" spc="0" normalizeH="0" baseline="0" noProof="0" dirty="0">
                <a:ln>
                  <a:noFill/>
                </a:ln>
                <a:solidFill>
                  <a:srgbClr val="FF0000"/>
                </a:solidFill>
                <a:effectLst/>
                <a:uLnTx/>
                <a:uFillTx/>
                <a:latin typeface="Calibri Light"/>
                <a:ea typeface="+mn-ea"/>
                <a:cs typeface="+mn-cs"/>
                <a:sym typeface="Wingdings" panose="05000000000000000000" pitchFamily="2" charset="2"/>
              </a:rPr>
              <a:t></a:t>
            </a:r>
            <a:r>
              <a:rPr kumimoji="0" lang="en-US" sz="3600" b="0" i="1" u="none" strike="noStrike" kern="1200" cap="none" spc="0" normalizeH="0" baseline="0" noProof="0" dirty="0">
                <a:ln>
                  <a:noFill/>
                </a:ln>
                <a:solidFill>
                  <a:srgbClr val="FF0000"/>
                </a:solidFill>
                <a:effectLst/>
                <a:uLnTx/>
                <a:uFillTx/>
                <a:latin typeface="Calibri Light"/>
                <a:ea typeface="+mn-ea"/>
                <a:cs typeface="+mn-cs"/>
                <a:sym typeface="Wingdings" panose="05000000000000000000" pitchFamily="2" charset="2"/>
              </a:rPr>
              <a:t> Fewer errors</a:t>
            </a:r>
          </a:p>
        </p:txBody>
      </p:sp>
      <p:cxnSp>
        <p:nvCxnSpPr>
          <p:cNvPr id="18" name="9msLine"/>
          <p:cNvCxnSpPr/>
          <p:nvPr/>
        </p:nvCxnSpPr>
        <p:spPr>
          <a:xfrm flipV="1">
            <a:off x="2820827" y="1447800"/>
            <a:ext cx="0" cy="2905126"/>
          </a:xfrm>
          <a:prstGeom prst="straightConnector1">
            <a:avLst/>
          </a:prstGeom>
          <a:ln w="12700" cap="rnd">
            <a:solidFill>
              <a:srgbClr val="FF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1" name="Reduction"/>
          <p:cNvSpPr/>
          <p:nvPr/>
        </p:nvSpPr>
        <p:spPr>
          <a:xfrm>
            <a:off x="2820826" y="1447800"/>
            <a:ext cx="2023185" cy="614362"/>
          </a:xfrm>
          <a:prstGeom prst="left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mbria Math" panose="02040503050406030204" pitchFamily="18" charset="0"/>
                <a:ea typeface="Cambria Math" panose="02040503050406030204" pitchFamily="18" charset="0"/>
                <a:cs typeface="+mn-cs"/>
              </a:rPr>
              <a:t>~7x</a:t>
            </a:r>
            <a:r>
              <a:rPr kumimoji="0" lang="en-US" sz="2400" b="0" i="0" u="none" strike="noStrike" kern="1200" cap="none" spc="0" normalizeH="0" baseline="0" noProof="0" dirty="0">
                <a:ln>
                  <a:noFill/>
                </a:ln>
                <a:solidFill>
                  <a:prstClr val="white"/>
                </a:solidFill>
                <a:effectLst/>
                <a:uLnTx/>
                <a:uFillTx/>
                <a:latin typeface="Calibri Light"/>
                <a:ea typeface="Cambria Math" panose="02040503050406030204" pitchFamily="18" charset="0"/>
                <a:cs typeface="+mn-cs"/>
              </a:rPr>
              <a:t> frequent</a:t>
            </a:r>
          </a:p>
        </p:txBody>
      </p:sp>
      <p:cxnSp>
        <p:nvCxnSpPr>
          <p:cNvPr id="20" name="64msLine"/>
          <p:cNvCxnSpPr/>
          <p:nvPr/>
        </p:nvCxnSpPr>
        <p:spPr>
          <a:xfrm flipV="1">
            <a:off x="4844012" y="1447800"/>
            <a:ext cx="0" cy="2905126"/>
          </a:xfrm>
          <a:prstGeom prst="straightConnector1">
            <a:avLst/>
          </a:prstGeom>
          <a:ln w="12700" cap="rnd">
            <a:solidFill>
              <a:srgbClr val="FF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7" name="64ms"/>
          <p:cNvSpPr/>
          <p:nvPr/>
        </p:nvSpPr>
        <p:spPr>
          <a:xfrm rot="16200000">
            <a:off x="4075039" y="3345657"/>
            <a:ext cx="1533526" cy="481012"/>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FF0000"/>
                </a:solidFill>
                <a:effectLst/>
                <a:uLnTx/>
                <a:uFillTx/>
                <a:latin typeface="Cambria Math" panose="02040503050406030204" pitchFamily="18" charset="0"/>
                <a:ea typeface="Cambria Math" panose="02040503050406030204" pitchFamily="18" charset="0"/>
                <a:cs typeface="Courier New" panose="02070309020205020404" pitchFamily="49" charset="0"/>
              </a:rPr>
              <a:t>      64ms</a:t>
            </a:r>
          </a:p>
        </p:txBody>
      </p:sp>
      <p:sp>
        <p:nvSpPr>
          <p:cNvPr id="23" name="Zero"/>
          <p:cNvSpPr/>
          <p:nvPr/>
        </p:nvSpPr>
        <p:spPr>
          <a:xfrm>
            <a:off x="2709862" y="4223502"/>
            <a:ext cx="228600" cy="241818"/>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Zero"/>
          <p:cNvSpPr/>
          <p:nvPr/>
        </p:nvSpPr>
        <p:spPr>
          <a:xfrm>
            <a:off x="3014980" y="4221183"/>
            <a:ext cx="228600" cy="241818"/>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6" name="Zero"/>
          <p:cNvSpPr/>
          <p:nvPr/>
        </p:nvSpPr>
        <p:spPr>
          <a:xfrm>
            <a:off x="2769869" y="4218864"/>
            <a:ext cx="228600" cy="241818"/>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D2B188-1D62-4FCA-8363-938AD4629BBB}" type="slidenum">
              <a:rPr kumimoji="0" lang="en-US" sz="2000" b="0" i="0" u="none" strike="noStrike" kern="1200" cap="none" spc="0" normalizeH="0" baseline="0" noProof="0" smtClean="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301</a:t>
            </a:fld>
            <a:endParaRPr kumimoji="0" lang="en-US" sz="2000" b="0" i="0" u="none" strike="noStrike" kern="1200" cap="none" spc="0" normalizeH="0" baseline="0" noProof="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endParaRPr>
          </a:p>
        </p:txBody>
      </p:sp>
      <p:sp>
        <p:nvSpPr>
          <p:cNvPr id="2" name="Title 1"/>
          <p:cNvSpPr>
            <a:spLocks noGrp="1"/>
          </p:cNvSpPr>
          <p:nvPr>
            <p:ph type="title"/>
          </p:nvPr>
        </p:nvSpPr>
        <p:spPr/>
        <p:txBody>
          <a:bodyPr/>
          <a:lstStyle/>
          <a:p>
            <a:r>
              <a:rPr lang="en-US" sz="4000" dirty="0"/>
              <a:t>❷</a:t>
            </a:r>
            <a:r>
              <a:rPr lang="en-US" dirty="0"/>
              <a:t> Refresh Interval</a:t>
            </a:r>
          </a:p>
        </p:txBody>
      </p:sp>
    </p:spTree>
    <p:extLst>
      <p:ext uri="{BB962C8B-B14F-4D97-AF65-F5344CB8AC3E}">
        <p14:creationId xmlns:p14="http://schemas.microsoft.com/office/powerpoint/2010/main" val="7524413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6"/>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1"/>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21" grpId="0" animBg="1"/>
      <p:bldP spid="23" grpId="0" animBg="1"/>
      <p:bldP spid="25" grpId="0" animBg="1"/>
      <p:bldP spid="26" grpId="0" animBg="1"/>
    </p:bld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Rounded Rectangle 37"/>
          <p:cNvSpPr/>
          <p:nvPr/>
        </p:nvSpPr>
        <p:spPr>
          <a:xfrm>
            <a:off x="5867400" y="1066800"/>
            <a:ext cx="1981200" cy="4495800"/>
          </a:xfrm>
          <a:prstGeom prst="roundRect">
            <a:avLst>
              <a:gd name="adj" fmla="val 6749"/>
            </a:avLst>
          </a:prstGeom>
          <a:solidFill>
            <a:schemeClr val="bg1">
              <a:lumMod val="85000"/>
            </a:schemeClr>
          </a:solidFill>
          <a:ln w="38100">
            <a:solidFill>
              <a:schemeClr val="bg1">
                <a:lumMod val="85000"/>
              </a:schemeClr>
            </a:solidFill>
            <a:prstDash val="solid"/>
          </a:ln>
          <a:effectLst/>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9" name="67Text"/>
          <p:cNvSpPr txBox="1"/>
          <p:nvPr/>
        </p:nvSpPr>
        <p:spPr>
          <a:xfrm>
            <a:off x="5867400" y="1066800"/>
            <a:ext cx="1981200" cy="533399"/>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solidFill>
                  <a:prstClr val="black"/>
                </a:solidFill>
                <a:effectLst/>
                <a:uLnTx/>
                <a:uFillTx/>
                <a:latin typeface="Cambria Math" panose="02040503050406030204" pitchFamily="18" charset="0"/>
                <a:ea typeface="Cambria Math" panose="02040503050406030204" pitchFamily="18" charset="0"/>
                <a:cs typeface="+mn-cs"/>
              </a:rPr>
              <a:t>RowStripe</a:t>
            </a:r>
            <a:endParaRPr kumimoji="0" lang="en-US" sz="28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endParaRPr>
          </a:p>
        </p:txBody>
      </p:sp>
      <p:cxnSp>
        <p:nvCxnSpPr>
          <p:cNvPr id="40" name="Straight Arrow Connector 39"/>
          <p:cNvCxnSpPr>
            <a:stCxn id="38" idx="3"/>
            <a:endCxn id="38" idx="1"/>
          </p:cNvCxnSpPr>
          <p:nvPr/>
        </p:nvCxnSpPr>
        <p:spPr>
          <a:xfrm flipH="1">
            <a:off x="5867400" y="3314700"/>
            <a:ext cx="1981200" cy="0"/>
          </a:xfrm>
          <a:prstGeom prst="straightConnector1">
            <a:avLst/>
          </a:prstGeom>
          <a:ln w="38100" cap="rnd">
            <a:solidFill>
              <a:schemeClr val="bg2">
                <a:lumMod val="25000"/>
              </a:schemeClr>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41" name="67Text"/>
          <p:cNvSpPr txBox="1"/>
          <p:nvPr/>
        </p:nvSpPr>
        <p:spPr>
          <a:xfrm>
            <a:off x="5791200" y="3314700"/>
            <a:ext cx="2133600" cy="533399"/>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a:t>
            </a:r>
            <a:r>
              <a:rPr kumimoji="0" lang="en-US" sz="2800" b="0" i="0" u="none" strike="noStrike" kern="1200" cap="none" spc="0" normalizeH="0" baseline="0" noProof="0" dirty="0" err="1">
                <a:ln>
                  <a:noFill/>
                </a:ln>
                <a:solidFill>
                  <a:prstClr val="black"/>
                </a:solidFill>
                <a:effectLst/>
                <a:uLnTx/>
                <a:uFillTx/>
                <a:latin typeface="Cambria Math" panose="02040503050406030204" pitchFamily="18" charset="0"/>
                <a:ea typeface="Cambria Math" panose="02040503050406030204" pitchFamily="18" charset="0"/>
                <a:cs typeface="+mn-cs"/>
              </a:rPr>
              <a:t>RowStripe</a:t>
            </a:r>
            <a:endParaRPr kumimoji="0" lang="en-US" sz="28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endParaRPr>
          </a:p>
        </p:txBody>
      </p:sp>
      <p:sp>
        <p:nvSpPr>
          <p:cNvPr id="30" name="Rounded Rectangle 29"/>
          <p:cNvSpPr/>
          <p:nvPr/>
        </p:nvSpPr>
        <p:spPr>
          <a:xfrm>
            <a:off x="1295400" y="1066800"/>
            <a:ext cx="1981200" cy="4495800"/>
          </a:xfrm>
          <a:prstGeom prst="roundRect">
            <a:avLst>
              <a:gd name="adj" fmla="val 6749"/>
            </a:avLst>
          </a:prstGeom>
          <a:solidFill>
            <a:schemeClr val="bg1">
              <a:lumMod val="85000"/>
            </a:schemeClr>
          </a:solidFill>
          <a:ln w="38100">
            <a:solidFill>
              <a:schemeClr val="bg1">
                <a:lumMod val="85000"/>
              </a:schemeClr>
            </a:solidFill>
            <a:prstDash val="solid"/>
          </a:ln>
          <a:effectLst/>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title"/>
          </p:nvPr>
        </p:nvSpPr>
        <p:spPr/>
        <p:txBody>
          <a:bodyPr/>
          <a:lstStyle/>
          <a:p>
            <a:r>
              <a:rPr lang="en-US" sz="4000" dirty="0"/>
              <a:t>❸</a:t>
            </a:r>
            <a:r>
              <a:rPr lang="en-US" dirty="0"/>
              <a:t> Data Pattern</a:t>
            </a:r>
          </a:p>
        </p:txBody>
      </p:sp>
      <p:grpSp>
        <p:nvGrpSpPr>
          <p:cNvPr id="9" name="Group 8"/>
          <p:cNvGrpSpPr/>
          <p:nvPr/>
        </p:nvGrpSpPr>
        <p:grpSpPr>
          <a:xfrm>
            <a:off x="1514475" y="1600200"/>
            <a:ext cx="1524000" cy="1524000"/>
            <a:chOff x="6096000" y="4114800"/>
            <a:chExt cx="2133600" cy="1524000"/>
          </a:xfrm>
        </p:grpSpPr>
        <p:sp>
          <p:nvSpPr>
            <p:cNvPr id="4" name="RowY"/>
            <p:cNvSpPr/>
            <p:nvPr/>
          </p:nvSpPr>
          <p:spPr>
            <a:xfrm>
              <a:off x="6096000" y="5257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111111</a:t>
              </a:r>
            </a:p>
          </p:txBody>
        </p:sp>
        <p:sp>
          <p:nvSpPr>
            <p:cNvPr id="5" name="Row"/>
            <p:cNvSpPr/>
            <p:nvPr/>
          </p:nvSpPr>
          <p:spPr>
            <a:xfrm>
              <a:off x="6096000" y="4876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111111</a:t>
              </a:r>
            </a:p>
          </p:txBody>
        </p:sp>
        <p:sp>
          <p:nvSpPr>
            <p:cNvPr id="6" name="Row"/>
            <p:cNvSpPr/>
            <p:nvPr/>
          </p:nvSpPr>
          <p:spPr>
            <a:xfrm>
              <a:off x="6096000" y="4495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111111</a:t>
              </a:r>
            </a:p>
          </p:txBody>
        </p:sp>
        <p:sp>
          <p:nvSpPr>
            <p:cNvPr id="7" name="RowX"/>
            <p:cNvSpPr/>
            <p:nvPr/>
          </p:nvSpPr>
          <p:spPr>
            <a:xfrm>
              <a:off x="6096000" y="4114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111111</a:t>
              </a:r>
            </a:p>
          </p:txBody>
        </p:sp>
      </p:grpSp>
      <p:grpSp>
        <p:nvGrpSpPr>
          <p:cNvPr id="15" name="Group 14"/>
          <p:cNvGrpSpPr/>
          <p:nvPr/>
        </p:nvGrpSpPr>
        <p:grpSpPr>
          <a:xfrm>
            <a:off x="1533525" y="3848101"/>
            <a:ext cx="1524000" cy="1524000"/>
            <a:chOff x="6096000" y="4114800"/>
            <a:chExt cx="2133600" cy="1524000"/>
          </a:xfrm>
        </p:grpSpPr>
        <p:sp>
          <p:nvSpPr>
            <p:cNvPr id="16" name="RowY"/>
            <p:cNvSpPr/>
            <p:nvPr/>
          </p:nvSpPr>
          <p:spPr>
            <a:xfrm>
              <a:off x="6096000" y="5257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000000</a:t>
              </a:r>
            </a:p>
          </p:txBody>
        </p:sp>
        <p:sp>
          <p:nvSpPr>
            <p:cNvPr id="17" name="Row"/>
            <p:cNvSpPr/>
            <p:nvPr/>
          </p:nvSpPr>
          <p:spPr>
            <a:xfrm>
              <a:off x="6096000" y="4876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000000</a:t>
              </a:r>
            </a:p>
          </p:txBody>
        </p:sp>
        <p:sp>
          <p:nvSpPr>
            <p:cNvPr id="18" name="Row"/>
            <p:cNvSpPr/>
            <p:nvPr/>
          </p:nvSpPr>
          <p:spPr>
            <a:xfrm>
              <a:off x="6096000" y="4495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000000</a:t>
              </a:r>
            </a:p>
          </p:txBody>
        </p:sp>
        <p:sp>
          <p:nvSpPr>
            <p:cNvPr id="19" name="RowX"/>
            <p:cNvSpPr/>
            <p:nvPr/>
          </p:nvSpPr>
          <p:spPr>
            <a:xfrm>
              <a:off x="6096000" y="4114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000000</a:t>
              </a:r>
            </a:p>
          </p:txBody>
        </p:sp>
      </p:grpSp>
      <p:grpSp>
        <p:nvGrpSpPr>
          <p:cNvPr id="20" name="Group 19"/>
          <p:cNvGrpSpPr/>
          <p:nvPr/>
        </p:nvGrpSpPr>
        <p:grpSpPr>
          <a:xfrm>
            <a:off x="6096000" y="1600200"/>
            <a:ext cx="1524000" cy="1524000"/>
            <a:chOff x="6096000" y="4114800"/>
            <a:chExt cx="2133600" cy="1524000"/>
          </a:xfrm>
        </p:grpSpPr>
        <p:sp>
          <p:nvSpPr>
            <p:cNvPr id="21" name="RowY"/>
            <p:cNvSpPr/>
            <p:nvPr/>
          </p:nvSpPr>
          <p:spPr>
            <a:xfrm>
              <a:off x="6096000" y="5257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000000</a:t>
              </a:r>
            </a:p>
          </p:txBody>
        </p:sp>
        <p:sp>
          <p:nvSpPr>
            <p:cNvPr id="22" name="Row"/>
            <p:cNvSpPr/>
            <p:nvPr/>
          </p:nvSpPr>
          <p:spPr>
            <a:xfrm>
              <a:off x="6096000" y="4876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111111</a:t>
              </a:r>
            </a:p>
          </p:txBody>
        </p:sp>
        <p:sp>
          <p:nvSpPr>
            <p:cNvPr id="23" name="Row"/>
            <p:cNvSpPr/>
            <p:nvPr/>
          </p:nvSpPr>
          <p:spPr>
            <a:xfrm>
              <a:off x="6096000" y="4495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000000</a:t>
              </a:r>
            </a:p>
          </p:txBody>
        </p:sp>
        <p:sp>
          <p:nvSpPr>
            <p:cNvPr id="24" name="RowX"/>
            <p:cNvSpPr/>
            <p:nvPr/>
          </p:nvSpPr>
          <p:spPr>
            <a:xfrm>
              <a:off x="6096000" y="4114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111111</a:t>
              </a:r>
            </a:p>
          </p:txBody>
        </p:sp>
      </p:grpSp>
      <p:grpSp>
        <p:nvGrpSpPr>
          <p:cNvPr id="25" name="Group 24"/>
          <p:cNvGrpSpPr/>
          <p:nvPr/>
        </p:nvGrpSpPr>
        <p:grpSpPr>
          <a:xfrm>
            <a:off x="6096000" y="3848101"/>
            <a:ext cx="1524000" cy="1524000"/>
            <a:chOff x="6096000" y="4114800"/>
            <a:chExt cx="2133600" cy="1524000"/>
          </a:xfrm>
        </p:grpSpPr>
        <p:sp>
          <p:nvSpPr>
            <p:cNvPr id="26" name="RowY"/>
            <p:cNvSpPr/>
            <p:nvPr/>
          </p:nvSpPr>
          <p:spPr>
            <a:xfrm>
              <a:off x="6096000" y="5257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111111</a:t>
              </a:r>
            </a:p>
          </p:txBody>
        </p:sp>
        <p:sp>
          <p:nvSpPr>
            <p:cNvPr id="27" name="Row"/>
            <p:cNvSpPr/>
            <p:nvPr/>
          </p:nvSpPr>
          <p:spPr>
            <a:xfrm>
              <a:off x="6096000" y="4876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000000</a:t>
              </a:r>
            </a:p>
          </p:txBody>
        </p:sp>
        <p:sp>
          <p:nvSpPr>
            <p:cNvPr id="28" name="Row"/>
            <p:cNvSpPr/>
            <p:nvPr/>
          </p:nvSpPr>
          <p:spPr>
            <a:xfrm>
              <a:off x="6096000" y="4495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111111</a:t>
              </a:r>
            </a:p>
          </p:txBody>
        </p:sp>
        <p:sp>
          <p:nvSpPr>
            <p:cNvPr id="29" name="RowX"/>
            <p:cNvSpPr/>
            <p:nvPr/>
          </p:nvSpPr>
          <p:spPr>
            <a:xfrm>
              <a:off x="6096000" y="4114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000000</a:t>
              </a:r>
            </a:p>
          </p:txBody>
        </p:sp>
      </p:grpSp>
      <p:sp>
        <p:nvSpPr>
          <p:cNvPr id="32" name="67Text"/>
          <p:cNvSpPr txBox="1"/>
          <p:nvPr/>
        </p:nvSpPr>
        <p:spPr>
          <a:xfrm>
            <a:off x="1295400" y="1066800"/>
            <a:ext cx="1981200" cy="533399"/>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Solid</a:t>
            </a:r>
          </a:p>
        </p:txBody>
      </p:sp>
      <p:cxnSp>
        <p:nvCxnSpPr>
          <p:cNvPr id="34" name="Straight Arrow Connector 33"/>
          <p:cNvCxnSpPr>
            <a:stCxn id="30" idx="3"/>
            <a:endCxn id="30" idx="1"/>
          </p:cNvCxnSpPr>
          <p:nvPr/>
        </p:nvCxnSpPr>
        <p:spPr>
          <a:xfrm flipH="1">
            <a:off x="1295400" y="3314700"/>
            <a:ext cx="1981200" cy="0"/>
          </a:xfrm>
          <a:prstGeom prst="straightConnector1">
            <a:avLst/>
          </a:prstGeom>
          <a:ln w="38100" cap="rnd">
            <a:solidFill>
              <a:schemeClr val="bg2">
                <a:lumMod val="25000"/>
              </a:schemeClr>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3" name="67Text"/>
          <p:cNvSpPr txBox="1"/>
          <p:nvPr/>
        </p:nvSpPr>
        <p:spPr>
          <a:xfrm>
            <a:off x="1295400" y="3314700"/>
            <a:ext cx="1981200" cy="533399"/>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~Solid</a:t>
            </a:r>
          </a:p>
        </p:txBody>
      </p:sp>
      <p:sp>
        <p:nvSpPr>
          <p:cNvPr id="44" name="Wave 43"/>
          <p:cNvSpPr/>
          <p:nvPr/>
        </p:nvSpPr>
        <p:spPr>
          <a:xfrm rot="20625612">
            <a:off x="5258502" y="2483872"/>
            <a:ext cx="3213542" cy="1669534"/>
          </a:xfrm>
          <a:prstGeom prst="wave">
            <a:avLst>
              <a:gd name="adj1" fmla="val 12500"/>
              <a:gd name="adj2" fmla="val -357"/>
            </a:avLst>
          </a:prstGeom>
          <a:solidFill>
            <a:srgbClr val="FF0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Light"/>
                <a:ea typeface="+mn-ea"/>
                <a:cs typeface="+mn-cs"/>
              </a:rPr>
              <a:t>10x Errors</a:t>
            </a:r>
          </a:p>
        </p:txBody>
      </p:sp>
      <p:sp>
        <p:nvSpPr>
          <p:cNvPr id="45" name="Punchline"/>
          <p:cNvSpPr txBox="1"/>
          <p:nvPr/>
        </p:nvSpPr>
        <p:spPr>
          <a:xfrm>
            <a:off x="530003" y="5610166"/>
            <a:ext cx="8077200" cy="758308"/>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1" u="none" strike="noStrike" kern="1200" cap="none" spc="0" normalizeH="0" baseline="0" noProof="0" dirty="0">
                <a:ln>
                  <a:noFill/>
                </a:ln>
                <a:solidFill>
                  <a:srgbClr val="FF0000"/>
                </a:solidFill>
                <a:effectLst/>
                <a:uLnTx/>
                <a:uFillTx/>
                <a:latin typeface="Calibri Light"/>
                <a:ea typeface="+mn-ea"/>
                <a:cs typeface="+mn-cs"/>
              </a:rPr>
              <a:t>Errors affected by data stored in other cells </a:t>
            </a:r>
          </a:p>
        </p:txBody>
      </p:sp>
      <p:sp>
        <p:nvSpPr>
          <p:cNvPr id="8" name="Slide Number Placeholder 7"/>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D2B188-1D62-4FCA-8363-938AD4629BBB}" type="slidenum">
              <a:rPr kumimoji="0" lang="en-US" sz="2000" b="0" i="0" u="none" strike="noStrike" kern="1200" cap="none" spc="0" normalizeH="0" baseline="0" noProof="0" smtClean="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302</a:t>
            </a:fld>
            <a:endParaRPr kumimoji="0" lang="en-US" sz="2000" b="0" i="0" u="none" strike="noStrike" kern="1200" cap="none" spc="0" normalizeH="0" baseline="0" noProof="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endParaRPr>
          </a:p>
        </p:txBody>
      </p:sp>
    </p:spTree>
    <p:extLst>
      <p:ext uri="{BB962C8B-B14F-4D97-AF65-F5344CB8AC3E}">
        <p14:creationId xmlns:p14="http://schemas.microsoft.com/office/powerpoint/2010/main" val="42422449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5" grpId="0"/>
    </p:bld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6. Other Results (in Paper)</a:t>
            </a:r>
          </a:p>
        </p:txBody>
      </p:sp>
      <p:sp>
        <p:nvSpPr>
          <p:cNvPr id="3" name="Content Placeholder 2"/>
          <p:cNvSpPr>
            <a:spLocks noGrp="1"/>
          </p:cNvSpPr>
          <p:nvPr>
            <p:ph idx="1"/>
          </p:nvPr>
        </p:nvSpPr>
        <p:spPr/>
        <p:txBody>
          <a:bodyPr/>
          <a:lstStyle/>
          <a:p>
            <a:r>
              <a:rPr lang="en-US" sz="3200" i="1" dirty="0">
                <a:solidFill>
                  <a:schemeClr val="tx2"/>
                </a:solidFill>
              </a:rPr>
              <a:t>Victim Cells </a:t>
            </a:r>
            <a:r>
              <a:rPr lang="en-US" sz="3200" i="1" dirty="0">
                <a:solidFill>
                  <a:schemeClr val="tx2"/>
                </a:solidFill>
                <a:latin typeface="Cambria Math" panose="02040503050406030204" pitchFamily="18" charset="0"/>
                <a:ea typeface="Cambria Math" panose="02040503050406030204" pitchFamily="18" charset="0"/>
              </a:rPr>
              <a:t>≠</a:t>
            </a:r>
            <a:r>
              <a:rPr lang="en-US" sz="3200" i="1" dirty="0">
                <a:solidFill>
                  <a:schemeClr val="tx2"/>
                </a:solidFill>
                <a:ea typeface="Cambria Math" panose="02040503050406030204" pitchFamily="18" charset="0"/>
              </a:rPr>
              <a:t> Weak Cells (i.e., leaky cells)</a:t>
            </a:r>
          </a:p>
          <a:p>
            <a:pPr lvl="1"/>
            <a:r>
              <a:rPr lang="en-US" sz="2800" dirty="0">
                <a:ea typeface="Cambria Math" panose="02040503050406030204" pitchFamily="18" charset="0"/>
              </a:rPr>
              <a:t>Almost no overlap between them</a:t>
            </a:r>
          </a:p>
          <a:p>
            <a:pPr lvl="1"/>
            <a:endParaRPr lang="en-US" dirty="0"/>
          </a:p>
          <a:p>
            <a:r>
              <a:rPr lang="en-US" sz="3200" i="1" dirty="0">
                <a:solidFill>
                  <a:schemeClr val="tx2"/>
                </a:solidFill>
              </a:rPr>
              <a:t>Errors not strongly affected by temperature</a:t>
            </a:r>
          </a:p>
          <a:p>
            <a:pPr lvl="1"/>
            <a:r>
              <a:rPr lang="en-US" sz="2800" dirty="0"/>
              <a:t>Default temperature: </a:t>
            </a:r>
            <a:r>
              <a:rPr lang="en-US" sz="2600" dirty="0">
                <a:latin typeface="Cambria Math" panose="02040503050406030204" pitchFamily="18" charset="0"/>
                <a:ea typeface="Cambria Math" panose="02040503050406030204" pitchFamily="18" charset="0"/>
              </a:rPr>
              <a:t>50°C</a:t>
            </a:r>
          </a:p>
          <a:p>
            <a:pPr lvl="1"/>
            <a:r>
              <a:rPr lang="en-US" sz="2800" dirty="0"/>
              <a:t>At </a:t>
            </a:r>
            <a:r>
              <a:rPr lang="en-US" sz="2600" dirty="0">
                <a:latin typeface="Cambria Math" panose="02040503050406030204" pitchFamily="18" charset="0"/>
                <a:ea typeface="Cambria Math" panose="02040503050406030204" pitchFamily="18" charset="0"/>
              </a:rPr>
              <a:t>30°C</a:t>
            </a:r>
            <a:r>
              <a:rPr lang="en-US" sz="2800" dirty="0"/>
              <a:t> and </a:t>
            </a:r>
            <a:r>
              <a:rPr lang="en-US" sz="2600" dirty="0">
                <a:latin typeface="Cambria Math" panose="02040503050406030204" pitchFamily="18" charset="0"/>
                <a:ea typeface="Cambria Math" panose="02040503050406030204" pitchFamily="18" charset="0"/>
              </a:rPr>
              <a:t>70°C</a:t>
            </a:r>
            <a:r>
              <a:rPr lang="en-US" sz="2800" dirty="0"/>
              <a:t>, number of errors changes </a:t>
            </a:r>
            <a:r>
              <a:rPr lang="en-US" sz="2600" dirty="0">
                <a:latin typeface="Cambria Math" panose="02040503050406030204" pitchFamily="18" charset="0"/>
                <a:ea typeface="Cambria Math" panose="02040503050406030204" pitchFamily="18" charset="0"/>
              </a:rPr>
              <a:t>&lt;15%</a:t>
            </a:r>
          </a:p>
          <a:p>
            <a:pPr lvl="1"/>
            <a:endParaRPr lang="en-US" dirty="0">
              <a:ea typeface="Cambria Math" panose="02040503050406030204" pitchFamily="18" charset="0"/>
            </a:endParaRPr>
          </a:p>
          <a:p>
            <a:r>
              <a:rPr lang="en-US" sz="3200" i="1" dirty="0">
                <a:solidFill>
                  <a:srgbClr val="FF0000"/>
                </a:solidFill>
                <a:ea typeface="Cambria Math" panose="02040503050406030204" pitchFamily="18" charset="0"/>
              </a:rPr>
              <a:t>Errors are repeatable</a:t>
            </a:r>
          </a:p>
          <a:p>
            <a:pPr lvl="1"/>
            <a:r>
              <a:rPr lang="en-US" sz="2800" dirty="0">
                <a:ea typeface="Cambria Math" panose="02040503050406030204" pitchFamily="18" charset="0"/>
              </a:rPr>
              <a:t>Across ten iterations of testing, &gt;</a:t>
            </a:r>
            <a:r>
              <a:rPr lang="en-US" sz="2600" dirty="0">
                <a:latin typeface="Cambria Math" panose="02040503050406030204" pitchFamily="18" charset="0"/>
                <a:ea typeface="Cambria Math" panose="02040503050406030204" pitchFamily="18" charset="0"/>
              </a:rPr>
              <a:t>70%</a:t>
            </a:r>
            <a:r>
              <a:rPr lang="en-US" sz="2800" dirty="0">
                <a:ea typeface="Cambria Math" panose="02040503050406030204" pitchFamily="18" charset="0"/>
              </a:rPr>
              <a:t> of victim cells had errors in every iteration</a:t>
            </a:r>
          </a:p>
          <a:p>
            <a:pPr lvl="1"/>
            <a:endParaRPr lang="en-US" dirty="0"/>
          </a:p>
          <a:p>
            <a:pPr lvl="1"/>
            <a:endParaRPr lang="en-US" sz="2800" dirty="0"/>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D2B188-1D62-4FCA-8363-938AD4629BBB}" type="slidenum">
              <a:rPr kumimoji="0" lang="en-US" sz="2000" b="0" i="0" u="none" strike="noStrike" kern="1200" cap="none" spc="0" normalizeH="0" baseline="0" noProof="0" smtClean="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303</a:t>
            </a:fld>
            <a:endParaRPr kumimoji="0" lang="en-US" sz="2000" b="0" i="0" u="none" strike="noStrike" kern="1200" cap="none" spc="0" normalizeH="0" baseline="0" noProof="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endParaRPr>
          </a:p>
        </p:txBody>
      </p:sp>
    </p:spTree>
    <p:extLst>
      <p:ext uri="{BB962C8B-B14F-4D97-AF65-F5344CB8AC3E}">
        <p14:creationId xmlns:p14="http://schemas.microsoft.com/office/powerpoint/2010/main" val="24794459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4" end="4"/>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7" end="7"/>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6. Other Results (in Paper) cont’d</a:t>
            </a:r>
          </a:p>
        </p:txBody>
      </p:sp>
      <p:sp>
        <p:nvSpPr>
          <p:cNvPr id="3" name="Content Placeholder 2"/>
          <p:cNvSpPr>
            <a:spLocks noGrp="1"/>
          </p:cNvSpPr>
          <p:nvPr>
            <p:ph idx="1"/>
          </p:nvPr>
        </p:nvSpPr>
        <p:spPr/>
        <p:txBody>
          <a:bodyPr/>
          <a:lstStyle/>
          <a:p>
            <a:r>
              <a:rPr lang="en-US" sz="3200" i="1" dirty="0">
                <a:solidFill>
                  <a:schemeClr val="tx2"/>
                </a:solidFill>
              </a:rPr>
              <a:t>As many as </a:t>
            </a:r>
            <a:r>
              <a:rPr lang="en-US" sz="3000" dirty="0">
                <a:solidFill>
                  <a:schemeClr val="tx2"/>
                </a:solidFill>
                <a:latin typeface="Cambria Math" panose="02040503050406030204" pitchFamily="18" charset="0"/>
                <a:ea typeface="Cambria Math" panose="02040503050406030204" pitchFamily="18" charset="0"/>
              </a:rPr>
              <a:t>4</a:t>
            </a:r>
            <a:r>
              <a:rPr lang="en-US" sz="3200" i="1" dirty="0">
                <a:solidFill>
                  <a:schemeClr val="tx2"/>
                </a:solidFill>
              </a:rPr>
              <a:t> errors per cache-line</a:t>
            </a:r>
            <a:endParaRPr lang="en-US" sz="3200" i="1" dirty="0">
              <a:solidFill>
                <a:schemeClr val="tx2"/>
              </a:solidFill>
              <a:ea typeface="Cambria Math" panose="02040503050406030204" pitchFamily="18" charset="0"/>
            </a:endParaRPr>
          </a:p>
          <a:p>
            <a:pPr lvl="1"/>
            <a:r>
              <a:rPr lang="en-US" sz="2800" dirty="0">
                <a:ea typeface="Cambria Math" panose="02040503050406030204" pitchFamily="18" charset="0"/>
              </a:rPr>
              <a:t>Simple ECC (e.g., SECDED) cannot prevent all errors</a:t>
            </a:r>
          </a:p>
          <a:p>
            <a:pPr lvl="1"/>
            <a:endParaRPr lang="en-US" dirty="0"/>
          </a:p>
          <a:p>
            <a:r>
              <a:rPr lang="en-US" sz="3200" i="1" dirty="0">
                <a:solidFill>
                  <a:schemeClr val="tx2"/>
                </a:solidFill>
              </a:rPr>
              <a:t>Number of cells &amp; rows affected by aggressor</a:t>
            </a:r>
          </a:p>
          <a:p>
            <a:pPr lvl="1"/>
            <a:r>
              <a:rPr lang="en-US" sz="2800" dirty="0"/>
              <a:t>Victims cells per aggressor:  </a:t>
            </a:r>
            <a:r>
              <a:rPr lang="en-US" sz="2600" dirty="0">
                <a:latin typeface="Cambria Math" panose="02040503050406030204" pitchFamily="18" charset="0"/>
                <a:ea typeface="Cambria Math" panose="02040503050406030204" pitchFamily="18" charset="0"/>
              </a:rPr>
              <a:t>≤110</a:t>
            </a:r>
          </a:p>
          <a:p>
            <a:pPr lvl="1"/>
            <a:r>
              <a:rPr lang="en-US" sz="2800" dirty="0"/>
              <a:t>Victims rows per aggressor:  </a:t>
            </a:r>
            <a:r>
              <a:rPr lang="en-US" sz="2600" dirty="0">
                <a:latin typeface="Cambria Math" panose="02040503050406030204" pitchFamily="18" charset="0"/>
                <a:ea typeface="Cambria Math" panose="02040503050406030204" pitchFamily="18" charset="0"/>
              </a:rPr>
              <a:t>≤9</a:t>
            </a:r>
          </a:p>
          <a:p>
            <a:pPr lvl="1"/>
            <a:endParaRPr lang="en-US" dirty="0">
              <a:ea typeface="Cambria Math" panose="02040503050406030204" pitchFamily="18" charset="0"/>
            </a:endParaRPr>
          </a:p>
          <a:p>
            <a:r>
              <a:rPr lang="en-US" sz="3200" i="1" dirty="0">
                <a:solidFill>
                  <a:schemeClr val="tx2"/>
                </a:solidFill>
                <a:ea typeface="Cambria Math" panose="02040503050406030204" pitchFamily="18" charset="0"/>
              </a:rPr>
              <a:t>Cells affected by two aggressors on either side</a:t>
            </a:r>
          </a:p>
          <a:p>
            <a:pPr lvl="1"/>
            <a:r>
              <a:rPr lang="en-US" sz="2800" dirty="0">
                <a:ea typeface="Cambria Math" panose="02040503050406030204" pitchFamily="18" charset="0"/>
              </a:rPr>
              <a:t>Very small fraction of victim cells (</a:t>
            </a:r>
            <a:r>
              <a:rPr lang="en-US" sz="2600" dirty="0">
                <a:latin typeface="Cambria Math" panose="02040503050406030204" pitchFamily="18" charset="0"/>
                <a:ea typeface="Cambria Math" panose="02040503050406030204" pitchFamily="18" charset="0"/>
              </a:rPr>
              <a:t>&lt;100</a:t>
            </a:r>
            <a:r>
              <a:rPr lang="en-US" sz="2800" dirty="0">
                <a:ea typeface="Cambria Math" panose="02040503050406030204" pitchFamily="18" charset="0"/>
              </a:rPr>
              <a:t>) have an error when either one of the aggressors is toggled</a:t>
            </a:r>
            <a:endParaRPr lang="en-US" dirty="0"/>
          </a:p>
          <a:p>
            <a:pPr lvl="1"/>
            <a:endParaRPr lang="en-US" sz="2800" dirty="0"/>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D2B188-1D62-4FCA-8363-938AD4629BBB}" type="slidenum">
              <a:rPr kumimoji="0" lang="en-US" sz="2000" b="0" i="0" u="none" strike="noStrike" kern="1200" cap="none" spc="0" normalizeH="0" baseline="0" noProof="0" smtClean="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304</a:t>
            </a:fld>
            <a:endParaRPr kumimoji="0" lang="en-US" sz="2000" b="0" i="0" u="none" strike="noStrike" kern="1200" cap="none" spc="0" normalizeH="0" baseline="0" noProof="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endParaRPr>
          </a:p>
        </p:txBody>
      </p:sp>
    </p:spTree>
    <p:extLst>
      <p:ext uri="{BB962C8B-B14F-4D97-AF65-F5344CB8AC3E}">
        <p14:creationId xmlns:p14="http://schemas.microsoft.com/office/powerpoint/2010/main" val="17150979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4" end="4"/>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7" end="7"/>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Some Potential Solutions</a:t>
            </a:r>
          </a:p>
        </p:txBody>
      </p:sp>
      <p:sp>
        <p:nvSpPr>
          <p:cNvPr id="5" name="Slide Number Placeholder 4"/>
          <p:cNvSpPr>
            <a:spLocks noGrp="1"/>
          </p:cNvSpPr>
          <p:nvPr>
            <p:ph type="sldNum" sz="quarter" idx="4294967295"/>
          </p:nvPr>
        </p:nvSpPr>
        <p:spPr>
          <a:xfrm>
            <a:off x="8077200" y="6381328"/>
            <a:ext cx="685800"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D2B188-1D62-4FCA-8363-938AD4629BBB}" type="slidenum">
              <a:rPr kumimoji="0" lang="en-US" sz="1600" b="0" i="0" u="none" strike="noStrike" kern="1200" cap="none" spc="0" normalizeH="0" baseline="0" noProof="0" smtClean="0">
                <a:ln>
                  <a:noFill/>
                </a:ln>
                <a:solidFill>
                  <a:prstClr val="black">
                    <a:tint val="75000"/>
                  </a:prstClr>
                </a:solidFill>
                <a:effectLst/>
                <a:uLnTx/>
                <a:uFillTx/>
                <a:latin typeface="Garamond" charset="0"/>
                <a:ea typeface="+mn-ea"/>
                <a:cs typeface="Arial" charset="0"/>
              </a:rPr>
              <a:pPr marL="0" marR="0" lvl="0" indent="0" algn="r" defTabSz="914400" rtl="0" eaLnBrk="1" fontAlgn="auto" latinLnBrk="0" hangingPunct="1">
                <a:lnSpc>
                  <a:spcPct val="100000"/>
                </a:lnSpc>
                <a:spcBef>
                  <a:spcPts val="0"/>
                </a:spcBef>
                <a:spcAft>
                  <a:spcPts val="0"/>
                </a:spcAft>
                <a:buClrTx/>
                <a:buSzTx/>
                <a:buFontTx/>
                <a:buNone/>
                <a:tabLst/>
                <a:defRPr/>
              </a:pPr>
              <a:t>305</a:t>
            </a:fld>
            <a:r>
              <a:rPr kumimoji="0" lang="en-US" sz="1600" b="0" i="0" u="none" strike="noStrike" kern="1200" cap="none" spc="0" normalizeH="0" baseline="0" noProof="0" dirty="0">
                <a:ln>
                  <a:noFill/>
                </a:ln>
                <a:solidFill>
                  <a:prstClr val="black">
                    <a:tint val="75000"/>
                  </a:prstClr>
                </a:solidFill>
                <a:effectLst/>
                <a:uLnTx/>
                <a:uFillTx/>
                <a:latin typeface="Garamond" charset="0"/>
                <a:ea typeface="+mn-ea"/>
                <a:cs typeface="Arial" charset="0"/>
              </a:rPr>
              <a:t> </a:t>
            </a:r>
          </a:p>
        </p:txBody>
      </p:sp>
      <p:sp>
        <p:nvSpPr>
          <p:cNvPr id="6" name="RedBox"/>
          <p:cNvSpPr/>
          <p:nvPr/>
        </p:nvSpPr>
        <p:spPr>
          <a:xfrm>
            <a:off x="380999" y="1219200"/>
            <a:ext cx="8382001" cy="914400"/>
          </a:xfrm>
          <a:prstGeom prst="roundRect">
            <a:avLst/>
          </a:prstGeom>
          <a:solidFill>
            <a:srgbClr val="FF0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prstClr val="white"/>
                </a:solidFill>
                <a:effectLst/>
                <a:uLnTx/>
                <a:uFillTx/>
                <a:latin typeface="Calibri"/>
                <a:ea typeface="+mn-ea"/>
                <a:cs typeface="+mn-cs"/>
              </a:rPr>
              <a:t>Cost</a:t>
            </a:r>
          </a:p>
        </p:txBody>
      </p:sp>
      <p:sp>
        <p:nvSpPr>
          <p:cNvPr id="11" name="TextBox 10"/>
          <p:cNvSpPr txBox="1"/>
          <p:nvPr/>
        </p:nvSpPr>
        <p:spPr>
          <a:xfrm>
            <a:off x="381000" y="1219200"/>
            <a:ext cx="5105400" cy="914400"/>
          </a:xfrm>
          <a:prstGeom prst="rect">
            <a:avLst/>
          </a:prstGeom>
          <a:noFill/>
        </p:spPr>
        <p:txBody>
          <a:bodyPr wrap="square" rtlCol="0" anchor="ctr">
            <a:noAutofit/>
          </a:bodyPr>
          <a:lstStyle/>
          <a:p>
            <a:pPr marL="282575" marR="0" lvl="0" indent="-28257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3200" b="0" i="0" u="none" strike="noStrike" kern="1200" cap="none" spc="0" normalizeH="0" baseline="0" noProof="0" dirty="0">
                <a:ln>
                  <a:noFill/>
                </a:ln>
                <a:solidFill>
                  <a:prstClr val="black"/>
                </a:solidFill>
                <a:effectLst/>
                <a:uLnTx/>
                <a:uFillTx/>
                <a:latin typeface="Calibri Light"/>
                <a:ea typeface="+mn-ea"/>
                <a:cs typeface="+mn-cs"/>
              </a:rPr>
              <a:t>Make better DRAM chips</a:t>
            </a:r>
          </a:p>
        </p:txBody>
      </p:sp>
      <p:sp>
        <p:nvSpPr>
          <p:cNvPr id="12" name="RedBox"/>
          <p:cNvSpPr/>
          <p:nvPr/>
        </p:nvSpPr>
        <p:spPr>
          <a:xfrm>
            <a:off x="380998" y="3841750"/>
            <a:ext cx="8382001" cy="914400"/>
          </a:xfrm>
          <a:prstGeom prst="roundRect">
            <a:avLst/>
          </a:prstGeom>
          <a:solidFill>
            <a:srgbClr val="FF0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prstClr val="white"/>
                </a:solidFill>
                <a:effectLst/>
                <a:uLnTx/>
                <a:uFillTx/>
                <a:latin typeface="Calibri"/>
                <a:ea typeface="+mn-ea"/>
                <a:cs typeface="+mn-cs"/>
              </a:rPr>
              <a:t>Cost, Power</a:t>
            </a:r>
          </a:p>
        </p:txBody>
      </p:sp>
      <p:sp>
        <p:nvSpPr>
          <p:cNvPr id="13" name="TextBox 12"/>
          <p:cNvSpPr txBox="1"/>
          <p:nvPr/>
        </p:nvSpPr>
        <p:spPr>
          <a:xfrm>
            <a:off x="380999" y="3841750"/>
            <a:ext cx="4190999" cy="914400"/>
          </a:xfrm>
          <a:prstGeom prst="rect">
            <a:avLst/>
          </a:prstGeom>
          <a:noFill/>
        </p:spPr>
        <p:txBody>
          <a:bodyPr wrap="square" rtlCol="0" anchor="ctr">
            <a:noAutofit/>
          </a:bodyPr>
          <a:lstStyle/>
          <a:p>
            <a:pPr marL="282575" marR="0" lvl="0" indent="-28257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3200" b="0" i="0" u="none" strike="noStrike" kern="1200" cap="none" spc="0" normalizeH="0" baseline="0" noProof="0" dirty="0">
                <a:ln>
                  <a:noFill/>
                </a:ln>
                <a:solidFill>
                  <a:prstClr val="black"/>
                </a:solidFill>
                <a:effectLst/>
                <a:uLnTx/>
                <a:uFillTx/>
                <a:latin typeface="Calibri Light"/>
                <a:ea typeface="+mn-ea"/>
                <a:cs typeface="+mn-cs"/>
              </a:rPr>
              <a:t>Sophisticated ECC</a:t>
            </a:r>
          </a:p>
        </p:txBody>
      </p:sp>
      <p:sp>
        <p:nvSpPr>
          <p:cNvPr id="14" name="RedBox"/>
          <p:cNvSpPr/>
          <p:nvPr/>
        </p:nvSpPr>
        <p:spPr>
          <a:xfrm>
            <a:off x="380998" y="2530475"/>
            <a:ext cx="8382001" cy="914400"/>
          </a:xfrm>
          <a:prstGeom prst="roundRect">
            <a:avLst/>
          </a:prstGeom>
          <a:solidFill>
            <a:srgbClr val="FF0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prstClr val="white"/>
                </a:solidFill>
                <a:effectLst/>
                <a:uLnTx/>
                <a:uFillTx/>
                <a:latin typeface="Calibri"/>
                <a:ea typeface="+mn-ea"/>
                <a:cs typeface="+mn-cs"/>
              </a:rPr>
              <a:t>Power, Performance</a:t>
            </a:r>
          </a:p>
        </p:txBody>
      </p:sp>
      <p:sp>
        <p:nvSpPr>
          <p:cNvPr id="15" name="TextBox 14"/>
          <p:cNvSpPr txBox="1"/>
          <p:nvPr/>
        </p:nvSpPr>
        <p:spPr>
          <a:xfrm>
            <a:off x="380999" y="2530475"/>
            <a:ext cx="4191000" cy="914400"/>
          </a:xfrm>
          <a:prstGeom prst="rect">
            <a:avLst/>
          </a:prstGeom>
          <a:noFill/>
        </p:spPr>
        <p:txBody>
          <a:bodyPr wrap="square" rtlCol="0" anchor="ctr">
            <a:noAutofit/>
          </a:bodyPr>
          <a:lstStyle/>
          <a:p>
            <a:pPr marL="282575" marR="0" lvl="0" indent="-28257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3200" b="0" i="0" u="none" strike="noStrike" kern="1200" cap="none" spc="0" normalizeH="0" baseline="0" noProof="0" dirty="0">
                <a:ln>
                  <a:noFill/>
                </a:ln>
                <a:solidFill>
                  <a:prstClr val="black"/>
                </a:solidFill>
                <a:effectLst/>
                <a:uLnTx/>
                <a:uFillTx/>
                <a:latin typeface="Calibri Light"/>
                <a:ea typeface="+mn-ea"/>
                <a:cs typeface="+mn-cs"/>
              </a:rPr>
              <a:t>Refresh frequently</a:t>
            </a:r>
          </a:p>
        </p:txBody>
      </p:sp>
      <p:sp>
        <p:nvSpPr>
          <p:cNvPr id="16" name="RedBox"/>
          <p:cNvSpPr/>
          <p:nvPr/>
        </p:nvSpPr>
        <p:spPr>
          <a:xfrm>
            <a:off x="380998" y="5153025"/>
            <a:ext cx="8382001" cy="914400"/>
          </a:xfrm>
          <a:prstGeom prst="roundRect">
            <a:avLst/>
          </a:prstGeom>
          <a:solidFill>
            <a:srgbClr val="FF0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prstClr val="white"/>
                </a:solidFill>
                <a:effectLst/>
                <a:uLnTx/>
                <a:uFillTx/>
                <a:latin typeface="Calibri"/>
                <a:ea typeface="+mn-ea"/>
                <a:cs typeface="+mn-cs"/>
              </a:rPr>
              <a:t>Cost, Power, Complexity</a:t>
            </a:r>
          </a:p>
        </p:txBody>
      </p:sp>
      <p:sp>
        <p:nvSpPr>
          <p:cNvPr id="17" name="TextBox 16"/>
          <p:cNvSpPr txBox="1"/>
          <p:nvPr/>
        </p:nvSpPr>
        <p:spPr>
          <a:xfrm>
            <a:off x="380999" y="5153025"/>
            <a:ext cx="4190999" cy="914400"/>
          </a:xfrm>
          <a:prstGeom prst="rect">
            <a:avLst/>
          </a:prstGeom>
          <a:noFill/>
        </p:spPr>
        <p:txBody>
          <a:bodyPr wrap="square" rtlCol="0" anchor="ctr">
            <a:noAutofit/>
          </a:bodyPr>
          <a:lstStyle/>
          <a:p>
            <a:pPr marL="282575" marR="0" lvl="0" indent="-28257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3200" b="0" i="0" u="none" strike="noStrike" kern="1200" cap="none" spc="0" normalizeH="0" baseline="0" noProof="0" dirty="0">
                <a:ln>
                  <a:noFill/>
                </a:ln>
                <a:solidFill>
                  <a:prstClr val="black"/>
                </a:solidFill>
                <a:effectLst/>
                <a:uLnTx/>
                <a:uFillTx/>
                <a:latin typeface="Calibri Light"/>
                <a:ea typeface="+mn-ea"/>
                <a:cs typeface="+mn-cs"/>
              </a:rPr>
              <a:t>Access counters </a:t>
            </a:r>
          </a:p>
        </p:txBody>
      </p:sp>
    </p:spTree>
    <p:extLst>
      <p:ext uri="{BB962C8B-B14F-4D97-AF65-F5344CB8AC3E}">
        <p14:creationId xmlns:p14="http://schemas.microsoft.com/office/powerpoint/2010/main" val="395827907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2" grpId="0" animBg="1"/>
      <p:bldP spid="14" grpId="0" animBg="1"/>
      <p:bldP spid="16" grpId="0" animBg="1"/>
    </p:bld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Naive Solutions</a:t>
            </a:r>
          </a:p>
        </p:txBody>
      </p:sp>
      <p:sp>
        <p:nvSpPr>
          <p:cNvPr id="3" name="Content Placeholder 2"/>
          <p:cNvSpPr>
            <a:spLocks noGrp="1"/>
          </p:cNvSpPr>
          <p:nvPr>
            <p:ph idx="1"/>
          </p:nvPr>
        </p:nvSpPr>
        <p:spPr/>
        <p:txBody>
          <a:bodyPr/>
          <a:lstStyle/>
          <a:p>
            <a:pPr marL="0" indent="0">
              <a:buNone/>
            </a:pPr>
            <a:r>
              <a:rPr lang="en-US" sz="3200" i="1" dirty="0">
                <a:solidFill>
                  <a:schemeClr val="tx2"/>
                </a:solidFill>
              </a:rPr>
              <a:t>❶</a:t>
            </a:r>
            <a:r>
              <a:rPr lang="en-US" dirty="0"/>
              <a:t> </a:t>
            </a:r>
            <a:r>
              <a:rPr lang="en-US" i="1" dirty="0">
                <a:solidFill>
                  <a:schemeClr val="tx2"/>
                </a:solidFill>
              </a:rPr>
              <a:t>Throttle accesses to same row</a:t>
            </a:r>
          </a:p>
          <a:p>
            <a:pPr lvl="1"/>
            <a:r>
              <a:rPr lang="en-US" sz="2800" dirty="0"/>
              <a:t>Limit access-interval: </a:t>
            </a:r>
            <a:r>
              <a:rPr lang="en-US" sz="2600" dirty="0">
                <a:solidFill>
                  <a:srgbClr val="FF0000"/>
                </a:solidFill>
                <a:latin typeface="Cambria Math" panose="02040503050406030204" pitchFamily="18" charset="0"/>
                <a:ea typeface="Cambria Math" panose="02040503050406030204" pitchFamily="18" charset="0"/>
              </a:rPr>
              <a:t>≥500ns</a:t>
            </a:r>
          </a:p>
          <a:p>
            <a:pPr lvl="1"/>
            <a:r>
              <a:rPr lang="en-US" sz="2800" dirty="0">
                <a:ea typeface="Cambria Math" panose="02040503050406030204" pitchFamily="18" charset="0"/>
              </a:rPr>
              <a:t>Limit number of accesses: </a:t>
            </a:r>
            <a:r>
              <a:rPr lang="en-US" sz="2600" dirty="0">
                <a:solidFill>
                  <a:srgbClr val="FF0000"/>
                </a:solidFill>
                <a:latin typeface="Cambria Math" panose="02040503050406030204" pitchFamily="18" charset="0"/>
                <a:ea typeface="Cambria Math" panose="02040503050406030204" pitchFamily="18" charset="0"/>
              </a:rPr>
              <a:t>≤128K</a:t>
            </a:r>
            <a:r>
              <a:rPr lang="en-US" sz="2600" dirty="0">
                <a:latin typeface="Cambria Math" panose="02040503050406030204" pitchFamily="18" charset="0"/>
                <a:ea typeface="Cambria Math" panose="02040503050406030204" pitchFamily="18" charset="0"/>
              </a:rPr>
              <a:t> (=64ms/500ns)</a:t>
            </a:r>
          </a:p>
          <a:p>
            <a:pPr marL="742950" indent="-742950">
              <a:buFont typeface="+mj-lt"/>
              <a:buAutoNum type="arabicPeriod"/>
            </a:pPr>
            <a:endParaRPr lang="en-US" dirty="0"/>
          </a:p>
          <a:p>
            <a:pPr marL="0" indent="0">
              <a:buNone/>
            </a:pPr>
            <a:r>
              <a:rPr lang="en-US" sz="3200" i="1" dirty="0">
                <a:solidFill>
                  <a:schemeClr val="tx2"/>
                </a:solidFill>
              </a:rPr>
              <a:t>❷ </a:t>
            </a:r>
            <a:r>
              <a:rPr lang="en-US" i="1" dirty="0">
                <a:solidFill>
                  <a:schemeClr val="tx2"/>
                </a:solidFill>
              </a:rPr>
              <a:t>Refresh more frequently</a:t>
            </a:r>
          </a:p>
          <a:p>
            <a:pPr lvl="1"/>
            <a:r>
              <a:rPr lang="en-US" sz="2800" dirty="0"/>
              <a:t>Shorten refresh-interval by </a:t>
            </a:r>
            <a:r>
              <a:rPr lang="en-US" sz="2600" dirty="0">
                <a:solidFill>
                  <a:srgbClr val="FF0000"/>
                </a:solidFill>
                <a:latin typeface="Cambria Math" panose="02040503050406030204" pitchFamily="18" charset="0"/>
                <a:ea typeface="Cambria Math" panose="02040503050406030204" pitchFamily="18" charset="0"/>
              </a:rPr>
              <a:t>~7x</a:t>
            </a:r>
          </a:p>
          <a:p>
            <a:endParaRPr lang="en-US" dirty="0">
              <a:ea typeface="Cambria Math" panose="02040503050406030204" pitchFamily="18" charset="0"/>
            </a:endParaRPr>
          </a:p>
          <a:p>
            <a:pPr marL="0" indent="0">
              <a:buNone/>
            </a:pPr>
            <a:r>
              <a:rPr lang="en-US" i="1" dirty="0">
                <a:solidFill>
                  <a:srgbClr val="FF0000"/>
                </a:solidFill>
                <a:ea typeface="Cambria Math" panose="02040503050406030204" pitchFamily="18" charset="0"/>
              </a:rPr>
              <a:t>Both naive solutions introduce significant overhead in performance and power</a:t>
            </a:r>
          </a:p>
          <a:p>
            <a:endParaRPr lang="en-US" dirty="0">
              <a:ea typeface="Cambria Math" panose="02040503050406030204" pitchFamily="18" charset="0"/>
            </a:endParaRP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D2B188-1D62-4FCA-8363-938AD4629BBB}" type="slidenum">
              <a:rPr kumimoji="0" lang="en-US" sz="2000" b="0" i="0" u="none" strike="noStrike" kern="1200" cap="none" spc="0" normalizeH="0" baseline="0" noProof="0" smtClean="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306</a:t>
            </a:fld>
            <a:endParaRPr kumimoji="0" lang="en-US" sz="2000" b="0" i="0" u="none" strike="noStrike" kern="1200" cap="none" spc="0" normalizeH="0" baseline="0" noProof="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endParaRPr>
          </a:p>
        </p:txBody>
      </p:sp>
    </p:spTree>
    <p:extLst>
      <p:ext uri="{BB962C8B-B14F-4D97-AF65-F5344CB8AC3E}">
        <p14:creationId xmlns:p14="http://schemas.microsoft.com/office/powerpoint/2010/main" val="29881605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Apple’s Patch for </a:t>
            </a:r>
            <a:r>
              <a:rPr lang="en-US" dirty="0" err="1"/>
              <a:t>RowHammer</a:t>
            </a:r>
            <a:endParaRPr lang="en-US" dirty="0"/>
          </a:p>
        </p:txBody>
      </p:sp>
      <p:sp>
        <p:nvSpPr>
          <p:cNvPr id="3" name="Content Placeholder 2"/>
          <p:cNvSpPr>
            <a:spLocks noGrp="1"/>
          </p:cNvSpPr>
          <p:nvPr>
            <p:ph idx="1"/>
          </p:nvPr>
        </p:nvSpPr>
        <p:spPr/>
        <p:txBody>
          <a:bodyPr/>
          <a:lstStyle/>
          <a:p>
            <a:r>
              <a:rPr lang="en-US" dirty="0">
                <a:hlinkClick r:id="rId2"/>
              </a:rPr>
              <a:t>https://support.apple.com/en-gb/HT204934</a:t>
            </a:r>
            <a:r>
              <a:rPr lang="en-US" dirty="0"/>
              <a:t> </a:t>
            </a:r>
          </a:p>
          <a:p>
            <a:endParaRPr lang="en-US" dirty="0"/>
          </a:p>
          <a:p>
            <a:endParaRPr lang="en-US" dirty="0"/>
          </a:p>
          <a:p>
            <a:endParaRPr lang="en-US" dirty="0"/>
          </a:p>
        </p:txBody>
      </p:sp>
      <p:pic>
        <p:nvPicPr>
          <p:cNvPr id="5" name="Picture 4"/>
          <p:cNvPicPr>
            <a:picLocks noChangeAspect="1"/>
          </p:cNvPicPr>
          <p:nvPr/>
        </p:nvPicPr>
        <p:blipFill>
          <a:blip r:embed="rId3"/>
          <a:stretch>
            <a:fillRect/>
          </a:stretch>
        </p:blipFill>
        <p:spPr>
          <a:xfrm>
            <a:off x="0" y="2336710"/>
            <a:ext cx="9144000" cy="3180522"/>
          </a:xfrm>
          <a:prstGeom prst="rect">
            <a:avLst/>
          </a:prstGeom>
        </p:spPr>
      </p:pic>
      <p:sp>
        <p:nvSpPr>
          <p:cNvPr id="6" name="AutoShape 25"/>
          <p:cNvSpPr>
            <a:spLocks noChangeArrowheads="1"/>
          </p:cNvSpPr>
          <p:nvPr/>
        </p:nvSpPr>
        <p:spPr bwMode="auto">
          <a:xfrm>
            <a:off x="2915816" y="3717032"/>
            <a:ext cx="5616624" cy="360040"/>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itchFamily="-107" charset="0"/>
              <a:ea typeface="Arial" pitchFamily="-107" charset="0"/>
              <a:cs typeface="Arial" pitchFamily="-107" charset="0"/>
            </a:endParaRPr>
          </a:p>
        </p:txBody>
      </p:sp>
      <p:sp>
        <p:nvSpPr>
          <p:cNvPr id="4" name="TextBox 3"/>
          <p:cNvSpPr txBox="1"/>
          <p:nvPr/>
        </p:nvSpPr>
        <p:spPr>
          <a:xfrm>
            <a:off x="2286234" y="5805264"/>
            <a:ext cx="422998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FF"/>
                </a:solidFill>
                <a:effectLst/>
                <a:uLnTx/>
                <a:uFillTx/>
                <a:latin typeface="Tahoma"/>
                <a:ea typeface="+mn-ea"/>
                <a:cs typeface="+mn-cs"/>
              </a:rPr>
              <a:t>HP and Lenovo released similar patches</a:t>
            </a:r>
          </a:p>
        </p:txBody>
      </p:sp>
    </p:spTree>
    <p:extLst>
      <p:ext uri="{BB962C8B-B14F-4D97-AF65-F5344CB8AC3E}">
        <p14:creationId xmlns:p14="http://schemas.microsoft.com/office/powerpoint/2010/main" val="25839811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4" grpId="0"/>
    </p:bld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Our Solution to RowHammer</a:t>
            </a:r>
          </a:p>
        </p:txBody>
      </p:sp>
      <p:sp>
        <p:nvSpPr>
          <p:cNvPr id="3" name="Content Placeholder 2"/>
          <p:cNvSpPr>
            <a:spLocks noGrp="1"/>
          </p:cNvSpPr>
          <p:nvPr>
            <p:ph idx="1"/>
          </p:nvPr>
        </p:nvSpPr>
        <p:spPr/>
        <p:txBody>
          <a:bodyPr/>
          <a:lstStyle/>
          <a:p>
            <a:pPr>
              <a:lnSpc>
                <a:spcPct val="100000"/>
              </a:lnSpc>
            </a:pPr>
            <a:r>
              <a:rPr lang="en-US" b="1" dirty="0">
                <a:solidFill>
                  <a:schemeClr val="tx2"/>
                </a:solidFill>
              </a:rPr>
              <a:t>PARA: </a:t>
            </a:r>
            <a:r>
              <a:rPr lang="en-US" sz="3200" i="1" u="sng" dirty="0">
                <a:solidFill>
                  <a:schemeClr val="tx2"/>
                </a:solidFill>
              </a:rPr>
              <a:t>P</a:t>
            </a:r>
            <a:r>
              <a:rPr lang="en-US" sz="3200" i="1" dirty="0">
                <a:solidFill>
                  <a:schemeClr val="tx2"/>
                </a:solidFill>
              </a:rPr>
              <a:t>robabilistic </a:t>
            </a:r>
            <a:r>
              <a:rPr lang="en-US" sz="3200" i="1" u="sng" dirty="0">
                <a:solidFill>
                  <a:schemeClr val="tx2"/>
                </a:solidFill>
              </a:rPr>
              <a:t>A</a:t>
            </a:r>
            <a:r>
              <a:rPr lang="en-US" sz="3200" i="1" dirty="0">
                <a:solidFill>
                  <a:schemeClr val="tx2"/>
                </a:solidFill>
              </a:rPr>
              <a:t>djacent </a:t>
            </a:r>
            <a:r>
              <a:rPr lang="en-US" sz="3200" i="1" u="sng" dirty="0">
                <a:solidFill>
                  <a:schemeClr val="tx2"/>
                </a:solidFill>
              </a:rPr>
              <a:t>R</a:t>
            </a:r>
            <a:r>
              <a:rPr lang="en-US" sz="3200" i="1" dirty="0">
                <a:solidFill>
                  <a:schemeClr val="tx2"/>
                </a:solidFill>
              </a:rPr>
              <a:t>ow </a:t>
            </a:r>
            <a:r>
              <a:rPr lang="en-US" sz="3200" i="1" u="sng" dirty="0">
                <a:solidFill>
                  <a:schemeClr val="tx2"/>
                </a:solidFill>
              </a:rPr>
              <a:t>A</a:t>
            </a:r>
            <a:r>
              <a:rPr lang="en-US" sz="3200" i="1" dirty="0">
                <a:solidFill>
                  <a:schemeClr val="tx2"/>
                </a:solidFill>
              </a:rPr>
              <a:t>ctivation</a:t>
            </a:r>
          </a:p>
          <a:p>
            <a:pPr>
              <a:lnSpc>
                <a:spcPct val="100000"/>
              </a:lnSpc>
            </a:pPr>
            <a:endParaRPr lang="en-US" sz="600" b="1" dirty="0">
              <a:solidFill>
                <a:schemeClr val="tx2"/>
              </a:solidFill>
            </a:endParaRPr>
          </a:p>
          <a:p>
            <a:pPr>
              <a:lnSpc>
                <a:spcPct val="100000"/>
              </a:lnSpc>
            </a:pPr>
            <a:r>
              <a:rPr lang="en-US" b="1" dirty="0">
                <a:solidFill>
                  <a:schemeClr val="tx2"/>
                </a:solidFill>
              </a:rPr>
              <a:t>Key Idea</a:t>
            </a:r>
            <a:endParaRPr lang="en-US" sz="3200" i="1" dirty="0">
              <a:solidFill>
                <a:schemeClr val="tx2"/>
              </a:solidFill>
            </a:endParaRPr>
          </a:p>
          <a:p>
            <a:pPr lvl="1">
              <a:lnSpc>
                <a:spcPct val="100000"/>
              </a:lnSpc>
            </a:pPr>
            <a:r>
              <a:rPr lang="en-US" sz="2800" b="1" dirty="0">
                <a:solidFill>
                  <a:srgbClr val="0000FF"/>
                </a:solidFill>
              </a:rPr>
              <a:t>After closing a row, we activate (i.e., refresh) one of its neighbors with a low probability</a:t>
            </a:r>
            <a:r>
              <a:rPr lang="en-US" sz="2800" dirty="0"/>
              <a:t>: </a:t>
            </a:r>
            <a:r>
              <a:rPr lang="en-US" sz="2600" dirty="0">
                <a:solidFill>
                  <a:srgbClr val="FF0000"/>
                </a:solidFill>
                <a:latin typeface="Cambria Math" panose="02040503050406030204" pitchFamily="18" charset="0"/>
                <a:ea typeface="Cambria Math" panose="02040503050406030204" pitchFamily="18" charset="0"/>
              </a:rPr>
              <a:t>p = 0.005</a:t>
            </a:r>
          </a:p>
          <a:p>
            <a:pPr>
              <a:lnSpc>
                <a:spcPct val="100000"/>
              </a:lnSpc>
            </a:pPr>
            <a:endParaRPr lang="en-US" sz="600" b="1" dirty="0">
              <a:solidFill>
                <a:schemeClr val="tx2"/>
              </a:solidFill>
              <a:ea typeface="Cambria Math" panose="02040503050406030204" pitchFamily="18" charset="0"/>
            </a:endParaRPr>
          </a:p>
          <a:p>
            <a:pPr>
              <a:lnSpc>
                <a:spcPct val="100000"/>
              </a:lnSpc>
            </a:pPr>
            <a:r>
              <a:rPr lang="en-US" b="1" dirty="0">
                <a:solidFill>
                  <a:schemeClr val="tx2"/>
                </a:solidFill>
                <a:ea typeface="Cambria Math" panose="02040503050406030204" pitchFamily="18" charset="0"/>
              </a:rPr>
              <a:t>Reliability Guarantee</a:t>
            </a:r>
            <a:endParaRPr lang="en-US" sz="3200" i="1" dirty="0">
              <a:solidFill>
                <a:schemeClr val="tx2"/>
              </a:solidFill>
              <a:ea typeface="Cambria Math" panose="02040503050406030204" pitchFamily="18" charset="0"/>
            </a:endParaRPr>
          </a:p>
          <a:p>
            <a:pPr lvl="1"/>
            <a:r>
              <a:rPr lang="en-US" sz="2800" dirty="0"/>
              <a:t>When </a:t>
            </a:r>
            <a:r>
              <a:rPr lang="en-US" sz="2600" dirty="0">
                <a:latin typeface="Cambria Math" panose="02040503050406030204" pitchFamily="18" charset="0"/>
                <a:ea typeface="Cambria Math" panose="02040503050406030204" pitchFamily="18" charset="0"/>
                <a:cs typeface="Courier New" panose="02070309020205020404" pitchFamily="49" charset="0"/>
              </a:rPr>
              <a:t>p=0.005</a:t>
            </a:r>
            <a:r>
              <a:rPr lang="en-US" sz="2800" dirty="0"/>
              <a:t>, errors in one year: </a:t>
            </a:r>
            <a:r>
              <a:rPr lang="en-US" sz="2600" dirty="0">
                <a:solidFill>
                  <a:srgbClr val="FF0000"/>
                </a:solidFill>
                <a:latin typeface="Cambria Math" panose="02040503050406030204" pitchFamily="18" charset="0"/>
                <a:ea typeface="Cambria Math" panose="02040503050406030204" pitchFamily="18" charset="0"/>
                <a:cs typeface="Courier New" panose="02070309020205020404" pitchFamily="49" charset="0"/>
              </a:rPr>
              <a:t>9.4×10</a:t>
            </a:r>
            <a:r>
              <a:rPr lang="en-US" sz="2600" baseline="30000" dirty="0">
                <a:solidFill>
                  <a:srgbClr val="FF0000"/>
                </a:solidFill>
                <a:latin typeface="Cambria Math" panose="02040503050406030204" pitchFamily="18" charset="0"/>
                <a:ea typeface="Cambria Math" panose="02040503050406030204" pitchFamily="18" charset="0"/>
                <a:cs typeface="Courier New" panose="02070309020205020404" pitchFamily="49" charset="0"/>
              </a:rPr>
              <a:t>-14</a:t>
            </a:r>
            <a:endParaRPr lang="en-US" sz="2600" dirty="0">
              <a:solidFill>
                <a:srgbClr val="FF0000"/>
              </a:solidFill>
              <a:latin typeface="Cambria Math" panose="02040503050406030204" pitchFamily="18" charset="0"/>
              <a:ea typeface="Cambria Math" panose="02040503050406030204" pitchFamily="18" charset="0"/>
            </a:endParaRPr>
          </a:p>
          <a:p>
            <a:pPr lvl="1">
              <a:lnSpc>
                <a:spcPct val="100000"/>
              </a:lnSpc>
            </a:pPr>
            <a:r>
              <a:rPr lang="en-US" sz="2800" dirty="0">
                <a:ea typeface="Cambria Math" panose="02040503050406030204" pitchFamily="18" charset="0"/>
              </a:rPr>
              <a:t>By adjusting the value of </a:t>
            </a:r>
            <a:r>
              <a:rPr lang="en-US" sz="2600" dirty="0">
                <a:latin typeface="Cambria Math" panose="02040503050406030204" pitchFamily="18" charset="0"/>
                <a:ea typeface="Cambria Math" panose="02040503050406030204" pitchFamily="18" charset="0"/>
                <a:cs typeface="Courier New" panose="02070309020205020404" pitchFamily="49" charset="0"/>
              </a:rPr>
              <a:t>p</a:t>
            </a:r>
            <a:r>
              <a:rPr lang="en-US" sz="2800" dirty="0">
                <a:ea typeface="Cambria Math" panose="02040503050406030204" pitchFamily="18" charset="0"/>
              </a:rPr>
              <a:t>, we can vary the strength of protection against errors</a:t>
            </a:r>
          </a:p>
          <a:p>
            <a:pPr lvl="1">
              <a:lnSpc>
                <a:spcPct val="100000"/>
              </a:lnSpc>
            </a:pPr>
            <a:endParaRPr lang="en-US" sz="2800" dirty="0">
              <a:ea typeface="Cambria Math" panose="02040503050406030204" pitchFamily="18" charset="0"/>
            </a:endParaRPr>
          </a:p>
          <a:p>
            <a:pPr lvl="1">
              <a:lnSpc>
                <a:spcPct val="100000"/>
              </a:lnSpc>
            </a:pPr>
            <a:endParaRPr lang="en-US" sz="2800" dirty="0">
              <a:latin typeface="Cambria Math" panose="02040503050406030204" pitchFamily="18" charset="0"/>
              <a:ea typeface="Cambria Math" panose="02040503050406030204" pitchFamily="18" charset="0"/>
            </a:endParaRPr>
          </a:p>
          <a:p>
            <a:pPr lvl="1">
              <a:lnSpc>
                <a:spcPct val="100000"/>
              </a:lnSpc>
            </a:pPr>
            <a:endParaRPr lang="en-US" sz="2800" dirty="0"/>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D2B188-1D62-4FCA-8363-938AD4629BBB}" type="slidenum">
              <a:rPr kumimoji="0" lang="en-US" sz="2000" b="0" i="0" u="none" strike="noStrike" kern="1200" cap="none" spc="0" normalizeH="0" baseline="0" noProof="0" smtClean="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308</a:t>
            </a:fld>
            <a:endParaRPr kumimoji="0" lang="en-US" sz="2000" b="0" i="0" u="none" strike="noStrike" kern="1200" cap="none" spc="0" normalizeH="0" baseline="0" noProof="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endParaRPr>
          </a:p>
        </p:txBody>
      </p:sp>
    </p:spTree>
    <p:extLst>
      <p:ext uri="{BB962C8B-B14F-4D97-AF65-F5344CB8AC3E}">
        <p14:creationId xmlns:p14="http://schemas.microsoft.com/office/powerpoint/2010/main" val="662316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5" end="5"/>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Advantages of PARA</a:t>
            </a:r>
          </a:p>
        </p:txBody>
      </p:sp>
      <p:sp>
        <p:nvSpPr>
          <p:cNvPr id="3" name="Content Placeholder 2"/>
          <p:cNvSpPr>
            <a:spLocks noGrp="1"/>
          </p:cNvSpPr>
          <p:nvPr>
            <p:ph idx="1"/>
          </p:nvPr>
        </p:nvSpPr>
        <p:spPr/>
        <p:txBody>
          <a:bodyPr/>
          <a:lstStyle/>
          <a:p>
            <a:r>
              <a:rPr lang="en-US" sz="3200" i="1" dirty="0">
                <a:solidFill>
                  <a:schemeClr val="tx2"/>
                </a:solidFill>
                <a:sym typeface="Wingdings" panose="05000000000000000000" pitchFamily="2" charset="2"/>
              </a:rPr>
              <a:t>PARA refreshes rows infrequently</a:t>
            </a:r>
          </a:p>
          <a:p>
            <a:pPr lvl="1"/>
            <a:r>
              <a:rPr lang="en-US" sz="2800" dirty="0">
                <a:sym typeface="Wingdings" panose="05000000000000000000" pitchFamily="2" charset="2"/>
              </a:rPr>
              <a:t>Low power</a:t>
            </a:r>
          </a:p>
          <a:p>
            <a:pPr lvl="1"/>
            <a:r>
              <a:rPr lang="en-US" sz="2800" dirty="0">
                <a:sym typeface="Wingdings" panose="05000000000000000000" pitchFamily="2" charset="2"/>
              </a:rPr>
              <a:t>Low performance-overhead</a:t>
            </a:r>
          </a:p>
          <a:p>
            <a:pPr lvl="2"/>
            <a:r>
              <a:rPr lang="en-US" dirty="0"/>
              <a:t>Average slowdown: </a:t>
            </a:r>
            <a:r>
              <a:rPr lang="en-US" sz="2600" dirty="0">
                <a:solidFill>
                  <a:srgbClr val="FF0000"/>
                </a:solidFill>
                <a:latin typeface="Cambria Math" panose="02040503050406030204" pitchFamily="18" charset="0"/>
                <a:ea typeface="Cambria Math" panose="02040503050406030204" pitchFamily="18" charset="0"/>
              </a:rPr>
              <a:t>0.20%</a:t>
            </a:r>
            <a:r>
              <a:rPr lang="en-US" dirty="0"/>
              <a:t> (for </a:t>
            </a:r>
            <a:r>
              <a:rPr lang="en-US" sz="2600" dirty="0">
                <a:latin typeface="Cambria Math" panose="02040503050406030204" pitchFamily="18" charset="0"/>
                <a:ea typeface="Cambria Math" panose="02040503050406030204" pitchFamily="18" charset="0"/>
              </a:rPr>
              <a:t>29</a:t>
            </a:r>
            <a:r>
              <a:rPr lang="en-US" dirty="0"/>
              <a:t> benchmarks)</a:t>
            </a:r>
            <a:endParaRPr lang="en-US" dirty="0">
              <a:solidFill>
                <a:srgbClr val="FF0000"/>
              </a:solidFill>
              <a:ea typeface="Cambria Math" panose="02040503050406030204" pitchFamily="18" charset="0"/>
            </a:endParaRPr>
          </a:p>
          <a:p>
            <a:pPr lvl="2"/>
            <a:r>
              <a:rPr lang="en-US" dirty="0"/>
              <a:t>Maximum slowdown: </a:t>
            </a:r>
            <a:r>
              <a:rPr lang="en-US" sz="2600" dirty="0">
                <a:solidFill>
                  <a:srgbClr val="FF0000"/>
                </a:solidFill>
                <a:latin typeface="Cambria Math" panose="02040503050406030204" pitchFamily="18" charset="0"/>
                <a:ea typeface="Cambria Math" panose="02040503050406030204" pitchFamily="18" charset="0"/>
              </a:rPr>
              <a:t>0.75%</a:t>
            </a:r>
            <a:endParaRPr lang="en-US" dirty="0"/>
          </a:p>
          <a:p>
            <a:r>
              <a:rPr lang="en-US" sz="3200" i="1" dirty="0">
                <a:solidFill>
                  <a:schemeClr val="tx2"/>
                </a:solidFill>
              </a:rPr>
              <a:t>PARA is stateless</a:t>
            </a:r>
          </a:p>
          <a:p>
            <a:pPr lvl="1"/>
            <a:r>
              <a:rPr lang="en-US" sz="2800" dirty="0">
                <a:sym typeface="Wingdings" panose="05000000000000000000" pitchFamily="2" charset="2"/>
              </a:rPr>
              <a:t>Low cost</a:t>
            </a:r>
          </a:p>
          <a:p>
            <a:pPr lvl="1"/>
            <a:r>
              <a:rPr lang="en-US" sz="2800" dirty="0">
                <a:sym typeface="Wingdings" panose="05000000000000000000" pitchFamily="2" charset="2"/>
              </a:rPr>
              <a:t>Low complexity</a:t>
            </a:r>
          </a:p>
          <a:p>
            <a:endParaRPr lang="en-US" sz="2000" i="1" dirty="0">
              <a:solidFill>
                <a:srgbClr val="FF0000"/>
              </a:solidFill>
              <a:ea typeface="Cambria Math" panose="02040503050406030204" pitchFamily="18" charset="0"/>
            </a:endParaRPr>
          </a:p>
          <a:p>
            <a:r>
              <a:rPr lang="en-US" sz="3200" i="1" dirty="0">
                <a:solidFill>
                  <a:srgbClr val="FF0000"/>
                </a:solidFill>
                <a:ea typeface="Cambria Math" panose="02040503050406030204" pitchFamily="18" charset="0"/>
              </a:rPr>
              <a:t>PARA is an effective and low-overhead solution to prevent disturbance errors</a:t>
            </a:r>
          </a:p>
          <a:p>
            <a:endParaRPr lang="en-US" dirty="0">
              <a:sym typeface="Wingdings" panose="05000000000000000000" pitchFamily="2" charset="2"/>
            </a:endParaRPr>
          </a:p>
          <a:p>
            <a:endParaRPr lang="en-US"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D2B188-1D62-4FCA-8363-938AD4629BBB}" type="slidenum">
              <a:rPr kumimoji="0" lang="en-US" sz="2000" b="0" i="0" u="none" strike="noStrike" kern="1200" cap="none" spc="0" normalizeH="0" baseline="0" noProof="0" smtClean="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309</a:t>
            </a:fld>
            <a:endParaRPr kumimoji="0" lang="en-US" sz="2000" b="0" i="0" u="none" strike="noStrike" kern="1200" cap="none" spc="0" normalizeH="0" baseline="0" noProof="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endParaRPr>
          </a:p>
        </p:txBody>
      </p:sp>
    </p:spTree>
    <p:extLst>
      <p:ext uri="{BB962C8B-B14F-4D97-AF65-F5344CB8AC3E}">
        <p14:creationId xmlns:p14="http://schemas.microsoft.com/office/powerpoint/2010/main" val="6044763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5" end="5"/>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6" end="6"/>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Title 1"/>
          <p:cNvSpPr>
            <a:spLocks noGrp="1"/>
          </p:cNvSpPr>
          <p:nvPr>
            <p:ph type="title"/>
          </p:nvPr>
        </p:nvSpPr>
        <p:spPr/>
        <p:txBody>
          <a:bodyPr/>
          <a:lstStyle/>
          <a:p>
            <a:r>
              <a:rPr lang="en-US" dirty="0">
                <a:latin typeface="Garamond" charset="0"/>
                <a:ea typeface="ＭＳ Ｐゴシック" charset="0"/>
                <a:cs typeface="ＭＳ Ｐゴシック" charset="0"/>
              </a:rPr>
              <a:t>Major Trends Affecting Main Memory (I)</a:t>
            </a:r>
          </a:p>
        </p:txBody>
      </p:sp>
      <p:sp>
        <p:nvSpPr>
          <p:cNvPr id="3" name="Content Placeholder 2"/>
          <p:cNvSpPr>
            <a:spLocks noGrp="1"/>
          </p:cNvSpPr>
          <p:nvPr>
            <p:ph idx="1"/>
          </p:nvPr>
        </p:nvSpPr>
        <p:spPr>
          <a:xfrm>
            <a:off x="228600" y="996950"/>
            <a:ext cx="8915400" cy="5194300"/>
          </a:xfrm>
        </p:spPr>
        <p:txBody>
          <a:bodyPr/>
          <a:lstStyle/>
          <a:p>
            <a:r>
              <a:rPr lang="en-US" dirty="0">
                <a:solidFill>
                  <a:srgbClr val="0000FF"/>
                </a:solidFill>
                <a:latin typeface="Tahoma" charset="0"/>
                <a:ea typeface="ＭＳ Ｐゴシック" charset="0"/>
                <a:cs typeface="ＭＳ Ｐゴシック" charset="0"/>
              </a:rPr>
              <a:t>Need for main memory capacity, bandwidth, QoS increasing </a:t>
            </a:r>
          </a:p>
          <a:p>
            <a:pPr lvl="1"/>
            <a:endParaRPr lang="en-US" dirty="0">
              <a:latin typeface="Tahoma" charset="0"/>
              <a:ea typeface="ＭＳ Ｐゴシック" charset="0"/>
            </a:endParaRPr>
          </a:p>
          <a:p>
            <a:pPr lvl="1"/>
            <a:endParaRPr lang="en-US" dirty="0">
              <a:latin typeface="Tahoma" charset="0"/>
              <a:ea typeface="ＭＳ Ｐゴシック" charset="0"/>
            </a:endParaRPr>
          </a:p>
          <a:p>
            <a:pPr lvl="1"/>
            <a:endParaRPr lang="en-US" dirty="0">
              <a:latin typeface="Tahoma" charset="0"/>
              <a:ea typeface="ＭＳ Ｐゴシック" charset="0"/>
            </a:endParaRPr>
          </a:p>
          <a:p>
            <a:endParaRPr lang="en-US" dirty="0">
              <a:solidFill>
                <a:srgbClr val="0000FF"/>
              </a:solidFill>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energy/power is a key system design concern</a:t>
            </a:r>
          </a:p>
          <a:p>
            <a:endParaRPr lang="en-US" dirty="0">
              <a:solidFill>
                <a:srgbClr val="0000FF"/>
              </a:solidFill>
              <a:latin typeface="Tahoma" charset="0"/>
              <a:ea typeface="ＭＳ Ｐゴシック" charset="0"/>
              <a:cs typeface="ＭＳ Ｐゴシック" charset="0"/>
            </a:endParaRPr>
          </a:p>
          <a:p>
            <a:endParaRPr lang="en-US" dirty="0">
              <a:solidFill>
                <a:srgbClr val="0000FF"/>
              </a:solidFill>
              <a:latin typeface="Tahoma" charset="0"/>
              <a:ea typeface="ＭＳ Ｐゴシック" charset="0"/>
              <a:cs typeface="ＭＳ Ｐゴシック" charset="0"/>
            </a:endParaRPr>
          </a:p>
          <a:p>
            <a:endParaRPr lang="en-US" dirty="0">
              <a:solidFill>
                <a:srgbClr val="0000FF"/>
              </a:solidFill>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DRAM technology scaling is ending </a:t>
            </a:r>
            <a:endParaRPr lang="en-US" dirty="0">
              <a:latin typeface="Tahoma" charset="0"/>
              <a:ea typeface="ＭＳ Ｐゴシック" charset="0"/>
              <a:cs typeface="ＭＳ Ｐゴシック" charset="0"/>
            </a:endParaRPr>
          </a:p>
          <a:p>
            <a:pPr>
              <a:buFont typeface="Wingdings" charset="0"/>
              <a:buNone/>
            </a:pPr>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23556"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F6CDE87C-4DFB-8147-A2EF-37268286C75D}" type="slidenum">
              <a:rPr lang="en-US" sz="1600">
                <a:solidFill>
                  <a:srgbClr val="000000"/>
                </a:solidFill>
                <a:latin typeface="Garamond" charset="0"/>
              </a:rPr>
              <a:pPr eaLnBrk="1" hangingPunct="1"/>
              <a:t>31</a:t>
            </a:fld>
            <a:endParaRPr lang="en-US" sz="1600" dirty="0">
              <a:solidFill>
                <a:srgbClr val="000000"/>
              </a:solidFill>
              <a:latin typeface="Garamond" charset="0"/>
            </a:endParaRPr>
          </a:p>
        </p:txBody>
      </p:sp>
    </p:spTree>
    <p:extLst>
      <p:ext uri="{BB962C8B-B14F-4D97-AF65-F5344CB8AC3E}">
        <p14:creationId xmlns:p14="http://schemas.microsoft.com/office/powerpoint/2010/main" val="3830705636"/>
      </p:ext>
    </p:extLst>
  </p:cSld>
  <p:clrMapOvr>
    <a:masterClrMapping/>
  </p:clrMapOvr>
  <p:transition/>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Requirements for PARA</a:t>
            </a:r>
          </a:p>
        </p:txBody>
      </p:sp>
      <p:sp>
        <p:nvSpPr>
          <p:cNvPr id="3" name="Content Placeholder 2"/>
          <p:cNvSpPr>
            <a:spLocks noGrp="1"/>
          </p:cNvSpPr>
          <p:nvPr>
            <p:ph idx="1"/>
          </p:nvPr>
        </p:nvSpPr>
        <p:spPr>
          <a:xfrm>
            <a:off x="107504" y="1066800"/>
            <a:ext cx="8928992" cy="5638800"/>
          </a:xfrm>
        </p:spPr>
        <p:txBody>
          <a:bodyPr/>
          <a:lstStyle/>
          <a:p>
            <a:r>
              <a:rPr lang="en-US" sz="3200" dirty="0"/>
              <a:t>If implemented in </a:t>
            </a:r>
            <a:r>
              <a:rPr lang="en-US" sz="3200" dirty="0">
                <a:solidFill>
                  <a:srgbClr val="0000FF"/>
                </a:solidFill>
              </a:rPr>
              <a:t>DRAM chip</a:t>
            </a:r>
          </a:p>
          <a:p>
            <a:pPr lvl="1"/>
            <a:r>
              <a:rPr lang="en-US" sz="2800" dirty="0"/>
              <a:t>Enough slack in timing parameters</a:t>
            </a:r>
          </a:p>
          <a:p>
            <a:pPr lvl="1"/>
            <a:r>
              <a:rPr lang="en-US" sz="2800" dirty="0"/>
              <a:t>Plenty of slack today: </a:t>
            </a:r>
          </a:p>
          <a:p>
            <a:pPr lvl="2"/>
            <a:r>
              <a:rPr lang="en-US" sz="1600" dirty="0"/>
              <a:t>Lee et al., “</a:t>
            </a:r>
            <a:r>
              <a:rPr lang="en-US" sz="1600" b="1" dirty="0">
                <a:solidFill>
                  <a:srgbClr val="660066"/>
                </a:solidFill>
              </a:rPr>
              <a:t>Adaptive-Latency DRAM: Optimizing DRAM Timing for the Common Case</a:t>
            </a:r>
            <a:r>
              <a:rPr lang="en-US" sz="1600" dirty="0"/>
              <a:t>,” HPCA 2015.</a:t>
            </a:r>
          </a:p>
          <a:p>
            <a:pPr lvl="2"/>
            <a:r>
              <a:rPr lang="en-US" sz="1600" dirty="0"/>
              <a:t>Chang et al., “</a:t>
            </a:r>
            <a:r>
              <a:rPr lang="en-US" sz="1600" b="1" dirty="0">
                <a:solidFill>
                  <a:srgbClr val="660066"/>
                </a:solidFill>
              </a:rPr>
              <a:t>Understanding Latency Variation in Modern DRAM Chips</a:t>
            </a:r>
            <a:r>
              <a:rPr lang="en-US" sz="1600" dirty="0"/>
              <a:t>,” SIGMETRICS 2016.</a:t>
            </a:r>
          </a:p>
          <a:p>
            <a:pPr lvl="2"/>
            <a:r>
              <a:rPr lang="en-US" sz="1600" dirty="0"/>
              <a:t>Lee et al., “</a:t>
            </a:r>
            <a:r>
              <a:rPr lang="en-US" sz="1600" b="1" dirty="0">
                <a:solidFill>
                  <a:srgbClr val="660066"/>
                </a:solidFill>
              </a:rPr>
              <a:t>Design-Induced Latency Variation in Modern DRAM Chips</a:t>
            </a:r>
            <a:r>
              <a:rPr lang="en-US" sz="1600" dirty="0"/>
              <a:t>,” SIGMETRICS 2017.</a:t>
            </a:r>
          </a:p>
          <a:p>
            <a:pPr lvl="2"/>
            <a:r>
              <a:rPr lang="en-US" sz="1600" dirty="0"/>
              <a:t>Chang et al., “</a:t>
            </a:r>
            <a:r>
              <a:rPr lang="en-US" sz="1600" b="1" dirty="0">
                <a:solidFill>
                  <a:srgbClr val="660066"/>
                </a:solidFill>
              </a:rPr>
              <a:t>Understanding Reduced-Voltage Operation in Modern DRAM Devices</a:t>
            </a:r>
            <a:r>
              <a:rPr lang="en-US" sz="1600" dirty="0"/>
              <a:t>,” SIGMETRICS 2017.</a:t>
            </a:r>
          </a:p>
          <a:p>
            <a:pPr lvl="2"/>
            <a:endParaRPr lang="en-US" sz="1600" dirty="0"/>
          </a:p>
          <a:p>
            <a:r>
              <a:rPr lang="en-US" sz="3200" dirty="0"/>
              <a:t>If implemented in </a:t>
            </a:r>
            <a:r>
              <a:rPr lang="en-US" sz="3200" dirty="0">
                <a:solidFill>
                  <a:srgbClr val="0000FF"/>
                </a:solidFill>
              </a:rPr>
              <a:t>memory controller</a:t>
            </a:r>
          </a:p>
          <a:p>
            <a:pPr lvl="1"/>
            <a:r>
              <a:rPr lang="en-US" sz="2800" dirty="0"/>
              <a:t>Better coordination between memory controller and DRAM</a:t>
            </a:r>
          </a:p>
          <a:p>
            <a:pPr lvl="1"/>
            <a:r>
              <a:rPr lang="en-US" sz="2800" dirty="0"/>
              <a:t>Memory controller should know which rows are physically adjacent</a:t>
            </a:r>
          </a:p>
          <a:p>
            <a:pPr lvl="1"/>
            <a:endParaRPr lang="en-US" sz="2800" dirty="0"/>
          </a:p>
          <a:p>
            <a:endParaRPr lang="en-US" dirty="0"/>
          </a:p>
          <a:p>
            <a:pPr lvl="1"/>
            <a:endParaRPr lang="en-US" sz="2800" dirty="0"/>
          </a:p>
          <a:p>
            <a:pPr marL="0" indent="0">
              <a:buNone/>
            </a:pPr>
            <a:endParaRPr lang="en-US"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D2B188-1D62-4FCA-8363-938AD4629BBB}" type="slidenum">
              <a:rPr kumimoji="0" lang="en-US" sz="2000" b="0" i="0" u="none" strike="noStrike" kern="1200" cap="none" spc="0" normalizeH="0" baseline="0" noProof="0" smtClean="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310</a:t>
            </a:fld>
            <a:endParaRPr kumimoji="0" lang="en-US" sz="2000" b="0" i="0" u="none" strike="noStrike" kern="1200" cap="none" spc="0" normalizeH="0" baseline="0" noProof="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endParaRPr>
          </a:p>
        </p:txBody>
      </p:sp>
    </p:spTree>
    <p:extLst>
      <p:ext uri="{BB962C8B-B14F-4D97-AF65-F5344CB8AC3E}">
        <p14:creationId xmlns:p14="http://schemas.microsoft.com/office/powerpoint/2010/main" val="20564455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More on </a:t>
            </a:r>
            <a:r>
              <a:rPr lang="en-US" dirty="0" err="1"/>
              <a:t>RowHammer</a:t>
            </a:r>
            <a:r>
              <a:rPr lang="en-US" dirty="0"/>
              <a:t> Analysis</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0169019-BB41-6245-A1FF-2891AF14670E}"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311</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7" name="Picture 6"/>
          <p:cNvPicPr>
            <a:picLocks noChangeAspect="1"/>
          </p:cNvPicPr>
          <p:nvPr/>
        </p:nvPicPr>
        <p:blipFill>
          <a:blip r:embed="rId2"/>
          <a:stretch>
            <a:fillRect/>
          </a:stretch>
        </p:blipFill>
        <p:spPr>
          <a:xfrm>
            <a:off x="-35496" y="4071630"/>
            <a:ext cx="9144000" cy="2359092"/>
          </a:xfrm>
          <a:prstGeom prst="rect">
            <a:avLst/>
          </a:prstGeom>
        </p:spPr>
      </p:pic>
      <p:sp>
        <p:nvSpPr>
          <p:cNvPr id="8" name="Content Placeholder 2"/>
          <p:cNvSpPr>
            <a:spLocks noGrp="1"/>
          </p:cNvSpPr>
          <p:nvPr>
            <p:ph idx="1"/>
          </p:nvPr>
        </p:nvSpPr>
        <p:spPr>
          <a:xfrm>
            <a:off x="228600" y="548680"/>
            <a:ext cx="8915400" cy="5153025"/>
          </a:xfrm>
        </p:spPr>
        <p:txBody>
          <a:bodyPr/>
          <a:lstStyle/>
          <a:p>
            <a:endParaRPr lang="en-US" dirty="0"/>
          </a:p>
          <a:p>
            <a:r>
              <a:rPr lang="en-US" sz="2000" dirty="0" err="1"/>
              <a:t>Yoongu</a:t>
            </a:r>
            <a:r>
              <a:rPr lang="en-US" sz="2000" dirty="0"/>
              <a:t> Kim, Ross Daly, </a:t>
            </a:r>
            <a:r>
              <a:rPr lang="en-US" sz="2000" dirty="0" err="1"/>
              <a:t>Jeremie</a:t>
            </a:r>
            <a:r>
              <a:rPr lang="en-US" sz="2000" dirty="0"/>
              <a:t> Kim, Chris </a:t>
            </a:r>
            <a:r>
              <a:rPr lang="en-US" sz="2000" dirty="0" err="1"/>
              <a:t>Fallin</a:t>
            </a:r>
            <a:r>
              <a:rPr lang="en-US" sz="2000" dirty="0"/>
              <a:t>, </a:t>
            </a:r>
            <a:r>
              <a:rPr lang="en-US" sz="2000" dirty="0" err="1"/>
              <a:t>Ji</a:t>
            </a:r>
            <a:r>
              <a:rPr lang="en-US" sz="2000" dirty="0"/>
              <a:t> </a:t>
            </a:r>
            <a:r>
              <a:rPr lang="en-US" sz="2000" dirty="0" err="1"/>
              <a:t>Hye</a:t>
            </a:r>
            <a:r>
              <a:rPr lang="en-US" sz="2000" dirty="0"/>
              <a:t> Lee, </a:t>
            </a:r>
            <a:r>
              <a:rPr lang="en-US" sz="2000" dirty="0" err="1"/>
              <a:t>Donghyuk</a:t>
            </a:r>
            <a:r>
              <a:rPr lang="en-US" sz="2000" dirty="0"/>
              <a:t> Lee, Chris Wilkerson, </a:t>
            </a:r>
            <a:r>
              <a:rPr lang="en-US" sz="2000" dirty="0" err="1"/>
              <a:t>Konrad</a:t>
            </a:r>
            <a:r>
              <a:rPr lang="en-US" sz="2000" dirty="0"/>
              <a:t> Lai, and Onur Mutlu,</a:t>
            </a:r>
            <a:br>
              <a:rPr lang="en-US" sz="2000" dirty="0"/>
            </a:br>
            <a:r>
              <a:rPr lang="en-US" sz="2000" b="1" dirty="0">
                <a:hlinkClick r:id="rId3"/>
              </a:rPr>
              <a:t>"Flipping Bits in Memory Without Accessing Them: An Experimental Study of DRAM Disturbance Errors"</a:t>
            </a:r>
            <a:br>
              <a:rPr lang="en-US" sz="2000" dirty="0"/>
            </a:br>
            <a:r>
              <a:rPr lang="en-US" sz="2000" i="1" dirty="0"/>
              <a:t>Proceedings of the </a:t>
            </a:r>
            <a:r>
              <a:rPr lang="en-US" sz="2000" i="1" dirty="0">
                <a:hlinkClick r:id="rId4"/>
              </a:rPr>
              <a:t>41st International Symposium on Computer Architecture</a:t>
            </a:r>
            <a:r>
              <a:rPr lang="en-US" sz="2000" i="1" dirty="0"/>
              <a:t> (</a:t>
            </a:r>
            <a:r>
              <a:rPr lang="en-US" sz="2000" b="1" i="1" dirty="0"/>
              <a:t>ISCA</a:t>
            </a:r>
            <a:r>
              <a:rPr lang="en-US" sz="2000" i="1" dirty="0"/>
              <a:t>)</a:t>
            </a:r>
            <a:r>
              <a:rPr lang="en-US" sz="2000" dirty="0"/>
              <a:t>, Minneapolis, MN, June 2014. </a:t>
            </a:r>
            <a:br>
              <a:rPr lang="en-US" sz="2000" dirty="0"/>
            </a:br>
            <a:r>
              <a:rPr lang="en-US" sz="2000" dirty="0"/>
              <a:t>[</a:t>
            </a:r>
            <a:r>
              <a:rPr lang="en-US" sz="2000" dirty="0">
                <a:hlinkClick r:id="rId5"/>
              </a:rPr>
              <a:t>Slides (pptx)</a:t>
            </a:r>
            <a:r>
              <a:rPr lang="en-US" sz="2000" dirty="0"/>
              <a:t> </a:t>
            </a:r>
            <a:r>
              <a:rPr lang="en-US" sz="2000" dirty="0">
                <a:hlinkClick r:id="rId6"/>
              </a:rPr>
              <a:t>(pdf)</a:t>
            </a:r>
            <a:r>
              <a:rPr lang="en-US" sz="2000" dirty="0"/>
              <a:t>] [</a:t>
            </a:r>
            <a:r>
              <a:rPr lang="en-US" sz="2000" dirty="0">
                <a:hlinkClick r:id="rId7"/>
              </a:rPr>
              <a:t>Lightning Session Slides (pptx)</a:t>
            </a:r>
            <a:r>
              <a:rPr lang="en-US" sz="2000" dirty="0"/>
              <a:t> </a:t>
            </a:r>
            <a:r>
              <a:rPr lang="en-US" sz="2000" dirty="0">
                <a:hlinkClick r:id="rId8"/>
              </a:rPr>
              <a:t>(pdf)</a:t>
            </a:r>
            <a:r>
              <a:rPr lang="en-US" sz="2000" dirty="0"/>
              <a:t>] [</a:t>
            </a:r>
            <a:r>
              <a:rPr lang="en-US" sz="2000" dirty="0">
                <a:hlinkClick r:id="rId9"/>
              </a:rPr>
              <a:t>Source Code and Data</a:t>
            </a:r>
            <a:r>
              <a:rPr lang="en-US" sz="2000" dirty="0"/>
              <a:t>]</a:t>
            </a:r>
          </a:p>
        </p:txBody>
      </p:sp>
    </p:spTree>
    <p:extLst>
      <p:ext uri="{BB962C8B-B14F-4D97-AF65-F5344CB8AC3E}">
        <p14:creationId xmlns:p14="http://schemas.microsoft.com/office/powerpoint/2010/main" val="442880729"/>
      </p:ext>
    </p:extLst>
  </p:cSld>
  <p:clrMapOvr>
    <a:masterClrMapping/>
  </p:clrMapOvr>
  <p:transition/>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Retrospective on RowHammer &amp; Future</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0169019-BB41-6245-A1FF-2891AF14670E}"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312</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3" name="Picture 2"/>
          <p:cNvPicPr>
            <a:picLocks noChangeAspect="1"/>
          </p:cNvPicPr>
          <p:nvPr/>
        </p:nvPicPr>
        <p:blipFill>
          <a:blip r:embed="rId2"/>
          <a:stretch>
            <a:fillRect/>
          </a:stretch>
        </p:blipFill>
        <p:spPr>
          <a:xfrm>
            <a:off x="15324" y="3789040"/>
            <a:ext cx="9144000" cy="2046514"/>
          </a:xfrm>
          <a:prstGeom prst="rect">
            <a:avLst/>
          </a:prstGeom>
        </p:spPr>
      </p:pic>
      <p:sp>
        <p:nvSpPr>
          <p:cNvPr id="5" name="Rectangle 4"/>
          <p:cNvSpPr/>
          <p:nvPr/>
        </p:nvSpPr>
        <p:spPr>
          <a:xfrm>
            <a:off x="1115616" y="6519446"/>
            <a:ext cx="9865096" cy="32316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Tahoma"/>
                <a:ea typeface="+mn-ea"/>
                <a:cs typeface="+mn-cs"/>
                <a:hlinkClick r:id="rId3"/>
              </a:rPr>
              <a:t>https://people.inf.ethz.ch/omutlu/pub/rowhammer-and-other-memory-issues_date17.pdf</a:t>
            </a:r>
            <a:r>
              <a:rPr kumimoji="0" lang="en-US" sz="1500" b="0" i="0" u="none" strike="noStrike" kern="1200" cap="none" spc="0" normalizeH="0" baseline="0" noProof="0" dirty="0">
                <a:ln>
                  <a:noFill/>
                </a:ln>
                <a:solidFill>
                  <a:srgbClr val="000000"/>
                </a:solidFill>
                <a:effectLst/>
                <a:uLnTx/>
                <a:uFillTx/>
                <a:latin typeface="Tahoma"/>
                <a:ea typeface="+mn-ea"/>
                <a:cs typeface="+mn-cs"/>
              </a:rPr>
              <a:t> </a:t>
            </a:r>
          </a:p>
        </p:txBody>
      </p:sp>
      <p:sp>
        <p:nvSpPr>
          <p:cNvPr id="8" name="Content Placeholder 2"/>
          <p:cNvSpPr>
            <a:spLocks noGrp="1"/>
          </p:cNvSpPr>
          <p:nvPr>
            <p:ph idx="1"/>
          </p:nvPr>
        </p:nvSpPr>
        <p:spPr>
          <a:xfrm>
            <a:off x="228600" y="548680"/>
            <a:ext cx="8915400" cy="5153025"/>
          </a:xfrm>
        </p:spPr>
        <p:txBody>
          <a:bodyPr/>
          <a:lstStyle/>
          <a:p>
            <a:endParaRPr lang="en-US" dirty="0"/>
          </a:p>
          <a:p>
            <a:r>
              <a:rPr lang="en-US" sz="2000" dirty="0"/>
              <a:t>Onur Mutlu,</a:t>
            </a:r>
            <a:br>
              <a:rPr lang="en-US" sz="2000" dirty="0"/>
            </a:br>
            <a:r>
              <a:rPr lang="en-US" sz="2000" b="1" dirty="0">
                <a:hlinkClick r:id="rId3"/>
              </a:rPr>
              <a:t>"The RowHammer Problem and Other Issues We May Face as Memory Becomes Denser"</a:t>
            </a:r>
            <a:r>
              <a:rPr lang="en-US" sz="2000" dirty="0"/>
              <a:t> </a:t>
            </a:r>
            <a:br>
              <a:rPr lang="en-US" sz="2000" dirty="0"/>
            </a:br>
            <a:r>
              <a:rPr lang="en-US" sz="2000" i="1" dirty="0"/>
              <a:t>Invited Paper in Proceedings of the </a:t>
            </a:r>
            <a:r>
              <a:rPr lang="en-US" sz="2000" i="1" dirty="0">
                <a:hlinkClick r:id="rId4"/>
              </a:rPr>
              <a:t>Design, Automation, and Test in Europe Conference</a:t>
            </a:r>
            <a:r>
              <a:rPr lang="en-US" sz="2000" i="1" dirty="0"/>
              <a:t> (</a:t>
            </a:r>
            <a:r>
              <a:rPr lang="en-US" sz="2000" b="1" i="1" dirty="0"/>
              <a:t>DATE</a:t>
            </a:r>
            <a:r>
              <a:rPr lang="en-US" sz="2000" i="1" dirty="0"/>
              <a:t>)</a:t>
            </a:r>
            <a:r>
              <a:rPr lang="en-US" sz="2000" dirty="0"/>
              <a:t>, Lausanne, Switzerland, March 2017. </a:t>
            </a:r>
            <a:br>
              <a:rPr lang="en-US" sz="2000" dirty="0"/>
            </a:br>
            <a:r>
              <a:rPr lang="en-US" sz="2000" dirty="0"/>
              <a:t>[</a:t>
            </a:r>
            <a:r>
              <a:rPr lang="en-US" sz="2000" dirty="0">
                <a:hlinkClick r:id="rId5"/>
              </a:rPr>
              <a:t>Slides (pptx)</a:t>
            </a:r>
            <a:r>
              <a:rPr lang="en-US" sz="2000" dirty="0"/>
              <a:t> </a:t>
            </a:r>
            <a:r>
              <a:rPr lang="en-US" sz="2000" dirty="0">
                <a:hlinkClick r:id="rId6"/>
              </a:rPr>
              <a:t>(pdf)</a:t>
            </a:r>
            <a:r>
              <a:rPr lang="en-US" sz="2000" dirty="0"/>
              <a:t>] </a:t>
            </a:r>
          </a:p>
        </p:txBody>
      </p:sp>
    </p:spTree>
    <p:extLst>
      <p:ext uri="{BB962C8B-B14F-4D97-AF65-F5344CB8AC3E}">
        <p14:creationId xmlns:p14="http://schemas.microsoft.com/office/powerpoint/2010/main" val="3987463159"/>
      </p:ext>
    </p:extLst>
  </p:cSld>
  <p:clrMapOvr>
    <a:masterClrMapping/>
  </p:clrMapOvr>
  <p:transition/>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Challenge and Opportunity for Future</a:t>
            </a:r>
          </a:p>
        </p:txBody>
      </p:sp>
      <p:sp>
        <p:nvSpPr>
          <p:cNvPr id="3" name="Content Placeholder 2"/>
          <p:cNvSpPr>
            <a:spLocks noGrp="1"/>
          </p:cNvSpPr>
          <p:nvPr>
            <p:ph idx="1"/>
          </p:nvPr>
        </p:nvSpPr>
        <p:spPr>
          <a:xfrm>
            <a:off x="0" y="1772816"/>
            <a:ext cx="9144000" cy="2088232"/>
          </a:xfrm>
        </p:spPr>
        <p:txBody>
          <a:bodyPr/>
          <a:lstStyle/>
          <a:p>
            <a:pPr marL="0" indent="0" algn="ctr">
              <a:buNone/>
            </a:pPr>
            <a:r>
              <a:rPr lang="en-US" sz="6400" dirty="0">
                <a:solidFill>
                  <a:srgbClr val="FF0000"/>
                </a:solidFill>
              </a:rPr>
              <a:t>Fundamentally</a:t>
            </a:r>
          </a:p>
          <a:p>
            <a:pPr marL="0" indent="0" algn="ctr">
              <a:buNone/>
            </a:pPr>
            <a:r>
              <a:rPr lang="en-US" sz="6400" dirty="0">
                <a:solidFill>
                  <a:srgbClr val="0000FF"/>
                </a:solidFill>
              </a:rPr>
              <a:t>Secure, Reliable, Safe</a:t>
            </a:r>
          </a:p>
          <a:p>
            <a:pPr marL="0" indent="0" algn="ctr">
              <a:buNone/>
            </a:pPr>
            <a:r>
              <a:rPr lang="en-US" sz="6400" dirty="0">
                <a:solidFill>
                  <a:srgbClr val="FF0000"/>
                </a:solidFill>
              </a:rPr>
              <a:t>Computing Architectures</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E574D81-B5DE-384D-B24B-566C679AE608}" type="slidenum">
              <a:rPr kumimoji="0" lang="en-US" sz="1600" b="0" i="0" u="none" strike="noStrike" kern="1200" cap="none" spc="0" normalizeH="0" baseline="0" noProof="0" smtClean="0">
                <a:ln>
                  <a:noFill/>
                </a:ln>
                <a:solidFill>
                  <a:srgbClr val="000000"/>
                </a:solidFill>
                <a:effectLst/>
                <a:uLnTx/>
                <a:uFillTx/>
                <a:latin typeface="Garamond" charset="0"/>
                <a:ea typeface="+mn-ea"/>
              </a:rPr>
              <a:pPr marL="0" marR="0" lvl="0" indent="0" algn="r" defTabSz="914400" rtl="0" eaLnBrk="1" fontAlgn="auto" latinLnBrk="0" hangingPunct="1">
                <a:lnSpc>
                  <a:spcPct val="100000"/>
                </a:lnSpc>
                <a:spcBef>
                  <a:spcPts val="0"/>
                </a:spcBef>
                <a:spcAft>
                  <a:spcPts val="0"/>
                </a:spcAft>
                <a:buClrTx/>
                <a:buSzTx/>
                <a:buFontTx/>
                <a:buNone/>
                <a:tabLst/>
                <a:defRPr/>
              </a:pPr>
              <a:t>313</a:t>
            </a:fld>
            <a:endParaRPr kumimoji="0" lang="en-US" sz="1600" b="0" i="0" u="none" strike="noStrike" kern="1200" cap="none" spc="0" normalizeH="0" baseline="0" noProof="0">
              <a:ln>
                <a:noFill/>
              </a:ln>
              <a:solidFill>
                <a:srgbClr val="000000"/>
              </a:solidFill>
              <a:effectLst/>
              <a:uLnTx/>
              <a:uFillTx/>
              <a:latin typeface="Garamond" charset="0"/>
              <a:ea typeface="+mn-ea"/>
            </a:endParaRPr>
          </a:p>
        </p:txBody>
      </p:sp>
    </p:spTree>
    <p:extLst>
      <p:ext uri="{BB962C8B-B14F-4D97-AF65-F5344CB8AC3E}">
        <p14:creationId xmlns:p14="http://schemas.microsoft.com/office/powerpoint/2010/main" val="1748500449"/>
      </p:ext>
    </p:extLst>
  </p:cSld>
  <p:clrMapOvr>
    <a:masterClrMapping/>
  </p:clrMapOvr>
  <p:transition/>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Future of Main Memory</a:t>
            </a:r>
          </a:p>
        </p:txBody>
      </p:sp>
      <p:sp>
        <p:nvSpPr>
          <p:cNvPr id="3" name="Content Placeholder 2"/>
          <p:cNvSpPr>
            <a:spLocks noGrp="1"/>
          </p:cNvSpPr>
          <p:nvPr>
            <p:ph idx="1"/>
          </p:nvPr>
        </p:nvSpPr>
        <p:spPr>
          <a:xfrm>
            <a:off x="228600" y="1052736"/>
            <a:ext cx="8610600" cy="5195664"/>
          </a:xfrm>
        </p:spPr>
        <p:txBody>
          <a:bodyPr/>
          <a:lstStyle/>
          <a:p>
            <a:r>
              <a:rPr lang="en-US" dirty="0"/>
              <a:t>DRAM is becoming less reliable </a:t>
            </a:r>
            <a:r>
              <a:rPr lang="en-US" dirty="0">
                <a:sym typeface="Wingdings"/>
              </a:rPr>
              <a:t> more vulnerable</a:t>
            </a:r>
          </a:p>
          <a:p>
            <a:endParaRPr lang="en-US" dirty="0">
              <a:sym typeface="Wingdings"/>
            </a:endParaRP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314</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Tree>
    <p:extLst>
      <p:ext uri="{BB962C8B-B14F-4D97-AF65-F5344CB8AC3E}">
        <p14:creationId xmlns:p14="http://schemas.microsoft.com/office/powerpoint/2010/main" val="147701091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52400"/>
            <a:ext cx="9144000" cy="884238"/>
          </a:xfrm>
        </p:spPr>
        <p:txBody>
          <a:bodyPr/>
          <a:lstStyle/>
          <a:p>
            <a:r>
              <a:rPr lang="en-US" dirty="0"/>
              <a:t>Large-Scale Failure Analysis of DRAM Chips</a:t>
            </a:r>
          </a:p>
        </p:txBody>
      </p:sp>
      <p:sp>
        <p:nvSpPr>
          <p:cNvPr id="3" name="Content Placeholder 2"/>
          <p:cNvSpPr>
            <a:spLocks noGrp="1"/>
          </p:cNvSpPr>
          <p:nvPr>
            <p:ph idx="1"/>
          </p:nvPr>
        </p:nvSpPr>
        <p:spPr>
          <a:xfrm>
            <a:off x="228600" y="980728"/>
            <a:ext cx="8610600" cy="5153025"/>
          </a:xfrm>
        </p:spPr>
        <p:txBody>
          <a:bodyPr/>
          <a:lstStyle/>
          <a:p>
            <a:r>
              <a:rPr lang="en-US" dirty="0">
                <a:solidFill>
                  <a:srgbClr val="0000FF"/>
                </a:solidFill>
              </a:rPr>
              <a:t>Analysis and modeling of memory errors found in all of Facebook’s server fleet</a:t>
            </a:r>
          </a:p>
          <a:p>
            <a:endParaRPr lang="en-US" dirty="0"/>
          </a:p>
          <a:p>
            <a:r>
              <a:rPr lang="en-US" sz="2000" dirty="0"/>
              <a:t>Justin Meza, </a:t>
            </a:r>
            <a:r>
              <a:rPr lang="en-US" sz="2000" dirty="0" err="1"/>
              <a:t>Qiang</a:t>
            </a:r>
            <a:r>
              <a:rPr lang="en-US" sz="2000" dirty="0"/>
              <a:t> Wu, </a:t>
            </a:r>
            <a:r>
              <a:rPr lang="en-US" sz="2000" dirty="0" err="1"/>
              <a:t>Sanjeev</a:t>
            </a:r>
            <a:r>
              <a:rPr lang="en-US" sz="2000" dirty="0"/>
              <a:t> Kumar, and Onur Mutlu,</a:t>
            </a:r>
            <a:br>
              <a:rPr lang="en-US" sz="2000" dirty="0"/>
            </a:br>
            <a:r>
              <a:rPr lang="en-US" sz="2000" b="1" dirty="0">
                <a:hlinkClick r:id="rId2"/>
              </a:rPr>
              <a:t>"Revisiting Memory Errors in Large-Scale Production Data Centers: Analysis and Modeling of New Trends from the Field"</a:t>
            </a:r>
            <a:r>
              <a:rPr lang="en-US" sz="2000" dirty="0"/>
              <a:t> </a:t>
            </a:r>
            <a:br>
              <a:rPr lang="en-US" sz="2000" dirty="0"/>
            </a:br>
            <a:r>
              <a:rPr lang="en-US" sz="2000" i="1" dirty="0"/>
              <a:t>Proceedings of the </a:t>
            </a:r>
            <a:r>
              <a:rPr lang="en-US" sz="2000" i="1" dirty="0">
                <a:hlinkClick r:id="rId3"/>
              </a:rPr>
              <a:t>45th Annual IEEE/IFIP International Conference on Dependable Systems and Networks</a:t>
            </a:r>
            <a:r>
              <a:rPr lang="en-US" sz="2000" i="1" dirty="0"/>
              <a:t> (</a:t>
            </a:r>
            <a:r>
              <a:rPr lang="en-US" sz="2000" b="1" i="1" dirty="0"/>
              <a:t>DSN</a:t>
            </a:r>
            <a:r>
              <a:rPr lang="en-US" sz="2000" i="1" dirty="0"/>
              <a:t>)</a:t>
            </a:r>
            <a:r>
              <a:rPr lang="en-US" sz="2000" dirty="0"/>
              <a:t>, Rio de Janeiro, Brazil, June 2015.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r>
              <a:rPr lang="en-US" sz="2000" dirty="0">
                <a:hlinkClick r:id="rId6"/>
              </a:rPr>
              <a:t>DRAM Error Model</a:t>
            </a:r>
            <a:r>
              <a:rPr lang="en-US" sz="2000" dirty="0"/>
              <a:t>] </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0169019-BB41-6245-A1FF-2891AF14670E}" type="slidenum">
              <a:rPr kumimoji="0" 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315</a:t>
            </a:fld>
            <a:endParaRPr kumimoji="0" 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7"/>
          <a:stretch>
            <a:fillRect/>
          </a:stretch>
        </p:blipFill>
        <p:spPr>
          <a:xfrm>
            <a:off x="0" y="4941168"/>
            <a:ext cx="9144000" cy="1475117"/>
          </a:xfrm>
          <a:prstGeom prst="rect">
            <a:avLst/>
          </a:prstGeom>
        </p:spPr>
      </p:pic>
    </p:spTree>
    <p:extLst>
      <p:ext uri="{BB962C8B-B14F-4D97-AF65-F5344CB8AC3E}">
        <p14:creationId xmlns:p14="http://schemas.microsoft.com/office/powerpoint/2010/main" val="948680603"/>
      </p:ext>
    </p:extLst>
  </p:cSld>
  <p:clrMapOvr>
    <a:masterClrMapping/>
  </p:clrMapOvr>
  <p:transition/>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2" name="Shape 402"/>
          <p:cNvSpPr/>
          <p:nvPr/>
        </p:nvSpPr>
        <p:spPr>
          <a:xfrm rot="548035">
            <a:off x="7015296" y="2547039"/>
            <a:ext cx="1740409" cy="1890774"/>
          </a:xfrm>
          <a:prstGeom prst="rect">
            <a:avLst/>
          </a:prstGeom>
          <a:solidFill>
            <a:srgbClr val="FFFFFF"/>
          </a:solidFill>
          <a:ln w="25400">
            <a:solidFill/>
            <a:miter lim="400000"/>
          </a:ln>
          <a:effectLst>
            <a:outerShdw blurRad="190500" dist="8455" dir="5400000" rotWithShape="0">
              <a:srgbClr val="000000"/>
            </a:outerShdw>
          </a:effectLst>
          <a:extLst>
            <a:ext uri="{C572A759-6A51-4108-AA02-DFA0A04FC94B}">
              <ma14:wrappingTextBoxFlag xmlns:ma14="http://schemas.microsoft.com/office/mac/drawingml/2011/main" xmlns="" val="1"/>
            </a:ext>
          </a:extLst>
        </p:spPr>
        <p:txBody>
          <a:bodyPr wrap="none" lIns="0" tIns="0" rIns="0" bIns="0" anchor="b">
            <a:spAutoFit/>
          </a:bodyPr>
          <a:lstStyle/>
          <a:p>
            <a:pPr marL="0" marR="0" lvl="0" indent="0" algn="ctr" defTabSz="914400" rtl="0" eaLnBrk="1" fontAlgn="auto" latinLnBrk="0" hangingPunct="1">
              <a:lnSpc>
                <a:spcPct val="80000"/>
              </a:lnSpc>
              <a:spcBef>
                <a:spcPts val="0"/>
              </a:spcBef>
              <a:spcAft>
                <a:spcPts val="0"/>
              </a:spcAft>
              <a:buClrTx/>
              <a:buSzTx/>
              <a:buFontTx/>
              <a:buNone/>
              <a:tabLst/>
              <a:defRPr spc="0">
                <a:solidFill>
                  <a:srgbClr val="000000"/>
                </a:solidFill>
              </a:defRPr>
            </a:pPr>
            <a:r>
              <a:rPr kumimoji="0" sz="3800" b="0" i="1" u="none" strike="noStrike" kern="1200" cap="none" spc="-38" normalizeH="0" baseline="0" noProof="0" dirty="0">
                <a:ln>
                  <a:noFill/>
                </a:ln>
                <a:solidFill>
                  <a:srgbClr val="405F82"/>
                </a:solidFill>
                <a:effectLst/>
                <a:uLnTx/>
                <a:uFillTx/>
                <a:latin typeface="Garamond"/>
                <a:ea typeface="+mn-ea"/>
                <a:cs typeface="+mn-cs"/>
                <a:sym typeface="Vista Sans OT Medium"/>
              </a:rPr>
              <a:t>Intuition:</a:t>
            </a:r>
            <a:br>
              <a:rPr kumimoji="0" sz="3800" b="0" i="1" u="none" strike="noStrike" kern="1200" cap="none" spc="-38" normalizeH="0" baseline="0" noProof="0" dirty="0">
                <a:ln>
                  <a:noFill/>
                </a:ln>
                <a:solidFill>
                  <a:srgbClr val="405F82"/>
                </a:solidFill>
                <a:effectLst/>
                <a:uLnTx/>
                <a:uFillTx/>
                <a:latin typeface="Garamond"/>
                <a:ea typeface="+mn-ea"/>
                <a:cs typeface="+mn-cs"/>
                <a:sym typeface="Vista Sans OT Medium"/>
              </a:rPr>
            </a:br>
            <a:r>
              <a:rPr kumimoji="0" sz="3800" b="0" i="1" u="none" strike="noStrike" kern="1200" cap="none" spc="-38" normalizeH="0" baseline="0" noProof="0" dirty="0">
                <a:ln>
                  <a:noFill/>
                </a:ln>
                <a:solidFill>
                  <a:srgbClr val="405F82"/>
                </a:solidFill>
                <a:effectLst/>
                <a:uLnTx/>
                <a:uFillTx/>
                <a:latin typeface="Garamond"/>
                <a:ea typeface="+mn-ea"/>
                <a:cs typeface="+mn-cs"/>
                <a:sym typeface="Vista Sans OT Medium"/>
              </a:rPr>
              <a:t>quadratic</a:t>
            </a:r>
            <a:br>
              <a:rPr kumimoji="0" sz="3800" b="0" i="1" u="none" strike="noStrike" kern="1200" cap="none" spc="-38" normalizeH="0" baseline="0" noProof="0" dirty="0">
                <a:ln>
                  <a:noFill/>
                </a:ln>
                <a:solidFill>
                  <a:srgbClr val="405F82"/>
                </a:solidFill>
                <a:effectLst/>
                <a:uLnTx/>
                <a:uFillTx/>
                <a:latin typeface="Garamond"/>
                <a:ea typeface="+mn-ea"/>
                <a:cs typeface="+mn-cs"/>
                <a:sym typeface="Vista Sans OT Medium"/>
              </a:rPr>
            </a:br>
            <a:r>
              <a:rPr kumimoji="0" sz="3800" b="0" i="1" u="none" strike="noStrike" kern="1200" cap="none" spc="-38" normalizeH="0" baseline="0" noProof="0" dirty="0">
                <a:ln>
                  <a:noFill/>
                </a:ln>
                <a:solidFill>
                  <a:srgbClr val="405F82"/>
                </a:solidFill>
                <a:effectLst/>
                <a:uLnTx/>
                <a:uFillTx/>
                <a:latin typeface="Garamond"/>
                <a:ea typeface="+mn-ea"/>
                <a:cs typeface="+mn-cs"/>
                <a:sym typeface="Vista Sans OT Medium"/>
              </a:rPr>
              <a:t>increase in</a:t>
            </a:r>
            <a:br>
              <a:rPr kumimoji="0" sz="3800" b="0" i="1" u="none" strike="noStrike" kern="1200" cap="none" spc="-38" normalizeH="0" baseline="0" noProof="0" dirty="0">
                <a:ln>
                  <a:noFill/>
                </a:ln>
                <a:solidFill>
                  <a:srgbClr val="405F82"/>
                </a:solidFill>
                <a:effectLst/>
                <a:uLnTx/>
                <a:uFillTx/>
                <a:latin typeface="Garamond"/>
                <a:ea typeface="+mn-ea"/>
                <a:cs typeface="+mn-cs"/>
                <a:sym typeface="Vista Sans OT Medium"/>
              </a:rPr>
            </a:br>
            <a:r>
              <a:rPr kumimoji="0" sz="3800" b="0" i="1" u="none" strike="noStrike" kern="1200" cap="none" spc="-38" normalizeH="0" baseline="0" noProof="0" dirty="0">
                <a:ln>
                  <a:noFill/>
                </a:ln>
                <a:solidFill>
                  <a:srgbClr val="405F82"/>
                </a:solidFill>
                <a:effectLst/>
                <a:uLnTx/>
                <a:uFillTx/>
                <a:latin typeface="Garamond"/>
                <a:ea typeface="+mn-ea"/>
                <a:cs typeface="+mn-cs"/>
                <a:sym typeface="Vista Sans OT Medium"/>
              </a:rPr>
              <a:t>capacity</a:t>
            </a:r>
          </a:p>
        </p:txBody>
      </p:sp>
      <p:sp>
        <p:nvSpPr>
          <p:cNvPr id="4" name="Shape 305"/>
          <p:cNvSpPr/>
          <p:nvPr/>
        </p:nvSpPr>
        <p:spPr>
          <a:xfrm>
            <a:off x="251520" y="324366"/>
            <a:ext cx="8889400" cy="1016402"/>
          </a:xfrm>
          <a:prstGeom prst="rect">
            <a:avLst/>
          </a:prstGeom>
          <a:ln w="12700">
            <a:miter lim="400000"/>
          </a:ln>
          <a:extLst>
            <a:ext uri="{C572A759-6A51-4108-AA02-DFA0A04FC94B}">
              <ma14:wrappingTextBoxFlag xmlns:ma14="http://schemas.microsoft.com/office/mac/drawingml/2011/main" xmlns="" val="1"/>
            </a:ext>
          </a:extLst>
        </p:spPr>
        <p:txBody>
          <a:bodyPr wrap="none" lIns="38466" tIns="38466" rIns="38466" bIns="38466" anchor="ctr">
            <a:spAutoFit/>
          </a:bodyPr>
          <a:lstStyle>
            <a:lvl1pPr>
              <a:defRPr sz="8000" b="1" spc="-79">
                <a:solidFill>
                  <a:srgbClr val="000000"/>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sz="1800" b="0" spc="0"/>
            </a:pPr>
            <a:r>
              <a:rPr kumimoji="0" lang="en-US" sz="6100" b="0" i="0" u="none" strike="noStrike" kern="1200" cap="none" spc="-60" normalizeH="0" baseline="0" noProof="0" dirty="0">
                <a:ln>
                  <a:noFill/>
                </a:ln>
                <a:solidFill>
                  <a:srgbClr val="000000"/>
                </a:solidFill>
                <a:effectLst/>
                <a:uLnTx/>
                <a:uFillTx/>
                <a:latin typeface="Tahoma"/>
                <a:ea typeface="+mn-ea"/>
                <a:cs typeface="+mn-cs"/>
              </a:rPr>
              <a:t>DRAM Reliability Reducing</a:t>
            </a:r>
            <a:endParaRPr kumimoji="0" sz="6100" b="0" i="0" u="none" strike="noStrike" kern="1200" cap="none" spc="-60" normalizeH="0" baseline="0" noProof="0" dirty="0">
              <a:ln>
                <a:noFill/>
              </a:ln>
              <a:solidFill>
                <a:srgbClr val="000000"/>
              </a:solidFill>
              <a:effectLst/>
              <a:uLnTx/>
              <a:uFillTx/>
              <a:latin typeface="Tahoma"/>
              <a:ea typeface="+mn-ea"/>
              <a:cs typeface="+mn-cs"/>
            </a:endParaRPr>
          </a:p>
        </p:txBody>
      </p:sp>
      <p:pic>
        <p:nvPicPr>
          <p:cNvPr id="3" name="Picture 2"/>
          <p:cNvPicPr>
            <a:picLocks noChangeAspect="1"/>
          </p:cNvPicPr>
          <p:nvPr/>
        </p:nvPicPr>
        <p:blipFill>
          <a:blip r:embed="rId2"/>
          <a:stretch>
            <a:fillRect/>
          </a:stretch>
        </p:blipFill>
        <p:spPr>
          <a:xfrm>
            <a:off x="1331640" y="1196752"/>
            <a:ext cx="5419912" cy="5436411"/>
          </a:xfrm>
          <a:prstGeom prst="rect">
            <a:avLst/>
          </a:prstGeom>
        </p:spPr>
      </p:pic>
    </p:spTree>
    <p:extLst>
      <p:ext uri="{BB962C8B-B14F-4D97-AF65-F5344CB8AC3E}">
        <p14:creationId xmlns:p14="http://schemas.microsoft.com/office/powerpoint/2010/main" val="2436461409"/>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0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2" grpId="0" animBg="1"/>
    </p:bld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Aside: SSD Error Analysis in the Field</a:t>
            </a:r>
          </a:p>
        </p:txBody>
      </p:sp>
      <p:sp>
        <p:nvSpPr>
          <p:cNvPr id="3" name="Content Placeholder 2"/>
          <p:cNvSpPr>
            <a:spLocks noGrp="1"/>
          </p:cNvSpPr>
          <p:nvPr>
            <p:ph idx="1"/>
          </p:nvPr>
        </p:nvSpPr>
        <p:spPr/>
        <p:txBody>
          <a:bodyPr/>
          <a:lstStyle/>
          <a:p>
            <a:r>
              <a:rPr lang="en-US" sz="2200" dirty="0">
                <a:solidFill>
                  <a:srgbClr val="0000FF"/>
                </a:solidFill>
              </a:rPr>
              <a:t>First large-scale field study of flash memory errors</a:t>
            </a:r>
          </a:p>
          <a:p>
            <a:endParaRPr lang="en-US" sz="2200" dirty="0">
              <a:solidFill>
                <a:srgbClr val="0000FF"/>
              </a:solidFill>
            </a:endParaRPr>
          </a:p>
          <a:p>
            <a:r>
              <a:rPr lang="en-US" sz="2200" dirty="0"/>
              <a:t>Justin Meza, </a:t>
            </a:r>
            <a:r>
              <a:rPr lang="en-US" sz="2200" dirty="0" err="1"/>
              <a:t>Qiang</a:t>
            </a:r>
            <a:r>
              <a:rPr lang="en-US" sz="2200" dirty="0"/>
              <a:t> Wu, </a:t>
            </a:r>
            <a:r>
              <a:rPr lang="en-US" sz="2200" dirty="0" err="1"/>
              <a:t>Sanjeev</a:t>
            </a:r>
            <a:r>
              <a:rPr lang="en-US" sz="2200" dirty="0"/>
              <a:t> Kumar, and Onur Mutlu,</a:t>
            </a:r>
            <a:br>
              <a:rPr lang="en-US" sz="2200" dirty="0"/>
            </a:br>
            <a:r>
              <a:rPr lang="en-US" sz="2200" b="1" dirty="0">
                <a:hlinkClick r:id="rId2"/>
              </a:rPr>
              <a:t>"A Large-Scale Study of Flash Memory Errors in the Field"</a:t>
            </a:r>
            <a:r>
              <a:rPr lang="en-US" sz="2200" dirty="0"/>
              <a:t> </a:t>
            </a:r>
            <a:br>
              <a:rPr lang="en-US" sz="2200" dirty="0"/>
            </a:br>
            <a:r>
              <a:rPr lang="en-US" sz="2200" i="1" dirty="0"/>
              <a:t>Proceedings of the </a:t>
            </a:r>
            <a:r>
              <a:rPr lang="en-US" sz="2200" i="1" dirty="0">
                <a:hlinkClick r:id="rId3"/>
              </a:rPr>
              <a:t>ACM International Conference on Measurement and Modeling of Computer Systems</a:t>
            </a:r>
            <a:r>
              <a:rPr lang="en-US" sz="2200" i="1" dirty="0"/>
              <a:t> (</a:t>
            </a:r>
            <a:r>
              <a:rPr lang="en-US" sz="2200" b="1" i="1" dirty="0"/>
              <a:t>SIGMETRICS</a:t>
            </a:r>
            <a:r>
              <a:rPr lang="en-US" sz="2200" i="1" dirty="0"/>
              <a:t>)</a:t>
            </a:r>
            <a:r>
              <a:rPr lang="en-US" sz="2200" dirty="0"/>
              <a:t>, Portland, OR, June 2015. </a:t>
            </a:r>
            <a:br>
              <a:rPr lang="en-US" sz="2200" dirty="0"/>
            </a:br>
            <a:r>
              <a:rPr lang="en-US" sz="2200" dirty="0"/>
              <a:t>[</a:t>
            </a:r>
            <a:r>
              <a:rPr lang="en-US" sz="2200" dirty="0">
                <a:hlinkClick r:id="rId4"/>
              </a:rPr>
              <a:t>Slides (pptx)</a:t>
            </a:r>
            <a:r>
              <a:rPr lang="en-US" sz="2200" dirty="0"/>
              <a:t> </a:t>
            </a:r>
            <a:r>
              <a:rPr lang="en-US" sz="2200" dirty="0">
                <a:hlinkClick r:id="rId5"/>
              </a:rPr>
              <a:t>(pdf)</a:t>
            </a:r>
            <a:r>
              <a:rPr lang="en-US" sz="2200" dirty="0"/>
              <a:t>] [</a:t>
            </a:r>
            <a:r>
              <a:rPr lang="en-US" sz="2200" dirty="0">
                <a:hlinkClick r:id="rId6"/>
              </a:rPr>
              <a:t>Coverage at ZDNet</a:t>
            </a:r>
            <a:r>
              <a:rPr lang="en-US" sz="2200" dirty="0"/>
              <a:t>]</a:t>
            </a:r>
          </a:p>
          <a:p>
            <a:endParaRPr lang="en-US" sz="2200" dirty="0"/>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6BB4180-6920-9C42-9DA1-4829E0437063}" type="slidenum">
              <a:rPr kumimoji="0" 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317</a:t>
            </a:fld>
            <a:endParaRPr kumimoji="0" 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7"/>
          <a:stretch>
            <a:fillRect/>
          </a:stretch>
        </p:blipFill>
        <p:spPr>
          <a:xfrm>
            <a:off x="0" y="4708054"/>
            <a:ext cx="9144000" cy="1313234"/>
          </a:xfrm>
          <a:prstGeom prst="rect">
            <a:avLst/>
          </a:prstGeom>
        </p:spPr>
      </p:pic>
    </p:spTree>
    <p:extLst>
      <p:ext uri="{BB962C8B-B14F-4D97-AF65-F5344CB8AC3E}">
        <p14:creationId xmlns:p14="http://schemas.microsoft.com/office/powerpoint/2010/main" val="212409973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Future of Main Memory</a:t>
            </a:r>
          </a:p>
        </p:txBody>
      </p:sp>
      <p:sp>
        <p:nvSpPr>
          <p:cNvPr id="3" name="Content Placeholder 2"/>
          <p:cNvSpPr>
            <a:spLocks noGrp="1"/>
          </p:cNvSpPr>
          <p:nvPr>
            <p:ph idx="1"/>
          </p:nvPr>
        </p:nvSpPr>
        <p:spPr>
          <a:xfrm>
            <a:off x="228600" y="1052736"/>
            <a:ext cx="8610600" cy="5195664"/>
          </a:xfrm>
        </p:spPr>
        <p:txBody>
          <a:bodyPr/>
          <a:lstStyle/>
          <a:p>
            <a:r>
              <a:rPr lang="en-US" dirty="0"/>
              <a:t>DRAM is becoming less reliable </a:t>
            </a:r>
            <a:r>
              <a:rPr lang="en-US" dirty="0">
                <a:sym typeface="Wingdings"/>
              </a:rPr>
              <a:t> more vulnerable</a:t>
            </a:r>
          </a:p>
          <a:p>
            <a:endParaRPr lang="en-US" dirty="0">
              <a:sym typeface="Wingdings"/>
            </a:endParaRPr>
          </a:p>
          <a:p>
            <a:r>
              <a:rPr lang="en-US" dirty="0">
                <a:sym typeface="Wingdings"/>
              </a:rPr>
              <a:t>Due to difficulties in DRAM scaling, other problems may also appear (or they may be going unnoticed)</a:t>
            </a:r>
          </a:p>
          <a:p>
            <a:endParaRPr lang="en-US" dirty="0">
              <a:sym typeface="Wingdings"/>
            </a:endParaRPr>
          </a:p>
          <a:p>
            <a:r>
              <a:rPr lang="en-US" dirty="0">
                <a:sym typeface="Wingdings"/>
              </a:rPr>
              <a:t>Some errors may already be slipping into the field</a:t>
            </a:r>
          </a:p>
          <a:p>
            <a:pPr lvl="1"/>
            <a:r>
              <a:rPr lang="en-US" dirty="0">
                <a:sym typeface="Wingdings"/>
              </a:rPr>
              <a:t>Read disturb errors (</a:t>
            </a:r>
            <a:r>
              <a:rPr lang="en-US" dirty="0" err="1">
                <a:sym typeface="Wingdings"/>
              </a:rPr>
              <a:t>Rowhammer</a:t>
            </a:r>
            <a:r>
              <a:rPr lang="en-US" dirty="0">
                <a:sym typeface="Wingdings"/>
              </a:rPr>
              <a:t>)</a:t>
            </a:r>
          </a:p>
          <a:p>
            <a:pPr lvl="1"/>
            <a:r>
              <a:rPr lang="en-US" dirty="0">
                <a:sym typeface="Wingdings"/>
              </a:rPr>
              <a:t>Retention errors</a:t>
            </a:r>
          </a:p>
          <a:p>
            <a:pPr lvl="1"/>
            <a:r>
              <a:rPr lang="en-US" dirty="0">
                <a:sym typeface="Wingdings"/>
              </a:rPr>
              <a:t>Read errors, write errors</a:t>
            </a:r>
          </a:p>
          <a:p>
            <a:pPr lvl="1"/>
            <a:r>
              <a:rPr lang="en-US" dirty="0">
                <a:sym typeface="Wingdings"/>
              </a:rPr>
              <a:t>…</a:t>
            </a:r>
          </a:p>
          <a:p>
            <a:endParaRPr lang="en-US" dirty="0">
              <a:sym typeface="Wingdings"/>
            </a:endParaRPr>
          </a:p>
          <a:p>
            <a:r>
              <a:rPr lang="en-US" dirty="0">
                <a:solidFill>
                  <a:srgbClr val="FF0000"/>
                </a:solidFill>
                <a:sym typeface="Wingdings"/>
              </a:rPr>
              <a:t>These errors can also pose security vulnerabilities</a:t>
            </a:r>
            <a:endParaRPr lang="en-US" dirty="0">
              <a:solidFill>
                <a:srgbClr val="FF0000"/>
              </a:solidFill>
            </a:endParaRP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318</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
        <p:nvSpPr>
          <p:cNvPr id="5" name="Rectangle 4"/>
          <p:cNvSpPr>
            <a:spLocks noChangeArrowheads="1"/>
          </p:cNvSpPr>
          <p:nvPr/>
        </p:nvSpPr>
        <p:spPr bwMode="auto">
          <a:xfrm>
            <a:off x="899593" y="4005064"/>
            <a:ext cx="2232248" cy="432049"/>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a14="http://schemas.microsoft.com/office/drawing/2010/main" xmlns="">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Tahoma"/>
              <a:ea typeface="ＭＳ Ｐゴシック" charset="0"/>
              <a:cs typeface="ＭＳ Ｐゴシック" charset="0"/>
            </a:endParaRPr>
          </a:p>
        </p:txBody>
      </p:sp>
    </p:spTree>
    <p:extLst>
      <p:ext uri="{BB962C8B-B14F-4D97-AF65-F5344CB8AC3E}">
        <p14:creationId xmlns:p14="http://schemas.microsoft.com/office/powerpoint/2010/main" val="362986689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DRAM Data Retention Time Failures</a:t>
            </a:r>
          </a:p>
        </p:txBody>
      </p:sp>
      <p:sp>
        <p:nvSpPr>
          <p:cNvPr id="3" name="Content Placeholder 2"/>
          <p:cNvSpPr>
            <a:spLocks noGrp="1"/>
          </p:cNvSpPr>
          <p:nvPr>
            <p:ph idx="1"/>
          </p:nvPr>
        </p:nvSpPr>
        <p:spPr/>
        <p:txBody>
          <a:bodyPr/>
          <a:lstStyle/>
          <a:p>
            <a:r>
              <a:rPr lang="en-US" dirty="0"/>
              <a:t>Determining the data retention time of a cell/row is getting more difficult</a:t>
            </a:r>
          </a:p>
          <a:p>
            <a:endParaRPr lang="en-US" dirty="0"/>
          </a:p>
          <a:p>
            <a:r>
              <a:rPr lang="en-US" dirty="0"/>
              <a:t>Retention failures may already be slipping into the field</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319</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Tree>
    <p:extLst>
      <p:ext uri="{BB962C8B-B14F-4D97-AF65-F5344CB8AC3E}">
        <p14:creationId xmlns:p14="http://schemas.microsoft.com/office/powerpoint/2010/main" val="284365484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itle 1"/>
          <p:cNvSpPr>
            <a:spLocks noGrp="1"/>
          </p:cNvSpPr>
          <p:nvPr>
            <p:ph type="title"/>
          </p:nvPr>
        </p:nvSpPr>
        <p:spPr/>
        <p:txBody>
          <a:bodyPr/>
          <a:lstStyle/>
          <a:p>
            <a:r>
              <a:rPr lang="en-US" dirty="0">
                <a:latin typeface="Garamond" charset="0"/>
                <a:ea typeface="ＭＳ Ｐゴシック" charset="0"/>
                <a:cs typeface="ＭＳ Ｐゴシック" charset="0"/>
              </a:rPr>
              <a:t>Major Trends Affecting Main Memory (II)</a:t>
            </a:r>
          </a:p>
        </p:txBody>
      </p:sp>
      <p:sp>
        <p:nvSpPr>
          <p:cNvPr id="3" name="Content Placeholder 2"/>
          <p:cNvSpPr>
            <a:spLocks noGrp="1"/>
          </p:cNvSpPr>
          <p:nvPr>
            <p:ph idx="1"/>
          </p:nvPr>
        </p:nvSpPr>
        <p:spPr>
          <a:xfrm>
            <a:off x="228600" y="996950"/>
            <a:ext cx="8915400" cy="5194300"/>
          </a:xfrm>
        </p:spPr>
        <p:txBody>
          <a:bodyPr/>
          <a:lstStyle/>
          <a:p>
            <a:r>
              <a:rPr lang="en-US" dirty="0">
                <a:solidFill>
                  <a:srgbClr val="0000FF"/>
                </a:solidFill>
                <a:latin typeface="Tahoma" charset="0"/>
                <a:ea typeface="ＭＳ Ｐゴシック" charset="0"/>
                <a:cs typeface="ＭＳ Ｐゴシック" charset="0"/>
              </a:rPr>
              <a:t>Need for main memory capacity, bandwidth, QoS increasing </a:t>
            </a:r>
          </a:p>
          <a:p>
            <a:pPr lvl="1"/>
            <a:r>
              <a:rPr lang="en-US" dirty="0">
                <a:solidFill>
                  <a:srgbClr val="FF0000"/>
                </a:solidFill>
                <a:latin typeface="Tahoma" charset="0"/>
                <a:ea typeface="ＭＳ Ｐゴシック" charset="0"/>
              </a:rPr>
              <a:t>Multi-core</a:t>
            </a:r>
            <a:r>
              <a:rPr lang="en-US" dirty="0">
                <a:latin typeface="Tahoma" charset="0"/>
                <a:ea typeface="ＭＳ Ｐゴシック" charset="0"/>
              </a:rPr>
              <a:t>: increasing number of cores/agents</a:t>
            </a:r>
          </a:p>
          <a:p>
            <a:pPr lvl="1"/>
            <a:r>
              <a:rPr lang="en-US" dirty="0">
                <a:solidFill>
                  <a:srgbClr val="FF0000"/>
                </a:solidFill>
                <a:latin typeface="Tahoma" charset="0"/>
                <a:ea typeface="ＭＳ Ｐゴシック" charset="0"/>
              </a:rPr>
              <a:t>Data-intensive applications</a:t>
            </a:r>
            <a:r>
              <a:rPr lang="en-US" dirty="0">
                <a:latin typeface="Tahoma" charset="0"/>
                <a:ea typeface="ＭＳ Ｐゴシック" charset="0"/>
              </a:rPr>
              <a:t>: increasing demand/hunger for data</a:t>
            </a:r>
          </a:p>
          <a:p>
            <a:pPr lvl="1"/>
            <a:r>
              <a:rPr lang="en-US" dirty="0">
                <a:solidFill>
                  <a:srgbClr val="FF0000"/>
                </a:solidFill>
                <a:latin typeface="Tahoma" charset="0"/>
                <a:ea typeface="ＭＳ Ｐゴシック" charset="0"/>
              </a:rPr>
              <a:t>Consolidation</a:t>
            </a:r>
            <a:r>
              <a:rPr lang="en-US" dirty="0">
                <a:latin typeface="Tahoma" charset="0"/>
                <a:ea typeface="ＭＳ Ｐゴシック" charset="0"/>
              </a:rPr>
              <a:t>: cloud computing, GPUs, mobile, heterogeneity</a:t>
            </a:r>
          </a:p>
          <a:p>
            <a:endParaRPr lang="en-US" dirty="0">
              <a:solidFill>
                <a:srgbClr val="0000FF"/>
              </a:solidFill>
              <a:latin typeface="Tahoma" charset="0"/>
              <a:ea typeface="ＭＳ Ｐゴシック" charset="0"/>
              <a:cs typeface="ＭＳ Ｐゴシック" charset="0"/>
            </a:endParaRPr>
          </a:p>
          <a:p>
            <a:endParaRPr lang="en-US" dirty="0">
              <a:solidFill>
                <a:srgbClr val="0000FF"/>
              </a:solidFill>
              <a:latin typeface="Tahoma" charset="0"/>
              <a:ea typeface="ＭＳ Ｐゴシック" charset="0"/>
              <a:cs typeface="ＭＳ Ｐゴシック" charset="0"/>
            </a:endParaRPr>
          </a:p>
          <a:p>
            <a:r>
              <a:rPr lang="en-US" dirty="0">
                <a:solidFill>
                  <a:srgbClr val="7F7F7F"/>
                </a:solidFill>
                <a:latin typeface="Tahoma" charset="0"/>
                <a:ea typeface="ＭＳ Ｐゴシック" charset="0"/>
                <a:cs typeface="ＭＳ Ｐゴシック" charset="0"/>
              </a:rPr>
              <a:t>Main memory energy/power is a key system design concern</a:t>
            </a:r>
          </a:p>
          <a:p>
            <a:endParaRPr lang="en-US" sz="2200" dirty="0">
              <a:solidFill>
                <a:srgbClr val="7F7F7F"/>
              </a:solidFill>
              <a:latin typeface="Tahoma" charset="0"/>
              <a:ea typeface="ＭＳ Ｐゴシック" charset="0"/>
              <a:cs typeface="ＭＳ Ｐゴシック" charset="0"/>
            </a:endParaRPr>
          </a:p>
          <a:p>
            <a:pPr>
              <a:buFont typeface="Wingdings" charset="0"/>
              <a:buNone/>
            </a:pPr>
            <a:endParaRPr lang="en-US" sz="2200" dirty="0">
              <a:solidFill>
                <a:srgbClr val="7F7F7F"/>
              </a:solidFill>
              <a:latin typeface="Tahoma" charset="0"/>
              <a:ea typeface="ＭＳ Ｐゴシック" charset="0"/>
              <a:cs typeface="ＭＳ Ｐゴシック" charset="0"/>
            </a:endParaRPr>
          </a:p>
          <a:p>
            <a:pPr>
              <a:buFont typeface="Wingdings" charset="0"/>
              <a:buNone/>
            </a:pPr>
            <a:endParaRPr lang="en-US" dirty="0">
              <a:solidFill>
                <a:srgbClr val="7F7F7F"/>
              </a:solidFill>
              <a:latin typeface="Tahoma" charset="0"/>
              <a:ea typeface="ＭＳ Ｐゴシック" charset="0"/>
              <a:cs typeface="ＭＳ Ｐゴシック" charset="0"/>
            </a:endParaRPr>
          </a:p>
          <a:p>
            <a:r>
              <a:rPr lang="en-US" dirty="0">
                <a:solidFill>
                  <a:srgbClr val="7F7F7F"/>
                </a:solidFill>
                <a:latin typeface="Tahoma" charset="0"/>
                <a:ea typeface="ＭＳ Ｐゴシック" charset="0"/>
                <a:cs typeface="ＭＳ Ｐゴシック" charset="0"/>
              </a:rPr>
              <a:t>DRAM technology scaling is ending </a:t>
            </a:r>
          </a:p>
          <a:p>
            <a:pPr>
              <a:buFont typeface="Wingdings" charset="0"/>
              <a:buNone/>
            </a:pPr>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26628"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DE096BAB-925E-464D-8476-CD2FB2182577}" type="slidenum">
              <a:rPr lang="en-US" sz="1600">
                <a:solidFill>
                  <a:srgbClr val="000000"/>
                </a:solidFill>
                <a:latin typeface="Garamond" charset="0"/>
              </a:rPr>
              <a:pPr eaLnBrk="1" hangingPunct="1"/>
              <a:t>32</a:t>
            </a:fld>
            <a:endParaRPr lang="en-US" sz="1600" dirty="0">
              <a:solidFill>
                <a:srgbClr val="000000"/>
              </a:solidFill>
              <a:latin typeface="Garamond" charset="0"/>
            </a:endParaRPr>
          </a:p>
        </p:txBody>
      </p:sp>
    </p:spTree>
    <p:extLst>
      <p:ext uri="{BB962C8B-B14F-4D97-AF65-F5344CB8AC3E}">
        <p14:creationId xmlns:p14="http://schemas.microsoft.com/office/powerpoint/2010/main" val="2526822449"/>
      </p:ext>
    </p:extLst>
  </p:cSld>
  <p:clrMapOvr>
    <a:masterClrMapping/>
  </p:clrMapOvr>
  <p:transition/>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28600" y="980728"/>
            <a:ext cx="8610600" cy="5153025"/>
          </a:xfrm>
        </p:spPr>
        <p:txBody>
          <a:bodyPr/>
          <a:lstStyle/>
          <a:p>
            <a:r>
              <a:rPr lang="en-US" sz="1800" dirty="0"/>
              <a:t>Jamie Liu, Ben </a:t>
            </a:r>
            <a:r>
              <a:rPr lang="en-US" sz="1800" dirty="0" err="1"/>
              <a:t>Jaiyen</a:t>
            </a:r>
            <a:r>
              <a:rPr lang="en-US" sz="1800" dirty="0"/>
              <a:t>, Yoongu Kim, Chris Wilkerson, and </a:t>
            </a:r>
            <a:r>
              <a:rPr lang="en-US" sz="1800" u="sng" dirty="0"/>
              <a:t>Onur Mutlu</a:t>
            </a:r>
            <a:r>
              <a:rPr lang="en-US" sz="1800" dirty="0"/>
              <a:t>,</a:t>
            </a:r>
            <a:br>
              <a:rPr lang="en-US" sz="1800" dirty="0"/>
            </a:br>
            <a:r>
              <a:rPr lang="en-US" sz="1800" b="1" dirty="0">
                <a:hlinkClick r:id="rId2"/>
              </a:rPr>
              <a:t>"An Experimental Study of Data Retention Behavior in Modern DRAM Devices: Implications for Retention Time Profiling Mechanisms"</a:t>
            </a:r>
            <a:br>
              <a:rPr lang="en-US" sz="1800" dirty="0"/>
            </a:br>
            <a:r>
              <a:rPr lang="en-US" sz="1800" i="1" dirty="0"/>
              <a:t>Proceedings of the </a:t>
            </a:r>
            <a:r>
              <a:rPr lang="en-US" sz="1800" i="1" dirty="0">
                <a:hlinkClick r:id="rId3"/>
              </a:rPr>
              <a:t>40th International Symposium on Computer Architecture</a:t>
            </a:r>
            <a:r>
              <a:rPr lang="en-US" sz="1800" i="1" dirty="0"/>
              <a:t> (</a:t>
            </a:r>
            <a:r>
              <a:rPr lang="en-US" sz="1800" b="1" i="1" dirty="0"/>
              <a:t>ISCA</a:t>
            </a:r>
            <a:r>
              <a:rPr lang="en-US" sz="1800" i="1" dirty="0"/>
              <a:t>)</a:t>
            </a:r>
            <a:r>
              <a:rPr lang="en-US" sz="1800" dirty="0"/>
              <a:t>, Tel-Aviv, Israel, June 2013. </a:t>
            </a:r>
            <a:r>
              <a:rPr lang="en-US" sz="1800" dirty="0">
                <a:hlinkClick r:id="rId4"/>
              </a:rPr>
              <a:t>Slides (ppt)</a:t>
            </a:r>
            <a:r>
              <a:rPr lang="en-US" sz="1800" dirty="0"/>
              <a:t> </a:t>
            </a:r>
            <a:r>
              <a:rPr lang="en-US" sz="1800" dirty="0">
                <a:hlinkClick r:id="rId5"/>
              </a:rPr>
              <a:t>Slides (pdf)</a:t>
            </a:r>
            <a:endParaRPr lang="en-US" sz="1800"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0169019-BB41-6245-A1FF-2891AF14670E}" type="slidenum">
              <a:rPr kumimoji="0" 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320</a:t>
            </a:fld>
            <a:endParaRPr kumimoji="0" 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6"/>
          <a:stretch>
            <a:fillRect/>
          </a:stretch>
        </p:blipFill>
        <p:spPr>
          <a:xfrm>
            <a:off x="0" y="2751315"/>
            <a:ext cx="9144000" cy="4134069"/>
          </a:xfrm>
          <a:prstGeom prst="rect">
            <a:avLst/>
          </a:prstGeom>
        </p:spPr>
      </p:pic>
      <p:sp>
        <p:nvSpPr>
          <p:cNvPr id="7" name="Title 1"/>
          <p:cNvSpPr>
            <a:spLocks noGrp="1"/>
          </p:cNvSpPr>
          <p:nvPr>
            <p:ph type="title"/>
          </p:nvPr>
        </p:nvSpPr>
        <p:spPr>
          <a:xfrm>
            <a:off x="228600" y="152400"/>
            <a:ext cx="8610600" cy="884238"/>
          </a:xfrm>
        </p:spPr>
        <p:txBody>
          <a:bodyPr/>
          <a:lstStyle/>
          <a:p>
            <a:r>
              <a:rPr lang="en-US" dirty="0"/>
              <a:t>Analysis of Retention Failures </a:t>
            </a:r>
            <a:r>
              <a:rPr lang="en-US" sz="3000" b="1" dirty="0"/>
              <a:t>[ISCA’13]</a:t>
            </a:r>
          </a:p>
        </p:txBody>
      </p:sp>
    </p:spTree>
    <p:extLst>
      <p:ext uri="{BB962C8B-B14F-4D97-AF65-F5344CB8AC3E}">
        <p14:creationId xmlns:p14="http://schemas.microsoft.com/office/powerpoint/2010/main" val="8618178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Title 1"/>
          <p:cNvSpPr>
            <a:spLocks noGrp="1"/>
          </p:cNvSpPr>
          <p:nvPr>
            <p:ph type="title"/>
          </p:nvPr>
        </p:nvSpPr>
        <p:spPr>
          <a:xfrm>
            <a:off x="152400" y="152400"/>
            <a:ext cx="8991600" cy="884238"/>
          </a:xfrm>
        </p:spPr>
        <p:txBody>
          <a:bodyPr/>
          <a:lstStyle/>
          <a:p>
            <a:r>
              <a:rPr lang="en-US">
                <a:latin typeface="Garamond" charset="0"/>
                <a:ea typeface="ＭＳ Ｐゴシック" charset="0"/>
                <a:cs typeface="ＭＳ Ｐゴシック" charset="0"/>
              </a:rPr>
              <a:t>Two Challenges to Retention Time Profiling</a:t>
            </a:r>
          </a:p>
        </p:txBody>
      </p:sp>
      <p:sp>
        <p:nvSpPr>
          <p:cNvPr id="3" name="Content Placeholder 2"/>
          <p:cNvSpPr>
            <a:spLocks noGrp="1"/>
          </p:cNvSpPr>
          <p:nvPr>
            <p:ph idx="1"/>
          </p:nvPr>
        </p:nvSpPr>
        <p:spPr>
          <a:xfrm>
            <a:off x="238125" y="1095375"/>
            <a:ext cx="8905875" cy="5153025"/>
          </a:xfrm>
        </p:spPr>
        <p:txBody>
          <a:bodyPr/>
          <a:lstStyle/>
          <a:p>
            <a:pPr>
              <a:defRPr/>
            </a:pPr>
            <a:r>
              <a:rPr lang="en-US" dirty="0">
                <a:solidFill>
                  <a:srgbClr val="FF0000"/>
                </a:solidFill>
                <a:latin typeface="Tahoma" charset="0"/>
                <a:ea typeface="ＭＳ Ｐゴシック" charset="0"/>
                <a:cs typeface="ＭＳ Ｐゴシック" charset="0"/>
              </a:rPr>
              <a:t>Data Pattern Dependence (DPD) </a:t>
            </a:r>
            <a:r>
              <a:rPr lang="en-US" dirty="0">
                <a:latin typeface="Tahoma" charset="0"/>
                <a:ea typeface="ＭＳ Ｐゴシック" charset="0"/>
                <a:cs typeface="ＭＳ Ｐゴシック" charset="0"/>
              </a:rPr>
              <a:t>of retention time</a:t>
            </a:r>
          </a:p>
          <a:p>
            <a:pPr>
              <a:defRPr/>
            </a:pPr>
            <a:endParaRPr lang="en-US" dirty="0">
              <a:solidFill>
                <a:srgbClr val="FF0000"/>
              </a:solidFill>
              <a:latin typeface="Tahoma" charset="0"/>
              <a:ea typeface="ＭＳ Ｐゴシック" charset="0"/>
              <a:cs typeface="ＭＳ Ｐゴシック" charset="0"/>
            </a:endParaRPr>
          </a:p>
          <a:p>
            <a:pPr>
              <a:defRPr/>
            </a:pPr>
            <a:endParaRPr lang="en-US" dirty="0">
              <a:solidFill>
                <a:srgbClr val="FF0000"/>
              </a:solidFill>
              <a:latin typeface="Tahoma" charset="0"/>
              <a:ea typeface="ＭＳ Ｐゴシック" charset="0"/>
              <a:cs typeface="ＭＳ Ｐゴシック" charset="0"/>
            </a:endParaRPr>
          </a:p>
          <a:p>
            <a:pPr>
              <a:defRPr/>
            </a:pPr>
            <a:endParaRPr lang="en-US" dirty="0">
              <a:solidFill>
                <a:srgbClr val="FF0000"/>
              </a:solidFill>
              <a:latin typeface="Tahoma" charset="0"/>
              <a:ea typeface="ＭＳ Ｐゴシック" charset="0"/>
              <a:cs typeface="ＭＳ Ｐゴシック" charset="0"/>
            </a:endParaRPr>
          </a:p>
          <a:p>
            <a:pPr marL="0" indent="0">
              <a:buFont typeface="Wingdings" charset="0"/>
              <a:buNone/>
              <a:defRPr/>
            </a:pPr>
            <a:endParaRPr lang="en-US" dirty="0">
              <a:solidFill>
                <a:srgbClr val="FF0000"/>
              </a:solidFill>
              <a:latin typeface="Tahoma" charset="0"/>
              <a:ea typeface="ＭＳ Ｐゴシック" charset="0"/>
              <a:cs typeface="ＭＳ Ｐゴシック" charset="0"/>
            </a:endParaRPr>
          </a:p>
          <a:p>
            <a:pPr>
              <a:defRPr/>
            </a:pPr>
            <a:r>
              <a:rPr lang="en-US" dirty="0">
                <a:solidFill>
                  <a:srgbClr val="FF0000"/>
                </a:solidFill>
                <a:latin typeface="Tahoma" charset="0"/>
                <a:ea typeface="ＭＳ Ｐゴシック" charset="0"/>
                <a:cs typeface="ＭＳ Ｐゴシック" charset="0"/>
              </a:rPr>
              <a:t>Variable Retention Time (VRT) </a:t>
            </a:r>
            <a:r>
              <a:rPr lang="en-US" dirty="0">
                <a:solidFill>
                  <a:srgbClr val="000000"/>
                </a:solidFill>
                <a:latin typeface="Tahoma" charset="0"/>
                <a:ea typeface="ＭＳ Ｐゴシック" charset="0"/>
                <a:cs typeface="ＭＳ Ｐゴシック" charset="0"/>
              </a:rPr>
              <a:t>phenomenon</a:t>
            </a:r>
          </a:p>
        </p:txBody>
      </p:sp>
      <p:sp>
        <p:nvSpPr>
          <p:cNvPr id="222211"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BADDEA-2833-0049-8538-3BDE34A5F6C9}"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321</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spTree>
    <p:extLst>
      <p:ext uri="{BB962C8B-B14F-4D97-AF65-F5344CB8AC3E}">
        <p14:creationId xmlns:p14="http://schemas.microsoft.com/office/powerpoint/2010/main" val="2099677639"/>
      </p:ext>
    </p:extLst>
  </p:cSld>
  <p:clrMapOvr>
    <a:masterClrMapping/>
  </p:clrMapOvr>
  <p:transition/>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3" name="Title 1"/>
          <p:cNvSpPr>
            <a:spLocks noGrp="1"/>
          </p:cNvSpPr>
          <p:nvPr>
            <p:ph type="title"/>
          </p:nvPr>
        </p:nvSpPr>
        <p:spPr>
          <a:xfrm>
            <a:off x="152400" y="152400"/>
            <a:ext cx="8991600" cy="884238"/>
          </a:xfrm>
        </p:spPr>
        <p:txBody>
          <a:bodyPr/>
          <a:lstStyle/>
          <a:p>
            <a:r>
              <a:rPr lang="en-US">
                <a:latin typeface="Garamond" charset="0"/>
                <a:ea typeface="ＭＳ Ｐゴシック" charset="0"/>
                <a:cs typeface="ＭＳ Ｐゴシック" charset="0"/>
              </a:rPr>
              <a:t>Two Challenges to Retention Time Profiling</a:t>
            </a:r>
          </a:p>
        </p:txBody>
      </p:sp>
      <p:sp>
        <p:nvSpPr>
          <p:cNvPr id="3" name="Content Placeholder 2"/>
          <p:cNvSpPr>
            <a:spLocks noGrp="1"/>
          </p:cNvSpPr>
          <p:nvPr>
            <p:ph idx="1"/>
          </p:nvPr>
        </p:nvSpPr>
        <p:spPr>
          <a:xfrm>
            <a:off x="165100" y="1095375"/>
            <a:ext cx="8978900" cy="5153025"/>
          </a:xfrm>
        </p:spPr>
        <p:txBody>
          <a:bodyPr/>
          <a:lstStyle/>
          <a:p>
            <a:r>
              <a:rPr lang="en-US">
                <a:solidFill>
                  <a:srgbClr val="FF0000"/>
                </a:solidFill>
                <a:latin typeface="Tahoma" charset="0"/>
                <a:ea typeface="ＭＳ Ｐゴシック" charset="0"/>
                <a:cs typeface="ＭＳ Ｐゴシック" charset="0"/>
              </a:rPr>
              <a:t>Challenge 1: Data Pattern Dependence (DPD)</a:t>
            </a:r>
          </a:p>
          <a:p>
            <a:pPr lvl="1"/>
            <a:r>
              <a:rPr lang="en-US">
                <a:solidFill>
                  <a:srgbClr val="0000FF"/>
                </a:solidFill>
                <a:latin typeface="Tahoma" charset="0"/>
                <a:ea typeface="ＭＳ Ｐゴシック" charset="0"/>
              </a:rPr>
              <a:t>Retention time of a DRAM cell depends on its value and the values of cells nearby it</a:t>
            </a:r>
          </a:p>
          <a:p>
            <a:pPr lvl="1"/>
            <a:endParaRPr lang="en-US" sz="1800">
              <a:latin typeface="Tahoma" charset="0"/>
              <a:ea typeface="ＭＳ Ｐゴシック" charset="0"/>
            </a:endParaRPr>
          </a:p>
          <a:p>
            <a:pPr lvl="1"/>
            <a:r>
              <a:rPr lang="en-US">
                <a:latin typeface="Tahoma" charset="0"/>
                <a:ea typeface="ＭＳ Ｐゴシック" charset="0"/>
              </a:rPr>
              <a:t>When a row is activated, all bitlines are perturbed simultaneously</a:t>
            </a:r>
          </a:p>
        </p:txBody>
      </p:sp>
      <p:sp>
        <p:nvSpPr>
          <p:cNvPr id="223235"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2FD2CC19-049F-354C-8180-33C2AEE3F683}"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322</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985963" y="3071813"/>
            <a:ext cx="5532437" cy="3675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Oval 1"/>
          <p:cNvSpPr/>
          <p:nvPr/>
        </p:nvSpPr>
        <p:spPr>
          <a:xfrm>
            <a:off x="2540000" y="3444875"/>
            <a:ext cx="4564063" cy="214313"/>
          </a:xfrm>
          <a:prstGeom prst="ellipse">
            <a:avLst/>
          </a:prstGeom>
          <a:noFill/>
          <a:ln w="38100">
            <a:solidFill>
              <a:srgbClr val="0000FF"/>
            </a:solid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7" name="Oval 6"/>
          <p:cNvSpPr/>
          <p:nvPr/>
        </p:nvSpPr>
        <p:spPr>
          <a:xfrm>
            <a:off x="4137025" y="3168650"/>
            <a:ext cx="188913" cy="1735138"/>
          </a:xfrm>
          <a:prstGeom prst="ellipse">
            <a:avLst/>
          </a:prstGeom>
          <a:noFill/>
          <a:ln w="38100">
            <a:solidFill>
              <a:srgbClr val="0000FF"/>
            </a:solid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8" name="Oval 7"/>
          <p:cNvSpPr/>
          <p:nvPr/>
        </p:nvSpPr>
        <p:spPr>
          <a:xfrm>
            <a:off x="2894013" y="3170238"/>
            <a:ext cx="187325" cy="1735137"/>
          </a:xfrm>
          <a:prstGeom prst="ellipse">
            <a:avLst/>
          </a:prstGeom>
          <a:noFill/>
          <a:ln w="38100">
            <a:solidFill>
              <a:srgbClr val="0000FF"/>
            </a:solid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9" name="Oval 8"/>
          <p:cNvSpPr/>
          <p:nvPr/>
        </p:nvSpPr>
        <p:spPr>
          <a:xfrm>
            <a:off x="5737225" y="3171825"/>
            <a:ext cx="187325" cy="1735138"/>
          </a:xfrm>
          <a:prstGeom prst="ellipse">
            <a:avLst/>
          </a:prstGeom>
          <a:noFill/>
          <a:ln w="38100">
            <a:solidFill>
              <a:srgbClr val="0000FF"/>
            </a:solid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0" name="Rectangle 9"/>
          <p:cNvSpPr>
            <a:spLocks noChangeArrowheads="1"/>
          </p:cNvSpPr>
          <p:nvPr/>
        </p:nvSpPr>
        <p:spPr bwMode="auto">
          <a:xfrm>
            <a:off x="2530475" y="3352800"/>
            <a:ext cx="5051425" cy="1249363"/>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a14="http://schemas.microsoft.com/office/drawing/2010/main" xmlns="">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Tahoma"/>
              <a:ea typeface="ＭＳ Ｐゴシック" charset="0"/>
              <a:cs typeface="ＭＳ Ｐゴシック" charset="0"/>
            </a:endParaRPr>
          </a:p>
        </p:txBody>
      </p:sp>
    </p:spTree>
    <p:extLst>
      <p:ext uri="{BB962C8B-B14F-4D97-AF65-F5344CB8AC3E}">
        <p14:creationId xmlns:p14="http://schemas.microsoft.com/office/powerpoint/2010/main" val="138945432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0"/>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xit" presetSubtype="0" fill="hold" grpId="1" nodeType="clickEffect">
                                  <p:stCondLst>
                                    <p:cond delay="0"/>
                                  </p:stCondLst>
                                  <p:childTnLst>
                                    <p:set>
                                      <p:cBhvr>
                                        <p:cTn id="18" dur="1" fill="hold">
                                          <p:stCondLst>
                                            <p:cond delay="0"/>
                                          </p:stCondLst>
                                        </p:cTn>
                                        <p:tgtEl>
                                          <p:spTgt spid="10"/>
                                        </p:tgtEl>
                                        <p:attrNameLst>
                                          <p:attrName>style.visibility</p:attrName>
                                        </p:attrNameLst>
                                      </p:cBhvr>
                                      <p:to>
                                        <p:strVal val="hidden"/>
                                      </p:to>
                                    </p:set>
                                  </p:childTnLst>
                                </p:cTn>
                              </p:par>
                              <p:par>
                                <p:cTn id="19" presetID="1" presetClass="entr" presetSubtype="0" fill="hold" grpId="0" nodeType="withEffect">
                                  <p:stCondLst>
                                    <p:cond delay="0"/>
                                  </p:stCondLst>
                                  <p:childTnLst>
                                    <p:set>
                                      <p:cBhvr>
                                        <p:cTn id="20" dur="1" fill="hold">
                                          <p:stCondLst>
                                            <p:cond delay="0"/>
                                          </p:stCondLst>
                                        </p:cTn>
                                        <p:tgtEl>
                                          <p:spTgt spid="2"/>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 grpId="0" animBg="1"/>
      <p:bldP spid="8" grpId="0" animBg="1"/>
      <p:bldP spid="9" grpId="0" animBg="1"/>
      <p:bldP spid="10" grpId="0" animBg="1"/>
      <p:bldP spid="10" grpId="1" animBg="1"/>
    </p:bld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65100" y="995363"/>
            <a:ext cx="8978900" cy="5153025"/>
          </a:xfrm>
        </p:spPr>
        <p:txBody>
          <a:bodyPr/>
          <a:lstStyle/>
          <a:p>
            <a:pPr>
              <a:defRPr/>
            </a:pPr>
            <a:r>
              <a:rPr lang="en-US" sz="2000" dirty="0">
                <a:latin typeface="Tahoma" charset="0"/>
                <a:ea typeface="ＭＳ Ｐゴシック" charset="0"/>
              </a:rPr>
              <a:t>Electrical noise on the </a:t>
            </a:r>
            <a:r>
              <a:rPr lang="en-US" sz="2000" dirty="0" err="1">
                <a:latin typeface="Tahoma" charset="0"/>
                <a:ea typeface="ＭＳ Ｐゴシック" charset="0"/>
              </a:rPr>
              <a:t>bitline</a:t>
            </a:r>
            <a:r>
              <a:rPr lang="en-US" sz="2000" dirty="0">
                <a:latin typeface="Tahoma" charset="0"/>
                <a:ea typeface="ＭＳ Ｐゴシック" charset="0"/>
              </a:rPr>
              <a:t> affects reliable sensing of a DRAM cell</a:t>
            </a:r>
          </a:p>
          <a:p>
            <a:pPr>
              <a:defRPr/>
            </a:pPr>
            <a:r>
              <a:rPr lang="en-US" sz="2000" dirty="0">
                <a:latin typeface="Tahoma" charset="0"/>
                <a:ea typeface="ＭＳ Ｐゴシック" charset="0"/>
              </a:rPr>
              <a:t>The magnitude of this noise is affected by values of nearby cells via</a:t>
            </a:r>
          </a:p>
          <a:p>
            <a:pPr lvl="1">
              <a:defRPr/>
            </a:pPr>
            <a:r>
              <a:rPr lang="en-US" sz="2000" dirty="0" err="1">
                <a:latin typeface="Tahoma" charset="0"/>
                <a:ea typeface="ＭＳ Ｐゴシック" charset="0"/>
              </a:rPr>
              <a:t>Bitline-bitline</a:t>
            </a:r>
            <a:r>
              <a:rPr lang="en-US" sz="2000" dirty="0">
                <a:latin typeface="Tahoma" charset="0"/>
                <a:ea typeface="ＭＳ Ｐゴシック" charset="0"/>
              </a:rPr>
              <a:t> coupling </a:t>
            </a:r>
            <a:r>
              <a:rPr lang="en-US" sz="2000" dirty="0">
                <a:latin typeface="Tahoma" charset="0"/>
                <a:ea typeface="ＭＳ Ｐゴシック" charset="0"/>
                <a:sym typeface="Wingdings" charset="0"/>
              </a:rPr>
              <a:t> electrical coupling between adjacent </a:t>
            </a:r>
            <a:r>
              <a:rPr lang="en-US" sz="2000" dirty="0" err="1">
                <a:latin typeface="Tahoma" charset="0"/>
                <a:ea typeface="ＭＳ Ｐゴシック" charset="0"/>
                <a:sym typeface="Wingdings" charset="0"/>
              </a:rPr>
              <a:t>bitlines</a:t>
            </a:r>
            <a:endParaRPr lang="en-US" sz="2000" dirty="0">
              <a:latin typeface="Tahoma" charset="0"/>
              <a:ea typeface="ＭＳ Ｐゴシック" charset="0"/>
            </a:endParaRPr>
          </a:p>
          <a:p>
            <a:pPr lvl="1">
              <a:defRPr/>
            </a:pPr>
            <a:r>
              <a:rPr lang="en-US" sz="2000" dirty="0" err="1">
                <a:latin typeface="Tahoma" charset="0"/>
                <a:ea typeface="ＭＳ Ｐゴシック" charset="0"/>
              </a:rPr>
              <a:t>Bitline-wordline</a:t>
            </a:r>
            <a:r>
              <a:rPr lang="en-US" sz="2000" dirty="0">
                <a:latin typeface="Tahoma" charset="0"/>
                <a:ea typeface="ＭＳ Ｐゴシック" charset="0"/>
              </a:rPr>
              <a:t> coupling </a:t>
            </a:r>
            <a:r>
              <a:rPr lang="en-US" sz="2000" dirty="0">
                <a:latin typeface="Tahoma" charset="0"/>
                <a:ea typeface="ＭＳ Ｐゴシック" charset="0"/>
                <a:sym typeface="Wingdings" charset="0"/>
              </a:rPr>
              <a:t> electrical coupling between each </a:t>
            </a:r>
            <a:r>
              <a:rPr lang="en-US" sz="2000" dirty="0" err="1">
                <a:latin typeface="Tahoma" charset="0"/>
                <a:ea typeface="ＭＳ Ｐゴシック" charset="0"/>
                <a:sym typeface="Wingdings" charset="0"/>
              </a:rPr>
              <a:t>bitline</a:t>
            </a:r>
            <a:r>
              <a:rPr lang="en-US" sz="2000" dirty="0">
                <a:latin typeface="Tahoma" charset="0"/>
                <a:ea typeface="ＭＳ Ｐゴシック" charset="0"/>
                <a:sym typeface="Wingdings" charset="0"/>
              </a:rPr>
              <a:t> and the activated </a:t>
            </a:r>
            <a:r>
              <a:rPr lang="en-US" sz="2000" dirty="0" err="1">
                <a:latin typeface="Tahoma" charset="0"/>
                <a:ea typeface="ＭＳ Ｐゴシック" charset="0"/>
                <a:sym typeface="Wingdings" charset="0"/>
              </a:rPr>
              <a:t>wordline</a:t>
            </a:r>
            <a:endParaRPr lang="en-US" sz="2000" dirty="0">
              <a:latin typeface="Tahoma" charset="0"/>
              <a:ea typeface="ＭＳ Ｐゴシック" charset="0"/>
              <a:sym typeface="Wingdings" charset="0"/>
            </a:endParaRPr>
          </a:p>
          <a:p>
            <a:pPr lvl="1">
              <a:defRPr/>
            </a:pPr>
            <a:endParaRPr lang="en-US" sz="2000" dirty="0">
              <a:latin typeface="Tahoma" charset="0"/>
              <a:ea typeface="ＭＳ Ｐゴシック" charset="0"/>
              <a:sym typeface="Wingdings" charset="0"/>
            </a:endParaRPr>
          </a:p>
          <a:p>
            <a:pPr lvl="1">
              <a:defRPr/>
            </a:pPr>
            <a:endParaRPr lang="en-US" sz="2000" dirty="0">
              <a:latin typeface="Tahoma" charset="0"/>
              <a:ea typeface="ＭＳ Ｐゴシック" charset="0"/>
              <a:sym typeface="Wingdings" charset="0"/>
            </a:endParaRPr>
          </a:p>
          <a:p>
            <a:pPr lvl="1">
              <a:defRPr/>
            </a:pPr>
            <a:endParaRPr lang="en-US" sz="2000" dirty="0">
              <a:latin typeface="Tahoma" charset="0"/>
              <a:ea typeface="ＭＳ Ｐゴシック" charset="0"/>
              <a:sym typeface="Wingdings" charset="0"/>
            </a:endParaRPr>
          </a:p>
          <a:p>
            <a:pPr lvl="1">
              <a:defRPr/>
            </a:pPr>
            <a:endParaRPr lang="en-US" sz="2000" dirty="0">
              <a:latin typeface="Tahoma" charset="0"/>
              <a:ea typeface="ＭＳ Ｐゴシック" charset="0"/>
              <a:sym typeface="Wingdings" charset="0"/>
            </a:endParaRPr>
          </a:p>
        </p:txBody>
      </p:sp>
      <p:sp>
        <p:nvSpPr>
          <p:cNvPr id="224258" name="Title 1"/>
          <p:cNvSpPr>
            <a:spLocks noGrp="1"/>
          </p:cNvSpPr>
          <p:nvPr>
            <p:ph type="title"/>
          </p:nvPr>
        </p:nvSpPr>
        <p:spPr>
          <a:xfrm>
            <a:off x="152400" y="152400"/>
            <a:ext cx="8991600" cy="884238"/>
          </a:xfrm>
        </p:spPr>
        <p:txBody>
          <a:bodyPr/>
          <a:lstStyle/>
          <a:p>
            <a:r>
              <a:rPr lang="en-US">
                <a:latin typeface="Garamond" charset="0"/>
                <a:ea typeface="ＭＳ Ｐゴシック" charset="0"/>
                <a:cs typeface="ＭＳ Ｐゴシック" charset="0"/>
              </a:rPr>
              <a:t>Data Pattern Dependence</a:t>
            </a:r>
          </a:p>
        </p:txBody>
      </p:sp>
      <p:sp>
        <p:nvSpPr>
          <p:cNvPr id="224259"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64F6AB2B-DEDA-4742-A655-AABB18ABF779}"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323</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pic>
        <p:nvPicPr>
          <p:cNvPr id="6" name="Picture 5"/>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985963" y="3071813"/>
            <a:ext cx="5532437" cy="3675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Oval 1"/>
          <p:cNvSpPr/>
          <p:nvPr/>
        </p:nvSpPr>
        <p:spPr>
          <a:xfrm>
            <a:off x="4137025" y="3168650"/>
            <a:ext cx="188913" cy="1735138"/>
          </a:xfrm>
          <a:prstGeom prst="ellipse">
            <a:avLst/>
          </a:prstGeom>
          <a:noFill/>
          <a:ln w="38100">
            <a:solidFill>
              <a:srgbClr val="0000FF"/>
            </a:solid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8" name="Oval 7"/>
          <p:cNvSpPr/>
          <p:nvPr/>
        </p:nvSpPr>
        <p:spPr>
          <a:xfrm>
            <a:off x="5735638" y="3170238"/>
            <a:ext cx="187325" cy="1735137"/>
          </a:xfrm>
          <a:prstGeom prst="ellipse">
            <a:avLst/>
          </a:prstGeom>
          <a:noFill/>
          <a:ln w="38100">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9" name="Oval 8"/>
          <p:cNvSpPr/>
          <p:nvPr/>
        </p:nvSpPr>
        <p:spPr>
          <a:xfrm>
            <a:off x="2895600" y="3171825"/>
            <a:ext cx="187325" cy="1735138"/>
          </a:xfrm>
          <a:prstGeom prst="ellipse">
            <a:avLst/>
          </a:prstGeom>
          <a:noFill/>
          <a:ln w="38100">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0" name="Oval 9"/>
          <p:cNvSpPr/>
          <p:nvPr/>
        </p:nvSpPr>
        <p:spPr>
          <a:xfrm>
            <a:off x="2540000" y="3444875"/>
            <a:ext cx="4564063" cy="214313"/>
          </a:xfrm>
          <a:prstGeom prst="ellipse">
            <a:avLst/>
          </a:prstGeom>
          <a:noFill/>
          <a:ln w="38100">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Tree>
    <p:extLst>
      <p:ext uri="{BB962C8B-B14F-4D97-AF65-F5344CB8AC3E}">
        <p14:creationId xmlns:p14="http://schemas.microsoft.com/office/powerpoint/2010/main" val="40242362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8"/>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xit" presetSubtype="0" fill="hold" grpId="1" nodeType="clickEffect">
                                  <p:stCondLst>
                                    <p:cond delay="0"/>
                                  </p:stCondLst>
                                  <p:childTnLst>
                                    <p:set>
                                      <p:cBhvr>
                                        <p:cTn id="20" dur="1" fill="hold">
                                          <p:stCondLst>
                                            <p:cond delay="0"/>
                                          </p:stCondLst>
                                        </p:cTn>
                                        <p:tgtEl>
                                          <p:spTgt spid="9"/>
                                        </p:tgtEl>
                                        <p:attrNameLst>
                                          <p:attrName>style.visibility</p:attrName>
                                        </p:attrNameLst>
                                      </p:cBhvr>
                                      <p:to>
                                        <p:strVal val="hidden"/>
                                      </p:to>
                                    </p:set>
                                  </p:childTnLst>
                                </p:cTn>
                              </p:par>
                              <p:par>
                                <p:cTn id="21" presetID="1" presetClass="exit" presetSubtype="0" fill="hold" grpId="1" nodeType="withEffect">
                                  <p:stCondLst>
                                    <p:cond delay="0"/>
                                  </p:stCondLst>
                                  <p:childTnLst>
                                    <p:set>
                                      <p:cBhvr>
                                        <p:cTn id="22" dur="1" fill="hold">
                                          <p:stCondLst>
                                            <p:cond delay="0"/>
                                          </p:stCondLst>
                                        </p:cTn>
                                        <p:tgtEl>
                                          <p:spTgt spid="2"/>
                                        </p:tgtEl>
                                        <p:attrNameLst>
                                          <p:attrName>style.visibility</p:attrName>
                                        </p:attrNameLst>
                                      </p:cBhvr>
                                      <p:to>
                                        <p:strVal val="hidden"/>
                                      </p:to>
                                    </p:set>
                                  </p:childTnLst>
                                </p:cTn>
                              </p:par>
                              <p:par>
                                <p:cTn id="23" presetID="1" presetClass="exit" presetSubtype="0" fill="hold" grpId="1" nodeType="withEffect">
                                  <p:stCondLst>
                                    <p:cond delay="0"/>
                                  </p:stCondLst>
                                  <p:childTnLst>
                                    <p:set>
                                      <p:cBhvr>
                                        <p:cTn id="24" dur="1" fill="hold">
                                          <p:stCondLst>
                                            <p:cond delay="0"/>
                                          </p:stCondLst>
                                        </p:cTn>
                                        <p:tgtEl>
                                          <p:spTgt spid="8"/>
                                        </p:tgtEl>
                                        <p:attrNameLst>
                                          <p:attrName>style.visibility</p:attrName>
                                        </p:attrNameLst>
                                      </p:cBhvr>
                                      <p:to>
                                        <p:strVal val="hidden"/>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2" nodeType="clickEffect">
                                  <p:stCondLst>
                                    <p:cond delay="0"/>
                                  </p:stCondLst>
                                  <p:childTnLst>
                                    <p:set>
                                      <p:cBhvr>
                                        <p:cTn id="32" dur="1" fill="hold">
                                          <p:stCondLst>
                                            <p:cond delay="0"/>
                                          </p:stCondLst>
                                        </p:cTn>
                                        <p:tgtEl>
                                          <p:spTgt spid="2"/>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2" grpId="2" animBg="1"/>
      <p:bldP spid="8" grpId="0" animBg="1"/>
      <p:bldP spid="8" grpId="1" animBg="1"/>
      <p:bldP spid="9" grpId="0" animBg="1"/>
      <p:bldP spid="9" grpId="1" animBg="1"/>
      <p:bldP spid="10" grpId="0" animBg="1"/>
    </p:bld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65100" y="995363"/>
            <a:ext cx="8978900" cy="5153025"/>
          </a:xfrm>
        </p:spPr>
        <p:txBody>
          <a:bodyPr/>
          <a:lstStyle/>
          <a:p>
            <a:pPr>
              <a:defRPr/>
            </a:pPr>
            <a:r>
              <a:rPr lang="en-US" sz="2000" dirty="0">
                <a:latin typeface="Tahoma" charset="0"/>
                <a:ea typeface="ＭＳ Ｐゴシック" charset="0"/>
              </a:rPr>
              <a:t>Electrical noise on the </a:t>
            </a:r>
            <a:r>
              <a:rPr lang="en-US" sz="2000" dirty="0" err="1">
                <a:latin typeface="Tahoma" charset="0"/>
                <a:ea typeface="ＭＳ Ｐゴシック" charset="0"/>
              </a:rPr>
              <a:t>bitline</a:t>
            </a:r>
            <a:r>
              <a:rPr lang="en-US" sz="2000" dirty="0">
                <a:latin typeface="Tahoma" charset="0"/>
                <a:ea typeface="ＭＳ Ｐゴシック" charset="0"/>
              </a:rPr>
              <a:t> affects reliable sensing of a DRAM cell</a:t>
            </a:r>
          </a:p>
          <a:p>
            <a:pPr>
              <a:defRPr/>
            </a:pPr>
            <a:r>
              <a:rPr lang="en-US" sz="2000" dirty="0">
                <a:latin typeface="Tahoma" charset="0"/>
                <a:ea typeface="ＭＳ Ｐゴシック" charset="0"/>
              </a:rPr>
              <a:t>The magnitude of this noise is affected by values of nearby cells via</a:t>
            </a:r>
          </a:p>
          <a:p>
            <a:pPr lvl="1">
              <a:defRPr/>
            </a:pPr>
            <a:r>
              <a:rPr lang="en-US" sz="2000" dirty="0" err="1">
                <a:latin typeface="Tahoma" charset="0"/>
                <a:ea typeface="ＭＳ Ｐゴシック" charset="0"/>
              </a:rPr>
              <a:t>Bitline-bitline</a:t>
            </a:r>
            <a:r>
              <a:rPr lang="en-US" sz="2000" dirty="0">
                <a:latin typeface="Tahoma" charset="0"/>
                <a:ea typeface="ＭＳ Ｐゴシック" charset="0"/>
              </a:rPr>
              <a:t> coupling </a:t>
            </a:r>
            <a:r>
              <a:rPr lang="en-US" sz="2000" dirty="0">
                <a:latin typeface="Tahoma" charset="0"/>
                <a:ea typeface="ＭＳ Ｐゴシック" charset="0"/>
                <a:sym typeface="Wingdings" charset="0"/>
              </a:rPr>
              <a:t> electrical coupling between adjacent </a:t>
            </a:r>
            <a:r>
              <a:rPr lang="en-US" sz="2000" dirty="0" err="1">
                <a:latin typeface="Tahoma" charset="0"/>
                <a:ea typeface="ＭＳ Ｐゴシック" charset="0"/>
                <a:sym typeface="Wingdings" charset="0"/>
              </a:rPr>
              <a:t>bitlines</a:t>
            </a:r>
            <a:endParaRPr lang="en-US" sz="2000" dirty="0">
              <a:latin typeface="Tahoma" charset="0"/>
              <a:ea typeface="ＭＳ Ｐゴシック" charset="0"/>
            </a:endParaRPr>
          </a:p>
          <a:p>
            <a:pPr lvl="1">
              <a:defRPr/>
            </a:pPr>
            <a:r>
              <a:rPr lang="en-US" sz="2000" dirty="0" err="1">
                <a:latin typeface="Tahoma" charset="0"/>
                <a:ea typeface="ＭＳ Ｐゴシック" charset="0"/>
              </a:rPr>
              <a:t>Bitline-wordline</a:t>
            </a:r>
            <a:r>
              <a:rPr lang="en-US" sz="2000" dirty="0">
                <a:latin typeface="Tahoma" charset="0"/>
                <a:ea typeface="ＭＳ Ｐゴシック" charset="0"/>
              </a:rPr>
              <a:t> coupling </a:t>
            </a:r>
            <a:r>
              <a:rPr lang="en-US" sz="2000" dirty="0">
                <a:latin typeface="Tahoma" charset="0"/>
                <a:ea typeface="ＭＳ Ｐゴシック" charset="0"/>
                <a:sym typeface="Wingdings" charset="0"/>
              </a:rPr>
              <a:t> electrical coupling between each </a:t>
            </a:r>
            <a:r>
              <a:rPr lang="en-US" sz="2000" dirty="0" err="1">
                <a:latin typeface="Tahoma" charset="0"/>
                <a:ea typeface="ＭＳ Ｐゴシック" charset="0"/>
                <a:sym typeface="Wingdings" charset="0"/>
              </a:rPr>
              <a:t>bitline</a:t>
            </a:r>
            <a:r>
              <a:rPr lang="en-US" sz="2000" dirty="0">
                <a:latin typeface="Tahoma" charset="0"/>
                <a:ea typeface="ＭＳ Ｐゴシック" charset="0"/>
                <a:sym typeface="Wingdings" charset="0"/>
              </a:rPr>
              <a:t> and the activated </a:t>
            </a:r>
            <a:r>
              <a:rPr lang="en-US" sz="2000" dirty="0" err="1">
                <a:latin typeface="Tahoma" charset="0"/>
                <a:ea typeface="ＭＳ Ｐゴシック" charset="0"/>
                <a:sym typeface="Wingdings" charset="0"/>
              </a:rPr>
              <a:t>wordline</a:t>
            </a:r>
            <a:endParaRPr lang="en-US" sz="2000" dirty="0">
              <a:latin typeface="Tahoma" charset="0"/>
              <a:ea typeface="ＭＳ Ｐゴシック" charset="0"/>
              <a:sym typeface="Wingdings" charset="0"/>
            </a:endParaRPr>
          </a:p>
          <a:p>
            <a:pPr lvl="1">
              <a:defRPr/>
            </a:pPr>
            <a:endParaRPr lang="en-US" sz="2000" dirty="0">
              <a:latin typeface="Tahoma" charset="0"/>
              <a:ea typeface="ＭＳ Ｐゴシック" charset="0"/>
              <a:sym typeface="Wingdings" charset="0"/>
            </a:endParaRPr>
          </a:p>
          <a:p>
            <a:pPr lvl="1">
              <a:defRPr/>
            </a:pPr>
            <a:endParaRPr lang="en-US" sz="2000" dirty="0">
              <a:latin typeface="Tahoma" charset="0"/>
              <a:ea typeface="ＭＳ Ｐゴシック" charset="0"/>
              <a:sym typeface="Wingdings" charset="0"/>
            </a:endParaRPr>
          </a:p>
          <a:p>
            <a:pPr lvl="1">
              <a:defRPr/>
            </a:pPr>
            <a:endParaRPr lang="en-US" sz="2000" dirty="0">
              <a:latin typeface="Tahoma" charset="0"/>
              <a:ea typeface="ＭＳ Ｐゴシック" charset="0"/>
              <a:sym typeface="Wingdings" charset="0"/>
            </a:endParaRPr>
          </a:p>
          <a:p>
            <a:pPr lvl="1">
              <a:defRPr/>
            </a:pPr>
            <a:endParaRPr lang="en-US" sz="2000" dirty="0">
              <a:latin typeface="Tahoma" charset="0"/>
              <a:ea typeface="ＭＳ Ｐゴシック" charset="0"/>
              <a:sym typeface="Wingdings" charset="0"/>
            </a:endParaRPr>
          </a:p>
          <a:p>
            <a:pPr>
              <a:defRPr/>
            </a:pPr>
            <a:r>
              <a:rPr lang="en-US" dirty="0">
                <a:solidFill>
                  <a:srgbClr val="FF0000"/>
                </a:solidFill>
                <a:latin typeface="Tahoma" charset="0"/>
                <a:ea typeface="ＭＳ Ｐゴシック" charset="0"/>
              </a:rPr>
              <a:t>Retention time of a cell depends on data patterns stored in nearby cells </a:t>
            </a:r>
          </a:p>
          <a:p>
            <a:pPr marL="0" indent="0">
              <a:buFont typeface="Wingdings" charset="0"/>
              <a:buNone/>
              <a:defRPr/>
            </a:pPr>
            <a:r>
              <a:rPr lang="en-US" sz="2100" dirty="0">
                <a:solidFill>
                  <a:srgbClr val="FF0000"/>
                </a:solidFill>
                <a:latin typeface="Tahoma" charset="0"/>
                <a:ea typeface="ＭＳ Ｐゴシック" charset="0"/>
                <a:sym typeface="Wingdings" charset="0"/>
              </a:rPr>
              <a:t>     need to find the worst data pattern to find worst-case retention time</a:t>
            </a:r>
          </a:p>
          <a:p>
            <a:pPr marL="0" indent="0">
              <a:buFont typeface="Wingdings" charset="0"/>
              <a:buNone/>
              <a:defRPr/>
            </a:pPr>
            <a:r>
              <a:rPr lang="en-US" sz="2100" dirty="0">
                <a:solidFill>
                  <a:srgbClr val="FF0000"/>
                </a:solidFill>
                <a:latin typeface="Tahoma" charset="0"/>
                <a:ea typeface="ＭＳ Ｐゴシック" charset="0"/>
                <a:sym typeface="Wingdings" charset="0"/>
              </a:rPr>
              <a:t>    </a:t>
            </a:r>
            <a:r>
              <a:rPr lang="en-US" sz="2100" dirty="0">
                <a:solidFill>
                  <a:srgbClr val="FF0000"/>
                </a:solidFill>
                <a:latin typeface="Tahoma" charset="0"/>
                <a:ea typeface="ＭＳ Ｐゴシック" charset="0"/>
                <a:sym typeface="Wingdings"/>
              </a:rPr>
              <a:t> this pattern is location dependent</a:t>
            </a:r>
            <a:endParaRPr lang="en-US" sz="2100" dirty="0">
              <a:solidFill>
                <a:srgbClr val="FF0000"/>
              </a:solidFill>
              <a:latin typeface="Tahoma" charset="0"/>
              <a:ea typeface="ＭＳ Ｐゴシック" charset="0"/>
            </a:endParaRPr>
          </a:p>
          <a:p>
            <a:pPr>
              <a:defRPr/>
            </a:pPr>
            <a:endParaRPr lang="en-US" dirty="0">
              <a:latin typeface="Tahoma" charset="0"/>
              <a:ea typeface="ＭＳ Ｐゴシック" charset="0"/>
            </a:endParaRPr>
          </a:p>
        </p:txBody>
      </p:sp>
      <p:sp>
        <p:nvSpPr>
          <p:cNvPr id="224258" name="Title 1"/>
          <p:cNvSpPr>
            <a:spLocks noGrp="1"/>
          </p:cNvSpPr>
          <p:nvPr>
            <p:ph type="title"/>
          </p:nvPr>
        </p:nvSpPr>
        <p:spPr>
          <a:xfrm>
            <a:off x="152400" y="152400"/>
            <a:ext cx="8991600" cy="884238"/>
          </a:xfrm>
        </p:spPr>
        <p:txBody>
          <a:bodyPr/>
          <a:lstStyle/>
          <a:p>
            <a:r>
              <a:rPr lang="en-US">
                <a:latin typeface="Garamond" charset="0"/>
                <a:ea typeface="ＭＳ Ｐゴシック" charset="0"/>
                <a:cs typeface="ＭＳ Ｐゴシック" charset="0"/>
              </a:rPr>
              <a:t>Data Pattern Dependence</a:t>
            </a:r>
          </a:p>
        </p:txBody>
      </p:sp>
      <p:sp>
        <p:nvSpPr>
          <p:cNvPr id="224259"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64F6AB2B-DEDA-4742-A655-AABB18ABF779}"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324</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spTree>
    <p:extLst>
      <p:ext uri="{BB962C8B-B14F-4D97-AF65-F5344CB8AC3E}">
        <p14:creationId xmlns:p14="http://schemas.microsoft.com/office/powerpoint/2010/main" val="713264916"/>
      </p:ext>
    </p:extLst>
  </p:cSld>
  <p:clrMapOvr>
    <a:masterClrMapping/>
  </p:clrMapOvr>
  <p:transition/>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1" name="Title 1"/>
          <p:cNvSpPr>
            <a:spLocks noGrp="1"/>
          </p:cNvSpPr>
          <p:nvPr>
            <p:ph type="title"/>
          </p:nvPr>
        </p:nvSpPr>
        <p:spPr>
          <a:xfrm>
            <a:off x="152400" y="152400"/>
            <a:ext cx="8991600" cy="884238"/>
          </a:xfrm>
        </p:spPr>
        <p:txBody>
          <a:bodyPr/>
          <a:lstStyle/>
          <a:p>
            <a:r>
              <a:rPr lang="en-US">
                <a:latin typeface="Garamond" charset="0"/>
                <a:ea typeface="ＭＳ Ｐゴシック" charset="0"/>
                <a:cs typeface="ＭＳ Ｐゴシック" charset="0"/>
              </a:rPr>
              <a:t>Two Challenges to Retention Time Profiling</a:t>
            </a:r>
          </a:p>
        </p:txBody>
      </p:sp>
      <p:sp>
        <p:nvSpPr>
          <p:cNvPr id="3" name="Content Placeholder 2"/>
          <p:cNvSpPr>
            <a:spLocks noGrp="1"/>
          </p:cNvSpPr>
          <p:nvPr>
            <p:ph idx="1"/>
          </p:nvPr>
        </p:nvSpPr>
        <p:spPr>
          <a:xfrm>
            <a:off x="165100" y="1095375"/>
            <a:ext cx="8978900" cy="5153025"/>
          </a:xfrm>
        </p:spPr>
        <p:txBody>
          <a:bodyPr/>
          <a:lstStyle/>
          <a:p>
            <a:pPr>
              <a:defRPr/>
            </a:pPr>
            <a:r>
              <a:rPr lang="en-US" dirty="0">
                <a:solidFill>
                  <a:srgbClr val="FF0000"/>
                </a:solidFill>
                <a:latin typeface="Tahoma" charset="0"/>
                <a:ea typeface="ＭＳ Ｐゴシック" charset="0"/>
                <a:cs typeface="ＭＳ Ｐゴシック" charset="0"/>
              </a:rPr>
              <a:t>Challenge 2: Variable Retention Time (VRT)</a:t>
            </a:r>
          </a:p>
          <a:p>
            <a:pPr lvl="1">
              <a:defRPr/>
            </a:pPr>
            <a:r>
              <a:rPr lang="en-US" dirty="0">
                <a:solidFill>
                  <a:srgbClr val="0000FF"/>
                </a:solidFill>
                <a:latin typeface="Tahoma" charset="0"/>
                <a:ea typeface="ＭＳ Ｐゴシック" charset="0"/>
              </a:rPr>
              <a:t>Retention time of a DRAM cell changes randomly over time       </a:t>
            </a:r>
          </a:p>
          <a:p>
            <a:pPr lvl="2">
              <a:defRPr/>
            </a:pPr>
            <a:r>
              <a:rPr lang="en-US" dirty="0">
                <a:solidFill>
                  <a:srgbClr val="0000FF"/>
                </a:solidFill>
                <a:latin typeface="Tahoma" charset="0"/>
                <a:ea typeface="ＭＳ Ｐゴシック" charset="0"/>
              </a:rPr>
              <a:t>a cell alternates between multiple retention time states</a:t>
            </a:r>
          </a:p>
          <a:p>
            <a:pPr lvl="1">
              <a:defRPr/>
            </a:pPr>
            <a:endParaRPr lang="en-US" dirty="0">
              <a:latin typeface="Tahoma" charset="0"/>
              <a:ea typeface="ＭＳ Ｐゴシック" charset="0"/>
            </a:endParaRPr>
          </a:p>
          <a:p>
            <a:pPr lvl="1">
              <a:defRPr/>
            </a:pPr>
            <a:r>
              <a:rPr lang="en-US" dirty="0">
                <a:latin typeface="Tahoma" charset="0"/>
                <a:ea typeface="ＭＳ Ｐゴシック" charset="0"/>
              </a:rPr>
              <a:t>Leakage current of a cell changes sporadically due to a charge trap in the gate oxide of the DRAM cell access transistor</a:t>
            </a:r>
          </a:p>
          <a:p>
            <a:pPr lvl="1">
              <a:defRPr/>
            </a:pPr>
            <a:r>
              <a:rPr lang="en-US" dirty="0">
                <a:latin typeface="Tahoma" charset="0"/>
                <a:ea typeface="ＭＳ Ｐゴシック" charset="0"/>
              </a:rPr>
              <a:t>When the trap becomes occupied, charge leaks more readily from the transistor’s drain, leading to a short retention time</a:t>
            </a:r>
          </a:p>
          <a:p>
            <a:pPr lvl="2">
              <a:defRPr/>
            </a:pPr>
            <a:r>
              <a:rPr lang="en-US" dirty="0">
                <a:latin typeface="Tahoma" charset="0"/>
                <a:ea typeface="ＭＳ Ｐゴシック" charset="0"/>
              </a:rPr>
              <a:t>Called </a:t>
            </a:r>
            <a:r>
              <a:rPr lang="en-US" i="1" dirty="0">
                <a:latin typeface="Tahoma" charset="0"/>
                <a:ea typeface="ＭＳ Ｐゴシック" charset="0"/>
              </a:rPr>
              <a:t>Trap-Assisted Gate-Induced Drain Leakage</a:t>
            </a:r>
          </a:p>
          <a:p>
            <a:pPr lvl="1">
              <a:defRPr/>
            </a:pPr>
            <a:r>
              <a:rPr lang="en-US" dirty="0">
                <a:latin typeface="Tahoma" charset="0"/>
                <a:ea typeface="ＭＳ Ｐゴシック" charset="0"/>
              </a:rPr>
              <a:t>This process appears to be a random process </a:t>
            </a:r>
            <a:r>
              <a:rPr lang="en-US" sz="1800" b="1" dirty="0">
                <a:solidFill>
                  <a:srgbClr val="2C6123"/>
                </a:solidFill>
                <a:latin typeface="Tahoma" charset="0"/>
                <a:ea typeface="ＭＳ Ｐゴシック" charset="0"/>
              </a:rPr>
              <a:t>[Kim+ IEEE TED’11]</a:t>
            </a:r>
          </a:p>
          <a:p>
            <a:pPr lvl="2">
              <a:defRPr/>
            </a:pPr>
            <a:endParaRPr lang="en-US" dirty="0">
              <a:latin typeface="Tahoma" charset="0"/>
              <a:ea typeface="ＭＳ Ｐゴシック" charset="0"/>
            </a:endParaRPr>
          </a:p>
          <a:p>
            <a:pPr lvl="1">
              <a:defRPr/>
            </a:pPr>
            <a:r>
              <a:rPr lang="en-US" dirty="0">
                <a:solidFill>
                  <a:srgbClr val="FF0000"/>
                </a:solidFill>
                <a:latin typeface="Tahoma" charset="0"/>
                <a:ea typeface="ＭＳ Ｐゴシック" charset="0"/>
              </a:rPr>
              <a:t>Worst-case retention time depends on a random process </a:t>
            </a:r>
          </a:p>
          <a:p>
            <a:pPr marL="671512" lvl="2" indent="0">
              <a:buFont typeface="Wingdings" charset="0"/>
              <a:buNone/>
              <a:defRPr/>
            </a:pPr>
            <a:r>
              <a:rPr lang="en-US" dirty="0">
                <a:solidFill>
                  <a:srgbClr val="FF0000"/>
                </a:solidFill>
                <a:latin typeface="Tahoma" charset="0"/>
                <a:ea typeface="ＭＳ Ｐゴシック" charset="0"/>
                <a:sym typeface="Wingdings" charset="0"/>
              </a:rPr>
              <a:t> need to find the worst case despite this</a:t>
            </a:r>
            <a:endParaRPr lang="en-US" dirty="0">
              <a:solidFill>
                <a:srgbClr val="FF0000"/>
              </a:solidFill>
              <a:latin typeface="Tahoma" charset="0"/>
              <a:ea typeface="ＭＳ Ｐゴシック" charset="0"/>
            </a:endParaRPr>
          </a:p>
        </p:txBody>
      </p:sp>
      <p:sp>
        <p:nvSpPr>
          <p:cNvPr id="225283"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74AD25-8CC2-CA49-83CB-00EA7636A2EA}"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325</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grpSp>
        <p:nvGrpSpPr>
          <p:cNvPr id="5" name="Group 4"/>
          <p:cNvGrpSpPr>
            <a:grpSpLocks/>
          </p:cNvGrpSpPr>
          <p:nvPr/>
        </p:nvGrpSpPr>
        <p:grpSpPr bwMode="auto">
          <a:xfrm>
            <a:off x="6669088" y="4141788"/>
            <a:ext cx="2474912" cy="2544762"/>
            <a:chOff x="6554938" y="2996952"/>
            <a:chExt cx="1696887" cy="2133600"/>
          </a:xfrm>
        </p:grpSpPr>
        <p:grpSp>
          <p:nvGrpSpPr>
            <p:cNvPr id="225285" name="Group 5"/>
            <p:cNvGrpSpPr>
              <a:grpSpLocks/>
            </p:cNvGrpSpPr>
            <p:nvPr/>
          </p:nvGrpSpPr>
          <p:grpSpPr bwMode="auto">
            <a:xfrm>
              <a:off x="6554938" y="2996952"/>
              <a:ext cx="1696887" cy="2133600"/>
              <a:chOff x="741513" y="3276600"/>
              <a:chExt cx="1696887" cy="2133600"/>
            </a:xfrm>
          </p:grpSpPr>
          <p:sp>
            <p:nvSpPr>
              <p:cNvPr id="225291" name="Freeform 4"/>
              <p:cNvSpPr>
                <a:spLocks/>
              </p:cNvSpPr>
              <p:nvPr/>
            </p:nvSpPr>
            <p:spPr bwMode="auto">
              <a:xfrm>
                <a:off x="1152525" y="4419600"/>
                <a:ext cx="838200" cy="228600"/>
              </a:xfrm>
              <a:custGeom>
                <a:avLst/>
                <a:gdLst>
                  <a:gd name="T0" fmla="*/ 0 w 624"/>
                  <a:gd name="T1" fmla="*/ 2147483647 h 144"/>
                  <a:gd name="T2" fmla="*/ 2147483647 w 624"/>
                  <a:gd name="T3" fmla="*/ 2147483647 h 144"/>
                  <a:gd name="T4" fmla="*/ 2147483647 w 624"/>
                  <a:gd name="T5" fmla="*/ 0 h 144"/>
                  <a:gd name="T6" fmla="*/ 2147483647 w 624"/>
                  <a:gd name="T7" fmla="*/ 0 h 144"/>
                  <a:gd name="T8" fmla="*/ 2147483647 w 624"/>
                  <a:gd name="T9" fmla="*/ 2147483647 h 144"/>
                  <a:gd name="T10" fmla="*/ 2147483647 w 624"/>
                  <a:gd name="T11" fmla="*/ 2147483647 h 144"/>
                  <a:gd name="T12" fmla="*/ 0 60000 65536"/>
                  <a:gd name="T13" fmla="*/ 0 60000 65536"/>
                  <a:gd name="T14" fmla="*/ 0 60000 65536"/>
                  <a:gd name="T15" fmla="*/ 0 60000 65536"/>
                  <a:gd name="T16" fmla="*/ 0 60000 65536"/>
                  <a:gd name="T17" fmla="*/ 0 60000 65536"/>
                  <a:gd name="T18" fmla="*/ 0 w 624"/>
                  <a:gd name="T19" fmla="*/ 0 h 144"/>
                  <a:gd name="T20" fmla="*/ 624 w 624"/>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624" h="144">
                    <a:moveTo>
                      <a:pt x="0" y="144"/>
                    </a:moveTo>
                    <a:lnTo>
                      <a:pt x="144" y="144"/>
                    </a:lnTo>
                    <a:lnTo>
                      <a:pt x="144" y="0"/>
                    </a:lnTo>
                    <a:lnTo>
                      <a:pt x="432" y="0"/>
                    </a:lnTo>
                    <a:lnTo>
                      <a:pt x="432" y="144"/>
                    </a:lnTo>
                    <a:lnTo>
                      <a:pt x="624" y="144"/>
                    </a:lnTo>
                  </a:path>
                </a:pathLst>
              </a:custGeom>
              <a:noFill/>
              <a:ln w="19050">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25292" name="Line 5"/>
              <p:cNvSpPr>
                <a:spLocks noChangeShapeType="1"/>
              </p:cNvSpPr>
              <p:nvPr/>
            </p:nvSpPr>
            <p:spPr bwMode="auto">
              <a:xfrm>
                <a:off x="1381125" y="4343400"/>
                <a:ext cx="304800" cy="0"/>
              </a:xfrm>
              <a:prstGeom prst="line">
                <a:avLst/>
              </a:prstGeom>
              <a:noFill/>
              <a:ln w="1905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25293" name="Oval 6"/>
              <p:cNvSpPr>
                <a:spLocks noChangeArrowheads="1"/>
              </p:cNvSpPr>
              <p:nvPr/>
            </p:nvSpPr>
            <p:spPr bwMode="auto">
              <a:xfrm flipH="1">
                <a:off x="1457325" y="4191000"/>
                <a:ext cx="152400" cy="152400"/>
              </a:xfrm>
              <a:prstGeom prst="ellipse">
                <a:avLst/>
              </a:prstGeom>
              <a:noFill/>
              <a:ln w="19050">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25294" name="Line 7"/>
              <p:cNvSpPr>
                <a:spLocks noChangeShapeType="1"/>
              </p:cNvSpPr>
              <p:nvPr/>
            </p:nvSpPr>
            <p:spPr bwMode="auto">
              <a:xfrm>
                <a:off x="1152525" y="3276600"/>
                <a:ext cx="0" cy="2133600"/>
              </a:xfrm>
              <a:prstGeom prst="line">
                <a:avLst/>
              </a:prstGeom>
              <a:noFill/>
              <a:ln w="1905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25295" name="Line 8"/>
              <p:cNvSpPr>
                <a:spLocks noChangeShapeType="1"/>
              </p:cNvSpPr>
              <p:nvPr/>
            </p:nvSpPr>
            <p:spPr bwMode="auto">
              <a:xfrm>
                <a:off x="741513" y="3799594"/>
                <a:ext cx="1696887" cy="10406"/>
              </a:xfrm>
              <a:prstGeom prst="line">
                <a:avLst/>
              </a:prstGeom>
              <a:noFill/>
              <a:ln w="1905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25296" name="Line 9"/>
              <p:cNvSpPr>
                <a:spLocks noChangeShapeType="1"/>
              </p:cNvSpPr>
              <p:nvPr/>
            </p:nvSpPr>
            <p:spPr bwMode="auto">
              <a:xfrm>
                <a:off x="1533525" y="3810000"/>
                <a:ext cx="0" cy="381000"/>
              </a:xfrm>
              <a:prstGeom prst="line">
                <a:avLst/>
              </a:prstGeom>
              <a:noFill/>
              <a:ln w="1905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sp>
          <p:nvSpPr>
            <p:cNvPr id="225286" name="Line 30"/>
            <p:cNvSpPr>
              <a:spLocks noChangeShapeType="1"/>
            </p:cNvSpPr>
            <p:nvPr/>
          </p:nvSpPr>
          <p:spPr bwMode="auto">
            <a:xfrm>
              <a:off x="7794625" y="4368552"/>
              <a:ext cx="1588" cy="152400"/>
            </a:xfrm>
            <a:prstGeom prst="line">
              <a:avLst/>
            </a:prstGeom>
            <a:noFill/>
            <a:ln w="1905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25287" name="Line 31"/>
            <p:cNvSpPr>
              <a:spLocks noChangeShapeType="1"/>
            </p:cNvSpPr>
            <p:nvPr/>
          </p:nvSpPr>
          <p:spPr bwMode="auto">
            <a:xfrm>
              <a:off x="7642225" y="4520952"/>
              <a:ext cx="304800" cy="0"/>
            </a:xfrm>
            <a:prstGeom prst="line">
              <a:avLst/>
            </a:prstGeom>
            <a:noFill/>
            <a:ln w="1905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25288" name="Line 32"/>
            <p:cNvSpPr>
              <a:spLocks noChangeShapeType="1"/>
            </p:cNvSpPr>
            <p:nvPr/>
          </p:nvSpPr>
          <p:spPr bwMode="auto">
            <a:xfrm>
              <a:off x="7642225" y="4597152"/>
              <a:ext cx="304800" cy="0"/>
            </a:xfrm>
            <a:prstGeom prst="line">
              <a:avLst/>
            </a:prstGeom>
            <a:noFill/>
            <a:ln w="1905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25289" name="Line 35"/>
            <p:cNvSpPr>
              <a:spLocks noChangeShapeType="1"/>
            </p:cNvSpPr>
            <p:nvPr/>
          </p:nvSpPr>
          <p:spPr bwMode="auto">
            <a:xfrm>
              <a:off x="7794625" y="4597152"/>
              <a:ext cx="0" cy="228600"/>
            </a:xfrm>
            <a:prstGeom prst="line">
              <a:avLst/>
            </a:prstGeom>
            <a:noFill/>
            <a:ln w="1905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25290" name="AutoShape 36"/>
            <p:cNvSpPr>
              <a:spLocks noChangeArrowheads="1"/>
            </p:cNvSpPr>
            <p:nvPr/>
          </p:nvSpPr>
          <p:spPr bwMode="auto">
            <a:xfrm flipV="1">
              <a:off x="7642225" y="4825752"/>
              <a:ext cx="304800" cy="228600"/>
            </a:xfrm>
            <a:prstGeom prst="triangle">
              <a:avLst>
                <a:gd name="adj" fmla="val 50000"/>
              </a:avLst>
            </a:prstGeom>
            <a:noFill/>
            <a:ln w="1905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spTree>
    <p:extLst>
      <p:ext uri="{BB962C8B-B14F-4D97-AF65-F5344CB8AC3E}">
        <p14:creationId xmlns:p14="http://schemas.microsoft.com/office/powerpoint/2010/main" val="297436396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5"/>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7" end="7"/>
                                            </p:txEl>
                                          </p:spTgt>
                                        </p:tgtEl>
                                        <p:attrNameLst>
                                          <p:attrName>style.visibility</p:attrName>
                                        </p:attrNameLst>
                                      </p:cBhvr>
                                      <p:to>
                                        <p:strVal val="visible"/>
                                      </p:to>
                                    </p:set>
                                  </p:childTnLst>
                                </p:cTn>
                              </p:par>
                              <p:par>
                                <p:cTn id="29" presetID="1" presetClass="exit" presetSubtype="0" fill="hold" nodeType="withEffect">
                                  <p:stCondLst>
                                    <p:cond delay="0"/>
                                  </p:stCondLst>
                                  <p:childTnLst>
                                    <p:set>
                                      <p:cBhvr>
                                        <p:cTn id="30" dur="1" fill="hold">
                                          <p:stCondLst>
                                            <p:cond delay="0"/>
                                          </p:stCondLst>
                                        </p:cTn>
                                        <p:tgtEl>
                                          <p:spTgt spid="5"/>
                                        </p:tgtEl>
                                        <p:attrNameLst>
                                          <p:attrName>style.visibility</p:attrName>
                                        </p:attrNameLst>
                                      </p:cBhvr>
                                      <p:to>
                                        <p:strVal val="hidden"/>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nodeType="clickEffect">
                                  <p:stCondLst>
                                    <p:cond delay="0"/>
                                  </p:stCondLst>
                                  <p:childTnLst>
                                    <p:set>
                                      <p:cBhvr>
                                        <p:cTn id="3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5" name="Title 1"/>
          <p:cNvSpPr>
            <a:spLocks noGrp="1"/>
          </p:cNvSpPr>
          <p:nvPr>
            <p:ph type="title"/>
          </p:nvPr>
        </p:nvSpPr>
        <p:spPr>
          <a:xfrm>
            <a:off x="0" y="152400"/>
            <a:ext cx="9144000" cy="884238"/>
          </a:xfrm>
        </p:spPr>
        <p:txBody>
          <a:bodyPr/>
          <a:lstStyle/>
          <a:p>
            <a:r>
              <a:rPr lang="en-US" dirty="0">
                <a:latin typeface="Garamond" charset="0"/>
                <a:ea typeface="ＭＳ Ｐゴシック" charset="0"/>
                <a:cs typeface="ＭＳ Ｐゴシック" charset="0"/>
              </a:rPr>
              <a:t>Modern DRAM Retention Time Distribution</a:t>
            </a:r>
          </a:p>
        </p:txBody>
      </p:sp>
      <p:sp>
        <p:nvSpPr>
          <p:cNvPr id="241666" name="Slide Number Placeholder 3"/>
          <p:cNvSpPr>
            <a:spLocks noGrp="1"/>
          </p:cNvSpPr>
          <p:nvPr>
            <p:ph type="sldNum" sz="quarter" idx="11"/>
          </p:nvPr>
        </p:nvSpPr>
        <p:spPr>
          <a:xfrm>
            <a:off x="6946900" y="6424613"/>
            <a:ext cx="2133600" cy="4572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2401818D-C5CA-8E43-8FDB-60478C7F7E7C}"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326</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pic>
        <p:nvPicPr>
          <p:cNvPr id="241667" name="Picture 4" descr="retention-distribution.pd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541463" y="949325"/>
            <a:ext cx="6929437" cy="5095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TextBox 8"/>
          <p:cNvSpPr txBox="1"/>
          <p:nvPr/>
        </p:nvSpPr>
        <p:spPr>
          <a:xfrm>
            <a:off x="107504" y="6029205"/>
            <a:ext cx="8594725" cy="830263"/>
          </a:xfrm>
          <a:prstGeom prst="rect">
            <a:avLst/>
          </a:prstGeom>
          <a:solidFill>
            <a:sysClr val="window" lastClr="FFFFFF"/>
          </a:solidFill>
          <a:ln w="25400" cap="flat" cmpd="sng" algn="ctr">
            <a:solidFill>
              <a:srgbClr val="0000FF"/>
            </a:solidFill>
            <a:prstDash val="solid"/>
          </a:ln>
          <a:effectLst/>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0000FF"/>
                </a:solidFill>
                <a:effectLst/>
                <a:uLnTx/>
                <a:uFillTx/>
                <a:latin typeface="Calibri"/>
                <a:ea typeface="ＭＳ Ｐゴシック" charset="0"/>
                <a:cs typeface="ＭＳ Ｐゴシック" charset="0"/>
              </a:rPr>
              <a:t>Newer device families have more weak cells than older ones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0000FF"/>
                </a:solidFill>
                <a:effectLst/>
                <a:uLnTx/>
                <a:uFillTx/>
                <a:latin typeface="Calibri"/>
                <a:ea typeface="ＭＳ Ｐゴシック" charset="0"/>
                <a:cs typeface="ＭＳ Ｐゴシック" charset="0"/>
              </a:rPr>
              <a:t>Likely a result of technology scaling</a:t>
            </a:r>
          </a:p>
        </p:txBody>
      </p:sp>
      <p:sp>
        <p:nvSpPr>
          <p:cNvPr id="10" name="Oval 9"/>
          <p:cNvSpPr/>
          <p:nvPr/>
        </p:nvSpPr>
        <p:spPr>
          <a:xfrm>
            <a:off x="7423150" y="4365625"/>
            <a:ext cx="904875" cy="431800"/>
          </a:xfrm>
          <a:prstGeom prst="ellipse">
            <a:avLst/>
          </a:prstGeom>
          <a:noFill/>
          <a:ln w="25400">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1" name="Oval 10"/>
          <p:cNvSpPr/>
          <p:nvPr/>
        </p:nvSpPr>
        <p:spPr>
          <a:xfrm>
            <a:off x="7431088" y="2409825"/>
            <a:ext cx="904875" cy="431800"/>
          </a:xfrm>
          <a:prstGeom prst="ellipse">
            <a:avLst/>
          </a:prstGeom>
          <a:noFill/>
          <a:ln w="25400">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2" name="TextBox 38"/>
          <p:cNvSpPr txBox="1">
            <a:spLocks noChangeArrowheads="1"/>
          </p:cNvSpPr>
          <p:nvPr/>
        </p:nvSpPr>
        <p:spPr bwMode="auto">
          <a:xfrm>
            <a:off x="8329613" y="4356100"/>
            <a:ext cx="890587"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FF0000"/>
                </a:solidFill>
                <a:effectLst/>
                <a:uLnTx/>
                <a:uFillTx/>
                <a:latin typeface="Arial" charset="0"/>
                <a:ea typeface="ＭＳ Ｐゴシック" charset="0"/>
              </a:rPr>
              <a:t>OLDER</a:t>
            </a:r>
          </a:p>
        </p:txBody>
      </p:sp>
      <p:sp>
        <p:nvSpPr>
          <p:cNvPr id="13" name="TextBox 38"/>
          <p:cNvSpPr txBox="1">
            <a:spLocks noChangeArrowheads="1"/>
          </p:cNvSpPr>
          <p:nvPr/>
        </p:nvSpPr>
        <p:spPr bwMode="auto">
          <a:xfrm>
            <a:off x="8289925" y="2439988"/>
            <a:ext cx="947738" cy="338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FF0000"/>
                </a:solidFill>
                <a:effectLst/>
                <a:uLnTx/>
                <a:uFillTx/>
                <a:latin typeface="Arial" charset="0"/>
                <a:ea typeface="ＭＳ Ｐゴシック" charset="0"/>
              </a:rPr>
              <a:t>NEWER</a:t>
            </a:r>
          </a:p>
        </p:txBody>
      </p:sp>
      <p:sp>
        <p:nvSpPr>
          <p:cNvPr id="14" name="Oval 13"/>
          <p:cNvSpPr/>
          <p:nvPr/>
        </p:nvSpPr>
        <p:spPr>
          <a:xfrm>
            <a:off x="7386638" y="5146675"/>
            <a:ext cx="904875" cy="431800"/>
          </a:xfrm>
          <a:prstGeom prst="ellipse">
            <a:avLst/>
          </a:prstGeom>
          <a:noFill/>
          <a:ln w="25400">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5" name="TextBox 38"/>
          <p:cNvSpPr txBox="1">
            <a:spLocks noChangeArrowheads="1"/>
          </p:cNvSpPr>
          <p:nvPr/>
        </p:nvSpPr>
        <p:spPr bwMode="auto">
          <a:xfrm>
            <a:off x="8329613" y="5186363"/>
            <a:ext cx="890587" cy="338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FF0000"/>
                </a:solidFill>
                <a:effectLst/>
                <a:uLnTx/>
                <a:uFillTx/>
                <a:latin typeface="Arial" charset="0"/>
                <a:ea typeface="ＭＳ Ｐゴシック" charset="0"/>
              </a:rPr>
              <a:t>OLDER</a:t>
            </a:r>
          </a:p>
        </p:txBody>
      </p:sp>
      <p:sp>
        <p:nvSpPr>
          <p:cNvPr id="16" name="Oval 15"/>
          <p:cNvSpPr/>
          <p:nvPr/>
        </p:nvSpPr>
        <p:spPr>
          <a:xfrm>
            <a:off x="7432675" y="1882775"/>
            <a:ext cx="904875" cy="431800"/>
          </a:xfrm>
          <a:prstGeom prst="ellipse">
            <a:avLst/>
          </a:prstGeom>
          <a:noFill/>
          <a:ln w="25400">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7" name="TextBox 38"/>
          <p:cNvSpPr txBox="1">
            <a:spLocks noChangeArrowheads="1"/>
          </p:cNvSpPr>
          <p:nvPr/>
        </p:nvSpPr>
        <p:spPr bwMode="auto">
          <a:xfrm>
            <a:off x="8291513" y="1912938"/>
            <a:ext cx="947737" cy="338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FF0000"/>
                </a:solidFill>
                <a:effectLst/>
                <a:uLnTx/>
                <a:uFillTx/>
                <a:latin typeface="Arial" charset="0"/>
                <a:ea typeface="ＭＳ Ｐゴシック" charset="0"/>
              </a:rPr>
              <a:t>NEWER</a:t>
            </a:r>
          </a:p>
        </p:txBody>
      </p:sp>
    </p:spTree>
    <p:extLst>
      <p:ext uri="{BB962C8B-B14F-4D97-AF65-F5344CB8AC3E}">
        <p14:creationId xmlns:p14="http://schemas.microsoft.com/office/powerpoint/2010/main" val="347938433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2"/>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xit" presetSubtype="0" fill="hold" grpId="1" nodeType="clickEffect">
                                  <p:stCondLst>
                                    <p:cond delay="0"/>
                                  </p:stCondLst>
                                  <p:childTnLst>
                                    <p:set>
                                      <p:cBhvr>
                                        <p:cTn id="22" dur="1" fill="hold">
                                          <p:stCondLst>
                                            <p:cond delay="0"/>
                                          </p:stCondLst>
                                        </p:cTn>
                                        <p:tgtEl>
                                          <p:spTgt spid="12"/>
                                        </p:tgtEl>
                                        <p:attrNameLst>
                                          <p:attrName>style.visibility</p:attrName>
                                        </p:attrNameLst>
                                      </p:cBhvr>
                                      <p:to>
                                        <p:strVal val="hidden"/>
                                      </p:to>
                                    </p:set>
                                  </p:childTnLst>
                                </p:cTn>
                              </p:par>
                              <p:par>
                                <p:cTn id="23" presetID="1" presetClass="exit" presetSubtype="0" fill="hold" grpId="1" nodeType="withEffect">
                                  <p:stCondLst>
                                    <p:cond delay="0"/>
                                  </p:stCondLst>
                                  <p:childTnLst>
                                    <p:set>
                                      <p:cBhvr>
                                        <p:cTn id="24" dur="1" fill="hold">
                                          <p:stCondLst>
                                            <p:cond delay="0"/>
                                          </p:stCondLst>
                                        </p:cTn>
                                        <p:tgtEl>
                                          <p:spTgt spid="10"/>
                                        </p:tgtEl>
                                        <p:attrNameLst>
                                          <p:attrName>style.visibility</p:attrName>
                                        </p:attrNameLst>
                                      </p:cBhvr>
                                      <p:to>
                                        <p:strVal val="hidden"/>
                                      </p:to>
                                    </p:set>
                                  </p:childTnLst>
                                </p:cTn>
                              </p:par>
                              <p:par>
                                <p:cTn id="25" presetID="1" presetClass="exit" presetSubtype="0" fill="hold" grpId="1" nodeType="withEffect">
                                  <p:stCondLst>
                                    <p:cond delay="0"/>
                                  </p:stCondLst>
                                  <p:childTnLst>
                                    <p:set>
                                      <p:cBhvr>
                                        <p:cTn id="26" dur="1" fill="hold">
                                          <p:stCondLst>
                                            <p:cond delay="0"/>
                                          </p:stCondLst>
                                        </p:cTn>
                                        <p:tgtEl>
                                          <p:spTgt spid="11"/>
                                        </p:tgtEl>
                                        <p:attrNameLst>
                                          <p:attrName>style.visibility</p:attrName>
                                        </p:attrNameLst>
                                      </p:cBhvr>
                                      <p:to>
                                        <p:strVal val="hidden"/>
                                      </p:to>
                                    </p:set>
                                  </p:childTnLst>
                                </p:cTn>
                              </p:par>
                              <p:par>
                                <p:cTn id="27" presetID="1" presetClass="exit" presetSubtype="0" fill="hold" grpId="1" nodeType="withEffect">
                                  <p:stCondLst>
                                    <p:cond delay="0"/>
                                  </p:stCondLst>
                                  <p:childTnLst>
                                    <p:set>
                                      <p:cBhvr>
                                        <p:cTn id="28" dur="1" fill="hold">
                                          <p:stCondLst>
                                            <p:cond delay="0"/>
                                          </p:stCondLst>
                                        </p:cTn>
                                        <p:tgtEl>
                                          <p:spTgt spid="13"/>
                                        </p:tgtEl>
                                        <p:attrNameLst>
                                          <p:attrName>style.visibility</p:attrName>
                                        </p:attrNameLst>
                                      </p:cBhvr>
                                      <p:to>
                                        <p:strVal val="hidden"/>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5"/>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7"/>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0" grpId="1" animBg="1"/>
      <p:bldP spid="11" grpId="0" animBg="1"/>
      <p:bldP spid="11" grpId="1" animBg="1"/>
      <p:bldP spid="12" grpId="0"/>
      <p:bldP spid="12" grpId="1"/>
      <p:bldP spid="13" grpId="0"/>
      <p:bldP spid="13" grpId="1"/>
      <p:bldP spid="14" grpId="0" animBg="1"/>
      <p:bldP spid="15" grpId="0"/>
      <p:bldP spid="16" grpId="0" animBg="1"/>
      <p:bldP spid="17" grpId="0"/>
    </p:bld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Title 1"/>
          <p:cNvSpPr>
            <a:spLocks noGrp="1"/>
          </p:cNvSpPr>
          <p:nvPr>
            <p:ph type="title"/>
          </p:nvPr>
        </p:nvSpPr>
        <p:spPr/>
        <p:txBody>
          <a:bodyPr/>
          <a:lstStyle/>
          <a:p>
            <a:r>
              <a:rPr lang="en-US">
                <a:latin typeface="Garamond" charset="0"/>
                <a:ea typeface="ＭＳ Ｐゴシック" charset="0"/>
                <a:cs typeface="ＭＳ Ｐゴシック" charset="0"/>
              </a:rPr>
              <a:t>An Example VRT Cell</a:t>
            </a:r>
          </a:p>
        </p:txBody>
      </p:sp>
      <p:sp>
        <p:nvSpPr>
          <p:cNvPr id="252930"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B83552D8-0273-8E46-90C3-4254DD19B08F}"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327</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pic>
        <p:nvPicPr>
          <p:cNvPr id="252931" name="Picture 4" descr="single_cell_vrt-graph.pdf"/>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87400" y="977900"/>
            <a:ext cx="6680200" cy="5394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2932" name="TextBox 38"/>
          <p:cNvSpPr txBox="1">
            <a:spLocks noChangeArrowheads="1"/>
          </p:cNvSpPr>
          <p:nvPr/>
        </p:nvSpPr>
        <p:spPr bwMode="auto">
          <a:xfrm>
            <a:off x="3154363" y="5183188"/>
            <a:ext cx="4132262"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FF"/>
                </a:solidFill>
                <a:effectLst/>
                <a:uLnTx/>
                <a:uFillTx/>
                <a:latin typeface="Arial" charset="0"/>
                <a:ea typeface="ＭＳ Ｐゴシック" charset="0"/>
              </a:rPr>
              <a:t>A cell from E 2Gb chip family</a:t>
            </a:r>
          </a:p>
        </p:txBody>
      </p:sp>
    </p:spTree>
    <p:extLst>
      <p:ext uri="{BB962C8B-B14F-4D97-AF65-F5344CB8AC3E}">
        <p14:creationId xmlns:p14="http://schemas.microsoft.com/office/powerpoint/2010/main" val="7000337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3" name="Title 1"/>
          <p:cNvSpPr>
            <a:spLocks noGrp="1"/>
          </p:cNvSpPr>
          <p:nvPr>
            <p:ph type="title"/>
          </p:nvPr>
        </p:nvSpPr>
        <p:spPr/>
        <p:txBody>
          <a:bodyPr/>
          <a:lstStyle/>
          <a:p>
            <a:r>
              <a:rPr lang="en-US">
                <a:latin typeface="Garamond" charset="0"/>
                <a:ea typeface="ＭＳ Ｐゴシック" charset="0"/>
                <a:cs typeface="ＭＳ Ｐゴシック" charset="0"/>
              </a:rPr>
              <a:t>Variable Retention Time</a:t>
            </a:r>
          </a:p>
        </p:txBody>
      </p:sp>
      <p:sp>
        <p:nvSpPr>
          <p:cNvPr id="253954"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5701DB56-A57E-A640-B61D-96363059E5FA}"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328</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pic>
        <p:nvPicPr>
          <p:cNvPr id="253955" name="Picture 4" descr="minmaxret-log_a256mb.pd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168400" y="1016000"/>
            <a:ext cx="6858000" cy="5389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3956" name="TextBox 38"/>
          <p:cNvSpPr txBox="1">
            <a:spLocks noChangeArrowheads="1"/>
          </p:cNvSpPr>
          <p:nvPr/>
        </p:nvSpPr>
        <p:spPr bwMode="auto">
          <a:xfrm>
            <a:off x="3695700" y="5081588"/>
            <a:ext cx="2592388"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FF"/>
                </a:solidFill>
                <a:effectLst/>
                <a:uLnTx/>
                <a:uFillTx/>
                <a:latin typeface="Arial" charset="0"/>
                <a:ea typeface="ＭＳ Ｐゴシック" charset="0"/>
              </a:rPr>
              <a:t>A 2Gb chip family</a:t>
            </a:r>
          </a:p>
        </p:txBody>
      </p:sp>
      <p:cxnSp>
        <p:nvCxnSpPr>
          <p:cNvPr id="8" name="Straight Connector 7"/>
          <p:cNvCxnSpPr/>
          <p:nvPr/>
        </p:nvCxnSpPr>
        <p:spPr>
          <a:xfrm flipV="1">
            <a:off x="2641600" y="1600200"/>
            <a:ext cx="3403600" cy="3314700"/>
          </a:xfrm>
          <a:prstGeom prst="line">
            <a:avLst/>
          </a:prstGeom>
          <a:ln w="44450">
            <a:solidFill>
              <a:srgbClr val="FF0000"/>
            </a:solidFill>
          </a:ln>
        </p:spPr>
        <p:style>
          <a:lnRef idx="2">
            <a:schemeClr val="accent1"/>
          </a:lnRef>
          <a:fillRef idx="0">
            <a:schemeClr val="accent1"/>
          </a:fillRef>
          <a:effectRef idx="1">
            <a:schemeClr val="accent1"/>
          </a:effectRef>
          <a:fontRef idx="minor">
            <a:schemeClr val="tx1"/>
          </a:fontRef>
        </p:style>
      </p:cxnSp>
      <p:sp>
        <p:nvSpPr>
          <p:cNvPr id="12" name="TextBox 38"/>
          <p:cNvSpPr txBox="1">
            <a:spLocks noChangeArrowheads="1"/>
          </p:cNvSpPr>
          <p:nvPr/>
        </p:nvSpPr>
        <p:spPr bwMode="auto">
          <a:xfrm>
            <a:off x="3563938" y="3971925"/>
            <a:ext cx="3074987" cy="677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900" b="0" i="0" u="none" strike="noStrike" kern="1200" cap="none" spc="0" normalizeH="0" baseline="0" noProof="0">
                <a:ln>
                  <a:noFill/>
                </a:ln>
                <a:solidFill>
                  <a:srgbClr val="FF0000"/>
                </a:solidFill>
                <a:effectLst/>
                <a:uLnTx/>
                <a:uFillTx/>
                <a:latin typeface="Arial" charset="0"/>
                <a:ea typeface="ＭＳ Ｐゴシック" charset="0"/>
              </a:rPr>
              <a:t>Min ret time = Max ret time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900" b="1" i="0" u="none" strike="noStrike" kern="1200" cap="none" spc="0" normalizeH="0" baseline="0" noProof="0">
                <a:ln>
                  <a:noFill/>
                </a:ln>
                <a:solidFill>
                  <a:srgbClr val="FF0000"/>
                </a:solidFill>
                <a:effectLst/>
                <a:uLnTx/>
                <a:uFillTx/>
                <a:latin typeface="Arial" charset="0"/>
                <a:ea typeface="ＭＳ Ｐゴシック" charset="0"/>
              </a:rPr>
              <a:t>Expected if no VRT</a:t>
            </a:r>
          </a:p>
        </p:txBody>
      </p:sp>
      <p:sp>
        <p:nvSpPr>
          <p:cNvPr id="18" name="Right Triangle 17"/>
          <p:cNvSpPr/>
          <p:nvPr/>
        </p:nvSpPr>
        <p:spPr>
          <a:xfrm rot="5400000">
            <a:off x="2679700" y="1536700"/>
            <a:ext cx="3162300" cy="3314700"/>
          </a:xfrm>
          <a:prstGeom prst="rtTriangle">
            <a:avLst/>
          </a:prstGeom>
          <a:solidFill>
            <a:srgbClr val="0000FF">
              <a:alpha val="1000"/>
            </a:srgbClr>
          </a:solidFill>
          <a:ln w="25400">
            <a:solidFill>
              <a:srgbClr val="0000FF"/>
            </a:solid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9" name="TextBox 38"/>
          <p:cNvSpPr txBox="1">
            <a:spLocks noChangeArrowheads="1"/>
          </p:cNvSpPr>
          <p:nvPr/>
        </p:nvSpPr>
        <p:spPr bwMode="auto">
          <a:xfrm>
            <a:off x="2535238" y="2173288"/>
            <a:ext cx="2441575" cy="830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FF"/>
                </a:solidFill>
                <a:effectLst/>
                <a:uLnTx/>
                <a:uFillTx/>
                <a:latin typeface="Arial" charset="0"/>
                <a:ea typeface="ＭＳ Ｐゴシック" charset="0"/>
              </a:rPr>
              <a:t>Most failing cells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FF"/>
                </a:solidFill>
                <a:effectLst/>
                <a:uLnTx/>
                <a:uFillTx/>
                <a:latin typeface="Arial" charset="0"/>
                <a:ea typeface="ＭＳ Ｐゴシック" charset="0"/>
              </a:rPr>
              <a:t>exhibit VRT</a:t>
            </a:r>
          </a:p>
        </p:txBody>
      </p:sp>
      <p:cxnSp>
        <p:nvCxnSpPr>
          <p:cNvPr id="21" name="Straight Connector 20"/>
          <p:cNvCxnSpPr/>
          <p:nvPr/>
        </p:nvCxnSpPr>
        <p:spPr>
          <a:xfrm flipV="1">
            <a:off x="2606675" y="1673225"/>
            <a:ext cx="1782763" cy="15875"/>
          </a:xfrm>
          <a:prstGeom prst="line">
            <a:avLst/>
          </a:prstGeom>
          <a:ln w="50800">
            <a:solidFill>
              <a:srgbClr val="FF6600"/>
            </a:solidFill>
          </a:ln>
        </p:spPr>
        <p:style>
          <a:lnRef idx="2">
            <a:schemeClr val="accent1"/>
          </a:lnRef>
          <a:fillRef idx="0">
            <a:schemeClr val="accent1"/>
          </a:fillRef>
          <a:effectRef idx="1">
            <a:schemeClr val="accent1"/>
          </a:effectRef>
          <a:fontRef idx="minor">
            <a:schemeClr val="tx1"/>
          </a:fontRef>
        </p:style>
      </p:cxnSp>
      <p:sp>
        <p:nvSpPr>
          <p:cNvPr id="23" name="TextBox 38"/>
          <p:cNvSpPr txBox="1">
            <a:spLocks noChangeArrowheads="1"/>
          </p:cNvSpPr>
          <p:nvPr/>
        </p:nvSpPr>
        <p:spPr bwMode="auto">
          <a:xfrm>
            <a:off x="2325688" y="1017588"/>
            <a:ext cx="3775075" cy="646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FF6600"/>
                </a:solidFill>
                <a:effectLst/>
                <a:uLnTx/>
                <a:uFillTx/>
                <a:latin typeface="Arial" charset="0"/>
                <a:ea typeface="ＭＳ Ｐゴシック" charset="0"/>
              </a:rPr>
              <a:t>Many failing cells jump from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FF6600"/>
                </a:solidFill>
                <a:effectLst/>
                <a:uLnTx/>
                <a:uFillTx/>
                <a:latin typeface="Arial" charset="0"/>
                <a:ea typeface="ＭＳ Ｐゴシック" charset="0"/>
              </a:rPr>
              <a:t>very high retention time to very low</a:t>
            </a:r>
          </a:p>
        </p:txBody>
      </p:sp>
    </p:spTree>
    <p:extLst>
      <p:ext uri="{BB962C8B-B14F-4D97-AF65-F5344CB8AC3E}">
        <p14:creationId xmlns:p14="http://schemas.microsoft.com/office/powerpoint/2010/main" val="233586254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8"/>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9"/>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21"/>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8" grpId="0" animBg="1"/>
      <p:bldP spid="19" grpId="0"/>
      <p:bldP spid="23" grpId="0"/>
    </p:bld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More on DRAM Retention Analysis</a:t>
            </a:r>
          </a:p>
        </p:txBody>
      </p:sp>
      <p:sp>
        <p:nvSpPr>
          <p:cNvPr id="3" name="Content Placeholder 2"/>
          <p:cNvSpPr>
            <a:spLocks noGrp="1"/>
          </p:cNvSpPr>
          <p:nvPr>
            <p:ph idx="1"/>
          </p:nvPr>
        </p:nvSpPr>
        <p:spPr>
          <a:xfrm>
            <a:off x="228600" y="980728"/>
            <a:ext cx="8610600" cy="5153025"/>
          </a:xfrm>
        </p:spPr>
        <p:txBody>
          <a:bodyPr/>
          <a:lstStyle/>
          <a:p>
            <a:r>
              <a:rPr lang="en-US" sz="1800" dirty="0"/>
              <a:t>Jamie Liu, Ben </a:t>
            </a:r>
            <a:r>
              <a:rPr lang="en-US" sz="1800" dirty="0" err="1"/>
              <a:t>Jaiyen</a:t>
            </a:r>
            <a:r>
              <a:rPr lang="en-US" sz="1800" dirty="0"/>
              <a:t>, Yoongu Kim, Chris Wilkerson, and </a:t>
            </a:r>
            <a:r>
              <a:rPr lang="en-US" sz="1800" u="sng" dirty="0"/>
              <a:t>Onur Mutlu</a:t>
            </a:r>
            <a:r>
              <a:rPr lang="en-US" sz="1800" dirty="0"/>
              <a:t>,</a:t>
            </a:r>
            <a:br>
              <a:rPr lang="en-US" sz="1800" dirty="0"/>
            </a:br>
            <a:r>
              <a:rPr lang="en-US" sz="1800" b="1" dirty="0">
                <a:hlinkClick r:id="rId2"/>
              </a:rPr>
              <a:t>"An Experimental Study of Data Retention Behavior in Modern DRAM Devices: Implications for Retention Time Profiling Mechanisms"</a:t>
            </a:r>
            <a:br>
              <a:rPr lang="en-US" sz="1800" dirty="0"/>
            </a:br>
            <a:r>
              <a:rPr lang="en-US" sz="1800" i="1" dirty="0"/>
              <a:t>Proceedings of the </a:t>
            </a:r>
            <a:r>
              <a:rPr lang="en-US" sz="1800" i="1" dirty="0">
                <a:hlinkClick r:id="rId3"/>
              </a:rPr>
              <a:t>40th International Symposium on Computer Architecture</a:t>
            </a:r>
            <a:r>
              <a:rPr lang="en-US" sz="1800" i="1" dirty="0"/>
              <a:t> (</a:t>
            </a:r>
            <a:r>
              <a:rPr lang="en-US" sz="1800" b="1" i="1" dirty="0"/>
              <a:t>ISCA</a:t>
            </a:r>
            <a:r>
              <a:rPr lang="en-US" sz="1800" i="1" dirty="0"/>
              <a:t>)</a:t>
            </a:r>
            <a:r>
              <a:rPr lang="en-US" sz="1800" dirty="0"/>
              <a:t>, Tel-Aviv, Israel, June 2013. </a:t>
            </a:r>
            <a:r>
              <a:rPr lang="en-US" sz="1800" dirty="0">
                <a:hlinkClick r:id="rId4"/>
              </a:rPr>
              <a:t>Slides (ppt)</a:t>
            </a:r>
            <a:r>
              <a:rPr lang="en-US" sz="1800" dirty="0"/>
              <a:t> </a:t>
            </a:r>
            <a:r>
              <a:rPr lang="en-US" sz="1800" dirty="0">
                <a:hlinkClick r:id="rId5"/>
              </a:rPr>
              <a:t>Slides (pdf)</a:t>
            </a:r>
            <a:endParaRPr lang="en-US" sz="1800"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0169019-BB41-6245-A1FF-2891AF14670E}"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329</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5" name="Picture 4"/>
          <p:cNvPicPr>
            <a:picLocks noChangeAspect="1"/>
          </p:cNvPicPr>
          <p:nvPr/>
        </p:nvPicPr>
        <p:blipFill>
          <a:blip r:embed="rId6"/>
          <a:stretch>
            <a:fillRect/>
          </a:stretch>
        </p:blipFill>
        <p:spPr>
          <a:xfrm>
            <a:off x="0" y="2751315"/>
            <a:ext cx="9144000" cy="4134069"/>
          </a:xfrm>
          <a:prstGeom prst="rect">
            <a:avLst/>
          </a:prstGeom>
        </p:spPr>
      </p:pic>
    </p:spTree>
    <p:extLst>
      <p:ext uri="{BB962C8B-B14F-4D97-AF65-F5344CB8AC3E}">
        <p14:creationId xmlns:p14="http://schemas.microsoft.com/office/powerpoint/2010/main" val="15186117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Title 1"/>
          <p:cNvSpPr>
            <a:spLocks noGrp="1"/>
          </p:cNvSpPr>
          <p:nvPr>
            <p:ph type="title"/>
          </p:nvPr>
        </p:nvSpPr>
        <p:spPr/>
        <p:txBody>
          <a:bodyPr/>
          <a:lstStyle/>
          <a:p>
            <a:r>
              <a:rPr lang="en-US" dirty="0">
                <a:latin typeface="Garamond" charset="0"/>
                <a:ea typeface="ＭＳ Ｐゴシック" charset="0"/>
                <a:cs typeface="ＭＳ Ｐゴシック" charset="0"/>
              </a:rPr>
              <a:t>Example: The Memory Capacity Gap</a:t>
            </a:r>
          </a:p>
        </p:txBody>
      </p:sp>
      <p:sp>
        <p:nvSpPr>
          <p:cNvPr id="25603" name="Content Placeholder 2"/>
          <p:cNvSpPr>
            <a:spLocks noGrp="1"/>
          </p:cNvSpPr>
          <p:nvPr>
            <p:ph idx="1"/>
          </p:nvPr>
        </p:nvSpPr>
        <p:spPr>
          <a:xfrm>
            <a:off x="228600" y="996950"/>
            <a:ext cx="8915400" cy="5194300"/>
          </a:xfrm>
        </p:spPr>
        <p:txBody>
          <a:bodyPr/>
          <a:lstStyle/>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pPr marL="0" indent="0">
              <a:buNone/>
            </a:pPr>
            <a:endParaRPr lang="en-US" dirty="0">
              <a:latin typeface="Tahoma" charset="0"/>
              <a:ea typeface="ＭＳ Ｐゴシック" charset="0"/>
              <a:cs typeface="ＭＳ Ｐゴシック" charset="0"/>
            </a:endParaRPr>
          </a:p>
          <a:p>
            <a:endParaRPr lang="en-US" sz="1600" dirty="0">
              <a:solidFill>
                <a:srgbClr val="0000FF"/>
              </a:solidFill>
              <a:latin typeface="Tahoma" charset="0"/>
              <a:ea typeface="ＭＳ Ｐゴシック" charset="0"/>
              <a:cs typeface="ＭＳ Ｐゴシック" charset="0"/>
            </a:endParaRPr>
          </a:p>
          <a:p>
            <a:r>
              <a:rPr lang="en-US" sz="2100" i="1" dirty="0">
                <a:solidFill>
                  <a:srgbClr val="0000FF"/>
                </a:solidFill>
                <a:latin typeface="Tahoma" charset="0"/>
                <a:ea typeface="ＭＳ Ｐゴシック" charset="0"/>
                <a:cs typeface="ＭＳ Ｐゴシック" charset="0"/>
              </a:rPr>
              <a:t>Memory capacity per core </a:t>
            </a:r>
            <a:r>
              <a:rPr lang="en-US" sz="2100" dirty="0">
                <a:solidFill>
                  <a:srgbClr val="0000FF"/>
                </a:solidFill>
                <a:latin typeface="Tahoma" charset="0"/>
                <a:ea typeface="ＭＳ Ｐゴシック" charset="0"/>
                <a:cs typeface="ＭＳ Ｐゴシック" charset="0"/>
              </a:rPr>
              <a:t>expected to drop by 30% every two years</a:t>
            </a:r>
          </a:p>
          <a:p>
            <a:r>
              <a:rPr lang="en-US" sz="2100" dirty="0">
                <a:solidFill>
                  <a:srgbClr val="0000FF"/>
                </a:solidFill>
                <a:latin typeface="Tahoma" charset="0"/>
                <a:ea typeface="ＭＳ Ｐゴシック" charset="0"/>
                <a:cs typeface="ＭＳ Ｐゴシック" charset="0"/>
              </a:rPr>
              <a:t>Trends worse for </a:t>
            </a:r>
            <a:r>
              <a:rPr lang="en-US" sz="2100" i="1" dirty="0">
                <a:solidFill>
                  <a:srgbClr val="0000FF"/>
                </a:solidFill>
                <a:latin typeface="Tahoma" charset="0"/>
                <a:ea typeface="ＭＳ Ｐゴシック" charset="0"/>
                <a:cs typeface="ＭＳ Ｐゴシック" charset="0"/>
              </a:rPr>
              <a:t>memory bandwidth per core</a:t>
            </a:r>
            <a:r>
              <a:rPr lang="en-US" sz="2100" dirty="0">
                <a:solidFill>
                  <a:srgbClr val="0000FF"/>
                </a:solidFill>
                <a:latin typeface="Tahoma" charset="0"/>
                <a:ea typeface="ＭＳ Ｐゴシック" charset="0"/>
                <a:cs typeface="ＭＳ Ｐゴシック" charset="0"/>
              </a:rPr>
              <a:t>!</a:t>
            </a:r>
          </a:p>
        </p:txBody>
      </p:sp>
      <p:sp>
        <p:nvSpPr>
          <p:cNvPr id="25604"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21E14D88-6476-D942-BCE2-3889B3643052}" type="slidenum">
              <a:rPr lang="en-US" sz="1600">
                <a:solidFill>
                  <a:srgbClr val="000000"/>
                </a:solidFill>
                <a:latin typeface="Garamond" charset="0"/>
              </a:rPr>
              <a:pPr eaLnBrk="1" hangingPunct="1"/>
              <a:t>33</a:t>
            </a:fld>
            <a:endParaRPr lang="en-US" sz="1600">
              <a:solidFill>
                <a:srgbClr val="000000"/>
              </a:solidFill>
              <a:latin typeface="Garamond" charset="0"/>
            </a:endParaRPr>
          </a:p>
        </p:txBody>
      </p:sp>
      <p:pic>
        <p:nvPicPr>
          <p:cNvPr id="25605" name="Picture 8" descr="9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19250" y="1700808"/>
            <a:ext cx="5857875" cy="353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pic>
      <p:sp>
        <p:nvSpPr>
          <p:cNvPr id="25606" name="Text Box 9" descr="90%"/>
          <p:cNvSpPr txBox="1">
            <a:spLocks noChangeArrowheads="1"/>
          </p:cNvSpPr>
          <p:nvPr/>
        </p:nvSpPr>
        <p:spPr bwMode="auto">
          <a:xfrm>
            <a:off x="1692275" y="980728"/>
            <a:ext cx="6064250" cy="741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2200" dirty="0">
                <a:solidFill>
                  <a:srgbClr val="000000"/>
                </a:solidFill>
              </a:rPr>
              <a:t>Core count doubling ~ every 2 years </a:t>
            </a:r>
          </a:p>
          <a:p>
            <a:pPr eaLnBrk="1" fontAlgn="base" hangingPunct="1">
              <a:spcBef>
                <a:spcPct val="0"/>
              </a:spcBef>
              <a:spcAft>
                <a:spcPct val="0"/>
              </a:spcAft>
            </a:pPr>
            <a:r>
              <a:rPr lang="en-US" sz="2200" dirty="0">
                <a:solidFill>
                  <a:srgbClr val="000000"/>
                </a:solidFill>
              </a:rPr>
              <a:t>DRAM DIMM capacity doubling ~ every 3 years</a:t>
            </a:r>
          </a:p>
        </p:txBody>
      </p:sp>
      <p:sp>
        <p:nvSpPr>
          <p:cNvPr id="2" name="TextBox 1"/>
          <p:cNvSpPr txBox="1"/>
          <p:nvPr/>
        </p:nvSpPr>
        <p:spPr>
          <a:xfrm>
            <a:off x="5218569" y="1916832"/>
            <a:ext cx="2089735" cy="338554"/>
          </a:xfrm>
          <a:prstGeom prst="rect">
            <a:avLst/>
          </a:prstGeom>
          <a:noFill/>
        </p:spPr>
        <p:txBody>
          <a:bodyPr wrap="none" rtlCol="0">
            <a:spAutoFit/>
          </a:bodyPr>
          <a:lstStyle/>
          <a:p>
            <a:r>
              <a:rPr lang="en-US" sz="1600" dirty="0">
                <a:solidFill>
                  <a:srgbClr val="000000"/>
                </a:solidFill>
                <a:latin typeface="Tahoma"/>
              </a:rPr>
              <a:t>Lim et al., ISCA 2009</a:t>
            </a:r>
          </a:p>
        </p:txBody>
      </p:sp>
    </p:spTree>
    <p:extLst>
      <p:ext uri="{BB962C8B-B14F-4D97-AF65-F5344CB8AC3E}">
        <p14:creationId xmlns:p14="http://schemas.microsoft.com/office/powerpoint/2010/main" val="27752752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560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Industry Is Writing Papers About It, Too</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330</a:t>
            </a:fld>
            <a:endParaRPr kumimoji="0" lang="en-US" alt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7" name="Picture 6"/>
          <p:cNvPicPr>
            <a:picLocks noChangeAspect="1"/>
          </p:cNvPicPr>
          <p:nvPr/>
        </p:nvPicPr>
        <p:blipFill>
          <a:blip r:embed="rId2"/>
          <a:stretch>
            <a:fillRect/>
          </a:stretch>
        </p:blipFill>
        <p:spPr>
          <a:xfrm>
            <a:off x="0" y="982542"/>
            <a:ext cx="7850402" cy="5875458"/>
          </a:xfrm>
          <a:prstGeom prst="rect">
            <a:avLst/>
          </a:prstGeom>
        </p:spPr>
      </p:pic>
    </p:spTree>
    <p:extLst>
      <p:ext uri="{BB962C8B-B14F-4D97-AF65-F5344CB8AC3E}">
        <p14:creationId xmlns:p14="http://schemas.microsoft.com/office/powerpoint/2010/main" val="228711798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Industry Is Writing Papers About It, Too</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331</a:t>
            </a:fld>
            <a:endParaRPr kumimoji="0" lang="en-US" alt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7" name="Picture 6"/>
          <p:cNvPicPr>
            <a:picLocks noChangeAspect="1"/>
          </p:cNvPicPr>
          <p:nvPr/>
        </p:nvPicPr>
        <p:blipFill>
          <a:blip r:embed="rId2"/>
          <a:stretch>
            <a:fillRect/>
          </a:stretch>
        </p:blipFill>
        <p:spPr>
          <a:xfrm>
            <a:off x="0" y="982542"/>
            <a:ext cx="7850402" cy="5875458"/>
          </a:xfrm>
          <a:prstGeom prst="rect">
            <a:avLst/>
          </a:prstGeom>
        </p:spPr>
      </p:pic>
      <p:pic>
        <p:nvPicPr>
          <p:cNvPr id="8" name="Picture 7"/>
          <p:cNvPicPr>
            <a:picLocks noChangeAspect="1"/>
          </p:cNvPicPr>
          <p:nvPr/>
        </p:nvPicPr>
        <p:blipFill>
          <a:blip r:embed="rId3"/>
          <a:stretch>
            <a:fillRect/>
          </a:stretch>
        </p:blipFill>
        <p:spPr>
          <a:xfrm>
            <a:off x="0" y="2204864"/>
            <a:ext cx="9144000" cy="3045377"/>
          </a:xfrm>
          <a:prstGeom prst="rect">
            <a:avLst/>
          </a:prstGeom>
        </p:spPr>
      </p:pic>
    </p:spTree>
    <p:extLst>
      <p:ext uri="{BB962C8B-B14F-4D97-AF65-F5344CB8AC3E}">
        <p14:creationId xmlns:p14="http://schemas.microsoft.com/office/powerpoint/2010/main" val="4045276868"/>
      </p:ext>
    </p:extLst>
  </p:cSld>
  <p:clrMapOvr>
    <a:masterClrMapping/>
  </p:clrMapOvr>
  <p:transition/>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28600" y="980728"/>
            <a:ext cx="8610600" cy="5153025"/>
          </a:xfrm>
        </p:spPr>
        <p:txBody>
          <a:bodyPr/>
          <a:lstStyle/>
          <a:p>
            <a:r>
              <a:rPr lang="en-US" sz="1800" dirty="0"/>
              <a:t>Samira Khan, Donghyuk Lee, Yoongu Kim, </a:t>
            </a:r>
            <a:r>
              <a:rPr lang="en-US" sz="1800" dirty="0" err="1"/>
              <a:t>Alaa</a:t>
            </a:r>
            <a:r>
              <a:rPr lang="en-US" sz="1800" dirty="0"/>
              <a:t> </a:t>
            </a:r>
            <a:r>
              <a:rPr lang="en-US" sz="1800" dirty="0" err="1"/>
              <a:t>Alameldeen</a:t>
            </a:r>
            <a:r>
              <a:rPr lang="en-US" sz="1800" dirty="0"/>
              <a:t>, Chris Wilkerson, and Onur Mutlu,</a:t>
            </a:r>
            <a:br>
              <a:rPr lang="en-US" sz="1800" dirty="0"/>
            </a:br>
            <a:r>
              <a:rPr lang="en-US" sz="1800" b="1" dirty="0">
                <a:hlinkClick r:id="rId2"/>
              </a:rPr>
              <a:t>"The Efficacy of Error Mitigation Techniques for DRAM Retention Failures: A Comparative Experimental Study"</a:t>
            </a:r>
            <a:r>
              <a:rPr lang="en-US" sz="1800" dirty="0"/>
              <a:t> </a:t>
            </a:r>
            <a:br>
              <a:rPr lang="en-US" sz="1800" dirty="0"/>
            </a:br>
            <a:r>
              <a:rPr lang="en-US" sz="1800" i="1" dirty="0"/>
              <a:t>Proceedings of the </a:t>
            </a:r>
            <a:r>
              <a:rPr lang="en-US" sz="1800" i="1" dirty="0">
                <a:hlinkClick r:id="rId3"/>
              </a:rPr>
              <a:t>ACM International Conference on Measurement and Modeling of Computer Systems </a:t>
            </a:r>
            <a:r>
              <a:rPr lang="en-US" sz="1800" i="1" dirty="0"/>
              <a:t>(</a:t>
            </a:r>
            <a:r>
              <a:rPr lang="en-US" sz="1800" b="1" i="1" dirty="0"/>
              <a:t>SIGMETRICS</a:t>
            </a:r>
            <a:r>
              <a:rPr lang="en-US" sz="1800" i="1" dirty="0"/>
              <a:t>)</a:t>
            </a:r>
            <a:r>
              <a:rPr lang="en-US" sz="1800" dirty="0"/>
              <a:t>, Austin, TX, June 2014. [</a:t>
            </a:r>
            <a:r>
              <a:rPr lang="en-US" sz="1800" dirty="0">
                <a:hlinkClick r:id="rId4"/>
              </a:rPr>
              <a:t>Slides (pptx)</a:t>
            </a:r>
            <a:r>
              <a:rPr lang="en-US" sz="1800" dirty="0"/>
              <a:t> </a:t>
            </a:r>
            <a:r>
              <a:rPr lang="en-US" sz="1800" dirty="0">
                <a:hlinkClick r:id="rId5"/>
              </a:rPr>
              <a:t>(pdf)</a:t>
            </a:r>
            <a:r>
              <a:rPr lang="en-US" sz="1800" dirty="0"/>
              <a:t>] [</a:t>
            </a:r>
            <a:r>
              <a:rPr lang="en-US" sz="1800" dirty="0">
                <a:hlinkClick r:id="rId6"/>
              </a:rPr>
              <a:t>Poster (pptx)</a:t>
            </a:r>
            <a:r>
              <a:rPr lang="en-US" sz="1800" dirty="0"/>
              <a:t> </a:t>
            </a:r>
            <a:r>
              <a:rPr lang="en-US" sz="1800" dirty="0">
                <a:hlinkClick r:id="rId7"/>
              </a:rPr>
              <a:t>(pdf)</a:t>
            </a:r>
            <a:r>
              <a:rPr lang="en-US" sz="1800" dirty="0"/>
              <a:t>] [</a:t>
            </a:r>
            <a:r>
              <a:rPr lang="en-US" sz="1800" dirty="0">
                <a:hlinkClick r:id="rId8"/>
              </a:rPr>
              <a:t>Full data sets</a:t>
            </a:r>
            <a:r>
              <a:rPr lang="en-US" sz="1800" dirty="0"/>
              <a:t>] </a:t>
            </a:r>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0169019-BB41-6245-A1FF-2891AF14670E}"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332</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5" name="Picture 4"/>
          <p:cNvPicPr>
            <a:picLocks noChangeAspect="1"/>
          </p:cNvPicPr>
          <p:nvPr/>
        </p:nvPicPr>
        <p:blipFill>
          <a:blip r:embed="rId9"/>
          <a:stretch>
            <a:fillRect/>
          </a:stretch>
        </p:blipFill>
        <p:spPr>
          <a:xfrm>
            <a:off x="0" y="3645024"/>
            <a:ext cx="9144000" cy="2872292"/>
          </a:xfrm>
          <a:prstGeom prst="rect">
            <a:avLst/>
          </a:prstGeom>
        </p:spPr>
      </p:pic>
      <p:sp>
        <p:nvSpPr>
          <p:cNvPr id="7" name="Title 1"/>
          <p:cNvSpPr>
            <a:spLocks noGrp="1"/>
          </p:cNvSpPr>
          <p:nvPr>
            <p:ph type="title"/>
          </p:nvPr>
        </p:nvSpPr>
        <p:spPr>
          <a:xfrm>
            <a:off x="107504" y="152400"/>
            <a:ext cx="9036496" cy="1066800"/>
          </a:xfrm>
        </p:spPr>
        <p:txBody>
          <a:bodyPr/>
          <a:lstStyle/>
          <a:p>
            <a:r>
              <a:rPr lang="en-US" dirty="0"/>
              <a:t>Mitigation of Retention Issues </a:t>
            </a:r>
            <a:r>
              <a:rPr lang="en-US" sz="2600" b="1" dirty="0"/>
              <a:t>[SIGMETRICS’14]</a:t>
            </a:r>
          </a:p>
        </p:txBody>
      </p:sp>
    </p:spTree>
    <p:extLst>
      <p:ext uri="{BB962C8B-B14F-4D97-AF65-F5344CB8AC3E}">
        <p14:creationId xmlns:p14="http://schemas.microsoft.com/office/powerpoint/2010/main" val="227626168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Handling Data-Dependent Failures </a:t>
            </a:r>
            <a:r>
              <a:rPr lang="en-US" sz="2600" b="1" dirty="0">
                <a:solidFill>
                  <a:srgbClr val="006633"/>
                </a:solidFill>
              </a:rPr>
              <a:t>[DSN’16]</a:t>
            </a:r>
            <a:r>
              <a:rPr lang="en-US" sz="2600" dirty="0"/>
              <a:t> </a:t>
            </a:r>
            <a:r>
              <a:rPr lang="en-US" dirty="0"/>
              <a:t> </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333</a:t>
            </a:fld>
            <a:endParaRPr kumimoji="0" lang="en-US" alt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5" name="Picture 4"/>
          <p:cNvPicPr>
            <a:picLocks noChangeAspect="1"/>
          </p:cNvPicPr>
          <p:nvPr/>
        </p:nvPicPr>
        <p:blipFill>
          <a:blip r:embed="rId2"/>
          <a:stretch>
            <a:fillRect/>
          </a:stretch>
        </p:blipFill>
        <p:spPr>
          <a:xfrm>
            <a:off x="0" y="4109847"/>
            <a:ext cx="9144000" cy="1839433"/>
          </a:xfrm>
          <a:prstGeom prst="rect">
            <a:avLst/>
          </a:prstGeom>
        </p:spPr>
      </p:pic>
      <p:sp>
        <p:nvSpPr>
          <p:cNvPr id="6" name="Content Placeholder 2"/>
          <p:cNvSpPr>
            <a:spLocks noGrp="1"/>
          </p:cNvSpPr>
          <p:nvPr>
            <p:ph idx="1"/>
          </p:nvPr>
        </p:nvSpPr>
        <p:spPr>
          <a:xfrm>
            <a:off x="228600" y="980728"/>
            <a:ext cx="8610600" cy="5153025"/>
          </a:xfrm>
        </p:spPr>
        <p:txBody>
          <a:bodyPr/>
          <a:lstStyle/>
          <a:p>
            <a:r>
              <a:rPr lang="en-US" sz="1800" dirty="0"/>
              <a:t>Samira Khan, </a:t>
            </a:r>
            <a:r>
              <a:rPr lang="en-US" sz="1800" dirty="0" err="1"/>
              <a:t>Donghyuk</a:t>
            </a:r>
            <a:r>
              <a:rPr lang="en-US" sz="1800" dirty="0"/>
              <a:t> Lee, </a:t>
            </a:r>
            <a:r>
              <a:rPr lang="en-US" sz="1800" dirty="0" err="1"/>
              <a:t>Yoongu</a:t>
            </a:r>
            <a:r>
              <a:rPr lang="en-US" sz="1800" dirty="0"/>
              <a:t> Kim, </a:t>
            </a:r>
            <a:r>
              <a:rPr lang="en-US" sz="1800" dirty="0" err="1"/>
              <a:t>Alaa</a:t>
            </a:r>
            <a:r>
              <a:rPr lang="en-US" sz="1800" dirty="0"/>
              <a:t> </a:t>
            </a:r>
            <a:r>
              <a:rPr lang="en-US" sz="1800" dirty="0" err="1"/>
              <a:t>Alameldeen</a:t>
            </a:r>
            <a:r>
              <a:rPr lang="en-US" sz="1800" dirty="0"/>
              <a:t>, Chris Wilkerson, and Onur Mutlu,</a:t>
            </a:r>
            <a:br>
              <a:rPr lang="en-US" sz="1800" dirty="0"/>
            </a:br>
            <a:r>
              <a:rPr lang="en-US" sz="1800" b="1" dirty="0">
                <a:hlinkClick r:id="rId3"/>
              </a:rPr>
              <a:t>"The Efficacy of Error Mitigation Techniques for DRAM Retention Failures: A Comparative Experimental Study"</a:t>
            </a:r>
            <a:r>
              <a:rPr lang="en-US" sz="1800" dirty="0"/>
              <a:t> </a:t>
            </a:r>
            <a:br>
              <a:rPr lang="en-US" sz="1800" dirty="0"/>
            </a:br>
            <a:r>
              <a:rPr lang="en-US" sz="1800" i="1" dirty="0"/>
              <a:t>Proceedings of the </a:t>
            </a:r>
            <a:r>
              <a:rPr lang="en-US" sz="1800" i="1" dirty="0">
                <a:hlinkClick r:id="rId4"/>
              </a:rPr>
              <a:t>ACM International Conference on Measurement and Modeling of Computer Systems </a:t>
            </a:r>
            <a:r>
              <a:rPr lang="en-US" sz="1800" i="1" dirty="0"/>
              <a:t>(</a:t>
            </a:r>
            <a:r>
              <a:rPr lang="en-US" sz="1800" b="1" i="1" dirty="0"/>
              <a:t>SIGMETRICS</a:t>
            </a:r>
            <a:r>
              <a:rPr lang="en-US" sz="1800" i="1" dirty="0"/>
              <a:t>)</a:t>
            </a:r>
            <a:r>
              <a:rPr lang="en-US" sz="1800" dirty="0"/>
              <a:t>, Austin, TX, June 2014. [</a:t>
            </a:r>
            <a:r>
              <a:rPr lang="en-US" sz="1800" dirty="0">
                <a:hlinkClick r:id="rId5"/>
              </a:rPr>
              <a:t>Slides (pptx)</a:t>
            </a:r>
            <a:r>
              <a:rPr lang="en-US" sz="1800" dirty="0"/>
              <a:t> </a:t>
            </a:r>
            <a:r>
              <a:rPr lang="en-US" sz="1800" dirty="0">
                <a:hlinkClick r:id="rId6"/>
              </a:rPr>
              <a:t>(pdf)</a:t>
            </a:r>
            <a:r>
              <a:rPr lang="en-US" sz="1800" dirty="0"/>
              <a:t>] [</a:t>
            </a:r>
            <a:r>
              <a:rPr lang="en-US" sz="1800" dirty="0">
                <a:hlinkClick r:id="rId7"/>
              </a:rPr>
              <a:t>Poster (pptx)</a:t>
            </a:r>
            <a:r>
              <a:rPr lang="en-US" sz="1800" dirty="0"/>
              <a:t> </a:t>
            </a:r>
            <a:r>
              <a:rPr lang="en-US" sz="1800" dirty="0">
                <a:hlinkClick r:id="rId8"/>
              </a:rPr>
              <a:t>(pdf)</a:t>
            </a:r>
            <a:r>
              <a:rPr lang="en-US" sz="1800" dirty="0"/>
              <a:t>] [</a:t>
            </a:r>
            <a:r>
              <a:rPr lang="en-US" sz="1800" dirty="0">
                <a:hlinkClick r:id="rId9"/>
              </a:rPr>
              <a:t>Full data sets</a:t>
            </a:r>
            <a:r>
              <a:rPr lang="en-US" sz="1800" dirty="0"/>
              <a:t>] </a:t>
            </a:r>
          </a:p>
          <a:p>
            <a:endParaRPr lang="en-US" dirty="0"/>
          </a:p>
        </p:txBody>
      </p:sp>
    </p:spTree>
    <p:extLst>
      <p:ext uri="{BB962C8B-B14F-4D97-AF65-F5344CB8AC3E}">
        <p14:creationId xmlns:p14="http://schemas.microsoft.com/office/powerpoint/2010/main" val="3957394703"/>
      </p:ext>
    </p:extLst>
  </p:cSld>
  <p:clrMapOvr>
    <a:masterClrMapping/>
  </p:clrMapOvr>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Handling Data-Dependent Failures </a:t>
            </a:r>
            <a:r>
              <a:rPr lang="en-US" sz="2600" b="1" dirty="0">
                <a:solidFill>
                  <a:srgbClr val="006633"/>
                </a:solidFill>
              </a:rPr>
              <a:t>[CAL’16]</a:t>
            </a:r>
            <a:r>
              <a:rPr lang="en-US" sz="2600" dirty="0"/>
              <a:t> </a:t>
            </a:r>
            <a:r>
              <a:rPr lang="en-US" dirty="0"/>
              <a:t> </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334</a:t>
            </a:fld>
            <a:endParaRPr kumimoji="0" lang="en-US" altLang="en-US" sz="1600" b="0" i="0" u="none" strike="noStrike" kern="1200" cap="none" spc="0" normalizeH="0" baseline="0" noProof="0">
              <a:ln>
                <a:noFill/>
              </a:ln>
              <a:solidFill>
                <a:srgbClr val="000000"/>
              </a:solidFill>
              <a:effectLst/>
              <a:uLnTx/>
              <a:uFillTx/>
              <a:latin typeface="Garamond" charset="0"/>
              <a:ea typeface="+mn-ea"/>
              <a:cs typeface="+mn-cs"/>
            </a:endParaRPr>
          </a:p>
        </p:txBody>
      </p:sp>
      <p:sp>
        <p:nvSpPr>
          <p:cNvPr id="6" name="Content Placeholder 2"/>
          <p:cNvSpPr>
            <a:spLocks noGrp="1"/>
          </p:cNvSpPr>
          <p:nvPr>
            <p:ph idx="1"/>
          </p:nvPr>
        </p:nvSpPr>
        <p:spPr>
          <a:xfrm>
            <a:off x="228600" y="980728"/>
            <a:ext cx="8610600" cy="5153025"/>
          </a:xfrm>
        </p:spPr>
        <p:txBody>
          <a:bodyPr/>
          <a:lstStyle/>
          <a:p>
            <a:r>
              <a:rPr lang="en-US" sz="1800" dirty="0"/>
              <a:t>Samira Khan, Chris Wilkerson, </a:t>
            </a:r>
            <a:r>
              <a:rPr lang="en-US" sz="1800" dirty="0" err="1"/>
              <a:t>Donghyuk</a:t>
            </a:r>
            <a:r>
              <a:rPr lang="en-US" sz="1800" dirty="0"/>
              <a:t> Lee, </a:t>
            </a:r>
            <a:r>
              <a:rPr lang="en-US" sz="1800" dirty="0" err="1"/>
              <a:t>Alaa</a:t>
            </a:r>
            <a:r>
              <a:rPr lang="en-US" sz="1800" dirty="0"/>
              <a:t> R. </a:t>
            </a:r>
            <a:r>
              <a:rPr lang="en-US" sz="1800" dirty="0" err="1"/>
              <a:t>Alameldeen</a:t>
            </a:r>
            <a:r>
              <a:rPr lang="en-US" sz="1800" dirty="0"/>
              <a:t>, and </a:t>
            </a:r>
            <a:r>
              <a:rPr lang="en-US" sz="1800" u="sng" dirty="0"/>
              <a:t>Onur Mutlu</a:t>
            </a:r>
            <a:r>
              <a:rPr lang="en-US" sz="1800" dirty="0"/>
              <a:t>,</a:t>
            </a:r>
            <a:br>
              <a:rPr lang="en-US" sz="1800" dirty="0"/>
            </a:br>
            <a:r>
              <a:rPr lang="en-US" sz="1800" b="1" dirty="0">
                <a:hlinkClick r:id="rId2"/>
              </a:rPr>
              <a:t>"A Case for Memory Content-Based Detection and Mitigation of Data-Dependent Failures in DRAM"</a:t>
            </a:r>
            <a:br>
              <a:rPr lang="en-US" sz="1800" dirty="0"/>
            </a:br>
            <a:r>
              <a:rPr lang="en-US" sz="1800" i="1" dirty="0">
                <a:hlinkClick r:id="rId3"/>
              </a:rPr>
              <a:t>IEEE Computer Architecture Letters</a:t>
            </a:r>
            <a:r>
              <a:rPr lang="en-US" sz="1800" i="1" dirty="0"/>
              <a:t> (</a:t>
            </a:r>
            <a:r>
              <a:rPr lang="en-US" sz="1800" b="1" i="1" dirty="0"/>
              <a:t>CAL</a:t>
            </a:r>
            <a:r>
              <a:rPr lang="en-US" sz="1800" i="1" dirty="0"/>
              <a:t>)</a:t>
            </a:r>
            <a:r>
              <a:rPr lang="en-US" sz="1800" dirty="0"/>
              <a:t>, November 2016. </a:t>
            </a:r>
            <a:endParaRPr lang="en-US" dirty="0"/>
          </a:p>
        </p:txBody>
      </p:sp>
      <p:pic>
        <p:nvPicPr>
          <p:cNvPr id="3" name="Picture 2"/>
          <p:cNvPicPr>
            <a:picLocks noChangeAspect="1"/>
          </p:cNvPicPr>
          <p:nvPr/>
        </p:nvPicPr>
        <p:blipFill>
          <a:blip r:embed="rId4"/>
          <a:stretch>
            <a:fillRect/>
          </a:stretch>
        </p:blipFill>
        <p:spPr>
          <a:xfrm>
            <a:off x="0" y="3717032"/>
            <a:ext cx="9144000" cy="1181420"/>
          </a:xfrm>
          <a:prstGeom prst="rect">
            <a:avLst/>
          </a:prstGeom>
        </p:spPr>
      </p:pic>
    </p:spTree>
    <p:extLst>
      <p:ext uri="{BB962C8B-B14F-4D97-AF65-F5344CB8AC3E}">
        <p14:creationId xmlns:p14="http://schemas.microsoft.com/office/powerpoint/2010/main" val="1943302924"/>
      </p:ext>
    </p:extLst>
  </p:cSld>
  <p:clrMapOvr>
    <a:masterClrMapping/>
  </p:clrMapOvr>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28600" y="940271"/>
            <a:ext cx="8610600" cy="5153025"/>
          </a:xfrm>
        </p:spPr>
        <p:txBody>
          <a:bodyPr/>
          <a:lstStyle/>
          <a:p>
            <a:r>
              <a:rPr lang="en-US" sz="2000" dirty="0" err="1"/>
              <a:t>Moinuddin</a:t>
            </a:r>
            <a:r>
              <a:rPr lang="en-US" sz="2000" dirty="0"/>
              <a:t> </a:t>
            </a:r>
            <a:r>
              <a:rPr lang="en-US" sz="2000" dirty="0" err="1"/>
              <a:t>Qureshi</a:t>
            </a:r>
            <a:r>
              <a:rPr lang="en-US" sz="2000" dirty="0"/>
              <a:t>, </a:t>
            </a:r>
            <a:r>
              <a:rPr lang="en-US" sz="2000" dirty="0" err="1"/>
              <a:t>Dae</a:t>
            </a:r>
            <a:r>
              <a:rPr lang="en-US" sz="2000" dirty="0"/>
              <a:t> Hyun Kim, Samira Khan, </a:t>
            </a:r>
            <a:r>
              <a:rPr lang="en-US" sz="2000" dirty="0" err="1"/>
              <a:t>Prashant</a:t>
            </a:r>
            <a:r>
              <a:rPr lang="en-US" sz="2000" dirty="0"/>
              <a:t> Nair, and Onur Mutlu,</a:t>
            </a:r>
            <a:br>
              <a:rPr lang="en-US" sz="2000" dirty="0"/>
            </a:br>
            <a:r>
              <a:rPr lang="en-US" sz="2000" b="1" dirty="0">
                <a:hlinkClick r:id="rId2"/>
              </a:rPr>
              <a:t>"AVATAR: A Variable-Retention-Time (VRT) Aware Refresh for DRAM Systems"</a:t>
            </a:r>
            <a:r>
              <a:rPr lang="en-US" sz="2000" dirty="0"/>
              <a:t> </a:t>
            </a:r>
            <a:br>
              <a:rPr lang="en-US" sz="2000" dirty="0"/>
            </a:br>
            <a:r>
              <a:rPr lang="en-US" sz="2000" i="1" dirty="0"/>
              <a:t>Proceedings of the </a:t>
            </a:r>
            <a:r>
              <a:rPr lang="en-US" sz="2000" i="1" dirty="0">
                <a:hlinkClick r:id="rId3"/>
              </a:rPr>
              <a:t>45th Annual IEEE/IFIP International Conference on Dependable Systems and Networks</a:t>
            </a:r>
            <a:r>
              <a:rPr lang="en-US" sz="2000" i="1" dirty="0"/>
              <a:t> (</a:t>
            </a:r>
            <a:r>
              <a:rPr lang="en-US" sz="2000" b="1" i="1" dirty="0"/>
              <a:t>DSN</a:t>
            </a:r>
            <a:r>
              <a:rPr lang="en-US" sz="2000" i="1" dirty="0"/>
              <a:t>)</a:t>
            </a:r>
            <a:r>
              <a:rPr lang="en-US" sz="2000" dirty="0"/>
              <a:t>, Rio de Janeiro, Brazil, June 2015.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p>
          <a:p>
            <a:endParaRPr lang="en-US" dirty="0"/>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0169019-BB41-6245-A1FF-2891AF14670E}"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335</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5" name="Picture 4"/>
          <p:cNvPicPr>
            <a:picLocks noChangeAspect="1"/>
          </p:cNvPicPr>
          <p:nvPr/>
        </p:nvPicPr>
        <p:blipFill>
          <a:blip r:embed="rId6"/>
          <a:stretch>
            <a:fillRect/>
          </a:stretch>
        </p:blipFill>
        <p:spPr>
          <a:xfrm>
            <a:off x="0" y="4091037"/>
            <a:ext cx="9144000" cy="1642219"/>
          </a:xfrm>
          <a:prstGeom prst="rect">
            <a:avLst/>
          </a:prstGeom>
        </p:spPr>
      </p:pic>
      <p:sp>
        <p:nvSpPr>
          <p:cNvPr id="7" name="Title 1"/>
          <p:cNvSpPr>
            <a:spLocks noGrp="1"/>
          </p:cNvSpPr>
          <p:nvPr>
            <p:ph type="title"/>
          </p:nvPr>
        </p:nvSpPr>
        <p:spPr>
          <a:xfrm>
            <a:off x="228600" y="152400"/>
            <a:ext cx="8915400" cy="884238"/>
          </a:xfrm>
        </p:spPr>
        <p:txBody>
          <a:bodyPr/>
          <a:lstStyle/>
          <a:p>
            <a:r>
              <a:rPr lang="en-US" dirty="0"/>
              <a:t>Handling Variable Retention Time </a:t>
            </a:r>
            <a:r>
              <a:rPr lang="en-US" sz="2600" b="1" dirty="0">
                <a:solidFill>
                  <a:srgbClr val="006633"/>
                </a:solidFill>
              </a:rPr>
              <a:t>[DSN’15]</a:t>
            </a:r>
            <a:r>
              <a:rPr lang="en-US" sz="3400" dirty="0"/>
              <a:t> </a:t>
            </a:r>
          </a:p>
        </p:txBody>
      </p:sp>
    </p:spTree>
    <p:extLst>
      <p:ext uri="{BB962C8B-B14F-4D97-AF65-F5344CB8AC3E}">
        <p14:creationId xmlns:p14="http://schemas.microsoft.com/office/powerpoint/2010/main" val="10683000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Handling Both DPD and VRT </a:t>
            </a:r>
            <a:r>
              <a:rPr lang="en-US" sz="2600" b="1" dirty="0"/>
              <a:t>[ISCA’17]</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292004D-7284-C244-B275-AB956C66515A}"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336</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5" name="Picture 4"/>
          <p:cNvPicPr>
            <a:picLocks noChangeAspect="1"/>
          </p:cNvPicPr>
          <p:nvPr/>
        </p:nvPicPr>
        <p:blipFill>
          <a:blip r:embed="rId2"/>
          <a:stretch>
            <a:fillRect/>
          </a:stretch>
        </p:blipFill>
        <p:spPr>
          <a:xfrm>
            <a:off x="0" y="4116752"/>
            <a:ext cx="9144000" cy="1904536"/>
          </a:xfrm>
          <a:prstGeom prst="rect">
            <a:avLst/>
          </a:prstGeom>
        </p:spPr>
      </p:pic>
      <p:sp>
        <p:nvSpPr>
          <p:cNvPr id="6" name="Content Placeholder 2"/>
          <p:cNvSpPr>
            <a:spLocks noGrp="1"/>
          </p:cNvSpPr>
          <p:nvPr>
            <p:ph idx="1"/>
          </p:nvPr>
        </p:nvSpPr>
        <p:spPr>
          <a:xfrm>
            <a:off x="228600" y="980728"/>
            <a:ext cx="8610600" cy="5153025"/>
          </a:xfrm>
        </p:spPr>
        <p:txBody>
          <a:bodyPr/>
          <a:lstStyle/>
          <a:p>
            <a:r>
              <a:rPr lang="en-US" sz="1800" dirty="0" err="1"/>
              <a:t>Minesh</a:t>
            </a:r>
            <a:r>
              <a:rPr lang="en-US" sz="1800" dirty="0"/>
              <a:t> Patel, </a:t>
            </a:r>
            <a:r>
              <a:rPr lang="en-US" sz="1800" dirty="0" err="1"/>
              <a:t>Jeremie</a:t>
            </a:r>
            <a:r>
              <a:rPr lang="en-US" sz="1800" dirty="0"/>
              <a:t> S. Kim, and </a:t>
            </a:r>
            <a:r>
              <a:rPr lang="en-US" sz="1800" u="sng" dirty="0"/>
              <a:t>Onur Mutlu</a:t>
            </a:r>
            <a:r>
              <a:rPr lang="en-US" sz="1800" dirty="0"/>
              <a:t>,</a:t>
            </a:r>
            <a:br>
              <a:rPr lang="en-US" sz="1800" dirty="0"/>
            </a:br>
            <a:r>
              <a:rPr lang="en-US" sz="1800" b="1" dirty="0">
                <a:hlinkClick r:id="rId3"/>
              </a:rPr>
              <a:t>"The Reach Profiler (REAPER): Enabling the Mitigation of DRAM Retention Failures via Profiling at Aggressive Conditions"</a:t>
            </a:r>
            <a:br>
              <a:rPr lang="en-US" sz="1800" dirty="0"/>
            </a:br>
            <a:r>
              <a:rPr lang="en-US" sz="1800" i="1" dirty="0"/>
              <a:t>Proceedings of the </a:t>
            </a:r>
            <a:r>
              <a:rPr lang="en-US" sz="1800" i="1" dirty="0">
                <a:hlinkClick r:id="rId4"/>
              </a:rPr>
              <a:t>44th International Symposium on Computer Architecture</a:t>
            </a:r>
            <a:r>
              <a:rPr lang="en-US" sz="1800" i="1" dirty="0"/>
              <a:t> (</a:t>
            </a:r>
            <a:r>
              <a:rPr lang="en-US" sz="1800" b="1" i="1" dirty="0"/>
              <a:t>ISCA</a:t>
            </a:r>
            <a:r>
              <a:rPr lang="en-US" sz="1800" i="1" dirty="0"/>
              <a:t>)</a:t>
            </a:r>
            <a:r>
              <a:rPr lang="en-US" sz="1800" dirty="0"/>
              <a:t>, Toronto, Canada, June 2017. </a:t>
            </a:r>
          </a:p>
          <a:p>
            <a:endParaRPr lang="en-US" sz="1800" dirty="0"/>
          </a:p>
          <a:p>
            <a:r>
              <a:rPr lang="en-US" sz="1800" dirty="0">
                <a:solidFill>
                  <a:srgbClr val="FF0000"/>
                </a:solidFill>
              </a:rPr>
              <a:t>First experimental analysis of (mobile) LPDDR4 chips</a:t>
            </a:r>
          </a:p>
          <a:p>
            <a:r>
              <a:rPr lang="en-US" sz="1800" dirty="0">
                <a:solidFill>
                  <a:srgbClr val="FF0000"/>
                </a:solidFill>
              </a:rPr>
              <a:t>Analyzes the complex tradeoff space of retention time profiling</a:t>
            </a:r>
          </a:p>
          <a:p>
            <a:r>
              <a:rPr lang="en-US" sz="1800" dirty="0">
                <a:solidFill>
                  <a:srgbClr val="FF0000"/>
                </a:solidFill>
              </a:rPr>
              <a:t>Key idea: enable fast and robust profiling at higher refresh intervals &amp; temp.</a:t>
            </a:r>
            <a:endParaRPr lang="en-US" dirty="0">
              <a:solidFill>
                <a:srgbClr val="FF0000"/>
              </a:solidFill>
            </a:endParaRPr>
          </a:p>
        </p:txBody>
      </p:sp>
    </p:spTree>
    <p:extLst>
      <p:ext uri="{BB962C8B-B14F-4D97-AF65-F5344CB8AC3E}">
        <p14:creationId xmlns:p14="http://schemas.microsoft.com/office/powerpoint/2010/main" val="135868808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Summary: Memory Reliability and Security</a:t>
            </a:r>
          </a:p>
        </p:txBody>
      </p:sp>
      <p:sp>
        <p:nvSpPr>
          <p:cNvPr id="3" name="Content Placeholder 2"/>
          <p:cNvSpPr>
            <a:spLocks noGrp="1"/>
          </p:cNvSpPr>
          <p:nvPr>
            <p:ph idx="1"/>
          </p:nvPr>
        </p:nvSpPr>
        <p:spPr>
          <a:xfrm>
            <a:off x="251520" y="1052736"/>
            <a:ext cx="8892480" cy="5256584"/>
          </a:xfrm>
        </p:spPr>
        <p:txBody>
          <a:bodyPr/>
          <a:lstStyle/>
          <a:p>
            <a:r>
              <a:rPr lang="en-US" sz="2200" dirty="0">
                <a:solidFill>
                  <a:srgbClr val="FF0000"/>
                </a:solidFill>
              </a:rPr>
              <a:t>Memory reliability is reducing</a:t>
            </a:r>
          </a:p>
          <a:p>
            <a:r>
              <a:rPr lang="en-US" sz="2200" dirty="0"/>
              <a:t>Reliability issues open up security vulnerabilities</a:t>
            </a:r>
          </a:p>
          <a:p>
            <a:pPr lvl="1"/>
            <a:r>
              <a:rPr lang="en-US" sz="2000" dirty="0"/>
              <a:t>Very hard to defend against</a:t>
            </a:r>
          </a:p>
          <a:p>
            <a:r>
              <a:rPr lang="en-US" sz="2200" dirty="0" err="1"/>
              <a:t>Rowhammer</a:t>
            </a:r>
            <a:r>
              <a:rPr lang="en-US" sz="2200" dirty="0"/>
              <a:t> is an example </a:t>
            </a:r>
          </a:p>
          <a:p>
            <a:pPr lvl="1"/>
            <a:r>
              <a:rPr lang="en-US" sz="2000" dirty="0"/>
              <a:t>Its implications on system security research are tremendous &amp; exciting</a:t>
            </a:r>
          </a:p>
          <a:p>
            <a:endParaRPr lang="en-US" dirty="0">
              <a:solidFill>
                <a:srgbClr val="0000FF"/>
              </a:solidFill>
            </a:endParaRPr>
          </a:p>
          <a:p>
            <a:r>
              <a:rPr lang="en-US" sz="2200" b="1" dirty="0">
                <a:solidFill>
                  <a:schemeClr val="accent6">
                    <a:lumMod val="75000"/>
                  </a:schemeClr>
                </a:solidFill>
              </a:rPr>
              <a:t>Good news: We have a lot more to do.</a:t>
            </a:r>
          </a:p>
          <a:p>
            <a:r>
              <a:rPr lang="en-US" sz="2200" dirty="0">
                <a:solidFill>
                  <a:srgbClr val="FF0000"/>
                </a:solidFill>
              </a:rPr>
              <a:t>Understand:</a:t>
            </a:r>
            <a:r>
              <a:rPr lang="en-US" sz="2200" dirty="0">
                <a:solidFill>
                  <a:srgbClr val="0000FF"/>
                </a:solidFill>
              </a:rPr>
              <a:t> Solid methodologies for failure modeling and discovery</a:t>
            </a:r>
          </a:p>
          <a:p>
            <a:pPr lvl="1"/>
            <a:r>
              <a:rPr lang="en-US" sz="2000" dirty="0"/>
              <a:t>Modeling based on real device data – small scale and large scale</a:t>
            </a:r>
          </a:p>
          <a:p>
            <a:r>
              <a:rPr lang="en-US" sz="2200" dirty="0">
                <a:solidFill>
                  <a:srgbClr val="FF0000"/>
                </a:solidFill>
              </a:rPr>
              <a:t>Architect:</a:t>
            </a:r>
            <a:r>
              <a:rPr lang="en-US" sz="2200" dirty="0">
                <a:solidFill>
                  <a:srgbClr val="0000FF"/>
                </a:solidFill>
              </a:rPr>
              <a:t> Principled co-architecting of system and memory</a:t>
            </a:r>
          </a:p>
          <a:p>
            <a:pPr lvl="1"/>
            <a:r>
              <a:rPr lang="en-US" sz="2000" dirty="0"/>
              <a:t>Good partitioning of duties across the stack</a:t>
            </a:r>
          </a:p>
          <a:p>
            <a:r>
              <a:rPr lang="en-US" sz="2200" dirty="0">
                <a:solidFill>
                  <a:srgbClr val="FF0000"/>
                </a:solidFill>
              </a:rPr>
              <a:t>Design &amp; Test:</a:t>
            </a:r>
            <a:r>
              <a:rPr lang="en-US" sz="2200" dirty="0">
                <a:solidFill>
                  <a:srgbClr val="0000FF"/>
                </a:solidFill>
              </a:rPr>
              <a:t> Principled electronic design, automation, testing</a:t>
            </a:r>
          </a:p>
          <a:p>
            <a:pPr lvl="1"/>
            <a:r>
              <a:rPr lang="en-US" sz="2000" dirty="0"/>
              <a:t>High coverage and good interaction with system reliability methods</a:t>
            </a:r>
          </a:p>
          <a:p>
            <a:endParaRPr lang="en-US" dirty="0"/>
          </a:p>
          <a:p>
            <a:pPr marL="0" indent="0">
              <a:buNone/>
            </a:pPr>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6BB4180-6920-9C42-9DA1-4829E0437063}"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337</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spTree>
    <p:extLst>
      <p:ext uri="{BB962C8B-B14F-4D97-AF65-F5344CB8AC3E}">
        <p14:creationId xmlns:p14="http://schemas.microsoft.com/office/powerpoint/2010/main" val="362288034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
                                            <p:txEl>
                                              <p:pRg st="8" end="8"/>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
                                            <p:txEl>
                                              <p:pRg st="9" end="9"/>
                                            </p:txEl>
                                          </p:spTgt>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3">
                                            <p:txEl>
                                              <p:pRg st="10" end="10"/>
                                            </p:txEl>
                                          </p:spTgt>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3">
                                            <p:txEl>
                                              <p:pRg st="11" end="11"/>
                                            </p:txEl>
                                          </p:spTgt>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t>If Time Permits: NAND Flash Vulnerabilities</a:t>
            </a:r>
          </a:p>
        </p:txBody>
      </p:sp>
      <p:sp>
        <p:nvSpPr>
          <p:cNvPr id="3" name="Content Placeholder 2"/>
          <p:cNvSpPr>
            <a:spLocks noGrp="1"/>
          </p:cNvSpPr>
          <p:nvPr>
            <p:ph idx="1"/>
          </p:nvPr>
        </p:nvSpPr>
        <p:spPr>
          <a:xfrm>
            <a:off x="228600" y="908720"/>
            <a:ext cx="8915400" cy="5256584"/>
          </a:xfrm>
        </p:spPr>
        <p:txBody>
          <a:bodyPr/>
          <a:lstStyle/>
          <a:p>
            <a:r>
              <a:rPr lang="en-US" sz="1800" dirty="0"/>
              <a:t>Yu Cai, </a:t>
            </a:r>
            <a:r>
              <a:rPr lang="en-US" sz="1800" dirty="0" err="1"/>
              <a:t>Saugata</a:t>
            </a:r>
            <a:r>
              <a:rPr lang="en-US" sz="1800" dirty="0"/>
              <a:t> </a:t>
            </a:r>
            <a:r>
              <a:rPr lang="en-US" sz="1800" dirty="0" err="1"/>
              <a:t>Ghose</a:t>
            </a:r>
            <a:r>
              <a:rPr lang="en-US" sz="1800" dirty="0"/>
              <a:t>, Erich F. </a:t>
            </a:r>
            <a:r>
              <a:rPr lang="en-US" sz="1800" dirty="0" err="1"/>
              <a:t>Haratsch</a:t>
            </a:r>
            <a:r>
              <a:rPr lang="en-US" sz="1800" dirty="0"/>
              <a:t>, </a:t>
            </a:r>
            <a:r>
              <a:rPr lang="en-US" sz="1800" dirty="0" err="1"/>
              <a:t>Yixin</a:t>
            </a:r>
            <a:r>
              <a:rPr lang="en-US" sz="1800" dirty="0"/>
              <a:t> Luo, and Onur Mutlu,</a:t>
            </a:r>
            <a:br>
              <a:rPr lang="en-US" sz="1800" dirty="0"/>
            </a:br>
            <a:r>
              <a:rPr lang="en-US" sz="1800" b="1" dirty="0"/>
              <a:t>"Error Characterization, Mitigation, and Recovery in Flash Memory Based Solid State Drives"</a:t>
            </a:r>
            <a:br>
              <a:rPr lang="en-US" sz="1800" dirty="0"/>
            </a:br>
            <a:r>
              <a:rPr lang="en-US" sz="1800" i="1" dirty="0"/>
              <a:t>to appear in </a:t>
            </a:r>
            <a:r>
              <a:rPr lang="en-US" sz="1800" i="1" dirty="0">
                <a:hlinkClick r:id="rId2"/>
              </a:rPr>
              <a:t>Proceedings of the IEEE</a:t>
            </a:r>
            <a:r>
              <a:rPr lang="en-US" sz="1800" dirty="0"/>
              <a:t>, 2017. </a:t>
            </a:r>
          </a:p>
          <a:p>
            <a:endParaRPr lang="en-US" sz="600" dirty="0"/>
          </a:p>
          <a:p>
            <a:endParaRPr lang="en-US" sz="100" dirty="0"/>
          </a:p>
          <a:p>
            <a:endParaRPr lang="en-US" sz="300" dirty="0"/>
          </a:p>
          <a:p>
            <a:pPr marL="0" indent="0">
              <a:buNone/>
            </a:pPr>
            <a:r>
              <a:rPr lang="en-US" sz="1300" dirty="0" err="1"/>
              <a:t>Cai</a:t>
            </a:r>
            <a:r>
              <a:rPr lang="en-US" sz="1300" dirty="0"/>
              <a:t>+, “</a:t>
            </a:r>
            <a:r>
              <a:rPr lang="en-US" sz="1300" dirty="0">
                <a:solidFill>
                  <a:srgbClr val="0000FF"/>
                </a:solidFill>
              </a:rPr>
              <a:t>Error Patterns in MLC NAND Flash Memory: Measurement, Characterization, and Analysis</a:t>
            </a:r>
            <a:r>
              <a:rPr lang="en-US" sz="1300" dirty="0"/>
              <a:t>,” DATE 2012.</a:t>
            </a:r>
          </a:p>
          <a:p>
            <a:pPr marL="0" indent="0">
              <a:buNone/>
            </a:pPr>
            <a:r>
              <a:rPr lang="en-US" sz="1300" dirty="0" err="1"/>
              <a:t>Cai</a:t>
            </a:r>
            <a:r>
              <a:rPr lang="en-US" sz="1300" dirty="0"/>
              <a:t>+, “</a:t>
            </a:r>
            <a:r>
              <a:rPr lang="en-US" sz="1300" dirty="0">
                <a:solidFill>
                  <a:srgbClr val="0000FF"/>
                </a:solidFill>
              </a:rPr>
              <a:t>Flash Correct-and-Refresh: Retention-Aware Error Management for Increased Flash Memory Lifetime</a:t>
            </a:r>
            <a:r>
              <a:rPr lang="en-US" sz="1300" dirty="0"/>
              <a:t>,” ICCD 2012.</a:t>
            </a:r>
          </a:p>
          <a:p>
            <a:pPr marL="0" indent="0">
              <a:buNone/>
            </a:pPr>
            <a:r>
              <a:rPr lang="en-US" sz="1300" dirty="0" err="1"/>
              <a:t>Cai</a:t>
            </a:r>
            <a:r>
              <a:rPr lang="en-US" sz="1300" dirty="0"/>
              <a:t>+, “</a:t>
            </a:r>
            <a:r>
              <a:rPr lang="en-US" sz="1300" dirty="0">
                <a:solidFill>
                  <a:srgbClr val="0000FF"/>
                </a:solidFill>
              </a:rPr>
              <a:t>Threshold Voltage Distribution in MLC NAND Flash Memory: Characterization, Analysis and Modeling</a:t>
            </a:r>
            <a:r>
              <a:rPr lang="en-US" sz="1300" dirty="0"/>
              <a:t>,” DATE 2013.</a:t>
            </a:r>
          </a:p>
          <a:p>
            <a:pPr marL="0" indent="0">
              <a:buNone/>
            </a:pPr>
            <a:r>
              <a:rPr lang="en-US" sz="1300" dirty="0" err="1"/>
              <a:t>Cai</a:t>
            </a:r>
            <a:r>
              <a:rPr lang="en-US" sz="1300" dirty="0"/>
              <a:t>+, “</a:t>
            </a:r>
            <a:r>
              <a:rPr lang="en-US" sz="1300" dirty="0">
                <a:solidFill>
                  <a:srgbClr val="0000FF"/>
                </a:solidFill>
              </a:rPr>
              <a:t>Error Analysis and Retention-Aware Error Management for NAND Flash Memory</a:t>
            </a:r>
            <a:r>
              <a:rPr lang="en-US" sz="1300" dirty="0"/>
              <a:t>,” Intel Technology Journal 2013.</a:t>
            </a:r>
          </a:p>
          <a:p>
            <a:pPr marL="0" indent="0">
              <a:buNone/>
            </a:pPr>
            <a:r>
              <a:rPr lang="en-US" sz="1300" dirty="0" err="1"/>
              <a:t>Cai</a:t>
            </a:r>
            <a:r>
              <a:rPr lang="en-US" sz="1300" dirty="0"/>
              <a:t>+, “</a:t>
            </a:r>
            <a:r>
              <a:rPr lang="en-US" sz="1300" dirty="0">
                <a:solidFill>
                  <a:srgbClr val="0000FF"/>
                </a:solidFill>
              </a:rPr>
              <a:t>Program Interference in MLC NAND Flash Memory: Characterization, Modeling, and Mitigation</a:t>
            </a:r>
            <a:r>
              <a:rPr lang="en-US" sz="1300" dirty="0"/>
              <a:t>,” ICCD 2013.</a:t>
            </a:r>
          </a:p>
          <a:p>
            <a:pPr marL="0" indent="0">
              <a:buNone/>
            </a:pPr>
            <a:r>
              <a:rPr lang="en-US" sz="1300" dirty="0" err="1"/>
              <a:t>Cai</a:t>
            </a:r>
            <a:r>
              <a:rPr lang="en-US" sz="1300" dirty="0"/>
              <a:t>+, “</a:t>
            </a:r>
            <a:r>
              <a:rPr lang="en-US" sz="1300" dirty="0">
                <a:solidFill>
                  <a:srgbClr val="0000FF"/>
                </a:solidFill>
              </a:rPr>
              <a:t>Neighbor-Cell Assisted Error Correction for MLC NAND Flash Memories</a:t>
            </a:r>
            <a:r>
              <a:rPr lang="en-US" sz="1300" dirty="0"/>
              <a:t>,” SIGMETRICS 2014.</a:t>
            </a:r>
          </a:p>
          <a:p>
            <a:pPr marL="0" indent="0">
              <a:buNone/>
            </a:pPr>
            <a:r>
              <a:rPr lang="en-US" sz="1300" dirty="0" err="1"/>
              <a:t>Cai</a:t>
            </a:r>
            <a:r>
              <a:rPr lang="en-US" sz="1300" dirty="0"/>
              <a:t>+,”</a:t>
            </a:r>
            <a:r>
              <a:rPr lang="en-US" sz="1300" dirty="0">
                <a:solidFill>
                  <a:srgbClr val="0000FF"/>
                </a:solidFill>
              </a:rPr>
              <a:t>Data Retention in MLC NAND Flash Memory: Characterization, Optimization and Recovery</a:t>
            </a:r>
            <a:r>
              <a:rPr lang="en-US" sz="1300" dirty="0"/>
              <a:t>,” HPCA 2015.</a:t>
            </a:r>
          </a:p>
          <a:p>
            <a:pPr marL="0" indent="0">
              <a:buNone/>
            </a:pPr>
            <a:r>
              <a:rPr lang="en-US" sz="1300" dirty="0" err="1"/>
              <a:t>Cai</a:t>
            </a:r>
            <a:r>
              <a:rPr lang="en-US" sz="1300" dirty="0"/>
              <a:t>+, “</a:t>
            </a:r>
            <a:r>
              <a:rPr lang="en-US" sz="1300" dirty="0">
                <a:solidFill>
                  <a:srgbClr val="0000FF"/>
                </a:solidFill>
              </a:rPr>
              <a:t>Read Disturb Errors in MLC NAND Flash Memory: Characterization and Mitigation</a:t>
            </a:r>
            <a:r>
              <a:rPr lang="en-US" sz="1300" dirty="0"/>
              <a:t>,” DSN 2015. </a:t>
            </a:r>
          </a:p>
          <a:p>
            <a:pPr marL="0" indent="0">
              <a:buNone/>
            </a:pPr>
            <a:r>
              <a:rPr lang="en-US" sz="1300" dirty="0" err="1"/>
              <a:t>Luo</a:t>
            </a:r>
            <a:r>
              <a:rPr lang="en-US" sz="1300" dirty="0"/>
              <a:t>+, “</a:t>
            </a:r>
            <a:r>
              <a:rPr lang="en-US" sz="1300" dirty="0">
                <a:solidFill>
                  <a:srgbClr val="0000FF"/>
                </a:solidFill>
              </a:rPr>
              <a:t>WARM: Improving NAND Flash Memory Lifetime with Write-hotness Aware Retention Management</a:t>
            </a:r>
            <a:r>
              <a:rPr lang="en-US" sz="1300" dirty="0"/>
              <a:t>,” MSST 2015.</a:t>
            </a:r>
          </a:p>
          <a:p>
            <a:pPr marL="0" indent="0">
              <a:buNone/>
            </a:pPr>
            <a:r>
              <a:rPr lang="en-US" sz="1300" dirty="0"/>
              <a:t>Meza+, “</a:t>
            </a:r>
            <a:r>
              <a:rPr lang="en-US" sz="1300" dirty="0">
                <a:solidFill>
                  <a:srgbClr val="0000FF"/>
                </a:solidFill>
              </a:rPr>
              <a:t>A Large-Scale Study of Flash Memory Errors in the Field</a:t>
            </a:r>
            <a:r>
              <a:rPr lang="en-US" sz="1300" dirty="0"/>
              <a:t>,” SIGMETRICS 2015.</a:t>
            </a:r>
          </a:p>
          <a:p>
            <a:pPr marL="0" indent="0">
              <a:buNone/>
            </a:pPr>
            <a:r>
              <a:rPr lang="en-US" sz="1300" dirty="0"/>
              <a:t>Luo+, “</a:t>
            </a:r>
            <a:r>
              <a:rPr lang="en-US" sz="1300" dirty="0">
                <a:solidFill>
                  <a:srgbClr val="0000FF"/>
                </a:solidFill>
              </a:rPr>
              <a:t>Enabling Accurate and Practical Online Flash Channel Modeling for Modern MLC NAND Flash Memory</a:t>
            </a:r>
            <a:r>
              <a:rPr lang="en-US" sz="1300" dirty="0"/>
              <a:t>,” IEEE JSAC 2016.</a:t>
            </a:r>
          </a:p>
          <a:p>
            <a:pPr marL="0" indent="0">
              <a:buNone/>
            </a:pPr>
            <a:r>
              <a:rPr lang="en-US" sz="1300" dirty="0"/>
              <a:t>Cai+, “</a:t>
            </a:r>
            <a:r>
              <a:rPr lang="en-US" sz="1300" dirty="0">
                <a:solidFill>
                  <a:srgbClr val="0000FF"/>
                </a:solidFill>
              </a:rPr>
              <a:t>Vulnerabilities in MLC NAND Flash Memory Programming: Experimental Analysis, Exploits, and Mitigation Techniques</a:t>
            </a:r>
            <a:r>
              <a:rPr lang="en-US" sz="1300" dirty="0"/>
              <a:t>,” HPCA 2017.</a:t>
            </a:r>
          </a:p>
          <a:p>
            <a:pPr marL="0" indent="0">
              <a:buNone/>
            </a:pPr>
            <a:r>
              <a:rPr lang="en-US" sz="1300" dirty="0" err="1"/>
              <a:t>Fukami</a:t>
            </a:r>
            <a:r>
              <a:rPr lang="en-US" sz="1300" dirty="0"/>
              <a:t>+, “</a:t>
            </a:r>
            <a:r>
              <a:rPr lang="en-US" sz="1300" dirty="0">
                <a:solidFill>
                  <a:srgbClr val="0000FF"/>
                </a:solidFill>
              </a:rPr>
              <a:t>Improving the Reliability of Chip-Off Forensic Analysis of NAND Flash Memory Devices</a:t>
            </a:r>
            <a:r>
              <a:rPr lang="en-US" sz="1300" dirty="0"/>
              <a:t>,” DFRWS EU 2017. </a:t>
            </a:r>
          </a:p>
          <a:p>
            <a:pPr marL="0" indent="0">
              <a:buNone/>
            </a:pPr>
            <a:endParaRPr lang="en-US" sz="1500" dirty="0"/>
          </a:p>
          <a:p>
            <a:endParaRPr lang="en-US" sz="1700" dirty="0"/>
          </a:p>
          <a:p>
            <a:endParaRPr lang="en-US" sz="2000" dirty="0"/>
          </a:p>
        </p:txBody>
      </p:sp>
      <p:sp>
        <p:nvSpPr>
          <p:cNvPr id="5" name="TextBox 4"/>
          <p:cNvSpPr txBox="1"/>
          <p:nvPr/>
        </p:nvSpPr>
        <p:spPr>
          <a:xfrm>
            <a:off x="-19422" y="6505599"/>
            <a:ext cx="9332690"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ahoma"/>
                <a:ea typeface="+mn-ea"/>
                <a:cs typeface="+mn-cs"/>
              </a:rPr>
              <a:t>Cai+, “</a:t>
            </a:r>
            <a:r>
              <a:rPr kumimoji="0" lang="en-US" sz="1400" b="0" i="0" u="none" strike="noStrike" kern="1200" cap="none" spc="0" normalizeH="0" baseline="0" noProof="0" dirty="0">
                <a:ln>
                  <a:noFill/>
                </a:ln>
                <a:solidFill>
                  <a:srgbClr val="0000FF"/>
                </a:solidFill>
                <a:effectLst/>
                <a:uLnTx/>
                <a:uFillTx/>
                <a:latin typeface="Tahoma"/>
                <a:ea typeface="+mn-ea"/>
                <a:cs typeface="+mn-cs"/>
              </a:rPr>
              <a:t>Error Characterization, Mitigation, and Recovery in Flash Memory Based Solid State Drives</a:t>
            </a:r>
            <a:r>
              <a:rPr kumimoji="0" lang="en-US" sz="1400" b="0" i="0" u="none" strike="noStrike" kern="1200" cap="none" spc="0" normalizeH="0" baseline="0" noProof="0" dirty="0">
                <a:ln>
                  <a:noFill/>
                </a:ln>
                <a:solidFill>
                  <a:srgbClr val="000000"/>
                </a:solidFill>
                <a:effectLst/>
                <a:uLnTx/>
                <a:uFillTx/>
                <a:latin typeface="Tahoma"/>
                <a:ea typeface="+mn-ea"/>
                <a:cs typeface="+mn-cs"/>
              </a:rPr>
              <a:t>,” Proc. IEEE 2017.</a:t>
            </a:r>
          </a:p>
        </p:txBody>
      </p:sp>
      <p:sp>
        <p:nvSpPr>
          <p:cNvPr id="6" name="Rectangle 5"/>
          <p:cNvSpPr>
            <a:spLocks noChangeArrowheads="1"/>
          </p:cNvSpPr>
          <p:nvPr/>
        </p:nvSpPr>
        <p:spPr bwMode="auto">
          <a:xfrm>
            <a:off x="768535" y="3587957"/>
            <a:ext cx="1643225" cy="288032"/>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a14="http://schemas.microsoft.com/office/drawing/2010/main" xmlns="">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Tahoma"/>
              <a:ea typeface="ＭＳ Ｐゴシック" charset="0"/>
              <a:cs typeface="ＭＳ Ｐゴシック" charset="0"/>
            </a:endParaRPr>
          </a:p>
        </p:txBody>
      </p:sp>
      <p:sp>
        <p:nvSpPr>
          <p:cNvPr id="7" name="Rectangle 6"/>
          <p:cNvSpPr>
            <a:spLocks noChangeArrowheads="1"/>
          </p:cNvSpPr>
          <p:nvPr/>
        </p:nvSpPr>
        <p:spPr bwMode="auto">
          <a:xfrm>
            <a:off x="729659" y="4308037"/>
            <a:ext cx="1584176" cy="288032"/>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a14="http://schemas.microsoft.com/office/drawing/2010/main" xmlns="">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Tahoma"/>
              <a:ea typeface="ＭＳ Ｐゴシック" charset="0"/>
              <a:cs typeface="ＭＳ Ｐゴシック" charset="0"/>
            </a:endParaRPr>
          </a:p>
        </p:txBody>
      </p:sp>
      <p:sp>
        <p:nvSpPr>
          <p:cNvPr id="8" name="Rectangle 7"/>
          <p:cNvSpPr>
            <a:spLocks noChangeArrowheads="1"/>
          </p:cNvSpPr>
          <p:nvPr/>
        </p:nvSpPr>
        <p:spPr bwMode="auto">
          <a:xfrm>
            <a:off x="755576" y="5643055"/>
            <a:ext cx="4320480" cy="262116"/>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a14="http://schemas.microsoft.com/office/drawing/2010/main" xmlns="">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Tahoma"/>
              <a:ea typeface="ＭＳ Ｐゴシック" charset="0"/>
              <a:cs typeface="ＭＳ Ｐゴシック" charset="0"/>
            </a:endParaRPr>
          </a:p>
        </p:txBody>
      </p:sp>
    </p:spTree>
    <p:extLst>
      <p:ext uri="{BB962C8B-B14F-4D97-AF65-F5344CB8AC3E}">
        <p14:creationId xmlns:p14="http://schemas.microsoft.com/office/powerpoint/2010/main" val="91220804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Overview Paper on Flash Reliability</a:t>
            </a:r>
          </a:p>
        </p:txBody>
      </p:sp>
      <p:sp>
        <p:nvSpPr>
          <p:cNvPr id="3" name="Content Placeholder 2"/>
          <p:cNvSpPr>
            <a:spLocks noGrp="1"/>
          </p:cNvSpPr>
          <p:nvPr>
            <p:ph idx="1"/>
          </p:nvPr>
        </p:nvSpPr>
        <p:spPr>
          <a:xfrm>
            <a:off x="228600" y="1124744"/>
            <a:ext cx="8807896" cy="5123656"/>
          </a:xfrm>
        </p:spPr>
        <p:txBody>
          <a:bodyPr/>
          <a:lstStyle/>
          <a:p>
            <a:r>
              <a:rPr lang="en-US" dirty="0"/>
              <a:t>Yu Cai, </a:t>
            </a:r>
            <a:r>
              <a:rPr lang="en-US" dirty="0" err="1"/>
              <a:t>Saugata</a:t>
            </a:r>
            <a:r>
              <a:rPr lang="en-US" dirty="0"/>
              <a:t> </a:t>
            </a:r>
            <a:r>
              <a:rPr lang="en-US" dirty="0" err="1"/>
              <a:t>Ghose</a:t>
            </a:r>
            <a:r>
              <a:rPr lang="en-US" dirty="0"/>
              <a:t>, Erich F. </a:t>
            </a:r>
            <a:r>
              <a:rPr lang="en-US" dirty="0" err="1"/>
              <a:t>Haratsch</a:t>
            </a:r>
            <a:r>
              <a:rPr lang="en-US" dirty="0"/>
              <a:t>, </a:t>
            </a:r>
            <a:r>
              <a:rPr lang="en-US" dirty="0" err="1"/>
              <a:t>Yixin</a:t>
            </a:r>
            <a:r>
              <a:rPr lang="en-US" dirty="0"/>
              <a:t> Luo, and </a:t>
            </a:r>
            <a:r>
              <a:rPr lang="en-US" u="sng" dirty="0"/>
              <a:t>Onur Mutlu</a:t>
            </a:r>
            <a:r>
              <a:rPr lang="en-US" dirty="0"/>
              <a:t>,</a:t>
            </a:r>
            <a:br>
              <a:rPr lang="en-US" dirty="0"/>
            </a:br>
            <a:r>
              <a:rPr lang="en-US" b="1" dirty="0"/>
              <a:t>"Error Characterization, Mitigation, and Recovery in Flash Memory Based Solid State Drives"</a:t>
            </a:r>
            <a:br>
              <a:rPr lang="en-US" dirty="0"/>
            </a:br>
            <a:r>
              <a:rPr lang="en-US" i="1" dirty="0"/>
              <a:t>to appear in </a:t>
            </a:r>
            <a:r>
              <a:rPr lang="en-US" i="1" dirty="0">
                <a:hlinkClick r:id="rId2"/>
              </a:rPr>
              <a:t>Proceedings of the IEEE</a:t>
            </a:r>
            <a:r>
              <a:rPr lang="en-US" dirty="0"/>
              <a:t>, 2017.</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mn-ea"/>
              </a:rPr>
              <a:pPr marL="0" marR="0" lvl="0" indent="0" algn="r" defTabSz="914400" rtl="0" eaLnBrk="1" fontAlgn="auto" latinLnBrk="0" hangingPunct="1">
                <a:lnSpc>
                  <a:spcPct val="100000"/>
                </a:lnSpc>
                <a:spcBef>
                  <a:spcPts val="0"/>
                </a:spcBef>
                <a:spcAft>
                  <a:spcPts val="0"/>
                </a:spcAft>
                <a:buClrTx/>
                <a:buSzTx/>
                <a:buFontTx/>
                <a:buNone/>
                <a:tabLst/>
                <a:defRPr/>
              </a:pPr>
              <a:t>339</a:t>
            </a:fld>
            <a:endParaRPr kumimoji="0" lang="en-US" altLang="en-US" sz="1600" b="0" i="0" u="none" strike="noStrike" kern="1200" cap="none" spc="0" normalizeH="0" baseline="0" noProof="0">
              <a:ln>
                <a:noFill/>
              </a:ln>
              <a:solidFill>
                <a:srgbClr val="000000"/>
              </a:solidFill>
              <a:effectLst/>
              <a:uLnTx/>
              <a:uFillTx/>
              <a:latin typeface="Garamond" charset="0"/>
              <a:ea typeface="+mn-ea"/>
            </a:endParaRPr>
          </a:p>
        </p:txBody>
      </p:sp>
      <p:pic>
        <p:nvPicPr>
          <p:cNvPr id="5" name="Picture 4"/>
          <p:cNvPicPr>
            <a:picLocks noChangeAspect="1"/>
          </p:cNvPicPr>
          <p:nvPr/>
        </p:nvPicPr>
        <p:blipFill>
          <a:blip r:embed="rId3"/>
          <a:stretch>
            <a:fillRect/>
          </a:stretch>
        </p:blipFill>
        <p:spPr>
          <a:xfrm>
            <a:off x="0" y="4220553"/>
            <a:ext cx="9144000" cy="1440695"/>
          </a:xfrm>
          <a:prstGeom prst="rect">
            <a:avLst/>
          </a:prstGeom>
        </p:spPr>
      </p:pic>
    </p:spTree>
    <p:extLst>
      <p:ext uri="{BB962C8B-B14F-4D97-AF65-F5344CB8AC3E}">
        <p14:creationId xmlns:p14="http://schemas.microsoft.com/office/powerpoint/2010/main" val="350124776"/>
      </p:ext>
    </p:extLst>
  </p:cSld>
  <p:clrMapOvr>
    <a:masterClrMapping/>
  </p:clrMapOvr>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 name="Chart 14"/>
          <p:cNvGraphicFramePr>
            <a:graphicFrameLocks/>
          </p:cNvGraphicFramePr>
          <p:nvPr>
            <p:extLst/>
          </p:nvPr>
        </p:nvGraphicFramePr>
        <p:xfrm>
          <a:off x="74706" y="1204631"/>
          <a:ext cx="8994588" cy="4647529"/>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p:txBody>
          <a:bodyPr>
            <a:normAutofit/>
          </a:bodyPr>
          <a:lstStyle/>
          <a:p>
            <a:r>
              <a:rPr lang="en-US" dirty="0"/>
              <a:t>Example: Capacity, Bandwidth &amp; Latency</a:t>
            </a:r>
          </a:p>
        </p:txBody>
      </p:sp>
      <p:sp>
        <p:nvSpPr>
          <p:cNvPr id="9" name="TextBox 8"/>
          <p:cNvSpPr txBox="1"/>
          <p:nvPr/>
        </p:nvSpPr>
        <p:spPr>
          <a:xfrm>
            <a:off x="7744727" y="1230673"/>
            <a:ext cx="1005403" cy="584775"/>
          </a:xfrm>
          <a:prstGeom prst="rect">
            <a:avLst/>
          </a:prstGeom>
          <a:noFill/>
        </p:spPr>
        <p:txBody>
          <a:bodyPr wrap="none" rtlCol="0">
            <a:spAutoFit/>
          </a:bodyPr>
          <a:lstStyle/>
          <a:p>
            <a:r>
              <a:rPr lang="en-US" sz="3200" dirty="0">
                <a:solidFill>
                  <a:srgbClr val="4D3B62"/>
                </a:solidFill>
              </a:rPr>
              <a:t>128x</a:t>
            </a:r>
          </a:p>
        </p:txBody>
      </p:sp>
      <p:sp>
        <p:nvSpPr>
          <p:cNvPr id="10" name="TextBox 9"/>
          <p:cNvSpPr txBox="1"/>
          <p:nvPr/>
        </p:nvSpPr>
        <p:spPr>
          <a:xfrm>
            <a:off x="7949911" y="2556978"/>
            <a:ext cx="800219" cy="584775"/>
          </a:xfrm>
          <a:prstGeom prst="rect">
            <a:avLst/>
          </a:prstGeom>
          <a:noFill/>
        </p:spPr>
        <p:txBody>
          <a:bodyPr wrap="none" rtlCol="0">
            <a:spAutoFit/>
          </a:bodyPr>
          <a:lstStyle/>
          <a:p>
            <a:r>
              <a:rPr lang="en-US" sz="3200" dirty="0">
                <a:solidFill>
                  <a:srgbClr val="35742A"/>
                </a:solidFill>
              </a:rPr>
              <a:t>20x</a:t>
            </a:r>
          </a:p>
        </p:txBody>
      </p:sp>
      <p:sp>
        <p:nvSpPr>
          <p:cNvPr id="11" name="TextBox 10"/>
          <p:cNvSpPr txBox="1"/>
          <p:nvPr/>
        </p:nvSpPr>
        <p:spPr>
          <a:xfrm>
            <a:off x="7860143" y="4202002"/>
            <a:ext cx="889987" cy="584775"/>
          </a:xfrm>
          <a:prstGeom prst="rect">
            <a:avLst/>
          </a:prstGeom>
          <a:noFill/>
        </p:spPr>
        <p:txBody>
          <a:bodyPr wrap="none" rtlCol="0">
            <a:spAutoFit/>
          </a:bodyPr>
          <a:lstStyle/>
          <a:p>
            <a:r>
              <a:rPr lang="en-US" sz="3200">
                <a:solidFill>
                  <a:srgbClr val="FF4136"/>
                </a:solidFill>
              </a:rPr>
              <a:t>1.3x</a:t>
            </a:r>
            <a:endParaRPr lang="en-US" sz="3200" dirty="0">
              <a:solidFill>
                <a:srgbClr val="FF4136"/>
              </a:solidFill>
            </a:endParaRPr>
          </a:p>
        </p:txBody>
      </p:sp>
      <p:sp>
        <p:nvSpPr>
          <p:cNvPr id="12" name="TextBox 11"/>
          <p:cNvSpPr txBox="1"/>
          <p:nvPr/>
        </p:nvSpPr>
        <p:spPr>
          <a:xfrm>
            <a:off x="0" y="5723778"/>
            <a:ext cx="9144000" cy="615553"/>
          </a:xfrm>
          <a:prstGeom prst="rect">
            <a:avLst/>
          </a:prstGeom>
          <a:solidFill>
            <a:srgbClr val="FF4136"/>
          </a:solidFill>
        </p:spPr>
        <p:txBody>
          <a:bodyPr wrap="square" rtlCol="0">
            <a:spAutoFit/>
          </a:bodyPr>
          <a:lstStyle/>
          <a:p>
            <a:pPr algn="ctr"/>
            <a:r>
              <a:rPr lang="en-US" sz="3400" dirty="0">
                <a:solidFill>
                  <a:srgbClr val="FFFFFF"/>
                </a:solidFill>
              </a:rPr>
              <a:t>Memory latency remains almost constant</a:t>
            </a:r>
          </a:p>
        </p:txBody>
      </p:sp>
    </p:spTree>
    <p:extLst>
      <p:ext uri="{BB962C8B-B14F-4D97-AF65-F5344CB8AC3E}">
        <p14:creationId xmlns:p14="http://schemas.microsoft.com/office/powerpoint/2010/main" val="194056736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
                                            <p:graphicEl>
                                              <a:chart seriesIdx="-3" categoryIdx="-3" bldStep="gridLegend"/>
                                            </p:graphic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5">
                                            <p:graphicEl>
                                              <a:chart seriesIdx="0" categoryIdx="-4" bldStep="series"/>
                                            </p:graphicEl>
                                          </p:spTgt>
                                        </p:tgtEl>
                                        <p:attrNameLst>
                                          <p:attrName>style.visibility</p:attrName>
                                        </p:attrNameLst>
                                      </p:cBhvr>
                                      <p:to>
                                        <p:strVal val="visible"/>
                                      </p:to>
                                    </p:set>
                                  </p:childTnLst>
                                </p:cTn>
                              </p:par>
                            </p:childTnLst>
                          </p:cTn>
                        </p:par>
                        <p:par>
                          <p:cTn id="11" fill="hold">
                            <p:stCondLst>
                              <p:cond delay="0"/>
                            </p:stCondLst>
                            <p:childTnLst>
                              <p:par>
                                <p:cTn id="12" presetID="5" presetClass="entr" presetSubtype="10" fill="hold" grpId="0" nodeType="after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checkerboard(across)">
                                      <p:cBhvr>
                                        <p:cTn id="14" dur="500"/>
                                        <p:tgtEl>
                                          <p:spTgt spid="9"/>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15">
                                            <p:graphicEl>
                                              <a:chart seriesIdx="1" categoryIdx="-4" bldStep="series"/>
                                            </p:graphicEl>
                                          </p:spTgt>
                                        </p:tgtEl>
                                        <p:attrNameLst>
                                          <p:attrName>style.visibility</p:attrName>
                                        </p:attrNameLst>
                                      </p:cBhvr>
                                      <p:to>
                                        <p:strVal val="visible"/>
                                      </p:to>
                                    </p:set>
                                    <p:animEffect transition="in" filter="wipe(left)">
                                      <p:cBhvr>
                                        <p:cTn id="19" dur="500"/>
                                        <p:tgtEl>
                                          <p:spTgt spid="15">
                                            <p:graphicEl>
                                              <a:chart seriesIdx="1" categoryIdx="-4" bldStep="series"/>
                                            </p:graphicEl>
                                          </p:spTgt>
                                        </p:tgtEl>
                                      </p:cBhvr>
                                    </p:animEffect>
                                  </p:childTnLst>
                                </p:cTn>
                              </p:par>
                            </p:childTnLst>
                          </p:cTn>
                        </p:par>
                        <p:par>
                          <p:cTn id="20" fill="hold">
                            <p:stCondLst>
                              <p:cond delay="500"/>
                            </p:stCondLst>
                            <p:childTnLst>
                              <p:par>
                                <p:cTn id="21" presetID="10" presetClass="entr" presetSubtype="0" fill="hold" grpId="0" nodeType="after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grpId="0" nodeType="clickEffect">
                                  <p:stCondLst>
                                    <p:cond delay="0"/>
                                  </p:stCondLst>
                                  <p:childTnLst>
                                    <p:set>
                                      <p:cBhvr>
                                        <p:cTn id="27" dur="1" fill="hold">
                                          <p:stCondLst>
                                            <p:cond delay="0"/>
                                          </p:stCondLst>
                                        </p:cTn>
                                        <p:tgtEl>
                                          <p:spTgt spid="15">
                                            <p:graphicEl>
                                              <a:chart seriesIdx="2" categoryIdx="-4" bldStep="series"/>
                                            </p:graphicEl>
                                          </p:spTgt>
                                        </p:tgtEl>
                                        <p:attrNameLst>
                                          <p:attrName>style.visibility</p:attrName>
                                        </p:attrNameLst>
                                      </p:cBhvr>
                                      <p:to>
                                        <p:strVal val="visible"/>
                                      </p:to>
                                    </p:set>
                                    <p:animEffect transition="in" filter="wipe(left)">
                                      <p:cBhvr>
                                        <p:cTn id="28" dur="2000"/>
                                        <p:tgtEl>
                                          <p:spTgt spid="15">
                                            <p:graphicEl>
                                              <a:chart seriesIdx="2" categoryIdx="-4" bldStep="series"/>
                                            </p:graphicEl>
                                          </p:spTgt>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fade">
                                      <p:cBhvr>
                                        <p:cTn id="32" dur="500"/>
                                        <p:tgtEl>
                                          <p:spTgt spid="11"/>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5" grpId="0">
        <p:bldSub>
          <a:bldChart bld="series"/>
        </p:bldSub>
      </p:bldGraphic>
      <p:bldP spid="9" grpId="0"/>
      <p:bldP spid="10" grpId="0"/>
      <p:bldP spid="11" grpId="0"/>
      <p:bldP spid="12" grpId="0" animBg="1"/>
    </p:bld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Challenge and Opportunity for Future</a:t>
            </a:r>
          </a:p>
        </p:txBody>
      </p:sp>
      <p:sp>
        <p:nvSpPr>
          <p:cNvPr id="3" name="Content Placeholder 2"/>
          <p:cNvSpPr>
            <a:spLocks noGrp="1"/>
          </p:cNvSpPr>
          <p:nvPr>
            <p:ph idx="1"/>
          </p:nvPr>
        </p:nvSpPr>
        <p:spPr>
          <a:xfrm>
            <a:off x="0" y="1772816"/>
            <a:ext cx="9144000" cy="2088232"/>
          </a:xfrm>
        </p:spPr>
        <p:txBody>
          <a:bodyPr/>
          <a:lstStyle/>
          <a:p>
            <a:pPr marL="0" indent="0" algn="ctr">
              <a:buNone/>
            </a:pPr>
            <a:r>
              <a:rPr lang="en-US" sz="6400" dirty="0">
                <a:solidFill>
                  <a:srgbClr val="FF0000"/>
                </a:solidFill>
              </a:rPr>
              <a:t>Fundamentally</a:t>
            </a:r>
          </a:p>
          <a:p>
            <a:pPr marL="0" indent="0" algn="ctr">
              <a:buNone/>
            </a:pPr>
            <a:r>
              <a:rPr lang="en-US" sz="6400" dirty="0">
                <a:solidFill>
                  <a:srgbClr val="0000FF"/>
                </a:solidFill>
              </a:rPr>
              <a:t>Secure, Reliable, Safe</a:t>
            </a:r>
          </a:p>
          <a:p>
            <a:pPr marL="0" indent="0" algn="ctr">
              <a:buNone/>
            </a:pPr>
            <a:r>
              <a:rPr lang="en-US" sz="6400" dirty="0">
                <a:solidFill>
                  <a:srgbClr val="FF0000"/>
                </a:solidFill>
              </a:rPr>
              <a:t>Computing Architectures</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E574D81-B5DE-384D-B24B-566C679AE608}"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340</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spTree>
    <p:extLst>
      <p:ext uri="{BB962C8B-B14F-4D97-AF65-F5344CB8AC3E}">
        <p14:creationId xmlns:p14="http://schemas.microsoft.com/office/powerpoint/2010/main" val="3462662512"/>
      </p:ext>
    </p:extLst>
  </p:cSld>
  <p:clrMapOvr>
    <a:masterClrMapping/>
  </p:clrMapOvr>
  <p:transition/>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en-US" dirty="0"/>
              <a:t>NAND Flash Memory</a:t>
            </a:r>
            <a:br>
              <a:rPr lang="en-US" dirty="0"/>
            </a:br>
            <a:r>
              <a:rPr lang="en-US" dirty="0"/>
              <a:t>		   Reliability and Security</a:t>
            </a:r>
          </a:p>
        </p:txBody>
      </p:sp>
      <p:sp>
        <p:nvSpPr>
          <p:cNvPr id="6" name="Subtitle 5"/>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2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341</a:t>
            </a:fld>
            <a:endParaRPr kumimoji="0" lang="en-US" altLang="en-US" sz="1200" b="0" i="0" u="none" strike="noStrike" kern="1200" cap="none" spc="0" normalizeH="0" baseline="0" noProof="0">
              <a:ln>
                <a:noFill/>
              </a:ln>
              <a:solidFill>
                <a:srgbClr val="000000"/>
              </a:solidFill>
              <a:effectLst/>
              <a:uLnTx/>
              <a:uFillTx/>
              <a:latin typeface="Garamond" pitchFamily="18" charset="0"/>
              <a:ea typeface="+mn-ea"/>
              <a:cs typeface="+mn-cs"/>
            </a:endParaRPr>
          </a:p>
        </p:txBody>
      </p:sp>
    </p:spTree>
    <p:extLst>
      <p:ext uri="{BB962C8B-B14F-4D97-AF65-F5344CB8AC3E}">
        <p14:creationId xmlns:p14="http://schemas.microsoft.com/office/powerpoint/2010/main" val="26003621"/>
      </p:ext>
    </p:extLst>
  </p:cSld>
  <p:clrMapOvr>
    <a:masterClrMapping/>
  </p:clrMapOvr>
  <p:transition/>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Upcoming Overview Paper</a:t>
            </a:r>
          </a:p>
        </p:txBody>
      </p:sp>
      <p:sp>
        <p:nvSpPr>
          <p:cNvPr id="3" name="Content Placeholder 2"/>
          <p:cNvSpPr>
            <a:spLocks noGrp="1"/>
          </p:cNvSpPr>
          <p:nvPr>
            <p:ph idx="1"/>
          </p:nvPr>
        </p:nvSpPr>
        <p:spPr>
          <a:xfrm>
            <a:off x="228600" y="1124744"/>
            <a:ext cx="8807896" cy="5123656"/>
          </a:xfrm>
        </p:spPr>
        <p:txBody>
          <a:bodyPr/>
          <a:lstStyle/>
          <a:p>
            <a:r>
              <a:rPr lang="en-US" dirty="0"/>
              <a:t>Yu Cai, </a:t>
            </a:r>
            <a:r>
              <a:rPr lang="en-US" dirty="0" err="1"/>
              <a:t>Saugata</a:t>
            </a:r>
            <a:r>
              <a:rPr lang="en-US" dirty="0"/>
              <a:t> </a:t>
            </a:r>
            <a:r>
              <a:rPr lang="en-US" dirty="0" err="1"/>
              <a:t>Ghose</a:t>
            </a:r>
            <a:r>
              <a:rPr lang="en-US" dirty="0"/>
              <a:t>, Erich F. </a:t>
            </a:r>
            <a:r>
              <a:rPr lang="en-US" dirty="0" err="1"/>
              <a:t>Haratsch</a:t>
            </a:r>
            <a:r>
              <a:rPr lang="en-US" dirty="0"/>
              <a:t>, </a:t>
            </a:r>
            <a:r>
              <a:rPr lang="en-US" dirty="0" err="1"/>
              <a:t>Yixin</a:t>
            </a:r>
            <a:r>
              <a:rPr lang="en-US" dirty="0"/>
              <a:t> Luo, and </a:t>
            </a:r>
            <a:r>
              <a:rPr lang="en-US" u="sng" dirty="0"/>
              <a:t>Onur Mutlu</a:t>
            </a:r>
            <a:r>
              <a:rPr lang="en-US" dirty="0"/>
              <a:t>,</a:t>
            </a:r>
            <a:br>
              <a:rPr lang="en-US" dirty="0"/>
            </a:br>
            <a:r>
              <a:rPr lang="en-US" b="1" dirty="0"/>
              <a:t>"Error Characterization, Mitigation, and Recovery in Flash Memory Based Solid State Drives"</a:t>
            </a:r>
            <a:br>
              <a:rPr lang="en-US" dirty="0"/>
            </a:br>
            <a:r>
              <a:rPr lang="en-US" i="1" dirty="0"/>
              <a:t>to appear in </a:t>
            </a:r>
            <a:r>
              <a:rPr lang="en-US" i="1" dirty="0">
                <a:hlinkClick r:id="rId2"/>
              </a:rPr>
              <a:t>Proceedings of the IEEE</a:t>
            </a:r>
            <a:r>
              <a:rPr lang="en-US" dirty="0"/>
              <a:t>, 2017.</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342</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3"/>
          <a:stretch>
            <a:fillRect/>
          </a:stretch>
        </p:blipFill>
        <p:spPr>
          <a:xfrm>
            <a:off x="0" y="4220553"/>
            <a:ext cx="9144000" cy="1440695"/>
          </a:xfrm>
          <a:prstGeom prst="rect">
            <a:avLst/>
          </a:prstGeom>
        </p:spPr>
      </p:pic>
    </p:spTree>
    <p:extLst>
      <p:ext uri="{BB962C8B-B14F-4D97-AF65-F5344CB8AC3E}">
        <p14:creationId xmlns:p14="http://schemas.microsoft.com/office/powerpoint/2010/main" val="2301918635"/>
      </p:ext>
    </p:extLst>
  </p:cSld>
  <p:clrMapOvr>
    <a:masterClrMapping/>
  </p:clrMapOvr>
  <p:transition/>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3" name="Title 1"/>
          <p:cNvSpPr>
            <a:spLocks noGrp="1"/>
          </p:cNvSpPr>
          <p:nvPr>
            <p:ph type="title"/>
          </p:nvPr>
        </p:nvSpPr>
        <p:spPr/>
        <p:txBody>
          <a:bodyPr/>
          <a:lstStyle/>
          <a:p>
            <a:r>
              <a:rPr lang="en-US">
                <a:latin typeface="Garamond" charset="0"/>
                <a:ea typeface="ＭＳ Ｐゴシック" charset="0"/>
                <a:cs typeface="MS PGothic" charset="0"/>
              </a:rPr>
              <a:t>Evolution of NAND Flash Memory</a:t>
            </a:r>
          </a:p>
        </p:txBody>
      </p:sp>
      <p:sp>
        <p:nvSpPr>
          <p:cNvPr id="207874" name="Content Placeholder 2"/>
          <p:cNvSpPr>
            <a:spLocks noGrp="1"/>
          </p:cNvSpPr>
          <p:nvPr>
            <p:ph idx="1"/>
          </p:nvPr>
        </p:nvSpPr>
        <p:spPr>
          <a:xfrm>
            <a:off x="85725" y="5303838"/>
            <a:ext cx="8972550" cy="841375"/>
          </a:xfrm>
        </p:spPr>
        <p:txBody>
          <a:bodyPr/>
          <a:lstStyle/>
          <a:p>
            <a:r>
              <a:rPr lang="en-US">
                <a:latin typeface="Arial" charset="0"/>
                <a:ea typeface="ＭＳ Ｐゴシック" charset="0"/>
                <a:cs typeface="MS PGothic" charset="0"/>
              </a:rPr>
              <a:t>Flash memory is widening its range of applications</a:t>
            </a:r>
          </a:p>
          <a:p>
            <a:pPr lvl="1"/>
            <a:r>
              <a:rPr lang="en-US">
                <a:latin typeface="Arial" charset="0"/>
                <a:ea typeface="ＭＳ Ｐゴシック" charset="0"/>
                <a:cs typeface="MS PGothic" charset="0"/>
              </a:rPr>
              <a:t>Portable consumer devices, laptop PCs and enterprise servers</a:t>
            </a:r>
          </a:p>
        </p:txBody>
      </p:sp>
      <p:sp>
        <p:nvSpPr>
          <p:cNvPr id="207875" name="Text Box 6"/>
          <p:cNvSpPr txBox="1">
            <a:spLocks noChangeArrowheads="1"/>
          </p:cNvSpPr>
          <p:nvPr/>
        </p:nvSpPr>
        <p:spPr bwMode="auto">
          <a:xfrm>
            <a:off x="1212850" y="4887913"/>
            <a:ext cx="67183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9050">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a:ln>
                  <a:noFill/>
                </a:ln>
                <a:solidFill>
                  <a:srgbClr val="000000"/>
                </a:solidFill>
                <a:effectLst/>
                <a:uLnTx/>
                <a:uFillTx/>
                <a:latin typeface="Arial" charset="0"/>
                <a:ea typeface="宋体" charset="0"/>
                <a:cs typeface="宋体" charset="0"/>
              </a:rPr>
              <a:t>Seaung Suk Lee, “Emerging Challenges in NAND Flash Technology”, Flash Summit 2011 (Hynix)</a:t>
            </a:r>
          </a:p>
        </p:txBody>
      </p:sp>
      <p:pic>
        <p:nvPicPr>
          <p:cNvPr id="207876"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27075" y="1008063"/>
            <a:ext cx="7689850" cy="3886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7877" name="TextBox 5"/>
          <p:cNvSpPr txBox="1">
            <a:spLocks noChangeArrowheads="1"/>
          </p:cNvSpPr>
          <p:nvPr/>
        </p:nvSpPr>
        <p:spPr bwMode="auto">
          <a:xfrm>
            <a:off x="6327775" y="2547938"/>
            <a:ext cx="2120900" cy="646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FF0000"/>
                </a:solidFill>
                <a:effectLst/>
                <a:uLnTx/>
                <a:uFillTx/>
                <a:latin typeface="Arial" charset="0"/>
                <a:ea typeface="ＭＳ Ｐゴシック" charset="0"/>
                <a:cs typeface="MS PGothic" charset="0"/>
              </a:rPr>
              <a:t>CMOS scaling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FF0000"/>
                </a:solidFill>
                <a:effectLst/>
                <a:uLnTx/>
                <a:uFillTx/>
                <a:latin typeface="Arial" charset="0"/>
                <a:ea typeface="ＭＳ Ｐゴシック" charset="0"/>
                <a:cs typeface="MS PGothic" charset="0"/>
              </a:rPr>
              <a:t>More bits per Cell</a:t>
            </a:r>
          </a:p>
        </p:txBody>
      </p:sp>
      <p:sp>
        <p:nvSpPr>
          <p:cNvPr id="207878" name="Slide Number Placeholder 1"/>
          <p:cNvSpPr>
            <a:spLocks noGrp="1"/>
          </p:cNvSpPr>
          <p:nvPr>
            <p:ph type="sldNum" sz="quarter" idx="11"/>
          </p:nvPr>
        </p:nvSpPr>
        <p:spPr>
          <a:xfrm>
            <a:off x="6553200" y="6332538"/>
            <a:ext cx="2133600" cy="4572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D349DB7D-5EF2-3747-9747-0A1E16FC5B87}"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343</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pic>
        <p:nvPicPr>
          <p:cNvPr id="207879" name="Picture 6" descr="FMS_logo_lightbluematte_3C5CAE.gif"/>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753350" y="88900"/>
            <a:ext cx="1276350" cy="7350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79129356"/>
      </p:ext>
    </p:extLst>
  </p:cSld>
  <p:clrMapOvr>
    <a:masterClrMapping/>
  </p:clrMapOvr>
  <p:transition/>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Title 1"/>
          <p:cNvSpPr>
            <a:spLocks noGrp="1"/>
          </p:cNvSpPr>
          <p:nvPr>
            <p:ph type="title"/>
          </p:nvPr>
        </p:nvSpPr>
        <p:spPr>
          <a:xfrm>
            <a:off x="228600" y="152400"/>
            <a:ext cx="8810625" cy="1066800"/>
          </a:xfrm>
        </p:spPr>
        <p:txBody>
          <a:bodyPr/>
          <a:lstStyle/>
          <a:p>
            <a:pPr eaLnBrk="1" hangingPunct="1"/>
            <a:r>
              <a:rPr lang="en-US">
                <a:latin typeface="Garamond" charset="0"/>
              </a:rPr>
              <a:t>Flash Challenges: Reliability and Endurance</a:t>
            </a:r>
          </a:p>
        </p:txBody>
      </p:sp>
      <p:pic>
        <p:nvPicPr>
          <p:cNvPr id="208898"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1450" y="1123950"/>
            <a:ext cx="6188075" cy="4429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8899" name="Text Box 6"/>
          <p:cNvSpPr txBox="1">
            <a:spLocks noChangeArrowheads="1"/>
          </p:cNvSpPr>
          <p:nvPr/>
        </p:nvSpPr>
        <p:spPr bwMode="auto">
          <a:xfrm>
            <a:off x="438150" y="5745163"/>
            <a:ext cx="5857875" cy="430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9050">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100" b="0" i="0" u="none" strike="noStrike" kern="1200" cap="none" spc="0" normalizeH="0" baseline="0" noProof="0">
                <a:ln>
                  <a:noFill/>
                </a:ln>
                <a:solidFill>
                  <a:srgbClr val="000000"/>
                </a:solidFill>
                <a:effectLst/>
                <a:uLnTx/>
                <a:uFillTx/>
                <a:latin typeface="Arial" charset="0"/>
                <a:ea typeface="SimSun" charset="0"/>
                <a:cs typeface="SimSun" charset="0"/>
              </a:rPr>
              <a:t>E. Grochowski et al., “Future technology challenges for NAND flash and HDD products”, Flash Memory Summit 2012</a:t>
            </a:r>
          </a:p>
        </p:txBody>
      </p:sp>
      <p:sp>
        <p:nvSpPr>
          <p:cNvPr id="15" name="Rectangle 3"/>
          <p:cNvSpPr txBox="1">
            <a:spLocks noChangeArrowheads="1"/>
          </p:cNvSpPr>
          <p:nvPr/>
        </p:nvSpPr>
        <p:spPr bwMode="auto">
          <a:xfrm>
            <a:off x="6261100" y="2797175"/>
            <a:ext cx="2778125" cy="1309688"/>
          </a:xfrm>
          <a:prstGeom prst="rect">
            <a:avLst/>
          </a:prstGeom>
          <a:noFill/>
          <a:ln w="9525">
            <a:noFill/>
            <a:miter lim="800000"/>
            <a:headEnd/>
            <a:tailEnd/>
          </a:ln>
        </p:spPr>
        <p:txBody>
          <a:bodyPr/>
          <a:lstStyle/>
          <a:p>
            <a:pPr marL="342900" marR="0" lvl="0" indent="-342900" algn="l" defTabSz="914400" rtl="0" eaLnBrk="1" fontAlgn="auto" latinLnBrk="0" hangingPunct="1">
              <a:lnSpc>
                <a:spcPct val="100000"/>
              </a:lnSpc>
              <a:spcBef>
                <a:spcPct val="20000"/>
              </a:spcBef>
              <a:spcAft>
                <a:spcPts val="0"/>
              </a:spcAft>
              <a:buClr>
                <a:srgbClr val="400561"/>
              </a:buClr>
              <a:buSzTx/>
              <a:buFont typeface="Wingdings" pitchFamily="2" charset="2"/>
              <a:buChar char="§"/>
              <a:tabLst/>
              <a:defRPr/>
            </a:pPr>
            <a:r>
              <a:rPr kumimoji="0" lang="en-US" altLang="ko-KR" sz="1800" b="1" i="0" u="none" strike="noStrike" kern="0" cap="none" spc="0" normalizeH="0" baseline="0" noProof="0" dirty="0">
                <a:ln>
                  <a:noFill/>
                </a:ln>
                <a:solidFill>
                  <a:srgbClr val="000000"/>
                </a:solidFill>
                <a:effectLst/>
                <a:uLnTx/>
                <a:uFillTx/>
                <a:latin typeface="Tahoma"/>
                <a:ea typeface="굴림" charset="-127"/>
                <a:cs typeface="+mn-cs"/>
              </a:rPr>
              <a:t>P/E cycles (required)</a:t>
            </a:r>
          </a:p>
        </p:txBody>
      </p:sp>
      <p:sp>
        <p:nvSpPr>
          <p:cNvPr id="16" name="Rectangle 3"/>
          <p:cNvSpPr txBox="1">
            <a:spLocks noChangeArrowheads="1"/>
          </p:cNvSpPr>
          <p:nvPr/>
        </p:nvSpPr>
        <p:spPr bwMode="auto">
          <a:xfrm>
            <a:off x="6261100" y="1308100"/>
            <a:ext cx="2778125" cy="1309688"/>
          </a:xfrm>
          <a:prstGeom prst="rect">
            <a:avLst/>
          </a:prstGeom>
          <a:noFill/>
          <a:ln w="9525">
            <a:noFill/>
            <a:miter lim="800000"/>
            <a:headEnd/>
            <a:tailEnd/>
          </a:ln>
        </p:spPr>
        <p:txBody>
          <a:bodyPr/>
          <a:lstStyle/>
          <a:p>
            <a:pPr marL="342900" marR="0" lvl="0" indent="-342900" algn="l" defTabSz="914400" rtl="0" eaLnBrk="1" fontAlgn="auto" latinLnBrk="0" hangingPunct="1">
              <a:lnSpc>
                <a:spcPct val="100000"/>
              </a:lnSpc>
              <a:spcBef>
                <a:spcPct val="20000"/>
              </a:spcBef>
              <a:spcAft>
                <a:spcPts val="0"/>
              </a:spcAft>
              <a:buClr>
                <a:srgbClr val="400561"/>
              </a:buClr>
              <a:buSzTx/>
              <a:buFont typeface="Wingdings" pitchFamily="2" charset="2"/>
              <a:buChar char="§"/>
              <a:tabLst/>
              <a:defRPr/>
            </a:pPr>
            <a:r>
              <a:rPr kumimoji="0" lang="en-US" altLang="ko-KR" sz="1800" b="1" i="0" u="none" strike="noStrike" kern="0" cap="none" spc="0" normalizeH="0" baseline="0" noProof="0" dirty="0">
                <a:ln>
                  <a:noFill/>
                </a:ln>
                <a:solidFill>
                  <a:srgbClr val="000000"/>
                </a:solidFill>
                <a:effectLst/>
                <a:uLnTx/>
                <a:uFillTx/>
                <a:latin typeface="Tahoma"/>
                <a:ea typeface="굴림" charset="-127"/>
                <a:cs typeface="+mn-cs"/>
              </a:rPr>
              <a:t>P/E cycles (provided)</a:t>
            </a:r>
          </a:p>
        </p:txBody>
      </p:sp>
      <p:sp>
        <p:nvSpPr>
          <p:cNvPr id="17" name="TextBox 16"/>
          <p:cNvSpPr txBox="1">
            <a:spLocks noChangeArrowheads="1"/>
          </p:cNvSpPr>
          <p:nvPr/>
        </p:nvSpPr>
        <p:spPr bwMode="auto">
          <a:xfrm>
            <a:off x="6704013" y="2087563"/>
            <a:ext cx="1893887" cy="369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FF0000"/>
                </a:solidFill>
                <a:effectLst/>
                <a:uLnTx/>
                <a:uFillTx/>
                <a:latin typeface="Arial" charset="0"/>
                <a:ea typeface="ＭＳ Ｐゴシック" charset="0"/>
              </a:rPr>
              <a:t>A few thousand</a:t>
            </a:r>
          </a:p>
        </p:txBody>
      </p:sp>
      <p:sp>
        <p:nvSpPr>
          <p:cNvPr id="24590" name="TextBox 11"/>
          <p:cNvSpPr txBox="1">
            <a:spLocks noChangeArrowheads="1"/>
          </p:cNvSpPr>
          <p:nvPr/>
        </p:nvSpPr>
        <p:spPr bwMode="auto">
          <a:xfrm>
            <a:off x="6329363" y="3551238"/>
            <a:ext cx="2409825" cy="17541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rPr>
              <a:t>Writing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rPr>
              <a:t>the full capacity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rPr>
              <a:t>of the drive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FF"/>
                </a:solidFill>
                <a:effectLst/>
                <a:uLnTx/>
                <a:uFillTx/>
                <a:latin typeface="Arial" charset="0"/>
                <a:ea typeface="ＭＳ Ｐゴシック" charset="0"/>
              </a:rPr>
              <a:t>10 times per day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FF"/>
                </a:solidFill>
                <a:effectLst/>
                <a:uLnTx/>
                <a:uFillTx/>
                <a:latin typeface="Arial" charset="0"/>
                <a:ea typeface="ＭＳ Ｐゴシック" charset="0"/>
              </a:rPr>
              <a:t>for 5 years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rPr>
              <a:t>(STEC)</a:t>
            </a:r>
          </a:p>
        </p:txBody>
      </p:sp>
      <p:sp>
        <p:nvSpPr>
          <p:cNvPr id="22" name="TextBox 21"/>
          <p:cNvSpPr txBox="1">
            <a:spLocks noChangeArrowheads="1"/>
          </p:cNvSpPr>
          <p:nvPr/>
        </p:nvSpPr>
        <p:spPr bwMode="auto">
          <a:xfrm>
            <a:off x="6704013" y="5603875"/>
            <a:ext cx="2011362" cy="369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FF0000"/>
                </a:solidFill>
                <a:effectLst/>
                <a:uLnTx/>
                <a:uFillTx/>
                <a:latin typeface="Arial" charset="0"/>
                <a:ea typeface="ＭＳ Ｐゴシック" charset="0"/>
              </a:rPr>
              <a:t>&gt; 50k P/E cycles</a:t>
            </a:r>
          </a:p>
        </p:txBody>
      </p:sp>
      <p:sp>
        <p:nvSpPr>
          <p:cNvPr id="208905" name="Slide Number Placeholder 1"/>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64B08329-B652-724B-978B-915F0D48DA23}"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344</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grpSp>
        <p:nvGrpSpPr>
          <p:cNvPr id="5" name="Group 4"/>
          <p:cNvGrpSpPr>
            <a:grpSpLocks/>
          </p:cNvGrpSpPr>
          <p:nvPr/>
        </p:nvGrpSpPr>
        <p:grpSpPr bwMode="auto">
          <a:xfrm>
            <a:off x="6353175" y="2008188"/>
            <a:ext cx="2362200" cy="4046537"/>
            <a:chOff x="6353175" y="2007554"/>
            <a:chExt cx="2362200" cy="4046854"/>
          </a:xfrm>
        </p:grpSpPr>
        <p:sp>
          <p:nvSpPr>
            <p:cNvPr id="208907" name="Oval 15"/>
            <p:cNvSpPr>
              <a:spLocks noChangeArrowheads="1"/>
            </p:cNvSpPr>
            <p:nvPr/>
          </p:nvSpPr>
          <p:spPr bwMode="auto">
            <a:xfrm>
              <a:off x="6353175" y="2007554"/>
              <a:ext cx="2362200" cy="526414"/>
            </a:xfrm>
            <a:prstGeom prst="ellipse">
              <a:avLst/>
            </a:prstGeom>
            <a:noFill/>
            <a:ln w="28575">
              <a:solidFill>
                <a:schemeClr val="tx1"/>
              </a:solidFill>
              <a:prstDash val="sysDash"/>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208908" name="Oval 15"/>
            <p:cNvSpPr>
              <a:spLocks noChangeArrowheads="1"/>
            </p:cNvSpPr>
            <p:nvPr/>
          </p:nvSpPr>
          <p:spPr bwMode="auto">
            <a:xfrm>
              <a:off x="6353175" y="5527994"/>
              <a:ext cx="2362200" cy="526414"/>
            </a:xfrm>
            <a:prstGeom prst="ellipse">
              <a:avLst/>
            </a:prstGeom>
            <a:noFill/>
            <a:ln w="28575">
              <a:solidFill>
                <a:schemeClr val="tx1"/>
              </a:solidFill>
              <a:prstDash val="sysDash"/>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grpSp>
    </p:spTree>
    <p:extLst>
      <p:ext uri="{BB962C8B-B14F-4D97-AF65-F5344CB8AC3E}">
        <p14:creationId xmlns:p14="http://schemas.microsoft.com/office/powerpoint/2010/main" val="24176007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4590"/>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7" grpId="0"/>
      <p:bldP spid="24590" grpId="0"/>
      <p:bldP spid="22" grpId="0"/>
    </p:bld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Title 1"/>
          <p:cNvSpPr>
            <a:spLocks noGrp="1"/>
          </p:cNvSpPr>
          <p:nvPr>
            <p:ph type="title"/>
          </p:nvPr>
        </p:nvSpPr>
        <p:spPr>
          <a:xfrm>
            <a:off x="228600" y="152400"/>
            <a:ext cx="8915400" cy="1066800"/>
          </a:xfrm>
        </p:spPr>
        <p:txBody>
          <a:bodyPr/>
          <a:lstStyle/>
          <a:p>
            <a:r>
              <a:rPr lang="en-US">
                <a:latin typeface="Garamond" charset="0"/>
              </a:rPr>
              <a:t>NAND Flash Memory is Increasingly Noisy</a:t>
            </a:r>
          </a:p>
        </p:txBody>
      </p:sp>
      <p:pic>
        <p:nvPicPr>
          <p:cNvPr id="210946"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03575" y="2306638"/>
            <a:ext cx="2533650" cy="1733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0947" name="TextBox 58"/>
          <p:cNvSpPr txBox="1">
            <a:spLocks noChangeArrowheads="1"/>
          </p:cNvSpPr>
          <p:nvPr/>
        </p:nvSpPr>
        <p:spPr bwMode="auto">
          <a:xfrm>
            <a:off x="3368675" y="2925763"/>
            <a:ext cx="2201863"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2800" b="0" i="0" u="none" strike="noStrike" kern="1200" cap="none" spc="0" normalizeH="0" baseline="0" noProof="0">
                <a:ln>
                  <a:noFill/>
                </a:ln>
                <a:solidFill>
                  <a:srgbClr val="FFFFFF"/>
                </a:solidFill>
                <a:effectLst/>
                <a:uLnTx/>
                <a:uFillTx/>
                <a:latin typeface="Arial" charset="0"/>
                <a:ea typeface="ＭＳ Ｐゴシック" charset="0"/>
              </a:rPr>
              <a:t>Noisy NAND</a:t>
            </a:r>
          </a:p>
        </p:txBody>
      </p:sp>
      <p:cxnSp>
        <p:nvCxnSpPr>
          <p:cNvPr id="210948" name="Straight Arrow Connector 7"/>
          <p:cNvCxnSpPr>
            <a:cxnSpLocks noChangeShapeType="1"/>
          </p:cNvCxnSpPr>
          <p:nvPr/>
        </p:nvCxnSpPr>
        <p:spPr bwMode="auto">
          <a:xfrm>
            <a:off x="2141538" y="3157538"/>
            <a:ext cx="1060450" cy="0"/>
          </a:xfrm>
          <a:prstGeom prst="straightConnector1">
            <a:avLst/>
          </a:prstGeom>
          <a:noFill/>
          <a:ln w="57150">
            <a:solidFill>
              <a:schemeClr val="tx1"/>
            </a:solidFill>
            <a:round/>
            <a:headEnd/>
            <a:tailEnd type="arrow" w="med" len="med"/>
          </a:ln>
          <a:extLst>
            <a:ext uri="{909E8E84-426E-40dd-AFC4-6F175D3DCCD1}">
              <a14:hiddenFill xmlns:a14="http://schemas.microsoft.com/office/drawing/2010/main" xmlns="">
                <a:noFill/>
              </a14:hiddenFill>
            </a:ext>
          </a:extLst>
        </p:spPr>
      </p:cxnSp>
      <p:cxnSp>
        <p:nvCxnSpPr>
          <p:cNvPr id="210949" name="Straight Arrow Connector 8"/>
          <p:cNvCxnSpPr>
            <a:cxnSpLocks noChangeShapeType="1"/>
          </p:cNvCxnSpPr>
          <p:nvPr/>
        </p:nvCxnSpPr>
        <p:spPr bwMode="auto">
          <a:xfrm>
            <a:off x="5683250" y="3151188"/>
            <a:ext cx="1060450" cy="0"/>
          </a:xfrm>
          <a:prstGeom prst="straightConnector1">
            <a:avLst/>
          </a:prstGeom>
          <a:noFill/>
          <a:ln w="57150">
            <a:solidFill>
              <a:schemeClr val="tx1"/>
            </a:solidFill>
            <a:round/>
            <a:headEnd/>
            <a:tailEnd type="arrow" w="med" len="med"/>
          </a:ln>
          <a:extLst>
            <a:ext uri="{909E8E84-426E-40dd-AFC4-6F175D3DCCD1}">
              <a14:hiddenFill xmlns:a14="http://schemas.microsoft.com/office/drawing/2010/main" xmlns="">
                <a:noFill/>
              </a14:hiddenFill>
            </a:ext>
          </a:extLst>
        </p:spPr>
      </p:cxnSp>
      <p:sp>
        <p:nvSpPr>
          <p:cNvPr id="210950" name="TextBox 67"/>
          <p:cNvSpPr txBox="1">
            <a:spLocks noChangeArrowheads="1"/>
          </p:cNvSpPr>
          <p:nvPr/>
        </p:nvSpPr>
        <p:spPr bwMode="auto">
          <a:xfrm>
            <a:off x="828675" y="2874963"/>
            <a:ext cx="10160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800" b="0" i="0" u="none" strike="noStrike" kern="1200" cap="none" spc="0" normalizeH="0" baseline="0" noProof="0">
                <a:ln>
                  <a:noFill/>
                </a:ln>
                <a:solidFill>
                  <a:srgbClr val="000000"/>
                </a:solidFill>
                <a:effectLst/>
                <a:uLnTx/>
                <a:uFillTx/>
                <a:latin typeface="Arial" charset="0"/>
                <a:ea typeface="ＭＳ Ｐゴシック" charset="0"/>
              </a:rPr>
              <a:t>Write</a:t>
            </a:r>
          </a:p>
        </p:txBody>
      </p:sp>
      <p:sp>
        <p:nvSpPr>
          <p:cNvPr id="210951" name="TextBox 68"/>
          <p:cNvSpPr txBox="1">
            <a:spLocks noChangeArrowheads="1"/>
          </p:cNvSpPr>
          <p:nvPr/>
        </p:nvSpPr>
        <p:spPr bwMode="auto">
          <a:xfrm>
            <a:off x="6958013" y="2817813"/>
            <a:ext cx="1044575"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800" b="0" i="0" u="none" strike="noStrike" kern="1200" cap="none" spc="0" normalizeH="0" baseline="0" noProof="0">
                <a:ln>
                  <a:noFill/>
                </a:ln>
                <a:solidFill>
                  <a:srgbClr val="000000"/>
                </a:solidFill>
                <a:effectLst/>
                <a:uLnTx/>
                <a:uFillTx/>
                <a:latin typeface="Arial" charset="0"/>
                <a:ea typeface="ＭＳ Ｐゴシック" charset="0"/>
              </a:rPr>
              <a:t>Read</a:t>
            </a:r>
          </a:p>
        </p:txBody>
      </p:sp>
      <p:sp>
        <p:nvSpPr>
          <p:cNvPr id="210952" name="Slide Number Placeholder 1"/>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520627D4-C87F-CD43-AD6C-67E22DBAAEEB}"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345</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spTree>
    <p:extLst>
      <p:ext uri="{BB962C8B-B14F-4D97-AF65-F5344CB8AC3E}">
        <p14:creationId xmlns:p14="http://schemas.microsoft.com/office/powerpoint/2010/main" val="184407276"/>
      </p:ext>
    </p:extLst>
  </p:cSld>
  <p:clrMapOvr>
    <a:masterClrMapping/>
  </p:clrMapOvr>
  <p:transition/>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9" name="Title 1"/>
          <p:cNvSpPr>
            <a:spLocks noGrp="1"/>
          </p:cNvSpPr>
          <p:nvPr>
            <p:ph type="title"/>
          </p:nvPr>
        </p:nvSpPr>
        <p:spPr>
          <a:xfrm>
            <a:off x="228600" y="152400"/>
            <a:ext cx="8915400" cy="1066800"/>
          </a:xfrm>
        </p:spPr>
        <p:txBody>
          <a:bodyPr/>
          <a:lstStyle/>
          <a:p>
            <a:r>
              <a:rPr lang="en-US" altLang="zh-CN" sz="3600">
                <a:latin typeface="Garamond" charset="0"/>
                <a:ea typeface="SimSun" charset="0"/>
                <a:cs typeface="SimSun" charset="0"/>
              </a:rPr>
              <a:t>Future NAND Flash-based Storage Architecture</a:t>
            </a:r>
            <a:endParaRPr lang="en-US" sz="3600">
              <a:latin typeface="Garamond" charset="0"/>
            </a:endParaRPr>
          </a:p>
        </p:txBody>
      </p:sp>
      <p:pic>
        <p:nvPicPr>
          <p:cNvPr id="211970"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163" y="2305050"/>
            <a:ext cx="1844676" cy="144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11971"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163" y="1084263"/>
            <a:ext cx="1905001" cy="12969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cxnSp>
        <p:nvCxnSpPr>
          <p:cNvPr id="27" name="Straight Connector 26"/>
          <p:cNvCxnSpPr>
            <a:cxnSpLocks noChangeShapeType="1"/>
          </p:cNvCxnSpPr>
          <p:nvPr/>
        </p:nvCxnSpPr>
        <p:spPr bwMode="auto">
          <a:xfrm>
            <a:off x="4316413" y="2522538"/>
            <a:ext cx="987425" cy="0"/>
          </a:xfrm>
          <a:prstGeom prst="line">
            <a:avLst/>
          </a:prstGeom>
          <a:noFill/>
          <a:ln w="57150">
            <a:solidFill>
              <a:schemeClr val="tx1"/>
            </a:solidFill>
            <a:round/>
            <a:headEnd/>
            <a:tailEnd type="triangle" w="med" len="med"/>
          </a:ln>
          <a:effectLst>
            <a:outerShdw blurRad="63500" dist="20000" dir="5400000" rotWithShape="0">
              <a:srgbClr val="000000">
                <a:alpha val="37999"/>
              </a:srgbClr>
            </a:outerShdw>
          </a:effectLst>
          <a:extLst>
            <a:ext uri="{909E8E84-426E-40dd-AFC4-6F175D3DCCD1}">
              <a14:hiddenFill xmlns:a14="http://schemas.microsoft.com/office/drawing/2010/main" xmlns="">
                <a:noFill/>
              </a14:hiddenFill>
            </a:ext>
          </a:extLst>
        </p:spPr>
      </p:cxnSp>
      <p:grpSp>
        <p:nvGrpSpPr>
          <p:cNvPr id="28" name="Group 21"/>
          <p:cNvGrpSpPr>
            <a:grpSpLocks/>
          </p:cNvGrpSpPr>
          <p:nvPr/>
        </p:nvGrpSpPr>
        <p:grpSpPr bwMode="auto">
          <a:xfrm>
            <a:off x="1570038" y="1379538"/>
            <a:ext cx="2673350" cy="2362200"/>
            <a:chOff x="2057400" y="1531938"/>
            <a:chExt cx="2673350" cy="2362200"/>
          </a:xfrm>
        </p:grpSpPr>
        <p:cxnSp>
          <p:nvCxnSpPr>
            <p:cNvPr id="29" name="Straight Connector 28"/>
            <p:cNvCxnSpPr>
              <a:cxnSpLocks noChangeShapeType="1"/>
            </p:cNvCxnSpPr>
            <p:nvPr/>
          </p:nvCxnSpPr>
          <p:spPr bwMode="auto">
            <a:xfrm>
              <a:off x="2057400" y="2674938"/>
              <a:ext cx="914400" cy="0"/>
            </a:xfrm>
            <a:prstGeom prst="line">
              <a:avLst/>
            </a:prstGeom>
            <a:noFill/>
            <a:ln w="57150">
              <a:solidFill>
                <a:schemeClr val="tx1"/>
              </a:solidFill>
              <a:round/>
              <a:headEnd/>
              <a:tailEnd type="triangle" w="med" len="med"/>
            </a:ln>
            <a:effectLst>
              <a:outerShdw blurRad="63500" dist="20000" dir="5400000" rotWithShape="0">
                <a:srgbClr val="000000">
                  <a:alpha val="37999"/>
                </a:srgbClr>
              </a:outerShdw>
            </a:effectLst>
            <a:extLst>
              <a:ext uri="{909E8E84-426E-40dd-AFC4-6F175D3DCCD1}">
                <a14:hiddenFill xmlns:a14="http://schemas.microsoft.com/office/drawing/2010/main" xmlns="">
                  <a:noFill/>
                </a14:hiddenFill>
              </a:ext>
            </a:extLst>
          </p:spPr>
        </p:cxnSp>
        <p:grpSp>
          <p:nvGrpSpPr>
            <p:cNvPr id="211990" name="Group 16"/>
            <p:cNvGrpSpPr>
              <a:grpSpLocks/>
            </p:cNvGrpSpPr>
            <p:nvPr/>
          </p:nvGrpSpPr>
          <p:grpSpPr bwMode="auto">
            <a:xfrm>
              <a:off x="3021013" y="1531938"/>
              <a:ext cx="1709737" cy="2362200"/>
              <a:chOff x="2971800" y="1531938"/>
              <a:chExt cx="1709738" cy="2362200"/>
            </a:xfrm>
          </p:grpSpPr>
          <p:sp>
            <p:nvSpPr>
              <p:cNvPr id="31" name="Rectangle 30"/>
              <p:cNvSpPr/>
              <p:nvPr/>
            </p:nvSpPr>
            <p:spPr>
              <a:xfrm>
                <a:off x="2971799" y="1531938"/>
                <a:ext cx="1676401" cy="236220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ea typeface="ＭＳ Ｐゴシック" pitchFamily="34" charset="-128"/>
                  </a:defRPr>
                </a:lvl1pPr>
                <a:lvl2pPr marL="742950" indent="-285750" eaLnBrk="0" hangingPunct="0">
                  <a:defRPr>
                    <a:solidFill>
                      <a:schemeClr val="tx1"/>
                    </a:solidFill>
                    <a:latin typeface="Arial" pitchFamily="34" charset="0"/>
                    <a:ea typeface="ＭＳ Ｐゴシック" pitchFamily="34" charset="-128"/>
                  </a:defRPr>
                </a:lvl2pPr>
                <a:lvl3pPr marL="1143000" indent="-228600" eaLnBrk="0" hangingPunct="0">
                  <a:defRPr>
                    <a:solidFill>
                      <a:schemeClr val="tx1"/>
                    </a:solidFill>
                    <a:latin typeface="Arial" pitchFamily="34" charset="0"/>
                    <a:ea typeface="ＭＳ Ｐゴシック" pitchFamily="34" charset="-128"/>
                  </a:defRPr>
                </a:lvl3pPr>
                <a:lvl4pPr marL="1600200" indent="-228600" eaLnBrk="0" hangingPunct="0">
                  <a:defRPr>
                    <a:solidFill>
                      <a:schemeClr val="tx1"/>
                    </a:solidFill>
                    <a:latin typeface="Arial" pitchFamily="34" charset="0"/>
                    <a:ea typeface="ＭＳ Ｐゴシック" pitchFamily="34" charset="-128"/>
                  </a:defRPr>
                </a:lvl4pPr>
                <a:lvl5pPr marL="2057400" indent="-228600" eaLnBrk="0" hangingPunct="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Arial" pitchFamily="34" charset="0"/>
                  <a:ea typeface="ＭＳ Ｐゴシック" pitchFamily="34" charset="-128"/>
                  <a:cs typeface="+mn-cs"/>
                </a:endParaRPr>
              </a:p>
            </p:txBody>
          </p:sp>
          <p:sp>
            <p:nvSpPr>
              <p:cNvPr id="211992" name="TextBox 16"/>
              <p:cNvSpPr txBox="1">
                <a:spLocks noChangeArrowheads="1"/>
              </p:cNvSpPr>
              <p:nvPr/>
            </p:nvSpPr>
            <p:spPr bwMode="auto">
              <a:xfrm>
                <a:off x="2971800" y="2063750"/>
                <a:ext cx="1709738" cy="1200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charset="0"/>
                    <a:ea typeface="ＭＳ Ｐゴシック" charset="0"/>
                  </a:rPr>
                  <a:t>Memory</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charset="0"/>
                    <a:ea typeface="ＭＳ Ｐゴシック" charset="0"/>
                  </a:rPr>
                  <a:t>Signal </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charset="0"/>
                    <a:ea typeface="ＭＳ Ｐゴシック" charset="0"/>
                  </a:rPr>
                  <a:t>Processing</a:t>
                </a:r>
              </a:p>
            </p:txBody>
          </p:sp>
        </p:grpSp>
      </p:grpSp>
      <p:grpSp>
        <p:nvGrpSpPr>
          <p:cNvPr id="33" name="Group 20"/>
          <p:cNvGrpSpPr>
            <a:grpSpLocks/>
          </p:cNvGrpSpPr>
          <p:nvPr/>
        </p:nvGrpSpPr>
        <p:grpSpPr bwMode="auto">
          <a:xfrm>
            <a:off x="5380038" y="1379538"/>
            <a:ext cx="1676400" cy="2362200"/>
            <a:chOff x="5867400" y="1531938"/>
            <a:chExt cx="1676400" cy="2362200"/>
          </a:xfrm>
        </p:grpSpPr>
        <p:sp>
          <p:nvSpPr>
            <p:cNvPr id="34" name="Rectangle 33"/>
            <p:cNvSpPr/>
            <p:nvPr/>
          </p:nvSpPr>
          <p:spPr>
            <a:xfrm>
              <a:off x="5867400" y="1531938"/>
              <a:ext cx="1676400" cy="236220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ea typeface="ＭＳ Ｐゴシック" pitchFamily="34" charset="-128"/>
                </a:defRPr>
              </a:lvl1pPr>
              <a:lvl2pPr marL="742950" indent="-285750" eaLnBrk="0" hangingPunct="0">
                <a:defRPr>
                  <a:solidFill>
                    <a:schemeClr val="tx1"/>
                  </a:solidFill>
                  <a:latin typeface="Arial" pitchFamily="34" charset="0"/>
                  <a:ea typeface="ＭＳ Ｐゴシック" pitchFamily="34" charset="-128"/>
                </a:defRPr>
              </a:lvl2pPr>
              <a:lvl3pPr marL="1143000" indent="-228600" eaLnBrk="0" hangingPunct="0">
                <a:defRPr>
                  <a:solidFill>
                    <a:schemeClr val="tx1"/>
                  </a:solidFill>
                  <a:latin typeface="Arial" pitchFamily="34" charset="0"/>
                  <a:ea typeface="ＭＳ Ｐゴシック" pitchFamily="34" charset="-128"/>
                </a:defRPr>
              </a:lvl3pPr>
              <a:lvl4pPr marL="1600200" indent="-228600" eaLnBrk="0" hangingPunct="0">
                <a:defRPr>
                  <a:solidFill>
                    <a:schemeClr val="tx1"/>
                  </a:solidFill>
                  <a:latin typeface="Arial" pitchFamily="34" charset="0"/>
                  <a:ea typeface="ＭＳ Ｐゴシック" pitchFamily="34" charset="-128"/>
                </a:defRPr>
              </a:lvl4pPr>
              <a:lvl5pPr marL="2057400" indent="-228600" eaLnBrk="0" hangingPunct="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Arial" pitchFamily="34" charset="0"/>
                <a:ea typeface="ＭＳ Ｐゴシック" pitchFamily="34" charset="-128"/>
                <a:cs typeface="+mn-cs"/>
              </a:endParaRPr>
            </a:p>
          </p:txBody>
        </p:sp>
        <p:sp>
          <p:nvSpPr>
            <p:cNvPr id="211988" name="TextBox 17"/>
            <p:cNvSpPr txBox="1">
              <a:spLocks noChangeArrowheads="1"/>
            </p:cNvSpPr>
            <p:nvPr/>
          </p:nvSpPr>
          <p:spPr bwMode="auto">
            <a:xfrm>
              <a:off x="5867400" y="2217738"/>
              <a:ext cx="1606550" cy="831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charset="0"/>
                  <a:ea typeface="ＭＳ Ｐゴシック" charset="0"/>
                </a:rPr>
                <a:t>Error</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charset="0"/>
                  <a:ea typeface="ＭＳ Ｐゴシック" charset="0"/>
                </a:rPr>
                <a:t>Correction</a:t>
              </a:r>
            </a:p>
          </p:txBody>
        </p:sp>
      </p:grpSp>
      <p:sp>
        <p:nvSpPr>
          <p:cNvPr id="211975" name="TextBox 18"/>
          <p:cNvSpPr txBox="1">
            <a:spLocks noChangeArrowheads="1"/>
          </p:cNvSpPr>
          <p:nvPr/>
        </p:nvSpPr>
        <p:spPr bwMode="auto">
          <a:xfrm>
            <a:off x="4160838" y="1800225"/>
            <a:ext cx="1249362" cy="646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rPr>
              <a:t>Raw Bit </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rPr>
              <a:t>Error Rate</a:t>
            </a:r>
          </a:p>
        </p:txBody>
      </p:sp>
      <p:grpSp>
        <p:nvGrpSpPr>
          <p:cNvPr id="38" name="Group 24"/>
          <p:cNvGrpSpPr>
            <a:grpSpLocks/>
          </p:cNvGrpSpPr>
          <p:nvPr/>
        </p:nvGrpSpPr>
        <p:grpSpPr bwMode="auto">
          <a:xfrm>
            <a:off x="7056438" y="1800225"/>
            <a:ext cx="1684337" cy="696913"/>
            <a:chOff x="7482840" y="1824724"/>
            <a:chExt cx="1685077" cy="697814"/>
          </a:xfrm>
        </p:grpSpPr>
        <p:cxnSp>
          <p:nvCxnSpPr>
            <p:cNvPr id="39" name="Straight Connector 38"/>
            <p:cNvCxnSpPr>
              <a:cxnSpLocks noChangeShapeType="1"/>
            </p:cNvCxnSpPr>
            <p:nvPr/>
          </p:nvCxnSpPr>
          <p:spPr bwMode="auto">
            <a:xfrm>
              <a:off x="7619425" y="2522538"/>
              <a:ext cx="1418260" cy="0"/>
            </a:xfrm>
            <a:prstGeom prst="line">
              <a:avLst/>
            </a:prstGeom>
            <a:noFill/>
            <a:ln w="57150">
              <a:solidFill>
                <a:schemeClr val="tx1"/>
              </a:solidFill>
              <a:round/>
              <a:headEnd/>
              <a:tailEnd type="triangle" w="med" len="med"/>
            </a:ln>
            <a:effectLst>
              <a:outerShdw blurRad="63500" dist="20000" dir="5400000" rotWithShape="0">
                <a:srgbClr val="000000">
                  <a:alpha val="37999"/>
                </a:srgbClr>
              </a:outerShdw>
            </a:effectLst>
            <a:extLst>
              <a:ext uri="{909E8E84-426E-40dd-AFC4-6F175D3DCCD1}">
                <a14:hiddenFill xmlns:a14="http://schemas.microsoft.com/office/drawing/2010/main" xmlns="">
                  <a:noFill/>
                </a14:hiddenFill>
              </a:ext>
            </a:extLst>
          </p:spPr>
        </p:cxnSp>
        <p:sp>
          <p:nvSpPr>
            <p:cNvPr id="211986" name="TextBox 20"/>
            <p:cNvSpPr txBox="1">
              <a:spLocks noChangeArrowheads="1"/>
            </p:cNvSpPr>
            <p:nvPr/>
          </p:nvSpPr>
          <p:spPr bwMode="auto">
            <a:xfrm>
              <a:off x="7482840" y="1824724"/>
              <a:ext cx="1685077"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rPr>
                <a:t>Uncorrectable </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rPr>
                <a:t>BER &lt; 10</a:t>
              </a:r>
              <a:r>
                <a:rPr kumimoji="0" lang="en-US" sz="1800" b="0" i="0" u="none" strike="noStrike" kern="1200" cap="none" spc="0" normalizeH="0" baseline="30000" noProof="0">
                  <a:ln>
                    <a:noFill/>
                  </a:ln>
                  <a:solidFill>
                    <a:srgbClr val="000000"/>
                  </a:solidFill>
                  <a:effectLst/>
                  <a:uLnTx/>
                  <a:uFillTx/>
                  <a:latin typeface="Arial" charset="0"/>
                  <a:ea typeface="ＭＳ Ｐゴシック" charset="0"/>
                </a:rPr>
                <a:t>-15</a:t>
              </a:r>
            </a:p>
          </p:txBody>
        </p:sp>
      </p:grpSp>
      <p:sp>
        <p:nvSpPr>
          <p:cNvPr id="211977" name="TextBox 17"/>
          <p:cNvSpPr txBox="1">
            <a:spLocks noChangeArrowheads="1"/>
          </p:cNvSpPr>
          <p:nvPr/>
        </p:nvSpPr>
        <p:spPr bwMode="auto">
          <a:xfrm>
            <a:off x="11113" y="2114550"/>
            <a:ext cx="1163637"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0000"/>
                </a:solidFill>
                <a:effectLst/>
                <a:uLnTx/>
                <a:uFillTx/>
                <a:latin typeface="Arial" charset="0"/>
                <a:ea typeface="ＭＳ Ｐゴシック" charset="0"/>
              </a:rPr>
              <a:t>Noisy</a:t>
            </a:r>
          </a:p>
        </p:txBody>
      </p:sp>
      <p:sp>
        <p:nvSpPr>
          <p:cNvPr id="44" name="TextBox 43"/>
          <p:cNvSpPr txBox="1">
            <a:spLocks noChangeArrowheads="1"/>
          </p:cNvSpPr>
          <p:nvPr/>
        </p:nvSpPr>
        <p:spPr bwMode="auto">
          <a:xfrm>
            <a:off x="4418013" y="2619375"/>
            <a:ext cx="658812" cy="369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rPr>
              <a:t>High</a:t>
            </a:r>
          </a:p>
        </p:txBody>
      </p:sp>
      <p:sp>
        <p:nvSpPr>
          <p:cNvPr id="45" name="TextBox 44"/>
          <p:cNvSpPr txBox="1">
            <a:spLocks noChangeArrowheads="1"/>
          </p:cNvSpPr>
          <p:nvPr/>
        </p:nvSpPr>
        <p:spPr bwMode="auto">
          <a:xfrm>
            <a:off x="4295775" y="2619375"/>
            <a:ext cx="865188" cy="369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FF0000"/>
                </a:solidFill>
                <a:effectLst/>
                <a:uLnTx/>
                <a:uFillTx/>
                <a:latin typeface="Arial" charset="0"/>
                <a:ea typeface="ＭＳ Ｐゴシック" charset="0"/>
              </a:rPr>
              <a:t>Lower</a:t>
            </a:r>
          </a:p>
        </p:txBody>
      </p:sp>
      <p:sp>
        <p:nvSpPr>
          <p:cNvPr id="211980" name="Slide Number Placeholder 1"/>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6C87E67-9A24-9A4D-9794-E3D0DFA14B4E}"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346</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sp>
        <p:nvSpPr>
          <p:cNvPr id="24" name="TextBox 21"/>
          <p:cNvSpPr txBox="1">
            <a:spLocks noChangeArrowheads="1"/>
          </p:cNvSpPr>
          <p:nvPr/>
        </p:nvSpPr>
        <p:spPr bwMode="auto">
          <a:xfrm>
            <a:off x="152400" y="4641850"/>
            <a:ext cx="7094538" cy="461963"/>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FF0000"/>
                </a:solidFill>
                <a:effectLst/>
                <a:uLnTx/>
                <a:uFillTx/>
                <a:latin typeface="Arial" charset="0"/>
                <a:ea typeface="ＭＳ Ｐゴシック" charset="0"/>
              </a:rPr>
              <a:t>Build reliable error models for NAND flash memory </a:t>
            </a:r>
          </a:p>
        </p:txBody>
      </p:sp>
      <p:sp>
        <p:nvSpPr>
          <p:cNvPr id="25" name="TextBox 21"/>
          <p:cNvSpPr txBox="1">
            <a:spLocks noChangeArrowheads="1"/>
          </p:cNvSpPr>
          <p:nvPr/>
        </p:nvSpPr>
        <p:spPr bwMode="auto">
          <a:xfrm>
            <a:off x="142875" y="5118100"/>
            <a:ext cx="8424863" cy="461963"/>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FF0000"/>
                </a:solidFill>
                <a:effectLst/>
                <a:uLnTx/>
                <a:uFillTx/>
                <a:latin typeface="Arial" charset="0"/>
                <a:ea typeface="ＭＳ Ｐゴシック" charset="0"/>
              </a:rPr>
              <a:t>Design efficient reliability mechanisms based on the model</a:t>
            </a:r>
          </a:p>
        </p:txBody>
      </p:sp>
      <p:sp>
        <p:nvSpPr>
          <p:cNvPr id="26" name="TextBox 21"/>
          <p:cNvSpPr txBox="1">
            <a:spLocks noChangeArrowheads="1"/>
          </p:cNvSpPr>
          <p:nvPr/>
        </p:nvSpPr>
        <p:spPr bwMode="auto">
          <a:xfrm>
            <a:off x="139700" y="4184650"/>
            <a:ext cx="1673225" cy="461963"/>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0000FF"/>
                </a:solidFill>
                <a:effectLst/>
                <a:uLnTx/>
                <a:uFillTx/>
                <a:latin typeface="Arial" charset="0"/>
                <a:ea typeface="ＭＳ Ｐゴシック" charset="0"/>
              </a:rPr>
              <a:t>Our Goals:</a:t>
            </a:r>
          </a:p>
        </p:txBody>
      </p:sp>
      <p:sp>
        <p:nvSpPr>
          <p:cNvPr id="30" name="TextBox 29"/>
          <p:cNvSpPr txBox="1">
            <a:spLocks noChangeArrowheads="1"/>
          </p:cNvSpPr>
          <p:nvPr/>
        </p:nvSpPr>
        <p:spPr bwMode="auto">
          <a:xfrm>
            <a:off x="5813425" y="3038475"/>
            <a:ext cx="852488" cy="369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FF0000"/>
                </a:solidFill>
                <a:effectLst/>
                <a:uLnTx/>
                <a:uFillTx/>
                <a:latin typeface="Arial" charset="0"/>
                <a:ea typeface="ＭＳ Ｐゴシック" charset="0"/>
              </a:rPr>
              <a:t>Better</a:t>
            </a:r>
          </a:p>
        </p:txBody>
      </p:sp>
    </p:spTree>
    <p:extLst>
      <p:ext uri="{BB962C8B-B14F-4D97-AF65-F5344CB8AC3E}">
        <p14:creationId xmlns:p14="http://schemas.microsoft.com/office/powerpoint/2010/main" val="306924192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2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3" presetClass="exit" presetSubtype="10" fill="hold" grpId="0" nodeType="clickEffect">
                                  <p:stCondLst>
                                    <p:cond delay="0"/>
                                  </p:stCondLst>
                                  <p:childTnLst>
                                    <p:animEffect transition="out" filter="blinds(horizontal)">
                                      <p:cBhvr>
                                        <p:cTn id="18" dur="500"/>
                                        <p:tgtEl>
                                          <p:spTgt spid="44"/>
                                        </p:tgtEl>
                                      </p:cBhvr>
                                    </p:animEffect>
                                    <p:set>
                                      <p:cBhvr>
                                        <p:cTn id="19" dur="1" fill="hold">
                                          <p:stCondLst>
                                            <p:cond delay="499"/>
                                          </p:stCondLst>
                                        </p:cTn>
                                        <p:tgtEl>
                                          <p:spTgt spid="44"/>
                                        </p:tgtEl>
                                        <p:attrNameLst>
                                          <p:attrName>style.visibility</p:attrName>
                                        </p:attrNameLst>
                                      </p:cBhvr>
                                      <p:to>
                                        <p:strVal val="hidden"/>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1" presetClass="entr" presetSubtype="0" fill="hold" grpId="0" nodeType="clickEffect">
                                  <p:stCondLst>
                                    <p:cond delay="0"/>
                                  </p:stCondLst>
                                  <p:childTnLst>
                                    <p:set>
                                      <p:cBhvr>
                                        <p:cTn id="23" dur="1" fill="hold">
                                          <p:stCondLst>
                                            <p:cond delay="0"/>
                                          </p:stCondLst>
                                        </p:cTn>
                                        <p:tgtEl>
                                          <p:spTgt spid="45"/>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30"/>
                                        </p:tgtEl>
                                        <p:attrNameLst>
                                          <p:attrName>style.visibility</p:attrName>
                                        </p:attrNameLst>
                                      </p:cBhvr>
                                      <p:to>
                                        <p:strVal val="visible"/>
                                      </p:to>
                                    </p:set>
                                  </p:childTnLst>
                                </p:cTn>
                              </p:par>
                            </p:childTnLst>
                          </p:cTn>
                        </p:par>
                      </p:childTnLst>
                    </p:cTn>
                  </p:par>
                  <p:par>
                    <p:cTn id="28" fill="hold" nodeType="clickPar">
                      <p:stCondLst>
                        <p:cond delay="indefinite"/>
                      </p:stCondLst>
                      <p:childTnLst>
                        <p:par>
                          <p:cTn id="29" fill="hold" nodeType="withGroup">
                            <p:stCondLst>
                              <p:cond delay="0"/>
                            </p:stCondLst>
                            <p:childTnLst>
                              <p:par>
                                <p:cTn id="30" presetID="3" presetClass="entr" presetSubtype="10" fill="hold" grpId="0" nodeType="clickEffect">
                                  <p:stCondLst>
                                    <p:cond delay="0"/>
                                  </p:stCondLst>
                                  <p:childTnLst>
                                    <p:set>
                                      <p:cBhvr>
                                        <p:cTn id="31" dur="1" fill="hold">
                                          <p:stCondLst>
                                            <p:cond delay="0"/>
                                          </p:stCondLst>
                                        </p:cTn>
                                        <p:tgtEl>
                                          <p:spTgt spid="26">
                                            <p:bg/>
                                          </p:spTgt>
                                        </p:tgtEl>
                                        <p:attrNameLst>
                                          <p:attrName>style.visibility</p:attrName>
                                        </p:attrNameLst>
                                      </p:cBhvr>
                                      <p:to>
                                        <p:strVal val="visible"/>
                                      </p:to>
                                    </p:set>
                                    <p:animEffect transition="in" filter="blinds(horizontal)">
                                      <p:cBhvr>
                                        <p:cTn id="32" dur="500"/>
                                        <p:tgtEl>
                                          <p:spTgt spid="26">
                                            <p:bg/>
                                          </p:spTgt>
                                        </p:tgtEl>
                                      </p:cBhvr>
                                    </p:animEffect>
                                  </p:childTnLst>
                                </p:cTn>
                              </p:par>
                              <p:par>
                                <p:cTn id="33" presetID="3" presetClass="entr" presetSubtype="10" fill="hold" grpId="0" nodeType="withEffect">
                                  <p:stCondLst>
                                    <p:cond delay="0"/>
                                  </p:stCondLst>
                                  <p:childTnLst>
                                    <p:set>
                                      <p:cBhvr>
                                        <p:cTn id="34" dur="1" fill="hold">
                                          <p:stCondLst>
                                            <p:cond delay="0"/>
                                          </p:stCondLst>
                                        </p:cTn>
                                        <p:tgtEl>
                                          <p:spTgt spid="26">
                                            <p:txEl>
                                              <p:pRg st="0" end="0"/>
                                            </p:txEl>
                                          </p:spTgt>
                                        </p:tgtEl>
                                        <p:attrNameLst>
                                          <p:attrName>style.visibility</p:attrName>
                                        </p:attrNameLst>
                                      </p:cBhvr>
                                      <p:to>
                                        <p:strVal val="visible"/>
                                      </p:to>
                                    </p:set>
                                    <p:animEffect transition="in" filter="blinds(horizontal)">
                                      <p:cBhvr>
                                        <p:cTn id="35" dur="500"/>
                                        <p:tgtEl>
                                          <p:spTgt spid="26">
                                            <p:txEl>
                                              <p:pRg st="0" end="0"/>
                                            </p:txEl>
                                          </p:spTgt>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3" presetClass="entr" presetSubtype="10" fill="hold" grpId="0" nodeType="clickEffect">
                                  <p:stCondLst>
                                    <p:cond delay="0"/>
                                  </p:stCondLst>
                                  <p:childTnLst>
                                    <p:set>
                                      <p:cBhvr>
                                        <p:cTn id="39" dur="1" fill="hold">
                                          <p:stCondLst>
                                            <p:cond delay="0"/>
                                          </p:stCondLst>
                                        </p:cTn>
                                        <p:tgtEl>
                                          <p:spTgt spid="24">
                                            <p:bg/>
                                          </p:spTgt>
                                        </p:tgtEl>
                                        <p:attrNameLst>
                                          <p:attrName>style.visibility</p:attrName>
                                        </p:attrNameLst>
                                      </p:cBhvr>
                                      <p:to>
                                        <p:strVal val="visible"/>
                                      </p:to>
                                    </p:set>
                                    <p:animEffect transition="in" filter="blinds(horizontal)">
                                      <p:cBhvr>
                                        <p:cTn id="40" dur="500"/>
                                        <p:tgtEl>
                                          <p:spTgt spid="24">
                                            <p:bg/>
                                          </p:spTgt>
                                        </p:tgtEl>
                                      </p:cBhvr>
                                    </p:animEffect>
                                  </p:childTnLst>
                                </p:cTn>
                              </p:par>
                              <p:par>
                                <p:cTn id="41" presetID="3" presetClass="entr" presetSubtype="10" fill="hold" grpId="0" nodeType="withEffect">
                                  <p:stCondLst>
                                    <p:cond delay="0"/>
                                  </p:stCondLst>
                                  <p:childTnLst>
                                    <p:set>
                                      <p:cBhvr>
                                        <p:cTn id="42" dur="1" fill="hold">
                                          <p:stCondLst>
                                            <p:cond delay="0"/>
                                          </p:stCondLst>
                                        </p:cTn>
                                        <p:tgtEl>
                                          <p:spTgt spid="24">
                                            <p:txEl>
                                              <p:pRg st="0" end="0"/>
                                            </p:txEl>
                                          </p:spTgt>
                                        </p:tgtEl>
                                        <p:attrNameLst>
                                          <p:attrName>style.visibility</p:attrName>
                                        </p:attrNameLst>
                                      </p:cBhvr>
                                      <p:to>
                                        <p:strVal val="visible"/>
                                      </p:to>
                                    </p:set>
                                    <p:animEffect transition="in" filter="blinds(horizontal)">
                                      <p:cBhvr>
                                        <p:cTn id="43" dur="500"/>
                                        <p:tgtEl>
                                          <p:spTgt spid="24">
                                            <p:txEl>
                                              <p:pRg st="0" end="0"/>
                                            </p:txEl>
                                          </p:spTgt>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3" presetClass="entr" presetSubtype="10" fill="hold" grpId="0" nodeType="clickEffect">
                                  <p:stCondLst>
                                    <p:cond delay="0"/>
                                  </p:stCondLst>
                                  <p:childTnLst>
                                    <p:set>
                                      <p:cBhvr>
                                        <p:cTn id="47" dur="1" fill="hold">
                                          <p:stCondLst>
                                            <p:cond delay="0"/>
                                          </p:stCondLst>
                                        </p:cTn>
                                        <p:tgtEl>
                                          <p:spTgt spid="25">
                                            <p:bg/>
                                          </p:spTgt>
                                        </p:tgtEl>
                                        <p:attrNameLst>
                                          <p:attrName>style.visibility</p:attrName>
                                        </p:attrNameLst>
                                      </p:cBhvr>
                                      <p:to>
                                        <p:strVal val="visible"/>
                                      </p:to>
                                    </p:set>
                                    <p:animEffect transition="in" filter="blinds(horizontal)">
                                      <p:cBhvr>
                                        <p:cTn id="48" dur="500"/>
                                        <p:tgtEl>
                                          <p:spTgt spid="25">
                                            <p:bg/>
                                          </p:spTgt>
                                        </p:tgtEl>
                                      </p:cBhvr>
                                    </p:animEffect>
                                  </p:childTnLst>
                                </p:cTn>
                              </p:par>
                              <p:par>
                                <p:cTn id="49" presetID="3" presetClass="entr" presetSubtype="10" fill="hold" grpId="0" nodeType="withEffect">
                                  <p:stCondLst>
                                    <p:cond delay="0"/>
                                  </p:stCondLst>
                                  <p:childTnLst>
                                    <p:set>
                                      <p:cBhvr>
                                        <p:cTn id="50" dur="1" fill="hold">
                                          <p:stCondLst>
                                            <p:cond delay="0"/>
                                          </p:stCondLst>
                                        </p:cTn>
                                        <p:tgtEl>
                                          <p:spTgt spid="25">
                                            <p:txEl>
                                              <p:pRg st="0" end="0"/>
                                            </p:txEl>
                                          </p:spTgt>
                                        </p:tgtEl>
                                        <p:attrNameLst>
                                          <p:attrName>style.visibility</p:attrName>
                                        </p:attrNameLst>
                                      </p:cBhvr>
                                      <p:to>
                                        <p:strVal val="visible"/>
                                      </p:to>
                                    </p:set>
                                    <p:animEffect transition="in" filter="blinds(horizontal)">
                                      <p:cBhvr>
                                        <p:cTn id="51" dur="500"/>
                                        <p:tgtEl>
                                          <p:spTgt spid="2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45" grpId="0"/>
      <p:bldP spid="24" grpId="0" build="allAtOnce" animBg="1"/>
      <p:bldP spid="25" grpId="0" build="allAtOnce" animBg="1"/>
      <p:bldP spid="26" grpId="0" build="allAtOnce" animBg="1"/>
      <p:bldP spid="30" grpId="0"/>
    </p:bldLst>
  </p:timing>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Title 1"/>
          <p:cNvSpPr>
            <a:spLocks noGrp="1"/>
          </p:cNvSpPr>
          <p:nvPr>
            <p:ph type="title"/>
          </p:nvPr>
        </p:nvSpPr>
        <p:spPr/>
        <p:txBody>
          <a:bodyPr/>
          <a:lstStyle/>
          <a:p>
            <a:r>
              <a:rPr lang="en-US">
                <a:latin typeface="Garamond" charset="0"/>
              </a:rPr>
              <a:t>NAND Flash Error Model</a:t>
            </a:r>
          </a:p>
        </p:txBody>
      </p:sp>
      <p:pic>
        <p:nvPicPr>
          <p:cNvPr id="212994"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03575" y="998538"/>
            <a:ext cx="2533650" cy="1733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2995" name="TextBox 58"/>
          <p:cNvSpPr txBox="1">
            <a:spLocks noChangeArrowheads="1"/>
          </p:cNvSpPr>
          <p:nvPr/>
        </p:nvSpPr>
        <p:spPr bwMode="auto">
          <a:xfrm>
            <a:off x="3368675" y="1617663"/>
            <a:ext cx="2201863"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2800" b="0" i="0" u="none" strike="noStrike" kern="1200" cap="none" spc="0" normalizeH="0" baseline="0" noProof="0">
                <a:ln>
                  <a:noFill/>
                </a:ln>
                <a:solidFill>
                  <a:srgbClr val="FFFFFF"/>
                </a:solidFill>
                <a:effectLst/>
                <a:uLnTx/>
                <a:uFillTx/>
                <a:latin typeface="Arial" charset="0"/>
                <a:ea typeface="ＭＳ Ｐゴシック" charset="0"/>
              </a:rPr>
              <a:t>Noisy NAND</a:t>
            </a:r>
          </a:p>
        </p:txBody>
      </p:sp>
      <p:cxnSp>
        <p:nvCxnSpPr>
          <p:cNvPr id="212996" name="Straight Arrow Connector 7"/>
          <p:cNvCxnSpPr>
            <a:cxnSpLocks noChangeShapeType="1"/>
          </p:cNvCxnSpPr>
          <p:nvPr/>
        </p:nvCxnSpPr>
        <p:spPr bwMode="auto">
          <a:xfrm>
            <a:off x="2141538" y="1849438"/>
            <a:ext cx="1060450" cy="0"/>
          </a:xfrm>
          <a:prstGeom prst="straightConnector1">
            <a:avLst/>
          </a:prstGeom>
          <a:noFill/>
          <a:ln w="57150">
            <a:solidFill>
              <a:schemeClr val="tx1"/>
            </a:solidFill>
            <a:round/>
            <a:headEnd/>
            <a:tailEnd type="arrow" w="med" len="med"/>
          </a:ln>
          <a:extLst>
            <a:ext uri="{909E8E84-426E-40dd-AFC4-6F175D3DCCD1}">
              <a14:hiddenFill xmlns:a14="http://schemas.microsoft.com/office/drawing/2010/main" xmlns="">
                <a:noFill/>
              </a14:hiddenFill>
            </a:ext>
          </a:extLst>
        </p:spPr>
      </p:cxnSp>
      <p:cxnSp>
        <p:nvCxnSpPr>
          <p:cNvPr id="212997" name="Straight Arrow Connector 8"/>
          <p:cNvCxnSpPr>
            <a:cxnSpLocks noChangeShapeType="1"/>
          </p:cNvCxnSpPr>
          <p:nvPr/>
        </p:nvCxnSpPr>
        <p:spPr bwMode="auto">
          <a:xfrm>
            <a:off x="5683250" y="1843088"/>
            <a:ext cx="1060450" cy="0"/>
          </a:xfrm>
          <a:prstGeom prst="straightConnector1">
            <a:avLst/>
          </a:prstGeom>
          <a:noFill/>
          <a:ln w="57150">
            <a:solidFill>
              <a:schemeClr val="tx1"/>
            </a:solidFill>
            <a:round/>
            <a:headEnd/>
            <a:tailEnd type="arrow" w="med" len="med"/>
          </a:ln>
          <a:extLst>
            <a:ext uri="{909E8E84-426E-40dd-AFC4-6F175D3DCCD1}">
              <a14:hiddenFill xmlns:a14="http://schemas.microsoft.com/office/drawing/2010/main" xmlns="">
                <a:noFill/>
              </a14:hiddenFill>
            </a:ext>
          </a:extLst>
        </p:spPr>
      </p:cxnSp>
      <p:sp>
        <p:nvSpPr>
          <p:cNvPr id="212998" name="TextBox 67"/>
          <p:cNvSpPr txBox="1">
            <a:spLocks noChangeArrowheads="1"/>
          </p:cNvSpPr>
          <p:nvPr/>
        </p:nvSpPr>
        <p:spPr bwMode="auto">
          <a:xfrm>
            <a:off x="896938" y="1541463"/>
            <a:ext cx="10160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800" b="0" i="0" u="none" strike="noStrike" kern="1200" cap="none" spc="0" normalizeH="0" baseline="0" noProof="0">
                <a:ln>
                  <a:noFill/>
                </a:ln>
                <a:solidFill>
                  <a:srgbClr val="000000"/>
                </a:solidFill>
                <a:effectLst/>
                <a:uLnTx/>
                <a:uFillTx/>
                <a:latin typeface="Arial" charset="0"/>
                <a:ea typeface="ＭＳ Ｐゴシック" charset="0"/>
              </a:rPr>
              <a:t>Write</a:t>
            </a:r>
          </a:p>
        </p:txBody>
      </p:sp>
      <p:sp>
        <p:nvSpPr>
          <p:cNvPr id="212999" name="TextBox 68"/>
          <p:cNvSpPr txBox="1">
            <a:spLocks noChangeArrowheads="1"/>
          </p:cNvSpPr>
          <p:nvPr/>
        </p:nvSpPr>
        <p:spPr bwMode="auto">
          <a:xfrm>
            <a:off x="6907213" y="1563688"/>
            <a:ext cx="1044575"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800" b="0" i="0" u="none" strike="noStrike" kern="1200" cap="none" spc="0" normalizeH="0" baseline="0" noProof="0">
                <a:ln>
                  <a:noFill/>
                </a:ln>
                <a:solidFill>
                  <a:srgbClr val="000000"/>
                </a:solidFill>
                <a:effectLst/>
                <a:uLnTx/>
                <a:uFillTx/>
                <a:latin typeface="Arial" charset="0"/>
                <a:ea typeface="ＭＳ Ｐゴシック" charset="0"/>
              </a:rPr>
              <a:t>Read</a:t>
            </a:r>
          </a:p>
        </p:txBody>
      </p:sp>
      <p:sp>
        <p:nvSpPr>
          <p:cNvPr id="143369" name="TextBox 102"/>
          <p:cNvSpPr txBox="1">
            <a:spLocks noChangeArrowheads="1"/>
          </p:cNvSpPr>
          <p:nvPr/>
        </p:nvSpPr>
        <p:spPr bwMode="auto">
          <a:xfrm>
            <a:off x="1089025" y="2740918"/>
            <a:ext cx="6969125"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2000" b="1" i="0" u="none" strike="noStrike" kern="1200" cap="none" spc="0" normalizeH="0" baseline="0" noProof="0" dirty="0">
                <a:ln>
                  <a:noFill/>
                </a:ln>
                <a:solidFill>
                  <a:srgbClr val="3B812F"/>
                </a:solidFill>
                <a:effectLst/>
                <a:uLnTx/>
                <a:uFillTx/>
                <a:latin typeface="Arial" charset="0"/>
                <a:ea typeface="ＭＳ Ｐゴシック" charset="0"/>
              </a:rPr>
              <a:t>Experimentally characterize and model dominant errors</a:t>
            </a:r>
          </a:p>
        </p:txBody>
      </p:sp>
      <p:grpSp>
        <p:nvGrpSpPr>
          <p:cNvPr id="4" name="Group 3"/>
          <p:cNvGrpSpPr>
            <a:grpSpLocks/>
          </p:cNvGrpSpPr>
          <p:nvPr/>
        </p:nvGrpSpPr>
        <p:grpSpPr bwMode="auto">
          <a:xfrm>
            <a:off x="3549650" y="3617913"/>
            <a:ext cx="2174478" cy="912812"/>
            <a:chOff x="3549171" y="3617913"/>
            <a:chExt cx="2065817" cy="912812"/>
          </a:xfrm>
        </p:grpSpPr>
        <p:sp>
          <p:nvSpPr>
            <p:cNvPr id="15" name="Content Placeholder 2"/>
            <p:cNvSpPr txBox="1">
              <a:spLocks/>
            </p:cNvSpPr>
            <p:nvPr/>
          </p:nvSpPr>
          <p:spPr bwMode="auto">
            <a:xfrm>
              <a:off x="3549171" y="3673475"/>
              <a:ext cx="2059466" cy="638175"/>
            </a:xfrm>
            <a:prstGeom prst="rect">
              <a:avLst/>
            </a:prstGeom>
            <a:noFill/>
            <a:ln w="9525">
              <a:noFill/>
              <a:miter lim="800000"/>
              <a:headEnd/>
              <a:tailEnd/>
            </a:ln>
          </p:spPr>
          <p:txBody>
            <a:bodyPr/>
            <a:lstStyle>
              <a:defPPr>
                <a:defRPr lang="en-US"/>
              </a:defPPr>
              <a:lvl1pPr algn="l" rtl="0" fontAlgn="base">
                <a:spcBef>
                  <a:spcPct val="0"/>
                </a:spcBef>
                <a:spcAft>
                  <a:spcPct val="0"/>
                </a:spcAft>
                <a:defRPr kern="1200">
                  <a:solidFill>
                    <a:schemeClr val="tx1"/>
                  </a:solidFill>
                  <a:latin typeface="Arial" pitchFamily="34" charset="0"/>
                  <a:ea typeface="ＭＳ Ｐゴシック" pitchFamily="34" charset="-128"/>
                  <a:cs typeface="+mn-cs"/>
                </a:defRPr>
              </a:lvl1pPr>
              <a:lvl2pPr marL="457200" algn="l" rtl="0" fontAlgn="base">
                <a:spcBef>
                  <a:spcPct val="0"/>
                </a:spcBef>
                <a:spcAft>
                  <a:spcPct val="0"/>
                </a:spcAft>
                <a:defRPr kern="1200">
                  <a:solidFill>
                    <a:schemeClr val="tx1"/>
                  </a:solidFill>
                  <a:latin typeface="Arial" pitchFamily="34" charset="0"/>
                  <a:ea typeface="ＭＳ Ｐゴシック" pitchFamily="34" charset="-128"/>
                  <a:cs typeface="+mn-cs"/>
                </a:defRPr>
              </a:lvl2pPr>
              <a:lvl3pPr marL="914400" algn="l" rtl="0" fontAlgn="base">
                <a:spcBef>
                  <a:spcPct val="0"/>
                </a:spcBef>
                <a:spcAft>
                  <a:spcPct val="0"/>
                </a:spcAft>
                <a:defRPr kern="1200">
                  <a:solidFill>
                    <a:schemeClr val="tx1"/>
                  </a:solidFill>
                  <a:latin typeface="Arial" pitchFamily="34" charset="0"/>
                  <a:ea typeface="ＭＳ Ｐゴシック" pitchFamily="34" charset="-128"/>
                  <a:cs typeface="+mn-cs"/>
                </a:defRPr>
              </a:lvl3pPr>
              <a:lvl4pPr marL="1371600" algn="l" rtl="0" fontAlgn="base">
                <a:spcBef>
                  <a:spcPct val="0"/>
                </a:spcBef>
                <a:spcAft>
                  <a:spcPct val="0"/>
                </a:spcAft>
                <a:defRPr kern="1200">
                  <a:solidFill>
                    <a:schemeClr val="tx1"/>
                  </a:solidFill>
                  <a:latin typeface="Arial" pitchFamily="34" charset="0"/>
                  <a:ea typeface="ＭＳ Ｐゴシック" pitchFamily="34" charset="-128"/>
                  <a:cs typeface="+mn-cs"/>
                </a:defRPr>
              </a:lvl4pPr>
              <a:lvl5pPr marL="1828800" algn="l" rtl="0" fontAlgn="base">
                <a:spcBef>
                  <a:spcPct val="0"/>
                </a:spcBef>
                <a:spcAft>
                  <a:spcPct val="0"/>
                </a:spcAft>
                <a:defRPr kern="1200">
                  <a:solidFill>
                    <a:schemeClr val="tx1"/>
                  </a:solidFill>
                  <a:latin typeface="Arial" pitchFamily="34" charset="0"/>
                  <a:ea typeface="ＭＳ Ｐゴシック" pitchFamily="34" charset="-128"/>
                  <a:cs typeface="+mn-cs"/>
                </a:defRPr>
              </a:lvl5pPr>
              <a:lvl6pPr marL="2286000" algn="l" defTabSz="914400" rtl="0" eaLnBrk="1" latinLnBrk="0" hangingPunct="1">
                <a:defRPr kern="1200">
                  <a:solidFill>
                    <a:schemeClr val="tx1"/>
                  </a:solidFill>
                  <a:latin typeface="Arial" pitchFamily="34" charset="0"/>
                  <a:ea typeface="ＭＳ Ｐゴシック" pitchFamily="34" charset="-128"/>
                  <a:cs typeface="+mn-cs"/>
                </a:defRPr>
              </a:lvl6pPr>
              <a:lvl7pPr marL="2743200" algn="l" defTabSz="914400" rtl="0" eaLnBrk="1" latinLnBrk="0" hangingPunct="1">
                <a:defRPr kern="1200">
                  <a:solidFill>
                    <a:schemeClr val="tx1"/>
                  </a:solidFill>
                  <a:latin typeface="Arial" pitchFamily="34" charset="0"/>
                  <a:ea typeface="ＭＳ Ｐゴシック" pitchFamily="34" charset="-128"/>
                  <a:cs typeface="+mn-cs"/>
                </a:defRPr>
              </a:lvl7pPr>
              <a:lvl8pPr marL="3200400" algn="l" defTabSz="914400" rtl="0" eaLnBrk="1" latinLnBrk="0" hangingPunct="1">
                <a:defRPr kern="1200">
                  <a:solidFill>
                    <a:schemeClr val="tx1"/>
                  </a:solidFill>
                  <a:latin typeface="Arial" pitchFamily="34" charset="0"/>
                  <a:ea typeface="ＭＳ Ｐゴシック" pitchFamily="34" charset="-128"/>
                  <a:cs typeface="+mn-cs"/>
                </a:defRPr>
              </a:lvl8pPr>
              <a:lvl9pPr marL="3657600" algn="l" defTabSz="914400" rtl="0" eaLnBrk="1" latinLnBrk="0" hangingPunct="1">
                <a:defRPr kern="1200">
                  <a:solidFill>
                    <a:schemeClr val="tx1"/>
                  </a:solidFill>
                  <a:latin typeface="Arial" pitchFamily="34" charset="0"/>
                  <a:ea typeface="ＭＳ Ｐゴシック" pitchFamily="34" charset="-128"/>
                  <a:cs typeface="+mn-cs"/>
                </a:defRPr>
              </a:lvl9pPr>
            </a:lstStyle>
            <a:p>
              <a:pPr marL="91440" marR="0" lvl="0" indent="-91440" algn="l" defTabSz="914400" rtl="0" eaLnBrk="0" fontAlgn="base" latinLnBrk="0" hangingPunct="0">
                <a:lnSpc>
                  <a:spcPct val="100000"/>
                </a:lnSpc>
                <a:spcBef>
                  <a:spcPct val="20000"/>
                </a:spcBef>
                <a:spcAft>
                  <a:spcPct val="0"/>
                </a:spcAft>
                <a:buClr>
                  <a:srgbClr val="400561"/>
                </a:buClr>
                <a:buSzTx/>
                <a:buFont typeface="Wingdings" charset="2"/>
                <a:buChar char="§"/>
                <a:tabLst/>
                <a:defRPr/>
              </a:pPr>
              <a:r>
                <a:rPr kumimoji="0" lang="en-US" sz="1600" b="1" i="0" u="none" strike="noStrike" kern="0" cap="none" spc="0" normalizeH="0" baseline="0" noProof="0" dirty="0">
                  <a:ln>
                    <a:noFill/>
                  </a:ln>
                  <a:solidFill>
                    <a:srgbClr val="000000"/>
                  </a:solidFill>
                  <a:effectLst/>
                  <a:uLnTx/>
                  <a:uFillTx/>
                  <a:latin typeface="Tahoma"/>
                  <a:ea typeface="ＭＳ Ｐゴシック" charset="-128"/>
                  <a:cs typeface="+mn-cs"/>
                </a:rPr>
                <a:t> Neighbor page </a:t>
              </a:r>
              <a:r>
                <a:rPr kumimoji="0" lang="en-US" sz="1600" b="1" i="0" u="none" strike="noStrike" kern="0" cap="none" spc="0" normalizeH="0" baseline="0" noProof="0" dirty="0" err="1">
                  <a:ln>
                    <a:noFill/>
                  </a:ln>
                  <a:solidFill>
                    <a:srgbClr val="000000"/>
                  </a:solidFill>
                  <a:effectLst/>
                  <a:uLnTx/>
                  <a:uFillTx/>
                  <a:latin typeface="Tahoma"/>
                  <a:ea typeface="ＭＳ Ｐゴシック" charset="-128"/>
                  <a:cs typeface="+mn-cs"/>
                </a:rPr>
                <a:t>prog</a:t>
              </a:r>
              <a:r>
                <a:rPr kumimoji="0" lang="en-US" sz="1600" b="1" i="0" u="none" strike="noStrike" kern="0" cap="none" spc="0" normalizeH="0" baseline="0" noProof="0" dirty="0">
                  <a:ln>
                    <a:noFill/>
                  </a:ln>
                  <a:solidFill>
                    <a:srgbClr val="000000"/>
                  </a:solidFill>
                  <a:effectLst/>
                  <a:uLnTx/>
                  <a:uFillTx/>
                  <a:latin typeface="Tahoma"/>
                  <a:ea typeface="ＭＳ Ｐゴシック" charset="-128"/>
                  <a:cs typeface="+mn-cs"/>
                </a:rPr>
                <a:t>/read (c-to-c interference)</a:t>
              </a:r>
            </a:p>
          </p:txBody>
        </p:sp>
        <p:sp>
          <p:nvSpPr>
            <p:cNvPr id="213022" name="Rounded Rectangle 30"/>
            <p:cNvSpPr>
              <a:spLocks noChangeArrowheads="1"/>
            </p:cNvSpPr>
            <p:nvPr/>
          </p:nvSpPr>
          <p:spPr bwMode="auto">
            <a:xfrm>
              <a:off x="3573463" y="3617913"/>
              <a:ext cx="2041525" cy="912812"/>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Tahoma"/>
                <a:ea typeface="+mn-ea"/>
                <a:cs typeface="+mn-cs"/>
              </a:endParaRPr>
            </a:p>
          </p:txBody>
        </p:sp>
      </p:grpSp>
      <p:grpSp>
        <p:nvGrpSpPr>
          <p:cNvPr id="6" name="Group 5"/>
          <p:cNvGrpSpPr>
            <a:grpSpLocks/>
          </p:cNvGrpSpPr>
          <p:nvPr/>
        </p:nvGrpSpPr>
        <p:grpSpPr bwMode="auto">
          <a:xfrm>
            <a:off x="6175375" y="3624263"/>
            <a:ext cx="2043113" cy="912812"/>
            <a:chOff x="6175375" y="3624263"/>
            <a:chExt cx="2043113" cy="912812"/>
          </a:xfrm>
        </p:grpSpPr>
        <p:sp>
          <p:nvSpPr>
            <p:cNvPr id="16" name="Content Placeholder 2"/>
            <p:cNvSpPr txBox="1">
              <a:spLocks/>
            </p:cNvSpPr>
            <p:nvPr/>
          </p:nvSpPr>
          <p:spPr bwMode="auto">
            <a:xfrm>
              <a:off x="6413500" y="3871913"/>
              <a:ext cx="1566863" cy="433387"/>
            </a:xfrm>
            <a:prstGeom prst="rect">
              <a:avLst/>
            </a:prstGeom>
            <a:noFill/>
            <a:ln w="9525">
              <a:noFill/>
              <a:miter lim="800000"/>
              <a:headEnd/>
              <a:tailEnd/>
            </a:ln>
          </p:spPr>
          <p:txBody>
            <a:bodyPr/>
            <a:lstStyle>
              <a:defPPr>
                <a:defRPr lang="en-US"/>
              </a:defPPr>
              <a:lvl1pPr algn="l" rtl="0" fontAlgn="base">
                <a:spcBef>
                  <a:spcPct val="0"/>
                </a:spcBef>
                <a:spcAft>
                  <a:spcPct val="0"/>
                </a:spcAft>
                <a:defRPr kern="1200">
                  <a:solidFill>
                    <a:schemeClr val="tx1"/>
                  </a:solidFill>
                  <a:latin typeface="Arial" pitchFamily="34" charset="0"/>
                  <a:ea typeface="ＭＳ Ｐゴシック" pitchFamily="34" charset="-128"/>
                  <a:cs typeface="+mn-cs"/>
                </a:defRPr>
              </a:lvl1pPr>
              <a:lvl2pPr marL="457200" algn="l" rtl="0" fontAlgn="base">
                <a:spcBef>
                  <a:spcPct val="0"/>
                </a:spcBef>
                <a:spcAft>
                  <a:spcPct val="0"/>
                </a:spcAft>
                <a:defRPr kern="1200">
                  <a:solidFill>
                    <a:schemeClr val="tx1"/>
                  </a:solidFill>
                  <a:latin typeface="Arial" pitchFamily="34" charset="0"/>
                  <a:ea typeface="ＭＳ Ｐゴシック" pitchFamily="34" charset="-128"/>
                  <a:cs typeface="+mn-cs"/>
                </a:defRPr>
              </a:lvl2pPr>
              <a:lvl3pPr marL="914400" algn="l" rtl="0" fontAlgn="base">
                <a:spcBef>
                  <a:spcPct val="0"/>
                </a:spcBef>
                <a:spcAft>
                  <a:spcPct val="0"/>
                </a:spcAft>
                <a:defRPr kern="1200">
                  <a:solidFill>
                    <a:schemeClr val="tx1"/>
                  </a:solidFill>
                  <a:latin typeface="Arial" pitchFamily="34" charset="0"/>
                  <a:ea typeface="ＭＳ Ｐゴシック" pitchFamily="34" charset="-128"/>
                  <a:cs typeface="+mn-cs"/>
                </a:defRPr>
              </a:lvl3pPr>
              <a:lvl4pPr marL="1371600" algn="l" rtl="0" fontAlgn="base">
                <a:spcBef>
                  <a:spcPct val="0"/>
                </a:spcBef>
                <a:spcAft>
                  <a:spcPct val="0"/>
                </a:spcAft>
                <a:defRPr kern="1200">
                  <a:solidFill>
                    <a:schemeClr val="tx1"/>
                  </a:solidFill>
                  <a:latin typeface="Arial" pitchFamily="34" charset="0"/>
                  <a:ea typeface="ＭＳ Ｐゴシック" pitchFamily="34" charset="-128"/>
                  <a:cs typeface="+mn-cs"/>
                </a:defRPr>
              </a:lvl4pPr>
              <a:lvl5pPr marL="1828800" algn="l" rtl="0" fontAlgn="base">
                <a:spcBef>
                  <a:spcPct val="0"/>
                </a:spcBef>
                <a:spcAft>
                  <a:spcPct val="0"/>
                </a:spcAft>
                <a:defRPr kern="1200">
                  <a:solidFill>
                    <a:schemeClr val="tx1"/>
                  </a:solidFill>
                  <a:latin typeface="Arial" pitchFamily="34" charset="0"/>
                  <a:ea typeface="ＭＳ Ｐゴシック" pitchFamily="34" charset="-128"/>
                  <a:cs typeface="+mn-cs"/>
                </a:defRPr>
              </a:lvl5pPr>
              <a:lvl6pPr marL="2286000" algn="l" defTabSz="914400" rtl="0" eaLnBrk="1" latinLnBrk="0" hangingPunct="1">
                <a:defRPr kern="1200">
                  <a:solidFill>
                    <a:schemeClr val="tx1"/>
                  </a:solidFill>
                  <a:latin typeface="Arial" pitchFamily="34" charset="0"/>
                  <a:ea typeface="ＭＳ Ｐゴシック" pitchFamily="34" charset="-128"/>
                  <a:cs typeface="+mn-cs"/>
                </a:defRPr>
              </a:lvl6pPr>
              <a:lvl7pPr marL="2743200" algn="l" defTabSz="914400" rtl="0" eaLnBrk="1" latinLnBrk="0" hangingPunct="1">
                <a:defRPr kern="1200">
                  <a:solidFill>
                    <a:schemeClr val="tx1"/>
                  </a:solidFill>
                  <a:latin typeface="Arial" pitchFamily="34" charset="0"/>
                  <a:ea typeface="ＭＳ Ｐゴシック" pitchFamily="34" charset="-128"/>
                  <a:cs typeface="+mn-cs"/>
                </a:defRPr>
              </a:lvl7pPr>
              <a:lvl8pPr marL="3200400" algn="l" defTabSz="914400" rtl="0" eaLnBrk="1" latinLnBrk="0" hangingPunct="1">
                <a:defRPr kern="1200">
                  <a:solidFill>
                    <a:schemeClr val="tx1"/>
                  </a:solidFill>
                  <a:latin typeface="Arial" pitchFamily="34" charset="0"/>
                  <a:ea typeface="ＭＳ Ｐゴシック" pitchFamily="34" charset="-128"/>
                  <a:cs typeface="+mn-cs"/>
                </a:defRPr>
              </a:lvl8pPr>
              <a:lvl9pPr marL="3657600" algn="l" defTabSz="914400" rtl="0" eaLnBrk="1" latinLnBrk="0" hangingPunct="1">
                <a:defRPr kern="1200">
                  <a:solidFill>
                    <a:schemeClr val="tx1"/>
                  </a:solidFill>
                  <a:latin typeface="Arial" pitchFamily="34" charset="0"/>
                  <a:ea typeface="ＭＳ Ｐゴシック" pitchFamily="34" charset="-128"/>
                  <a:cs typeface="+mn-cs"/>
                </a:defRPr>
              </a:lvl9pPr>
            </a:lstStyle>
            <a:p>
              <a:pPr marL="91440" marR="0" lvl="0" indent="-91440" algn="l" defTabSz="914400" rtl="0" eaLnBrk="0" fontAlgn="base" latinLnBrk="0" hangingPunct="0">
                <a:lnSpc>
                  <a:spcPct val="100000"/>
                </a:lnSpc>
                <a:spcBef>
                  <a:spcPct val="20000"/>
                </a:spcBef>
                <a:spcAft>
                  <a:spcPct val="0"/>
                </a:spcAft>
                <a:buClr>
                  <a:srgbClr val="400561"/>
                </a:buClr>
                <a:buSzTx/>
                <a:buFont typeface="Wingdings" charset="2"/>
                <a:buChar char="§"/>
                <a:tabLst/>
                <a:defRPr/>
              </a:pPr>
              <a:r>
                <a:rPr kumimoji="0" lang="en-US" sz="1600" b="1" i="0" u="none" strike="noStrike" kern="0" cap="none" spc="0" normalizeH="0" baseline="0" noProof="0" dirty="0">
                  <a:ln>
                    <a:noFill/>
                  </a:ln>
                  <a:solidFill>
                    <a:srgbClr val="000000"/>
                  </a:solidFill>
                  <a:effectLst/>
                  <a:uLnTx/>
                  <a:uFillTx/>
                  <a:latin typeface="Tahoma"/>
                  <a:ea typeface="ＭＳ Ｐゴシック" charset="-128"/>
                  <a:cs typeface="+mn-cs"/>
                </a:rPr>
                <a:t> Retention</a:t>
              </a:r>
            </a:p>
          </p:txBody>
        </p:sp>
        <p:sp>
          <p:nvSpPr>
            <p:cNvPr id="213020" name="Rounded Rectangle 28"/>
            <p:cNvSpPr>
              <a:spLocks noChangeArrowheads="1"/>
            </p:cNvSpPr>
            <p:nvPr/>
          </p:nvSpPr>
          <p:spPr bwMode="auto">
            <a:xfrm>
              <a:off x="6175375" y="3624263"/>
              <a:ext cx="2043113" cy="912812"/>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Tahoma"/>
                <a:ea typeface="+mn-ea"/>
                <a:cs typeface="+mn-cs"/>
              </a:endParaRPr>
            </a:p>
          </p:txBody>
        </p:sp>
      </p:grpSp>
      <p:grpSp>
        <p:nvGrpSpPr>
          <p:cNvPr id="3" name="Group 2"/>
          <p:cNvGrpSpPr>
            <a:grpSpLocks/>
          </p:cNvGrpSpPr>
          <p:nvPr/>
        </p:nvGrpSpPr>
        <p:grpSpPr bwMode="auto">
          <a:xfrm>
            <a:off x="963613" y="3630613"/>
            <a:ext cx="2041525" cy="912812"/>
            <a:chOff x="963613" y="3630613"/>
            <a:chExt cx="2041525" cy="912812"/>
          </a:xfrm>
        </p:grpSpPr>
        <p:sp>
          <p:nvSpPr>
            <p:cNvPr id="14" name="Content Placeholder 2"/>
            <p:cNvSpPr txBox="1">
              <a:spLocks/>
            </p:cNvSpPr>
            <p:nvPr/>
          </p:nvSpPr>
          <p:spPr bwMode="auto">
            <a:xfrm>
              <a:off x="1027113" y="3767138"/>
              <a:ext cx="1978025" cy="638175"/>
            </a:xfrm>
            <a:prstGeom prst="rect">
              <a:avLst/>
            </a:prstGeom>
            <a:noFill/>
            <a:ln w="9525">
              <a:noFill/>
              <a:miter lim="800000"/>
              <a:headEnd/>
              <a:tailEnd/>
            </a:ln>
          </p:spPr>
          <p:txBody>
            <a:bodyPr/>
            <a:lstStyle>
              <a:defPPr>
                <a:defRPr lang="en-US"/>
              </a:defPPr>
              <a:lvl1pPr algn="l" rtl="0" fontAlgn="base">
                <a:spcBef>
                  <a:spcPct val="0"/>
                </a:spcBef>
                <a:spcAft>
                  <a:spcPct val="0"/>
                </a:spcAft>
                <a:defRPr kern="1200">
                  <a:solidFill>
                    <a:schemeClr val="tx1"/>
                  </a:solidFill>
                  <a:latin typeface="Arial" pitchFamily="34" charset="0"/>
                  <a:ea typeface="ＭＳ Ｐゴシック" pitchFamily="34" charset="-128"/>
                  <a:cs typeface="+mn-cs"/>
                </a:defRPr>
              </a:lvl1pPr>
              <a:lvl2pPr marL="457200" algn="l" rtl="0" fontAlgn="base">
                <a:spcBef>
                  <a:spcPct val="0"/>
                </a:spcBef>
                <a:spcAft>
                  <a:spcPct val="0"/>
                </a:spcAft>
                <a:defRPr kern="1200">
                  <a:solidFill>
                    <a:schemeClr val="tx1"/>
                  </a:solidFill>
                  <a:latin typeface="Arial" pitchFamily="34" charset="0"/>
                  <a:ea typeface="ＭＳ Ｐゴシック" pitchFamily="34" charset="-128"/>
                  <a:cs typeface="+mn-cs"/>
                </a:defRPr>
              </a:lvl2pPr>
              <a:lvl3pPr marL="914400" algn="l" rtl="0" fontAlgn="base">
                <a:spcBef>
                  <a:spcPct val="0"/>
                </a:spcBef>
                <a:spcAft>
                  <a:spcPct val="0"/>
                </a:spcAft>
                <a:defRPr kern="1200">
                  <a:solidFill>
                    <a:schemeClr val="tx1"/>
                  </a:solidFill>
                  <a:latin typeface="Arial" pitchFamily="34" charset="0"/>
                  <a:ea typeface="ＭＳ Ｐゴシック" pitchFamily="34" charset="-128"/>
                  <a:cs typeface="+mn-cs"/>
                </a:defRPr>
              </a:lvl3pPr>
              <a:lvl4pPr marL="1371600" algn="l" rtl="0" fontAlgn="base">
                <a:spcBef>
                  <a:spcPct val="0"/>
                </a:spcBef>
                <a:spcAft>
                  <a:spcPct val="0"/>
                </a:spcAft>
                <a:defRPr kern="1200">
                  <a:solidFill>
                    <a:schemeClr val="tx1"/>
                  </a:solidFill>
                  <a:latin typeface="Arial" pitchFamily="34" charset="0"/>
                  <a:ea typeface="ＭＳ Ｐゴシック" pitchFamily="34" charset="-128"/>
                  <a:cs typeface="+mn-cs"/>
                </a:defRPr>
              </a:lvl4pPr>
              <a:lvl5pPr marL="1828800" algn="l" rtl="0" fontAlgn="base">
                <a:spcBef>
                  <a:spcPct val="0"/>
                </a:spcBef>
                <a:spcAft>
                  <a:spcPct val="0"/>
                </a:spcAft>
                <a:defRPr kern="1200">
                  <a:solidFill>
                    <a:schemeClr val="tx1"/>
                  </a:solidFill>
                  <a:latin typeface="Arial" pitchFamily="34" charset="0"/>
                  <a:ea typeface="ＭＳ Ｐゴシック" pitchFamily="34" charset="-128"/>
                  <a:cs typeface="+mn-cs"/>
                </a:defRPr>
              </a:lvl5pPr>
              <a:lvl6pPr marL="2286000" algn="l" defTabSz="914400" rtl="0" eaLnBrk="1" latinLnBrk="0" hangingPunct="1">
                <a:defRPr kern="1200">
                  <a:solidFill>
                    <a:schemeClr val="tx1"/>
                  </a:solidFill>
                  <a:latin typeface="Arial" pitchFamily="34" charset="0"/>
                  <a:ea typeface="ＭＳ Ｐゴシック" pitchFamily="34" charset="-128"/>
                  <a:cs typeface="+mn-cs"/>
                </a:defRPr>
              </a:lvl6pPr>
              <a:lvl7pPr marL="2743200" algn="l" defTabSz="914400" rtl="0" eaLnBrk="1" latinLnBrk="0" hangingPunct="1">
                <a:defRPr kern="1200">
                  <a:solidFill>
                    <a:schemeClr val="tx1"/>
                  </a:solidFill>
                  <a:latin typeface="Arial" pitchFamily="34" charset="0"/>
                  <a:ea typeface="ＭＳ Ｐゴシック" pitchFamily="34" charset="-128"/>
                  <a:cs typeface="+mn-cs"/>
                </a:defRPr>
              </a:lvl7pPr>
              <a:lvl8pPr marL="3200400" algn="l" defTabSz="914400" rtl="0" eaLnBrk="1" latinLnBrk="0" hangingPunct="1">
                <a:defRPr kern="1200">
                  <a:solidFill>
                    <a:schemeClr val="tx1"/>
                  </a:solidFill>
                  <a:latin typeface="Arial" pitchFamily="34" charset="0"/>
                  <a:ea typeface="ＭＳ Ｐゴシック" pitchFamily="34" charset="-128"/>
                  <a:cs typeface="+mn-cs"/>
                </a:defRPr>
              </a:lvl8pPr>
              <a:lvl9pPr marL="3657600" algn="l" defTabSz="914400" rtl="0" eaLnBrk="1" latinLnBrk="0" hangingPunct="1">
                <a:defRPr kern="1200">
                  <a:solidFill>
                    <a:schemeClr val="tx1"/>
                  </a:solidFill>
                  <a:latin typeface="Arial" pitchFamily="34" charset="0"/>
                  <a:ea typeface="ＭＳ Ｐゴシック" pitchFamily="34" charset="-128"/>
                  <a:cs typeface="+mn-cs"/>
                </a:defRPr>
              </a:lvl9pPr>
            </a:lstStyle>
            <a:p>
              <a:pPr marL="91440" marR="0" lvl="0" indent="-91440" algn="l" defTabSz="914400" rtl="0" eaLnBrk="0" fontAlgn="base" latinLnBrk="0" hangingPunct="0">
                <a:lnSpc>
                  <a:spcPct val="100000"/>
                </a:lnSpc>
                <a:spcBef>
                  <a:spcPct val="20000"/>
                </a:spcBef>
                <a:spcAft>
                  <a:spcPct val="0"/>
                </a:spcAft>
                <a:buClr>
                  <a:srgbClr val="400561"/>
                </a:buClr>
                <a:buSzTx/>
                <a:buFont typeface="Wingdings" charset="2"/>
                <a:buChar char="§"/>
                <a:tabLst/>
                <a:defRPr/>
              </a:pPr>
              <a:r>
                <a:rPr kumimoji="0" lang="en-US" sz="1600" b="1" i="0" u="none" strike="noStrike" kern="0" cap="none" spc="0" normalizeH="0" baseline="0" noProof="0" dirty="0">
                  <a:ln>
                    <a:noFill/>
                  </a:ln>
                  <a:solidFill>
                    <a:srgbClr val="000000"/>
                  </a:solidFill>
                  <a:effectLst/>
                  <a:uLnTx/>
                  <a:uFillTx/>
                  <a:latin typeface="Tahoma"/>
                  <a:ea typeface="ＭＳ Ｐゴシック" charset="-128"/>
                  <a:cs typeface="+mn-cs"/>
                </a:rPr>
                <a:t> Erase block</a:t>
              </a:r>
            </a:p>
            <a:p>
              <a:pPr marL="91440" marR="0" lvl="0" indent="-91440" algn="l" defTabSz="914400" rtl="0" eaLnBrk="0" fontAlgn="base" latinLnBrk="0" hangingPunct="0">
                <a:lnSpc>
                  <a:spcPct val="100000"/>
                </a:lnSpc>
                <a:spcBef>
                  <a:spcPct val="20000"/>
                </a:spcBef>
                <a:spcAft>
                  <a:spcPct val="0"/>
                </a:spcAft>
                <a:buClr>
                  <a:srgbClr val="400561"/>
                </a:buClr>
                <a:buSzTx/>
                <a:buFont typeface="Wingdings" charset="2"/>
                <a:buChar char="§"/>
                <a:tabLst/>
                <a:defRPr/>
              </a:pPr>
              <a:r>
                <a:rPr kumimoji="0" lang="en-US" sz="1600" b="1" i="0" u="none" strike="noStrike" kern="0" cap="none" spc="0" normalizeH="0" baseline="0" noProof="0" dirty="0">
                  <a:ln>
                    <a:noFill/>
                  </a:ln>
                  <a:solidFill>
                    <a:srgbClr val="000000"/>
                  </a:solidFill>
                  <a:effectLst/>
                  <a:uLnTx/>
                  <a:uFillTx/>
                  <a:latin typeface="Tahoma"/>
                  <a:ea typeface="ＭＳ Ｐゴシック" charset="-128"/>
                  <a:cs typeface="+mn-cs"/>
                </a:rPr>
                <a:t> Program page</a:t>
              </a:r>
            </a:p>
          </p:txBody>
        </p:sp>
        <p:sp>
          <p:nvSpPr>
            <p:cNvPr id="213018" name="Rounded Rectangle 26"/>
            <p:cNvSpPr>
              <a:spLocks noChangeArrowheads="1"/>
            </p:cNvSpPr>
            <p:nvPr/>
          </p:nvSpPr>
          <p:spPr bwMode="auto">
            <a:xfrm>
              <a:off x="963613" y="3630613"/>
              <a:ext cx="2041525" cy="912812"/>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Tahoma"/>
                <a:ea typeface="+mn-ea"/>
                <a:cs typeface="+mn-cs"/>
              </a:endParaRPr>
            </a:p>
          </p:txBody>
        </p:sp>
      </p:grpSp>
      <p:cxnSp>
        <p:nvCxnSpPr>
          <p:cNvPr id="27670" name="Straight Arrow Connector 22"/>
          <p:cNvCxnSpPr>
            <a:cxnSpLocks noChangeShapeType="1"/>
            <a:stCxn id="213018" idx="3"/>
          </p:cNvCxnSpPr>
          <p:nvPr/>
        </p:nvCxnSpPr>
        <p:spPr bwMode="auto">
          <a:xfrm>
            <a:off x="3005138" y="4086225"/>
            <a:ext cx="561975" cy="4763"/>
          </a:xfrm>
          <a:prstGeom prst="straightConnector1">
            <a:avLst/>
          </a:prstGeom>
          <a:noFill/>
          <a:ln w="38100">
            <a:solidFill>
              <a:schemeClr val="tx1"/>
            </a:solidFill>
            <a:round/>
            <a:headEnd/>
            <a:tailEnd type="arrow" w="med" len="med"/>
          </a:ln>
          <a:extLst>
            <a:ext uri="{909E8E84-426E-40dd-AFC4-6F175D3DCCD1}">
              <a14:hiddenFill xmlns:a14="http://schemas.microsoft.com/office/drawing/2010/main" xmlns="">
                <a:noFill/>
              </a14:hiddenFill>
            </a:ext>
          </a:extLst>
        </p:spPr>
      </p:cxnSp>
      <p:cxnSp>
        <p:nvCxnSpPr>
          <p:cNvPr id="27671" name="Straight Arrow Connector 23"/>
          <p:cNvCxnSpPr>
            <a:cxnSpLocks noChangeShapeType="1"/>
          </p:cNvCxnSpPr>
          <p:nvPr/>
        </p:nvCxnSpPr>
        <p:spPr bwMode="auto">
          <a:xfrm>
            <a:off x="5608638" y="4092575"/>
            <a:ext cx="561975" cy="4763"/>
          </a:xfrm>
          <a:prstGeom prst="straightConnector1">
            <a:avLst/>
          </a:prstGeom>
          <a:noFill/>
          <a:ln w="38100">
            <a:solidFill>
              <a:schemeClr val="tx1"/>
            </a:solidFill>
            <a:round/>
            <a:headEnd/>
            <a:tailEnd type="arrow" w="med" len="med"/>
          </a:ln>
          <a:extLst>
            <a:ext uri="{909E8E84-426E-40dd-AFC4-6F175D3DCCD1}">
              <a14:hiddenFill xmlns:a14="http://schemas.microsoft.com/office/drawing/2010/main" xmlns="">
                <a:noFill/>
              </a14:hiddenFill>
            </a:ext>
          </a:extLst>
        </p:spPr>
      </p:cxnSp>
      <p:cxnSp>
        <p:nvCxnSpPr>
          <p:cNvPr id="213006" name="Straight Arrow Connector 24"/>
          <p:cNvCxnSpPr>
            <a:cxnSpLocks noChangeShapeType="1"/>
          </p:cNvCxnSpPr>
          <p:nvPr/>
        </p:nvCxnSpPr>
        <p:spPr bwMode="auto">
          <a:xfrm>
            <a:off x="390525" y="4092575"/>
            <a:ext cx="560388" cy="4763"/>
          </a:xfrm>
          <a:prstGeom prst="straightConnector1">
            <a:avLst/>
          </a:prstGeom>
          <a:noFill/>
          <a:ln w="38100">
            <a:solidFill>
              <a:schemeClr val="tx1"/>
            </a:solidFill>
            <a:round/>
            <a:headEnd/>
            <a:tailEnd type="arrow" w="med" len="med"/>
          </a:ln>
          <a:extLst>
            <a:ext uri="{909E8E84-426E-40dd-AFC4-6F175D3DCCD1}">
              <a14:hiddenFill xmlns:a14="http://schemas.microsoft.com/office/drawing/2010/main" xmlns="">
                <a:noFill/>
              </a14:hiddenFill>
            </a:ext>
          </a:extLst>
        </p:spPr>
      </p:cxnSp>
      <p:cxnSp>
        <p:nvCxnSpPr>
          <p:cNvPr id="213007" name="Straight Arrow Connector 25"/>
          <p:cNvCxnSpPr>
            <a:cxnSpLocks noChangeShapeType="1"/>
          </p:cNvCxnSpPr>
          <p:nvPr/>
        </p:nvCxnSpPr>
        <p:spPr bwMode="auto">
          <a:xfrm>
            <a:off x="8224838" y="4086225"/>
            <a:ext cx="560387" cy="4763"/>
          </a:xfrm>
          <a:prstGeom prst="straightConnector1">
            <a:avLst/>
          </a:prstGeom>
          <a:noFill/>
          <a:ln w="38100">
            <a:solidFill>
              <a:schemeClr val="tx1"/>
            </a:solidFill>
            <a:round/>
            <a:headEnd/>
            <a:tailEnd type="arrow" w="med" len="med"/>
          </a:ln>
          <a:extLst>
            <a:ext uri="{909E8E84-426E-40dd-AFC4-6F175D3DCCD1}">
              <a14:hiddenFill xmlns:a14="http://schemas.microsoft.com/office/drawing/2010/main" xmlns="">
                <a:noFill/>
              </a14:hiddenFill>
            </a:ext>
          </a:extLst>
        </p:spPr>
      </p:cxnSp>
      <p:sp>
        <p:nvSpPr>
          <p:cNvPr id="213008" name="TextBox 106"/>
          <p:cNvSpPr txBox="1">
            <a:spLocks noChangeArrowheads="1"/>
          </p:cNvSpPr>
          <p:nvPr/>
        </p:nvSpPr>
        <p:spPr bwMode="auto">
          <a:xfrm>
            <a:off x="139700" y="3713163"/>
            <a:ext cx="720725" cy="369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a:ln>
                  <a:noFill/>
                </a:ln>
                <a:solidFill>
                  <a:srgbClr val="000000"/>
                </a:solidFill>
                <a:effectLst/>
                <a:uLnTx/>
                <a:uFillTx/>
                <a:latin typeface="Arial" charset="0"/>
                <a:ea typeface="ＭＳ Ｐゴシック" charset="0"/>
              </a:rPr>
              <a:t>Write</a:t>
            </a:r>
          </a:p>
        </p:txBody>
      </p:sp>
      <p:sp>
        <p:nvSpPr>
          <p:cNvPr id="213009" name="TextBox 107"/>
          <p:cNvSpPr txBox="1">
            <a:spLocks noChangeArrowheads="1"/>
          </p:cNvSpPr>
          <p:nvPr/>
        </p:nvSpPr>
        <p:spPr bwMode="auto">
          <a:xfrm>
            <a:off x="8267700" y="3695700"/>
            <a:ext cx="736600" cy="368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a:ln>
                  <a:noFill/>
                </a:ln>
                <a:solidFill>
                  <a:srgbClr val="000000"/>
                </a:solidFill>
                <a:effectLst/>
                <a:uLnTx/>
                <a:uFillTx/>
                <a:latin typeface="Arial" charset="0"/>
                <a:ea typeface="ＭＳ Ｐゴシック" charset="0"/>
              </a:rPr>
              <a:t>Read</a:t>
            </a:r>
          </a:p>
        </p:txBody>
      </p:sp>
      <p:sp>
        <p:nvSpPr>
          <p:cNvPr id="33" name="TextBox 32"/>
          <p:cNvSpPr txBox="1">
            <a:spLocks noChangeArrowheads="1"/>
          </p:cNvSpPr>
          <p:nvPr/>
        </p:nvSpPr>
        <p:spPr bwMode="auto">
          <a:xfrm>
            <a:off x="79375" y="4581128"/>
            <a:ext cx="2836441" cy="19389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FF"/>
                </a:solidFill>
                <a:effectLst/>
                <a:uLnTx/>
                <a:uFillTx/>
                <a:latin typeface="Arial" charset="0"/>
                <a:ea typeface="ＭＳ Ｐゴシック" charset="0"/>
              </a:rPr>
              <a:t>Cai et al., </a:t>
            </a:r>
            <a:r>
              <a:rPr kumimoji="0" lang="ja-JP" altLang="en-US" sz="1200" b="0" i="0" u="none" strike="noStrike" kern="1200" cap="none" spc="0" normalizeH="0" baseline="0" noProof="0" dirty="0">
                <a:ln>
                  <a:noFill/>
                </a:ln>
                <a:solidFill>
                  <a:srgbClr val="0000FF"/>
                </a:solidFill>
                <a:effectLst/>
                <a:uLnTx/>
                <a:uFillTx/>
                <a:latin typeface="Arial" charset="0"/>
                <a:ea typeface="ＭＳ Ｐゴシック" charset="0"/>
              </a:rPr>
              <a:t>“</a:t>
            </a:r>
            <a:r>
              <a:rPr kumimoji="0" lang="en-US" altLang="ja-JP" sz="1200" b="0" i="0" u="none" strike="noStrike" kern="1200" cap="none" spc="0" normalizeH="0" baseline="0" noProof="0" dirty="0">
                <a:ln>
                  <a:noFill/>
                </a:ln>
                <a:solidFill>
                  <a:srgbClr val="0000FF"/>
                </a:solidFill>
                <a:effectLst/>
                <a:uLnTx/>
                <a:uFillTx/>
                <a:latin typeface="Arial" charset="0"/>
                <a:ea typeface="ＭＳ Ｐゴシック" charset="0"/>
              </a:rPr>
              <a:t>Threshold voltage distribution in MLC NAND Flash Memory: Characterization, Analysis, and Modeling</a:t>
            </a:r>
            <a:r>
              <a:rPr kumimoji="0" lang="ja-JP" altLang="en-US" sz="1200" b="0" i="0" u="none" strike="noStrike" kern="1200" cap="none" spc="0" normalizeH="0" baseline="0" noProof="0" dirty="0">
                <a:ln>
                  <a:noFill/>
                </a:ln>
                <a:solidFill>
                  <a:srgbClr val="0000FF"/>
                </a:solidFill>
                <a:effectLst/>
                <a:uLnTx/>
                <a:uFillTx/>
                <a:latin typeface="Arial" charset="0"/>
                <a:ea typeface="ＭＳ Ｐゴシック" charset="0"/>
              </a:rPr>
              <a:t>”</a:t>
            </a:r>
            <a:r>
              <a:rPr kumimoji="0" lang="en-US" altLang="ja-JP" sz="1200" b="0" i="0" u="none" strike="noStrike" kern="1200" cap="none" spc="0" normalizeH="0" baseline="0" noProof="0" dirty="0">
                <a:ln>
                  <a:noFill/>
                </a:ln>
                <a:solidFill>
                  <a:srgbClr val="0000FF"/>
                </a:solidFill>
                <a:effectLst/>
                <a:uLnTx/>
                <a:uFillTx/>
                <a:latin typeface="Arial" charset="0"/>
                <a:ea typeface="ＭＳ Ｐゴシック" charset="0"/>
              </a:rPr>
              <a:t>, </a:t>
            </a:r>
            <a:r>
              <a:rPr kumimoji="0" lang="en-US" altLang="ja-JP" sz="1200" b="1" i="0" u="none" strike="noStrike" kern="1200" cap="none" spc="0" normalizeH="0" baseline="0" noProof="0" dirty="0">
                <a:ln>
                  <a:noFill/>
                </a:ln>
                <a:solidFill>
                  <a:srgbClr val="0000FF"/>
                </a:solidFill>
                <a:effectLst/>
                <a:uLnTx/>
                <a:uFillTx/>
                <a:latin typeface="Arial" charset="0"/>
                <a:ea typeface="ＭＳ Ｐゴシック" charset="0"/>
              </a:rPr>
              <a:t>DATE 2013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srgbClr val="0000FF"/>
              </a:solidFill>
              <a:effectLst/>
              <a:uLnTx/>
              <a:uFillTx/>
              <a:latin typeface="Arial" charset="0"/>
              <a:ea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FF"/>
                </a:solidFill>
                <a:effectLst/>
                <a:uLnTx/>
                <a:uFillTx/>
                <a:latin typeface="Arial" charset="0"/>
                <a:ea typeface="ＭＳ Ｐゴシック" charset="0"/>
              </a:rPr>
              <a:t>Cai et al., </a:t>
            </a:r>
            <a:r>
              <a:rPr kumimoji="0" lang="ja-JP" altLang="en-US" sz="1200" b="0" i="0" u="none" strike="noStrike" kern="1200" cap="none" spc="0" normalizeH="0" baseline="0" noProof="0" dirty="0">
                <a:ln>
                  <a:noFill/>
                </a:ln>
                <a:solidFill>
                  <a:srgbClr val="0000FF"/>
                </a:solidFill>
                <a:effectLst/>
                <a:uLnTx/>
                <a:uFillTx/>
                <a:latin typeface="Arial" charset="0"/>
                <a:ea typeface="ＭＳ Ｐゴシック" charset="0"/>
              </a:rPr>
              <a:t>“</a:t>
            </a:r>
            <a:r>
              <a:rPr kumimoji="0" lang="en-US" altLang="ja-JP" sz="1200" b="0" i="0" u="none" strike="noStrike" kern="1200" cap="none" spc="0" normalizeH="0" baseline="0" noProof="0" dirty="0">
                <a:ln>
                  <a:noFill/>
                </a:ln>
                <a:solidFill>
                  <a:srgbClr val="0000FF"/>
                </a:solidFill>
                <a:effectLst/>
                <a:uLnTx/>
                <a:uFillTx/>
                <a:latin typeface="Arial" charset="0"/>
                <a:ea typeface="ＭＳ Ｐゴシック" charset="0"/>
              </a:rPr>
              <a:t>Vulnerabilities in MLC NAND Flash Memory Programming: Experimental Analysis, Exploits, and Mitigation Techniques</a:t>
            </a:r>
            <a:r>
              <a:rPr kumimoji="0" lang="ja-JP" altLang="en-US" sz="1200" b="0" i="0" u="none" strike="noStrike" kern="1200" cap="none" spc="0" normalizeH="0" baseline="0" noProof="0" dirty="0">
                <a:ln>
                  <a:noFill/>
                </a:ln>
                <a:solidFill>
                  <a:srgbClr val="0000FF"/>
                </a:solidFill>
                <a:effectLst/>
                <a:uLnTx/>
                <a:uFillTx/>
                <a:latin typeface="Arial" charset="0"/>
                <a:ea typeface="ＭＳ Ｐゴシック" charset="0"/>
              </a:rPr>
              <a:t>”</a:t>
            </a:r>
            <a:r>
              <a:rPr kumimoji="0" lang="en-US" altLang="ja-JP" sz="1200" b="0" i="0" u="none" strike="noStrike" kern="1200" cap="none" spc="0" normalizeH="0" baseline="0" noProof="0" dirty="0">
                <a:ln>
                  <a:noFill/>
                </a:ln>
                <a:solidFill>
                  <a:srgbClr val="0000FF"/>
                </a:solidFill>
                <a:effectLst/>
                <a:uLnTx/>
                <a:uFillTx/>
                <a:latin typeface="Arial" charset="0"/>
                <a:ea typeface="ＭＳ Ｐゴシック" charset="0"/>
              </a:rPr>
              <a:t>, </a:t>
            </a:r>
            <a:r>
              <a:rPr kumimoji="0" lang="en-US" altLang="ja-JP" sz="1200" b="1" i="0" u="none" strike="noStrike" kern="1200" cap="none" spc="0" normalizeH="0" baseline="0" noProof="0" dirty="0">
                <a:ln>
                  <a:noFill/>
                </a:ln>
                <a:solidFill>
                  <a:srgbClr val="0000FF"/>
                </a:solidFill>
                <a:effectLst/>
                <a:uLnTx/>
                <a:uFillTx/>
                <a:latin typeface="Arial" charset="0"/>
                <a:ea typeface="ＭＳ Ｐゴシック" charset="0"/>
              </a:rPr>
              <a:t>HPCA 2017</a:t>
            </a:r>
            <a:endParaRPr kumimoji="0" lang="en-US" sz="1200" b="1" i="0" u="none" strike="noStrike" kern="1200" cap="none" spc="0" normalizeH="0" baseline="0" noProof="0" dirty="0">
              <a:ln>
                <a:noFill/>
              </a:ln>
              <a:solidFill>
                <a:srgbClr val="0000FF"/>
              </a:solidFill>
              <a:effectLst/>
              <a:uLnTx/>
              <a:uFillTx/>
              <a:latin typeface="Arial" charset="0"/>
              <a:ea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srgbClr val="0000FF"/>
              </a:solidFill>
              <a:effectLst/>
              <a:uLnTx/>
              <a:uFillTx/>
              <a:latin typeface="Arial" charset="0"/>
              <a:ea typeface="ＭＳ Ｐゴシック" charset="0"/>
            </a:endParaRPr>
          </a:p>
        </p:txBody>
      </p:sp>
      <p:sp>
        <p:nvSpPr>
          <p:cNvPr id="35" name="TextBox 34"/>
          <p:cNvSpPr txBox="1">
            <a:spLocks noChangeArrowheads="1"/>
          </p:cNvSpPr>
          <p:nvPr/>
        </p:nvSpPr>
        <p:spPr bwMode="auto">
          <a:xfrm>
            <a:off x="5957888" y="4509120"/>
            <a:ext cx="3254375" cy="646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FF"/>
                </a:solidFill>
                <a:effectLst/>
                <a:uLnTx/>
                <a:uFillTx/>
                <a:latin typeface="Arial" charset="0"/>
                <a:ea typeface="ＭＳ Ｐゴシック" charset="0"/>
              </a:rPr>
              <a:t>Cai et al., </a:t>
            </a:r>
            <a:r>
              <a:rPr kumimoji="0" lang="ja-JP" altLang="en-US" sz="1200" b="0" i="0" u="none" strike="noStrike" kern="1200" cap="none" spc="0" normalizeH="0" baseline="0" noProof="0" dirty="0">
                <a:ln>
                  <a:noFill/>
                </a:ln>
                <a:solidFill>
                  <a:srgbClr val="0000FF"/>
                </a:solidFill>
                <a:effectLst/>
                <a:uLnTx/>
                <a:uFillTx/>
                <a:latin typeface="Arial" charset="0"/>
                <a:ea typeface="ＭＳ Ｐゴシック" charset="0"/>
              </a:rPr>
              <a:t>“</a:t>
            </a:r>
            <a:r>
              <a:rPr kumimoji="0" lang="en-US" altLang="ja-JP" sz="1200" b="0" i="0" u="none" strike="noStrike" kern="1200" cap="none" spc="0" normalizeH="0" baseline="0" noProof="0" dirty="0">
                <a:ln>
                  <a:noFill/>
                </a:ln>
                <a:solidFill>
                  <a:srgbClr val="0000FF"/>
                </a:solidFill>
                <a:effectLst/>
                <a:uLnTx/>
                <a:uFillTx/>
                <a:latin typeface="Arial" charset="0"/>
                <a:ea typeface="ＭＳ Ｐゴシック" charset="0"/>
              </a:rPr>
              <a:t>Flash Correct-and-Refresh: Retention-aware error management for increased flash memory lifetime</a:t>
            </a:r>
            <a:r>
              <a:rPr kumimoji="0" lang="ja-JP" altLang="en-US" sz="1200" b="0" i="0" u="none" strike="noStrike" kern="1200" cap="none" spc="0" normalizeH="0" baseline="0" noProof="0" dirty="0">
                <a:ln>
                  <a:noFill/>
                </a:ln>
                <a:solidFill>
                  <a:srgbClr val="0000FF"/>
                </a:solidFill>
                <a:effectLst/>
                <a:uLnTx/>
                <a:uFillTx/>
                <a:latin typeface="Arial" charset="0"/>
                <a:ea typeface="ＭＳ Ｐゴシック" charset="0"/>
              </a:rPr>
              <a:t>”</a:t>
            </a:r>
            <a:r>
              <a:rPr kumimoji="0" lang="en-US" altLang="ja-JP" sz="1200" b="0" i="0" u="none" strike="noStrike" kern="1200" cap="none" spc="0" normalizeH="0" baseline="0" noProof="0" dirty="0">
                <a:ln>
                  <a:noFill/>
                </a:ln>
                <a:solidFill>
                  <a:srgbClr val="0000FF"/>
                </a:solidFill>
                <a:effectLst/>
                <a:uLnTx/>
                <a:uFillTx/>
                <a:latin typeface="Arial" charset="0"/>
                <a:ea typeface="ＭＳ Ｐゴシック" charset="0"/>
              </a:rPr>
              <a:t>, </a:t>
            </a:r>
            <a:r>
              <a:rPr kumimoji="0" lang="en-US" altLang="ja-JP" sz="1200" b="1" i="0" u="none" strike="noStrike" kern="1200" cap="none" spc="0" normalizeH="0" baseline="0" noProof="0" dirty="0">
                <a:ln>
                  <a:noFill/>
                </a:ln>
                <a:solidFill>
                  <a:srgbClr val="0000FF"/>
                </a:solidFill>
                <a:effectLst/>
                <a:uLnTx/>
                <a:uFillTx/>
                <a:latin typeface="Arial" charset="0"/>
                <a:ea typeface="ＭＳ Ｐゴシック" charset="0"/>
              </a:rPr>
              <a:t>ICCD 2012</a:t>
            </a:r>
            <a:endParaRPr kumimoji="0" lang="en-US" sz="1200" b="1" i="0" u="none" strike="noStrike" kern="1200" cap="none" spc="0" normalizeH="0" baseline="0" noProof="0" dirty="0">
              <a:ln>
                <a:noFill/>
              </a:ln>
              <a:solidFill>
                <a:srgbClr val="0000FF"/>
              </a:solidFill>
              <a:effectLst/>
              <a:uLnTx/>
              <a:uFillTx/>
              <a:latin typeface="Arial" charset="0"/>
              <a:ea typeface="ＭＳ Ｐゴシック" charset="0"/>
            </a:endParaRPr>
          </a:p>
        </p:txBody>
      </p:sp>
      <p:sp>
        <p:nvSpPr>
          <p:cNvPr id="213012" name="Slide Number Placeholder 1"/>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90EE30EC-A97F-1C49-9637-E521652DD1DF}"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347</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sp>
        <p:nvSpPr>
          <p:cNvPr id="32" name="TextBox 31"/>
          <p:cNvSpPr txBox="1">
            <a:spLocks noChangeArrowheads="1"/>
          </p:cNvSpPr>
          <p:nvPr/>
        </p:nvSpPr>
        <p:spPr bwMode="auto">
          <a:xfrm>
            <a:off x="2915817" y="4564285"/>
            <a:ext cx="3042072" cy="20621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FF"/>
                </a:solidFill>
                <a:effectLst/>
                <a:uLnTx/>
                <a:uFillTx/>
                <a:latin typeface="Arial" charset="0"/>
                <a:ea typeface="ＭＳ Ｐゴシック" charset="0"/>
              </a:rPr>
              <a:t>Cai et al., </a:t>
            </a:r>
            <a:r>
              <a:rPr kumimoji="0" lang="ja-JP" altLang="en-US" sz="1200" b="0" i="0" u="none" strike="noStrike" kern="1200" cap="none" spc="0" normalizeH="0" baseline="0" noProof="0" dirty="0">
                <a:ln>
                  <a:noFill/>
                </a:ln>
                <a:solidFill>
                  <a:srgbClr val="0000FF"/>
                </a:solidFill>
                <a:effectLst/>
                <a:uLnTx/>
                <a:uFillTx/>
                <a:latin typeface="Arial" charset="0"/>
                <a:ea typeface="ＭＳ Ｐゴシック" charset="0"/>
              </a:rPr>
              <a:t>“</a:t>
            </a:r>
            <a:r>
              <a:rPr kumimoji="0" lang="en-US" altLang="ja-JP" sz="1200" b="0" i="0" u="none" strike="noStrike" kern="1200" cap="none" spc="0" normalizeH="0" baseline="0" noProof="0" dirty="0">
                <a:ln>
                  <a:noFill/>
                </a:ln>
                <a:solidFill>
                  <a:srgbClr val="0000FF"/>
                </a:solidFill>
                <a:effectLst/>
                <a:uLnTx/>
                <a:uFillTx/>
                <a:latin typeface="Arial" charset="0"/>
                <a:ea typeface="ＭＳ Ｐゴシック" charset="0"/>
              </a:rPr>
              <a:t>Program Interference in MLC NAND Flash Memory: Characterization, Modeling, and Mitigation</a:t>
            </a:r>
            <a:r>
              <a:rPr kumimoji="0" lang="ja-JP" altLang="en-US" sz="1200" b="0" i="0" u="none" strike="noStrike" kern="1200" cap="none" spc="0" normalizeH="0" baseline="0" noProof="0" dirty="0">
                <a:ln>
                  <a:noFill/>
                </a:ln>
                <a:solidFill>
                  <a:srgbClr val="0000FF"/>
                </a:solidFill>
                <a:effectLst/>
                <a:uLnTx/>
                <a:uFillTx/>
                <a:latin typeface="Arial" charset="0"/>
                <a:ea typeface="ＭＳ Ｐゴシック" charset="0"/>
              </a:rPr>
              <a:t>”</a:t>
            </a:r>
            <a:r>
              <a:rPr kumimoji="0" lang="en-US" altLang="ja-JP" sz="1200" b="0" i="0" u="none" strike="noStrike" kern="1200" cap="none" spc="0" normalizeH="0" baseline="0" noProof="0" dirty="0">
                <a:ln>
                  <a:noFill/>
                </a:ln>
                <a:solidFill>
                  <a:srgbClr val="0000FF"/>
                </a:solidFill>
                <a:effectLst/>
                <a:uLnTx/>
                <a:uFillTx/>
                <a:latin typeface="Arial" charset="0"/>
                <a:ea typeface="ＭＳ Ｐゴシック" charset="0"/>
              </a:rPr>
              <a:t>, </a:t>
            </a:r>
            <a:r>
              <a:rPr kumimoji="0" lang="en-US" altLang="ja-JP" sz="1200" b="1" i="0" u="none" strike="noStrike" kern="1200" cap="none" spc="0" normalizeH="0" baseline="0" noProof="0" dirty="0">
                <a:ln>
                  <a:noFill/>
                </a:ln>
                <a:solidFill>
                  <a:srgbClr val="0000FF"/>
                </a:solidFill>
                <a:effectLst/>
                <a:uLnTx/>
                <a:uFillTx/>
                <a:latin typeface="Arial" charset="0"/>
                <a:ea typeface="ＭＳ Ｐゴシック" charset="0"/>
              </a:rPr>
              <a:t>ICCD 2013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400" b="0" i="0" u="none" strike="noStrike" kern="1200" cap="none" spc="0" normalizeH="0" baseline="0" noProof="0" dirty="0">
              <a:ln>
                <a:noFill/>
              </a:ln>
              <a:solidFill>
                <a:srgbClr val="2C6123"/>
              </a:solidFill>
              <a:effectLst/>
              <a:uLnTx/>
              <a:uFillTx/>
              <a:latin typeface="Arial" charset="0"/>
              <a:ea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FF"/>
                </a:solidFill>
                <a:effectLst/>
                <a:uLnTx/>
                <a:uFillTx/>
                <a:latin typeface="Arial" charset="0"/>
                <a:ea typeface="ＭＳ Ｐゴシック" charset="0"/>
              </a:rPr>
              <a:t>Cai et al., “Neighbor-Cell Assisted Error Correction in MLC NAND Flash Memories”, </a:t>
            </a:r>
            <a:r>
              <a:rPr kumimoji="0" lang="en-US" sz="1200" b="1" i="0" u="none" strike="noStrike" kern="1200" cap="none" spc="0" normalizeH="0" baseline="0" noProof="0" dirty="0">
                <a:ln>
                  <a:noFill/>
                </a:ln>
                <a:solidFill>
                  <a:srgbClr val="0000FF"/>
                </a:solidFill>
                <a:effectLst/>
                <a:uLnTx/>
                <a:uFillTx/>
                <a:latin typeface="Arial" charset="0"/>
                <a:ea typeface="ＭＳ Ｐゴシック" charset="0"/>
              </a:rPr>
              <a:t>SIGMETRICS 2014</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0000FF"/>
              </a:solidFill>
              <a:effectLst/>
              <a:uLnTx/>
              <a:uFillTx/>
              <a:latin typeface="Arial" charset="0"/>
              <a:ea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FF"/>
                </a:solidFill>
                <a:effectLst/>
                <a:uLnTx/>
                <a:uFillTx/>
                <a:latin typeface="Arial" charset="0"/>
                <a:ea typeface="ＭＳ Ｐゴシック" charset="0"/>
              </a:rPr>
              <a:t>Cai et al., “Read Disturb Errors in MLC NAND Flash Memory: Characterization and Mitigation”, </a:t>
            </a:r>
            <a:r>
              <a:rPr kumimoji="0" lang="en-US" sz="1200" b="1" i="0" u="none" strike="noStrike" kern="1200" cap="none" spc="0" normalizeH="0" baseline="0" noProof="0" dirty="0">
                <a:ln>
                  <a:noFill/>
                </a:ln>
                <a:solidFill>
                  <a:srgbClr val="0000FF"/>
                </a:solidFill>
                <a:effectLst/>
                <a:uLnTx/>
                <a:uFillTx/>
                <a:latin typeface="Arial" charset="0"/>
                <a:ea typeface="ＭＳ Ｐゴシック" charset="0"/>
              </a:rPr>
              <a:t>DSN 2015</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srgbClr val="0000FF"/>
              </a:solidFill>
              <a:effectLst/>
              <a:uLnTx/>
              <a:uFillTx/>
              <a:latin typeface="Arial" charset="0"/>
              <a:ea typeface="ＭＳ Ｐゴシック" charset="0"/>
            </a:endParaRPr>
          </a:p>
        </p:txBody>
      </p:sp>
      <p:sp>
        <p:nvSpPr>
          <p:cNvPr id="2" name="Rectangle 1"/>
          <p:cNvSpPr>
            <a:spLocks noChangeArrowheads="1"/>
          </p:cNvSpPr>
          <p:nvPr/>
        </p:nvSpPr>
        <p:spPr bwMode="auto">
          <a:xfrm>
            <a:off x="635000" y="3068960"/>
            <a:ext cx="80391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FF"/>
                </a:solidFill>
                <a:effectLst/>
                <a:uLnTx/>
                <a:uFillTx/>
                <a:latin typeface="Tahoma"/>
                <a:ea typeface="+mn-ea"/>
                <a:cs typeface="+mn-cs"/>
              </a:rPr>
              <a:t>Cai et al., “Error Patterns in MLC NAND Flash Memory: Measurement, Characterization, and Analysis””, </a:t>
            </a:r>
            <a:r>
              <a:rPr kumimoji="0" lang="en-US" sz="1200" b="1" i="0" u="none" strike="noStrike" kern="1200" cap="none" spc="0" normalizeH="0" baseline="0" noProof="0" dirty="0">
                <a:ln>
                  <a:noFill/>
                </a:ln>
                <a:solidFill>
                  <a:srgbClr val="0000FF"/>
                </a:solidFill>
                <a:effectLst/>
                <a:uLnTx/>
                <a:uFillTx/>
                <a:latin typeface="Tahoma"/>
                <a:ea typeface="+mn-ea"/>
                <a:cs typeface="+mn-cs"/>
              </a:rPr>
              <a:t>DATE 2012</a:t>
            </a:r>
          </a:p>
        </p:txBody>
      </p:sp>
      <p:sp>
        <p:nvSpPr>
          <p:cNvPr id="5" name="Rectangle 4"/>
          <p:cNvSpPr>
            <a:spLocks noChangeArrowheads="1"/>
          </p:cNvSpPr>
          <p:nvPr/>
        </p:nvSpPr>
        <p:spPr bwMode="auto">
          <a:xfrm>
            <a:off x="5956300" y="5130930"/>
            <a:ext cx="3022600" cy="646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FF"/>
                </a:solidFill>
                <a:effectLst/>
                <a:uLnTx/>
                <a:uFillTx/>
                <a:latin typeface="Tahoma"/>
                <a:ea typeface="+mn-ea"/>
                <a:cs typeface="Arial" charset="0"/>
              </a:rPr>
              <a:t>Cai et al., “Error Analysis and Retention-Aware Error Management for NAND Flash Memory</a:t>
            </a:r>
            <a:r>
              <a:rPr kumimoji="0" lang="en-US" sz="1200" b="1" i="0" u="none" strike="noStrike" kern="1200" cap="none" spc="0" normalizeH="0" baseline="0" noProof="0" dirty="0">
                <a:ln>
                  <a:noFill/>
                </a:ln>
                <a:solidFill>
                  <a:srgbClr val="0000FF"/>
                </a:solidFill>
                <a:effectLst/>
                <a:uLnTx/>
                <a:uFillTx/>
                <a:latin typeface="Tahoma"/>
                <a:ea typeface="+mn-ea"/>
                <a:cs typeface="Arial" charset="0"/>
              </a:rPr>
              <a:t>, ITJ 2013</a:t>
            </a:r>
          </a:p>
        </p:txBody>
      </p:sp>
      <p:sp>
        <p:nvSpPr>
          <p:cNvPr id="34" name="Rectangle 33"/>
          <p:cNvSpPr>
            <a:spLocks noChangeArrowheads="1"/>
          </p:cNvSpPr>
          <p:nvPr/>
        </p:nvSpPr>
        <p:spPr bwMode="auto">
          <a:xfrm>
            <a:off x="5940152" y="5779002"/>
            <a:ext cx="3203848"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FF"/>
                </a:solidFill>
                <a:effectLst/>
                <a:uLnTx/>
                <a:uFillTx/>
                <a:latin typeface="Tahoma"/>
                <a:ea typeface="+mn-ea"/>
                <a:cs typeface="Arial" charset="0"/>
              </a:rPr>
              <a:t>Cai et al., “Data Retention in MLC NAND Flash Memory: Characterization, Optimization and Recovery" </a:t>
            </a:r>
            <a:r>
              <a:rPr kumimoji="0" lang="en-US" sz="1200" b="1" i="0" u="none" strike="noStrike" kern="1200" cap="none" spc="0" normalizeH="0" baseline="0" noProof="0" dirty="0">
                <a:ln>
                  <a:noFill/>
                </a:ln>
                <a:solidFill>
                  <a:srgbClr val="0000FF"/>
                </a:solidFill>
                <a:effectLst/>
                <a:uLnTx/>
                <a:uFillTx/>
                <a:latin typeface="Tahoma"/>
                <a:ea typeface="+mn-ea"/>
                <a:cs typeface="Arial" charset="0"/>
              </a:rPr>
              <a:t>, HPCA 2015</a:t>
            </a:r>
          </a:p>
        </p:txBody>
      </p:sp>
      <p:sp>
        <p:nvSpPr>
          <p:cNvPr id="37" name="Rectangle 36"/>
          <p:cNvSpPr>
            <a:spLocks noChangeArrowheads="1"/>
          </p:cNvSpPr>
          <p:nvPr/>
        </p:nvSpPr>
        <p:spPr bwMode="auto">
          <a:xfrm>
            <a:off x="251520" y="3255487"/>
            <a:ext cx="8784976"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FF"/>
                </a:solidFill>
                <a:effectLst/>
                <a:uLnTx/>
                <a:uFillTx/>
                <a:latin typeface="Tahoma"/>
                <a:ea typeface="+mn-ea"/>
                <a:cs typeface="+mn-cs"/>
              </a:rPr>
              <a:t>Luo et al., “Enabling Accurate and Practical Online Flash Channel Modeling for Modern MLC NAND Flash Memory”, </a:t>
            </a:r>
            <a:r>
              <a:rPr kumimoji="0" lang="en-US" sz="1200" b="1" i="0" u="none" strike="noStrike" kern="1200" cap="none" spc="0" normalizeH="0" baseline="0" noProof="0" dirty="0">
                <a:ln>
                  <a:noFill/>
                </a:ln>
                <a:solidFill>
                  <a:srgbClr val="0000FF"/>
                </a:solidFill>
                <a:effectLst/>
                <a:uLnTx/>
                <a:uFillTx/>
                <a:latin typeface="Tahoma"/>
                <a:ea typeface="+mn-ea"/>
                <a:cs typeface="+mn-cs"/>
              </a:rPr>
              <a:t>JSAC 2016</a:t>
            </a:r>
          </a:p>
        </p:txBody>
      </p:sp>
    </p:spTree>
    <p:extLst>
      <p:ext uri="{BB962C8B-B14F-4D97-AF65-F5344CB8AC3E}">
        <p14:creationId xmlns:p14="http://schemas.microsoft.com/office/powerpoint/2010/main" val="348407222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336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3"/>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27670"/>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4"/>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2"/>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nodeType="clickEffect">
                                  <p:stCondLst>
                                    <p:cond delay="0"/>
                                  </p:stCondLst>
                                  <p:childTnLst>
                                    <p:set>
                                      <p:cBhvr>
                                        <p:cTn id="32" dur="1" fill="hold">
                                          <p:stCondLst>
                                            <p:cond delay="0"/>
                                          </p:stCondLst>
                                        </p:cTn>
                                        <p:tgtEl>
                                          <p:spTgt spid="6"/>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27671"/>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5"/>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5"/>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4"/>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369" grpId="0"/>
      <p:bldP spid="33" grpId="0"/>
      <p:bldP spid="35" grpId="0"/>
      <p:bldP spid="32" grpId="0"/>
      <p:bldP spid="2" grpId="0"/>
      <p:bldP spid="5" grpId="0"/>
      <p:bldP spid="34" grpId="0"/>
      <p:bldP spid="37" grpId="0"/>
    </p:bldLst>
  </p:timing>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Title 1"/>
          <p:cNvSpPr>
            <a:spLocks noGrp="1"/>
          </p:cNvSpPr>
          <p:nvPr>
            <p:ph type="title"/>
          </p:nvPr>
        </p:nvSpPr>
        <p:spPr/>
        <p:txBody>
          <a:bodyPr/>
          <a:lstStyle/>
          <a:p>
            <a:r>
              <a:rPr lang="en-US">
                <a:latin typeface="Garamond" charset="0"/>
              </a:rPr>
              <a:t>Our Goals and Approach</a:t>
            </a:r>
          </a:p>
        </p:txBody>
      </p:sp>
      <p:sp>
        <p:nvSpPr>
          <p:cNvPr id="3" name="Content Placeholder 2"/>
          <p:cNvSpPr>
            <a:spLocks noGrp="1"/>
          </p:cNvSpPr>
          <p:nvPr>
            <p:ph idx="1"/>
          </p:nvPr>
        </p:nvSpPr>
        <p:spPr/>
        <p:txBody>
          <a:bodyPr/>
          <a:lstStyle/>
          <a:p>
            <a:r>
              <a:rPr lang="en-US" dirty="0">
                <a:latin typeface="Tahoma" charset="0"/>
              </a:rPr>
              <a:t>Goals:</a:t>
            </a:r>
          </a:p>
          <a:p>
            <a:pPr lvl="1"/>
            <a:r>
              <a:rPr lang="en-US" dirty="0">
                <a:solidFill>
                  <a:srgbClr val="0000FF"/>
                </a:solidFill>
                <a:latin typeface="Tahoma" charset="0"/>
              </a:rPr>
              <a:t>Understand error mechanisms and develop reliable predictive models </a:t>
            </a:r>
            <a:r>
              <a:rPr lang="en-US" dirty="0">
                <a:latin typeface="Tahoma" charset="0"/>
              </a:rPr>
              <a:t>for MLC NAND flash memory errors</a:t>
            </a:r>
          </a:p>
          <a:p>
            <a:pPr lvl="1"/>
            <a:r>
              <a:rPr lang="en-US" dirty="0">
                <a:solidFill>
                  <a:srgbClr val="0000FF"/>
                </a:solidFill>
                <a:latin typeface="Tahoma" charset="0"/>
              </a:rPr>
              <a:t>Develop efficient error management techniques </a:t>
            </a:r>
            <a:r>
              <a:rPr lang="en-US" dirty="0">
                <a:latin typeface="Tahoma" charset="0"/>
              </a:rPr>
              <a:t>to mitigate errors and improve flash reliability and endurance</a:t>
            </a:r>
          </a:p>
          <a:p>
            <a:endParaRPr lang="en-US" dirty="0">
              <a:latin typeface="Tahoma" charset="0"/>
            </a:endParaRPr>
          </a:p>
          <a:p>
            <a:r>
              <a:rPr lang="en-US" dirty="0">
                <a:latin typeface="Tahoma" charset="0"/>
              </a:rPr>
              <a:t>Approach:</a:t>
            </a:r>
          </a:p>
          <a:p>
            <a:pPr lvl="1"/>
            <a:r>
              <a:rPr lang="en-US" dirty="0">
                <a:latin typeface="Tahoma" charset="0"/>
              </a:rPr>
              <a:t>Solid </a:t>
            </a:r>
            <a:r>
              <a:rPr lang="en-US" dirty="0">
                <a:solidFill>
                  <a:srgbClr val="FF0000"/>
                </a:solidFill>
                <a:latin typeface="Tahoma" charset="0"/>
              </a:rPr>
              <a:t>experimental analyses of errors in real MLC NAND flash </a:t>
            </a:r>
            <a:r>
              <a:rPr lang="en-US" dirty="0">
                <a:latin typeface="Tahoma" charset="0"/>
              </a:rPr>
              <a:t>memory </a:t>
            </a:r>
            <a:r>
              <a:rPr lang="en-US" dirty="0">
                <a:latin typeface="Tahoma" charset="0"/>
                <a:sym typeface="Wingdings" charset="0"/>
              </a:rPr>
              <a:t> drive the understanding and models</a:t>
            </a:r>
          </a:p>
          <a:p>
            <a:pPr lvl="1"/>
            <a:r>
              <a:rPr lang="en-US" dirty="0">
                <a:solidFill>
                  <a:srgbClr val="FF0000"/>
                </a:solidFill>
                <a:latin typeface="Tahoma" charset="0"/>
                <a:sym typeface="Wingdings" charset="0"/>
              </a:rPr>
              <a:t>Understanding, models, and creativity </a:t>
            </a:r>
            <a:r>
              <a:rPr lang="en-US" dirty="0">
                <a:latin typeface="Tahoma" charset="0"/>
                <a:sym typeface="Wingdings" charset="0"/>
              </a:rPr>
              <a:t> drive the new techniques</a:t>
            </a:r>
            <a:endParaRPr lang="en-US" dirty="0">
              <a:latin typeface="Tahoma" charset="0"/>
            </a:endParaRPr>
          </a:p>
          <a:p>
            <a:pPr lvl="1"/>
            <a:endParaRPr lang="en-US" dirty="0">
              <a:latin typeface="Tahoma" charset="0"/>
            </a:endParaRPr>
          </a:p>
          <a:p>
            <a:endParaRPr lang="en-US" dirty="0">
              <a:latin typeface="Tahoma" charset="0"/>
            </a:endParaRPr>
          </a:p>
        </p:txBody>
      </p:sp>
      <p:sp>
        <p:nvSpPr>
          <p:cNvPr id="214019"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B0E853FF-C699-1F45-9011-37D75239EA89}"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348</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spTree>
    <p:extLst>
      <p:ext uri="{BB962C8B-B14F-4D97-AF65-F5344CB8AC3E}">
        <p14:creationId xmlns:p14="http://schemas.microsoft.com/office/powerpoint/2010/main" val="422713508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latin typeface="Garamond" charset="0"/>
              </a:rPr>
              <a:t>Experimental Testing Platform</a:t>
            </a:r>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349</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33" name="Picture 2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90600" y="1081088"/>
            <a:ext cx="6858000" cy="46974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34" name="Group 46"/>
          <p:cNvGrpSpPr>
            <a:grpSpLocks/>
          </p:cNvGrpSpPr>
          <p:nvPr/>
        </p:nvGrpSpPr>
        <p:grpSpPr bwMode="auto">
          <a:xfrm>
            <a:off x="5181600" y="1995488"/>
            <a:ext cx="2101850" cy="1066800"/>
            <a:chOff x="3264" y="1536"/>
            <a:chExt cx="1324" cy="672"/>
          </a:xfrm>
        </p:grpSpPr>
        <p:sp>
          <p:nvSpPr>
            <p:cNvPr id="35" name="Rectangle 21"/>
            <p:cNvSpPr>
              <a:spLocks noChangeArrowheads="1"/>
            </p:cNvSpPr>
            <p:nvPr/>
          </p:nvSpPr>
          <p:spPr bwMode="auto">
            <a:xfrm>
              <a:off x="3264" y="2016"/>
              <a:ext cx="288" cy="192"/>
            </a:xfrm>
            <a:prstGeom prst="rect">
              <a:avLst/>
            </a:prstGeom>
            <a:noFill/>
            <a:ln w="28575">
              <a:solidFill>
                <a:srgbClr val="FFFF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33399"/>
                </a:solidFill>
                <a:effectLst/>
                <a:uLnTx/>
                <a:uFillTx/>
                <a:latin typeface="Tahoma"/>
                <a:ea typeface="+mn-ea"/>
                <a:cs typeface="+mn-cs"/>
              </a:endParaRPr>
            </a:p>
          </p:txBody>
        </p:sp>
        <p:sp>
          <p:nvSpPr>
            <p:cNvPr id="36" name="Text Box 22"/>
            <p:cNvSpPr txBox="1">
              <a:spLocks noChangeArrowheads="1"/>
            </p:cNvSpPr>
            <p:nvPr/>
          </p:nvSpPr>
          <p:spPr bwMode="auto">
            <a:xfrm>
              <a:off x="3840" y="1536"/>
              <a:ext cx="748"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rgbClr val="FFFF00"/>
                  </a:solidFill>
                  <a:effectLst/>
                  <a:uLnTx/>
                  <a:uFillTx/>
                  <a:latin typeface="Arial" charset="0"/>
                  <a:ea typeface="MS PGothic" charset="0"/>
                </a:rPr>
                <a:t>USB Jack</a:t>
              </a:r>
            </a:p>
          </p:txBody>
        </p:sp>
        <p:sp>
          <p:nvSpPr>
            <p:cNvPr id="37" name="Line 23"/>
            <p:cNvSpPr>
              <a:spLocks noChangeShapeType="1"/>
            </p:cNvSpPr>
            <p:nvPr/>
          </p:nvSpPr>
          <p:spPr bwMode="auto">
            <a:xfrm flipH="1">
              <a:off x="3552" y="1728"/>
              <a:ext cx="384" cy="288"/>
            </a:xfrm>
            <a:prstGeom prst="line">
              <a:avLst/>
            </a:prstGeom>
            <a:noFill/>
            <a:ln w="28575">
              <a:solidFill>
                <a:srgbClr val="FFFF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Tahoma"/>
                <a:ea typeface="+mn-ea"/>
                <a:cs typeface="+mn-cs"/>
              </a:endParaRPr>
            </a:p>
          </p:txBody>
        </p:sp>
      </p:grpSp>
      <p:grpSp>
        <p:nvGrpSpPr>
          <p:cNvPr id="38" name="Group 47"/>
          <p:cNvGrpSpPr>
            <a:grpSpLocks/>
          </p:cNvGrpSpPr>
          <p:nvPr/>
        </p:nvGrpSpPr>
        <p:grpSpPr bwMode="auto">
          <a:xfrm>
            <a:off x="5538788" y="3233738"/>
            <a:ext cx="2392362" cy="984250"/>
            <a:chOff x="3489" y="2316"/>
            <a:chExt cx="1507" cy="620"/>
          </a:xfrm>
        </p:grpSpPr>
        <p:sp>
          <p:nvSpPr>
            <p:cNvPr id="39" name="Rectangle 24"/>
            <p:cNvSpPr>
              <a:spLocks noChangeArrowheads="1"/>
            </p:cNvSpPr>
            <p:nvPr/>
          </p:nvSpPr>
          <p:spPr bwMode="auto">
            <a:xfrm>
              <a:off x="3489" y="2696"/>
              <a:ext cx="288" cy="240"/>
            </a:xfrm>
            <a:prstGeom prst="rect">
              <a:avLst/>
            </a:prstGeom>
            <a:noFill/>
            <a:ln w="28575">
              <a:solidFill>
                <a:srgbClr val="FFFF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00"/>
                </a:solidFill>
                <a:effectLst/>
                <a:uLnTx/>
                <a:uFillTx/>
                <a:latin typeface="Tahoma"/>
                <a:ea typeface="+mn-ea"/>
                <a:cs typeface="+mn-cs"/>
              </a:endParaRPr>
            </a:p>
          </p:txBody>
        </p:sp>
        <p:sp>
          <p:nvSpPr>
            <p:cNvPr id="40" name="Text Box 25"/>
            <p:cNvSpPr txBox="1">
              <a:spLocks noChangeArrowheads="1"/>
            </p:cNvSpPr>
            <p:nvPr/>
          </p:nvSpPr>
          <p:spPr bwMode="auto">
            <a:xfrm>
              <a:off x="3846" y="2316"/>
              <a:ext cx="1150" cy="4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rgbClr val="FFFF00"/>
                  </a:solidFill>
                  <a:effectLst/>
                  <a:uLnTx/>
                  <a:uFillTx/>
                  <a:latin typeface="Arial" charset="0"/>
                  <a:ea typeface="MS PGothic" charset="0"/>
                </a:rPr>
                <a:t>Virtex-II Pro</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rgbClr val="FFFF00"/>
                  </a:solidFill>
                  <a:effectLst/>
                  <a:uLnTx/>
                  <a:uFillTx/>
                  <a:latin typeface="Arial" charset="0"/>
                  <a:ea typeface="MS PGothic" charset="0"/>
                </a:rPr>
                <a:t>(USB controller)</a:t>
              </a:r>
            </a:p>
          </p:txBody>
        </p:sp>
        <p:sp>
          <p:nvSpPr>
            <p:cNvPr id="41" name="Line 26"/>
            <p:cNvSpPr>
              <a:spLocks noChangeShapeType="1"/>
            </p:cNvSpPr>
            <p:nvPr/>
          </p:nvSpPr>
          <p:spPr bwMode="auto">
            <a:xfrm flipH="1">
              <a:off x="3738" y="2529"/>
              <a:ext cx="198" cy="153"/>
            </a:xfrm>
            <a:prstGeom prst="line">
              <a:avLst/>
            </a:prstGeom>
            <a:noFill/>
            <a:ln w="28575">
              <a:solidFill>
                <a:srgbClr val="FFFF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Tahoma"/>
                <a:ea typeface="+mn-ea"/>
                <a:cs typeface="+mn-cs"/>
              </a:endParaRPr>
            </a:p>
          </p:txBody>
        </p:sp>
      </p:grpSp>
      <p:sp>
        <p:nvSpPr>
          <p:cNvPr id="42" name="Rectangle 27"/>
          <p:cNvSpPr>
            <a:spLocks noChangeArrowheads="1"/>
          </p:cNvSpPr>
          <p:nvPr/>
        </p:nvSpPr>
        <p:spPr bwMode="auto">
          <a:xfrm>
            <a:off x="5232400" y="4533900"/>
            <a:ext cx="838200" cy="838200"/>
          </a:xfrm>
          <a:prstGeom prst="rect">
            <a:avLst/>
          </a:prstGeom>
          <a:noFill/>
          <a:ln w="28575">
            <a:solidFill>
              <a:srgbClr val="FFFF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00"/>
              </a:solidFill>
              <a:effectLst/>
              <a:uLnTx/>
              <a:uFillTx/>
              <a:latin typeface="Tahoma"/>
              <a:ea typeface="+mn-ea"/>
              <a:cs typeface="+mn-cs"/>
            </a:endParaRPr>
          </a:p>
        </p:txBody>
      </p:sp>
      <p:sp>
        <p:nvSpPr>
          <p:cNvPr id="43" name="Text Box 28"/>
          <p:cNvSpPr txBox="1">
            <a:spLocks noChangeArrowheads="1"/>
          </p:cNvSpPr>
          <p:nvPr/>
        </p:nvSpPr>
        <p:spPr bwMode="auto">
          <a:xfrm>
            <a:off x="2857500" y="4021138"/>
            <a:ext cx="2038350"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rgbClr val="FFFF00"/>
                </a:solidFill>
                <a:effectLst/>
                <a:uLnTx/>
                <a:uFillTx/>
                <a:latin typeface="Arial" charset="0"/>
                <a:ea typeface="MS PGothic" charset="0"/>
              </a:rPr>
              <a:t>Virtex-V FPGA</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rgbClr val="FFFF00"/>
                </a:solidFill>
                <a:effectLst/>
                <a:uLnTx/>
                <a:uFillTx/>
                <a:latin typeface="Arial" charset="0"/>
                <a:ea typeface="MS PGothic" charset="0"/>
              </a:rPr>
              <a:t>(NAND Controller)</a:t>
            </a:r>
          </a:p>
        </p:txBody>
      </p:sp>
      <p:sp>
        <p:nvSpPr>
          <p:cNvPr id="44" name="Line 29"/>
          <p:cNvSpPr>
            <a:spLocks noChangeShapeType="1"/>
          </p:cNvSpPr>
          <p:nvPr/>
        </p:nvSpPr>
        <p:spPr bwMode="auto">
          <a:xfrm>
            <a:off x="4000500" y="4586288"/>
            <a:ext cx="1219200" cy="381000"/>
          </a:xfrm>
          <a:prstGeom prst="line">
            <a:avLst/>
          </a:prstGeom>
          <a:noFill/>
          <a:ln w="28575">
            <a:solidFill>
              <a:srgbClr val="FFFF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Tahoma"/>
              <a:ea typeface="+mn-ea"/>
              <a:cs typeface="+mn-cs"/>
            </a:endParaRPr>
          </a:p>
        </p:txBody>
      </p:sp>
      <p:sp>
        <p:nvSpPr>
          <p:cNvPr id="45" name="Rectangle 30"/>
          <p:cNvSpPr>
            <a:spLocks noChangeArrowheads="1"/>
          </p:cNvSpPr>
          <p:nvPr/>
        </p:nvSpPr>
        <p:spPr bwMode="auto">
          <a:xfrm>
            <a:off x="6629400" y="4738688"/>
            <a:ext cx="381000" cy="228600"/>
          </a:xfrm>
          <a:prstGeom prst="rect">
            <a:avLst/>
          </a:prstGeom>
          <a:noFill/>
          <a:ln w="28575">
            <a:solidFill>
              <a:srgbClr val="FFFF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33399"/>
              </a:solidFill>
              <a:effectLst/>
              <a:uLnTx/>
              <a:uFillTx/>
              <a:latin typeface="Tahoma"/>
              <a:ea typeface="+mn-ea"/>
              <a:cs typeface="+mn-cs"/>
            </a:endParaRPr>
          </a:p>
        </p:txBody>
      </p:sp>
      <p:sp>
        <p:nvSpPr>
          <p:cNvPr id="46" name="Line 32"/>
          <p:cNvSpPr>
            <a:spLocks noChangeShapeType="1"/>
          </p:cNvSpPr>
          <p:nvPr/>
        </p:nvSpPr>
        <p:spPr bwMode="auto">
          <a:xfrm flipH="1">
            <a:off x="6858000" y="4357688"/>
            <a:ext cx="228600" cy="381000"/>
          </a:xfrm>
          <a:prstGeom prst="line">
            <a:avLst/>
          </a:prstGeom>
          <a:noFill/>
          <a:ln w="28575">
            <a:solidFill>
              <a:srgbClr val="FFFF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Tahoma"/>
              <a:ea typeface="+mn-ea"/>
              <a:cs typeface="+mn-cs"/>
            </a:endParaRPr>
          </a:p>
        </p:txBody>
      </p:sp>
      <p:grpSp>
        <p:nvGrpSpPr>
          <p:cNvPr id="47" name="Group 37"/>
          <p:cNvGrpSpPr>
            <a:grpSpLocks/>
          </p:cNvGrpSpPr>
          <p:nvPr/>
        </p:nvGrpSpPr>
        <p:grpSpPr bwMode="auto">
          <a:xfrm>
            <a:off x="228600" y="2833688"/>
            <a:ext cx="6858000" cy="2895600"/>
            <a:chOff x="144" y="2064"/>
            <a:chExt cx="4320" cy="1824"/>
          </a:xfrm>
        </p:grpSpPr>
        <p:sp>
          <p:nvSpPr>
            <p:cNvPr id="48" name="Rectangle 33"/>
            <p:cNvSpPr>
              <a:spLocks noChangeArrowheads="1"/>
            </p:cNvSpPr>
            <p:nvPr/>
          </p:nvSpPr>
          <p:spPr bwMode="auto">
            <a:xfrm>
              <a:off x="1056" y="2400"/>
              <a:ext cx="3408" cy="1488"/>
            </a:xfrm>
            <a:prstGeom prst="rect">
              <a:avLst/>
            </a:prstGeom>
            <a:noFill/>
            <a:ln w="28575">
              <a:solidFill>
                <a:srgbClr val="0000FF"/>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66CC"/>
                </a:solidFill>
                <a:effectLst/>
                <a:uLnTx/>
                <a:uFillTx/>
                <a:latin typeface="Tahoma"/>
                <a:ea typeface="+mn-ea"/>
                <a:cs typeface="+mn-cs"/>
              </a:endParaRPr>
            </a:p>
          </p:txBody>
        </p:sp>
        <p:sp>
          <p:nvSpPr>
            <p:cNvPr id="49" name="Text Box 34"/>
            <p:cNvSpPr txBox="1">
              <a:spLocks noChangeArrowheads="1"/>
            </p:cNvSpPr>
            <p:nvPr/>
          </p:nvSpPr>
          <p:spPr bwMode="auto">
            <a:xfrm>
              <a:off x="144" y="2064"/>
              <a:ext cx="1628"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rgbClr val="0000FF"/>
                  </a:solidFill>
                  <a:effectLst/>
                  <a:uLnTx/>
                  <a:uFillTx/>
                  <a:latin typeface="Arial" charset="0"/>
                  <a:ea typeface="MS PGothic" charset="0"/>
                </a:rPr>
                <a:t>HAPS-52 Mother Board</a:t>
              </a:r>
            </a:p>
          </p:txBody>
        </p:sp>
        <p:sp>
          <p:nvSpPr>
            <p:cNvPr id="50" name="Line 35"/>
            <p:cNvSpPr>
              <a:spLocks noChangeShapeType="1"/>
            </p:cNvSpPr>
            <p:nvPr/>
          </p:nvSpPr>
          <p:spPr bwMode="auto">
            <a:xfrm>
              <a:off x="480" y="2256"/>
              <a:ext cx="528" cy="864"/>
            </a:xfrm>
            <a:prstGeom prst="line">
              <a:avLst/>
            </a:prstGeom>
            <a:noFill/>
            <a:ln w="28575">
              <a:solidFill>
                <a:srgbClr val="0000FF"/>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Tahoma"/>
                <a:ea typeface="+mn-ea"/>
                <a:cs typeface="+mn-cs"/>
              </a:endParaRPr>
            </a:p>
          </p:txBody>
        </p:sp>
      </p:grpSp>
      <p:grpSp>
        <p:nvGrpSpPr>
          <p:cNvPr id="51" name="Group 41"/>
          <p:cNvGrpSpPr>
            <a:grpSpLocks/>
          </p:cNvGrpSpPr>
          <p:nvPr/>
        </p:nvGrpSpPr>
        <p:grpSpPr bwMode="auto">
          <a:xfrm>
            <a:off x="3276600" y="1309688"/>
            <a:ext cx="2819400" cy="3048000"/>
            <a:chOff x="2064" y="1104"/>
            <a:chExt cx="1776" cy="1920"/>
          </a:xfrm>
        </p:grpSpPr>
        <p:sp>
          <p:nvSpPr>
            <p:cNvPr id="52" name="Rectangle 38"/>
            <p:cNvSpPr>
              <a:spLocks noChangeArrowheads="1"/>
            </p:cNvSpPr>
            <p:nvPr/>
          </p:nvSpPr>
          <p:spPr bwMode="auto">
            <a:xfrm>
              <a:off x="3216" y="1680"/>
              <a:ext cx="624" cy="1344"/>
            </a:xfrm>
            <a:prstGeom prst="rect">
              <a:avLst/>
            </a:prstGeom>
            <a:noFill/>
            <a:ln w="28575">
              <a:solidFill>
                <a:srgbClr val="0000FF"/>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33399"/>
                </a:solidFill>
                <a:effectLst/>
                <a:uLnTx/>
                <a:uFillTx/>
                <a:latin typeface="Tahoma"/>
                <a:ea typeface="+mn-ea"/>
                <a:cs typeface="+mn-cs"/>
              </a:endParaRPr>
            </a:p>
          </p:txBody>
        </p:sp>
        <p:sp>
          <p:nvSpPr>
            <p:cNvPr id="53" name="Text Box 39"/>
            <p:cNvSpPr txBox="1">
              <a:spLocks noChangeArrowheads="1"/>
            </p:cNvSpPr>
            <p:nvPr/>
          </p:nvSpPr>
          <p:spPr bwMode="auto">
            <a:xfrm>
              <a:off x="2064" y="1104"/>
              <a:ext cx="1468"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rgbClr val="0000FF"/>
                  </a:solidFill>
                  <a:effectLst/>
                  <a:uLnTx/>
                  <a:uFillTx/>
                  <a:latin typeface="Arial" charset="0"/>
                  <a:ea typeface="MS PGothic" charset="0"/>
                </a:rPr>
                <a:t>USB Daughter Board</a:t>
              </a:r>
            </a:p>
          </p:txBody>
        </p:sp>
        <p:sp>
          <p:nvSpPr>
            <p:cNvPr id="54" name="Line 40"/>
            <p:cNvSpPr>
              <a:spLocks noChangeShapeType="1"/>
            </p:cNvSpPr>
            <p:nvPr/>
          </p:nvSpPr>
          <p:spPr bwMode="auto">
            <a:xfrm>
              <a:off x="2688" y="1296"/>
              <a:ext cx="528" cy="384"/>
            </a:xfrm>
            <a:prstGeom prst="line">
              <a:avLst/>
            </a:prstGeom>
            <a:noFill/>
            <a:ln w="28575">
              <a:solidFill>
                <a:srgbClr val="0000FF"/>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Tahoma"/>
                <a:ea typeface="+mn-ea"/>
                <a:cs typeface="+mn-cs"/>
              </a:endParaRPr>
            </a:p>
          </p:txBody>
        </p:sp>
      </p:grpSp>
      <p:grpSp>
        <p:nvGrpSpPr>
          <p:cNvPr id="55" name="Group 45"/>
          <p:cNvGrpSpPr>
            <a:grpSpLocks/>
          </p:cNvGrpSpPr>
          <p:nvPr/>
        </p:nvGrpSpPr>
        <p:grpSpPr bwMode="auto">
          <a:xfrm>
            <a:off x="6172201" y="4433889"/>
            <a:ext cx="2852738" cy="1809750"/>
            <a:chOff x="3888" y="3072"/>
            <a:chExt cx="1797" cy="1140"/>
          </a:xfrm>
        </p:grpSpPr>
        <p:sp>
          <p:nvSpPr>
            <p:cNvPr id="56" name="Rectangle 42"/>
            <p:cNvSpPr>
              <a:spLocks noChangeArrowheads="1"/>
            </p:cNvSpPr>
            <p:nvPr/>
          </p:nvSpPr>
          <p:spPr bwMode="auto">
            <a:xfrm>
              <a:off x="3888" y="3072"/>
              <a:ext cx="528" cy="768"/>
            </a:xfrm>
            <a:prstGeom prst="rect">
              <a:avLst/>
            </a:prstGeom>
            <a:noFill/>
            <a:ln w="28575">
              <a:solidFill>
                <a:srgbClr val="0000FF"/>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33399"/>
                </a:solidFill>
                <a:effectLst/>
                <a:uLnTx/>
                <a:uFillTx/>
                <a:latin typeface="Tahoma"/>
                <a:ea typeface="+mn-ea"/>
                <a:cs typeface="+mn-cs"/>
              </a:endParaRPr>
            </a:p>
          </p:txBody>
        </p:sp>
        <p:sp>
          <p:nvSpPr>
            <p:cNvPr id="57" name="Text Box 43"/>
            <p:cNvSpPr txBox="1">
              <a:spLocks noChangeArrowheads="1"/>
            </p:cNvSpPr>
            <p:nvPr/>
          </p:nvSpPr>
          <p:spPr bwMode="auto">
            <a:xfrm>
              <a:off x="4105" y="3981"/>
              <a:ext cx="1580"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0000FF"/>
                  </a:solidFill>
                  <a:effectLst/>
                  <a:uLnTx/>
                  <a:uFillTx/>
                  <a:latin typeface="Arial" charset="0"/>
                  <a:ea typeface="MS PGothic" charset="0"/>
                </a:rPr>
                <a:t>NAND Daughter Board</a:t>
              </a:r>
            </a:p>
          </p:txBody>
        </p:sp>
        <p:sp>
          <p:nvSpPr>
            <p:cNvPr id="58" name="Line 44"/>
            <p:cNvSpPr>
              <a:spLocks noChangeShapeType="1"/>
            </p:cNvSpPr>
            <p:nvPr/>
          </p:nvSpPr>
          <p:spPr bwMode="auto">
            <a:xfrm flipH="1" flipV="1">
              <a:off x="4176" y="3840"/>
              <a:ext cx="384" cy="192"/>
            </a:xfrm>
            <a:prstGeom prst="line">
              <a:avLst/>
            </a:prstGeom>
            <a:noFill/>
            <a:ln w="28575">
              <a:solidFill>
                <a:srgbClr val="0000FF"/>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Tahoma"/>
                <a:ea typeface="+mn-ea"/>
                <a:cs typeface="+mn-cs"/>
              </a:endParaRPr>
            </a:p>
          </p:txBody>
        </p:sp>
      </p:grpSp>
      <p:sp>
        <p:nvSpPr>
          <p:cNvPr id="59" name="Rectangle 32"/>
          <p:cNvSpPr>
            <a:spLocks noChangeArrowheads="1"/>
          </p:cNvSpPr>
          <p:nvPr/>
        </p:nvSpPr>
        <p:spPr bwMode="auto">
          <a:xfrm>
            <a:off x="6388100" y="4511675"/>
            <a:ext cx="366713" cy="120650"/>
          </a:xfrm>
          <a:prstGeom prst="rect">
            <a:avLst/>
          </a:prstGeom>
          <a:solidFill>
            <a:srgbClr val="317131"/>
          </a:solidFill>
          <a:ln w="9525">
            <a:solidFill>
              <a:srgbClr val="006600"/>
            </a:solidFill>
            <a:round/>
            <a:headEnd/>
            <a:tailEnd/>
          </a:ln>
        </p:spPr>
        <p:txBody>
          <a:bodyPr/>
          <a:lstStyle/>
          <a:p>
            <a:pPr marL="0" marR="0" lvl="0" indent="0" algn="l" defTabSz="914400" rtl="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Tahoma"/>
              <a:ea typeface="+mn-ea"/>
              <a:cs typeface="+mn-cs"/>
            </a:endParaRPr>
          </a:p>
        </p:txBody>
      </p:sp>
      <p:sp>
        <p:nvSpPr>
          <p:cNvPr id="60" name="Text Box 31"/>
          <p:cNvSpPr txBox="1">
            <a:spLocks noChangeArrowheads="1"/>
          </p:cNvSpPr>
          <p:nvPr/>
        </p:nvSpPr>
        <p:spPr bwMode="auto">
          <a:xfrm>
            <a:off x="6400800" y="3805238"/>
            <a:ext cx="1466850" cy="646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00"/>
                </a:solidFill>
                <a:effectLst/>
                <a:uLnTx/>
                <a:uFillTx/>
                <a:latin typeface="Arial" charset="0"/>
                <a:ea typeface="MS PGothic" charset="0"/>
              </a:rPr>
              <a:t>1x-nm</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00"/>
                </a:solidFill>
                <a:effectLst/>
                <a:uLnTx/>
                <a:uFillTx/>
                <a:latin typeface="Arial" charset="0"/>
                <a:ea typeface="MS PGothic" charset="0"/>
              </a:rPr>
              <a:t>NAND Flash</a:t>
            </a:r>
          </a:p>
        </p:txBody>
      </p:sp>
      <p:sp>
        <p:nvSpPr>
          <p:cNvPr id="61" name="Rectangle 60"/>
          <p:cNvSpPr/>
          <p:nvPr/>
        </p:nvSpPr>
        <p:spPr>
          <a:xfrm>
            <a:off x="0" y="5877272"/>
            <a:ext cx="6588224" cy="52322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6633"/>
                </a:solidFill>
                <a:effectLst/>
                <a:uLnTx/>
                <a:uFillTx/>
                <a:latin typeface="Tahoma"/>
                <a:ea typeface="+mn-ea"/>
                <a:cs typeface="+mn-cs"/>
              </a:rPr>
              <a:t>[DATE 2012, ICCD 2012, DATE 2013, ITJ 2013, ICCD 2013, SIGMETRICS 2014, HPCA 2015, DSN 2015, MSST 2015, JSAC 2016, HPCA 2017, DFRWS 2017]</a:t>
            </a:r>
            <a:endParaRPr kumimoji="0" lang="en-US" sz="1400" b="0" i="0" u="none" strike="noStrike" kern="1200" cap="none" spc="0" normalizeH="0" baseline="0" noProof="0" dirty="0">
              <a:ln>
                <a:noFill/>
              </a:ln>
              <a:solidFill>
                <a:srgbClr val="000000"/>
              </a:solidFill>
              <a:effectLst/>
              <a:uLnTx/>
              <a:uFillTx/>
              <a:latin typeface="Tahoma"/>
              <a:ea typeface="+mn-ea"/>
              <a:cs typeface="+mn-cs"/>
            </a:endParaRPr>
          </a:p>
        </p:txBody>
      </p:sp>
      <p:sp>
        <p:nvSpPr>
          <p:cNvPr id="62" name="Rectangle 2"/>
          <p:cNvSpPr>
            <a:spLocks noChangeArrowheads="1"/>
          </p:cNvSpPr>
          <p:nvPr/>
        </p:nvSpPr>
        <p:spPr bwMode="auto">
          <a:xfrm>
            <a:off x="1447800" y="6427788"/>
            <a:ext cx="7696200" cy="338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Tahoma"/>
                <a:ea typeface="+mn-ea"/>
                <a:cs typeface="+mn-cs"/>
              </a:rPr>
              <a:t>Cai et al., </a:t>
            </a:r>
            <a:r>
              <a:rPr kumimoji="0" lang="en-US" sz="1600" b="0" i="0" u="none" strike="noStrike" kern="1200" cap="none" spc="0" normalizeH="0" baseline="0" noProof="0" dirty="0">
                <a:ln>
                  <a:noFill/>
                </a:ln>
                <a:solidFill>
                  <a:srgbClr val="0000FF"/>
                </a:solidFill>
                <a:effectLst/>
                <a:uLnTx/>
                <a:uFillTx/>
                <a:latin typeface="Tahoma"/>
                <a:ea typeface="+mn-ea"/>
                <a:cs typeface="+mn-cs"/>
              </a:rPr>
              <a:t>FPGA-based Solid-State Drive prototyping platform, </a:t>
            </a:r>
            <a:r>
              <a:rPr kumimoji="0" lang="en-US" sz="1600" b="0" i="0" u="none" strike="noStrike" kern="1200" cap="none" spc="0" normalizeH="0" baseline="0" noProof="0" dirty="0">
                <a:ln>
                  <a:noFill/>
                </a:ln>
                <a:solidFill>
                  <a:srgbClr val="000000"/>
                </a:solidFill>
                <a:effectLst/>
                <a:uLnTx/>
                <a:uFillTx/>
                <a:latin typeface="Tahoma"/>
                <a:ea typeface="+mn-ea"/>
                <a:cs typeface="+mn-cs"/>
              </a:rPr>
              <a:t>FCCM 2011.</a:t>
            </a:r>
          </a:p>
        </p:txBody>
      </p:sp>
    </p:spTree>
    <p:extLst>
      <p:ext uri="{BB962C8B-B14F-4D97-AF65-F5344CB8AC3E}">
        <p14:creationId xmlns:p14="http://schemas.microsoft.com/office/powerpoint/2010/main" val="3508412620"/>
      </p:ext>
    </p:extLst>
  </p:cSld>
  <p:clrMapOvr>
    <a:masterClrMapping/>
  </p:clrMapOvr>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noAutofit/>
          </a:bodyPr>
          <a:lstStyle/>
          <a:p>
            <a:r>
              <a:rPr lang="en-US" dirty="0"/>
              <a:t>DRAM Latency Is Critical for Performance</a:t>
            </a:r>
          </a:p>
        </p:txBody>
      </p:sp>
      <p:sp>
        <p:nvSpPr>
          <p:cNvPr id="15" name="TextBox 14"/>
          <p:cNvSpPr txBox="1"/>
          <p:nvPr/>
        </p:nvSpPr>
        <p:spPr>
          <a:xfrm>
            <a:off x="448964" y="5361579"/>
            <a:ext cx="4652211" cy="1015663"/>
          </a:xfrm>
          <a:prstGeom prst="rect">
            <a:avLst/>
          </a:prstGeom>
          <a:noFill/>
        </p:spPr>
        <p:txBody>
          <a:bodyPr wrap="square" rtlCol="0">
            <a:spAutoFit/>
          </a:bodyPr>
          <a:lstStyle/>
          <a:p>
            <a:r>
              <a:rPr lang="en-US" sz="2400" b="1" dirty="0">
                <a:solidFill>
                  <a:prstClr val="black"/>
                </a:solidFill>
                <a:latin typeface="Gill Sans MT"/>
              </a:rPr>
              <a:t>In-Memory Data Analytics </a:t>
            </a:r>
          </a:p>
          <a:p>
            <a:r>
              <a:rPr lang="en-US" dirty="0">
                <a:solidFill>
                  <a:prstClr val="black">
                    <a:lumMod val="50000"/>
                    <a:lumOff val="50000"/>
                  </a:prstClr>
                </a:solidFill>
                <a:latin typeface="Gill Sans MT"/>
              </a:rPr>
              <a:t>[Clapp+ (</a:t>
            </a:r>
            <a:r>
              <a:rPr lang="en-US" b="1" dirty="0">
                <a:solidFill>
                  <a:prstClr val="black">
                    <a:lumMod val="50000"/>
                    <a:lumOff val="50000"/>
                  </a:prstClr>
                </a:solidFill>
                <a:latin typeface="Gill Sans MT"/>
              </a:rPr>
              <a:t>Intel</a:t>
            </a:r>
            <a:r>
              <a:rPr lang="en-US" dirty="0">
                <a:solidFill>
                  <a:prstClr val="black">
                    <a:lumMod val="50000"/>
                    <a:lumOff val="50000"/>
                  </a:prstClr>
                </a:solidFill>
                <a:latin typeface="Gill Sans MT"/>
              </a:rPr>
              <a:t>), IISWC’15;  </a:t>
            </a:r>
          </a:p>
          <a:p>
            <a:pPr marL="63500" indent="-63500"/>
            <a:r>
              <a:rPr lang="en-US" dirty="0">
                <a:solidFill>
                  <a:prstClr val="black">
                    <a:lumMod val="50000"/>
                    <a:lumOff val="50000"/>
                  </a:prstClr>
                </a:solidFill>
                <a:latin typeface="Gill Sans MT"/>
              </a:rPr>
              <a:t>	Awan+, BDCloud’15]</a:t>
            </a:r>
          </a:p>
        </p:txBody>
      </p:sp>
      <p:sp>
        <p:nvSpPr>
          <p:cNvPr id="16" name="TextBox 15"/>
          <p:cNvSpPr txBox="1"/>
          <p:nvPr/>
        </p:nvSpPr>
        <p:spPr>
          <a:xfrm>
            <a:off x="4836963" y="5361579"/>
            <a:ext cx="3618587" cy="738664"/>
          </a:xfrm>
          <a:prstGeom prst="rect">
            <a:avLst/>
          </a:prstGeom>
          <a:noFill/>
        </p:spPr>
        <p:txBody>
          <a:bodyPr wrap="square" rtlCol="0">
            <a:spAutoFit/>
          </a:bodyPr>
          <a:lstStyle/>
          <a:p>
            <a:r>
              <a:rPr lang="en-US" sz="2400" b="1" dirty="0">
                <a:solidFill>
                  <a:prstClr val="black"/>
                </a:solidFill>
                <a:latin typeface="Gill Sans MT"/>
              </a:rPr>
              <a:t>Datacenter Workloads </a:t>
            </a:r>
            <a:br>
              <a:rPr lang="en-US" sz="2400" b="1" dirty="0">
                <a:solidFill>
                  <a:prstClr val="black"/>
                </a:solidFill>
                <a:latin typeface="Gill Sans MT"/>
              </a:rPr>
            </a:br>
            <a:r>
              <a:rPr lang="en-US" dirty="0">
                <a:solidFill>
                  <a:prstClr val="black">
                    <a:lumMod val="50000"/>
                    <a:lumOff val="50000"/>
                  </a:prstClr>
                </a:solidFill>
                <a:latin typeface="Gill Sans MT"/>
              </a:rPr>
              <a:t>[</a:t>
            </a:r>
            <a:r>
              <a:rPr lang="en-US" dirty="0" err="1">
                <a:solidFill>
                  <a:prstClr val="black">
                    <a:lumMod val="50000"/>
                    <a:lumOff val="50000"/>
                  </a:prstClr>
                </a:solidFill>
                <a:latin typeface="Gill Sans MT"/>
              </a:rPr>
              <a:t>Kanev</a:t>
            </a:r>
            <a:r>
              <a:rPr lang="en-US" dirty="0">
                <a:solidFill>
                  <a:prstClr val="black">
                    <a:lumMod val="50000"/>
                    <a:lumOff val="50000"/>
                  </a:prstClr>
                </a:solidFill>
                <a:latin typeface="Gill Sans MT"/>
              </a:rPr>
              <a:t>+ (</a:t>
            </a:r>
            <a:r>
              <a:rPr lang="en-US" b="1" dirty="0">
                <a:solidFill>
                  <a:prstClr val="black">
                    <a:lumMod val="50000"/>
                    <a:lumOff val="50000"/>
                  </a:prstClr>
                </a:solidFill>
                <a:latin typeface="Gill Sans MT"/>
              </a:rPr>
              <a:t>Google</a:t>
            </a:r>
            <a:r>
              <a:rPr lang="en-US" dirty="0">
                <a:solidFill>
                  <a:prstClr val="black">
                    <a:lumMod val="50000"/>
                    <a:lumOff val="50000"/>
                  </a:prstClr>
                </a:solidFill>
                <a:latin typeface="Gill Sans MT"/>
              </a:rPr>
              <a:t>), ISCA’15]</a:t>
            </a:r>
          </a:p>
        </p:txBody>
      </p:sp>
      <p:pic>
        <p:nvPicPr>
          <p:cNvPr id="17" name="Picture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511236" y="1054202"/>
            <a:ext cx="1362886" cy="1362886"/>
          </a:xfrm>
          <a:prstGeom prst="rect">
            <a:avLst/>
          </a:prstGeom>
        </p:spPr>
      </p:pic>
      <p:sp>
        <p:nvSpPr>
          <p:cNvPr id="18" name="TextBox 17"/>
          <p:cNvSpPr txBox="1"/>
          <p:nvPr/>
        </p:nvSpPr>
        <p:spPr>
          <a:xfrm>
            <a:off x="448964" y="2656133"/>
            <a:ext cx="3460499" cy="1015663"/>
          </a:xfrm>
          <a:prstGeom prst="rect">
            <a:avLst/>
          </a:prstGeom>
          <a:noFill/>
        </p:spPr>
        <p:txBody>
          <a:bodyPr wrap="none" rtlCol="0">
            <a:spAutoFit/>
          </a:bodyPr>
          <a:lstStyle/>
          <a:p>
            <a:r>
              <a:rPr lang="en-US" sz="2400" b="1" dirty="0">
                <a:solidFill>
                  <a:prstClr val="black"/>
                </a:solidFill>
                <a:latin typeface="Gill Sans MT"/>
              </a:rPr>
              <a:t>In-memory Databases </a:t>
            </a:r>
          </a:p>
          <a:p>
            <a:pPr marL="63500" indent="-63500"/>
            <a:r>
              <a:rPr lang="en-US" dirty="0">
                <a:solidFill>
                  <a:prstClr val="black">
                    <a:lumMod val="50000"/>
                    <a:lumOff val="50000"/>
                  </a:prstClr>
                </a:solidFill>
                <a:latin typeface="Gill Sans MT"/>
              </a:rPr>
              <a:t>[Mao+, EuroSys’12; </a:t>
            </a:r>
            <a:br>
              <a:rPr lang="en-US" dirty="0">
                <a:solidFill>
                  <a:prstClr val="black">
                    <a:lumMod val="50000"/>
                    <a:lumOff val="50000"/>
                  </a:prstClr>
                </a:solidFill>
                <a:latin typeface="Gill Sans MT"/>
              </a:rPr>
            </a:br>
            <a:r>
              <a:rPr lang="en-US" dirty="0">
                <a:solidFill>
                  <a:prstClr val="black">
                    <a:lumMod val="50000"/>
                    <a:lumOff val="50000"/>
                  </a:prstClr>
                </a:solidFill>
                <a:latin typeface="Gill Sans MT"/>
              </a:rPr>
              <a:t>Clapp+ (</a:t>
            </a:r>
            <a:r>
              <a:rPr lang="en-US" b="1" dirty="0">
                <a:solidFill>
                  <a:prstClr val="black">
                    <a:lumMod val="50000"/>
                    <a:lumOff val="50000"/>
                  </a:prstClr>
                </a:solidFill>
                <a:latin typeface="Gill Sans MT"/>
              </a:rPr>
              <a:t>Intel</a:t>
            </a:r>
            <a:r>
              <a:rPr lang="en-US" dirty="0">
                <a:solidFill>
                  <a:prstClr val="black">
                    <a:lumMod val="50000"/>
                    <a:lumOff val="50000"/>
                  </a:prstClr>
                </a:solidFill>
                <a:latin typeface="Gill Sans MT"/>
              </a:rPr>
              <a:t>), IISWC’15]</a:t>
            </a:r>
          </a:p>
        </p:txBody>
      </p:sp>
      <p:pic>
        <p:nvPicPr>
          <p:cNvPr id="19" name="Picture 1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567081" y="836712"/>
            <a:ext cx="1872533" cy="1872533"/>
          </a:xfrm>
          <a:prstGeom prst="rect">
            <a:avLst/>
          </a:prstGeom>
        </p:spPr>
      </p:pic>
      <p:sp>
        <p:nvSpPr>
          <p:cNvPr id="22" name="TextBox 21"/>
          <p:cNvSpPr txBox="1"/>
          <p:nvPr/>
        </p:nvSpPr>
        <p:spPr>
          <a:xfrm>
            <a:off x="4836963" y="2656133"/>
            <a:ext cx="3607975" cy="738664"/>
          </a:xfrm>
          <a:prstGeom prst="rect">
            <a:avLst/>
          </a:prstGeom>
          <a:noFill/>
        </p:spPr>
        <p:txBody>
          <a:bodyPr wrap="none" rtlCol="0">
            <a:spAutoFit/>
          </a:bodyPr>
          <a:lstStyle/>
          <a:p>
            <a:r>
              <a:rPr lang="en-US" sz="2400" b="1" dirty="0">
                <a:solidFill>
                  <a:prstClr val="black"/>
                </a:solidFill>
                <a:latin typeface="Gill Sans MT"/>
              </a:rPr>
              <a:t>Graph/Tree Processing </a:t>
            </a:r>
          </a:p>
          <a:p>
            <a:r>
              <a:rPr lang="en-US" dirty="0">
                <a:solidFill>
                  <a:prstClr val="black">
                    <a:lumMod val="50000"/>
                    <a:lumOff val="50000"/>
                  </a:prstClr>
                </a:solidFill>
                <a:latin typeface="Gill Sans MT"/>
              </a:rPr>
              <a:t>[Xu+, IISWC’12; </a:t>
            </a:r>
            <a:r>
              <a:rPr lang="en-US" dirty="0" err="1">
                <a:solidFill>
                  <a:prstClr val="black">
                    <a:lumMod val="50000"/>
                    <a:lumOff val="50000"/>
                  </a:prstClr>
                </a:solidFill>
                <a:latin typeface="Gill Sans MT"/>
              </a:rPr>
              <a:t>Umuroglu</a:t>
            </a:r>
            <a:r>
              <a:rPr lang="en-US" dirty="0">
                <a:solidFill>
                  <a:prstClr val="black">
                    <a:lumMod val="50000"/>
                    <a:lumOff val="50000"/>
                  </a:prstClr>
                </a:solidFill>
                <a:latin typeface="Gill Sans MT"/>
              </a:rPr>
              <a:t>+, FPL’15]</a:t>
            </a:r>
          </a:p>
        </p:txBody>
      </p:sp>
      <p:pic>
        <p:nvPicPr>
          <p:cNvPr id="23" name="Picture 2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89220" y="3998286"/>
            <a:ext cx="2155604" cy="1146598"/>
          </a:xfrm>
          <a:prstGeom prst="rect">
            <a:avLst/>
          </a:prstGeom>
        </p:spPr>
      </p:pic>
      <p:pic>
        <p:nvPicPr>
          <p:cNvPr id="24" name="Picture 2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567081" y="3772838"/>
            <a:ext cx="2133599" cy="1546598"/>
          </a:xfrm>
          <a:prstGeom prst="rect">
            <a:avLst/>
          </a:prstGeom>
        </p:spPr>
      </p:pic>
    </p:spTree>
    <p:extLst>
      <p:ext uri="{BB962C8B-B14F-4D97-AF65-F5344CB8AC3E}">
        <p14:creationId xmlns:p14="http://schemas.microsoft.com/office/powerpoint/2010/main" val="1725233750"/>
      </p:ext>
    </p:extLst>
  </p:cSld>
  <p:clrMapOvr>
    <a:masterClrMapping/>
  </p:clrMapOvr>
  <p:transition/>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5" name="Title 1"/>
          <p:cNvSpPr>
            <a:spLocks noGrp="1"/>
          </p:cNvSpPr>
          <p:nvPr>
            <p:ph type="title"/>
          </p:nvPr>
        </p:nvSpPr>
        <p:spPr/>
        <p:txBody>
          <a:bodyPr/>
          <a:lstStyle/>
          <a:p>
            <a:r>
              <a:rPr lang="en-US">
                <a:latin typeface="Garamond" charset="0"/>
              </a:rPr>
              <a:t>NAND Flash Error Types</a:t>
            </a:r>
          </a:p>
        </p:txBody>
      </p:sp>
      <p:sp>
        <p:nvSpPr>
          <p:cNvPr id="3" name="Content Placeholder 2"/>
          <p:cNvSpPr>
            <a:spLocks noGrp="1"/>
          </p:cNvSpPr>
          <p:nvPr>
            <p:ph idx="1"/>
          </p:nvPr>
        </p:nvSpPr>
        <p:spPr>
          <a:xfrm>
            <a:off x="228600" y="1206500"/>
            <a:ext cx="8610600" cy="5041900"/>
          </a:xfrm>
        </p:spPr>
        <p:txBody>
          <a:bodyPr/>
          <a:lstStyle/>
          <a:p>
            <a:r>
              <a:rPr lang="en-US">
                <a:latin typeface="Tahoma" charset="0"/>
              </a:rPr>
              <a:t>Four types of errors [Cai+, DATE 2012]</a:t>
            </a:r>
          </a:p>
          <a:p>
            <a:endParaRPr lang="en-US">
              <a:latin typeface="Tahoma" charset="0"/>
            </a:endParaRPr>
          </a:p>
          <a:p>
            <a:r>
              <a:rPr lang="en-US">
                <a:latin typeface="Tahoma" charset="0"/>
              </a:rPr>
              <a:t>Caused by </a:t>
            </a:r>
            <a:r>
              <a:rPr lang="en-US">
                <a:solidFill>
                  <a:srgbClr val="FF0000"/>
                </a:solidFill>
                <a:latin typeface="Tahoma" charset="0"/>
              </a:rPr>
              <a:t>common flash operations</a:t>
            </a:r>
          </a:p>
          <a:p>
            <a:pPr lvl="1"/>
            <a:r>
              <a:rPr lang="en-US">
                <a:solidFill>
                  <a:srgbClr val="0000FF"/>
                </a:solidFill>
                <a:latin typeface="Tahoma" charset="0"/>
              </a:rPr>
              <a:t>Read</a:t>
            </a:r>
            <a:r>
              <a:rPr lang="en-US">
                <a:latin typeface="Tahoma" charset="0"/>
              </a:rPr>
              <a:t> errors</a:t>
            </a:r>
          </a:p>
          <a:p>
            <a:pPr lvl="1"/>
            <a:r>
              <a:rPr lang="en-US">
                <a:solidFill>
                  <a:srgbClr val="0000FF"/>
                </a:solidFill>
                <a:latin typeface="Tahoma" charset="0"/>
              </a:rPr>
              <a:t>Erase</a:t>
            </a:r>
            <a:r>
              <a:rPr lang="en-US">
                <a:latin typeface="Tahoma" charset="0"/>
              </a:rPr>
              <a:t> errors</a:t>
            </a:r>
          </a:p>
          <a:p>
            <a:pPr lvl="1"/>
            <a:r>
              <a:rPr lang="en-US">
                <a:solidFill>
                  <a:srgbClr val="0000FF"/>
                </a:solidFill>
                <a:latin typeface="Tahoma" charset="0"/>
              </a:rPr>
              <a:t>Program</a:t>
            </a:r>
            <a:r>
              <a:rPr lang="en-US">
                <a:latin typeface="Tahoma" charset="0"/>
              </a:rPr>
              <a:t> (interference) errors</a:t>
            </a:r>
          </a:p>
          <a:p>
            <a:pPr lvl="1"/>
            <a:endParaRPr lang="en-US">
              <a:latin typeface="Tahoma" charset="0"/>
            </a:endParaRPr>
          </a:p>
          <a:p>
            <a:r>
              <a:rPr lang="en-US">
                <a:latin typeface="Tahoma" charset="0"/>
              </a:rPr>
              <a:t>Caused by flash </a:t>
            </a:r>
            <a:r>
              <a:rPr lang="en-US">
                <a:solidFill>
                  <a:srgbClr val="FF0000"/>
                </a:solidFill>
                <a:latin typeface="Tahoma" charset="0"/>
              </a:rPr>
              <a:t>cell losing charge over time</a:t>
            </a:r>
          </a:p>
          <a:p>
            <a:pPr lvl="1"/>
            <a:r>
              <a:rPr lang="en-US">
                <a:solidFill>
                  <a:srgbClr val="0000FF"/>
                </a:solidFill>
                <a:latin typeface="Tahoma" charset="0"/>
              </a:rPr>
              <a:t>Retention</a:t>
            </a:r>
            <a:r>
              <a:rPr lang="en-US">
                <a:latin typeface="Tahoma" charset="0"/>
              </a:rPr>
              <a:t> errors</a:t>
            </a:r>
          </a:p>
          <a:p>
            <a:pPr lvl="2"/>
            <a:r>
              <a:rPr lang="en-US">
                <a:latin typeface="Tahoma" charset="0"/>
              </a:rPr>
              <a:t>Whether an error happens depends on required retention time</a:t>
            </a:r>
          </a:p>
          <a:p>
            <a:pPr lvl="2"/>
            <a:r>
              <a:rPr lang="en-US">
                <a:latin typeface="Tahoma" charset="0"/>
              </a:rPr>
              <a:t>Especially problematic in MLC flash because threshold voltage window to determine stored value is smaller</a:t>
            </a:r>
          </a:p>
          <a:p>
            <a:pPr lvl="2"/>
            <a:endParaRPr lang="en-US">
              <a:latin typeface="Tahoma" charset="0"/>
            </a:endParaRPr>
          </a:p>
        </p:txBody>
      </p:sp>
      <p:sp>
        <p:nvSpPr>
          <p:cNvPr id="221187"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BF11EBAE-8EF2-2C41-8609-8DC2CFFBA5BE}"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350</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spTree>
    <p:extLst>
      <p:ext uri="{BB962C8B-B14F-4D97-AF65-F5344CB8AC3E}">
        <p14:creationId xmlns:p14="http://schemas.microsoft.com/office/powerpoint/2010/main" val="414071861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4257" name="Group 7"/>
          <p:cNvGrpSpPr>
            <a:grpSpLocks/>
          </p:cNvGrpSpPr>
          <p:nvPr/>
        </p:nvGrpSpPr>
        <p:grpSpPr bwMode="auto">
          <a:xfrm>
            <a:off x="63500" y="815975"/>
            <a:ext cx="9144000" cy="4351338"/>
            <a:chOff x="0" y="906463"/>
            <a:chExt cx="9144000" cy="4351337"/>
          </a:xfrm>
        </p:grpSpPr>
        <p:pic>
          <p:nvPicPr>
            <p:cNvPr id="224265" name="Picture 24" descr="all_errors.bmp"/>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906463"/>
              <a:ext cx="9144000" cy="43513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4266" name="Oval 15"/>
            <p:cNvSpPr>
              <a:spLocks noChangeArrowheads="1"/>
            </p:cNvSpPr>
            <p:nvPr/>
          </p:nvSpPr>
          <p:spPr bwMode="auto">
            <a:xfrm>
              <a:off x="7099300" y="1435100"/>
              <a:ext cx="469900" cy="1284288"/>
            </a:xfrm>
            <a:prstGeom prst="ellipse">
              <a:avLst/>
            </a:prstGeom>
            <a:noFill/>
            <a:ln w="28575">
              <a:solidFill>
                <a:schemeClr val="tx1"/>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224267" name="TextBox 16"/>
            <p:cNvSpPr txBox="1">
              <a:spLocks noChangeArrowheads="1"/>
            </p:cNvSpPr>
            <p:nvPr/>
          </p:nvSpPr>
          <p:spPr bwMode="auto">
            <a:xfrm>
              <a:off x="5118100" y="1104900"/>
              <a:ext cx="1749425" cy="369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rPr>
                <a:t>retention errors</a:t>
              </a:r>
            </a:p>
          </p:txBody>
        </p:sp>
        <p:cxnSp>
          <p:nvCxnSpPr>
            <p:cNvPr id="224268" name="Straight Arrow Connector 22"/>
            <p:cNvCxnSpPr>
              <a:cxnSpLocks noChangeShapeType="1"/>
            </p:cNvCxnSpPr>
            <p:nvPr/>
          </p:nvCxnSpPr>
          <p:spPr bwMode="auto">
            <a:xfrm>
              <a:off x="6223000" y="1423988"/>
              <a:ext cx="876300" cy="469900"/>
            </a:xfrm>
            <a:prstGeom prst="straightConnector1">
              <a:avLst/>
            </a:prstGeom>
            <a:noFill/>
            <a:ln w="9525">
              <a:solidFill>
                <a:schemeClr val="tx1"/>
              </a:solidFill>
              <a:round/>
              <a:headEnd/>
              <a:tailEnd type="arrow" w="med" len="med"/>
            </a:ln>
            <a:extLst>
              <a:ext uri="{909E8E84-426E-40dd-AFC4-6F175D3DCCD1}">
                <a14:hiddenFill xmlns:a14="http://schemas.microsoft.com/office/drawing/2010/main" xmlns="">
                  <a:noFill/>
                </a14:hiddenFill>
              </a:ext>
            </a:extLst>
          </p:spPr>
        </p:cxnSp>
      </p:grpSp>
      <p:sp>
        <p:nvSpPr>
          <p:cNvPr id="20483" name="Content Placeholder 14"/>
          <p:cNvSpPr>
            <a:spLocks noGrp="1"/>
          </p:cNvSpPr>
          <p:nvPr>
            <p:ph idx="1"/>
          </p:nvPr>
        </p:nvSpPr>
        <p:spPr>
          <a:xfrm>
            <a:off x="117475" y="4962525"/>
            <a:ext cx="8850313" cy="1344613"/>
          </a:xfrm>
        </p:spPr>
        <p:txBody>
          <a:bodyPr/>
          <a:lstStyle/>
          <a:p>
            <a:r>
              <a:rPr lang="en-US">
                <a:solidFill>
                  <a:srgbClr val="0000FF"/>
                </a:solidFill>
                <a:latin typeface="Tahoma" charset="0"/>
              </a:rPr>
              <a:t>Raw bit error rate increases exponentially with P/E cycles</a:t>
            </a:r>
          </a:p>
          <a:p>
            <a:r>
              <a:rPr lang="en-US">
                <a:solidFill>
                  <a:srgbClr val="0000FF"/>
                </a:solidFill>
                <a:latin typeface="Tahoma" charset="0"/>
              </a:rPr>
              <a:t>Retention errors are dominant </a:t>
            </a:r>
            <a:r>
              <a:rPr lang="en-US">
                <a:latin typeface="Tahoma" charset="0"/>
              </a:rPr>
              <a:t>(&gt;99% for 1-year ret. time)</a:t>
            </a:r>
          </a:p>
          <a:p>
            <a:r>
              <a:rPr lang="en-US">
                <a:solidFill>
                  <a:srgbClr val="0000FF"/>
                </a:solidFill>
                <a:latin typeface="Tahoma" charset="0"/>
              </a:rPr>
              <a:t>Retention errors increase with retention time requirement</a:t>
            </a:r>
          </a:p>
          <a:p>
            <a:endParaRPr lang="en-US">
              <a:latin typeface="Tahoma" charset="0"/>
            </a:endParaRPr>
          </a:p>
        </p:txBody>
      </p:sp>
      <p:sp>
        <p:nvSpPr>
          <p:cNvPr id="224259" name="Title 1"/>
          <p:cNvSpPr>
            <a:spLocks noGrp="1"/>
          </p:cNvSpPr>
          <p:nvPr>
            <p:ph type="title"/>
          </p:nvPr>
        </p:nvSpPr>
        <p:spPr>
          <a:xfrm>
            <a:off x="228600" y="152400"/>
            <a:ext cx="8915400" cy="1066800"/>
          </a:xfrm>
        </p:spPr>
        <p:txBody>
          <a:bodyPr/>
          <a:lstStyle/>
          <a:p>
            <a:r>
              <a:rPr lang="en-US">
                <a:latin typeface="Garamond" charset="0"/>
              </a:rPr>
              <a:t>Observations: Flash Error Analysis</a:t>
            </a:r>
          </a:p>
        </p:txBody>
      </p:sp>
      <p:sp>
        <p:nvSpPr>
          <p:cNvPr id="224260"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58E76C40-A8C2-6749-A54E-AD8A0DE3FDE0}"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351</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sp>
        <p:nvSpPr>
          <p:cNvPr id="224261" name="TextBox 1"/>
          <p:cNvSpPr txBox="1">
            <a:spLocks noChangeArrowheads="1"/>
          </p:cNvSpPr>
          <p:nvPr/>
        </p:nvSpPr>
        <p:spPr bwMode="auto">
          <a:xfrm>
            <a:off x="3543300" y="4673600"/>
            <a:ext cx="1312863" cy="36988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rPr>
              <a:t>P/E Cycles</a:t>
            </a:r>
          </a:p>
        </p:txBody>
      </p:sp>
      <p:sp>
        <p:nvSpPr>
          <p:cNvPr id="11" name="TextBox 10"/>
          <p:cNvSpPr txBox="1"/>
          <p:nvPr/>
        </p:nvSpPr>
        <p:spPr>
          <a:xfrm>
            <a:off x="-850900" y="2679700"/>
            <a:ext cx="2108758" cy="369332"/>
          </a:xfrm>
          <a:prstGeom prst="rect">
            <a:avLst/>
          </a:prstGeom>
          <a:solidFill>
            <a:schemeClr val="bg1"/>
          </a:solidFill>
          <a:scene3d>
            <a:camera prst="orthographicFront">
              <a:rot lat="0" lon="0" rev="5400000"/>
            </a:camera>
            <a:lightRig rig="threePt" dir="t"/>
          </a:scene3d>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Raw Bit Error Rate</a:t>
            </a:r>
          </a:p>
        </p:txBody>
      </p:sp>
      <p:sp>
        <p:nvSpPr>
          <p:cNvPr id="224263" name="TextBox 1"/>
          <p:cNvSpPr txBox="1">
            <a:spLocks noChangeArrowheads="1"/>
          </p:cNvSpPr>
          <p:nvPr/>
        </p:nvSpPr>
        <p:spPr bwMode="auto">
          <a:xfrm>
            <a:off x="1371600" y="6464300"/>
            <a:ext cx="6988175" cy="369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rPr>
              <a:t>Cai et al., </a:t>
            </a:r>
            <a:r>
              <a:rPr kumimoji="0" lang="en-US" sz="1800" b="0" i="0" u="none" strike="noStrike" kern="1200" cap="none" spc="0" normalizeH="0" baseline="0" noProof="0">
                <a:ln>
                  <a:noFill/>
                </a:ln>
                <a:solidFill>
                  <a:srgbClr val="0000FF"/>
                </a:solidFill>
                <a:effectLst/>
                <a:uLnTx/>
                <a:uFillTx/>
                <a:latin typeface="Arial" charset="0"/>
                <a:ea typeface="ＭＳ Ｐゴシック" charset="0"/>
              </a:rPr>
              <a:t>Error Patterns in MLC NAND Flash Memory</a:t>
            </a:r>
            <a:r>
              <a:rPr kumimoji="0" lang="en-US" sz="1800" b="0" i="0" u="none" strike="noStrike" kern="1200" cap="none" spc="0" normalizeH="0" baseline="0" noProof="0">
                <a:ln>
                  <a:noFill/>
                </a:ln>
                <a:solidFill>
                  <a:srgbClr val="000000"/>
                </a:solidFill>
                <a:effectLst/>
                <a:uLnTx/>
                <a:uFillTx/>
                <a:latin typeface="Arial" charset="0"/>
                <a:ea typeface="ＭＳ Ｐゴシック" charset="0"/>
              </a:rPr>
              <a:t>, DATE 2012.</a:t>
            </a:r>
          </a:p>
        </p:txBody>
      </p:sp>
    </p:spTree>
    <p:extLst>
      <p:ext uri="{BB962C8B-B14F-4D97-AF65-F5344CB8AC3E}">
        <p14:creationId xmlns:p14="http://schemas.microsoft.com/office/powerpoint/2010/main" val="291564717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048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2048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2048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7" name="Title 1"/>
          <p:cNvSpPr>
            <a:spLocks noGrp="1"/>
          </p:cNvSpPr>
          <p:nvPr>
            <p:ph type="title"/>
          </p:nvPr>
        </p:nvSpPr>
        <p:spPr/>
        <p:txBody>
          <a:bodyPr/>
          <a:lstStyle/>
          <a:p>
            <a:r>
              <a:rPr lang="en-US">
                <a:latin typeface="Garamond" charset="0"/>
              </a:rPr>
              <a:t>More on Flash Error Analysis</a:t>
            </a:r>
          </a:p>
        </p:txBody>
      </p:sp>
      <p:sp>
        <p:nvSpPr>
          <p:cNvPr id="229378" name="Content Placeholder 2"/>
          <p:cNvSpPr>
            <a:spLocks noGrp="1"/>
          </p:cNvSpPr>
          <p:nvPr>
            <p:ph idx="1"/>
          </p:nvPr>
        </p:nvSpPr>
        <p:spPr>
          <a:xfrm>
            <a:off x="228600" y="1124744"/>
            <a:ext cx="8610600" cy="4876800"/>
          </a:xfrm>
        </p:spPr>
        <p:txBody>
          <a:bodyPr/>
          <a:lstStyle/>
          <a:p>
            <a:r>
              <a:rPr lang="en-US" dirty="0">
                <a:latin typeface="Tahoma" charset="0"/>
              </a:rPr>
              <a:t>Yu Cai, Erich F. </a:t>
            </a:r>
            <a:r>
              <a:rPr lang="en-US" dirty="0" err="1">
                <a:latin typeface="Tahoma" charset="0"/>
              </a:rPr>
              <a:t>Haratsch</a:t>
            </a:r>
            <a:r>
              <a:rPr lang="en-US" dirty="0">
                <a:latin typeface="Tahoma" charset="0"/>
              </a:rPr>
              <a:t>, Onur Mutlu, and Ken Mai,</a:t>
            </a:r>
            <a:br>
              <a:rPr lang="en-US" dirty="0">
                <a:latin typeface="Tahoma" charset="0"/>
              </a:rPr>
            </a:br>
            <a:r>
              <a:rPr lang="en-US" b="1" dirty="0">
                <a:latin typeface="Tahoma" charset="0"/>
                <a:hlinkClick r:id="rId2"/>
              </a:rPr>
              <a:t>"Error Patterns in MLC NAND Flash Memory: Measurement, Characterization, and Analysis"</a:t>
            </a:r>
            <a:r>
              <a:rPr lang="en-US" dirty="0">
                <a:latin typeface="Tahoma" charset="0"/>
              </a:rPr>
              <a:t> </a:t>
            </a:r>
            <a:br>
              <a:rPr lang="en-US" dirty="0">
                <a:latin typeface="Tahoma" charset="0"/>
              </a:rPr>
            </a:br>
            <a:r>
              <a:rPr lang="en-US" i="1" dirty="0">
                <a:latin typeface="Tahoma" charset="0"/>
              </a:rPr>
              <a:t>Proceedings of the </a:t>
            </a:r>
            <a:r>
              <a:rPr lang="en-US" i="1" dirty="0">
                <a:latin typeface="Tahoma" charset="0"/>
                <a:hlinkClick r:id="rId3"/>
              </a:rPr>
              <a:t>Design, Automation, and Test in Europe Conference</a:t>
            </a:r>
            <a:r>
              <a:rPr lang="en-US" i="1" dirty="0">
                <a:latin typeface="Tahoma" charset="0"/>
              </a:rPr>
              <a:t> (</a:t>
            </a:r>
            <a:r>
              <a:rPr lang="en-US" b="1" i="1" dirty="0">
                <a:latin typeface="Tahoma" charset="0"/>
              </a:rPr>
              <a:t>DATE</a:t>
            </a:r>
            <a:r>
              <a:rPr lang="en-US" i="1" dirty="0">
                <a:latin typeface="Tahoma" charset="0"/>
              </a:rPr>
              <a:t>)</a:t>
            </a:r>
            <a:r>
              <a:rPr lang="en-US" dirty="0">
                <a:latin typeface="Tahoma" charset="0"/>
              </a:rPr>
              <a:t>, Dresden, Germany, March 2012. </a:t>
            </a:r>
            <a:r>
              <a:rPr lang="en-US" dirty="0">
                <a:latin typeface="Tahoma" charset="0"/>
                <a:hlinkClick r:id="rId4"/>
              </a:rPr>
              <a:t>Slides (ppt)</a:t>
            </a:r>
            <a:endParaRPr lang="en-US" dirty="0">
              <a:latin typeface="Tahoma" charset="0"/>
            </a:endParaRPr>
          </a:p>
          <a:p>
            <a:endParaRPr lang="en-US" dirty="0">
              <a:latin typeface="Tahoma" charset="0"/>
            </a:endParaRPr>
          </a:p>
          <a:p>
            <a:endParaRPr lang="en-US" dirty="0">
              <a:latin typeface="Tahoma" charset="0"/>
            </a:endParaRPr>
          </a:p>
        </p:txBody>
      </p:sp>
      <p:sp>
        <p:nvSpPr>
          <p:cNvPr id="229379"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FC5A756-10A1-6C48-8C00-705E2B8E71EB}"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352</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pic>
        <p:nvPicPr>
          <p:cNvPr id="2" name="Picture 1"/>
          <p:cNvPicPr>
            <a:picLocks noChangeAspect="1"/>
          </p:cNvPicPr>
          <p:nvPr/>
        </p:nvPicPr>
        <p:blipFill>
          <a:blip r:embed="rId5"/>
          <a:stretch>
            <a:fillRect/>
          </a:stretch>
        </p:blipFill>
        <p:spPr>
          <a:xfrm>
            <a:off x="0" y="3998757"/>
            <a:ext cx="9144000" cy="2094539"/>
          </a:xfrm>
          <a:prstGeom prst="rect">
            <a:avLst/>
          </a:prstGeom>
        </p:spPr>
      </p:pic>
    </p:spTree>
    <p:extLst>
      <p:ext uri="{BB962C8B-B14F-4D97-AF65-F5344CB8AC3E}">
        <p14:creationId xmlns:p14="http://schemas.microsoft.com/office/powerpoint/2010/main" val="4213838748"/>
      </p:ext>
    </p:extLst>
  </p:cSld>
  <p:clrMapOvr>
    <a:masterClrMapping/>
  </p:clrMapOvr>
  <p:transition/>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Solution to Retention Errors</a:t>
            </a:r>
          </a:p>
        </p:txBody>
      </p:sp>
      <p:sp>
        <p:nvSpPr>
          <p:cNvPr id="3" name="Content Placeholder 2"/>
          <p:cNvSpPr>
            <a:spLocks noGrp="1"/>
          </p:cNvSpPr>
          <p:nvPr>
            <p:ph idx="1"/>
          </p:nvPr>
        </p:nvSpPr>
        <p:spPr>
          <a:xfrm>
            <a:off x="228600" y="1124744"/>
            <a:ext cx="8610600" cy="4979640"/>
          </a:xfrm>
        </p:spPr>
        <p:txBody>
          <a:bodyPr/>
          <a:lstStyle/>
          <a:p>
            <a:r>
              <a:rPr lang="en-US" dirty="0"/>
              <a:t>Refresh periodically</a:t>
            </a:r>
          </a:p>
          <a:p>
            <a:r>
              <a:rPr lang="en-US" dirty="0"/>
              <a:t>Change the period based on P/E cycle </a:t>
            </a:r>
            <a:r>
              <a:rPr lang="en-US" dirty="0" err="1"/>
              <a:t>wearout</a:t>
            </a:r>
            <a:endParaRPr lang="en-US" dirty="0"/>
          </a:p>
          <a:p>
            <a:pPr lvl="1"/>
            <a:r>
              <a:rPr lang="en-US" dirty="0"/>
              <a:t>Refresh more often at higher P/E cycles</a:t>
            </a:r>
          </a:p>
          <a:p>
            <a:r>
              <a:rPr lang="en-US" dirty="0"/>
              <a:t>Use a combination of </a:t>
            </a:r>
            <a:r>
              <a:rPr lang="en-US" dirty="0">
                <a:solidFill>
                  <a:srgbClr val="0000FF"/>
                </a:solidFill>
              </a:rPr>
              <a:t>in-place </a:t>
            </a:r>
            <a:r>
              <a:rPr lang="en-US" dirty="0"/>
              <a:t>and </a:t>
            </a:r>
            <a:r>
              <a:rPr lang="en-US" dirty="0">
                <a:solidFill>
                  <a:srgbClr val="0000FF"/>
                </a:solidFill>
              </a:rPr>
              <a:t>remapping-based </a:t>
            </a:r>
            <a:r>
              <a:rPr lang="en-US" dirty="0"/>
              <a:t>refresh</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353</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2"/>
          <a:stretch>
            <a:fillRect/>
          </a:stretch>
        </p:blipFill>
        <p:spPr>
          <a:xfrm>
            <a:off x="0" y="3548462"/>
            <a:ext cx="9144000" cy="2112786"/>
          </a:xfrm>
          <a:prstGeom prst="rect">
            <a:avLst/>
          </a:prstGeom>
        </p:spPr>
      </p:pic>
    </p:spTree>
    <p:extLst>
      <p:ext uri="{BB962C8B-B14F-4D97-AF65-F5344CB8AC3E}">
        <p14:creationId xmlns:p14="http://schemas.microsoft.com/office/powerpoint/2010/main" val="105478645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Title 1"/>
          <p:cNvSpPr>
            <a:spLocks noGrp="1"/>
          </p:cNvSpPr>
          <p:nvPr>
            <p:ph type="title"/>
          </p:nvPr>
        </p:nvSpPr>
        <p:spPr/>
        <p:txBody>
          <a:bodyPr/>
          <a:lstStyle/>
          <a:p>
            <a:r>
              <a:rPr lang="en-US" dirty="0">
                <a:latin typeface="Garamond" charset="0"/>
              </a:rPr>
              <a:t>One Issue: Read Disturb in Flash Memory</a:t>
            </a:r>
          </a:p>
        </p:txBody>
      </p:sp>
      <p:sp>
        <p:nvSpPr>
          <p:cNvPr id="256002" name="Content Placeholder 2"/>
          <p:cNvSpPr>
            <a:spLocks noGrp="1"/>
          </p:cNvSpPr>
          <p:nvPr>
            <p:ph idx="1"/>
          </p:nvPr>
        </p:nvSpPr>
        <p:spPr>
          <a:xfrm>
            <a:off x="228600" y="1055688"/>
            <a:ext cx="8610600" cy="5192712"/>
          </a:xfrm>
        </p:spPr>
        <p:txBody>
          <a:bodyPr/>
          <a:lstStyle/>
          <a:p>
            <a:r>
              <a:rPr lang="en-US" dirty="0">
                <a:latin typeface="Tahoma" charset="0"/>
              </a:rPr>
              <a:t>All scaled memories are prone to read disturb errors</a:t>
            </a:r>
          </a:p>
          <a:p>
            <a:pPr lvl="1"/>
            <a:endParaRPr lang="en-US" dirty="0">
              <a:latin typeface="Tahoma" charset="0"/>
            </a:endParaRPr>
          </a:p>
          <a:p>
            <a:pPr lvl="1"/>
            <a:endParaRPr lang="en-US" dirty="0">
              <a:latin typeface="Tahoma" charset="0"/>
            </a:endParaRPr>
          </a:p>
          <a:p>
            <a:endParaRPr lang="en-US" dirty="0">
              <a:latin typeface="Tahoma" charset="0"/>
            </a:endParaRPr>
          </a:p>
          <a:p>
            <a:endParaRPr lang="en-US" dirty="0">
              <a:latin typeface="Tahoma" charset="0"/>
            </a:endParaRPr>
          </a:p>
        </p:txBody>
      </p:sp>
      <p:sp>
        <p:nvSpPr>
          <p:cNvPr id="256003"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D8D43E4-1AEE-4448-972F-6510E7266E37}"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354</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spTree>
    <p:extLst>
      <p:ext uri="{BB962C8B-B14F-4D97-AF65-F5344CB8AC3E}">
        <p14:creationId xmlns:p14="http://schemas.microsoft.com/office/powerpoint/2010/main" val="551495388"/>
      </p:ext>
    </p:extLst>
  </p:cSld>
  <p:clrMapOvr>
    <a:masterClrMapping/>
  </p:clrMapOvr>
  <p:transition/>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69" name="Title 1"/>
          <p:cNvSpPr>
            <a:spLocks noGrp="1"/>
          </p:cNvSpPr>
          <p:nvPr>
            <p:ph type="title"/>
          </p:nvPr>
        </p:nvSpPr>
        <p:spPr/>
        <p:txBody>
          <a:bodyPr/>
          <a:lstStyle/>
          <a:p>
            <a:pPr eaLnBrk="1" hangingPunct="1"/>
            <a:r>
              <a:rPr lang="en-US">
                <a:latin typeface="Calibri" charset="0"/>
              </a:rPr>
              <a:t>NAND Flash Memory Background</a:t>
            </a:r>
          </a:p>
        </p:txBody>
      </p:sp>
      <p:sp>
        <p:nvSpPr>
          <p:cNvPr id="43" name="Rectangle 42"/>
          <p:cNvSpPr/>
          <p:nvPr/>
        </p:nvSpPr>
        <p:spPr>
          <a:xfrm>
            <a:off x="738188" y="1085850"/>
            <a:ext cx="7693025" cy="3638550"/>
          </a:xfrm>
          <a:prstGeom prst="rect">
            <a:avLst/>
          </a:prstGeom>
          <a:solidFill>
            <a:sysClr val="window" lastClr="FFFFFF">
              <a:lumMod val="65000"/>
            </a:sysClr>
          </a:solidFill>
          <a:ln w="12700" cap="flat" cmpd="sng" algn="ctr">
            <a:solidFill>
              <a:sysClr val="windowText" lastClr="000000"/>
            </a:solidFill>
            <a:prstDash val="solid"/>
            <a:miter lim="800000"/>
          </a:ln>
          <a:effectLst/>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prstClr val="black"/>
                </a:solidFill>
                <a:effectLst/>
                <a:uLnTx/>
                <a:uFillTx/>
                <a:latin typeface="Calibri"/>
                <a:ea typeface="ＭＳ Ｐゴシック" charset="0"/>
                <a:cs typeface="ＭＳ Ｐゴシック" charset="0"/>
              </a:rPr>
              <a:t>Flash Memory</a:t>
            </a:r>
          </a:p>
        </p:txBody>
      </p:sp>
      <p:grpSp>
        <p:nvGrpSpPr>
          <p:cNvPr id="44" name="Group 43"/>
          <p:cNvGrpSpPr/>
          <p:nvPr/>
        </p:nvGrpSpPr>
        <p:grpSpPr>
          <a:xfrm>
            <a:off x="874834" y="1734281"/>
            <a:ext cx="7420709" cy="2800352"/>
            <a:chOff x="1195753" y="1480770"/>
            <a:chExt cx="9894279" cy="2800352"/>
          </a:xfrm>
          <a:solidFill>
            <a:sysClr val="window" lastClr="FFFFFF"/>
          </a:solidFill>
        </p:grpSpPr>
        <p:sp>
          <p:nvSpPr>
            <p:cNvPr id="45" name="Rectangle 44"/>
            <p:cNvSpPr/>
            <p:nvPr/>
          </p:nvSpPr>
          <p:spPr>
            <a:xfrm>
              <a:off x="1195753" y="1879355"/>
              <a:ext cx="1946031" cy="398585"/>
            </a:xfrm>
            <a:prstGeom prst="rect">
              <a:avLst/>
            </a:prstGeom>
            <a:grpFill/>
            <a:ln w="12700" cap="flat" cmpd="sng" algn="ctr">
              <a:solidFill>
                <a:sysClr val="windowText" lastClr="000000"/>
              </a:solid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a:ea typeface="ＭＳ Ｐゴシック" charset="0"/>
                  <a:cs typeface="ＭＳ Ｐゴシック" charset="0"/>
                </a:rPr>
                <a:t>Page 1</a:t>
              </a:r>
            </a:p>
          </p:txBody>
        </p:sp>
        <p:sp>
          <p:nvSpPr>
            <p:cNvPr id="46" name="Rectangle 45"/>
            <p:cNvSpPr/>
            <p:nvPr/>
          </p:nvSpPr>
          <p:spPr>
            <a:xfrm>
              <a:off x="1195754" y="1480770"/>
              <a:ext cx="1946031" cy="398585"/>
            </a:xfrm>
            <a:prstGeom prst="rect">
              <a:avLst/>
            </a:prstGeom>
            <a:grpFill/>
            <a:ln w="12700" cap="flat" cmpd="sng" algn="ctr">
              <a:solidFill>
                <a:sysClr val="windowText" lastClr="000000"/>
              </a:solid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a:ea typeface="ＭＳ Ｐゴシック" charset="0"/>
                  <a:cs typeface="ＭＳ Ｐゴシック" charset="0"/>
                </a:rPr>
                <a:t>Page 0</a:t>
              </a:r>
            </a:p>
          </p:txBody>
        </p:sp>
        <p:sp>
          <p:nvSpPr>
            <p:cNvPr id="47" name="Rectangle 46"/>
            <p:cNvSpPr/>
            <p:nvPr/>
          </p:nvSpPr>
          <p:spPr>
            <a:xfrm>
              <a:off x="1195754" y="2277940"/>
              <a:ext cx="1946031" cy="398585"/>
            </a:xfrm>
            <a:prstGeom prst="rect">
              <a:avLst/>
            </a:prstGeom>
            <a:grpFill/>
            <a:ln w="12700" cap="flat" cmpd="sng" algn="ctr">
              <a:solidFill>
                <a:sysClr val="windowText" lastClr="000000"/>
              </a:solid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a:ea typeface="ＭＳ Ｐゴシック" charset="0"/>
                  <a:cs typeface="ＭＳ Ｐゴシック" charset="0"/>
                </a:rPr>
                <a:t>Page 2</a:t>
              </a:r>
            </a:p>
          </p:txBody>
        </p:sp>
        <p:sp>
          <p:nvSpPr>
            <p:cNvPr id="48" name="Rectangle 47"/>
            <p:cNvSpPr/>
            <p:nvPr/>
          </p:nvSpPr>
          <p:spPr>
            <a:xfrm>
              <a:off x="1195753" y="3882536"/>
              <a:ext cx="1946031" cy="398585"/>
            </a:xfrm>
            <a:prstGeom prst="rect">
              <a:avLst/>
            </a:prstGeom>
            <a:grpFill/>
            <a:ln w="12700" cap="flat" cmpd="sng" algn="ctr">
              <a:solidFill>
                <a:sysClr val="windowText" lastClr="000000"/>
              </a:solid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a:ea typeface="ＭＳ Ｐゴシック" charset="0"/>
                  <a:cs typeface="ＭＳ Ｐゴシック" charset="0"/>
                </a:rPr>
                <a:t>Page 255</a:t>
              </a:r>
            </a:p>
          </p:txBody>
        </p:sp>
        <p:sp>
          <p:nvSpPr>
            <p:cNvPr id="49" name="Rectangle 48"/>
            <p:cNvSpPr/>
            <p:nvPr/>
          </p:nvSpPr>
          <p:spPr>
            <a:xfrm>
              <a:off x="1195753" y="2667000"/>
              <a:ext cx="1946031" cy="1202332"/>
            </a:xfrm>
            <a:prstGeom prst="rect">
              <a:avLst/>
            </a:prstGeom>
            <a:grpFill/>
            <a:ln w="12700" cap="flat" cmpd="sng" algn="ctr">
              <a:solidFill>
                <a:sysClr val="windowText" lastClr="000000"/>
              </a:solidFill>
              <a:prstDash val="solid"/>
              <a:miter lim="800000"/>
            </a:ln>
            <a:effectLst/>
          </p:spPr>
          <p:txBody>
            <a:bodyPr vert="vert27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a:ea typeface="ＭＳ Ｐゴシック" charset="0"/>
                  <a:cs typeface="ＭＳ Ｐゴシック" charset="0"/>
                </a:rPr>
                <a:t>……</a:t>
              </a:r>
            </a:p>
          </p:txBody>
        </p:sp>
        <p:sp>
          <p:nvSpPr>
            <p:cNvPr id="50" name="Rectangle 49"/>
            <p:cNvSpPr/>
            <p:nvPr/>
          </p:nvSpPr>
          <p:spPr>
            <a:xfrm>
              <a:off x="3141784" y="1879355"/>
              <a:ext cx="1946031" cy="398585"/>
            </a:xfrm>
            <a:prstGeom prst="rect">
              <a:avLst/>
            </a:prstGeom>
            <a:grpFill/>
            <a:ln w="12700" cap="flat" cmpd="sng" algn="ctr">
              <a:solidFill>
                <a:sysClr val="windowText" lastClr="000000"/>
              </a:solid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a:ea typeface="ＭＳ Ｐゴシック" charset="0"/>
                  <a:cs typeface="ＭＳ Ｐゴシック" charset="0"/>
                </a:rPr>
                <a:t>Page 257</a:t>
              </a:r>
            </a:p>
          </p:txBody>
        </p:sp>
        <p:sp>
          <p:nvSpPr>
            <p:cNvPr id="51" name="Rectangle 50"/>
            <p:cNvSpPr/>
            <p:nvPr/>
          </p:nvSpPr>
          <p:spPr>
            <a:xfrm>
              <a:off x="3141785" y="1480770"/>
              <a:ext cx="1946031" cy="398585"/>
            </a:xfrm>
            <a:prstGeom prst="rect">
              <a:avLst/>
            </a:prstGeom>
            <a:grpFill/>
            <a:ln w="12700" cap="flat" cmpd="sng" algn="ctr">
              <a:solidFill>
                <a:sysClr val="windowText" lastClr="000000"/>
              </a:solid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a:ea typeface="ＭＳ Ｐゴシック" charset="0"/>
                  <a:cs typeface="ＭＳ Ｐゴシック" charset="0"/>
                </a:rPr>
                <a:t>Page 256</a:t>
              </a:r>
            </a:p>
          </p:txBody>
        </p:sp>
        <p:sp>
          <p:nvSpPr>
            <p:cNvPr id="52" name="Rectangle 51"/>
            <p:cNvSpPr/>
            <p:nvPr/>
          </p:nvSpPr>
          <p:spPr>
            <a:xfrm>
              <a:off x="3141785" y="2277940"/>
              <a:ext cx="1946031" cy="398585"/>
            </a:xfrm>
            <a:prstGeom prst="rect">
              <a:avLst/>
            </a:prstGeom>
            <a:grpFill/>
            <a:ln w="12700" cap="flat" cmpd="sng" algn="ctr">
              <a:solidFill>
                <a:sysClr val="windowText" lastClr="000000"/>
              </a:solid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a:ea typeface="ＭＳ Ｐゴシック" charset="0"/>
                  <a:cs typeface="ＭＳ Ｐゴシック" charset="0"/>
                </a:rPr>
                <a:t>Page 258</a:t>
              </a:r>
            </a:p>
          </p:txBody>
        </p:sp>
        <p:sp>
          <p:nvSpPr>
            <p:cNvPr id="53" name="Rectangle 52"/>
            <p:cNvSpPr/>
            <p:nvPr/>
          </p:nvSpPr>
          <p:spPr>
            <a:xfrm>
              <a:off x="3141784" y="3882536"/>
              <a:ext cx="1946031" cy="398585"/>
            </a:xfrm>
            <a:prstGeom prst="rect">
              <a:avLst/>
            </a:prstGeom>
            <a:grpFill/>
            <a:ln w="12700" cap="flat" cmpd="sng" algn="ctr">
              <a:solidFill>
                <a:sysClr val="windowText" lastClr="000000"/>
              </a:solid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a:ea typeface="ＭＳ Ｐゴシック" charset="0"/>
                  <a:cs typeface="ＭＳ Ｐゴシック" charset="0"/>
                </a:rPr>
                <a:t>Page 511</a:t>
              </a:r>
            </a:p>
          </p:txBody>
        </p:sp>
        <p:sp>
          <p:nvSpPr>
            <p:cNvPr id="54" name="Rectangle 53"/>
            <p:cNvSpPr/>
            <p:nvPr/>
          </p:nvSpPr>
          <p:spPr>
            <a:xfrm>
              <a:off x="3141784" y="2667000"/>
              <a:ext cx="1946031" cy="1202332"/>
            </a:xfrm>
            <a:prstGeom prst="rect">
              <a:avLst/>
            </a:prstGeom>
            <a:grpFill/>
            <a:ln w="12700" cap="flat" cmpd="sng" algn="ctr">
              <a:solidFill>
                <a:sysClr val="windowText" lastClr="000000"/>
              </a:solidFill>
              <a:prstDash val="solid"/>
              <a:miter lim="800000"/>
            </a:ln>
            <a:effectLst/>
          </p:spPr>
          <p:txBody>
            <a:bodyPr vert="vert27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a:ea typeface="ＭＳ Ｐゴシック" charset="0"/>
                  <a:cs typeface="ＭＳ Ｐゴシック" charset="0"/>
                </a:rPr>
                <a:t>……</a:t>
              </a:r>
            </a:p>
          </p:txBody>
        </p:sp>
        <p:sp>
          <p:nvSpPr>
            <p:cNvPr id="55" name="Rectangle 54"/>
            <p:cNvSpPr/>
            <p:nvPr/>
          </p:nvSpPr>
          <p:spPr>
            <a:xfrm>
              <a:off x="5087815" y="1480770"/>
              <a:ext cx="4056185" cy="2800352"/>
            </a:xfrm>
            <a:prstGeom prst="rect">
              <a:avLst/>
            </a:prstGeom>
            <a:grpFill/>
            <a:ln w="12700" cap="flat" cmpd="sng" algn="ctr">
              <a:solidFill>
                <a:sysClr val="windowText" lastClr="000000"/>
              </a:solid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a:ea typeface="ＭＳ Ｐゴシック" charset="0"/>
                  <a:cs typeface="ＭＳ Ｐゴシック" charset="0"/>
                </a:rPr>
                <a:t>……</a:t>
              </a:r>
            </a:p>
          </p:txBody>
        </p:sp>
        <p:sp>
          <p:nvSpPr>
            <p:cNvPr id="56" name="Rectangle 55"/>
            <p:cNvSpPr/>
            <p:nvPr/>
          </p:nvSpPr>
          <p:spPr>
            <a:xfrm>
              <a:off x="9144000" y="1879355"/>
              <a:ext cx="1946031" cy="398585"/>
            </a:xfrm>
            <a:prstGeom prst="rect">
              <a:avLst/>
            </a:prstGeom>
            <a:grpFill/>
            <a:ln w="12700" cap="flat" cmpd="sng" algn="ctr">
              <a:solidFill>
                <a:sysClr val="windowText" lastClr="000000"/>
              </a:solid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a:ea typeface="ＭＳ Ｐゴシック" charset="0"/>
                  <a:cs typeface="ＭＳ Ｐゴシック" charset="0"/>
                </a:rPr>
                <a:t>Page M+1</a:t>
              </a:r>
            </a:p>
          </p:txBody>
        </p:sp>
        <p:sp>
          <p:nvSpPr>
            <p:cNvPr id="57" name="Rectangle 56"/>
            <p:cNvSpPr/>
            <p:nvPr/>
          </p:nvSpPr>
          <p:spPr>
            <a:xfrm>
              <a:off x="9144001" y="1480770"/>
              <a:ext cx="1946031" cy="398585"/>
            </a:xfrm>
            <a:prstGeom prst="rect">
              <a:avLst/>
            </a:prstGeom>
            <a:grpFill/>
            <a:ln w="12700" cap="flat" cmpd="sng" algn="ctr">
              <a:solidFill>
                <a:sysClr val="windowText" lastClr="000000"/>
              </a:solid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a:ea typeface="ＭＳ Ｐゴシック" charset="0"/>
                  <a:cs typeface="ＭＳ Ｐゴシック" charset="0"/>
                </a:rPr>
                <a:t>Page M</a:t>
              </a:r>
            </a:p>
          </p:txBody>
        </p:sp>
        <p:sp>
          <p:nvSpPr>
            <p:cNvPr id="58" name="Rectangle 57"/>
            <p:cNvSpPr/>
            <p:nvPr/>
          </p:nvSpPr>
          <p:spPr>
            <a:xfrm>
              <a:off x="9144001" y="2277940"/>
              <a:ext cx="1946031" cy="398585"/>
            </a:xfrm>
            <a:prstGeom prst="rect">
              <a:avLst/>
            </a:prstGeom>
            <a:grpFill/>
            <a:ln w="12700" cap="flat" cmpd="sng" algn="ctr">
              <a:solidFill>
                <a:sysClr val="windowText" lastClr="000000"/>
              </a:solid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a:ea typeface="ＭＳ Ｐゴシック" charset="0"/>
                  <a:cs typeface="ＭＳ Ｐゴシック" charset="0"/>
                </a:rPr>
                <a:t>Page M+2</a:t>
              </a:r>
            </a:p>
          </p:txBody>
        </p:sp>
        <p:sp>
          <p:nvSpPr>
            <p:cNvPr id="59" name="Rectangle 58"/>
            <p:cNvSpPr/>
            <p:nvPr/>
          </p:nvSpPr>
          <p:spPr>
            <a:xfrm>
              <a:off x="9144000" y="3882536"/>
              <a:ext cx="1946031" cy="398585"/>
            </a:xfrm>
            <a:prstGeom prst="rect">
              <a:avLst/>
            </a:prstGeom>
            <a:grpFill/>
            <a:ln w="12700" cap="flat" cmpd="sng" algn="ctr">
              <a:solidFill>
                <a:sysClr val="windowText" lastClr="000000"/>
              </a:solid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a:ea typeface="ＭＳ Ｐゴシック" charset="0"/>
                  <a:cs typeface="ＭＳ Ｐゴシック" charset="0"/>
                </a:rPr>
                <a:t>Page M+255</a:t>
              </a:r>
            </a:p>
          </p:txBody>
        </p:sp>
        <p:sp>
          <p:nvSpPr>
            <p:cNvPr id="60" name="Rectangle 59"/>
            <p:cNvSpPr/>
            <p:nvPr/>
          </p:nvSpPr>
          <p:spPr>
            <a:xfrm>
              <a:off x="9144000" y="2667000"/>
              <a:ext cx="1946031" cy="1202332"/>
            </a:xfrm>
            <a:prstGeom prst="rect">
              <a:avLst/>
            </a:prstGeom>
            <a:grpFill/>
            <a:ln w="12700" cap="flat" cmpd="sng" algn="ctr">
              <a:solidFill>
                <a:sysClr val="windowText" lastClr="000000"/>
              </a:solidFill>
              <a:prstDash val="solid"/>
              <a:miter lim="800000"/>
            </a:ln>
            <a:effectLst/>
          </p:spPr>
          <p:txBody>
            <a:bodyPr vert="vert27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a:ea typeface="ＭＳ Ｐゴシック" charset="0"/>
                  <a:cs typeface="ＭＳ Ｐゴシック" charset="0"/>
                </a:rPr>
                <a:t>……</a:t>
              </a:r>
            </a:p>
          </p:txBody>
        </p:sp>
      </p:grpSp>
      <p:cxnSp>
        <p:nvCxnSpPr>
          <p:cNvPr id="263172" name="Straight Connector 60"/>
          <p:cNvCxnSpPr>
            <a:cxnSpLocks noChangeShapeType="1"/>
          </p:cNvCxnSpPr>
          <p:nvPr/>
        </p:nvCxnSpPr>
        <p:spPr bwMode="auto">
          <a:xfrm>
            <a:off x="1133475" y="4724400"/>
            <a:ext cx="0" cy="1254125"/>
          </a:xfrm>
          <a:prstGeom prst="line">
            <a:avLst/>
          </a:prstGeom>
          <a:noFill/>
          <a:ln w="38100">
            <a:solidFill>
              <a:srgbClr val="000000"/>
            </a:solidFill>
            <a:miter lim="800000"/>
            <a:headEnd/>
            <a:tailEnd/>
          </a:ln>
          <a:extLst>
            <a:ext uri="{909E8E84-426E-40dd-AFC4-6F175D3DCCD1}">
              <a14:hiddenFill xmlns:a14="http://schemas.microsoft.com/office/drawing/2010/main" xmlns="">
                <a:noFill/>
              </a14:hiddenFill>
            </a:ext>
          </a:extLst>
        </p:spPr>
      </p:cxnSp>
      <p:cxnSp>
        <p:nvCxnSpPr>
          <p:cNvPr id="263173" name="Straight Connector 61"/>
          <p:cNvCxnSpPr>
            <a:cxnSpLocks noChangeShapeType="1"/>
            <a:endCxn id="63" idx="1"/>
          </p:cNvCxnSpPr>
          <p:nvPr/>
        </p:nvCxnSpPr>
        <p:spPr bwMode="auto">
          <a:xfrm>
            <a:off x="1133475" y="5978525"/>
            <a:ext cx="969963" cy="0"/>
          </a:xfrm>
          <a:prstGeom prst="line">
            <a:avLst/>
          </a:prstGeom>
          <a:noFill/>
          <a:ln w="38100">
            <a:solidFill>
              <a:srgbClr val="000000"/>
            </a:solidFill>
            <a:miter lim="800000"/>
            <a:headEnd/>
            <a:tailEnd/>
          </a:ln>
          <a:extLst>
            <a:ext uri="{909E8E84-426E-40dd-AFC4-6F175D3DCCD1}">
              <a14:hiddenFill xmlns:a14="http://schemas.microsoft.com/office/drawing/2010/main" xmlns="">
                <a:noFill/>
              </a14:hiddenFill>
            </a:ext>
          </a:extLst>
        </p:spPr>
      </p:cxnSp>
      <p:sp>
        <p:nvSpPr>
          <p:cNvPr id="63" name="Rectangle 62"/>
          <p:cNvSpPr/>
          <p:nvPr/>
        </p:nvSpPr>
        <p:spPr>
          <a:xfrm>
            <a:off x="2103438" y="5562600"/>
            <a:ext cx="1554162" cy="831850"/>
          </a:xfrm>
          <a:prstGeom prst="rect">
            <a:avLst/>
          </a:prstGeom>
          <a:solidFill>
            <a:sysClr val="window" lastClr="FFFFFF">
              <a:lumMod val="65000"/>
            </a:sysClr>
          </a:solidFill>
          <a:ln w="12700" cap="flat" cmpd="sng" algn="ctr">
            <a:solidFill>
              <a:sysClr val="windowText" lastClr="000000"/>
            </a:solid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a:ea typeface="ＭＳ Ｐゴシック" charset="0"/>
                <a:cs typeface="ＭＳ Ｐゴシック" charset="0"/>
              </a:rPr>
              <a:t>Flash Controller</a:t>
            </a:r>
          </a:p>
        </p:txBody>
      </p:sp>
      <p:cxnSp>
        <p:nvCxnSpPr>
          <p:cNvPr id="263175" name="Straight Connector 63"/>
          <p:cNvCxnSpPr>
            <a:cxnSpLocks noChangeShapeType="1"/>
            <a:stCxn id="63" idx="3"/>
          </p:cNvCxnSpPr>
          <p:nvPr/>
        </p:nvCxnSpPr>
        <p:spPr bwMode="auto">
          <a:xfrm>
            <a:off x="3657600" y="5978525"/>
            <a:ext cx="3565525" cy="0"/>
          </a:xfrm>
          <a:prstGeom prst="line">
            <a:avLst/>
          </a:prstGeom>
          <a:noFill/>
          <a:ln w="38100">
            <a:solidFill>
              <a:srgbClr val="000000"/>
            </a:solidFill>
            <a:miter lim="800000"/>
            <a:headEnd/>
            <a:tailEnd/>
          </a:ln>
          <a:extLst>
            <a:ext uri="{909E8E84-426E-40dd-AFC4-6F175D3DCCD1}">
              <a14:hiddenFill xmlns:a14="http://schemas.microsoft.com/office/drawing/2010/main" xmlns="">
                <a:noFill/>
              </a14:hiddenFill>
            </a:ext>
          </a:extLst>
        </p:spPr>
      </p:cxnSp>
      <p:pic>
        <p:nvPicPr>
          <p:cNvPr id="263176" name="Picture 2" descr="http://www.computerclipart.com/computer_clipart_images/netbook_or_notebook_computer_cartoon_character_waving_0521-1004-3015-4036_SMU.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848475" y="4962525"/>
            <a:ext cx="1838325" cy="1857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3177" name="Slide Number Placeholder 2"/>
          <p:cNvSpPr>
            <a:spLocks noGrp="1"/>
          </p:cNvSpPr>
          <p:nvPr>
            <p:ph type="sldNum" sz="quarter" idx="12"/>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0AF4636-A662-B64F-9DC7-C5F87E7AE8AC}" type="slidenum">
              <a:rPr kumimoji="0" lang="en-US" sz="1200" b="0" i="0" u="none" strike="noStrike" kern="1200" cap="none" spc="0" normalizeH="0" baseline="0" noProof="0">
                <a:ln>
                  <a:noFill/>
                </a:ln>
                <a:solidFill>
                  <a:srgbClr val="898989"/>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355</a:t>
            </a:fld>
            <a:endParaRPr kumimoji="0" lang="en-US" sz="1200" b="0" i="0" u="none" strike="noStrike" kern="1200" cap="none" spc="0" normalizeH="0" baseline="0" noProof="0">
              <a:ln>
                <a:noFill/>
              </a:ln>
              <a:solidFill>
                <a:srgbClr val="898989"/>
              </a:solidFill>
              <a:effectLst/>
              <a:uLnTx/>
              <a:uFillTx/>
              <a:latin typeface="Calibri" charset="0"/>
              <a:ea typeface="ＭＳ Ｐゴシック" charset="0"/>
            </a:endParaRPr>
          </a:p>
        </p:txBody>
      </p:sp>
      <p:sp>
        <p:nvSpPr>
          <p:cNvPr id="4" name="Rectangle 3"/>
          <p:cNvSpPr/>
          <p:nvPr/>
        </p:nvSpPr>
        <p:spPr>
          <a:xfrm>
            <a:off x="874713" y="1752600"/>
            <a:ext cx="1458912" cy="2781300"/>
          </a:xfrm>
          <a:prstGeom prst="rect">
            <a:avLst/>
          </a:prstGeom>
        </p:spPr>
        <p:style>
          <a:lnRef idx="2">
            <a:schemeClr val="dk1"/>
          </a:lnRef>
          <a:fillRef idx="1">
            <a:schemeClr val="lt1"/>
          </a:fillRef>
          <a:effectRef idx="0">
            <a:schemeClr val="dk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Block 0</a:t>
            </a:r>
          </a:p>
        </p:txBody>
      </p:sp>
      <p:sp>
        <p:nvSpPr>
          <p:cNvPr id="31" name="Rectangle 30"/>
          <p:cNvSpPr/>
          <p:nvPr/>
        </p:nvSpPr>
        <p:spPr>
          <a:xfrm>
            <a:off x="2330450" y="1752600"/>
            <a:ext cx="1458913" cy="2781300"/>
          </a:xfrm>
          <a:prstGeom prst="rect">
            <a:avLst/>
          </a:prstGeom>
        </p:spPr>
        <p:style>
          <a:lnRef idx="2">
            <a:schemeClr val="dk1"/>
          </a:lnRef>
          <a:fillRef idx="1">
            <a:schemeClr val="lt1"/>
          </a:fillRef>
          <a:effectRef idx="0">
            <a:schemeClr val="dk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Block 1</a:t>
            </a:r>
          </a:p>
        </p:txBody>
      </p:sp>
      <p:sp>
        <p:nvSpPr>
          <p:cNvPr id="32" name="Rectangle 31"/>
          <p:cNvSpPr/>
          <p:nvPr/>
        </p:nvSpPr>
        <p:spPr>
          <a:xfrm>
            <a:off x="6835775" y="1752600"/>
            <a:ext cx="1460500" cy="2781300"/>
          </a:xfrm>
          <a:prstGeom prst="rect">
            <a:avLst/>
          </a:prstGeom>
        </p:spPr>
        <p:style>
          <a:lnRef idx="2">
            <a:schemeClr val="dk1"/>
          </a:lnRef>
          <a:fillRef idx="1">
            <a:schemeClr val="lt1"/>
          </a:fillRef>
          <a:effectRef idx="0">
            <a:schemeClr val="dk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Block N</a:t>
            </a:r>
          </a:p>
        </p:txBody>
      </p:sp>
      <p:grpSp>
        <p:nvGrpSpPr>
          <p:cNvPr id="5" name="Group 4"/>
          <p:cNvGrpSpPr>
            <a:grpSpLocks/>
          </p:cNvGrpSpPr>
          <p:nvPr/>
        </p:nvGrpSpPr>
        <p:grpSpPr bwMode="auto">
          <a:xfrm>
            <a:off x="2330450" y="1733550"/>
            <a:ext cx="1463675" cy="2797175"/>
            <a:chOff x="2329807" y="1734280"/>
            <a:chExt cx="1464072" cy="2795939"/>
          </a:xfrm>
        </p:grpSpPr>
        <p:sp>
          <p:nvSpPr>
            <p:cNvPr id="33" name="Rectangle 32"/>
            <p:cNvSpPr/>
            <p:nvPr/>
          </p:nvSpPr>
          <p:spPr>
            <a:xfrm>
              <a:off x="2334571" y="1734280"/>
              <a:ext cx="1459308" cy="398287"/>
            </a:xfrm>
            <a:prstGeom prst="rect">
              <a:avLst/>
            </a:prstGeom>
            <a:solidFill>
              <a:schemeClr val="tx2"/>
            </a:solidFill>
            <a:ln w="12700" cap="flat" cmpd="sng" algn="ctr">
              <a:solidFill>
                <a:sysClr val="windowText" lastClr="000000"/>
              </a:solid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prstClr val="white"/>
                  </a:solidFill>
                  <a:effectLst/>
                  <a:uLnTx/>
                  <a:uFillTx/>
                  <a:latin typeface="Calibri"/>
                  <a:ea typeface="ＭＳ Ｐゴシック" charset="0"/>
                  <a:cs typeface="ＭＳ Ｐゴシック" charset="0"/>
                </a:rPr>
                <a:t>Read</a:t>
              </a:r>
            </a:p>
          </p:txBody>
        </p:sp>
        <p:sp>
          <p:nvSpPr>
            <p:cNvPr id="35" name="Rectangle 34"/>
            <p:cNvSpPr/>
            <p:nvPr/>
          </p:nvSpPr>
          <p:spPr>
            <a:xfrm>
              <a:off x="2334571" y="2134153"/>
              <a:ext cx="1459308" cy="399873"/>
            </a:xfrm>
            <a:prstGeom prst="rect">
              <a:avLst/>
            </a:prstGeom>
            <a:solidFill>
              <a:schemeClr val="accent1"/>
            </a:solidFill>
            <a:ln w="12700" cap="flat" cmpd="sng" algn="ctr">
              <a:solidFill>
                <a:sysClr val="windowText" lastClr="000000"/>
              </a:solid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prstClr val="white"/>
                  </a:solidFill>
                  <a:effectLst/>
                  <a:uLnTx/>
                  <a:uFillTx/>
                  <a:latin typeface="Calibri"/>
                  <a:ea typeface="ＭＳ Ｐゴシック" charset="0"/>
                  <a:cs typeface="ＭＳ Ｐゴシック" charset="0"/>
                </a:rPr>
                <a:t>Pass</a:t>
              </a:r>
            </a:p>
          </p:txBody>
        </p:sp>
        <p:sp>
          <p:nvSpPr>
            <p:cNvPr id="37" name="Rectangle 36"/>
            <p:cNvSpPr/>
            <p:nvPr/>
          </p:nvSpPr>
          <p:spPr>
            <a:xfrm>
              <a:off x="2334571" y="2537200"/>
              <a:ext cx="1459308" cy="398287"/>
            </a:xfrm>
            <a:prstGeom prst="rect">
              <a:avLst/>
            </a:prstGeom>
            <a:solidFill>
              <a:schemeClr val="accent1"/>
            </a:solidFill>
            <a:ln w="12700" cap="flat" cmpd="sng" algn="ctr">
              <a:solidFill>
                <a:sysClr val="windowText" lastClr="000000"/>
              </a:solid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prstClr val="white"/>
                  </a:solidFill>
                  <a:effectLst/>
                  <a:uLnTx/>
                  <a:uFillTx/>
                  <a:latin typeface="Calibri"/>
                  <a:ea typeface="ＭＳ Ｐゴシック" charset="0"/>
                  <a:cs typeface="ＭＳ Ｐゴシック" charset="0"/>
                </a:rPr>
                <a:t>Pass</a:t>
              </a:r>
            </a:p>
          </p:txBody>
        </p:sp>
        <p:sp>
          <p:nvSpPr>
            <p:cNvPr id="38" name="Rectangle 37"/>
            <p:cNvSpPr/>
            <p:nvPr/>
          </p:nvSpPr>
          <p:spPr>
            <a:xfrm>
              <a:off x="2331395" y="2924379"/>
              <a:ext cx="1460896" cy="1198033"/>
            </a:xfrm>
            <a:prstGeom prst="rect">
              <a:avLst/>
            </a:prstGeom>
            <a:solidFill>
              <a:schemeClr val="accent1"/>
            </a:solidFill>
            <a:ln w="12700" cap="flat" cmpd="sng" algn="ctr">
              <a:solidFill>
                <a:sysClr val="windowText" lastClr="000000"/>
              </a:solid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prstClr val="white"/>
                  </a:solidFill>
                  <a:effectLst/>
                  <a:uLnTx/>
                  <a:uFillTx/>
                  <a:latin typeface="Calibri"/>
                  <a:ea typeface="ＭＳ Ｐゴシック" charset="0"/>
                  <a:cs typeface="ＭＳ Ｐゴシック" charset="0"/>
                </a:rPr>
                <a:t>…</a:t>
              </a:r>
            </a:p>
          </p:txBody>
        </p:sp>
        <p:sp>
          <p:nvSpPr>
            <p:cNvPr id="39" name="Rectangle 38"/>
            <p:cNvSpPr/>
            <p:nvPr/>
          </p:nvSpPr>
          <p:spPr>
            <a:xfrm>
              <a:off x="2329807" y="4131933"/>
              <a:ext cx="1459309" cy="398286"/>
            </a:xfrm>
            <a:prstGeom prst="rect">
              <a:avLst/>
            </a:prstGeom>
            <a:solidFill>
              <a:schemeClr val="accent1"/>
            </a:solidFill>
            <a:ln w="12700" cap="flat" cmpd="sng" algn="ctr">
              <a:solidFill>
                <a:sysClr val="windowText" lastClr="000000"/>
              </a:solid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prstClr val="white"/>
                  </a:solidFill>
                  <a:effectLst/>
                  <a:uLnTx/>
                  <a:uFillTx/>
                  <a:latin typeface="Calibri"/>
                  <a:ea typeface="ＭＳ Ｐゴシック" charset="0"/>
                  <a:cs typeface="ＭＳ Ｐゴシック" charset="0"/>
                </a:rPr>
                <a:t>Pass</a:t>
              </a:r>
            </a:p>
          </p:txBody>
        </p:sp>
      </p:grpSp>
    </p:spTree>
    <p:custDataLst>
      <p:tags r:id="rId1"/>
    </p:custDataLst>
    <p:extLst>
      <p:ext uri="{BB962C8B-B14F-4D97-AF65-F5344CB8AC3E}">
        <p14:creationId xmlns:p14="http://schemas.microsoft.com/office/powerpoint/2010/main" val="1711395316"/>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xit" presetSubtype="0" fill="hold" grpId="0" nodeType="clickEffect">
                                  <p:stCondLst>
                                    <p:cond delay="0"/>
                                  </p:stCondLst>
                                  <p:childTnLst>
                                    <p:animEffect transition="out" filter="fade">
                                      <p:cBhvr>
                                        <p:cTn id="6" dur="500"/>
                                        <p:tgtEl>
                                          <p:spTgt spid="32"/>
                                        </p:tgtEl>
                                      </p:cBhvr>
                                    </p:animEffect>
                                    <p:set>
                                      <p:cBhvr>
                                        <p:cTn id="7" dur="1" fill="hold">
                                          <p:stCondLst>
                                            <p:cond delay="499"/>
                                          </p:stCondLst>
                                        </p:cTn>
                                        <p:tgtEl>
                                          <p:spTgt spid="32"/>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500"/>
                                        <p:tgtEl>
                                          <p:spTgt spid="31"/>
                                        </p:tgtEl>
                                      </p:cBhvr>
                                    </p:animEffect>
                                    <p:set>
                                      <p:cBhvr>
                                        <p:cTn id="10" dur="1" fill="hold">
                                          <p:stCondLst>
                                            <p:cond delay="499"/>
                                          </p:stCondLst>
                                        </p:cTn>
                                        <p:tgtEl>
                                          <p:spTgt spid="31"/>
                                        </p:tgtEl>
                                        <p:attrNameLst>
                                          <p:attrName>style.visibility</p:attrName>
                                        </p:attrNameLst>
                                      </p:cBhvr>
                                      <p:to>
                                        <p:strVal val="hidden"/>
                                      </p:to>
                                    </p:set>
                                  </p:childTnLst>
                                </p:cTn>
                              </p:par>
                              <p:par>
                                <p:cTn id="11" presetID="10" presetClass="exit" presetSubtype="0" fill="hold" grpId="0" nodeType="withEffect">
                                  <p:stCondLst>
                                    <p:cond delay="0"/>
                                  </p:stCondLst>
                                  <p:childTnLst>
                                    <p:animEffect transition="out" filter="fade">
                                      <p:cBhvr>
                                        <p:cTn id="12" dur="500"/>
                                        <p:tgtEl>
                                          <p:spTgt spid="4"/>
                                        </p:tgtEl>
                                      </p:cBhvr>
                                    </p:animEffect>
                                    <p:set>
                                      <p:cBhvr>
                                        <p:cTn id="13" dur="1" fill="hold">
                                          <p:stCondLst>
                                            <p:cond delay="499"/>
                                          </p:stCondLst>
                                        </p:cTn>
                                        <p:tgtEl>
                                          <p:spTgt spid="4"/>
                                        </p:tgtEl>
                                        <p:attrNameLst>
                                          <p:attrName>style.visibility</p:attrName>
                                        </p:attrNameLst>
                                      </p:cBhvr>
                                      <p:to>
                                        <p:strVal val="hidden"/>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nodeType="click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31" grpId="0" animBg="1"/>
      <p:bldP spid="32" grpId="0" animBg="1"/>
    </p:bld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 name="Rectangle 233"/>
          <p:cNvSpPr/>
          <p:nvPr/>
        </p:nvSpPr>
        <p:spPr>
          <a:xfrm>
            <a:off x="3532188" y="6373813"/>
            <a:ext cx="5143500" cy="427037"/>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Sense Amplifiers</a:t>
            </a:r>
          </a:p>
        </p:txBody>
      </p:sp>
      <p:cxnSp>
        <p:nvCxnSpPr>
          <p:cNvPr id="17" name="Straight Connector 16"/>
          <p:cNvCxnSpPr/>
          <p:nvPr/>
        </p:nvCxnSpPr>
        <p:spPr>
          <a:xfrm>
            <a:off x="2886075" y="2068513"/>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p:cNvCxnSpPr/>
          <p:nvPr/>
        </p:nvCxnSpPr>
        <p:spPr>
          <a:xfrm>
            <a:off x="2886075" y="3184525"/>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p:cNvCxnSpPr/>
          <p:nvPr/>
        </p:nvCxnSpPr>
        <p:spPr>
          <a:xfrm>
            <a:off x="2886075" y="4298950"/>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p:cNvCxnSpPr/>
          <p:nvPr/>
        </p:nvCxnSpPr>
        <p:spPr>
          <a:xfrm>
            <a:off x="2886075" y="5416550"/>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265222" name="Title 1"/>
          <p:cNvSpPr>
            <a:spLocks noGrp="1"/>
          </p:cNvSpPr>
          <p:nvPr>
            <p:ph type="title"/>
          </p:nvPr>
        </p:nvSpPr>
        <p:spPr/>
        <p:txBody>
          <a:bodyPr/>
          <a:lstStyle/>
          <a:p>
            <a:pPr eaLnBrk="1" hangingPunct="1"/>
            <a:r>
              <a:rPr lang="en-US">
                <a:latin typeface="Calibri" charset="0"/>
              </a:rPr>
              <a:t>Flash Cell Array</a:t>
            </a:r>
          </a:p>
        </p:txBody>
      </p:sp>
      <p:grpSp>
        <p:nvGrpSpPr>
          <p:cNvPr id="265223" name="Group 176"/>
          <p:cNvGrpSpPr>
            <a:grpSpLocks/>
          </p:cNvGrpSpPr>
          <p:nvPr/>
        </p:nvGrpSpPr>
        <p:grpSpPr bwMode="auto">
          <a:xfrm>
            <a:off x="3346450" y="1270000"/>
            <a:ext cx="969963" cy="1601788"/>
            <a:chOff x="3079798" y="1981201"/>
            <a:chExt cx="1631998" cy="2694885"/>
          </a:xfrm>
        </p:grpSpPr>
        <p:cxnSp>
          <p:nvCxnSpPr>
            <p:cNvPr id="30" name="Straight Connector 29"/>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H="1">
              <a:off x="4201629" y="2878605"/>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420162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H="1">
              <a:off x="4201629" y="3773340"/>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370749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p:nvCxnSpPr>
          <p:spPr>
            <a:xfrm rot="16200000">
              <a:off x="3393645" y="3026816"/>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24" name="Group 40"/>
          <p:cNvGrpSpPr>
            <a:grpSpLocks/>
          </p:cNvGrpSpPr>
          <p:nvPr/>
        </p:nvGrpSpPr>
        <p:grpSpPr bwMode="auto">
          <a:xfrm>
            <a:off x="4640263" y="1260475"/>
            <a:ext cx="969962" cy="1601788"/>
            <a:chOff x="3079798" y="1981201"/>
            <a:chExt cx="1631998" cy="2694885"/>
          </a:xfrm>
        </p:grpSpPr>
        <p:cxnSp>
          <p:nvCxnSpPr>
            <p:cNvPr id="42" name="Straight Connector 41"/>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flipH="1">
              <a:off x="4201630" y="2878605"/>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420163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flipH="1">
              <a:off x="4201630" y="3773340"/>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p:nvCxnSpPr>
          <p:spPr>
            <a:xfrm>
              <a:off x="370748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6200000">
              <a:off x="3393644" y="3026817"/>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25" name="Group 50"/>
          <p:cNvGrpSpPr>
            <a:grpSpLocks/>
          </p:cNvGrpSpPr>
          <p:nvPr/>
        </p:nvGrpSpPr>
        <p:grpSpPr bwMode="auto">
          <a:xfrm>
            <a:off x="5934075" y="1270000"/>
            <a:ext cx="971550" cy="1601788"/>
            <a:chOff x="3079798" y="1981201"/>
            <a:chExt cx="1631998" cy="2694885"/>
          </a:xfrm>
        </p:grpSpPr>
        <p:cxnSp>
          <p:nvCxnSpPr>
            <p:cNvPr id="52" name="Straight Connector 51"/>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flipH="1">
              <a:off x="4202464" y="2878605"/>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a:off x="4202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flipH="1">
              <a:off x="4202464" y="3773340"/>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3954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3706465"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3393132" y="3027329"/>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26" name="Group 60"/>
          <p:cNvGrpSpPr>
            <a:grpSpLocks/>
          </p:cNvGrpSpPr>
          <p:nvPr/>
        </p:nvGrpSpPr>
        <p:grpSpPr bwMode="auto">
          <a:xfrm>
            <a:off x="7229475" y="1260475"/>
            <a:ext cx="969963" cy="1601788"/>
            <a:chOff x="3079798" y="1981201"/>
            <a:chExt cx="1631998" cy="2694885"/>
          </a:xfrm>
        </p:grpSpPr>
        <p:cxnSp>
          <p:nvCxnSpPr>
            <p:cNvPr id="62" name="Straight Connector 61"/>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flipH="1">
              <a:off x="4201629" y="2878605"/>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a:off x="420162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H="1">
              <a:off x="4201629" y="3773340"/>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370749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16200000">
              <a:off x="3393645" y="3026816"/>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27" name="Group 70"/>
          <p:cNvGrpSpPr>
            <a:grpSpLocks/>
          </p:cNvGrpSpPr>
          <p:nvPr/>
        </p:nvGrpSpPr>
        <p:grpSpPr bwMode="auto">
          <a:xfrm>
            <a:off x="3346450" y="2389188"/>
            <a:ext cx="969963" cy="1601787"/>
            <a:chOff x="3079798" y="1981201"/>
            <a:chExt cx="1631998" cy="2694885"/>
          </a:xfrm>
        </p:grpSpPr>
        <p:cxnSp>
          <p:nvCxnSpPr>
            <p:cNvPr id="72" name="Straight Connector 71"/>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flipH="1">
              <a:off x="4201629" y="2878606"/>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420162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flipH="1">
              <a:off x="4201629" y="3773339"/>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370749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rot="16200000">
              <a:off x="3393645" y="3026815"/>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28" name="Group 80"/>
          <p:cNvGrpSpPr>
            <a:grpSpLocks/>
          </p:cNvGrpSpPr>
          <p:nvPr/>
        </p:nvGrpSpPr>
        <p:grpSpPr bwMode="auto">
          <a:xfrm>
            <a:off x="4640263" y="2379663"/>
            <a:ext cx="969962" cy="1601787"/>
            <a:chOff x="3079798" y="1981201"/>
            <a:chExt cx="1631998" cy="2694885"/>
          </a:xfrm>
        </p:grpSpPr>
        <p:cxnSp>
          <p:nvCxnSpPr>
            <p:cNvPr id="82" name="Straight Connector 81"/>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29" name="Group 90"/>
          <p:cNvGrpSpPr>
            <a:grpSpLocks/>
          </p:cNvGrpSpPr>
          <p:nvPr/>
        </p:nvGrpSpPr>
        <p:grpSpPr bwMode="auto">
          <a:xfrm>
            <a:off x="5934075" y="2389188"/>
            <a:ext cx="971550" cy="1601787"/>
            <a:chOff x="3079798" y="1981201"/>
            <a:chExt cx="1631998" cy="2694885"/>
          </a:xfrm>
        </p:grpSpPr>
        <p:cxnSp>
          <p:nvCxnSpPr>
            <p:cNvPr id="92" name="Straight Connector 91"/>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flipH="1">
              <a:off x="4202464" y="2878606"/>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420246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flipH="1">
              <a:off x="4202464" y="3773339"/>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395446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a:off x="3706465"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rot="16200000">
              <a:off x="3393132" y="3027328"/>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30" name="Group 100"/>
          <p:cNvGrpSpPr>
            <a:grpSpLocks/>
          </p:cNvGrpSpPr>
          <p:nvPr/>
        </p:nvGrpSpPr>
        <p:grpSpPr bwMode="auto">
          <a:xfrm>
            <a:off x="7229475" y="2379663"/>
            <a:ext cx="969963" cy="1601787"/>
            <a:chOff x="3079798" y="1981201"/>
            <a:chExt cx="1631998" cy="2694885"/>
          </a:xfrm>
        </p:grpSpPr>
        <p:cxnSp>
          <p:nvCxnSpPr>
            <p:cNvPr id="102" name="Straight Connector 101"/>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flipH="1">
              <a:off x="4201629" y="2878606"/>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a:off x="420162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flipH="1">
              <a:off x="4201629" y="3773339"/>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370749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rot="16200000">
              <a:off x="3393645" y="3026815"/>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31" name="Group 110"/>
          <p:cNvGrpSpPr>
            <a:grpSpLocks/>
          </p:cNvGrpSpPr>
          <p:nvPr/>
        </p:nvGrpSpPr>
        <p:grpSpPr bwMode="auto">
          <a:xfrm>
            <a:off x="3346450" y="3500438"/>
            <a:ext cx="969963" cy="1603375"/>
            <a:chOff x="3079798" y="1981201"/>
            <a:chExt cx="1631998" cy="2694885"/>
          </a:xfrm>
        </p:grpSpPr>
        <p:cxnSp>
          <p:nvCxnSpPr>
            <p:cNvPr id="112" name="Straight Connector 111"/>
            <p:cNvCxnSpPr/>
            <p:nvPr/>
          </p:nvCxnSpPr>
          <p:spPr>
            <a:xfrm>
              <a:off x="4711796" y="1981201"/>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flipH="1">
              <a:off x="4201629" y="2877717"/>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p:nvPr/>
          </p:nvCxnSpPr>
          <p:spPr>
            <a:xfrm>
              <a:off x="4201629"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flipH="1">
              <a:off x="4201629" y="3774233"/>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p:nvPr/>
          </p:nvCxnSpPr>
          <p:spPr>
            <a:xfrm>
              <a:off x="4711796" y="3779570"/>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3953224"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3707490"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rot="16200000">
              <a:off x="3393645" y="3028138"/>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32" name="Group 120"/>
          <p:cNvGrpSpPr>
            <a:grpSpLocks/>
          </p:cNvGrpSpPr>
          <p:nvPr/>
        </p:nvGrpSpPr>
        <p:grpSpPr bwMode="auto">
          <a:xfrm>
            <a:off x="4640263" y="3490913"/>
            <a:ext cx="969962" cy="1601787"/>
            <a:chOff x="3079798" y="1981201"/>
            <a:chExt cx="1631998" cy="2694885"/>
          </a:xfrm>
        </p:grpSpPr>
        <p:cxnSp>
          <p:nvCxnSpPr>
            <p:cNvPr id="122" name="Straight Connector 121"/>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33" name="Group 130"/>
          <p:cNvGrpSpPr>
            <a:grpSpLocks/>
          </p:cNvGrpSpPr>
          <p:nvPr/>
        </p:nvGrpSpPr>
        <p:grpSpPr bwMode="auto">
          <a:xfrm>
            <a:off x="5934075" y="3500438"/>
            <a:ext cx="971550" cy="1603375"/>
            <a:chOff x="3079798" y="1981201"/>
            <a:chExt cx="1631998" cy="2694885"/>
          </a:xfrm>
        </p:grpSpPr>
        <p:cxnSp>
          <p:nvCxnSpPr>
            <p:cNvPr id="132" name="Straight Connector 131"/>
            <p:cNvCxnSpPr/>
            <p:nvPr/>
          </p:nvCxnSpPr>
          <p:spPr>
            <a:xfrm>
              <a:off x="4711796" y="1981201"/>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p:cNvCxnSpPr/>
            <p:nvPr/>
          </p:nvCxnSpPr>
          <p:spPr>
            <a:xfrm flipH="1">
              <a:off x="4202464" y="2877717"/>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p:cNvCxnSpPr/>
            <p:nvPr/>
          </p:nvCxnSpPr>
          <p:spPr>
            <a:xfrm>
              <a:off x="4202464"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flipH="1">
              <a:off x="4202464" y="3774233"/>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4711796" y="3779570"/>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a:off x="3954464"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3706465"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rot="16200000">
              <a:off x="3393132" y="3028650"/>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34" name="Group 140"/>
          <p:cNvGrpSpPr>
            <a:grpSpLocks/>
          </p:cNvGrpSpPr>
          <p:nvPr/>
        </p:nvGrpSpPr>
        <p:grpSpPr bwMode="auto">
          <a:xfrm>
            <a:off x="7229475" y="3490913"/>
            <a:ext cx="969963" cy="1601787"/>
            <a:chOff x="3079798" y="1981201"/>
            <a:chExt cx="1631998" cy="2694885"/>
          </a:xfrm>
        </p:grpSpPr>
        <p:cxnSp>
          <p:nvCxnSpPr>
            <p:cNvPr id="142" name="Straight Connector 141"/>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flipH="1">
              <a:off x="4201629" y="2878606"/>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a:off x="420162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p:nvPr/>
          </p:nvCxnSpPr>
          <p:spPr>
            <a:xfrm flipH="1">
              <a:off x="4201629" y="3773339"/>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p:nvPr/>
          </p:nvCxnSpPr>
          <p:spPr>
            <a:xfrm>
              <a:off x="370749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p:cNvCxnSpPr/>
            <p:nvPr/>
          </p:nvCxnSpPr>
          <p:spPr>
            <a:xfrm rot="16200000">
              <a:off x="3393645" y="3026815"/>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35" name="Group 150"/>
          <p:cNvGrpSpPr>
            <a:grpSpLocks/>
          </p:cNvGrpSpPr>
          <p:nvPr/>
        </p:nvGrpSpPr>
        <p:grpSpPr bwMode="auto">
          <a:xfrm>
            <a:off x="3346450" y="4622800"/>
            <a:ext cx="969963" cy="1601788"/>
            <a:chOff x="3079798" y="1981201"/>
            <a:chExt cx="1631998" cy="2694885"/>
          </a:xfrm>
        </p:grpSpPr>
        <p:cxnSp>
          <p:nvCxnSpPr>
            <p:cNvPr id="152" name="Straight Connector 151"/>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p:cNvCxnSpPr/>
            <p:nvPr/>
          </p:nvCxnSpPr>
          <p:spPr>
            <a:xfrm flipH="1">
              <a:off x="4201629" y="2878605"/>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p:cNvCxnSpPr/>
            <p:nvPr/>
          </p:nvCxnSpPr>
          <p:spPr>
            <a:xfrm>
              <a:off x="420162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p:cNvCxnSpPr/>
            <p:nvPr/>
          </p:nvCxnSpPr>
          <p:spPr>
            <a:xfrm flipH="1">
              <a:off x="4201629" y="3773340"/>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p:cNvCxnSpPr/>
            <p:nvPr/>
          </p:nvCxnSpPr>
          <p:spPr>
            <a:xfrm>
              <a:off x="370749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p:cNvCxnSpPr/>
            <p:nvPr/>
          </p:nvCxnSpPr>
          <p:spPr>
            <a:xfrm rot="16200000">
              <a:off x="3393645" y="3026816"/>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36" name="Group 161"/>
          <p:cNvGrpSpPr>
            <a:grpSpLocks/>
          </p:cNvGrpSpPr>
          <p:nvPr/>
        </p:nvGrpSpPr>
        <p:grpSpPr bwMode="auto">
          <a:xfrm>
            <a:off x="4640263" y="4611688"/>
            <a:ext cx="969962" cy="1603375"/>
            <a:chOff x="3079798" y="1981201"/>
            <a:chExt cx="1631998" cy="2694885"/>
          </a:xfrm>
        </p:grpSpPr>
        <p:cxnSp>
          <p:nvCxnSpPr>
            <p:cNvPr id="163" name="Straight Connector 162"/>
            <p:cNvCxnSpPr/>
            <p:nvPr/>
          </p:nvCxnSpPr>
          <p:spPr>
            <a:xfrm>
              <a:off x="4711796" y="1981201"/>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p:cNvCxnSpPr/>
            <p:nvPr/>
          </p:nvCxnSpPr>
          <p:spPr>
            <a:xfrm flipH="1">
              <a:off x="4201630" y="2877717"/>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p:cNvCxnSpPr/>
            <p:nvPr/>
          </p:nvCxnSpPr>
          <p:spPr>
            <a:xfrm>
              <a:off x="4201630"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p:cNvCxnSpPr/>
            <p:nvPr/>
          </p:nvCxnSpPr>
          <p:spPr>
            <a:xfrm flipH="1">
              <a:off x="4201630" y="3774233"/>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p:cNvCxnSpPr/>
            <p:nvPr/>
          </p:nvCxnSpPr>
          <p:spPr>
            <a:xfrm>
              <a:off x="4711796" y="3779570"/>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p:cNvCxnSpPr/>
            <p:nvPr/>
          </p:nvCxnSpPr>
          <p:spPr>
            <a:xfrm>
              <a:off x="3953224"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p:cNvCxnSpPr/>
            <p:nvPr/>
          </p:nvCxnSpPr>
          <p:spPr>
            <a:xfrm>
              <a:off x="3707489"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p:cNvCxnSpPr/>
            <p:nvPr/>
          </p:nvCxnSpPr>
          <p:spPr>
            <a:xfrm rot="16200000">
              <a:off x="3393644" y="3028139"/>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37" name="Group 171"/>
          <p:cNvGrpSpPr>
            <a:grpSpLocks/>
          </p:cNvGrpSpPr>
          <p:nvPr/>
        </p:nvGrpSpPr>
        <p:grpSpPr bwMode="auto">
          <a:xfrm>
            <a:off x="5934075" y="4622800"/>
            <a:ext cx="971550" cy="1601788"/>
            <a:chOff x="3079798" y="1981201"/>
            <a:chExt cx="1631998" cy="2694885"/>
          </a:xfrm>
        </p:grpSpPr>
        <p:cxnSp>
          <p:nvCxnSpPr>
            <p:cNvPr id="173" name="Straight Connector 172"/>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p:cNvCxnSpPr/>
            <p:nvPr/>
          </p:nvCxnSpPr>
          <p:spPr>
            <a:xfrm flipH="1">
              <a:off x="4202464" y="2878605"/>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p:cNvCxnSpPr/>
            <p:nvPr/>
          </p:nvCxnSpPr>
          <p:spPr>
            <a:xfrm>
              <a:off x="4202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p:cNvCxnSpPr/>
            <p:nvPr/>
          </p:nvCxnSpPr>
          <p:spPr>
            <a:xfrm flipH="1">
              <a:off x="4202464" y="3773340"/>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 name="Straight Connector 178"/>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p:cNvCxnSpPr/>
            <p:nvPr/>
          </p:nvCxnSpPr>
          <p:spPr>
            <a:xfrm>
              <a:off x="3954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 name="Straight Connector 180"/>
            <p:cNvCxnSpPr/>
            <p:nvPr/>
          </p:nvCxnSpPr>
          <p:spPr>
            <a:xfrm>
              <a:off x="3706465"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 name="Straight Connector 181"/>
            <p:cNvCxnSpPr/>
            <p:nvPr/>
          </p:nvCxnSpPr>
          <p:spPr>
            <a:xfrm rot="16200000">
              <a:off x="3393132" y="3027329"/>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38" name="Group 183"/>
          <p:cNvGrpSpPr>
            <a:grpSpLocks/>
          </p:cNvGrpSpPr>
          <p:nvPr/>
        </p:nvGrpSpPr>
        <p:grpSpPr bwMode="auto">
          <a:xfrm>
            <a:off x="7229475" y="4611688"/>
            <a:ext cx="969963" cy="1603375"/>
            <a:chOff x="3079798" y="1981201"/>
            <a:chExt cx="1631998" cy="2694885"/>
          </a:xfrm>
        </p:grpSpPr>
        <p:cxnSp>
          <p:nvCxnSpPr>
            <p:cNvPr id="185" name="Straight Connector 184"/>
            <p:cNvCxnSpPr/>
            <p:nvPr/>
          </p:nvCxnSpPr>
          <p:spPr>
            <a:xfrm>
              <a:off x="4711796" y="1981201"/>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p:cNvCxnSpPr/>
            <p:nvPr/>
          </p:nvCxnSpPr>
          <p:spPr>
            <a:xfrm flipH="1">
              <a:off x="4201629" y="2877717"/>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 name="Straight Connector 186"/>
            <p:cNvCxnSpPr/>
            <p:nvPr/>
          </p:nvCxnSpPr>
          <p:spPr>
            <a:xfrm>
              <a:off x="4201629"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 name="Straight Connector 187"/>
            <p:cNvCxnSpPr/>
            <p:nvPr/>
          </p:nvCxnSpPr>
          <p:spPr>
            <a:xfrm flipH="1">
              <a:off x="4201629" y="3774233"/>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 name="Straight Connector 188"/>
            <p:cNvCxnSpPr/>
            <p:nvPr/>
          </p:nvCxnSpPr>
          <p:spPr>
            <a:xfrm>
              <a:off x="4711796" y="3779570"/>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 name="Straight Connector 189"/>
            <p:cNvCxnSpPr/>
            <p:nvPr/>
          </p:nvCxnSpPr>
          <p:spPr>
            <a:xfrm>
              <a:off x="3953224"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p:cNvCxnSpPr/>
            <p:nvPr/>
          </p:nvCxnSpPr>
          <p:spPr>
            <a:xfrm>
              <a:off x="3707490"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 name="Straight Connector 191"/>
            <p:cNvCxnSpPr/>
            <p:nvPr/>
          </p:nvCxnSpPr>
          <p:spPr>
            <a:xfrm rot="16200000">
              <a:off x="3393645" y="3028138"/>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aphicFrame>
        <p:nvGraphicFramePr>
          <p:cNvPr id="4" name="Table 3"/>
          <p:cNvGraphicFramePr>
            <a:graphicFrameLocks noGrp="1"/>
          </p:cNvGraphicFramePr>
          <p:nvPr/>
        </p:nvGraphicFramePr>
        <p:xfrm>
          <a:off x="322263" y="2636838"/>
          <a:ext cx="2082800" cy="1951040"/>
        </p:xfrm>
        <a:graphic>
          <a:graphicData uri="http://schemas.openxmlformats.org/drawingml/2006/table">
            <a:tbl>
              <a:tblPr firstRow="1" bandRow="1">
                <a:tableStyleId>{5940675A-B579-460E-94D1-54222C63F5DA}</a:tableStyleId>
              </a:tblPr>
              <a:tblGrid>
                <a:gridCol w="208280">
                  <a:extLst>
                    <a:ext uri="{9D8B030D-6E8A-4147-A177-3AD203B41FA5}">
                      <a16:colId xmlns:a16="http://schemas.microsoft.com/office/drawing/2014/main" val="20000"/>
                    </a:ext>
                  </a:extLst>
                </a:gridCol>
                <a:gridCol w="208280">
                  <a:extLst>
                    <a:ext uri="{9D8B030D-6E8A-4147-A177-3AD203B41FA5}">
                      <a16:colId xmlns:a16="http://schemas.microsoft.com/office/drawing/2014/main" val="20001"/>
                    </a:ext>
                  </a:extLst>
                </a:gridCol>
                <a:gridCol w="208280">
                  <a:extLst>
                    <a:ext uri="{9D8B030D-6E8A-4147-A177-3AD203B41FA5}">
                      <a16:colId xmlns:a16="http://schemas.microsoft.com/office/drawing/2014/main" val="20002"/>
                    </a:ext>
                  </a:extLst>
                </a:gridCol>
                <a:gridCol w="208280">
                  <a:extLst>
                    <a:ext uri="{9D8B030D-6E8A-4147-A177-3AD203B41FA5}">
                      <a16:colId xmlns:a16="http://schemas.microsoft.com/office/drawing/2014/main" val="20003"/>
                    </a:ext>
                  </a:extLst>
                </a:gridCol>
                <a:gridCol w="208280">
                  <a:extLst>
                    <a:ext uri="{9D8B030D-6E8A-4147-A177-3AD203B41FA5}">
                      <a16:colId xmlns:a16="http://schemas.microsoft.com/office/drawing/2014/main" val="20004"/>
                    </a:ext>
                  </a:extLst>
                </a:gridCol>
                <a:gridCol w="208280">
                  <a:extLst>
                    <a:ext uri="{9D8B030D-6E8A-4147-A177-3AD203B41FA5}">
                      <a16:colId xmlns:a16="http://schemas.microsoft.com/office/drawing/2014/main" val="20005"/>
                    </a:ext>
                  </a:extLst>
                </a:gridCol>
                <a:gridCol w="208280">
                  <a:extLst>
                    <a:ext uri="{9D8B030D-6E8A-4147-A177-3AD203B41FA5}">
                      <a16:colId xmlns:a16="http://schemas.microsoft.com/office/drawing/2014/main" val="20006"/>
                    </a:ext>
                  </a:extLst>
                </a:gridCol>
                <a:gridCol w="208280">
                  <a:extLst>
                    <a:ext uri="{9D8B030D-6E8A-4147-A177-3AD203B41FA5}">
                      <a16:colId xmlns:a16="http://schemas.microsoft.com/office/drawing/2014/main" val="20007"/>
                    </a:ext>
                  </a:extLst>
                </a:gridCol>
                <a:gridCol w="208280">
                  <a:extLst>
                    <a:ext uri="{9D8B030D-6E8A-4147-A177-3AD203B41FA5}">
                      <a16:colId xmlns:a16="http://schemas.microsoft.com/office/drawing/2014/main" val="20008"/>
                    </a:ext>
                  </a:extLst>
                </a:gridCol>
                <a:gridCol w="208280">
                  <a:extLst>
                    <a:ext uri="{9D8B030D-6E8A-4147-A177-3AD203B41FA5}">
                      <a16:colId xmlns:a16="http://schemas.microsoft.com/office/drawing/2014/main" val="20009"/>
                    </a:ext>
                  </a:extLst>
                </a:gridCol>
              </a:tblGrid>
              <a:tr h="243880">
                <a:tc>
                  <a:txBody>
                    <a:bodyPr/>
                    <a:lstStyle/>
                    <a:p>
                      <a:endParaRPr lang="en-US" sz="1000" dirty="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extLst>
                  <a:ext uri="{0D108BD9-81ED-4DB2-BD59-A6C34878D82A}">
                    <a16:rowId xmlns:a16="http://schemas.microsoft.com/office/drawing/2014/main" val="10000"/>
                  </a:ext>
                </a:extLst>
              </a:tr>
              <a:tr h="243880">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extLst>
                  <a:ext uri="{0D108BD9-81ED-4DB2-BD59-A6C34878D82A}">
                    <a16:rowId xmlns:a16="http://schemas.microsoft.com/office/drawing/2014/main" val="10001"/>
                  </a:ext>
                </a:extLst>
              </a:tr>
              <a:tr h="243880">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extLst>
                  <a:ext uri="{0D108BD9-81ED-4DB2-BD59-A6C34878D82A}">
                    <a16:rowId xmlns:a16="http://schemas.microsoft.com/office/drawing/2014/main" val="10002"/>
                  </a:ext>
                </a:extLst>
              </a:tr>
              <a:tr h="243880">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extLst>
                  <a:ext uri="{0D108BD9-81ED-4DB2-BD59-A6C34878D82A}">
                    <a16:rowId xmlns:a16="http://schemas.microsoft.com/office/drawing/2014/main" val="10003"/>
                  </a:ext>
                </a:extLst>
              </a:tr>
              <a:tr h="243880">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dirty="0"/>
                    </a:p>
                  </a:txBody>
                  <a:tcPr marT="45727" marB="45727"/>
                </a:tc>
                <a:extLst>
                  <a:ext uri="{0D108BD9-81ED-4DB2-BD59-A6C34878D82A}">
                    <a16:rowId xmlns:a16="http://schemas.microsoft.com/office/drawing/2014/main" val="10004"/>
                  </a:ext>
                </a:extLst>
              </a:tr>
              <a:tr h="243880">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extLst>
                  <a:ext uri="{0D108BD9-81ED-4DB2-BD59-A6C34878D82A}">
                    <a16:rowId xmlns:a16="http://schemas.microsoft.com/office/drawing/2014/main" val="10005"/>
                  </a:ext>
                </a:extLst>
              </a:tr>
              <a:tr h="243880">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extLst>
                  <a:ext uri="{0D108BD9-81ED-4DB2-BD59-A6C34878D82A}">
                    <a16:rowId xmlns:a16="http://schemas.microsoft.com/office/drawing/2014/main" val="10006"/>
                  </a:ext>
                </a:extLst>
              </a:tr>
              <a:tr h="243880">
                <a:tc>
                  <a:txBody>
                    <a:bodyPr/>
                    <a:lstStyle/>
                    <a:p>
                      <a:endParaRPr lang="en-US" sz="1000" dirty="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dirty="0"/>
                    </a:p>
                  </a:txBody>
                  <a:tcPr marT="45727" marB="45727"/>
                </a:tc>
                <a:tc>
                  <a:txBody>
                    <a:bodyPr/>
                    <a:lstStyle/>
                    <a:p>
                      <a:endParaRPr lang="en-US" sz="1000" dirty="0"/>
                    </a:p>
                  </a:txBody>
                  <a:tcPr marT="45727" marB="45727"/>
                </a:tc>
                <a:extLst>
                  <a:ext uri="{0D108BD9-81ED-4DB2-BD59-A6C34878D82A}">
                    <a16:rowId xmlns:a16="http://schemas.microsoft.com/office/drawing/2014/main" val="10007"/>
                  </a:ext>
                </a:extLst>
              </a:tr>
            </a:tbl>
          </a:graphicData>
        </a:graphic>
      </p:graphicFrame>
      <p:sp>
        <p:nvSpPr>
          <p:cNvPr id="6" name="TextBox 5"/>
          <p:cNvSpPr txBox="1"/>
          <p:nvPr/>
        </p:nvSpPr>
        <p:spPr>
          <a:xfrm>
            <a:off x="896938" y="2266950"/>
            <a:ext cx="935037"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Block X</a:t>
            </a:r>
          </a:p>
        </p:txBody>
      </p:sp>
      <p:sp>
        <p:nvSpPr>
          <p:cNvPr id="7" name="Rectangle 6"/>
          <p:cNvSpPr/>
          <p:nvPr/>
        </p:nvSpPr>
        <p:spPr>
          <a:xfrm>
            <a:off x="330200" y="2879725"/>
            <a:ext cx="2066925" cy="2381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Page Y</a:t>
            </a:r>
          </a:p>
        </p:txBody>
      </p:sp>
      <p:sp>
        <p:nvSpPr>
          <p:cNvPr id="8" name="Rectangle 7"/>
          <p:cNvSpPr/>
          <p:nvPr/>
        </p:nvSpPr>
        <p:spPr>
          <a:xfrm>
            <a:off x="1357313" y="3121025"/>
            <a:ext cx="841375" cy="969963"/>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0" name="Straight Connector 9"/>
          <p:cNvCxnSpPr/>
          <p:nvPr/>
        </p:nvCxnSpPr>
        <p:spPr>
          <a:xfrm flipV="1">
            <a:off x="2198688" y="1155700"/>
            <a:ext cx="1014412" cy="1978025"/>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215" name="Rectangle 214"/>
          <p:cNvSpPr/>
          <p:nvPr/>
        </p:nvSpPr>
        <p:spPr>
          <a:xfrm>
            <a:off x="3224213" y="1155700"/>
            <a:ext cx="5462587" cy="516890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216" name="Straight Connector 215"/>
          <p:cNvCxnSpPr/>
          <p:nvPr/>
        </p:nvCxnSpPr>
        <p:spPr>
          <a:xfrm>
            <a:off x="2219325" y="4102100"/>
            <a:ext cx="993775" cy="2222500"/>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217" name="Rectangle 216"/>
          <p:cNvSpPr/>
          <p:nvPr/>
        </p:nvSpPr>
        <p:spPr>
          <a:xfrm>
            <a:off x="330200" y="4714875"/>
            <a:ext cx="2066925" cy="23812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Sense Amplifiers</a:t>
            </a:r>
          </a:p>
        </p:txBody>
      </p:sp>
      <p:cxnSp>
        <p:nvCxnSpPr>
          <p:cNvPr id="20" name="Straight Connector 19"/>
          <p:cNvCxnSpPr/>
          <p:nvPr/>
        </p:nvCxnSpPr>
        <p:spPr>
          <a:xfrm>
            <a:off x="427038" y="4586288"/>
            <a:ext cx="0" cy="12858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 name="Straight Connector 220"/>
          <p:cNvCxnSpPr/>
          <p:nvPr/>
        </p:nvCxnSpPr>
        <p:spPr>
          <a:xfrm>
            <a:off x="635000" y="4586288"/>
            <a:ext cx="0" cy="12858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p:cNvCxnSpPr/>
          <p:nvPr/>
        </p:nvCxnSpPr>
        <p:spPr>
          <a:xfrm>
            <a:off x="842963" y="4586288"/>
            <a:ext cx="0" cy="12858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p:cNvCxnSpPr/>
          <p:nvPr/>
        </p:nvCxnSpPr>
        <p:spPr>
          <a:xfrm>
            <a:off x="1050925" y="4586288"/>
            <a:ext cx="0" cy="12858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p:cNvCxnSpPr/>
          <p:nvPr/>
        </p:nvCxnSpPr>
        <p:spPr>
          <a:xfrm>
            <a:off x="1260475" y="4586288"/>
            <a:ext cx="0" cy="12858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p:cNvCxnSpPr/>
          <p:nvPr/>
        </p:nvCxnSpPr>
        <p:spPr>
          <a:xfrm>
            <a:off x="1468438" y="4586288"/>
            <a:ext cx="0" cy="12858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p:cNvCxnSpPr/>
          <p:nvPr/>
        </p:nvCxnSpPr>
        <p:spPr>
          <a:xfrm>
            <a:off x="1676400" y="4586288"/>
            <a:ext cx="0" cy="12858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p:cNvCxnSpPr/>
          <p:nvPr/>
        </p:nvCxnSpPr>
        <p:spPr>
          <a:xfrm>
            <a:off x="1884363" y="4586288"/>
            <a:ext cx="0" cy="12858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p:cNvCxnSpPr/>
          <p:nvPr/>
        </p:nvCxnSpPr>
        <p:spPr>
          <a:xfrm>
            <a:off x="2098675" y="4586288"/>
            <a:ext cx="0" cy="12858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p:cNvCxnSpPr/>
          <p:nvPr/>
        </p:nvCxnSpPr>
        <p:spPr>
          <a:xfrm>
            <a:off x="2306638" y="4586288"/>
            <a:ext cx="0" cy="12858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p:cNvCxnSpPr/>
          <p:nvPr/>
        </p:nvCxnSpPr>
        <p:spPr>
          <a:xfrm>
            <a:off x="4305300" y="6200775"/>
            <a:ext cx="0" cy="173038"/>
          </a:xfrm>
          <a:prstGeom prst="line">
            <a:avLst/>
          </a:prstGeom>
          <a:ln w="3810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236" name="Straight Connector 235"/>
          <p:cNvCxnSpPr/>
          <p:nvPr/>
        </p:nvCxnSpPr>
        <p:spPr>
          <a:xfrm>
            <a:off x="5599113" y="6202363"/>
            <a:ext cx="0" cy="173037"/>
          </a:xfrm>
          <a:prstGeom prst="line">
            <a:avLst/>
          </a:prstGeom>
          <a:ln w="3810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237" name="Straight Connector 236"/>
          <p:cNvCxnSpPr/>
          <p:nvPr/>
        </p:nvCxnSpPr>
        <p:spPr>
          <a:xfrm>
            <a:off x="6894513" y="6202363"/>
            <a:ext cx="0" cy="173037"/>
          </a:xfrm>
          <a:prstGeom prst="line">
            <a:avLst/>
          </a:prstGeom>
          <a:ln w="3810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238" name="Straight Connector 237"/>
          <p:cNvCxnSpPr/>
          <p:nvPr/>
        </p:nvCxnSpPr>
        <p:spPr>
          <a:xfrm>
            <a:off x="8188325" y="6200775"/>
            <a:ext cx="0" cy="173038"/>
          </a:xfrm>
          <a:prstGeom prst="line">
            <a:avLst/>
          </a:prstGeom>
          <a:ln w="38100">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265361" name="Slide Number Placeholder 2"/>
          <p:cNvSpPr>
            <a:spLocks noGrp="1"/>
          </p:cNvSpPr>
          <p:nvPr>
            <p:ph type="sldNum" sz="quarter" idx="12"/>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C027A8D-1323-994F-9FF2-8ED90404E46A}" type="slidenum">
              <a:rPr kumimoji="0" lang="en-US" sz="1200" b="0" i="0" u="none" strike="noStrike" kern="1200" cap="none" spc="0" normalizeH="0" baseline="0" noProof="0">
                <a:ln>
                  <a:noFill/>
                </a:ln>
                <a:solidFill>
                  <a:srgbClr val="898989"/>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356</a:t>
            </a:fld>
            <a:endParaRPr kumimoji="0" lang="en-US" sz="1200" b="0" i="0" u="none" strike="noStrike" kern="1200" cap="none" spc="0" normalizeH="0" baseline="0" noProof="0">
              <a:ln>
                <a:noFill/>
              </a:ln>
              <a:solidFill>
                <a:srgbClr val="898989"/>
              </a:solidFill>
              <a:effectLst/>
              <a:uLnTx/>
              <a:uFillTx/>
              <a:latin typeface="Calibri" charset="0"/>
              <a:ea typeface="ＭＳ Ｐゴシック" charset="0"/>
            </a:endParaRPr>
          </a:p>
        </p:txBody>
      </p:sp>
      <p:cxnSp>
        <p:nvCxnSpPr>
          <p:cNvPr id="197" name="Straight Connector 196"/>
          <p:cNvCxnSpPr/>
          <p:nvPr/>
        </p:nvCxnSpPr>
        <p:spPr>
          <a:xfrm>
            <a:off x="2886075" y="2078038"/>
            <a:ext cx="6096000"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83" name="Rectangle 182"/>
          <p:cNvSpPr/>
          <p:nvPr/>
        </p:nvSpPr>
        <p:spPr>
          <a:xfrm>
            <a:off x="3224213" y="1741488"/>
            <a:ext cx="5451475" cy="6588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a:ea typeface="+mn-ea"/>
                <a:cs typeface="+mn-cs"/>
              </a:rPr>
              <a:t>Row</a:t>
            </a:r>
          </a:p>
        </p:txBody>
      </p:sp>
      <p:sp>
        <p:nvSpPr>
          <p:cNvPr id="198" name="Rectangle 197"/>
          <p:cNvSpPr/>
          <p:nvPr/>
        </p:nvSpPr>
        <p:spPr>
          <a:xfrm rot="16200000">
            <a:off x="1438275" y="3402013"/>
            <a:ext cx="5151438" cy="6588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a:ea typeface="+mn-ea"/>
                <a:cs typeface="+mn-cs"/>
              </a:rPr>
              <a:t>Column</a:t>
            </a:r>
          </a:p>
        </p:txBody>
      </p:sp>
    </p:spTree>
    <p:custDataLst>
      <p:tags r:id="rId1"/>
    </p:custDataLst>
    <p:extLst>
      <p:ext uri="{BB962C8B-B14F-4D97-AF65-F5344CB8AC3E}">
        <p14:creationId xmlns:p14="http://schemas.microsoft.com/office/powerpoint/2010/main" val="2805671656"/>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83"/>
                                        </p:tgtEl>
                                        <p:attrNameLst>
                                          <p:attrName>style.visibility</p:attrName>
                                        </p:attrNameLst>
                                      </p:cBhvr>
                                      <p:to>
                                        <p:strVal val="visible"/>
                                      </p:to>
                                    </p:set>
                                    <p:animEffect transition="in" filter="fade">
                                      <p:cBhvr>
                                        <p:cTn id="7" dur="500"/>
                                        <p:tgtEl>
                                          <p:spTgt spid="18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xit" presetSubtype="0" fill="hold" grpId="1" nodeType="clickEffect">
                                  <p:stCondLst>
                                    <p:cond delay="0"/>
                                  </p:stCondLst>
                                  <p:childTnLst>
                                    <p:animEffect transition="out" filter="fade">
                                      <p:cBhvr>
                                        <p:cTn id="11" dur="500"/>
                                        <p:tgtEl>
                                          <p:spTgt spid="183"/>
                                        </p:tgtEl>
                                      </p:cBhvr>
                                    </p:animEffect>
                                    <p:set>
                                      <p:cBhvr>
                                        <p:cTn id="12" dur="1" fill="hold">
                                          <p:stCondLst>
                                            <p:cond delay="499"/>
                                          </p:stCondLst>
                                        </p:cTn>
                                        <p:tgtEl>
                                          <p:spTgt spid="183"/>
                                        </p:tgtEl>
                                        <p:attrNameLst>
                                          <p:attrName>style.visibility</p:attrName>
                                        </p:attrNameLst>
                                      </p:cBhvr>
                                      <p:to>
                                        <p:strVal val="hidden"/>
                                      </p:to>
                                    </p:set>
                                  </p:childTnLst>
                                </p:cTn>
                              </p:par>
                            </p:childTnLst>
                          </p:cTn>
                        </p:par>
                        <p:par>
                          <p:cTn id="13" fill="hold" nodeType="afterGroup">
                            <p:stCondLst>
                              <p:cond delay="500"/>
                            </p:stCondLst>
                            <p:childTnLst>
                              <p:par>
                                <p:cTn id="14" presetID="10" presetClass="entr" presetSubtype="0" fill="hold" nodeType="afterEffect">
                                  <p:stCondLst>
                                    <p:cond delay="0"/>
                                  </p:stCondLst>
                                  <p:childTnLst>
                                    <p:set>
                                      <p:cBhvr>
                                        <p:cTn id="15" dur="1" fill="hold">
                                          <p:stCondLst>
                                            <p:cond delay="0"/>
                                          </p:stCondLst>
                                        </p:cTn>
                                        <p:tgtEl>
                                          <p:spTgt spid="197"/>
                                        </p:tgtEl>
                                        <p:attrNameLst>
                                          <p:attrName>style.visibility</p:attrName>
                                        </p:attrNameLst>
                                      </p:cBhvr>
                                      <p:to>
                                        <p:strVal val="visible"/>
                                      </p:to>
                                    </p:set>
                                    <p:animEffect transition="in" filter="fade">
                                      <p:cBhvr>
                                        <p:cTn id="16" dur="500"/>
                                        <p:tgtEl>
                                          <p:spTgt spid="19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xit" presetSubtype="0" fill="hold" nodeType="clickEffect">
                                  <p:stCondLst>
                                    <p:cond delay="0"/>
                                  </p:stCondLst>
                                  <p:childTnLst>
                                    <p:animEffect transition="out" filter="fade">
                                      <p:cBhvr>
                                        <p:cTn id="20" dur="500"/>
                                        <p:tgtEl>
                                          <p:spTgt spid="197"/>
                                        </p:tgtEl>
                                      </p:cBhvr>
                                    </p:animEffect>
                                    <p:set>
                                      <p:cBhvr>
                                        <p:cTn id="21" dur="1" fill="hold">
                                          <p:stCondLst>
                                            <p:cond delay="499"/>
                                          </p:stCondLst>
                                        </p:cTn>
                                        <p:tgtEl>
                                          <p:spTgt spid="197"/>
                                        </p:tgtEl>
                                        <p:attrNameLst>
                                          <p:attrName>style.visibility</p:attrName>
                                        </p:attrNameLst>
                                      </p:cBhvr>
                                      <p:to>
                                        <p:strVal val="hidden"/>
                                      </p:to>
                                    </p:set>
                                  </p:childTnLst>
                                </p:cTn>
                              </p:par>
                            </p:childTnLst>
                          </p:cTn>
                        </p:par>
                        <p:par>
                          <p:cTn id="22" fill="hold" nodeType="afterGroup">
                            <p:stCondLst>
                              <p:cond delay="500"/>
                            </p:stCondLst>
                            <p:childTnLst>
                              <p:par>
                                <p:cTn id="23" presetID="10" presetClass="entr" presetSubtype="0" fill="hold" grpId="0" nodeType="afterEffect">
                                  <p:stCondLst>
                                    <p:cond delay="0"/>
                                  </p:stCondLst>
                                  <p:childTnLst>
                                    <p:set>
                                      <p:cBhvr>
                                        <p:cTn id="24" dur="1" fill="hold">
                                          <p:stCondLst>
                                            <p:cond delay="0"/>
                                          </p:stCondLst>
                                        </p:cTn>
                                        <p:tgtEl>
                                          <p:spTgt spid="198"/>
                                        </p:tgtEl>
                                        <p:attrNameLst>
                                          <p:attrName>style.visibility</p:attrName>
                                        </p:attrNameLst>
                                      </p:cBhvr>
                                      <p:to>
                                        <p:strVal val="visible"/>
                                      </p:to>
                                    </p:set>
                                    <p:animEffect transition="in" filter="fade">
                                      <p:cBhvr>
                                        <p:cTn id="25" dur="500"/>
                                        <p:tgtEl>
                                          <p:spTgt spid="1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 grpId="0" animBg="1"/>
      <p:bldP spid="183" grpId="1" animBg="1"/>
      <p:bldP spid="198" grpId="0" animBg="1"/>
    </p:bldLst>
  </p:timing>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5" name="Title 1"/>
          <p:cNvSpPr>
            <a:spLocks noGrp="1"/>
          </p:cNvSpPr>
          <p:nvPr>
            <p:ph type="title"/>
          </p:nvPr>
        </p:nvSpPr>
        <p:spPr/>
        <p:txBody>
          <a:bodyPr/>
          <a:lstStyle/>
          <a:p>
            <a:pPr eaLnBrk="1" hangingPunct="1"/>
            <a:r>
              <a:rPr lang="en-US">
                <a:latin typeface="Calibri" charset="0"/>
              </a:rPr>
              <a:t>Flash Cell</a:t>
            </a:r>
          </a:p>
        </p:txBody>
      </p:sp>
      <p:grpSp>
        <p:nvGrpSpPr>
          <p:cNvPr id="267266" name="Group 176"/>
          <p:cNvGrpSpPr>
            <a:grpSpLocks/>
          </p:cNvGrpSpPr>
          <p:nvPr/>
        </p:nvGrpSpPr>
        <p:grpSpPr bwMode="auto">
          <a:xfrm>
            <a:off x="3079750" y="1981200"/>
            <a:ext cx="1631950" cy="2695575"/>
            <a:chOff x="3079798" y="1981201"/>
            <a:chExt cx="1631998" cy="2694885"/>
          </a:xfrm>
        </p:grpSpPr>
        <p:cxnSp>
          <p:nvCxnSpPr>
            <p:cNvPr id="30" name="Straight Connector 29"/>
            <p:cNvCxnSpPr/>
            <p:nvPr/>
          </p:nvCxnSpPr>
          <p:spPr>
            <a:xfrm>
              <a:off x="4711796" y="1981201"/>
              <a:ext cx="0" cy="89670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H="1">
              <a:off x="4202194" y="2877909"/>
              <a:ext cx="50960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4202194" y="2877909"/>
              <a:ext cx="0" cy="89670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H="1">
              <a:off x="4202194" y="3774617"/>
              <a:ext cx="50960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4711796" y="3779379"/>
              <a:ext cx="0" cy="89670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3954537" y="2877909"/>
              <a:ext cx="0" cy="89670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3706879" y="2877909"/>
              <a:ext cx="0" cy="89670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p:nvCxnSpPr>
          <p:spPr>
            <a:xfrm rot="16200000">
              <a:off x="3393339" y="3027800"/>
              <a:ext cx="0" cy="62708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59" name="Straight Arrow Connector 158"/>
          <p:cNvCxnSpPr>
            <a:stCxn id="161" idx="2"/>
          </p:cNvCxnSpPr>
          <p:nvPr/>
        </p:nvCxnSpPr>
        <p:spPr>
          <a:xfrm flipH="1">
            <a:off x="3954463" y="2259013"/>
            <a:ext cx="9525" cy="576262"/>
          </a:xfrm>
          <a:prstGeom prst="straightConnector1">
            <a:avLst/>
          </a:prstGeom>
          <a:ln w="28575">
            <a:solidFill>
              <a:schemeClr val="accent1"/>
            </a:solidFill>
            <a:tailEnd type="arrow"/>
          </a:ln>
        </p:spPr>
        <p:style>
          <a:lnRef idx="1">
            <a:schemeClr val="accent1"/>
          </a:lnRef>
          <a:fillRef idx="0">
            <a:schemeClr val="accent1"/>
          </a:fillRef>
          <a:effectRef idx="0">
            <a:schemeClr val="accent1"/>
          </a:effectRef>
          <a:fontRef idx="minor">
            <a:schemeClr val="tx1"/>
          </a:fontRef>
        </p:style>
      </p:cxnSp>
      <p:sp>
        <p:nvSpPr>
          <p:cNvPr id="161" name="TextBox 160"/>
          <p:cNvSpPr txBox="1"/>
          <p:nvPr/>
        </p:nvSpPr>
        <p:spPr>
          <a:xfrm>
            <a:off x="3235325" y="1427163"/>
            <a:ext cx="1457325" cy="831850"/>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FF"/>
                </a:solidFill>
                <a:effectLst/>
                <a:uLnTx/>
                <a:uFillTx/>
                <a:latin typeface="Calibri"/>
                <a:ea typeface="ＭＳ Ｐゴシック" charset="0"/>
                <a:cs typeface="ＭＳ Ｐゴシック" charset="0"/>
              </a:rPr>
              <a:t>Floating Gate</a:t>
            </a:r>
          </a:p>
        </p:txBody>
      </p:sp>
      <p:cxnSp>
        <p:nvCxnSpPr>
          <p:cNvPr id="167" name="Straight Arrow Connector 166"/>
          <p:cNvCxnSpPr>
            <a:stCxn id="168" idx="2"/>
          </p:cNvCxnSpPr>
          <p:nvPr/>
        </p:nvCxnSpPr>
        <p:spPr>
          <a:xfrm>
            <a:off x="2709863" y="2824163"/>
            <a:ext cx="363537" cy="404812"/>
          </a:xfrm>
          <a:prstGeom prst="straightConnector1">
            <a:avLst/>
          </a:prstGeom>
          <a:ln w="28575">
            <a:solidFill>
              <a:schemeClr val="accent1"/>
            </a:solidFill>
            <a:tailEnd type="arrow"/>
          </a:ln>
        </p:spPr>
        <p:style>
          <a:lnRef idx="1">
            <a:schemeClr val="accent1"/>
          </a:lnRef>
          <a:fillRef idx="0">
            <a:schemeClr val="accent1"/>
          </a:fillRef>
          <a:effectRef idx="0">
            <a:schemeClr val="accent1"/>
          </a:effectRef>
          <a:fontRef idx="minor">
            <a:schemeClr val="tx1"/>
          </a:fontRef>
        </p:style>
      </p:cxnSp>
      <p:sp>
        <p:nvSpPr>
          <p:cNvPr id="168" name="TextBox 167"/>
          <p:cNvSpPr txBox="1"/>
          <p:nvPr/>
        </p:nvSpPr>
        <p:spPr>
          <a:xfrm>
            <a:off x="1981200" y="2362200"/>
            <a:ext cx="1457325" cy="461963"/>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FF"/>
                </a:solidFill>
                <a:effectLst/>
                <a:uLnTx/>
                <a:uFillTx/>
                <a:latin typeface="Calibri"/>
                <a:ea typeface="ＭＳ Ｐゴシック" charset="0"/>
                <a:cs typeface="ＭＳ Ｐゴシック" charset="0"/>
              </a:rPr>
              <a:t>Gate</a:t>
            </a:r>
          </a:p>
        </p:txBody>
      </p:sp>
      <p:cxnSp>
        <p:nvCxnSpPr>
          <p:cNvPr id="171" name="Straight Arrow Connector 170"/>
          <p:cNvCxnSpPr>
            <a:stCxn id="172" idx="2"/>
          </p:cNvCxnSpPr>
          <p:nvPr/>
        </p:nvCxnSpPr>
        <p:spPr>
          <a:xfrm flipH="1">
            <a:off x="4800600" y="1652588"/>
            <a:ext cx="804863" cy="404812"/>
          </a:xfrm>
          <a:prstGeom prst="straightConnector1">
            <a:avLst/>
          </a:prstGeom>
          <a:ln w="28575">
            <a:solidFill>
              <a:schemeClr val="accent1"/>
            </a:solidFill>
            <a:tailEnd type="arrow"/>
          </a:ln>
        </p:spPr>
        <p:style>
          <a:lnRef idx="1">
            <a:schemeClr val="accent1"/>
          </a:lnRef>
          <a:fillRef idx="0">
            <a:schemeClr val="accent1"/>
          </a:fillRef>
          <a:effectRef idx="0">
            <a:schemeClr val="accent1"/>
          </a:effectRef>
          <a:fontRef idx="minor">
            <a:schemeClr val="tx1"/>
          </a:fontRef>
        </p:style>
      </p:cxnSp>
      <p:sp>
        <p:nvSpPr>
          <p:cNvPr id="172" name="TextBox 171"/>
          <p:cNvSpPr txBox="1"/>
          <p:nvPr/>
        </p:nvSpPr>
        <p:spPr>
          <a:xfrm>
            <a:off x="4876800" y="1190625"/>
            <a:ext cx="1457325" cy="461963"/>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FF"/>
                </a:solidFill>
                <a:effectLst/>
                <a:uLnTx/>
                <a:uFillTx/>
                <a:latin typeface="Calibri"/>
                <a:ea typeface="ＭＳ Ｐゴシック" charset="0"/>
                <a:cs typeface="ＭＳ Ｐゴシック" charset="0"/>
              </a:rPr>
              <a:t>Drain</a:t>
            </a:r>
          </a:p>
        </p:txBody>
      </p:sp>
      <p:cxnSp>
        <p:nvCxnSpPr>
          <p:cNvPr id="174" name="Straight Arrow Connector 173"/>
          <p:cNvCxnSpPr>
            <a:stCxn id="175" idx="2"/>
          </p:cNvCxnSpPr>
          <p:nvPr/>
        </p:nvCxnSpPr>
        <p:spPr>
          <a:xfrm flipH="1">
            <a:off x="4867275" y="4167188"/>
            <a:ext cx="804863" cy="404812"/>
          </a:xfrm>
          <a:prstGeom prst="straightConnector1">
            <a:avLst/>
          </a:prstGeom>
          <a:ln w="28575">
            <a:solidFill>
              <a:schemeClr val="accent1"/>
            </a:solidFill>
            <a:tailEnd type="arrow"/>
          </a:ln>
        </p:spPr>
        <p:style>
          <a:lnRef idx="1">
            <a:schemeClr val="accent1"/>
          </a:lnRef>
          <a:fillRef idx="0">
            <a:schemeClr val="accent1"/>
          </a:fillRef>
          <a:effectRef idx="0">
            <a:schemeClr val="accent1"/>
          </a:effectRef>
          <a:fontRef idx="minor">
            <a:schemeClr val="tx1"/>
          </a:fontRef>
        </p:style>
      </p:cxnSp>
      <p:sp>
        <p:nvSpPr>
          <p:cNvPr id="175" name="TextBox 174"/>
          <p:cNvSpPr txBox="1"/>
          <p:nvPr/>
        </p:nvSpPr>
        <p:spPr>
          <a:xfrm>
            <a:off x="4943475" y="3705225"/>
            <a:ext cx="1457325" cy="461963"/>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FF"/>
                </a:solidFill>
                <a:effectLst/>
                <a:uLnTx/>
                <a:uFillTx/>
                <a:latin typeface="Calibri"/>
                <a:ea typeface="ＭＳ Ｐゴシック" charset="0"/>
                <a:cs typeface="ＭＳ Ｐゴシック" charset="0"/>
              </a:rPr>
              <a:t>Source</a:t>
            </a:r>
          </a:p>
        </p:txBody>
      </p:sp>
      <p:sp>
        <p:nvSpPr>
          <p:cNvPr id="176" name="TextBox 175"/>
          <p:cNvSpPr txBox="1"/>
          <p:nvPr/>
        </p:nvSpPr>
        <p:spPr>
          <a:xfrm>
            <a:off x="2892425" y="5222875"/>
            <a:ext cx="3128963" cy="831850"/>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Floating Gate Transistor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(Flash Cell)</a:t>
            </a:r>
          </a:p>
        </p:txBody>
      </p:sp>
      <p:sp>
        <p:nvSpPr>
          <p:cNvPr id="178" name="Oval 177"/>
          <p:cNvSpPr/>
          <p:nvPr/>
        </p:nvSpPr>
        <p:spPr>
          <a:xfrm>
            <a:off x="4167188" y="2774950"/>
            <a:ext cx="1096962" cy="1096963"/>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150" normalizeH="0" baseline="0" noProof="0" dirty="0" err="1">
                <a:ln>
                  <a:noFill/>
                </a:ln>
                <a:solidFill>
                  <a:prstClr val="white"/>
                </a:solidFill>
                <a:effectLst/>
                <a:uLnTx/>
                <a:uFillTx/>
                <a:latin typeface="Calibri"/>
                <a:ea typeface="+mn-ea"/>
                <a:cs typeface="+mn-cs"/>
              </a:rPr>
              <a:t>V</a:t>
            </a:r>
            <a:r>
              <a:rPr kumimoji="0" lang="en-US" sz="2400" b="0" i="0" u="none" strike="noStrike" kern="1200" cap="none" spc="-150" normalizeH="0" baseline="-25000" noProof="0" dirty="0" err="1">
                <a:ln>
                  <a:noFill/>
                </a:ln>
                <a:solidFill>
                  <a:prstClr val="white"/>
                </a:solidFill>
                <a:effectLst/>
                <a:uLnTx/>
                <a:uFillTx/>
                <a:latin typeface="Calibri"/>
                <a:ea typeface="+mn-ea"/>
                <a:cs typeface="+mn-cs"/>
              </a:rPr>
              <a:t>th</a:t>
            </a:r>
            <a:r>
              <a:rPr kumimoji="0" lang="en-US" sz="2400" b="0" i="0" u="none" strike="noStrike" kern="1200" cap="none" spc="-150" normalizeH="0" baseline="0" noProof="0" dirty="0">
                <a:ln>
                  <a:noFill/>
                </a:ln>
                <a:solidFill>
                  <a:prstClr val="white"/>
                </a:solidFill>
                <a:effectLst/>
                <a:uLnTx/>
                <a:uFillTx/>
                <a:latin typeface="Calibri"/>
                <a:ea typeface="+mn-ea"/>
                <a:cs typeface="+mn-cs"/>
              </a:rPr>
              <a:t> = 2.5 V</a:t>
            </a:r>
          </a:p>
        </p:txBody>
      </p:sp>
      <p:sp>
        <p:nvSpPr>
          <p:cNvPr id="267277" name="Slide Number Placeholder 2"/>
          <p:cNvSpPr>
            <a:spLocks noGrp="1"/>
          </p:cNvSpPr>
          <p:nvPr>
            <p:ph type="sldNum" sz="quarter" idx="12"/>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6ADDF3E-DCCD-534F-AF72-8E885048EA5A}" type="slidenum">
              <a:rPr kumimoji="0" lang="en-US" sz="1200" b="0" i="0" u="none" strike="noStrike" kern="1200" cap="none" spc="0" normalizeH="0" baseline="0" noProof="0">
                <a:ln>
                  <a:noFill/>
                </a:ln>
                <a:solidFill>
                  <a:srgbClr val="898989"/>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357</a:t>
            </a:fld>
            <a:endParaRPr kumimoji="0" lang="en-US" sz="1200" b="0" i="0" u="none" strike="noStrike" kern="1200" cap="none" spc="0" normalizeH="0" baseline="0" noProof="0">
              <a:ln>
                <a:noFill/>
              </a:ln>
              <a:solidFill>
                <a:srgbClr val="898989"/>
              </a:solidFill>
              <a:effectLst/>
              <a:uLnTx/>
              <a:uFillTx/>
              <a:latin typeface="Calibri" charset="0"/>
              <a:ea typeface="ＭＳ Ｐゴシック" charset="0"/>
            </a:endParaRPr>
          </a:p>
        </p:txBody>
      </p:sp>
    </p:spTree>
    <p:custDataLst>
      <p:tags r:id="rId1"/>
    </p:custDataLst>
    <p:extLst>
      <p:ext uri="{BB962C8B-B14F-4D97-AF65-F5344CB8AC3E}">
        <p14:creationId xmlns:p14="http://schemas.microsoft.com/office/powerpoint/2010/main" val="1596304738"/>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78"/>
                                        </p:tgtEl>
                                        <p:attrNameLst>
                                          <p:attrName>style.visibility</p:attrName>
                                        </p:attrNameLst>
                                      </p:cBhvr>
                                      <p:to>
                                        <p:strVal val="visible"/>
                                      </p:to>
                                    </p:set>
                                    <p:animEffect transition="in" filter="fade">
                                      <p:cBhvr>
                                        <p:cTn id="7" dur="500"/>
                                        <p:tgtEl>
                                          <p:spTgt spid="1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8" grpId="0" animBg="1"/>
    </p:bldLst>
  </p:timing>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3" name="Title 1"/>
          <p:cNvSpPr>
            <a:spLocks noGrp="1"/>
          </p:cNvSpPr>
          <p:nvPr>
            <p:ph type="title"/>
          </p:nvPr>
        </p:nvSpPr>
        <p:spPr/>
        <p:txBody>
          <a:bodyPr/>
          <a:lstStyle/>
          <a:p>
            <a:pPr eaLnBrk="1" hangingPunct="1"/>
            <a:r>
              <a:rPr lang="en-US">
                <a:latin typeface="Calibri" charset="0"/>
              </a:rPr>
              <a:t>Flash Read</a:t>
            </a:r>
          </a:p>
        </p:txBody>
      </p:sp>
      <p:grpSp>
        <p:nvGrpSpPr>
          <p:cNvPr id="177" name="Group 176"/>
          <p:cNvGrpSpPr>
            <a:grpSpLocks/>
          </p:cNvGrpSpPr>
          <p:nvPr/>
        </p:nvGrpSpPr>
        <p:grpSpPr bwMode="auto">
          <a:xfrm>
            <a:off x="2233613" y="1960563"/>
            <a:ext cx="1631950" cy="2693987"/>
            <a:chOff x="3079798" y="1981201"/>
            <a:chExt cx="1631998" cy="2694885"/>
          </a:xfrm>
        </p:grpSpPr>
        <p:cxnSp>
          <p:nvCxnSpPr>
            <p:cNvPr id="30" name="Straight Connector 29"/>
            <p:cNvCxnSpPr/>
            <p:nvPr/>
          </p:nvCxnSpPr>
          <p:spPr>
            <a:xfrm>
              <a:off x="4711796" y="1981201"/>
              <a:ext cx="0" cy="89723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H="1">
              <a:off x="4202193" y="2878437"/>
              <a:ext cx="5096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4202193" y="2878437"/>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H="1">
              <a:off x="4202193" y="3774085"/>
              <a:ext cx="5096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4711796" y="3778850"/>
              <a:ext cx="0" cy="89723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3954536" y="2878437"/>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3706878" y="2878437"/>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p:nvCxnSpPr>
          <p:spPr>
            <a:xfrm rot="16200000">
              <a:off x="3393338" y="3027014"/>
              <a:ext cx="0" cy="62708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1" name="TextBox 20"/>
          <p:cNvSpPr txBox="1"/>
          <p:nvPr/>
        </p:nvSpPr>
        <p:spPr>
          <a:xfrm>
            <a:off x="1066800" y="2836863"/>
            <a:ext cx="1793875" cy="461962"/>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00FF"/>
                </a:solidFill>
                <a:effectLst/>
                <a:uLnTx/>
                <a:uFillTx/>
                <a:latin typeface="Calibri"/>
                <a:ea typeface="ＭＳ Ｐゴシック" charset="0"/>
                <a:cs typeface="ＭＳ Ｐゴシック" charset="0"/>
              </a:rPr>
              <a:t>V</a:t>
            </a:r>
            <a:r>
              <a:rPr kumimoji="0" lang="en-US" sz="2400" b="0" i="0" u="none" strike="noStrike" kern="1200" cap="none" spc="0" normalizeH="0" baseline="-25000" noProof="0" dirty="0" err="1">
                <a:ln>
                  <a:noFill/>
                </a:ln>
                <a:solidFill>
                  <a:srgbClr val="0000FF"/>
                </a:solidFill>
                <a:effectLst/>
                <a:uLnTx/>
                <a:uFillTx/>
                <a:latin typeface="Calibri"/>
                <a:ea typeface="ＭＳ Ｐゴシック" charset="0"/>
                <a:cs typeface="ＭＳ Ｐゴシック" charset="0"/>
              </a:rPr>
              <a:t>read</a:t>
            </a:r>
            <a:r>
              <a:rPr kumimoji="0" lang="en-US" sz="2400" b="0" i="0" u="none" strike="noStrike" kern="1200" cap="none" spc="0" normalizeH="0" baseline="0" noProof="0" dirty="0">
                <a:ln>
                  <a:noFill/>
                </a:ln>
                <a:solidFill>
                  <a:srgbClr val="0000FF"/>
                </a:solidFill>
                <a:effectLst/>
                <a:uLnTx/>
                <a:uFillTx/>
                <a:latin typeface="Calibri"/>
                <a:ea typeface="ＭＳ Ｐゴシック" charset="0"/>
                <a:cs typeface="ＭＳ Ｐゴシック" charset="0"/>
              </a:rPr>
              <a:t> = 2.5 V</a:t>
            </a:r>
          </a:p>
        </p:txBody>
      </p:sp>
      <p:grpSp>
        <p:nvGrpSpPr>
          <p:cNvPr id="22" name="Group 21"/>
          <p:cNvGrpSpPr>
            <a:grpSpLocks/>
          </p:cNvGrpSpPr>
          <p:nvPr/>
        </p:nvGrpSpPr>
        <p:grpSpPr bwMode="auto">
          <a:xfrm>
            <a:off x="5795963" y="1962150"/>
            <a:ext cx="1631950" cy="2693988"/>
            <a:chOff x="3079798" y="1981201"/>
            <a:chExt cx="1631998" cy="2694885"/>
          </a:xfrm>
        </p:grpSpPr>
        <p:cxnSp>
          <p:nvCxnSpPr>
            <p:cNvPr id="23" name="Straight Connector 22"/>
            <p:cNvCxnSpPr/>
            <p:nvPr/>
          </p:nvCxnSpPr>
          <p:spPr>
            <a:xfrm>
              <a:off x="4711796" y="1981201"/>
              <a:ext cx="0" cy="89723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flipH="1">
              <a:off x="4202193" y="2878438"/>
              <a:ext cx="5096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4202193" y="2878438"/>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flipH="1">
              <a:off x="4202193" y="3774086"/>
              <a:ext cx="5096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4711796" y="3778849"/>
              <a:ext cx="0" cy="89723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3954536" y="2878438"/>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3706878" y="2878438"/>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rot="16200000">
              <a:off x="3393338" y="3027013"/>
              <a:ext cx="0" cy="62708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8" name="Oval 37"/>
          <p:cNvSpPr/>
          <p:nvPr/>
        </p:nvSpPr>
        <p:spPr>
          <a:xfrm>
            <a:off x="6883400" y="2755900"/>
            <a:ext cx="1096963" cy="1096963"/>
          </a:xfrm>
          <a:prstGeom prst="ellipse">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150" normalizeH="0" baseline="0" noProof="0" dirty="0">
                <a:ln>
                  <a:noFill/>
                </a:ln>
                <a:solidFill>
                  <a:prstClr val="white"/>
                </a:solidFill>
                <a:effectLst/>
                <a:uLnTx/>
                <a:uFillTx/>
                <a:latin typeface="Calibri"/>
                <a:ea typeface="+mn-ea"/>
                <a:cs typeface="+mn-cs"/>
              </a:rPr>
              <a:t>V</a:t>
            </a:r>
            <a:r>
              <a:rPr kumimoji="0" lang="en-US" sz="2400" b="0" i="0" u="none" strike="noStrike" kern="1200" cap="none" spc="-150" normalizeH="0" baseline="-25000" noProof="0" dirty="0">
                <a:ln>
                  <a:noFill/>
                </a:ln>
                <a:solidFill>
                  <a:prstClr val="white"/>
                </a:solidFill>
                <a:effectLst/>
                <a:uLnTx/>
                <a:uFillTx/>
                <a:latin typeface="Calibri"/>
                <a:ea typeface="+mn-ea"/>
                <a:cs typeface="+mn-cs"/>
              </a:rPr>
              <a:t>th</a:t>
            </a:r>
            <a:r>
              <a:rPr kumimoji="0" lang="en-US" sz="2400" b="0" i="0" u="none" strike="noStrike" kern="1200" cap="none" spc="-150" normalizeH="0" baseline="0" noProof="0" dirty="0">
                <a:ln>
                  <a:noFill/>
                </a:ln>
                <a:solidFill>
                  <a:prstClr val="white"/>
                </a:solidFill>
                <a:effectLst/>
                <a:uLnTx/>
                <a:uFillTx/>
                <a:latin typeface="Calibri"/>
                <a:ea typeface="+mn-ea"/>
                <a:cs typeface="+mn-cs"/>
              </a:rPr>
              <a:t> = 3 V</a:t>
            </a:r>
          </a:p>
        </p:txBody>
      </p:sp>
      <p:cxnSp>
        <p:nvCxnSpPr>
          <p:cNvPr id="4" name="Straight Arrow Connector 3"/>
          <p:cNvCxnSpPr/>
          <p:nvPr/>
        </p:nvCxnSpPr>
        <p:spPr>
          <a:xfrm>
            <a:off x="3865563" y="1943100"/>
            <a:ext cx="0" cy="2800350"/>
          </a:xfrm>
          <a:prstGeom prst="straightConnector1">
            <a:avLst/>
          </a:prstGeom>
          <a:ln w="76200">
            <a:solidFill>
              <a:schemeClr val="tx2"/>
            </a:solidFill>
            <a:tailEnd type="arrow"/>
          </a:ln>
        </p:spPr>
        <p:style>
          <a:lnRef idx="1">
            <a:schemeClr val="accent1"/>
          </a:lnRef>
          <a:fillRef idx="0">
            <a:schemeClr val="accent1"/>
          </a:fillRef>
          <a:effectRef idx="0">
            <a:schemeClr val="accent1"/>
          </a:effectRef>
          <a:fontRef idx="minor">
            <a:schemeClr val="tx1"/>
          </a:fontRef>
        </p:style>
      </p:cxnSp>
      <p:sp>
        <p:nvSpPr>
          <p:cNvPr id="178" name="Oval 177"/>
          <p:cNvSpPr/>
          <p:nvPr/>
        </p:nvSpPr>
        <p:spPr>
          <a:xfrm>
            <a:off x="3319463" y="2754313"/>
            <a:ext cx="1098550" cy="1096962"/>
          </a:xfrm>
          <a:prstGeom prst="ellipse">
            <a:avLst/>
          </a:prstGeom>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150" normalizeH="0" baseline="0" noProof="0" dirty="0">
                <a:ln>
                  <a:noFill/>
                </a:ln>
                <a:solidFill>
                  <a:prstClr val="white"/>
                </a:solidFill>
                <a:effectLst/>
                <a:uLnTx/>
                <a:uFillTx/>
                <a:latin typeface="Calibri"/>
                <a:ea typeface="+mn-ea"/>
                <a:cs typeface="+mn-cs"/>
              </a:rPr>
              <a:t>V</a:t>
            </a:r>
            <a:r>
              <a:rPr kumimoji="0" lang="en-US" sz="2400" b="0" i="0" u="none" strike="noStrike" kern="1200" cap="none" spc="-150" normalizeH="0" baseline="-25000" noProof="0" dirty="0">
                <a:ln>
                  <a:noFill/>
                </a:ln>
                <a:solidFill>
                  <a:prstClr val="white"/>
                </a:solidFill>
                <a:effectLst/>
                <a:uLnTx/>
                <a:uFillTx/>
                <a:latin typeface="Calibri"/>
                <a:ea typeface="+mn-ea"/>
                <a:cs typeface="+mn-cs"/>
              </a:rPr>
              <a:t>th</a:t>
            </a:r>
            <a:r>
              <a:rPr kumimoji="0" lang="en-US" sz="2400" b="0" i="0" u="none" strike="noStrike" kern="1200" cap="none" spc="-150" normalizeH="0" baseline="0" noProof="0" dirty="0">
                <a:ln>
                  <a:noFill/>
                </a:ln>
                <a:solidFill>
                  <a:prstClr val="white"/>
                </a:solidFill>
                <a:effectLst/>
                <a:uLnTx/>
                <a:uFillTx/>
                <a:latin typeface="Calibri"/>
                <a:ea typeface="+mn-ea"/>
                <a:cs typeface="+mn-cs"/>
              </a:rPr>
              <a:t> = 2 V</a:t>
            </a:r>
          </a:p>
        </p:txBody>
      </p:sp>
      <p:cxnSp>
        <p:nvCxnSpPr>
          <p:cNvPr id="40" name="Straight Arrow Connector 39"/>
          <p:cNvCxnSpPr/>
          <p:nvPr/>
        </p:nvCxnSpPr>
        <p:spPr>
          <a:xfrm>
            <a:off x="7416800" y="1943100"/>
            <a:ext cx="0" cy="915988"/>
          </a:xfrm>
          <a:prstGeom prst="straightConnector1">
            <a:avLst/>
          </a:prstGeom>
          <a:ln w="76200">
            <a:solidFill>
              <a:schemeClr val="accent2"/>
            </a:solidFill>
            <a:tailEnd type="arrow"/>
          </a:ln>
        </p:spPr>
        <p:style>
          <a:lnRef idx="1">
            <a:schemeClr val="accent1"/>
          </a:lnRef>
          <a:fillRef idx="0">
            <a:schemeClr val="accent1"/>
          </a:fillRef>
          <a:effectRef idx="0">
            <a:schemeClr val="accent1"/>
          </a:effectRef>
          <a:fontRef idx="minor">
            <a:schemeClr val="tx1"/>
          </a:fontRef>
        </p:style>
      </p:cxnSp>
      <p:sp>
        <p:nvSpPr>
          <p:cNvPr id="41" name="TextBox 40"/>
          <p:cNvSpPr txBox="1"/>
          <p:nvPr/>
        </p:nvSpPr>
        <p:spPr>
          <a:xfrm>
            <a:off x="3441700" y="4826000"/>
            <a:ext cx="846138" cy="584200"/>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B050">
                    <a:lumMod val="75000"/>
                  </a:srgbClr>
                </a:solidFill>
                <a:effectLst/>
                <a:uLnTx/>
                <a:uFillTx/>
                <a:latin typeface="Calibri"/>
                <a:ea typeface="ＭＳ Ｐゴシック" charset="0"/>
                <a:cs typeface="ＭＳ Ｐゴシック" charset="0"/>
              </a:rPr>
              <a:t>1</a:t>
            </a:r>
          </a:p>
        </p:txBody>
      </p:sp>
      <p:sp>
        <p:nvSpPr>
          <p:cNvPr id="42" name="TextBox 41"/>
          <p:cNvSpPr txBox="1"/>
          <p:nvPr/>
        </p:nvSpPr>
        <p:spPr>
          <a:xfrm>
            <a:off x="7005638" y="4826000"/>
            <a:ext cx="846137" cy="584200"/>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0000"/>
                </a:solidFill>
                <a:effectLst/>
                <a:uLnTx/>
                <a:uFillTx/>
                <a:latin typeface="Calibri"/>
                <a:ea typeface="ＭＳ Ｐゴシック" charset="0"/>
                <a:cs typeface="ＭＳ Ｐゴシック" charset="0"/>
              </a:rPr>
              <a:t>0</a:t>
            </a:r>
          </a:p>
        </p:txBody>
      </p:sp>
      <p:sp>
        <p:nvSpPr>
          <p:cNvPr id="43" name="TextBox 42"/>
          <p:cNvSpPr txBox="1"/>
          <p:nvPr/>
        </p:nvSpPr>
        <p:spPr>
          <a:xfrm>
            <a:off x="4611688" y="2836863"/>
            <a:ext cx="1792287" cy="461962"/>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00FF"/>
                </a:solidFill>
                <a:effectLst/>
                <a:uLnTx/>
                <a:uFillTx/>
                <a:latin typeface="Calibri"/>
                <a:ea typeface="ＭＳ Ｐゴシック" charset="0"/>
                <a:cs typeface="ＭＳ Ｐゴシック" charset="0"/>
              </a:rPr>
              <a:t>V</a:t>
            </a:r>
            <a:r>
              <a:rPr kumimoji="0" lang="en-US" sz="2400" b="0" i="0" u="none" strike="noStrike" kern="1200" cap="none" spc="0" normalizeH="0" baseline="-25000" noProof="0" dirty="0" err="1">
                <a:ln>
                  <a:noFill/>
                </a:ln>
                <a:solidFill>
                  <a:srgbClr val="0000FF"/>
                </a:solidFill>
                <a:effectLst/>
                <a:uLnTx/>
                <a:uFillTx/>
                <a:latin typeface="Calibri"/>
                <a:ea typeface="ＭＳ Ｐゴシック" charset="0"/>
                <a:cs typeface="ＭＳ Ｐゴシック" charset="0"/>
              </a:rPr>
              <a:t>read</a:t>
            </a:r>
            <a:r>
              <a:rPr kumimoji="0" lang="en-US" sz="2400" b="0" i="0" u="none" strike="noStrike" kern="1200" cap="none" spc="0" normalizeH="0" baseline="0" noProof="0" dirty="0">
                <a:ln>
                  <a:noFill/>
                </a:ln>
                <a:solidFill>
                  <a:srgbClr val="0000FF"/>
                </a:solidFill>
                <a:effectLst/>
                <a:uLnTx/>
                <a:uFillTx/>
                <a:latin typeface="Calibri"/>
                <a:ea typeface="ＭＳ Ｐゴシック" charset="0"/>
                <a:cs typeface="ＭＳ Ｐゴシック" charset="0"/>
              </a:rPr>
              <a:t> = 2.5 V</a:t>
            </a:r>
          </a:p>
        </p:txBody>
      </p:sp>
      <p:sp>
        <p:nvSpPr>
          <p:cNvPr id="269324" name="Slide Number Placeholder 2"/>
          <p:cNvSpPr>
            <a:spLocks noGrp="1"/>
          </p:cNvSpPr>
          <p:nvPr>
            <p:ph type="sldNum" sz="quarter" idx="12"/>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BDD8E9E-0794-AB42-90A8-55FBB22B4597}" type="slidenum">
              <a:rPr kumimoji="0" lang="en-US" sz="1200" b="0" i="0" u="none" strike="noStrike" kern="1200" cap="none" spc="0" normalizeH="0" baseline="0" noProof="0">
                <a:ln>
                  <a:noFill/>
                </a:ln>
                <a:solidFill>
                  <a:srgbClr val="898989"/>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358</a:t>
            </a:fld>
            <a:endParaRPr kumimoji="0" lang="en-US" sz="1200" b="0" i="0" u="none" strike="noStrike" kern="1200" cap="none" spc="0" normalizeH="0" baseline="0" noProof="0">
              <a:ln>
                <a:noFill/>
              </a:ln>
              <a:solidFill>
                <a:srgbClr val="898989"/>
              </a:solidFill>
              <a:effectLst/>
              <a:uLnTx/>
              <a:uFillTx/>
              <a:latin typeface="Calibri" charset="0"/>
              <a:ea typeface="ＭＳ Ｐゴシック" charset="0"/>
            </a:endParaRPr>
          </a:p>
        </p:txBody>
      </p:sp>
      <p:cxnSp>
        <p:nvCxnSpPr>
          <p:cNvPr id="39" name="Straight Arrow Connector 38"/>
          <p:cNvCxnSpPr>
            <a:stCxn id="44" idx="0"/>
          </p:cNvCxnSpPr>
          <p:nvPr/>
        </p:nvCxnSpPr>
        <p:spPr>
          <a:xfrm flipV="1">
            <a:off x="1811338" y="3335338"/>
            <a:ext cx="422275" cy="434975"/>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4" name="TextBox 43"/>
          <p:cNvSpPr txBox="1"/>
          <p:nvPr/>
        </p:nvSpPr>
        <p:spPr>
          <a:xfrm>
            <a:off x="1082675" y="3770313"/>
            <a:ext cx="1457325" cy="460375"/>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Gate</a:t>
            </a:r>
          </a:p>
        </p:txBody>
      </p:sp>
    </p:spTree>
    <p:extLst>
      <p:ext uri="{BB962C8B-B14F-4D97-AF65-F5344CB8AC3E}">
        <p14:creationId xmlns:p14="http://schemas.microsoft.com/office/powerpoint/2010/main" val="1400520235"/>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xit" presetSubtype="0" fill="hold" nodeType="clickEffect">
                                  <p:stCondLst>
                                    <p:cond delay="0"/>
                                  </p:stCondLst>
                                  <p:childTnLst>
                                    <p:animEffect transition="out" filter="fade">
                                      <p:cBhvr>
                                        <p:cTn id="6" dur="500"/>
                                        <p:tgtEl>
                                          <p:spTgt spid="22"/>
                                        </p:tgtEl>
                                      </p:cBhvr>
                                    </p:animEffect>
                                    <p:set>
                                      <p:cBhvr>
                                        <p:cTn id="7" dur="1" fill="hold">
                                          <p:stCondLst>
                                            <p:cond delay="499"/>
                                          </p:stCondLst>
                                        </p:cTn>
                                        <p:tgtEl>
                                          <p:spTgt spid="22"/>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500"/>
                                        <p:tgtEl>
                                          <p:spTgt spid="38"/>
                                        </p:tgtEl>
                                      </p:cBhvr>
                                    </p:animEffect>
                                    <p:set>
                                      <p:cBhvr>
                                        <p:cTn id="10" dur="1" fill="hold">
                                          <p:stCondLst>
                                            <p:cond delay="499"/>
                                          </p:stCondLst>
                                        </p:cTn>
                                        <p:tgtEl>
                                          <p:spTgt spid="38"/>
                                        </p:tgtEl>
                                        <p:attrNameLst>
                                          <p:attrName>style.visibility</p:attrName>
                                        </p:attrNameLst>
                                      </p:cBhvr>
                                      <p:to>
                                        <p:strVal val="hidden"/>
                                      </p:to>
                                    </p:set>
                                  </p:childTnLst>
                                </p:cTn>
                              </p:par>
                              <p:par>
                                <p:cTn id="11" presetID="10" presetClass="entr" presetSubtype="0" fill="hold" grpId="0" nodeType="with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500"/>
                                        <p:tgtEl>
                                          <p:spTgt spid="21"/>
                                        </p:tgtEl>
                                      </p:cBhvr>
                                    </p:animEffect>
                                  </p:childTnLst>
                                </p:cTn>
                              </p:par>
                              <p:par>
                                <p:cTn id="14" presetID="10" presetClass="entr" presetSubtype="0" fill="hold" nodeType="withEffect">
                                  <p:stCondLst>
                                    <p:cond delay="0"/>
                                  </p:stCondLst>
                                  <p:childTnLst>
                                    <p:set>
                                      <p:cBhvr>
                                        <p:cTn id="15" dur="1" fill="hold">
                                          <p:stCondLst>
                                            <p:cond delay="0"/>
                                          </p:stCondLst>
                                        </p:cTn>
                                        <p:tgtEl>
                                          <p:spTgt spid="39"/>
                                        </p:tgtEl>
                                        <p:attrNameLst>
                                          <p:attrName>style.visibility</p:attrName>
                                        </p:attrNameLst>
                                      </p:cBhvr>
                                      <p:to>
                                        <p:strVal val="visible"/>
                                      </p:to>
                                    </p:set>
                                    <p:animEffect transition="in" filter="fade">
                                      <p:cBhvr>
                                        <p:cTn id="16" dur="500"/>
                                        <p:tgtEl>
                                          <p:spTgt spid="39"/>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44"/>
                                        </p:tgtEl>
                                        <p:attrNameLst>
                                          <p:attrName>style.visibility</p:attrName>
                                        </p:attrNameLst>
                                      </p:cBhvr>
                                      <p:to>
                                        <p:strVal val="visible"/>
                                      </p:to>
                                    </p:set>
                                    <p:animEffect transition="in" filter="fade">
                                      <p:cBhvr>
                                        <p:cTn id="19" dur="500"/>
                                        <p:tgtEl>
                                          <p:spTgt spid="44"/>
                                        </p:tgtEl>
                                      </p:cBhvr>
                                    </p:animEffect>
                                  </p:childTnLst>
                                </p:cTn>
                              </p:par>
                              <p:par>
                                <p:cTn id="20" presetID="10" presetClass="entr" presetSubtype="0" fill="hold" nodeType="with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fade">
                                      <p:cBhvr>
                                        <p:cTn id="22" dur="500"/>
                                        <p:tgtEl>
                                          <p:spTgt spid="4"/>
                                        </p:tgtEl>
                                      </p:cBhvr>
                                    </p:animEffect>
                                  </p:childTnLst>
                                </p:cTn>
                              </p:par>
                              <p:par>
                                <p:cTn id="23" presetID="10" presetClass="entr" presetSubtype="0" fill="hold" grpId="1" nodeType="withEffect">
                                  <p:stCondLst>
                                    <p:cond delay="0"/>
                                  </p:stCondLst>
                                  <p:childTnLst>
                                    <p:set>
                                      <p:cBhvr>
                                        <p:cTn id="24" dur="1" fill="hold">
                                          <p:stCondLst>
                                            <p:cond delay="0"/>
                                          </p:stCondLst>
                                        </p:cTn>
                                        <p:tgtEl>
                                          <p:spTgt spid="41"/>
                                        </p:tgtEl>
                                        <p:attrNameLst>
                                          <p:attrName>style.visibility</p:attrName>
                                        </p:attrNameLst>
                                      </p:cBhvr>
                                      <p:to>
                                        <p:strVal val="visible"/>
                                      </p:to>
                                    </p:set>
                                    <p:animEffect transition="in" filter="fade">
                                      <p:cBhvr>
                                        <p:cTn id="25" dur="500"/>
                                        <p:tgtEl>
                                          <p:spTgt spid="41"/>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10" presetClass="entr" presetSubtype="0" fill="hold" nodeType="clickEffect">
                                  <p:stCondLst>
                                    <p:cond delay="0"/>
                                  </p:stCondLst>
                                  <p:childTnLst>
                                    <p:set>
                                      <p:cBhvr>
                                        <p:cTn id="29" dur="1" fill="hold">
                                          <p:stCondLst>
                                            <p:cond delay="0"/>
                                          </p:stCondLst>
                                        </p:cTn>
                                        <p:tgtEl>
                                          <p:spTgt spid="22"/>
                                        </p:tgtEl>
                                        <p:attrNameLst>
                                          <p:attrName>style.visibility</p:attrName>
                                        </p:attrNameLst>
                                      </p:cBhvr>
                                      <p:to>
                                        <p:strVal val="visible"/>
                                      </p:to>
                                    </p:set>
                                    <p:animEffect transition="in" filter="fade">
                                      <p:cBhvr>
                                        <p:cTn id="30" dur="500"/>
                                        <p:tgtEl>
                                          <p:spTgt spid="22"/>
                                        </p:tgtEl>
                                      </p:cBhvr>
                                    </p:animEffect>
                                  </p:childTnLst>
                                </p:cTn>
                              </p:par>
                              <p:par>
                                <p:cTn id="31" presetID="10" presetClass="entr" presetSubtype="0" fill="hold" grpId="1" nodeType="withEffect">
                                  <p:stCondLst>
                                    <p:cond delay="0"/>
                                  </p:stCondLst>
                                  <p:childTnLst>
                                    <p:set>
                                      <p:cBhvr>
                                        <p:cTn id="32" dur="1" fill="hold">
                                          <p:stCondLst>
                                            <p:cond delay="0"/>
                                          </p:stCondLst>
                                        </p:cTn>
                                        <p:tgtEl>
                                          <p:spTgt spid="38"/>
                                        </p:tgtEl>
                                        <p:attrNameLst>
                                          <p:attrName>style.visibility</p:attrName>
                                        </p:attrNameLst>
                                      </p:cBhvr>
                                      <p:to>
                                        <p:strVal val="visible"/>
                                      </p:to>
                                    </p:set>
                                    <p:animEffect transition="in" filter="fade">
                                      <p:cBhvr>
                                        <p:cTn id="33" dur="500"/>
                                        <p:tgtEl>
                                          <p:spTgt spid="38"/>
                                        </p:tgtEl>
                                      </p:cBhvr>
                                    </p:animEffect>
                                  </p:childTnLst>
                                </p:cTn>
                              </p:par>
                              <p:par>
                                <p:cTn id="34" presetID="10" presetClass="entr" presetSubtype="0" fill="hold" nodeType="withEffect">
                                  <p:stCondLst>
                                    <p:cond delay="0"/>
                                  </p:stCondLst>
                                  <p:childTnLst>
                                    <p:set>
                                      <p:cBhvr>
                                        <p:cTn id="35" dur="1" fill="hold">
                                          <p:stCondLst>
                                            <p:cond delay="0"/>
                                          </p:stCondLst>
                                        </p:cTn>
                                        <p:tgtEl>
                                          <p:spTgt spid="40"/>
                                        </p:tgtEl>
                                        <p:attrNameLst>
                                          <p:attrName>style.visibility</p:attrName>
                                        </p:attrNameLst>
                                      </p:cBhvr>
                                      <p:to>
                                        <p:strVal val="visible"/>
                                      </p:to>
                                    </p:set>
                                    <p:animEffect transition="in" filter="fade">
                                      <p:cBhvr>
                                        <p:cTn id="36" dur="500"/>
                                        <p:tgtEl>
                                          <p:spTgt spid="40"/>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42"/>
                                        </p:tgtEl>
                                        <p:attrNameLst>
                                          <p:attrName>style.visibility</p:attrName>
                                        </p:attrNameLst>
                                      </p:cBhvr>
                                      <p:to>
                                        <p:strVal val="visible"/>
                                      </p:to>
                                    </p:set>
                                    <p:animEffect transition="in" filter="fade">
                                      <p:cBhvr>
                                        <p:cTn id="39" dur="500"/>
                                        <p:tgtEl>
                                          <p:spTgt spid="42"/>
                                        </p:tgtEl>
                                      </p:cBhvr>
                                    </p:animEffect>
                                  </p:childTnLst>
                                </p:cTn>
                              </p:par>
                              <p:par>
                                <p:cTn id="40" presetID="10" presetClass="exit" presetSubtype="0" fill="hold" nodeType="withEffect">
                                  <p:stCondLst>
                                    <p:cond delay="0"/>
                                  </p:stCondLst>
                                  <p:childTnLst>
                                    <p:animEffect transition="out" filter="fade">
                                      <p:cBhvr>
                                        <p:cTn id="41" dur="500"/>
                                        <p:tgtEl>
                                          <p:spTgt spid="177"/>
                                        </p:tgtEl>
                                      </p:cBhvr>
                                    </p:animEffect>
                                    <p:set>
                                      <p:cBhvr>
                                        <p:cTn id="42" dur="1" fill="hold">
                                          <p:stCondLst>
                                            <p:cond delay="499"/>
                                          </p:stCondLst>
                                        </p:cTn>
                                        <p:tgtEl>
                                          <p:spTgt spid="177"/>
                                        </p:tgtEl>
                                        <p:attrNameLst>
                                          <p:attrName>style.visibility</p:attrName>
                                        </p:attrNameLst>
                                      </p:cBhvr>
                                      <p:to>
                                        <p:strVal val="hidden"/>
                                      </p:to>
                                    </p:set>
                                  </p:childTnLst>
                                </p:cTn>
                              </p:par>
                              <p:par>
                                <p:cTn id="43" presetID="10" presetClass="exit" presetSubtype="0" fill="hold" nodeType="withEffect">
                                  <p:stCondLst>
                                    <p:cond delay="0"/>
                                  </p:stCondLst>
                                  <p:childTnLst>
                                    <p:animEffect transition="out" filter="fade">
                                      <p:cBhvr>
                                        <p:cTn id="44" dur="500"/>
                                        <p:tgtEl>
                                          <p:spTgt spid="4"/>
                                        </p:tgtEl>
                                      </p:cBhvr>
                                    </p:animEffect>
                                    <p:set>
                                      <p:cBhvr>
                                        <p:cTn id="45" dur="1" fill="hold">
                                          <p:stCondLst>
                                            <p:cond delay="499"/>
                                          </p:stCondLst>
                                        </p:cTn>
                                        <p:tgtEl>
                                          <p:spTgt spid="4"/>
                                        </p:tgtEl>
                                        <p:attrNameLst>
                                          <p:attrName>style.visibility</p:attrName>
                                        </p:attrNameLst>
                                      </p:cBhvr>
                                      <p:to>
                                        <p:strVal val="hidden"/>
                                      </p:to>
                                    </p:set>
                                  </p:childTnLst>
                                </p:cTn>
                              </p:par>
                              <p:par>
                                <p:cTn id="46" presetID="10" presetClass="exit" presetSubtype="0" fill="hold" grpId="0" nodeType="withEffect">
                                  <p:stCondLst>
                                    <p:cond delay="0"/>
                                  </p:stCondLst>
                                  <p:childTnLst>
                                    <p:animEffect transition="out" filter="fade">
                                      <p:cBhvr>
                                        <p:cTn id="47" dur="500"/>
                                        <p:tgtEl>
                                          <p:spTgt spid="178"/>
                                        </p:tgtEl>
                                      </p:cBhvr>
                                    </p:animEffect>
                                    <p:set>
                                      <p:cBhvr>
                                        <p:cTn id="48" dur="1" fill="hold">
                                          <p:stCondLst>
                                            <p:cond delay="499"/>
                                          </p:stCondLst>
                                        </p:cTn>
                                        <p:tgtEl>
                                          <p:spTgt spid="178"/>
                                        </p:tgtEl>
                                        <p:attrNameLst>
                                          <p:attrName>style.visibility</p:attrName>
                                        </p:attrNameLst>
                                      </p:cBhvr>
                                      <p:to>
                                        <p:strVal val="hidden"/>
                                      </p:to>
                                    </p:set>
                                  </p:childTnLst>
                                </p:cTn>
                              </p:par>
                              <p:par>
                                <p:cTn id="49" presetID="10" presetClass="exit" presetSubtype="0" fill="hold" grpId="0" nodeType="withEffect">
                                  <p:stCondLst>
                                    <p:cond delay="0"/>
                                  </p:stCondLst>
                                  <p:childTnLst>
                                    <p:animEffect transition="out" filter="fade">
                                      <p:cBhvr>
                                        <p:cTn id="50" dur="500"/>
                                        <p:tgtEl>
                                          <p:spTgt spid="41"/>
                                        </p:tgtEl>
                                      </p:cBhvr>
                                    </p:animEffect>
                                    <p:set>
                                      <p:cBhvr>
                                        <p:cTn id="51" dur="1" fill="hold">
                                          <p:stCondLst>
                                            <p:cond delay="499"/>
                                          </p:stCondLst>
                                        </p:cTn>
                                        <p:tgtEl>
                                          <p:spTgt spid="41"/>
                                        </p:tgtEl>
                                        <p:attrNameLst>
                                          <p:attrName>style.visibility</p:attrName>
                                        </p:attrNameLst>
                                      </p:cBhvr>
                                      <p:to>
                                        <p:strVal val="hidden"/>
                                      </p:to>
                                    </p:set>
                                  </p:childTnLst>
                                </p:cTn>
                              </p:par>
                              <p:par>
                                <p:cTn id="52" presetID="10" presetClass="entr" presetSubtype="0" fill="hold" grpId="0" nodeType="withEffect">
                                  <p:stCondLst>
                                    <p:cond delay="0"/>
                                  </p:stCondLst>
                                  <p:childTnLst>
                                    <p:set>
                                      <p:cBhvr>
                                        <p:cTn id="53" dur="1" fill="hold">
                                          <p:stCondLst>
                                            <p:cond delay="0"/>
                                          </p:stCondLst>
                                        </p:cTn>
                                        <p:tgtEl>
                                          <p:spTgt spid="43"/>
                                        </p:tgtEl>
                                        <p:attrNameLst>
                                          <p:attrName>style.visibility</p:attrName>
                                        </p:attrNameLst>
                                      </p:cBhvr>
                                      <p:to>
                                        <p:strVal val="visible"/>
                                      </p:to>
                                    </p:set>
                                    <p:animEffect transition="in" filter="fade">
                                      <p:cBhvr>
                                        <p:cTn id="54" dur="500"/>
                                        <p:tgtEl>
                                          <p:spTgt spid="43"/>
                                        </p:tgtEl>
                                      </p:cBhvr>
                                    </p:animEffect>
                                  </p:childTnLst>
                                </p:cTn>
                              </p:par>
                              <p:par>
                                <p:cTn id="55" presetID="10" presetClass="exit" presetSubtype="0" fill="hold" grpId="1" nodeType="withEffect">
                                  <p:stCondLst>
                                    <p:cond delay="0"/>
                                  </p:stCondLst>
                                  <p:childTnLst>
                                    <p:animEffect transition="out" filter="fade">
                                      <p:cBhvr>
                                        <p:cTn id="56" dur="500"/>
                                        <p:tgtEl>
                                          <p:spTgt spid="21"/>
                                        </p:tgtEl>
                                      </p:cBhvr>
                                    </p:animEffect>
                                    <p:set>
                                      <p:cBhvr>
                                        <p:cTn id="57" dur="1" fill="hold">
                                          <p:stCondLst>
                                            <p:cond delay="499"/>
                                          </p:stCondLst>
                                        </p:cTn>
                                        <p:tgtEl>
                                          <p:spTgt spid="21"/>
                                        </p:tgtEl>
                                        <p:attrNameLst>
                                          <p:attrName>style.visibility</p:attrName>
                                        </p:attrNameLst>
                                      </p:cBhvr>
                                      <p:to>
                                        <p:strVal val="hidden"/>
                                      </p:to>
                                    </p:set>
                                  </p:childTnLst>
                                </p:cTn>
                              </p:par>
                              <p:par>
                                <p:cTn id="58" presetID="10" presetClass="exit" presetSubtype="0" fill="hold" nodeType="withEffect">
                                  <p:stCondLst>
                                    <p:cond delay="0"/>
                                  </p:stCondLst>
                                  <p:childTnLst>
                                    <p:animEffect transition="out" filter="fade">
                                      <p:cBhvr>
                                        <p:cTn id="59" dur="500"/>
                                        <p:tgtEl>
                                          <p:spTgt spid="39"/>
                                        </p:tgtEl>
                                      </p:cBhvr>
                                    </p:animEffect>
                                    <p:set>
                                      <p:cBhvr>
                                        <p:cTn id="60" dur="1" fill="hold">
                                          <p:stCondLst>
                                            <p:cond delay="499"/>
                                          </p:stCondLst>
                                        </p:cTn>
                                        <p:tgtEl>
                                          <p:spTgt spid="39"/>
                                        </p:tgtEl>
                                        <p:attrNameLst>
                                          <p:attrName>style.visibility</p:attrName>
                                        </p:attrNameLst>
                                      </p:cBhvr>
                                      <p:to>
                                        <p:strVal val="hidden"/>
                                      </p:to>
                                    </p:set>
                                  </p:childTnLst>
                                </p:cTn>
                              </p:par>
                              <p:par>
                                <p:cTn id="61" presetID="10" presetClass="exit" presetSubtype="0" fill="hold" grpId="1" nodeType="withEffect">
                                  <p:stCondLst>
                                    <p:cond delay="0"/>
                                  </p:stCondLst>
                                  <p:childTnLst>
                                    <p:animEffect transition="out" filter="fade">
                                      <p:cBhvr>
                                        <p:cTn id="62" dur="500"/>
                                        <p:tgtEl>
                                          <p:spTgt spid="44"/>
                                        </p:tgtEl>
                                      </p:cBhvr>
                                    </p:animEffect>
                                    <p:set>
                                      <p:cBhvr>
                                        <p:cTn id="63" dur="1" fill="hold">
                                          <p:stCondLst>
                                            <p:cond delay="499"/>
                                          </p:stCondLst>
                                        </p:cTn>
                                        <p:tgtEl>
                                          <p:spTgt spid="44"/>
                                        </p:tgtEl>
                                        <p:attrNameLst>
                                          <p:attrName>style.visibility</p:attrName>
                                        </p:attrNameLst>
                                      </p:cBhvr>
                                      <p:to>
                                        <p:strVal val="hidden"/>
                                      </p:to>
                                    </p:set>
                                  </p:childTnLst>
                                </p:cTn>
                              </p:par>
                            </p:childTnLst>
                          </p:cTn>
                        </p:par>
                      </p:childTnLst>
                    </p:cTn>
                  </p:par>
                  <p:par>
                    <p:cTn id="64" fill="hold" nodeType="clickPar">
                      <p:stCondLst>
                        <p:cond delay="indefinite"/>
                      </p:stCondLst>
                      <p:childTnLst>
                        <p:par>
                          <p:cTn id="65" fill="hold" nodeType="withGroup">
                            <p:stCondLst>
                              <p:cond delay="0"/>
                            </p:stCondLst>
                            <p:childTnLst>
                              <p:par>
                                <p:cTn id="66" presetID="10" presetClass="entr" presetSubtype="0" fill="hold" grpId="2" nodeType="clickEffect">
                                  <p:stCondLst>
                                    <p:cond delay="0"/>
                                  </p:stCondLst>
                                  <p:childTnLst>
                                    <p:set>
                                      <p:cBhvr>
                                        <p:cTn id="67" dur="1" fill="hold">
                                          <p:stCondLst>
                                            <p:cond delay="0"/>
                                          </p:stCondLst>
                                        </p:cTn>
                                        <p:tgtEl>
                                          <p:spTgt spid="21"/>
                                        </p:tgtEl>
                                        <p:attrNameLst>
                                          <p:attrName>style.visibility</p:attrName>
                                        </p:attrNameLst>
                                      </p:cBhvr>
                                      <p:to>
                                        <p:strVal val="visible"/>
                                      </p:to>
                                    </p:set>
                                    <p:animEffect transition="in" filter="fade">
                                      <p:cBhvr>
                                        <p:cTn id="68" dur="500"/>
                                        <p:tgtEl>
                                          <p:spTgt spid="21"/>
                                        </p:tgtEl>
                                      </p:cBhvr>
                                    </p:animEffect>
                                  </p:childTnLst>
                                </p:cTn>
                              </p:par>
                              <p:par>
                                <p:cTn id="69" presetID="10" presetClass="entr" presetSubtype="0" fill="hold" nodeType="withEffect">
                                  <p:stCondLst>
                                    <p:cond delay="0"/>
                                  </p:stCondLst>
                                  <p:childTnLst>
                                    <p:set>
                                      <p:cBhvr>
                                        <p:cTn id="70" dur="1" fill="hold">
                                          <p:stCondLst>
                                            <p:cond delay="0"/>
                                          </p:stCondLst>
                                        </p:cTn>
                                        <p:tgtEl>
                                          <p:spTgt spid="39"/>
                                        </p:tgtEl>
                                        <p:attrNameLst>
                                          <p:attrName>style.visibility</p:attrName>
                                        </p:attrNameLst>
                                      </p:cBhvr>
                                      <p:to>
                                        <p:strVal val="visible"/>
                                      </p:to>
                                    </p:set>
                                    <p:animEffect transition="in" filter="fade">
                                      <p:cBhvr>
                                        <p:cTn id="71" dur="500"/>
                                        <p:tgtEl>
                                          <p:spTgt spid="39"/>
                                        </p:tgtEl>
                                      </p:cBhvr>
                                    </p:animEffect>
                                  </p:childTnLst>
                                </p:cTn>
                              </p:par>
                              <p:par>
                                <p:cTn id="72" presetID="10" presetClass="entr" presetSubtype="0" fill="hold" grpId="2" nodeType="withEffect">
                                  <p:stCondLst>
                                    <p:cond delay="0"/>
                                  </p:stCondLst>
                                  <p:childTnLst>
                                    <p:set>
                                      <p:cBhvr>
                                        <p:cTn id="73" dur="1" fill="hold">
                                          <p:stCondLst>
                                            <p:cond delay="0"/>
                                          </p:stCondLst>
                                        </p:cTn>
                                        <p:tgtEl>
                                          <p:spTgt spid="44"/>
                                        </p:tgtEl>
                                        <p:attrNameLst>
                                          <p:attrName>style.visibility</p:attrName>
                                        </p:attrNameLst>
                                      </p:cBhvr>
                                      <p:to>
                                        <p:strVal val="visible"/>
                                      </p:to>
                                    </p:set>
                                    <p:animEffect transition="in" filter="fade">
                                      <p:cBhvr>
                                        <p:cTn id="74" dur="500"/>
                                        <p:tgtEl>
                                          <p:spTgt spid="44"/>
                                        </p:tgtEl>
                                      </p:cBhvr>
                                    </p:animEffect>
                                  </p:childTnLst>
                                </p:cTn>
                              </p:par>
                              <p:par>
                                <p:cTn id="75" presetID="10" presetClass="entr" presetSubtype="0" fill="hold" nodeType="withEffect">
                                  <p:stCondLst>
                                    <p:cond delay="0"/>
                                  </p:stCondLst>
                                  <p:childTnLst>
                                    <p:set>
                                      <p:cBhvr>
                                        <p:cTn id="76" dur="1" fill="hold">
                                          <p:stCondLst>
                                            <p:cond delay="0"/>
                                          </p:stCondLst>
                                        </p:cTn>
                                        <p:tgtEl>
                                          <p:spTgt spid="4"/>
                                        </p:tgtEl>
                                        <p:attrNameLst>
                                          <p:attrName>style.visibility</p:attrName>
                                        </p:attrNameLst>
                                      </p:cBhvr>
                                      <p:to>
                                        <p:strVal val="visible"/>
                                      </p:to>
                                    </p:set>
                                    <p:animEffect transition="in" filter="fade">
                                      <p:cBhvr>
                                        <p:cTn id="77" dur="500"/>
                                        <p:tgtEl>
                                          <p:spTgt spid="4"/>
                                        </p:tgtEl>
                                      </p:cBhvr>
                                    </p:animEffect>
                                  </p:childTnLst>
                                </p:cTn>
                              </p:par>
                              <p:par>
                                <p:cTn id="78" presetID="10" presetClass="entr" presetSubtype="0" fill="hold" grpId="2" nodeType="withEffect">
                                  <p:stCondLst>
                                    <p:cond delay="0"/>
                                  </p:stCondLst>
                                  <p:childTnLst>
                                    <p:set>
                                      <p:cBhvr>
                                        <p:cTn id="79" dur="1" fill="hold">
                                          <p:stCondLst>
                                            <p:cond delay="0"/>
                                          </p:stCondLst>
                                        </p:cTn>
                                        <p:tgtEl>
                                          <p:spTgt spid="41"/>
                                        </p:tgtEl>
                                        <p:attrNameLst>
                                          <p:attrName>style.visibility</p:attrName>
                                        </p:attrNameLst>
                                      </p:cBhvr>
                                      <p:to>
                                        <p:strVal val="visible"/>
                                      </p:to>
                                    </p:set>
                                    <p:animEffect transition="in" filter="fade">
                                      <p:cBhvr>
                                        <p:cTn id="80" dur="500"/>
                                        <p:tgtEl>
                                          <p:spTgt spid="41"/>
                                        </p:tgtEl>
                                      </p:cBhvr>
                                    </p:animEffect>
                                  </p:childTnLst>
                                </p:cTn>
                              </p:par>
                              <p:par>
                                <p:cTn id="81" presetID="10" presetClass="entr" presetSubtype="0" fill="hold" nodeType="withEffect">
                                  <p:stCondLst>
                                    <p:cond delay="0"/>
                                  </p:stCondLst>
                                  <p:childTnLst>
                                    <p:set>
                                      <p:cBhvr>
                                        <p:cTn id="82" dur="1" fill="hold">
                                          <p:stCondLst>
                                            <p:cond delay="0"/>
                                          </p:stCondLst>
                                        </p:cTn>
                                        <p:tgtEl>
                                          <p:spTgt spid="177"/>
                                        </p:tgtEl>
                                        <p:attrNameLst>
                                          <p:attrName>style.visibility</p:attrName>
                                        </p:attrNameLst>
                                      </p:cBhvr>
                                      <p:to>
                                        <p:strVal val="visible"/>
                                      </p:to>
                                    </p:set>
                                    <p:animEffect transition="in" filter="fade">
                                      <p:cBhvr>
                                        <p:cTn id="83" dur="500"/>
                                        <p:tgtEl>
                                          <p:spTgt spid="177"/>
                                        </p:tgtEl>
                                      </p:cBhvr>
                                    </p:animEffect>
                                  </p:childTnLst>
                                </p:cTn>
                              </p:par>
                              <p:par>
                                <p:cTn id="84" presetID="10" presetClass="entr" presetSubtype="0" fill="hold" grpId="1" nodeType="withEffect">
                                  <p:stCondLst>
                                    <p:cond delay="0"/>
                                  </p:stCondLst>
                                  <p:childTnLst>
                                    <p:set>
                                      <p:cBhvr>
                                        <p:cTn id="85" dur="1" fill="hold">
                                          <p:stCondLst>
                                            <p:cond delay="0"/>
                                          </p:stCondLst>
                                        </p:cTn>
                                        <p:tgtEl>
                                          <p:spTgt spid="178"/>
                                        </p:tgtEl>
                                        <p:attrNameLst>
                                          <p:attrName>style.visibility</p:attrName>
                                        </p:attrNameLst>
                                      </p:cBhvr>
                                      <p:to>
                                        <p:strVal val="visible"/>
                                      </p:to>
                                    </p:set>
                                    <p:animEffect transition="in" filter="fade">
                                      <p:cBhvr>
                                        <p:cTn id="86" dur="500"/>
                                        <p:tgtEl>
                                          <p:spTgt spid="1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1" grpId="1"/>
      <p:bldP spid="21" grpId="2"/>
      <p:bldP spid="38" grpId="0" animBg="1"/>
      <p:bldP spid="38" grpId="1" animBg="1"/>
      <p:bldP spid="178" grpId="0" animBg="1"/>
      <p:bldP spid="178" grpId="1" animBg="1"/>
      <p:bldP spid="41" grpId="0"/>
      <p:bldP spid="41" grpId="1"/>
      <p:bldP spid="41" grpId="2"/>
      <p:bldP spid="42" grpId="0"/>
      <p:bldP spid="43" grpId="0"/>
      <p:bldP spid="44" grpId="0"/>
      <p:bldP spid="44" grpId="1"/>
      <p:bldP spid="44" grpId="2"/>
    </p:bld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1" name="Title 1"/>
          <p:cNvSpPr>
            <a:spLocks noGrp="1"/>
          </p:cNvSpPr>
          <p:nvPr>
            <p:ph type="title"/>
          </p:nvPr>
        </p:nvSpPr>
        <p:spPr/>
        <p:txBody>
          <a:bodyPr/>
          <a:lstStyle/>
          <a:p>
            <a:pPr eaLnBrk="1" hangingPunct="1"/>
            <a:r>
              <a:rPr lang="en-US">
                <a:latin typeface="Calibri" charset="0"/>
              </a:rPr>
              <a:t>Flash Pass-Through</a:t>
            </a:r>
          </a:p>
        </p:txBody>
      </p:sp>
      <p:grpSp>
        <p:nvGrpSpPr>
          <p:cNvPr id="271362" name="Group 176"/>
          <p:cNvGrpSpPr>
            <a:grpSpLocks/>
          </p:cNvGrpSpPr>
          <p:nvPr/>
        </p:nvGrpSpPr>
        <p:grpSpPr bwMode="auto">
          <a:xfrm>
            <a:off x="2233613" y="1960563"/>
            <a:ext cx="1631950" cy="2693987"/>
            <a:chOff x="3079798" y="1981201"/>
            <a:chExt cx="1631998" cy="2694885"/>
          </a:xfrm>
        </p:grpSpPr>
        <p:cxnSp>
          <p:nvCxnSpPr>
            <p:cNvPr id="30" name="Straight Connector 29"/>
            <p:cNvCxnSpPr/>
            <p:nvPr/>
          </p:nvCxnSpPr>
          <p:spPr>
            <a:xfrm>
              <a:off x="4711796" y="1981201"/>
              <a:ext cx="0" cy="89723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H="1">
              <a:off x="4202193" y="2878437"/>
              <a:ext cx="5096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4202193" y="2878437"/>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H="1">
              <a:off x="4202193" y="3774085"/>
              <a:ext cx="5096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4711796" y="3778850"/>
              <a:ext cx="0" cy="89723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3954536" y="2878437"/>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3706878" y="2878437"/>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p:nvCxnSpPr>
          <p:spPr>
            <a:xfrm rot="16200000">
              <a:off x="3393338" y="3027014"/>
              <a:ext cx="0" cy="62708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1" name="TextBox 20"/>
          <p:cNvSpPr txBox="1"/>
          <p:nvPr/>
        </p:nvSpPr>
        <p:spPr>
          <a:xfrm>
            <a:off x="1066800" y="2836863"/>
            <a:ext cx="1793875" cy="461962"/>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00FF"/>
                </a:solidFill>
                <a:effectLst/>
                <a:uLnTx/>
                <a:uFillTx/>
                <a:latin typeface="Calibri"/>
                <a:ea typeface="ＭＳ Ｐゴシック" charset="0"/>
                <a:cs typeface="ＭＳ Ｐゴシック" charset="0"/>
              </a:rPr>
              <a:t>V</a:t>
            </a:r>
            <a:r>
              <a:rPr kumimoji="0" lang="en-US" sz="2400" b="0" i="0" u="none" strike="noStrike" kern="1200" cap="none" spc="0" normalizeH="0" baseline="-25000" noProof="0" dirty="0" err="1">
                <a:ln>
                  <a:noFill/>
                </a:ln>
                <a:solidFill>
                  <a:srgbClr val="0000FF"/>
                </a:solidFill>
                <a:effectLst/>
                <a:uLnTx/>
                <a:uFillTx/>
                <a:latin typeface="Calibri"/>
                <a:ea typeface="ＭＳ Ｐゴシック" charset="0"/>
                <a:cs typeface="ＭＳ Ｐゴシック" charset="0"/>
              </a:rPr>
              <a:t>pass</a:t>
            </a:r>
            <a:r>
              <a:rPr kumimoji="0" lang="en-US" sz="2400" b="0" i="0" u="none" strike="noStrike" kern="1200" cap="none" spc="0" normalizeH="0" baseline="0" noProof="0" dirty="0">
                <a:ln>
                  <a:noFill/>
                </a:ln>
                <a:solidFill>
                  <a:srgbClr val="0000FF"/>
                </a:solidFill>
                <a:effectLst/>
                <a:uLnTx/>
                <a:uFillTx/>
                <a:latin typeface="Calibri"/>
                <a:ea typeface="ＭＳ Ｐゴシック" charset="0"/>
                <a:cs typeface="ＭＳ Ｐゴシック" charset="0"/>
              </a:rPr>
              <a:t> = 5 V</a:t>
            </a:r>
          </a:p>
        </p:txBody>
      </p:sp>
      <p:grpSp>
        <p:nvGrpSpPr>
          <p:cNvPr id="271364" name="Group 21"/>
          <p:cNvGrpSpPr>
            <a:grpSpLocks/>
          </p:cNvGrpSpPr>
          <p:nvPr/>
        </p:nvGrpSpPr>
        <p:grpSpPr bwMode="auto">
          <a:xfrm>
            <a:off x="5795963" y="1962150"/>
            <a:ext cx="1631950" cy="2693988"/>
            <a:chOff x="3079798" y="1981201"/>
            <a:chExt cx="1631998" cy="2694885"/>
          </a:xfrm>
        </p:grpSpPr>
        <p:cxnSp>
          <p:nvCxnSpPr>
            <p:cNvPr id="23" name="Straight Connector 22"/>
            <p:cNvCxnSpPr/>
            <p:nvPr/>
          </p:nvCxnSpPr>
          <p:spPr>
            <a:xfrm>
              <a:off x="4711796" y="1981201"/>
              <a:ext cx="0" cy="89723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flipH="1">
              <a:off x="4202193" y="2878438"/>
              <a:ext cx="5096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4202193" y="2878438"/>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flipH="1">
              <a:off x="4202193" y="3774086"/>
              <a:ext cx="5096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4711796" y="3778849"/>
              <a:ext cx="0" cy="89723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3954536" y="2878438"/>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3706878" y="2878438"/>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rot="16200000">
              <a:off x="3393338" y="3027013"/>
              <a:ext cx="0" cy="62708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4" name="Straight Arrow Connector 3"/>
          <p:cNvCxnSpPr/>
          <p:nvPr/>
        </p:nvCxnSpPr>
        <p:spPr>
          <a:xfrm>
            <a:off x="3865563" y="1943100"/>
            <a:ext cx="0" cy="2800350"/>
          </a:xfrm>
          <a:prstGeom prst="straightConnector1">
            <a:avLst/>
          </a:prstGeom>
          <a:ln w="76200">
            <a:solidFill>
              <a:schemeClr val="tx2"/>
            </a:solidFill>
            <a:tailEnd type="arrow"/>
          </a:ln>
        </p:spPr>
        <p:style>
          <a:lnRef idx="1">
            <a:schemeClr val="accent1"/>
          </a:lnRef>
          <a:fillRef idx="0">
            <a:schemeClr val="accent1"/>
          </a:fillRef>
          <a:effectRef idx="0">
            <a:schemeClr val="accent1"/>
          </a:effectRef>
          <a:fontRef idx="minor">
            <a:schemeClr val="tx1"/>
          </a:fontRef>
        </p:style>
      </p:cxnSp>
      <p:sp>
        <p:nvSpPr>
          <p:cNvPr id="178" name="Oval 177"/>
          <p:cNvSpPr/>
          <p:nvPr/>
        </p:nvSpPr>
        <p:spPr>
          <a:xfrm>
            <a:off x="3319463" y="2754313"/>
            <a:ext cx="1098550" cy="1096962"/>
          </a:xfrm>
          <a:prstGeom prst="ellipse">
            <a:avLst/>
          </a:prstGeom>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150" normalizeH="0" baseline="0" noProof="0" dirty="0">
                <a:ln>
                  <a:noFill/>
                </a:ln>
                <a:solidFill>
                  <a:prstClr val="white"/>
                </a:solidFill>
                <a:effectLst/>
                <a:uLnTx/>
                <a:uFillTx/>
                <a:latin typeface="Calibri"/>
                <a:ea typeface="+mn-ea"/>
                <a:cs typeface="+mn-cs"/>
              </a:rPr>
              <a:t>V</a:t>
            </a:r>
            <a:r>
              <a:rPr kumimoji="0" lang="en-US" sz="2400" b="0" i="0" u="none" strike="noStrike" kern="1200" cap="none" spc="-150" normalizeH="0" baseline="-25000" noProof="0" dirty="0">
                <a:ln>
                  <a:noFill/>
                </a:ln>
                <a:solidFill>
                  <a:prstClr val="white"/>
                </a:solidFill>
                <a:effectLst/>
                <a:uLnTx/>
                <a:uFillTx/>
                <a:latin typeface="Calibri"/>
                <a:ea typeface="+mn-ea"/>
                <a:cs typeface="+mn-cs"/>
              </a:rPr>
              <a:t>th</a:t>
            </a:r>
            <a:r>
              <a:rPr kumimoji="0" lang="en-US" sz="2400" b="0" i="0" u="none" strike="noStrike" kern="1200" cap="none" spc="-150" normalizeH="0" baseline="0" noProof="0" dirty="0">
                <a:ln>
                  <a:noFill/>
                </a:ln>
                <a:solidFill>
                  <a:prstClr val="white"/>
                </a:solidFill>
                <a:effectLst/>
                <a:uLnTx/>
                <a:uFillTx/>
                <a:latin typeface="Calibri"/>
                <a:ea typeface="+mn-ea"/>
                <a:cs typeface="+mn-cs"/>
              </a:rPr>
              <a:t> = 2 V</a:t>
            </a:r>
          </a:p>
        </p:txBody>
      </p:sp>
      <p:sp>
        <p:nvSpPr>
          <p:cNvPr id="41" name="TextBox 40"/>
          <p:cNvSpPr txBox="1"/>
          <p:nvPr/>
        </p:nvSpPr>
        <p:spPr>
          <a:xfrm>
            <a:off x="3441700" y="4826000"/>
            <a:ext cx="846138" cy="584200"/>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B050">
                    <a:lumMod val="75000"/>
                  </a:srgbClr>
                </a:solidFill>
                <a:effectLst/>
                <a:uLnTx/>
                <a:uFillTx/>
                <a:latin typeface="Calibri"/>
                <a:ea typeface="ＭＳ Ｐゴシック" charset="0"/>
                <a:cs typeface="ＭＳ Ｐゴシック" charset="0"/>
              </a:rPr>
              <a:t>1</a:t>
            </a:r>
          </a:p>
        </p:txBody>
      </p:sp>
      <p:sp>
        <p:nvSpPr>
          <p:cNvPr id="43" name="TextBox 42"/>
          <p:cNvSpPr txBox="1"/>
          <p:nvPr/>
        </p:nvSpPr>
        <p:spPr>
          <a:xfrm>
            <a:off x="4611688" y="2836863"/>
            <a:ext cx="1792287" cy="461962"/>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00FF"/>
                </a:solidFill>
                <a:effectLst/>
                <a:uLnTx/>
                <a:uFillTx/>
                <a:latin typeface="Calibri"/>
                <a:ea typeface="ＭＳ Ｐゴシック" charset="0"/>
                <a:cs typeface="ＭＳ Ｐゴシック" charset="0"/>
              </a:rPr>
              <a:t>V</a:t>
            </a:r>
            <a:r>
              <a:rPr kumimoji="0" lang="en-US" sz="2400" b="0" i="0" u="none" strike="noStrike" kern="1200" cap="none" spc="0" normalizeH="0" baseline="-25000" noProof="0" dirty="0" err="1">
                <a:ln>
                  <a:noFill/>
                </a:ln>
                <a:solidFill>
                  <a:srgbClr val="0000FF"/>
                </a:solidFill>
                <a:effectLst/>
                <a:uLnTx/>
                <a:uFillTx/>
                <a:latin typeface="Calibri"/>
                <a:ea typeface="ＭＳ Ｐゴシック" charset="0"/>
                <a:cs typeface="ＭＳ Ｐゴシック" charset="0"/>
              </a:rPr>
              <a:t>pass</a:t>
            </a:r>
            <a:r>
              <a:rPr kumimoji="0" lang="en-US" sz="2400" b="0" i="0" u="none" strike="noStrike" kern="1200" cap="none" spc="0" normalizeH="0" baseline="0" noProof="0" dirty="0">
                <a:ln>
                  <a:noFill/>
                </a:ln>
                <a:solidFill>
                  <a:srgbClr val="0000FF"/>
                </a:solidFill>
                <a:effectLst/>
                <a:uLnTx/>
                <a:uFillTx/>
                <a:latin typeface="Calibri"/>
                <a:ea typeface="ＭＳ Ｐゴシック" charset="0"/>
                <a:cs typeface="ＭＳ Ｐゴシック" charset="0"/>
              </a:rPr>
              <a:t> = 5 V</a:t>
            </a:r>
          </a:p>
        </p:txBody>
      </p:sp>
      <p:sp>
        <p:nvSpPr>
          <p:cNvPr id="271369" name="Slide Number Placeholder 2"/>
          <p:cNvSpPr>
            <a:spLocks noGrp="1"/>
          </p:cNvSpPr>
          <p:nvPr>
            <p:ph type="sldNum" sz="quarter" idx="12"/>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7FA2294-A763-6F4F-8C69-365F9A7EE623}" type="slidenum">
              <a:rPr kumimoji="0" lang="en-US" sz="1200" b="0" i="0" u="none" strike="noStrike" kern="1200" cap="none" spc="0" normalizeH="0" baseline="0" noProof="0">
                <a:ln>
                  <a:noFill/>
                </a:ln>
                <a:solidFill>
                  <a:srgbClr val="898989"/>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359</a:t>
            </a:fld>
            <a:endParaRPr kumimoji="0" lang="en-US" sz="1200" b="0" i="0" u="none" strike="noStrike" kern="1200" cap="none" spc="0" normalizeH="0" baseline="0" noProof="0">
              <a:ln>
                <a:noFill/>
              </a:ln>
              <a:solidFill>
                <a:srgbClr val="898989"/>
              </a:solidFill>
              <a:effectLst/>
              <a:uLnTx/>
              <a:uFillTx/>
              <a:latin typeface="Calibri" charset="0"/>
              <a:ea typeface="ＭＳ Ｐゴシック" charset="0"/>
            </a:endParaRPr>
          </a:p>
        </p:txBody>
      </p:sp>
      <p:cxnSp>
        <p:nvCxnSpPr>
          <p:cNvPr id="39" name="Straight Arrow Connector 38"/>
          <p:cNvCxnSpPr>
            <a:stCxn id="44" idx="0"/>
          </p:cNvCxnSpPr>
          <p:nvPr/>
        </p:nvCxnSpPr>
        <p:spPr>
          <a:xfrm flipV="1">
            <a:off x="1811338" y="3335338"/>
            <a:ext cx="422275" cy="434975"/>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4" name="TextBox 43"/>
          <p:cNvSpPr txBox="1"/>
          <p:nvPr/>
        </p:nvSpPr>
        <p:spPr>
          <a:xfrm>
            <a:off x="1082675" y="3770313"/>
            <a:ext cx="1457325" cy="460375"/>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Gate</a:t>
            </a:r>
          </a:p>
        </p:txBody>
      </p:sp>
      <p:cxnSp>
        <p:nvCxnSpPr>
          <p:cNvPr id="45" name="Straight Arrow Connector 44"/>
          <p:cNvCxnSpPr/>
          <p:nvPr/>
        </p:nvCxnSpPr>
        <p:spPr>
          <a:xfrm>
            <a:off x="7453313" y="1943100"/>
            <a:ext cx="0" cy="2800350"/>
          </a:xfrm>
          <a:prstGeom prst="straightConnector1">
            <a:avLst/>
          </a:prstGeom>
          <a:ln w="76200">
            <a:solidFill>
              <a:schemeClr val="tx2"/>
            </a:solidFill>
            <a:tailEnd type="arrow"/>
          </a:ln>
        </p:spPr>
        <p:style>
          <a:lnRef idx="1">
            <a:schemeClr val="accent1"/>
          </a:lnRef>
          <a:fillRef idx="0">
            <a:schemeClr val="accent1"/>
          </a:fillRef>
          <a:effectRef idx="0">
            <a:schemeClr val="accent1"/>
          </a:effectRef>
          <a:fontRef idx="minor">
            <a:schemeClr val="tx1"/>
          </a:fontRef>
        </p:style>
      </p:cxnSp>
      <p:sp>
        <p:nvSpPr>
          <p:cNvPr id="46" name="TextBox 45"/>
          <p:cNvSpPr txBox="1"/>
          <p:nvPr/>
        </p:nvSpPr>
        <p:spPr>
          <a:xfrm>
            <a:off x="7031038" y="4826000"/>
            <a:ext cx="846137" cy="584200"/>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B050">
                    <a:lumMod val="75000"/>
                  </a:srgbClr>
                </a:solidFill>
                <a:effectLst/>
                <a:uLnTx/>
                <a:uFillTx/>
                <a:latin typeface="Calibri"/>
                <a:ea typeface="ＭＳ Ｐゴシック" charset="0"/>
                <a:cs typeface="ＭＳ Ｐゴシック" charset="0"/>
              </a:rPr>
              <a:t>1</a:t>
            </a:r>
          </a:p>
        </p:txBody>
      </p:sp>
      <p:sp>
        <p:nvSpPr>
          <p:cNvPr id="38" name="Oval 37"/>
          <p:cNvSpPr/>
          <p:nvPr/>
        </p:nvSpPr>
        <p:spPr>
          <a:xfrm>
            <a:off x="6883400" y="2755900"/>
            <a:ext cx="1096963" cy="1096963"/>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150" normalizeH="0" baseline="0" noProof="0" dirty="0">
                <a:ln>
                  <a:noFill/>
                </a:ln>
                <a:solidFill>
                  <a:prstClr val="white"/>
                </a:solidFill>
                <a:effectLst/>
                <a:uLnTx/>
                <a:uFillTx/>
                <a:latin typeface="Calibri"/>
                <a:ea typeface="+mn-ea"/>
                <a:cs typeface="+mn-cs"/>
              </a:rPr>
              <a:t>V</a:t>
            </a:r>
            <a:r>
              <a:rPr kumimoji="0" lang="en-US" sz="2400" b="0" i="0" u="none" strike="noStrike" kern="1200" cap="none" spc="-150" normalizeH="0" baseline="-25000" noProof="0" dirty="0">
                <a:ln>
                  <a:noFill/>
                </a:ln>
                <a:solidFill>
                  <a:prstClr val="white"/>
                </a:solidFill>
                <a:effectLst/>
                <a:uLnTx/>
                <a:uFillTx/>
                <a:latin typeface="Calibri"/>
                <a:ea typeface="+mn-ea"/>
                <a:cs typeface="+mn-cs"/>
              </a:rPr>
              <a:t>th</a:t>
            </a:r>
            <a:r>
              <a:rPr kumimoji="0" lang="en-US" sz="2400" b="0" i="0" u="none" strike="noStrike" kern="1200" cap="none" spc="-150" normalizeH="0" baseline="0" noProof="0" dirty="0">
                <a:ln>
                  <a:noFill/>
                </a:ln>
                <a:solidFill>
                  <a:prstClr val="white"/>
                </a:solidFill>
                <a:effectLst/>
                <a:uLnTx/>
                <a:uFillTx/>
                <a:latin typeface="Calibri"/>
                <a:ea typeface="+mn-ea"/>
                <a:cs typeface="+mn-cs"/>
              </a:rPr>
              <a:t> = 3 V</a:t>
            </a:r>
          </a:p>
        </p:txBody>
      </p:sp>
    </p:spTree>
    <p:extLst>
      <p:ext uri="{BB962C8B-B14F-4D97-AF65-F5344CB8AC3E}">
        <p14:creationId xmlns:p14="http://schemas.microsoft.com/office/powerpoint/2010/main" val="2744478041"/>
      </p:ext>
    </p:extLst>
  </p:cSld>
  <p:clrMapOvr>
    <a:masterClrMapping/>
  </p:clrMapOvr>
  <p:transition spd="slow"/>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noAutofit/>
          </a:bodyPr>
          <a:lstStyle/>
          <a:p>
            <a:r>
              <a:rPr lang="en-US" dirty="0"/>
              <a:t>DRAM Latency Is Critical for Performance</a:t>
            </a:r>
          </a:p>
        </p:txBody>
      </p:sp>
      <p:sp>
        <p:nvSpPr>
          <p:cNvPr id="15" name="TextBox 14"/>
          <p:cNvSpPr txBox="1"/>
          <p:nvPr/>
        </p:nvSpPr>
        <p:spPr>
          <a:xfrm>
            <a:off x="448964" y="5361579"/>
            <a:ext cx="4652211" cy="1015663"/>
          </a:xfrm>
          <a:prstGeom prst="rect">
            <a:avLst/>
          </a:prstGeom>
          <a:noFill/>
        </p:spPr>
        <p:txBody>
          <a:bodyPr wrap="square" rtlCol="0">
            <a:spAutoFit/>
          </a:bodyPr>
          <a:lstStyle/>
          <a:p>
            <a:r>
              <a:rPr lang="en-US" sz="2400" b="1" dirty="0">
                <a:solidFill>
                  <a:prstClr val="black"/>
                </a:solidFill>
                <a:latin typeface="Gill Sans MT"/>
              </a:rPr>
              <a:t>In-Memory Data Analytics </a:t>
            </a:r>
          </a:p>
          <a:p>
            <a:r>
              <a:rPr lang="en-US" dirty="0">
                <a:solidFill>
                  <a:prstClr val="black">
                    <a:lumMod val="50000"/>
                    <a:lumOff val="50000"/>
                  </a:prstClr>
                </a:solidFill>
                <a:latin typeface="Gill Sans MT"/>
              </a:rPr>
              <a:t>[Clapp+ (</a:t>
            </a:r>
            <a:r>
              <a:rPr lang="en-US" b="1" dirty="0">
                <a:solidFill>
                  <a:prstClr val="black">
                    <a:lumMod val="50000"/>
                    <a:lumOff val="50000"/>
                  </a:prstClr>
                </a:solidFill>
                <a:latin typeface="Gill Sans MT"/>
              </a:rPr>
              <a:t>Intel</a:t>
            </a:r>
            <a:r>
              <a:rPr lang="en-US" dirty="0">
                <a:solidFill>
                  <a:prstClr val="black">
                    <a:lumMod val="50000"/>
                    <a:lumOff val="50000"/>
                  </a:prstClr>
                </a:solidFill>
                <a:latin typeface="Gill Sans MT"/>
              </a:rPr>
              <a:t>), IISWC’15;  </a:t>
            </a:r>
          </a:p>
          <a:p>
            <a:pPr marL="63500" indent="-63500"/>
            <a:r>
              <a:rPr lang="en-US" dirty="0">
                <a:solidFill>
                  <a:prstClr val="black">
                    <a:lumMod val="50000"/>
                    <a:lumOff val="50000"/>
                  </a:prstClr>
                </a:solidFill>
                <a:latin typeface="Gill Sans MT"/>
              </a:rPr>
              <a:t>	Awan+, BDCloud’15]</a:t>
            </a:r>
          </a:p>
        </p:txBody>
      </p:sp>
      <p:sp>
        <p:nvSpPr>
          <p:cNvPr id="16" name="TextBox 15"/>
          <p:cNvSpPr txBox="1"/>
          <p:nvPr/>
        </p:nvSpPr>
        <p:spPr>
          <a:xfrm>
            <a:off x="4836963" y="5361579"/>
            <a:ext cx="3618587" cy="738664"/>
          </a:xfrm>
          <a:prstGeom prst="rect">
            <a:avLst/>
          </a:prstGeom>
          <a:noFill/>
        </p:spPr>
        <p:txBody>
          <a:bodyPr wrap="square" rtlCol="0">
            <a:spAutoFit/>
          </a:bodyPr>
          <a:lstStyle/>
          <a:p>
            <a:r>
              <a:rPr lang="en-US" sz="2400" b="1" dirty="0">
                <a:solidFill>
                  <a:prstClr val="black"/>
                </a:solidFill>
                <a:latin typeface="Gill Sans MT"/>
              </a:rPr>
              <a:t>Datacenter Workloads </a:t>
            </a:r>
            <a:br>
              <a:rPr lang="en-US" sz="2400" b="1" dirty="0">
                <a:solidFill>
                  <a:prstClr val="black"/>
                </a:solidFill>
                <a:latin typeface="Gill Sans MT"/>
              </a:rPr>
            </a:br>
            <a:r>
              <a:rPr lang="en-US" dirty="0">
                <a:solidFill>
                  <a:prstClr val="black">
                    <a:lumMod val="50000"/>
                    <a:lumOff val="50000"/>
                  </a:prstClr>
                </a:solidFill>
                <a:latin typeface="Gill Sans MT"/>
              </a:rPr>
              <a:t>[</a:t>
            </a:r>
            <a:r>
              <a:rPr lang="en-US" dirty="0" err="1">
                <a:solidFill>
                  <a:prstClr val="black">
                    <a:lumMod val="50000"/>
                    <a:lumOff val="50000"/>
                  </a:prstClr>
                </a:solidFill>
                <a:latin typeface="Gill Sans MT"/>
              </a:rPr>
              <a:t>Kanev</a:t>
            </a:r>
            <a:r>
              <a:rPr lang="en-US" dirty="0">
                <a:solidFill>
                  <a:prstClr val="black">
                    <a:lumMod val="50000"/>
                    <a:lumOff val="50000"/>
                  </a:prstClr>
                </a:solidFill>
                <a:latin typeface="Gill Sans MT"/>
              </a:rPr>
              <a:t>+ (</a:t>
            </a:r>
            <a:r>
              <a:rPr lang="en-US" b="1" dirty="0">
                <a:solidFill>
                  <a:prstClr val="black">
                    <a:lumMod val="50000"/>
                    <a:lumOff val="50000"/>
                  </a:prstClr>
                </a:solidFill>
                <a:latin typeface="Gill Sans MT"/>
              </a:rPr>
              <a:t>Google</a:t>
            </a:r>
            <a:r>
              <a:rPr lang="en-US" dirty="0">
                <a:solidFill>
                  <a:prstClr val="black">
                    <a:lumMod val="50000"/>
                    <a:lumOff val="50000"/>
                  </a:prstClr>
                </a:solidFill>
                <a:latin typeface="Gill Sans MT"/>
              </a:rPr>
              <a:t>), ISCA’15]</a:t>
            </a:r>
          </a:p>
        </p:txBody>
      </p:sp>
      <p:pic>
        <p:nvPicPr>
          <p:cNvPr id="17" name="Picture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511236" y="1054202"/>
            <a:ext cx="1362886" cy="1362886"/>
          </a:xfrm>
          <a:prstGeom prst="rect">
            <a:avLst/>
          </a:prstGeom>
        </p:spPr>
      </p:pic>
      <p:sp>
        <p:nvSpPr>
          <p:cNvPr id="18" name="TextBox 17"/>
          <p:cNvSpPr txBox="1"/>
          <p:nvPr/>
        </p:nvSpPr>
        <p:spPr>
          <a:xfrm>
            <a:off x="448964" y="2656133"/>
            <a:ext cx="3460499" cy="1015663"/>
          </a:xfrm>
          <a:prstGeom prst="rect">
            <a:avLst/>
          </a:prstGeom>
          <a:noFill/>
        </p:spPr>
        <p:txBody>
          <a:bodyPr wrap="none" rtlCol="0">
            <a:spAutoFit/>
          </a:bodyPr>
          <a:lstStyle/>
          <a:p>
            <a:r>
              <a:rPr lang="en-US" sz="2400" b="1" dirty="0">
                <a:solidFill>
                  <a:prstClr val="black"/>
                </a:solidFill>
                <a:latin typeface="Gill Sans MT"/>
              </a:rPr>
              <a:t>In-memory Databases </a:t>
            </a:r>
          </a:p>
          <a:p>
            <a:pPr marL="63500" indent="-63500"/>
            <a:r>
              <a:rPr lang="en-US" dirty="0">
                <a:solidFill>
                  <a:prstClr val="black">
                    <a:lumMod val="50000"/>
                    <a:lumOff val="50000"/>
                  </a:prstClr>
                </a:solidFill>
                <a:latin typeface="Gill Sans MT"/>
              </a:rPr>
              <a:t>[Mao+, EuroSys’12; </a:t>
            </a:r>
            <a:br>
              <a:rPr lang="en-US" dirty="0">
                <a:solidFill>
                  <a:prstClr val="black">
                    <a:lumMod val="50000"/>
                    <a:lumOff val="50000"/>
                  </a:prstClr>
                </a:solidFill>
                <a:latin typeface="Gill Sans MT"/>
              </a:rPr>
            </a:br>
            <a:r>
              <a:rPr lang="en-US" dirty="0">
                <a:solidFill>
                  <a:prstClr val="black">
                    <a:lumMod val="50000"/>
                    <a:lumOff val="50000"/>
                  </a:prstClr>
                </a:solidFill>
                <a:latin typeface="Gill Sans MT"/>
              </a:rPr>
              <a:t>Clapp+ (</a:t>
            </a:r>
            <a:r>
              <a:rPr lang="en-US" b="1" dirty="0">
                <a:solidFill>
                  <a:prstClr val="black">
                    <a:lumMod val="50000"/>
                    <a:lumOff val="50000"/>
                  </a:prstClr>
                </a:solidFill>
                <a:latin typeface="Gill Sans MT"/>
              </a:rPr>
              <a:t>Intel</a:t>
            </a:r>
            <a:r>
              <a:rPr lang="en-US" dirty="0">
                <a:solidFill>
                  <a:prstClr val="black">
                    <a:lumMod val="50000"/>
                    <a:lumOff val="50000"/>
                  </a:prstClr>
                </a:solidFill>
                <a:latin typeface="Gill Sans MT"/>
              </a:rPr>
              <a:t>), IISWC’15]</a:t>
            </a:r>
          </a:p>
        </p:txBody>
      </p:sp>
      <p:pic>
        <p:nvPicPr>
          <p:cNvPr id="19" name="Picture 1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567081" y="836712"/>
            <a:ext cx="1872533" cy="1872533"/>
          </a:xfrm>
          <a:prstGeom prst="rect">
            <a:avLst/>
          </a:prstGeom>
        </p:spPr>
      </p:pic>
      <p:sp>
        <p:nvSpPr>
          <p:cNvPr id="22" name="TextBox 21"/>
          <p:cNvSpPr txBox="1"/>
          <p:nvPr/>
        </p:nvSpPr>
        <p:spPr>
          <a:xfrm>
            <a:off x="4836963" y="2656133"/>
            <a:ext cx="3607975" cy="738664"/>
          </a:xfrm>
          <a:prstGeom prst="rect">
            <a:avLst/>
          </a:prstGeom>
          <a:noFill/>
        </p:spPr>
        <p:txBody>
          <a:bodyPr wrap="none" rtlCol="0">
            <a:spAutoFit/>
          </a:bodyPr>
          <a:lstStyle/>
          <a:p>
            <a:r>
              <a:rPr lang="en-US" sz="2400" b="1" dirty="0">
                <a:solidFill>
                  <a:prstClr val="black"/>
                </a:solidFill>
                <a:latin typeface="Gill Sans MT"/>
              </a:rPr>
              <a:t>Graph/Tree Processing </a:t>
            </a:r>
          </a:p>
          <a:p>
            <a:r>
              <a:rPr lang="en-US" dirty="0">
                <a:solidFill>
                  <a:prstClr val="black">
                    <a:lumMod val="50000"/>
                    <a:lumOff val="50000"/>
                  </a:prstClr>
                </a:solidFill>
                <a:latin typeface="Gill Sans MT"/>
              </a:rPr>
              <a:t>[Xu+, IISWC’12; </a:t>
            </a:r>
            <a:r>
              <a:rPr lang="en-US" dirty="0" err="1">
                <a:solidFill>
                  <a:prstClr val="black">
                    <a:lumMod val="50000"/>
                    <a:lumOff val="50000"/>
                  </a:prstClr>
                </a:solidFill>
                <a:latin typeface="Gill Sans MT"/>
              </a:rPr>
              <a:t>Umuroglu</a:t>
            </a:r>
            <a:r>
              <a:rPr lang="en-US" dirty="0">
                <a:solidFill>
                  <a:prstClr val="black">
                    <a:lumMod val="50000"/>
                    <a:lumOff val="50000"/>
                  </a:prstClr>
                </a:solidFill>
                <a:latin typeface="Gill Sans MT"/>
              </a:rPr>
              <a:t>+, FPL’15]</a:t>
            </a:r>
          </a:p>
        </p:txBody>
      </p:sp>
      <p:pic>
        <p:nvPicPr>
          <p:cNvPr id="23" name="Picture 2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89220" y="3998286"/>
            <a:ext cx="2155604" cy="1146598"/>
          </a:xfrm>
          <a:prstGeom prst="rect">
            <a:avLst/>
          </a:prstGeom>
        </p:spPr>
      </p:pic>
      <p:pic>
        <p:nvPicPr>
          <p:cNvPr id="24" name="Picture 2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567081" y="3772838"/>
            <a:ext cx="2133599" cy="1546598"/>
          </a:xfrm>
          <a:prstGeom prst="rect">
            <a:avLst/>
          </a:prstGeom>
        </p:spPr>
      </p:pic>
      <p:sp>
        <p:nvSpPr>
          <p:cNvPr id="26" name="Rectangle 25"/>
          <p:cNvSpPr/>
          <p:nvPr/>
        </p:nvSpPr>
        <p:spPr>
          <a:xfrm>
            <a:off x="0" y="3100668"/>
            <a:ext cx="9144000" cy="1169233"/>
          </a:xfrm>
          <a:prstGeom prst="rect">
            <a:avLst/>
          </a:prstGeom>
          <a:solidFill>
            <a:srgbClr val="FF41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prstClr val="white"/>
                </a:solidFill>
                <a:latin typeface="Futura Medium" charset="0"/>
                <a:ea typeface="Futura Medium" charset="0"/>
                <a:cs typeface="Futura Medium" charset="0"/>
              </a:rPr>
              <a:t>Long memory </a:t>
            </a:r>
            <a:r>
              <a:rPr lang="en-US" sz="3200">
                <a:solidFill>
                  <a:prstClr val="white"/>
                </a:solidFill>
                <a:latin typeface="Futura Medium" charset="0"/>
                <a:ea typeface="Futura Medium" charset="0"/>
                <a:cs typeface="Futura Medium" charset="0"/>
              </a:rPr>
              <a:t>latency </a:t>
            </a:r>
            <a:r>
              <a:rPr lang="en-US" sz="3200">
                <a:solidFill>
                  <a:prstClr val="white"/>
                </a:solidFill>
                <a:latin typeface="Cambria Math" panose="02040503050406030204" pitchFamily="18" charset="0"/>
                <a:ea typeface="Cambria Math" panose="02040503050406030204" pitchFamily="18" charset="0"/>
              </a:rPr>
              <a:t>→</a:t>
            </a:r>
            <a:r>
              <a:rPr lang="en-US" sz="3200">
                <a:solidFill>
                  <a:prstClr val="white"/>
                </a:solidFill>
                <a:latin typeface="Gill Sans MT"/>
              </a:rPr>
              <a:t> </a:t>
            </a:r>
            <a:r>
              <a:rPr lang="en-US" sz="3200">
                <a:solidFill>
                  <a:prstClr val="white"/>
                </a:solidFill>
                <a:latin typeface="Futura Medium" charset="0"/>
                <a:ea typeface="Futura Medium" charset="0"/>
                <a:cs typeface="Futura Medium" charset="0"/>
              </a:rPr>
              <a:t>performance </a:t>
            </a:r>
            <a:r>
              <a:rPr lang="en-US" sz="3200" dirty="0">
                <a:solidFill>
                  <a:prstClr val="white"/>
                </a:solidFill>
                <a:latin typeface="Futura Medium" charset="0"/>
                <a:ea typeface="Futura Medium" charset="0"/>
                <a:cs typeface="Futura Medium" charset="0"/>
              </a:rPr>
              <a:t>bottleneck</a:t>
            </a:r>
          </a:p>
        </p:txBody>
      </p:sp>
    </p:spTree>
    <p:extLst>
      <p:ext uri="{BB962C8B-B14F-4D97-AF65-F5344CB8AC3E}">
        <p14:creationId xmlns:p14="http://schemas.microsoft.com/office/powerpoint/2010/main" val="1084350893"/>
      </p:ext>
    </p:extLst>
  </p:cSld>
  <p:clrMapOvr>
    <a:masterClrMapping/>
  </p:clrMapOvr>
  <p:transition/>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 name="Rectangle 246"/>
          <p:cNvSpPr/>
          <p:nvPr/>
        </p:nvSpPr>
        <p:spPr>
          <a:xfrm>
            <a:off x="2655888" y="6146800"/>
            <a:ext cx="4757737" cy="32702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43" name="Straight Connector 242"/>
          <p:cNvCxnSpPr/>
          <p:nvPr/>
        </p:nvCxnSpPr>
        <p:spPr>
          <a:xfrm>
            <a:off x="1676400" y="1981200"/>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 name="Straight Connector 243"/>
          <p:cNvCxnSpPr/>
          <p:nvPr/>
        </p:nvCxnSpPr>
        <p:spPr>
          <a:xfrm>
            <a:off x="1676400" y="3103563"/>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p:cNvCxnSpPr/>
          <p:nvPr/>
        </p:nvCxnSpPr>
        <p:spPr>
          <a:xfrm>
            <a:off x="1676400" y="4217988"/>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 name="Straight Connector 245"/>
          <p:cNvCxnSpPr/>
          <p:nvPr/>
        </p:nvCxnSpPr>
        <p:spPr>
          <a:xfrm>
            <a:off x="1676400" y="5340350"/>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3414" name="Group 5"/>
          <p:cNvGrpSpPr>
            <a:grpSpLocks/>
          </p:cNvGrpSpPr>
          <p:nvPr/>
        </p:nvGrpSpPr>
        <p:grpSpPr bwMode="auto">
          <a:xfrm>
            <a:off x="2135188" y="1173163"/>
            <a:ext cx="4852987" cy="4964112"/>
            <a:chOff x="2135597" y="1172654"/>
            <a:chExt cx="4853090" cy="4964723"/>
          </a:xfrm>
        </p:grpSpPr>
        <p:grpSp>
          <p:nvGrpSpPr>
            <p:cNvPr id="273493" name="Group 176"/>
            <p:cNvGrpSpPr>
              <a:grpSpLocks/>
            </p:cNvGrpSpPr>
            <p:nvPr/>
          </p:nvGrpSpPr>
          <p:grpSpPr bwMode="auto">
            <a:xfrm>
              <a:off x="2135599" y="1182643"/>
              <a:ext cx="970237" cy="1602133"/>
              <a:chOff x="3079798" y="1981201"/>
              <a:chExt cx="1631998" cy="2694885"/>
            </a:xfrm>
          </p:grpSpPr>
          <p:cxnSp>
            <p:nvCxnSpPr>
              <p:cNvPr id="30" name="Straight Connector 29"/>
              <p:cNvCxnSpPr/>
              <p:nvPr/>
            </p:nvCxnSpPr>
            <p:spPr>
              <a:xfrm>
                <a:off x="4711365" y="1980422"/>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H="1">
                <a:off x="4201333" y="2877744"/>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4201333" y="2877744"/>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H="1">
                <a:off x="4201333" y="3772394"/>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4711365" y="3777735"/>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3952992" y="2877744"/>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3707321" y="2877744"/>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p:nvCxnSpPr>
            <p:spPr>
              <a:xfrm rot="16200000">
                <a:off x="3393558" y="3025993"/>
                <a:ext cx="0" cy="62752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494" name="Group 40"/>
            <p:cNvGrpSpPr>
              <a:grpSpLocks/>
            </p:cNvGrpSpPr>
            <p:nvPr/>
          </p:nvGrpSpPr>
          <p:grpSpPr bwMode="auto">
            <a:xfrm>
              <a:off x="3429647" y="1172654"/>
              <a:ext cx="970237" cy="1602133"/>
              <a:chOff x="3079798" y="1981201"/>
              <a:chExt cx="1631998" cy="2694885"/>
            </a:xfrm>
          </p:grpSpPr>
          <p:cxnSp>
            <p:nvCxnSpPr>
              <p:cNvPr id="42" name="Straight Connector 41"/>
              <p:cNvCxnSpPr/>
              <p:nvPr/>
            </p:nvCxnSpPr>
            <p:spPr>
              <a:xfrm>
                <a:off x="4711016" y="1981201"/>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flipH="1">
                <a:off x="4200982" y="2878523"/>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4200982" y="287852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flipH="1">
                <a:off x="4200982" y="3773173"/>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4711016" y="3778514"/>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a:off x="3952642" y="287852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p:nvCxnSpPr>
            <p:spPr>
              <a:xfrm>
                <a:off x="3706971" y="287852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6200000">
                <a:off x="3393208" y="3026770"/>
                <a:ext cx="0" cy="62752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495" name="Group 50"/>
            <p:cNvGrpSpPr>
              <a:grpSpLocks/>
            </p:cNvGrpSpPr>
            <p:nvPr/>
          </p:nvGrpSpPr>
          <p:grpSpPr bwMode="auto">
            <a:xfrm>
              <a:off x="4724401" y="1182643"/>
              <a:ext cx="970237" cy="1602133"/>
              <a:chOff x="3079798" y="1981201"/>
              <a:chExt cx="1631998" cy="2694885"/>
            </a:xfrm>
          </p:grpSpPr>
          <p:cxnSp>
            <p:nvCxnSpPr>
              <p:cNvPr id="52" name="Straight Connector 51"/>
              <p:cNvCxnSpPr/>
              <p:nvPr/>
            </p:nvCxnSpPr>
            <p:spPr>
              <a:xfrm>
                <a:off x="4712149" y="1980422"/>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flipH="1">
                <a:off x="4202115" y="2877744"/>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a:off x="4202115" y="2877744"/>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flipH="1">
                <a:off x="4202115" y="3772394"/>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4712149" y="3777735"/>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3953776" y="2877744"/>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3708105" y="2877744"/>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3394342" y="3025992"/>
                <a:ext cx="0" cy="62752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496" name="Group 60"/>
            <p:cNvGrpSpPr>
              <a:grpSpLocks/>
            </p:cNvGrpSpPr>
            <p:nvPr/>
          </p:nvGrpSpPr>
          <p:grpSpPr bwMode="auto">
            <a:xfrm>
              <a:off x="6018450" y="1172654"/>
              <a:ext cx="970237" cy="1602133"/>
              <a:chOff x="3079798" y="1981201"/>
              <a:chExt cx="1631998" cy="2694885"/>
            </a:xfrm>
          </p:grpSpPr>
          <p:cxnSp>
            <p:nvCxnSpPr>
              <p:cNvPr id="62" name="Straight Connector 61"/>
              <p:cNvCxnSpPr/>
              <p:nvPr/>
            </p:nvCxnSpPr>
            <p:spPr>
              <a:xfrm>
                <a:off x="4711796" y="1981201"/>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flipH="1">
                <a:off x="4201764" y="2878523"/>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a:off x="4201764" y="287852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H="1">
                <a:off x="4201764" y="3773173"/>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4711796" y="3778514"/>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3953422" y="287852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3707752" y="287852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16200000">
                <a:off x="3393989" y="3026772"/>
                <a:ext cx="0" cy="62752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497" name="Group 70"/>
            <p:cNvGrpSpPr>
              <a:grpSpLocks/>
            </p:cNvGrpSpPr>
            <p:nvPr/>
          </p:nvGrpSpPr>
          <p:grpSpPr bwMode="auto">
            <a:xfrm>
              <a:off x="2135599" y="2301726"/>
              <a:ext cx="970237" cy="1602133"/>
              <a:chOff x="3079798" y="1981201"/>
              <a:chExt cx="1631998" cy="2694885"/>
            </a:xfrm>
          </p:grpSpPr>
          <p:cxnSp>
            <p:nvCxnSpPr>
              <p:cNvPr id="72" name="Straight Connector 71"/>
              <p:cNvCxnSpPr/>
              <p:nvPr/>
            </p:nvCxnSpPr>
            <p:spPr>
              <a:xfrm>
                <a:off x="4711365" y="1980829"/>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flipH="1">
                <a:off x="4201333" y="2878151"/>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4201333" y="2878151"/>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flipH="1">
                <a:off x="4201333" y="3772803"/>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a:off x="4711365" y="3778144"/>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3952992" y="2878151"/>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3707321" y="2878151"/>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rot="16200000">
                <a:off x="3393558" y="3026402"/>
                <a:ext cx="0" cy="62752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498" name="Group 80"/>
            <p:cNvGrpSpPr>
              <a:grpSpLocks/>
            </p:cNvGrpSpPr>
            <p:nvPr/>
          </p:nvGrpSpPr>
          <p:grpSpPr bwMode="auto">
            <a:xfrm>
              <a:off x="3429647" y="2291737"/>
              <a:ext cx="970237" cy="1602133"/>
              <a:chOff x="3079798" y="1981201"/>
              <a:chExt cx="1631998" cy="2694885"/>
            </a:xfrm>
          </p:grpSpPr>
          <p:cxnSp>
            <p:nvCxnSpPr>
              <p:cNvPr id="82" name="Straight Connector 81"/>
              <p:cNvCxnSpPr/>
              <p:nvPr/>
            </p:nvCxnSpPr>
            <p:spPr>
              <a:xfrm>
                <a:off x="4711016" y="1981608"/>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flipH="1">
                <a:off x="4200982" y="2878930"/>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4200982" y="287893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flipH="1">
                <a:off x="4200982" y="3773581"/>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4711016" y="3778923"/>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3952642" y="287893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3706971" y="287893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rot="16200000">
                <a:off x="3393208" y="3027179"/>
                <a:ext cx="0" cy="62752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499" name="Group 90"/>
            <p:cNvGrpSpPr>
              <a:grpSpLocks/>
            </p:cNvGrpSpPr>
            <p:nvPr/>
          </p:nvGrpSpPr>
          <p:grpSpPr bwMode="auto">
            <a:xfrm>
              <a:off x="4724401" y="2301726"/>
              <a:ext cx="970237" cy="1602133"/>
              <a:chOff x="3079798" y="1981201"/>
              <a:chExt cx="1631998" cy="2694885"/>
            </a:xfrm>
          </p:grpSpPr>
          <p:cxnSp>
            <p:nvCxnSpPr>
              <p:cNvPr id="92" name="Straight Connector 91"/>
              <p:cNvCxnSpPr/>
              <p:nvPr/>
            </p:nvCxnSpPr>
            <p:spPr>
              <a:xfrm>
                <a:off x="4712149" y="1980829"/>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flipH="1">
                <a:off x="4202115" y="2878151"/>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4202115" y="2878151"/>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flipH="1">
                <a:off x="4202115" y="3772803"/>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4712149" y="3778144"/>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3953776" y="2878151"/>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a:off x="3708105" y="2878151"/>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rot="16200000">
                <a:off x="3394342" y="3026400"/>
                <a:ext cx="0" cy="62752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500" name="Group 100"/>
            <p:cNvGrpSpPr>
              <a:grpSpLocks/>
            </p:cNvGrpSpPr>
            <p:nvPr/>
          </p:nvGrpSpPr>
          <p:grpSpPr bwMode="auto">
            <a:xfrm>
              <a:off x="6018450" y="2291737"/>
              <a:ext cx="970237" cy="1602133"/>
              <a:chOff x="3079798" y="1981201"/>
              <a:chExt cx="1631998" cy="2694885"/>
            </a:xfrm>
          </p:grpSpPr>
          <p:cxnSp>
            <p:nvCxnSpPr>
              <p:cNvPr id="102" name="Straight Connector 101"/>
              <p:cNvCxnSpPr/>
              <p:nvPr/>
            </p:nvCxnSpPr>
            <p:spPr>
              <a:xfrm>
                <a:off x="4711796" y="1981608"/>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flipH="1">
                <a:off x="4201764" y="2878930"/>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a:off x="4201764" y="287893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flipH="1">
                <a:off x="4201764" y="3773581"/>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a:off x="4711796" y="3778923"/>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3953422" y="287893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3707752" y="287893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rot="16200000">
                <a:off x="3393989" y="3027181"/>
                <a:ext cx="0" cy="62752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501" name="Group 110"/>
            <p:cNvGrpSpPr>
              <a:grpSpLocks/>
            </p:cNvGrpSpPr>
            <p:nvPr/>
          </p:nvGrpSpPr>
          <p:grpSpPr bwMode="auto">
            <a:xfrm>
              <a:off x="2135598" y="3413921"/>
              <a:ext cx="970237" cy="1602133"/>
              <a:chOff x="3079798" y="1981201"/>
              <a:chExt cx="1631998" cy="2694885"/>
            </a:xfrm>
          </p:grpSpPr>
          <p:cxnSp>
            <p:nvCxnSpPr>
              <p:cNvPr id="112" name="Straight Connector 111"/>
              <p:cNvCxnSpPr/>
              <p:nvPr/>
            </p:nvCxnSpPr>
            <p:spPr>
              <a:xfrm>
                <a:off x="4711367" y="1982141"/>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flipH="1">
                <a:off x="4201335" y="2879463"/>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p:nvPr/>
            </p:nvCxnSpPr>
            <p:spPr>
              <a:xfrm>
                <a:off x="4201335" y="287946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flipH="1">
                <a:off x="4201335" y="3774113"/>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p:nvPr/>
            </p:nvCxnSpPr>
            <p:spPr>
              <a:xfrm>
                <a:off x="4711367" y="3779454"/>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3952993" y="287946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3707323" y="287946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rot="16200000">
                <a:off x="3393560" y="3027712"/>
                <a:ext cx="0" cy="62752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502" name="Group 120"/>
            <p:cNvGrpSpPr>
              <a:grpSpLocks/>
            </p:cNvGrpSpPr>
            <p:nvPr/>
          </p:nvGrpSpPr>
          <p:grpSpPr bwMode="auto">
            <a:xfrm>
              <a:off x="3429646" y="3403932"/>
              <a:ext cx="970237" cy="1602133"/>
              <a:chOff x="3079798" y="1981201"/>
              <a:chExt cx="1631998" cy="2694885"/>
            </a:xfrm>
          </p:grpSpPr>
          <p:cxnSp>
            <p:nvCxnSpPr>
              <p:cNvPr id="122" name="Straight Connector 121"/>
              <p:cNvCxnSpPr/>
              <p:nvPr/>
            </p:nvCxnSpPr>
            <p:spPr>
              <a:xfrm>
                <a:off x="4711017" y="1980249"/>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p:cNvCxnSpPr/>
              <p:nvPr/>
            </p:nvCxnSpPr>
            <p:spPr>
              <a:xfrm flipH="1">
                <a:off x="4200983" y="2877570"/>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p:cNvCxnSpPr/>
              <p:nvPr/>
            </p:nvCxnSpPr>
            <p:spPr>
              <a:xfrm>
                <a:off x="4200983" y="287757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p:nvPr/>
            </p:nvCxnSpPr>
            <p:spPr>
              <a:xfrm flipH="1">
                <a:off x="4200983" y="3772222"/>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p:nvPr/>
            </p:nvCxnSpPr>
            <p:spPr>
              <a:xfrm>
                <a:off x="4711017" y="3777563"/>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p:nvPr/>
            </p:nvCxnSpPr>
            <p:spPr>
              <a:xfrm>
                <a:off x="3952643" y="287757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p:nvPr/>
            </p:nvCxnSpPr>
            <p:spPr>
              <a:xfrm>
                <a:off x="3706973" y="287757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p:nvPr/>
            </p:nvCxnSpPr>
            <p:spPr>
              <a:xfrm rot="16200000">
                <a:off x="3393210" y="3025820"/>
                <a:ext cx="0" cy="62752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503" name="Group 130"/>
            <p:cNvGrpSpPr>
              <a:grpSpLocks/>
            </p:cNvGrpSpPr>
            <p:nvPr/>
          </p:nvGrpSpPr>
          <p:grpSpPr bwMode="auto">
            <a:xfrm>
              <a:off x="4724401" y="3413921"/>
              <a:ext cx="970237" cy="1602133"/>
              <a:chOff x="3079798" y="1981201"/>
              <a:chExt cx="1631998" cy="2694885"/>
            </a:xfrm>
          </p:grpSpPr>
          <p:cxnSp>
            <p:nvCxnSpPr>
              <p:cNvPr id="132" name="Straight Connector 131"/>
              <p:cNvCxnSpPr/>
              <p:nvPr/>
            </p:nvCxnSpPr>
            <p:spPr>
              <a:xfrm>
                <a:off x="4712149" y="1982141"/>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p:cNvCxnSpPr/>
              <p:nvPr/>
            </p:nvCxnSpPr>
            <p:spPr>
              <a:xfrm flipH="1">
                <a:off x="4202115" y="2879463"/>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p:cNvCxnSpPr/>
              <p:nvPr/>
            </p:nvCxnSpPr>
            <p:spPr>
              <a:xfrm>
                <a:off x="4202115" y="287946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flipH="1">
                <a:off x="4202115" y="3774113"/>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4712149" y="3779454"/>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a:off x="3953776" y="287946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3708105" y="287946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rot="16200000">
                <a:off x="3394342" y="3027711"/>
                <a:ext cx="0" cy="62752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504" name="Group 140"/>
            <p:cNvGrpSpPr>
              <a:grpSpLocks/>
            </p:cNvGrpSpPr>
            <p:nvPr/>
          </p:nvGrpSpPr>
          <p:grpSpPr bwMode="auto">
            <a:xfrm>
              <a:off x="6018449" y="3403932"/>
              <a:ext cx="970237" cy="1602133"/>
              <a:chOff x="3079798" y="1981201"/>
              <a:chExt cx="1631998" cy="2694885"/>
            </a:xfrm>
          </p:grpSpPr>
          <p:cxnSp>
            <p:nvCxnSpPr>
              <p:cNvPr id="142" name="Straight Connector 141"/>
              <p:cNvCxnSpPr/>
              <p:nvPr/>
            </p:nvCxnSpPr>
            <p:spPr>
              <a:xfrm>
                <a:off x="4711798" y="1980249"/>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flipH="1">
                <a:off x="4201766" y="2877570"/>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a:off x="4201766" y="287757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p:nvPr/>
            </p:nvCxnSpPr>
            <p:spPr>
              <a:xfrm flipH="1">
                <a:off x="4201766" y="3772222"/>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a:off x="4711798" y="3777563"/>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3953424" y="287757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p:nvPr/>
            </p:nvCxnSpPr>
            <p:spPr>
              <a:xfrm>
                <a:off x="3707754" y="287757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p:cNvCxnSpPr/>
              <p:nvPr/>
            </p:nvCxnSpPr>
            <p:spPr>
              <a:xfrm rot="16200000">
                <a:off x="3393990" y="3025822"/>
                <a:ext cx="0" cy="62752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505" name="Group 150"/>
            <p:cNvGrpSpPr>
              <a:grpSpLocks/>
            </p:cNvGrpSpPr>
            <p:nvPr/>
          </p:nvGrpSpPr>
          <p:grpSpPr bwMode="auto">
            <a:xfrm>
              <a:off x="2135597" y="4535244"/>
              <a:ext cx="970237" cy="1602133"/>
              <a:chOff x="3079798" y="1981201"/>
              <a:chExt cx="1631998" cy="2694885"/>
            </a:xfrm>
          </p:grpSpPr>
          <p:cxnSp>
            <p:nvCxnSpPr>
              <p:cNvPr id="152" name="Straight Connector 151"/>
              <p:cNvCxnSpPr/>
              <p:nvPr/>
            </p:nvCxnSpPr>
            <p:spPr>
              <a:xfrm>
                <a:off x="4711369" y="1981452"/>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p:cNvCxnSpPr/>
              <p:nvPr/>
            </p:nvCxnSpPr>
            <p:spPr>
              <a:xfrm flipH="1">
                <a:off x="4201337" y="2878773"/>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p:cNvCxnSpPr/>
              <p:nvPr/>
            </p:nvCxnSpPr>
            <p:spPr>
              <a:xfrm>
                <a:off x="4201337" y="287877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p:cNvCxnSpPr/>
              <p:nvPr/>
            </p:nvCxnSpPr>
            <p:spPr>
              <a:xfrm flipH="1">
                <a:off x="4201337" y="3773423"/>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p:nvPr/>
            </p:nvCxnSpPr>
            <p:spPr>
              <a:xfrm>
                <a:off x="4711369" y="3778764"/>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p:cNvCxnSpPr/>
              <p:nvPr/>
            </p:nvCxnSpPr>
            <p:spPr>
              <a:xfrm>
                <a:off x="3952995" y="287877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p:cNvCxnSpPr/>
              <p:nvPr/>
            </p:nvCxnSpPr>
            <p:spPr>
              <a:xfrm>
                <a:off x="3707325" y="287877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p:cNvCxnSpPr/>
              <p:nvPr/>
            </p:nvCxnSpPr>
            <p:spPr>
              <a:xfrm rot="16200000">
                <a:off x="3393561" y="3027023"/>
                <a:ext cx="0" cy="62752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506" name="Group 161"/>
            <p:cNvGrpSpPr>
              <a:grpSpLocks/>
            </p:cNvGrpSpPr>
            <p:nvPr/>
          </p:nvGrpSpPr>
          <p:grpSpPr bwMode="auto">
            <a:xfrm>
              <a:off x="3429645" y="4525256"/>
              <a:ext cx="970237" cy="1602133"/>
              <a:chOff x="3079798" y="1981201"/>
              <a:chExt cx="1631998" cy="2694885"/>
            </a:xfrm>
          </p:grpSpPr>
          <p:cxnSp>
            <p:nvCxnSpPr>
              <p:cNvPr id="163" name="Straight Connector 162"/>
              <p:cNvCxnSpPr/>
              <p:nvPr/>
            </p:nvCxnSpPr>
            <p:spPr>
              <a:xfrm>
                <a:off x="4711019" y="1982229"/>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p:cNvCxnSpPr/>
              <p:nvPr/>
            </p:nvCxnSpPr>
            <p:spPr>
              <a:xfrm flipH="1">
                <a:off x="4200985" y="2879550"/>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p:cNvCxnSpPr/>
              <p:nvPr/>
            </p:nvCxnSpPr>
            <p:spPr>
              <a:xfrm>
                <a:off x="4200985" y="2879550"/>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p:cNvCxnSpPr/>
              <p:nvPr/>
            </p:nvCxnSpPr>
            <p:spPr>
              <a:xfrm flipH="1">
                <a:off x="4200985" y="3774200"/>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p:cNvCxnSpPr/>
              <p:nvPr/>
            </p:nvCxnSpPr>
            <p:spPr>
              <a:xfrm>
                <a:off x="4711019" y="3779542"/>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p:cNvCxnSpPr/>
              <p:nvPr/>
            </p:nvCxnSpPr>
            <p:spPr>
              <a:xfrm>
                <a:off x="3952645" y="2879550"/>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p:cNvCxnSpPr/>
              <p:nvPr/>
            </p:nvCxnSpPr>
            <p:spPr>
              <a:xfrm>
                <a:off x="3706975" y="2879550"/>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p:cNvCxnSpPr/>
              <p:nvPr/>
            </p:nvCxnSpPr>
            <p:spPr>
              <a:xfrm rot="16200000">
                <a:off x="3393211" y="3027798"/>
                <a:ext cx="0" cy="62752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507" name="Group 171"/>
            <p:cNvGrpSpPr>
              <a:grpSpLocks/>
            </p:cNvGrpSpPr>
            <p:nvPr/>
          </p:nvGrpSpPr>
          <p:grpSpPr bwMode="auto">
            <a:xfrm>
              <a:off x="4724400" y="4535244"/>
              <a:ext cx="970237" cy="1602133"/>
              <a:chOff x="3079798" y="1981201"/>
              <a:chExt cx="1631998" cy="2694885"/>
            </a:xfrm>
          </p:grpSpPr>
          <p:cxnSp>
            <p:nvCxnSpPr>
              <p:cNvPr id="173" name="Straight Connector 172"/>
              <p:cNvCxnSpPr/>
              <p:nvPr/>
            </p:nvCxnSpPr>
            <p:spPr>
              <a:xfrm>
                <a:off x="4712151" y="1981452"/>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p:cNvCxnSpPr/>
              <p:nvPr/>
            </p:nvCxnSpPr>
            <p:spPr>
              <a:xfrm flipH="1">
                <a:off x="4202117" y="2878773"/>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p:cNvCxnSpPr/>
              <p:nvPr/>
            </p:nvCxnSpPr>
            <p:spPr>
              <a:xfrm>
                <a:off x="4202117" y="287877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p:cNvCxnSpPr/>
              <p:nvPr/>
            </p:nvCxnSpPr>
            <p:spPr>
              <a:xfrm flipH="1">
                <a:off x="4202117" y="3773423"/>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 name="Straight Connector 178"/>
              <p:cNvCxnSpPr/>
              <p:nvPr/>
            </p:nvCxnSpPr>
            <p:spPr>
              <a:xfrm>
                <a:off x="4712151" y="3778764"/>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p:cNvCxnSpPr/>
              <p:nvPr/>
            </p:nvCxnSpPr>
            <p:spPr>
              <a:xfrm>
                <a:off x="3953777" y="287877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 name="Straight Connector 180"/>
              <p:cNvCxnSpPr/>
              <p:nvPr/>
            </p:nvCxnSpPr>
            <p:spPr>
              <a:xfrm>
                <a:off x="3708107" y="287877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 name="Straight Connector 181"/>
              <p:cNvCxnSpPr/>
              <p:nvPr/>
            </p:nvCxnSpPr>
            <p:spPr>
              <a:xfrm rot="16200000">
                <a:off x="3394344" y="3027021"/>
                <a:ext cx="0" cy="62752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508" name="Group 183"/>
            <p:cNvGrpSpPr>
              <a:grpSpLocks/>
            </p:cNvGrpSpPr>
            <p:nvPr/>
          </p:nvGrpSpPr>
          <p:grpSpPr bwMode="auto">
            <a:xfrm>
              <a:off x="6018448" y="4525256"/>
              <a:ext cx="970237" cy="1602133"/>
              <a:chOff x="3079798" y="1981201"/>
              <a:chExt cx="1631998" cy="2694885"/>
            </a:xfrm>
          </p:grpSpPr>
          <p:cxnSp>
            <p:nvCxnSpPr>
              <p:cNvPr id="185" name="Straight Connector 184"/>
              <p:cNvCxnSpPr/>
              <p:nvPr/>
            </p:nvCxnSpPr>
            <p:spPr>
              <a:xfrm>
                <a:off x="4711799" y="1982229"/>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p:cNvCxnSpPr/>
              <p:nvPr/>
            </p:nvCxnSpPr>
            <p:spPr>
              <a:xfrm flipH="1">
                <a:off x="4201767" y="2879550"/>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 name="Straight Connector 186"/>
              <p:cNvCxnSpPr/>
              <p:nvPr/>
            </p:nvCxnSpPr>
            <p:spPr>
              <a:xfrm>
                <a:off x="4201767" y="2879550"/>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 name="Straight Connector 187"/>
              <p:cNvCxnSpPr/>
              <p:nvPr/>
            </p:nvCxnSpPr>
            <p:spPr>
              <a:xfrm flipH="1">
                <a:off x="4201767" y="3774200"/>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 name="Straight Connector 188"/>
              <p:cNvCxnSpPr/>
              <p:nvPr/>
            </p:nvCxnSpPr>
            <p:spPr>
              <a:xfrm>
                <a:off x="4711799" y="3779542"/>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 name="Straight Connector 189"/>
              <p:cNvCxnSpPr/>
              <p:nvPr/>
            </p:nvCxnSpPr>
            <p:spPr>
              <a:xfrm>
                <a:off x="3953426" y="2879550"/>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p:cNvCxnSpPr/>
              <p:nvPr/>
            </p:nvCxnSpPr>
            <p:spPr>
              <a:xfrm>
                <a:off x="3707755" y="2879550"/>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 name="Straight Connector 191"/>
              <p:cNvCxnSpPr/>
              <p:nvPr/>
            </p:nvCxnSpPr>
            <p:spPr>
              <a:xfrm rot="16200000">
                <a:off x="3393992" y="3027800"/>
                <a:ext cx="0" cy="62752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09" name="Straight Connector 208"/>
          <p:cNvCxnSpPr/>
          <p:nvPr/>
        </p:nvCxnSpPr>
        <p:spPr>
          <a:xfrm>
            <a:off x="1676400" y="1981200"/>
            <a:ext cx="6096000" cy="0"/>
          </a:xfrm>
          <a:prstGeom prst="line">
            <a:avLst/>
          </a:prstGeom>
          <a:ln w="38100">
            <a:solidFill>
              <a:schemeClr val="tx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p:cNvCxnSpPr/>
          <p:nvPr/>
        </p:nvCxnSpPr>
        <p:spPr>
          <a:xfrm>
            <a:off x="1676400" y="3103563"/>
            <a:ext cx="6096000"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p:cNvCxnSpPr/>
          <p:nvPr/>
        </p:nvCxnSpPr>
        <p:spPr>
          <a:xfrm>
            <a:off x="1676400" y="4217988"/>
            <a:ext cx="6096000" cy="0"/>
          </a:xfrm>
          <a:prstGeom prst="line">
            <a:avLst/>
          </a:prstGeom>
          <a:ln w="38100">
            <a:solidFill>
              <a:schemeClr val="tx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p:cNvCxnSpPr/>
          <p:nvPr/>
        </p:nvCxnSpPr>
        <p:spPr>
          <a:xfrm>
            <a:off x="1676400" y="5340350"/>
            <a:ext cx="6096000" cy="0"/>
          </a:xfrm>
          <a:prstGeom prst="line">
            <a:avLst/>
          </a:prstGeom>
          <a:ln w="38100">
            <a:solidFill>
              <a:schemeClr val="tx2">
                <a:lumMod val="75000"/>
              </a:schemeClr>
            </a:solidFill>
          </a:ln>
        </p:spPr>
        <p:style>
          <a:lnRef idx="1">
            <a:schemeClr val="accent1"/>
          </a:lnRef>
          <a:fillRef idx="0">
            <a:schemeClr val="accent1"/>
          </a:fillRef>
          <a:effectRef idx="0">
            <a:schemeClr val="accent1"/>
          </a:effectRef>
          <a:fontRef idx="minor">
            <a:schemeClr val="tx1"/>
          </a:fontRef>
        </p:style>
      </p:cxnSp>
      <p:grpSp>
        <p:nvGrpSpPr>
          <p:cNvPr id="273419" name="Group 224"/>
          <p:cNvGrpSpPr>
            <a:grpSpLocks/>
          </p:cNvGrpSpPr>
          <p:nvPr/>
        </p:nvGrpSpPr>
        <p:grpSpPr bwMode="auto">
          <a:xfrm>
            <a:off x="2781300" y="1643063"/>
            <a:ext cx="4535488" cy="4016375"/>
            <a:chOff x="3851647" y="1427070"/>
            <a:chExt cx="4535195" cy="4014933"/>
          </a:xfrm>
        </p:grpSpPr>
        <p:sp>
          <p:nvSpPr>
            <p:cNvPr id="226" name="Oval 225"/>
            <p:cNvSpPr/>
            <p:nvPr/>
          </p:nvSpPr>
          <p:spPr>
            <a:xfrm>
              <a:off x="3851647" y="1436592"/>
              <a:ext cx="652421" cy="652228"/>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227" name="Oval 226"/>
            <p:cNvSpPr/>
            <p:nvPr/>
          </p:nvSpPr>
          <p:spPr>
            <a:xfrm>
              <a:off x="5145376" y="1427070"/>
              <a:ext cx="652420" cy="652228"/>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228" name="Oval 227"/>
            <p:cNvSpPr/>
            <p:nvPr/>
          </p:nvSpPr>
          <p:spPr>
            <a:xfrm>
              <a:off x="6440693" y="1436592"/>
              <a:ext cx="652420" cy="652228"/>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229" name="Oval 228"/>
            <p:cNvSpPr/>
            <p:nvPr/>
          </p:nvSpPr>
          <p:spPr>
            <a:xfrm>
              <a:off x="7734421" y="1427070"/>
              <a:ext cx="652421" cy="652228"/>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230" name="Oval 229"/>
            <p:cNvSpPr/>
            <p:nvPr/>
          </p:nvSpPr>
          <p:spPr>
            <a:xfrm>
              <a:off x="3851647" y="2555377"/>
              <a:ext cx="652421" cy="653815"/>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231" name="Oval 230"/>
            <p:cNvSpPr/>
            <p:nvPr/>
          </p:nvSpPr>
          <p:spPr>
            <a:xfrm>
              <a:off x="5145376" y="2545855"/>
              <a:ext cx="652420" cy="652229"/>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232" name="Oval 231"/>
            <p:cNvSpPr/>
            <p:nvPr/>
          </p:nvSpPr>
          <p:spPr>
            <a:xfrm>
              <a:off x="6440693" y="2555377"/>
              <a:ext cx="652420" cy="653815"/>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233" name="Oval 232"/>
            <p:cNvSpPr/>
            <p:nvPr/>
          </p:nvSpPr>
          <p:spPr>
            <a:xfrm>
              <a:off x="7734421" y="2545855"/>
              <a:ext cx="652421" cy="652229"/>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234" name="Oval 233"/>
            <p:cNvSpPr/>
            <p:nvPr/>
          </p:nvSpPr>
          <p:spPr>
            <a:xfrm>
              <a:off x="3851647" y="3667815"/>
              <a:ext cx="652421" cy="652228"/>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235" name="Oval 234"/>
            <p:cNvSpPr/>
            <p:nvPr/>
          </p:nvSpPr>
          <p:spPr>
            <a:xfrm>
              <a:off x="5145376" y="3658294"/>
              <a:ext cx="652420" cy="652228"/>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236" name="Oval 235"/>
            <p:cNvSpPr/>
            <p:nvPr/>
          </p:nvSpPr>
          <p:spPr>
            <a:xfrm>
              <a:off x="6440693" y="3667815"/>
              <a:ext cx="652420" cy="652228"/>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237" name="Oval 236"/>
            <p:cNvSpPr/>
            <p:nvPr/>
          </p:nvSpPr>
          <p:spPr>
            <a:xfrm>
              <a:off x="7734421" y="3658294"/>
              <a:ext cx="652421" cy="652228"/>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238" name="Oval 237"/>
            <p:cNvSpPr/>
            <p:nvPr/>
          </p:nvSpPr>
          <p:spPr>
            <a:xfrm>
              <a:off x="3851647" y="4789774"/>
              <a:ext cx="652421" cy="652229"/>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239" name="Oval 238"/>
            <p:cNvSpPr/>
            <p:nvPr/>
          </p:nvSpPr>
          <p:spPr>
            <a:xfrm>
              <a:off x="5145376" y="4780253"/>
              <a:ext cx="652420" cy="652229"/>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240" name="Oval 239"/>
            <p:cNvSpPr/>
            <p:nvPr/>
          </p:nvSpPr>
          <p:spPr>
            <a:xfrm>
              <a:off x="6440693" y="4789774"/>
              <a:ext cx="652420" cy="652229"/>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241" name="Oval 240"/>
            <p:cNvSpPr/>
            <p:nvPr/>
          </p:nvSpPr>
          <p:spPr>
            <a:xfrm>
              <a:off x="7734421" y="4780253"/>
              <a:ext cx="652421" cy="652229"/>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grpSp>
      <p:cxnSp>
        <p:nvCxnSpPr>
          <p:cNvPr id="215" name="Straight Arrow Connector 214"/>
          <p:cNvCxnSpPr/>
          <p:nvPr/>
        </p:nvCxnSpPr>
        <p:spPr>
          <a:xfrm>
            <a:off x="6973888" y="1165225"/>
            <a:ext cx="4762" cy="5029200"/>
          </a:xfrm>
          <a:prstGeom prst="straightConnector1">
            <a:avLst/>
          </a:prstGeom>
          <a:ln w="76200">
            <a:solidFill>
              <a:schemeClr val="tx2"/>
            </a:solidFill>
            <a:tailEnd type="arrow"/>
          </a:ln>
        </p:spPr>
        <p:style>
          <a:lnRef idx="1">
            <a:schemeClr val="accent1"/>
          </a:lnRef>
          <a:fillRef idx="0">
            <a:schemeClr val="accent1"/>
          </a:fillRef>
          <a:effectRef idx="0">
            <a:schemeClr val="accent1"/>
          </a:effectRef>
          <a:fontRef idx="minor">
            <a:schemeClr val="tx1"/>
          </a:fontRef>
        </p:style>
      </p:cxnSp>
      <p:cxnSp>
        <p:nvCxnSpPr>
          <p:cNvPr id="216" name="Straight Arrow Connector 215"/>
          <p:cNvCxnSpPr/>
          <p:nvPr/>
        </p:nvCxnSpPr>
        <p:spPr>
          <a:xfrm>
            <a:off x="4384675" y="1165225"/>
            <a:ext cx="4763" cy="1644650"/>
          </a:xfrm>
          <a:prstGeom prst="straightConnector1">
            <a:avLst/>
          </a:prstGeom>
          <a:ln w="76200">
            <a:solidFill>
              <a:schemeClr val="accent2"/>
            </a:solidFill>
            <a:tailEnd type="arrow"/>
          </a:ln>
        </p:spPr>
        <p:style>
          <a:lnRef idx="1">
            <a:schemeClr val="accent1"/>
          </a:lnRef>
          <a:fillRef idx="0">
            <a:schemeClr val="accent1"/>
          </a:fillRef>
          <a:effectRef idx="0">
            <a:schemeClr val="accent1"/>
          </a:effectRef>
          <a:fontRef idx="minor">
            <a:schemeClr val="tx1"/>
          </a:fontRef>
        </p:style>
      </p:cxnSp>
      <p:cxnSp>
        <p:nvCxnSpPr>
          <p:cNvPr id="217" name="Straight Arrow Connector 216"/>
          <p:cNvCxnSpPr/>
          <p:nvPr/>
        </p:nvCxnSpPr>
        <p:spPr>
          <a:xfrm>
            <a:off x="3094038" y="1152525"/>
            <a:ext cx="4762" cy="1646238"/>
          </a:xfrm>
          <a:prstGeom prst="straightConnector1">
            <a:avLst/>
          </a:prstGeom>
          <a:ln w="76200">
            <a:solidFill>
              <a:schemeClr val="accent2"/>
            </a:solidFill>
            <a:tailEnd type="arrow"/>
          </a:ln>
        </p:spPr>
        <p:style>
          <a:lnRef idx="1">
            <a:schemeClr val="accent1"/>
          </a:lnRef>
          <a:fillRef idx="0">
            <a:schemeClr val="accent1"/>
          </a:fillRef>
          <a:effectRef idx="0">
            <a:schemeClr val="accent1"/>
          </a:effectRef>
          <a:fontRef idx="minor">
            <a:schemeClr val="tx1"/>
          </a:fontRef>
        </p:style>
      </p:cxnSp>
      <p:cxnSp>
        <p:nvCxnSpPr>
          <p:cNvPr id="214" name="Straight Arrow Connector 213"/>
          <p:cNvCxnSpPr/>
          <p:nvPr/>
        </p:nvCxnSpPr>
        <p:spPr>
          <a:xfrm>
            <a:off x="5694363" y="1173163"/>
            <a:ext cx="0" cy="5029200"/>
          </a:xfrm>
          <a:prstGeom prst="straightConnector1">
            <a:avLst/>
          </a:prstGeom>
          <a:ln w="76200">
            <a:solidFill>
              <a:schemeClr val="tx2"/>
            </a:solidFill>
            <a:tailEnd type="arrow"/>
          </a:ln>
        </p:spPr>
        <p:style>
          <a:lnRef idx="1">
            <a:schemeClr val="accent1"/>
          </a:lnRef>
          <a:fillRef idx="0">
            <a:schemeClr val="accent1"/>
          </a:fillRef>
          <a:effectRef idx="0">
            <a:schemeClr val="accent1"/>
          </a:effectRef>
          <a:fontRef idx="minor">
            <a:schemeClr val="tx1"/>
          </a:fontRef>
        </p:style>
      </p:cxnSp>
      <p:sp>
        <p:nvSpPr>
          <p:cNvPr id="273424" name="Title 1"/>
          <p:cNvSpPr>
            <a:spLocks noGrp="1"/>
          </p:cNvSpPr>
          <p:nvPr>
            <p:ph type="title"/>
          </p:nvPr>
        </p:nvSpPr>
        <p:spPr/>
        <p:txBody>
          <a:bodyPr/>
          <a:lstStyle/>
          <a:p>
            <a:pPr eaLnBrk="1" hangingPunct="1"/>
            <a:r>
              <a:rPr lang="en-US">
                <a:latin typeface="Calibri" charset="0"/>
              </a:rPr>
              <a:t>Read from Flash Cell Array</a:t>
            </a:r>
          </a:p>
        </p:txBody>
      </p:sp>
      <p:grpSp>
        <p:nvGrpSpPr>
          <p:cNvPr id="15" name="Group 14"/>
          <p:cNvGrpSpPr>
            <a:grpSpLocks/>
          </p:cNvGrpSpPr>
          <p:nvPr/>
        </p:nvGrpSpPr>
        <p:grpSpPr bwMode="auto">
          <a:xfrm>
            <a:off x="2781300" y="1644650"/>
            <a:ext cx="4535488" cy="4014788"/>
            <a:chOff x="3851647" y="1427070"/>
            <a:chExt cx="4535195" cy="4014933"/>
          </a:xfrm>
        </p:grpSpPr>
        <p:sp>
          <p:nvSpPr>
            <p:cNvPr id="178" name="Oval 177"/>
            <p:cNvSpPr/>
            <p:nvPr/>
          </p:nvSpPr>
          <p:spPr>
            <a:xfrm>
              <a:off x="3851647" y="1436595"/>
              <a:ext cx="652421"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50" name="Oval 49"/>
            <p:cNvSpPr/>
            <p:nvPr/>
          </p:nvSpPr>
          <p:spPr>
            <a:xfrm>
              <a:off x="5145376" y="1427070"/>
              <a:ext cx="652420"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60" name="Oval 59"/>
            <p:cNvSpPr/>
            <p:nvPr/>
          </p:nvSpPr>
          <p:spPr>
            <a:xfrm>
              <a:off x="6440693" y="1436595"/>
              <a:ext cx="652420"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70" name="Oval 69"/>
            <p:cNvSpPr/>
            <p:nvPr/>
          </p:nvSpPr>
          <p:spPr>
            <a:xfrm>
              <a:off x="7734421" y="1427070"/>
              <a:ext cx="652421"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80" name="Oval 79"/>
            <p:cNvSpPr/>
            <p:nvPr/>
          </p:nvSpPr>
          <p:spPr>
            <a:xfrm>
              <a:off x="3851647" y="2555824"/>
              <a:ext cx="652421" cy="652486"/>
            </a:xfrm>
            <a:prstGeom prst="ellipse">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90" name="Oval 89"/>
            <p:cNvSpPr/>
            <p:nvPr/>
          </p:nvSpPr>
          <p:spPr>
            <a:xfrm>
              <a:off x="5145376" y="2546298"/>
              <a:ext cx="652420" cy="652486"/>
            </a:xfrm>
            <a:prstGeom prst="ellipse">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00" name="Oval 99"/>
            <p:cNvSpPr/>
            <p:nvPr/>
          </p:nvSpPr>
          <p:spPr>
            <a:xfrm>
              <a:off x="6440693" y="2555824"/>
              <a:ext cx="652420" cy="652486"/>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10" name="Oval 109"/>
            <p:cNvSpPr/>
            <p:nvPr/>
          </p:nvSpPr>
          <p:spPr>
            <a:xfrm>
              <a:off x="7734421" y="2546298"/>
              <a:ext cx="652421" cy="652486"/>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20" name="Oval 119"/>
            <p:cNvSpPr/>
            <p:nvPr/>
          </p:nvSpPr>
          <p:spPr>
            <a:xfrm>
              <a:off x="3851647" y="3668701"/>
              <a:ext cx="652421"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30" name="Oval 129"/>
            <p:cNvSpPr/>
            <p:nvPr/>
          </p:nvSpPr>
          <p:spPr>
            <a:xfrm>
              <a:off x="5145376" y="3657589"/>
              <a:ext cx="652420" cy="652486"/>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40" name="Oval 139"/>
            <p:cNvSpPr/>
            <p:nvPr/>
          </p:nvSpPr>
          <p:spPr>
            <a:xfrm>
              <a:off x="6440693" y="3668701"/>
              <a:ext cx="652420"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50" name="Oval 149"/>
            <p:cNvSpPr/>
            <p:nvPr/>
          </p:nvSpPr>
          <p:spPr>
            <a:xfrm>
              <a:off x="7734421" y="3657589"/>
              <a:ext cx="652421" cy="652486"/>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61" name="Oval 160"/>
            <p:cNvSpPr/>
            <p:nvPr/>
          </p:nvSpPr>
          <p:spPr>
            <a:xfrm>
              <a:off x="3851647" y="4789516"/>
              <a:ext cx="652421"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71" name="Oval 170"/>
            <p:cNvSpPr/>
            <p:nvPr/>
          </p:nvSpPr>
          <p:spPr>
            <a:xfrm>
              <a:off x="5145376" y="4779991"/>
              <a:ext cx="652420"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83" name="Oval 182"/>
            <p:cNvSpPr/>
            <p:nvPr/>
          </p:nvSpPr>
          <p:spPr>
            <a:xfrm>
              <a:off x="6440693" y="4789516"/>
              <a:ext cx="652420"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93" name="Oval 192"/>
            <p:cNvSpPr/>
            <p:nvPr/>
          </p:nvSpPr>
          <p:spPr>
            <a:xfrm>
              <a:off x="7734421" y="4779991"/>
              <a:ext cx="652421"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grpSp>
      <p:sp>
        <p:nvSpPr>
          <p:cNvPr id="3" name="TextBox 2"/>
          <p:cNvSpPr txBox="1"/>
          <p:nvPr/>
        </p:nvSpPr>
        <p:spPr>
          <a:xfrm>
            <a:off x="2732088" y="1727200"/>
            <a:ext cx="747712"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3.0V</a:t>
            </a:r>
          </a:p>
        </p:txBody>
      </p:sp>
      <p:sp>
        <p:nvSpPr>
          <p:cNvPr id="194" name="TextBox 193"/>
          <p:cNvSpPr txBox="1"/>
          <p:nvPr/>
        </p:nvSpPr>
        <p:spPr>
          <a:xfrm>
            <a:off x="4035425" y="1727200"/>
            <a:ext cx="747713"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3.8V</a:t>
            </a:r>
          </a:p>
        </p:txBody>
      </p:sp>
      <p:sp>
        <p:nvSpPr>
          <p:cNvPr id="195" name="TextBox 194"/>
          <p:cNvSpPr txBox="1"/>
          <p:nvPr/>
        </p:nvSpPr>
        <p:spPr>
          <a:xfrm>
            <a:off x="5322888" y="1727200"/>
            <a:ext cx="747712"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3.9V</a:t>
            </a:r>
          </a:p>
        </p:txBody>
      </p:sp>
      <p:sp>
        <p:nvSpPr>
          <p:cNvPr id="196" name="TextBox 195"/>
          <p:cNvSpPr txBox="1"/>
          <p:nvPr/>
        </p:nvSpPr>
        <p:spPr>
          <a:xfrm>
            <a:off x="6610350" y="1727200"/>
            <a:ext cx="747713"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4.8V</a:t>
            </a:r>
          </a:p>
        </p:txBody>
      </p:sp>
      <p:sp>
        <p:nvSpPr>
          <p:cNvPr id="197" name="TextBox 196"/>
          <p:cNvSpPr txBox="1"/>
          <p:nvPr/>
        </p:nvSpPr>
        <p:spPr>
          <a:xfrm>
            <a:off x="2732088" y="2863850"/>
            <a:ext cx="747712"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3.5V</a:t>
            </a:r>
          </a:p>
        </p:txBody>
      </p:sp>
      <p:sp>
        <p:nvSpPr>
          <p:cNvPr id="198" name="TextBox 197"/>
          <p:cNvSpPr txBox="1"/>
          <p:nvPr/>
        </p:nvSpPr>
        <p:spPr>
          <a:xfrm>
            <a:off x="4035425" y="2863850"/>
            <a:ext cx="747713"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2.9V</a:t>
            </a:r>
          </a:p>
        </p:txBody>
      </p:sp>
      <p:sp>
        <p:nvSpPr>
          <p:cNvPr id="199" name="TextBox 198"/>
          <p:cNvSpPr txBox="1"/>
          <p:nvPr/>
        </p:nvSpPr>
        <p:spPr>
          <a:xfrm>
            <a:off x="5322888" y="2863850"/>
            <a:ext cx="747712"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2.4V</a:t>
            </a:r>
          </a:p>
        </p:txBody>
      </p:sp>
      <p:sp>
        <p:nvSpPr>
          <p:cNvPr id="200" name="TextBox 199"/>
          <p:cNvSpPr txBox="1"/>
          <p:nvPr/>
        </p:nvSpPr>
        <p:spPr>
          <a:xfrm>
            <a:off x="6610350" y="2863850"/>
            <a:ext cx="747713"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2.1V</a:t>
            </a:r>
          </a:p>
        </p:txBody>
      </p:sp>
      <p:sp>
        <p:nvSpPr>
          <p:cNvPr id="201" name="TextBox 200"/>
          <p:cNvSpPr txBox="1"/>
          <p:nvPr/>
        </p:nvSpPr>
        <p:spPr>
          <a:xfrm>
            <a:off x="2733675" y="3976688"/>
            <a:ext cx="747713"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2.2V</a:t>
            </a:r>
          </a:p>
        </p:txBody>
      </p:sp>
      <p:sp>
        <p:nvSpPr>
          <p:cNvPr id="202" name="TextBox 201"/>
          <p:cNvSpPr txBox="1"/>
          <p:nvPr/>
        </p:nvSpPr>
        <p:spPr>
          <a:xfrm>
            <a:off x="4037013" y="3976688"/>
            <a:ext cx="747712"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4.3V</a:t>
            </a:r>
          </a:p>
        </p:txBody>
      </p:sp>
      <p:sp>
        <p:nvSpPr>
          <p:cNvPr id="203" name="TextBox 202"/>
          <p:cNvSpPr txBox="1"/>
          <p:nvPr/>
        </p:nvSpPr>
        <p:spPr>
          <a:xfrm>
            <a:off x="5324475" y="3976688"/>
            <a:ext cx="747713"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4.6V</a:t>
            </a:r>
          </a:p>
        </p:txBody>
      </p:sp>
      <p:sp>
        <p:nvSpPr>
          <p:cNvPr id="204" name="TextBox 203"/>
          <p:cNvSpPr txBox="1"/>
          <p:nvPr/>
        </p:nvSpPr>
        <p:spPr>
          <a:xfrm>
            <a:off x="6611938" y="3976688"/>
            <a:ext cx="747712"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1.8V</a:t>
            </a:r>
          </a:p>
        </p:txBody>
      </p:sp>
      <p:sp>
        <p:nvSpPr>
          <p:cNvPr id="205" name="TextBox 204"/>
          <p:cNvSpPr txBox="1"/>
          <p:nvPr/>
        </p:nvSpPr>
        <p:spPr>
          <a:xfrm>
            <a:off x="2732088" y="5097463"/>
            <a:ext cx="747712"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3.5V</a:t>
            </a:r>
          </a:p>
        </p:txBody>
      </p:sp>
      <p:sp>
        <p:nvSpPr>
          <p:cNvPr id="206" name="TextBox 205"/>
          <p:cNvSpPr txBox="1"/>
          <p:nvPr/>
        </p:nvSpPr>
        <p:spPr>
          <a:xfrm>
            <a:off x="4035425" y="5097463"/>
            <a:ext cx="747713"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2.3V</a:t>
            </a:r>
          </a:p>
        </p:txBody>
      </p:sp>
      <p:sp>
        <p:nvSpPr>
          <p:cNvPr id="207" name="TextBox 206"/>
          <p:cNvSpPr txBox="1"/>
          <p:nvPr/>
        </p:nvSpPr>
        <p:spPr>
          <a:xfrm>
            <a:off x="5322888" y="5097463"/>
            <a:ext cx="747712"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1.9V</a:t>
            </a:r>
          </a:p>
        </p:txBody>
      </p:sp>
      <p:sp>
        <p:nvSpPr>
          <p:cNvPr id="208" name="TextBox 207"/>
          <p:cNvSpPr txBox="1"/>
          <p:nvPr/>
        </p:nvSpPr>
        <p:spPr>
          <a:xfrm>
            <a:off x="6610350" y="5097463"/>
            <a:ext cx="747713"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4.3V</a:t>
            </a:r>
          </a:p>
        </p:txBody>
      </p:sp>
      <p:sp>
        <p:nvSpPr>
          <p:cNvPr id="213" name="TextBox 212"/>
          <p:cNvSpPr txBox="1"/>
          <p:nvPr/>
        </p:nvSpPr>
        <p:spPr>
          <a:xfrm>
            <a:off x="254000" y="2657475"/>
            <a:ext cx="1835150" cy="460375"/>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00FF"/>
                </a:solidFill>
                <a:effectLst/>
                <a:uLnTx/>
                <a:uFillTx/>
                <a:latin typeface="Calibri"/>
                <a:ea typeface="ＭＳ Ｐゴシック" charset="0"/>
                <a:cs typeface="ＭＳ Ｐゴシック" charset="0"/>
              </a:rPr>
              <a:t>V</a:t>
            </a:r>
            <a:r>
              <a:rPr kumimoji="0" lang="en-US" sz="2400" b="0" i="0" u="none" strike="noStrike" kern="1200" cap="none" spc="0" normalizeH="0" baseline="-25000" noProof="0" dirty="0" err="1">
                <a:ln>
                  <a:noFill/>
                </a:ln>
                <a:solidFill>
                  <a:srgbClr val="0000FF"/>
                </a:solidFill>
                <a:effectLst/>
                <a:uLnTx/>
                <a:uFillTx/>
                <a:latin typeface="Calibri"/>
                <a:ea typeface="ＭＳ Ｐゴシック" charset="0"/>
                <a:cs typeface="ＭＳ Ｐゴシック" charset="0"/>
              </a:rPr>
              <a:t>read</a:t>
            </a:r>
            <a:r>
              <a:rPr kumimoji="0" lang="en-US" sz="2400" b="0" i="0" u="none" strike="noStrike" kern="1200" cap="none" spc="0" normalizeH="0" baseline="0" noProof="0" dirty="0">
                <a:ln>
                  <a:noFill/>
                </a:ln>
                <a:solidFill>
                  <a:srgbClr val="0000FF"/>
                </a:solidFill>
                <a:effectLst/>
                <a:uLnTx/>
                <a:uFillTx/>
                <a:latin typeface="Calibri"/>
                <a:ea typeface="ＭＳ Ｐゴシック" charset="0"/>
                <a:cs typeface="ＭＳ Ｐゴシック" charset="0"/>
              </a:rPr>
              <a:t> = 2.5 V</a:t>
            </a:r>
          </a:p>
        </p:txBody>
      </p:sp>
      <p:sp>
        <p:nvSpPr>
          <p:cNvPr id="219" name="TextBox 218"/>
          <p:cNvSpPr txBox="1"/>
          <p:nvPr/>
        </p:nvSpPr>
        <p:spPr>
          <a:xfrm>
            <a:off x="254000" y="1530350"/>
            <a:ext cx="1835150" cy="460375"/>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B050">
                    <a:lumMod val="75000"/>
                  </a:srgbClr>
                </a:solidFill>
                <a:effectLst/>
                <a:uLnTx/>
                <a:uFillTx/>
                <a:latin typeface="Calibri"/>
                <a:ea typeface="ＭＳ Ｐゴシック" charset="0"/>
                <a:cs typeface="ＭＳ Ｐゴシック" charset="0"/>
              </a:rPr>
              <a:t>V</a:t>
            </a:r>
            <a:r>
              <a:rPr kumimoji="0" lang="en-US" sz="2400" b="0" i="0" u="none" strike="noStrike" kern="1200" cap="none" spc="0" normalizeH="0" baseline="-25000" noProof="0" dirty="0" err="1">
                <a:ln>
                  <a:noFill/>
                </a:ln>
                <a:solidFill>
                  <a:srgbClr val="00B050">
                    <a:lumMod val="75000"/>
                  </a:srgbClr>
                </a:solidFill>
                <a:effectLst/>
                <a:uLnTx/>
                <a:uFillTx/>
                <a:latin typeface="Calibri"/>
                <a:ea typeface="ＭＳ Ｐゴシック" charset="0"/>
                <a:cs typeface="ＭＳ Ｐゴシック" charset="0"/>
              </a:rPr>
              <a:t>pass</a:t>
            </a:r>
            <a:r>
              <a:rPr kumimoji="0" lang="en-US" sz="2400" b="0" i="0" u="none" strike="noStrike" kern="1200" cap="none" spc="0" normalizeH="0" baseline="0" noProof="0" dirty="0">
                <a:ln>
                  <a:noFill/>
                </a:ln>
                <a:solidFill>
                  <a:srgbClr val="00B050">
                    <a:lumMod val="75000"/>
                  </a:srgbClr>
                </a:solidFill>
                <a:effectLst/>
                <a:uLnTx/>
                <a:uFillTx/>
                <a:latin typeface="Calibri"/>
                <a:ea typeface="ＭＳ Ｐゴシック" charset="0"/>
                <a:cs typeface="ＭＳ Ｐゴシック" charset="0"/>
              </a:rPr>
              <a:t> = 5.0 V</a:t>
            </a:r>
          </a:p>
        </p:txBody>
      </p:sp>
      <p:sp>
        <p:nvSpPr>
          <p:cNvPr id="220" name="TextBox 219"/>
          <p:cNvSpPr txBox="1"/>
          <p:nvPr/>
        </p:nvSpPr>
        <p:spPr>
          <a:xfrm>
            <a:off x="254000" y="3751263"/>
            <a:ext cx="1835150" cy="461962"/>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B050">
                    <a:lumMod val="75000"/>
                  </a:srgbClr>
                </a:solidFill>
                <a:effectLst/>
                <a:uLnTx/>
                <a:uFillTx/>
                <a:latin typeface="Calibri"/>
                <a:ea typeface="ＭＳ Ｐゴシック" charset="0"/>
                <a:cs typeface="ＭＳ Ｐゴシック" charset="0"/>
              </a:rPr>
              <a:t>V</a:t>
            </a:r>
            <a:r>
              <a:rPr kumimoji="0" lang="en-US" sz="2400" b="0" i="0" u="none" strike="noStrike" kern="1200" cap="none" spc="0" normalizeH="0" baseline="-25000" noProof="0" dirty="0" err="1">
                <a:ln>
                  <a:noFill/>
                </a:ln>
                <a:solidFill>
                  <a:srgbClr val="00B050">
                    <a:lumMod val="75000"/>
                  </a:srgbClr>
                </a:solidFill>
                <a:effectLst/>
                <a:uLnTx/>
                <a:uFillTx/>
                <a:latin typeface="Calibri"/>
                <a:ea typeface="ＭＳ Ｐゴシック" charset="0"/>
                <a:cs typeface="ＭＳ Ｐゴシック" charset="0"/>
              </a:rPr>
              <a:t>pass</a:t>
            </a:r>
            <a:r>
              <a:rPr kumimoji="0" lang="en-US" sz="2400" b="0" i="0" u="none" strike="noStrike" kern="1200" cap="none" spc="0" normalizeH="0" baseline="0" noProof="0" dirty="0">
                <a:ln>
                  <a:noFill/>
                </a:ln>
                <a:solidFill>
                  <a:srgbClr val="00B050">
                    <a:lumMod val="75000"/>
                  </a:srgbClr>
                </a:solidFill>
                <a:effectLst/>
                <a:uLnTx/>
                <a:uFillTx/>
                <a:latin typeface="Calibri"/>
                <a:ea typeface="ＭＳ Ｐゴシック" charset="0"/>
                <a:cs typeface="ＭＳ Ｐゴシック" charset="0"/>
              </a:rPr>
              <a:t> = 5.0 V</a:t>
            </a:r>
          </a:p>
        </p:txBody>
      </p:sp>
      <p:sp>
        <p:nvSpPr>
          <p:cNvPr id="221" name="TextBox 220"/>
          <p:cNvSpPr txBox="1"/>
          <p:nvPr/>
        </p:nvSpPr>
        <p:spPr>
          <a:xfrm>
            <a:off x="254000" y="4862513"/>
            <a:ext cx="1835150" cy="460375"/>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B050">
                    <a:lumMod val="75000"/>
                  </a:srgbClr>
                </a:solidFill>
                <a:effectLst/>
                <a:uLnTx/>
                <a:uFillTx/>
                <a:latin typeface="Calibri"/>
                <a:ea typeface="ＭＳ Ｐゴシック" charset="0"/>
                <a:cs typeface="ＭＳ Ｐゴシック" charset="0"/>
              </a:rPr>
              <a:t>V</a:t>
            </a:r>
            <a:r>
              <a:rPr kumimoji="0" lang="en-US" sz="2400" b="0" i="0" u="none" strike="noStrike" kern="1200" cap="none" spc="0" normalizeH="0" baseline="-25000" noProof="0" dirty="0" err="1">
                <a:ln>
                  <a:noFill/>
                </a:ln>
                <a:solidFill>
                  <a:srgbClr val="00B050">
                    <a:lumMod val="75000"/>
                  </a:srgbClr>
                </a:solidFill>
                <a:effectLst/>
                <a:uLnTx/>
                <a:uFillTx/>
                <a:latin typeface="Calibri"/>
                <a:ea typeface="ＭＳ Ｐゴシック" charset="0"/>
                <a:cs typeface="ＭＳ Ｐゴシック" charset="0"/>
              </a:rPr>
              <a:t>pass</a:t>
            </a:r>
            <a:r>
              <a:rPr kumimoji="0" lang="en-US" sz="2400" b="0" i="0" u="none" strike="noStrike" kern="1200" cap="none" spc="0" normalizeH="0" baseline="0" noProof="0" dirty="0">
                <a:ln>
                  <a:noFill/>
                </a:ln>
                <a:solidFill>
                  <a:srgbClr val="00B050">
                    <a:lumMod val="75000"/>
                  </a:srgbClr>
                </a:solidFill>
                <a:effectLst/>
                <a:uLnTx/>
                <a:uFillTx/>
                <a:latin typeface="Calibri"/>
                <a:ea typeface="ＭＳ Ｐゴシック" charset="0"/>
                <a:cs typeface="ＭＳ Ｐゴシック" charset="0"/>
              </a:rPr>
              <a:t> = 5.0 V</a:t>
            </a:r>
          </a:p>
        </p:txBody>
      </p:sp>
      <p:sp>
        <p:nvSpPr>
          <p:cNvPr id="218" name="TextBox 217"/>
          <p:cNvSpPr txBox="1"/>
          <p:nvPr/>
        </p:nvSpPr>
        <p:spPr>
          <a:xfrm>
            <a:off x="5272088" y="6030913"/>
            <a:ext cx="844550" cy="584200"/>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B050"/>
                </a:solidFill>
                <a:effectLst/>
                <a:uLnTx/>
                <a:uFillTx/>
                <a:latin typeface="Calibri"/>
                <a:ea typeface="ＭＳ Ｐゴシック" charset="0"/>
                <a:cs typeface="ＭＳ Ｐゴシック" charset="0"/>
              </a:rPr>
              <a:t>1</a:t>
            </a:r>
          </a:p>
        </p:txBody>
      </p:sp>
      <p:sp>
        <p:nvSpPr>
          <p:cNvPr id="222" name="TextBox 221"/>
          <p:cNvSpPr txBox="1"/>
          <p:nvPr/>
        </p:nvSpPr>
        <p:spPr>
          <a:xfrm>
            <a:off x="6569075" y="6030913"/>
            <a:ext cx="844550" cy="584200"/>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B050"/>
                </a:solidFill>
                <a:effectLst/>
                <a:uLnTx/>
                <a:uFillTx/>
                <a:latin typeface="Calibri"/>
                <a:ea typeface="ＭＳ Ｐゴシック" charset="0"/>
                <a:cs typeface="ＭＳ Ｐゴシック" charset="0"/>
              </a:rPr>
              <a:t>1</a:t>
            </a:r>
          </a:p>
        </p:txBody>
      </p:sp>
      <p:sp>
        <p:nvSpPr>
          <p:cNvPr id="223" name="TextBox 222"/>
          <p:cNvSpPr txBox="1"/>
          <p:nvPr/>
        </p:nvSpPr>
        <p:spPr>
          <a:xfrm>
            <a:off x="3978275" y="6030913"/>
            <a:ext cx="844550" cy="584200"/>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0000"/>
                </a:solidFill>
                <a:effectLst/>
                <a:uLnTx/>
                <a:uFillTx/>
                <a:latin typeface="Calibri"/>
                <a:ea typeface="ＭＳ Ｐゴシック" charset="0"/>
                <a:cs typeface="ＭＳ Ｐゴシック" charset="0"/>
              </a:rPr>
              <a:t>0</a:t>
            </a:r>
          </a:p>
        </p:txBody>
      </p:sp>
      <p:sp>
        <p:nvSpPr>
          <p:cNvPr id="224" name="TextBox 223"/>
          <p:cNvSpPr txBox="1"/>
          <p:nvPr/>
        </p:nvSpPr>
        <p:spPr>
          <a:xfrm>
            <a:off x="2668588" y="6030913"/>
            <a:ext cx="844550" cy="584200"/>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0000"/>
                </a:solidFill>
                <a:effectLst/>
                <a:uLnTx/>
                <a:uFillTx/>
                <a:latin typeface="Calibri"/>
                <a:ea typeface="ＭＳ Ｐゴシック" charset="0"/>
                <a:cs typeface="ＭＳ Ｐゴシック" charset="0"/>
              </a:rPr>
              <a:t>0</a:t>
            </a:r>
          </a:p>
        </p:txBody>
      </p:sp>
      <p:sp>
        <p:nvSpPr>
          <p:cNvPr id="242" name="TextBox 241"/>
          <p:cNvSpPr txBox="1"/>
          <p:nvPr/>
        </p:nvSpPr>
        <p:spPr>
          <a:xfrm>
            <a:off x="463550" y="5969000"/>
            <a:ext cx="2268538" cy="830263"/>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FF"/>
                </a:solidFill>
                <a:effectLst/>
                <a:uLnTx/>
                <a:uFillTx/>
                <a:latin typeface="Calibri"/>
                <a:ea typeface="ＭＳ Ｐゴシック" charset="0"/>
                <a:cs typeface="ＭＳ Ｐゴシック" charset="0"/>
              </a:rPr>
              <a:t>Correct values for page 2:</a:t>
            </a:r>
          </a:p>
        </p:txBody>
      </p:sp>
      <p:sp>
        <p:nvSpPr>
          <p:cNvPr id="273451" name="Slide Number Placeholder 6"/>
          <p:cNvSpPr>
            <a:spLocks noGrp="1"/>
          </p:cNvSpPr>
          <p:nvPr>
            <p:ph type="sldNum" sz="quarter" idx="12"/>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6D1E706-D33F-9145-94D0-77477036B81D}" type="slidenum">
              <a:rPr kumimoji="0" lang="en-US" sz="1200" b="0" i="0" u="none" strike="noStrike" kern="1200" cap="none" spc="0" normalizeH="0" baseline="0" noProof="0">
                <a:ln>
                  <a:noFill/>
                </a:ln>
                <a:solidFill>
                  <a:srgbClr val="898989"/>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360</a:t>
            </a:fld>
            <a:endParaRPr kumimoji="0" lang="en-US" sz="1200" b="0" i="0" u="none" strike="noStrike" kern="1200" cap="none" spc="0" normalizeH="0" baseline="0" noProof="0">
              <a:ln>
                <a:noFill/>
              </a:ln>
              <a:solidFill>
                <a:srgbClr val="898989"/>
              </a:solidFill>
              <a:effectLst/>
              <a:uLnTx/>
              <a:uFillTx/>
              <a:latin typeface="Calibri" charset="0"/>
              <a:ea typeface="ＭＳ Ｐゴシック" charset="0"/>
            </a:endParaRPr>
          </a:p>
        </p:txBody>
      </p:sp>
      <p:sp>
        <p:nvSpPr>
          <p:cNvPr id="251" name="TextBox 250"/>
          <p:cNvSpPr txBox="1"/>
          <p:nvPr/>
        </p:nvSpPr>
        <p:spPr>
          <a:xfrm>
            <a:off x="7772400" y="1762125"/>
            <a:ext cx="1004888"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Page 1</a:t>
            </a:r>
          </a:p>
        </p:txBody>
      </p:sp>
      <p:sp>
        <p:nvSpPr>
          <p:cNvPr id="252" name="TextBox 251"/>
          <p:cNvSpPr txBox="1"/>
          <p:nvPr/>
        </p:nvSpPr>
        <p:spPr>
          <a:xfrm>
            <a:off x="7772400" y="2873375"/>
            <a:ext cx="1004888"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Page 2</a:t>
            </a:r>
          </a:p>
        </p:txBody>
      </p:sp>
      <p:sp>
        <p:nvSpPr>
          <p:cNvPr id="253" name="TextBox 252"/>
          <p:cNvSpPr txBox="1"/>
          <p:nvPr/>
        </p:nvSpPr>
        <p:spPr>
          <a:xfrm>
            <a:off x="7772400" y="4010025"/>
            <a:ext cx="1004888"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Page 3</a:t>
            </a:r>
          </a:p>
        </p:txBody>
      </p:sp>
      <p:sp>
        <p:nvSpPr>
          <p:cNvPr id="254" name="TextBox 253"/>
          <p:cNvSpPr txBox="1"/>
          <p:nvPr/>
        </p:nvSpPr>
        <p:spPr>
          <a:xfrm>
            <a:off x="7772400" y="5100638"/>
            <a:ext cx="1004888"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Page 4</a:t>
            </a:r>
          </a:p>
        </p:txBody>
      </p:sp>
      <p:sp>
        <p:nvSpPr>
          <p:cNvPr id="259" name="Rectangle 258"/>
          <p:cNvSpPr/>
          <p:nvPr/>
        </p:nvSpPr>
        <p:spPr>
          <a:xfrm>
            <a:off x="1676400" y="3875088"/>
            <a:ext cx="6096000" cy="6588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a:ea typeface="+mn-ea"/>
                <a:cs typeface="+mn-cs"/>
              </a:rPr>
              <a:t>Pass (5V)</a:t>
            </a:r>
          </a:p>
        </p:txBody>
      </p:sp>
      <p:sp>
        <p:nvSpPr>
          <p:cNvPr id="260" name="Rectangle 259"/>
          <p:cNvSpPr/>
          <p:nvPr/>
        </p:nvSpPr>
        <p:spPr>
          <a:xfrm>
            <a:off x="1676400" y="2767013"/>
            <a:ext cx="6096000" cy="6588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a:ea typeface="+mn-ea"/>
                <a:cs typeface="+mn-cs"/>
              </a:rPr>
              <a:t>Read (2.5V)</a:t>
            </a:r>
          </a:p>
        </p:txBody>
      </p:sp>
      <p:sp>
        <p:nvSpPr>
          <p:cNvPr id="261" name="Rectangle 260"/>
          <p:cNvSpPr/>
          <p:nvPr/>
        </p:nvSpPr>
        <p:spPr>
          <a:xfrm>
            <a:off x="1676400" y="1646238"/>
            <a:ext cx="6096000" cy="6588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a:ea typeface="+mn-ea"/>
                <a:cs typeface="+mn-cs"/>
              </a:rPr>
              <a:t>Pass (5V)</a:t>
            </a:r>
          </a:p>
        </p:txBody>
      </p:sp>
      <p:sp>
        <p:nvSpPr>
          <p:cNvPr id="262" name="Rectangle 261"/>
          <p:cNvSpPr/>
          <p:nvPr/>
        </p:nvSpPr>
        <p:spPr>
          <a:xfrm>
            <a:off x="1676400" y="4995863"/>
            <a:ext cx="6096000" cy="6604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a:ea typeface="+mn-ea"/>
                <a:cs typeface="+mn-cs"/>
              </a:rPr>
              <a:t>Pass (5V)</a:t>
            </a:r>
          </a:p>
        </p:txBody>
      </p:sp>
    </p:spTree>
    <p:custDataLst>
      <p:tags r:id="rId1"/>
    </p:custDataLst>
    <p:extLst>
      <p:ext uri="{BB962C8B-B14F-4D97-AF65-F5344CB8AC3E}">
        <p14:creationId xmlns:p14="http://schemas.microsoft.com/office/powerpoint/2010/main" val="1956326645"/>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62"/>
                                        </p:tgtEl>
                                        <p:attrNameLst>
                                          <p:attrName>style.visibility</p:attrName>
                                        </p:attrNameLst>
                                      </p:cBhvr>
                                      <p:to>
                                        <p:strVal val="visible"/>
                                      </p:to>
                                    </p:set>
                                    <p:animEffect transition="in" filter="fade">
                                      <p:cBhvr>
                                        <p:cTn id="7" dur="500"/>
                                        <p:tgtEl>
                                          <p:spTgt spid="26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60"/>
                                        </p:tgtEl>
                                        <p:attrNameLst>
                                          <p:attrName>style.visibility</p:attrName>
                                        </p:attrNameLst>
                                      </p:cBhvr>
                                      <p:to>
                                        <p:strVal val="visible"/>
                                      </p:to>
                                    </p:set>
                                    <p:animEffect transition="in" filter="fade">
                                      <p:cBhvr>
                                        <p:cTn id="10" dur="500"/>
                                        <p:tgtEl>
                                          <p:spTgt spid="260"/>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61"/>
                                        </p:tgtEl>
                                        <p:attrNameLst>
                                          <p:attrName>style.visibility</p:attrName>
                                        </p:attrNameLst>
                                      </p:cBhvr>
                                      <p:to>
                                        <p:strVal val="visible"/>
                                      </p:to>
                                    </p:set>
                                    <p:animEffect transition="in" filter="fade">
                                      <p:cBhvr>
                                        <p:cTn id="13" dur="500"/>
                                        <p:tgtEl>
                                          <p:spTgt spid="261"/>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59"/>
                                        </p:tgtEl>
                                        <p:attrNameLst>
                                          <p:attrName>style.visibility</p:attrName>
                                        </p:attrNameLst>
                                      </p:cBhvr>
                                      <p:to>
                                        <p:strVal val="visible"/>
                                      </p:to>
                                    </p:set>
                                    <p:animEffect transition="in" filter="fade">
                                      <p:cBhvr>
                                        <p:cTn id="16" dur="500"/>
                                        <p:tgtEl>
                                          <p:spTgt spid="259"/>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xit" presetSubtype="0" fill="hold" grpId="1" nodeType="clickEffect">
                                  <p:stCondLst>
                                    <p:cond delay="0"/>
                                  </p:stCondLst>
                                  <p:childTnLst>
                                    <p:animEffect transition="out" filter="fade">
                                      <p:cBhvr>
                                        <p:cTn id="20" dur="500"/>
                                        <p:tgtEl>
                                          <p:spTgt spid="262"/>
                                        </p:tgtEl>
                                      </p:cBhvr>
                                    </p:animEffect>
                                    <p:set>
                                      <p:cBhvr>
                                        <p:cTn id="21" dur="1" fill="hold">
                                          <p:stCondLst>
                                            <p:cond delay="499"/>
                                          </p:stCondLst>
                                        </p:cTn>
                                        <p:tgtEl>
                                          <p:spTgt spid="262"/>
                                        </p:tgtEl>
                                        <p:attrNameLst>
                                          <p:attrName>style.visibility</p:attrName>
                                        </p:attrNameLst>
                                      </p:cBhvr>
                                      <p:to>
                                        <p:strVal val="hidden"/>
                                      </p:to>
                                    </p:set>
                                  </p:childTnLst>
                                </p:cTn>
                              </p:par>
                              <p:par>
                                <p:cTn id="22" presetID="10" presetClass="exit" presetSubtype="0" fill="hold" grpId="1" nodeType="withEffect">
                                  <p:stCondLst>
                                    <p:cond delay="0"/>
                                  </p:stCondLst>
                                  <p:childTnLst>
                                    <p:animEffect transition="out" filter="fade">
                                      <p:cBhvr>
                                        <p:cTn id="23" dur="500"/>
                                        <p:tgtEl>
                                          <p:spTgt spid="260"/>
                                        </p:tgtEl>
                                      </p:cBhvr>
                                    </p:animEffect>
                                    <p:set>
                                      <p:cBhvr>
                                        <p:cTn id="24" dur="1" fill="hold">
                                          <p:stCondLst>
                                            <p:cond delay="499"/>
                                          </p:stCondLst>
                                        </p:cTn>
                                        <p:tgtEl>
                                          <p:spTgt spid="260"/>
                                        </p:tgtEl>
                                        <p:attrNameLst>
                                          <p:attrName>style.visibility</p:attrName>
                                        </p:attrNameLst>
                                      </p:cBhvr>
                                      <p:to>
                                        <p:strVal val="hidden"/>
                                      </p:to>
                                    </p:set>
                                  </p:childTnLst>
                                </p:cTn>
                              </p:par>
                              <p:par>
                                <p:cTn id="25" presetID="10" presetClass="exit" presetSubtype="0" fill="hold" grpId="1" nodeType="withEffect">
                                  <p:stCondLst>
                                    <p:cond delay="0"/>
                                  </p:stCondLst>
                                  <p:childTnLst>
                                    <p:animEffect transition="out" filter="fade">
                                      <p:cBhvr>
                                        <p:cTn id="26" dur="500"/>
                                        <p:tgtEl>
                                          <p:spTgt spid="261"/>
                                        </p:tgtEl>
                                      </p:cBhvr>
                                    </p:animEffect>
                                    <p:set>
                                      <p:cBhvr>
                                        <p:cTn id="27" dur="1" fill="hold">
                                          <p:stCondLst>
                                            <p:cond delay="499"/>
                                          </p:stCondLst>
                                        </p:cTn>
                                        <p:tgtEl>
                                          <p:spTgt spid="261"/>
                                        </p:tgtEl>
                                        <p:attrNameLst>
                                          <p:attrName>style.visibility</p:attrName>
                                        </p:attrNameLst>
                                      </p:cBhvr>
                                      <p:to>
                                        <p:strVal val="hidden"/>
                                      </p:to>
                                    </p:set>
                                  </p:childTnLst>
                                </p:cTn>
                              </p:par>
                              <p:par>
                                <p:cTn id="28" presetID="10" presetClass="exit" presetSubtype="0" fill="hold" grpId="1" nodeType="withEffect">
                                  <p:stCondLst>
                                    <p:cond delay="0"/>
                                  </p:stCondLst>
                                  <p:childTnLst>
                                    <p:animEffect transition="out" filter="fade">
                                      <p:cBhvr>
                                        <p:cTn id="29" dur="500"/>
                                        <p:tgtEl>
                                          <p:spTgt spid="259"/>
                                        </p:tgtEl>
                                      </p:cBhvr>
                                    </p:animEffect>
                                    <p:set>
                                      <p:cBhvr>
                                        <p:cTn id="30" dur="1" fill="hold">
                                          <p:stCondLst>
                                            <p:cond delay="499"/>
                                          </p:stCondLst>
                                        </p:cTn>
                                        <p:tgtEl>
                                          <p:spTgt spid="259"/>
                                        </p:tgtEl>
                                        <p:attrNameLst>
                                          <p:attrName>style.visibility</p:attrName>
                                        </p:attrNameLst>
                                      </p:cBhvr>
                                      <p:to>
                                        <p:strVal val="hidden"/>
                                      </p:to>
                                    </p:set>
                                  </p:childTnLst>
                                </p:cTn>
                              </p:par>
                            </p:childTnLst>
                          </p:cTn>
                        </p:par>
                        <p:par>
                          <p:cTn id="31" fill="hold" nodeType="afterGroup">
                            <p:stCondLst>
                              <p:cond delay="500"/>
                            </p:stCondLst>
                            <p:childTnLst>
                              <p:par>
                                <p:cTn id="32" presetID="10" presetClass="entr" presetSubtype="0" fill="hold" grpId="0" nodeType="afterEffect">
                                  <p:stCondLst>
                                    <p:cond delay="0"/>
                                  </p:stCondLst>
                                  <p:childTnLst>
                                    <p:set>
                                      <p:cBhvr>
                                        <p:cTn id="33" dur="1" fill="hold">
                                          <p:stCondLst>
                                            <p:cond delay="0"/>
                                          </p:stCondLst>
                                        </p:cTn>
                                        <p:tgtEl>
                                          <p:spTgt spid="219"/>
                                        </p:tgtEl>
                                        <p:attrNameLst>
                                          <p:attrName>style.visibility</p:attrName>
                                        </p:attrNameLst>
                                      </p:cBhvr>
                                      <p:to>
                                        <p:strVal val="visible"/>
                                      </p:to>
                                    </p:set>
                                    <p:animEffect transition="in" filter="fade">
                                      <p:cBhvr>
                                        <p:cTn id="34" dur="500"/>
                                        <p:tgtEl>
                                          <p:spTgt spid="219"/>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213"/>
                                        </p:tgtEl>
                                        <p:attrNameLst>
                                          <p:attrName>style.visibility</p:attrName>
                                        </p:attrNameLst>
                                      </p:cBhvr>
                                      <p:to>
                                        <p:strVal val="visible"/>
                                      </p:to>
                                    </p:set>
                                    <p:animEffect transition="in" filter="fade">
                                      <p:cBhvr>
                                        <p:cTn id="37" dur="500"/>
                                        <p:tgtEl>
                                          <p:spTgt spid="213"/>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220"/>
                                        </p:tgtEl>
                                        <p:attrNameLst>
                                          <p:attrName>style.visibility</p:attrName>
                                        </p:attrNameLst>
                                      </p:cBhvr>
                                      <p:to>
                                        <p:strVal val="visible"/>
                                      </p:to>
                                    </p:set>
                                    <p:animEffect transition="in" filter="fade">
                                      <p:cBhvr>
                                        <p:cTn id="40" dur="500"/>
                                        <p:tgtEl>
                                          <p:spTgt spid="220"/>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221"/>
                                        </p:tgtEl>
                                        <p:attrNameLst>
                                          <p:attrName>style.visibility</p:attrName>
                                        </p:attrNameLst>
                                      </p:cBhvr>
                                      <p:to>
                                        <p:strVal val="visible"/>
                                      </p:to>
                                    </p:set>
                                    <p:animEffect transition="in" filter="fade">
                                      <p:cBhvr>
                                        <p:cTn id="43" dur="500"/>
                                        <p:tgtEl>
                                          <p:spTgt spid="221"/>
                                        </p:tgtEl>
                                      </p:cBhvr>
                                    </p:animEffect>
                                  </p:childTnLst>
                                </p:cTn>
                              </p:par>
                              <p:par>
                                <p:cTn id="44" presetID="10" presetClass="entr" presetSubtype="0" fill="hold" nodeType="withEffect">
                                  <p:stCondLst>
                                    <p:cond delay="0"/>
                                  </p:stCondLst>
                                  <p:childTnLst>
                                    <p:set>
                                      <p:cBhvr>
                                        <p:cTn id="45" dur="1" fill="hold">
                                          <p:stCondLst>
                                            <p:cond delay="0"/>
                                          </p:stCondLst>
                                        </p:cTn>
                                        <p:tgtEl>
                                          <p:spTgt spid="209"/>
                                        </p:tgtEl>
                                        <p:attrNameLst>
                                          <p:attrName>style.visibility</p:attrName>
                                        </p:attrNameLst>
                                      </p:cBhvr>
                                      <p:to>
                                        <p:strVal val="visible"/>
                                      </p:to>
                                    </p:set>
                                    <p:animEffect transition="in" filter="fade">
                                      <p:cBhvr>
                                        <p:cTn id="46" dur="500"/>
                                        <p:tgtEl>
                                          <p:spTgt spid="209"/>
                                        </p:tgtEl>
                                      </p:cBhvr>
                                    </p:animEffect>
                                  </p:childTnLst>
                                </p:cTn>
                              </p:par>
                              <p:par>
                                <p:cTn id="47" presetID="10" presetClass="entr" presetSubtype="0" fill="hold" nodeType="withEffect">
                                  <p:stCondLst>
                                    <p:cond delay="0"/>
                                  </p:stCondLst>
                                  <p:childTnLst>
                                    <p:set>
                                      <p:cBhvr>
                                        <p:cTn id="48" dur="1" fill="hold">
                                          <p:stCondLst>
                                            <p:cond delay="0"/>
                                          </p:stCondLst>
                                        </p:cTn>
                                        <p:tgtEl>
                                          <p:spTgt spid="210"/>
                                        </p:tgtEl>
                                        <p:attrNameLst>
                                          <p:attrName>style.visibility</p:attrName>
                                        </p:attrNameLst>
                                      </p:cBhvr>
                                      <p:to>
                                        <p:strVal val="visible"/>
                                      </p:to>
                                    </p:set>
                                    <p:animEffect transition="in" filter="fade">
                                      <p:cBhvr>
                                        <p:cTn id="49" dur="500"/>
                                        <p:tgtEl>
                                          <p:spTgt spid="210"/>
                                        </p:tgtEl>
                                      </p:cBhvr>
                                    </p:animEffect>
                                  </p:childTnLst>
                                </p:cTn>
                              </p:par>
                              <p:par>
                                <p:cTn id="50" presetID="10" presetClass="entr" presetSubtype="0" fill="hold" nodeType="withEffect">
                                  <p:stCondLst>
                                    <p:cond delay="0"/>
                                  </p:stCondLst>
                                  <p:childTnLst>
                                    <p:set>
                                      <p:cBhvr>
                                        <p:cTn id="51" dur="1" fill="hold">
                                          <p:stCondLst>
                                            <p:cond delay="0"/>
                                          </p:stCondLst>
                                        </p:cTn>
                                        <p:tgtEl>
                                          <p:spTgt spid="211"/>
                                        </p:tgtEl>
                                        <p:attrNameLst>
                                          <p:attrName>style.visibility</p:attrName>
                                        </p:attrNameLst>
                                      </p:cBhvr>
                                      <p:to>
                                        <p:strVal val="visible"/>
                                      </p:to>
                                    </p:set>
                                    <p:animEffect transition="in" filter="fade">
                                      <p:cBhvr>
                                        <p:cTn id="52" dur="500"/>
                                        <p:tgtEl>
                                          <p:spTgt spid="211"/>
                                        </p:tgtEl>
                                      </p:cBhvr>
                                    </p:animEffect>
                                  </p:childTnLst>
                                </p:cTn>
                              </p:par>
                              <p:par>
                                <p:cTn id="53" presetID="10" presetClass="entr" presetSubtype="0" fill="hold" nodeType="withEffect">
                                  <p:stCondLst>
                                    <p:cond delay="0"/>
                                  </p:stCondLst>
                                  <p:childTnLst>
                                    <p:set>
                                      <p:cBhvr>
                                        <p:cTn id="54" dur="1" fill="hold">
                                          <p:stCondLst>
                                            <p:cond delay="0"/>
                                          </p:stCondLst>
                                        </p:cTn>
                                        <p:tgtEl>
                                          <p:spTgt spid="212"/>
                                        </p:tgtEl>
                                        <p:attrNameLst>
                                          <p:attrName>style.visibility</p:attrName>
                                        </p:attrNameLst>
                                      </p:cBhvr>
                                      <p:to>
                                        <p:strVal val="visible"/>
                                      </p:to>
                                    </p:set>
                                    <p:animEffect transition="in" filter="fade">
                                      <p:cBhvr>
                                        <p:cTn id="55" dur="500"/>
                                        <p:tgtEl>
                                          <p:spTgt spid="212"/>
                                        </p:tgtEl>
                                      </p:cBhvr>
                                    </p:animEffect>
                                  </p:childTnLst>
                                </p:cTn>
                              </p:par>
                            </p:childTnLst>
                          </p:cTn>
                        </p:par>
                        <p:par>
                          <p:cTn id="56" fill="hold" nodeType="afterGroup">
                            <p:stCondLst>
                              <p:cond delay="1000"/>
                            </p:stCondLst>
                            <p:childTnLst>
                              <p:par>
                                <p:cTn id="57" presetID="10" presetClass="entr" presetSubtype="0" fill="hold" nodeType="afterEffect">
                                  <p:stCondLst>
                                    <p:cond delay="0"/>
                                  </p:stCondLst>
                                  <p:childTnLst>
                                    <p:set>
                                      <p:cBhvr>
                                        <p:cTn id="58" dur="1" fill="hold">
                                          <p:stCondLst>
                                            <p:cond delay="0"/>
                                          </p:stCondLst>
                                        </p:cTn>
                                        <p:tgtEl>
                                          <p:spTgt spid="15"/>
                                        </p:tgtEl>
                                        <p:attrNameLst>
                                          <p:attrName>style.visibility</p:attrName>
                                        </p:attrNameLst>
                                      </p:cBhvr>
                                      <p:to>
                                        <p:strVal val="visible"/>
                                      </p:to>
                                    </p:set>
                                    <p:animEffect transition="in" filter="fade">
                                      <p:cBhvr>
                                        <p:cTn id="59" dur="500"/>
                                        <p:tgtEl>
                                          <p:spTgt spid="15"/>
                                        </p:tgtEl>
                                      </p:cBhvr>
                                    </p:animEffect>
                                  </p:childTnLst>
                                </p:cTn>
                              </p:par>
                            </p:childTnLst>
                          </p:cTn>
                        </p:par>
                      </p:childTnLst>
                    </p:cTn>
                  </p:par>
                  <p:par>
                    <p:cTn id="60" fill="hold" nodeType="clickPar">
                      <p:stCondLst>
                        <p:cond delay="indefinite"/>
                      </p:stCondLst>
                      <p:childTnLst>
                        <p:par>
                          <p:cTn id="61" fill="hold" nodeType="withGroup">
                            <p:stCondLst>
                              <p:cond delay="0"/>
                            </p:stCondLst>
                            <p:childTnLst>
                              <p:par>
                                <p:cTn id="62" presetID="22" presetClass="entr" presetSubtype="1" fill="hold" nodeType="clickEffect">
                                  <p:stCondLst>
                                    <p:cond delay="0"/>
                                  </p:stCondLst>
                                  <p:childTnLst>
                                    <p:set>
                                      <p:cBhvr>
                                        <p:cTn id="63" dur="1" fill="hold">
                                          <p:stCondLst>
                                            <p:cond delay="0"/>
                                          </p:stCondLst>
                                        </p:cTn>
                                        <p:tgtEl>
                                          <p:spTgt spid="217"/>
                                        </p:tgtEl>
                                        <p:attrNameLst>
                                          <p:attrName>style.visibility</p:attrName>
                                        </p:attrNameLst>
                                      </p:cBhvr>
                                      <p:to>
                                        <p:strVal val="visible"/>
                                      </p:to>
                                    </p:set>
                                    <p:animEffect transition="in" filter="wipe(up)">
                                      <p:cBhvr>
                                        <p:cTn id="64" dur="500"/>
                                        <p:tgtEl>
                                          <p:spTgt spid="217"/>
                                        </p:tgtEl>
                                      </p:cBhvr>
                                    </p:animEffect>
                                  </p:childTnLst>
                                </p:cTn>
                              </p:par>
                              <p:par>
                                <p:cTn id="65" presetID="22" presetClass="entr" presetSubtype="1" fill="hold" nodeType="withEffect">
                                  <p:stCondLst>
                                    <p:cond delay="0"/>
                                  </p:stCondLst>
                                  <p:childTnLst>
                                    <p:set>
                                      <p:cBhvr>
                                        <p:cTn id="66" dur="1" fill="hold">
                                          <p:stCondLst>
                                            <p:cond delay="0"/>
                                          </p:stCondLst>
                                        </p:cTn>
                                        <p:tgtEl>
                                          <p:spTgt spid="216"/>
                                        </p:tgtEl>
                                        <p:attrNameLst>
                                          <p:attrName>style.visibility</p:attrName>
                                        </p:attrNameLst>
                                      </p:cBhvr>
                                      <p:to>
                                        <p:strVal val="visible"/>
                                      </p:to>
                                    </p:set>
                                    <p:animEffect transition="in" filter="wipe(up)">
                                      <p:cBhvr>
                                        <p:cTn id="67" dur="500"/>
                                        <p:tgtEl>
                                          <p:spTgt spid="216"/>
                                        </p:tgtEl>
                                      </p:cBhvr>
                                    </p:animEffect>
                                  </p:childTnLst>
                                </p:cTn>
                              </p:par>
                              <p:par>
                                <p:cTn id="68" presetID="22" presetClass="entr" presetSubtype="1" fill="hold" nodeType="withEffect">
                                  <p:stCondLst>
                                    <p:cond delay="0"/>
                                  </p:stCondLst>
                                  <p:childTnLst>
                                    <p:set>
                                      <p:cBhvr>
                                        <p:cTn id="69" dur="1" fill="hold">
                                          <p:stCondLst>
                                            <p:cond delay="0"/>
                                          </p:stCondLst>
                                        </p:cTn>
                                        <p:tgtEl>
                                          <p:spTgt spid="214"/>
                                        </p:tgtEl>
                                        <p:attrNameLst>
                                          <p:attrName>style.visibility</p:attrName>
                                        </p:attrNameLst>
                                      </p:cBhvr>
                                      <p:to>
                                        <p:strVal val="visible"/>
                                      </p:to>
                                    </p:set>
                                    <p:animEffect transition="in" filter="wipe(up)">
                                      <p:cBhvr>
                                        <p:cTn id="70" dur="500"/>
                                        <p:tgtEl>
                                          <p:spTgt spid="214"/>
                                        </p:tgtEl>
                                      </p:cBhvr>
                                    </p:animEffect>
                                  </p:childTnLst>
                                </p:cTn>
                              </p:par>
                              <p:par>
                                <p:cTn id="71" presetID="22" presetClass="entr" presetSubtype="1" fill="hold" nodeType="withEffect">
                                  <p:stCondLst>
                                    <p:cond delay="0"/>
                                  </p:stCondLst>
                                  <p:childTnLst>
                                    <p:set>
                                      <p:cBhvr>
                                        <p:cTn id="72" dur="1" fill="hold">
                                          <p:stCondLst>
                                            <p:cond delay="0"/>
                                          </p:stCondLst>
                                        </p:cTn>
                                        <p:tgtEl>
                                          <p:spTgt spid="215"/>
                                        </p:tgtEl>
                                        <p:attrNameLst>
                                          <p:attrName>style.visibility</p:attrName>
                                        </p:attrNameLst>
                                      </p:cBhvr>
                                      <p:to>
                                        <p:strVal val="visible"/>
                                      </p:to>
                                    </p:set>
                                    <p:animEffect transition="in" filter="wipe(up)">
                                      <p:cBhvr>
                                        <p:cTn id="73" dur="500"/>
                                        <p:tgtEl>
                                          <p:spTgt spid="215"/>
                                        </p:tgtEl>
                                      </p:cBhvr>
                                    </p:animEffect>
                                  </p:childTnLst>
                                </p:cTn>
                              </p:par>
                            </p:childTnLst>
                          </p:cTn>
                        </p:par>
                        <p:par>
                          <p:cTn id="74" fill="hold" nodeType="afterGroup">
                            <p:stCondLst>
                              <p:cond delay="500"/>
                            </p:stCondLst>
                            <p:childTnLst>
                              <p:par>
                                <p:cTn id="75" presetID="22" presetClass="entr" presetSubtype="1" fill="hold" grpId="0" nodeType="afterEffect">
                                  <p:stCondLst>
                                    <p:cond delay="0"/>
                                  </p:stCondLst>
                                  <p:childTnLst>
                                    <p:set>
                                      <p:cBhvr>
                                        <p:cTn id="76" dur="1" fill="hold">
                                          <p:stCondLst>
                                            <p:cond delay="0"/>
                                          </p:stCondLst>
                                        </p:cTn>
                                        <p:tgtEl>
                                          <p:spTgt spid="222"/>
                                        </p:tgtEl>
                                        <p:attrNameLst>
                                          <p:attrName>style.visibility</p:attrName>
                                        </p:attrNameLst>
                                      </p:cBhvr>
                                      <p:to>
                                        <p:strVal val="visible"/>
                                      </p:to>
                                    </p:set>
                                    <p:animEffect transition="in" filter="wipe(up)">
                                      <p:cBhvr>
                                        <p:cTn id="77" dur="500"/>
                                        <p:tgtEl>
                                          <p:spTgt spid="222"/>
                                        </p:tgtEl>
                                      </p:cBhvr>
                                    </p:animEffect>
                                  </p:childTnLst>
                                </p:cTn>
                              </p:par>
                              <p:par>
                                <p:cTn id="78" presetID="22" presetClass="entr" presetSubtype="1" fill="hold" grpId="0" nodeType="withEffect">
                                  <p:stCondLst>
                                    <p:cond delay="0"/>
                                  </p:stCondLst>
                                  <p:childTnLst>
                                    <p:set>
                                      <p:cBhvr>
                                        <p:cTn id="79" dur="1" fill="hold">
                                          <p:stCondLst>
                                            <p:cond delay="0"/>
                                          </p:stCondLst>
                                        </p:cTn>
                                        <p:tgtEl>
                                          <p:spTgt spid="218"/>
                                        </p:tgtEl>
                                        <p:attrNameLst>
                                          <p:attrName>style.visibility</p:attrName>
                                        </p:attrNameLst>
                                      </p:cBhvr>
                                      <p:to>
                                        <p:strVal val="visible"/>
                                      </p:to>
                                    </p:set>
                                    <p:animEffect transition="in" filter="wipe(up)">
                                      <p:cBhvr>
                                        <p:cTn id="80" dur="500"/>
                                        <p:tgtEl>
                                          <p:spTgt spid="218"/>
                                        </p:tgtEl>
                                      </p:cBhvr>
                                    </p:animEffect>
                                  </p:childTnLst>
                                </p:cTn>
                              </p:par>
                              <p:par>
                                <p:cTn id="81" presetID="22" presetClass="entr" presetSubtype="1" fill="hold" grpId="0" nodeType="withEffect">
                                  <p:stCondLst>
                                    <p:cond delay="0"/>
                                  </p:stCondLst>
                                  <p:childTnLst>
                                    <p:set>
                                      <p:cBhvr>
                                        <p:cTn id="82" dur="1" fill="hold">
                                          <p:stCondLst>
                                            <p:cond delay="0"/>
                                          </p:stCondLst>
                                        </p:cTn>
                                        <p:tgtEl>
                                          <p:spTgt spid="223"/>
                                        </p:tgtEl>
                                        <p:attrNameLst>
                                          <p:attrName>style.visibility</p:attrName>
                                        </p:attrNameLst>
                                      </p:cBhvr>
                                      <p:to>
                                        <p:strVal val="visible"/>
                                      </p:to>
                                    </p:set>
                                    <p:animEffect transition="in" filter="wipe(up)">
                                      <p:cBhvr>
                                        <p:cTn id="83" dur="500"/>
                                        <p:tgtEl>
                                          <p:spTgt spid="223"/>
                                        </p:tgtEl>
                                      </p:cBhvr>
                                    </p:animEffect>
                                  </p:childTnLst>
                                </p:cTn>
                              </p:par>
                              <p:par>
                                <p:cTn id="84" presetID="22" presetClass="entr" presetSubtype="1" fill="hold" grpId="0" nodeType="withEffect">
                                  <p:stCondLst>
                                    <p:cond delay="0"/>
                                  </p:stCondLst>
                                  <p:childTnLst>
                                    <p:set>
                                      <p:cBhvr>
                                        <p:cTn id="85" dur="1" fill="hold">
                                          <p:stCondLst>
                                            <p:cond delay="0"/>
                                          </p:stCondLst>
                                        </p:cTn>
                                        <p:tgtEl>
                                          <p:spTgt spid="224"/>
                                        </p:tgtEl>
                                        <p:attrNameLst>
                                          <p:attrName>style.visibility</p:attrName>
                                        </p:attrNameLst>
                                      </p:cBhvr>
                                      <p:to>
                                        <p:strVal val="visible"/>
                                      </p:to>
                                    </p:set>
                                    <p:animEffect transition="in" filter="wipe(up)">
                                      <p:cBhvr>
                                        <p:cTn id="86" dur="500"/>
                                        <p:tgtEl>
                                          <p:spTgt spid="224"/>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242"/>
                                        </p:tgtEl>
                                        <p:attrNameLst>
                                          <p:attrName>style.visibility</p:attrName>
                                        </p:attrNameLst>
                                      </p:cBhvr>
                                      <p:to>
                                        <p:strVal val="visible"/>
                                      </p:to>
                                    </p:set>
                                    <p:animEffect transition="in" filter="fade">
                                      <p:cBhvr>
                                        <p:cTn id="89" dur="500"/>
                                        <p:tgtEl>
                                          <p:spTgt spid="2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3" grpId="0"/>
      <p:bldP spid="219" grpId="0"/>
      <p:bldP spid="220" grpId="0"/>
      <p:bldP spid="221" grpId="0"/>
      <p:bldP spid="218" grpId="0"/>
      <p:bldP spid="222" grpId="0"/>
      <p:bldP spid="223" grpId="0"/>
      <p:bldP spid="224" grpId="0"/>
      <p:bldP spid="242" grpId="0"/>
      <p:bldP spid="259" grpId="0" animBg="1"/>
      <p:bldP spid="259" grpId="1" animBg="1"/>
      <p:bldP spid="260" grpId="0" animBg="1"/>
      <p:bldP spid="260" grpId="1" animBg="1"/>
      <p:bldP spid="261" grpId="0" animBg="1"/>
      <p:bldP spid="261" grpId="1" animBg="1"/>
      <p:bldP spid="262" grpId="0" animBg="1"/>
      <p:bldP spid="262" grpId="1" animBg="1"/>
    </p:bldLst>
  </p:timing>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rtlCol="0">
            <a:normAutofit fontScale="90000"/>
          </a:bodyPr>
          <a:lstStyle/>
          <a:p>
            <a:pPr eaLnBrk="1" fontAlgn="auto" hangingPunct="1">
              <a:spcAft>
                <a:spcPts val="0"/>
              </a:spcAft>
              <a:defRPr/>
            </a:pPr>
            <a:r>
              <a:rPr lang="en-US" spc="-150" dirty="0">
                <a:ea typeface="+mj-ea"/>
                <a:cs typeface="+mj-cs"/>
              </a:rPr>
              <a:t>Read Disturb Problem: “Weak Programming” Effect</a:t>
            </a:r>
          </a:p>
        </p:txBody>
      </p:sp>
      <p:cxnSp>
        <p:nvCxnSpPr>
          <p:cNvPr id="3" name="Straight Connector 2"/>
          <p:cNvCxnSpPr/>
          <p:nvPr/>
        </p:nvCxnSpPr>
        <p:spPr>
          <a:xfrm>
            <a:off x="1676400" y="1981200"/>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 name="Straight Connector 3"/>
          <p:cNvCxnSpPr/>
          <p:nvPr/>
        </p:nvCxnSpPr>
        <p:spPr>
          <a:xfrm>
            <a:off x="1676400" y="3097213"/>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1676400" y="4213225"/>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1676400" y="5340350"/>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5462" name="Group 6"/>
          <p:cNvGrpSpPr>
            <a:grpSpLocks/>
          </p:cNvGrpSpPr>
          <p:nvPr/>
        </p:nvGrpSpPr>
        <p:grpSpPr bwMode="auto">
          <a:xfrm>
            <a:off x="2135188" y="1182688"/>
            <a:ext cx="969962" cy="1601787"/>
            <a:chOff x="3079798" y="1981201"/>
            <a:chExt cx="1631998" cy="2694885"/>
          </a:xfrm>
        </p:grpSpPr>
        <p:cxnSp>
          <p:nvCxnSpPr>
            <p:cNvPr id="8" name="Straight Connector 7"/>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63" name="Group 15"/>
          <p:cNvGrpSpPr>
            <a:grpSpLocks/>
          </p:cNvGrpSpPr>
          <p:nvPr/>
        </p:nvGrpSpPr>
        <p:grpSpPr bwMode="auto">
          <a:xfrm>
            <a:off x="3429000" y="1173163"/>
            <a:ext cx="971550" cy="1601787"/>
            <a:chOff x="3079798" y="1981201"/>
            <a:chExt cx="1631998" cy="2694885"/>
          </a:xfrm>
        </p:grpSpPr>
        <p:cxnSp>
          <p:nvCxnSpPr>
            <p:cNvPr id="17" name="Straight Connector 16"/>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4202464" y="2878606"/>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420246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flipH="1">
              <a:off x="4202464" y="3773339"/>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395446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3706465"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6200000">
              <a:off x="3393132" y="3027328"/>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64" name="Group 24"/>
          <p:cNvGrpSpPr>
            <a:grpSpLocks/>
          </p:cNvGrpSpPr>
          <p:nvPr/>
        </p:nvGrpSpPr>
        <p:grpSpPr bwMode="auto">
          <a:xfrm>
            <a:off x="4724400" y="1182688"/>
            <a:ext cx="969963" cy="1601787"/>
            <a:chOff x="3079798" y="1981201"/>
            <a:chExt cx="1631998" cy="2694885"/>
          </a:xfrm>
        </p:grpSpPr>
        <p:cxnSp>
          <p:nvCxnSpPr>
            <p:cNvPr id="26" name="Straight Connector 25"/>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flipH="1">
              <a:off x="4201629" y="2878606"/>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420162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flipH="1">
              <a:off x="4201629" y="3773339"/>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70749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rot="16200000">
              <a:off x="3393645" y="3026815"/>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65" name="Group 33"/>
          <p:cNvGrpSpPr>
            <a:grpSpLocks/>
          </p:cNvGrpSpPr>
          <p:nvPr/>
        </p:nvGrpSpPr>
        <p:grpSpPr bwMode="auto">
          <a:xfrm>
            <a:off x="6018213" y="1173163"/>
            <a:ext cx="969962" cy="1601787"/>
            <a:chOff x="3079798" y="1981201"/>
            <a:chExt cx="1631998" cy="2694885"/>
          </a:xfrm>
        </p:grpSpPr>
        <p:cxnSp>
          <p:nvCxnSpPr>
            <p:cNvPr id="35" name="Straight Connector 34"/>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66" name="Group 42"/>
          <p:cNvGrpSpPr>
            <a:grpSpLocks/>
          </p:cNvGrpSpPr>
          <p:nvPr/>
        </p:nvGrpSpPr>
        <p:grpSpPr bwMode="auto">
          <a:xfrm>
            <a:off x="2135188" y="2301875"/>
            <a:ext cx="969962" cy="1601788"/>
            <a:chOff x="3079798" y="1981201"/>
            <a:chExt cx="1631998" cy="2694885"/>
          </a:xfrm>
        </p:grpSpPr>
        <p:cxnSp>
          <p:nvCxnSpPr>
            <p:cNvPr id="44" name="Straight Connector 43"/>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flipH="1">
              <a:off x="4201630" y="2878605"/>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420163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flipH="1">
              <a:off x="4201630" y="3773340"/>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370748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16200000">
              <a:off x="3393644" y="3026817"/>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67" name="Group 51"/>
          <p:cNvGrpSpPr>
            <a:grpSpLocks/>
          </p:cNvGrpSpPr>
          <p:nvPr/>
        </p:nvGrpSpPr>
        <p:grpSpPr bwMode="auto">
          <a:xfrm>
            <a:off x="3429000" y="2292350"/>
            <a:ext cx="971550" cy="1601788"/>
            <a:chOff x="3079798" y="1981201"/>
            <a:chExt cx="1631998" cy="2694885"/>
          </a:xfrm>
        </p:grpSpPr>
        <p:cxnSp>
          <p:nvCxnSpPr>
            <p:cNvPr id="53" name="Straight Connector 52"/>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4202464" y="2878605"/>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4202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H="1">
              <a:off x="4202464" y="3773340"/>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3954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3706465"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3393132" y="3027329"/>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68" name="Group 60"/>
          <p:cNvGrpSpPr>
            <a:grpSpLocks/>
          </p:cNvGrpSpPr>
          <p:nvPr/>
        </p:nvGrpSpPr>
        <p:grpSpPr bwMode="auto">
          <a:xfrm>
            <a:off x="4724400" y="2301875"/>
            <a:ext cx="969963" cy="1601788"/>
            <a:chOff x="3079798" y="1981201"/>
            <a:chExt cx="1631998" cy="2694885"/>
          </a:xfrm>
        </p:grpSpPr>
        <p:cxnSp>
          <p:nvCxnSpPr>
            <p:cNvPr id="62" name="Straight Connector 61"/>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flipH="1">
              <a:off x="4201629" y="2878605"/>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a:off x="420162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H="1">
              <a:off x="4201629" y="3773340"/>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370749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16200000">
              <a:off x="3393645" y="3026816"/>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69" name="Group 69"/>
          <p:cNvGrpSpPr>
            <a:grpSpLocks/>
          </p:cNvGrpSpPr>
          <p:nvPr/>
        </p:nvGrpSpPr>
        <p:grpSpPr bwMode="auto">
          <a:xfrm>
            <a:off x="6018213" y="2292350"/>
            <a:ext cx="969962" cy="1601788"/>
            <a:chOff x="3079798" y="1981201"/>
            <a:chExt cx="1631998" cy="2694885"/>
          </a:xfrm>
        </p:grpSpPr>
        <p:cxnSp>
          <p:nvCxnSpPr>
            <p:cNvPr id="71" name="Straight Connector 70"/>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flipH="1">
              <a:off x="4201630" y="2878605"/>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420163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flipH="1">
              <a:off x="4201630" y="3773340"/>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370748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rot="16200000">
              <a:off x="3393644" y="3026817"/>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70" name="Group 78"/>
          <p:cNvGrpSpPr>
            <a:grpSpLocks/>
          </p:cNvGrpSpPr>
          <p:nvPr/>
        </p:nvGrpSpPr>
        <p:grpSpPr bwMode="auto">
          <a:xfrm>
            <a:off x="2135188" y="3414713"/>
            <a:ext cx="969962" cy="1601787"/>
            <a:chOff x="3079798" y="1981201"/>
            <a:chExt cx="1631998" cy="2694885"/>
          </a:xfrm>
        </p:grpSpPr>
        <p:cxnSp>
          <p:nvCxnSpPr>
            <p:cNvPr id="80" name="Straight Connector 79"/>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71" name="Group 87"/>
          <p:cNvGrpSpPr>
            <a:grpSpLocks/>
          </p:cNvGrpSpPr>
          <p:nvPr/>
        </p:nvGrpSpPr>
        <p:grpSpPr bwMode="auto">
          <a:xfrm>
            <a:off x="3429000" y="3403600"/>
            <a:ext cx="971550" cy="1601788"/>
            <a:chOff x="3079798" y="1981201"/>
            <a:chExt cx="1631998" cy="2694885"/>
          </a:xfrm>
        </p:grpSpPr>
        <p:cxnSp>
          <p:nvCxnSpPr>
            <p:cNvPr id="89" name="Straight Connector 88"/>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flipH="1">
              <a:off x="4202464" y="2878605"/>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4202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flipH="1">
              <a:off x="4202464" y="3773340"/>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3954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3706465"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rot="16200000">
              <a:off x="3393132" y="3027329"/>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72" name="Group 96"/>
          <p:cNvGrpSpPr>
            <a:grpSpLocks/>
          </p:cNvGrpSpPr>
          <p:nvPr/>
        </p:nvGrpSpPr>
        <p:grpSpPr bwMode="auto">
          <a:xfrm>
            <a:off x="4724400" y="3414713"/>
            <a:ext cx="969963" cy="1601787"/>
            <a:chOff x="3079798" y="1981201"/>
            <a:chExt cx="1631998" cy="2694885"/>
          </a:xfrm>
        </p:grpSpPr>
        <p:cxnSp>
          <p:nvCxnSpPr>
            <p:cNvPr id="98" name="Straight Connector 97"/>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flipH="1">
              <a:off x="4201629" y="2878606"/>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a:off x="420162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p:nvPr/>
          </p:nvCxnSpPr>
          <p:spPr>
            <a:xfrm flipH="1">
              <a:off x="4201629" y="3773339"/>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a:off x="370749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rot="16200000">
              <a:off x="3393645" y="3026815"/>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73" name="Group 105"/>
          <p:cNvGrpSpPr>
            <a:grpSpLocks/>
          </p:cNvGrpSpPr>
          <p:nvPr/>
        </p:nvGrpSpPr>
        <p:grpSpPr bwMode="auto">
          <a:xfrm>
            <a:off x="6018213" y="3403600"/>
            <a:ext cx="969962" cy="1601788"/>
            <a:chOff x="3079798" y="1981201"/>
            <a:chExt cx="1631998" cy="2694885"/>
          </a:xfrm>
        </p:grpSpPr>
        <p:cxnSp>
          <p:nvCxnSpPr>
            <p:cNvPr id="107" name="Straight Connector 106"/>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flipH="1">
              <a:off x="4201630" y="2878605"/>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420163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flipH="1">
              <a:off x="4201630" y="3773340"/>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370748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p:nvPr/>
          </p:nvCxnSpPr>
          <p:spPr>
            <a:xfrm rot="16200000">
              <a:off x="3393644" y="3026817"/>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74" name="Group 114"/>
          <p:cNvGrpSpPr>
            <a:grpSpLocks/>
          </p:cNvGrpSpPr>
          <p:nvPr/>
        </p:nvGrpSpPr>
        <p:grpSpPr bwMode="auto">
          <a:xfrm>
            <a:off x="2135188" y="4535488"/>
            <a:ext cx="969962" cy="1601787"/>
            <a:chOff x="3079798" y="1981201"/>
            <a:chExt cx="1631998" cy="2694885"/>
          </a:xfrm>
        </p:grpSpPr>
        <p:cxnSp>
          <p:nvCxnSpPr>
            <p:cNvPr id="116" name="Straight Connector 115"/>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75" name="Group 123"/>
          <p:cNvGrpSpPr>
            <a:grpSpLocks/>
          </p:cNvGrpSpPr>
          <p:nvPr/>
        </p:nvGrpSpPr>
        <p:grpSpPr bwMode="auto">
          <a:xfrm>
            <a:off x="3429000" y="4525963"/>
            <a:ext cx="971550" cy="1601787"/>
            <a:chOff x="3079798" y="1981201"/>
            <a:chExt cx="1631998" cy="2694885"/>
          </a:xfrm>
        </p:grpSpPr>
        <p:cxnSp>
          <p:nvCxnSpPr>
            <p:cNvPr id="125" name="Straight Connector 124"/>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p:nvPr/>
          </p:nvCxnSpPr>
          <p:spPr>
            <a:xfrm flipH="1">
              <a:off x="4202464" y="2878606"/>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p:nvPr/>
          </p:nvCxnSpPr>
          <p:spPr>
            <a:xfrm>
              <a:off x="420246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p:nvPr/>
          </p:nvCxnSpPr>
          <p:spPr>
            <a:xfrm flipH="1">
              <a:off x="4202464" y="3773339"/>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p:cNvCxnSpPr/>
            <p:nvPr/>
          </p:nvCxnSpPr>
          <p:spPr>
            <a:xfrm>
              <a:off x="395446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p:cNvCxnSpPr/>
            <p:nvPr/>
          </p:nvCxnSpPr>
          <p:spPr>
            <a:xfrm>
              <a:off x="3706465"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p:cNvCxnSpPr/>
            <p:nvPr/>
          </p:nvCxnSpPr>
          <p:spPr>
            <a:xfrm rot="16200000">
              <a:off x="3393132" y="3027328"/>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76" name="Group 132"/>
          <p:cNvGrpSpPr>
            <a:grpSpLocks/>
          </p:cNvGrpSpPr>
          <p:nvPr/>
        </p:nvGrpSpPr>
        <p:grpSpPr bwMode="auto">
          <a:xfrm>
            <a:off x="4724400" y="4535488"/>
            <a:ext cx="969963" cy="1601787"/>
            <a:chOff x="3079798" y="1981201"/>
            <a:chExt cx="1631998" cy="2694885"/>
          </a:xfrm>
        </p:grpSpPr>
        <p:cxnSp>
          <p:nvCxnSpPr>
            <p:cNvPr id="134" name="Straight Connector 133"/>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flipH="1">
              <a:off x="4201629" y="2878606"/>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420162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flipH="1">
              <a:off x="4201629" y="3773339"/>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p:cNvCxnSpPr/>
            <p:nvPr/>
          </p:nvCxnSpPr>
          <p:spPr>
            <a:xfrm>
              <a:off x="370749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p:cNvCxnSpPr/>
            <p:nvPr/>
          </p:nvCxnSpPr>
          <p:spPr>
            <a:xfrm rot="16200000">
              <a:off x="3393645" y="3026815"/>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77" name="Group 141"/>
          <p:cNvGrpSpPr>
            <a:grpSpLocks/>
          </p:cNvGrpSpPr>
          <p:nvPr/>
        </p:nvGrpSpPr>
        <p:grpSpPr bwMode="auto">
          <a:xfrm>
            <a:off x="6018213" y="4525963"/>
            <a:ext cx="969962" cy="1601787"/>
            <a:chOff x="3079798" y="1981201"/>
            <a:chExt cx="1631998" cy="2694885"/>
          </a:xfrm>
        </p:grpSpPr>
        <p:cxnSp>
          <p:nvCxnSpPr>
            <p:cNvPr id="143" name="Straight Connector 142"/>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78" name="Group 150"/>
          <p:cNvGrpSpPr>
            <a:grpSpLocks/>
          </p:cNvGrpSpPr>
          <p:nvPr/>
        </p:nvGrpSpPr>
        <p:grpSpPr bwMode="auto">
          <a:xfrm>
            <a:off x="2781300" y="1644650"/>
            <a:ext cx="4535488" cy="4014788"/>
            <a:chOff x="3851647" y="1427070"/>
            <a:chExt cx="4535195" cy="4014933"/>
          </a:xfrm>
        </p:grpSpPr>
        <p:sp>
          <p:nvSpPr>
            <p:cNvPr id="152" name="Oval 151"/>
            <p:cNvSpPr/>
            <p:nvPr/>
          </p:nvSpPr>
          <p:spPr>
            <a:xfrm>
              <a:off x="3851647" y="1436595"/>
              <a:ext cx="652421"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53" name="Oval 152"/>
            <p:cNvSpPr/>
            <p:nvPr/>
          </p:nvSpPr>
          <p:spPr>
            <a:xfrm>
              <a:off x="5145376" y="1427070"/>
              <a:ext cx="652420"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54" name="Oval 153"/>
            <p:cNvSpPr/>
            <p:nvPr/>
          </p:nvSpPr>
          <p:spPr>
            <a:xfrm>
              <a:off x="6440693" y="1436595"/>
              <a:ext cx="652420"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55" name="Oval 154"/>
            <p:cNvSpPr/>
            <p:nvPr/>
          </p:nvSpPr>
          <p:spPr>
            <a:xfrm>
              <a:off x="7734421" y="1427070"/>
              <a:ext cx="652421"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56" name="Oval 155"/>
            <p:cNvSpPr/>
            <p:nvPr/>
          </p:nvSpPr>
          <p:spPr>
            <a:xfrm>
              <a:off x="3851647" y="2555824"/>
              <a:ext cx="652421"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57" name="Oval 156"/>
            <p:cNvSpPr/>
            <p:nvPr/>
          </p:nvSpPr>
          <p:spPr>
            <a:xfrm>
              <a:off x="5145376" y="2546298"/>
              <a:ext cx="652420"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58" name="Oval 157"/>
            <p:cNvSpPr/>
            <p:nvPr/>
          </p:nvSpPr>
          <p:spPr>
            <a:xfrm>
              <a:off x="6440693" y="2555824"/>
              <a:ext cx="652420"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59" name="Oval 158"/>
            <p:cNvSpPr/>
            <p:nvPr/>
          </p:nvSpPr>
          <p:spPr>
            <a:xfrm>
              <a:off x="7734421" y="2546298"/>
              <a:ext cx="652421"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60" name="Oval 159"/>
            <p:cNvSpPr/>
            <p:nvPr/>
          </p:nvSpPr>
          <p:spPr>
            <a:xfrm>
              <a:off x="3851647" y="3668701"/>
              <a:ext cx="652421"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61" name="Oval 160"/>
            <p:cNvSpPr/>
            <p:nvPr/>
          </p:nvSpPr>
          <p:spPr>
            <a:xfrm>
              <a:off x="5145376" y="3657589"/>
              <a:ext cx="652420"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62" name="Oval 161"/>
            <p:cNvSpPr/>
            <p:nvPr/>
          </p:nvSpPr>
          <p:spPr>
            <a:xfrm>
              <a:off x="6440693" y="3668701"/>
              <a:ext cx="652420"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63" name="Oval 162"/>
            <p:cNvSpPr/>
            <p:nvPr/>
          </p:nvSpPr>
          <p:spPr>
            <a:xfrm>
              <a:off x="7734421" y="3657589"/>
              <a:ext cx="652421"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64" name="Oval 163"/>
            <p:cNvSpPr/>
            <p:nvPr/>
          </p:nvSpPr>
          <p:spPr>
            <a:xfrm>
              <a:off x="3851647" y="4789516"/>
              <a:ext cx="652421"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65" name="Oval 164"/>
            <p:cNvSpPr/>
            <p:nvPr/>
          </p:nvSpPr>
          <p:spPr>
            <a:xfrm>
              <a:off x="5145376" y="4779991"/>
              <a:ext cx="652420"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66" name="Oval 165"/>
            <p:cNvSpPr/>
            <p:nvPr/>
          </p:nvSpPr>
          <p:spPr>
            <a:xfrm>
              <a:off x="6440693" y="4789516"/>
              <a:ext cx="652420"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67" name="Oval 166"/>
            <p:cNvSpPr/>
            <p:nvPr/>
          </p:nvSpPr>
          <p:spPr>
            <a:xfrm>
              <a:off x="7734421" y="4779991"/>
              <a:ext cx="652421"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grpSp>
      <p:sp>
        <p:nvSpPr>
          <p:cNvPr id="168" name="TextBox 167"/>
          <p:cNvSpPr txBox="1"/>
          <p:nvPr/>
        </p:nvSpPr>
        <p:spPr>
          <a:xfrm>
            <a:off x="2732088" y="1727200"/>
            <a:ext cx="747712"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3.0V</a:t>
            </a:r>
          </a:p>
        </p:txBody>
      </p:sp>
      <p:sp>
        <p:nvSpPr>
          <p:cNvPr id="169" name="TextBox 168"/>
          <p:cNvSpPr txBox="1"/>
          <p:nvPr/>
        </p:nvSpPr>
        <p:spPr>
          <a:xfrm>
            <a:off x="4035425" y="1727200"/>
            <a:ext cx="747713"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3.8V</a:t>
            </a:r>
          </a:p>
        </p:txBody>
      </p:sp>
      <p:sp>
        <p:nvSpPr>
          <p:cNvPr id="170" name="TextBox 169"/>
          <p:cNvSpPr txBox="1"/>
          <p:nvPr/>
        </p:nvSpPr>
        <p:spPr>
          <a:xfrm>
            <a:off x="5322888" y="1727200"/>
            <a:ext cx="747712"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3.9V</a:t>
            </a:r>
          </a:p>
        </p:txBody>
      </p:sp>
      <p:sp>
        <p:nvSpPr>
          <p:cNvPr id="171" name="TextBox 170"/>
          <p:cNvSpPr txBox="1"/>
          <p:nvPr/>
        </p:nvSpPr>
        <p:spPr>
          <a:xfrm>
            <a:off x="6610350" y="1727200"/>
            <a:ext cx="747713"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4.8V</a:t>
            </a:r>
          </a:p>
        </p:txBody>
      </p:sp>
      <p:sp>
        <p:nvSpPr>
          <p:cNvPr id="172" name="TextBox 171"/>
          <p:cNvSpPr txBox="1"/>
          <p:nvPr/>
        </p:nvSpPr>
        <p:spPr>
          <a:xfrm>
            <a:off x="2732088" y="2863850"/>
            <a:ext cx="747712"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3.5V</a:t>
            </a:r>
          </a:p>
        </p:txBody>
      </p:sp>
      <p:sp>
        <p:nvSpPr>
          <p:cNvPr id="173" name="TextBox 172"/>
          <p:cNvSpPr txBox="1"/>
          <p:nvPr/>
        </p:nvSpPr>
        <p:spPr>
          <a:xfrm>
            <a:off x="4035425" y="2863850"/>
            <a:ext cx="747713"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2.9V</a:t>
            </a:r>
          </a:p>
        </p:txBody>
      </p:sp>
      <p:sp>
        <p:nvSpPr>
          <p:cNvPr id="174" name="TextBox 173"/>
          <p:cNvSpPr txBox="1"/>
          <p:nvPr/>
        </p:nvSpPr>
        <p:spPr>
          <a:xfrm>
            <a:off x="5322888" y="2863850"/>
            <a:ext cx="747712"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2.4V</a:t>
            </a:r>
          </a:p>
        </p:txBody>
      </p:sp>
      <p:sp>
        <p:nvSpPr>
          <p:cNvPr id="175" name="TextBox 174"/>
          <p:cNvSpPr txBox="1"/>
          <p:nvPr/>
        </p:nvSpPr>
        <p:spPr>
          <a:xfrm>
            <a:off x="6610350" y="2863850"/>
            <a:ext cx="747713"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2.1V</a:t>
            </a:r>
          </a:p>
        </p:txBody>
      </p:sp>
      <p:sp>
        <p:nvSpPr>
          <p:cNvPr id="176" name="TextBox 175"/>
          <p:cNvSpPr txBox="1"/>
          <p:nvPr/>
        </p:nvSpPr>
        <p:spPr>
          <a:xfrm>
            <a:off x="2733675" y="3976688"/>
            <a:ext cx="747713"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2.2V</a:t>
            </a:r>
          </a:p>
        </p:txBody>
      </p:sp>
      <p:sp>
        <p:nvSpPr>
          <p:cNvPr id="177" name="TextBox 176"/>
          <p:cNvSpPr txBox="1"/>
          <p:nvPr/>
        </p:nvSpPr>
        <p:spPr>
          <a:xfrm>
            <a:off x="4037013" y="3976688"/>
            <a:ext cx="747712"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4.3V</a:t>
            </a:r>
          </a:p>
        </p:txBody>
      </p:sp>
      <p:sp>
        <p:nvSpPr>
          <p:cNvPr id="178" name="TextBox 177"/>
          <p:cNvSpPr txBox="1"/>
          <p:nvPr/>
        </p:nvSpPr>
        <p:spPr>
          <a:xfrm>
            <a:off x="5324475" y="3976688"/>
            <a:ext cx="747713"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4.6V</a:t>
            </a:r>
          </a:p>
        </p:txBody>
      </p:sp>
      <p:sp>
        <p:nvSpPr>
          <p:cNvPr id="179" name="TextBox 178"/>
          <p:cNvSpPr txBox="1"/>
          <p:nvPr/>
        </p:nvSpPr>
        <p:spPr>
          <a:xfrm>
            <a:off x="6611938" y="3976688"/>
            <a:ext cx="747712"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1.8V</a:t>
            </a:r>
          </a:p>
        </p:txBody>
      </p:sp>
      <p:sp>
        <p:nvSpPr>
          <p:cNvPr id="180" name="TextBox 179"/>
          <p:cNvSpPr txBox="1"/>
          <p:nvPr/>
        </p:nvSpPr>
        <p:spPr>
          <a:xfrm>
            <a:off x="2732088" y="5097463"/>
            <a:ext cx="747712"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3.5V</a:t>
            </a:r>
          </a:p>
        </p:txBody>
      </p:sp>
      <p:sp>
        <p:nvSpPr>
          <p:cNvPr id="181" name="TextBox 180"/>
          <p:cNvSpPr txBox="1"/>
          <p:nvPr/>
        </p:nvSpPr>
        <p:spPr>
          <a:xfrm>
            <a:off x="4035425" y="5097463"/>
            <a:ext cx="747713"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2.3V</a:t>
            </a:r>
          </a:p>
        </p:txBody>
      </p:sp>
      <p:sp>
        <p:nvSpPr>
          <p:cNvPr id="182" name="TextBox 181"/>
          <p:cNvSpPr txBox="1"/>
          <p:nvPr/>
        </p:nvSpPr>
        <p:spPr>
          <a:xfrm>
            <a:off x="5322888" y="5097463"/>
            <a:ext cx="747712"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1.9V</a:t>
            </a:r>
          </a:p>
        </p:txBody>
      </p:sp>
      <p:sp>
        <p:nvSpPr>
          <p:cNvPr id="183" name="TextBox 182"/>
          <p:cNvSpPr txBox="1"/>
          <p:nvPr/>
        </p:nvSpPr>
        <p:spPr>
          <a:xfrm>
            <a:off x="6610350" y="5097463"/>
            <a:ext cx="747713"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4.3V</a:t>
            </a:r>
          </a:p>
        </p:txBody>
      </p:sp>
      <p:sp>
        <p:nvSpPr>
          <p:cNvPr id="188" name="TextBox 187"/>
          <p:cNvSpPr txBox="1"/>
          <p:nvPr/>
        </p:nvSpPr>
        <p:spPr>
          <a:xfrm>
            <a:off x="990600" y="6396038"/>
            <a:ext cx="7478713" cy="461962"/>
          </a:xfrm>
          <a:prstGeom prst="rect">
            <a:avLst/>
          </a:prstGeom>
          <a:noFill/>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FF"/>
                </a:solidFill>
                <a:effectLst/>
                <a:uLnTx/>
                <a:uFillTx/>
                <a:latin typeface="Calibri"/>
                <a:ea typeface="ＭＳ Ｐゴシック" charset="0"/>
                <a:cs typeface="ＭＳ Ｐゴシック" charset="0"/>
              </a:rPr>
              <a:t>Repeatedly read page 3 (or any page other than page 2)</a:t>
            </a:r>
          </a:p>
        </p:txBody>
      </p:sp>
      <p:sp>
        <p:nvSpPr>
          <p:cNvPr id="275496" name="Slide Number Placeholder 188"/>
          <p:cNvSpPr>
            <a:spLocks noGrp="1"/>
          </p:cNvSpPr>
          <p:nvPr>
            <p:ph type="sldNum" sz="quarter" idx="12"/>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8C8181F-60E9-2445-9F07-EED147A49496}" type="slidenum">
              <a:rPr kumimoji="0" lang="en-US" sz="1200" b="0" i="0" u="none" strike="noStrike" kern="1200" cap="none" spc="0" normalizeH="0" baseline="0" noProof="0">
                <a:ln>
                  <a:noFill/>
                </a:ln>
                <a:solidFill>
                  <a:srgbClr val="898989"/>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361</a:t>
            </a:fld>
            <a:endParaRPr kumimoji="0" lang="en-US" sz="1200" b="0" i="0" u="none" strike="noStrike" kern="1200" cap="none" spc="0" normalizeH="0" baseline="0" noProof="0">
              <a:ln>
                <a:noFill/>
              </a:ln>
              <a:solidFill>
                <a:srgbClr val="898989"/>
              </a:solidFill>
              <a:effectLst/>
              <a:uLnTx/>
              <a:uFillTx/>
              <a:latin typeface="Calibri" charset="0"/>
              <a:ea typeface="ＭＳ Ｐゴシック" charset="0"/>
            </a:endParaRPr>
          </a:p>
        </p:txBody>
      </p:sp>
      <p:sp>
        <p:nvSpPr>
          <p:cNvPr id="194" name="Rectangle 193"/>
          <p:cNvSpPr/>
          <p:nvPr/>
        </p:nvSpPr>
        <p:spPr>
          <a:xfrm>
            <a:off x="1676400" y="3875088"/>
            <a:ext cx="6096000" cy="6588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a:ea typeface="+mn-ea"/>
                <a:cs typeface="+mn-cs"/>
              </a:rPr>
              <a:t>Read (2.5V)</a:t>
            </a:r>
          </a:p>
        </p:txBody>
      </p:sp>
      <p:sp>
        <p:nvSpPr>
          <p:cNvPr id="195" name="Rectangle 194"/>
          <p:cNvSpPr/>
          <p:nvPr/>
        </p:nvSpPr>
        <p:spPr>
          <a:xfrm>
            <a:off x="1676400" y="2767013"/>
            <a:ext cx="6096000" cy="6588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a:ea typeface="+mn-ea"/>
                <a:cs typeface="+mn-cs"/>
              </a:rPr>
              <a:t>Pass (5V)</a:t>
            </a:r>
          </a:p>
        </p:txBody>
      </p:sp>
      <p:sp>
        <p:nvSpPr>
          <p:cNvPr id="196" name="Rectangle 195"/>
          <p:cNvSpPr/>
          <p:nvPr/>
        </p:nvSpPr>
        <p:spPr>
          <a:xfrm>
            <a:off x="1676400" y="1646238"/>
            <a:ext cx="6096000" cy="6588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a:ea typeface="+mn-ea"/>
                <a:cs typeface="+mn-cs"/>
              </a:rPr>
              <a:t>Pass (5V)</a:t>
            </a:r>
          </a:p>
        </p:txBody>
      </p:sp>
      <p:sp>
        <p:nvSpPr>
          <p:cNvPr id="197" name="Rectangle 196"/>
          <p:cNvSpPr/>
          <p:nvPr/>
        </p:nvSpPr>
        <p:spPr>
          <a:xfrm>
            <a:off x="1676400" y="4995863"/>
            <a:ext cx="6096000" cy="6604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a:ea typeface="+mn-ea"/>
                <a:cs typeface="+mn-cs"/>
              </a:rPr>
              <a:t>Pass (5V)</a:t>
            </a:r>
          </a:p>
        </p:txBody>
      </p:sp>
      <p:grpSp>
        <p:nvGrpSpPr>
          <p:cNvPr id="187" name="Group 186"/>
          <p:cNvGrpSpPr>
            <a:grpSpLocks/>
          </p:cNvGrpSpPr>
          <p:nvPr/>
        </p:nvGrpSpPr>
        <p:grpSpPr bwMode="auto">
          <a:xfrm>
            <a:off x="5473700" y="1643063"/>
            <a:ext cx="588963" cy="4011612"/>
            <a:chOff x="5474003" y="1643758"/>
            <a:chExt cx="588273" cy="4010786"/>
          </a:xfrm>
        </p:grpSpPr>
        <p:sp>
          <p:nvSpPr>
            <p:cNvPr id="186" name="Lightning Bolt 185"/>
            <p:cNvSpPr/>
            <p:nvPr/>
          </p:nvSpPr>
          <p:spPr>
            <a:xfrm>
              <a:off x="5474003" y="1643758"/>
              <a:ext cx="523261" cy="657090"/>
            </a:xfrm>
            <a:prstGeom prst="lightningBol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3" name="Lightning Bolt 192"/>
            <p:cNvSpPr/>
            <p:nvPr/>
          </p:nvSpPr>
          <p:spPr>
            <a:xfrm>
              <a:off x="5493031" y="2762715"/>
              <a:ext cx="524847" cy="657090"/>
            </a:xfrm>
            <a:prstGeom prst="lightningBol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9" name="Lightning Bolt 198"/>
            <p:cNvSpPr/>
            <p:nvPr/>
          </p:nvSpPr>
          <p:spPr>
            <a:xfrm>
              <a:off x="5539015" y="4997454"/>
              <a:ext cx="523261" cy="657090"/>
            </a:xfrm>
            <a:prstGeom prst="lightningBol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16" name="TextBox 215"/>
          <p:cNvSpPr txBox="1"/>
          <p:nvPr/>
        </p:nvSpPr>
        <p:spPr>
          <a:xfrm>
            <a:off x="7772400" y="1762125"/>
            <a:ext cx="1004888"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Page 1</a:t>
            </a:r>
          </a:p>
        </p:txBody>
      </p:sp>
      <p:sp>
        <p:nvSpPr>
          <p:cNvPr id="217" name="TextBox 216"/>
          <p:cNvSpPr txBox="1"/>
          <p:nvPr/>
        </p:nvSpPr>
        <p:spPr>
          <a:xfrm>
            <a:off x="7772400" y="2873375"/>
            <a:ext cx="1004888"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Page 2</a:t>
            </a:r>
          </a:p>
        </p:txBody>
      </p:sp>
      <p:sp>
        <p:nvSpPr>
          <p:cNvPr id="218" name="TextBox 217"/>
          <p:cNvSpPr txBox="1"/>
          <p:nvPr/>
        </p:nvSpPr>
        <p:spPr>
          <a:xfrm>
            <a:off x="7772400" y="4010025"/>
            <a:ext cx="1004888"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Page 3</a:t>
            </a:r>
          </a:p>
        </p:txBody>
      </p:sp>
      <p:sp>
        <p:nvSpPr>
          <p:cNvPr id="219" name="TextBox 218"/>
          <p:cNvSpPr txBox="1"/>
          <p:nvPr/>
        </p:nvSpPr>
        <p:spPr>
          <a:xfrm>
            <a:off x="7772400" y="5100638"/>
            <a:ext cx="1004888"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Page 4</a:t>
            </a:r>
          </a:p>
        </p:txBody>
      </p:sp>
      <p:sp>
        <p:nvSpPr>
          <p:cNvPr id="198" name="Rectangle 197"/>
          <p:cNvSpPr/>
          <p:nvPr/>
        </p:nvSpPr>
        <p:spPr>
          <a:xfrm>
            <a:off x="2655888" y="6146800"/>
            <a:ext cx="4757737" cy="32702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Tree>
    <p:custDataLst>
      <p:tags r:id="rId1"/>
    </p:custDataLst>
    <p:extLst>
      <p:ext uri="{BB962C8B-B14F-4D97-AF65-F5344CB8AC3E}">
        <p14:creationId xmlns:p14="http://schemas.microsoft.com/office/powerpoint/2010/main" val="1207908609"/>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88"/>
                                        </p:tgtEl>
                                        <p:attrNameLst>
                                          <p:attrName>style.visibility</p:attrName>
                                        </p:attrNameLst>
                                      </p:cBhvr>
                                      <p:to>
                                        <p:strVal val="visible"/>
                                      </p:to>
                                    </p:set>
                                    <p:animEffect transition="in" filter="fade">
                                      <p:cBhvr>
                                        <p:cTn id="7" dur="500"/>
                                        <p:tgtEl>
                                          <p:spTgt spid="18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97"/>
                                        </p:tgtEl>
                                        <p:attrNameLst>
                                          <p:attrName>style.visibility</p:attrName>
                                        </p:attrNameLst>
                                      </p:cBhvr>
                                      <p:to>
                                        <p:strVal val="visible"/>
                                      </p:to>
                                    </p:set>
                                    <p:animEffect transition="in" filter="fade">
                                      <p:cBhvr>
                                        <p:cTn id="12" dur="500"/>
                                        <p:tgtEl>
                                          <p:spTgt spid="197"/>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195"/>
                                        </p:tgtEl>
                                        <p:attrNameLst>
                                          <p:attrName>style.visibility</p:attrName>
                                        </p:attrNameLst>
                                      </p:cBhvr>
                                      <p:to>
                                        <p:strVal val="visible"/>
                                      </p:to>
                                    </p:set>
                                    <p:animEffect transition="in" filter="fade">
                                      <p:cBhvr>
                                        <p:cTn id="15" dur="500"/>
                                        <p:tgtEl>
                                          <p:spTgt spid="195"/>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96"/>
                                        </p:tgtEl>
                                        <p:attrNameLst>
                                          <p:attrName>style.visibility</p:attrName>
                                        </p:attrNameLst>
                                      </p:cBhvr>
                                      <p:to>
                                        <p:strVal val="visible"/>
                                      </p:to>
                                    </p:set>
                                    <p:animEffect transition="in" filter="fade">
                                      <p:cBhvr>
                                        <p:cTn id="18" dur="500"/>
                                        <p:tgtEl>
                                          <p:spTgt spid="196"/>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94"/>
                                        </p:tgtEl>
                                        <p:attrNameLst>
                                          <p:attrName>style.visibility</p:attrName>
                                        </p:attrNameLst>
                                      </p:cBhvr>
                                      <p:to>
                                        <p:strVal val="visible"/>
                                      </p:to>
                                    </p:set>
                                    <p:animEffect transition="in" filter="fade">
                                      <p:cBhvr>
                                        <p:cTn id="21" dur="500"/>
                                        <p:tgtEl>
                                          <p:spTgt spid="194"/>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xit" presetSubtype="0" fill="hold" grpId="1" nodeType="clickEffect">
                                  <p:stCondLst>
                                    <p:cond delay="0"/>
                                  </p:stCondLst>
                                  <p:childTnLst>
                                    <p:animEffect transition="out" filter="fade">
                                      <p:cBhvr>
                                        <p:cTn id="25" dur="500"/>
                                        <p:tgtEl>
                                          <p:spTgt spid="197"/>
                                        </p:tgtEl>
                                      </p:cBhvr>
                                    </p:animEffect>
                                    <p:set>
                                      <p:cBhvr>
                                        <p:cTn id="26" dur="1" fill="hold">
                                          <p:stCondLst>
                                            <p:cond delay="499"/>
                                          </p:stCondLst>
                                        </p:cTn>
                                        <p:tgtEl>
                                          <p:spTgt spid="197"/>
                                        </p:tgtEl>
                                        <p:attrNameLst>
                                          <p:attrName>style.visibility</p:attrName>
                                        </p:attrNameLst>
                                      </p:cBhvr>
                                      <p:to>
                                        <p:strVal val="hidden"/>
                                      </p:to>
                                    </p:set>
                                  </p:childTnLst>
                                </p:cTn>
                              </p:par>
                              <p:par>
                                <p:cTn id="27" presetID="10" presetClass="exit" presetSubtype="0" fill="hold" grpId="1" nodeType="withEffect">
                                  <p:stCondLst>
                                    <p:cond delay="0"/>
                                  </p:stCondLst>
                                  <p:childTnLst>
                                    <p:animEffect transition="out" filter="fade">
                                      <p:cBhvr>
                                        <p:cTn id="28" dur="500"/>
                                        <p:tgtEl>
                                          <p:spTgt spid="195"/>
                                        </p:tgtEl>
                                      </p:cBhvr>
                                    </p:animEffect>
                                    <p:set>
                                      <p:cBhvr>
                                        <p:cTn id="29" dur="1" fill="hold">
                                          <p:stCondLst>
                                            <p:cond delay="499"/>
                                          </p:stCondLst>
                                        </p:cTn>
                                        <p:tgtEl>
                                          <p:spTgt spid="195"/>
                                        </p:tgtEl>
                                        <p:attrNameLst>
                                          <p:attrName>style.visibility</p:attrName>
                                        </p:attrNameLst>
                                      </p:cBhvr>
                                      <p:to>
                                        <p:strVal val="hidden"/>
                                      </p:to>
                                    </p:set>
                                  </p:childTnLst>
                                </p:cTn>
                              </p:par>
                              <p:par>
                                <p:cTn id="30" presetID="10" presetClass="exit" presetSubtype="0" fill="hold" grpId="1" nodeType="withEffect">
                                  <p:stCondLst>
                                    <p:cond delay="0"/>
                                  </p:stCondLst>
                                  <p:childTnLst>
                                    <p:animEffect transition="out" filter="fade">
                                      <p:cBhvr>
                                        <p:cTn id="31" dur="500"/>
                                        <p:tgtEl>
                                          <p:spTgt spid="196"/>
                                        </p:tgtEl>
                                      </p:cBhvr>
                                    </p:animEffect>
                                    <p:set>
                                      <p:cBhvr>
                                        <p:cTn id="32" dur="1" fill="hold">
                                          <p:stCondLst>
                                            <p:cond delay="499"/>
                                          </p:stCondLst>
                                        </p:cTn>
                                        <p:tgtEl>
                                          <p:spTgt spid="196"/>
                                        </p:tgtEl>
                                        <p:attrNameLst>
                                          <p:attrName>style.visibility</p:attrName>
                                        </p:attrNameLst>
                                      </p:cBhvr>
                                      <p:to>
                                        <p:strVal val="hidden"/>
                                      </p:to>
                                    </p:set>
                                  </p:childTnLst>
                                </p:cTn>
                              </p:par>
                              <p:par>
                                <p:cTn id="33" presetID="10" presetClass="exit" presetSubtype="0" fill="hold" grpId="1" nodeType="withEffect">
                                  <p:stCondLst>
                                    <p:cond delay="0"/>
                                  </p:stCondLst>
                                  <p:childTnLst>
                                    <p:animEffect transition="out" filter="fade">
                                      <p:cBhvr>
                                        <p:cTn id="34" dur="500"/>
                                        <p:tgtEl>
                                          <p:spTgt spid="194"/>
                                        </p:tgtEl>
                                      </p:cBhvr>
                                    </p:animEffect>
                                    <p:set>
                                      <p:cBhvr>
                                        <p:cTn id="35" dur="1" fill="hold">
                                          <p:stCondLst>
                                            <p:cond delay="499"/>
                                          </p:stCondLst>
                                        </p:cTn>
                                        <p:tgtEl>
                                          <p:spTgt spid="194"/>
                                        </p:tgtEl>
                                        <p:attrNameLst>
                                          <p:attrName>style.visibility</p:attrName>
                                        </p:attrNameLst>
                                      </p:cBhvr>
                                      <p:to>
                                        <p:strVal val="hidden"/>
                                      </p:to>
                                    </p:set>
                                  </p:childTnLst>
                                </p:cTn>
                              </p:par>
                            </p:childTnLst>
                          </p:cTn>
                        </p:par>
                        <p:par>
                          <p:cTn id="36" fill="hold" nodeType="afterGroup">
                            <p:stCondLst>
                              <p:cond delay="500"/>
                            </p:stCondLst>
                            <p:childTnLst>
                              <p:par>
                                <p:cTn id="37" presetID="10" presetClass="entr" presetSubtype="0" fill="hold" grpId="2" nodeType="afterEffect">
                                  <p:stCondLst>
                                    <p:cond delay="0"/>
                                  </p:stCondLst>
                                  <p:childTnLst>
                                    <p:set>
                                      <p:cBhvr>
                                        <p:cTn id="38" dur="1" fill="hold">
                                          <p:stCondLst>
                                            <p:cond delay="0"/>
                                          </p:stCondLst>
                                        </p:cTn>
                                        <p:tgtEl>
                                          <p:spTgt spid="197"/>
                                        </p:tgtEl>
                                        <p:attrNameLst>
                                          <p:attrName>style.visibility</p:attrName>
                                        </p:attrNameLst>
                                      </p:cBhvr>
                                      <p:to>
                                        <p:strVal val="visible"/>
                                      </p:to>
                                    </p:set>
                                    <p:animEffect transition="in" filter="fade">
                                      <p:cBhvr>
                                        <p:cTn id="39" dur="500"/>
                                        <p:tgtEl>
                                          <p:spTgt spid="197"/>
                                        </p:tgtEl>
                                      </p:cBhvr>
                                    </p:animEffect>
                                  </p:childTnLst>
                                </p:cTn>
                              </p:par>
                              <p:par>
                                <p:cTn id="40" presetID="10" presetClass="entr" presetSubtype="0" fill="hold" grpId="2" nodeType="withEffect">
                                  <p:stCondLst>
                                    <p:cond delay="0"/>
                                  </p:stCondLst>
                                  <p:childTnLst>
                                    <p:set>
                                      <p:cBhvr>
                                        <p:cTn id="41" dur="1" fill="hold">
                                          <p:stCondLst>
                                            <p:cond delay="0"/>
                                          </p:stCondLst>
                                        </p:cTn>
                                        <p:tgtEl>
                                          <p:spTgt spid="195"/>
                                        </p:tgtEl>
                                        <p:attrNameLst>
                                          <p:attrName>style.visibility</p:attrName>
                                        </p:attrNameLst>
                                      </p:cBhvr>
                                      <p:to>
                                        <p:strVal val="visible"/>
                                      </p:to>
                                    </p:set>
                                    <p:animEffect transition="in" filter="fade">
                                      <p:cBhvr>
                                        <p:cTn id="42" dur="500"/>
                                        <p:tgtEl>
                                          <p:spTgt spid="195"/>
                                        </p:tgtEl>
                                      </p:cBhvr>
                                    </p:animEffect>
                                  </p:childTnLst>
                                </p:cTn>
                              </p:par>
                              <p:par>
                                <p:cTn id="43" presetID="10" presetClass="entr" presetSubtype="0" fill="hold" grpId="2" nodeType="withEffect">
                                  <p:stCondLst>
                                    <p:cond delay="0"/>
                                  </p:stCondLst>
                                  <p:childTnLst>
                                    <p:set>
                                      <p:cBhvr>
                                        <p:cTn id="44" dur="1" fill="hold">
                                          <p:stCondLst>
                                            <p:cond delay="0"/>
                                          </p:stCondLst>
                                        </p:cTn>
                                        <p:tgtEl>
                                          <p:spTgt spid="196"/>
                                        </p:tgtEl>
                                        <p:attrNameLst>
                                          <p:attrName>style.visibility</p:attrName>
                                        </p:attrNameLst>
                                      </p:cBhvr>
                                      <p:to>
                                        <p:strVal val="visible"/>
                                      </p:to>
                                    </p:set>
                                    <p:animEffect transition="in" filter="fade">
                                      <p:cBhvr>
                                        <p:cTn id="45" dur="500"/>
                                        <p:tgtEl>
                                          <p:spTgt spid="196"/>
                                        </p:tgtEl>
                                      </p:cBhvr>
                                    </p:animEffect>
                                  </p:childTnLst>
                                </p:cTn>
                              </p:par>
                              <p:par>
                                <p:cTn id="46" presetID="10" presetClass="entr" presetSubtype="0" fill="hold" grpId="2" nodeType="withEffect">
                                  <p:stCondLst>
                                    <p:cond delay="0"/>
                                  </p:stCondLst>
                                  <p:childTnLst>
                                    <p:set>
                                      <p:cBhvr>
                                        <p:cTn id="47" dur="1" fill="hold">
                                          <p:stCondLst>
                                            <p:cond delay="0"/>
                                          </p:stCondLst>
                                        </p:cTn>
                                        <p:tgtEl>
                                          <p:spTgt spid="194"/>
                                        </p:tgtEl>
                                        <p:attrNameLst>
                                          <p:attrName>style.visibility</p:attrName>
                                        </p:attrNameLst>
                                      </p:cBhvr>
                                      <p:to>
                                        <p:strVal val="visible"/>
                                      </p:to>
                                    </p:set>
                                    <p:animEffect transition="in" filter="fade">
                                      <p:cBhvr>
                                        <p:cTn id="48" dur="500"/>
                                        <p:tgtEl>
                                          <p:spTgt spid="194"/>
                                        </p:tgtEl>
                                      </p:cBhvr>
                                    </p:animEffect>
                                  </p:childTnLst>
                                </p:cTn>
                              </p:par>
                            </p:childTnLst>
                          </p:cTn>
                        </p:par>
                        <p:par>
                          <p:cTn id="49" fill="hold" nodeType="afterGroup">
                            <p:stCondLst>
                              <p:cond delay="1000"/>
                            </p:stCondLst>
                            <p:childTnLst>
                              <p:par>
                                <p:cTn id="50" presetID="10" presetClass="exit" presetSubtype="0" fill="hold" grpId="3" nodeType="afterEffect">
                                  <p:stCondLst>
                                    <p:cond delay="0"/>
                                  </p:stCondLst>
                                  <p:childTnLst>
                                    <p:animEffect transition="out" filter="fade">
                                      <p:cBhvr>
                                        <p:cTn id="51" dur="500"/>
                                        <p:tgtEl>
                                          <p:spTgt spid="197"/>
                                        </p:tgtEl>
                                      </p:cBhvr>
                                    </p:animEffect>
                                    <p:set>
                                      <p:cBhvr>
                                        <p:cTn id="52" dur="1" fill="hold">
                                          <p:stCondLst>
                                            <p:cond delay="499"/>
                                          </p:stCondLst>
                                        </p:cTn>
                                        <p:tgtEl>
                                          <p:spTgt spid="197"/>
                                        </p:tgtEl>
                                        <p:attrNameLst>
                                          <p:attrName>style.visibility</p:attrName>
                                        </p:attrNameLst>
                                      </p:cBhvr>
                                      <p:to>
                                        <p:strVal val="hidden"/>
                                      </p:to>
                                    </p:set>
                                  </p:childTnLst>
                                </p:cTn>
                              </p:par>
                              <p:par>
                                <p:cTn id="53" presetID="10" presetClass="exit" presetSubtype="0" fill="hold" grpId="3" nodeType="withEffect">
                                  <p:stCondLst>
                                    <p:cond delay="0"/>
                                  </p:stCondLst>
                                  <p:childTnLst>
                                    <p:animEffect transition="out" filter="fade">
                                      <p:cBhvr>
                                        <p:cTn id="54" dur="500"/>
                                        <p:tgtEl>
                                          <p:spTgt spid="195"/>
                                        </p:tgtEl>
                                      </p:cBhvr>
                                    </p:animEffect>
                                    <p:set>
                                      <p:cBhvr>
                                        <p:cTn id="55" dur="1" fill="hold">
                                          <p:stCondLst>
                                            <p:cond delay="499"/>
                                          </p:stCondLst>
                                        </p:cTn>
                                        <p:tgtEl>
                                          <p:spTgt spid="195"/>
                                        </p:tgtEl>
                                        <p:attrNameLst>
                                          <p:attrName>style.visibility</p:attrName>
                                        </p:attrNameLst>
                                      </p:cBhvr>
                                      <p:to>
                                        <p:strVal val="hidden"/>
                                      </p:to>
                                    </p:set>
                                  </p:childTnLst>
                                </p:cTn>
                              </p:par>
                              <p:par>
                                <p:cTn id="56" presetID="10" presetClass="exit" presetSubtype="0" fill="hold" grpId="3" nodeType="withEffect">
                                  <p:stCondLst>
                                    <p:cond delay="0"/>
                                  </p:stCondLst>
                                  <p:childTnLst>
                                    <p:animEffect transition="out" filter="fade">
                                      <p:cBhvr>
                                        <p:cTn id="57" dur="500"/>
                                        <p:tgtEl>
                                          <p:spTgt spid="196"/>
                                        </p:tgtEl>
                                      </p:cBhvr>
                                    </p:animEffect>
                                    <p:set>
                                      <p:cBhvr>
                                        <p:cTn id="58" dur="1" fill="hold">
                                          <p:stCondLst>
                                            <p:cond delay="499"/>
                                          </p:stCondLst>
                                        </p:cTn>
                                        <p:tgtEl>
                                          <p:spTgt spid="196"/>
                                        </p:tgtEl>
                                        <p:attrNameLst>
                                          <p:attrName>style.visibility</p:attrName>
                                        </p:attrNameLst>
                                      </p:cBhvr>
                                      <p:to>
                                        <p:strVal val="hidden"/>
                                      </p:to>
                                    </p:set>
                                  </p:childTnLst>
                                </p:cTn>
                              </p:par>
                              <p:par>
                                <p:cTn id="59" presetID="10" presetClass="exit" presetSubtype="0" fill="hold" grpId="3" nodeType="withEffect">
                                  <p:stCondLst>
                                    <p:cond delay="0"/>
                                  </p:stCondLst>
                                  <p:childTnLst>
                                    <p:animEffect transition="out" filter="fade">
                                      <p:cBhvr>
                                        <p:cTn id="60" dur="500"/>
                                        <p:tgtEl>
                                          <p:spTgt spid="194"/>
                                        </p:tgtEl>
                                      </p:cBhvr>
                                    </p:animEffect>
                                    <p:set>
                                      <p:cBhvr>
                                        <p:cTn id="61" dur="1" fill="hold">
                                          <p:stCondLst>
                                            <p:cond delay="499"/>
                                          </p:stCondLst>
                                        </p:cTn>
                                        <p:tgtEl>
                                          <p:spTgt spid="194"/>
                                        </p:tgtEl>
                                        <p:attrNameLst>
                                          <p:attrName>style.visibility</p:attrName>
                                        </p:attrNameLst>
                                      </p:cBhvr>
                                      <p:to>
                                        <p:strVal val="hidden"/>
                                      </p:to>
                                    </p:set>
                                  </p:childTnLst>
                                </p:cTn>
                              </p:par>
                            </p:childTnLst>
                          </p:cTn>
                        </p:par>
                        <p:par>
                          <p:cTn id="62" fill="hold" nodeType="afterGroup">
                            <p:stCondLst>
                              <p:cond delay="1500"/>
                            </p:stCondLst>
                            <p:childTnLst>
                              <p:par>
                                <p:cTn id="63" presetID="10" presetClass="entr" presetSubtype="0" fill="hold" grpId="4" nodeType="afterEffect">
                                  <p:stCondLst>
                                    <p:cond delay="0"/>
                                  </p:stCondLst>
                                  <p:childTnLst>
                                    <p:set>
                                      <p:cBhvr>
                                        <p:cTn id="64" dur="1" fill="hold">
                                          <p:stCondLst>
                                            <p:cond delay="0"/>
                                          </p:stCondLst>
                                        </p:cTn>
                                        <p:tgtEl>
                                          <p:spTgt spid="197"/>
                                        </p:tgtEl>
                                        <p:attrNameLst>
                                          <p:attrName>style.visibility</p:attrName>
                                        </p:attrNameLst>
                                      </p:cBhvr>
                                      <p:to>
                                        <p:strVal val="visible"/>
                                      </p:to>
                                    </p:set>
                                    <p:animEffect transition="in" filter="fade">
                                      <p:cBhvr>
                                        <p:cTn id="65" dur="500"/>
                                        <p:tgtEl>
                                          <p:spTgt spid="197"/>
                                        </p:tgtEl>
                                      </p:cBhvr>
                                    </p:animEffect>
                                  </p:childTnLst>
                                </p:cTn>
                              </p:par>
                              <p:par>
                                <p:cTn id="66" presetID="10" presetClass="entr" presetSubtype="0" fill="hold" grpId="4" nodeType="withEffect">
                                  <p:stCondLst>
                                    <p:cond delay="0"/>
                                  </p:stCondLst>
                                  <p:childTnLst>
                                    <p:set>
                                      <p:cBhvr>
                                        <p:cTn id="67" dur="1" fill="hold">
                                          <p:stCondLst>
                                            <p:cond delay="0"/>
                                          </p:stCondLst>
                                        </p:cTn>
                                        <p:tgtEl>
                                          <p:spTgt spid="195"/>
                                        </p:tgtEl>
                                        <p:attrNameLst>
                                          <p:attrName>style.visibility</p:attrName>
                                        </p:attrNameLst>
                                      </p:cBhvr>
                                      <p:to>
                                        <p:strVal val="visible"/>
                                      </p:to>
                                    </p:set>
                                    <p:animEffect transition="in" filter="fade">
                                      <p:cBhvr>
                                        <p:cTn id="68" dur="500"/>
                                        <p:tgtEl>
                                          <p:spTgt spid="195"/>
                                        </p:tgtEl>
                                      </p:cBhvr>
                                    </p:animEffect>
                                  </p:childTnLst>
                                </p:cTn>
                              </p:par>
                              <p:par>
                                <p:cTn id="69" presetID="10" presetClass="entr" presetSubtype="0" fill="hold" grpId="4" nodeType="withEffect">
                                  <p:stCondLst>
                                    <p:cond delay="0"/>
                                  </p:stCondLst>
                                  <p:childTnLst>
                                    <p:set>
                                      <p:cBhvr>
                                        <p:cTn id="70" dur="1" fill="hold">
                                          <p:stCondLst>
                                            <p:cond delay="0"/>
                                          </p:stCondLst>
                                        </p:cTn>
                                        <p:tgtEl>
                                          <p:spTgt spid="196"/>
                                        </p:tgtEl>
                                        <p:attrNameLst>
                                          <p:attrName>style.visibility</p:attrName>
                                        </p:attrNameLst>
                                      </p:cBhvr>
                                      <p:to>
                                        <p:strVal val="visible"/>
                                      </p:to>
                                    </p:set>
                                    <p:animEffect transition="in" filter="fade">
                                      <p:cBhvr>
                                        <p:cTn id="71" dur="500"/>
                                        <p:tgtEl>
                                          <p:spTgt spid="196"/>
                                        </p:tgtEl>
                                      </p:cBhvr>
                                    </p:animEffect>
                                  </p:childTnLst>
                                </p:cTn>
                              </p:par>
                              <p:par>
                                <p:cTn id="72" presetID="10" presetClass="entr" presetSubtype="0" fill="hold" grpId="4" nodeType="withEffect">
                                  <p:stCondLst>
                                    <p:cond delay="0"/>
                                  </p:stCondLst>
                                  <p:childTnLst>
                                    <p:set>
                                      <p:cBhvr>
                                        <p:cTn id="73" dur="1" fill="hold">
                                          <p:stCondLst>
                                            <p:cond delay="0"/>
                                          </p:stCondLst>
                                        </p:cTn>
                                        <p:tgtEl>
                                          <p:spTgt spid="194"/>
                                        </p:tgtEl>
                                        <p:attrNameLst>
                                          <p:attrName>style.visibility</p:attrName>
                                        </p:attrNameLst>
                                      </p:cBhvr>
                                      <p:to>
                                        <p:strVal val="visible"/>
                                      </p:to>
                                    </p:set>
                                    <p:animEffect transition="in" filter="fade">
                                      <p:cBhvr>
                                        <p:cTn id="74" dur="500"/>
                                        <p:tgtEl>
                                          <p:spTgt spid="194"/>
                                        </p:tgtEl>
                                      </p:cBhvr>
                                    </p:animEffect>
                                  </p:childTnLst>
                                </p:cTn>
                              </p:par>
                            </p:childTnLst>
                          </p:cTn>
                        </p:par>
                        <p:par>
                          <p:cTn id="75" fill="hold" nodeType="afterGroup">
                            <p:stCondLst>
                              <p:cond delay="2000"/>
                            </p:stCondLst>
                            <p:childTnLst>
                              <p:par>
                                <p:cTn id="76" presetID="10" presetClass="entr" presetSubtype="0" fill="hold" nodeType="afterEffect">
                                  <p:stCondLst>
                                    <p:cond delay="0"/>
                                  </p:stCondLst>
                                  <p:childTnLst>
                                    <p:set>
                                      <p:cBhvr>
                                        <p:cTn id="77" dur="1" fill="hold">
                                          <p:stCondLst>
                                            <p:cond delay="0"/>
                                          </p:stCondLst>
                                        </p:cTn>
                                        <p:tgtEl>
                                          <p:spTgt spid="187"/>
                                        </p:tgtEl>
                                        <p:attrNameLst>
                                          <p:attrName>style.visibility</p:attrName>
                                        </p:attrNameLst>
                                      </p:cBhvr>
                                      <p:to>
                                        <p:strVal val="visible"/>
                                      </p:to>
                                    </p:set>
                                    <p:animEffect transition="in" filter="fade">
                                      <p:cBhvr>
                                        <p:cTn id="78" dur="500"/>
                                        <p:tgtEl>
                                          <p:spTgt spid="1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8" grpId="0"/>
      <p:bldP spid="194" grpId="0" animBg="1"/>
      <p:bldP spid="194" grpId="1" animBg="1"/>
      <p:bldP spid="194" grpId="2" animBg="1"/>
      <p:bldP spid="194" grpId="3" animBg="1"/>
      <p:bldP spid="194" grpId="4" animBg="1"/>
      <p:bldP spid="195" grpId="0" animBg="1"/>
      <p:bldP spid="195" grpId="1" animBg="1"/>
      <p:bldP spid="195" grpId="2" animBg="1"/>
      <p:bldP spid="195" grpId="3" animBg="1"/>
      <p:bldP spid="195" grpId="4" animBg="1"/>
      <p:bldP spid="196" grpId="0" animBg="1"/>
      <p:bldP spid="196" grpId="1" animBg="1"/>
      <p:bldP spid="196" grpId="2" animBg="1"/>
      <p:bldP spid="196" grpId="3" animBg="1"/>
      <p:bldP spid="196" grpId="4" animBg="1"/>
      <p:bldP spid="197" grpId="0" animBg="1"/>
      <p:bldP spid="197" grpId="1" animBg="1"/>
      <p:bldP spid="197" grpId="2" animBg="1"/>
      <p:bldP spid="197" grpId="3" animBg="1"/>
      <p:bldP spid="197" grpId="4" animBg="1"/>
    </p:bldLst>
  </p:timing>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 name="Rectangle 183"/>
          <p:cNvSpPr/>
          <p:nvPr/>
        </p:nvSpPr>
        <p:spPr>
          <a:xfrm>
            <a:off x="2655888" y="6146800"/>
            <a:ext cx="4757737" cy="32702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277506" name="Group 6"/>
          <p:cNvGrpSpPr>
            <a:grpSpLocks/>
          </p:cNvGrpSpPr>
          <p:nvPr/>
        </p:nvGrpSpPr>
        <p:grpSpPr bwMode="auto">
          <a:xfrm>
            <a:off x="2135188" y="1182688"/>
            <a:ext cx="969962" cy="1601787"/>
            <a:chOff x="3079798" y="1981201"/>
            <a:chExt cx="1631998" cy="2694885"/>
          </a:xfrm>
        </p:grpSpPr>
        <p:cxnSp>
          <p:nvCxnSpPr>
            <p:cNvPr id="8" name="Straight Connector 7"/>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07" name="Group 15"/>
          <p:cNvGrpSpPr>
            <a:grpSpLocks/>
          </p:cNvGrpSpPr>
          <p:nvPr/>
        </p:nvGrpSpPr>
        <p:grpSpPr bwMode="auto">
          <a:xfrm>
            <a:off x="3429000" y="1173163"/>
            <a:ext cx="971550" cy="1601787"/>
            <a:chOff x="3079798" y="1981201"/>
            <a:chExt cx="1631998" cy="2694885"/>
          </a:xfrm>
        </p:grpSpPr>
        <p:cxnSp>
          <p:nvCxnSpPr>
            <p:cNvPr id="17" name="Straight Connector 16"/>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4202464" y="2878606"/>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420246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flipH="1">
              <a:off x="4202464" y="3773339"/>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395446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3706465"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6200000">
              <a:off x="3393132" y="3027328"/>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08" name="Group 24"/>
          <p:cNvGrpSpPr>
            <a:grpSpLocks/>
          </p:cNvGrpSpPr>
          <p:nvPr/>
        </p:nvGrpSpPr>
        <p:grpSpPr bwMode="auto">
          <a:xfrm>
            <a:off x="4724400" y="1182688"/>
            <a:ext cx="969963" cy="1601787"/>
            <a:chOff x="3079798" y="1981201"/>
            <a:chExt cx="1631998" cy="2694885"/>
          </a:xfrm>
        </p:grpSpPr>
        <p:cxnSp>
          <p:nvCxnSpPr>
            <p:cNvPr id="26" name="Straight Connector 25"/>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flipH="1">
              <a:off x="4201629" y="2878606"/>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420162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flipH="1">
              <a:off x="4201629" y="3773339"/>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70749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rot="16200000">
              <a:off x="3393645" y="3026815"/>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09" name="Group 33"/>
          <p:cNvGrpSpPr>
            <a:grpSpLocks/>
          </p:cNvGrpSpPr>
          <p:nvPr/>
        </p:nvGrpSpPr>
        <p:grpSpPr bwMode="auto">
          <a:xfrm>
            <a:off x="6018213" y="1173163"/>
            <a:ext cx="969962" cy="1601787"/>
            <a:chOff x="3079798" y="1981201"/>
            <a:chExt cx="1631998" cy="2694885"/>
          </a:xfrm>
        </p:grpSpPr>
        <p:cxnSp>
          <p:nvCxnSpPr>
            <p:cNvPr id="35" name="Straight Connector 34"/>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10" name="Group 42"/>
          <p:cNvGrpSpPr>
            <a:grpSpLocks/>
          </p:cNvGrpSpPr>
          <p:nvPr/>
        </p:nvGrpSpPr>
        <p:grpSpPr bwMode="auto">
          <a:xfrm>
            <a:off x="2135188" y="2301875"/>
            <a:ext cx="969962" cy="1601788"/>
            <a:chOff x="3079798" y="1981201"/>
            <a:chExt cx="1631998" cy="2694885"/>
          </a:xfrm>
        </p:grpSpPr>
        <p:cxnSp>
          <p:nvCxnSpPr>
            <p:cNvPr id="44" name="Straight Connector 43"/>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flipH="1">
              <a:off x="4201630" y="2878605"/>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420163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flipH="1">
              <a:off x="4201630" y="3773340"/>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370748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16200000">
              <a:off x="3393644" y="3026817"/>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11" name="Group 51"/>
          <p:cNvGrpSpPr>
            <a:grpSpLocks/>
          </p:cNvGrpSpPr>
          <p:nvPr/>
        </p:nvGrpSpPr>
        <p:grpSpPr bwMode="auto">
          <a:xfrm>
            <a:off x="3429000" y="2292350"/>
            <a:ext cx="971550" cy="1601788"/>
            <a:chOff x="3079798" y="1981201"/>
            <a:chExt cx="1631998" cy="2694885"/>
          </a:xfrm>
        </p:grpSpPr>
        <p:cxnSp>
          <p:nvCxnSpPr>
            <p:cNvPr id="53" name="Straight Connector 52"/>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4202464" y="2878605"/>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4202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H="1">
              <a:off x="4202464" y="3773340"/>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3954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3706465"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3393132" y="3027329"/>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12" name="Group 60"/>
          <p:cNvGrpSpPr>
            <a:grpSpLocks/>
          </p:cNvGrpSpPr>
          <p:nvPr/>
        </p:nvGrpSpPr>
        <p:grpSpPr bwMode="auto">
          <a:xfrm>
            <a:off x="4724400" y="2301875"/>
            <a:ext cx="969963" cy="1601788"/>
            <a:chOff x="3079798" y="1981201"/>
            <a:chExt cx="1631998" cy="2694885"/>
          </a:xfrm>
        </p:grpSpPr>
        <p:cxnSp>
          <p:nvCxnSpPr>
            <p:cNvPr id="62" name="Straight Connector 61"/>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flipH="1">
              <a:off x="4201629" y="2878605"/>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a:off x="420162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H="1">
              <a:off x="4201629" y="3773340"/>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370749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16200000">
              <a:off x="3393645" y="3026816"/>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13" name="Group 69"/>
          <p:cNvGrpSpPr>
            <a:grpSpLocks/>
          </p:cNvGrpSpPr>
          <p:nvPr/>
        </p:nvGrpSpPr>
        <p:grpSpPr bwMode="auto">
          <a:xfrm>
            <a:off x="6018213" y="2292350"/>
            <a:ext cx="969962" cy="1601788"/>
            <a:chOff x="3079798" y="1981201"/>
            <a:chExt cx="1631998" cy="2694885"/>
          </a:xfrm>
        </p:grpSpPr>
        <p:cxnSp>
          <p:nvCxnSpPr>
            <p:cNvPr id="71" name="Straight Connector 70"/>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flipH="1">
              <a:off x="4201630" y="2878605"/>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420163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flipH="1">
              <a:off x="4201630" y="3773340"/>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370748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rot="16200000">
              <a:off x="3393644" y="3026817"/>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14" name="Group 78"/>
          <p:cNvGrpSpPr>
            <a:grpSpLocks/>
          </p:cNvGrpSpPr>
          <p:nvPr/>
        </p:nvGrpSpPr>
        <p:grpSpPr bwMode="auto">
          <a:xfrm>
            <a:off x="2135188" y="3414713"/>
            <a:ext cx="969962" cy="1601787"/>
            <a:chOff x="3079798" y="1981201"/>
            <a:chExt cx="1631998" cy="2694885"/>
          </a:xfrm>
        </p:grpSpPr>
        <p:cxnSp>
          <p:nvCxnSpPr>
            <p:cNvPr id="80" name="Straight Connector 79"/>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15" name="Group 87"/>
          <p:cNvGrpSpPr>
            <a:grpSpLocks/>
          </p:cNvGrpSpPr>
          <p:nvPr/>
        </p:nvGrpSpPr>
        <p:grpSpPr bwMode="auto">
          <a:xfrm>
            <a:off x="3429000" y="3403600"/>
            <a:ext cx="971550" cy="1601788"/>
            <a:chOff x="3079798" y="1981201"/>
            <a:chExt cx="1631998" cy="2694885"/>
          </a:xfrm>
        </p:grpSpPr>
        <p:cxnSp>
          <p:nvCxnSpPr>
            <p:cNvPr id="89" name="Straight Connector 88"/>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flipH="1">
              <a:off x="4202464" y="2878605"/>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4202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flipH="1">
              <a:off x="4202464" y="3773340"/>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3954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3706465"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rot="16200000">
              <a:off x="3393132" y="3027329"/>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16" name="Group 96"/>
          <p:cNvGrpSpPr>
            <a:grpSpLocks/>
          </p:cNvGrpSpPr>
          <p:nvPr/>
        </p:nvGrpSpPr>
        <p:grpSpPr bwMode="auto">
          <a:xfrm>
            <a:off x="4724400" y="3414713"/>
            <a:ext cx="969963" cy="1601787"/>
            <a:chOff x="3079798" y="1981201"/>
            <a:chExt cx="1631998" cy="2694885"/>
          </a:xfrm>
        </p:grpSpPr>
        <p:cxnSp>
          <p:nvCxnSpPr>
            <p:cNvPr id="98" name="Straight Connector 97"/>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flipH="1">
              <a:off x="4201629" y="2878606"/>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a:off x="420162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p:nvPr/>
          </p:nvCxnSpPr>
          <p:spPr>
            <a:xfrm flipH="1">
              <a:off x="4201629" y="3773339"/>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a:off x="370749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rot="16200000">
              <a:off x="3393645" y="3026815"/>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17" name="Group 105"/>
          <p:cNvGrpSpPr>
            <a:grpSpLocks/>
          </p:cNvGrpSpPr>
          <p:nvPr/>
        </p:nvGrpSpPr>
        <p:grpSpPr bwMode="auto">
          <a:xfrm>
            <a:off x="6018213" y="3403600"/>
            <a:ext cx="969962" cy="1601788"/>
            <a:chOff x="3079798" y="1981201"/>
            <a:chExt cx="1631998" cy="2694885"/>
          </a:xfrm>
        </p:grpSpPr>
        <p:cxnSp>
          <p:nvCxnSpPr>
            <p:cNvPr id="107" name="Straight Connector 106"/>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flipH="1">
              <a:off x="4201630" y="2878605"/>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420163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flipH="1">
              <a:off x="4201630" y="3773340"/>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370748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p:nvPr/>
          </p:nvCxnSpPr>
          <p:spPr>
            <a:xfrm rot="16200000">
              <a:off x="3393644" y="3026817"/>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18" name="Group 114"/>
          <p:cNvGrpSpPr>
            <a:grpSpLocks/>
          </p:cNvGrpSpPr>
          <p:nvPr/>
        </p:nvGrpSpPr>
        <p:grpSpPr bwMode="auto">
          <a:xfrm>
            <a:off x="2135188" y="4535488"/>
            <a:ext cx="969962" cy="1601787"/>
            <a:chOff x="3079798" y="1981201"/>
            <a:chExt cx="1631998" cy="2694885"/>
          </a:xfrm>
        </p:grpSpPr>
        <p:cxnSp>
          <p:nvCxnSpPr>
            <p:cNvPr id="116" name="Straight Connector 115"/>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19" name="Group 123"/>
          <p:cNvGrpSpPr>
            <a:grpSpLocks/>
          </p:cNvGrpSpPr>
          <p:nvPr/>
        </p:nvGrpSpPr>
        <p:grpSpPr bwMode="auto">
          <a:xfrm>
            <a:off x="3429000" y="4525963"/>
            <a:ext cx="971550" cy="1601787"/>
            <a:chOff x="3079798" y="1981201"/>
            <a:chExt cx="1631998" cy="2694885"/>
          </a:xfrm>
        </p:grpSpPr>
        <p:cxnSp>
          <p:nvCxnSpPr>
            <p:cNvPr id="125" name="Straight Connector 124"/>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p:nvPr/>
          </p:nvCxnSpPr>
          <p:spPr>
            <a:xfrm flipH="1">
              <a:off x="4202464" y="2878606"/>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p:nvPr/>
          </p:nvCxnSpPr>
          <p:spPr>
            <a:xfrm>
              <a:off x="420246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p:nvPr/>
          </p:nvCxnSpPr>
          <p:spPr>
            <a:xfrm flipH="1">
              <a:off x="4202464" y="3773339"/>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p:cNvCxnSpPr/>
            <p:nvPr/>
          </p:nvCxnSpPr>
          <p:spPr>
            <a:xfrm>
              <a:off x="395446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p:cNvCxnSpPr/>
            <p:nvPr/>
          </p:nvCxnSpPr>
          <p:spPr>
            <a:xfrm>
              <a:off x="3706465"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p:cNvCxnSpPr/>
            <p:nvPr/>
          </p:nvCxnSpPr>
          <p:spPr>
            <a:xfrm rot="16200000">
              <a:off x="3393132" y="3027328"/>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20" name="Group 132"/>
          <p:cNvGrpSpPr>
            <a:grpSpLocks/>
          </p:cNvGrpSpPr>
          <p:nvPr/>
        </p:nvGrpSpPr>
        <p:grpSpPr bwMode="auto">
          <a:xfrm>
            <a:off x="4724400" y="4535488"/>
            <a:ext cx="969963" cy="1601787"/>
            <a:chOff x="3079798" y="1981201"/>
            <a:chExt cx="1631998" cy="2694885"/>
          </a:xfrm>
        </p:grpSpPr>
        <p:cxnSp>
          <p:nvCxnSpPr>
            <p:cNvPr id="134" name="Straight Connector 133"/>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flipH="1">
              <a:off x="4201629" y="2878606"/>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420162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flipH="1">
              <a:off x="4201629" y="3773339"/>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p:cNvCxnSpPr/>
            <p:nvPr/>
          </p:nvCxnSpPr>
          <p:spPr>
            <a:xfrm>
              <a:off x="370749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p:cNvCxnSpPr/>
            <p:nvPr/>
          </p:nvCxnSpPr>
          <p:spPr>
            <a:xfrm rot="16200000">
              <a:off x="3393645" y="3026815"/>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21" name="Group 141"/>
          <p:cNvGrpSpPr>
            <a:grpSpLocks/>
          </p:cNvGrpSpPr>
          <p:nvPr/>
        </p:nvGrpSpPr>
        <p:grpSpPr bwMode="auto">
          <a:xfrm>
            <a:off x="6018213" y="4525963"/>
            <a:ext cx="969962" cy="1601787"/>
            <a:chOff x="3079798" y="1981201"/>
            <a:chExt cx="1631998" cy="2694885"/>
          </a:xfrm>
        </p:grpSpPr>
        <p:cxnSp>
          <p:nvCxnSpPr>
            <p:cNvPr id="143" name="Straight Connector 142"/>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206" name="Straight Arrow Connector 205"/>
          <p:cNvCxnSpPr/>
          <p:nvPr/>
        </p:nvCxnSpPr>
        <p:spPr>
          <a:xfrm>
            <a:off x="6973888" y="1165225"/>
            <a:ext cx="4762" cy="5029200"/>
          </a:xfrm>
          <a:prstGeom prst="straightConnector1">
            <a:avLst/>
          </a:prstGeom>
          <a:ln w="76200">
            <a:solidFill>
              <a:schemeClr val="tx2"/>
            </a:solidFill>
            <a:tailEnd type="arrow"/>
          </a:ln>
        </p:spPr>
        <p:style>
          <a:lnRef idx="1">
            <a:schemeClr val="accent1"/>
          </a:lnRef>
          <a:fillRef idx="0">
            <a:schemeClr val="accent1"/>
          </a:fillRef>
          <a:effectRef idx="0">
            <a:schemeClr val="accent1"/>
          </a:effectRef>
          <a:fontRef idx="minor">
            <a:schemeClr val="tx1"/>
          </a:fontRef>
        </p:style>
      </p:cxnSp>
      <p:cxnSp>
        <p:nvCxnSpPr>
          <p:cNvPr id="207" name="Straight Arrow Connector 206"/>
          <p:cNvCxnSpPr/>
          <p:nvPr/>
        </p:nvCxnSpPr>
        <p:spPr>
          <a:xfrm>
            <a:off x="4384675" y="1165225"/>
            <a:ext cx="4763" cy="1644650"/>
          </a:xfrm>
          <a:prstGeom prst="straightConnector1">
            <a:avLst/>
          </a:prstGeom>
          <a:ln w="76200">
            <a:solidFill>
              <a:schemeClr val="accent2"/>
            </a:solidFill>
            <a:tailEnd type="arrow"/>
          </a:ln>
        </p:spPr>
        <p:style>
          <a:lnRef idx="1">
            <a:schemeClr val="accent1"/>
          </a:lnRef>
          <a:fillRef idx="0">
            <a:schemeClr val="accent1"/>
          </a:fillRef>
          <a:effectRef idx="0">
            <a:schemeClr val="accent1"/>
          </a:effectRef>
          <a:fontRef idx="minor">
            <a:schemeClr val="tx1"/>
          </a:fontRef>
        </p:style>
      </p:cxnSp>
      <p:cxnSp>
        <p:nvCxnSpPr>
          <p:cNvPr id="208" name="Straight Arrow Connector 207"/>
          <p:cNvCxnSpPr/>
          <p:nvPr/>
        </p:nvCxnSpPr>
        <p:spPr>
          <a:xfrm>
            <a:off x="3094038" y="1152525"/>
            <a:ext cx="4762" cy="1646238"/>
          </a:xfrm>
          <a:prstGeom prst="straightConnector1">
            <a:avLst/>
          </a:prstGeom>
          <a:ln w="76200">
            <a:solidFill>
              <a:schemeClr val="accent2"/>
            </a:solidFill>
            <a:tailEnd type="arrow"/>
          </a:ln>
        </p:spPr>
        <p:style>
          <a:lnRef idx="1">
            <a:schemeClr val="accent1"/>
          </a:lnRef>
          <a:fillRef idx="0">
            <a:schemeClr val="accent1"/>
          </a:fillRef>
          <a:effectRef idx="0">
            <a:schemeClr val="accent1"/>
          </a:effectRef>
          <a:fontRef idx="minor">
            <a:schemeClr val="tx1"/>
          </a:fontRef>
        </p:style>
      </p:cxnSp>
      <p:cxnSp>
        <p:nvCxnSpPr>
          <p:cNvPr id="209" name="Straight Arrow Connector 208"/>
          <p:cNvCxnSpPr>
            <a:endCxn id="158" idx="0"/>
          </p:cNvCxnSpPr>
          <p:nvPr/>
        </p:nvCxnSpPr>
        <p:spPr>
          <a:xfrm>
            <a:off x="5694363" y="1173163"/>
            <a:ext cx="3175" cy="1600200"/>
          </a:xfrm>
          <a:prstGeom prst="straightConnector1">
            <a:avLst/>
          </a:prstGeom>
          <a:ln w="76200">
            <a:solidFill>
              <a:schemeClr val="accent2"/>
            </a:solidFill>
            <a:tailEnd type="arrow"/>
          </a:ln>
        </p:spPr>
        <p:style>
          <a:lnRef idx="1">
            <a:schemeClr val="accent1"/>
          </a:lnRef>
          <a:fillRef idx="0">
            <a:schemeClr val="accent1"/>
          </a:fillRef>
          <a:effectRef idx="0">
            <a:schemeClr val="accent1"/>
          </a:effectRef>
          <a:fontRef idx="minor">
            <a:schemeClr val="tx1"/>
          </a:fontRef>
        </p:style>
      </p:cxnSp>
      <p:sp>
        <p:nvSpPr>
          <p:cNvPr id="210" name="TextBox 209"/>
          <p:cNvSpPr txBox="1"/>
          <p:nvPr/>
        </p:nvSpPr>
        <p:spPr>
          <a:xfrm>
            <a:off x="254000" y="2657475"/>
            <a:ext cx="1835150" cy="460375"/>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00FF"/>
                </a:solidFill>
                <a:effectLst/>
                <a:uLnTx/>
                <a:uFillTx/>
                <a:latin typeface="Calibri"/>
                <a:ea typeface="ＭＳ Ｐゴシック" charset="0"/>
                <a:cs typeface="ＭＳ Ｐゴシック" charset="0"/>
              </a:rPr>
              <a:t>V</a:t>
            </a:r>
            <a:r>
              <a:rPr kumimoji="0" lang="en-US" sz="2400" b="0" i="0" u="none" strike="noStrike" kern="1200" cap="none" spc="0" normalizeH="0" baseline="-25000" noProof="0" dirty="0" err="1">
                <a:ln>
                  <a:noFill/>
                </a:ln>
                <a:solidFill>
                  <a:srgbClr val="0000FF"/>
                </a:solidFill>
                <a:effectLst/>
                <a:uLnTx/>
                <a:uFillTx/>
                <a:latin typeface="Calibri"/>
                <a:ea typeface="ＭＳ Ｐゴシック" charset="0"/>
                <a:cs typeface="ＭＳ Ｐゴシック" charset="0"/>
              </a:rPr>
              <a:t>read</a:t>
            </a:r>
            <a:r>
              <a:rPr kumimoji="0" lang="en-US" sz="2400" b="0" i="0" u="none" strike="noStrike" kern="1200" cap="none" spc="0" normalizeH="0" baseline="0" noProof="0" dirty="0">
                <a:ln>
                  <a:noFill/>
                </a:ln>
                <a:solidFill>
                  <a:srgbClr val="0000FF"/>
                </a:solidFill>
                <a:effectLst/>
                <a:uLnTx/>
                <a:uFillTx/>
                <a:latin typeface="Calibri"/>
                <a:ea typeface="ＭＳ Ｐゴシック" charset="0"/>
                <a:cs typeface="ＭＳ Ｐゴシック" charset="0"/>
              </a:rPr>
              <a:t> = 2.5 V</a:t>
            </a:r>
          </a:p>
        </p:txBody>
      </p:sp>
      <p:sp>
        <p:nvSpPr>
          <p:cNvPr id="211" name="TextBox 210"/>
          <p:cNvSpPr txBox="1"/>
          <p:nvPr/>
        </p:nvSpPr>
        <p:spPr>
          <a:xfrm>
            <a:off x="254000" y="1530350"/>
            <a:ext cx="1835150" cy="460375"/>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B050">
                    <a:lumMod val="75000"/>
                  </a:srgbClr>
                </a:solidFill>
                <a:effectLst/>
                <a:uLnTx/>
                <a:uFillTx/>
                <a:latin typeface="Calibri"/>
                <a:ea typeface="ＭＳ Ｐゴシック" charset="0"/>
                <a:cs typeface="ＭＳ Ｐゴシック" charset="0"/>
              </a:rPr>
              <a:t>V</a:t>
            </a:r>
            <a:r>
              <a:rPr kumimoji="0" lang="en-US" sz="2400" b="0" i="0" u="none" strike="noStrike" kern="1200" cap="none" spc="0" normalizeH="0" baseline="-25000" noProof="0" dirty="0" err="1">
                <a:ln>
                  <a:noFill/>
                </a:ln>
                <a:solidFill>
                  <a:srgbClr val="00B050">
                    <a:lumMod val="75000"/>
                  </a:srgbClr>
                </a:solidFill>
                <a:effectLst/>
                <a:uLnTx/>
                <a:uFillTx/>
                <a:latin typeface="Calibri"/>
                <a:ea typeface="ＭＳ Ｐゴシック" charset="0"/>
                <a:cs typeface="ＭＳ Ｐゴシック" charset="0"/>
              </a:rPr>
              <a:t>pass</a:t>
            </a:r>
            <a:r>
              <a:rPr kumimoji="0" lang="en-US" sz="2400" b="0" i="0" u="none" strike="noStrike" kern="1200" cap="none" spc="0" normalizeH="0" baseline="0" noProof="0" dirty="0">
                <a:ln>
                  <a:noFill/>
                </a:ln>
                <a:solidFill>
                  <a:srgbClr val="00B050">
                    <a:lumMod val="75000"/>
                  </a:srgbClr>
                </a:solidFill>
                <a:effectLst/>
                <a:uLnTx/>
                <a:uFillTx/>
                <a:latin typeface="Calibri"/>
                <a:ea typeface="ＭＳ Ｐゴシック" charset="0"/>
                <a:cs typeface="ＭＳ Ｐゴシック" charset="0"/>
              </a:rPr>
              <a:t> = 5.0 V</a:t>
            </a:r>
          </a:p>
        </p:txBody>
      </p:sp>
      <p:sp>
        <p:nvSpPr>
          <p:cNvPr id="212" name="TextBox 211"/>
          <p:cNvSpPr txBox="1"/>
          <p:nvPr/>
        </p:nvSpPr>
        <p:spPr>
          <a:xfrm>
            <a:off x="254000" y="3751263"/>
            <a:ext cx="1835150" cy="461962"/>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B050">
                    <a:lumMod val="75000"/>
                  </a:srgbClr>
                </a:solidFill>
                <a:effectLst/>
                <a:uLnTx/>
                <a:uFillTx/>
                <a:latin typeface="Calibri"/>
                <a:ea typeface="ＭＳ Ｐゴシック" charset="0"/>
                <a:cs typeface="ＭＳ Ｐゴシック" charset="0"/>
              </a:rPr>
              <a:t>V</a:t>
            </a:r>
            <a:r>
              <a:rPr kumimoji="0" lang="en-US" sz="2400" b="0" i="0" u="none" strike="noStrike" kern="1200" cap="none" spc="0" normalizeH="0" baseline="-25000" noProof="0" dirty="0" err="1">
                <a:ln>
                  <a:noFill/>
                </a:ln>
                <a:solidFill>
                  <a:srgbClr val="00B050">
                    <a:lumMod val="75000"/>
                  </a:srgbClr>
                </a:solidFill>
                <a:effectLst/>
                <a:uLnTx/>
                <a:uFillTx/>
                <a:latin typeface="Calibri"/>
                <a:ea typeface="ＭＳ Ｐゴシック" charset="0"/>
                <a:cs typeface="ＭＳ Ｐゴシック" charset="0"/>
              </a:rPr>
              <a:t>pass</a:t>
            </a:r>
            <a:r>
              <a:rPr kumimoji="0" lang="en-US" sz="2400" b="0" i="0" u="none" strike="noStrike" kern="1200" cap="none" spc="0" normalizeH="0" baseline="0" noProof="0" dirty="0">
                <a:ln>
                  <a:noFill/>
                </a:ln>
                <a:solidFill>
                  <a:srgbClr val="00B050">
                    <a:lumMod val="75000"/>
                  </a:srgbClr>
                </a:solidFill>
                <a:effectLst/>
                <a:uLnTx/>
                <a:uFillTx/>
                <a:latin typeface="Calibri"/>
                <a:ea typeface="ＭＳ Ｐゴシック" charset="0"/>
                <a:cs typeface="ＭＳ Ｐゴシック" charset="0"/>
              </a:rPr>
              <a:t> = 5.0 V</a:t>
            </a:r>
          </a:p>
        </p:txBody>
      </p:sp>
      <p:sp>
        <p:nvSpPr>
          <p:cNvPr id="213" name="TextBox 212"/>
          <p:cNvSpPr txBox="1"/>
          <p:nvPr/>
        </p:nvSpPr>
        <p:spPr>
          <a:xfrm>
            <a:off x="254000" y="4862513"/>
            <a:ext cx="1835150" cy="460375"/>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B050">
                    <a:lumMod val="75000"/>
                  </a:srgbClr>
                </a:solidFill>
                <a:effectLst/>
                <a:uLnTx/>
                <a:uFillTx/>
                <a:latin typeface="Calibri"/>
                <a:ea typeface="ＭＳ Ｐゴシック" charset="0"/>
                <a:cs typeface="ＭＳ Ｐゴシック" charset="0"/>
              </a:rPr>
              <a:t>V</a:t>
            </a:r>
            <a:r>
              <a:rPr kumimoji="0" lang="en-US" sz="2400" b="0" i="0" u="none" strike="noStrike" kern="1200" cap="none" spc="0" normalizeH="0" baseline="-25000" noProof="0" dirty="0" err="1">
                <a:ln>
                  <a:noFill/>
                </a:ln>
                <a:solidFill>
                  <a:srgbClr val="00B050">
                    <a:lumMod val="75000"/>
                  </a:srgbClr>
                </a:solidFill>
                <a:effectLst/>
                <a:uLnTx/>
                <a:uFillTx/>
                <a:latin typeface="Calibri"/>
                <a:ea typeface="ＭＳ Ｐゴシック" charset="0"/>
                <a:cs typeface="ＭＳ Ｐゴシック" charset="0"/>
              </a:rPr>
              <a:t>pass</a:t>
            </a:r>
            <a:r>
              <a:rPr kumimoji="0" lang="en-US" sz="2400" b="0" i="0" u="none" strike="noStrike" kern="1200" cap="none" spc="0" normalizeH="0" baseline="0" noProof="0" dirty="0">
                <a:ln>
                  <a:noFill/>
                </a:ln>
                <a:solidFill>
                  <a:srgbClr val="00B050">
                    <a:lumMod val="75000"/>
                  </a:srgbClr>
                </a:solidFill>
                <a:effectLst/>
                <a:uLnTx/>
                <a:uFillTx/>
                <a:latin typeface="Calibri"/>
                <a:ea typeface="ＭＳ Ｐゴシック" charset="0"/>
                <a:cs typeface="ＭＳ Ｐゴシック" charset="0"/>
              </a:rPr>
              <a:t> = 5.0 V</a:t>
            </a:r>
          </a:p>
        </p:txBody>
      </p:sp>
      <p:sp>
        <p:nvSpPr>
          <p:cNvPr id="214" name="TextBox 213"/>
          <p:cNvSpPr txBox="1"/>
          <p:nvPr/>
        </p:nvSpPr>
        <p:spPr>
          <a:xfrm>
            <a:off x="5272088" y="6016625"/>
            <a:ext cx="844550" cy="584200"/>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0000">
                    <a:lumMod val="50000"/>
                  </a:srgbClr>
                </a:solidFill>
                <a:effectLst/>
                <a:uLnTx/>
                <a:uFillTx/>
                <a:latin typeface="Calibri"/>
                <a:ea typeface="ＭＳ Ｐゴシック" charset="0"/>
                <a:cs typeface="ＭＳ Ｐゴシック" charset="0"/>
              </a:rPr>
              <a:t>0</a:t>
            </a:r>
          </a:p>
        </p:txBody>
      </p:sp>
      <p:sp>
        <p:nvSpPr>
          <p:cNvPr id="215" name="TextBox 214"/>
          <p:cNvSpPr txBox="1"/>
          <p:nvPr/>
        </p:nvSpPr>
        <p:spPr>
          <a:xfrm>
            <a:off x="6569075" y="6016625"/>
            <a:ext cx="844550" cy="584200"/>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B050"/>
                </a:solidFill>
                <a:effectLst/>
                <a:uLnTx/>
                <a:uFillTx/>
                <a:latin typeface="Calibri"/>
                <a:ea typeface="ＭＳ Ｐゴシック" charset="0"/>
                <a:cs typeface="ＭＳ Ｐゴシック" charset="0"/>
              </a:rPr>
              <a:t>1</a:t>
            </a:r>
          </a:p>
        </p:txBody>
      </p:sp>
      <p:sp>
        <p:nvSpPr>
          <p:cNvPr id="216" name="TextBox 215"/>
          <p:cNvSpPr txBox="1"/>
          <p:nvPr/>
        </p:nvSpPr>
        <p:spPr>
          <a:xfrm>
            <a:off x="3978275" y="6016625"/>
            <a:ext cx="844550" cy="584200"/>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0000"/>
                </a:solidFill>
                <a:effectLst/>
                <a:uLnTx/>
                <a:uFillTx/>
                <a:latin typeface="Calibri"/>
                <a:ea typeface="ＭＳ Ｐゴシック" charset="0"/>
                <a:cs typeface="ＭＳ Ｐゴシック" charset="0"/>
              </a:rPr>
              <a:t>0</a:t>
            </a:r>
          </a:p>
        </p:txBody>
      </p:sp>
      <p:sp>
        <p:nvSpPr>
          <p:cNvPr id="217" name="TextBox 216"/>
          <p:cNvSpPr txBox="1"/>
          <p:nvPr/>
        </p:nvSpPr>
        <p:spPr>
          <a:xfrm>
            <a:off x="2668588" y="6016625"/>
            <a:ext cx="844550" cy="584200"/>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0000"/>
                </a:solidFill>
                <a:effectLst/>
                <a:uLnTx/>
                <a:uFillTx/>
                <a:latin typeface="Calibri"/>
                <a:ea typeface="ＭＳ Ｐゴシック" charset="0"/>
                <a:cs typeface="ＭＳ Ｐゴシック" charset="0"/>
              </a:rPr>
              <a:t>0</a:t>
            </a:r>
          </a:p>
        </p:txBody>
      </p:sp>
      <p:sp>
        <p:nvSpPr>
          <p:cNvPr id="2" name="Title 1"/>
          <p:cNvSpPr>
            <a:spLocks noGrp="1"/>
          </p:cNvSpPr>
          <p:nvPr>
            <p:ph type="title"/>
          </p:nvPr>
        </p:nvSpPr>
        <p:spPr/>
        <p:txBody>
          <a:bodyPr rtlCol="0">
            <a:normAutofit fontScale="90000"/>
          </a:bodyPr>
          <a:lstStyle/>
          <a:p>
            <a:pPr eaLnBrk="1" fontAlgn="auto" hangingPunct="1">
              <a:spcAft>
                <a:spcPts val="0"/>
              </a:spcAft>
              <a:defRPr/>
            </a:pPr>
            <a:r>
              <a:rPr lang="en-US" spc="-150" dirty="0">
                <a:ea typeface="+mj-ea"/>
                <a:cs typeface="+mj-cs"/>
              </a:rPr>
              <a:t>Read Disturb Problem: “Weak Programming” Effect</a:t>
            </a:r>
          </a:p>
        </p:txBody>
      </p:sp>
      <p:cxnSp>
        <p:nvCxnSpPr>
          <p:cNvPr id="3" name="Straight Connector 2"/>
          <p:cNvCxnSpPr/>
          <p:nvPr/>
        </p:nvCxnSpPr>
        <p:spPr>
          <a:xfrm>
            <a:off x="1676400" y="1981200"/>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 name="Straight Connector 3"/>
          <p:cNvCxnSpPr/>
          <p:nvPr/>
        </p:nvCxnSpPr>
        <p:spPr>
          <a:xfrm>
            <a:off x="1676400" y="3097213"/>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1676400" y="4213225"/>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1676400" y="5340350"/>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7539" name="Group 150"/>
          <p:cNvGrpSpPr>
            <a:grpSpLocks/>
          </p:cNvGrpSpPr>
          <p:nvPr/>
        </p:nvGrpSpPr>
        <p:grpSpPr bwMode="auto">
          <a:xfrm>
            <a:off x="2781300" y="1644650"/>
            <a:ext cx="4535488" cy="4014788"/>
            <a:chOff x="3851647" y="1427070"/>
            <a:chExt cx="4535195" cy="4014933"/>
          </a:xfrm>
        </p:grpSpPr>
        <p:sp>
          <p:nvSpPr>
            <p:cNvPr id="152" name="Oval 151"/>
            <p:cNvSpPr/>
            <p:nvPr/>
          </p:nvSpPr>
          <p:spPr>
            <a:xfrm>
              <a:off x="3851647" y="1436595"/>
              <a:ext cx="652421"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53" name="Oval 152"/>
            <p:cNvSpPr/>
            <p:nvPr/>
          </p:nvSpPr>
          <p:spPr>
            <a:xfrm>
              <a:off x="5145376" y="1427070"/>
              <a:ext cx="652420"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54" name="Oval 153"/>
            <p:cNvSpPr/>
            <p:nvPr/>
          </p:nvSpPr>
          <p:spPr>
            <a:xfrm>
              <a:off x="6440693" y="1436595"/>
              <a:ext cx="652420"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55" name="Oval 154"/>
            <p:cNvSpPr/>
            <p:nvPr/>
          </p:nvSpPr>
          <p:spPr>
            <a:xfrm>
              <a:off x="7734421" y="1427070"/>
              <a:ext cx="652421"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56" name="Oval 155"/>
            <p:cNvSpPr/>
            <p:nvPr/>
          </p:nvSpPr>
          <p:spPr>
            <a:xfrm>
              <a:off x="3851647" y="2555824"/>
              <a:ext cx="652421"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57" name="Oval 156"/>
            <p:cNvSpPr/>
            <p:nvPr/>
          </p:nvSpPr>
          <p:spPr>
            <a:xfrm>
              <a:off x="5145376" y="2546298"/>
              <a:ext cx="652420"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58" name="Oval 157"/>
            <p:cNvSpPr/>
            <p:nvPr/>
          </p:nvSpPr>
          <p:spPr>
            <a:xfrm>
              <a:off x="6440693" y="2555824"/>
              <a:ext cx="652420"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59" name="Oval 158"/>
            <p:cNvSpPr/>
            <p:nvPr/>
          </p:nvSpPr>
          <p:spPr>
            <a:xfrm>
              <a:off x="7734421" y="2546298"/>
              <a:ext cx="652421"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60" name="Oval 159"/>
            <p:cNvSpPr/>
            <p:nvPr/>
          </p:nvSpPr>
          <p:spPr>
            <a:xfrm>
              <a:off x="3851647" y="3668701"/>
              <a:ext cx="652421"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61" name="Oval 160"/>
            <p:cNvSpPr/>
            <p:nvPr/>
          </p:nvSpPr>
          <p:spPr>
            <a:xfrm>
              <a:off x="5145376" y="3657589"/>
              <a:ext cx="652420"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62" name="Oval 161"/>
            <p:cNvSpPr/>
            <p:nvPr/>
          </p:nvSpPr>
          <p:spPr>
            <a:xfrm>
              <a:off x="6440693" y="3668701"/>
              <a:ext cx="652420"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63" name="Oval 162"/>
            <p:cNvSpPr/>
            <p:nvPr/>
          </p:nvSpPr>
          <p:spPr>
            <a:xfrm>
              <a:off x="7734421" y="3657589"/>
              <a:ext cx="652421"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64" name="Oval 163"/>
            <p:cNvSpPr/>
            <p:nvPr/>
          </p:nvSpPr>
          <p:spPr>
            <a:xfrm>
              <a:off x="3851647" y="4789516"/>
              <a:ext cx="652421"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65" name="Oval 164"/>
            <p:cNvSpPr/>
            <p:nvPr/>
          </p:nvSpPr>
          <p:spPr>
            <a:xfrm>
              <a:off x="5145376" y="4779991"/>
              <a:ext cx="652420"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66" name="Oval 165"/>
            <p:cNvSpPr/>
            <p:nvPr/>
          </p:nvSpPr>
          <p:spPr>
            <a:xfrm>
              <a:off x="6440693" y="4789516"/>
              <a:ext cx="652420"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67" name="Oval 166"/>
            <p:cNvSpPr/>
            <p:nvPr/>
          </p:nvSpPr>
          <p:spPr>
            <a:xfrm>
              <a:off x="7734421" y="4779991"/>
              <a:ext cx="652421"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grpSp>
      <p:sp>
        <p:nvSpPr>
          <p:cNvPr id="188" name="TextBox 187"/>
          <p:cNvSpPr txBox="1"/>
          <p:nvPr/>
        </p:nvSpPr>
        <p:spPr>
          <a:xfrm>
            <a:off x="979488" y="6396038"/>
            <a:ext cx="8240712" cy="461962"/>
          </a:xfrm>
          <a:prstGeom prst="rect">
            <a:avLst/>
          </a:prstGeom>
          <a:noFill/>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0000"/>
                </a:solidFill>
                <a:effectLst/>
                <a:uLnTx/>
                <a:uFillTx/>
                <a:latin typeface="Calibri"/>
                <a:ea typeface="ＭＳ Ｐゴシック" charset="0"/>
                <a:cs typeface="ＭＳ Ｐゴシック" charset="0"/>
              </a:rPr>
              <a:t>High pass-through voltage induces “weak-programming” effect</a:t>
            </a:r>
          </a:p>
        </p:txBody>
      </p:sp>
      <p:grpSp>
        <p:nvGrpSpPr>
          <p:cNvPr id="189" name="Group 188"/>
          <p:cNvGrpSpPr>
            <a:grpSpLocks/>
          </p:cNvGrpSpPr>
          <p:nvPr/>
        </p:nvGrpSpPr>
        <p:grpSpPr bwMode="auto">
          <a:xfrm>
            <a:off x="2782888" y="1644650"/>
            <a:ext cx="4535487" cy="4014788"/>
            <a:chOff x="3851647" y="1427070"/>
            <a:chExt cx="4535195" cy="4014933"/>
          </a:xfrm>
        </p:grpSpPr>
        <p:sp>
          <p:nvSpPr>
            <p:cNvPr id="190" name="Oval 189"/>
            <p:cNvSpPr/>
            <p:nvPr/>
          </p:nvSpPr>
          <p:spPr>
            <a:xfrm>
              <a:off x="3851647" y="1436595"/>
              <a:ext cx="652420"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91" name="Oval 190"/>
            <p:cNvSpPr/>
            <p:nvPr/>
          </p:nvSpPr>
          <p:spPr>
            <a:xfrm>
              <a:off x="5145376" y="1427070"/>
              <a:ext cx="652421"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92" name="Oval 191"/>
            <p:cNvSpPr/>
            <p:nvPr/>
          </p:nvSpPr>
          <p:spPr>
            <a:xfrm>
              <a:off x="6440692" y="1436595"/>
              <a:ext cx="652421"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93" name="Oval 192"/>
            <p:cNvSpPr/>
            <p:nvPr/>
          </p:nvSpPr>
          <p:spPr>
            <a:xfrm>
              <a:off x="7734422" y="1427070"/>
              <a:ext cx="652420"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94" name="Oval 193"/>
            <p:cNvSpPr/>
            <p:nvPr/>
          </p:nvSpPr>
          <p:spPr>
            <a:xfrm>
              <a:off x="3851647" y="2555824"/>
              <a:ext cx="652420" cy="652486"/>
            </a:xfrm>
            <a:prstGeom prst="ellipse">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95" name="Oval 194"/>
            <p:cNvSpPr/>
            <p:nvPr/>
          </p:nvSpPr>
          <p:spPr>
            <a:xfrm>
              <a:off x="5145376" y="2546298"/>
              <a:ext cx="652421" cy="652486"/>
            </a:xfrm>
            <a:prstGeom prst="ellipse">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96" name="Oval 195"/>
            <p:cNvSpPr/>
            <p:nvPr/>
          </p:nvSpPr>
          <p:spPr>
            <a:xfrm>
              <a:off x="6440692" y="2555824"/>
              <a:ext cx="652421" cy="652486"/>
            </a:xfrm>
            <a:prstGeom prst="ellipse">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97" name="Oval 196"/>
            <p:cNvSpPr/>
            <p:nvPr/>
          </p:nvSpPr>
          <p:spPr>
            <a:xfrm>
              <a:off x="7734422" y="2546298"/>
              <a:ext cx="652420" cy="652486"/>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98" name="Oval 197"/>
            <p:cNvSpPr/>
            <p:nvPr/>
          </p:nvSpPr>
          <p:spPr>
            <a:xfrm>
              <a:off x="3851647" y="3668701"/>
              <a:ext cx="652420"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99" name="Oval 198"/>
            <p:cNvSpPr/>
            <p:nvPr/>
          </p:nvSpPr>
          <p:spPr>
            <a:xfrm>
              <a:off x="5145376" y="3657589"/>
              <a:ext cx="652421" cy="652486"/>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200" name="Oval 199"/>
            <p:cNvSpPr/>
            <p:nvPr/>
          </p:nvSpPr>
          <p:spPr>
            <a:xfrm>
              <a:off x="6440692" y="3668701"/>
              <a:ext cx="652421"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201" name="Oval 200"/>
            <p:cNvSpPr/>
            <p:nvPr/>
          </p:nvSpPr>
          <p:spPr>
            <a:xfrm>
              <a:off x="7734422" y="3657589"/>
              <a:ext cx="652420" cy="652486"/>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202" name="Oval 201"/>
            <p:cNvSpPr/>
            <p:nvPr/>
          </p:nvSpPr>
          <p:spPr>
            <a:xfrm>
              <a:off x="3851647" y="4789516"/>
              <a:ext cx="652420"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203" name="Oval 202"/>
            <p:cNvSpPr/>
            <p:nvPr/>
          </p:nvSpPr>
          <p:spPr>
            <a:xfrm>
              <a:off x="5145376" y="4779991"/>
              <a:ext cx="652421"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204" name="Oval 203"/>
            <p:cNvSpPr/>
            <p:nvPr/>
          </p:nvSpPr>
          <p:spPr>
            <a:xfrm>
              <a:off x="6440692" y="4789516"/>
              <a:ext cx="652421"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205" name="Oval 204"/>
            <p:cNvSpPr/>
            <p:nvPr/>
          </p:nvSpPr>
          <p:spPr>
            <a:xfrm>
              <a:off x="7734422" y="4779991"/>
              <a:ext cx="652420"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grpSp>
      <p:sp>
        <p:nvSpPr>
          <p:cNvPr id="168" name="TextBox 167"/>
          <p:cNvSpPr txBox="1"/>
          <p:nvPr/>
        </p:nvSpPr>
        <p:spPr>
          <a:xfrm>
            <a:off x="2732088" y="1727200"/>
            <a:ext cx="747712"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3.0V</a:t>
            </a:r>
          </a:p>
        </p:txBody>
      </p:sp>
      <p:sp>
        <p:nvSpPr>
          <p:cNvPr id="169" name="TextBox 168"/>
          <p:cNvSpPr txBox="1"/>
          <p:nvPr/>
        </p:nvSpPr>
        <p:spPr>
          <a:xfrm>
            <a:off x="4035425" y="1727200"/>
            <a:ext cx="747713"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3.8V</a:t>
            </a:r>
          </a:p>
        </p:txBody>
      </p:sp>
      <p:sp>
        <p:nvSpPr>
          <p:cNvPr id="170" name="TextBox 169"/>
          <p:cNvSpPr txBox="1"/>
          <p:nvPr/>
        </p:nvSpPr>
        <p:spPr>
          <a:xfrm>
            <a:off x="5322888" y="1727200"/>
            <a:ext cx="747712"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3.9V</a:t>
            </a:r>
          </a:p>
        </p:txBody>
      </p:sp>
      <p:sp>
        <p:nvSpPr>
          <p:cNvPr id="171" name="TextBox 170"/>
          <p:cNvSpPr txBox="1"/>
          <p:nvPr/>
        </p:nvSpPr>
        <p:spPr>
          <a:xfrm>
            <a:off x="6610350" y="1727200"/>
            <a:ext cx="747713"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4.8V</a:t>
            </a:r>
          </a:p>
        </p:txBody>
      </p:sp>
      <p:sp>
        <p:nvSpPr>
          <p:cNvPr id="172" name="TextBox 171"/>
          <p:cNvSpPr txBox="1"/>
          <p:nvPr/>
        </p:nvSpPr>
        <p:spPr>
          <a:xfrm>
            <a:off x="2732088" y="2863850"/>
            <a:ext cx="747712"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3.5V</a:t>
            </a:r>
          </a:p>
        </p:txBody>
      </p:sp>
      <p:sp>
        <p:nvSpPr>
          <p:cNvPr id="173" name="TextBox 172"/>
          <p:cNvSpPr txBox="1"/>
          <p:nvPr/>
        </p:nvSpPr>
        <p:spPr>
          <a:xfrm>
            <a:off x="4035425" y="2863850"/>
            <a:ext cx="747713"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2.9V</a:t>
            </a:r>
          </a:p>
        </p:txBody>
      </p:sp>
      <p:sp>
        <p:nvSpPr>
          <p:cNvPr id="175" name="TextBox 174"/>
          <p:cNvSpPr txBox="1"/>
          <p:nvPr/>
        </p:nvSpPr>
        <p:spPr>
          <a:xfrm>
            <a:off x="6610350" y="2863850"/>
            <a:ext cx="747713"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2.1V</a:t>
            </a:r>
          </a:p>
        </p:txBody>
      </p:sp>
      <p:sp>
        <p:nvSpPr>
          <p:cNvPr id="176" name="TextBox 175"/>
          <p:cNvSpPr txBox="1"/>
          <p:nvPr/>
        </p:nvSpPr>
        <p:spPr>
          <a:xfrm>
            <a:off x="2733675" y="3976688"/>
            <a:ext cx="747713"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2.2V</a:t>
            </a:r>
          </a:p>
        </p:txBody>
      </p:sp>
      <p:sp>
        <p:nvSpPr>
          <p:cNvPr id="177" name="TextBox 176"/>
          <p:cNvSpPr txBox="1"/>
          <p:nvPr/>
        </p:nvSpPr>
        <p:spPr>
          <a:xfrm>
            <a:off x="4037013" y="3976688"/>
            <a:ext cx="747712"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4.3V</a:t>
            </a:r>
          </a:p>
        </p:txBody>
      </p:sp>
      <p:sp>
        <p:nvSpPr>
          <p:cNvPr id="178" name="TextBox 177"/>
          <p:cNvSpPr txBox="1"/>
          <p:nvPr/>
        </p:nvSpPr>
        <p:spPr>
          <a:xfrm>
            <a:off x="5324475" y="3976688"/>
            <a:ext cx="747713"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4.6V</a:t>
            </a:r>
          </a:p>
        </p:txBody>
      </p:sp>
      <p:sp>
        <p:nvSpPr>
          <p:cNvPr id="179" name="TextBox 178"/>
          <p:cNvSpPr txBox="1"/>
          <p:nvPr/>
        </p:nvSpPr>
        <p:spPr>
          <a:xfrm>
            <a:off x="6611938" y="3976688"/>
            <a:ext cx="747712"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1.8V</a:t>
            </a:r>
          </a:p>
        </p:txBody>
      </p:sp>
      <p:sp>
        <p:nvSpPr>
          <p:cNvPr id="180" name="TextBox 179"/>
          <p:cNvSpPr txBox="1"/>
          <p:nvPr/>
        </p:nvSpPr>
        <p:spPr>
          <a:xfrm>
            <a:off x="2732088" y="5097463"/>
            <a:ext cx="747712"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3.5V</a:t>
            </a:r>
          </a:p>
        </p:txBody>
      </p:sp>
      <p:sp>
        <p:nvSpPr>
          <p:cNvPr id="181" name="TextBox 180"/>
          <p:cNvSpPr txBox="1"/>
          <p:nvPr/>
        </p:nvSpPr>
        <p:spPr>
          <a:xfrm>
            <a:off x="4035425" y="5097463"/>
            <a:ext cx="747713"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2.3V</a:t>
            </a:r>
          </a:p>
        </p:txBody>
      </p:sp>
      <p:sp>
        <p:nvSpPr>
          <p:cNvPr id="182" name="TextBox 181"/>
          <p:cNvSpPr txBox="1"/>
          <p:nvPr/>
        </p:nvSpPr>
        <p:spPr>
          <a:xfrm>
            <a:off x="5322888" y="5097463"/>
            <a:ext cx="747712"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1.9V</a:t>
            </a:r>
          </a:p>
        </p:txBody>
      </p:sp>
      <p:sp>
        <p:nvSpPr>
          <p:cNvPr id="183" name="TextBox 182"/>
          <p:cNvSpPr txBox="1"/>
          <p:nvPr/>
        </p:nvSpPr>
        <p:spPr>
          <a:xfrm>
            <a:off x="6610350" y="5097463"/>
            <a:ext cx="747713"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4.3V</a:t>
            </a:r>
          </a:p>
        </p:txBody>
      </p:sp>
      <p:sp>
        <p:nvSpPr>
          <p:cNvPr id="219" name="TextBox 218"/>
          <p:cNvSpPr txBox="1"/>
          <p:nvPr/>
        </p:nvSpPr>
        <p:spPr>
          <a:xfrm>
            <a:off x="492125" y="5756275"/>
            <a:ext cx="2409825" cy="831850"/>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0000"/>
                </a:solidFill>
                <a:effectLst/>
                <a:uLnTx/>
                <a:uFillTx/>
                <a:latin typeface="Calibri"/>
                <a:ea typeface="ＭＳ Ｐゴシック" charset="0"/>
                <a:cs typeface="ＭＳ Ｐゴシック" charset="0"/>
              </a:rPr>
              <a:t>Incorrect values from page 2: </a:t>
            </a:r>
          </a:p>
        </p:txBody>
      </p:sp>
      <p:sp>
        <p:nvSpPr>
          <p:cNvPr id="277558" name="Slide Number Placeholder 219"/>
          <p:cNvSpPr>
            <a:spLocks noGrp="1"/>
          </p:cNvSpPr>
          <p:nvPr>
            <p:ph type="sldNum" sz="quarter" idx="12"/>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ED8C927-3C1A-594C-9E7F-68C36B80AD42}" type="slidenum">
              <a:rPr kumimoji="0" lang="en-US" sz="1200" b="0" i="0" u="none" strike="noStrike" kern="1200" cap="none" spc="0" normalizeH="0" baseline="0" noProof="0">
                <a:ln>
                  <a:noFill/>
                </a:ln>
                <a:solidFill>
                  <a:srgbClr val="898989"/>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362</a:t>
            </a:fld>
            <a:endParaRPr kumimoji="0" lang="en-US" sz="1200" b="0" i="0" u="none" strike="noStrike" kern="1200" cap="none" spc="0" normalizeH="0" baseline="0" noProof="0">
              <a:ln>
                <a:noFill/>
              </a:ln>
              <a:solidFill>
                <a:srgbClr val="898989"/>
              </a:solidFill>
              <a:effectLst/>
              <a:uLnTx/>
              <a:uFillTx/>
              <a:latin typeface="Calibri" charset="0"/>
              <a:ea typeface="ＭＳ Ｐゴシック" charset="0"/>
            </a:endParaRPr>
          </a:p>
        </p:txBody>
      </p:sp>
      <p:sp>
        <p:nvSpPr>
          <p:cNvPr id="224" name="TextBox 223"/>
          <p:cNvSpPr txBox="1"/>
          <p:nvPr/>
        </p:nvSpPr>
        <p:spPr>
          <a:xfrm>
            <a:off x="5322888" y="2863850"/>
            <a:ext cx="760412"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2.4V</a:t>
            </a:r>
          </a:p>
        </p:txBody>
      </p:sp>
      <p:sp>
        <p:nvSpPr>
          <p:cNvPr id="174" name="TextBox 173"/>
          <p:cNvSpPr txBox="1"/>
          <p:nvPr/>
        </p:nvSpPr>
        <p:spPr>
          <a:xfrm>
            <a:off x="5322888" y="2863850"/>
            <a:ext cx="760412"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0000">
                    <a:lumMod val="50000"/>
                  </a:srgbClr>
                </a:solidFill>
                <a:effectLst/>
                <a:uLnTx/>
                <a:uFillTx/>
                <a:latin typeface="Calibri"/>
                <a:ea typeface="ＭＳ Ｐゴシック" charset="0"/>
                <a:cs typeface="ＭＳ Ｐゴシック" charset="0"/>
              </a:rPr>
              <a:t>2.6V</a:t>
            </a:r>
          </a:p>
        </p:txBody>
      </p:sp>
      <p:sp>
        <p:nvSpPr>
          <p:cNvPr id="225" name="TextBox 224"/>
          <p:cNvSpPr txBox="1"/>
          <p:nvPr/>
        </p:nvSpPr>
        <p:spPr>
          <a:xfrm>
            <a:off x="7772400" y="1762125"/>
            <a:ext cx="1004888"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Page 1</a:t>
            </a:r>
          </a:p>
        </p:txBody>
      </p:sp>
      <p:sp>
        <p:nvSpPr>
          <p:cNvPr id="226" name="TextBox 225"/>
          <p:cNvSpPr txBox="1"/>
          <p:nvPr/>
        </p:nvSpPr>
        <p:spPr>
          <a:xfrm>
            <a:off x="7772400" y="2873375"/>
            <a:ext cx="1004888"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Page 2</a:t>
            </a:r>
          </a:p>
        </p:txBody>
      </p:sp>
      <p:sp>
        <p:nvSpPr>
          <p:cNvPr id="227" name="TextBox 226"/>
          <p:cNvSpPr txBox="1"/>
          <p:nvPr/>
        </p:nvSpPr>
        <p:spPr>
          <a:xfrm>
            <a:off x="7772400" y="4010025"/>
            <a:ext cx="1004888"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Page 3</a:t>
            </a:r>
          </a:p>
        </p:txBody>
      </p:sp>
      <p:sp>
        <p:nvSpPr>
          <p:cNvPr id="228" name="TextBox 227"/>
          <p:cNvSpPr txBox="1"/>
          <p:nvPr/>
        </p:nvSpPr>
        <p:spPr>
          <a:xfrm>
            <a:off x="7772400" y="5100638"/>
            <a:ext cx="1004888"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Page 4</a:t>
            </a:r>
          </a:p>
        </p:txBody>
      </p:sp>
      <p:sp>
        <p:nvSpPr>
          <p:cNvPr id="222" name="AutoShape 25"/>
          <p:cNvSpPr>
            <a:spLocks noChangeArrowheads="1"/>
          </p:cNvSpPr>
          <p:nvPr/>
        </p:nvSpPr>
        <p:spPr bwMode="auto">
          <a:xfrm>
            <a:off x="5260975" y="6083300"/>
            <a:ext cx="835025" cy="482600"/>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itchFamily="-107" charset="0"/>
              <a:ea typeface="Arial" pitchFamily="-107" charset="0"/>
              <a:cs typeface="Arial" pitchFamily="-107" charset="0"/>
            </a:endParaRPr>
          </a:p>
        </p:txBody>
      </p:sp>
    </p:spTree>
    <p:custDataLst>
      <p:tags r:id="rId1"/>
    </p:custDataLst>
    <p:extLst>
      <p:ext uri="{BB962C8B-B14F-4D97-AF65-F5344CB8AC3E}">
        <p14:creationId xmlns:p14="http://schemas.microsoft.com/office/powerpoint/2010/main" val="2096017034"/>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xit" presetSubtype="0" fill="hold" nodeType="clickEffect">
                                  <p:stCondLst>
                                    <p:cond delay="0"/>
                                  </p:stCondLst>
                                  <p:childTnLst>
                                    <p:animEffect transition="out" filter="fade">
                                      <p:cBhvr>
                                        <p:cTn id="6" dur="1000"/>
                                        <p:tgtEl>
                                          <p:spTgt spid="224">
                                            <p:txEl>
                                              <p:pRg st="0" end="0"/>
                                            </p:txEl>
                                          </p:spTgt>
                                        </p:tgtEl>
                                      </p:cBhvr>
                                    </p:animEffect>
                                    <p:set>
                                      <p:cBhvr>
                                        <p:cTn id="7" dur="1" fill="hold">
                                          <p:stCondLst>
                                            <p:cond delay="999"/>
                                          </p:stCondLst>
                                        </p:cTn>
                                        <p:tgtEl>
                                          <p:spTgt spid="224">
                                            <p:txEl>
                                              <p:pRg st="0" end="0"/>
                                            </p:txEl>
                                          </p:spTgt>
                                        </p:tgtEl>
                                        <p:attrNameLst>
                                          <p:attrName>style.visibility</p:attrName>
                                        </p:attrNameLst>
                                      </p:cBhvr>
                                      <p:to>
                                        <p:strVal val="hidden"/>
                                      </p:to>
                                    </p:set>
                                  </p:childTnLst>
                                </p:cTn>
                              </p:par>
                              <p:par>
                                <p:cTn id="8" presetID="10" presetClass="entr" presetSubtype="0" fill="hold" grpId="0" nodeType="withEffect">
                                  <p:stCondLst>
                                    <p:cond delay="0"/>
                                  </p:stCondLst>
                                  <p:childTnLst>
                                    <p:set>
                                      <p:cBhvr>
                                        <p:cTn id="9" dur="1" fill="hold">
                                          <p:stCondLst>
                                            <p:cond delay="0"/>
                                          </p:stCondLst>
                                        </p:cTn>
                                        <p:tgtEl>
                                          <p:spTgt spid="174"/>
                                        </p:tgtEl>
                                        <p:attrNameLst>
                                          <p:attrName>style.visibility</p:attrName>
                                        </p:attrNameLst>
                                      </p:cBhvr>
                                      <p:to>
                                        <p:strVal val="visible"/>
                                      </p:to>
                                    </p:set>
                                    <p:animEffect transition="in" filter="fade">
                                      <p:cBhvr>
                                        <p:cTn id="10" dur="1000"/>
                                        <p:tgtEl>
                                          <p:spTgt spid="174"/>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nodeType="clickEffect">
                                  <p:stCondLst>
                                    <p:cond delay="0"/>
                                  </p:stCondLst>
                                  <p:childTnLst>
                                    <p:set>
                                      <p:cBhvr>
                                        <p:cTn id="14" dur="1" fill="hold">
                                          <p:stCondLst>
                                            <p:cond delay="0"/>
                                          </p:stCondLst>
                                        </p:cTn>
                                        <p:tgtEl>
                                          <p:spTgt spid="189"/>
                                        </p:tgtEl>
                                        <p:attrNameLst>
                                          <p:attrName>style.visibility</p:attrName>
                                        </p:attrNameLst>
                                      </p:cBhvr>
                                      <p:to>
                                        <p:strVal val="visible"/>
                                      </p:to>
                                    </p:set>
                                    <p:animEffect transition="in" filter="fade">
                                      <p:cBhvr>
                                        <p:cTn id="15" dur="500"/>
                                        <p:tgtEl>
                                          <p:spTgt spid="189"/>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11"/>
                                        </p:tgtEl>
                                        <p:attrNameLst>
                                          <p:attrName>style.visibility</p:attrName>
                                        </p:attrNameLst>
                                      </p:cBhvr>
                                      <p:to>
                                        <p:strVal val="visible"/>
                                      </p:to>
                                    </p:set>
                                    <p:animEffect transition="in" filter="fade">
                                      <p:cBhvr>
                                        <p:cTn id="18" dur="500"/>
                                        <p:tgtEl>
                                          <p:spTgt spid="21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10"/>
                                        </p:tgtEl>
                                        <p:attrNameLst>
                                          <p:attrName>style.visibility</p:attrName>
                                        </p:attrNameLst>
                                      </p:cBhvr>
                                      <p:to>
                                        <p:strVal val="visible"/>
                                      </p:to>
                                    </p:set>
                                    <p:animEffect transition="in" filter="fade">
                                      <p:cBhvr>
                                        <p:cTn id="21" dur="500"/>
                                        <p:tgtEl>
                                          <p:spTgt spid="210"/>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12"/>
                                        </p:tgtEl>
                                        <p:attrNameLst>
                                          <p:attrName>style.visibility</p:attrName>
                                        </p:attrNameLst>
                                      </p:cBhvr>
                                      <p:to>
                                        <p:strVal val="visible"/>
                                      </p:to>
                                    </p:set>
                                    <p:animEffect transition="in" filter="fade">
                                      <p:cBhvr>
                                        <p:cTn id="24" dur="500"/>
                                        <p:tgtEl>
                                          <p:spTgt spid="212"/>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213"/>
                                        </p:tgtEl>
                                        <p:attrNameLst>
                                          <p:attrName>style.visibility</p:attrName>
                                        </p:attrNameLst>
                                      </p:cBhvr>
                                      <p:to>
                                        <p:strVal val="visible"/>
                                      </p:to>
                                    </p:set>
                                    <p:animEffect transition="in" filter="fade">
                                      <p:cBhvr>
                                        <p:cTn id="27" dur="500"/>
                                        <p:tgtEl>
                                          <p:spTgt spid="213"/>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1" fill="hold" nodeType="clickEffect">
                                  <p:stCondLst>
                                    <p:cond delay="0"/>
                                  </p:stCondLst>
                                  <p:childTnLst>
                                    <p:set>
                                      <p:cBhvr>
                                        <p:cTn id="31" dur="1" fill="hold">
                                          <p:stCondLst>
                                            <p:cond delay="0"/>
                                          </p:stCondLst>
                                        </p:cTn>
                                        <p:tgtEl>
                                          <p:spTgt spid="208"/>
                                        </p:tgtEl>
                                        <p:attrNameLst>
                                          <p:attrName>style.visibility</p:attrName>
                                        </p:attrNameLst>
                                      </p:cBhvr>
                                      <p:to>
                                        <p:strVal val="visible"/>
                                      </p:to>
                                    </p:set>
                                    <p:animEffect transition="in" filter="wipe(up)">
                                      <p:cBhvr>
                                        <p:cTn id="32" dur="500"/>
                                        <p:tgtEl>
                                          <p:spTgt spid="208"/>
                                        </p:tgtEl>
                                      </p:cBhvr>
                                    </p:animEffect>
                                  </p:childTnLst>
                                </p:cTn>
                              </p:par>
                              <p:par>
                                <p:cTn id="33" presetID="22" presetClass="entr" presetSubtype="1" fill="hold" nodeType="withEffect">
                                  <p:stCondLst>
                                    <p:cond delay="0"/>
                                  </p:stCondLst>
                                  <p:childTnLst>
                                    <p:set>
                                      <p:cBhvr>
                                        <p:cTn id="34" dur="1" fill="hold">
                                          <p:stCondLst>
                                            <p:cond delay="0"/>
                                          </p:stCondLst>
                                        </p:cTn>
                                        <p:tgtEl>
                                          <p:spTgt spid="207"/>
                                        </p:tgtEl>
                                        <p:attrNameLst>
                                          <p:attrName>style.visibility</p:attrName>
                                        </p:attrNameLst>
                                      </p:cBhvr>
                                      <p:to>
                                        <p:strVal val="visible"/>
                                      </p:to>
                                    </p:set>
                                    <p:animEffect transition="in" filter="wipe(up)">
                                      <p:cBhvr>
                                        <p:cTn id="35" dur="500"/>
                                        <p:tgtEl>
                                          <p:spTgt spid="207"/>
                                        </p:tgtEl>
                                      </p:cBhvr>
                                    </p:animEffect>
                                  </p:childTnLst>
                                </p:cTn>
                              </p:par>
                              <p:par>
                                <p:cTn id="36" presetID="22" presetClass="entr" presetSubtype="1" fill="hold" nodeType="withEffect">
                                  <p:stCondLst>
                                    <p:cond delay="0"/>
                                  </p:stCondLst>
                                  <p:childTnLst>
                                    <p:set>
                                      <p:cBhvr>
                                        <p:cTn id="37" dur="1" fill="hold">
                                          <p:stCondLst>
                                            <p:cond delay="0"/>
                                          </p:stCondLst>
                                        </p:cTn>
                                        <p:tgtEl>
                                          <p:spTgt spid="209"/>
                                        </p:tgtEl>
                                        <p:attrNameLst>
                                          <p:attrName>style.visibility</p:attrName>
                                        </p:attrNameLst>
                                      </p:cBhvr>
                                      <p:to>
                                        <p:strVal val="visible"/>
                                      </p:to>
                                    </p:set>
                                    <p:animEffect transition="in" filter="wipe(up)">
                                      <p:cBhvr>
                                        <p:cTn id="38" dur="500"/>
                                        <p:tgtEl>
                                          <p:spTgt spid="209"/>
                                        </p:tgtEl>
                                      </p:cBhvr>
                                    </p:animEffect>
                                  </p:childTnLst>
                                </p:cTn>
                              </p:par>
                              <p:par>
                                <p:cTn id="39" presetID="22" presetClass="entr" presetSubtype="1" fill="hold" nodeType="withEffect">
                                  <p:stCondLst>
                                    <p:cond delay="0"/>
                                  </p:stCondLst>
                                  <p:childTnLst>
                                    <p:set>
                                      <p:cBhvr>
                                        <p:cTn id="40" dur="1" fill="hold">
                                          <p:stCondLst>
                                            <p:cond delay="0"/>
                                          </p:stCondLst>
                                        </p:cTn>
                                        <p:tgtEl>
                                          <p:spTgt spid="206"/>
                                        </p:tgtEl>
                                        <p:attrNameLst>
                                          <p:attrName>style.visibility</p:attrName>
                                        </p:attrNameLst>
                                      </p:cBhvr>
                                      <p:to>
                                        <p:strVal val="visible"/>
                                      </p:to>
                                    </p:set>
                                    <p:animEffect transition="in" filter="wipe(up)">
                                      <p:cBhvr>
                                        <p:cTn id="41" dur="500"/>
                                        <p:tgtEl>
                                          <p:spTgt spid="206"/>
                                        </p:tgtEl>
                                      </p:cBhvr>
                                    </p:animEffect>
                                  </p:childTnLst>
                                </p:cTn>
                              </p:par>
                            </p:childTnLst>
                          </p:cTn>
                        </p:par>
                        <p:par>
                          <p:cTn id="42" fill="hold" nodeType="afterGroup">
                            <p:stCondLst>
                              <p:cond delay="500"/>
                            </p:stCondLst>
                            <p:childTnLst>
                              <p:par>
                                <p:cTn id="43" presetID="22" presetClass="entr" presetSubtype="1" fill="hold" grpId="0" nodeType="afterEffect">
                                  <p:stCondLst>
                                    <p:cond delay="0"/>
                                  </p:stCondLst>
                                  <p:childTnLst>
                                    <p:set>
                                      <p:cBhvr>
                                        <p:cTn id="44" dur="1" fill="hold">
                                          <p:stCondLst>
                                            <p:cond delay="0"/>
                                          </p:stCondLst>
                                        </p:cTn>
                                        <p:tgtEl>
                                          <p:spTgt spid="215"/>
                                        </p:tgtEl>
                                        <p:attrNameLst>
                                          <p:attrName>style.visibility</p:attrName>
                                        </p:attrNameLst>
                                      </p:cBhvr>
                                      <p:to>
                                        <p:strVal val="visible"/>
                                      </p:to>
                                    </p:set>
                                    <p:animEffect transition="in" filter="wipe(up)">
                                      <p:cBhvr>
                                        <p:cTn id="45" dur="500"/>
                                        <p:tgtEl>
                                          <p:spTgt spid="215"/>
                                        </p:tgtEl>
                                      </p:cBhvr>
                                    </p:animEffect>
                                  </p:childTnLst>
                                </p:cTn>
                              </p:par>
                              <p:par>
                                <p:cTn id="46" presetID="22" presetClass="entr" presetSubtype="1" fill="hold" grpId="0" nodeType="withEffect">
                                  <p:stCondLst>
                                    <p:cond delay="0"/>
                                  </p:stCondLst>
                                  <p:childTnLst>
                                    <p:set>
                                      <p:cBhvr>
                                        <p:cTn id="47" dur="1" fill="hold">
                                          <p:stCondLst>
                                            <p:cond delay="0"/>
                                          </p:stCondLst>
                                        </p:cTn>
                                        <p:tgtEl>
                                          <p:spTgt spid="214"/>
                                        </p:tgtEl>
                                        <p:attrNameLst>
                                          <p:attrName>style.visibility</p:attrName>
                                        </p:attrNameLst>
                                      </p:cBhvr>
                                      <p:to>
                                        <p:strVal val="visible"/>
                                      </p:to>
                                    </p:set>
                                    <p:animEffect transition="in" filter="wipe(up)">
                                      <p:cBhvr>
                                        <p:cTn id="48" dur="500"/>
                                        <p:tgtEl>
                                          <p:spTgt spid="214"/>
                                        </p:tgtEl>
                                      </p:cBhvr>
                                    </p:animEffect>
                                  </p:childTnLst>
                                </p:cTn>
                              </p:par>
                              <p:par>
                                <p:cTn id="49" presetID="22" presetClass="entr" presetSubtype="1" fill="hold" grpId="0" nodeType="withEffect">
                                  <p:stCondLst>
                                    <p:cond delay="0"/>
                                  </p:stCondLst>
                                  <p:childTnLst>
                                    <p:set>
                                      <p:cBhvr>
                                        <p:cTn id="50" dur="1" fill="hold">
                                          <p:stCondLst>
                                            <p:cond delay="0"/>
                                          </p:stCondLst>
                                        </p:cTn>
                                        <p:tgtEl>
                                          <p:spTgt spid="216"/>
                                        </p:tgtEl>
                                        <p:attrNameLst>
                                          <p:attrName>style.visibility</p:attrName>
                                        </p:attrNameLst>
                                      </p:cBhvr>
                                      <p:to>
                                        <p:strVal val="visible"/>
                                      </p:to>
                                    </p:set>
                                    <p:animEffect transition="in" filter="wipe(up)">
                                      <p:cBhvr>
                                        <p:cTn id="51" dur="500"/>
                                        <p:tgtEl>
                                          <p:spTgt spid="216"/>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217"/>
                                        </p:tgtEl>
                                        <p:attrNameLst>
                                          <p:attrName>style.visibility</p:attrName>
                                        </p:attrNameLst>
                                      </p:cBhvr>
                                      <p:to>
                                        <p:strVal val="visible"/>
                                      </p:to>
                                    </p:set>
                                    <p:animEffect transition="in" filter="wipe(up)">
                                      <p:cBhvr>
                                        <p:cTn id="54" dur="500"/>
                                        <p:tgtEl>
                                          <p:spTgt spid="217"/>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19"/>
                                        </p:tgtEl>
                                        <p:attrNameLst>
                                          <p:attrName>style.visibility</p:attrName>
                                        </p:attrNameLst>
                                      </p:cBhvr>
                                      <p:to>
                                        <p:strVal val="visible"/>
                                      </p:to>
                                    </p:set>
                                    <p:animEffect transition="in" filter="fade">
                                      <p:cBhvr>
                                        <p:cTn id="57" dur="500"/>
                                        <p:tgtEl>
                                          <p:spTgt spid="219"/>
                                        </p:tgtEl>
                                      </p:cBhvr>
                                    </p:animEffect>
                                  </p:childTnLst>
                                </p:cTn>
                              </p:par>
                              <p:par>
                                <p:cTn id="58" presetID="10" presetClass="exit" presetSubtype="0" fill="hold" grpId="0" nodeType="withEffect">
                                  <p:stCondLst>
                                    <p:cond delay="0"/>
                                  </p:stCondLst>
                                  <p:childTnLst>
                                    <p:animEffect transition="out" filter="fade">
                                      <p:cBhvr>
                                        <p:cTn id="59" dur="500"/>
                                        <p:tgtEl>
                                          <p:spTgt spid="188"/>
                                        </p:tgtEl>
                                      </p:cBhvr>
                                    </p:animEffect>
                                    <p:set>
                                      <p:cBhvr>
                                        <p:cTn id="60" dur="1" fill="hold">
                                          <p:stCondLst>
                                            <p:cond delay="499"/>
                                          </p:stCondLst>
                                        </p:cTn>
                                        <p:tgtEl>
                                          <p:spTgt spid="188"/>
                                        </p:tgtEl>
                                        <p:attrNameLst>
                                          <p:attrName>style.visibility</p:attrName>
                                        </p:attrNameLst>
                                      </p:cBhvr>
                                      <p:to>
                                        <p:strVal val="hidden"/>
                                      </p:to>
                                    </p:set>
                                  </p:childTnLst>
                                </p:cTn>
                              </p:par>
                            </p:childTnLst>
                          </p:cTn>
                        </p:par>
                      </p:childTnLst>
                    </p:cTn>
                  </p:par>
                  <p:par>
                    <p:cTn id="61" fill="hold" nodeType="clickPar">
                      <p:stCondLst>
                        <p:cond delay="indefinite"/>
                      </p:stCondLst>
                      <p:childTnLst>
                        <p:par>
                          <p:cTn id="62" fill="hold" nodeType="withGroup">
                            <p:stCondLst>
                              <p:cond delay="0"/>
                            </p:stCondLst>
                            <p:childTnLst>
                              <p:par>
                                <p:cTn id="63" presetID="1" presetClass="entr" presetSubtype="0" fill="hold" grpId="0" nodeType="clickEffect">
                                  <p:stCondLst>
                                    <p:cond delay="0"/>
                                  </p:stCondLst>
                                  <p:childTnLst>
                                    <p:set>
                                      <p:cBhvr>
                                        <p:cTn id="64" dur="1" fill="hold">
                                          <p:stCondLst>
                                            <p:cond delay="0"/>
                                          </p:stCondLst>
                                        </p:cTn>
                                        <p:tgtEl>
                                          <p:spTgt spid="2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0" grpId="0"/>
      <p:bldP spid="211" grpId="0"/>
      <p:bldP spid="212" grpId="0"/>
      <p:bldP spid="213" grpId="0"/>
      <p:bldP spid="214" grpId="0"/>
      <p:bldP spid="215" grpId="0"/>
      <p:bldP spid="216" grpId="0"/>
      <p:bldP spid="217" grpId="0"/>
      <p:bldP spid="188" grpId="0"/>
      <p:bldP spid="219" grpId="0"/>
      <p:bldP spid="174" grpId="0"/>
      <p:bldP spid="222" grpId="0" animBg="1"/>
    </p:bldLst>
  </p:timing>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5" name="Title 1"/>
          <p:cNvSpPr>
            <a:spLocks noGrp="1"/>
          </p:cNvSpPr>
          <p:nvPr>
            <p:ph type="title"/>
          </p:nvPr>
        </p:nvSpPr>
        <p:spPr/>
        <p:txBody>
          <a:bodyPr/>
          <a:lstStyle/>
          <a:p>
            <a:pPr eaLnBrk="1" hangingPunct="1"/>
            <a:r>
              <a:rPr lang="en-US">
                <a:latin typeface="Calibri" charset="0"/>
              </a:rPr>
              <a:t>Executive Summary</a:t>
            </a:r>
          </a:p>
        </p:txBody>
      </p:sp>
      <p:sp>
        <p:nvSpPr>
          <p:cNvPr id="3" name="Content Placeholder 2"/>
          <p:cNvSpPr>
            <a:spLocks noGrp="1"/>
          </p:cNvSpPr>
          <p:nvPr>
            <p:ph idx="1"/>
          </p:nvPr>
        </p:nvSpPr>
        <p:spPr>
          <a:xfrm>
            <a:off x="228600" y="838200"/>
            <a:ext cx="8915400" cy="5876925"/>
          </a:xfrm>
        </p:spPr>
        <p:txBody>
          <a:bodyPr rtlCol="0">
            <a:normAutofit lnSpcReduction="10000"/>
          </a:bodyPr>
          <a:lstStyle/>
          <a:p>
            <a:pPr marL="182880" indent="-182880" eaLnBrk="1" fontAlgn="auto" hangingPunct="1">
              <a:spcAft>
                <a:spcPts val="0"/>
              </a:spcAft>
              <a:buClr>
                <a:prstClr val="black"/>
              </a:buClr>
              <a:buFont typeface="Arial" pitchFamily="34" charset="0"/>
              <a:buChar char="•"/>
              <a:defRPr/>
            </a:pPr>
            <a:r>
              <a:rPr lang="en-US" sz="2800" b="1" i="1" dirty="0">
                <a:solidFill>
                  <a:srgbClr val="FF0000"/>
                </a:solidFill>
                <a:ea typeface="+mn-ea"/>
                <a:cs typeface="+mn-cs"/>
              </a:rPr>
              <a:t>Read disturb errors</a:t>
            </a:r>
            <a:r>
              <a:rPr lang="en-US" sz="2800" b="1" dirty="0">
                <a:solidFill>
                  <a:srgbClr val="FF0000"/>
                </a:solidFill>
                <a:ea typeface="+mn-ea"/>
                <a:cs typeface="+mn-cs"/>
              </a:rPr>
              <a:t> </a:t>
            </a:r>
            <a:r>
              <a:rPr lang="en-US" sz="2800" dirty="0">
                <a:solidFill>
                  <a:srgbClr val="FF0000"/>
                </a:solidFill>
                <a:ea typeface="+mn-ea"/>
                <a:cs typeface="+mn-cs"/>
              </a:rPr>
              <a:t>limit flash memory lifetime today</a:t>
            </a:r>
          </a:p>
          <a:p>
            <a:pPr marL="365760" lvl="1" eaLnBrk="1" fontAlgn="auto" hangingPunct="1">
              <a:spcAft>
                <a:spcPts val="0"/>
              </a:spcAft>
              <a:buClr>
                <a:prstClr val="black"/>
              </a:buClr>
              <a:buFont typeface="Arial" pitchFamily="34" charset="0"/>
              <a:buChar char="–"/>
              <a:defRPr/>
            </a:pPr>
            <a:r>
              <a:rPr lang="en-US" sz="2400" spc="-150" dirty="0">
                <a:solidFill>
                  <a:prstClr val="black"/>
                </a:solidFill>
                <a:ea typeface="+mn-ea"/>
                <a:sym typeface="Wingdings" panose="05000000000000000000" pitchFamily="2" charset="2"/>
              </a:rPr>
              <a:t>Apply a </a:t>
            </a:r>
            <a:r>
              <a:rPr lang="en-US" sz="2400" i="1" spc="-150" dirty="0">
                <a:solidFill>
                  <a:srgbClr val="FF0000"/>
                </a:solidFill>
                <a:ea typeface="+mn-ea"/>
                <a:sym typeface="Wingdings" panose="05000000000000000000" pitchFamily="2" charset="2"/>
              </a:rPr>
              <a:t>high pass-through voltage (</a:t>
            </a:r>
            <a:r>
              <a:rPr lang="en-US" sz="2400" i="1" spc="-150" dirty="0" err="1">
                <a:solidFill>
                  <a:srgbClr val="FF0000"/>
                </a:solidFill>
                <a:ea typeface="+mn-ea"/>
                <a:sym typeface="Wingdings" panose="05000000000000000000" pitchFamily="2" charset="2"/>
              </a:rPr>
              <a:t>V</a:t>
            </a:r>
            <a:r>
              <a:rPr lang="en-US" sz="2400" i="1" spc="-150" baseline="-25000" dirty="0" err="1">
                <a:solidFill>
                  <a:srgbClr val="FF0000"/>
                </a:solidFill>
                <a:ea typeface="+mn-ea"/>
                <a:sym typeface="Wingdings" panose="05000000000000000000" pitchFamily="2" charset="2"/>
              </a:rPr>
              <a:t>pass</a:t>
            </a:r>
            <a:r>
              <a:rPr lang="en-US" sz="2400" i="1" spc="-150" dirty="0">
                <a:solidFill>
                  <a:srgbClr val="FF0000"/>
                </a:solidFill>
                <a:ea typeface="+mn-ea"/>
                <a:sym typeface="Wingdings" panose="05000000000000000000" pitchFamily="2" charset="2"/>
              </a:rPr>
              <a:t>)</a:t>
            </a:r>
            <a:r>
              <a:rPr lang="en-US" sz="2400" spc="-150" dirty="0">
                <a:solidFill>
                  <a:prstClr val="black"/>
                </a:solidFill>
                <a:ea typeface="+mn-ea"/>
                <a:sym typeface="Wingdings" panose="05000000000000000000" pitchFamily="2" charset="2"/>
              </a:rPr>
              <a:t> to multiple pages on a read</a:t>
            </a:r>
          </a:p>
          <a:p>
            <a:pPr marL="365760" lvl="1" eaLnBrk="1" fontAlgn="auto" hangingPunct="1">
              <a:spcAft>
                <a:spcPts val="0"/>
              </a:spcAft>
              <a:buClr>
                <a:prstClr val="black"/>
              </a:buClr>
              <a:buFont typeface="Arial" pitchFamily="34" charset="0"/>
              <a:buChar char="–"/>
              <a:defRPr/>
            </a:pPr>
            <a:r>
              <a:rPr lang="en-US" sz="2400" spc="-150" dirty="0">
                <a:solidFill>
                  <a:prstClr val="black"/>
                </a:solidFill>
                <a:ea typeface="+mn-ea"/>
              </a:rPr>
              <a:t>Repeated application of </a:t>
            </a:r>
            <a:r>
              <a:rPr lang="en-US" sz="2400" i="1" spc="-150" dirty="0" err="1">
                <a:solidFill>
                  <a:srgbClr val="FF0000"/>
                </a:solidFill>
                <a:sym typeface="Wingdings" panose="05000000000000000000" pitchFamily="2" charset="2"/>
              </a:rPr>
              <a:t>V</a:t>
            </a:r>
            <a:r>
              <a:rPr lang="en-US" sz="2400" i="1" spc="-150" baseline="-25000" dirty="0" err="1">
                <a:solidFill>
                  <a:srgbClr val="FF0000"/>
                </a:solidFill>
                <a:sym typeface="Wingdings" panose="05000000000000000000" pitchFamily="2" charset="2"/>
              </a:rPr>
              <a:t>pass</a:t>
            </a:r>
            <a:r>
              <a:rPr lang="en-US" sz="2400" spc="-150" dirty="0">
                <a:solidFill>
                  <a:srgbClr val="FF0000"/>
                </a:solidFill>
                <a:ea typeface="+mn-ea"/>
                <a:sym typeface="Wingdings" panose="05000000000000000000" pitchFamily="2" charset="2"/>
              </a:rPr>
              <a:t> </a:t>
            </a:r>
            <a:r>
              <a:rPr lang="en-US" sz="2400" spc="-150" dirty="0">
                <a:solidFill>
                  <a:srgbClr val="FF0000"/>
                </a:solidFill>
                <a:ea typeface="+mn-ea"/>
              </a:rPr>
              <a:t>can alter stored values in unread pages</a:t>
            </a:r>
          </a:p>
          <a:p>
            <a:pPr marL="182880" indent="-182880" eaLnBrk="1" fontAlgn="auto" hangingPunct="1">
              <a:spcAft>
                <a:spcPts val="0"/>
              </a:spcAft>
              <a:buClr>
                <a:prstClr val="black"/>
              </a:buClr>
              <a:buFont typeface="Arial" pitchFamily="34" charset="0"/>
              <a:buChar char="•"/>
              <a:defRPr/>
            </a:pPr>
            <a:endParaRPr lang="en-US" sz="800" dirty="0">
              <a:solidFill>
                <a:prstClr val="black"/>
              </a:solidFill>
              <a:ea typeface="+mn-ea"/>
              <a:cs typeface="+mn-cs"/>
            </a:endParaRPr>
          </a:p>
          <a:p>
            <a:pPr marL="182880" indent="-182880" eaLnBrk="1" fontAlgn="auto" hangingPunct="1">
              <a:spcAft>
                <a:spcPts val="0"/>
              </a:spcAft>
              <a:buClr>
                <a:prstClr val="black"/>
              </a:buClr>
              <a:buFont typeface="Arial" pitchFamily="34" charset="0"/>
              <a:buChar char="•"/>
              <a:defRPr/>
            </a:pPr>
            <a:r>
              <a:rPr lang="en-US" sz="2800" dirty="0">
                <a:solidFill>
                  <a:prstClr val="black"/>
                </a:solidFill>
                <a:ea typeface="+mn-ea"/>
                <a:cs typeface="+mn-cs"/>
              </a:rPr>
              <a:t>We </a:t>
            </a:r>
            <a:r>
              <a:rPr lang="en-US" sz="2800" b="1" dirty="0">
                <a:solidFill>
                  <a:srgbClr val="0000FF"/>
                </a:solidFill>
                <a:ea typeface="+mn-ea"/>
                <a:cs typeface="+mn-cs"/>
              </a:rPr>
              <a:t>characterize read disturb </a:t>
            </a:r>
            <a:r>
              <a:rPr lang="en-US" sz="2800" dirty="0">
                <a:solidFill>
                  <a:prstClr val="black"/>
                </a:solidFill>
                <a:ea typeface="+mn-ea"/>
                <a:cs typeface="+mn-cs"/>
              </a:rPr>
              <a:t>on real NAND flash chips</a:t>
            </a:r>
          </a:p>
          <a:p>
            <a:pPr marL="365760" lvl="1" eaLnBrk="1" fontAlgn="auto" hangingPunct="1">
              <a:spcAft>
                <a:spcPts val="0"/>
              </a:spcAft>
              <a:buClr>
                <a:prstClr val="black"/>
              </a:buClr>
              <a:buFont typeface="Arial" pitchFamily="34" charset="0"/>
              <a:buChar char="–"/>
              <a:defRPr/>
            </a:pPr>
            <a:r>
              <a:rPr lang="en-US" sz="2400" dirty="0">
                <a:solidFill>
                  <a:prstClr val="black"/>
                </a:solidFill>
                <a:ea typeface="+mn-ea"/>
              </a:rPr>
              <a:t>Slightly </a:t>
            </a:r>
            <a:r>
              <a:rPr lang="en-US" sz="2400" dirty="0">
                <a:solidFill>
                  <a:srgbClr val="0000FF"/>
                </a:solidFill>
                <a:ea typeface="+mn-ea"/>
              </a:rPr>
              <a:t>lowering </a:t>
            </a:r>
            <a:r>
              <a:rPr lang="en-US" sz="2400" dirty="0" err="1">
                <a:solidFill>
                  <a:srgbClr val="0000FF"/>
                </a:solidFill>
                <a:ea typeface="+mn-ea"/>
              </a:rPr>
              <a:t>V</a:t>
            </a:r>
            <a:r>
              <a:rPr lang="en-US" sz="2400" baseline="-25000" dirty="0" err="1">
                <a:solidFill>
                  <a:srgbClr val="0000FF"/>
                </a:solidFill>
                <a:ea typeface="+mn-ea"/>
              </a:rPr>
              <a:t>pass</a:t>
            </a:r>
            <a:r>
              <a:rPr lang="en-US" sz="2400" dirty="0">
                <a:solidFill>
                  <a:prstClr val="black"/>
                </a:solidFill>
                <a:ea typeface="+mn-ea"/>
              </a:rPr>
              <a:t> </a:t>
            </a:r>
            <a:r>
              <a:rPr lang="en-US" sz="2400" dirty="0">
                <a:solidFill>
                  <a:srgbClr val="0000FF"/>
                </a:solidFill>
                <a:ea typeface="+mn-ea"/>
              </a:rPr>
              <a:t>greatly reduces read disturb errors</a:t>
            </a:r>
          </a:p>
          <a:p>
            <a:pPr marL="365760" lvl="1" eaLnBrk="1" fontAlgn="auto" hangingPunct="1">
              <a:spcAft>
                <a:spcPts val="0"/>
              </a:spcAft>
              <a:buClr>
                <a:prstClr val="black"/>
              </a:buClr>
              <a:buFont typeface="Arial" pitchFamily="34" charset="0"/>
              <a:buChar char="–"/>
              <a:defRPr/>
            </a:pPr>
            <a:r>
              <a:rPr lang="en-US" sz="2400" dirty="0">
                <a:solidFill>
                  <a:prstClr val="black"/>
                </a:solidFill>
                <a:ea typeface="+mn-ea"/>
              </a:rPr>
              <a:t>Some flash cells are </a:t>
            </a:r>
            <a:r>
              <a:rPr lang="en-US" sz="2400" dirty="0">
                <a:solidFill>
                  <a:srgbClr val="0000FF"/>
                </a:solidFill>
                <a:ea typeface="+mn-ea"/>
              </a:rPr>
              <a:t>more prone to read disturb</a:t>
            </a:r>
            <a:endParaRPr lang="en-US" sz="2400" dirty="0">
              <a:solidFill>
                <a:prstClr val="black"/>
              </a:solidFill>
              <a:ea typeface="+mn-ea"/>
            </a:endParaRPr>
          </a:p>
          <a:p>
            <a:pPr marL="182880" indent="-182880" eaLnBrk="1" fontAlgn="auto" hangingPunct="1">
              <a:spcAft>
                <a:spcPts val="0"/>
              </a:spcAft>
              <a:buClr>
                <a:prstClr val="black"/>
              </a:buClr>
              <a:buFont typeface="Arial" pitchFamily="34" charset="0"/>
              <a:buChar char="•"/>
              <a:defRPr/>
            </a:pPr>
            <a:endParaRPr lang="en-US" sz="800" b="1" dirty="0">
              <a:ea typeface="+mn-ea"/>
              <a:cs typeface="+mn-cs"/>
            </a:endParaRPr>
          </a:p>
          <a:p>
            <a:pPr marL="182880" indent="-182880" eaLnBrk="1" fontAlgn="auto" hangingPunct="1">
              <a:spcAft>
                <a:spcPts val="0"/>
              </a:spcAft>
              <a:buClr>
                <a:prstClr val="black"/>
              </a:buClr>
              <a:buFont typeface="Arial" pitchFamily="34" charset="0"/>
              <a:buChar char="•"/>
              <a:defRPr/>
            </a:pPr>
            <a:r>
              <a:rPr lang="en-US" sz="2800" b="1" dirty="0">
                <a:ea typeface="+mn-ea"/>
                <a:cs typeface="+mn-cs"/>
              </a:rPr>
              <a:t>Technique 1:</a:t>
            </a:r>
            <a:r>
              <a:rPr lang="en-US" sz="2800" dirty="0">
                <a:solidFill>
                  <a:srgbClr val="00B050"/>
                </a:solidFill>
                <a:ea typeface="+mn-ea"/>
                <a:cs typeface="+mn-cs"/>
              </a:rPr>
              <a:t> </a:t>
            </a:r>
            <a:r>
              <a:rPr lang="en-US" sz="2800" dirty="0">
                <a:solidFill>
                  <a:srgbClr val="0000FF"/>
                </a:solidFill>
                <a:ea typeface="+mn-ea"/>
                <a:cs typeface="+mn-cs"/>
              </a:rPr>
              <a:t>Mitigate</a:t>
            </a:r>
            <a:r>
              <a:rPr lang="en-US" sz="2800" dirty="0">
                <a:solidFill>
                  <a:prstClr val="black"/>
                </a:solidFill>
                <a:ea typeface="+mn-ea"/>
                <a:cs typeface="+mn-cs"/>
              </a:rPr>
              <a:t> read disturb errors online</a:t>
            </a:r>
          </a:p>
          <a:p>
            <a:pPr marL="365760" lvl="1" eaLnBrk="1" fontAlgn="auto" hangingPunct="1">
              <a:spcAft>
                <a:spcPts val="0"/>
              </a:spcAft>
              <a:buClr>
                <a:prstClr val="black"/>
              </a:buClr>
              <a:buFont typeface="Arial" pitchFamily="34" charset="0"/>
              <a:buChar char="–"/>
              <a:defRPr/>
            </a:pPr>
            <a:r>
              <a:rPr lang="en-US" sz="2400" b="1" i="1" dirty="0" err="1">
                <a:solidFill>
                  <a:srgbClr val="0000FF"/>
                </a:solidFill>
                <a:ea typeface="+mn-ea"/>
              </a:rPr>
              <a:t>V</a:t>
            </a:r>
            <a:r>
              <a:rPr lang="en-US" sz="2400" b="1" i="1" baseline="-25000" dirty="0" err="1">
                <a:solidFill>
                  <a:srgbClr val="0000FF"/>
                </a:solidFill>
                <a:ea typeface="+mn-ea"/>
              </a:rPr>
              <a:t>pass</a:t>
            </a:r>
            <a:r>
              <a:rPr lang="en-US" sz="2400" b="1" i="1" dirty="0">
                <a:solidFill>
                  <a:srgbClr val="0000FF"/>
                </a:solidFill>
                <a:ea typeface="+mn-ea"/>
              </a:rPr>
              <a:t> Tuning</a:t>
            </a:r>
            <a:r>
              <a:rPr lang="en-US" sz="2400" dirty="0">
                <a:solidFill>
                  <a:srgbClr val="0000FF"/>
                </a:solidFill>
                <a:ea typeface="+mn-ea"/>
              </a:rPr>
              <a:t> </a:t>
            </a:r>
            <a:r>
              <a:rPr lang="en-US" sz="2400" dirty="0">
                <a:solidFill>
                  <a:prstClr val="black"/>
                </a:solidFill>
                <a:ea typeface="+mn-ea"/>
              </a:rPr>
              <a:t>dynamically finds and applies a lowered </a:t>
            </a:r>
            <a:r>
              <a:rPr lang="en-US" sz="2400" dirty="0" err="1">
                <a:solidFill>
                  <a:prstClr val="black"/>
                </a:solidFill>
                <a:ea typeface="+mn-ea"/>
              </a:rPr>
              <a:t>V</a:t>
            </a:r>
            <a:r>
              <a:rPr lang="en-US" sz="2400" baseline="-25000" dirty="0" err="1">
                <a:solidFill>
                  <a:prstClr val="black"/>
                </a:solidFill>
                <a:ea typeface="+mn-ea"/>
              </a:rPr>
              <a:t>pass</a:t>
            </a:r>
            <a:r>
              <a:rPr lang="en-US" sz="2400" baseline="-25000" dirty="0">
                <a:solidFill>
                  <a:prstClr val="black"/>
                </a:solidFill>
                <a:ea typeface="+mn-ea"/>
              </a:rPr>
              <a:t> </a:t>
            </a:r>
            <a:r>
              <a:rPr lang="en-US" sz="2400" dirty="0">
                <a:solidFill>
                  <a:prstClr val="black"/>
                </a:solidFill>
                <a:ea typeface="+mn-ea"/>
              </a:rPr>
              <a:t>per block</a:t>
            </a:r>
          </a:p>
          <a:p>
            <a:pPr marL="365760" lvl="1" eaLnBrk="1" fontAlgn="auto" hangingPunct="1">
              <a:spcAft>
                <a:spcPts val="0"/>
              </a:spcAft>
              <a:buClr>
                <a:prstClr val="black"/>
              </a:buClr>
              <a:buFont typeface="Arial" pitchFamily="34" charset="0"/>
              <a:buChar char="–"/>
              <a:defRPr/>
            </a:pPr>
            <a:r>
              <a:rPr lang="en-US" sz="2400" dirty="0">
                <a:solidFill>
                  <a:prstClr val="black"/>
                </a:solidFill>
                <a:ea typeface="+mn-ea"/>
              </a:rPr>
              <a:t>Flash memory </a:t>
            </a:r>
            <a:r>
              <a:rPr lang="en-US" sz="2400" dirty="0">
                <a:solidFill>
                  <a:srgbClr val="00B050"/>
                </a:solidFill>
                <a:ea typeface="+mn-ea"/>
              </a:rPr>
              <a:t>lifetime improves by 21%</a:t>
            </a:r>
          </a:p>
          <a:p>
            <a:pPr marL="182880" indent="-182880" eaLnBrk="1" fontAlgn="auto" hangingPunct="1">
              <a:spcAft>
                <a:spcPts val="0"/>
              </a:spcAft>
              <a:buClr>
                <a:prstClr val="black"/>
              </a:buClr>
              <a:buFont typeface="Arial" pitchFamily="34" charset="0"/>
              <a:buChar char="•"/>
              <a:defRPr/>
            </a:pPr>
            <a:endParaRPr lang="en-US" sz="800" b="1" dirty="0">
              <a:solidFill>
                <a:srgbClr val="000000"/>
              </a:solidFill>
              <a:ea typeface="+mn-ea"/>
              <a:cs typeface="+mn-cs"/>
            </a:endParaRPr>
          </a:p>
          <a:p>
            <a:pPr marL="182880" indent="-182880" eaLnBrk="1" fontAlgn="auto" hangingPunct="1">
              <a:spcAft>
                <a:spcPts val="0"/>
              </a:spcAft>
              <a:buClr>
                <a:prstClr val="black"/>
              </a:buClr>
              <a:buFont typeface="Arial" pitchFamily="34" charset="0"/>
              <a:buChar char="•"/>
              <a:defRPr/>
            </a:pPr>
            <a:r>
              <a:rPr lang="en-US" sz="2800" b="1" dirty="0">
                <a:solidFill>
                  <a:srgbClr val="000000"/>
                </a:solidFill>
                <a:ea typeface="+mn-ea"/>
                <a:cs typeface="+mn-cs"/>
              </a:rPr>
              <a:t>Technique 2:</a:t>
            </a:r>
            <a:r>
              <a:rPr lang="en-US" sz="2800" dirty="0">
                <a:solidFill>
                  <a:srgbClr val="00B050"/>
                </a:solidFill>
                <a:ea typeface="+mn-ea"/>
                <a:cs typeface="+mn-cs"/>
              </a:rPr>
              <a:t> </a:t>
            </a:r>
            <a:r>
              <a:rPr lang="en-US" sz="2800" dirty="0">
                <a:solidFill>
                  <a:srgbClr val="0000FF"/>
                </a:solidFill>
                <a:ea typeface="+mn-ea"/>
                <a:cs typeface="+mn-cs"/>
              </a:rPr>
              <a:t>Recover</a:t>
            </a:r>
            <a:r>
              <a:rPr lang="en-US" sz="2800" dirty="0">
                <a:solidFill>
                  <a:srgbClr val="00B050"/>
                </a:solidFill>
                <a:ea typeface="+mn-ea"/>
                <a:cs typeface="+mn-cs"/>
              </a:rPr>
              <a:t> </a:t>
            </a:r>
            <a:r>
              <a:rPr lang="en-US" sz="2800" dirty="0">
                <a:solidFill>
                  <a:prstClr val="black"/>
                </a:solidFill>
                <a:ea typeface="+mn-ea"/>
                <a:cs typeface="+mn-cs"/>
              </a:rPr>
              <a:t>after failure to prevent data loss</a:t>
            </a:r>
          </a:p>
          <a:p>
            <a:pPr marL="365760" lvl="1" eaLnBrk="1" fontAlgn="auto" hangingPunct="1">
              <a:spcAft>
                <a:spcPts val="0"/>
              </a:spcAft>
              <a:buClr>
                <a:prstClr val="black"/>
              </a:buClr>
              <a:buFont typeface="Arial" pitchFamily="34" charset="0"/>
              <a:buChar char="–"/>
              <a:defRPr/>
            </a:pPr>
            <a:r>
              <a:rPr lang="en-US" sz="2400" b="1" i="1" dirty="0">
                <a:solidFill>
                  <a:srgbClr val="0000FF"/>
                </a:solidFill>
                <a:ea typeface="+mn-ea"/>
              </a:rPr>
              <a:t>Read Disturb Oriented Error Recovery</a:t>
            </a:r>
            <a:r>
              <a:rPr lang="en-US" sz="2400" dirty="0">
                <a:solidFill>
                  <a:srgbClr val="0000FF"/>
                </a:solidFill>
                <a:ea typeface="+mn-ea"/>
              </a:rPr>
              <a:t> </a:t>
            </a:r>
            <a:r>
              <a:rPr lang="en-US" sz="2400" dirty="0">
                <a:solidFill>
                  <a:prstClr val="black"/>
                </a:solidFill>
                <a:ea typeface="+mn-ea"/>
              </a:rPr>
              <a:t>(RDR) selectively corrects cells more susceptible to read disturb errors</a:t>
            </a:r>
          </a:p>
          <a:p>
            <a:pPr marL="365760" lvl="1" eaLnBrk="1" fontAlgn="auto" hangingPunct="1">
              <a:spcAft>
                <a:spcPts val="0"/>
              </a:spcAft>
              <a:buClr>
                <a:prstClr val="black"/>
              </a:buClr>
              <a:buFont typeface="Arial" pitchFamily="34" charset="0"/>
              <a:buChar char="–"/>
              <a:defRPr/>
            </a:pPr>
            <a:r>
              <a:rPr lang="en-US" sz="2400" dirty="0">
                <a:solidFill>
                  <a:srgbClr val="00B050"/>
                </a:solidFill>
                <a:ea typeface="+mn-ea"/>
              </a:rPr>
              <a:t>Reduces raw bit error rate</a:t>
            </a:r>
            <a:r>
              <a:rPr lang="en-US" sz="2400" b="1" dirty="0">
                <a:solidFill>
                  <a:srgbClr val="00B050"/>
                </a:solidFill>
                <a:ea typeface="+mn-ea"/>
              </a:rPr>
              <a:t> </a:t>
            </a:r>
            <a:r>
              <a:rPr lang="en-US" sz="2400" dirty="0">
                <a:solidFill>
                  <a:srgbClr val="00B050"/>
                </a:solidFill>
                <a:ea typeface="+mn-ea"/>
              </a:rPr>
              <a:t>(RBER) by up to 36%</a:t>
            </a:r>
          </a:p>
        </p:txBody>
      </p:sp>
      <p:sp>
        <p:nvSpPr>
          <p:cNvPr id="257027" name="Slide Number Placeholder 3"/>
          <p:cNvSpPr>
            <a:spLocks noGrp="1"/>
          </p:cNvSpPr>
          <p:nvPr>
            <p:ph type="sldNum" sz="quarter" idx="12"/>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D19C2D1-B1A1-A048-8394-5D276675F714}" type="slidenum">
              <a:rPr kumimoji="0" lang="en-US" sz="1200" b="0" i="0" u="none" strike="noStrike" kern="1200" cap="none" spc="0" normalizeH="0" baseline="0" noProof="0">
                <a:ln>
                  <a:noFill/>
                </a:ln>
                <a:solidFill>
                  <a:srgbClr val="898989"/>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363</a:t>
            </a:fld>
            <a:endParaRPr kumimoji="0" lang="en-US" sz="1200" b="0" i="0" u="none" strike="noStrike" kern="1200" cap="none" spc="0" normalizeH="0" baseline="0" noProof="0">
              <a:ln>
                <a:noFill/>
              </a:ln>
              <a:solidFill>
                <a:srgbClr val="898989"/>
              </a:solidFill>
              <a:effectLst/>
              <a:uLnTx/>
              <a:uFillTx/>
              <a:latin typeface="Calibri" charset="0"/>
              <a:ea typeface="ＭＳ Ｐゴシック" charset="0"/>
            </a:endParaRPr>
          </a:p>
        </p:txBody>
      </p:sp>
      <p:pic>
        <p:nvPicPr>
          <p:cNvPr id="257028" name="Picture 6" descr="FMS_logo_lightbluematte_3C5CAE.gif"/>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753350" y="88900"/>
            <a:ext cx="1276350" cy="7350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ustDataLst>
      <p:tags r:id="rId1"/>
    </p:custDataLst>
    <p:extLst>
      <p:ext uri="{BB962C8B-B14F-4D97-AF65-F5344CB8AC3E}">
        <p14:creationId xmlns:p14="http://schemas.microsoft.com/office/powerpoint/2010/main" val="1132443582"/>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fade">
                                      <p:cBhvr>
                                        <p:cTn id="12" dur="500"/>
                                        <p:tgtEl>
                                          <p:spTgt spid="3">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fade">
                                      <p:cBhvr>
                                        <p:cTn id="17" dur="500"/>
                                        <p:tgtEl>
                                          <p:spTgt spid="3">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fade">
                                      <p:cBhvr>
                                        <p:cTn id="22" dur="500"/>
                                        <p:tgtEl>
                                          <p:spTgt spid="3">
                                            <p:txEl>
                                              <p:pRg st="4" end="4"/>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
                                            <p:txEl>
                                              <p:pRg st="5" end="5"/>
                                            </p:txEl>
                                          </p:spTgt>
                                        </p:tgtEl>
                                        <p:attrNameLst>
                                          <p:attrName>style.visibility</p:attrName>
                                        </p:attrNameLst>
                                      </p:cBhvr>
                                      <p:to>
                                        <p:strVal val="visible"/>
                                      </p:to>
                                    </p:set>
                                    <p:animEffect transition="in" filter="fade">
                                      <p:cBhvr>
                                        <p:cTn id="27" dur="500"/>
                                        <p:tgtEl>
                                          <p:spTgt spid="3">
                                            <p:txEl>
                                              <p:pRg st="5" end="5"/>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3">
                                            <p:txEl>
                                              <p:pRg st="6" end="6"/>
                                            </p:txEl>
                                          </p:spTgt>
                                        </p:tgtEl>
                                        <p:attrNameLst>
                                          <p:attrName>style.visibility</p:attrName>
                                        </p:attrNameLst>
                                      </p:cBhvr>
                                      <p:to>
                                        <p:strVal val="visible"/>
                                      </p:to>
                                    </p:set>
                                    <p:animEffect transition="in" filter="fade">
                                      <p:cBhvr>
                                        <p:cTn id="32" dur="500"/>
                                        <p:tgtEl>
                                          <p:spTgt spid="3">
                                            <p:txEl>
                                              <p:pRg st="6" end="6"/>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3">
                                            <p:txEl>
                                              <p:pRg st="8" end="8"/>
                                            </p:txEl>
                                          </p:spTgt>
                                        </p:tgtEl>
                                        <p:attrNameLst>
                                          <p:attrName>style.visibility</p:attrName>
                                        </p:attrNameLst>
                                      </p:cBhvr>
                                      <p:to>
                                        <p:strVal val="visible"/>
                                      </p:to>
                                    </p:set>
                                    <p:animEffect transition="in" filter="fade">
                                      <p:cBhvr>
                                        <p:cTn id="37" dur="500"/>
                                        <p:tgtEl>
                                          <p:spTgt spid="3">
                                            <p:txEl>
                                              <p:pRg st="8" end="8"/>
                                            </p:txEl>
                                          </p:spTgt>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3">
                                            <p:txEl>
                                              <p:pRg st="9" end="9"/>
                                            </p:txEl>
                                          </p:spTgt>
                                        </p:tgtEl>
                                        <p:attrNameLst>
                                          <p:attrName>style.visibility</p:attrName>
                                        </p:attrNameLst>
                                      </p:cBhvr>
                                      <p:to>
                                        <p:strVal val="visible"/>
                                      </p:to>
                                    </p:set>
                                    <p:animEffect transition="in" filter="fade">
                                      <p:cBhvr>
                                        <p:cTn id="42" dur="500"/>
                                        <p:tgtEl>
                                          <p:spTgt spid="3">
                                            <p:txEl>
                                              <p:pRg st="9" end="9"/>
                                            </p:txEl>
                                          </p:spTgt>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3">
                                            <p:txEl>
                                              <p:pRg st="10" end="10"/>
                                            </p:txEl>
                                          </p:spTgt>
                                        </p:tgtEl>
                                        <p:attrNameLst>
                                          <p:attrName>style.visibility</p:attrName>
                                        </p:attrNameLst>
                                      </p:cBhvr>
                                      <p:to>
                                        <p:strVal val="visible"/>
                                      </p:to>
                                    </p:set>
                                    <p:animEffect transition="in" filter="fade">
                                      <p:cBhvr>
                                        <p:cTn id="47" dur="500"/>
                                        <p:tgtEl>
                                          <p:spTgt spid="3">
                                            <p:txEl>
                                              <p:pRg st="10" end="10"/>
                                            </p:txEl>
                                          </p:spTgt>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3">
                                            <p:txEl>
                                              <p:pRg st="12" end="12"/>
                                            </p:txEl>
                                          </p:spTgt>
                                        </p:tgtEl>
                                        <p:attrNameLst>
                                          <p:attrName>style.visibility</p:attrName>
                                        </p:attrNameLst>
                                      </p:cBhvr>
                                      <p:to>
                                        <p:strVal val="visible"/>
                                      </p:to>
                                    </p:set>
                                    <p:animEffect transition="in" filter="fade">
                                      <p:cBhvr>
                                        <p:cTn id="52" dur="500"/>
                                        <p:tgtEl>
                                          <p:spTgt spid="3">
                                            <p:txEl>
                                              <p:pRg st="12" end="12"/>
                                            </p:txEl>
                                          </p:spTgt>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3">
                                            <p:txEl>
                                              <p:pRg st="13" end="13"/>
                                            </p:txEl>
                                          </p:spTgt>
                                        </p:tgtEl>
                                        <p:attrNameLst>
                                          <p:attrName>style.visibility</p:attrName>
                                        </p:attrNameLst>
                                      </p:cBhvr>
                                      <p:to>
                                        <p:strVal val="visible"/>
                                      </p:to>
                                    </p:set>
                                    <p:animEffect transition="in" filter="fade">
                                      <p:cBhvr>
                                        <p:cTn id="57" dur="500"/>
                                        <p:tgtEl>
                                          <p:spTgt spid="3">
                                            <p:txEl>
                                              <p:pRg st="13" end="13"/>
                                            </p:txEl>
                                          </p:spTgt>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3">
                                            <p:txEl>
                                              <p:pRg st="14" end="14"/>
                                            </p:txEl>
                                          </p:spTgt>
                                        </p:tgtEl>
                                        <p:attrNameLst>
                                          <p:attrName>style.visibility</p:attrName>
                                        </p:attrNameLst>
                                      </p:cBhvr>
                                      <p:to>
                                        <p:strVal val="visible"/>
                                      </p:to>
                                    </p:set>
                                    <p:animEffect transition="in" filter="fade">
                                      <p:cBhvr>
                                        <p:cTn id="62" dur="500"/>
                                        <p:tgtEl>
                                          <p:spTgt spid="3">
                                            <p:txEl>
                                              <p:pRg st="14" end="1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Title 1"/>
          <p:cNvSpPr>
            <a:spLocks noGrp="1"/>
          </p:cNvSpPr>
          <p:nvPr>
            <p:ph type="title"/>
          </p:nvPr>
        </p:nvSpPr>
        <p:spPr/>
        <p:txBody>
          <a:bodyPr/>
          <a:lstStyle/>
          <a:p>
            <a:r>
              <a:rPr lang="en-US" dirty="0">
                <a:latin typeface="Garamond" charset="0"/>
              </a:rPr>
              <a:t>More on Flash Read Disturb Errors</a:t>
            </a:r>
          </a:p>
        </p:txBody>
      </p:sp>
      <p:sp>
        <p:nvSpPr>
          <p:cNvPr id="256002" name="Content Placeholder 2"/>
          <p:cNvSpPr>
            <a:spLocks noGrp="1"/>
          </p:cNvSpPr>
          <p:nvPr>
            <p:ph idx="1"/>
          </p:nvPr>
        </p:nvSpPr>
        <p:spPr>
          <a:xfrm>
            <a:off x="228600" y="1055688"/>
            <a:ext cx="8610600" cy="5192712"/>
          </a:xfrm>
        </p:spPr>
        <p:txBody>
          <a:bodyPr/>
          <a:lstStyle/>
          <a:p>
            <a:r>
              <a:rPr lang="en-US" sz="2200" dirty="0">
                <a:latin typeface="Tahoma" charset="0"/>
              </a:rPr>
              <a:t>Yu </a:t>
            </a:r>
            <a:r>
              <a:rPr lang="en-US" sz="2200" dirty="0" err="1">
                <a:latin typeface="Tahoma" charset="0"/>
              </a:rPr>
              <a:t>Cai</a:t>
            </a:r>
            <a:r>
              <a:rPr lang="en-US" sz="2200" dirty="0">
                <a:latin typeface="Tahoma" charset="0"/>
              </a:rPr>
              <a:t>, </a:t>
            </a:r>
            <a:r>
              <a:rPr lang="en-US" sz="2200" dirty="0" err="1">
                <a:latin typeface="Tahoma" charset="0"/>
              </a:rPr>
              <a:t>Yixin</a:t>
            </a:r>
            <a:r>
              <a:rPr lang="en-US" sz="2200" dirty="0">
                <a:latin typeface="Tahoma" charset="0"/>
              </a:rPr>
              <a:t> </a:t>
            </a:r>
            <a:r>
              <a:rPr lang="en-US" sz="2200" dirty="0" err="1">
                <a:latin typeface="Tahoma" charset="0"/>
              </a:rPr>
              <a:t>Luo</a:t>
            </a:r>
            <a:r>
              <a:rPr lang="en-US" sz="2200" dirty="0">
                <a:latin typeface="Tahoma" charset="0"/>
              </a:rPr>
              <a:t>, </a:t>
            </a:r>
            <a:r>
              <a:rPr lang="en-US" sz="2200" dirty="0" err="1">
                <a:latin typeface="Tahoma" charset="0"/>
              </a:rPr>
              <a:t>Saugata</a:t>
            </a:r>
            <a:r>
              <a:rPr lang="en-US" sz="2200" dirty="0">
                <a:latin typeface="Tahoma" charset="0"/>
              </a:rPr>
              <a:t> </a:t>
            </a:r>
            <a:r>
              <a:rPr lang="en-US" sz="2200" dirty="0" err="1">
                <a:latin typeface="Tahoma" charset="0"/>
              </a:rPr>
              <a:t>Ghose</a:t>
            </a:r>
            <a:r>
              <a:rPr lang="en-US" sz="2200" dirty="0">
                <a:latin typeface="Tahoma" charset="0"/>
              </a:rPr>
              <a:t>, Erich F. </a:t>
            </a:r>
            <a:r>
              <a:rPr lang="en-US" sz="2200" dirty="0" err="1">
                <a:latin typeface="Tahoma" charset="0"/>
              </a:rPr>
              <a:t>Haratsch</a:t>
            </a:r>
            <a:r>
              <a:rPr lang="en-US" sz="2200" dirty="0">
                <a:latin typeface="Tahoma" charset="0"/>
              </a:rPr>
              <a:t>, Ken Mai, and Onur Mutlu,</a:t>
            </a:r>
            <a:br>
              <a:rPr lang="en-US" sz="2200" dirty="0">
                <a:latin typeface="Tahoma" charset="0"/>
              </a:rPr>
            </a:br>
            <a:r>
              <a:rPr lang="en-US" sz="2200" b="1" dirty="0">
                <a:latin typeface="Tahoma" charset="0"/>
                <a:hlinkClick r:id="rId2"/>
              </a:rPr>
              <a:t>"Read Disturb Errors in MLC NAND Flash Memory: Characterization and Mitigation"</a:t>
            </a:r>
            <a:r>
              <a:rPr lang="en-US" sz="2200" dirty="0">
                <a:latin typeface="Tahoma" charset="0"/>
              </a:rPr>
              <a:t> </a:t>
            </a:r>
            <a:br>
              <a:rPr lang="en-US" sz="2200" dirty="0">
                <a:latin typeface="Tahoma" charset="0"/>
              </a:rPr>
            </a:br>
            <a:r>
              <a:rPr lang="en-US" sz="2200" i="1" dirty="0">
                <a:latin typeface="Tahoma" charset="0"/>
              </a:rPr>
              <a:t>Proceedings of the </a:t>
            </a:r>
            <a:r>
              <a:rPr lang="en-US" sz="2200" i="1" dirty="0">
                <a:latin typeface="Tahoma" charset="0"/>
                <a:hlinkClick r:id="rId3"/>
              </a:rPr>
              <a:t>45th Annual IEEE/IFIP International Conference on Dependable Systems and Networks</a:t>
            </a:r>
            <a:r>
              <a:rPr lang="en-US" sz="2200" i="1" dirty="0">
                <a:latin typeface="Tahoma" charset="0"/>
              </a:rPr>
              <a:t> (</a:t>
            </a:r>
            <a:r>
              <a:rPr lang="en-US" sz="2200" b="1" i="1" dirty="0">
                <a:latin typeface="Tahoma" charset="0"/>
              </a:rPr>
              <a:t>DSN</a:t>
            </a:r>
            <a:r>
              <a:rPr lang="en-US" sz="2200" i="1" dirty="0">
                <a:latin typeface="Tahoma" charset="0"/>
              </a:rPr>
              <a:t>)</a:t>
            </a:r>
            <a:r>
              <a:rPr lang="en-US" sz="2200" dirty="0">
                <a:latin typeface="Tahoma" charset="0"/>
              </a:rPr>
              <a:t>, Rio de Janeiro, Brazil, June 2015. </a:t>
            </a:r>
          </a:p>
          <a:p>
            <a:pPr lvl="1"/>
            <a:endParaRPr lang="en-US" dirty="0">
              <a:latin typeface="Tahoma" charset="0"/>
            </a:endParaRPr>
          </a:p>
          <a:p>
            <a:pPr lvl="1"/>
            <a:endParaRPr lang="en-US" dirty="0">
              <a:latin typeface="Tahoma" charset="0"/>
            </a:endParaRPr>
          </a:p>
          <a:p>
            <a:endParaRPr lang="en-US" dirty="0">
              <a:latin typeface="Tahoma" charset="0"/>
            </a:endParaRPr>
          </a:p>
          <a:p>
            <a:endParaRPr lang="en-US" dirty="0">
              <a:latin typeface="Tahoma" charset="0"/>
            </a:endParaRPr>
          </a:p>
        </p:txBody>
      </p:sp>
      <p:sp>
        <p:nvSpPr>
          <p:cNvPr id="256003"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0D8D43E4-1AEE-4448-972F-6510E7266E37}"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364</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pic>
        <p:nvPicPr>
          <p:cNvPr id="2" name="Picture 1"/>
          <p:cNvPicPr>
            <a:picLocks noChangeAspect="1"/>
          </p:cNvPicPr>
          <p:nvPr/>
        </p:nvPicPr>
        <p:blipFill>
          <a:blip r:embed="rId4"/>
          <a:stretch>
            <a:fillRect/>
          </a:stretch>
        </p:blipFill>
        <p:spPr>
          <a:xfrm>
            <a:off x="0" y="4213019"/>
            <a:ext cx="9144000" cy="1808269"/>
          </a:xfrm>
          <a:prstGeom prst="rect">
            <a:avLst/>
          </a:prstGeom>
        </p:spPr>
      </p:pic>
    </p:spTree>
    <p:extLst>
      <p:ext uri="{BB962C8B-B14F-4D97-AF65-F5344CB8AC3E}">
        <p14:creationId xmlns:p14="http://schemas.microsoft.com/office/powerpoint/2010/main" val="2231612356"/>
      </p:ext>
    </p:extLst>
  </p:cSld>
  <p:clrMapOvr>
    <a:masterClrMapping/>
  </p:clrMapOvr>
  <p:transition/>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Large-Scale Flash SSD Error Analysis</a:t>
            </a:r>
          </a:p>
        </p:txBody>
      </p:sp>
      <p:sp>
        <p:nvSpPr>
          <p:cNvPr id="3" name="Content Placeholder 2"/>
          <p:cNvSpPr>
            <a:spLocks noGrp="1"/>
          </p:cNvSpPr>
          <p:nvPr>
            <p:ph idx="1"/>
          </p:nvPr>
        </p:nvSpPr>
        <p:spPr/>
        <p:txBody>
          <a:bodyPr/>
          <a:lstStyle/>
          <a:p>
            <a:r>
              <a:rPr lang="en-US" dirty="0">
                <a:solidFill>
                  <a:srgbClr val="0000FF"/>
                </a:solidFill>
              </a:rPr>
              <a:t>First large-scale field study of flash memory errors</a:t>
            </a:r>
          </a:p>
          <a:p>
            <a:endParaRPr lang="en-US" sz="2200" dirty="0">
              <a:solidFill>
                <a:srgbClr val="0000FF"/>
              </a:solidFill>
            </a:endParaRPr>
          </a:p>
          <a:p>
            <a:r>
              <a:rPr lang="en-US" sz="2000" dirty="0"/>
              <a:t>Justin Meza, </a:t>
            </a:r>
            <a:r>
              <a:rPr lang="en-US" sz="2000" dirty="0" err="1"/>
              <a:t>Qiang</a:t>
            </a:r>
            <a:r>
              <a:rPr lang="en-US" sz="2000" dirty="0"/>
              <a:t> Wu, </a:t>
            </a:r>
            <a:r>
              <a:rPr lang="en-US" sz="2000" dirty="0" err="1"/>
              <a:t>Sanjeev</a:t>
            </a:r>
            <a:r>
              <a:rPr lang="en-US" sz="2000" dirty="0"/>
              <a:t> Kumar, and Onur Mutlu,</a:t>
            </a:r>
            <a:br>
              <a:rPr lang="en-US" sz="2000" dirty="0"/>
            </a:br>
            <a:r>
              <a:rPr lang="en-US" sz="2000" b="1" dirty="0">
                <a:hlinkClick r:id="rId2"/>
              </a:rPr>
              <a:t>"A Large-Scale Study of Flash Memory Errors in the Field"</a:t>
            </a:r>
            <a:r>
              <a:rPr lang="en-US" sz="2000" dirty="0"/>
              <a:t> </a:t>
            </a:r>
            <a:br>
              <a:rPr lang="en-US" sz="2000" dirty="0"/>
            </a:br>
            <a:r>
              <a:rPr lang="en-US" sz="2000" i="1" dirty="0"/>
              <a:t>Proceedings of the </a:t>
            </a:r>
            <a:r>
              <a:rPr lang="en-US" sz="2000" i="1" dirty="0">
                <a:hlinkClick r:id="rId3"/>
              </a:rPr>
              <a:t>ACM International Conference on Measurement and Modeling of Computer Systems</a:t>
            </a:r>
            <a:r>
              <a:rPr lang="en-US" sz="2000" i="1" dirty="0"/>
              <a:t> (</a:t>
            </a:r>
            <a:r>
              <a:rPr lang="en-US" sz="2000" b="1" i="1" dirty="0"/>
              <a:t>SIGMETRICS</a:t>
            </a:r>
            <a:r>
              <a:rPr lang="en-US" sz="2000" i="1" dirty="0"/>
              <a:t>)</a:t>
            </a:r>
            <a:r>
              <a:rPr lang="en-US" sz="2000" dirty="0"/>
              <a:t>, Portland, OR, June 2015.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r>
              <a:rPr lang="en-US" sz="2000" dirty="0">
                <a:hlinkClick r:id="rId6"/>
              </a:rPr>
              <a:t>Coverage at ZDNet</a:t>
            </a:r>
            <a:r>
              <a:rPr lang="en-US" sz="2000" dirty="0"/>
              <a:t>] [</a:t>
            </a:r>
            <a:r>
              <a:rPr lang="en-US" sz="2000" dirty="0">
                <a:hlinkClick r:id="rId7"/>
              </a:rPr>
              <a:t>Coverage on The Register</a:t>
            </a:r>
            <a:r>
              <a:rPr lang="en-US" sz="2000" dirty="0"/>
              <a:t>] [</a:t>
            </a:r>
            <a:r>
              <a:rPr lang="en-US" sz="2000" dirty="0">
                <a:hlinkClick r:id="rId8"/>
              </a:rPr>
              <a:t>Coverage on TechSpot</a:t>
            </a:r>
            <a:r>
              <a:rPr lang="en-US" sz="2000" dirty="0"/>
              <a:t>] [</a:t>
            </a:r>
            <a:r>
              <a:rPr lang="en-US" sz="2000" dirty="0">
                <a:hlinkClick r:id="rId9"/>
              </a:rPr>
              <a:t>Coverage on The Tech Report</a:t>
            </a:r>
            <a:r>
              <a:rPr lang="en-US" sz="2000" dirty="0"/>
              <a:t>] </a:t>
            </a:r>
          </a:p>
          <a:p>
            <a:endParaRPr lang="en-US" sz="2200" dirty="0"/>
          </a:p>
          <a:p>
            <a:endParaRPr lang="en-US" sz="2200" dirty="0"/>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6BB4180-6920-9C42-9DA1-4829E0437063}"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365</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5" name="Picture 4"/>
          <p:cNvPicPr>
            <a:picLocks noChangeAspect="1"/>
          </p:cNvPicPr>
          <p:nvPr/>
        </p:nvPicPr>
        <p:blipFill>
          <a:blip r:embed="rId10"/>
          <a:stretch>
            <a:fillRect/>
          </a:stretch>
        </p:blipFill>
        <p:spPr>
          <a:xfrm>
            <a:off x="0" y="4725144"/>
            <a:ext cx="9144000" cy="1313234"/>
          </a:xfrm>
          <a:prstGeom prst="rect">
            <a:avLst/>
          </a:prstGeom>
        </p:spPr>
      </p:pic>
    </p:spTree>
    <p:extLst>
      <p:ext uri="{BB962C8B-B14F-4D97-AF65-F5344CB8AC3E}">
        <p14:creationId xmlns:p14="http://schemas.microsoft.com/office/powerpoint/2010/main" val="1669871198"/>
      </p:ext>
    </p:extLst>
  </p:cSld>
  <p:clrMapOvr>
    <a:masterClrMapping/>
  </p:clrMapOvr>
  <p:transition/>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t>Another Time: NAND Flash Vulnerabilities</a:t>
            </a:r>
          </a:p>
        </p:txBody>
      </p:sp>
      <p:sp>
        <p:nvSpPr>
          <p:cNvPr id="3" name="Content Placeholder 2"/>
          <p:cNvSpPr>
            <a:spLocks noGrp="1"/>
          </p:cNvSpPr>
          <p:nvPr>
            <p:ph idx="1"/>
          </p:nvPr>
        </p:nvSpPr>
        <p:spPr>
          <a:xfrm>
            <a:off x="228600" y="908720"/>
            <a:ext cx="8915400" cy="5256584"/>
          </a:xfrm>
        </p:spPr>
        <p:txBody>
          <a:bodyPr/>
          <a:lstStyle/>
          <a:p>
            <a:r>
              <a:rPr lang="en-US" sz="1800" dirty="0"/>
              <a:t>Onur Mutlu,</a:t>
            </a:r>
            <a:br>
              <a:rPr lang="en-US" sz="1800" dirty="0"/>
            </a:br>
            <a:r>
              <a:rPr lang="en-US" sz="1800" b="1" dirty="0">
                <a:hlinkClick r:id="rId2"/>
              </a:rPr>
              <a:t>"Error Analysis and Management for MLC NAND Flash Memory"</a:t>
            </a:r>
            <a:br>
              <a:rPr lang="en-US" sz="1800" dirty="0"/>
            </a:br>
            <a:r>
              <a:rPr lang="en-US" sz="1800" i="1" dirty="0"/>
              <a:t>Technical talk at </a:t>
            </a:r>
            <a:r>
              <a:rPr lang="en-US" sz="1800" i="1" dirty="0">
                <a:hlinkClick r:id="rId3"/>
              </a:rPr>
              <a:t>Flash Memory Summit 2014</a:t>
            </a:r>
            <a:r>
              <a:rPr lang="en-US" sz="1800" i="1" dirty="0"/>
              <a:t> (</a:t>
            </a:r>
            <a:r>
              <a:rPr lang="en-US" sz="1800" b="1" i="1" dirty="0"/>
              <a:t>FMS</a:t>
            </a:r>
            <a:r>
              <a:rPr lang="en-US" sz="1800" i="1" dirty="0"/>
              <a:t>)</a:t>
            </a:r>
            <a:r>
              <a:rPr lang="en-US" sz="1800" dirty="0"/>
              <a:t>, Santa Clara, CA, August 2014. </a:t>
            </a:r>
            <a:r>
              <a:rPr lang="en-US" sz="1800" dirty="0">
                <a:hlinkClick r:id="rId4"/>
              </a:rPr>
              <a:t>Slides (ppt)</a:t>
            </a:r>
            <a:r>
              <a:rPr lang="en-US" sz="1800" dirty="0"/>
              <a:t> </a:t>
            </a:r>
            <a:r>
              <a:rPr lang="en-US" sz="1800" dirty="0">
                <a:hlinkClick r:id="rId2"/>
              </a:rPr>
              <a:t>(pdf)</a:t>
            </a:r>
            <a:r>
              <a:rPr lang="en-US" sz="1800" dirty="0"/>
              <a:t> </a:t>
            </a:r>
          </a:p>
          <a:p>
            <a:endParaRPr lang="en-US" sz="1400" dirty="0"/>
          </a:p>
          <a:p>
            <a:endParaRPr lang="en-US" sz="100" dirty="0"/>
          </a:p>
          <a:p>
            <a:endParaRPr lang="en-US" sz="300" dirty="0"/>
          </a:p>
          <a:p>
            <a:pPr marL="0" indent="0">
              <a:buNone/>
            </a:pPr>
            <a:r>
              <a:rPr lang="en-US" sz="1300" dirty="0" err="1"/>
              <a:t>Cai</a:t>
            </a:r>
            <a:r>
              <a:rPr lang="en-US" sz="1300" dirty="0"/>
              <a:t>+, “</a:t>
            </a:r>
            <a:r>
              <a:rPr lang="en-US" sz="1300" dirty="0">
                <a:solidFill>
                  <a:srgbClr val="0000FF"/>
                </a:solidFill>
              </a:rPr>
              <a:t>Error Patterns in MLC NAND Flash Memory: Measurement, Characterization, and Analysis</a:t>
            </a:r>
            <a:r>
              <a:rPr lang="en-US" sz="1300" dirty="0"/>
              <a:t>,” DATE 2012.</a:t>
            </a:r>
          </a:p>
          <a:p>
            <a:pPr marL="0" indent="0">
              <a:buNone/>
            </a:pPr>
            <a:r>
              <a:rPr lang="en-US" sz="1300" dirty="0" err="1"/>
              <a:t>Cai</a:t>
            </a:r>
            <a:r>
              <a:rPr lang="en-US" sz="1300" dirty="0"/>
              <a:t>+, “</a:t>
            </a:r>
            <a:r>
              <a:rPr lang="en-US" sz="1300" dirty="0">
                <a:solidFill>
                  <a:srgbClr val="0000FF"/>
                </a:solidFill>
              </a:rPr>
              <a:t>Flash Correct-and-Refresh: Retention-Aware Error Management for Increased Flash Memory Lifetime</a:t>
            </a:r>
            <a:r>
              <a:rPr lang="en-US" sz="1300" dirty="0"/>
              <a:t>,” ICCD 2012.</a:t>
            </a:r>
          </a:p>
          <a:p>
            <a:pPr marL="0" indent="0">
              <a:buNone/>
            </a:pPr>
            <a:r>
              <a:rPr lang="en-US" sz="1300" dirty="0" err="1"/>
              <a:t>Cai</a:t>
            </a:r>
            <a:r>
              <a:rPr lang="en-US" sz="1300" dirty="0"/>
              <a:t>+, “</a:t>
            </a:r>
            <a:r>
              <a:rPr lang="en-US" sz="1300" dirty="0">
                <a:solidFill>
                  <a:srgbClr val="0000FF"/>
                </a:solidFill>
              </a:rPr>
              <a:t>Threshold Voltage Distribution in MLC NAND Flash Memory: Characterization, Analysis and Modeling</a:t>
            </a:r>
            <a:r>
              <a:rPr lang="en-US" sz="1300" dirty="0"/>
              <a:t>,” DATE 2013.</a:t>
            </a:r>
          </a:p>
          <a:p>
            <a:pPr marL="0" indent="0">
              <a:buNone/>
            </a:pPr>
            <a:r>
              <a:rPr lang="en-US" sz="1300" dirty="0" err="1"/>
              <a:t>Cai</a:t>
            </a:r>
            <a:r>
              <a:rPr lang="en-US" sz="1300" dirty="0"/>
              <a:t>+, “</a:t>
            </a:r>
            <a:r>
              <a:rPr lang="en-US" sz="1300" dirty="0">
                <a:solidFill>
                  <a:srgbClr val="0000FF"/>
                </a:solidFill>
              </a:rPr>
              <a:t>Error Analysis and Retention-Aware Error Management for NAND Flash Memory</a:t>
            </a:r>
            <a:r>
              <a:rPr lang="en-US" sz="1300" dirty="0"/>
              <a:t>,” Intel Technology Journal 2013.</a:t>
            </a:r>
          </a:p>
          <a:p>
            <a:pPr marL="0" indent="0">
              <a:buNone/>
            </a:pPr>
            <a:r>
              <a:rPr lang="en-US" sz="1300" dirty="0" err="1"/>
              <a:t>Cai</a:t>
            </a:r>
            <a:r>
              <a:rPr lang="en-US" sz="1300" dirty="0"/>
              <a:t>+, “</a:t>
            </a:r>
            <a:r>
              <a:rPr lang="en-US" sz="1300" dirty="0">
                <a:solidFill>
                  <a:srgbClr val="0000FF"/>
                </a:solidFill>
              </a:rPr>
              <a:t>Program Interference in MLC NAND Flash Memory: Characterization, Modeling, and Mitigation</a:t>
            </a:r>
            <a:r>
              <a:rPr lang="en-US" sz="1300" dirty="0"/>
              <a:t>,” ICCD 2013.</a:t>
            </a:r>
          </a:p>
          <a:p>
            <a:pPr marL="0" indent="0">
              <a:buNone/>
            </a:pPr>
            <a:r>
              <a:rPr lang="en-US" sz="1300" dirty="0" err="1"/>
              <a:t>Cai</a:t>
            </a:r>
            <a:r>
              <a:rPr lang="en-US" sz="1300" dirty="0"/>
              <a:t>+, “</a:t>
            </a:r>
            <a:r>
              <a:rPr lang="en-US" sz="1300" dirty="0">
                <a:solidFill>
                  <a:srgbClr val="0000FF"/>
                </a:solidFill>
              </a:rPr>
              <a:t>Neighbor-Cell Assisted Error Correction for MLC NAND Flash Memories</a:t>
            </a:r>
            <a:r>
              <a:rPr lang="en-US" sz="1300" dirty="0"/>
              <a:t>,” SIGMETRICS 2014.</a:t>
            </a:r>
          </a:p>
          <a:p>
            <a:pPr marL="0" indent="0">
              <a:buNone/>
            </a:pPr>
            <a:r>
              <a:rPr lang="en-US" sz="1300" dirty="0" err="1"/>
              <a:t>Cai</a:t>
            </a:r>
            <a:r>
              <a:rPr lang="en-US" sz="1300" dirty="0"/>
              <a:t>+,”</a:t>
            </a:r>
            <a:r>
              <a:rPr lang="en-US" sz="1300" dirty="0">
                <a:solidFill>
                  <a:srgbClr val="0000FF"/>
                </a:solidFill>
              </a:rPr>
              <a:t>Data Retention in MLC NAND Flash Memory: Characterization, Optimization and Recovery</a:t>
            </a:r>
            <a:r>
              <a:rPr lang="en-US" sz="1300" dirty="0"/>
              <a:t>,” HPCA 2015.</a:t>
            </a:r>
          </a:p>
          <a:p>
            <a:pPr marL="0" indent="0">
              <a:buNone/>
            </a:pPr>
            <a:r>
              <a:rPr lang="en-US" sz="1300" dirty="0" err="1"/>
              <a:t>Cai</a:t>
            </a:r>
            <a:r>
              <a:rPr lang="en-US" sz="1300" dirty="0"/>
              <a:t>+, “</a:t>
            </a:r>
            <a:r>
              <a:rPr lang="en-US" sz="1300" dirty="0">
                <a:solidFill>
                  <a:srgbClr val="0000FF"/>
                </a:solidFill>
              </a:rPr>
              <a:t>Read Disturb Errors in MLC NAND Flash Memory: Characterization and Mitigation</a:t>
            </a:r>
            <a:r>
              <a:rPr lang="en-US" sz="1300" dirty="0"/>
              <a:t>,” DSN 2015. </a:t>
            </a:r>
          </a:p>
          <a:p>
            <a:pPr marL="0" indent="0">
              <a:buNone/>
            </a:pPr>
            <a:r>
              <a:rPr lang="en-US" sz="1300" dirty="0" err="1"/>
              <a:t>Luo</a:t>
            </a:r>
            <a:r>
              <a:rPr lang="en-US" sz="1300" dirty="0"/>
              <a:t>+, “</a:t>
            </a:r>
            <a:r>
              <a:rPr lang="en-US" sz="1300" dirty="0">
                <a:solidFill>
                  <a:srgbClr val="0000FF"/>
                </a:solidFill>
              </a:rPr>
              <a:t>WARM: Improving NAND Flash Memory Lifetime with Write-hotness Aware Retention Management</a:t>
            </a:r>
            <a:r>
              <a:rPr lang="en-US" sz="1300" dirty="0"/>
              <a:t>,” MSST 2015.</a:t>
            </a:r>
          </a:p>
          <a:p>
            <a:pPr marL="0" indent="0">
              <a:buNone/>
            </a:pPr>
            <a:r>
              <a:rPr lang="en-US" sz="1300" dirty="0"/>
              <a:t>Meza+, “</a:t>
            </a:r>
            <a:r>
              <a:rPr lang="en-US" sz="1300" dirty="0">
                <a:solidFill>
                  <a:srgbClr val="0000FF"/>
                </a:solidFill>
              </a:rPr>
              <a:t>A Large-Scale Study of Flash Memory Errors in the Field</a:t>
            </a:r>
            <a:r>
              <a:rPr lang="en-US" sz="1300" dirty="0"/>
              <a:t>,” SIGMETRICS 2015.</a:t>
            </a:r>
          </a:p>
          <a:p>
            <a:pPr marL="0" indent="0">
              <a:buNone/>
            </a:pPr>
            <a:r>
              <a:rPr lang="en-US" sz="1300" dirty="0"/>
              <a:t>Luo+, “</a:t>
            </a:r>
            <a:r>
              <a:rPr lang="en-US" sz="1300" dirty="0">
                <a:solidFill>
                  <a:srgbClr val="0000FF"/>
                </a:solidFill>
              </a:rPr>
              <a:t>Enabling Accurate and Practical Online Flash Channel Modeling for Modern MLC NAND Flash Memory</a:t>
            </a:r>
            <a:r>
              <a:rPr lang="en-US" sz="1300" dirty="0"/>
              <a:t>,” IEEE JSAC 2016.</a:t>
            </a:r>
          </a:p>
          <a:p>
            <a:pPr marL="0" indent="0">
              <a:buNone/>
            </a:pPr>
            <a:r>
              <a:rPr lang="en-US" sz="1300" dirty="0"/>
              <a:t>Cai+, “</a:t>
            </a:r>
            <a:r>
              <a:rPr lang="en-US" sz="1300" dirty="0">
                <a:solidFill>
                  <a:srgbClr val="0000FF"/>
                </a:solidFill>
              </a:rPr>
              <a:t>Vulnerabilities in MLC NAND Flash Memory Programming: Experimental Analysis, Exploits, and Mitigation Techniques</a:t>
            </a:r>
            <a:r>
              <a:rPr lang="en-US" sz="1300" dirty="0"/>
              <a:t>,” HPCA 2017.</a:t>
            </a:r>
          </a:p>
          <a:p>
            <a:pPr marL="0" indent="0">
              <a:buNone/>
            </a:pPr>
            <a:r>
              <a:rPr lang="en-US" sz="1300" dirty="0" err="1"/>
              <a:t>Fukami</a:t>
            </a:r>
            <a:r>
              <a:rPr lang="en-US" sz="1300" dirty="0"/>
              <a:t>+, “</a:t>
            </a:r>
            <a:r>
              <a:rPr lang="en-US" sz="1300" dirty="0">
                <a:solidFill>
                  <a:srgbClr val="0000FF"/>
                </a:solidFill>
              </a:rPr>
              <a:t>Improving the Reliability of Chip-Off Forensic Analysis of NAND Flash Memory Devices</a:t>
            </a:r>
            <a:r>
              <a:rPr lang="en-US" sz="1300" dirty="0"/>
              <a:t>,” DFRWS EU 2017. </a:t>
            </a:r>
          </a:p>
          <a:p>
            <a:pPr marL="0" indent="0">
              <a:buNone/>
            </a:pPr>
            <a:endParaRPr lang="en-US" sz="1500" dirty="0"/>
          </a:p>
          <a:p>
            <a:endParaRPr lang="en-US" sz="1700" dirty="0"/>
          </a:p>
          <a:p>
            <a:endParaRPr lang="en-US" sz="2000"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366</a:t>
            </a:fld>
            <a:endParaRPr kumimoji="0" lang="en-US" altLang="en-US" sz="1600" b="0" i="0" u="none" strike="noStrike" kern="1200" cap="none" spc="0" normalizeH="0" baseline="0" noProof="0">
              <a:ln>
                <a:noFill/>
              </a:ln>
              <a:solidFill>
                <a:srgbClr val="000000"/>
              </a:solidFill>
              <a:effectLst/>
              <a:uLnTx/>
              <a:uFillTx/>
              <a:latin typeface="Garamond" charset="0"/>
              <a:ea typeface="+mn-ea"/>
              <a:cs typeface="+mn-cs"/>
            </a:endParaRPr>
          </a:p>
        </p:txBody>
      </p:sp>
      <p:sp>
        <p:nvSpPr>
          <p:cNvPr id="5" name="Rectangle 4"/>
          <p:cNvSpPr>
            <a:spLocks noChangeArrowheads="1"/>
          </p:cNvSpPr>
          <p:nvPr/>
        </p:nvSpPr>
        <p:spPr bwMode="auto">
          <a:xfrm>
            <a:off x="768535" y="3717032"/>
            <a:ext cx="1643225" cy="288032"/>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a14="http://schemas.microsoft.com/office/drawing/2010/main" xmlns="">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Tahoma"/>
              <a:ea typeface="ＭＳ Ｐゴシック" charset="0"/>
              <a:cs typeface="ＭＳ Ｐゴシック" charset="0"/>
            </a:endParaRPr>
          </a:p>
        </p:txBody>
      </p:sp>
      <p:sp>
        <p:nvSpPr>
          <p:cNvPr id="6" name="Rectangle 5"/>
          <p:cNvSpPr>
            <a:spLocks noChangeArrowheads="1"/>
          </p:cNvSpPr>
          <p:nvPr/>
        </p:nvSpPr>
        <p:spPr bwMode="auto">
          <a:xfrm>
            <a:off x="729659" y="4437112"/>
            <a:ext cx="1584176" cy="288032"/>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a14="http://schemas.microsoft.com/office/drawing/2010/main" xmlns="">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Tahoma"/>
              <a:ea typeface="ＭＳ Ｐゴシック" charset="0"/>
              <a:cs typeface="ＭＳ Ｐゴシック" charset="0"/>
            </a:endParaRPr>
          </a:p>
        </p:txBody>
      </p:sp>
      <p:sp>
        <p:nvSpPr>
          <p:cNvPr id="7" name="Rectangle 6"/>
          <p:cNvSpPr>
            <a:spLocks noChangeArrowheads="1"/>
          </p:cNvSpPr>
          <p:nvPr/>
        </p:nvSpPr>
        <p:spPr bwMode="auto">
          <a:xfrm>
            <a:off x="755576" y="5772130"/>
            <a:ext cx="4320480" cy="262116"/>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a14="http://schemas.microsoft.com/office/drawing/2010/main" xmlns="">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Tahoma"/>
              <a:ea typeface="ＭＳ Ｐゴシック" charset="0"/>
              <a:cs typeface="ＭＳ Ｐゴシック" charset="0"/>
            </a:endParaRPr>
          </a:p>
        </p:txBody>
      </p:sp>
    </p:spTree>
    <p:extLst>
      <p:ext uri="{BB962C8B-B14F-4D97-AF65-F5344CB8AC3E}">
        <p14:creationId xmlns:p14="http://schemas.microsoft.com/office/powerpoint/2010/main" val="308643473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Lst>
  </p:timing>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Flash Memory Programming Vulnerabilities</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28456-B93E-5440-A8F9-7EDDF5DA4557}"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367</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6" name="Picture 5"/>
          <p:cNvPicPr>
            <a:picLocks noChangeAspect="1"/>
          </p:cNvPicPr>
          <p:nvPr/>
        </p:nvPicPr>
        <p:blipFill>
          <a:blip r:embed="rId2"/>
          <a:stretch>
            <a:fillRect/>
          </a:stretch>
        </p:blipFill>
        <p:spPr>
          <a:xfrm>
            <a:off x="0" y="4559137"/>
            <a:ext cx="9144000" cy="814079"/>
          </a:xfrm>
          <a:prstGeom prst="rect">
            <a:avLst/>
          </a:prstGeom>
        </p:spPr>
      </p:pic>
      <p:pic>
        <p:nvPicPr>
          <p:cNvPr id="7" name="Picture 6"/>
          <p:cNvPicPr>
            <a:picLocks noChangeAspect="1"/>
          </p:cNvPicPr>
          <p:nvPr/>
        </p:nvPicPr>
        <p:blipFill>
          <a:blip r:embed="rId3"/>
          <a:stretch>
            <a:fillRect/>
          </a:stretch>
        </p:blipFill>
        <p:spPr>
          <a:xfrm>
            <a:off x="0" y="5529541"/>
            <a:ext cx="9144000" cy="635763"/>
          </a:xfrm>
          <a:prstGeom prst="rect">
            <a:avLst/>
          </a:prstGeom>
        </p:spPr>
      </p:pic>
      <p:sp>
        <p:nvSpPr>
          <p:cNvPr id="8" name="Content Placeholder 2"/>
          <p:cNvSpPr>
            <a:spLocks noGrp="1"/>
          </p:cNvSpPr>
          <p:nvPr>
            <p:ph idx="1"/>
          </p:nvPr>
        </p:nvSpPr>
        <p:spPr>
          <a:xfrm>
            <a:off x="228600" y="1055688"/>
            <a:ext cx="8915400" cy="5037608"/>
          </a:xfrm>
        </p:spPr>
        <p:txBody>
          <a:bodyPr/>
          <a:lstStyle/>
          <a:p>
            <a:r>
              <a:rPr lang="en-US" sz="2000" dirty="0"/>
              <a:t>Yu Cai, </a:t>
            </a:r>
            <a:r>
              <a:rPr lang="en-US" sz="2000" dirty="0" err="1"/>
              <a:t>Saugata</a:t>
            </a:r>
            <a:r>
              <a:rPr lang="en-US" sz="2000" dirty="0"/>
              <a:t> </a:t>
            </a:r>
            <a:r>
              <a:rPr lang="en-US" sz="2000" dirty="0" err="1"/>
              <a:t>Ghose</a:t>
            </a:r>
            <a:r>
              <a:rPr lang="en-US" sz="2000" dirty="0"/>
              <a:t>, </a:t>
            </a:r>
            <a:r>
              <a:rPr lang="en-US" sz="2000" dirty="0" err="1"/>
              <a:t>Yixin</a:t>
            </a:r>
            <a:r>
              <a:rPr lang="en-US" sz="2000" dirty="0"/>
              <a:t> Luo, Ken Mai, </a:t>
            </a:r>
            <a:r>
              <a:rPr lang="en-US" sz="2000" u="sng" dirty="0"/>
              <a:t>Onur Mutlu</a:t>
            </a:r>
            <a:r>
              <a:rPr lang="en-US" sz="2000" dirty="0"/>
              <a:t>, and Erich F. </a:t>
            </a:r>
            <a:r>
              <a:rPr lang="en-US" sz="2000" dirty="0" err="1"/>
              <a:t>Haratsch</a:t>
            </a:r>
            <a:r>
              <a:rPr lang="en-US" sz="2000" dirty="0"/>
              <a:t>,</a:t>
            </a:r>
            <a:br>
              <a:rPr lang="en-US" sz="2000" dirty="0"/>
            </a:br>
            <a:r>
              <a:rPr lang="en-US" sz="2000" b="1" dirty="0">
                <a:hlinkClick r:id="rId4"/>
              </a:rPr>
              <a:t>"Vulnerabilities in MLC NAND Flash Memory Programming: Experimental Analysis, Exploits, and Mitigation Techniques"</a:t>
            </a:r>
            <a:r>
              <a:rPr lang="en-US" sz="2000" dirty="0"/>
              <a:t> </a:t>
            </a:r>
            <a:br>
              <a:rPr lang="en-US" sz="2000" dirty="0"/>
            </a:br>
            <a:r>
              <a:rPr lang="en-US" sz="2000" i="1" dirty="0"/>
              <a:t>Proceedings of the </a:t>
            </a:r>
            <a:r>
              <a:rPr lang="en-US" sz="2000" i="1" dirty="0">
                <a:hlinkClick r:id="rId5"/>
              </a:rPr>
              <a:t>23rd International Symposium on High-Performance Computer Architecture</a:t>
            </a:r>
            <a:r>
              <a:rPr lang="en-US" sz="2000" i="1" dirty="0"/>
              <a:t> (</a:t>
            </a:r>
            <a:r>
              <a:rPr lang="en-US" sz="2000" b="1" i="1" dirty="0"/>
              <a:t>HPCA</a:t>
            </a:r>
            <a:r>
              <a:rPr lang="en-US" sz="2000" i="1" dirty="0"/>
              <a:t>) Industrial Session</a:t>
            </a:r>
            <a:r>
              <a:rPr lang="en-US" sz="2000" dirty="0"/>
              <a:t>, Austin, TX, USA, February 2017. </a:t>
            </a:r>
            <a:br>
              <a:rPr lang="en-US" sz="2000" dirty="0"/>
            </a:br>
            <a:r>
              <a:rPr lang="en-US" sz="2000" dirty="0"/>
              <a:t>[</a:t>
            </a:r>
            <a:r>
              <a:rPr lang="en-US" sz="2000" dirty="0">
                <a:hlinkClick r:id="rId6"/>
              </a:rPr>
              <a:t>Slides (pptx)</a:t>
            </a:r>
            <a:r>
              <a:rPr lang="en-US" sz="2000" dirty="0"/>
              <a:t> </a:t>
            </a:r>
            <a:r>
              <a:rPr lang="en-US" sz="2000" dirty="0">
                <a:hlinkClick r:id="rId7"/>
              </a:rPr>
              <a:t>(pdf)</a:t>
            </a:r>
            <a:r>
              <a:rPr lang="en-US" sz="2000" dirty="0"/>
              <a:t>] [</a:t>
            </a:r>
            <a:r>
              <a:rPr lang="en-US" sz="2000" dirty="0">
                <a:hlinkClick r:id="rId8"/>
              </a:rPr>
              <a:t>Lightning Session Slides (pptx)</a:t>
            </a:r>
            <a:r>
              <a:rPr lang="en-US" sz="2000" dirty="0"/>
              <a:t> </a:t>
            </a:r>
            <a:r>
              <a:rPr lang="en-US" sz="2000" dirty="0">
                <a:hlinkClick r:id="rId9"/>
              </a:rPr>
              <a:t>(pdf)</a:t>
            </a:r>
            <a:r>
              <a:rPr lang="en-US" sz="2000" dirty="0"/>
              <a:t>] </a:t>
            </a:r>
            <a:endParaRPr lang="en-US" dirty="0">
              <a:latin typeface="Tahoma" charset="0"/>
            </a:endParaRPr>
          </a:p>
          <a:p>
            <a:pPr lvl="1"/>
            <a:endParaRPr lang="en-US" dirty="0">
              <a:latin typeface="Tahoma" charset="0"/>
            </a:endParaRPr>
          </a:p>
          <a:p>
            <a:endParaRPr lang="en-US" dirty="0">
              <a:latin typeface="Tahoma" charset="0"/>
            </a:endParaRPr>
          </a:p>
          <a:p>
            <a:endParaRPr lang="en-US" dirty="0">
              <a:latin typeface="Tahoma" charset="0"/>
            </a:endParaRPr>
          </a:p>
        </p:txBody>
      </p:sp>
    </p:spTree>
    <p:extLst>
      <p:ext uri="{BB962C8B-B14F-4D97-AF65-F5344CB8AC3E}">
        <p14:creationId xmlns:p14="http://schemas.microsoft.com/office/powerpoint/2010/main" val="783978647"/>
      </p:ext>
    </p:extLst>
  </p:cSld>
  <p:clrMapOvr>
    <a:masterClrMapping/>
  </p:clrMapOvr>
  <p:transition/>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t>Other Works on Flash Memory</a:t>
            </a:r>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0CAD05-5F98-C240-A41D-E171A6304933}" type="slidenum">
              <a:rPr kumimoji="0" lang="en-US" sz="12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368</a:t>
            </a:fld>
            <a:endParaRPr kumimoji="0" lang="en-US" sz="1200" b="0" i="0" u="none" strike="noStrike" kern="1200" cap="none" spc="0" normalizeH="0" baseline="0" noProof="0">
              <a:ln>
                <a:noFill/>
              </a:ln>
              <a:solidFill>
                <a:srgbClr val="000000"/>
              </a:solidFill>
              <a:effectLst/>
              <a:uLnTx/>
              <a:uFillTx/>
              <a:latin typeface="Garamond" charset="0"/>
              <a:ea typeface="+mn-ea"/>
              <a:cs typeface="+mn-cs"/>
            </a:endParaRPr>
          </a:p>
        </p:txBody>
      </p:sp>
    </p:spTree>
    <p:extLst>
      <p:ext uri="{BB962C8B-B14F-4D97-AF65-F5344CB8AC3E}">
        <p14:creationId xmlns:p14="http://schemas.microsoft.com/office/powerpoint/2010/main" val="160176671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Title 1"/>
          <p:cNvSpPr>
            <a:spLocks noGrp="1"/>
          </p:cNvSpPr>
          <p:nvPr>
            <p:ph type="title"/>
          </p:nvPr>
        </p:nvSpPr>
        <p:spPr/>
        <p:txBody>
          <a:bodyPr/>
          <a:lstStyle/>
          <a:p>
            <a:r>
              <a:rPr lang="en-US">
                <a:latin typeface="Garamond" charset="0"/>
              </a:rPr>
              <a:t>NAND Flash Error Model</a:t>
            </a:r>
          </a:p>
        </p:txBody>
      </p:sp>
      <p:pic>
        <p:nvPicPr>
          <p:cNvPr id="212994"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03575" y="998538"/>
            <a:ext cx="2533650" cy="1733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2995" name="TextBox 58"/>
          <p:cNvSpPr txBox="1">
            <a:spLocks noChangeArrowheads="1"/>
          </p:cNvSpPr>
          <p:nvPr/>
        </p:nvSpPr>
        <p:spPr bwMode="auto">
          <a:xfrm>
            <a:off x="3368675" y="1617663"/>
            <a:ext cx="2201863"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2800" b="0" i="0" u="none" strike="noStrike" kern="1200" cap="none" spc="0" normalizeH="0" baseline="0" noProof="0">
                <a:ln>
                  <a:noFill/>
                </a:ln>
                <a:solidFill>
                  <a:srgbClr val="FFFFFF"/>
                </a:solidFill>
                <a:effectLst/>
                <a:uLnTx/>
                <a:uFillTx/>
                <a:latin typeface="Arial" charset="0"/>
                <a:ea typeface="ＭＳ Ｐゴシック" charset="0"/>
              </a:rPr>
              <a:t>Noisy NAND</a:t>
            </a:r>
          </a:p>
        </p:txBody>
      </p:sp>
      <p:cxnSp>
        <p:nvCxnSpPr>
          <p:cNvPr id="212996" name="Straight Arrow Connector 7"/>
          <p:cNvCxnSpPr>
            <a:cxnSpLocks noChangeShapeType="1"/>
          </p:cNvCxnSpPr>
          <p:nvPr/>
        </p:nvCxnSpPr>
        <p:spPr bwMode="auto">
          <a:xfrm>
            <a:off x="2141538" y="1849438"/>
            <a:ext cx="1060450" cy="0"/>
          </a:xfrm>
          <a:prstGeom prst="straightConnector1">
            <a:avLst/>
          </a:prstGeom>
          <a:noFill/>
          <a:ln w="57150">
            <a:solidFill>
              <a:schemeClr val="tx1"/>
            </a:solidFill>
            <a:round/>
            <a:headEnd/>
            <a:tailEnd type="arrow" w="med" len="med"/>
          </a:ln>
          <a:extLst>
            <a:ext uri="{909E8E84-426E-40dd-AFC4-6F175D3DCCD1}">
              <a14:hiddenFill xmlns:a14="http://schemas.microsoft.com/office/drawing/2010/main" xmlns="">
                <a:noFill/>
              </a14:hiddenFill>
            </a:ext>
          </a:extLst>
        </p:spPr>
      </p:cxnSp>
      <p:cxnSp>
        <p:nvCxnSpPr>
          <p:cNvPr id="212997" name="Straight Arrow Connector 8"/>
          <p:cNvCxnSpPr>
            <a:cxnSpLocks noChangeShapeType="1"/>
          </p:cNvCxnSpPr>
          <p:nvPr/>
        </p:nvCxnSpPr>
        <p:spPr bwMode="auto">
          <a:xfrm>
            <a:off x="5683250" y="1843088"/>
            <a:ext cx="1060450" cy="0"/>
          </a:xfrm>
          <a:prstGeom prst="straightConnector1">
            <a:avLst/>
          </a:prstGeom>
          <a:noFill/>
          <a:ln w="57150">
            <a:solidFill>
              <a:schemeClr val="tx1"/>
            </a:solidFill>
            <a:round/>
            <a:headEnd/>
            <a:tailEnd type="arrow" w="med" len="med"/>
          </a:ln>
          <a:extLst>
            <a:ext uri="{909E8E84-426E-40dd-AFC4-6F175D3DCCD1}">
              <a14:hiddenFill xmlns:a14="http://schemas.microsoft.com/office/drawing/2010/main" xmlns="">
                <a:noFill/>
              </a14:hiddenFill>
            </a:ext>
          </a:extLst>
        </p:spPr>
      </p:cxnSp>
      <p:sp>
        <p:nvSpPr>
          <p:cNvPr id="212998" name="TextBox 67"/>
          <p:cNvSpPr txBox="1">
            <a:spLocks noChangeArrowheads="1"/>
          </p:cNvSpPr>
          <p:nvPr/>
        </p:nvSpPr>
        <p:spPr bwMode="auto">
          <a:xfrm>
            <a:off x="896938" y="1541463"/>
            <a:ext cx="10160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800" b="0" i="0" u="none" strike="noStrike" kern="1200" cap="none" spc="0" normalizeH="0" baseline="0" noProof="0">
                <a:ln>
                  <a:noFill/>
                </a:ln>
                <a:solidFill>
                  <a:srgbClr val="000000"/>
                </a:solidFill>
                <a:effectLst/>
                <a:uLnTx/>
                <a:uFillTx/>
                <a:latin typeface="Arial" charset="0"/>
                <a:ea typeface="ＭＳ Ｐゴシック" charset="0"/>
              </a:rPr>
              <a:t>Write</a:t>
            </a:r>
          </a:p>
        </p:txBody>
      </p:sp>
      <p:sp>
        <p:nvSpPr>
          <p:cNvPr id="212999" name="TextBox 68"/>
          <p:cNvSpPr txBox="1">
            <a:spLocks noChangeArrowheads="1"/>
          </p:cNvSpPr>
          <p:nvPr/>
        </p:nvSpPr>
        <p:spPr bwMode="auto">
          <a:xfrm>
            <a:off x="6907213" y="1563688"/>
            <a:ext cx="1044575"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800" b="0" i="0" u="none" strike="noStrike" kern="1200" cap="none" spc="0" normalizeH="0" baseline="0" noProof="0">
                <a:ln>
                  <a:noFill/>
                </a:ln>
                <a:solidFill>
                  <a:srgbClr val="000000"/>
                </a:solidFill>
                <a:effectLst/>
                <a:uLnTx/>
                <a:uFillTx/>
                <a:latin typeface="Arial" charset="0"/>
                <a:ea typeface="ＭＳ Ｐゴシック" charset="0"/>
              </a:rPr>
              <a:t>Read</a:t>
            </a:r>
          </a:p>
        </p:txBody>
      </p:sp>
      <p:sp>
        <p:nvSpPr>
          <p:cNvPr id="143369" name="TextBox 102"/>
          <p:cNvSpPr txBox="1">
            <a:spLocks noChangeArrowheads="1"/>
          </p:cNvSpPr>
          <p:nvPr/>
        </p:nvSpPr>
        <p:spPr bwMode="auto">
          <a:xfrm>
            <a:off x="1089025" y="2740918"/>
            <a:ext cx="6969125"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2000" b="1" i="0" u="none" strike="noStrike" kern="1200" cap="none" spc="0" normalizeH="0" baseline="0" noProof="0" dirty="0">
                <a:ln>
                  <a:noFill/>
                </a:ln>
                <a:solidFill>
                  <a:srgbClr val="3B812F"/>
                </a:solidFill>
                <a:effectLst/>
                <a:uLnTx/>
                <a:uFillTx/>
                <a:latin typeface="Arial" charset="0"/>
                <a:ea typeface="ＭＳ Ｐゴシック" charset="0"/>
              </a:rPr>
              <a:t>Experimentally characterize and model dominant errors</a:t>
            </a:r>
          </a:p>
        </p:txBody>
      </p:sp>
      <p:grpSp>
        <p:nvGrpSpPr>
          <p:cNvPr id="4" name="Group 3"/>
          <p:cNvGrpSpPr>
            <a:grpSpLocks/>
          </p:cNvGrpSpPr>
          <p:nvPr/>
        </p:nvGrpSpPr>
        <p:grpSpPr bwMode="auto">
          <a:xfrm>
            <a:off x="3549650" y="3617913"/>
            <a:ext cx="2174478" cy="912812"/>
            <a:chOff x="3549171" y="3617913"/>
            <a:chExt cx="2065817" cy="912812"/>
          </a:xfrm>
        </p:grpSpPr>
        <p:sp>
          <p:nvSpPr>
            <p:cNvPr id="15" name="Content Placeholder 2"/>
            <p:cNvSpPr txBox="1">
              <a:spLocks/>
            </p:cNvSpPr>
            <p:nvPr/>
          </p:nvSpPr>
          <p:spPr bwMode="auto">
            <a:xfrm>
              <a:off x="3549171" y="3673475"/>
              <a:ext cx="2059466" cy="638175"/>
            </a:xfrm>
            <a:prstGeom prst="rect">
              <a:avLst/>
            </a:prstGeom>
            <a:noFill/>
            <a:ln w="9525">
              <a:noFill/>
              <a:miter lim="800000"/>
              <a:headEnd/>
              <a:tailEnd/>
            </a:ln>
          </p:spPr>
          <p:txBody>
            <a:bodyPr/>
            <a:lstStyle>
              <a:defPPr>
                <a:defRPr lang="en-US"/>
              </a:defPPr>
              <a:lvl1pPr algn="l" rtl="0" fontAlgn="base">
                <a:spcBef>
                  <a:spcPct val="0"/>
                </a:spcBef>
                <a:spcAft>
                  <a:spcPct val="0"/>
                </a:spcAft>
                <a:defRPr kern="1200">
                  <a:solidFill>
                    <a:schemeClr val="tx1"/>
                  </a:solidFill>
                  <a:latin typeface="Arial" pitchFamily="34" charset="0"/>
                  <a:ea typeface="ＭＳ Ｐゴシック" pitchFamily="34" charset="-128"/>
                  <a:cs typeface="+mn-cs"/>
                </a:defRPr>
              </a:lvl1pPr>
              <a:lvl2pPr marL="457200" algn="l" rtl="0" fontAlgn="base">
                <a:spcBef>
                  <a:spcPct val="0"/>
                </a:spcBef>
                <a:spcAft>
                  <a:spcPct val="0"/>
                </a:spcAft>
                <a:defRPr kern="1200">
                  <a:solidFill>
                    <a:schemeClr val="tx1"/>
                  </a:solidFill>
                  <a:latin typeface="Arial" pitchFamily="34" charset="0"/>
                  <a:ea typeface="ＭＳ Ｐゴシック" pitchFamily="34" charset="-128"/>
                  <a:cs typeface="+mn-cs"/>
                </a:defRPr>
              </a:lvl2pPr>
              <a:lvl3pPr marL="914400" algn="l" rtl="0" fontAlgn="base">
                <a:spcBef>
                  <a:spcPct val="0"/>
                </a:spcBef>
                <a:spcAft>
                  <a:spcPct val="0"/>
                </a:spcAft>
                <a:defRPr kern="1200">
                  <a:solidFill>
                    <a:schemeClr val="tx1"/>
                  </a:solidFill>
                  <a:latin typeface="Arial" pitchFamily="34" charset="0"/>
                  <a:ea typeface="ＭＳ Ｐゴシック" pitchFamily="34" charset="-128"/>
                  <a:cs typeface="+mn-cs"/>
                </a:defRPr>
              </a:lvl3pPr>
              <a:lvl4pPr marL="1371600" algn="l" rtl="0" fontAlgn="base">
                <a:spcBef>
                  <a:spcPct val="0"/>
                </a:spcBef>
                <a:spcAft>
                  <a:spcPct val="0"/>
                </a:spcAft>
                <a:defRPr kern="1200">
                  <a:solidFill>
                    <a:schemeClr val="tx1"/>
                  </a:solidFill>
                  <a:latin typeface="Arial" pitchFamily="34" charset="0"/>
                  <a:ea typeface="ＭＳ Ｐゴシック" pitchFamily="34" charset="-128"/>
                  <a:cs typeface="+mn-cs"/>
                </a:defRPr>
              </a:lvl4pPr>
              <a:lvl5pPr marL="1828800" algn="l" rtl="0" fontAlgn="base">
                <a:spcBef>
                  <a:spcPct val="0"/>
                </a:spcBef>
                <a:spcAft>
                  <a:spcPct val="0"/>
                </a:spcAft>
                <a:defRPr kern="1200">
                  <a:solidFill>
                    <a:schemeClr val="tx1"/>
                  </a:solidFill>
                  <a:latin typeface="Arial" pitchFamily="34" charset="0"/>
                  <a:ea typeface="ＭＳ Ｐゴシック" pitchFamily="34" charset="-128"/>
                  <a:cs typeface="+mn-cs"/>
                </a:defRPr>
              </a:lvl5pPr>
              <a:lvl6pPr marL="2286000" algn="l" defTabSz="914400" rtl="0" eaLnBrk="1" latinLnBrk="0" hangingPunct="1">
                <a:defRPr kern="1200">
                  <a:solidFill>
                    <a:schemeClr val="tx1"/>
                  </a:solidFill>
                  <a:latin typeface="Arial" pitchFamily="34" charset="0"/>
                  <a:ea typeface="ＭＳ Ｐゴシック" pitchFamily="34" charset="-128"/>
                  <a:cs typeface="+mn-cs"/>
                </a:defRPr>
              </a:lvl6pPr>
              <a:lvl7pPr marL="2743200" algn="l" defTabSz="914400" rtl="0" eaLnBrk="1" latinLnBrk="0" hangingPunct="1">
                <a:defRPr kern="1200">
                  <a:solidFill>
                    <a:schemeClr val="tx1"/>
                  </a:solidFill>
                  <a:latin typeface="Arial" pitchFamily="34" charset="0"/>
                  <a:ea typeface="ＭＳ Ｐゴシック" pitchFamily="34" charset="-128"/>
                  <a:cs typeface="+mn-cs"/>
                </a:defRPr>
              </a:lvl7pPr>
              <a:lvl8pPr marL="3200400" algn="l" defTabSz="914400" rtl="0" eaLnBrk="1" latinLnBrk="0" hangingPunct="1">
                <a:defRPr kern="1200">
                  <a:solidFill>
                    <a:schemeClr val="tx1"/>
                  </a:solidFill>
                  <a:latin typeface="Arial" pitchFamily="34" charset="0"/>
                  <a:ea typeface="ＭＳ Ｐゴシック" pitchFamily="34" charset="-128"/>
                  <a:cs typeface="+mn-cs"/>
                </a:defRPr>
              </a:lvl8pPr>
              <a:lvl9pPr marL="3657600" algn="l" defTabSz="914400" rtl="0" eaLnBrk="1" latinLnBrk="0" hangingPunct="1">
                <a:defRPr kern="1200">
                  <a:solidFill>
                    <a:schemeClr val="tx1"/>
                  </a:solidFill>
                  <a:latin typeface="Arial" pitchFamily="34" charset="0"/>
                  <a:ea typeface="ＭＳ Ｐゴシック" pitchFamily="34" charset="-128"/>
                  <a:cs typeface="+mn-cs"/>
                </a:defRPr>
              </a:lvl9pPr>
            </a:lstStyle>
            <a:p>
              <a:pPr marL="91440" marR="0" lvl="0" indent="-91440" algn="l" defTabSz="914400" rtl="0" eaLnBrk="0" fontAlgn="base" latinLnBrk="0" hangingPunct="0">
                <a:lnSpc>
                  <a:spcPct val="100000"/>
                </a:lnSpc>
                <a:spcBef>
                  <a:spcPct val="20000"/>
                </a:spcBef>
                <a:spcAft>
                  <a:spcPct val="0"/>
                </a:spcAft>
                <a:buClr>
                  <a:srgbClr val="400561"/>
                </a:buClr>
                <a:buSzTx/>
                <a:buFont typeface="Wingdings" charset="2"/>
                <a:buChar char="§"/>
                <a:tabLst/>
                <a:defRPr/>
              </a:pPr>
              <a:r>
                <a:rPr kumimoji="0" lang="en-US" sz="1600" b="1" i="0" u="none" strike="noStrike" kern="0" cap="none" spc="0" normalizeH="0" baseline="0" noProof="0" dirty="0">
                  <a:ln>
                    <a:noFill/>
                  </a:ln>
                  <a:solidFill>
                    <a:srgbClr val="000000"/>
                  </a:solidFill>
                  <a:effectLst/>
                  <a:uLnTx/>
                  <a:uFillTx/>
                  <a:latin typeface="Tahoma"/>
                  <a:ea typeface="ＭＳ Ｐゴシック" charset="-128"/>
                  <a:cs typeface="+mn-cs"/>
                </a:rPr>
                <a:t> Neighbor page </a:t>
              </a:r>
              <a:r>
                <a:rPr kumimoji="0" lang="en-US" sz="1600" b="1" i="0" u="none" strike="noStrike" kern="0" cap="none" spc="0" normalizeH="0" baseline="0" noProof="0" dirty="0" err="1">
                  <a:ln>
                    <a:noFill/>
                  </a:ln>
                  <a:solidFill>
                    <a:srgbClr val="000000"/>
                  </a:solidFill>
                  <a:effectLst/>
                  <a:uLnTx/>
                  <a:uFillTx/>
                  <a:latin typeface="Tahoma"/>
                  <a:ea typeface="ＭＳ Ｐゴシック" charset="-128"/>
                  <a:cs typeface="+mn-cs"/>
                </a:rPr>
                <a:t>prog</a:t>
              </a:r>
              <a:r>
                <a:rPr kumimoji="0" lang="en-US" sz="1600" b="1" i="0" u="none" strike="noStrike" kern="0" cap="none" spc="0" normalizeH="0" baseline="0" noProof="0" dirty="0">
                  <a:ln>
                    <a:noFill/>
                  </a:ln>
                  <a:solidFill>
                    <a:srgbClr val="000000"/>
                  </a:solidFill>
                  <a:effectLst/>
                  <a:uLnTx/>
                  <a:uFillTx/>
                  <a:latin typeface="Tahoma"/>
                  <a:ea typeface="ＭＳ Ｐゴシック" charset="-128"/>
                  <a:cs typeface="+mn-cs"/>
                </a:rPr>
                <a:t>/read (c-to-c interference)</a:t>
              </a:r>
            </a:p>
          </p:txBody>
        </p:sp>
        <p:sp>
          <p:nvSpPr>
            <p:cNvPr id="213022" name="Rounded Rectangle 30"/>
            <p:cNvSpPr>
              <a:spLocks noChangeArrowheads="1"/>
            </p:cNvSpPr>
            <p:nvPr/>
          </p:nvSpPr>
          <p:spPr bwMode="auto">
            <a:xfrm>
              <a:off x="3573463" y="3617913"/>
              <a:ext cx="2041525" cy="912812"/>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Tahoma"/>
                <a:ea typeface="+mn-ea"/>
                <a:cs typeface="+mn-cs"/>
              </a:endParaRPr>
            </a:p>
          </p:txBody>
        </p:sp>
      </p:grpSp>
      <p:grpSp>
        <p:nvGrpSpPr>
          <p:cNvPr id="6" name="Group 5"/>
          <p:cNvGrpSpPr>
            <a:grpSpLocks/>
          </p:cNvGrpSpPr>
          <p:nvPr/>
        </p:nvGrpSpPr>
        <p:grpSpPr bwMode="auto">
          <a:xfrm>
            <a:off x="6175375" y="3624263"/>
            <a:ext cx="2043113" cy="912812"/>
            <a:chOff x="6175375" y="3624263"/>
            <a:chExt cx="2043113" cy="912812"/>
          </a:xfrm>
        </p:grpSpPr>
        <p:sp>
          <p:nvSpPr>
            <p:cNvPr id="16" name="Content Placeholder 2"/>
            <p:cNvSpPr txBox="1">
              <a:spLocks/>
            </p:cNvSpPr>
            <p:nvPr/>
          </p:nvSpPr>
          <p:spPr bwMode="auto">
            <a:xfrm>
              <a:off x="6413500" y="3871913"/>
              <a:ext cx="1566863" cy="433387"/>
            </a:xfrm>
            <a:prstGeom prst="rect">
              <a:avLst/>
            </a:prstGeom>
            <a:noFill/>
            <a:ln w="9525">
              <a:noFill/>
              <a:miter lim="800000"/>
              <a:headEnd/>
              <a:tailEnd/>
            </a:ln>
          </p:spPr>
          <p:txBody>
            <a:bodyPr/>
            <a:lstStyle>
              <a:defPPr>
                <a:defRPr lang="en-US"/>
              </a:defPPr>
              <a:lvl1pPr algn="l" rtl="0" fontAlgn="base">
                <a:spcBef>
                  <a:spcPct val="0"/>
                </a:spcBef>
                <a:spcAft>
                  <a:spcPct val="0"/>
                </a:spcAft>
                <a:defRPr kern="1200">
                  <a:solidFill>
                    <a:schemeClr val="tx1"/>
                  </a:solidFill>
                  <a:latin typeface="Arial" pitchFamily="34" charset="0"/>
                  <a:ea typeface="ＭＳ Ｐゴシック" pitchFamily="34" charset="-128"/>
                  <a:cs typeface="+mn-cs"/>
                </a:defRPr>
              </a:lvl1pPr>
              <a:lvl2pPr marL="457200" algn="l" rtl="0" fontAlgn="base">
                <a:spcBef>
                  <a:spcPct val="0"/>
                </a:spcBef>
                <a:spcAft>
                  <a:spcPct val="0"/>
                </a:spcAft>
                <a:defRPr kern="1200">
                  <a:solidFill>
                    <a:schemeClr val="tx1"/>
                  </a:solidFill>
                  <a:latin typeface="Arial" pitchFamily="34" charset="0"/>
                  <a:ea typeface="ＭＳ Ｐゴシック" pitchFamily="34" charset="-128"/>
                  <a:cs typeface="+mn-cs"/>
                </a:defRPr>
              </a:lvl2pPr>
              <a:lvl3pPr marL="914400" algn="l" rtl="0" fontAlgn="base">
                <a:spcBef>
                  <a:spcPct val="0"/>
                </a:spcBef>
                <a:spcAft>
                  <a:spcPct val="0"/>
                </a:spcAft>
                <a:defRPr kern="1200">
                  <a:solidFill>
                    <a:schemeClr val="tx1"/>
                  </a:solidFill>
                  <a:latin typeface="Arial" pitchFamily="34" charset="0"/>
                  <a:ea typeface="ＭＳ Ｐゴシック" pitchFamily="34" charset="-128"/>
                  <a:cs typeface="+mn-cs"/>
                </a:defRPr>
              </a:lvl3pPr>
              <a:lvl4pPr marL="1371600" algn="l" rtl="0" fontAlgn="base">
                <a:spcBef>
                  <a:spcPct val="0"/>
                </a:spcBef>
                <a:spcAft>
                  <a:spcPct val="0"/>
                </a:spcAft>
                <a:defRPr kern="1200">
                  <a:solidFill>
                    <a:schemeClr val="tx1"/>
                  </a:solidFill>
                  <a:latin typeface="Arial" pitchFamily="34" charset="0"/>
                  <a:ea typeface="ＭＳ Ｐゴシック" pitchFamily="34" charset="-128"/>
                  <a:cs typeface="+mn-cs"/>
                </a:defRPr>
              </a:lvl4pPr>
              <a:lvl5pPr marL="1828800" algn="l" rtl="0" fontAlgn="base">
                <a:spcBef>
                  <a:spcPct val="0"/>
                </a:spcBef>
                <a:spcAft>
                  <a:spcPct val="0"/>
                </a:spcAft>
                <a:defRPr kern="1200">
                  <a:solidFill>
                    <a:schemeClr val="tx1"/>
                  </a:solidFill>
                  <a:latin typeface="Arial" pitchFamily="34" charset="0"/>
                  <a:ea typeface="ＭＳ Ｐゴシック" pitchFamily="34" charset="-128"/>
                  <a:cs typeface="+mn-cs"/>
                </a:defRPr>
              </a:lvl5pPr>
              <a:lvl6pPr marL="2286000" algn="l" defTabSz="914400" rtl="0" eaLnBrk="1" latinLnBrk="0" hangingPunct="1">
                <a:defRPr kern="1200">
                  <a:solidFill>
                    <a:schemeClr val="tx1"/>
                  </a:solidFill>
                  <a:latin typeface="Arial" pitchFamily="34" charset="0"/>
                  <a:ea typeface="ＭＳ Ｐゴシック" pitchFamily="34" charset="-128"/>
                  <a:cs typeface="+mn-cs"/>
                </a:defRPr>
              </a:lvl6pPr>
              <a:lvl7pPr marL="2743200" algn="l" defTabSz="914400" rtl="0" eaLnBrk="1" latinLnBrk="0" hangingPunct="1">
                <a:defRPr kern="1200">
                  <a:solidFill>
                    <a:schemeClr val="tx1"/>
                  </a:solidFill>
                  <a:latin typeface="Arial" pitchFamily="34" charset="0"/>
                  <a:ea typeface="ＭＳ Ｐゴシック" pitchFamily="34" charset="-128"/>
                  <a:cs typeface="+mn-cs"/>
                </a:defRPr>
              </a:lvl7pPr>
              <a:lvl8pPr marL="3200400" algn="l" defTabSz="914400" rtl="0" eaLnBrk="1" latinLnBrk="0" hangingPunct="1">
                <a:defRPr kern="1200">
                  <a:solidFill>
                    <a:schemeClr val="tx1"/>
                  </a:solidFill>
                  <a:latin typeface="Arial" pitchFamily="34" charset="0"/>
                  <a:ea typeface="ＭＳ Ｐゴシック" pitchFamily="34" charset="-128"/>
                  <a:cs typeface="+mn-cs"/>
                </a:defRPr>
              </a:lvl8pPr>
              <a:lvl9pPr marL="3657600" algn="l" defTabSz="914400" rtl="0" eaLnBrk="1" latinLnBrk="0" hangingPunct="1">
                <a:defRPr kern="1200">
                  <a:solidFill>
                    <a:schemeClr val="tx1"/>
                  </a:solidFill>
                  <a:latin typeface="Arial" pitchFamily="34" charset="0"/>
                  <a:ea typeface="ＭＳ Ｐゴシック" pitchFamily="34" charset="-128"/>
                  <a:cs typeface="+mn-cs"/>
                </a:defRPr>
              </a:lvl9pPr>
            </a:lstStyle>
            <a:p>
              <a:pPr marL="91440" marR="0" lvl="0" indent="-91440" algn="l" defTabSz="914400" rtl="0" eaLnBrk="0" fontAlgn="base" latinLnBrk="0" hangingPunct="0">
                <a:lnSpc>
                  <a:spcPct val="100000"/>
                </a:lnSpc>
                <a:spcBef>
                  <a:spcPct val="20000"/>
                </a:spcBef>
                <a:spcAft>
                  <a:spcPct val="0"/>
                </a:spcAft>
                <a:buClr>
                  <a:srgbClr val="400561"/>
                </a:buClr>
                <a:buSzTx/>
                <a:buFont typeface="Wingdings" charset="2"/>
                <a:buChar char="§"/>
                <a:tabLst/>
                <a:defRPr/>
              </a:pPr>
              <a:r>
                <a:rPr kumimoji="0" lang="en-US" sz="1600" b="1" i="0" u="none" strike="noStrike" kern="0" cap="none" spc="0" normalizeH="0" baseline="0" noProof="0" dirty="0">
                  <a:ln>
                    <a:noFill/>
                  </a:ln>
                  <a:solidFill>
                    <a:srgbClr val="000000"/>
                  </a:solidFill>
                  <a:effectLst/>
                  <a:uLnTx/>
                  <a:uFillTx/>
                  <a:latin typeface="Tahoma"/>
                  <a:ea typeface="ＭＳ Ｐゴシック" charset="-128"/>
                  <a:cs typeface="+mn-cs"/>
                </a:rPr>
                <a:t> Retention</a:t>
              </a:r>
            </a:p>
          </p:txBody>
        </p:sp>
        <p:sp>
          <p:nvSpPr>
            <p:cNvPr id="213020" name="Rounded Rectangle 28"/>
            <p:cNvSpPr>
              <a:spLocks noChangeArrowheads="1"/>
            </p:cNvSpPr>
            <p:nvPr/>
          </p:nvSpPr>
          <p:spPr bwMode="auto">
            <a:xfrm>
              <a:off x="6175375" y="3624263"/>
              <a:ext cx="2043113" cy="912812"/>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Tahoma"/>
                <a:ea typeface="+mn-ea"/>
                <a:cs typeface="+mn-cs"/>
              </a:endParaRPr>
            </a:p>
          </p:txBody>
        </p:sp>
      </p:grpSp>
      <p:grpSp>
        <p:nvGrpSpPr>
          <p:cNvPr id="3" name="Group 2"/>
          <p:cNvGrpSpPr>
            <a:grpSpLocks/>
          </p:cNvGrpSpPr>
          <p:nvPr/>
        </p:nvGrpSpPr>
        <p:grpSpPr bwMode="auto">
          <a:xfrm>
            <a:off x="963613" y="3630613"/>
            <a:ext cx="2041525" cy="912812"/>
            <a:chOff x="963613" y="3630613"/>
            <a:chExt cx="2041525" cy="912812"/>
          </a:xfrm>
        </p:grpSpPr>
        <p:sp>
          <p:nvSpPr>
            <p:cNvPr id="14" name="Content Placeholder 2"/>
            <p:cNvSpPr txBox="1">
              <a:spLocks/>
            </p:cNvSpPr>
            <p:nvPr/>
          </p:nvSpPr>
          <p:spPr bwMode="auto">
            <a:xfrm>
              <a:off x="1027113" y="3767138"/>
              <a:ext cx="1978025" cy="638175"/>
            </a:xfrm>
            <a:prstGeom prst="rect">
              <a:avLst/>
            </a:prstGeom>
            <a:noFill/>
            <a:ln w="9525">
              <a:noFill/>
              <a:miter lim="800000"/>
              <a:headEnd/>
              <a:tailEnd/>
            </a:ln>
          </p:spPr>
          <p:txBody>
            <a:bodyPr/>
            <a:lstStyle>
              <a:defPPr>
                <a:defRPr lang="en-US"/>
              </a:defPPr>
              <a:lvl1pPr algn="l" rtl="0" fontAlgn="base">
                <a:spcBef>
                  <a:spcPct val="0"/>
                </a:spcBef>
                <a:spcAft>
                  <a:spcPct val="0"/>
                </a:spcAft>
                <a:defRPr kern="1200">
                  <a:solidFill>
                    <a:schemeClr val="tx1"/>
                  </a:solidFill>
                  <a:latin typeface="Arial" pitchFamily="34" charset="0"/>
                  <a:ea typeface="ＭＳ Ｐゴシック" pitchFamily="34" charset="-128"/>
                  <a:cs typeface="+mn-cs"/>
                </a:defRPr>
              </a:lvl1pPr>
              <a:lvl2pPr marL="457200" algn="l" rtl="0" fontAlgn="base">
                <a:spcBef>
                  <a:spcPct val="0"/>
                </a:spcBef>
                <a:spcAft>
                  <a:spcPct val="0"/>
                </a:spcAft>
                <a:defRPr kern="1200">
                  <a:solidFill>
                    <a:schemeClr val="tx1"/>
                  </a:solidFill>
                  <a:latin typeface="Arial" pitchFamily="34" charset="0"/>
                  <a:ea typeface="ＭＳ Ｐゴシック" pitchFamily="34" charset="-128"/>
                  <a:cs typeface="+mn-cs"/>
                </a:defRPr>
              </a:lvl2pPr>
              <a:lvl3pPr marL="914400" algn="l" rtl="0" fontAlgn="base">
                <a:spcBef>
                  <a:spcPct val="0"/>
                </a:spcBef>
                <a:spcAft>
                  <a:spcPct val="0"/>
                </a:spcAft>
                <a:defRPr kern="1200">
                  <a:solidFill>
                    <a:schemeClr val="tx1"/>
                  </a:solidFill>
                  <a:latin typeface="Arial" pitchFamily="34" charset="0"/>
                  <a:ea typeface="ＭＳ Ｐゴシック" pitchFamily="34" charset="-128"/>
                  <a:cs typeface="+mn-cs"/>
                </a:defRPr>
              </a:lvl3pPr>
              <a:lvl4pPr marL="1371600" algn="l" rtl="0" fontAlgn="base">
                <a:spcBef>
                  <a:spcPct val="0"/>
                </a:spcBef>
                <a:spcAft>
                  <a:spcPct val="0"/>
                </a:spcAft>
                <a:defRPr kern="1200">
                  <a:solidFill>
                    <a:schemeClr val="tx1"/>
                  </a:solidFill>
                  <a:latin typeface="Arial" pitchFamily="34" charset="0"/>
                  <a:ea typeface="ＭＳ Ｐゴシック" pitchFamily="34" charset="-128"/>
                  <a:cs typeface="+mn-cs"/>
                </a:defRPr>
              </a:lvl4pPr>
              <a:lvl5pPr marL="1828800" algn="l" rtl="0" fontAlgn="base">
                <a:spcBef>
                  <a:spcPct val="0"/>
                </a:spcBef>
                <a:spcAft>
                  <a:spcPct val="0"/>
                </a:spcAft>
                <a:defRPr kern="1200">
                  <a:solidFill>
                    <a:schemeClr val="tx1"/>
                  </a:solidFill>
                  <a:latin typeface="Arial" pitchFamily="34" charset="0"/>
                  <a:ea typeface="ＭＳ Ｐゴシック" pitchFamily="34" charset="-128"/>
                  <a:cs typeface="+mn-cs"/>
                </a:defRPr>
              </a:lvl5pPr>
              <a:lvl6pPr marL="2286000" algn="l" defTabSz="914400" rtl="0" eaLnBrk="1" latinLnBrk="0" hangingPunct="1">
                <a:defRPr kern="1200">
                  <a:solidFill>
                    <a:schemeClr val="tx1"/>
                  </a:solidFill>
                  <a:latin typeface="Arial" pitchFamily="34" charset="0"/>
                  <a:ea typeface="ＭＳ Ｐゴシック" pitchFamily="34" charset="-128"/>
                  <a:cs typeface="+mn-cs"/>
                </a:defRPr>
              </a:lvl6pPr>
              <a:lvl7pPr marL="2743200" algn="l" defTabSz="914400" rtl="0" eaLnBrk="1" latinLnBrk="0" hangingPunct="1">
                <a:defRPr kern="1200">
                  <a:solidFill>
                    <a:schemeClr val="tx1"/>
                  </a:solidFill>
                  <a:latin typeface="Arial" pitchFamily="34" charset="0"/>
                  <a:ea typeface="ＭＳ Ｐゴシック" pitchFamily="34" charset="-128"/>
                  <a:cs typeface="+mn-cs"/>
                </a:defRPr>
              </a:lvl7pPr>
              <a:lvl8pPr marL="3200400" algn="l" defTabSz="914400" rtl="0" eaLnBrk="1" latinLnBrk="0" hangingPunct="1">
                <a:defRPr kern="1200">
                  <a:solidFill>
                    <a:schemeClr val="tx1"/>
                  </a:solidFill>
                  <a:latin typeface="Arial" pitchFamily="34" charset="0"/>
                  <a:ea typeface="ＭＳ Ｐゴシック" pitchFamily="34" charset="-128"/>
                  <a:cs typeface="+mn-cs"/>
                </a:defRPr>
              </a:lvl8pPr>
              <a:lvl9pPr marL="3657600" algn="l" defTabSz="914400" rtl="0" eaLnBrk="1" latinLnBrk="0" hangingPunct="1">
                <a:defRPr kern="1200">
                  <a:solidFill>
                    <a:schemeClr val="tx1"/>
                  </a:solidFill>
                  <a:latin typeface="Arial" pitchFamily="34" charset="0"/>
                  <a:ea typeface="ＭＳ Ｐゴシック" pitchFamily="34" charset="-128"/>
                  <a:cs typeface="+mn-cs"/>
                </a:defRPr>
              </a:lvl9pPr>
            </a:lstStyle>
            <a:p>
              <a:pPr marL="91440" marR="0" lvl="0" indent="-91440" algn="l" defTabSz="914400" rtl="0" eaLnBrk="0" fontAlgn="base" latinLnBrk="0" hangingPunct="0">
                <a:lnSpc>
                  <a:spcPct val="100000"/>
                </a:lnSpc>
                <a:spcBef>
                  <a:spcPct val="20000"/>
                </a:spcBef>
                <a:spcAft>
                  <a:spcPct val="0"/>
                </a:spcAft>
                <a:buClr>
                  <a:srgbClr val="400561"/>
                </a:buClr>
                <a:buSzTx/>
                <a:buFont typeface="Wingdings" charset="2"/>
                <a:buChar char="§"/>
                <a:tabLst/>
                <a:defRPr/>
              </a:pPr>
              <a:r>
                <a:rPr kumimoji="0" lang="en-US" sz="1600" b="1" i="0" u="none" strike="noStrike" kern="0" cap="none" spc="0" normalizeH="0" baseline="0" noProof="0" dirty="0">
                  <a:ln>
                    <a:noFill/>
                  </a:ln>
                  <a:solidFill>
                    <a:srgbClr val="000000"/>
                  </a:solidFill>
                  <a:effectLst/>
                  <a:uLnTx/>
                  <a:uFillTx/>
                  <a:latin typeface="Tahoma"/>
                  <a:ea typeface="ＭＳ Ｐゴシック" charset="-128"/>
                  <a:cs typeface="+mn-cs"/>
                </a:rPr>
                <a:t> Erase block</a:t>
              </a:r>
            </a:p>
            <a:p>
              <a:pPr marL="91440" marR="0" lvl="0" indent="-91440" algn="l" defTabSz="914400" rtl="0" eaLnBrk="0" fontAlgn="base" latinLnBrk="0" hangingPunct="0">
                <a:lnSpc>
                  <a:spcPct val="100000"/>
                </a:lnSpc>
                <a:spcBef>
                  <a:spcPct val="20000"/>
                </a:spcBef>
                <a:spcAft>
                  <a:spcPct val="0"/>
                </a:spcAft>
                <a:buClr>
                  <a:srgbClr val="400561"/>
                </a:buClr>
                <a:buSzTx/>
                <a:buFont typeface="Wingdings" charset="2"/>
                <a:buChar char="§"/>
                <a:tabLst/>
                <a:defRPr/>
              </a:pPr>
              <a:r>
                <a:rPr kumimoji="0" lang="en-US" sz="1600" b="1" i="0" u="none" strike="noStrike" kern="0" cap="none" spc="0" normalizeH="0" baseline="0" noProof="0" dirty="0">
                  <a:ln>
                    <a:noFill/>
                  </a:ln>
                  <a:solidFill>
                    <a:srgbClr val="000000"/>
                  </a:solidFill>
                  <a:effectLst/>
                  <a:uLnTx/>
                  <a:uFillTx/>
                  <a:latin typeface="Tahoma"/>
                  <a:ea typeface="ＭＳ Ｐゴシック" charset="-128"/>
                  <a:cs typeface="+mn-cs"/>
                </a:rPr>
                <a:t> Program page</a:t>
              </a:r>
            </a:p>
          </p:txBody>
        </p:sp>
        <p:sp>
          <p:nvSpPr>
            <p:cNvPr id="213018" name="Rounded Rectangle 26"/>
            <p:cNvSpPr>
              <a:spLocks noChangeArrowheads="1"/>
            </p:cNvSpPr>
            <p:nvPr/>
          </p:nvSpPr>
          <p:spPr bwMode="auto">
            <a:xfrm>
              <a:off x="963613" y="3630613"/>
              <a:ext cx="2041525" cy="912812"/>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Tahoma"/>
                <a:ea typeface="+mn-ea"/>
                <a:cs typeface="+mn-cs"/>
              </a:endParaRPr>
            </a:p>
          </p:txBody>
        </p:sp>
      </p:grpSp>
      <p:cxnSp>
        <p:nvCxnSpPr>
          <p:cNvPr id="27670" name="Straight Arrow Connector 22"/>
          <p:cNvCxnSpPr>
            <a:cxnSpLocks noChangeShapeType="1"/>
            <a:stCxn id="213018" idx="3"/>
          </p:cNvCxnSpPr>
          <p:nvPr/>
        </p:nvCxnSpPr>
        <p:spPr bwMode="auto">
          <a:xfrm>
            <a:off x="3005138" y="4086225"/>
            <a:ext cx="561975" cy="4763"/>
          </a:xfrm>
          <a:prstGeom prst="straightConnector1">
            <a:avLst/>
          </a:prstGeom>
          <a:noFill/>
          <a:ln w="38100">
            <a:solidFill>
              <a:schemeClr val="tx1"/>
            </a:solidFill>
            <a:round/>
            <a:headEnd/>
            <a:tailEnd type="arrow" w="med" len="med"/>
          </a:ln>
          <a:extLst>
            <a:ext uri="{909E8E84-426E-40dd-AFC4-6F175D3DCCD1}">
              <a14:hiddenFill xmlns:a14="http://schemas.microsoft.com/office/drawing/2010/main" xmlns="">
                <a:noFill/>
              </a14:hiddenFill>
            </a:ext>
          </a:extLst>
        </p:spPr>
      </p:cxnSp>
      <p:cxnSp>
        <p:nvCxnSpPr>
          <p:cNvPr id="27671" name="Straight Arrow Connector 23"/>
          <p:cNvCxnSpPr>
            <a:cxnSpLocks noChangeShapeType="1"/>
          </p:cNvCxnSpPr>
          <p:nvPr/>
        </p:nvCxnSpPr>
        <p:spPr bwMode="auto">
          <a:xfrm>
            <a:off x="5608638" y="4092575"/>
            <a:ext cx="561975" cy="4763"/>
          </a:xfrm>
          <a:prstGeom prst="straightConnector1">
            <a:avLst/>
          </a:prstGeom>
          <a:noFill/>
          <a:ln w="38100">
            <a:solidFill>
              <a:schemeClr val="tx1"/>
            </a:solidFill>
            <a:round/>
            <a:headEnd/>
            <a:tailEnd type="arrow" w="med" len="med"/>
          </a:ln>
          <a:extLst>
            <a:ext uri="{909E8E84-426E-40dd-AFC4-6F175D3DCCD1}">
              <a14:hiddenFill xmlns:a14="http://schemas.microsoft.com/office/drawing/2010/main" xmlns="">
                <a:noFill/>
              </a14:hiddenFill>
            </a:ext>
          </a:extLst>
        </p:spPr>
      </p:cxnSp>
      <p:cxnSp>
        <p:nvCxnSpPr>
          <p:cNvPr id="213006" name="Straight Arrow Connector 24"/>
          <p:cNvCxnSpPr>
            <a:cxnSpLocks noChangeShapeType="1"/>
          </p:cNvCxnSpPr>
          <p:nvPr/>
        </p:nvCxnSpPr>
        <p:spPr bwMode="auto">
          <a:xfrm>
            <a:off x="390525" y="4092575"/>
            <a:ext cx="560388" cy="4763"/>
          </a:xfrm>
          <a:prstGeom prst="straightConnector1">
            <a:avLst/>
          </a:prstGeom>
          <a:noFill/>
          <a:ln w="38100">
            <a:solidFill>
              <a:schemeClr val="tx1"/>
            </a:solidFill>
            <a:round/>
            <a:headEnd/>
            <a:tailEnd type="arrow" w="med" len="med"/>
          </a:ln>
          <a:extLst>
            <a:ext uri="{909E8E84-426E-40dd-AFC4-6F175D3DCCD1}">
              <a14:hiddenFill xmlns:a14="http://schemas.microsoft.com/office/drawing/2010/main" xmlns="">
                <a:noFill/>
              </a14:hiddenFill>
            </a:ext>
          </a:extLst>
        </p:spPr>
      </p:cxnSp>
      <p:cxnSp>
        <p:nvCxnSpPr>
          <p:cNvPr id="213007" name="Straight Arrow Connector 25"/>
          <p:cNvCxnSpPr>
            <a:cxnSpLocks noChangeShapeType="1"/>
          </p:cNvCxnSpPr>
          <p:nvPr/>
        </p:nvCxnSpPr>
        <p:spPr bwMode="auto">
          <a:xfrm>
            <a:off x="8224838" y="4086225"/>
            <a:ext cx="560387" cy="4763"/>
          </a:xfrm>
          <a:prstGeom prst="straightConnector1">
            <a:avLst/>
          </a:prstGeom>
          <a:noFill/>
          <a:ln w="38100">
            <a:solidFill>
              <a:schemeClr val="tx1"/>
            </a:solidFill>
            <a:round/>
            <a:headEnd/>
            <a:tailEnd type="arrow" w="med" len="med"/>
          </a:ln>
          <a:extLst>
            <a:ext uri="{909E8E84-426E-40dd-AFC4-6F175D3DCCD1}">
              <a14:hiddenFill xmlns:a14="http://schemas.microsoft.com/office/drawing/2010/main" xmlns="">
                <a:noFill/>
              </a14:hiddenFill>
            </a:ext>
          </a:extLst>
        </p:spPr>
      </p:cxnSp>
      <p:sp>
        <p:nvSpPr>
          <p:cNvPr id="213008" name="TextBox 106"/>
          <p:cNvSpPr txBox="1">
            <a:spLocks noChangeArrowheads="1"/>
          </p:cNvSpPr>
          <p:nvPr/>
        </p:nvSpPr>
        <p:spPr bwMode="auto">
          <a:xfrm>
            <a:off x="139700" y="3713163"/>
            <a:ext cx="720725" cy="369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a:ln>
                  <a:noFill/>
                </a:ln>
                <a:solidFill>
                  <a:srgbClr val="000000"/>
                </a:solidFill>
                <a:effectLst/>
                <a:uLnTx/>
                <a:uFillTx/>
                <a:latin typeface="Arial" charset="0"/>
                <a:ea typeface="ＭＳ Ｐゴシック" charset="0"/>
              </a:rPr>
              <a:t>Write</a:t>
            </a:r>
          </a:p>
        </p:txBody>
      </p:sp>
      <p:sp>
        <p:nvSpPr>
          <p:cNvPr id="213009" name="TextBox 107"/>
          <p:cNvSpPr txBox="1">
            <a:spLocks noChangeArrowheads="1"/>
          </p:cNvSpPr>
          <p:nvPr/>
        </p:nvSpPr>
        <p:spPr bwMode="auto">
          <a:xfrm>
            <a:off x="8267700" y="3695700"/>
            <a:ext cx="736600" cy="368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a:ln>
                  <a:noFill/>
                </a:ln>
                <a:solidFill>
                  <a:srgbClr val="000000"/>
                </a:solidFill>
                <a:effectLst/>
                <a:uLnTx/>
                <a:uFillTx/>
                <a:latin typeface="Arial" charset="0"/>
                <a:ea typeface="ＭＳ Ｐゴシック" charset="0"/>
              </a:rPr>
              <a:t>Read</a:t>
            </a:r>
          </a:p>
        </p:txBody>
      </p:sp>
      <p:sp>
        <p:nvSpPr>
          <p:cNvPr id="33" name="TextBox 32"/>
          <p:cNvSpPr txBox="1">
            <a:spLocks noChangeArrowheads="1"/>
          </p:cNvSpPr>
          <p:nvPr/>
        </p:nvSpPr>
        <p:spPr bwMode="auto">
          <a:xfrm>
            <a:off x="79375" y="4581128"/>
            <a:ext cx="2836441" cy="19389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FF"/>
                </a:solidFill>
                <a:effectLst/>
                <a:uLnTx/>
                <a:uFillTx/>
                <a:latin typeface="Arial" charset="0"/>
                <a:ea typeface="ＭＳ Ｐゴシック" charset="0"/>
              </a:rPr>
              <a:t>Cai et al., </a:t>
            </a:r>
            <a:r>
              <a:rPr kumimoji="0" lang="ja-JP" altLang="en-US" sz="1200" b="0" i="0" u="none" strike="noStrike" kern="1200" cap="none" spc="0" normalizeH="0" baseline="0" noProof="0" dirty="0">
                <a:ln>
                  <a:noFill/>
                </a:ln>
                <a:solidFill>
                  <a:srgbClr val="0000FF"/>
                </a:solidFill>
                <a:effectLst/>
                <a:uLnTx/>
                <a:uFillTx/>
                <a:latin typeface="Arial" charset="0"/>
                <a:ea typeface="ＭＳ Ｐゴシック" charset="0"/>
              </a:rPr>
              <a:t>“</a:t>
            </a:r>
            <a:r>
              <a:rPr kumimoji="0" lang="en-US" altLang="ja-JP" sz="1200" b="0" i="0" u="none" strike="noStrike" kern="1200" cap="none" spc="0" normalizeH="0" baseline="0" noProof="0" dirty="0">
                <a:ln>
                  <a:noFill/>
                </a:ln>
                <a:solidFill>
                  <a:srgbClr val="0000FF"/>
                </a:solidFill>
                <a:effectLst/>
                <a:uLnTx/>
                <a:uFillTx/>
                <a:latin typeface="Arial" charset="0"/>
                <a:ea typeface="ＭＳ Ｐゴシック" charset="0"/>
              </a:rPr>
              <a:t>Threshold voltage distribution in MLC NAND Flash Memory: Characterization, Analysis, and Modeling</a:t>
            </a:r>
            <a:r>
              <a:rPr kumimoji="0" lang="ja-JP" altLang="en-US" sz="1200" b="0" i="0" u="none" strike="noStrike" kern="1200" cap="none" spc="0" normalizeH="0" baseline="0" noProof="0" dirty="0">
                <a:ln>
                  <a:noFill/>
                </a:ln>
                <a:solidFill>
                  <a:srgbClr val="0000FF"/>
                </a:solidFill>
                <a:effectLst/>
                <a:uLnTx/>
                <a:uFillTx/>
                <a:latin typeface="Arial" charset="0"/>
                <a:ea typeface="ＭＳ Ｐゴシック" charset="0"/>
              </a:rPr>
              <a:t>”</a:t>
            </a:r>
            <a:r>
              <a:rPr kumimoji="0" lang="en-US" altLang="ja-JP" sz="1200" b="0" i="0" u="none" strike="noStrike" kern="1200" cap="none" spc="0" normalizeH="0" baseline="0" noProof="0" dirty="0">
                <a:ln>
                  <a:noFill/>
                </a:ln>
                <a:solidFill>
                  <a:srgbClr val="0000FF"/>
                </a:solidFill>
                <a:effectLst/>
                <a:uLnTx/>
                <a:uFillTx/>
                <a:latin typeface="Arial" charset="0"/>
                <a:ea typeface="ＭＳ Ｐゴシック" charset="0"/>
              </a:rPr>
              <a:t>, </a:t>
            </a:r>
            <a:r>
              <a:rPr kumimoji="0" lang="en-US" altLang="ja-JP" sz="1200" b="1" i="0" u="none" strike="noStrike" kern="1200" cap="none" spc="0" normalizeH="0" baseline="0" noProof="0" dirty="0">
                <a:ln>
                  <a:noFill/>
                </a:ln>
                <a:solidFill>
                  <a:srgbClr val="0000FF"/>
                </a:solidFill>
                <a:effectLst/>
                <a:uLnTx/>
                <a:uFillTx/>
                <a:latin typeface="Arial" charset="0"/>
                <a:ea typeface="ＭＳ Ｐゴシック" charset="0"/>
              </a:rPr>
              <a:t>DATE 2013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srgbClr val="0000FF"/>
              </a:solidFill>
              <a:effectLst/>
              <a:uLnTx/>
              <a:uFillTx/>
              <a:latin typeface="Arial" charset="0"/>
              <a:ea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FF"/>
                </a:solidFill>
                <a:effectLst/>
                <a:uLnTx/>
                <a:uFillTx/>
                <a:latin typeface="Arial" charset="0"/>
                <a:ea typeface="ＭＳ Ｐゴシック" charset="0"/>
              </a:rPr>
              <a:t>Cai et al., </a:t>
            </a:r>
            <a:r>
              <a:rPr kumimoji="0" lang="ja-JP" altLang="en-US" sz="1200" b="0" i="0" u="none" strike="noStrike" kern="1200" cap="none" spc="0" normalizeH="0" baseline="0" noProof="0" dirty="0">
                <a:ln>
                  <a:noFill/>
                </a:ln>
                <a:solidFill>
                  <a:srgbClr val="0000FF"/>
                </a:solidFill>
                <a:effectLst/>
                <a:uLnTx/>
                <a:uFillTx/>
                <a:latin typeface="Arial" charset="0"/>
                <a:ea typeface="ＭＳ Ｐゴシック" charset="0"/>
              </a:rPr>
              <a:t>“</a:t>
            </a:r>
            <a:r>
              <a:rPr kumimoji="0" lang="en-US" altLang="ja-JP" sz="1200" b="0" i="0" u="none" strike="noStrike" kern="1200" cap="none" spc="0" normalizeH="0" baseline="0" noProof="0" dirty="0">
                <a:ln>
                  <a:noFill/>
                </a:ln>
                <a:solidFill>
                  <a:srgbClr val="0000FF"/>
                </a:solidFill>
                <a:effectLst/>
                <a:uLnTx/>
                <a:uFillTx/>
                <a:latin typeface="Arial" charset="0"/>
                <a:ea typeface="ＭＳ Ｐゴシック" charset="0"/>
              </a:rPr>
              <a:t>Vulnerabilities in MLC NAND Flash Memory Programming: Experimental Analysis, Exploits, and Mitigation Techniques</a:t>
            </a:r>
            <a:r>
              <a:rPr kumimoji="0" lang="ja-JP" altLang="en-US" sz="1200" b="0" i="0" u="none" strike="noStrike" kern="1200" cap="none" spc="0" normalizeH="0" baseline="0" noProof="0" dirty="0">
                <a:ln>
                  <a:noFill/>
                </a:ln>
                <a:solidFill>
                  <a:srgbClr val="0000FF"/>
                </a:solidFill>
                <a:effectLst/>
                <a:uLnTx/>
                <a:uFillTx/>
                <a:latin typeface="Arial" charset="0"/>
                <a:ea typeface="ＭＳ Ｐゴシック" charset="0"/>
              </a:rPr>
              <a:t>”</a:t>
            </a:r>
            <a:r>
              <a:rPr kumimoji="0" lang="en-US" altLang="ja-JP" sz="1200" b="0" i="0" u="none" strike="noStrike" kern="1200" cap="none" spc="0" normalizeH="0" baseline="0" noProof="0" dirty="0">
                <a:ln>
                  <a:noFill/>
                </a:ln>
                <a:solidFill>
                  <a:srgbClr val="0000FF"/>
                </a:solidFill>
                <a:effectLst/>
                <a:uLnTx/>
                <a:uFillTx/>
                <a:latin typeface="Arial" charset="0"/>
                <a:ea typeface="ＭＳ Ｐゴシック" charset="0"/>
              </a:rPr>
              <a:t>, </a:t>
            </a:r>
            <a:r>
              <a:rPr kumimoji="0" lang="en-US" altLang="ja-JP" sz="1200" b="1" i="0" u="none" strike="noStrike" kern="1200" cap="none" spc="0" normalizeH="0" baseline="0" noProof="0" dirty="0">
                <a:ln>
                  <a:noFill/>
                </a:ln>
                <a:solidFill>
                  <a:srgbClr val="0000FF"/>
                </a:solidFill>
                <a:effectLst/>
                <a:uLnTx/>
                <a:uFillTx/>
                <a:latin typeface="Arial" charset="0"/>
                <a:ea typeface="ＭＳ Ｐゴシック" charset="0"/>
              </a:rPr>
              <a:t>HPCA 2017</a:t>
            </a:r>
            <a:endParaRPr kumimoji="0" lang="en-US" sz="1200" b="1" i="0" u="none" strike="noStrike" kern="1200" cap="none" spc="0" normalizeH="0" baseline="0" noProof="0" dirty="0">
              <a:ln>
                <a:noFill/>
              </a:ln>
              <a:solidFill>
                <a:srgbClr val="0000FF"/>
              </a:solidFill>
              <a:effectLst/>
              <a:uLnTx/>
              <a:uFillTx/>
              <a:latin typeface="Arial" charset="0"/>
              <a:ea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srgbClr val="0000FF"/>
              </a:solidFill>
              <a:effectLst/>
              <a:uLnTx/>
              <a:uFillTx/>
              <a:latin typeface="Arial" charset="0"/>
              <a:ea typeface="ＭＳ Ｐゴシック" charset="0"/>
            </a:endParaRPr>
          </a:p>
        </p:txBody>
      </p:sp>
      <p:sp>
        <p:nvSpPr>
          <p:cNvPr id="35" name="TextBox 34"/>
          <p:cNvSpPr txBox="1">
            <a:spLocks noChangeArrowheads="1"/>
          </p:cNvSpPr>
          <p:nvPr/>
        </p:nvSpPr>
        <p:spPr bwMode="auto">
          <a:xfrm>
            <a:off x="5957888" y="4509120"/>
            <a:ext cx="3254375" cy="646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FF"/>
                </a:solidFill>
                <a:effectLst/>
                <a:uLnTx/>
                <a:uFillTx/>
                <a:latin typeface="Arial" charset="0"/>
                <a:ea typeface="ＭＳ Ｐゴシック" charset="0"/>
              </a:rPr>
              <a:t>Cai et al., </a:t>
            </a:r>
            <a:r>
              <a:rPr kumimoji="0" lang="ja-JP" altLang="en-US" sz="1200" b="0" i="0" u="none" strike="noStrike" kern="1200" cap="none" spc="0" normalizeH="0" baseline="0" noProof="0" dirty="0">
                <a:ln>
                  <a:noFill/>
                </a:ln>
                <a:solidFill>
                  <a:srgbClr val="0000FF"/>
                </a:solidFill>
                <a:effectLst/>
                <a:uLnTx/>
                <a:uFillTx/>
                <a:latin typeface="Arial" charset="0"/>
                <a:ea typeface="ＭＳ Ｐゴシック" charset="0"/>
              </a:rPr>
              <a:t>“</a:t>
            </a:r>
            <a:r>
              <a:rPr kumimoji="0" lang="en-US" altLang="ja-JP" sz="1200" b="0" i="0" u="none" strike="noStrike" kern="1200" cap="none" spc="0" normalizeH="0" baseline="0" noProof="0" dirty="0">
                <a:ln>
                  <a:noFill/>
                </a:ln>
                <a:solidFill>
                  <a:srgbClr val="0000FF"/>
                </a:solidFill>
                <a:effectLst/>
                <a:uLnTx/>
                <a:uFillTx/>
                <a:latin typeface="Arial" charset="0"/>
                <a:ea typeface="ＭＳ Ｐゴシック" charset="0"/>
              </a:rPr>
              <a:t>Flash Correct-and-Refresh: Retention-aware error management for increased flash memory lifetime</a:t>
            </a:r>
            <a:r>
              <a:rPr kumimoji="0" lang="ja-JP" altLang="en-US" sz="1200" b="0" i="0" u="none" strike="noStrike" kern="1200" cap="none" spc="0" normalizeH="0" baseline="0" noProof="0" dirty="0">
                <a:ln>
                  <a:noFill/>
                </a:ln>
                <a:solidFill>
                  <a:srgbClr val="0000FF"/>
                </a:solidFill>
                <a:effectLst/>
                <a:uLnTx/>
                <a:uFillTx/>
                <a:latin typeface="Arial" charset="0"/>
                <a:ea typeface="ＭＳ Ｐゴシック" charset="0"/>
              </a:rPr>
              <a:t>”</a:t>
            </a:r>
            <a:r>
              <a:rPr kumimoji="0" lang="en-US" altLang="ja-JP" sz="1200" b="0" i="0" u="none" strike="noStrike" kern="1200" cap="none" spc="0" normalizeH="0" baseline="0" noProof="0" dirty="0">
                <a:ln>
                  <a:noFill/>
                </a:ln>
                <a:solidFill>
                  <a:srgbClr val="0000FF"/>
                </a:solidFill>
                <a:effectLst/>
                <a:uLnTx/>
                <a:uFillTx/>
                <a:latin typeface="Arial" charset="0"/>
                <a:ea typeface="ＭＳ Ｐゴシック" charset="0"/>
              </a:rPr>
              <a:t>, </a:t>
            </a:r>
            <a:r>
              <a:rPr kumimoji="0" lang="en-US" altLang="ja-JP" sz="1200" b="1" i="0" u="none" strike="noStrike" kern="1200" cap="none" spc="0" normalizeH="0" baseline="0" noProof="0" dirty="0">
                <a:ln>
                  <a:noFill/>
                </a:ln>
                <a:solidFill>
                  <a:srgbClr val="0000FF"/>
                </a:solidFill>
                <a:effectLst/>
                <a:uLnTx/>
                <a:uFillTx/>
                <a:latin typeface="Arial" charset="0"/>
                <a:ea typeface="ＭＳ Ｐゴシック" charset="0"/>
              </a:rPr>
              <a:t>ICCD 2012</a:t>
            </a:r>
            <a:endParaRPr kumimoji="0" lang="en-US" sz="1200" b="1" i="0" u="none" strike="noStrike" kern="1200" cap="none" spc="0" normalizeH="0" baseline="0" noProof="0" dirty="0">
              <a:ln>
                <a:noFill/>
              </a:ln>
              <a:solidFill>
                <a:srgbClr val="0000FF"/>
              </a:solidFill>
              <a:effectLst/>
              <a:uLnTx/>
              <a:uFillTx/>
              <a:latin typeface="Arial" charset="0"/>
              <a:ea typeface="ＭＳ Ｐゴシック" charset="0"/>
            </a:endParaRPr>
          </a:p>
        </p:txBody>
      </p:sp>
      <p:sp>
        <p:nvSpPr>
          <p:cNvPr id="213012" name="Slide Number Placeholder 1"/>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90EE30EC-A97F-1C49-9637-E521652DD1DF}"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369</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sp>
        <p:nvSpPr>
          <p:cNvPr id="32" name="TextBox 31"/>
          <p:cNvSpPr txBox="1">
            <a:spLocks noChangeArrowheads="1"/>
          </p:cNvSpPr>
          <p:nvPr/>
        </p:nvSpPr>
        <p:spPr bwMode="auto">
          <a:xfrm>
            <a:off x="2915817" y="4564285"/>
            <a:ext cx="3042072" cy="20621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FF"/>
                </a:solidFill>
                <a:effectLst/>
                <a:uLnTx/>
                <a:uFillTx/>
                <a:latin typeface="Arial" charset="0"/>
                <a:ea typeface="ＭＳ Ｐゴシック" charset="0"/>
              </a:rPr>
              <a:t>Cai et al., </a:t>
            </a:r>
            <a:r>
              <a:rPr kumimoji="0" lang="ja-JP" altLang="en-US" sz="1200" b="0" i="0" u="none" strike="noStrike" kern="1200" cap="none" spc="0" normalizeH="0" baseline="0" noProof="0" dirty="0">
                <a:ln>
                  <a:noFill/>
                </a:ln>
                <a:solidFill>
                  <a:srgbClr val="0000FF"/>
                </a:solidFill>
                <a:effectLst/>
                <a:uLnTx/>
                <a:uFillTx/>
                <a:latin typeface="Arial" charset="0"/>
                <a:ea typeface="ＭＳ Ｐゴシック" charset="0"/>
              </a:rPr>
              <a:t>“</a:t>
            </a:r>
            <a:r>
              <a:rPr kumimoji="0" lang="en-US" altLang="ja-JP" sz="1200" b="0" i="0" u="none" strike="noStrike" kern="1200" cap="none" spc="0" normalizeH="0" baseline="0" noProof="0" dirty="0">
                <a:ln>
                  <a:noFill/>
                </a:ln>
                <a:solidFill>
                  <a:srgbClr val="0000FF"/>
                </a:solidFill>
                <a:effectLst/>
                <a:uLnTx/>
                <a:uFillTx/>
                <a:latin typeface="Arial" charset="0"/>
                <a:ea typeface="ＭＳ Ｐゴシック" charset="0"/>
              </a:rPr>
              <a:t>Program Interference in MLC NAND Flash Memory: Characterization, Modeling, and Mitigation</a:t>
            </a:r>
            <a:r>
              <a:rPr kumimoji="0" lang="ja-JP" altLang="en-US" sz="1200" b="0" i="0" u="none" strike="noStrike" kern="1200" cap="none" spc="0" normalizeH="0" baseline="0" noProof="0" dirty="0">
                <a:ln>
                  <a:noFill/>
                </a:ln>
                <a:solidFill>
                  <a:srgbClr val="0000FF"/>
                </a:solidFill>
                <a:effectLst/>
                <a:uLnTx/>
                <a:uFillTx/>
                <a:latin typeface="Arial" charset="0"/>
                <a:ea typeface="ＭＳ Ｐゴシック" charset="0"/>
              </a:rPr>
              <a:t>”</a:t>
            </a:r>
            <a:r>
              <a:rPr kumimoji="0" lang="en-US" altLang="ja-JP" sz="1200" b="0" i="0" u="none" strike="noStrike" kern="1200" cap="none" spc="0" normalizeH="0" baseline="0" noProof="0" dirty="0">
                <a:ln>
                  <a:noFill/>
                </a:ln>
                <a:solidFill>
                  <a:srgbClr val="0000FF"/>
                </a:solidFill>
                <a:effectLst/>
                <a:uLnTx/>
                <a:uFillTx/>
                <a:latin typeface="Arial" charset="0"/>
                <a:ea typeface="ＭＳ Ｐゴシック" charset="0"/>
              </a:rPr>
              <a:t>, </a:t>
            </a:r>
            <a:r>
              <a:rPr kumimoji="0" lang="en-US" altLang="ja-JP" sz="1200" b="1" i="0" u="none" strike="noStrike" kern="1200" cap="none" spc="0" normalizeH="0" baseline="0" noProof="0" dirty="0">
                <a:ln>
                  <a:noFill/>
                </a:ln>
                <a:solidFill>
                  <a:srgbClr val="0000FF"/>
                </a:solidFill>
                <a:effectLst/>
                <a:uLnTx/>
                <a:uFillTx/>
                <a:latin typeface="Arial" charset="0"/>
                <a:ea typeface="ＭＳ Ｐゴシック" charset="0"/>
              </a:rPr>
              <a:t>ICCD 2013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400" b="0" i="0" u="none" strike="noStrike" kern="1200" cap="none" spc="0" normalizeH="0" baseline="0" noProof="0" dirty="0">
              <a:ln>
                <a:noFill/>
              </a:ln>
              <a:solidFill>
                <a:srgbClr val="2C6123"/>
              </a:solidFill>
              <a:effectLst/>
              <a:uLnTx/>
              <a:uFillTx/>
              <a:latin typeface="Arial" charset="0"/>
              <a:ea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FF"/>
                </a:solidFill>
                <a:effectLst/>
                <a:uLnTx/>
                <a:uFillTx/>
                <a:latin typeface="Arial" charset="0"/>
                <a:ea typeface="ＭＳ Ｐゴシック" charset="0"/>
              </a:rPr>
              <a:t>Cai et al., “Neighbor-Cell Assisted Error Correction in MLC NAND Flash Memories”, </a:t>
            </a:r>
            <a:r>
              <a:rPr kumimoji="0" lang="en-US" sz="1200" b="1" i="0" u="none" strike="noStrike" kern="1200" cap="none" spc="0" normalizeH="0" baseline="0" noProof="0" dirty="0">
                <a:ln>
                  <a:noFill/>
                </a:ln>
                <a:solidFill>
                  <a:srgbClr val="0000FF"/>
                </a:solidFill>
                <a:effectLst/>
                <a:uLnTx/>
                <a:uFillTx/>
                <a:latin typeface="Arial" charset="0"/>
                <a:ea typeface="ＭＳ Ｐゴシック" charset="0"/>
              </a:rPr>
              <a:t>SIGMETRICS 2014</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0000FF"/>
              </a:solidFill>
              <a:effectLst/>
              <a:uLnTx/>
              <a:uFillTx/>
              <a:latin typeface="Arial" charset="0"/>
              <a:ea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FF"/>
                </a:solidFill>
                <a:effectLst/>
                <a:uLnTx/>
                <a:uFillTx/>
                <a:latin typeface="Arial" charset="0"/>
                <a:ea typeface="ＭＳ Ｐゴシック" charset="0"/>
              </a:rPr>
              <a:t>Cai et al., “Read Disturb Errors in MLC NAND Flash Memory: Characterization and Mitigation”, </a:t>
            </a:r>
            <a:r>
              <a:rPr kumimoji="0" lang="en-US" sz="1200" b="1" i="0" u="none" strike="noStrike" kern="1200" cap="none" spc="0" normalizeH="0" baseline="0" noProof="0" dirty="0">
                <a:ln>
                  <a:noFill/>
                </a:ln>
                <a:solidFill>
                  <a:srgbClr val="0000FF"/>
                </a:solidFill>
                <a:effectLst/>
                <a:uLnTx/>
                <a:uFillTx/>
                <a:latin typeface="Arial" charset="0"/>
                <a:ea typeface="ＭＳ Ｐゴシック" charset="0"/>
              </a:rPr>
              <a:t>DSN 2015</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srgbClr val="0000FF"/>
              </a:solidFill>
              <a:effectLst/>
              <a:uLnTx/>
              <a:uFillTx/>
              <a:latin typeface="Arial" charset="0"/>
              <a:ea typeface="ＭＳ Ｐゴシック" charset="0"/>
            </a:endParaRPr>
          </a:p>
        </p:txBody>
      </p:sp>
      <p:sp>
        <p:nvSpPr>
          <p:cNvPr id="2" name="Rectangle 1"/>
          <p:cNvSpPr>
            <a:spLocks noChangeArrowheads="1"/>
          </p:cNvSpPr>
          <p:nvPr/>
        </p:nvSpPr>
        <p:spPr bwMode="auto">
          <a:xfrm>
            <a:off x="635000" y="3068960"/>
            <a:ext cx="80391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FF"/>
                </a:solidFill>
                <a:effectLst/>
                <a:uLnTx/>
                <a:uFillTx/>
                <a:latin typeface="Tahoma"/>
                <a:ea typeface="+mn-ea"/>
                <a:cs typeface="+mn-cs"/>
              </a:rPr>
              <a:t>Cai et al., “Error Patterns in MLC NAND Flash Memory: Measurement, Characterization, and Analysis””, </a:t>
            </a:r>
            <a:r>
              <a:rPr kumimoji="0" lang="en-US" sz="1200" b="1" i="0" u="none" strike="noStrike" kern="1200" cap="none" spc="0" normalizeH="0" baseline="0" noProof="0" dirty="0">
                <a:ln>
                  <a:noFill/>
                </a:ln>
                <a:solidFill>
                  <a:srgbClr val="0000FF"/>
                </a:solidFill>
                <a:effectLst/>
                <a:uLnTx/>
                <a:uFillTx/>
                <a:latin typeface="Tahoma"/>
                <a:ea typeface="+mn-ea"/>
                <a:cs typeface="+mn-cs"/>
              </a:rPr>
              <a:t>DATE 2012</a:t>
            </a:r>
          </a:p>
        </p:txBody>
      </p:sp>
      <p:sp>
        <p:nvSpPr>
          <p:cNvPr id="5" name="Rectangle 4"/>
          <p:cNvSpPr>
            <a:spLocks noChangeArrowheads="1"/>
          </p:cNvSpPr>
          <p:nvPr/>
        </p:nvSpPr>
        <p:spPr bwMode="auto">
          <a:xfrm>
            <a:off x="5956300" y="5130930"/>
            <a:ext cx="3022600" cy="646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FF"/>
                </a:solidFill>
                <a:effectLst/>
                <a:uLnTx/>
                <a:uFillTx/>
                <a:latin typeface="Tahoma"/>
                <a:ea typeface="+mn-ea"/>
                <a:cs typeface="Arial" charset="0"/>
              </a:rPr>
              <a:t>Cai et al., “Error Analysis and Retention-Aware Error Management for NAND Flash Memory</a:t>
            </a:r>
            <a:r>
              <a:rPr kumimoji="0" lang="en-US" sz="1200" b="1" i="0" u="none" strike="noStrike" kern="1200" cap="none" spc="0" normalizeH="0" baseline="0" noProof="0" dirty="0">
                <a:ln>
                  <a:noFill/>
                </a:ln>
                <a:solidFill>
                  <a:srgbClr val="0000FF"/>
                </a:solidFill>
                <a:effectLst/>
                <a:uLnTx/>
                <a:uFillTx/>
                <a:latin typeface="Tahoma"/>
                <a:ea typeface="+mn-ea"/>
                <a:cs typeface="Arial" charset="0"/>
              </a:rPr>
              <a:t>, ITJ 2013</a:t>
            </a:r>
          </a:p>
        </p:txBody>
      </p:sp>
      <p:sp>
        <p:nvSpPr>
          <p:cNvPr id="34" name="Rectangle 33"/>
          <p:cNvSpPr>
            <a:spLocks noChangeArrowheads="1"/>
          </p:cNvSpPr>
          <p:nvPr/>
        </p:nvSpPr>
        <p:spPr bwMode="auto">
          <a:xfrm>
            <a:off x="5940152" y="5779002"/>
            <a:ext cx="3203848"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FF"/>
                </a:solidFill>
                <a:effectLst/>
                <a:uLnTx/>
                <a:uFillTx/>
                <a:latin typeface="Tahoma"/>
                <a:ea typeface="+mn-ea"/>
                <a:cs typeface="Arial" charset="0"/>
              </a:rPr>
              <a:t>Cai et al., “Data Retention in MLC NAND Flash Memory: Characterization, Optimization and Recovery" </a:t>
            </a:r>
            <a:r>
              <a:rPr kumimoji="0" lang="en-US" sz="1200" b="1" i="0" u="none" strike="noStrike" kern="1200" cap="none" spc="0" normalizeH="0" baseline="0" noProof="0" dirty="0">
                <a:ln>
                  <a:noFill/>
                </a:ln>
                <a:solidFill>
                  <a:srgbClr val="0000FF"/>
                </a:solidFill>
                <a:effectLst/>
                <a:uLnTx/>
                <a:uFillTx/>
                <a:latin typeface="Tahoma"/>
                <a:ea typeface="+mn-ea"/>
                <a:cs typeface="Arial" charset="0"/>
              </a:rPr>
              <a:t>, HPCA 2015</a:t>
            </a:r>
          </a:p>
        </p:txBody>
      </p:sp>
      <p:sp>
        <p:nvSpPr>
          <p:cNvPr id="37" name="Rectangle 36"/>
          <p:cNvSpPr>
            <a:spLocks noChangeArrowheads="1"/>
          </p:cNvSpPr>
          <p:nvPr/>
        </p:nvSpPr>
        <p:spPr bwMode="auto">
          <a:xfrm>
            <a:off x="251520" y="3255487"/>
            <a:ext cx="8784976"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FF"/>
                </a:solidFill>
                <a:effectLst/>
                <a:uLnTx/>
                <a:uFillTx/>
                <a:latin typeface="Tahoma"/>
                <a:ea typeface="+mn-ea"/>
                <a:cs typeface="+mn-cs"/>
              </a:rPr>
              <a:t>Luo et al., “Enabling Accurate and Practical Online Flash Channel Modeling for Modern MLC NAND Flash Memory”, </a:t>
            </a:r>
            <a:r>
              <a:rPr kumimoji="0" lang="en-US" sz="1200" b="1" i="0" u="none" strike="noStrike" kern="1200" cap="none" spc="0" normalizeH="0" baseline="0" noProof="0" dirty="0">
                <a:ln>
                  <a:noFill/>
                </a:ln>
                <a:solidFill>
                  <a:srgbClr val="0000FF"/>
                </a:solidFill>
                <a:effectLst/>
                <a:uLnTx/>
                <a:uFillTx/>
                <a:latin typeface="Tahoma"/>
                <a:ea typeface="+mn-ea"/>
                <a:cs typeface="+mn-cs"/>
              </a:rPr>
              <a:t>JSAC 2016</a:t>
            </a:r>
          </a:p>
        </p:txBody>
      </p:sp>
    </p:spTree>
    <p:extLst>
      <p:ext uri="{BB962C8B-B14F-4D97-AF65-F5344CB8AC3E}">
        <p14:creationId xmlns:p14="http://schemas.microsoft.com/office/powerpoint/2010/main" val="29390014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336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3"/>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27670"/>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4"/>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2"/>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nodeType="clickEffect">
                                  <p:stCondLst>
                                    <p:cond delay="0"/>
                                  </p:stCondLst>
                                  <p:childTnLst>
                                    <p:set>
                                      <p:cBhvr>
                                        <p:cTn id="32" dur="1" fill="hold">
                                          <p:stCondLst>
                                            <p:cond delay="0"/>
                                          </p:stCondLst>
                                        </p:cTn>
                                        <p:tgtEl>
                                          <p:spTgt spid="6"/>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27671"/>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5"/>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5"/>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4"/>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369" grpId="0"/>
      <p:bldP spid="33" grpId="0"/>
      <p:bldP spid="35" grpId="0"/>
      <p:bldP spid="32" grpId="0"/>
      <p:bldP spid="2" grpId="0"/>
      <p:bldP spid="5" grpId="0"/>
      <p:bldP spid="34" grpId="0"/>
      <p:bldP spid="37"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itle 1"/>
          <p:cNvSpPr>
            <a:spLocks noGrp="1"/>
          </p:cNvSpPr>
          <p:nvPr>
            <p:ph type="title"/>
          </p:nvPr>
        </p:nvSpPr>
        <p:spPr>
          <a:xfrm>
            <a:off x="228600" y="152400"/>
            <a:ext cx="8915400" cy="1066800"/>
          </a:xfrm>
        </p:spPr>
        <p:txBody>
          <a:bodyPr/>
          <a:lstStyle/>
          <a:p>
            <a:r>
              <a:rPr lang="en-US" dirty="0">
                <a:latin typeface="Garamond" charset="0"/>
                <a:ea typeface="ＭＳ Ｐゴシック" charset="0"/>
                <a:cs typeface="ＭＳ Ｐゴシック" charset="0"/>
              </a:rPr>
              <a:t>Major Trends Affecting Main Memory (III)</a:t>
            </a:r>
          </a:p>
        </p:txBody>
      </p:sp>
      <p:sp>
        <p:nvSpPr>
          <p:cNvPr id="27651" name="Content Placeholder 2"/>
          <p:cNvSpPr>
            <a:spLocks noGrp="1"/>
          </p:cNvSpPr>
          <p:nvPr>
            <p:ph idx="1"/>
          </p:nvPr>
        </p:nvSpPr>
        <p:spPr>
          <a:xfrm>
            <a:off x="228600" y="996950"/>
            <a:ext cx="8915400" cy="5194300"/>
          </a:xfrm>
        </p:spPr>
        <p:txBody>
          <a:bodyPr/>
          <a:lstStyle/>
          <a:p>
            <a:r>
              <a:rPr lang="en-US" dirty="0">
                <a:solidFill>
                  <a:srgbClr val="7F7F7F"/>
                </a:solidFill>
                <a:latin typeface="Tahoma" charset="0"/>
                <a:ea typeface="ＭＳ Ｐゴシック" charset="0"/>
                <a:cs typeface="ＭＳ Ｐゴシック" charset="0"/>
              </a:rPr>
              <a:t>Need for main memory capacity, bandwidth, QoS increasing </a:t>
            </a:r>
          </a:p>
          <a:p>
            <a:endParaRPr lang="en-US" dirty="0">
              <a:solidFill>
                <a:srgbClr val="0000FF"/>
              </a:solidFill>
              <a:latin typeface="Tahoma" charset="0"/>
              <a:ea typeface="ＭＳ Ｐゴシック" charset="0"/>
              <a:cs typeface="ＭＳ Ｐゴシック" charset="0"/>
            </a:endParaRPr>
          </a:p>
          <a:p>
            <a:endParaRPr lang="en-US" dirty="0">
              <a:solidFill>
                <a:srgbClr val="0000FF"/>
              </a:solidFill>
              <a:latin typeface="Tahoma" charset="0"/>
              <a:ea typeface="ＭＳ Ｐゴシック" charset="0"/>
              <a:cs typeface="ＭＳ Ｐゴシック" charset="0"/>
            </a:endParaRPr>
          </a:p>
          <a:p>
            <a:pPr>
              <a:buFont typeface="Wingdings" charset="0"/>
              <a:buNone/>
            </a:pPr>
            <a:endParaRPr lang="en-US" dirty="0">
              <a:solidFill>
                <a:srgbClr val="0000FF"/>
              </a:solidFill>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energy/power is a key system design concern</a:t>
            </a:r>
          </a:p>
          <a:p>
            <a:pPr lvl="1"/>
            <a:r>
              <a:rPr lang="en-US" dirty="0">
                <a:solidFill>
                  <a:srgbClr val="FF0000"/>
                </a:solidFill>
                <a:latin typeface="Tahoma" charset="0"/>
                <a:ea typeface="ＭＳ Ｐゴシック" charset="0"/>
              </a:rPr>
              <a:t>~40-50% energy spent in off-chip memory hierarchy </a:t>
            </a:r>
            <a:r>
              <a:rPr lang="en-US" sz="1800" dirty="0">
                <a:solidFill>
                  <a:srgbClr val="008000"/>
                </a:solidFill>
                <a:latin typeface="Tahoma" charset="0"/>
                <a:ea typeface="ＭＳ Ｐゴシック" charset="0"/>
              </a:rPr>
              <a:t>[Lefurgy, IEEE Computer’03] </a:t>
            </a:r>
            <a:r>
              <a:rPr lang="en-US" dirty="0">
                <a:solidFill>
                  <a:srgbClr val="FF0000"/>
                </a:solidFill>
                <a:latin typeface="Tahoma" charset="0"/>
                <a:ea typeface="ＭＳ Ｐゴシック" charset="0"/>
              </a:rPr>
              <a:t>&gt;40% power in DRAM </a:t>
            </a:r>
            <a:r>
              <a:rPr lang="en-US" sz="1800" dirty="0">
                <a:solidFill>
                  <a:srgbClr val="008000"/>
                </a:solidFill>
                <a:latin typeface="Tahoma" charset="0"/>
                <a:ea typeface="ＭＳ Ｐゴシック" charset="0"/>
              </a:rPr>
              <a:t>[Ware, HPCA’10][Paul,ISCA’15]</a:t>
            </a:r>
          </a:p>
          <a:p>
            <a:pPr lvl="1"/>
            <a:r>
              <a:rPr lang="en-US" dirty="0">
                <a:solidFill>
                  <a:srgbClr val="FF0000"/>
                </a:solidFill>
                <a:latin typeface="Tahoma" charset="0"/>
                <a:ea typeface="ＭＳ Ｐゴシック" charset="0"/>
              </a:rPr>
              <a:t>DRAM consumes power even when not used (periodic refresh)</a:t>
            </a:r>
          </a:p>
          <a:p>
            <a:endParaRPr lang="en-US" dirty="0">
              <a:solidFill>
                <a:srgbClr val="0000FF"/>
              </a:solidFill>
              <a:latin typeface="Tahoma" charset="0"/>
              <a:ea typeface="ＭＳ Ｐゴシック" charset="0"/>
              <a:cs typeface="ＭＳ Ｐゴシック" charset="0"/>
            </a:endParaRPr>
          </a:p>
          <a:p>
            <a:r>
              <a:rPr lang="en-US" dirty="0">
                <a:solidFill>
                  <a:srgbClr val="7F7F7F"/>
                </a:solidFill>
                <a:latin typeface="Tahoma" charset="0"/>
                <a:ea typeface="ＭＳ Ｐゴシック" charset="0"/>
                <a:cs typeface="ＭＳ Ｐゴシック" charset="0"/>
              </a:rPr>
              <a:t>DRAM technology scaling is ending </a:t>
            </a:r>
          </a:p>
          <a:p>
            <a:pPr>
              <a:buFont typeface="Wingdings" charset="0"/>
              <a:buNone/>
            </a:pPr>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27652"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5152ED14-562A-7B41-81C5-4AADBA53F903}" type="slidenum">
              <a:rPr lang="en-US" sz="1600">
                <a:solidFill>
                  <a:srgbClr val="000000"/>
                </a:solidFill>
                <a:latin typeface="Garamond" charset="0"/>
              </a:rPr>
              <a:pPr eaLnBrk="1" hangingPunct="1"/>
              <a:t>37</a:t>
            </a:fld>
            <a:endParaRPr lang="en-US" sz="1600" dirty="0">
              <a:solidFill>
                <a:srgbClr val="000000"/>
              </a:solidFill>
              <a:latin typeface="Garamond" charset="0"/>
            </a:endParaRPr>
          </a:p>
        </p:txBody>
      </p:sp>
    </p:spTree>
    <p:extLst>
      <p:ext uri="{BB962C8B-B14F-4D97-AF65-F5344CB8AC3E}">
        <p14:creationId xmlns:p14="http://schemas.microsoft.com/office/powerpoint/2010/main" val="5846538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Title 1"/>
          <p:cNvSpPr>
            <a:spLocks noGrp="1"/>
          </p:cNvSpPr>
          <p:nvPr>
            <p:ph type="title"/>
          </p:nvPr>
        </p:nvSpPr>
        <p:spPr/>
        <p:txBody>
          <a:bodyPr/>
          <a:lstStyle/>
          <a:p>
            <a:r>
              <a:rPr lang="en-US" dirty="0">
                <a:latin typeface="Garamond" charset="0"/>
              </a:rPr>
              <a:t>Threshold Voltage Distribution</a:t>
            </a:r>
          </a:p>
        </p:txBody>
      </p:sp>
      <p:sp>
        <p:nvSpPr>
          <p:cNvPr id="246786" name="Content Placeholder 2"/>
          <p:cNvSpPr>
            <a:spLocks noGrp="1"/>
          </p:cNvSpPr>
          <p:nvPr>
            <p:ph idx="1"/>
          </p:nvPr>
        </p:nvSpPr>
        <p:spPr/>
        <p:txBody>
          <a:bodyPr/>
          <a:lstStyle/>
          <a:p>
            <a:r>
              <a:rPr lang="en-US">
                <a:latin typeface="Tahoma" charset="0"/>
              </a:rPr>
              <a:t>Yu Cai, Erich F. Haratsch, Onur Mutlu, and Ken Mai,</a:t>
            </a:r>
            <a:br>
              <a:rPr lang="en-US">
                <a:latin typeface="Tahoma" charset="0"/>
              </a:rPr>
            </a:br>
            <a:r>
              <a:rPr lang="en-US" b="1">
                <a:latin typeface="Tahoma" charset="0"/>
                <a:hlinkClick r:id="rId2"/>
              </a:rPr>
              <a:t>"Threshold Voltage Distribution in MLC NAND Flash Memory: Characterization, Analysis and Modeling"</a:t>
            </a:r>
            <a:r>
              <a:rPr lang="en-US">
                <a:latin typeface="Tahoma" charset="0"/>
              </a:rPr>
              <a:t> </a:t>
            </a:r>
            <a:br>
              <a:rPr lang="en-US">
                <a:latin typeface="Tahoma" charset="0"/>
              </a:rPr>
            </a:br>
            <a:r>
              <a:rPr lang="en-US" i="1">
                <a:latin typeface="Tahoma" charset="0"/>
              </a:rPr>
              <a:t>Proceedings of the </a:t>
            </a:r>
            <a:r>
              <a:rPr lang="en-US" i="1">
                <a:latin typeface="Tahoma" charset="0"/>
                <a:hlinkClick r:id="rId3"/>
              </a:rPr>
              <a:t>Design, Automation, and Test in Europe Conference</a:t>
            </a:r>
            <a:r>
              <a:rPr lang="en-US" i="1">
                <a:latin typeface="Tahoma" charset="0"/>
              </a:rPr>
              <a:t> (</a:t>
            </a:r>
            <a:r>
              <a:rPr lang="en-US" b="1" i="1">
                <a:latin typeface="Tahoma" charset="0"/>
              </a:rPr>
              <a:t>DATE</a:t>
            </a:r>
            <a:r>
              <a:rPr lang="en-US" i="1">
                <a:latin typeface="Tahoma" charset="0"/>
              </a:rPr>
              <a:t>)</a:t>
            </a:r>
            <a:r>
              <a:rPr lang="en-US">
                <a:latin typeface="Tahoma" charset="0"/>
              </a:rPr>
              <a:t>, Grenoble, France, March 2013. </a:t>
            </a:r>
            <a:r>
              <a:rPr lang="en-US">
                <a:latin typeface="Tahoma" charset="0"/>
                <a:hlinkClick r:id="rId4"/>
              </a:rPr>
              <a:t>Slides (ppt)</a:t>
            </a:r>
            <a:endParaRPr lang="en-US">
              <a:latin typeface="Tahoma" charset="0"/>
            </a:endParaRPr>
          </a:p>
          <a:p>
            <a:endParaRPr lang="en-US">
              <a:latin typeface="Tahoma" charset="0"/>
            </a:endParaRPr>
          </a:p>
        </p:txBody>
      </p:sp>
      <p:sp>
        <p:nvSpPr>
          <p:cNvPr id="246787"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6A1FF60C-2D8A-1345-BC30-FDA3D120B9A6}"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370</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pic>
        <p:nvPicPr>
          <p:cNvPr id="2" name="Picture 1"/>
          <p:cNvPicPr>
            <a:picLocks noChangeAspect="1"/>
          </p:cNvPicPr>
          <p:nvPr/>
        </p:nvPicPr>
        <p:blipFill>
          <a:blip r:embed="rId5"/>
          <a:stretch>
            <a:fillRect/>
          </a:stretch>
        </p:blipFill>
        <p:spPr>
          <a:xfrm>
            <a:off x="15837" y="4365104"/>
            <a:ext cx="9144000" cy="1710047"/>
          </a:xfrm>
          <a:prstGeom prst="rect">
            <a:avLst/>
          </a:prstGeom>
        </p:spPr>
      </p:pic>
    </p:spTree>
    <p:extLst>
      <p:ext uri="{BB962C8B-B14F-4D97-AF65-F5344CB8AC3E}">
        <p14:creationId xmlns:p14="http://schemas.microsoft.com/office/powerpoint/2010/main" val="1107681306"/>
      </p:ext>
    </p:extLst>
  </p:cSld>
  <p:clrMapOvr>
    <a:masterClrMapping/>
  </p:clrMapOvr>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1" name="Title 1"/>
          <p:cNvSpPr>
            <a:spLocks noGrp="1"/>
          </p:cNvSpPr>
          <p:nvPr>
            <p:ph type="title"/>
          </p:nvPr>
        </p:nvSpPr>
        <p:spPr>
          <a:xfrm>
            <a:off x="228600" y="152400"/>
            <a:ext cx="8915400" cy="1066800"/>
          </a:xfrm>
        </p:spPr>
        <p:txBody>
          <a:bodyPr/>
          <a:lstStyle/>
          <a:p>
            <a:r>
              <a:rPr lang="en-US" dirty="0">
                <a:latin typeface="Garamond" charset="0"/>
              </a:rPr>
              <a:t>Program Interference and </a:t>
            </a:r>
            <a:r>
              <a:rPr lang="en-US" dirty="0" err="1">
                <a:latin typeface="Garamond" charset="0"/>
              </a:rPr>
              <a:t>Vref</a:t>
            </a:r>
            <a:r>
              <a:rPr lang="en-US" dirty="0">
                <a:latin typeface="Garamond" charset="0"/>
              </a:rPr>
              <a:t> Prediction</a:t>
            </a:r>
          </a:p>
        </p:txBody>
      </p:sp>
      <p:sp>
        <p:nvSpPr>
          <p:cNvPr id="266242" name="Content Placeholder 2"/>
          <p:cNvSpPr>
            <a:spLocks noGrp="1"/>
          </p:cNvSpPr>
          <p:nvPr>
            <p:ph idx="1"/>
          </p:nvPr>
        </p:nvSpPr>
        <p:spPr/>
        <p:txBody>
          <a:bodyPr/>
          <a:lstStyle/>
          <a:p>
            <a:r>
              <a:rPr lang="en-US">
                <a:latin typeface="Tahoma" charset="0"/>
              </a:rPr>
              <a:t>Yu Cai, Onur Mutlu, Erich F. Haratsch, and Ken Mai,</a:t>
            </a:r>
            <a:br>
              <a:rPr lang="en-US">
                <a:latin typeface="Tahoma" charset="0"/>
              </a:rPr>
            </a:br>
            <a:r>
              <a:rPr lang="en-US" b="1">
                <a:latin typeface="Tahoma" charset="0"/>
                <a:hlinkClick r:id="rId2"/>
              </a:rPr>
              <a:t>"Program Interference in MLC NAND Flash Memory: Characterization, Modeling, and Mitigation"</a:t>
            </a:r>
            <a:br>
              <a:rPr lang="en-US">
                <a:latin typeface="Tahoma" charset="0"/>
              </a:rPr>
            </a:br>
            <a:r>
              <a:rPr lang="en-US" i="1">
                <a:latin typeface="Tahoma" charset="0"/>
              </a:rPr>
              <a:t>Proceedings of the </a:t>
            </a:r>
            <a:r>
              <a:rPr lang="en-US" i="1">
                <a:latin typeface="Tahoma" charset="0"/>
                <a:hlinkClick r:id="rId3"/>
              </a:rPr>
              <a:t>31st IEEE International Conference on Computer Design</a:t>
            </a:r>
            <a:r>
              <a:rPr lang="en-US" i="1">
                <a:latin typeface="Tahoma" charset="0"/>
              </a:rPr>
              <a:t> (</a:t>
            </a:r>
            <a:r>
              <a:rPr lang="en-US" b="1" i="1">
                <a:latin typeface="Tahoma" charset="0"/>
              </a:rPr>
              <a:t>ICCD</a:t>
            </a:r>
            <a:r>
              <a:rPr lang="en-US" i="1">
                <a:latin typeface="Tahoma" charset="0"/>
              </a:rPr>
              <a:t>)</a:t>
            </a:r>
            <a:r>
              <a:rPr lang="en-US">
                <a:latin typeface="Tahoma" charset="0"/>
              </a:rPr>
              <a:t>, Asheville, NC, October 2013. </a:t>
            </a:r>
            <a:r>
              <a:rPr lang="en-US">
                <a:latin typeface="Tahoma" charset="0"/>
                <a:hlinkClick r:id="rId4"/>
              </a:rPr>
              <a:t>Slides (pptx)</a:t>
            </a:r>
            <a:r>
              <a:rPr lang="en-US">
                <a:latin typeface="Tahoma" charset="0"/>
              </a:rPr>
              <a:t> </a:t>
            </a:r>
            <a:r>
              <a:rPr lang="en-US">
                <a:latin typeface="Tahoma" charset="0"/>
                <a:hlinkClick r:id="rId5"/>
              </a:rPr>
              <a:t>(pdf)</a:t>
            </a:r>
            <a:r>
              <a:rPr lang="en-US">
                <a:latin typeface="Tahoma" charset="0"/>
              </a:rPr>
              <a:t> </a:t>
            </a:r>
            <a:r>
              <a:rPr lang="en-US">
                <a:latin typeface="Tahoma" charset="0"/>
                <a:hlinkClick r:id="rId6"/>
              </a:rPr>
              <a:t>Lightning Session Slides (pdf)</a:t>
            </a:r>
            <a:r>
              <a:rPr lang="en-US">
                <a:latin typeface="Tahoma" charset="0"/>
              </a:rPr>
              <a:t> </a:t>
            </a:r>
          </a:p>
        </p:txBody>
      </p:sp>
      <p:sp>
        <p:nvSpPr>
          <p:cNvPr id="266243"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8666C632-2AB3-BE41-B63C-DC9C00931982}"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371</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pic>
        <p:nvPicPr>
          <p:cNvPr id="2" name="Picture 1"/>
          <p:cNvPicPr>
            <a:picLocks noChangeAspect="1"/>
          </p:cNvPicPr>
          <p:nvPr/>
        </p:nvPicPr>
        <p:blipFill>
          <a:blip r:embed="rId7"/>
          <a:stretch>
            <a:fillRect/>
          </a:stretch>
        </p:blipFill>
        <p:spPr>
          <a:xfrm>
            <a:off x="0" y="4509120"/>
            <a:ext cx="9144000" cy="1751960"/>
          </a:xfrm>
          <a:prstGeom prst="rect">
            <a:avLst/>
          </a:prstGeom>
        </p:spPr>
      </p:pic>
    </p:spTree>
    <p:extLst>
      <p:ext uri="{BB962C8B-B14F-4D97-AF65-F5344CB8AC3E}">
        <p14:creationId xmlns:p14="http://schemas.microsoft.com/office/powerpoint/2010/main" val="378600921"/>
      </p:ext>
    </p:extLst>
  </p:cSld>
  <p:clrMapOvr>
    <a:masterClrMapping/>
  </p:clrMapOvr>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Title 1"/>
          <p:cNvSpPr>
            <a:spLocks noGrp="1"/>
          </p:cNvSpPr>
          <p:nvPr>
            <p:ph type="title"/>
          </p:nvPr>
        </p:nvSpPr>
        <p:spPr>
          <a:xfrm>
            <a:off x="228600" y="152400"/>
            <a:ext cx="8915400" cy="1066800"/>
          </a:xfrm>
        </p:spPr>
        <p:txBody>
          <a:bodyPr/>
          <a:lstStyle/>
          <a:p>
            <a:r>
              <a:rPr lang="en-US" sz="3600" dirty="0">
                <a:latin typeface="Garamond" charset="0"/>
              </a:rPr>
              <a:t>Neighbor-Assisted Error Correction</a:t>
            </a:r>
          </a:p>
        </p:txBody>
      </p:sp>
      <p:sp>
        <p:nvSpPr>
          <p:cNvPr id="280578" name="Content Placeholder 2"/>
          <p:cNvSpPr>
            <a:spLocks noGrp="1"/>
          </p:cNvSpPr>
          <p:nvPr>
            <p:ph idx="1"/>
          </p:nvPr>
        </p:nvSpPr>
        <p:spPr/>
        <p:txBody>
          <a:bodyPr/>
          <a:lstStyle/>
          <a:p>
            <a:r>
              <a:rPr lang="en-US" sz="2200" dirty="0">
                <a:latin typeface="Tahoma" charset="0"/>
              </a:rPr>
              <a:t>Yu </a:t>
            </a:r>
            <a:r>
              <a:rPr lang="en-US" sz="2200" dirty="0" err="1">
                <a:latin typeface="Tahoma" charset="0"/>
              </a:rPr>
              <a:t>Cai</a:t>
            </a:r>
            <a:r>
              <a:rPr lang="en-US" sz="2200" dirty="0">
                <a:latin typeface="Tahoma" charset="0"/>
              </a:rPr>
              <a:t>, </a:t>
            </a:r>
            <a:r>
              <a:rPr lang="en-US" sz="2200" dirty="0" err="1">
                <a:latin typeface="Tahoma" charset="0"/>
              </a:rPr>
              <a:t>Gulay</a:t>
            </a:r>
            <a:r>
              <a:rPr lang="en-US" sz="2200" dirty="0">
                <a:latin typeface="Tahoma" charset="0"/>
              </a:rPr>
              <a:t> </a:t>
            </a:r>
            <a:r>
              <a:rPr lang="en-US" sz="2200" dirty="0" err="1">
                <a:latin typeface="Tahoma" charset="0"/>
              </a:rPr>
              <a:t>Yalcin</a:t>
            </a:r>
            <a:r>
              <a:rPr lang="en-US" sz="2200" dirty="0">
                <a:latin typeface="Tahoma" charset="0"/>
              </a:rPr>
              <a:t>, Onur Mutlu, Eric </a:t>
            </a:r>
            <a:r>
              <a:rPr lang="en-US" sz="2200" dirty="0" err="1">
                <a:latin typeface="Tahoma" charset="0"/>
              </a:rPr>
              <a:t>Haratsch</a:t>
            </a:r>
            <a:r>
              <a:rPr lang="en-US" sz="2200" dirty="0">
                <a:latin typeface="Tahoma" charset="0"/>
              </a:rPr>
              <a:t>, Osman </a:t>
            </a:r>
            <a:r>
              <a:rPr lang="en-US" sz="2200" dirty="0" err="1">
                <a:latin typeface="Tahoma" charset="0"/>
              </a:rPr>
              <a:t>Unsal</a:t>
            </a:r>
            <a:r>
              <a:rPr lang="en-US" sz="2200" dirty="0">
                <a:latin typeface="Tahoma" charset="0"/>
              </a:rPr>
              <a:t>, Adrian Cristal, and Ken Mai,</a:t>
            </a:r>
            <a:br>
              <a:rPr lang="en-US" sz="2200" dirty="0">
                <a:latin typeface="Tahoma" charset="0"/>
              </a:rPr>
            </a:br>
            <a:r>
              <a:rPr lang="en-US" sz="2200" b="1" dirty="0">
                <a:latin typeface="Tahoma" charset="0"/>
                <a:hlinkClick r:id="rId2"/>
              </a:rPr>
              <a:t>"Neighbor-Cell Assisted Error Correction for MLC NAND Flash Memories"</a:t>
            </a:r>
            <a:r>
              <a:rPr lang="en-US" sz="2200" dirty="0">
                <a:latin typeface="Tahoma" charset="0"/>
              </a:rPr>
              <a:t> </a:t>
            </a:r>
            <a:br>
              <a:rPr lang="en-US" sz="2200" dirty="0">
                <a:latin typeface="Tahoma" charset="0"/>
              </a:rPr>
            </a:br>
            <a:r>
              <a:rPr lang="en-US" sz="2200" i="1" dirty="0">
                <a:latin typeface="Tahoma" charset="0"/>
              </a:rPr>
              <a:t>Proceedings of the </a:t>
            </a:r>
            <a:r>
              <a:rPr lang="en-US" sz="2200" i="1" dirty="0">
                <a:latin typeface="Tahoma" charset="0"/>
                <a:hlinkClick r:id="rId3"/>
              </a:rPr>
              <a:t>ACM International Conference on Measurement and Modeling of Computer Systems </a:t>
            </a:r>
            <a:r>
              <a:rPr lang="en-US" sz="2200" i="1" dirty="0">
                <a:latin typeface="Tahoma" charset="0"/>
              </a:rPr>
              <a:t>(</a:t>
            </a:r>
            <a:r>
              <a:rPr lang="en-US" sz="2200" b="1" i="1" dirty="0">
                <a:latin typeface="Tahoma" charset="0"/>
              </a:rPr>
              <a:t>SIGMETRICS</a:t>
            </a:r>
            <a:r>
              <a:rPr lang="en-US" sz="2200" i="1" dirty="0">
                <a:latin typeface="Tahoma" charset="0"/>
              </a:rPr>
              <a:t>)</a:t>
            </a:r>
            <a:r>
              <a:rPr lang="en-US" sz="2200" dirty="0">
                <a:latin typeface="Tahoma" charset="0"/>
              </a:rPr>
              <a:t>, Austin, TX, June 2014. </a:t>
            </a:r>
            <a:r>
              <a:rPr lang="en-US" sz="2200" dirty="0">
                <a:latin typeface="Tahoma" charset="0"/>
                <a:hlinkClick r:id="rId4"/>
              </a:rPr>
              <a:t>Slides (ppt)</a:t>
            </a:r>
            <a:r>
              <a:rPr lang="en-US" sz="2200" dirty="0">
                <a:latin typeface="Tahoma" charset="0"/>
              </a:rPr>
              <a:t> </a:t>
            </a:r>
            <a:r>
              <a:rPr lang="en-US" sz="2200" dirty="0">
                <a:latin typeface="Tahoma" charset="0"/>
                <a:hlinkClick r:id="rId5"/>
              </a:rPr>
              <a:t>(pdf)</a:t>
            </a:r>
            <a:r>
              <a:rPr lang="en-US" sz="2200" dirty="0">
                <a:latin typeface="Tahoma" charset="0"/>
              </a:rPr>
              <a:t> </a:t>
            </a:r>
          </a:p>
        </p:txBody>
      </p:sp>
      <p:sp>
        <p:nvSpPr>
          <p:cNvPr id="280579"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C486FEB7-C7BC-2442-889E-F00F9BCF27C9}"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372</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pic>
        <p:nvPicPr>
          <p:cNvPr id="2" name="Picture 1"/>
          <p:cNvPicPr>
            <a:picLocks noChangeAspect="1"/>
          </p:cNvPicPr>
          <p:nvPr/>
        </p:nvPicPr>
        <p:blipFill>
          <a:blip r:embed="rId6"/>
          <a:stretch>
            <a:fillRect/>
          </a:stretch>
        </p:blipFill>
        <p:spPr>
          <a:xfrm>
            <a:off x="0" y="4221088"/>
            <a:ext cx="9144000" cy="2018805"/>
          </a:xfrm>
          <a:prstGeom prst="rect">
            <a:avLst/>
          </a:prstGeom>
        </p:spPr>
      </p:pic>
    </p:spTree>
    <p:extLst>
      <p:ext uri="{BB962C8B-B14F-4D97-AF65-F5344CB8AC3E}">
        <p14:creationId xmlns:p14="http://schemas.microsoft.com/office/powerpoint/2010/main" val="4070178831"/>
      </p:ext>
    </p:extLst>
  </p:cSld>
  <p:clrMapOvr>
    <a:masterClrMapping/>
  </p:clrMapOvr>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Title 1"/>
          <p:cNvSpPr>
            <a:spLocks noGrp="1"/>
          </p:cNvSpPr>
          <p:nvPr>
            <p:ph type="title"/>
          </p:nvPr>
        </p:nvSpPr>
        <p:spPr/>
        <p:txBody>
          <a:bodyPr/>
          <a:lstStyle/>
          <a:p>
            <a:r>
              <a:rPr lang="en-US" dirty="0">
                <a:latin typeface="Garamond" charset="0"/>
              </a:rPr>
              <a:t>Data Retention</a:t>
            </a:r>
          </a:p>
        </p:txBody>
      </p:sp>
      <p:sp>
        <p:nvSpPr>
          <p:cNvPr id="256002" name="Content Placeholder 2"/>
          <p:cNvSpPr>
            <a:spLocks noGrp="1"/>
          </p:cNvSpPr>
          <p:nvPr>
            <p:ph idx="1"/>
          </p:nvPr>
        </p:nvSpPr>
        <p:spPr>
          <a:xfrm>
            <a:off x="228600" y="1055688"/>
            <a:ext cx="8610600" cy="5192712"/>
          </a:xfrm>
        </p:spPr>
        <p:txBody>
          <a:bodyPr/>
          <a:lstStyle/>
          <a:p>
            <a:r>
              <a:rPr lang="en-US" sz="2000" dirty="0"/>
              <a:t>Yu </a:t>
            </a:r>
            <a:r>
              <a:rPr lang="en-US" sz="2000" dirty="0" err="1"/>
              <a:t>Cai</a:t>
            </a:r>
            <a:r>
              <a:rPr lang="en-US" sz="2000" dirty="0"/>
              <a:t>, </a:t>
            </a:r>
            <a:r>
              <a:rPr lang="en-US" sz="2000" dirty="0" err="1"/>
              <a:t>Yixin</a:t>
            </a:r>
            <a:r>
              <a:rPr lang="en-US" sz="2000" dirty="0"/>
              <a:t> </a:t>
            </a:r>
            <a:r>
              <a:rPr lang="en-US" sz="2000" dirty="0" err="1"/>
              <a:t>Luo</a:t>
            </a:r>
            <a:r>
              <a:rPr lang="en-US" sz="2000" dirty="0"/>
              <a:t>, Erich F. </a:t>
            </a:r>
            <a:r>
              <a:rPr lang="en-US" sz="2000" dirty="0" err="1"/>
              <a:t>Haratsch</a:t>
            </a:r>
            <a:r>
              <a:rPr lang="en-US" sz="2000" dirty="0"/>
              <a:t>, Ken Mai, and Onur Mutlu,</a:t>
            </a:r>
            <a:br>
              <a:rPr lang="en-US" sz="2000" dirty="0"/>
            </a:br>
            <a:r>
              <a:rPr lang="en-US" sz="2000" b="1" dirty="0">
                <a:hlinkClick r:id="rId2"/>
              </a:rPr>
              <a:t>"Data Retention in MLC NAND Flash Memory: Characterization, Optimization and Recovery"</a:t>
            </a:r>
            <a:r>
              <a:rPr lang="en-US" sz="2000" dirty="0"/>
              <a:t> </a:t>
            </a:r>
            <a:br>
              <a:rPr lang="en-US" sz="2000" dirty="0"/>
            </a:br>
            <a:r>
              <a:rPr lang="en-US" sz="2000" i="1" dirty="0"/>
              <a:t>Proceedings of the </a:t>
            </a:r>
            <a:r>
              <a:rPr lang="en-US" sz="2000" i="1" dirty="0">
                <a:hlinkClick r:id="rId3"/>
              </a:rPr>
              <a:t>21st International Symposium on High-Performance Computer Architecture</a:t>
            </a:r>
            <a:r>
              <a:rPr lang="en-US" sz="2000" i="1" dirty="0"/>
              <a:t> (</a:t>
            </a:r>
            <a:r>
              <a:rPr lang="en-US" sz="2000" b="1" i="1" dirty="0"/>
              <a:t>HPCA</a:t>
            </a:r>
            <a:r>
              <a:rPr lang="en-US" sz="2000" i="1" dirty="0"/>
              <a:t>)</a:t>
            </a:r>
            <a:r>
              <a:rPr lang="en-US" sz="2000" dirty="0"/>
              <a:t>, Bay Area, CA, February 2015.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endParaRPr lang="en-US" sz="2200" dirty="0">
              <a:latin typeface="Tahoma" charset="0"/>
            </a:endParaRPr>
          </a:p>
          <a:p>
            <a:pPr lvl="1"/>
            <a:endParaRPr lang="en-US" dirty="0">
              <a:latin typeface="Tahoma" charset="0"/>
            </a:endParaRPr>
          </a:p>
          <a:p>
            <a:endParaRPr lang="en-US" dirty="0">
              <a:latin typeface="Tahoma" charset="0"/>
            </a:endParaRPr>
          </a:p>
          <a:p>
            <a:endParaRPr lang="en-US" dirty="0">
              <a:latin typeface="Tahoma" charset="0"/>
            </a:endParaRPr>
          </a:p>
        </p:txBody>
      </p:sp>
      <p:sp>
        <p:nvSpPr>
          <p:cNvPr id="256003"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0D8D43E4-1AEE-4448-972F-6510E7266E37}"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373</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pic>
        <p:nvPicPr>
          <p:cNvPr id="3" name="Picture 2"/>
          <p:cNvPicPr>
            <a:picLocks noChangeAspect="1"/>
          </p:cNvPicPr>
          <p:nvPr/>
        </p:nvPicPr>
        <p:blipFill>
          <a:blip r:embed="rId6"/>
          <a:stretch>
            <a:fillRect/>
          </a:stretch>
        </p:blipFill>
        <p:spPr>
          <a:xfrm>
            <a:off x="0" y="4077072"/>
            <a:ext cx="9144000" cy="2061523"/>
          </a:xfrm>
          <a:prstGeom prst="rect">
            <a:avLst/>
          </a:prstGeom>
        </p:spPr>
      </p:pic>
    </p:spTree>
    <p:extLst>
      <p:ext uri="{BB962C8B-B14F-4D97-AF65-F5344CB8AC3E}">
        <p14:creationId xmlns:p14="http://schemas.microsoft.com/office/powerpoint/2010/main" val="328649452"/>
      </p:ext>
    </p:extLst>
  </p:cSld>
  <p:clrMapOvr>
    <a:masterClrMapping/>
  </p:clrMapOvr>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SSD Error Analysis in the Field</a:t>
            </a:r>
          </a:p>
        </p:txBody>
      </p:sp>
      <p:sp>
        <p:nvSpPr>
          <p:cNvPr id="3" name="Content Placeholder 2"/>
          <p:cNvSpPr>
            <a:spLocks noGrp="1"/>
          </p:cNvSpPr>
          <p:nvPr>
            <p:ph idx="1"/>
          </p:nvPr>
        </p:nvSpPr>
        <p:spPr/>
        <p:txBody>
          <a:bodyPr/>
          <a:lstStyle/>
          <a:p>
            <a:r>
              <a:rPr lang="en-US" sz="2200" dirty="0">
                <a:solidFill>
                  <a:srgbClr val="0000FF"/>
                </a:solidFill>
              </a:rPr>
              <a:t>First large-scale field study of flash memory errors</a:t>
            </a:r>
          </a:p>
          <a:p>
            <a:r>
              <a:rPr lang="en-US" sz="2200" dirty="0"/>
              <a:t>Justin Meza, </a:t>
            </a:r>
            <a:r>
              <a:rPr lang="en-US" sz="2200" dirty="0" err="1"/>
              <a:t>Qiang</a:t>
            </a:r>
            <a:r>
              <a:rPr lang="en-US" sz="2200" dirty="0"/>
              <a:t> Wu, </a:t>
            </a:r>
            <a:r>
              <a:rPr lang="en-US" sz="2200" dirty="0" err="1"/>
              <a:t>Sanjeev</a:t>
            </a:r>
            <a:r>
              <a:rPr lang="en-US" sz="2200" dirty="0"/>
              <a:t> Kumar, and </a:t>
            </a:r>
            <a:r>
              <a:rPr lang="en-US" sz="2200" u="sng" dirty="0"/>
              <a:t>Onur Mutlu</a:t>
            </a:r>
            <a:r>
              <a:rPr lang="en-US" sz="2200" dirty="0"/>
              <a:t>,</a:t>
            </a:r>
            <a:br>
              <a:rPr lang="en-US" sz="2200" dirty="0"/>
            </a:br>
            <a:r>
              <a:rPr lang="en-US" sz="2200" b="1" dirty="0">
                <a:hlinkClick r:id="rId2"/>
              </a:rPr>
              <a:t>"A Large-Scale Study of Flash Memory Errors in the Field"</a:t>
            </a:r>
            <a:r>
              <a:rPr lang="en-US" sz="2200" dirty="0"/>
              <a:t> </a:t>
            </a:r>
            <a:br>
              <a:rPr lang="en-US" sz="2200" dirty="0"/>
            </a:br>
            <a:r>
              <a:rPr lang="en-US" sz="2200" i="1" dirty="0"/>
              <a:t>Proceedings of the </a:t>
            </a:r>
            <a:r>
              <a:rPr lang="en-US" sz="2200" i="1" dirty="0">
                <a:hlinkClick r:id="rId3"/>
              </a:rPr>
              <a:t>ACM International Conference on Measurement and Modeling of Computer Systems</a:t>
            </a:r>
            <a:r>
              <a:rPr lang="en-US" sz="2200" i="1" dirty="0"/>
              <a:t> (</a:t>
            </a:r>
            <a:r>
              <a:rPr lang="en-US" sz="2200" b="1" i="1" dirty="0"/>
              <a:t>SIGMETRICS</a:t>
            </a:r>
            <a:r>
              <a:rPr lang="en-US" sz="2200" i="1" dirty="0"/>
              <a:t>)</a:t>
            </a:r>
            <a:r>
              <a:rPr lang="en-US" sz="2200" dirty="0"/>
              <a:t>, Portland, OR, June 2015. </a:t>
            </a:r>
            <a:br>
              <a:rPr lang="en-US" sz="2200" dirty="0"/>
            </a:br>
            <a:r>
              <a:rPr lang="en-US" sz="2200" dirty="0"/>
              <a:t>[</a:t>
            </a:r>
            <a:r>
              <a:rPr lang="en-US" sz="2200" dirty="0">
                <a:hlinkClick r:id="rId4"/>
              </a:rPr>
              <a:t>Slides (pptx)</a:t>
            </a:r>
            <a:r>
              <a:rPr lang="en-US" sz="2200" dirty="0"/>
              <a:t> </a:t>
            </a:r>
            <a:r>
              <a:rPr lang="en-US" sz="2200" dirty="0">
                <a:hlinkClick r:id="rId5"/>
              </a:rPr>
              <a:t>(pdf)</a:t>
            </a:r>
            <a:r>
              <a:rPr lang="en-US" sz="2200" dirty="0"/>
              <a:t>] [</a:t>
            </a:r>
            <a:r>
              <a:rPr lang="en-US" sz="2200" dirty="0">
                <a:hlinkClick r:id="rId6"/>
              </a:rPr>
              <a:t>Coverage at ZDNet</a:t>
            </a:r>
            <a:r>
              <a:rPr lang="en-US" sz="2200" dirty="0"/>
              <a:t>] [</a:t>
            </a:r>
            <a:r>
              <a:rPr lang="en-US" sz="2200" dirty="0">
                <a:hlinkClick r:id="rId7"/>
              </a:rPr>
              <a:t>Coverage on The Register</a:t>
            </a:r>
            <a:r>
              <a:rPr lang="en-US" sz="2200" dirty="0"/>
              <a:t>] [</a:t>
            </a:r>
            <a:r>
              <a:rPr lang="en-US" sz="2200" dirty="0">
                <a:hlinkClick r:id="rId8"/>
              </a:rPr>
              <a:t>Coverage on TechSpot</a:t>
            </a:r>
            <a:r>
              <a:rPr lang="en-US" sz="2200" dirty="0"/>
              <a:t>] [</a:t>
            </a:r>
            <a:r>
              <a:rPr lang="en-US" sz="2200" dirty="0">
                <a:hlinkClick r:id="rId9"/>
              </a:rPr>
              <a:t>Coverage on The Tech Report</a:t>
            </a:r>
            <a:r>
              <a:rPr lang="en-US" sz="2200" dirty="0"/>
              <a:t>] </a:t>
            </a:r>
          </a:p>
          <a:p>
            <a:endParaRPr lang="en-US" sz="2200" dirty="0"/>
          </a:p>
          <a:p>
            <a:endParaRPr lang="en-US" sz="2200" dirty="0"/>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6BB4180-6920-9C42-9DA1-4829E0437063}"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374</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5" name="Picture 4"/>
          <p:cNvPicPr>
            <a:picLocks noChangeAspect="1"/>
          </p:cNvPicPr>
          <p:nvPr/>
        </p:nvPicPr>
        <p:blipFill>
          <a:blip r:embed="rId10"/>
          <a:stretch>
            <a:fillRect/>
          </a:stretch>
        </p:blipFill>
        <p:spPr>
          <a:xfrm>
            <a:off x="0" y="4708054"/>
            <a:ext cx="9144000" cy="1313234"/>
          </a:xfrm>
          <a:prstGeom prst="rect">
            <a:avLst/>
          </a:prstGeom>
        </p:spPr>
      </p:pic>
    </p:spTree>
    <p:extLst>
      <p:ext uri="{BB962C8B-B14F-4D97-AF65-F5344CB8AC3E}">
        <p14:creationId xmlns:p14="http://schemas.microsoft.com/office/powerpoint/2010/main" val="3210902474"/>
      </p:ext>
    </p:extLst>
  </p:cSld>
  <p:clrMapOvr>
    <a:masterClrMapping/>
  </p:clrMapOvr>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Flash Memory Programming Vulnerabilities</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28456-B93E-5440-A8F9-7EDDF5DA4557}"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375</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6" name="Picture 5"/>
          <p:cNvPicPr>
            <a:picLocks noChangeAspect="1"/>
          </p:cNvPicPr>
          <p:nvPr/>
        </p:nvPicPr>
        <p:blipFill>
          <a:blip r:embed="rId2"/>
          <a:stretch>
            <a:fillRect/>
          </a:stretch>
        </p:blipFill>
        <p:spPr>
          <a:xfrm>
            <a:off x="0" y="4559137"/>
            <a:ext cx="9144000" cy="814079"/>
          </a:xfrm>
          <a:prstGeom prst="rect">
            <a:avLst/>
          </a:prstGeom>
        </p:spPr>
      </p:pic>
      <p:pic>
        <p:nvPicPr>
          <p:cNvPr id="7" name="Picture 6"/>
          <p:cNvPicPr>
            <a:picLocks noChangeAspect="1"/>
          </p:cNvPicPr>
          <p:nvPr/>
        </p:nvPicPr>
        <p:blipFill>
          <a:blip r:embed="rId3"/>
          <a:stretch>
            <a:fillRect/>
          </a:stretch>
        </p:blipFill>
        <p:spPr>
          <a:xfrm>
            <a:off x="0" y="5529541"/>
            <a:ext cx="9144000" cy="635763"/>
          </a:xfrm>
          <a:prstGeom prst="rect">
            <a:avLst/>
          </a:prstGeom>
        </p:spPr>
      </p:pic>
      <p:sp>
        <p:nvSpPr>
          <p:cNvPr id="8" name="Content Placeholder 2"/>
          <p:cNvSpPr>
            <a:spLocks noGrp="1"/>
          </p:cNvSpPr>
          <p:nvPr>
            <p:ph idx="1"/>
          </p:nvPr>
        </p:nvSpPr>
        <p:spPr>
          <a:xfrm>
            <a:off x="228600" y="1055688"/>
            <a:ext cx="8915400" cy="5037608"/>
          </a:xfrm>
        </p:spPr>
        <p:txBody>
          <a:bodyPr/>
          <a:lstStyle/>
          <a:p>
            <a:r>
              <a:rPr lang="en-US" sz="2000" dirty="0"/>
              <a:t>Yu Cai, </a:t>
            </a:r>
            <a:r>
              <a:rPr lang="en-US" sz="2000" dirty="0" err="1"/>
              <a:t>Saugata</a:t>
            </a:r>
            <a:r>
              <a:rPr lang="en-US" sz="2000" dirty="0"/>
              <a:t> </a:t>
            </a:r>
            <a:r>
              <a:rPr lang="en-US" sz="2000" dirty="0" err="1"/>
              <a:t>Ghose</a:t>
            </a:r>
            <a:r>
              <a:rPr lang="en-US" sz="2000" dirty="0"/>
              <a:t>, </a:t>
            </a:r>
            <a:r>
              <a:rPr lang="en-US" sz="2000" dirty="0" err="1"/>
              <a:t>Yixin</a:t>
            </a:r>
            <a:r>
              <a:rPr lang="en-US" sz="2000" dirty="0"/>
              <a:t> Luo, Ken Mai, </a:t>
            </a:r>
            <a:r>
              <a:rPr lang="en-US" sz="2000" u="sng" dirty="0"/>
              <a:t>Onur Mutlu</a:t>
            </a:r>
            <a:r>
              <a:rPr lang="en-US" sz="2000" dirty="0"/>
              <a:t>, and Erich F. </a:t>
            </a:r>
            <a:r>
              <a:rPr lang="en-US" sz="2000" dirty="0" err="1"/>
              <a:t>Haratsch</a:t>
            </a:r>
            <a:r>
              <a:rPr lang="en-US" sz="2000" dirty="0"/>
              <a:t>,</a:t>
            </a:r>
            <a:br>
              <a:rPr lang="en-US" sz="2000" dirty="0"/>
            </a:br>
            <a:r>
              <a:rPr lang="en-US" sz="2000" b="1" dirty="0">
                <a:hlinkClick r:id="rId4"/>
              </a:rPr>
              <a:t>"Vulnerabilities in MLC NAND Flash Memory Programming: Experimental Analysis, Exploits, and Mitigation Techniques"</a:t>
            </a:r>
            <a:r>
              <a:rPr lang="en-US" sz="2000" dirty="0"/>
              <a:t> </a:t>
            </a:r>
            <a:br>
              <a:rPr lang="en-US" sz="2000" dirty="0"/>
            </a:br>
            <a:r>
              <a:rPr lang="en-US" sz="2000" i="1" dirty="0"/>
              <a:t>Proceedings of the </a:t>
            </a:r>
            <a:r>
              <a:rPr lang="en-US" sz="2000" i="1" dirty="0">
                <a:hlinkClick r:id="rId5"/>
              </a:rPr>
              <a:t>23rd International Symposium on High-Performance Computer Architecture</a:t>
            </a:r>
            <a:r>
              <a:rPr lang="en-US" sz="2000" i="1" dirty="0"/>
              <a:t> (</a:t>
            </a:r>
            <a:r>
              <a:rPr lang="en-US" sz="2000" b="1" i="1" dirty="0"/>
              <a:t>HPCA</a:t>
            </a:r>
            <a:r>
              <a:rPr lang="en-US" sz="2000" i="1" dirty="0"/>
              <a:t>) Industrial Session</a:t>
            </a:r>
            <a:r>
              <a:rPr lang="en-US" sz="2000" dirty="0"/>
              <a:t>, Austin, TX, USA, February 2017. </a:t>
            </a:r>
            <a:br>
              <a:rPr lang="en-US" sz="2000" dirty="0"/>
            </a:br>
            <a:r>
              <a:rPr lang="en-US" sz="2000" dirty="0"/>
              <a:t>[</a:t>
            </a:r>
            <a:r>
              <a:rPr lang="en-US" sz="2000" dirty="0">
                <a:hlinkClick r:id="rId6"/>
              </a:rPr>
              <a:t>Slides (pptx)</a:t>
            </a:r>
            <a:r>
              <a:rPr lang="en-US" sz="2000" dirty="0"/>
              <a:t> </a:t>
            </a:r>
            <a:r>
              <a:rPr lang="en-US" sz="2000" dirty="0">
                <a:hlinkClick r:id="rId7"/>
              </a:rPr>
              <a:t>(pdf)</a:t>
            </a:r>
            <a:r>
              <a:rPr lang="en-US" sz="2000" dirty="0"/>
              <a:t>] [</a:t>
            </a:r>
            <a:r>
              <a:rPr lang="en-US" sz="2000" dirty="0">
                <a:hlinkClick r:id="rId8"/>
              </a:rPr>
              <a:t>Lightning Session Slides (pptx)</a:t>
            </a:r>
            <a:r>
              <a:rPr lang="en-US" sz="2000" dirty="0"/>
              <a:t> </a:t>
            </a:r>
            <a:r>
              <a:rPr lang="en-US" sz="2000" dirty="0">
                <a:hlinkClick r:id="rId9"/>
              </a:rPr>
              <a:t>(pdf)</a:t>
            </a:r>
            <a:r>
              <a:rPr lang="en-US" sz="2000" dirty="0"/>
              <a:t>] </a:t>
            </a:r>
            <a:endParaRPr lang="en-US" dirty="0">
              <a:latin typeface="Tahoma" charset="0"/>
            </a:endParaRPr>
          </a:p>
          <a:p>
            <a:pPr lvl="1"/>
            <a:endParaRPr lang="en-US" dirty="0">
              <a:latin typeface="Tahoma" charset="0"/>
            </a:endParaRPr>
          </a:p>
          <a:p>
            <a:endParaRPr lang="en-US" dirty="0">
              <a:latin typeface="Tahoma" charset="0"/>
            </a:endParaRPr>
          </a:p>
          <a:p>
            <a:endParaRPr lang="en-US" dirty="0">
              <a:latin typeface="Tahoma" charset="0"/>
            </a:endParaRPr>
          </a:p>
        </p:txBody>
      </p:sp>
    </p:spTree>
    <p:extLst>
      <p:ext uri="{BB962C8B-B14F-4D97-AF65-F5344CB8AC3E}">
        <p14:creationId xmlns:p14="http://schemas.microsoft.com/office/powerpoint/2010/main" val="1651584961"/>
      </p:ext>
    </p:extLst>
  </p:cSld>
  <p:clrMapOvr>
    <a:masterClrMapping/>
  </p:clrMapOvr>
  <p:transition/>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Accurate and Online Channel Modeling</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28456-B93E-5440-A8F9-7EDDF5DA4557}"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376</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sp>
        <p:nvSpPr>
          <p:cNvPr id="8" name="Content Placeholder 2"/>
          <p:cNvSpPr>
            <a:spLocks noGrp="1"/>
          </p:cNvSpPr>
          <p:nvPr>
            <p:ph idx="1"/>
          </p:nvPr>
        </p:nvSpPr>
        <p:spPr>
          <a:xfrm>
            <a:off x="228600" y="1055688"/>
            <a:ext cx="8915400" cy="5037608"/>
          </a:xfrm>
        </p:spPr>
        <p:txBody>
          <a:bodyPr/>
          <a:lstStyle/>
          <a:p>
            <a:r>
              <a:rPr lang="en-US" sz="2000" dirty="0" err="1"/>
              <a:t>Yixin</a:t>
            </a:r>
            <a:r>
              <a:rPr lang="en-US" sz="2000" dirty="0"/>
              <a:t> Luo, </a:t>
            </a:r>
            <a:r>
              <a:rPr lang="en-US" sz="2000" dirty="0" err="1"/>
              <a:t>Saugata</a:t>
            </a:r>
            <a:r>
              <a:rPr lang="en-US" sz="2000" dirty="0"/>
              <a:t> </a:t>
            </a:r>
            <a:r>
              <a:rPr lang="en-US" sz="2000" dirty="0" err="1"/>
              <a:t>Ghose</a:t>
            </a:r>
            <a:r>
              <a:rPr lang="en-US" sz="2000" dirty="0"/>
              <a:t>, Yu Cai, Erich F. </a:t>
            </a:r>
            <a:r>
              <a:rPr lang="en-US" sz="2000" dirty="0" err="1"/>
              <a:t>Haratsch</a:t>
            </a:r>
            <a:r>
              <a:rPr lang="en-US" sz="2000" dirty="0"/>
              <a:t>, and </a:t>
            </a:r>
            <a:r>
              <a:rPr lang="en-US" sz="2000" u="sng" dirty="0"/>
              <a:t>Onur Mutlu</a:t>
            </a:r>
            <a:r>
              <a:rPr lang="en-US" sz="2000" dirty="0"/>
              <a:t>,</a:t>
            </a:r>
            <a:br>
              <a:rPr lang="en-US" sz="2000" dirty="0"/>
            </a:br>
            <a:r>
              <a:rPr lang="en-US" sz="2000" b="1" dirty="0">
                <a:hlinkClick r:id="rId2"/>
              </a:rPr>
              <a:t>"Enabling Accurate and Practical Online Flash Channel Modeling for Modern MLC NAND Flash Memory"</a:t>
            </a:r>
            <a:br>
              <a:rPr lang="en-US" sz="2000" dirty="0"/>
            </a:br>
            <a:r>
              <a:rPr lang="en-US" sz="2000" i="1" dirty="0"/>
              <a:t>to appear in </a:t>
            </a:r>
            <a:r>
              <a:rPr lang="en-US" sz="2000" i="1" dirty="0">
                <a:hlinkClick r:id="rId3"/>
              </a:rPr>
              <a:t>IEEE Journal on Selected Areas in Communications</a:t>
            </a:r>
            <a:r>
              <a:rPr lang="en-US" sz="2000" i="1" dirty="0"/>
              <a:t> (</a:t>
            </a:r>
            <a:r>
              <a:rPr lang="en-US" sz="2000" b="1" i="1" dirty="0"/>
              <a:t>JSAC</a:t>
            </a:r>
            <a:r>
              <a:rPr lang="en-US" sz="2000" i="1" dirty="0"/>
              <a:t>)</a:t>
            </a:r>
            <a:r>
              <a:rPr lang="en-US" sz="2000" dirty="0"/>
              <a:t>, 2016. </a:t>
            </a:r>
            <a:endParaRPr lang="en-US" dirty="0">
              <a:latin typeface="Tahoma" charset="0"/>
            </a:endParaRPr>
          </a:p>
          <a:p>
            <a:endParaRPr lang="en-US" dirty="0">
              <a:latin typeface="Tahoma" charset="0"/>
            </a:endParaRPr>
          </a:p>
          <a:p>
            <a:endParaRPr lang="en-US" dirty="0">
              <a:latin typeface="Tahoma" charset="0"/>
            </a:endParaRPr>
          </a:p>
        </p:txBody>
      </p:sp>
      <p:pic>
        <p:nvPicPr>
          <p:cNvPr id="3" name="Picture 2"/>
          <p:cNvPicPr>
            <a:picLocks noChangeAspect="1"/>
          </p:cNvPicPr>
          <p:nvPr/>
        </p:nvPicPr>
        <p:blipFill>
          <a:blip r:embed="rId4"/>
          <a:stretch>
            <a:fillRect/>
          </a:stretch>
        </p:blipFill>
        <p:spPr>
          <a:xfrm>
            <a:off x="292100" y="3726780"/>
            <a:ext cx="8559800" cy="2222500"/>
          </a:xfrm>
          <a:prstGeom prst="rect">
            <a:avLst/>
          </a:prstGeom>
        </p:spPr>
      </p:pic>
    </p:spTree>
    <p:extLst>
      <p:ext uri="{BB962C8B-B14F-4D97-AF65-F5344CB8AC3E}">
        <p14:creationId xmlns:p14="http://schemas.microsoft.com/office/powerpoint/2010/main" val="2289716862"/>
      </p:ext>
    </p:extLst>
  </p:cSld>
  <p:clrMapOvr>
    <a:masterClrMapping/>
  </p:clrMapOvr>
  <p:transition/>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en-US" dirty="0"/>
              <a:t>More on DRAM Refresh</a:t>
            </a:r>
          </a:p>
        </p:txBody>
      </p:sp>
      <p:sp>
        <p:nvSpPr>
          <p:cNvPr id="6" name="Subtitle 5"/>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2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377</a:t>
            </a:fld>
            <a:endParaRPr kumimoji="0" lang="en-US" altLang="en-US" sz="1200" b="0" i="0" u="none" strike="noStrike" kern="1200" cap="none" spc="0" normalizeH="0" baseline="0" noProof="0">
              <a:ln>
                <a:noFill/>
              </a:ln>
              <a:solidFill>
                <a:srgbClr val="000000"/>
              </a:solidFill>
              <a:effectLst/>
              <a:uLnTx/>
              <a:uFillTx/>
              <a:latin typeface="Garamond" charset="0"/>
              <a:ea typeface="+mn-ea"/>
              <a:cs typeface="+mn-cs"/>
            </a:endParaRPr>
          </a:p>
        </p:txBody>
      </p:sp>
    </p:spTree>
    <p:extLst>
      <p:ext uri="{BB962C8B-B14F-4D97-AF65-F5344CB8AC3E}">
        <p14:creationId xmlns:p14="http://schemas.microsoft.com/office/powerpoint/2010/main" val="3968853211"/>
      </p:ext>
    </p:extLst>
  </p:cSld>
  <p:clrMapOvr>
    <a:masterClrMapping/>
  </p:clrMapOvr>
  <p:transition/>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Tackling Refresh: Solutions</a:t>
            </a:r>
          </a:p>
        </p:txBody>
      </p:sp>
      <p:sp>
        <p:nvSpPr>
          <p:cNvPr id="3" name="Content Placeholder 2"/>
          <p:cNvSpPr>
            <a:spLocks noGrp="1"/>
          </p:cNvSpPr>
          <p:nvPr>
            <p:ph idx="1"/>
          </p:nvPr>
        </p:nvSpPr>
        <p:spPr>
          <a:xfrm>
            <a:off x="228600" y="1196752"/>
            <a:ext cx="8610600" cy="5051648"/>
          </a:xfrm>
        </p:spPr>
        <p:txBody>
          <a:bodyPr/>
          <a:lstStyle/>
          <a:p>
            <a:r>
              <a:rPr lang="en-US" dirty="0">
                <a:solidFill>
                  <a:srgbClr val="0000FF"/>
                </a:solidFill>
              </a:rPr>
              <a:t>Parallelize refreshes with accesses </a:t>
            </a:r>
            <a:r>
              <a:rPr lang="en-US" sz="1800" dirty="0">
                <a:solidFill>
                  <a:srgbClr val="0000FF"/>
                </a:solidFill>
              </a:rPr>
              <a:t>[Chang+ HPCA’14]</a:t>
            </a:r>
          </a:p>
          <a:p>
            <a:endParaRPr lang="en-US" dirty="0">
              <a:solidFill>
                <a:srgbClr val="0000FF"/>
              </a:solidFill>
            </a:endParaRPr>
          </a:p>
          <a:p>
            <a:r>
              <a:rPr lang="en-US" dirty="0">
                <a:solidFill>
                  <a:srgbClr val="0000FF"/>
                </a:solidFill>
              </a:rPr>
              <a:t>Eliminate unnecessary refreshes </a:t>
            </a:r>
            <a:r>
              <a:rPr lang="en-US" sz="1800" dirty="0">
                <a:solidFill>
                  <a:srgbClr val="0000FF"/>
                </a:solidFill>
              </a:rPr>
              <a:t>[Liu+ ISCA’12]</a:t>
            </a:r>
          </a:p>
          <a:p>
            <a:pPr lvl="1"/>
            <a:r>
              <a:rPr lang="en-US" dirty="0"/>
              <a:t>Exploit device characteristics </a:t>
            </a:r>
          </a:p>
          <a:p>
            <a:pPr lvl="1"/>
            <a:r>
              <a:rPr lang="en-US" dirty="0"/>
              <a:t>Exploit data and application characteristics</a:t>
            </a:r>
          </a:p>
          <a:p>
            <a:pPr marL="0" indent="0">
              <a:buNone/>
            </a:pPr>
            <a:endParaRPr lang="en-US" dirty="0"/>
          </a:p>
          <a:p>
            <a:r>
              <a:rPr lang="en-US" dirty="0">
                <a:solidFill>
                  <a:srgbClr val="0000FF"/>
                </a:solidFill>
              </a:rPr>
              <a:t>Reduce refresh rate and </a:t>
            </a:r>
            <a:r>
              <a:rPr lang="en-US" dirty="0" err="1">
                <a:solidFill>
                  <a:srgbClr val="0000FF"/>
                </a:solidFill>
              </a:rPr>
              <a:t>detect+correct</a:t>
            </a:r>
            <a:r>
              <a:rPr lang="en-US" dirty="0">
                <a:solidFill>
                  <a:srgbClr val="0000FF"/>
                </a:solidFill>
              </a:rPr>
              <a:t> errors that occur </a:t>
            </a:r>
            <a:r>
              <a:rPr lang="en-US" sz="1800" dirty="0">
                <a:solidFill>
                  <a:srgbClr val="0000FF"/>
                </a:solidFill>
              </a:rPr>
              <a:t>[Khan+ SIGMETRICS’14]</a:t>
            </a:r>
          </a:p>
          <a:p>
            <a:endParaRPr lang="en-US" dirty="0"/>
          </a:p>
          <a:p>
            <a:r>
              <a:rPr lang="en-US" dirty="0">
                <a:solidFill>
                  <a:schemeClr val="accent2">
                    <a:lumMod val="75000"/>
                  </a:schemeClr>
                </a:solidFill>
              </a:rPr>
              <a:t>Understand retention time behavior in DRAM </a:t>
            </a:r>
            <a:r>
              <a:rPr lang="en-US" sz="1800" dirty="0">
                <a:solidFill>
                  <a:schemeClr val="accent2">
                    <a:lumMod val="75000"/>
                  </a:schemeClr>
                </a:solidFill>
              </a:rPr>
              <a:t>[Liu+ ISCA’13]</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378</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
        <p:nvSpPr>
          <p:cNvPr id="5" name="Rectangle 4"/>
          <p:cNvSpPr/>
          <p:nvPr/>
        </p:nvSpPr>
        <p:spPr>
          <a:xfrm>
            <a:off x="539552" y="1114381"/>
            <a:ext cx="6912768" cy="648072"/>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Tree>
    <p:extLst>
      <p:ext uri="{BB962C8B-B14F-4D97-AF65-F5344CB8AC3E}">
        <p14:creationId xmlns:p14="http://schemas.microsoft.com/office/powerpoint/2010/main" val="10110441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Summary: Refresh-Access Parallelization</a:t>
            </a:r>
          </a:p>
        </p:txBody>
      </p:sp>
      <p:sp>
        <p:nvSpPr>
          <p:cNvPr id="3" name="Content Placeholder 2"/>
          <p:cNvSpPr>
            <a:spLocks noGrp="1"/>
          </p:cNvSpPr>
          <p:nvPr>
            <p:ph idx="1"/>
          </p:nvPr>
        </p:nvSpPr>
        <p:spPr>
          <a:xfrm>
            <a:off x="304800" y="1143000"/>
            <a:ext cx="8534400" cy="5334000"/>
          </a:xfrm>
        </p:spPr>
        <p:txBody>
          <a:bodyPr>
            <a:noAutofit/>
          </a:bodyPr>
          <a:lstStyle/>
          <a:p>
            <a:r>
              <a:rPr lang="en-US" sz="2400" dirty="0"/>
              <a:t>DRAM </a:t>
            </a:r>
            <a:r>
              <a:rPr lang="en-US" sz="2400" b="1" dirty="0"/>
              <a:t>refresh interferes with memory accesses</a:t>
            </a:r>
            <a:r>
              <a:rPr lang="en-US" sz="2400" dirty="0"/>
              <a:t> </a:t>
            </a:r>
          </a:p>
          <a:p>
            <a:pPr lvl="1"/>
            <a:r>
              <a:rPr lang="en-US" sz="2000" dirty="0">
                <a:solidFill>
                  <a:srgbClr val="FF0000"/>
                </a:solidFill>
              </a:rPr>
              <a:t>Degrades system performance and energy efficiency</a:t>
            </a:r>
          </a:p>
          <a:p>
            <a:pPr lvl="1"/>
            <a:r>
              <a:rPr lang="en-US" sz="2000" dirty="0">
                <a:solidFill>
                  <a:srgbClr val="FF0000"/>
                </a:solidFill>
              </a:rPr>
              <a:t>Becomes exacerbated as DRAM density increases</a:t>
            </a:r>
          </a:p>
          <a:p>
            <a:r>
              <a:rPr lang="en-US" sz="2400" u="sng" dirty="0"/>
              <a:t>Goal</a:t>
            </a:r>
            <a:r>
              <a:rPr lang="en-US" sz="2400" dirty="0"/>
              <a:t>: Serve memory accesses in parallel with refreshes to reduce refresh interference on demand requests</a:t>
            </a:r>
          </a:p>
          <a:p>
            <a:r>
              <a:rPr lang="en-US" sz="2400" u="sng" dirty="0"/>
              <a:t>Our mechanisms</a:t>
            </a:r>
            <a:r>
              <a:rPr lang="en-US" sz="2400" dirty="0"/>
              <a:t>:</a:t>
            </a:r>
          </a:p>
          <a:p>
            <a:pPr lvl="1"/>
            <a:r>
              <a:rPr lang="en-US" sz="2000" dirty="0"/>
              <a:t>1. Enable more parallelization between refreshes and accesses across different banks with </a:t>
            </a:r>
            <a:r>
              <a:rPr lang="en-US" sz="2000" dirty="0">
                <a:solidFill>
                  <a:srgbClr val="064FBA"/>
                </a:solidFill>
              </a:rPr>
              <a:t>new per-bank refresh scheduling algorithms</a:t>
            </a:r>
          </a:p>
          <a:p>
            <a:pPr lvl="1"/>
            <a:r>
              <a:rPr lang="en-US" sz="2000" dirty="0"/>
              <a:t>2. Enable serving accesses concurrently with refreshes in the same bank by </a:t>
            </a:r>
            <a:r>
              <a:rPr lang="en-US" sz="2000" dirty="0">
                <a:solidFill>
                  <a:srgbClr val="064FBA"/>
                </a:solidFill>
              </a:rPr>
              <a:t>exploiting parallelism across DRAM subarrays</a:t>
            </a:r>
          </a:p>
          <a:p>
            <a:r>
              <a:rPr lang="en-US" sz="2400" dirty="0"/>
              <a:t>Improve system performance and energy efficiency for a wide variety of different workloads and DRAM densities</a:t>
            </a:r>
          </a:p>
          <a:p>
            <a:pPr lvl="1"/>
            <a:r>
              <a:rPr lang="en-US" sz="2000" dirty="0"/>
              <a:t>20.2% and 9.0% for 8-core systems using 32Gb DRAM at low cost</a:t>
            </a:r>
          </a:p>
          <a:p>
            <a:pPr lvl="1"/>
            <a:r>
              <a:rPr lang="en-US" sz="2000" dirty="0"/>
              <a:t>Very close to the ideal scheme without refreshes</a:t>
            </a:r>
          </a:p>
          <a:p>
            <a:pPr marL="457200" lvl="1" indent="0">
              <a:buNone/>
            </a:pPr>
            <a:endParaRPr lang="en-US" sz="20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F32364-6BA0-48AA-B029-3ED2192016F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379</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
        <p:nvSpPr>
          <p:cNvPr id="5" name="Rectangle 9"/>
          <p:cNvSpPr>
            <a:spLocks noChangeArrowheads="1"/>
          </p:cNvSpPr>
          <p:nvPr/>
        </p:nvSpPr>
        <p:spPr bwMode="auto">
          <a:xfrm>
            <a:off x="179461" y="6525344"/>
            <a:ext cx="8208963"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ＭＳ Ｐゴシック" charset="0"/>
              </a:rPr>
              <a:t>Chang+, “</a:t>
            </a:r>
            <a:r>
              <a:rPr kumimoji="0" lang="en-US" sz="1400" b="0" i="0" u="none" strike="noStrike" kern="1200" cap="none" spc="0" normalizeH="0" baseline="0" noProof="0" dirty="0">
                <a:ln>
                  <a:noFill/>
                </a:ln>
                <a:solidFill>
                  <a:srgbClr val="0000FF"/>
                </a:solidFill>
                <a:effectLst/>
                <a:uLnTx/>
                <a:uFillTx/>
                <a:latin typeface="Tahoma" charset="0"/>
                <a:ea typeface="ＭＳ Ｐゴシック" charset="0"/>
                <a:cs typeface="ＭＳ Ｐゴシック" charset="0"/>
              </a:rPr>
              <a:t>Improving DRAM Performance by Parallelizing Refreshes with Accesses</a:t>
            </a: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ＭＳ Ｐゴシック" charset="0"/>
              </a:rPr>
              <a:t>,” HPCA 2014.</a:t>
            </a:r>
          </a:p>
        </p:txBody>
      </p:sp>
    </p:spTree>
    <p:extLst>
      <p:ext uri="{BB962C8B-B14F-4D97-AF65-F5344CB8AC3E}">
        <p14:creationId xmlns:p14="http://schemas.microsoft.com/office/powerpoint/2010/main" val="320671181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itle 1"/>
          <p:cNvSpPr>
            <a:spLocks noGrp="1"/>
          </p:cNvSpPr>
          <p:nvPr>
            <p:ph type="title"/>
          </p:nvPr>
        </p:nvSpPr>
        <p:spPr>
          <a:xfrm>
            <a:off x="228600" y="152400"/>
            <a:ext cx="8915400" cy="1066800"/>
          </a:xfrm>
        </p:spPr>
        <p:txBody>
          <a:bodyPr/>
          <a:lstStyle/>
          <a:p>
            <a:r>
              <a:rPr lang="en-US" dirty="0">
                <a:latin typeface="Garamond" charset="0"/>
                <a:ea typeface="ＭＳ Ｐゴシック" charset="0"/>
                <a:cs typeface="ＭＳ Ｐゴシック" charset="0"/>
              </a:rPr>
              <a:t>Major Trends Affecting Main Memory (IV)</a:t>
            </a:r>
          </a:p>
        </p:txBody>
      </p:sp>
      <p:sp>
        <p:nvSpPr>
          <p:cNvPr id="28675" name="Content Placeholder 2"/>
          <p:cNvSpPr>
            <a:spLocks noGrp="1"/>
          </p:cNvSpPr>
          <p:nvPr>
            <p:ph idx="1"/>
          </p:nvPr>
        </p:nvSpPr>
        <p:spPr>
          <a:xfrm>
            <a:off x="228600" y="996950"/>
            <a:ext cx="8915400" cy="5194300"/>
          </a:xfrm>
        </p:spPr>
        <p:txBody>
          <a:bodyPr/>
          <a:lstStyle/>
          <a:p>
            <a:r>
              <a:rPr lang="en-US" dirty="0">
                <a:solidFill>
                  <a:srgbClr val="7F7F7F"/>
                </a:solidFill>
                <a:latin typeface="Tahoma" charset="0"/>
                <a:ea typeface="ＭＳ Ｐゴシック" charset="0"/>
                <a:cs typeface="ＭＳ Ｐゴシック" charset="0"/>
              </a:rPr>
              <a:t>Need for main memory capacity, bandwidth, QoS increasing </a:t>
            </a:r>
          </a:p>
          <a:p>
            <a:endParaRPr lang="en-US" dirty="0">
              <a:solidFill>
                <a:srgbClr val="7F7F7F"/>
              </a:solidFill>
              <a:latin typeface="Tahoma" charset="0"/>
              <a:ea typeface="ＭＳ Ｐゴシック" charset="0"/>
              <a:cs typeface="ＭＳ Ｐゴシック" charset="0"/>
            </a:endParaRPr>
          </a:p>
          <a:p>
            <a:endParaRPr lang="en-US" dirty="0">
              <a:solidFill>
                <a:srgbClr val="7F7F7F"/>
              </a:solidFill>
              <a:latin typeface="Tahoma" charset="0"/>
              <a:ea typeface="ＭＳ Ｐゴシック" charset="0"/>
              <a:cs typeface="ＭＳ Ｐゴシック" charset="0"/>
            </a:endParaRPr>
          </a:p>
          <a:p>
            <a:pPr>
              <a:buFont typeface="Wingdings" charset="0"/>
              <a:buNone/>
            </a:pPr>
            <a:endParaRPr lang="en-US" dirty="0">
              <a:solidFill>
                <a:srgbClr val="7F7F7F"/>
              </a:solidFill>
              <a:latin typeface="Tahoma" charset="0"/>
              <a:ea typeface="ＭＳ Ｐゴシック" charset="0"/>
              <a:cs typeface="ＭＳ Ｐゴシック" charset="0"/>
            </a:endParaRPr>
          </a:p>
          <a:p>
            <a:pPr>
              <a:buFont typeface="Wingdings" charset="0"/>
              <a:buNone/>
            </a:pPr>
            <a:endParaRPr lang="en-US" dirty="0">
              <a:solidFill>
                <a:srgbClr val="7F7F7F"/>
              </a:solidFill>
              <a:latin typeface="Tahoma" charset="0"/>
              <a:ea typeface="ＭＳ Ｐゴシック" charset="0"/>
              <a:cs typeface="ＭＳ Ｐゴシック" charset="0"/>
            </a:endParaRPr>
          </a:p>
          <a:p>
            <a:r>
              <a:rPr lang="en-US" dirty="0">
                <a:solidFill>
                  <a:srgbClr val="7F7F7F"/>
                </a:solidFill>
                <a:latin typeface="Tahoma" charset="0"/>
                <a:ea typeface="ＭＳ Ｐゴシック" charset="0"/>
                <a:cs typeface="ＭＳ Ｐゴシック" charset="0"/>
              </a:rPr>
              <a:t>Main memory energy/power is a key system design concern</a:t>
            </a:r>
          </a:p>
          <a:p>
            <a:endParaRPr lang="en-US" dirty="0">
              <a:solidFill>
                <a:srgbClr val="0000FF"/>
              </a:solidFill>
              <a:latin typeface="Tahoma" charset="0"/>
              <a:ea typeface="ＭＳ Ｐゴシック" charset="0"/>
              <a:cs typeface="ＭＳ Ｐゴシック" charset="0"/>
            </a:endParaRPr>
          </a:p>
          <a:p>
            <a:pPr>
              <a:buFont typeface="Wingdings" charset="0"/>
              <a:buNone/>
            </a:pPr>
            <a:endParaRPr lang="en-US" dirty="0">
              <a:solidFill>
                <a:srgbClr val="0000FF"/>
              </a:solidFill>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DRAM technology scaling is ending </a:t>
            </a:r>
            <a:endParaRPr lang="en-US" dirty="0">
              <a:latin typeface="Tahoma" charset="0"/>
              <a:ea typeface="ＭＳ Ｐゴシック" charset="0"/>
              <a:cs typeface="ＭＳ Ｐゴシック" charset="0"/>
            </a:endParaRPr>
          </a:p>
          <a:p>
            <a:pPr lvl="1"/>
            <a:r>
              <a:rPr lang="en-US" dirty="0">
                <a:latin typeface="Tahoma" charset="0"/>
                <a:ea typeface="ＭＳ Ｐゴシック" charset="0"/>
              </a:rPr>
              <a:t>ITRS projects </a:t>
            </a:r>
            <a:r>
              <a:rPr lang="en-US" dirty="0">
                <a:solidFill>
                  <a:srgbClr val="FF0000"/>
                </a:solidFill>
                <a:latin typeface="Tahoma" charset="0"/>
                <a:ea typeface="ＭＳ Ｐゴシック" charset="0"/>
              </a:rPr>
              <a:t>DRAM will not scale easily below X nm </a:t>
            </a:r>
          </a:p>
          <a:p>
            <a:pPr lvl="1"/>
            <a:r>
              <a:rPr lang="en-US" dirty="0">
                <a:latin typeface="Tahoma" charset="0"/>
                <a:ea typeface="ＭＳ Ｐゴシック" charset="0"/>
              </a:rPr>
              <a:t>Scaling has provided many benefits: </a:t>
            </a:r>
          </a:p>
          <a:p>
            <a:pPr lvl="2"/>
            <a:r>
              <a:rPr lang="en-US" dirty="0">
                <a:solidFill>
                  <a:srgbClr val="FF0000"/>
                </a:solidFill>
                <a:latin typeface="Tahoma" charset="0"/>
                <a:ea typeface="ＭＳ Ｐゴシック" charset="0"/>
              </a:rPr>
              <a:t>higher capacity (density), lower cost, lower energy</a:t>
            </a:r>
          </a:p>
          <a:p>
            <a:pPr>
              <a:buFont typeface="Wingdings" charset="0"/>
              <a:buNone/>
            </a:pPr>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28676"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ABE99A2B-29DD-5A4F-B100-24CE86C78EE3}" type="slidenum">
              <a:rPr lang="en-US" sz="1600">
                <a:solidFill>
                  <a:srgbClr val="000000"/>
                </a:solidFill>
                <a:latin typeface="Garamond" charset="0"/>
              </a:rPr>
              <a:pPr eaLnBrk="1" hangingPunct="1"/>
              <a:t>38</a:t>
            </a:fld>
            <a:endParaRPr lang="en-US" sz="1600" dirty="0">
              <a:solidFill>
                <a:srgbClr val="000000"/>
              </a:solidFill>
              <a:latin typeface="Garamond" charset="0"/>
            </a:endParaRPr>
          </a:p>
        </p:txBody>
      </p:sp>
    </p:spTree>
    <p:extLst>
      <p:ext uri="{BB962C8B-B14F-4D97-AF65-F5344CB8AC3E}">
        <p14:creationId xmlns:p14="http://schemas.microsoft.com/office/powerpoint/2010/main" val="1768628122"/>
      </p:ext>
    </p:extLst>
  </p:cSld>
  <p:clrMapOvr>
    <a:masterClrMapping/>
  </p:clrMapOvr>
  <p:transition/>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Refresh Penalty</a:t>
            </a:r>
          </a:p>
        </p:txBody>
      </p:sp>
      <p:grpSp>
        <p:nvGrpSpPr>
          <p:cNvPr id="13" name="Group 12"/>
          <p:cNvGrpSpPr/>
          <p:nvPr/>
        </p:nvGrpSpPr>
        <p:grpSpPr>
          <a:xfrm>
            <a:off x="489662" y="2951035"/>
            <a:ext cx="2329738" cy="1352803"/>
            <a:chOff x="575594" y="1712784"/>
            <a:chExt cx="2329738" cy="1352803"/>
          </a:xfrm>
        </p:grpSpPr>
        <p:grpSp>
          <p:nvGrpSpPr>
            <p:cNvPr id="12" name="Group 11"/>
            <p:cNvGrpSpPr/>
            <p:nvPr/>
          </p:nvGrpSpPr>
          <p:grpSpPr>
            <a:xfrm>
              <a:off x="575594" y="1751733"/>
              <a:ext cx="2329738" cy="1258166"/>
              <a:chOff x="718262" y="1751733"/>
              <a:chExt cx="2329738" cy="1258166"/>
            </a:xfrm>
          </p:grpSpPr>
          <p:grpSp>
            <p:nvGrpSpPr>
              <p:cNvPr id="8" name="Group 7"/>
              <p:cNvGrpSpPr/>
              <p:nvPr/>
            </p:nvGrpSpPr>
            <p:grpSpPr>
              <a:xfrm>
                <a:off x="752268" y="1751733"/>
                <a:ext cx="2295732" cy="1258166"/>
                <a:chOff x="218869" y="1446934"/>
                <a:chExt cx="2295732" cy="1258166"/>
              </a:xfrm>
            </p:grpSpPr>
            <p:sp>
              <p:nvSpPr>
                <p:cNvPr id="5" name="R"/>
                <p:cNvSpPr/>
                <p:nvPr/>
              </p:nvSpPr>
              <p:spPr>
                <a:xfrm>
                  <a:off x="218869" y="1447800"/>
                  <a:ext cx="2295732" cy="1257300"/>
                </a:xfrm>
                <a:prstGeom prst="roundRect">
                  <a:avLst>
                    <a:gd name="adj" fmla="val 5494"/>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1" u="none" strike="noStrike" kern="1200" cap="none" spc="0" normalizeH="0" baseline="0" noProof="0" dirty="0">
                    <a:ln>
                      <a:noFill/>
                    </a:ln>
                    <a:solidFill>
                      <a:prstClr val="black"/>
                    </a:solidFill>
                    <a:effectLst/>
                    <a:uLnTx/>
                    <a:uFillTx/>
                    <a:latin typeface="Calibri"/>
                    <a:ea typeface="+mn-ea"/>
                    <a:cs typeface="+mn-cs"/>
                  </a:endParaRPr>
                </a:p>
              </p:txBody>
            </p:sp>
            <p:sp>
              <p:nvSpPr>
                <p:cNvPr id="6" name="R"/>
                <p:cNvSpPr/>
                <p:nvPr/>
              </p:nvSpPr>
              <p:spPr>
                <a:xfrm rot="16200000">
                  <a:off x="1577568" y="1771217"/>
                  <a:ext cx="1258166" cy="609599"/>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1" u="none" strike="noStrike" kern="1200" cap="none" spc="0" normalizeH="0" baseline="0" noProof="0" dirty="0">
                    <a:ln>
                      <a:noFill/>
                    </a:ln>
                    <a:solidFill>
                      <a:prstClr val="black"/>
                    </a:solidFill>
                    <a:effectLst/>
                    <a:uLnTx/>
                    <a:uFillTx/>
                    <a:latin typeface="Calibri"/>
                    <a:ea typeface="+mn-ea"/>
                    <a:cs typeface="+mn-cs"/>
                  </a:endParaRPr>
                </a:p>
              </p:txBody>
            </p:sp>
          </p:grpSp>
          <p:sp>
            <p:nvSpPr>
              <p:cNvPr id="7" name="R"/>
              <p:cNvSpPr/>
              <p:nvPr/>
            </p:nvSpPr>
            <p:spPr>
              <a:xfrm>
                <a:off x="718262" y="2194718"/>
                <a:ext cx="1710406" cy="388936"/>
              </a:xfrm>
              <a:prstGeom prst="roundRect">
                <a:avLst>
                  <a:gd name="adj" fmla="val 549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Processor</a:t>
                </a:r>
              </a:p>
            </p:txBody>
          </p:sp>
        </p:grpSp>
        <p:sp>
          <p:nvSpPr>
            <p:cNvPr id="43" name="MC text"/>
            <p:cNvSpPr/>
            <p:nvPr/>
          </p:nvSpPr>
          <p:spPr>
            <a:xfrm rot="16200000">
              <a:off x="1891852" y="2084386"/>
              <a:ext cx="1352803" cy="609599"/>
            </a:xfrm>
            <a:prstGeom prst="roundRect">
              <a:avLst>
                <a:gd name="adj" fmla="val 549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black"/>
                  </a:solidFill>
                  <a:effectLst/>
                  <a:uLnTx/>
                  <a:uFillTx/>
                  <a:latin typeface="Calibri"/>
                  <a:ea typeface="+mn-ea"/>
                  <a:cs typeface="+mn-cs"/>
                </a:rPr>
                <a:t>Memory Controller</a:t>
              </a:r>
            </a:p>
          </p:txBody>
        </p:sp>
      </p:gr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F32364-6BA0-48AA-B029-3ED2192016F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9" name="Left-Right Arrow 8"/>
          <p:cNvSpPr/>
          <p:nvPr/>
        </p:nvSpPr>
        <p:spPr>
          <a:xfrm>
            <a:off x="2895600" y="3276600"/>
            <a:ext cx="1309917" cy="685798"/>
          </a:xfrm>
          <a:prstGeom prst="lef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DRAM"/>
          <p:cNvSpPr/>
          <p:nvPr/>
        </p:nvSpPr>
        <p:spPr>
          <a:xfrm>
            <a:off x="4296014" y="2989984"/>
            <a:ext cx="2057400" cy="1258166"/>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DRAM</a:t>
            </a:r>
          </a:p>
        </p:txBody>
      </p:sp>
      <p:sp>
        <p:nvSpPr>
          <p:cNvPr id="14" name="Ref"/>
          <p:cNvSpPr/>
          <p:nvPr/>
        </p:nvSpPr>
        <p:spPr>
          <a:xfrm>
            <a:off x="2279715" y="3409953"/>
            <a:ext cx="1097280" cy="260805"/>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Calibri"/>
                <a:ea typeface="+mn-ea"/>
                <a:cs typeface="+mn-cs"/>
              </a:rPr>
              <a:t>Refresh</a:t>
            </a:r>
          </a:p>
        </p:txBody>
      </p:sp>
      <p:sp>
        <p:nvSpPr>
          <p:cNvPr id="41" name="read"/>
          <p:cNvSpPr/>
          <p:nvPr/>
        </p:nvSpPr>
        <p:spPr>
          <a:xfrm>
            <a:off x="2279715" y="3552752"/>
            <a:ext cx="822960" cy="265331"/>
          </a:xfrm>
          <a:prstGeom prst="roundRect">
            <a:avLst/>
          </a:prstGeom>
          <a:solidFill>
            <a:srgbClr val="404F2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Calibri"/>
                <a:ea typeface="+mn-ea"/>
                <a:cs typeface="+mn-cs"/>
              </a:rPr>
              <a:t>Read</a:t>
            </a:r>
          </a:p>
        </p:txBody>
      </p:sp>
      <p:sp>
        <p:nvSpPr>
          <p:cNvPr id="44" name="data"/>
          <p:cNvSpPr/>
          <p:nvPr/>
        </p:nvSpPr>
        <p:spPr>
          <a:xfrm>
            <a:off x="4440556" y="3752851"/>
            <a:ext cx="822960" cy="265331"/>
          </a:xfrm>
          <a:prstGeom prst="roundRect">
            <a:avLst/>
          </a:prstGeom>
          <a:solidFill>
            <a:srgbClr val="404F2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Calibri"/>
                <a:ea typeface="+mn-ea"/>
                <a:cs typeface="+mn-cs"/>
              </a:rPr>
              <a:t>Data</a:t>
            </a:r>
          </a:p>
        </p:txBody>
      </p:sp>
      <p:pic>
        <p:nvPicPr>
          <p:cNvPr id="10" name="Picture 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259989" y="4324353"/>
            <a:ext cx="435217" cy="419098"/>
          </a:xfrm>
          <a:prstGeom prst="rect">
            <a:avLst/>
          </a:prstGeom>
        </p:spPr>
      </p:pic>
      <p:grpSp>
        <p:nvGrpSpPr>
          <p:cNvPr id="52" name="Group 51"/>
          <p:cNvGrpSpPr/>
          <p:nvPr/>
        </p:nvGrpSpPr>
        <p:grpSpPr>
          <a:xfrm>
            <a:off x="6044671" y="2457451"/>
            <a:ext cx="2692612" cy="2219276"/>
            <a:chOff x="6130603" y="1219200"/>
            <a:chExt cx="2692612" cy="2219276"/>
          </a:xfrm>
        </p:grpSpPr>
        <p:grpSp>
          <p:nvGrpSpPr>
            <p:cNvPr id="19" name="Group 18"/>
            <p:cNvGrpSpPr/>
            <p:nvPr/>
          </p:nvGrpSpPr>
          <p:grpSpPr>
            <a:xfrm>
              <a:off x="6794502" y="1386092"/>
              <a:ext cx="1663698" cy="1691003"/>
              <a:chOff x="6794502" y="899797"/>
              <a:chExt cx="1663698" cy="1691003"/>
            </a:xfrm>
          </p:grpSpPr>
          <p:cxnSp>
            <p:nvCxnSpPr>
              <p:cNvPr id="20" name="Straight Arrow Connector 19"/>
              <p:cNvCxnSpPr/>
              <p:nvPr/>
            </p:nvCxnSpPr>
            <p:spPr>
              <a:xfrm flipH="1">
                <a:off x="6794502" y="1287153"/>
                <a:ext cx="1663698"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nvGrpSpPr>
              <p:cNvPr id="21" name="Group 20"/>
              <p:cNvGrpSpPr/>
              <p:nvPr/>
            </p:nvGrpSpPr>
            <p:grpSpPr>
              <a:xfrm>
                <a:off x="6988345" y="1301115"/>
                <a:ext cx="1241256" cy="1289685"/>
                <a:chOff x="3145581" y="1582420"/>
                <a:chExt cx="1482167" cy="1615192"/>
              </a:xfrm>
            </p:grpSpPr>
            <p:cxnSp>
              <p:nvCxnSpPr>
                <p:cNvPr id="23" name="Straight Arrow Connector 22"/>
                <p:cNvCxnSpPr/>
                <p:nvPr/>
              </p:nvCxnSpPr>
              <p:spPr>
                <a:xfrm>
                  <a:off x="4399148" y="2917386"/>
                  <a:ext cx="0" cy="280226"/>
                </a:xfrm>
                <a:prstGeom prst="straightConnector1">
                  <a:avLst/>
                </a:prstGeom>
                <a:ln w="25400">
                  <a:solidFill>
                    <a:schemeClr val="tx1"/>
                  </a:solidFill>
                  <a:headEnd type="none" w="lg" len="med"/>
                  <a:tailEnd type="triangle" w="lg" len="med"/>
                </a:ln>
                <a:effectLst/>
              </p:spPr>
              <p:style>
                <a:lnRef idx="1">
                  <a:schemeClr val="accent1"/>
                </a:lnRef>
                <a:fillRef idx="0">
                  <a:schemeClr val="accent1"/>
                </a:fillRef>
                <a:effectRef idx="0">
                  <a:schemeClr val="accent1"/>
                </a:effectRef>
                <a:fontRef idx="minor">
                  <a:schemeClr val="tx1"/>
                </a:fontRef>
              </p:style>
            </p:cxnSp>
            <p:cxnSp>
              <p:nvCxnSpPr>
                <p:cNvPr id="24" name="Straight Arrow Connector 23"/>
                <p:cNvCxnSpPr/>
                <p:nvPr/>
              </p:nvCxnSpPr>
              <p:spPr>
                <a:xfrm flipH="1">
                  <a:off x="4170550" y="2802737"/>
                  <a:ext cx="457198"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5" name="Straight Arrow Connector 24"/>
                <p:cNvCxnSpPr/>
                <p:nvPr/>
              </p:nvCxnSpPr>
              <p:spPr>
                <a:xfrm flipV="1">
                  <a:off x="4399148" y="2802738"/>
                  <a:ext cx="0" cy="11464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6" name="Straight Arrow Connector 25"/>
                <p:cNvCxnSpPr/>
                <p:nvPr/>
              </p:nvCxnSpPr>
              <p:spPr>
                <a:xfrm flipV="1">
                  <a:off x="3689709" y="1737098"/>
                  <a:ext cx="0" cy="137012"/>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7" name="Straight Arrow Connector 26"/>
                <p:cNvCxnSpPr/>
                <p:nvPr/>
              </p:nvCxnSpPr>
              <p:spPr>
                <a:xfrm flipH="1">
                  <a:off x="3469196" y="1880461"/>
                  <a:ext cx="439480"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8" name="Straight Arrow Connector 27"/>
                <p:cNvCxnSpPr/>
                <p:nvPr/>
              </p:nvCxnSpPr>
              <p:spPr>
                <a:xfrm flipH="1" flipV="1">
                  <a:off x="3908674" y="1978413"/>
                  <a:ext cx="1" cy="2286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9" name="Straight Arrow Connector 28"/>
                <p:cNvCxnSpPr/>
                <p:nvPr/>
              </p:nvCxnSpPr>
              <p:spPr>
                <a:xfrm flipH="1">
                  <a:off x="3469196" y="1978413"/>
                  <a:ext cx="439480"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0" name="Straight Arrow Connector 29"/>
                <p:cNvCxnSpPr/>
                <p:nvPr/>
              </p:nvCxnSpPr>
              <p:spPr>
                <a:xfrm>
                  <a:off x="3908674" y="2207013"/>
                  <a:ext cx="170121"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1" name="Straight Arrow Connector 30"/>
                <p:cNvCxnSpPr/>
                <p:nvPr/>
              </p:nvCxnSpPr>
              <p:spPr>
                <a:xfrm>
                  <a:off x="3299074" y="2207013"/>
                  <a:ext cx="170122"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2" name="Straight Arrow Connector 31"/>
                <p:cNvCxnSpPr/>
                <p:nvPr/>
              </p:nvCxnSpPr>
              <p:spPr>
                <a:xfrm flipH="1" flipV="1">
                  <a:off x="3469195" y="1978413"/>
                  <a:ext cx="1" cy="2286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3" name="Straight Arrow Connector 32"/>
                <p:cNvCxnSpPr/>
                <p:nvPr/>
              </p:nvCxnSpPr>
              <p:spPr>
                <a:xfrm>
                  <a:off x="3689709" y="1582420"/>
                  <a:ext cx="1" cy="176039"/>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4" name="Straight Arrow Connector 33"/>
                <p:cNvCxnSpPr/>
                <p:nvPr/>
              </p:nvCxnSpPr>
              <p:spPr>
                <a:xfrm flipH="1" flipV="1">
                  <a:off x="3145581" y="2207013"/>
                  <a:ext cx="153494" cy="1293"/>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5" name="Straight Arrow Connector 34"/>
                <p:cNvCxnSpPr/>
                <p:nvPr/>
              </p:nvCxnSpPr>
              <p:spPr>
                <a:xfrm flipV="1">
                  <a:off x="4399148" y="2319211"/>
                  <a:ext cx="0" cy="1336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6" name="Straight Arrow Connector 35"/>
                <p:cNvCxnSpPr/>
                <p:nvPr/>
              </p:nvCxnSpPr>
              <p:spPr>
                <a:xfrm flipH="1">
                  <a:off x="4170550" y="2452811"/>
                  <a:ext cx="457198"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7" name="Elbow Connector 36"/>
                <p:cNvCxnSpPr/>
                <p:nvPr/>
              </p:nvCxnSpPr>
              <p:spPr>
                <a:xfrm rot="10800000">
                  <a:off x="3995269" y="2207015"/>
                  <a:ext cx="403880" cy="228599"/>
                </a:xfrm>
                <a:prstGeom prst="bentConnector3">
                  <a:avLst>
                    <a:gd name="adj1" fmla="val -825"/>
                  </a:avLst>
                </a:prstGeom>
                <a:ln w="25400">
                  <a:solidFill>
                    <a:schemeClr val="tx1"/>
                  </a:solidFill>
                </a:ln>
                <a:effectLst/>
              </p:spPr>
              <p:style>
                <a:lnRef idx="2">
                  <a:schemeClr val="accent1"/>
                </a:lnRef>
                <a:fillRef idx="0">
                  <a:schemeClr val="accent1"/>
                </a:fillRef>
                <a:effectRef idx="1">
                  <a:schemeClr val="accent1"/>
                </a:effectRef>
                <a:fontRef idx="minor">
                  <a:schemeClr val="tx1"/>
                </a:fontRef>
              </p:style>
            </p:cxnSp>
          </p:grpSp>
          <p:cxnSp>
            <p:nvCxnSpPr>
              <p:cNvPr id="22" name="Straight Arrow Connector 21"/>
              <p:cNvCxnSpPr/>
              <p:nvPr/>
            </p:nvCxnSpPr>
            <p:spPr>
              <a:xfrm flipV="1">
                <a:off x="6988659" y="899797"/>
                <a:ext cx="0" cy="1691003"/>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
          <p:nvSpPr>
            <p:cNvPr id="39" name="TextBox 38"/>
            <p:cNvSpPr txBox="1"/>
            <p:nvPr/>
          </p:nvSpPr>
          <p:spPr>
            <a:xfrm>
              <a:off x="7486984" y="2987872"/>
              <a:ext cx="119981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black"/>
                  </a:solidFill>
                  <a:effectLst/>
                  <a:uLnTx/>
                  <a:uFillTx/>
                  <a:latin typeface="Calibri"/>
                  <a:ea typeface="+mn-ea"/>
                  <a:cs typeface="+mn-cs"/>
                </a:rPr>
                <a:t>Capacitor</a:t>
              </a:r>
            </a:p>
          </p:txBody>
        </p:sp>
        <p:sp>
          <p:nvSpPr>
            <p:cNvPr id="40" name="TextBox 39"/>
            <p:cNvSpPr txBox="1"/>
            <p:nvPr/>
          </p:nvSpPr>
          <p:spPr>
            <a:xfrm>
              <a:off x="7620000" y="1754285"/>
              <a:ext cx="1203215" cy="590931"/>
            </a:xfrm>
            <a:prstGeom prst="rect">
              <a:avLst/>
            </a:prstGeom>
            <a:noFill/>
          </p:spPr>
          <p:txBody>
            <a:bodyPr wrap="none"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black"/>
                  </a:solidFill>
                  <a:effectLst/>
                  <a:uLnTx/>
                  <a:uFillTx/>
                  <a:latin typeface="Calibri"/>
                  <a:ea typeface="+mn-ea"/>
                  <a:cs typeface="+mn-cs"/>
                </a:rPr>
                <a:t>Access</a:t>
              </a:r>
              <a:br>
                <a:rPr kumimoji="0" lang="en-US" sz="2000" b="1" i="1" u="none" strike="noStrike" kern="1200" cap="none" spc="0" normalizeH="0" baseline="0" noProof="0" dirty="0">
                  <a:ln>
                    <a:noFill/>
                  </a:ln>
                  <a:solidFill>
                    <a:prstClr val="black"/>
                  </a:solidFill>
                  <a:effectLst/>
                  <a:uLnTx/>
                  <a:uFillTx/>
                  <a:latin typeface="Calibri"/>
                  <a:ea typeface="+mn-ea"/>
                  <a:cs typeface="+mn-cs"/>
                </a:rPr>
              </a:br>
              <a:r>
                <a:rPr kumimoji="0" lang="en-US" sz="2000" b="1" i="1" u="none" strike="noStrike" kern="1200" cap="none" spc="0" normalizeH="0" baseline="0" noProof="0" dirty="0">
                  <a:ln>
                    <a:noFill/>
                  </a:ln>
                  <a:solidFill>
                    <a:prstClr val="black"/>
                  </a:solidFill>
                  <a:effectLst/>
                  <a:uLnTx/>
                  <a:uFillTx/>
                  <a:latin typeface="Calibri"/>
                  <a:ea typeface="+mn-ea"/>
                  <a:cs typeface="+mn-cs"/>
                </a:rPr>
                <a:t>transistor</a:t>
              </a:r>
            </a:p>
          </p:txBody>
        </p:sp>
        <p:cxnSp>
          <p:nvCxnSpPr>
            <p:cNvPr id="46" name="Straight Connector 45"/>
            <p:cNvCxnSpPr/>
            <p:nvPr/>
          </p:nvCxnSpPr>
          <p:spPr>
            <a:xfrm flipV="1">
              <a:off x="6130603" y="1219200"/>
              <a:ext cx="663899" cy="1209855"/>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6130603" y="2429055"/>
              <a:ext cx="922014" cy="1009421"/>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grpSp>
      <p:pic>
        <p:nvPicPr>
          <p:cNvPr id="54" name="new lock"/>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910494" y="3157894"/>
            <a:ext cx="956906" cy="956906"/>
          </a:xfrm>
          <a:prstGeom prst="rect">
            <a:avLst/>
          </a:prstGeom>
        </p:spPr>
      </p:pic>
      <p:sp>
        <p:nvSpPr>
          <p:cNvPr id="45" name="capa"/>
          <p:cNvSpPr/>
          <p:nvPr/>
        </p:nvSpPr>
        <p:spPr>
          <a:xfrm>
            <a:off x="7760782" y="3744943"/>
            <a:ext cx="393192" cy="237744"/>
          </a:xfrm>
          <a:prstGeom prst="rect">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7" name="leftover charge"/>
          <p:cNvSpPr/>
          <p:nvPr/>
        </p:nvSpPr>
        <p:spPr>
          <a:xfrm>
            <a:off x="7760782" y="3894693"/>
            <a:ext cx="393192" cy="87994"/>
          </a:xfrm>
          <a:prstGeom prst="rect">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8" name="discharge"/>
          <p:cNvGrpSpPr/>
          <p:nvPr/>
        </p:nvGrpSpPr>
        <p:grpSpPr>
          <a:xfrm>
            <a:off x="7036970" y="3494977"/>
            <a:ext cx="1297143" cy="699989"/>
            <a:chOff x="7036970" y="3494977"/>
            <a:chExt cx="1297143" cy="699989"/>
          </a:xfrm>
        </p:grpSpPr>
        <p:sp>
          <p:nvSpPr>
            <p:cNvPr id="15" name="Oval 14"/>
            <p:cNvSpPr/>
            <p:nvPr/>
          </p:nvSpPr>
          <p:spPr>
            <a:xfrm>
              <a:off x="7555314" y="3494977"/>
              <a:ext cx="778799" cy="699989"/>
            </a:xfrm>
            <a:prstGeom prst="ellipse">
              <a:avLst/>
            </a:prstGeom>
            <a:solidFill>
              <a:srgbClr val="FF0000">
                <a:alpha val="10000"/>
              </a:srgbClr>
            </a:solid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 name="Lightning Bolt 16"/>
            <p:cNvSpPr/>
            <p:nvPr/>
          </p:nvSpPr>
          <p:spPr>
            <a:xfrm>
              <a:off x="7036970" y="3691897"/>
              <a:ext cx="463157" cy="488205"/>
            </a:xfrm>
            <a:prstGeom prst="lightningBol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51" name="recharge"/>
          <p:cNvGrpSpPr/>
          <p:nvPr/>
        </p:nvGrpSpPr>
        <p:grpSpPr>
          <a:xfrm>
            <a:off x="7036970" y="3494977"/>
            <a:ext cx="1297143" cy="699989"/>
            <a:chOff x="7036970" y="3494977"/>
            <a:chExt cx="1297143" cy="699989"/>
          </a:xfrm>
        </p:grpSpPr>
        <p:sp>
          <p:nvSpPr>
            <p:cNvPr id="53" name="Oval 52"/>
            <p:cNvSpPr/>
            <p:nvPr/>
          </p:nvSpPr>
          <p:spPr>
            <a:xfrm>
              <a:off x="7555314" y="3494977"/>
              <a:ext cx="778799" cy="699989"/>
            </a:xfrm>
            <a:prstGeom prst="ellipse">
              <a:avLst/>
            </a:prstGeom>
            <a:solidFill>
              <a:srgbClr val="6699FF">
                <a:alpha val="10000"/>
              </a:srgbClr>
            </a:solidFill>
            <a:ln w="57150">
              <a:solidFill>
                <a:srgbClr val="66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5" name="Lightning Bolt 54"/>
            <p:cNvSpPr/>
            <p:nvPr/>
          </p:nvSpPr>
          <p:spPr>
            <a:xfrm>
              <a:off x="7036970" y="3691897"/>
              <a:ext cx="463157" cy="488205"/>
            </a:xfrm>
            <a:prstGeom prst="lightningBolt">
              <a:avLst/>
            </a:prstGeom>
            <a:solidFill>
              <a:srgbClr val="6699FF"/>
            </a:solidFill>
            <a:ln>
              <a:solidFill>
                <a:srgbClr val="66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38" name="refresh penalty"/>
          <p:cNvSpPr txBox="1"/>
          <p:nvPr/>
        </p:nvSpPr>
        <p:spPr>
          <a:xfrm>
            <a:off x="828884" y="4805610"/>
            <a:ext cx="499460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1" u="none" strike="noStrike" kern="1200" cap="none" spc="0" normalizeH="0" baseline="0" noProof="0" dirty="0">
                <a:ln>
                  <a:noFill/>
                </a:ln>
                <a:solidFill>
                  <a:srgbClr val="FF0000"/>
                </a:solidFill>
                <a:effectLst/>
                <a:uLnTx/>
                <a:uFillTx/>
                <a:latin typeface="Calibri"/>
                <a:ea typeface="+mn-ea"/>
                <a:cs typeface="+mn-cs"/>
              </a:rPr>
              <a:t>Refresh delays requests by 100s of ns</a:t>
            </a:r>
          </a:p>
        </p:txBody>
      </p:sp>
      <p:grpSp>
        <p:nvGrpSpPr>
          <p:cNvPr id="3" name="cover"/>
          <p:cNvGrpSpPr/>
          <p:nvPr/>
        </p:nvGrpSpPr>
        <p:grpSpPr>
          <a:xfrm>
            <a:off x="0" y="1295399"/>
            <a:ext cx="9144000" cy="5410201"/>
            <a:chOff x="0" y="1295399"/>
            <a:chExt cx="9144000" cy="5410201"/>
          </a:xfrm>
        </p:grpSpPr>
        <p:sp>
          <p:nvSpPr>
            <p:cNvPr id="48" name="punchline"/>
            <p:cNvSpPr/>
            <p:nvPr/>
          </p:nvSpPr>
          <p:spPr>
            <a:xfrm>
              <a:off x="0" y="1295399"/>
              <a:ext cx="9144000" cy="5410201"/>
            </a:xfrm>
            <a:prstGeom prst="roundRect">
              <a:avLst>
                <a:gd name="adj" fmla="val 0"/>
              </a:avLst>
            </a:prstGeom>
            <a:solidFill>
              <a:srgbClr val="FFFFFF">
                <a:alpha val="7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1" u="none" strike="noStrike" kern="1200" cap="none" spc="0" normalizeH="0" baseline="0" noProof="0" dirty="0">
                <a:ln>
                  <a:noFill/>
                </a:ln>
                <a:solidFill>
                  <a:prstClr val="white"/>
                </a:solidFill>
                <a:effectLst/>
                <a:uLnTx/>
                <a:uFillTx/>
                <a:latin typeface="Calibri"/>
                <a:ea typeface="+mn-ea"/>
                <a:cs typeface="+mn-cs"/>
              </a:endParaRPr>
            </a:p>
          </p:txBody>
        </p:sp>
        <p:sp>
          <p:nvSpPr>
            <p:cNvPr id="16" name="Rectangle 15"/>
            <p:cNvSpPr/>
            <p:nvPr/>
          </p:nvSpPr>
          <p:spPr>
            <a:xfrm rot="21013284">
              <a:off x="205573" y="3564934"/>
              <a:ext cx="8839728" cy="707886"/>
            </a:xfrm>
            <a:prstGeom prst="rect">
              <a:avLst/>
            </a:prstGeom>
            <a:solidFill>
              <a:srgbClr val="FF0000"/>
            </a:solid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0" i="1" u="none" strike="noStrike" kern="1200" cap="none" spc="0" normalizeH="0" baseline="0" noProof="0" dirty="0">
                  <a:ln>
                    <a:noFill/>
                  </a:ln>
                  <a:solidFill>
                    <a:prstClr val="white"/>
                  </a:solidFill>
                  <a:effectLst/>
                  <a:uLnTx/>
                  <a:uFillTx/>
                  <a:latin typeface="Calibri"/>
                  <a:ea typeface="+mn-ea"/>
                  <a:cs typeface="+mn-cs"/>
                </a:rPr>
                <a:t>Refresh interferes with memory accesses</a:t>
              </a:r>
            </a:p>
          </p:txBody>
        </p:sp>
      </p:grpSp>
    </p:spTree>
    <p:extLst>
      <p:ext uri="{BB962C8B-B14F-4D97-AF65-F5344CB8AC3E}">
        <p14:creationId xmlns:p14="http://schemas.microsoft.com/office/powerpoint/2010/main" val="58759503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2"/>
                                        </p:tgtEl>
                                        <p:attrNameLst>
                                          <p:attrName>style.visibility</p:attrName>
                                        </p:attrNameLst>
                                      </p:cBhvr>
                                      <p:to>
                                        <p:strVal val="visible"/>
                                      </p:to>
                                    </p:set>
                                  </p:childTnLst>
                                </p:cTn>
                              </p:par>
                              <p:par>
                                <p:cTn id="7" presetID="1" presetClass="entr" presetSubtype="0" fill="hold" grpId="0" nodeType="withEffect">
                                  <p:stCondLst>
                                    <p:cond delay="2890"/>
                                  </p:stCondLst>
                                  <p:childTnLst>
                                    <p:set>
                                      <p:cBhvr>
                                        <p:cTn id="8" dur="1" fill="hold">
                                          <p:stCondLst>
                                            <p:cond delay="0"/>
                                          </p:stCondLst>
                                        </p:cTn>
                                        <p:tgtEl>
                                          <p:spTgt spid="4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7"/>
                                        </p:tgtEl>
                                        <p:attrNameLst>
                                          <p:attrName>style.visibility</p:attrName>
                                        </p:attrNameLst>
                                      </p:cBhvr>
                                      <p:to>
                                        <p:strVal val="visible"/>
                                      </p:to>
                                    </p:set>
                                  </p:childTnLst>
                                </p:cTn>
                              </p:par>
                              <p:par>
                                <p:cTn id="15" presetID="22" presetClass="exit" presetSubtype="1" fill="hold" grpId="1" nodeType="withEffect">
                                  <p:stCondLst>
                                    <p:cond delay="700"/>
                                  </p:stCondLst>
                                  <p:childTnLst>
                                    <p:animEffect transition="out" filter="wipe(up)">
                                      <p:cBhvr>
                                        <p:cTn id="16" dur="3300"/>
                                        <p:tgtEl>
                                          <p:spTgt spid="45"/>
                                        </p:tgtEl>
                                      </p:cBhvr>
                                    </p:animEffect>
                                    <p:set>
                                      <p:cBhvr>
                                        <p:cTn id="17" dur="1" fill="hold">
                                          <p:stCondLst>
                                            <p:cond delay="3299"/>
                                          </p:stCondLst>
                                        </p:cTn>
                                        <p:tgtEl>
                                          <p:spTgt spid="45"/>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2" nodeType="clickEffect">
                                  <p:stCondLst>
                                    <p:cond delay="0"/>
                                  </p:stCondLst>
                                  <p:childTnLst>
                                    <p:set>
                                      <p:cBhvr>
                                        <p:cTn id="21" dur="1" fill="hold">
                                          <p:stCondLst>
                                            <p:cond delay="0"/>
                                          </p:stCondLst>
                                        </p:cTn>
                                        <p:tgtEl>
                                          <p:spTgt spid="14"/>
                                        </p:tgtEl>
                                        <p:attrNameLst>
                                          <p:attrName>style.visibility</p:attrName>
                                        </p:attrNameLst>
                                      </p:cBhvr>
                                      <p:to>
                                        <p:strVal val="visible"/>
                                      </p:to>
                                    </p:set>
                                  </p:childTnLst>
                                </p:cTn>
                              </p:par>
                              <p:par>
                                <p:cTn id="22" presetID="42" presetClass="path" presetSubtype="0" accel="50000" decel="50000" fill="hold" grpId="0" nodeType="withEffect">
                                  <p:stCondLst>
                                    <p:cond delay="0"/>
                                  </p:stCondLst>
                                  <p:childTnLst>
                                    <p:animMotion origin="layout" path="M 1.66667E-6 1.85185E-6 L 0.28646 -0.00232 " pathEditMode="relative" rAng="0" ptsTypes="AA">
                                      <p:cBhvr>
                                        <p:cTn id="23" dur="2000" fill="hold"/>
                                        <p:tgtEl>
                                          <p:spTgt spid="14"/>
                                        </p:tgtEl>
                                        <p:attrNameLst>
                                          <p:attrName>ppt_x</p:attrName>
                                          <p:attrName>ppt_y</p:attrName>
                                        </p:attrNameLst>
                                      </p:cBhvr>
                                      <p:rCtr x="14323" y="-116"/>
                                    </p:animMotion>
                                  </p:childTnLst>
                                </p:cTn>
                              </p:par>
                              <p:par>
                                <p:cTn id="24" presetID="1" presetClass="exit" presetSubtype="0" fill="hold" grpId="1" nodeType="withEffect">
                                  <p:stCondLst>
                                    <p:cond delay="2000"/>
                                  </p:stCondLst>
                                  <p:childTnLst>
                                    <p:set>
                                      <p:cBhvr>
                                        <p:cTn id="25" dur="1" fill="hold">
                                          <p:stCondLst>
                                            <p:cond delay="0"/>
                                          </p:stCondLst>
                                        </p:cTn>
                                        <p:tgtEl>
                                          <p:spTgt spid="14"/>
                                        </p:tgtEl>
                                        <p:attrNameLst>
                                          <p:attrName>style.visibility</p:attrName>
                                        </p:attrNameLst>
                                      </p:cBhvr>
                                      <p:to>
                                        <p:strVal val="hidden"/>
                                      </p:to>
                                    </p:set>
                                  </p:childTnLst>
                                </p:cTn>
                              </p:par>
                              <p:par>
                                <p:cTn id="26" presetID="1" presetClass="emph" presetSubtype="2" fill="hold" nodeType="withEffect">
                                  <p:stCondLst>
                                    <p:cond delay="2000"/>
                                  </p:stCondLst>
                                  <p:childTnLst>
                                    <p:animClr clrSpc="rgb" dir="cw">
                                      <p:cBhvr>
                                        <p:cTn id="27" dur="2000" fill="hold"/>
                                        <p:tgtEl>
                                          <p:spTgt spid="11"/>
                                        </p:tgtEl>
                                        <p:attrNameLst>
                                          <p:attrName>fillcolor</p:attrName>
                                        </p:attrNameLst>
                                      </p:cBhvr>
                                      <p:to>
                                        <a:schemeClr val="accent2"/>
                                      </p:to>
                                    </p:animClr>
                                    <p:set>
                                      <p:cBhvr>
                                        <p:cTn id="28" dur="2000" fill="hold"/>
                                        <p:tgtEl>
                                          <p:spTgt spid="11"/>
                                        </p:tgtEl>
                                        <p:attrNameLst>
                                          <p:attrName>fill.type</p:attrName>
                                        </p:attrNameLst>
                                      </p:cBhvr>
                                      <p:to>
                                        <p:strVal val="solid"/>
                                      </p:to>
                                    </p:set>
                                    <p:set>
                                      <p:cBhvr>
                                        <p:cTn id="29" dur="2000" fill="hold"/>
                                        <p:tgtEl>
                                          <p:spTgt spid="11"/>
                                        </p:tgtEl>
                                        <p:attrNameLst>
                                          <p:attrName>fill.on</p:attrName>
                                        </p:attrNameLst>
                                      </p:cBhvr>
                                      <p:to>
                                        <p:strVal val="true"/>
                                      </p:to>
                                    </p:set>
                                  </p:childTnLst>
                                </p:cTn>
                              </p:par>
                              <p:par>
                                <p:cTn id="30" presetID="1" presetClass="entr" presetSubtype="0" fill="hold" nodeType="withEffect">
                                  <p:stCondLst>
                                    <p:cond delay="3900"/>
                                  </p:stCondLst>
                                  <p:childTnLst>
                                    <p:set>
                                      <p:cBhvr>
                                        <p:cTn id="31" dur="1" fill="hold">
                                          <p:stCondLst>
                                            <p:cond delay="0"/>
                                          </p:stCondLst>
                                        </p:cTn>
                                        <p:tgtEl>
                                          <p:spTgt spid="54"/>
                                        </p:tgtEl>
                                        <p:attrNameLst>
                                          <p:attrName>style.visibility</p:attrName>
                                        </p:attrNameLst>
                                      </p:cBhvr>
                                      <p:to>
                                        <p:strVal val="visible"/>
                                      </p:to>
                                    </p:set>
                                  </p:childTnLst>
                                </p:cTn>
                              </p:par>
                              <p:par>
                                <p:cTn id="32" presetID="22" presetClass="entr" presetSubtype="4" fill="hold" grpId="2" nodeType="withEffect">
                                  <p:stCondLst>
                                    <p:cond delay="3900"/>
                                  </p:stCondLst>
                                  <p:childTnLst>
                                    <p:set>
                                      <p:cBhvr>
                                        <p:cTn id="33" dur="1" fill="hold">
                                          <p:stCondLst>
                                            <p:cond delay="0"/>
                                          </p:stCondLst>
                                        </p:cTn>
                                        <p:tgtEl>
                                          <p:spTgt spid="45"/>
                                        </p:tgtEl>
                                        <p:attrNameLst>
                                          <p:attrName>style.visibility</p:attrName>
                                        </p:attrNameLst>
                                      </p:cBhvr>
                                      <p:to>
                                        <p:strVal val="visible"/>
                                      </p:to>
                                    </p:set>
                                    <p:animEffect transition="in" filter="wipe(down)">
                                      <p:cBhvr>
                                        <p:cTn id="34" dur="4000"/>
                                        <p:tgtEl>
                                          <p:spTgt spid="45"/>
                                        </p:tgtEl>
                                      </p:cBhvr>
                                    </p:animEffect>
                                  </p:childTnLst>
                                </p:cTn>
                              </p:par>
                              <p:par>
                                <p:cTn id="35" presetID="1" presetClass="exit" presetSubtype="0" fill="hold" nodeType="withEffect">
                                  <p:stCondLst>
                                    <p:cond delay="2100"/>
                                  </p:stCondLst>
                                  <p:childTnLst>
                                    <p:set>
                                      <p:cBhvr>
                                        <p:cTn id="36" dur="1" fill="hold">
                                          <p:stCondLst>
                                            <p:cond delay="0"/>
                                          </p:stCondLst>
                                        </p:cTn>
                                        <p:tgtEl>
                                          <p:spTgt spid="18"/>
                                        </p:tgtEl>
                                        <p:attrNameLst>
                                          <p:attrName>style.visibility</p:attrName>
                                        </p:attrNameLst>
                                      </p:cBhvr>
                                      <p:to>
                                        <p:strVal val="hidden"/>
                                      </p:to>
                                    </p:set>
                                  </p:childTnLst>
                                </p:cTn>
                              </p:par>
                              <p:par>
                                <p:cTn id="37" presetID="1" presetClass="entr" presetSubtype="0" fill="hold" nodeType="withEffect">
                                  <p:stCondLst>
                                    <p:cond delay="2100"/>
                                  </p:stCondLst>
                                  <p:childTnLst>
                                    <p:set>
                                      <p:cBhvr>
                                        <p:cTn id="38" dur="1" fill="hold">
                                          <p:stCondLst>
                                            <p:cond delay="0"/>
                                          </p:stCondLst>
                                        </p:cTn>
                                        <p:tgtEl>
                                          <p:spTgt spid="51"/>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41"/>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10"/>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38"/>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xit" presetSubtype="0" fill="hold" nodeType="clickEffect">
                                  <p:stCondLst>
                                    <p:cond delay="0"/>
                                  </p:stCondLst>
                                  <p:childTnLst>
                                    <p:set>
                                      <p:cBhvr>
                                        <p:cTn id="50" dur="1" fill="hold">
                                          <p:stCondLst>
                                            <p:cond delay="0"/>
                                          </p:stCondLst>
                                        </p:cTn>
                                        <p:tgtEl>
                                          <p:spTgt spid="54"/>
                                        </p:tgtEl>
                                        <p:attrNameLst>
                                          <p:attrName>style.visibility</p:attrName>
                                        </p:attrNameLst>
                                      </p:cBhvr>
                                      <p:to>
                                        <p:strVal val="hidden"/>
                                      </p:to>
                                    </p:set>
                                  </p:childTnLst>
                                </p:cTn>
                              </p:par>
                              <p:par>
                                <p:cTn id="51" presetID="1" presetClass="emph" presetSubtype="2" fill="hold" nodeType="withEffect">
                                  <p:stCondLst>
                                    <p:cond delay="0"/>
                                  </p:stCondLst>
                                  <p:childTnLst>
                                    <p:animClr clrSpc="rgb" dir="cw">
                                      <p:cBhvr>
                                        <p:cTn id="52" dur="100" fill="hold"/>
                                        <p:tgtEl>
                                          <p:spTgt spid="11"/>
                                        </p:tgtEl>
                                        <p:attrNameLst>
                                          <p:attrName>fillcolor</p:attrName>
                                        </p:attrNameLst>
                                      </p:cBhvr>
                                      <p:to>
                                        <a:schemeClr val="bg1"/>
                                      </p:to>
                                    </p:animClr>
                                    <p:set>
                                      <p:cBhvr>
                                        <p:cTn id="53" dur="100" fill="hold"/>
                                        <p:tgtEl>
                                          <p:spTgt spid="11"/>
                                        </p:tgtEl>
                                        <p:attrNameLst>
                                          <p:attrName>fill.type</p:attrName>
                                        </p:attrNameLst>
                                      </p:cBhvr>
                                      <p:to>
                                        <p:strVal val="solid"/>
                                      </p:to>
                                    </p:set>
                                    <p:set>
                                      <p:cBhvr>
                                        <p:cTn id="54" dur="100" fill="hold"/>
                                        <p:tgtEl>
                                          <p:spTgt spid="11"/>
                                        </p:tgtEl>
                                        <p:attrNameLst>
                                          <p:attrName>fill.on</p:attrName>
                                        </p:attrNameLst>
                                      </p:cBhvr>
                                      <p:to>
                                        <p:strVal val="true"/>
                                      </p:to>
                                    </p:set>
                                  </p:childTnLst>
                                </p:cTn>
                              </p:par>
                              <p:par>
                                <p:cTn id="55" presetID="1" presetClass="exit" presetSubtype="0" fill="hold" nodeType="withEffect">
                                  <p:stCondLst>
                                    <p:cond delay="750"/>
                                  </p:stCondLst>
                                  <p:childTnLst>
                                    <p:set>
                                      <p:cBhvr>
                                        <p:cTn id="56" dur="1" fill="hold">
                                          <p:stCondLst>
                                            <p:cond delay="0"/>
                                          </p:stCondLst>
                                        </p:cTn>
                                        <p:tgtEl>
                                          <p:spTgt spid="10"/>
                                        </p:tgtEl>
                                        <p:attrNameLst>
                                          <p:attrName>style.visibility</p:attrName>
                                        </p:attrNameLst>
                                      </p:cBhvr>
                                      <p:to>
                                        <p:strVal val="hidden"/>
                                      </p:to>
                                    </p:set>
                                  </p:childTnLst>
                                </p:cTn>
                              </p:par>
                              <p:par>
                                <p:cTn id="57" presetID="1" presetClass="exit" presetSubtype="0" fill="hold" grpId="1" nodeType="withEffect">
                                  <p:stCondLst>
                                    <p:cond delay="750"/>
                                  </p:stCondLst>
                                  <p:childTnLst>
                                    <p:set>
                                      <p:cBhvr>
                                        <p:cTn id="58" dur="1" fill="hold">
                                          <p:stCondLst>
                                            <p:cond delay="0"/>
                                          </p:stCondLst>
                                        </p:cTn>
                                        <p:tgtEl>
                                          <p:spTgt spid="38"/>
                                        </p:tgtEl>
                                        <p:attrNameLst>
                                          <p:attrName>style.visibility</p:attrName>
                                        </p:attrNameLst>
                                      </p:cBhvr>
                                      <p:to>
                                        <p:strVal val="hidden"/>
                                      </p:to>
                                    </p:set>
                                  </p:childTnLst>
                                </p:cTn>
                              </p:par>
                            </p:childTnLst>
                          </p:cTn>
                        </p:par>
                      </p:childTnLst>
                    </p:cTn>
                  </p:par>
                  <p:par>
                    <p:cTn id="59" fill="hold">
                      <p:stCondLst>
                        <p:cond delay="indefinite"/>
                      </p:stCondLst>
                      <p:childTnLst>
                        <p:par>
                          <p:cTn id="60" fill="hold">
                            <p:stCondLst>
                              <p:cond delay="0"/>
                            </p:stCondLst>
                            <p:childTnLst>
                              <p:par>
                                <p:cTn id="61" presetID="42" presetClass="path" presetSubtype="0" accel="50000" decel="50000" fill="hold" grpId="1" nodeType="clickEffect">
                                  <p:stCondLst>
                                    <p:cond delay="0"/>
                                  </p:stCondLst>
                                  <p:childTnLst>
                                    <p:animMotion origin="layout" path="M -8.33333E-7 -2.96296E-6 L 0.28906 0.00023 " pathEditMode="relative" rAng="0" ptsTypes="AA">
                                      <p:cBhvr>
                                        <p:cTn id="62" dur="2000" fill="hold"/>
                                        <p:tgtEl>
                                          <p:spTgt spid="41"/>
                                        </p:tgtEl>
                                        <p:attrNameLst>
                                          <p:attrName>ppt_x</p:attrName>
                                          <p:attrName>ppt_y</p:attrName>
                                        </p:attrNameLst>
                                      </p:cBhvr>
                                      <p:rCtr x="14444" y="0"/>
                                    </p:animMotion>
                                  </p:childTnLst>
                                </p:cTn>
                              </p:par>
                              <p:par>
                                <p:cTn id="63" presetID="1" presetClass="exit" presetSubtype="0" fill="hold" grpId="2" nodeType="withEffect">
                                  <p:stCondLst>
                                    <p:cond delay="2000"/>
                                  </p:stCondLst>
                                  <p:childTnLst>
                                    <p:set>
                                      <p:cBhvr>
                                        <p:cTn id="64" dur="1" fill="hold">
                                          <p:stCondLst>
                                            <p:cond delay="0"/>
                                          </p:stCondLst>
                                        </p:cTn>
                                        <p:tgtEl>
                                          <p:spTgt spid="41"/>
                                        </p:tgtEl>
                                        <p:attrNameLst>
                                          <p:attrName>style.visibility</p:attrName>
                                        </p:attrNameLst>
                                      </p:cBhvr>
                                      <p:to>
                                        <p:strVal val="hidden"/>
                                      </p:to>
                                    </p:set>
                                  </p:childTnLst>
                                </p:cTn>
                              </p:par>
                              <p:par>
                                <p:cTn id="65" presetID="1" presetClass="entr" presetSubtype="0" fill="hold" grpId="2" nodeType="withEffect">
                                  <p:stCondLst>
                                    <p:cond delay="2000"/>
                                  </p:stCondLst>
                                  <p:childTnLst>
                                    <p:set>
                                      <p:cBhvr>
                                        <p:cTn id="66" dur="1" fill="hold">
                                          <p:stCondLst>
                                            <p:cond delay="0"/>
                                          </p:stCondLst>
                                        </p:cTn>
                                        <p:tgtEl>
                                          <p:spTgt spid="44"/>
                                        </p:tgtEl>
                                        <p:attrNameLst>
                                          <p:attrName>style.visibility</p:attrName>
                                        </p:attrNameLst>
                                      </p:cBhvr>
                                      <p:to>
                                        <p:strVal val="visible"/>
                                      </p:to>
                                    </p:set>
                                  </p:childTnLst>
                                </p:cTn>
                              </p:par>
                              <p:par>
                                <p:cTn id="67" presetID="1" presetClass="entr" presetSubtype="0" fill="hold" grpId="0" nodeType="withEffect">
                                  <p:stCondLst>
                                    <p:cond delay="2000"/>
                                  </p:stCondLst>
                                  <p:childTnLst>
                                    <p:set>
                                      <p:cBhvr>
                                        <p:cTn id="68" dur="1" fill="hold">
                                          <p:stCondLst>
                                            <p:cond delay="0"/>
                                          </p:stCondLst>
                                        </p:cTn>
                                        <p:tgtEl>
                                          <p:spTgt spid="44"/>
                                        </p:tgtEl>
                                        <p:attrNameLst>
                                          <p:attrName>style.visibility</p:attrName>
                                        </p:attrNameLst>
                                      </p:cBhvr>
                                      <p:to>
                                        <p:strVal val="visible"/>
                                      </p:to>
                                    </p:set>
                                  </p:childTnLst>
                                </p:cTn>
                              </p:par>
                              <p:par>
                                <p:cTn id="69" presetID="42" presetClass="path" presetSubtype="0" accel="50000" decel="50000" fill="hold" grpId="1" nodeType="withEffect">
                                  <p:stCondLst>
                                    <p:cond delay="2000"/>
                                  </p:stCondLst>
                                  <p:childTnLst>
                                    <p:animMotion origin="layout" path="M -3.88889E-6 3.7037E-7 L -0.30243 3.7037E-7 " pathEditMode="relative" rAng="0" ptsTypes="AA">
                                      <p:cBhvr>
                                        <p:cTn id="70" dur="2000" fill="hold"/>
                                        <p:tgtEl>
                                          <p:spTgt spid="44"/>
                                        </p:tgtEl>
                                        <p:attrNameLst>
                                          <p:attrName>ppt_x</p:attrName>
                                          <p:attrName>ppt_y</p:attrName>
                                        </p:attrNameLst>
                                      </p:cBhvr>
                                      <p:rCtr x="-15122" y="0"/>
                                    </p:animMotion>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nodeType="clickEffect">
                                  <p:stCondLst>
                                    <p:cond delay="0"/>
                                  </p:stCondLst>
                                  <p:childTnLst>
                                    <p:set>
                                      <p:cBhvr>
                                        <p:cTn id="74"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4" grpId="1" animBg="1"/>
      <p:bldP spid="14" grpId="2" animBg="1"/>
      <p:bldP spid="41" grpId="0" animBg="1"/>
      <p:bldP spid="41" grpId="1" animBg="1"/>
      <p:bldP spid="41" grpId="2" animBg="1"/>
      <p:bldP spid="44" grpId="0" animBg="1"/>
      <p:bldP spid="44" grpId="1" animBg="1"/>
      <p:bldP spid="44" grpId="2" animBg="1"/>
      <p:bldP spid="45" grpId="0" animBg="1"/>
      <p:bldP spid="45" grpId="1" animBg="1"/>
      <p:bldP spid="45" grpId="2" animBg="1"/>
      <p:bldP spid="47" grpId="0" animBg="1"/>
      <p:bldP spid="38" grpId="0"/>
      <p:bldP spid="38" grpId="1"/>
    </p:bldLst>
  </p:timing>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6" name="Group 165"/>
          <p:cNvGrpSpPr/>
          <p:nvPr/>
        </p:nvGrpSpPr>
        <p:grpSpPr>
          <a:xfrm>
            <a:off x="304800" y="3886200"/>
            <a:ext cx="6058069" cy="2290172"/>
            <a:chOff x="304800" y="3886200"/>
            <a:chExt cx="6058069" cy="2290172"/>
          </a:xfrm>
        </p:grpSpPr>
        <p:sp>
          <p:nvSpPr>
            <p:cNvPr id="101" name="TextBox 100"/>
            <p:cNvSpPr txBox="1"/>
            <p:nvPr/>
          </p:nvSpPr>
          <p:spPr>
            <a:xfrm>
              <a:off x="4547448" y="4614704"/>
              <a:ext cx="71147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Time</a:t>
              </a:r>
            </a:p>
          </p:txBody>
        </p:sp>
        <p:grpSp>
          <p:nvGrpSpPr>
            <p:cNvPr id="165" name="Group 164"/>
            <p:cNvGrpSpPr/>
            <p:nvPr/>
          </p:nvGrpSpPr>
          <p:grpSpPr>
            <a:xfrm>
              <a:off x="304800" y="3886200"/>
              <a:ext cx="6058069" cy="2290172"/>
              <a:chOff x="304800" y="3886200"/>
              <a:chExt cx="6058069" cy="2290172"/>
            </a:xfrm>
          </p:grpSpPr>
          <p:sp>
            <p:nvSpPr>
              <p:cNvPr id="59" name="TextBox 58"/>
              <p:cNvSpPr txBox="1"/>
              <p:nvPr/>
            </p:nvSpPr>
            <p:spPr>
              <a:xfrm>
                <a:off x="304800" y="3886200"/>
                <a:ext cx="6058069"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rPr>
                  <a:t>Per-bank refresh </a:t>
                </a:r>
                <a:r>
                  <a:rPr kumimoji="0" lang="en-US" sz="2400" b="0" i="0" u="none" strike="noStrike" kern="1200" cap="none" spc="0" normalizeH="0" baseline="0" noProof="0" dirty="0">
                    <a:ln>
                      <a:noFill/>
                    </a:ln>
                    <a:solidFill>
                      <a:prstClr val="black"/>
                    </a:solidFill>
                    <a:effectLst/>
                    <a:uLnTx/>
                    <a:uFillTx/>
                    <a:latin typeface="Calibri"/>
                    <a:ea typeface="+mn-ea"/>
                    <a:cs typeface="+mn-cs"/>
                  </a:rPr>
                  <a:t>in mobile DRAM (</a:t>
                </a:r>
                <a:r>
                  <a:rPr kumimoji="0" lang="en-US" sz="2400" b="0" i="0" u="none" strike="noStrike" kern="1200" cap="none" spc="0" normalizeH="0" baseline="0" noProof="0" dirty="0" err="1">
                    <a:ln>
                      <a:noFill/>
                    </a:ln>
                    <a:solidFill>
                      <a:prstClr val="black"/>
                    </a:solidFill>
                    <a:effectLst/>
                    <a:uLnTx/>
                    <a:uFillTx/>
                    <a:latin typeface="Calibri"/>
                    <a:ea typeface="+mn-ea"/>
                    <a:cs typeface="+mn-cs"/>
                  </a:rPr>
                  <a:t>LPDDRx</a:t>
                </a:r>
                <a:r>
                  <a:rPr kumimoji="0" lang="en-US" sz="2400" b="0" i="0" u="none" strike="noStrike" kern="1200" cap="none" spc="0" normalizeH="0" baseline="0" noProof="0" dirty="0">
                    <a:ln>
                      <a:noFill/>
                    </a:ln>
                    <a:solidFill>
                      <a:prstClr val="black"/>
                    </a:solidFill>
                    <a:effectLst/>
                    <a:uLnTx/>
                    <a:uFillTx/>
                    <a:latin typeface="Calibri"/>
                    <a:ea typeface="+mn-ea"/>
                    <a:cs typeface="+mn-cs"/>
                  </a:rPr>
                  <a:t>)</a:t>
                </a:r>
              </a:p>
            </p:txBody>
          </p:sp>
          <p:cxnSp>
            <p:nvCxnSpPr>
              <p:cNvPr id="103" name="timeline"/>
              <p:cNvCxnSpPr/>
              <p:nvPr/>
            </p:nvCxnSpPr>
            <p:spPr>
              <a:xfrm flipV="1">
                <a:off x="534524" y="4825488"/>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23" name="timeline"/>
              <p:cNvCxnSpPr/>
              <p:nvPr/>
            </p:nvCxnSpPr>
            <p:spPr>
              <a:xfrm flipV="1">
                <a:off x="534524" y="5699229"/>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27" name="timeline"/>
              <p:cNvCxnSpPr/>
              <p:nvPr/>
            </p:nvCxnSpPr>
            <p:spPr>
              <a:xfrm flipV="1">
                <a:off x="534524" y="6168423"/>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58" name="timeline"/>
              <p:cNvCxnSpPr/>
              <p:nvPr/>
            </p:nvCxnSpPr>
            <p:spPr>
              <a:xfrm flipV="1">
                <a:off x="533400" y="5249851"/>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grpSp>
      <p:sp>
        <p:nvSpPr>
          <p:cNvPr id="2" name="Title 1"/>
          <p:cNvSpPr>
            <a:spLocks noGrp="1"/>
          </p:cNvSpPr>
          <p:nvPr>
            <p:ph type="title"/>
          </p:nvPr>
        </p:nvSpPr>
        <p:spPr/>
        <p:txBody>
          <a:bodyPr/>
          <a:lstStyle/>
          <a:p>
            <a:r>
              <a:rPr lang="en-US" dirty="0"/>
              <a:t>Existing Refresh Modes</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F32364-6BA0-48AA-B029-3ED2192016F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381</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
        <p:nvSpPr>
          <p:cNvPr id="7" name="TextBox 6"/>
          <p:cNvSpPr txBox="1"/>
          <p:nvPr/>
        </p:nvSpPr>
        <p:spPr>
          <a:xfrm>
            <a:off x="4546324" y="1905000"/>
            <a:ext cx="71147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Time</a:t>
            </a:r>
          </a:p>
        </p:txBody>
      </p:sp>
      <p:cxnSp>
        <p:nvCxnSpPr>
          <p:cNvPr id="5" name="timeline"/>
          <p:cNvCxnSpPr/>
          <p:nvPr/>
        </p:nvCxnSpPr>
        <p:spPr>
          <a:xfrm flipV="1">
            <a:off x="533400" y="2115784"/>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304800" y="1219200"/>
            <a:ext cx="6365845"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rPr>
              <a:t>All-bank refresh </a:t>
            </a:r>
            <a:r>
              <a:rPr kumimoji="0" lang="en-US" sz="2400" b="0" i="0" u="none" strike="noStrike" kern="1200" cap="none" spc="0" normalizeH="0" baseline="0" noProof="0" dirty="0">
                <a:ln>
                  <a:noFill/>
                </a:ln>
                <a:solidFill>
                  <a:prstClr val="black"/>
                </a:solidFill>
                <a:effectLst/>
                <a:uLnTx/>
                <a:uFillTx/>
                <a:latin typeface="Calibri"/>
                <a:ea typeface="+mn-ea"/>
                <a:cs typeface="+mn-cs"/>
              </a:rPr>
              <a:t>in commodity DRAM (</a:t>
            </a:r>
            <a:r>
              <a:rPr kumimoji="0" lang="en-US" sz="2400" b="0" i="0" u="none" strike="noStrike" kern="1200" cap="none" spc="0" normalizeH="0" baseline="0" noProof="0" dirty="0" err="1">
                <a:ln>
                  <a:noFill/>
                </a:ln>
                <a:solidFill>
                  <a:prstClr val="black"/>
                </a:solidFill>
                <a:effectLst/>
                <a:uLnTx/>
                <a:uFillTx/>
                <a:latin typeface="Calibri"/>
                <a:ea typeface="+mn-ea"/>
                <a:cs typeface="+mn-cs"/>
              </a:rPr>
              <a:t>DDRx</a:t>
            </a:r>
            <a:r>
              <a:rPr kumimoji="0" lang="en-US" sz="2400" b="0" i="0" u="none" strike="noStrike" kern="1200" cap="none" spc="0" normalizeH="0" baseline="0" noProof="0" dirty="0">
                <a:ln>
                  <a:noFill/>
                </a:ln>
                <a:solidFill>
                  <a:prstClr val="black"/>
                </a:solidFill>
                <a:effectLst/>
                <a:uLnTx/>
                <a:uFillTx/>
                <a:latin typeface="Calibri"/>
                <a:ea typeface="+mn-ea"/>
                <a:cs typeface="+mn-cs"/>
              </a:rPr>
              <a:t>)</a:t>
            </a:r>
          </a:p>
        </p:txBody>
      </p:sp>
      <p:sp>
        <p:nvSpPr>
          <p:cNvPr id="38" name="DRAM"/>
          <p:cNvSpPr/>
          <p:nvPr/>
        </p:nvSpPr>
        <p:spPr>
          <a:xfrm>
            <a:off x="5332877" y="1842572"/>
            <a:ext cx="3277723" cy="175484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1" u="none" strike="noStrike" kern="1200" cap="none" spc="0" normalizeH="0" baseline="0" noProof="0" dirty="0">
              <a:ln>
                <a:noFill/>
              </a:ln>
              <a:solidFill>
                <a:prstClr val="black"/>
              </a:solidFill>
              <a:effectLst/>
              <a:uLnTx/>
              <a:uFillTx/>
              <a:latin typeface="Calibri"/>
              <a:ea typeface="+mn-ea"/>
              <a:cs typeface="+mn-cs"/>
            </a:endParaRPr>
          </a:p>
        </p:txBody>
      </p:sp>
      <p:sp>
        <p:nvSpPr>
          <p:cNvPr id="39" name="DRAM"/>
          <p:cNvSpPr/>
          <p:nvPr/>
        </p:nvSpPr>
        <p:spPr>
          <a:xfrm>
            <a:off x="5332877" y="1842572"/>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Bank 7</a:t>
            </a:r>
          </a:p>
        </p:txBody>
      </p:sp>
      <p:sp>
        <p:nvSpPr>
          <p:cNvPr id="40" name="DRAM"/>
          <p:cNvSpPr/>
          <p:nvPr/>
        </p:nvSpPr>
        <p:spPr>
          <a:xfrm>
            <a:off x="5332875" y="2281081"/>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1" u="none" strike="noStrike" kern="1200" cap="none" spc="0" normalizeH="0" baseline="0" noProof="0" dirty="0">
              <a:ln>
                <a:noFill/>
              </a:ln>
              <a:solidFill>
                <a:prstClr val="black"/>
              </a:solidFill>
              <a:effectLst/>
              <a:uLnTx/>
              <a:uFillTx/>
              <a:latin typeface="Calibri"/>
              <a:ea typeface="+mn-ea"/>
              <a:cs typeface="+mn-cs"/>
            </a:endParaRPr>
          </a:p>
        </p:txBody>
      </p:sp>
      <p:sp>
        <p:nvSpPr>
          <p:cNvPr id="41" name="DRAM"/>
          <p:cNvSpPr/>
          <p:nvPr/>
        </p:nvSpPr>
        <p:spPr>
          <a:xfrm>
            <a:off x="5332876" y="271959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Bank 1</a:t>
            </a:r>
          </a:p>
        </p:txBody>
      </p:sp>
      <p:sp>
        <p:nvSpPr>
          <p:cNvPr id="42" name="DRAM"/>
          <p:cNvSpPr/>
          <p:nvPr/>
        </p:nvSpPr>
        <p:spPr>
          <a:xfrm>
            <a:off x="5332876" y="3157696"/>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Bank 0</a:t>
            </a:r>
          </a:p>
        </p:txBody>
      </p:sp>
      <p:sp>
        <p:nvSpPr>
          <p:cNvPr id="43" name="TextBox 42"/>
          <p:cNvSpPr txBox="1"/>
          <p:nvPr/>
        </p:nvSpPr>
        <p:spPr>
          <a:xfrm rot="5400000">
            <a:off x="6772803" y="2269503"/>
            <a:ext cx="39786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a:t>
            </a:r>
          </a:p>
        </p:txBody>
      </p:sp>
      <p:grpSp>
        <p:nvGrpSpPr>
          <p:cNvPr id="6" name="Group 5"/>
          <p:cNvGrpSpPr/>
          <p:nvPr/>
        </p:nvGrpSpPr>
        <p:grpSpPr>
          <a:xfrm>
            <a:off x="5332874" y="1828800"/>
            <a:ext cx="3277723" cy="1769207"/>
            <a:chOff x="5332874" y="1828800"/>
            <a:chExt cx="3277723" cy="1769207"/>
          </a:xfrm>
        </p:grpSpPr>
        <p:sp>
          <p:nvSpPr>
            <p:cNvPr id="47" name="DRAM"/>
            <p:cNvSpPr/>
            <p:nvPr/>
          </p:nvSpPr>
          <p:spPr>
            <a:xfrm>
              <a:off x="5332874" y="1828800"/>
              <a:ext cx="3277723" cy="1769207"/>
            </a:xfrm>
            <a:prstGeom prst="roundRect">
              <a:avLst>
                <a:gd name="adj" fmla="val 988"/>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1" u="none" strike="noStrike" kern="1200" cap="none" spc="0" normalizeH="0" baseline="0" noProof="0" dirty="0">
                <a:ln>
                  <a:noFill/>
                </a:ln>
                <a:solidFill>
                  <a:prstClr val="black"/>
                </a:solidFill>
                <a:effectLst/>
                <a:uLnTx/>
                <a:uFillTx/>
                <a:latin typeface="Calibri"/>
                <a:ea typeface="+mn-ea"/>
                <a:cs typeface="+mn-cs"/>
              </a:endParaRPr>
            </a:p>
          </p:txBody>
        </p:sp>
        <p:pic>
          <p:nvPicPr>
            <p:cNvPr id="56" name="new lock"/>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620000" y="2209800"/>
              <a:ext cx="989474" cy="989474"/>
            </a:xfrm>
            <a:prstGeom prst="rect">
              <a:avLst/>
            </a:prstGeom>
          </p:spPr>
        </p:pic>
      </p:grpSp>
      <p:cxnSp>
        <p:nvCxnSpPr>
          <p:cNvPr id="58" name="Straight Connector 57"/>
          <p:cNvCxnSpPr/>
          <p:nvPr/>
        </p:nvCxnSpPr>
        <p:spPr>
          <a:xfrm>
            <a:off x="0" y="3810000"/>
            <a:ext cx="9144000" cy="0"/>
          </a:xfrm>
          <a:prstGeom prst="line">
            <a:avLst/>
          </a:prstGeom>
          <a:ln w="1270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3" name="timeline"/>
          <p:cNvCxnSpPr/>
          <p:nvPr/>
        </p:nvCxnSpPr>
        <p:spPr>
          <a:xfrm flipV="1">
            <a:off x="533400" y="3011074"/>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7" name="timeline"/>
          <p:cNvCxnSpPr/>
          <p:nvPr/>
        </p:nvCxnSpPr>
        <p:spPr>
          <a:xfrm flipV="1">
            <a:off x="533400" y="3458719"/>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nvGrpSpPr>
          <p:cNvPr id="172" name="Group 171"/>
          <p:cNvGrpSpPr/>
          <p:nvPr/>
        </p:nvGrpSpPr>
        <p:grpSpPr>
          <a:xfrm>
            <a:off x="5333999" y="4552276"/>
            <a:ext cx="3277725" cy="1754842"/>
            <a:chOff x="5333999" y="4552276"/>
            <a:chExt cx="3277725" cy="1754842"/>
          </a:xfrm>
        </p:grpSpPr>
        <p:sp>
          <p:nvSpPr>
            <p:cNvPr id="106" name="DRAM"/>
            <p:cNvSpPr/>
            <p:nvPr/>
          </p:nvSpPr>
          <p:spPr>
            <a:xfrm>
              <a:off x="5334001" y="4552276"/>
              <a:ext cx="3277723" cy="175484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1" u="none" strike="noStrike" kern="1200" cap="none" spc="0" normalizeH="0" baseline="0" noProof="0" dirty="0">
                <a:ln>
                  <a:noFill/>
                </a:ln>
                <a:solidFill>
                  <a:prstClr val="black"/>
                </a:solidFill>
                <a:effectLst/>
                <a:uLnTx/>
                <a:uFillTx/>
                <a:latin typeface="Calibri"/>
                <a:ea typeface="+mn-ea"/>
                <a:cs typeface="+mn-cs"/>
              </a:endParaRPr>
            </a:p>
          </p:txBody>
        </p:sp>
        <p:sp>
          <p:nvSpPr>
            <p:cNvPr id="107" name="DRAM"/>
            <p:cNvSpPr/>
            <p:nvPr/>
          </p:nvSpPr>
          <p:spPr>
            <a:xfrm>
              <a:off x="5334001" y="4552276"/>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Bank 7</a:t>
              </a:r>
            </a:p>
          </p:txBody>
        </p:sp>
        <p:sp>
          <p:nvSpPr>
            <p:cNvPr id="108" name="DRAM"/>
            <p:cNvSpPr/>
            <p:nvPr/>
          </p:nvSpPr>
          <p:spPr>
            <a:xfrm>
              <a:off x="5333999" y="4990785"/>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1" u="none" strike="noStrike" kern="1200" cap="none" spc="0" normalizeH="0" baseline="0" noProof="0" dirty="0">
                <a:ln>
                  <a:noFill/>
                </a:ln>
                <a:solidFill>
                  <a:prstClr val="black"/>
                </a:solidFill>
                <a:effectLst/>
                <a:uLnTx/>
                <a:uFillTx/>
                <a:latin typeface="Calibri"/>
                <a:ea typeface="+mn-ea"/>
                <a:cs typeface="+mn-cs"/>
              </a:endParaRPr>
            </a:p>
          </p:txBody>
        </p:sp>
        <p:sp>
          <p:nvSpPr>
            <p:cNvPr id="109" name="DRAM"/>
            <p:cNvSpPr/>
            <p:nvPr/>
          </p:nvSpPr>
          <p:spPr>
            <a:xfrm>
              <a:off x="5334000" y="5429294"/>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Bank 1</a:t>
              </a:r>
            </a:p>
          </p:txBody>
        </p:sp>
        <p:sp>
          <p:nvSpPr>
            <p:cNvPr id="110" name="DRAM"/>
            <p:cNvSpPr/>
            <p:nvPr/>
          </p:nvSpPr>
          <p:spPr>
            <a:xfrm>
              <a:off x="5334000" y="586740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Bank 0</a:t>
              </a:r>
            </a:p>
          </p:txBody>
        </p:sp>
        <p:sp>
          <p:nvSpPr>
            <p:cNvPr id="111" name="TextBox 110"/>
            <p:cNvSpPr txBox="1"/>
            <p:nvPr/>
          </p:nvSpPr>
          <p:spPr>
            <a:xfrm rot="5400000">
              <a:off x="6773927" y="4979207"/>
              <a:ext cx="39786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a:t>
              </a:r>
            </a:p>
          </p:txBody>
        </p:sp>
      </p:grpSp>
      <p:cxnSp>
        <p:nvCxnSpPr>
          <p:cNvPr id="155" name="timeline"/>
          <p:cNvCxnSpPr/>
          <p:nvPr/>
        </p:nvCxnSpPr>
        <p:spPr>
          <a:xfrm flipV="1">
            <a:off x="533400" y="2563429"/>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64" name="ref1"/>
          <p:cNvSpPr/>
          <p:nvPr/>
        </p:nvSpPr>
        <p:spPr>
          <a:xfrm>
            <a:off x="1981200" y="1981200"/>
            <a:ext cx="1143000" cy="1609344"/>
          </a:xfrm>
          <a:prstGeom prst="roundRect">
            <a:avLst>
              <a:gd name="adj" fmla="val 4273"/>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Calibri"/>
                <a:ea typeface="+mn-ea"/>
                <a:cs typeface="+mn-cs"/>
              </a:rPr>
              <a:t>Refresh</a:t>
            </a:r>
          </a:p>
        </p:txBody>
      </p:sp>
      <p:grpSp>
        <p:nvGrpSpPr>
          <p:cNvPr id="188" name="Group 187"/>
          <p:cNvGrpSpPr/>
          <p:nvPr/>
        </p:nvGrpSpPr>
        <p:grpSpPr>
          <a:xfrm>
            <a:off x="1981200" y="5716126"/>
            <a:ext cx="6630523" cy="684674"/>
            <a:chOff x="1981200" y="5716126"/>
            <a:chExt cx="6630523" cy="684674"/>
          </a:xfrm>
        </p:grpSpPr>
        <p:sp>
          <p:nvSpPr>
            <p:cNvPr id="128" name="ref1"/>
            <p:cNvSpPr/>
            <p:nvPr/>
          </p:nvSpPr>
          <p:spPr>
            <a:xfrm>
              <a:off x="1981200" y="6043394"/>
              <a:ext cx="276244"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84" name="Group 183"/>
            <p:cNvGrpSpPr/>
            <p:nvPr/>
          </p:nvGrpSpPr>
          <p:grpSpPr>
            <a:xfrm>
              <a:off x="5334000" y="5716126"/>
              <a:ext cx="3277723" cy="684674"/>
              <a:chOff x="5334000" y="5716126"/>
              <a:chExt cx="3277723" cy="684674"/>
            </a:xfrm>
          </p:grpSpPr>
          <p:sp>
            <p:nvSpPr>
              <p:cNvPr id="174" name="DRAM"/>
              <p:cNvSpPr/>
              <p:nvPr/>
            </p:nvSpPr>
            <p:spPr>
              <a:xfrm>
                <a:off x="5334000" y="5867400"/>
                <a:ext cx="3277723" cy="457200"/>
              </a:xfrm>
              <a:prstGeom prst="roundRect">
                <a:avLst>
                  <a:gd name="adj" fmla="val 5494"/>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1" u="none" strike="noStrike" kern="1200" cap="none" spc="0" normalizeH="0" baseline="0" noProof="0" dirty="0">
                  <a:ln>
                    <a:noFill/>
                  </a:ln>
                  <a:solidFill>
                    <a:prstClr val="black"/>
                  </a:solidFill>
                  <a:effectLst/>
                  <a:uLnTx/>
                  <a:uFillTx/>
                  <a:latin typeface="Calibri"/>
                  <a:ea typeface="+mn-ea"/>
                  <a:cs typeface="+mn-cs"/>
                </a:endParaRPr>
              </a:p>
            </p:txBody>
          </p:sp>
          <p:pic>
            <p:nvPicPr>
              <p:cNvPr id="178" name="new lock"/>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924800" y="5716126"/>
                <a:ext cx="684674" cy="684674"/>
              </a:xfrm>
              <a:prstGeom prst="rect">
                <a:avLst/>
              </a:prstGeom>
            </p:spPr>
          </p:pic>
        </p:grpSp>
      </p:grpSp>
      <p:grpSp>
        <p:nvGrpSpPr>
          <p:cNvPr id="189" name="Group 188"/>
          <p:cNvGrpSpPr/>
          <p:nvPr/>
        </p:nvGrpSpPr>
        <p:grpSpPr>
          <a:xfrm>
            <a:off x="2362200" y="5335126"/>
            <a:ext cx="6249523" cy="684674"/>
            <a:chOff x="2362200" y="5335126"/>
            <a:chExt cx="6249523" cy="684674"/>
          </a:xfrm>
        </p:grpSpPr>
        <p:sp>
          <p:nvSpPr>
            <p:cNvPr id="130" name="ref1"/>
            <p:cNvSpPr/>
            <p:nvPr/>
          </p:nvSpPr>
          <p:spPr>
            <a:xfrm>
              <a:off x="2362200" y="5562600"/>
              <a:ext cx="276244"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85" name="Group 184"/>
            <p:cNvGrpSpPr/>
            <p:nvPr/>
          </p:nvGrpSpPr>
          <p:grpSpPr>
            <a:xfrm>
              <a:off x="5334000" y="5335126"/>
              <a:ext cx="3277723" cy="684674"/>
              <a:chOff x="5334000" y="5335126"/>
              <a:chExt cx="3277723" cy="684674"/>
            </a:xfrm>
          </p:grpSpPr>
          <p:sp>
            <p:nvSpPr>
              <p:cNvPr id="175" name="DRAM"/>
              <p:cNvSpPr/>
              <p:nvPr/>
            </p:nvSpPr>
            <p:spPr>
              <a:xfrm>
                <a:off x="5334000" y="5410200"/>
                <a:ext cx="3277723" cy="453625"/>
              </a:xfrm>
              <a:prstGeom prst="roundRect">
                <a:avLst>
                  <a:gd name="adj" fmla="val 5494"/>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1" u="none" strike="noStrike" kern="1200" cap="none" spc="0" normalizeH="0" baseline="0" noProof="0" dirty="0">
                  <a:ln>
                    <a:noFill/>
                  </a:ln>
                  <a:solidFill>
                    <a:prstClr val="black"/>
                  </a:solidFill>
                  <a:effectLst/>
                  <a:uLnTx/>
                  <a:uFillTx/>
                  <a:latin typeface="Calibri"/>
                  <a:ea typeface="+mn-ea"/>
                  <a:cs typeface="+mn-cs"/>
                </a:endParaRPr>
              </a:p>
            </p:txBody>
          </p:sp>
          <p:pic>
            <p:nvPicPr>
              <p:cNvPr id="179" name="new lock"/>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924800" y="5335126"/>
                <a:ext cx="684674" cy="684674"/>
              </a:xfrm>
              <a:prstGeom prst="rect">
                <a:avLst/>
              </a:prstGeom>
            </p:spPr>
          </p:pic>
        </p:grpSp>
      </p:grpSp>
      <p:grpSp>
        <p:nvGrpSpPr>
          <p:cNvPr id="190" name="Group 189"/>
          <p:cNvGrpSpPr/>
          <p:nvPr/>
        </p:nvGrpSpPr>
        <p:grpSpPr>
          <a:xfrm>
            <a:off x="2771756" y="4877926"/>
            <a:ext cx="5839967" cy="684674"/>
            <a:chOff x="2771756" y="4877926"/>
            <a:chExt cx="5839967" cy="684674"/>
          </a:xfrm>
        </p:grpSpPr>
        <p:sp>
          <p:nvSpPr>
            <p:cNvPr id="160" name="ref1"/>
            <p:cNvSpPr/>
            <p:nvPr/>
          </p:nvSpPr>
          <p:spPr>
            <a:xfrm>
              <a:off x="2771756" y="5105400"/>
              <a:ext cx="276244"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86" name="Group 185"/>
            <p:cNvGrpSpPr/>
            <p:nvPr/>
          </p:nvGrpSpPr>
          <p:grpSpPr>
            <a:xfrm>
              <a:off x="5334000" y="4877926"/>
              <a:ext cx="3277723" cy="684674"/>
              <a:chOff x="5334000" y="4877926"/>
              <a:chExt cx="3277723" cy="684674"/>
            </a:xfrm>
          </p:grpSpPr>
          <p:sp>
            <p:nvSpPr>
              <p:cNvPr id="176" name="DRAM"/>
              <p:cNvSpPr/>
              <p:nvPr/>
            </p:nvSpPr>
            <p:spPr>
              <a:xfrm>
                <a:off x="5334000" y="4974336"/>
                <a:ext cx="3277723" cy="450049"/>
              </a:xfrm>
              <a:prstGeom prst="roundRect">
                <a:avLst>
                  <a:gd name="adj" fmla="val 5494"/>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1" u="none" strike="noStrike" kern="1200" cap="none" spc="0" normalizeH="0" baseline="0" noProof="0" dirty="0">
                  <a:ln>
                    <a:noFill/>
                  </a:ln>
                  <a:solidFill>
                    <a:prstClr val="black"/>
                  </a:solidFill>
                  <a:effectLst/>
                  <a:uLnTx/>
                  <a:uFillTx/>
                  <a:latin typeface="Calibri"/>
                  <a:ea typeface="+mn-ea"/>
                  <a:cs typeface="+mn-cs"/>
                </a:endParaRPr>
              </a:p>
            </p:txBody>
          </p:sp>
          <p:pic>
            <p:nvPicPr>
              <p:cNvPr id="182" name="new lock"/>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924800" y="4877926"/>
                <a:ext cx="684674" cy="684674"/>
              </a:xfrm>
              <a:prstGeom prst="rect">
                <a:avLst/>
              </a:prstGeom>
            </p:spPr>
          </p:pic>
        </p:grpSp>
      </p:grpSp>
      <p:grpSp>
        <p:nvGrpSpPr>
          <p:cNvPr id="191" name="Group 190"/>
          <p:cNvGrpSpPr/>
          <p:nvPr/>
        </p:nvGrpSpPr>
        <p:grpSpPr>
          <a:xfrm>
            <a:off x="3533756" y="4420726"/>
            <a:ext cx="5077967" cy="684674"/>
            <a:chOff x="3533756" y="4420726"/>
            <a:chExt cx="5077967" cy="684674"/>
          </a:xfrm>
        </p:grpSpPr>
        <p:sp>
          <p:nvSpPr>
            <p:cNvPr id="161" name="ref1"/>
            <p:cNvSpPr/>
            <p:nvPr/>
          </p:nvSpPr>
          <p:spPr>
            <a:xfrm>
              <a:off x="3533756" y="4671794"/>
              <a:ext cx="276244"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87" name="Group 186"/>
            <p:cNvGrpSpPr/>
            <p:nvPr/>
          </p:nvGrpSpPr>
          <p:grpSpPr>
            <a:xfrm>
              <a:off x="5334000" y="4420726"/>
              <a:ext cx="3277723" cy="684674"/>
              <a:chOff x="5334000" y="4420726"/>
              <a:chExt cx="3277723" cy="684674"/>
            </a:xfrm>
          </p:grpSpPr>
          <p:sp>
            <p:nvSpPr>
              <p:cNvPr id="177" name="DRAM"/>
              <p:cNvSpPr/>
              <p:nvPr/>
            </p:nvSpPr>
            <p:spPr>
              <a:xfrm>
                <a:off x="5334000" y="4562856"/>
                <a:ext cx="3277723" cy="420623"/>
              </a:xfrm>
              <a:prstGeom prst="roundRect">
                <a:avLst>
                  <a:gd name="adj" fmla="val 5494"/>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1" u="none" strike="noStrike" kern="1200" cap="none" spc="0" normalizeH="0" baseline="0" noProof="0" dirty="0">
                  <a:ln>
                    <a:noFill/>
                  </a:ln>
                  <a:solidFill>
                    <a:prstClr val="black"/>
                  </a:solidFill>
                  <a:effectLst/>
                  <a:uLnTx/>
                  <a:uFillTx/>
                  <a:latin typeface="Calibri"/>
                  <a:ea typeface="+mn-ea"/>
                  <a:cs typeface="+mn-cs"/>
                </a:endParaRPr>
              </a:p>
            </p:txBody>
          </p:sp>
          <p:pic>
            <p:nvPicPr>
              <p:cNvPr id="183" name="new lock"/>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924800" y="4420726"/>
                <a:ext cx="684674" cy="684674"/>
              </a:xfrm>
              <a:prstGeom prst="rect">
                <a:avLst/>
              </a:prstGeom>
            </p:spPr>
          </p:pic>
        </p:grpSp>
      </p:grpSp>
      <p:grpSp>
        <p:nvGrpSpPr>
          <p:cNvPr id="197" name="Group 196"/>
          <p:cNvGrpSpPr/>
          <p:nvPr/>
        </p:nvGrpSpPr>
        <p:grpSpPr>
          <a:xfrm>
            <a:off x="780366" y="4343400"/>
            <a:ext cx="2767460" cy="2057400"/>
            <a:chOff x="780366" y="4343400"/>
            <a:chExt cx="2767460" cy="2057400"/>
          </a:xfrm>
        </p:grpSpPr>
        <p:sp>
          <p:nvSpPr>
            <p:cNvPr id="195" name="Circular Arrow 194"/>
            <p:cNvSpPr/>
            <p:nvPr/>
          </p:nvSpPr>
          <p:spPr>
            <a:xfrm>
              <a:off x="780366" y="4463366"/>
              <a:ext cx="822960" cy="1937434"/>
            </a:xfrm>
            <a:prstGeom prst="circularArrow">
              <a:avLst>
                <a:gd name="adj1" fmla="val 12500"/>
                <a:gd name="adj2" fmla="val 2962361"/>
                <a:gd name="adj3" fmla="val 20457681"/>
                <a:gd name="adj4" fmla="val 3523906"/>
                <a:gd name="adj5" fmla="val 19027"/>
              </a:avLst>
            </a:prstGeom>
            <a:solidFill>
              <a:srgbClr val="064FBA"/>
            </a:solidFill>
            <a:ln>
              <a:solidFill>
                <a:srgbClr val="000000"/>
              </a:solidFill>
            </a:ln>
            <a:effectLst/>
          </p:spPr>
          <p:style>
            <a:lnRef idx="1">
              <a:schemeClr val="accent1"/>
            </a:lnRef>
            <a:fillRef idx="3">
              <a:schemeClr val="accent1"/>
            </a:fillRef>
            <a:effectRef idx="2">
              <a:schemeClr val="accent1"/>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6" name="TextBox 195"/>
            <p:cNvSpPr txBox="1"/>
            <p:nvPr/>
          </p:nvSpPr>
          <p:spPr>
            <a:xfrm>
              <a:off x="1295400" y="4343400"/>
              <a:ext cx="225242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64FBA"/>
                  </a:solidFill>
                  <a:effectLst/>
                  <a:uLnTx/>
                  <a:uFillTx/>
                  <a:latin typeface="Calibri"/>
                  <a:ea typeface="+mn-ea"/>
                  <a:cs typeface="+mn-cs"/>
                </a:rPr>
                <a:t>Round-robin order</a:t>
              </a:r>
            </a:p>
          </p:txBody>
        </p:sp>
      </p:grpSp>
      <p:sp>
        <p:nvSpPr>
          <p:cNvPr id="66" name="ref1"/>
          <p:cNvSpPr/>
          <p:nvPr/>
        </p:nvSpPr>
        <p:spPr>
          <a:xfrm>
            <a:off x="2362200" y="5562600"/>
            <a:ext cx="276244"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dirty="0">
              <a:ln>
                <a:noFill/>
              </a:ln>
              <a:solidFill>
                <a:prstClr val="white"/>
              </a:solidFill>
              <a:effectLst/>
              <a:uLnTx/>
              <a:uFillTx/>
              <a:latin typeface="Calibri"/>
              <a:ea typeface="+mn-ea"/>
              <a:cs typeface="+mn-cs"/>
            </a:endParaRPr>
          </a:p>
        </p:txBody>
      </p:sp>
      <p:sp>
        <p:nvSpPr>
          <p:cNvPr id="67" name="ref1"/>
          <p:cNvSpPr/>
          <p:nvPr/>
        </p:nvSpPr>
        <p:spPr>
          <a:xfrm>
            <a:off x="2770632" y="5105400"/>
            <a:ext cx="276244"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dirty="0">
              <a:ln>
                <a:noFill/>
              </a:ln>
              <a:solidFill>
                <a:prstClr val="white"/>
              </a:solidFill>
              <a:effectLst/>
              <a:uLnTx/>
              <a:uFillTx/>
              <a:latin typeface="Calibri"/>
              <a:ea typeface="+mn-ea"/>
              <a:cs typeface="+mn-cs"/>
            </a:endParaRPr>
          </a:p>
        </p:txBody>
      </p:sp>
      <p:sp>
        <p:nvSpPr>
          <p:cNvPr id="68" name="ref1"/>
          <p:cNvSpPr/>
          <p:nvPr/>
        </p:nvSpPr>
        <p:spPr>
          <a:xfrm>
            <a:off x="3529584" y="4672584"/>
            <a:ext cx="276244"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dirty="0">
              <a:ln>
                <a:noFill/>
              </a:ln>
              <a:solidFill>
                <a:prstClr val="white"/>
              </a:solidFill>
              <a:effectLst/>
              <a:uLnTx/>
              <a:uFillTx/>
              <a:latin typeface="Calibri"/>
              <a:ea typeface="+mn-ea"/>
              <a:cs typeface="+mn-cs"/>
            </a:endParaRPr>
          </a:p>
        </p:txBody>
      </p:sp>
      <p:sp>
        <p:nvSpPr>
          <p:cNvPr id="69" name="ref1"/>
          <p:cNvSpPr/>
          <p:nvPr/>
        </p:nvSpPr>
        <p:spPr>
          <a:xfrm>
            <a:off x="1981200" y="6044184"/>
            <a:ext cx="276244"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dirty="0">
              <a:ln>
                <a:noFill/>
              </a:ln>
              <a:solidFill>
                <a:prstClr val="white"/>
              </a:solidFill>
              <a:effectLst/>
              <a:uLnTx/>
              <a:uFillTx/>
              <a:latin typeface="Calibri"/>
              <a:ea typeface="+mn-ea"/>
              <a:cs typeface="+mn-cs"/>
            </a:endParaRPr>
          </a:p>
        </p:txBody>
      </p:sp>
      <p:sp>
        <p:nvSpPr>
          <p:cNvPr id="70" name="TextBox 69"/>
          <p:cNvSpPr txBox="1"/>
          <p:nvPr/>
        </p:nvSpPr>
        <p:spPr>
          <a:xfrm rot="8573043">
            <a:off x="3236943" y="4875255"/>
            <a:ext cx="39786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a:t>
            </a:r>
          </a:p>
        </p:txBody>
      </p:sp>
      <p:grpSp>
        <p:nvGrpSpPr>
          <p:cNvPr id="3" name="punch cover"/>
          <p:cNvGrpSpPr/>
          <p:nvPr/>
        </p:nvGrpSpPr>
        <p:grpSpPr>
          <a:xfrm>
            <a:off x="0" y="1295399"/>
            <a:ext cx="9144000" cy="5410201"/>
            <a:chOff x="0" y="1295399"/>
            <a:chExt cx="9144000" cy="5410201"/>
          </a:xfrm>
        </p:grpSpPr>
        <p:sp>
          <p:nvSpPr>
            <p:cNvPr id="64" name="punchline"/>
            <p:cNvSpPr/>
            <p:nvPr/>
          </p:nvSpPr>
          <p:spPr>
            <a:xfrm>
              <a:off x="0" y="1295399"/>
              <a:ext cx="9144000" cy="5410201"/>
            </a:xfrm>
            <a:prstGeom prst="roundRect">
              <a:avLst>
                <a:gd name="adj" fmla="val 0"/>
              </a:avLst>
            </a:prstGeom>
            <a:solidFill>
              <a:srgbClr val="FFFFFF">
                <a:alpha val="7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1" u="none" strike="noStrike" kern="1200" cap="none" spc="0" normalizeH="0" baseline="0" noProof="0" dirty="0">
                <a:ln>
                  <a:noFill/>
                </a:ln>
                <a:solidFill>
                  <a:prstClr val="white"/>
                </a:solidFill>
                <a:effectLst/>
                <a:uLnTx/>
                <a:uFillTx/>
                <a:latin typeface="Calibri"/>
                <a:ea typeface="+mn-ea"/>
                <a:cs typeface="+mn-cs"/>
              </a:endParaRPr>
            </a:p>
          </p:txBody>
        </p:sp>
        <p:sp>
          <p:nvSpPr>
            <p:cNvPr id="200" name="Rectangle 199"/>
            <p:cNvSpPr/>
            <p:nvPr/>
          </p:nvSpPr>
          <p:spPr>
            <a:xfrm>
              <a:off x="914400" y="3505200"/>
              <a:ext cx="7467600" cy="1077218"/>
            </a:xfrm>
            <a:prstGeom prst="rect">
              <a:avLst/>
            </a:prstGeom>
            <a:solidFill>
              <a:srgbClr val="064FBA"/>
            </a:solidFill>
            <a:ln>
              <a:solidFill>
                <a:srgbClr val="000000"/>
              </a:solid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1" u="none" strike="noStrike" kern="1200" cap="none" spc="0" normalizeH="0" baseline="0" noProof="0" dirty="0">
                  <a:ln>
                    <a:noFill/>
                  </a:ln>
                  <a:solidFill>
                    <a:prstClr val="white"/>
                  </a:solidFill>
                  <a:effectLst/>
                  <a:uLnTx/>
                  <a:uFillTx/>
                  <a:latin typeface="Calibri"/>
                  <a:ea typeface="+mn-ea"/>
                  <a:cs typeface="+mn-cs"/>
                </a:rPr>
                <a:t>Per-bank refresh allows accesses to other banks while a bank is refreshing</a:t>
              </a:r>
            </a:p>
          </p:txBody>
        </p:sp>
      </p:grpSp>
    </p:spTree>
    <p:extLst>
      <p:ext uri="{BB962C8B-B14F-4D97-AF65-F5344CB8AC3E}">
        <p14:creationId xmlns:p14="http://schemas.microsoft.com/office/powerpoint/2010/main" val="327983660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66"/>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7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97"/>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88"/>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nodeType="clickEffect">
                                  <p:stCondLst>
                                    <p:cond delay="0"/>
                                  </p:stCondLst>
                                  <p:childTnLst>
                                    <p:set>
                                      <p:cBhvr>
                                        <p:cTn id="24" dur="1" fill="hold">
                                          <p:stCondLst>
                                            <p:cond delay="0"/>
                                          </p:stCondLst>
                                        </p:cTn>
                                        <p:tgtEl>
                                          <p:spTgt spid="188"/>
                                        </p:tgtEl>
                                        <p:attrNameLst>
                                          <p:attrName>style.visibility</p:attrName>
                                        </p:attrNameLst>
                                      </p:cBhvr>
                                      <p:to>
                                        <p:strVal val="hidden"/>
                                      </p:to>
                                    </p:set>
                                  </p:childTnLst>
                                </p:cTn>
                              </p:par>
                              <p:par>
                                <p:cTn id="25" presetID="1" presetClass="entr" presetSubtype="0" fill="hold" grpId="0" nodeType="withEffect">
                                  <p:stCondLst>
                                    <p:cond delay="0"/>
                                  </p:stCondLst>
                                  <p:childTnLst>
                                    <p:set>
                                      <p:cBhvr>
                                        <p:cTn id="26" dur="1" fill="hold">
                                          <p:stCondLst>
                                            <p:cond delay="0"/>
                                          </p:stCondLst>
                                        </p:cTn>
                                        <p:tgtEl>
                                          <p:spTgt spid="69"/>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189"/>
                                        </p:tgtEl>
                                        <p:attrNameLst>
                                          <p:attrName>style.visibility</p:attrName>
                                        </p:attrNameLst>
                                      </p:cBhvr>
                                      <p:to>
                                        <p:strVal val="visible"/>
                                      </p:to>
                                    </p:set>
                                  </p:childTnLst>
                                </p:cTn>
                              </p:par>
                              <p:par>
                                <p:cTn id="29" presetID="1" presetClass="exit" presetSubtype="0" fill="hold" nodeType="withEffect">
                                  <p:stCondLst>
                                    <p:cond delay="500"/>
                                  </p:stCondLst>
                                  <p:childTnLst>
                                    <p:set>
                                      <p:cBhvr>
                                        <p:cTn id="30" dur="1" fill="hold">
                                          <p:stCondLst>
                                            <p:cond delay="0"/>
                                          </p:stCondLst>
                                        </p:cTn>
                                        <p:tgtEl>
                                          <p:spTgt spid="189"/>
                                        </p:tgtEl>
                                        <p:attrNameLst>
                                          <p:attrName>style.visibility</p:attrName>
                                        </p:attrNameLst>
                                      </p:cBhvr>
                                      <p:to>
                                        <p:strVal val="hidden"/>
                                      </p:to>
                                    </p:set>
                                  </p:childTnLst>
                                </p:cTn>
                              </p:par>
                              <p:par>
                                <p:cTn id="31" presetID="1" presetClass="entr" presetSubtype="0" fill="hold" grpId="0" nodeType="withEffect">
                                  <p:stCondLst>
                                    <p:cond delay="500"/>
                                  </p:stCondLst>
                                  <p:childTnLst>
                                    <p:set>
                                      <p:cBhvr>
                                        <p:cTn id="32" dur="1" fill="hold">
                                          <p:stCondLst>
                                            <p:cond delay="0"/>
                                          </p:stCondLst>
                                        </p:cTn>
                                        <p:tgtEl>
                                          <p:spTgt spid="66"/>
                                        </p:tgtEl>
                                        <p:attrNameLst>
                                          <p:attrName>style.visibility</p:attrName>
                                        </p:attrNameLst>
                                      </p:cBhvr>
                                      <p:to>
                                        <p:strVal val="visible"/>
                                      </p:to>
                                    </p:set>
                                  </p:childTnLst>
                                </p:cTn>
                              </p:par>
                              <p:par>
                                <p:cTn id="33" presetID="1" presetClass="entr" presetSubtype="0" fill="hold" nodeType="withEffect">
                                  <p:stCondLst>
                                    <p:cond delay="500"/>
                                  </p:stCondLst>
                                  <p:childTnLst>
                                    <p:set>
                                      <p:cBhvr>
                                        <p:cTn id="34" dur="1" fill="hold">
                                          <p:stCondLst>
                                            <p:cond delay="0"/>
                                          </p:stCondLst>
                                        </p:cTn>
                                        <p:tgtEl>
                                          <p:spTgt spid="190"/>
                                        </p:tgtEl>
                                        <p:attrNameLst>
                                          <p:attrName>style.visibility</p:attrName>
                                        </p:attrNameLst>
                                      </p:cBhvr>
                                      <p:to>
                                        <p:strVal val="visible"/>
                                      </p:to>
                                    </p:set>
                                  </p:childTnLst>
                                </p:cTn>
                              </p:par>
                              <p:par>
                                <p:cTn id="35" presetID="1" presetClass="exit" presetSubtype="0" fill="hold" nodeType="withEffect">
                                  <p:stCondLst>
                                    <p:cond delay="1000"/>
                                  </p:stCondLst>
                                  <p:childTnLst>
                                    <p:set>
                                      <p:cBhvr>
                                        <p:cTn id="36" dur="1" fill="hold">
                                          <p:stCondLst>
                                            <p:cond delay="0"/>
                                          </p:stCondLst>
                                        </p:cTn>
                                        <p:tgtEl>
                                          <p:spTgt spid="190"/>
                                        </p:tgtEl>
                                        <p:attrNameLst>
                                          <p:attrName>style.visibility</p:attrName>
                                        </p:attrNameLst>
                                      </p:cBhvr>
                                      <p:to>
                                        <p:strVal val="hidden"/>
                                      </p:to>
                                    </p:set>
                                  </p:childTnLst>
                                </p:cTn>
                              </p:par>
                              <p:par>
                                <p:cTn id="37" presetID="1" presetClass="entr" presetSubtype="0" fill="hold" grpId="0" nodeType="withEffect">
                                  <p:stCondLst>
                                    <p:cond delay="1000"/>
                                  </p:stCondLst>
                                  <p:childTnLst>
                                    <p:set>
                                      <p:cBhvr>
                                        <p:cTn id="38" dur="1" fill="hold">
                                          <p:stCondLst>
                                            <p:cond delay="0"/>
                                          </p:stCondLst>
                                        </p:cTn>
                                        <p:tgtEl>
                                          <p:spTgt spid="67"/>
                                        </p:tgtEl>
                                        <p:attrNameLst>
                                          <p:attrName>style.visibility</p:attrName>
                                        </p:attrNameLst>
                                      </p:cBhvr>
                                      <p:to>
                                        <p:strVal val="visible"/>
                                      </p:to>
                                    </p:set>
                                  </p:childTnLst>
                                </p:cTn>
                              </p:par>
                              <p:par>
                                <p:cTn id="39" presetID="1" presetClass="entr" presetSubtype="0" fill="hold" nodeType="withEffect">
                                  <p:stCondLst>
                                    <p:cond delay="1000"/>
                                  </p:stCondLst>
                                  <p:childTnLst>
                                    <p:set>
                                      <p:cBhvr>
                                        <p:cTn id="40" dur="1" fill="hold">
                                          <p:stCondLst>
                                            <p:cond delay="0"/>
                                          </p:stCondLst>
                                        </p:cTn>
                                        <p:tgtEl>
                                          <p:spTgt spid="191"/>
                                        </p:tgtEl>
                                        <p:attrNameLst>
                                          <p:attrName>style.visibility</p:attrName>
                                        </p:attrNameLst>
                                      </p:cBhvr>
                                      <p:to>
                                        <p:strVal val="visible"/>
                                      </p:to>
                                    </p:set>
                                  </p:childTnLst>
                                </p:cTn>
                              </p:par>
                              <p:par>
                                <p:cTn id="41" presetID="1" presetClass="entr" presetSubtype="0" fill="hold" grpId="0" nodeType="withEffect">
                                  <p:stCondLst>
                                    <p:cond delay="1000"/>
                                  </p:stCondLst>
                                  <p:childTnLst>
                                    <p:set>
                                      <p:cBhvr>
                                        <p:cTn id="42" dur="1" fill="hold">
                                          <p:stCondLst>
                                            <p:cond delay="0"/>
                                          </p:stCondLst>
                                        </p:cTn>
                                        <p:tgtEl>
                                          <p:spTgt spid="68"/>
                                        </p:tgtEl>
                                        <p:attrNameLst>
                                          <p:attrName>style.visibility</p:attrName>
                                        </p:attrNameLst>
                                      </p:cBhvr>
                                      <p:to>
                                        <p:strVal val="visible"/>
                                      </p:to>
                                    </p:set>
                                  </p:childTnLst>
                                </p:cTn>
                              </p:par>
                              <p:par>
                                <p:cTn id="43" presetID="1" presetClass="entr" presetSubtype="0" fill="hold" grpId="0" nodeType="withEffect">
                                  <p:stCondLst>
                                    <p:cond delay="1000"/>
                                  </p:stCondLst>
                                  <p:childTnLst>
                                    <p:set>
                                      <p:cBhvr>
                                        <p:cTn id="44" dur="1" fill="hold">
                                          <p:stCondLst>
                                            <p:cond delay="0"/>
                                          </p:stCondLst>
                                        </p:cTn>
                                        <p:tgtEl>
                                          <p:spTgt spid="70"/>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xit" presetSubtype="0" fill="hold" nodeType="clickEffect">
                                  <p:stCondLst>
                                    <p:cond delay="0"/>
                                  </p:stCondLst>
                                  <p:childTnLst>
                                    <p:set>
                                      <p:cBhvr>
                                        <p:cTn id="48" dur="1" fill="hold">
                                          <p:stCondLst>
                                            <p:cond delay="0"/>
                                          </p:stCondLst>
                                        </p:cTn>
                                        <p:tgtEl>
                                          <p:spTgt spid="191"/>
                                        </p:tgtEl>
                                        <p:attrNameLst>
                                          <p:attrName>style.visibility</p:attrName>
                                        </p:attrNameLst>
                                      </p:cBhvr>
                                      <p:to>
                                        <p:strVal val="hidden"/>
                                      </p:to>
                                    </p:set>
                                  </p:childTnLst>
                                </p:cTn>
                              </p:par>
                              <p:par>
                                <p:cTn id="49" presetID="1" presetClass="entr" presetSubtype="0" fill="hold" nodeType="withEffect">
                                  <p:stCondLst>
                                    <p:cond delay="0"/>
                                  </p:stCondLst>
                                  <p:childTnLst>
                                    <p:set>
                                      <p:cBhvr>
                                        <p:cTn id="5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4" grpId="0" animBg="1"/>
      <p:bldP spid="66" grpId="0" animBg="1"/>
      <p:bldP spid="67" grpId="0" animBg="1"/>
      <p:bldP spid="68" grpId="0" animBg="1"/>
      <p:bldP spid="69" grpId="0" animBg="1"/>
      <p:bldP spid="70" grpId="0"/>
    </p:bldLst>
  </p:timing>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Shortcomings of Per-Bank Refresh</a:t>
            </a:r>
          </a:p>
        </p:txBody>
      </p:sp>
      <p:sp>
        <p:nvSpPr>
          <p:cNvPr id="3" name="Content Placeholder 2"/>
          <p:cNvSpPr>
            <a:spLocks noGrp="1"/>
          </p:cNvSpPr>
          <p:nvPr>
            <p:ph idx="1"/>
          </p:nvPr>
        </p:nvSpPr>
        <p:spPr/>
        <p:txBody>
          <a:bodyPr/>
          <a:lstStyle/>
          <a:p>
            <a:r>
              <a:rPr lang="en-US" u="sng" dirty="0"/>
              <a:t>Problem 1</a:t>
            </a:r>
            <a:r>
              <a:rPr lang="en-US" dirty="0"/>
              <a:t>: Refreshes to different banks are scheduled in a </a:t>
            </a:r>
            <a:r>
              <a:rPr lang="en-US" dirty="0">
                <a:solidFill>
                  <a:srgbClr val="FF0000"/>
                </a:solidFill>
              </a:rPr>
              <a:t>strict round-robin order </a:t>
            </a:r>
          </a:p>
          <a:p>
            <a:pPr lvl="1"/>
            <a:r>
              <a:rPr lang="en-US" dirty="0"/>
              <a:t>The static ordering is hardwired into DRAM chips</a:t>
            </a:r>
          </a:p>
          <a:p>
            <a:pPr lvl="1"/>
            <a:r>
              <a:rPr lang="en-US" dirty="0">
                <a:solidFill>
                  <a:srgbClr val="FF0000"/>
                </a:solidFill>
              </a:rPr>
              <a:t>Refreshes busy banks with many queued requests when other banks are idle</a:t>
            </a:r>
          </a:p>
          <a:p>
            <a:pPr lvl="1"/>
            <a:endParaRPr lang="en-US" dirty="0"/>
          </a:p>
          <a:p>
            <a:r>
              <a:rPr lang="en-US" u="sng" dirty="0">
                <a:solidFill>
                  <a:srgbClr val="064FBA"/>
                </a:solidFill>
              </a:rPr>
              <a:t>Key idea</a:t>
            </a:r>
            <a:r>
              <a:rPr lang="en-US" dirty="0">
                <a:solidFill>
                  <a:srgbClr val="064FBA"/>
                </a:solidFill>
              </a:rPr>
              <a:t>: Schedule per-bank refreshes to idle banks opportunistically in a dynamic order </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F32364-6BA0-48AA-B029-3ED2192016F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382</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9112982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Our First Approach: DARP</a:t>
            </a:r>
          </a:p>
        </p:txBody>
      </p:sp>
      <p:sp>
        <p:nvSpPr>
          <p:cNvPr id="3" name="Content Placeholder 2"/>
          <p:cNvSpPr>
            <a:spLocks noGrp="1"/>
          </p:cNvSpPr>
          <p:nvPr>
            <p:ph idx="1"/>
          </p:nvPr>
        </p:nvSpPr>
        <p:spPr/>
        <p:txBody>
          <a:bodyPr>
            <a:normAutofit/>
          </a:bodyPr>
          <a:lstStyle/>
          <a:p>
            <a:r>
              <a:rPr lang="en-US" b="1" dirty="0"/>
              <a:t>Dynamic Access-Refresh Parallelization (DARP)</a:t>
            </a:r>
          </a:p>
          <a:p>
            <a:pPr lvl="1"/>
            <a:r>
              <a:rPr lang="en-US" dirty="0"/>
              <a:t>An improved scheduling policy for </a:t>
            </a:r>
            <a:r>
              <a:rPr lang="en-US" dirty="0">
                <a:solidFill>
                  <a:srgbClr val="064FBA"/>
                </a:solidFill>
              </a:rPr>
              <a:t>per-bank refreshes</a:t>
            </a:r>
          </a:p>
          <a:p>
            <a:pPr lvl="1"/>
            <a:r>
              <a:rPr lang="en-US" dirty="0">
                <a:solidFill>
                  <a:srgbClr val="000000"/>
                </a:solidFill>
              </a:rPr>
              <a:t>Exploits </a:t>
            </a:r>
            <a:r>
              <a:rPr lang="en-US" dirty="0">
                <a:solidFill>
                  <a:srgbClr val="064FBA"/>
                </a:solidFill>
              </a:rPr>
              <a:t>refresh scheduling flexibility</a:t>
            </a:r>
            <a:r>
              <a:rPr lang="en-US" dirty="0">
                <a:solidFill>
                  <a:srgbClr val="000000"/>
                </a:solidFill>
              </a:rPr>
              <a:t> in DDR DRAM</a:t>
            </a:r>
          </a:p>
          <a:p>
            <a:endParaRPr lang="en-US" dirty="0"/>
          </a:p>
          <a:p>
            <a:r>
              <a:rPr lang="en-US" u="sng" dirty="0"/>
              <a:t>Component 1</a:t>
            </a:r>
            <a:r>
              <a:rPr lang="en-US" dirty="0"/>
              <a:t>: </a:t>
            </a:r>
            <a:r>
              <a:rPr lang="en-US" b="1" dirty="0"/>
              <a:t>Out-of-order per-bank refresh</a:t>
            </a:r>
          </a:p>
          <a:p>
            <a:pPr lvl="1"/>
            <a:r>
              <a:rPr lang="en-US" dirty="0"/>
              <a:t>Avoids poor static scheduling decisions</a:t>
            </a:r>
          </a:p>
          <a:p>
            <a:pPr lvl="1"/>
            <a:r>
              <a:rPr lang="en-US" dirty="0"/>
              <a:t>Dynamically issues per-bank refreshes to idle banks</a:t>
            </a:r>
          </a:p>
          <a:p>
            <a:pPr lvl="1"/>
            <a:endParaRPr lang="en-US" dirty="0"/>
          </a:p>
          <a:p>
            <a:r>
              <a:rPr lang="en-US" u="sng" dirty="0"/>
              <a:t>Component 2</a:t>
            </a:r>
            <a:r>
              <a:rPr lang="en-US" dirty="0"/>
              <a:t>: </a:t>
            </a:r>
            <a:r>
              <a:rPr lang="en-US" b="1" dirty="0"/>
              <a:t>Write-Refresh Parallelization</a:t>
            </a:r>
          </a:p>
          <a:p>
            <a:pPr lvl="1"/>
            <a:r>
              <a:rPr lang="en-US" dirty="0"/>
              <a:t>Avoids refresh interference on latency-critical reads</a:t>
            </a:r>
          </a:p>
          <a:p>
            <a:pPr lvl="1"/>
            <a:r>
              <a:rPr lang="en-US" dirty="0"/>
              <a:t>Parallelizes refreshes with </a:t>
            </a:r>
            <a:r>
              <a:rPr lang="en-US" b="1" dirty="0"/>
              <a:t>a batch of writes</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F32364-6BA0-48AA-B029-3ED2192016FC}" type="slidenum">
              <a:rPr kumimoji="0" lang="en-US" sz="1200" b="0" i="0" u="none" strike="noStrike" kern="1200" cap="none" spc="0" normalizeH="0" baseline="0" noProof="0" smtClean="0">
                <a:ln>
                  <a:noFill/>
                </a:ln>
                <a:solidFill>
                  <a:prstClr val="black"/>
                </a:solidFill>
                <a:effectLst/>
                <a:uLnTx/>
                <a:uFillTx/>
                <a:latin typeface="Myriad Pro"/>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383</a:t>
            </a:fld>
            <a:endParaRPr kumimoji="0" lang="en-US" sz="1200" b="0" i="0" u="none" strike="noStrike" kern="1200" cap="none" spc="0" normalizeH="0" baseline="0" noProof="0">
              <a:ln>
                <a:noFill/>
              </a:ln>
              <a:solidFill>
                <a:prstClr val="black"/>
              </a:solidFill>
              <a:effectLst/>
              <a:uLnTx/>
              <a:uFillTx/>
              <a:latin typeface="Myriad Pro"/>
              <a:ea typeface="+mn-ea"/>
              <a:cs typeface="+mn-cs"/>
            </a:endParaRPr>
          </a:p>
        </p:txBody>
      </p:sp>
    </p:spTree>
    <p:extLst>
      <p:ext uri="{BB962C8B-B14F-4D97-AF65-F5344CB8AC3E}">
        <p14:creationId xmlns:p14="http://schemas.microsoft.com/office/powerpoint/2010/main" val="57729603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5" end="5"/>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8" end="8"/>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9" end="9"/>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Shortcomings of Per-Bank Refresh</a:t>
            </a:r>
          </a:p>
        </p:txBody>
      </p:sp>
      <p:sp>
        <p:nvSpPr>
          <p:cNvPr id="3" name="Content Placeholder 2"/>
          <p:cNvSpPr>
            <a:spLocks noGrp="1"/>
          </p:cNvSpPr>
          <p:nvPr>
            <p:ph idx="1"/>
          </p:nvPr>
        </p:nvSpPr>
        <p:spPr/>
        <p:txBody>
          <a:bodyPr/>
          <a:lstStyle/>
          <a:p>
            <a:r>
              <a:rPr lang="en-US" u="sng" dirty="0"/>
              <a:t>Problem 2</a:t>
            </a:r>
            <a:r>
              <a:rPr lang="en-US" dirty="0"/>
              <a:t>: Banks that are being refreshed cannot concurrently serve memory requests</a:t>
            </a:r>
          </a:p>
          <a:p>
            <a:endParaRPr lang="en-US"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F32364-6BA0-48AA-B029-3ED2192016F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384</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 name="TextBox 25"/>
          <p:cNvSpPr txBox="1"/>
          <p:nvPr/>
        </p:nvSpPr>
        <p:spPr>
          <a:xfrm>
            <a:off x="4393924" y="4319806"/>
            <a:ext cx="71147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Time</a:t>
            </a:r>
          </a:p>
        </p:txBody>
      </p:sp>
      <p:cxnSp>
        <p:nvCxnSpPr>
          <p:cNvPr id="27" name="timeline"/>
          <p:cNvCxnSpPr/>
          <p:nvPr/>
        </p:nvCxnSpPr>
        <p:spPr>
          <a:xfrm flipV="1">
            <a:off x="609600" y="4268494"/>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9" name="DRAM"/>
          <p:cNvSpPr/>
          <p:nvPr/>
        </p:nvSpPr>
        <p:spPr>
          <a:xfrm>
            <a:off x="5181600" y="3581400"/>
            <a:ext cx="3277723" cy="1295400"/>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Bank 0</a:t>
            </a:r>
          </a:p>
        </p:txBody>
      </p:sp>
      <p:sp>
        <p:nvSpPr>
          <p:cNvPr id="30" name="ref1"/>
          <p:cNvSpPr/>
          <p:nvPr/>
        </p:nvSpPr>
        <p:spPr>
          <a:xfrm>
            <a:off x="3429000" y="4114800"/>
            <a:ext cx="533400" cy="281206"/>
          </a:xfrm>
          <a:prstGeom prst="roundRect">
            <a:avLst/>
          </a:prstGeom>
          <a:solidFill>
            <a:schemeClr val="bg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Calibri"/>
                <a:ea typeface="+mn-ea"/>
                <a:cs typeface="+mn-cs"/>
              </a:rPr>
              <a:t>RD</a:t>
            </a:r>
          </a:p>
        </p:txBody>
      </p:sp>
      <p:grpSp>
        <p:nvGrpSpPr>
          <p:cNvPr id="36" name="Group 35"/>
          <p:cNvGrpSpPr/>
          <p:nvPr/>
        </p:nvGrpSpPr>
        <p:grpSpPr>
          <a:xfrm>
            <a:off x="1226036" y="3124200"/>
            <a:ext cx="2964964" cy="990600"/>
            <a:chOff x="1226036" y="3657600"/>
            <a:chExt cx="2964964" cy="990600"/>
          </a:xfrm>
        </p:grpSpPr>
        <p:sp>
          <p:nvSpPr>
            <p:cNvPr id="31" name="TextBox 30"/>
            <p:cNvSpPr txBox="1"/>
            <p:nvPr/>
          </p:nvSpPr>
          <p:spPr>
            <a:xfrm>
              <a:off x="1226036" y="3657600"/>
              <a:ext cx="2964964"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Calibri"/>
                  <a:ea typeface="+mn-ea"/>
                  <a:cs typeface="+mn-cs"/>
                </a:rPr>
                <a:t>Delayed by refresh</a:t>
              </a:r>
            </a:p>
          </p:txBody>
        </p:sp>
        <p:cxnSp>
          <p:nvCxnSpPr>
            <p:cNvPr id="32" name="Curved Connector 31"/>
            <p:cNvCxnSpPr/>
            <p:nvPr/>
          </p:nvCxnSpPr>
          <p:spPr>
            <a:xfrm rot="16200000" flipH="1">
              <a:off x="2933700" y="4152900"/>
              <a:ext cx="533400" cy="457200"/>
            </a:xfrm>
            <a:prstGeom prst="curvedConnector3">
              <a:avLst>
                <a:gd name="adj1" fmla="val 30866"/>
              </a:avLst>
            </a:prstGeom>
            <a:ln w="57150" cmpd="sng">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5" name="Group 4"/>
          <p:cNvGrpSpPr/>
          <p:nvPr/>
        </p:nvGrpSpPr>
        <p:grpSpPr>
          <a:xfrm>
            <a:off x="990600" y="3581402"/>
            <a:ext cx="7467600" cy="1295402"/>
            <a:chOff x="990600" y="3581402"/>
            <a:chExt cx="7467600" cy="1295402"/>
          </a:xfrm>
        </p:grpSpPr>
        <p:sp>
          <p:nvSpPr>
            <p:cNvPr id="28" name="ref1"/>
            <p:cNvSpPr/>
            <p:nvPr/>
          </p:nvSpPr>
          <p:spPr>
            <a:xfrm>
              <a:off x="990600" y="4114800"/>
              <a:ext cx="2334768"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Calibri"/>
                  <a:ea typeface="+mn-ea"/>
                  <a:cs typeface="+mn-cs"/>
                </a:rPr>
                <a:t>Per-Bank Refresh</a:t>
              </a:r>
            </a:p>
          </p:txBody>
        </p:sp>
        <p:grpSp>
          <p:nvGrpSpPr>
            <p:cNvPr id="39" name="Group 38"/>
            <p:cNvGrpSpPr/>
            <p:nvPr/>
          </p:nvGrpSpPr>
          <p:grpSpPr>
            <a:xfrm>
              <a:off x="5180477" y="3581402"/>
              <a:ext cx="3277723" cy="1295402"/>
              <a:chOff x="5334000" y="3745137"/>
              <a:chExt cx="3277723" cy="1252003"/>
            </a:xfrm>
          </p:grpSpPr>
          <p:sp>
            <p:nvSpPr>
              <p:cNvPr id="40" name="DRAM"/>
              <p:cNvSpPr/>
              <p:nvPr/>
            </p:nvSpPr>
            <p:spPr>
              <a:xfrm>
                <a:off x="5334000" y="3745137"/>
                <a:ext cx="3277723" cy="1252003"/>
              </a:xfrm>
              <a:prstGeom prst="roundRect">
                <a:avLst>
                  <a:gd name="adj" fmla="val 5494"/>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1" u="none" strike="noStrike" kern="1200" cap="none" spc="0" normalizeH="0" baseline="0" noProof="0" dirty="0">
                  <a:ln>
                    <a:noFill/>
                  </a:ln>
                  <a:solidFill>
                    <a:prstClr val="black"/>
                  </a:solidFill>
                  <a:effectLst/>
                  <a:uLnTx/>
                  <a:uFillTx/>
                  <a:latin typeface="Calibri"/>
                  <a:ea typeface="+mn-ea"/>
                  <a:cs typeface="+mn-cs"/>
                </a:endParaRPr>
              </a:p>
            </p:txBody>
          </p:sp>
          <p:pic>
            <p:nvPicPr>
              <p:cNvPr id="41" name="new lock"/>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849723" y="3892431"/>
                <a:ext cx="684674" cy="684674"/>
              </a:xfrm>
              <a:prstGeom prst="rect">
                <a:avLst/>
              </a:prstGeom>
            </p:spPr>
          </p:pic>
        </p:grpSp>
      </p:grpSp>
    </p:spTree>
    <p:extLst>
      <p:ext uri="{BB962C8B-B14F-4D97-AF65-F5344CB8AC3E}">
        <p14:creationId xmlns:p14="http://schemas.microsoft.com/office/powerpoint/2010/main" val="10741482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Lst>
  </p:timing>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Shortcomings of Per-Bank Refresh</a:t>
            </a:r>
          </a:p>
        </p:txBody>
      </p:sp>
      <p:sp>
        <p:nvSpPr>
          <p:cNvPr id="3" name="Content Placeholder 2"/>
          <p:cNvSpPr>
            <a:spLocks noGrp="1"/>
          </p:cNvSpPr>
          <p:nvPr>
            <p:ph idx="1"/>
          </p:nvPr>
        </p:nvSpPr>
        <p:spPr/>
        <p:txBody>
          <a:bodyPr/>
          <a:lstStyle/>
          <a:p>
            <a:r>
              <a:rPr lang="en-US" u="sng" dirty="0"/>
              <a:t>Problem 2</a:t>
            </a:r>
            <a:r>
              <a:rPr lang="en-US" dirty="0"/>
              <a:t>: Refreshing banks cannot concurrently serve memory requests</a:t>
            </a:r>
          </a:p>
          <a:p>
            <a:r>
              <a:rPr lang="en-US" u="sng" dirty="0">
                <a:solidFill>
                  <a:srgbClr val="064FBA"/>
                </a:solidFill>
              </a:rPr>
              <a:t>Key idea</a:t>
            </a:r>
            <a:r>
              <a:rPr lang="en-US" dirty="0">
                <a:solidFill>
                  <a:srgbClr val="064FBA"/>
                </a:solidFill>
              </a:rPr>
              <a:t>: Exploit </a:t>
            </a:r>
            <a:r>
              <a:rPr lang="en-US" b="1" dirty="0">
                <a:solidFill>
                  <a:srgbClr val="064FBA"/>
                </a:solidFill>
              </a:rPr>
              <a:t>subarrays</a:t>
            </a:r>
            <a:r>
              <a:rPr lang="en-US" dirty="0">
                <a:solidFill>
                  <a:srgbClr val="064FBA"/>
                </a:solidFill>
              </a:rPr>
              <a:t> within a bank to parallelize refreshes and accesses across </a:t>
            </a:r>
            <a:r>
              <a:rPr lang="en-US" b="1" dirty="0">
                <a:solidFill>
                  <a:srgbClr val="064FBA"/>
                </a:solidFill>
              </a:rPr>
              <a:t>subarrays</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F32364-6BA0-48AA-B029-3ED2192016F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385</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 name="TextBox 25"/>
          <p:cNvSpPr txBox="1"/>
          <p:nvPr/>
        </p:nvSpPr>
        <p:spPr>
          <a:xfrm>
            <a:off x="4393924" y="3962400"/>
            <a:ext cx="71147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Time</a:t>
            </a:r>
          </a:p>
        </p:txBody>
      </p:sp>
      <p:cxnSp>
        <p:nvCxnSpPr>
          <p:cNvPr id="27" name="timeline"/>
          <p:cNvCxnSpPr/>
          <p:nvPr/>
        </p:nvCxnSpPr>
        <p:spPr>
          <a:xfrm flipV="1">
            <a:off x="609600" y="3963694"/>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9" name="DRAM"/>
          <p:cNvSpPr/>
          <p:nvPr/>
        </p:nvSpPr>
        <p:spPr>
          <a:xfrm>
            <a:off x="5181600" y="3581400"/>
            <a:ext cx="3277723" cy="1295400"/>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Bank 0</a:t>
            </a:r>
          </a:p>
        </p:txBody>
      </p:sp>
      <p:grpSp>
        <p:nvGrpSpPr>
          <p:cNvPr id="23" name="Group 22"/>
          <p:cNvGrpSpPr/>
          <p:nvPr/>
        </p:nvGrpSpPr>
        <p:grpSpPr>
          <a:xfrm>
            <a:off x="5181600" y="3581400"/>
            <a:ext cx="3277723" cy="1295400"/>
            <a:chOff x="4419600" y="4038600"/>
            <a:chExt cx="3277723" cy="457200"/>
          </a:xfrm>
        </p:grpSpPr>
        <p:sp>
          <p:nvSpPr>
            <p:cNvPr id="19" name="DRAM"/>
            <p:cNvSpPr/>
            <p:nvPr/>
          </p:nvSpPr>
          <p:spPr>
            <a:xfrm>
              <a:off x="4419600" y="4038600"/>
              <a:ext cx="3277723" cy="228600"/>
            </a:xfrm>
            <a:prstGeom prst="roundRect">
              <a:avLst>
                <a:gd name="adj" fmla="val 5494"/>
              </a:avLst>
            </a:prstGeom>
            <a:solidFill>
              <a:srgbClr val="064FBA"/>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1" u="none" strike="noStrike" kern="1200" cap="none" spc="0" normalizeH="0" baseline="0" noProof="0" dirty="0">
                  <a:ln>
                    <a:noFill/>
                  </a:ln>
                  <a:solidFill>
                    <a:prstClr val="white"/>
                  </a:solidFill>
                  <a:effectLst/>
                  <a:uLnTx/>
                  <a:uFillTx/>
                  <a:latin typeface="Calibri"/>
                  <a:ea typeface="+mn-ea"/>
                  <a:cs typeface="+mn-cs"/>
                </a:rPr>
                <a:t>Subarray 1</a:t>
              </a:r>
            </a:p>
          </p:txBody>
        </p:sp>
        <p:sp>
          <p:nvSpPr>
            <p:cNvPr id="21" name="DRAM"/>
            <p:cNvSpPr/>
            <p:nvPr/>
          </p:nvSpPr>
          <p:spPr>
            <a:xfrm>
              <a:off x="4419600" y="4267200"/>
              <a:ext cx="3277723" cy="228600"/>
            </a:xfrm>
            <a:prstGeom prst="roundRect">
              <a:avLst>
                <a:gd name="adj" fmla="val 5494"/>
              </a:avLst>
            </a:prstGeom>
            <a:solidFill>
              <a:srgbClr val="064FBA"/>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1" u="none" strike="noStrike" kern="1200" cap="none" spc="0" normalizeH="0" baseline="0" noProof="0" dirty="0">
                  <a:ln>
                    <a:noFill/>
                  </a:ln>
                  <a:solidFill>
                    <a:prstClr val="white"/>
                  </a:solidFill>
                  <a:effectLst/>
                  <a:uLnTx/>
                  <a:uFillTx/>
                  <a:latin typeface="Calibri"/>
                  <a:ea typeface="+mn-ea"/>
                  <a:cs typeface="+mn-cs"/>
                </a:rPr>
                <a:t>Subarray 0</a:t>
              </a:r>
            </a:p>
          </p:txBody>
        </p:sp>
      </p:grpSp>
      <p:sp>
        <p:nvSpPr>
          <p:cNvPr id="30" name="ref1"/>
          <p:cNvSpPr/>
          <p:nvPr/>
        </p:nvSpPr>
        <p:spPr>
          <a:xfrm>
            <a:off x="2133600" y="3810000"/>
            <a:ext cx="533400" cy="281206"/>
          </a:xfrm>
          <a:prstGeom prst="roundRect">
            <a:avLst/>
          </a:prstGeom>
          <a:solidFill>
            <a:schemeClr val="bg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Calibri"/>
                <a:ea typeface="+mn-ea"/>
                <a:cs typeface="+mn-cs"/>
              </a:rPr>
              <a:t>RD</a:t>
            </a:r>
          </a:p>
        </p:txBody>
      </p:sp>
      <p:grpSp>
        <p:nvGrpSpPr>
          <p:cNvPr id="13" name="Group 12"/>
          <p:cNvGrpSpPr/>
          <p:nvPr/>
        </p:nvGrpSpPr>
        <p:grpSpPr>
          <a:xfrm>
            <a:off x="5181600" y="4190993"/>
            <a:ext cx="3352800" cy="708406"/>
            <a:chOff x="5335123" y="4334314"/>
            <a:chExt cx="3352800" cy="684674"/>
          </a:xfrm>
        </p:grpSpPr>
        <p:sp>
          <p:nvSpPr>
            <p:cNvPr id="14" name="DRAM"/>
            <p:cNvSpPr/>
            <p:nvPr/>
          </p:nvSpPr>
          <p:spPr>
            <a:xfrm>
              <a:off x="5335123" y="4369672"/>
              <a:ext cx="3277723" cy="627474"/>
            </a:xfrm>
            <a:prstGeom prst="roundRect">
              <a:avLst>
                <a:gd name="adj" fmla="val 5494"/>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1" u="none" strike="noStrike" kern="1200" cap="none" spc="0" normalizeH="0" baseline="0" noProof="0" dirty="0">
                <a:ln>
                  <a:noFill/>
                </a:ln>
                <a:solidFill>
                  <a:prstClr val="black"/>
                </a:solidFill>
                <a:effectLst/>
                <a:uLnTx/>
                <a:uFillTx/>
                <a:latin typeface="Calibri"/>
                <a:ea typeface="+mn-ea"/>
                <a:cs typeface="+mn-cs"/>
              </a:endParaRPr>
            </a:p>
          </p:txBody>
        </p:sp>
        <p:pic>
          <p:nvPicPr>
            <p:cNvPr id="15" name="new lock"/>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003249" y="4334314"/>
              <a:ext cx="684674" cy="684674"/>
            </a:xfrm>
            <a:prstGeom prst="rect">
              <a:avLst/>
            </a:prstGeom>
          </p:spPr>
        </p:pic>
      </p:grpSp>
      <p:cxnSp>
        <p:nvCxnSpPr>
          <p:cNvPr id="17" name="timeline"/>
          <p:cNvCxnSpPr/>
          <p:nvPr/>
        </p:nvCxnSpPr>
        <p:spPr>
          <a:xfrm flipV="1">
            <a:off x="609600" y="4577778"/>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8" name="ref1"/>
          <p:cNvSpPr/>
          <p:nvPr/>
        </p:nvSpPr>
        <p:spPr>
          <a:xfrm>
            <a:off x="990600" y="4424084"/>
            <a:ext cx="2334768"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Calibri"/>
                <a:ea typeface="+mn-ea"/>
                <a:cs typeface="+mn-cs"/>
              </a:rPr>
              <a:t>Subarray Refresh</a:t>
            </a:r>
          </a:p>
        </p:txBody>
      </p:sp>
      <p:grpSp>
        <p:nvGrpSpPr>
          <p:cNvPr id="5" name="Group 4"/>
          <p:cNvGrpSpPr/>
          <p:nvPr/>
        </p:nvGrpSpPr>
        <p:grpSpPr>
          <a:xfrm>
            <a:off x="609600" y="4268494"/>
            <a:ext cx="4495800" cy="451422"/>
            <a:chOff x="609600" y="4268494"/>
            <a:chExt cx="4495800" cy="451422"/>
          </a:xfrm>
        </p:grpSpPr>
        <p:sp>
          <p:nvSpPr>
            <p:cNvPr id="22" name="TextBox 21"/>
            <p:cNvSpPr txBox="1"/>
            <p:nvPr/>
          </p:nvSpPr>
          <p:spPr>
            <a:xfrm>
              <a:off x="4393924" y="4319806"/>
              <a:ext cx="71147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Time</a:t>
              </a:r>
            </a:p>
          </p:txBody>
        </p:sp>
        <p:cxnSp>
          <p:nvCxnSpPr>
            <p:cNvPr id="24" name="timeline"/>
            <p:cNvCxnSpPr/>
            <p:nvPr/>
          </p:nvCxnSpPr>
          <p:spPr>
            <a:xfrm flipV="1">
              <a:off x="609600" y="4268494"/>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grpSp>
        <p:nvGrpSpPr>
          <p:cNvPr id="35" name="Group 34"/>
          <p:cNvGrpSpPr/>
          <p:nvPr/>
        </p:nvGrpSpPr>
        <p:grpSpPr>
          <a:xfrm>
            <a:off x="1600200" y="3733800"/>
            <a:ext cx="1677330" cy="2209800"/>
            <a:chOff x="1600200" y="3733800"/>
            <a:chExt cx="1677330" cy="2209800"/>
          </a:xfrm>
        </p:grpSpPr>
        <p:cxnSp>
          <p:nvCxnSpPr>
            <p:cNvPr id="25" name="Straight Connector 24"/>
            <p:cNvCxnSpPr/>
            <p:nvPr/>
          </p:nvCxnSpPr>
          <p:spPr>
            <a:xfrm flipV="1">
              <a:off x="2667001" y="3733800"/>
              <a:ext cx="0" cy="1676400"/>
            </a:xfrm>
            <a:prstGeom prst="line">
              <a:avLst/>
            </a:prstGeom>
            <a:ln w="38100" cmpd="sng">
              <a:solidFill>
                <a:srgbClr val="77933C"/>
              </a:solidFill>
              <a:prstDash val="dash"/>
            </a:ln>
            <a:effectLst/>
          </p:spPr>
          <p:style>
            <a:lnRef idx="2">
              <a:schemeClr val="accent1"/>
            </a:lnRef>
            <a:fillRef idx="0">
              <a:schemeClr val="accent1"/>
            </a:fillRef>
            <a:effectRef idx="1">
              <a:schemeClr val="accent1"/>
            </a:effectRef>
            <a:fontRef idx="minor">
              <a:schemeClr val="tx1"/>
            </a:fontRef>
          </p:style>
        </p:cxnSp>
        <p:cxnSp>
          <p:nvCxnSpPr>
            <p:cNvPr id="31" name="Straight Connector 30"/>
            <p:cNvCxnSpPr/>
            <p:nvPr/>
          </p:nvCxnSpPr>
          <p:spPr>
            <a:xfrm flipV="1">
              <a:off x="2133600" y="3733800"/>
              <a:ext cx="0" cy="1676400"/>
            </a:xfrm>
            <a:prstGeom prst="line">
              <a:avLst/>
            </a:prstGeom>
            <a:ln w="38100" cmpd="sng">
              <a:solidFill>
                <a:srgbClr val="77933C"/>
              </a:solidFill>
              <a:prstDash val="dash"/>
            </a:ln>
            <a:effectLst/>
          </p:spPr>
          <p:style>
            <a:lnRef idx="2">
              <a:schemeClr val="accent1"/>
            </a:lnRef>
            <a:fillRef idx="0">
              <a:schemeClr val="accent1"/>
            </a:fillRef>
            <a:effectRef idx="1">
              <a:schemeClr val="accent1"/>
            </a:effectRef>
            <a:fontRef idx="minor">
              <a:schemeClr val="tx1"/>
            </a:fontRef>
          </p:style>
        </p:cxnSp>
        <p:sp>
          <p:nvSpPr>
            <p:cNvPr id="34" name="TextBox 33"/>
            <p:cNvSpPr txBox="1"/>
            <p:nvPr/>
          </p:nvSpPr>
          <p:spPr>
            <a:xfrm>
              <a:off x="1600200" y="5420380"/>
              <a:ext cx="167733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9BBB59">
                      <a:lumMod val="75000"/>
                    </a:srgbClr>
                  </a:solidFill>
                  <a:effectLst/>
                  <a:uLnTx/>
                  <a:uFillTx/>
                  <a:latin typeface="Calibri"/>
                  <a:ea typeface="+mn-ea"/>
                  <a:cs typeface="+mn-cs"/>
                </a:rPr>
                <a:t>Parallelize</a:t>
              </a:r>
            </a:p>
          </p:txBody>
        </p:sp>
      </p:grpSp>
    </p:spTree>
    <p:extLst>
      <p:ext uri="{BB962C8B-B14F-4D97-AF65-F5344CB8AC3E}">
        <p14:creationId xmlns:p14="http://schemas.microsoft.com/office/powerpoint/2010/main" val="1294146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5"/>
                                        </p:tgtEl>
                                        <p:attrNameLst>
                                          <p:attrName>style.visibility</p:attrName>
                                        </p:attrNameLst>
                                      </p:cBhvr>
                                      <p:to>
                                        <p:strVal val="hidden"/>
                                      </p:to>
                                    </p:set>
                                  </p:childTnLst>
                                </p:cTn>
                              </p:par>
                              <p:par>
                                <p:cTn id="7" presetID="1" presetClass="entr" presetSubtype="0" fill="hold" nodeType="withEffect">
                                  <p:stCondLst>
                                    <p:cond delay="0"/>
                                  </p:stCondLst>
                                  <p:childTnLst>
                                    <p:set>
                                      <p:cBhvr>
                                        <p:cTn id="8" dur="1" fill="hold">
                                          <p:stCondLst>
                                            <p:cond delay="0"/>
                                          </p:stCondLst>
                                        </p:cTn>
                                        <p:tgtEl>
                                          <p:spTgt spid="23"/>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7"/>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8"/>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30" grpId="0" animBg="1"/>
      <p:bldP spid="18" grpId="0" animBg="1"/>
    </p:bldLst>
  </p:timing>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Methodology</a:t>
            </a:r>
          </a:p>
        </p:txBody>
      </p:sp>
      <p:sp>
        <p:nvSpPr>
          <p:cNvPr id="3" name="Content Placeholder 2"/>
          <p:cNvSpPr>
            <a:spLocks noGrp="1"/>
          </p:cNvSpPr>
          <p:nvPr>
            <p:ph idx="1"/>
          </p:nvPr>
        </p:nvSpPr>
        <p:spPr>
          <a:xfrm>
            <a:off x="304800" y="4971180"/>
            <a:ext cx="8534400" cy="1582020"/>
          </a:xfrm>
        </p:spPr>
        <p:txBody>
          <a:bodyPr>
            <a:noAutofit/>
          </a:bodyPr>
          <a:lstStyle/>
          <a:p>
            <a:pPr marL="457200" lvl="1" indent="0">
              <a:buNone/>
            </a:pPr>
            <a:endParaRPr lang="en-US" sz="1800" dirty="0"/>
          </a:p>
          <a:p>
            <a:r>
              <a:rPr lang="en-US" sz="2400" b="1" u="sng" dirty="0"/>
              <a:t>100 workloads</a:t>
            </a:r>
            <a:r>
              <a:rPr lang="en-US" sz="2400" dirty="0"/>
              <a:t>: </a:t>
            </a:r>
            <a:r>
              <a:rPr lang="en-US" sz="2000" dirty="0"/>
              <a:t>SPEC CPU2006, STREAM, TPC-C/H, random access</a:t>
            </a:r>
            <a:endParaRPr lang="en-US" sz="1800" dirty="0"/>
          </a:p>
          <a:p>
            <a:r>
              <a:rPr lang="en-US" sz="2400" b="1" u="sng" dirty="0"/>
              <a:t>System performance metric</a:t>
            </a:r>
            <a:r>
              <a:rPr lang="en-US" sz="2400" dirty="0"/>
              <a:t>: </a:t>
            </a:r>
            <a:r>
              <a:rPr lang="en-US" sz="2400" i="1" dirty="0"/>
              <a:t>Weighted speedup</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F32364-6BA0-48AA-B029-3ED2192016F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5" name="TextBox 14"/>
          <p:cNvSpPr txBox="1"/>
          <p:nvPr/>
        </p:nvSpPr>
        <p:spPr>
          <a:xfrm>
            <a:off x="3505200" y="1676400"/>
            <a:ext cx="145745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srgbClr val="9BBB59">
                    <a:lumMod val="50000"/>
                  </a:srgbClr>
                </a:solidFill>
                <a:effectLst/>
                <a:uLnTx/>
                <a:uFillTx/>
                <a:latin typeface="Calibri"/>
                <a:ea typeface="+mn-ea"/>
                <a:cs typeface="+mn-cs"/>
              </a:rPr>
              <a:t>DDR3 Rank</a:t>
            </a:r>
          </a:p>
        </p:txBody>
      </p:sp>
      <p:sp>
        <p:nvSpPr>
          <p:cNvPr id="8" name="TextBox 7"/>
          <p:cNvSpPr txBox="1"/>
          <p:nvPr/>
        </p:nvSpPr>
        <p:spPr>
          <a:xfrm>
            <a:off x="336883" y="1219200"/>
            <a:ext cx="332071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sng" strike="noStrike" kern="1200" cap="none" spc="0" normalizeH="0" baseline="0" noProof="0" dirty="0">
                <a:ln>
                  <a:noFill/>
                </a:ln>
                <a:solidFill>
                  <a:prstClr val="black"/>
                </a:solidFill>
                <a:effectLst/>
                <a:uLnTx/>
                <a:uFillTx/>
                <a:latin typeface="Calibri"/>
                <a:ea typeface="+mn-ea"/>
                <a:cs typeface="+mn-cs"/>
              </a:rPr>
              <a:t>Simulator configurations</a:t>
            </a:r>
          </a:p>
        </p:txBody>
      </p:sp>
      <p:grpSp>
        <p:nvGrpSpPr>
          <p:cNvPr id="11" name="Group 10"/>
          <p:cNvGrpSpPr/>
          <p:nvPr/>
        </p:nvGrpSpPr>
        <p:grpSpPr>
          <a:xfrm>
            <a:off x="671731" y="1281764"/>
            <a:ext cx="7097519" cy="3899836"/>
            <a:chOff x="671731" y="1175557"/>
            <a:chExt cx="7097519" cy="3899836"/>
          </a:xfrm>
        </p:grpSpPr>
        <p:sp>
          <p:nvSpPr>
            <p:cNvPr id="5" name="R"/>
            <p:cNvSpPr/>
            <p:nvPr/>
          </p:nvSpPr>
          <p:spPr>
            <a:xfrm>
              <a:off x="752268" y="1722602"/>
              <a:ext cx="2295732" cy="2725679"/>
            </a:xfrm>
            <a:prstGeom prst="roundRect">
              <a:avLst>
                <a:gd name="adj" fmla="val 617"/>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1" u="none" strike="noStrike" kern="1200" cap="none" spc="0" normalizeH="0" baseline="0" noProof="0" dirty="0">
                <a:ln>
                  <a:noFill/>
                </a:ln>
                <a:solidFill>
                  <a:prstClr val="black"/>
                </a:solidFill>
                <a:effectLst/>
                <a:uLnTx/>
                <a:uFillTx/>
                <a:latin typeface="Calibri"/>
                <a:ea typeface="+mn-ea"/>
                <a:cs typeface="+mn-cs"/>
              </a:endParaRPr>
            </a:p>
          </p:txBody>
        </p:sp>
        <p:sp>
          <p:nvSpPr>
            <p:cNvPr id="6" name="R"/>
            <p:cNvSpPr/>
            <p:nvPr/>
          </p:nvSpPr>
          <p:spPr>
            <a:xfrm rot="16200000">
              <a:off x="2072450" y="2088544"/>
              <a:ext cx="1338349" cy="606449"/>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black"/>
                  </a:solidFill>
                  <a:effectLst/>
                  <a:uLnTx/>
                  <a:uFillTx/>
                  <a:latin typeface="Calibri"/>
                  <a:ea typeface="+mn-ea"/>
                  <a:cs typeface="+mn-cs"/>
                </a:rPr>
                <a:t>Memory Controller</a:t>
              </a:r>
            </a:p>
          </p:txBody>
        </p:sp>
        <p:sp>
          <p:nvSpPr>
            <p:cNvPr id="7" name="R"/>
            <p:cNvSpPr/>
            <p:nvPr/>
          </p:nvSpPr>
          <p:spPr>
            <a:xfrm>
              <a:off x="671731" y="2868549"/>
              <a:ext cx="1798337" cy="388936"/>
            </a:xfrm>
            <a:prstGeom prst="roundRect">
              <a:avLst>
                <a:gd name="adj" fmla="val 549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8-core</a:t>
              </a:r>
              <a:br>
                <a:rPr kumimoji="0" lang="en-US" sz="2800" b="1" i="1" u="none" strike="noStrike" kern="1200" cap="none" spc="0" normalizeH="0" baseline="0" noProof="0" dirty="0">
                  <a:ln>
                    <a:noFill/>
                  </a:ln>
                  <a:solidFill>
                    <a:prstClr val="black"/>
                  </a:solidFill>
                  <a:effectLst/>
                  <a:uLnTx/>
                  <a:uFillTx/>
                  <a:latin typeface="Calibri"/>
                  <a:ea typeface="+mn-ea"/>
                  <a:cs typeface="+mn-cs"/>
                </a:rPr>
              </a:br>
              <a:r>
                <a:rPr kumimoji="0" lang="en-US" sz="2800" b="1" i="1" u="none" strike="noStrike" kern="1200" cap="none" spc="0" normalizeH="0" baseline="0" noProof="0" dirty="0">
                  <a:ln>
                    <a:noFill/>
                  </a:ln>
                  <a:solidFill>
                    <a:prstClr val="black"/>
                  </a:solidFill>
                  <a:effectLst/>
                  <a:uLnTx/>
                  <a:uFillTx/>
                  <a:latin typeface="Calibri"/>
                  <a:ea typeface="+mn-ea"/>
                  <a:cs typeface="+mn-cs"/>
                </a:rPr>
                <a:t>processor</a:t>
              </a:r>
            </a:p>
          </p:txBody>
        </p:sp>
        <p:sp>
          <p:nvSpPr>
            <p:cNvPr id="9" name="Left-Right Arrow 8"/>
            <p:cNvSpPr/>
            <p:nvPr/>
          </p:nvSpPr>
          <p:spPr>
            <a:xfrm>
              <a:off x="3124200" y="2027393"/>
              <a:ext cx="1743074" cy="685798"/>
            </a:xfrm>
            <a:prstGeom prst="lef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R"/>
            <p:cNvSpPr/>
            <p:nvPr/>
          </p:nvSpPr>
          <p:spPr>
            <a:xfrm rot="16200000">
              <a:off x="2046385" y="3449817"/>
              <a:ext cx="1387329" cy="609599"/>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black"/>
                  </a:solidFill>
                  <a:effectLst/>
                  <a:uLnTx/>
                  <a:uFillTx/>
                  <a:latin typeface="Calibri"/>
                  <a:ea typeface="+mn-ea"/>
                  <a:cs typeface="+mn-cs"/>
                </a:rPr>
                <a:t>Memory Controller</a:t>
              </a:r>
            </a:p>
          </p:txBody>
        </p:sp>
        <p:grpSp>
          <p:nvGrpSpPr>
            <p:cNvPr id="26" name="DRAM"/>
            <p:cNvGrpSpPr/>
            <p:nvPr/>
          </p:nvGrpSpPr>
          <p:grpSpPr>
            <a:xfrm>
              <a:off x="5029200" y="1322983"/>
              <a:ext cx="990600" cy="1758442"/>
              <a:chOff x="4723269" y="2353890"/>
              <a:chExt cx="3277726" cy="1758442"/>
            </a:xfrm>
          </p:grpSpPr>
          <p:sp>
            <p:nvSpPr>
              <p:cNvPr id="27" name="DRAM"/>
              <p:cNvSpPr/>
              <p:nvPr/>
            </p:nvSpPr>
            <p:spPr>
              <a:xfrm>
                <a:off x="4723272" y="2353890"/>
                <a:ext cx="3277723" cy="175484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1" u="none" strike="noStrike" kern="1200" cap="none" spc="0" normalizeH="0" baseline="0" noProof="0" dirty="0">
                  <a:ln>
                    <a:noFill/>
                  </a:ln>
                  <a:solidFill>
                    <a:prstClr val="black"/>
                  </a:solidFill>
                  <a:effectLst/>
                  <a:uLnTx/>
                  <a:uFillTx/>
                  <a:latin typeface="Calibri"/>
                  <a:ea typeface="+mn-ea"/>
                  <a:cs typeface="+mn-cs"/>
                </a:endParaRPr>
              </a:p>
            </p:txBody>
          </p:sp>
          <p:sp>
            <p:nvSpPr>
              <p:cNvPr id="28" name="DRAM"/>
              <p:cNvSpPr/>
              <p:nvPr/>
            </p:nvSpPr>
            <p:spPr>
              <a:xfrm>
                <a:off x="4723272" y="235389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black"/>
                    </a:solidFill>
                    <a:effectLst/>
                    <a:uLnTx/>
                    <a:uFillTx/>
                    <a:latin typeface="Calibri"/>
                    <a:ea typeface="+mn-ea"/>
                    <a:cs typeface="+mn-cs"/>
                  </a:rPr>
                  <a:t>Bank 7</a:t>
                </a:r>
              </a:p>
            </p:txBody>
          </p:sp>
          <p:sp>
            <p:nvSpPr>
              <p:cNvPr id="29" name="DRAM"/>
              <p:cNvSpPr/>
              <p:nvPr/>
            </p:nvSpPr>
            <p:spPr>
              <a:xfrm>
                <a:off x="4723269" y="2792399"/>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1" u="none" strike="noStrike" kern="1200" cap="none" spc="0" normalizeH="0" baseline="0" noProof="0" dirty="0">
                  <a:ln>
                    <a:noFill/>
                  </a:ln>
                  <a:solidFill>
                    <a:prstClr val="black"/>
                  </a:solidFill>
                  <a:effectLst/>
                  <a:uLnTx/>
                  <a:uFillTx/>
                  <a:latin typeface="Calibri"/>
                  <a:ea typeface="+mn-ea"/>
                  <a:cs typeface="+mn-cs"/>
                </a:endParaRPr>
              </a:p>
            </p:txBody>
          </p:sp>
          <p:sp>
            <p:nvSpPr>
              <p:cNvPr id="30" name="DRAM"/>
              <p:cNvSpPr/>
              <p:nvPr/>
            </p:nvSpPr>
            <p:spPr>
              <a:xfrm>
                <a:off x="4723272" y="3230908"/>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black"/>
                    </a:solidFill>
                    <a:effectLst/>
                    <a:uLnTx/>
                    <a:uFillTx/>
                    <a:latin typeface="Calibri"/>
                    <a:ea typeface="+mn-ea"/>
                    <a:cs typeface="+mn-cs"/>
                  </a:rPr>
                  <a:t>Bank 1</a:t>
                </a:r>
              </a:p>
            </p:txBody>
          </p:sp>
          <p:sp>
            <p:nvSpPr>
              <p:cNvPr id="31" name="DRAM"/>
              <p:cNvSpPr/>
              <p:nvPr/>
            </p:nvSpPr>
            <p:spPr>
              <a:xfrm>
                <a:off x="4723269" y="367342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black"/>
                    </a:solidFill>
                    <a:effectLst/>
                    <a:uLnTx/>
                    <a:uFillTx/>
                    <a:latin typeface="Calibri"/>
                    <a:ea typeface="+mn-ea"/>
                    <a:cs typeface="+mn-cs"/>
                  </a:rPr>
                  <a:t>Bank 0</a:t>
                </a:r>
              </a:p>
            </p:txBody>
          </p:sp>
          <p:sp>
            <p:nvSpPr>
              <p:cNvPr id="32" name="TextBox 31"/>
              <p:cNvSpPr txBox="1"/>
              <p:nvPr/>
            </p:nvSpPr>
            <p:spPr>
              <a:xfrm rot="5400000">
                <a:off x="6827251" y="2515194"/>
                <a:ext cx="343364" cy="9929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t>
                </a:r>
              </a:p>
            </p:txBody>
          </p:sp>
        </p:grpSp>
        <p:grpSp>
          <p:nvGrpSpPr>
            <p:cNvPr id="47" name="DRAM"/>
            <p:cNvGrpSpPr/>
            <p:nvPr/>
          </p:nvGrpSpPr>
          <p:grpSpPr>
            <a:xfrm>
              <a:off x="6778649" y="1320780"/>
              <a:ext cx="990600" cy="1758442"/>
              <a:chOff x="4723269" y="2353890"/>
              <a:chExt cx="3277726" cy="1758442"/>
            </a:xfrm>
          </p:grpSpPr>
          <p:sp>
            <p:nvSpPr>
              <p:cNvPr id="48" name="DRAM"/>
              <p:cNvSpPr/>
              <p:nvPr/>
            </p:nvSpPr>
            <p:spPr>
              <a:xfrm>
                <a:off x="4723272" y="2353890"/>
                <a:ext cx="3277723" cy="175484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1" u="none" strike="noStrike" kern="1200" cap="none" spc="0" normalizeH="0" baseline="0" noProof="0" dirty="0">
                  <a:ln>
                    <a:noFill/>
                  </a:ln>
                  <a:solidFill>
                    <a:prstClr val="black"/>
                  </a:solidFill>
                  <a:effectLst/>
                  <a:uLnTx/>
                  <a:uFillTx/>
                  <a:latin typeface="Calibri"/>
                  <a:ea typeface="+mn-ea"/>
                  <a:cs typeface="+mn-cs"/>
                </a:endParaRPr>
              </a:p>
            </p:txBody>
          </p:sp>
          <p:sp>
            <p:nvSpPr>
              <p:cNvPr id="49" name="DRAM"/>
              <p:cNvSpPr/>
              <p:nvPr/>
            </p:nvSpPr>
            <p:spPr>
              <a:xfrm>
                <a:off x="4723272" y="235389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1" u="none" strike="noStrike" kern="1200" cap="none" spc="0" normalizeH="0" baseline="0" noProof="0" dirty="0">
                  <a:ln>
                    <a:noFill/>
                  </a:ln>
                  <a:solidFill>
                    <a:prstClr val="black"/>
                  </a:solidFill>
                  <a:effectLst/>
                  <a:uLnTx/>
                  <a:uFillTx/>
                  <a:latin typeface="Calibri"/>
                  <a:ea typeface="+mn-ea"/>
                  <a:cs typeface="+mn-cs"/>
                </a:endParaRPr>
              </a:p>
            </p:txBody>
          </p:sp>
          <p:sp>
            <p:nvSpPr>
              <p:cNvPr id="50" name="DRAM"/>
              <p:cNvSpPr/>
              <p:nvPr/>
            </p:nvSpPr>
            <p:spPr>
              <a:xfrm>
                <a:off x="4723269" y="2792399"/>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1" u="none" strike="noStrike" kern="1200" cap="none" spc="0" normalizeH="0" baseline="0" noProof="0" dirty="0">
                  <a:ln>
                    <a:noFill/>
                  </a:ln>
                  <a:solidFill>
                    <a:prstClr val="black"/>
                  </a:solidFill>
                  <a:effectLst/>
                  <a:uLnTx/>
                  <a:uFillTx/>
                  <a:latin typeface="Calibri"/>
                  <a:ea typeface="+mn-ea"/>
                  <a:cs typeface="+mn-cs"/>
                </a:endParaRPr>
              </a:p>
            </p:txBody>
          </p:sp>
          <p:sp>
            <p:nvSpPr>
              <p:cNvPr id="51" name="DRAM"/>
              <p:cNvSpPr/>
              <p:nvPr/>
            </p:nvSpPr>
            <p:spPr>
              <a:xfrm>
                <a:off x="4723272" y="3230908"/>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1" u="none" strike="noStrike" kern="1200" cap="none" spc="0" normalizeH="0" baseline="0" noProof="0" dirty="0">
                  <a:ln>
                    <a:noFill/>
                  </a:ln>
                  <a:solidFill>
                    <a:prstClr val="black"/>
                  </a:solidFill>
                  <a:effectLst/>
                  <a:uLnTx/>
                  <a:uFillTx/>
                  <a:latin typeface="Calibri"/>
                  <a:ea typeface="+mn-ea"/>
                  <a:cs typeface="+mn-cs"/>
                </a:endParaRPr>
              </a:p>
            </p:txBody>
          </p:sp>
          <p:sp>
            <p:nvSpPr>
              <p:cNvPr id="52" name="DRAM"/>
              <p:cNvSpPr/>
              <p:nvPr/>
            </p:nvSpPr>
            <p:spPr>
              <a:xfrm>
                <a:off x="4723269" y="367342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1" u="none" strike="noStrike" kern="1200" cap="none" spc="0" normalizeH="0" baseline="0" noProof="0" dirty="0">
                  <a:ln>
                    <a:noFill/>
                  </a:ln>
                  <a:solidFill>
                    <a:prstClr val="black"/>
                  </a:solidFill>
                  <a:effectLst/>
                  <a:uLnTx/>
                  <a:uFillTx/>
                  <a:latin typeface="Calibri"/>
                  <a:ea typeface="+mn-ea"/>
                  <a:cs typeface="+mn-cs"/>
                </a:endParaRPr>
              </a:p>
            </p:txBody>
          </p:sp>
        </p:grpSp>
        <p:sp>
          <p:nvSpPr>
            <p:cNvPr id="54" name="Rectangle 53"/>
            <p:cNvSpPr/>
            <p:nvPr/>
          </p:nvSpPr>
          <p:spPr>
            <a:xfrm>
              <a:off x="6050279" y="2470189"/>
              <a:ext cx="728371" cy="914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5" name="Left-Right Arrow 54"/>
            <p:cNvSpPr/>
            <p:nvPr/>
          </p:nvSpPr>
          <p:spPr>
            <a:xfrm>
              <a:off x="3125061" y="3437091"/>
              <a:ext cx="1743074" cy="685798"/>
            </a:xfrm>
            <a:prstGeom prst="lef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56" name="DRAM"/>
            <p:cNvGrpSpPr/>
            <p:nvPr/>
          </p:nvGrpSpPr>
          <p:grpSpPr>
            <a:xfrm>
              <a:off x="5029200" y="3316951"/>
              <a:ext cx="990600" cy="1758442"/>
              <a:chOff x="4723269" y="2353890"/>
              <a:chExt cx="3277726" cy="1758442"/>
            </a:xfrm>
          </p:grpSpPr>
          <p:sp>
            <p:nvSpPr>
              <p:cNvPr id="60" name="DRAM"/>
              <p:cNvSpPr/>
              <p:nvPr/>
            </p:nvSpPr>
            <p:spPr>
              <a:xfrm>
                <a:off x="4723272" y="2353890"/>
                <a:ext cx="3277723" cy="175484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1" u="none" strike="noStrike" kern="1200" cap="none" spc="0" normalizeH="0" baseline="0" noProof="0" dirty="0">
                  <a:ln>
                    <a:noFill/>
                  </a:ln>
                  <a:solidFill>
                    <a:prstClr val="black"/>
                  </a:solidFill>
                  <a:effectLst/>
                  <a:uLnTx/>
                  <a:uFillTx/>
                  <a:latin typeface="Calibri"/>
                  <a:ea typeface="+mn-ea"/>
                  <a:cs typeface="+mn-cs"/>
                </a:endParaRPr>
              </a:p>
            </p:txBody>
          </p:sp>
          <p:sp>
            <p:nvSpPr>
              <p:cNvPr id="61" name="DRAM"/>
              <p:cNvSpPr/>
              <p:nvPr/>
            </p:nvSpPr>
            <p:spPr>
              <a:xfrm>
                <a:off x="4723272" y="235389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1" u="none" strike="noStrike" kern="1200" cap="none" spc="0" normalizeH="0" baseline="0" noProof="0" dirty="0">
                  <a:ln>
                    <a:noFill/>
                  </a:ln>
                  <a:solidFill>
                    <a:prstClr val="black"/>
                  </a:solidFill>
                  <a:effectLst/>
                  <a:uLnTx/>
                  <a:uFillTx/>
                  <a:latin typeface="Calibri"/>
                  <a:ea typeface="+mn-ea"/>
                  <a:cs typeface="+mn-cs"/>
                </a:endParaRPr>
              </a:p>
            </p:txBody>
          </p:sp>
          <p:sp>
            <p:nvSpPr>
              <p:cNvPr id="62" name="DRAM"/>
              <p:cNvSpPr/>
              <p:nvPr/>
            </p:nvSpPr>
            <p:spPr>
              <a:xfrm>
                <a:off x="4723269" y="2792399"/>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1" u="none" strike="noStrike" kern="1200" cap="none" spc="0" normalizeH="0" baseline="0" noProof="0" dirty="0">
                  <a:ln>
                    <a:noFill/>
                  </a:ln>
                  <a:solidFill>
                    <a:prstClr val="black"/>
                  </a:solidFill>
                  <a:effectLst/>
                  <a:uLnTx/>
                  <a:uFillTx/>
                  <a:latin typeface="Calibri"/>
                  <a:ea typeface="+mn-ea"/>
                  <a:cs typeface="+mn-cs"/>
                </a:endParaRPr>
              </a:p>
            </p:txBody>
          </p:sp>
          <p:sp>
            <p:nvSpPr>
              <p:cNvPr id="63" name="DRAM"/>
              <p:cNvSpPr/>
              <p:nvPr/>
            </p:nvSpPr>
            <p:spPr>
              <a:xfrm>
                <a:off x="4723272" y="3230908"/>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1" u="none" strike="noStrike" kern="1200" cap="none" spc="0" normalizeH="0" baseline="0" noProof="0" dirty="0">
                  <a:ln>
                    <a:noFill/>
                  </a:ln>
                  <a:solidFill>
                    <a:prstClr val="black"/>
                  </a:solidFill>
                  <a:effectLst/>
                  <a:uLnTx/>
                  <a:uFillTx/>
                  <a:latin typeface="Calibri"/>
                  <a:ea typeface="+mn-ea"/>
                  <a:cs typeface="+mn-cs"/>
                </a:endParaRPr>
              </a:p>
            </p:txBody>
          </p:sp>
          <p:sp>
            <p:nvSpPr>
              <p:cNvPr id="64" name="DRAM"/>
              <p:cNvSpPr/>
              <p:nvPr/>
            </p:nvSpPr>
            <p:spPr>
              <a:xfrm>
                <a:off x="4723269" y="367342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1"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66" name="DRAM"/>
            <p:cNvGrpSpPr/>
            <p:nvPr/>
          </p:nvGrpSpPr>
          <p:grpSpPr>
            <a:xfrm>
              <a:off x="6778650" y="3314748"/>
              <a:ext cx="990600" cy="1758442"/>
              <a:chOff x="4723269" y="2353890"/>
              <a:chExt cx="3277726" cy="1758442"/>
            </a:xfrm>
          </p:grpSpPr>
          <p:sp>
            <p:nvSpPr>
              <p:cNvPr id="67" name="DRAM"/>
              <p:cNvSpPr/>
              <p:nvPr/>
            </p:nvSpPr>
            <p:spPr>
              <a:xfrm>
                <a:off x="4723272" y="2353890"/>
                <a:ext cx="3277723" cy="175484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1" u="none" strike="noStrike" kern="1200" cap="none" spc="0" normalizeH="0" baseline="0" noProof="0" dirty="0">
                  <a:ln>
                    <a:noFill/>
                  </a:ln>
                  <a:solidFill>
                    <a:prstClr val="black"/>
                  </a:solidFill>
                  <a:effectLst/>
                  <a:uLnTx/>
                  <a:uFillTx/>
                  <a:latin typeface="Calibri"/>
                  <a:ea typeface="+mn-ea"/>
                  <a:cs typeface="+mn-cs"/>
                </a:endParaRPr>
              </a:p>
            </p:txBody>
          </p:sp>
          <p:sp>
            <p:nvSpPr>
              <p:cNvPr id="68" name="DRAM"/>
              <p:cNvSpPr/>
              <p:nvPr/>
            </p:nvSpPr>
            <p:spPr>
              <a:xfrm>
                <a:off x="4723272" y="235389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1" u="none" strike="noStrike" kern="1200" cap="none" spc="0" normalizeH="0" baseline="0" noProof="0" dirty="0">
                  <a:ln>
                    <a:noFill/>
                  </a:ln>
                  <a:solidFill>
                    <a:prstClr val="black"/>
                  </a:solidFill>
                  <a:effectLst/>
                  <a:uLnTx/>
                  <a:uFillTx/>
                  <a:latin typeface="Calibri"/>
                  <a:ea typeface="+mn-ea"/>
                  <a:cs typeface="+mn-cs"/>
                </a:endParaRPr>
              </a:p>
            </p:txBody>
          </p:sp>
          <p:sp>
            <p:nvSpPr>
              <p:cNvPr id="69" name="DRAM"/>
              <p:cNvSpPr/>
              <p:nvPr/>
            </p:nvSpPr>
            <p:spPr>
              <a:xfrm>
                <a:off x="4723269" y="2792399"/>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1" u="none" strike="noStrike" kern="1200" cap="none" spc="0" normalizeH="0" baseline="0" noProof="0" dirty="0">
                  <a:ln>
                    <a:noFill/>
                  </a:ln>
                  <a:solidFill>
                    <a:prstClr val="black"/>
                  </a:solidFill>
                  <a:effectLst/>
                  <a:uLnTx/>
                  <a:uFillTx/>
                  <a:latin typeface="Calibri"/>
                  <a:ea typeface="+mn-ea"/>
                  <a:cs typeface="+mn-cs"/>
                </a:endParaRPr>
              </a:p>
            </p:txBody>
          </p:sp>
          <p:sp>
            <p:nvSpPr>
              <p:cNvPr id="70" name="DRAM"/>
              <p:cNvSpPr/>
              <p:nvPr/>
            </p:nvSpPr>
            <p:spPr>
              <a:xfrm>
                <a:off x="4723272" y="3230908"/>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1" u="none" strike="noStrike" kern="1200" cap="none" spc="0" normalizeH="0" baseline="0" noProof="0" dirty="0">
                  <a:ln>
                    <a:noFill/>
                  </a:ln>
                  <a:solidFill>
                    <a:prstClr val="black"/>
                  </a:solidFill>
                  <a:effectLst/>
                  <a:uLnTx/>
                  <a:uFillTx/>
                  <a:latin typeface="Calibri"/>
                  <a:ea typeface="+mn-ea"/>
                  <a:cs typeface="+mn-cs"/>
                </a:endParaRPr>
              </a:p>
            </p:txBody>
          </p:sp>
          <p:sp>
            <p:nvSpPr>
              <p:cNvPr id="71" name="DRAM"/>
              <p:cNvSpPr/>
              <p:nvPr/>
            </p:nvSpPr>
            <p:spPr>
              <a:xfrm>
                <a:off x="4723269" y="367342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1" u="none" strike="noStrike" kern="1200" cap="none" spc="0" normalizeH="0" baseline="0" noProof="0" dirty="0">
                  <a:ln>
                    <a:noFill/>
                  </a:ln>
                  <a:solidFill>
                    <a:prstClr val="black"/>
                  </a:solidFill>
                  <a:effectLst/>
                  <a:uLnTx/>
                  <a:uFillTx/>
                  <a:latin typeface="Calibri"/>
                  <a:ea typeface="+mn-ea"/>
                  <a:cs typeface="+mn-cs"/>
                </a:endParaRPr>
              </a:p>
            </p:txBody>
          </p:sp>
        </p:grpSp>
        <p:sp>
          <p:nvSpPr>
            <p:cNvPr id="72" name="Rectangle 71"/>
            <p:cNvSpPr/>
            <p:nvPr/>
          </p:nvSpPr>
          <p:spPr>
            <a:xfrm>
              <a:off x="6050279" y="4041474"/>
              <a:ext cx="728371" cy="914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 name="Rounded Rectangle 9"/>
            <p:cNvSpPr/>
            <p:nvPr/>
          </p:nvSpPr>
          <p:spPr>
            <a:xfrm>
              <a:off x="4876800" y="1175557"/>
              <a:ext cx="1321183" cy="2039230"/>
            </a:xfrm>
            <a:prstGeom prst="roundRect">
              <a:avLst/>
            </a:prstGeom>
            <a:noFill/>
            <a:ln>
              <a:solidFill>
                <a:schemeClr val="accent3">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42" name="R"/>
          <p:cNvSpPr/>
          <p:nvPr/>
        </p:nvSpPr>
        <p:spPr>
          <a:xfrm>
            <a:off x="1143000" y="4648200"/>
            <a:ext cx="2743200" cy="388936"/>
          </a:xfrm>
          <a:prstGeom prst="roundRect">
            <a:avLst>
              <a:gd name="adj" fmla="val 549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black"/>
                </a:solidFill>
                <a:effectLst/>
                <a:uLnTx/>
                <a:uFillTx/>
                <a:latin typeface="Calibri"/>
                <a:ea typeface="+mn-ea"/>
                <a:cs typeface="+mn-cs"/>
              </a:rPr>
              <a:t>L1 $: 32KB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black"/>
                </a:solidFill>
                <a:effectLst/>
                <a:uLnTx/>
                <a:uFillTx/>
                <a:latin typeface="Calibri"/>
                <a:ea typeface="+mn-ea"/>
                <a:cs typeface="+mn-cs"/>
              </a:rPr>
              <a:t>L2 $: 512KB/core</a:t>
            </a:r>
          </a:p>
        </p:txBody>
      </p:sp>
    </p:spTree>
    <p:extLst>
      <p:ext uri="{BB962C8B-B14F-4D97-AF65-F5344CB8AC3E}">
        <p14:creationId xmlns:p14="http://schemas.microsoft.com/office/powerpoint/2010/main" val="1493830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Comparison Points</a:t>
            </a:r>
          </a:p>
        </p:txBody>
      </p:sp>
      <p:sp>
        <p:nvSpPr>
          <p:cNvPr id="3" name="Content Placeholder 2"/>
          <p:cNvSpPr>
            <a:spLocks noGrp="1"/>
          </p:cNvSpPr>
          <p:nvPr>
            <p:ph idx="1"/>
          </p:nvPr>
        </p:nvSpPr>
        <p:spPr/>
        <p:txBody>
          <a:bodyPr>
            <a:normAutofit lnSpcReduction="10000"/>
          </a:bodyPr>
          <a:lstStyle/>
          <a:p>
            <a:r>
              <a:rPr lang="en-US" b="1" dirty="0"/>
              <a:t>All-bank refresh </a:t>
            </a:r>
            <a:r>
              <a:rPr lang="en-US" dirty="0"/>
              <a:t>[DDR3, LPDDR3, …]</a:t>
            </a:r>
          </a:p>
          <a:p>
            <a:endParaRPr lang="en-US" dirty="0"/>
          </a:p>
          <a:p>
            <a:r>
              <a:rPr lang="en-US" b="1" dirty="0"/>
              <a:t>Per-bank refresh </a:t>
            </a:r>
            <a:r>
              <a:rPr lang="en-US" dirty="0"/>
              <a:t>[LPDDR3]</a:t>
            </a:r>
          </a:p>
          <a:p>
            <a:endParaRPr lang="en-US" dirty="0"/>
          </a:p>
          <a:p>
            <a:r>
              <a:rPr lang="en-US" b="1" dirty="0"/>
              <a:t>Elastic refresh </a:t>
            </a:r>
            <a:r>
              <a:rPr lang="en-US" dirty="0"/>
              <a:t>[</a:t>
            </a:r>
            <a:r>
              <a:rPr lang="en-US" dirty="0" err="1"/>
              <a:t>Stuecheli</a:t>
            </a:r>
            <a:r>
              <a:rPr lang="en-US" dirty="0"/>
              <a:t> et al., MICRO ‘10]:</a:t>
            </a:r>
          </a:p>
          <a:p>
            <a:pPr lvl="1"/>
            <a:r>
              <a:rPr lang="en-US" dirty="0"/>
              <a:t>Postpones refreshes by a time delay based on the predicted rank idle time to avoid interference on memory requests</a:t>
            </a:r>
          </a:p>
          <a:p>
            <a:pPr lvl="1"/>
            <a:r>
              <a:rPr lang="en-US" dirty="0">
                <a:solidFill>
                  <a:srgbClr val="FF0000"/>
                </a:solidFill>
              </a:rPr>
              <a:t>Proposed to schedule all-bank refreshes without exploiting per-bank refreshes</a:t>
            </a:r>
          </a:p>
          <a:p>
            <a:pPr lvl="1"/>
            <a:r>
              <a:rPr lang="en-US" dirty="0">
                <a:solidFill>
                  <a:srgbClr val="FF0000"/>
                </a:solidFill>
              </a:rPr>
              <a:t>Cannot parallelize refreshes and accesses within a rank</a:t>
            </a:r>
          </a:p>
          <a:p>
            <a:pPr marL="457200" lvl="1" indent="0">
              <a:buNone/>
            </a:pPr>
            <a:endParaRPr lang="en-US" dirty="0"/>
          </a:p>
          <a:p>
            <a:r>
              <a:rPr lang="en-US" b="1" dirty="0"/>
              <a:t>Ideal (no refresh)</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F32364-6BA0-48AA-B029-3ED2192016F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387</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7770403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7" name="Chart 26"/>
          <p:cNvGraphicFramePr>
            <a:graphicFrameLocks/>
          </p:cNvGraphicFramePr>
          <p:nvPr>
            <p:extLst/>
          </p:nvPr>
        </p:nvGraphicFramePr>
        <p:xfrm>
          <a:off x="381000" y="1023945"/>
          <a:ext cx="8534400" cy="4810110"/>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p:txBody>
          <a:bodyPr/>
          <a:lstStyle/>
          <a:p>
            <a:r>
              <a:rPr lang="en-US" dirty="0"/>
              <a:t>System Performance</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F32364-6BA0-48AA-B029-3ED2192016F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388</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0" name="DS"/>
          <p:cNvGrpSpPr/>
          <p:nvPr/>
        </p:nvGrpSpPr>
        <p:grpSpPr>
          <a:xfrm>
            <a:off x="2438400" y="1084560"/>
            <a:ext cx="4545125" cy="461665"/>
            <a:chOff x="2438400" y="1154668"/>
            <a:chExt cx="4545125" cy="461665"/>
          </a:xfrm>
        </p:grpSpPr>
        <p:sp>
          <p:nvSpPr>
            <p:cNvPr id="21" name="TextBox 20"/>
            <p:cNvSpPr txBox="1"/>
            <p:nvPr/>
          </p:nvSpPr>
          <p:spPr>
            <a:xfrm>
              <a:off x="2438400" y="1154668"/>
              <a:ext cx="806631"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79646"/>
                  </a:solidFill>
                  <a:effectLst/>
                  <a:uLnTx/>
                  <a:uFillTx/>
                  <a:latin typeface="Calibri"/>
                  <a:ea typeface="+mn-ea"/>
                  <a:cs typeface="+mn-cs"/>
                </a:rPr>
                <a:t>7.9%</a:t>
              </a:r>
            </a:p>
          </p:txBody>
        </p:sp>
        <p:sp>
          <p:nvSpPr>
            <p:cNvPr id="22" name="TextBox 21"/>
            <p:cNvSpPr txBox="1"/>
            <p:nvPr/>
          </p:nvSpPr>
          <p:spPr>
            <a:xfrm>
              <a:off x="4191000" y="1154668"/>
              <a:ext cx="963725"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79646"/>
                  </a:solidFill>
                  <a:effectLst/>
                  <a:uLnTx/>
                  <a:uFillTx/>
                  <a:latin typeface="Calibri"/>
                  <a:ea typeface="+mn-ea"/>
                  <a:cs typeface="+mn-cs"/>
                </a:rPr>
                <a:t>12.3%</a:t>
              </a:r>
            </a:p>
          </p:txBody>
        </p:sp>
        <p:sp>
          <p:nvSpPr>
            <p:cNvPr id="23" name="TextBox 22"/>
            <p:cNvSpPr txBox="1"/>
            <p:nvPr/>
          </p:nvSpPr>
          <p:spPr>
            <a:xfrm>
              <a:off x="6019800" y="1154668"/>
              <a:ext cx="963725"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79646"/>
                  </a:solidFill>
                  <a:effectLst/>
                  <a:uLnTx/>
                  <a:uFillTx/>
                  <a:latin typeface="Calibri"/>
                  <a:ea typeface="+mn-ea"/>
                  <a:cs typeface="+mn-cs"/>
                </a:rPr>
                <a:t>20.2%</a:t>
              </a:r>
            </a:p>
          </p:txBody>
        </p:sp>
      </p:grpSp>
      <p:sp>
        <p:nvSpPr>
          <p:cNvPr id="15" name="Rounded Rectangle 14"/>
          <p:cNvSpPr/>
          <p:nvPr/>
        </p:nvSpPr>
        <p:spPr>
          <a:xfrm>
            <a:off x="533400" y="5410200"/>
            <a:ext cx="7854167" cy="869950"/>
          </a:xfrm>
          <a:prstGeom prst="roundRect">
            <a:avLst>
              <a:gd name="adj" fmla="val 0"/>
            </a:avLst>
          </a:prstGeom>
          <a:solidFill>
            <a:srgbClr val="064F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prstClr val="white"/>
                </a:solidFill>
                <a:effectLst/>
                <a:uLnTx/>
                <a:uFillTx/>
                <a:latin typeface="Calibri"/>
                <a:ea typeface="+mn-ea"/>
                <a:cs typeface="+mn-cs"/>
              </a:rPr>
              <a:t>1. Both DARP &amp; SARP provide performance gains and combining them (DSARP) improves even more</a:t>
            </a:r>
          </a:p>
        </p:txBody>
      </p:sp>
      <p:sp>
        <p:nvSpPr>
          <p:cNvPr id="11" name="Rounded Rectangle 10"/>
          <p:cNvSpPr/>
          <p:nvPr/>
        </p:nvSpPr>
        <p:spPr>
          <a:xfrm>
            <a:off x="533400" y="5410200"/>
            <a:ext cx="7848600" cy="869950"/>
          </a:xfrm>
          <a:prstGeom prst="roundRect">
            <a:avLst>
              <a:gd name="adj" fmla="val 0"/>
            </a:avLst>
          </a:prstGeom>
          <a:solidFill>
            <a:srgbClr val="064F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0" i="1" u="none" strike="noStrike" kern="1200" cap="none" spc="0" normalizeH="0" baseline="0" noProof="0" dirty="0">
                <a:ln>
                  <a:noFill/>
                </a:ln>
                <a:solidFill>
                  <a:prstClr val="white"/>
                </a:solidFill>
                <a:effectLst/>
                <a:uLnTx/>
                <a:uFillTx/>
                <a:latin typeface="Calibri"/>
                <a:ea typeface="+mn-ea"/>
                <a:cs typeface="+mn-cs"/>
              </a:rPr>
              <a:t>2. Consistent system performance improvement across DRAM densities (within </a:t>
            </a:r>
            <a:r>
              <a:rPr kumimoji="0" lang="en-US" sz="2600" b="1" i="1" u="none" strike="noStrike" kern="1200" cap="none" spc="0" normalizeH="0" baseline="0" noProof="0" dirty="0">
                <a:ln>
                  <a:noFill/>
                </a:ln>
                <a:solidFill>
                  <a:prstClr val="white"/>
                </a:solidFill>
                <a:effectLst/>
                <a:uLnTx/>
                <a:uFillTx/>
                <a:latin typeface="Calibri"/>
                <a:ea typeface="+mn-ea"/>
                <a:cs typeface="+mn-cs"/>
              </a:rPr>
              <a:t>0.9%, 1.2%, and 3.8% </a:t>
            </a:r>
            <a:r>
              <a:rPr kumimoji="0" lang="en-US" sz="2600" b="0" i="1" u="none" strike="noStrike" kern="1200" cap="none" spc="0" normalizeH="0" baseline="0" noProof="0" dirty="0">
                <a:ln>
                  <a:noFill/>
                </a:ln>
                <a:solidFill>
                  <a:prstClr val="white"/>
                </a:solidFill>
                <a:effectLst/>
                <a:uLnTx/>
                <a:uFillTx/>
                <a:latin typeface="Calibri"/>
                <a:ea typeface="+mn-ea"/>
                <a:cs typeface="+mn-cs"/>
              </a:rPr>
              <a:t>of ideal)</a:t>
            </a:r>
          </a:p>
        </p:txBody>
      </p:sp>
    </p:spTree>
    <p:extLst>
      <p:ext uri="{BB962C8B-B14F-4D97-AF65-F5344CB8AC3E}">
        <p14:creationId xmlns:p14="http://schemas.microsoft.com/office/powerpoint/2010/main" val="380675353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
                                            <p:graphicEl>
                                              <a:chart seriesIdx="3" categoryIdx="-4" bldStep="series"/>
                                            </p:graphic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7">
                                            <p:graphicEl>
                                              <a:chart seriesIdx="4" categoryIdx="-4" bldStep="series"/>
                                            </p:graphic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7">
                                            <p:graphicEl>
                                              <a:chart seriesIdx="5" categoryIdx="-4" bldStep="series"/>
                                            </p:graphic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0"/>
                                        </p:tgtEl>
                                        <p:attrNameLst>
                                          <p:attrName>style.visibility</p:attrName>
                                        </p:attrNameLst>
                                      </p:cBhvr>
                                      <p:to>
                                        <p:strVal val="visible"/>
                                      </p:to>
                                    </p:set>
                                  </p:childTnLst>
                                </p:cTn>
                              </p:par>
                              <p:par>
                                <p:cTn id="17" presetID="1" presetClass="entr" presetSubtype="0" fill="hold" grpId="0" nodeType="withEffect">
                                  <p:stCondLst>
                                    <p:cond delay="1500"/>
                                  </p:stCondLst>
                                  <p:childTnLst>
                                    <p:set>
                                      <p:cBhvr>
                                        <p:cTn id="18" dur="1" fill="hold">
                                          <p:stCondLst>
                                            <p:cond delay="0"/>
                                          </p:stCondLst>
                                        </p:cTn>
                                        <p:tgtEl>
                                          <p:spTgt spid="27">
                                            <p:graphicEl>
                                              <a:chart seriesIdx="6" categoryIdx="-4" bldStep="series"/>
                                            </p:graphic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5"/>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7" grpId="0">
        <p:bldSub>
          <a:bldChart bld="series"/>
        </p:bldSub>
      </p:bldGraphic>
      <p:bldP spid="15" grpId="0" animBg="1"/>
      <p:bldP spid="11" grpId="0" animBg="1"/>
    </p:bldLst>
  </p:timing>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Energy Efficiency</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F32364-6BA0-48AA-B029-3ED2192016F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389</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6" name="DS"/>
          <p:cNvGrpSpPr/>
          <p:nvPr/>
        </p:nvGrpSpPr>
        <p:grpSpPr>
          <a:xfrm>
            <a:off x="2590800" y="1367135"/>
            <a:ext cx="4495800" cy="690265"/>
            <a:chOff x="2438400" y="1302603"/>
            <a:chExt cx="4495800" cy="690265"/>
          </a:xfrm>
        </p:grpSpPr>
        <p:sp>
          <p:nvSpPr>
            <p:cNvPr id="7" name="TextBox 6"/>
            <p:cNvSpPr txBox="1"/>
            <p:nvPr/>
          </p:nvSpPr>
          <p:spPr>
            <a:xfrm>
              <a:off x="2438400" y="1531203"/>
              <a:ext cx="806631"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79646"/>
                  </a:solidFill>
                  <a:effectLst/>
                  <a:uLnTx/>
                  <a:uFillTx/>
                  <a:latin typeface="Calibri"/>
                  <a:ea typeface="+mn-ea"/>
                  <a:cs typeface="+mn-cs"/>
                </a:rPr>
                <a:t>3.0%</a:t>
              </a:r>
            </a:p>
          </p:txBody>
        </p:sp>
        <p:sp>
          <p:nvSpPr>
            <p:cNvPr id="8" name="TextBox 7"/>
            <p:cNvSpPr txBox="1"/>
            <p:nvPr/>
          </p:nvSpPr>
          <p:spPr>
            <a:xfrm>
              <a:off x="4298769" y="1383268"/>
              <a:ext cx="806631"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79646"/>
                  </a:solidFill>
                  <a:effectLst/>
                  <a:uLnTx/>
                  <a:uFillTx/>
                  <a:latin typeface="Calibri"/>
                  <a:ea typeface="+mn-ea"/>
                  <a:cs typeface="+mn-cs"/>
                </a:rPr>
                <a:t>5.2%</a:t>
              </a:r>
            </a:p>
          </p:txBody>
        </p:sp>
        <p:sp>
          <p:nvSpPr>
            <p:cNvPr id="9" name="TextBox 8"/>
            <p:cNvSpPr txBox="1"/>
            <p:nvPr/>
          </p:nvSpPr>
          <p:spPr>
            <a:xfrm>
              <a:off x="6127569" y="1302603"/>
              <a:ext cx="806631"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79646"/>
                  </a:solidFill>
                  <a:effectLst/>
                  <a:uLnTx/>
                  <a:uFillTx/>
                  <a:latin typeface="Calibri"/>
                  <a:ea typeface="+mn-ea"/>
                  <a:cs typeface="+mn-cs"/>
                </a:rPr>
                <a:t>9.0%</a:t>
              </a:r>
            </a:p>
          </p:txBody>
        </p:sp>
      </p:grpSp>
      <p:sp>
        <p:nvSpPr>
          <p:cNvPr id="10" name="Rounded Rectangle 9"/>
          <p:cNvSpPr/>
          <p:nvPr/>
        </p:nvSpPr>
        <p:spPr>
          <a:xfrm>
            <a:off x="990600" y="5607050"/>
            <a:ext cx="7086600" cy="717550"/>
          </a:xfrm>
          <a:prstGeom prst="roundRect">
            <a:avLst>
              <a:gd name="adj" fmla="val 0"/>
            </a:avLst>
          </a:prstGeom>
          <a:solidFill>
            <a:srgbClr val="064F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prstClr val="white"/>
                </a:solidFill>
                <a:effectLst/>
                <a:uLnTx/>
                <a:uFillTx/>
                <a:latin typeface="Calibri"/>
                <a:ea typeface="+mn-ea"/>
                <a:cs typeface="+mn-cs"/>
              </a:rPr>
              <a:t>Consistent reduction on energy consumption</a:t>
            </a:r>
          </a:p>
        </p:txBody>
      </p:sp>
      <p:graphicFrame>
        <p:nvGraphicFramePr>
          <p:cNvPr id="11" name="Chart 10"/>
          <p:cNvGraphicFramePr>
            <a:graphicFrameLocks/>
          </p:cNvGraphicFramePr>
          <p:nvPr>
            <p:extLst/>
          </p:nvPr>
        </p:nvGraphicFramePr>
        <p:xfrm>
          <a:off x="533400" y="1219200"/>
          <a:ext cx="8068397" cy="481011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90955243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latin typeface="Garamond" charset="0"/>
                <a:ea typeface="ＭＳ Ｐゴシック" charset="0"/>
                <a:cs typeface="ＭＳ Ｐゴシック" charset="0"/>
              </a:rPr>
              <a:t>Major Trends Affecting Main Memory (V)</a:t>
            </a:r>
            <a:endParaRPr lang="en-US" dirty="0"/>
          </a:p>
        </p:txBody>
      </p:sp>
      <p:sp>
        <p:nvSpPr>
          <p:cNvPr id="3" name="Content Placeholder 2"/>
          <p:cNvSpPr>
            <a:spLocks noGrp="1"/>
          </p:cNvSpPr>
          <p:nvPr>
            <p:ph idx="1"/>
          </p:nvPr>
        </p:nvSpPr>
        <p:spPr>
          <a:xfrm>
            <a:off x="228600" y="908721"/>
            <a:ext cx="8763000" cy="5339680"/>
          </a:xfrm>
        </p:spPr>
        <p:txBody>
          <a:bodyPr/>
          <a:lstStyle/>
          <a:p>
            <a:r>
              <a:rPr lang="en-US" dirty="0"/>
              <a:t>DRAM scaling has already become increasingly difficult</a:t>
            </a:r>
          </a:p>
          <a:p>
            <a:pPr lvl="1">
              <a:spcBef>
                <a:spcPts val="600"/>
              </a:spcBef>
            </a:pPr>
            <a:r>
              <a:rPr lang="en-US" dirty="0"/>
              <a:t>Increasing cell leakage current, reduced cell reliability, increasing manufacturing difficulties </a:t>
            </a:r>
            <a:r>
              <a:rPr lang="en-US" sz="1800" dirty="0">
                <a:solidFill>
                  <a:schemeClr val="bg1">
                    <a:lumMod val="50000"/>
                  </a:schemeClr>
                </a:solidFill>
              </a:rPr>
              <a:t>[Kim+ ISCA 2014],</a:t>
            </a:r>
            <a:br>
              <a:rPr lang="en-US" sz="1800" dirty="0">
                <a:solidFill>
                  <a:schemeClr val="bg1">
                    <a:lumMod val="50000"/>
                  </a:schemeClr>
                </a:solidFill>
              </a:rPr>
            </a:br>
            <a:r>
              <a:rPr lang="en-US" sz="1800" dirty="0">
                <a:solidFill>
                  <a:schemeClr val="bg1">
                    <a:lumMod val="50000"/>
                  </a:schemeClr>
                </a:solidFill>
              </a:rPr>
              <a:t>[Liu+ ISCA 2013], [Mutlu IMW 2013], [Mutlu DATE 2017]</a:t>
            </a:r>
          </a:p>
          <a:p>
            <a:pPr lvl="1">
              <a:spcBef>
                <a:spcPts val="600"/>
              </a:spcBef>
            </a:pPr>
            <a:r>
              <a:rPr lang="en-US" b="1" dirty="0">
                <a:solidFill>
                  <a:srgbClr val="C00000"/>
                </a:solidFill>
              </a:rPr>
              <a:t>Difficult to significantly improve capacity, energy</a:t>
            </a:r>
            <a:endParaRPr lang="en-US" dirty="0">
              <a:solidFill>
                <a:srgbClr val="C00000"/>
              </a:solidFill>
            </a:endParaRPr>
          </a:p>
          <a:p>
            <a:pPr>
              <a:spcBef>
                <a:spcPts val="1800"/>
              </a:spcBef>
            </a:pPr>
            <a:r>
              <a:rPr lang="en-US" b="1" dirty="0">
                <a:solidFill>
                  <a:srgbClr val="0066CC"/>
                </a:solidFill>
              </a:rPr>
              <a:t>Emerging memory technologies</a:t>
            </a:r>
            <a:r>
              <a:rPr lang="en-US" dirty="0"/>
              <a:t> are promising</a:t>
            </a:r>
          </a:p>
          <a:p>
            <a:endParaRPr lang="en-US" dirty="0"/>
          </a:p>
        </p:txBody>
      </p:sp>
      <p:graphicFrame>
        <p:nvGraphicFramePr>
          <p:cNvPr id="5" name="Table 4"/>
          <p:cNvGraphicFramePr>
            <a:graphicFrameLocks noGrp="1"/>
          </p:cNvGraphicFramePr>
          <p:nvPr>
            <p:extLst/>
          </p:nvPr>
        </p:nvGraphicFramePr>
        <p:xfrm>
          <a:off x="228600" y="3520440"/>
          <a:ext cx="8763000" cy="2804160"/>
        </p:xfrm>
        <a:graphic>
          <a:graphicData uri="http://schemas.openxmlformats.org/drawingml/2006/table">
            <a:tbl>
              <a:tblPr firstRow="1" bandRow="1">
                <a:tableStyleId>{5940675A-B579-460E-94D1-54222C63F5DA}</a:tableStyleId>
              </a:tblPr>
              <a:tblGrid>
                <a:gridCol w="3810000">
                  <a:extLst>
                    <a:ext uri="{9D8B030D-6E8A-4147-A177-3AD203B41FA5}">
                      <a16:colId xmlns:a16="http://schemas.microsoft.com/office/drawing/2014/main" val="20000"/>
                    </a:ext>
                  </a:extLst>
                </a:gridCol>
                <a:gridCol w="2209800">
                  <a:extLst>
                    <a:ext uri="{9D8B030D-6E8A-4147-A177-3AD203B41FA5}">
                      <a16:colId xmlns:a16="http://schemas.microsoft.com/office/drawing/2014/main" val="20001"/>
                    </a:ext>
                  </a:extLst>
                </a:gridCol>
                <a:gridCol w="2743200">
                  <a:extLst>
                    <a:ext uri="{9D8B030D-6E8A-4147-A177-3AD203B41FA5}">
                      <a16:colId xmlns:a16="http://schemas.microsoft.com/office/drawing/2014/main" val="20002"/>
                    </a:ext>
                  </a:extLst>
                </a:gridCol>
              </a:tblGrid>
              <a:tr h="348687">
                <a:tc>
                  <a:txBody>
                    <a:bodyPr/>
                    <a:lstStyle/>
                    <a:p>
                      <a:r>
                        <a:rPr lang="en-US" sz="2000" b="1" dirty="0"/>
                        <a:t>3D-Stacked DRAM</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tcPr>
                </a:tc>
                <a:tc>
                  <a:txBody>
                    <a:bodyPr/>
                    <a:lstStyle/>
                    <a:p>
                      <a:pPr algn="ctr"/>
                      <a:r>
                        <a:rPr lang="en-US" sz="2000" dirty="0">
                          <a:solidFill>
                            <a:schemeClr val="accent6"/>
                          </a:solidFill>
                        </a:rPr>
                        <a:t>higher bandwidth</a:t>
                      </a:r>
                      <a:endParaRPr lang="en-US" sz="2000" b="0" dirty="0">
                        <a:solidFill>
                          <a:schemeClr val="accent6"/>
                        </a:solidFill>
                      </a:endParaRPr>
                    </a:p>
                  </a:txBody>
                  <a:tcPr anchor="ctr">
                    <a:lnL w="38100" cap="flat" cmpd="sng" algn="ctr">
                      <a:solidFill>
                        <a:schemeClr val="tx1"/>
                      </a:solidFill>
                      <a:prstDash val="solid"/>
                      <a:round/>
                      <a:headEnd type="none" w="med" len="med"/>
                      <a:tailEnd type="none" w="med" len="med"/>
                    </a:lnL>
                    <a:lnT w="38100" cap="flat" cmpd="sng" algn="ctr">
                      <a:solidFill>
                        <a:schemeClr val="tx1"/>
                      </a:solidFill>
                      <a:prstDash val="solid"/>
                      <a:round/>
                      <a:headEnd type="none" w="med" len="med"/>
                      <a:tailEnd type="none" w="med" len="med"/>
                    </a:lnT>
                  </a:tcPr>
                </a:tc>
                <a:tc>
                  <a:txBody>
                    <a:bodyPr/>
                    <a:lstStyle/>
                    <a:p>
                      <a:pPr algn="ctr"/>
                      <a:r>
                        <a:rPr lang="en-US" sz="2000" dirty="0">
                          <a:solidFill>
                            <a:srgbClr val="C00000"/>
                          </a:solidFill>
                        </a:rPr>
                        <a:t>smaller capacity</a:t>
                      </a:r>
                      <a:endParaRPr lang="en-US" sz="2000" b="0" dirty="0">
                        <a:solidFill>
                          <a:srgbClr val="C00000"/>
                        </a:solidFill>
                      </a:endParaRPr>
                    </a:p>
                  </a:txBody>
                  <a:tcPr anchor="ctr">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10000"/>
                  </a:ext>
                </a:extLst>
              </a:tr>
              <a:tr h="320039">
                <a:tc>
                  <a:txBody>
                    <a:bodyPr/>
                    <a:lstStyle/>
                    <a:p>
                      <a:r>
                        <a:rPr lang="en-US" sz="2000" b="1" dirty="0"/>
                        <a:t>Reduced-Latency DRAM</a:t>
                      </a:r>
                      <a:br>
                        <a:rPr lang="en-US" sz="2000" b="1" dirty="0"/>
                      </a:br>
                      <a:r>
                        <a:rPr lang="en-US" sz="2000" b="0" dirty="0"/>
                        <a:t>(e.g., RLDRAM, TL-DRAM</a:t>
                      </a:r>
                      <a:r>
                        <a:rPr lang="en-US" sz="2000" b="0" baseline="0" dirty="0"/>
                        <a:t>)</a:t>
                      </a:r>
                      <a:endParaRPr lang="en-US" sz="2000" b="0"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tcPr>
                </a:tc>
                <a:tc>
                  <a:txBody>
                    <a:bodyPr/>
                    <a:lstStyle/>
                    <a:p>
                      <a:pPr algn="ctr"/>
                      <a:r>
                        <a:rPr lang="en-US" sz="2000" dirty="0">
                          <a:solidFill>
                            <a:schemeClr val="accent6"/>
                          </a:solidFill>
                        </a:rPr>
                        <a:t>lower latency</a:t>
                      </a:r>
                    </a:p>
                  </a:txBody>
                  <a:tcPr anchor="ctr">
                    <a:lnL w="38100" cap="flat" cmpd="sng" algn="ctr">
                      <a:solidFill>
                        <a:schemeClr val="tx1"/>
                      </a:solidFill>
                      <a:prstDash val="solid"/>
                      <a:round/>
                      <a:headEnd type="none" w="med" len="med"/>
                      <a:tailEnd type="none" w="med" len="med"/>
                    </a:lnL>
                  </a:tcPr>
                </a:tc>
                <a:tc>
                  <a:txBody>
                    <a:bodyPr/>
                    <a:lstStyle/>
                    <a:p>
                      <a:pPr algn="ctr"/>
                      <a:r>
                        <a:rPr lang="en-US" sz="2000" dirty="0">
                          <a:solidFill>
                            <a:srgbClr val="C00000"/>
                          </a:solidFill>
                        </a:rPr>
                        <a:t>higher cost</a:t>
                      </a:r>
                    </a:p>
                  </a:txBody>
                  <a:tcPr anchor="ctr">
                    <a:lnR w="381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10001"/>
                  </a:ext>
                </a:extLst>
              </a:tr>
              <a:tr h="348687">
                <a:tc>
                  <a:txBody>
                    <a:bodyPr/>
                    <a:lstStyle/>
                    <a:p>
                      <a:r>
                        <a:rPr lang="en-US" sz="2000" b="1" dirty="0"/>
                        <a:t>Low-Power DRAM</a:t>
                      </a:r>
                      <a:br>
                        <a:rPr lang="en-US" sz="2000" b="1" dirty="0"/>
                      </a:br>
                      <a:r>
                        <a:rPr lang="en-US" sz="2000" b="0" dirty="0"/>
                        <a:t>(e.g.,</a:t>
                      </a:r>
                      <a:r>
                        <a:rPr lang="en-US" sz="2000" b="0" baseline="0" dirty="0"/>
                        <a:t> LPDDR3, LPDDR4)</a:t>
                      </a:r>
                      <a:endParaRPr lang="en-US" sz="2000" b="1"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tcPr>
                </a:tc>
                <a:tc>
                  <a:txBody>
                    <a:bodyPr/>
                    <a:lstStyle/>
                    <a:p>
                      <a:pPr algn="ctr"/>
                      <a:r>
                        <a:rPr lang="en-US" sz="2000" dirty="0">
                          <a:solidFill>
                            <a:schemeClr val="accent6"/>
                          </a:solidFill>
                        </a:rPr>
                        <a:t>lower power</a:t>
                      </a:r>
                    </a:p>
                  </a:txBody>
                  <a:tcPr anchor="ctr">
                    <a:lnL w="38100" cap="flat" cmpd="sng" algn="ctr">
                      <a:solidFill>
                        <a:schemeClr val="tx1"/>
                      </a:solidFill>
                      <a:prstDash val="solid"/>
                      <a:round/>
                      <a:headEnd type="none" w="med" len="med"/>
                      <a:tailEnd type="none" w="med" len="med"/>
                    </a:lnL>
                  </a:tcPr>
                </a:tc>
                <a:tc>
                  <a:txBody>
                    <a:bodyPr/>
                    <a:lstStyle/>
                    <a:p>
                      <a:pPr algn="ctr"/>
                      <a:r>
                        <a:rPr lang="en-US" sz="2000" dirty="0">
                          <a:solidFill>
                            <a:srgbClr val="C00000"/>
                          </a:solidFill>
                        </a:rPr>
                        <a:t>higher latency</a:t>
                      </a:r>
                    </a:p>
                    <a:p>
                      <a:pPr algn="ctr"/>
                      <a:r>
                        <a:rPr lang="en-US" sz="2000" dirty="0">
                          <a:solidFill>
                            <a:srgbClr val="C00000"/>
                          </a:solidFill>
                        </a:rPr>
                        <a:t>higher cost</a:t>
                      </a:r>
                    </a:p>
                  </a:txBody>
                  <a:tcPr anchor="ctr">
                    <a:lnR w="381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10002"/>
                  </a:ext>
                </a:extLst>
              </a:tr>
              <a:tr h="971593">
                <a:tc>
                  <a:txBody>
                    <a:bodyPr/>
                    <a:lstStyle/>
                    <a:p>
                      <a:r>
                        <a:rPr lang="en-US" sz="2000" b="1" dirty="0"/>
                        <a:t>Non-Volatile Memory</a:t>
                      </a:r>
                      <a:r>
                        <a:rPr lang="en-US" sz="2000" b="1" baseline="0" dirty="0"/>
                        <a:t> (NVM) </a:t>
                      </a:r>
                      <a:r>
                        <a:rPr lang="en-US" sz="2000" b="0" baseline="0" dirty="0"/>
                        <a:t>(e.g., PCM, STTRAM, ReRAM, 3D </a:t>
                      </a:r>
                      <a:r>
                        <a:rPr lang="en-US" sz="2000" b="0" baseline="0" dirty="0" err="1"/>
                        <a:t>Xpoint</a:t>
                      </a:r>
                      <a:r>
                        <a:rPr lang="en-US" sz="2000" b="0" baseline="0" dirty="0"/>
                        <a:t>)</a:t>
                      </a:r>
                      <a:endParaRPr lang="en-US" sz="2000" b="0"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B w="38100" cap="flat" cmpd="sng" algn="ctr">
                      <a:solidFill>
                        <a:schemeClr val="tx1"/>
                      </a:solidFill>
                      <a:prstDash val="solid"/>
                      <a:round/>
                      <a:headEnd type="none" w="med" len="med"/>
                      <a:tailEnd type="none" w="med" len="med"/>
                    </a:lnB>
                  </a:tcPr>
                </a:tc>
                <a:tc>
                  <a:txBody>
                    <a:bodyPr/>
                    <a:lstStyle/>
                    <a:p>
                      <a:pPr algn="ctr"/>
                      <a:r>
                        <a:rPr lang="en-US" sz="2000" dirty="0">
                          <a:solidFill>
                            <a:schemeClr val="accent6"/>
                          </a:solidFill>
                        </a:rPr>
                        <a:t>larger capacity</a:t>
                      </a:r>
                    </a:p>
                  </a:txBody>
                  <a:tcPr anchor="ctr">
                    <a:lnL w="38100" cap="flat" cmpd="sng" algn="ctr">
                      <a:solidFill>
                        <a:schemeClr val="tx1"/>
                      </a:solidFill>
                      <a:prstDash val="solid"/>
                      <a:round/>
                      <a:headEnd type="none" w="med" len="med"/>
                      <a:tailEnd type="none" w="med" len="med"/>
                    </a:lnL>
                    <a:lnB w="38100" cap="flat" cmpd="sng" algn="ctr">
                      <a:solidFill>
                        <a:schemeClr val="tx1"/>
                      </a:solidFill>
                      <a:prstDash val="solid"/>
                      <a:round/>
                      <a:headEnd type="none" w="med" len="med"/>
                      <a:tailEnd type="none" w="med" len="med"/>
                    </a:lnB>
                  </a:tcPr>
                </a:tc>
                <a:tc>
                  <a:txBody>
                    <a:bodyPr/>
                    <a:lstStyle/>
                    <a:p>
                      <a:pPr algn="ctr"/>
                      <a:r>
                        <a:rPr lang="en-US" sz="2000" dirty="0">
                          <a:solidFill>
                            <a:srgbClr val="C00000"/>
                          </a:solidFill>
                        </a:rPr>
                        <a:t>higher latency</a:t>
                      </a:r>
                      <a:br>
                        <a:rPr lang="en-US" sz="2000" dirty="0">
                          <a:solidFill>
                            <a:srgbClr val="C00000"/>
                          </a:solidFill>
                        </a:rPr>
                      </a:br>
                      <a:r>
                        <a:rPr lang="en-US" sz="2000" dirty="0">
                          <a:solidFill>
                            <a:srgbClr val="C00000"/>
                          </a:solidFill>
                        </a:rPr>
                        <a:t>higher dynamic</a:t>
                      </a:r>
                      <a:r>
                        <a:rPr lang="en-US" sz="2000" baseline="0" dirty="0">
                          <a:solidFill>
                            <a:srgbClr val="C00000"/>
                          </a:solidFill>
                        </a:rPr>
                        <a:t> </a:t>
                      </a:r>
                      <a:r>
                        <a:rPr lang="en-US" sz="2000" dirty="0">
                          <a:solidFill>
                            <a:srgbClr val="C00000"/>
                          </a:solidFill>
                        </a:rPr>
                        <a:t>power lower endurance</a:t>
                      </a:r>
                    </a:p>
                  </a:txBody>
                  <a:tcPr anchor="ctr">
                    <a:lnR w="38100" cap="flat" cmpd="sng" algn="ctr">
                      <a:solidFill>
                        <a:schemeClr val="tx1"/>
                      </a:solidFill>
                      <a:prstDash val="solid"/>
                      <a:round/>
                      <a:headEnd type="none" w="med" len="med"/>
                      <a:tailEnd type="none" w="med" len="med"/>
                    </a:lnR>
                    <a:lnB w="381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6" name="TextBox 5"/>
          <p:cNvSpPr txBox="1"/>
          <p:nvPr/>
        </p:nvSpPr>
        <p:spPr>
          <a:xfrm>
            <a:off x="304800" y="3556517"/>
            <a:ext cx="2514600" cy="320040"/>
          </a:xfrm>
          <a:prstGeom prst="rect">
            <a:avLst/>
          </a:prstGeom>
          <a:solidFill>
            <a:schemeClr val="bg1"/>
          </a:solidFill>
        </p:spPr>
        <p:txBody>
          <a:bodyPr wrap="square" rtlCol="0">
            <a:spAutoFit/>
          </a:bodyPr>
          <a:lstStyle/>
          <a:p>
            <a:endParaRPr lang="en-US"/>
          </a:p>
        </p:txBody>
      </p:sp>
      <p:sp>
        <p:nvSpPr>
          <p:cNvPr id="19" name="TextBox 18"/>
          <p:cNvSpPr txBox="1"/>
          <p:nvPr/>
        </p:nvSpPr>
        <p:spPr>
          <a:xfrm>
            <a:off x="4114800" y="3556517"/>
            <a:ext cx="2100804" cy="320040"/>
          </a:xfrm>
          <a:prstGeom prst="rect">
            <a:avLst/>
          </a:prstGeom>
          <a:solidFill>
            <a:schemeClr val="bg1"/>
          </a:solidFill>
        </p:spPr>
        <p:txBody>
          <a:bodyPr wrap="square" rtlCol="0">
            <a:spAutoFit/>
          </a:bodyPr>
          <a:lstStyle/>
          <a:p>
            <a:endParaRPr lang="en-US"/>
          </a:p>
        </p:txBody>
      </p:sp>
      <p:sp>
        <p:nvSpPr>
          <p:cNvPr id="20" name="TextBox 19"/>
          <p:cNvSpPr txBox="1"/>
          <p:nvPr/>
        </p:nvSpPr>
        <p:spPr>
          <a:xfrm>
            <a:off x="6324600" y="3556517"/>
            <a:ext cx="2514600" cy="320040"/>
          </a:xfrm>
          <a:prstGeom prst="rect">
            <a:avLst/>
          </a:prstGeom>
          <a:solidFill>
            <a:schemeClr val="bg1"/>
          </a:solidFill>
        </p:spPr>
        <p:txBody>
          <a:bodyPr wrap="square" rtlCol="0">
            <a:spAutoFit/>
          </a:bodyPr>
          <a:lstStyle/>
          <a:p>
            <a:endParaRPr lang="en-US" dirty="0"/>
          </a:p>
        </p:txBody>
      </p:sp>
      <p:sp>
        <p:nvSpPr>
          <p:cNvPr id="21" name="TextBox 20"/>
          <p:cNvSpPr txBox="1"/>
          <p:nvPr/>
        </p:nvSpPr>
        <p:spPr>
          <a:xfrm>
            <a:off x="270986" y="3942755"/>
            <a:ext cx="3310414" cy="640080"/>
          </a:xfrm>
          <a:prstGeom prst="rect">
            <a:avLst/>
          </a:prstGeom>
          <a:solidFill>
            <a:schemeClr val="bg1"/>
          </a:solidFill>
        </p:spPr>
        <p:txBody>
          <a:bodyPr wrap="square" rtlCol="0">
            <a:spAutoFit/>
          </a:bodyPr>
          <a:lstStyle/>
          <a:p>
            <a:endParaRPr lang="en-US"/>
          </a:p>
        </p:txBody>
      </p:sp>
      <p:sp>
        <p:nvSpPr>
          <p:cNvPr id="22" name="TextBox 21"/>
          <p:cNvSpPr txBox="1">
            <a:spLocks/>
          </p:cNvSpPr>
          <p:nvPr/>
        </p:nvSpPr>
        <p:spPr>
          <a:xfrm>
            <a:off x="4114800" y="4066512"/>
            <a:ext cx="2024604" cy="365760"/>
          </a:xfrm>
          <a:prstGeom prst="rect">
            <a:avLst/>
          </a:prstGeom>
          <a:solidFill>
            <a:schemeClr val="bg1"/>
          </a:solidFill>
        </p:spPr>
        <p:txBody>
          <a:bodyPr wrap="square" rtlCol="0">
            <a:spAutoFit/>
          </a:bodyPr>
          <a:lstStyle/>
          <a:p>
            <a:endParaRPr lang="en-US"/>
          </a:p>
        </p:txBody>
      </p:sp>
      <p:sp>
        <p:nvSpPr>
          <p:cNvPr id="23" name="TextBox 22"/>
          <p:cNvSpPr txBox="1"/>
          <p:nvPr/>
        </p:nvSpPr>
        <p:spPr>
          <a:xfrm>
            <a:off x="6343891" y="3948541"/>
            <a:ext cx="2571508" cy="598619"/>
          </a:xfrm>
          <a:prstGeom prst="rect">
            <a:avLst/>
          </a:prstGeom>
          <a:solidFill>
            <a:schemeClr val="bg1"/>
          </a:solidFill>
        </p:spPr>
        <p:txBody>
          <a:bodyPr wrap="square" rtlCol="0">
            <a:spAutoFit/>
          </a:bodyPr>
          <a:lstStyle/>
          <a:p>
            <a:endParaRPr lang="en-US"/>
          </a:p>
        </p:txBody>
      </p:sp>
      <p:sp>
        <p:nvSpPr>
          <p:cNvPr id="24" name="TextBox 23"/>
          <p:cNvSpPr txBox="1"/>
          <p:nvPr/>
        </p:nvSpPr>
        <p:spPr>
          <a:xfrm>
            <a:off x="304800" y="4690137"/>
            <a:ext cx="3124200" cy="605992"/>
          </a:xfrm>
          <a:prstGeom prst="rect">
            <a:avLst/>
          </a:prstGeom>
          <a:solidFill>
            <a:schemeClr val="bg1"/>
          </a:solidFill>
        </p:spPr>
        <p:txBody>
          <a:bodyPr wrap="square" rtlCol="0">
            <a:spAutoFit/>
          </a:bodyPr>
          <a:lstStyle/>
          <a:p>
            <a:endParaRPr lang="en-US"/>
          </a:p>
        </p:txBody>
      </p:sp>
      <p:sp>
        <p:nvSpPr>
          <p:cNvPr id="25" name="TextBox 24"/>
          <p:cNvSpPr txBox="1"/>
          <p:nvPr/>
        </p:nvSpPr>
        <p:spPr>
          <a:xfrm>
            <a:off x="4127665" y="4864201"/>
            <a:ext cx="2100804" cy="320040"/>
          </a:xfrm>
          <a:prstGeom prst="rect">
            <a:avLst/>
          </a:prstGeom>
          <a:solidFill>
            <a:schemeClr val="bg1"/>
          </a:solidFill>
        </p:spPr>
        <p:txBody>
          <a:bodyPr wrap="square" rtlCol="0">
            <a:spAutoFit/>
          </a:bodyPr>
          <a:lstStyle/>
          <a:p>
            <a:endParaRPr lang="en-US"/>
          </a:p>
        </p:txBody>
      </p:sp>
      <p:sp>
        <p:nvSpPr>
          <p:cNvPr id="26" name="TextBox 25"/>
          <p:cNvSpPr txBox="1">
            <a:spLocks/>
          </p:cNvSpPr>
          <p:nvPr/>
        </p:nvSpPr>
        <p:spPr>
          <a:xfrm>
            <a:off x="6324599" y="4656928"/>
            <a:ext cx="2590799" cy="640080"/>
          </a:xfrm>
          <a:prstGeom prst="rect">
            <a:avLst/>
          </a:prstGeom>
          <a:solidFill>
            <a:schemeClr val="bg1"/>
          </a:solidFill>
        </p:spPr>
        <p:txBody>
          <a:bodyPr wrap="square" rtlCol="0">
            <a:spAutoFit/>
          </a:bodyPr>
          <a:lstStyle/>
          <a:p>
            <a:endParaRPr lang="en-US"/>
          </a:p>
        </p:txBody>
      </p:sp>
      <p:sp>
        <p:nvSpPr>
          <p:cNvPr id="27" name="TextBox 26"/>
          <p:cNvSpPr txBox="1"/>
          <p:nvPr/>
        </p:nvSpPr>
        <p:spPr>
          <a:xfrm>
            <a:off x="255345" y="5344835"/>
            <a:ext cx="3665329" cy="950976"/>
          </a:xfrm>
          <a:prstGeom prst="rect">
            <a:avLst/>
          </a:prstGeom>
          <a:solidFill>
            <a:schemeClr val="bg1"/>
          </a:solidFill>
        </p:spPr>
        <p:txBody>
          <a:bodyPr wrap="square" rtlCol="0">
            <a:spAutoFit/>
          </a:bodyPr>
          <a:lstStyle/>
          <a:p>
            <a:endParaRPr lang="en-US"/>
          </a:p>
        </p:txBody>
      </p:sp>
      <p:sp>
        <p:nvSpPr>
          <p:cNvPr id="28" name="TextBox 27"/>
          <p:cNvSpPr txBox="1"/>
          <p:nvPr/>
        </p:nvSpPr>
        <p:spPr>
          <a:xfrm>
            <a:off x="4114800" y="5687538"/>
            <a:ext cx="2100804" cy="320040"/>
          </a:xfrm>
          <a:prstGeom prst="rect">
            <a:avLst/>
          </a:prstGeom>
          <a:solidFill>
            <a:schemeClr val="bg1"/>
          </a:solidFill>
        </p:spPr>
        <p:txBody>
          <a:bodyPr wrap="square" rtlCol="0">
            <a:spAutoFit/>
          </a:bodyPr>
          <a:lstStyle/>
          <a:p>
            <a:endParaRPr lang="en-US"/>
          </a:p>
        </p:txBody>
      </p:sp>
      <p:sp>
        <p:nvSpPr>
          <p:cNvPr id="29" name="TextBox 28"/>
          <p:cNvSpPr txBox="1"/>
          <p:nvPr/>
        </p:nvSpPr>
        <p:spPr>
          <a:xfrm>
            <a:off x="6300733" y="5410719"/>
            <a:ext cx="2598517" cy="873679"/>
          </a:xfrm>
          <a:prstGeom prst="rect">
            <a:avLst/>
          </a:prstGeom>
          <a:solidFill>
            <a:schemeClr val="bg1"/>
          </a:solidFill>
        </p:spPr>
        <p:txBody>
          <a:bodyPr wrap="square" rtlCol="0">
            <a:spAutoFit/>
          </a:bodyPr>
          <a:lstStyle/>
          <a:p>
            <a:endParaRPr lang="en-US"/>
          </a:p>
        </p:txBody>
      </p:sp>
      <p:sp>
        <p:nvSpPr>
          <p:cNvPr id="7" name="Slide Number Placeholder 6"/>
          <p:cNvSpPr>
            <a:spLocks noGrp="1"/>
          </p:cNvSpPr>
          <p:nvPr>
            <p:ph type="sldNum" sz="quarter" idx="11"/>
          </p:nvPr>
        </p:nvSpPr>
        <p:spPr/>
        <p:txBody>
          <a:bodyPr/>
          <a:lstStyle/>
          <a:p>
            <a:fld id="{323594FA-E141-4234-AE05-360401972BE7}" type="slidenum">
              <a:rPr lang="en-US" altLang="en-US" smtClean="0"/>
              <a:pPr/>
              <a:t>39</a:t>
            </a:fld>
            <a:endParaRPr lang="en-US" altLang="en-US"/>
          </a:p>
        </p:txBody>
      </p:sp>
    </p:spTree>
    <p:extLst>
      <p:ext uri="{BB962C8B-B14F-4D97-AF65-F5344CB8AC3E}">
        <p14:creationId xmlns:p14="http://schemas.microsoft.com/office/powerpoint/2010/main" val="80318603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5"/>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xit" presetSubtype="0" fill="hold" grpId="0" nodeType="clickEffect">
                                  <p:stCondLst>
                                    <p:cond delay="0"/>
                                  </p:stCondLst>
                                  <p:childTnLst>
                                    <p:set>
                                      <p:cBhvr>
                                        <p:cTn id="20" dur="1" fill="hold">
                                          <p:stCondLst>
                                            <p:cond delay="0"/>
                                          </p:stCondLst>
                                        </p:cTn>
                                        <p:tgtEl>
                                          <p:spTgt spid="6"/>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grpId="0" nodeType="clickEffect">
                                  <p:stCondLst>
                                    <p:cond delay="0"/>
                                  </p:stCondLst>
                                  <p:childTnLst>
                                    <p:set>
                                      <p:cBhvr>
                                        <p:cTn id="24" dur="1" fill="hold">
                                          <p:stCondLst>
                                            <p:cond delay="0"/>
                                          </p:stCondLst>
                                        </p:cTn>
                                        <p:tgtEl>
                                          <p:spTgt spid="19"/>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1" presetClass="exit" presetSubtype="0" fill="hold" grpId="0" nodeType="clickEffect">
                                  <p:stCondLst>
                                    <p:cond delay="0"/>
                                  </p:stCondLst>
                                  <p:childTnLst>
                                    <p:set>
                                      <p:cBhvr>
                                        <p:cTn id="28" dur="1" fill="hold">
                                          <p:stCondLst>
                                            <p:cond delay="0"/>
                                          </p:stCondLst>
                                        </p:cTn>
                                        <p:tgtEl>
                                          <p:spTgt spid="21"/>
                                        </p:tgtEl>
                                        <p:attrNameLst>
                                          <p:attrName>style.visibility</p:attrName>
                                        </p:attrNameLst>
                                      </p:cBhvr>
                                      <p:to>
                                        <p:strVal val="hidden"/>
                                      </p:to>
                                    </p:set>
                                  </p:childTnLst>
                                </p:cTn>
                              </p:par>
                            </p:childTnLst>
                          </p:cTn>
                        </p:par>
                      </p:childTnLst>
                    </p:cTn>
                  </p:par>
                  <p:par>
                    <p:cTn id="29" fill="hold">
                      <p:stCondLst>
                        <p:cond delay="indefinite"/>
                      </p:stCondLst>
                      <p:childTnLst>
                        <p:par>
                          <p:cTn id="30" fill="hold">
                            <p:stCondLst>
                              <p:cond delay="0"/>
                            </p:stCondLst>
                            <p:childTnLst>
                              <p:par>
                                <p:cTn id="31" presetID="1" presetClass="exit" presetSubtype="0" fill="hold" grpId="0" nodeType="clickEffect">
                                  <p:stCondLst>
                                    <p:cond delay="0"/>
                                  </p:stCondLst>
                                  <p:childTnLst>
                                    <p:set>
                                      <p:cBhvr>
                                        <p:cTn id="32" dur="1" fill="hold">
                                          <p:stCondLst>
                                            <p:cond delay="0"/>
                                          </p:stCondLst>
                                        </p:cTn>
                                        <p:tgtEl>
                                          <p:spTgt spid="22"/>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 presetClass="exit" presetSubtype="0" fill="hold" grpId="0" nodeType="clickEffect">
                                  <p:stCondLst>
                                    <p:cond delay="0"/>
                                  </p:stCondLst>
                                  <p:childTnLst>
                                    <p:set>
                                      <p:cBhvr>
                                        <p:cTn id="36" dur="1" fill="hold">
                                          <p:stCondLst>
                                            <p:cond delay="0"/>
                                          </p:stCondLst>
                                        </p:cTn>
                                        <p:tgtEl>
                                          <p:spTgt spid="24"/>
                                        </p:tgtEl>
                                        <p:attrNameLst>
                                          <p:attrName>style.visibility</p:attrName>
                                        </p:attrNameLst>
                                      </p:cBhvr>
                                      <p:to>
                                        <p:strVal val="hidden"/>
                                      </p:to>
                                    </p:set>
                                  </p:childTnLst>
                                </p:cTn>
                              </p:par>
                            </p:childTnLst>
                          </p:cTn>
                        </p:par>
                      </p:childTnLst>
                    </p:cTn>
                  </p:par>
                  <p:par>
                    <p:cTn id="37" fill="hold">
                      <p:stCondLst>
                        <p:cond delay="indefinite"/>
                      </p:stCondLst>
                      <p:childTnLst>
                        <p:par>
                          <p:cTn id="38" fill="hold">
                            <p:stCondLst>
                              <p:cond delay="0"/>
                            </p:stCondLst>
                            <p:childTnLst>
                              <p:par>
                                <p:cTn id="39" presetID="1" presetClass="exit" presetSubtype="0" fill="hold" grpId="0" nodeType="clickEffect">
                                  <p:stCondLst>
                                    <p:cond delay="0"/>
                                  </p:stCondLst>
                                  <p:childTnLst>
                                    <p:set>
                                      <p:cBhvr>
                                        <p:cTn id="40" dur="1" fill="hold">
                                          <p:stCondLst>
                                            <p:cond delay="0"/>
                                          </p:stCondLst>
                                        </p:cTn>
                                        <p:tgtEl>
                                          <p:spTgt spid="2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1" presetClass="exit" presetSubtype="0" fill="hold" grpId="0" nodeType="clickEffect">
                                  <p:stCondLst>
                                    <p:cond delay="0"/>
                                  </p:stCondLst>
                                  <p:childTnLst>
                                    <p:set>
                                      <p:cBhvr>
                                        <p:cTn id="44" dur="1" fill="hold">
                                          <p:stCondLst>
                                            <p:cond delay="0"/>
                                          </p:stCondLst>
                                        </p:cTn>
                                        <p:tgtEl>
                                          <p:spTgt spid="27"/>
                                        </p:tgtEl>
                                        <p:attrNameLst>
                                          <p:attrName>style.visibility</p:attrName>
                                        </p:attrNameLst>
                                      </p:cBhvr>
                                      <p:to>
                                        <p:strVal val="hidden"/>
                                      </p:to>
                                    </p:set>
                                  </p:childTnLst>
                                </p:cTn>
                              </p:par>
                            </p:childTnLst>
                          </p:cTn>
                        </p:par>
                      </p:childTnLst>
                    </p:cTn>
                  </p:par>
                  <p:par>
                    <p:cTn id="45" fill="hold">
                      <p:stCondLst>
                        <p:cond delay="indefinite"/>
                      </p:stCondLst>
                      <p:childTnLst>
                        <p:par>
                          <p:cTn id="46" fill="hold">
                            <p:stCondLst>
                              <p:cond delay="0"/>
                            </p:stCondLst>
                            <p:childTnLst>
                              <p:par>
                                <p:cTn id="47" presetID="1" presetClass="exit" presetSubtype="0" fill="hold" grpId="0" nodeType="clickEffect">
                                  <p:stCondLst>
                                    <p:cond delay="0"/>
                                  </p:stCondLst>
                                  <p:childTnLst>
                                    <p:set>
                                      <p:cBhvr>
                                        <p:cTn id="48" dur="1" fill="hold">
                                          <p:stCondLst>
                                            <p:cond delay="0"/>
                                          </p:stCondLst>
                                        </p:cTn>
                                        <p:tgtEl>
                                          <p:spTgt spid="28"/>
                                        </p:tgtEl>
                                        <p:attrNameLst>
                                          <p:attrName>style.visibility</p:attrName>
                                        </p:attrNameLst>
                                      </p:cBhvr>
                                      <p:to>
                                        <p:strVal val="hidden"/>
                                      </p:to>
                                    </p:set>
                                  </p:childTnLst>
                                </p:cTn>
                              </p:par>
                            </p:childTnLst>
                          </p:cTn>
                        </p:par>
                      </p:childTnLst>
                    </p:cTn>
                  </p:par>
                  <p:par>
                    <p:cTn id="49" fill="hold">
                      <p:stCondLst>
                        <p:cond delay="indefinite"/>
                      </p:stCondLst>
                      <p:childTnLst>
                        <p:par>
                          <p:cTn id="50" fill="hold">
                            <p:stCondLst>
                              <p:cond delay="0"/>
                            </p:stCondLst>
                            <p:childTnLst>
                              <p:par>
                                <p:cTn id="51" presetID="1" presetClass="exit" presetSubtype="0" fill="hold" grpId="0" nodeType="clickEffect">
                                  <p:stCondLst>
                                    <p:cond delay="0"/>
                                  </p:stCondLst>
                                  <p:childTnLst>
                                    <p:set>
                                      <p:cBhvr>
                                        <p:cTn id="52" dur="1" fill="hold">
                                          <p:stCondLst>
                                            <p:cond delay="0"/>
                                          </p:stCondLst>
                                        </p:cTn>
                                        <p:tgtEl>
                                          <p:spTgt spid="20"/>
                                        </p:tgtEl>
                                        <p:attrNameLst>
                                          <p:attrName>style.visibility</p:attrName>
                                        </p:attrNameLst>
                                      </p:cBhvr>
                                      <p:to>
                                        <p:strVal val="hidden"/>
                                      </p:to>
                                    </p:set>
                                  </p:childTnLst>
                                </p:cTn>
                              </p:par>
                            </p:childTnLst>
                          </p:cTn>
                        </p:par>
                      </p:childTnLst>
                    </p:cTn>
                  </p:par>
                  <p:par>
                    <p:cTn id="53" fill="hold">
                      <p:stCondLst>
                        <p:cond delay="indefinite"/>
                      </p:stCondLst>
                      <p:childTnLst>
                        <p:par>
                          <p:cTn id="54" fill="hold">
                            <p:stCondLst>
                              <p:cond delay="0"/>
                            </p:stCondLst>
                            <p:childTnLst>
                              <p:par>
                                <p:cTn id="55" presetID="1" presetClass="exit" presetSubtype="0" fill="hold" grpId="0" nodeType="clickEffect">
                                  <p:stCondLst>
                                    <p:cond delay="0"/>
                                  </p:stCondLst>
                                  <p:childTnLst>
                                    <p:set>
                                      <p:cBhvr>
                                        <p:cTn id="56" dur="1" fill="hold">
                                          <p:stCondLst>
                                            <p:cond delay="0"/>
                                          </p:stCondLst>
                                        </p:cTn>
                                        <p:tgtEl>
                                          <p:spTgt spid="23"/>
                                        </p:tgtEl>
                                        <p:attrNameLst>
                                          <p:attrName>style.visibility</p:attrName>
                                        </p:attrNameLst>
                                      </p:cBhvr>
                                      <p:to>
                                        <p:strVal val="hidden"/>
                                      </p:to>
                                    </p:set>
                                  </p:childTnLst>
                                </p:cTn>
                              </p:par>
                            </p:childTnLst>
                          </p:cTn>
                        </p:par>
                      </p:childTnLst>
                    </p:cTn>
                  </p:par>
                  <p:par>
                    <p:cTn id="57" fill="hold">
                      <p:stCondLst>
                        <p:cond delay="indefinite"/>
                      </p:stCondLst>
                      <p:childTnLst>
                        <p:par>
                          <p:cTn id="58" fill="hold">
                            <p:stCondLst>
                              <p:cond delay="0"/>
                            </p:stCondLst>
                            <p:childTnLst>
                              <p:par>
                                <p:cTn id="59" presetID="1" presetClass="exit" presetSubtype="0" fill="hold" grpId="0" nodeType="clickEffect">
                                  <p:stCondLst>
                                    <p:cond delay="0"/>
                                  </p:stCondLst>
                                  <p:childTnLst>
                                    <p:set>
                                      <p:cBhvr>
                                        <p:cTn id="60" dur="1" fill="hold">
                                          <p:stCondLst>
                                            <p:cond delay="0"/>
                                          </p:stCondLst>
                                        </p:cTn>
                                        <p:tgtEl>
                                          <p:spTgt spid="2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Lst>
  </p:timing>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300" dirty="0"/>
              <a:t>More Information on Refresh-Access Parallelization</a:t>
            </a:r>
          </a:p>
        </p:txBody>
      </p:sp>
      <p:sp>
        <p:nvSpPr>
          <p:cNvPr id="3" name="Content Placeholder 2"/>
          <p:cNvSpPr>
            <a:spLocks noGrp="1"/>
          </p:cNvSpPr>
          <p:nvPr>
            <p:ph idx="1"/>
          </p:nvPr>
        </p:nvSpPr>
        <p:spPr>
          <a:xfrm>
            <a:off x="228600" y="980728"/>
            <a:ext cx="8610600" cy="4876800"/>
          </a:xfrm>
        </p:spPr>
        <p:txBody>
          <a:bodyPr/>
          <a:lstStyle/>
          <a:p>
            <a:r>
              <a:rPr lang="en-US" sz="2000" dirty="0"/>
              <a:t>Kevin Chang, Donghyuk Lee, </a:t>
            </a:r>
            <a:r>
              <a:rPr lang="en-US" sz="2000" dirty="0" err="1"/>
              <a:t>Zeshan</a:t>
            </a:r>
            <a:r>
              <a:rPr lang="en-US" sz="2000" dirty="0"/>
              <a:t> </a:t>
            </a:r>
            <a:r>
              <a:rPr lang="en-US" sz="2000" dirty="0" err="1"/>
              <a:t>Chishti</a:t>
            </a:r>
            <a:r>
              <a:rPr lang="en-US" sz="2000" dirty="0"/>
              <a:t>, </a:t>
            </a:r>
            <a:r>
              <a:rPr lang="en-US" sz="2000" dirty="0" err="1"/>
              <a:t>Alaa</a:t>
            </a:r>
            <a:r>
              <a:rPr lang="en-US" sz="2000" dirty="0"/>
              <a:t> </a:t>
            </a:r>
            <a:r>
              <a:rPr lang="en-US" sz="2000" dirty="0" err="1"/>
              <a:t>Alameldeen</a:t>
            </a:r>
            <a:r>
              <a:rPr lang="en-US" sz="2000" dirty="0"/>
              <a:t>, Chris Wilkerson, Yoongu Kim, and Onur Mutlu,</a:t>
            </a:r>
            <a:br>
              <a:rPr lang="en-US" sz="2000" dirty="0"/>
            </a:br>
            <a:r>
              <a:rPr lang="en-US" sz="2000" b="1" dirty="0">
                <a:hlinkClick r:id="rId2"/>
              </a:rPr>
              <a:t>"Improving DRAM Performance by Parallelizing Refreshes with Accesses"</a:t>
            </a:r>
            <a:r>
              <a:rPr lang="en-US" sz="2000" dirty="0"/>
              <a:t> </a:t>
            </a:r>
            <a:br>
              <a:rPr lang="en-US" sz="2000" dirty="0"/>
            </a:br>
            <a:r>
              <a:rPr lang="en-US" sz="2000" i="1" dirty="0"/>
              <a:t>Proceedings of the </a:t>
            </a:r>
            <a:r>
              <a:rPr lang="en-US" sz="2000" i="1" dirty="0">
                <a:hlinkClick r:id="rId3"/>
              </a:rPr>
              <a:t>20th International Symposium on High-Performance Computer Architecture</a:t>
            </a:r>
            <a:r>
              <a:rPr lang="en-US" sz="2000" i="1" dirty="0"/>
              <a:t> (</a:t>
            </a:r>
            <a:r>
              <a:rPr lang="en-US" sz="2000" b="1" i="1" dirty="0"/>
              <a:t>HPCA</a:t>
            </a:r>
            <a:r>
              <a:rPr lang="en-US" sz="2000" i="1" dirty="0"/>
              <a:t>)</a:t>
            </a:r>
            <a:r>
              <a:rPr lang="en-US" sz="2000" dirty="0"/>
              <a:t>, Orlando, FL, February 2014. [</a:t>
            </a:r>
            <a:r>
              <a:rPr lang="en-US" sz="2000" dirty="0">
                <a:hlinkClick r:id="rId4"/>
              </a:rPr>
              <a:t>Summary</a:t>
            </a:r>
            <a:r>
              <a:rPr lang="en-US" sz="2000" dirty="0"/>
              <a:t>] [</a:t>
            </a:r>
            <a:r>
              <a:rPr lang="en-US" sz="2000" dirty="0">
                <a:hlinkClick r:id="rId5"/>
              </a:rPr>
              <a:t>Slides (pptx)</a:t>
            </a:r>
            <a:r>
              <a:rPr lang="en-US" sz="2000" dirty="0"/>
              <a:t> </a:t>
            </a:r>
            <a:r>
              <a:rPr lang="en-US" sz="2000" dirty="0">
                <a:hlinkClick r:id="rId6"/>
              </a:rPr>
              <a:t>(pdf)</a:t>
            </a:r>
            <a:r>
              <a:rPr lang="en-US" sz="2000" dirty="0"/>
              <a:t>] </a:t>
            </a:r>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390</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7"/>
          <a:stretch>
            <a:fillRect/>
          </a:stretch>
        </p:blipFill>
        <p:spPr>
          <a:xfrm>
            <a:off x="-108520" y="3804590"/>
            <a:ext cx="9144000" cy="2576738"/>
          </a:xfrm>
          <a:prstGeom prst="rect">
            <a:avLst/>
          </a:prstGeom>
        </p:spPr>
      </p:pic>
    </p:spTree>
    <p:extLst>
      <p:ext uri="{BB962C8B-B14F-4D97-AF65-F5344CB8AC3E}">
        <p14:creationId xmlns:p14="http://schemas.microsoft.com/office/powerpoint/2010/main" val="335640408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Tackling Refresh: Solutions</a:t>
            </a:r>
          </a:p>
        </p:txBody>
      </p:sp>
      <p:sp>
        <p:nvSpPr>
          <p:cNvPr id="3" name="Content Placeholder 2"/>
          <p:cNvSpPr>
            <a:spLocks noGrp="1"/>
          </p:cNvSpPr>
          <p:nvPr>
            <p:ph idx="1"/>
          </p:nvPr>
        </p:nvSpPr>
        <p:spPr>
          <a:xfrm>
            <a:off x="228600" y="1196752"/>
            <a:ext cx="8610600" cy="5051648"/>
          </a:xfrm>
        </p:spPr>
        <p:txBody>
          <a:bodyPr/>
          <a:lstStyle/>
          <a:p>
            <a:r>
              <a:rPr lang="en-US" dirty="0">
                <a:solidFill>
                  <a:srgbClr val="0000FF"/>
                </a:solidFill>
              </a:rPr>
              <a:t>Parallelize refreshes with accesses </a:t>
            </a:r>
            <a:r>
              <a:rPr lang="en-US" sz="1800" dirty="0">
                <a:solidFill>
                  <a:srgbClr val="0000FF"/>
                </a:solidFill>
              </a:rPr>
              <a:t>[Chang+ HPCA’14]</a:t>
            </a:r>
          </a:p>
          <a:p>
            <a:endParaRPr lang="en-US" dirty="0">
              <a:solidFill>
                <a:srgbClr val="0000FF"/>
              </a:solidFill>
            </a:endParaRPr>
          </a:p>
          <a:p>
            <a:r>
              <a:rPr lang="en-US" dirty="0">
                <a:solidFill>
                  <a:srgbClr val="0000FF"/>
                </a:solidFill>
              </a:rPr>
              <a:t>Eliminate unnecessary refreshes </a:t>
            </a:r>
            <a:r>
              <a:rPr lang="en-US" sz="1800" dirty="0">
                <a:solidFill>
                  <a:srgbClr val="0000FF"/>
                </a:solidFill>
              </a:rPr>
              <a:t>[Liu+ ISCA’12]</a:t>
            </a:r>
          </a:p>
          <a:p>
            <a:pPr lvl="1"/>
            <a:r>
              <a:rPr lang="en-US" dirty="0"/>
              <a:t>Exploit device characteristics </a:t>
            </a:r>
          </a:p>
          <a:p>
            <a:pPr lvl="1"/>
            <a:r>
              <a:rPr lang="en-US" dirty="0"/>
              <a:t>Exploit data and application characteristics</a:t>
            </a:r>
          </a:p>
          <a:p>
            <a:pPr marL="0" indent="0">
              <a:buNone/>
            </a:pPr>
            <a:endParaRPr lang="en-US" dirty="0"/>
          </a:p>
          <a:p>
            <a:r>
              <a:rPr lang="en-US" dirty="0">
                <a:solidFill>
                  <a:srgbClr val="0000FF"/>
                </a:solidFill>
              </a:rPr>
              <a:t>Reduce refresh rate and </a:t>
            </a:r>
            <a:r>
              <a:rPr lang="en-US" dirty="0" err="1">
                <a:solidFill>
                  <a:srgbClr val="0000FF"/>
                </a:solidFill>
              </a:rPr>
              <a:t>detect+correct</a:t>
            </a:r>
            <a:r>
              <a:rPr lang="en-US" dirty="0">
                <a:solidFill>
                  <a:srgbClr val="0000FF"/>
                </a:solidFill>
              </a:rPr>
              <a:t> errors that occur </a:t>
            </a:r>
            <a:r>
              <a:rPr lang="en-US" sz="1800" dirty="0">
                <a:solidFill>
                  <a:srgbClr val="0000FF"/>
                </a:solidFill>
              </a:rPr>
              <a:t>[Khan+ SIGMETRICS’14]</a:t>
            </a:r>
          </a:p>
          <a:p>
            <a:endParaRPr lang="en-US" dirty="0"/>
          </a:p>
          <a:p>
            <a:r>
              <a:rPr lang="en-US" dirty="0">
                <a:solidFill>
                  <a:schemeClr val="accent2">
                    <a:lumMod val="75000"/>
                  </a:schemeClr>
                </a:solidFill>
              </a:rPr>
              <a:t>Understand retention time behavior in DRAM </a:t>
            </a:r>
            <a:r>
              <a:rPr lang="en-US" sz="1800" dirty="0">
                <a:solidFill>
                  <a:schemeClr val="accent2">
                    <a:lumMod val="75000"/>
                  </a:schemeClr>
                </a:solidFill>
              </a:rPr>
              <a:t>[Liu+ ISCA’13]</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391</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
        <p:nvSpPr>
          <p:cNvPr id="5" name="Rectangle 4"/>
          <p:cNvSpPr/>
          <p:nvPr/>
        </p:nvSpPr>
        <p:spPr>
          <a:xfrm>
            <a:off x="539552" y="2036190"/>
            <a:ext cx="6120680" cy="936104"/>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Tree>
    <p:extLst>
      <p:ext uri="{BB962C8B-B14F-4D97-AF65-F5344CB8AC3E}">
        <p14:creationId xmlns:p14="http://schemas.microsoft.com/office/powerpoint/2010/main" val="397882772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Most Refreshes Are Unnecessary</a:t>
            </a:r>
          </a:p>
        </p:txBody>
      </p:sp>
      <p:sp>
        <p:nvSpPr>
          <p:cNvPr id="3" name="Content Placeholder 2"/>
          <p:cNvSpPr>
            <a:spLocks noGrp="1"/>
          </p:cNvSpPr>
          <p:nvPr>
            <p:ph idx="1"/>
          </p:nvPr>
        </p:nvSpPr>
        <p:spPr/>
        <p:txBody>
          <a:bodyPr/>
          <a:lstStyle/>
          <a:p>
            <a:r>
              <a:rPr lang="en-US" dirty="0">
                <a:solidFill>
                  <a:srgbClr val="0000FF"/>
                </a:solidFill>
              </a:rPr>
              <a:t>Retention Time Profile of DRAM looks like this:</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786FF2-CC60-CB43-AE88-3EA463621049}"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Arial" charset="0"/>
              </a:rPr>
              <a:pPr marL="0" marR="0" lvl="0" indent="0" algn="r" defTabSz="914400" rtl="0" eaLnBrk="1" fontAlgn="auto" latinLnBrk="0" hangingPunct="1">
                <a:lnSpc>
                  <a:spcPct val="100000"/>
                </a:lnSpc>
                <a:spcBef>
                  <a:spcPts val="0"/>
                </a:spcBef>
                <a:spcAft>
                  <a:spcPts val="0"/>
                </a:spcAft>
                <a:buClrTx/>
                <a:buSzTx/>
                <a:buFontTx/>
                <a:buNone/>
                <a:tabLst/>
                <a:defRPr/>
              </a:pPr>
              <a:t>392</a:t>
            </a:fld>
            <a:endParaRPr kumimoji="0" lang="en-US" sz="1600" b="0" i="0" u="none" strike="noStrike" kern="1200" cap="none" spc="0" normalizeH="0" baseline="0" noProof="0">
              <a:ln>
                <a:noFill/>
              </a:ln>
              <a:solidFill>
                <a:srgbClr val="000000"/>
              </a:solidFill>
              <a:effectLst/>
              <a:uLnTx/>
              <a:uFillTx/>
              <a:latin typeface="Garamond" charset="0"/>
              <a:ea typeface="+mn-ea"/>
              <a:cs typeface="Arial" charset="0"/>
            </a:endParaRPr>
          </a:p>
        </p:txBody>
      </p:sp>
      <p:pic>
        <p:nvPicPr>
          <p:cNvPr id="5" name="Picture 4"/>
          <p:cNvPicPr>
            <a:picLocks noChangeAspect="1"/>
          </p:cNvPicPr>
          <p:nvPr/>
        </p:nvPicPr>
        <p:blipFill>
          <a:blip r:embed="rId2"/>
          <a:stretch>
            <a:fillRect/>
          </a:stretch>
        </p:blipFill>
        <p:spPr>
          <a:xfrm>
            <a:off x="0" y="1864539"/>
            <a:ext cx="9144000" cy="4372773"/>
          </a:xfrm>
          <a:prstGeom prst="rect">
            <a:avLst/>
          </a:prstGeom>
        </p:spPr>
      </p:pic>
    </p:spTree>
    <p:extLst>
      <p:ext uri="{BB962C8B-B14F-4D97-AF65-F5344CB8AC3E}">
        <p14:creationId xmlns:p14="http://schemas.microsoft.com/office/powerpoint/2010/main" val="27692605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28600" y="1052513"/>
            <a:ext cx="8610600" cy="5195887"/>
          </a:xfrm>
        </p:spPr>
        <p:txBody>
          <a:bodyPr/>
          <a:lstStyle/>
          <a:p>
            <a:pPr marL="0" indent="0">
              <a:buFont typeface="Wingdings" charset="0"/>
              <a:buNone/>
            </a:pPr>
            <a:r>
              <a:rPr lang="en-US">
                <a:solidFill>
                  <a:srgbClr val="FF0000"/>
                </a:solidFill>
                <a:latin typeface="Tahoma" charset="0"/>
              </a:rPr>
              <a:t>1. Profiling: </a:t>
            </a:r>
            <a:r>
              <a:rPr lang="en-US">
                <a:solidFill>
                  <a:srgbClr val="0000FF"/>
                </a:solidFill>
                <a:latin typeface="Tahoma" charset="0"/>
              </a:rPr>
              <a:t>Profile the retention time of all DRAM rows</a:t>
            </a:r>
          </a:p>
          <a:p>
            <a:pPr marL="0" indent="0">
              <a:buFont typeface="Wingdings" charset="0"/>
              <a:buNone/>
            </a:pPr>
            <a:endParaRPr lang="en-US">
              <a:solidFill>
                <a:srgbClr val="0000FF"/>
              </a:solidFill>
              <a:latin typeface="Tahoma" charset="0"/>
            </a:endParaRPr>
          </a:p>
          <a:p>
            <a:pPr marL="0" indent="0">
              <a:buFont typeface="Wingdings" charset="0"/>
              <a:buNone/>
            </a:pPr>
            <a:endParaRPr lang="en-US">
              <a:solidFill>
                <a:srgbClr val="0000FF"/>
              </a:solidFill>
              <a:latin typeface="Tahoma" charset="0"/>
            </a:endParaRPr>
          </a:p>
          <a:p>
            <a:pPr marL="0" indent="0">
              <a:buFont typeface="Wingdings" charset="0"/>
              <a:buNone/>
            </a:pPr>
            <a:endParaRPr lang="en-US">
              <a:solidFill>
                <a:srgbClr val="0000FF"/>
              </a:solidFill>
              <a:latin typeface="Tahoma" charset="0"/>
            </a:endParaRPr>
          </a:p>
          <a:p>
            <a:pPr marL="0" indent="0">
              <a:buFont typeface="Wingdings" charset="0"/>
              <a:buNone/>
            </a:pPr>
            <a:r>
              <a:rPr lang="en-US">
                <a:solidFill>
                  <a:srgbClr val="FF0000"/>
                </a:solidFill>
                <a:latin typeface="Tahoma" charset="0"/>
              </a:rPr>
              <a:t>2. Binning: </a:t>
            </a:r>
            <a:r>
              <a:rPr lang="en-US">
                <a:solidFill>
                  <a:srgbClr val="0000FF"/>
                </a:solidFill>
                <a:latin typeface="Tahoma" charset="0"/>
              </a:rPr>
              <a:t>Store rows into bins by retention time</a:t>
            </a:r>
          </a:p>
          <a:p>
            <a:pPr marL="0" indent="0">
              <a:buFont typeface="Wingdings" charset="0"/>
              <a:buNone/>
            </a:pPr>
            <a:r>
              <a:rPr lang="en-US">
                <a:solidFill>
                  <a:srgbClr val="0000FF"/>
                </a:solidFill>
                <a:latin typeface="Tahoma" charset="0"/>
              </a:rPr>
              <a:t>   </a:t>
            </a:r>
            <a:r>
              <a:rPr lang="en-US">
                <a:latin typeface="Tahoma" charset="0"/>
                <a:sym typeface="Wingdings" charset="0"/>
              </a:rPr>
              <a:t> u</a:t>
            </a:r>
            <a:r>
              <a:rPr lang="en-US">
                <a:latin typeface="Tahoma" charset="0"/>
              </a:rPr>
              <a:t>se Bloom Filters for efficient and scalable storage</a:t>
            </a:r>
          </a:p>
          <a:p>
            <a:pPr marL="0" indent="0">
              <a:buFont typeface="Wingdings" charset="0"/>
              <a:buNone/>
            </a:pPr>
            <a:endParaRPr lang="en-US">
              <a:solidFill>
                <a:srgbClr val="0000FF"/>
              </a:solidFill>
              <a:latin typeface="Tahoma" charset="0"/>
            </a:endParaRPr>
          </a:p>
          <a:p>
            <a:pPr marL="0" indent="0">
              <a:buFont typeface="Wingdings" charset="0"/>
              <a:buNone/>
            </a:pPr>
            <a:endParaRPr lang="en-US">
              <a:solidFill>
                <a:srgbClr val="0000FF"/>
              </a:solidFill>
              <a:latin typeface="Tahoma" charset="0"/>
            </a:endParaRPr>
          </a:p>
          <a:p>
            <a:pPr marL="0" indent="0">
              <a:buFont typeface="Wingdings" charset="0"/>
              <a:buNone/>
            </a:pPr>
            <a:endParaRPr lang="en-US">
              <a:solidFill>
                <a:srgbClr val="0000FF"/>
              </a:solidFill>
              <a:latin typeface="Tahoma" charset="0"/>
            </a:endParaRPr>
          </a:p>
          <a:p>
            <a:pPr marL="0" indent="0">
              <a:buFont typeface="Wingdings" charset="0"/>
              <a:buNone/>
            </a:pPr>
            <a:r>
              <a:rPr lang="en-US">
                <a:solidFill>
                  <a:srgbClr val="FF0000"/>
                </a:solidFill>
                <a:latin typeface="Tahoma" charset="0"/>
              </a:rPr>
              <a:t>3. Refreshing: </a:t>
            </a:r>
            <a:r>
              <a:rPr lang="en-US">
                <a:solidFill>
                  <a:srgbClr val="0000FF"/>
                </a:solidFill>
                <a:latin typeface="Tahoma" charset="0"/>
              </a:rPr>
              <a:t>Memory controller refreshes rows in different bins at different rates</a:t>
            </a:r>
          </a:p>
          <a:p>
            <a:pPr marL="0" indent="0">
              <a:buFont typeface="Wingdings" charset="0"/>
              <a:buNone/>
            </a:pPr>
            <a:r>
              <a:rPr lang="en-US">
                <a:latin typeface="Tahoma" charset="0"/>
              </a:rPr>
              <a:t>   </a:t>
            </a:r>
            <a:r>
              <a:rPr lang="en-US">
                <a:latin typeface="Tahoma" charset="0"/>
                <a:sym typeface="Wingdings" charset="0"/>
              </a:rPr>
              <a:t> probe Bloom Filters to determine refresh rate of a row</a:t>
            </a:r>
            <a:endParaRPr lang="en-US">
              <a:latin typeface="Tahoma" charset="0"/>
            </a:endParaRPr>
          </a:p>
        </p:txBody>
      </p:sp>
      <p:pic>
        <p:nvPicPr>
          <p:cNvPr id="6" name="Picture 5"/>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2054225"/>
            <a:ext cx="9144000" cy="267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8116"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A6028A3-F7A4-A942-B3C7-EBDF36001B33}"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393</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1055688"/>
            <a:ext cx="9144000" cy="4371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Box 6"/>
          <p:cNvSpPr txBox="1">
            <a:spLocks noChangeArrowheads="1"/>
          </p:cNvSpPr>
          <p:nvPr/>
        </p:nvSpPr>
        <p:spPr bwMode="auto">
          <a:xfrm>
            <a:off x="539750" y="3716338"/>
            <a:ext cx="7524750" cy="461962"/>
          </a:xfrm>
          <a:prstGeom prst="rect">
            <a:avLst/>
          </a:prstGeom>
          <a:solidFill>
            <a:srgbClr val="FFFFFF"/>
          </a:solidFill>
          <a:ln w="25400">
            <a:solidFill>
              <a:srgbClr val="0000FF"/>
            </a:solidFill>
            <a:miter lim="800000"/>
            <a:headEnd/>
            <a:tailEnd/>
          </a:ln>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4D26"/>
                </a:solidFill>
                <a:effectLst/>
                <a:uLnTx/>
                <a:uFillTx/>
                <a:latin typeface="Tahoma" charset="0"/>
                <a:ea typeface="ＭＳ Ｐゴシック" charset="0"/>
              </a:rPr>
              <a:t>1.25KB storage in controller for 32GB DRAM memory</a:t>
            </a:r>
          </a:p>
        </p:txBody>
      </p:sp>
      <p:sp>
        <p:nvSpPr>
          <p:cNvPr id="8" name="TextBox 7"/>
          <p:cNvSpPr txBox="1">
            <a:spLocks noChangeArrowheads="1"/>
          </p:cNvSpPr>
          <p:nvPr/>
        </p:nvSpPr>
        <p:spPr bwMode="auto">
          <a:xfrm>
            <a:off x="0" y="5486400"/>
            <a:ext cx="9144000" cy="830263"/>
          </a:xfrm>
          <a:prstGeom prst="rect">
            <a:avLst/>
          </a:prstGeom>
          <a:solidFill>
            <a:srgbClr val="FFFFFF"/>
          </a:solidFill>
          <a:ln w="25400">
            <a:solidFill>
              <a:srgbClr val="0000FF"/>
            </a:solidFill>
            <a:miter lim="800000"/>
            <a:headEnd/>
            <a:tailEnd/>
          </a:ln>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4D26"/>
                </a:solidFill>
                <a:effectLst/>
                <a:uLnTx/>
                <a:uFillTx/>
                <a:latin typeface="Tahoma" charset="0"/>
                <a:ea typeface="ＭＳ Ｐゴシック" charset="0"/>
              </a:rPr>
              <a:t>Can reduce refreshes by ~75%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4D26"/>
                </a:solidFill>
                <a:effectLst/>
                <a:uLnTx/>
                <a:uFillTx/>
                <a:latin typeface="Tahoma" charset="0"/>
                <a:ea typeface="ＭＳ Ｐゴシック" charset="0"/>
                <a:sym typeface="Wingdings" charset="0"/>
              </a:rPr>
              <a:t> reduces </a:t>
            </a:r>
            <a:r>
              <a:rPr kumimoji="0" lang="en-US" sz="2400" b="0" i="0" u="none" strike="noStrike" kern="1200" cap="none" spc="0" normalizeH="0" baseline="0" noProof="0">
                <a:ln>
                  <a:noFill/>
                </a:ln>
                <a:solidFill>
                  <a:srgbClr val="004D26"/>
                </a:solidFill>
                <a:effectLst/>
                <a:uLnTx/>
                <a:uFillTx/>
                <a:latin typeface="Tahoma" charset="0"/>
                <a:ea typeface="ＭＳ Ｐゴシック" charset="0"/>
              </a:rPr>
              <a:t>energy consumption and improves performance</a:t>
            </a:r>
          </a:p>
        </p:txBody>
      </p:sp>
      <p:sp>
        <p:nvSpPr>
          <p:cNvPr id="218121" name="Rectangle 9"/>
          <p:cNvSpPr>
            <a:spLocks noChangeArrowheads="1"/>
          </p:cNvSpPr>
          <p:nvPr/>
        </p:nvSpPr>
        <p:spPr bwMode="auto">
          <a:xfrm>
            <a:off x="1352550" y="6475413"/>
            <a:ext cx="8208963"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ahoma" charset="0"/>
                <a:ea typeface="ＭＳ Ｐゴシック" charset="0"/>
                <a:cs typeface="ＭＳ Ｐゴシック" charset="0"/>
              </a:rPr>
              <a:t>Liu et al., “</a:t>
            </a:r>
            <a:r>
              <a:rPr kumimoji="0" lang="en-US" altLang="ja-JP" sz="1400" b="0" i="0" u="none" strike="noStrike" kern="1200" cap="none" spc="0" normalizeH="0" baseline="0" noProof="0" dirty="0">
                <a:ln>
                  <a:noFill/>
                </a:ln>
                <a:solidFill>
                  <a:srgbClr val="0000FF"/>
                </a:solidFill>
                <a:effectLst/>
                <a:uLnTx/>
                <a:uFillTx/>
                <a:latin typeface="Tahoma" charset="0"/>
                <a:ea typeface="ＭＳ Ｐゴシック" charset="0"/>
                <a:cs typeface="ＭＳ Ｐゴシック" charset="0"/>
              </a:rPr>
              <a:t>RAIDR: Retention-Aware Intelligent DRAM Refresh</a:t>
            </a:r>
            <a:r>
              <a:rPr kumimoji="0" lang="en-US" altLang="ja-JP" sz="1400" b="0" i="0" u="none" strike="noStrike" kern="1200" cap="none" spc="0" normalizeH="0" baseline="0" noProof="0" dirty="0">
                <a:ln>
                  <a:noFill/>
                </a:ln>
                <a:solidFill>
                  <a:srgbClr val="000000"/>
                </a:solidFill>
                <a:effectLst/>
                <a:uLnTx/>
                <a:uFillTx/>
                <a:latin typeface="Tahoma" charset="0"/>
                <a:ea typeface="ＭＳ Ｐゴシック" charset="0"/>
                <a:cs typeface="ＭＳ Ｐゴシック" charset="0"/>
              </a:rPr>
              <a:t>,</a:t>
            </a:r>
            <a:r>
              <a:rPr kumimoji="0" lang="en-US" sz="1400" b="0" i="0" u="none" strike="noStrike" kern="1200" cap="none" spc="0" normalizeH="0" baseline="0" noProof="0" dirty="0">
                <a:ln>
                  <a:noFill/>
                </a:ln>
                <a:solidFill>
                  <a:srgbClr val="000000"/>
                </a:solidFill>
                <a:effectLst/>
                <a:uLnTx/>
                <a:uFillTx/>
                <a:latin typeface="Tahoma" charset="0"/>
                <a:ea typeface="ＭＳ Ｐゴシック" charset="0"/>
                <a:cs typeface="ＭＳ Ｐゴシック" charset="0"/>
              </a:rPr>
              <a:t>”</a:t>
            </a:r>
            <a:r>
              <a:rPr kumimoji="0" lang="en-US" altLang="ja-JP" sz="1400" b="0" i="0" u="none" strike="noStrike" kern="1200" cap="none" spc="0" normalizeH="0" baseline="0" noProof="0" dirty="0">
                <a:ln>
                  <a:noFill/>
                </a:ln>
                <a:solidFill>
                  <a:srgbClr val="000000"/>
                </a:solidFill>
                <a:effectLst/>
                <a:uLnTx/>
                <a:uFillTx/>
                <a:latin typeface="Tahoma" charset="0"/>
                <a:ea typeface="ＭＳ Ｐゴシック" charset="0"/>
                <a:cs typeface="ＭＳ Ｐゴシック" charset="0"/>
              </a:rPr>
              <a:t> ISCA 2012.</a:t>
            </a:r>
            <a:endParaRPr kumimoji="0" lang="en-US" sz="1400" b="0" i="0" u="none" strike="noStrike" kern="1200" cap="none" spc="0" normalizeH="0" baseline="0" noProof="0" dirty="0">
              <a:ln>
                <a:noFill/>
              </a:ln>
              <a:solidFill>
                <a:srgbClr val="000000"/>
              </a:solidFill>
              <a:effectLst/>
              <a:uLnTx/>
              <a:uFillTx/>
              <a:latin typeface="Tahoma" charset="0"/>
              <a:ea typeface="ＭＳ Ｐゴシック" charset="0"/>
              <a:cs typeface="ＭＳ Ｐゴシック" charset="0"/>
            </a:endParaRPr>
          </a:p>
        </p:txBody>
      </p:sp>
      <p:sp>
        <p:nvSpPr>
          <p:cNvPr id="11" name="Title 1"/>
          <p:cNvSpPr>
            <a:spLocks noGrp="1"/>
          </p:cNvSpPr>
          <p:nvPr>
            <p:ph type="title"/>
          </p:nvPr>
        </p:nvSpPr>
        <p:spPr>
          <a:xfrm>
            <a:off x="228600" y="152400"/>
            <a:ext cx="8915400" cy="1066800"/>
          </a:xfrm>
        </p:spPr>
        <p:txBody>
          <a:bodyPr/>
          <a:lstStyle/>
          <a:p>
            <a:r>
              <a:rPr lang="en-US" dirty="0"/>
              <a:t>RAIDR: Eliminating Unnecessary Refreshes</a:t>
            </a:r>
          </a:p>
        </p:txBody>
      </p:sp>
    </p:spTree>
    <p:extLst>
      <p:ext uri="{BB962C8B-B14F-4D97-AF65-F5344CB8AC3E}">
        <p14:creationId xmlns:p14="http://schemas.microsoft.com/office/powerpoint/2010/main" val="28459139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5"/>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xit" presetSubtype="0" fill="hold" nodeType="clickEffect">
                                  <p:stCondLst>
                                    <p:cond delay="0"/>
                                  </p:stCondLst>
                                  <p:childTnLst>
                                    <p:set>
                                      <p:cBhvr>
                                        <p:cTn id="24" dur="1" fill="hold">
                                          <p:stCondLst>
                                            <p:cond delay="0"/>
                                          </p:stCondLst>
                                        </p:cTn>
                                        <p:tgtEl>
                                          <p:spTgt spid="5"/>
                                        </p:tgtEl>
                                        <p:attrNameLst>
                                          <p:attrName>style.visibility</p:attrName>
                                        </p:attrNameLst>
                                      </p:cBhvr>
                                      <p:to>
                                        <p:strVal val="hidden"/>
                                      </p:to>
                                    </p:set>
                                  </p:childTnLst>
                                </p:cTn>
                              </p:par>
                              <p:par>
                                <p:cTn id="25" presetID="1" presetClass="exit" presetSubtype="0" fill="hold" nodeType="withEffect">
                                  <p:stCondLst>
                                    <p:cond delay="0"/>
                                  </p:stCondLst>
                                  <p:childTnLst>
                                    <p:set>
                                      <p:cBhvr>
                                        <p:cTn id="26" dur="1" fill="hold">
                                          <p:stCondLst>
                                            <p:cond delay="0"/>
                                          </p:stCondLst>
                                        </p:cTn>
                                        <p:tgtEl>
                                          <p:spTgt spid="6"/>
                                        </p:tgtEl>
                                        <p:attrNameLst>
                                          <p:attrName>style.visibility</p:attrName>
                                        </p:attrNameLst>
                                      </p:cBhvr>
                                      <p:to>
                                        <p:strVal val="hidden"/>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7"/>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9" end="9"/>
                                            </p:txEl>
                                          </p:spTgt>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xit" presetSubtype="0" fill="hold" grpId="1" nodeType="clickEffect">
                                  <p:stCondLst>
                                    <p:cond delay="0"/>
                                  </p:stCondLst>
                                  <p:childTnLst>
                                    <p:set>
                                      <p:cBhvr>
                                        <p:cTn id="40" dur="1" fill="hold">
                                          <p:stCondLst>
                                            <p:cond delay="0"/>
                                          </p:stCondLst>
                                        </p:cTn>
                                        <p:tgtEl>
                                          <p:spTgt spid="7"/>
                                        </p:tgtEl>
                                        <p:attrNameLst>
                                          <p:attrName>style.visibility</p:attrName>
                                        </p:attrNameLst>
                                      </p:cBhvr>
                                      <p:to>
                                        <p:strVal val="hidden"/>
                                      </p:to>
                                    </p:set>
                                  </p:childTnLst>
                                </p:cTn>
                              </p:par>
                              <p:par>
                                <p:cTn id="41" presetID="1" presetClass="entr" presetSubtype="0" fill="hold" nodeType="withEffect">
                                  <p:stCondLst>
                                    <p:cond delay="0"/>
                                  </p:stCondLst>
                                  <p:childTnLst>
                                    <p:set>
                                      <p:cBhvr>
                                        <p:cTn id="42" dur="1" fill="hold">
                                          <p:stCondLst>
                                            <p:cond delay="0"/>
                                          </p:stCondLst>
                                        </p:cTn>
                                        <p:tgtEl>
                                          <p:spTgt spid="5"/>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P spid="8" grpId="0" animBg="1"/>
    </p:bldLst>
  </p:timing>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Title 1"/>
          <p:cNvSpPr>
            <a:spLocks noGrp="1"/>
          </p:cNvSpPr>
          <p:nvPr>
            <p:ph type="title"/>
          </p:nvPr>
        </p:nvSpPr>
        <p:spPr/>
        <p:txBody>
          <a:bodyPr/>
          <a:lstStyle/>
          <a:p>
            <a:r>
              <a:rPr lang="en-US">
                <a:latin typeface="Garamond" charset="0"/>
              </a:rPr>
              <a:t>RAIDR: Baseline Design</a:t>
            </a:r>
          </a:p>
        </p:txBody>
      </p:sp>
      <p:sp>
        <p:nvSpPr>
          <p:cNvPr id="160770"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2C823DA-3129-DE45-970B-03596A06A67F}"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394</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pic>
        <p:nvPicPr>
          <p:cNvPr id="160771" name="Picture 9" descr="raidr_baseline.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196975"/>
            <a:ext cx="9144000" cy="3679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 name="TextBox 10"/>
          <p:cNvSpPr txBox="1">
            <a:spLocks noChangeArrowheads="1"/>
          </p:cNvSpPr>
          <p:nvPr/>
        </p:nvSpPr>
        <p:spPr bwMode="auto">
          <a:xfrm>
            <a:off x="250825" y="5157788"/>
            <a:ext cx="8642350" cy="460375"/>
          </a:xfrm>
          <a:prstGeom prst="rect">
            <a:avLst/>
          </a:prstGeom>
          <a:solidFill>
            <a:srgbClr val="FFFFFF"/>
          </a:solidFill>
          <a:ln w="25400">
            <a:solidFill>
              <a:srgbClr val="0000FF"/>
            </a:solidFill>
            <a:miter lim="800000"/>
            <a:headEnd/>
            <a:tailEnd/>
          </a:ln>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0000"/>
                </a:solidFill>
                <a:effectLst/>
                <a:uLnTx/>
                <a:uFillTx/>
                <a:latin typeface="Tahoma" charset="0"/>
                <a:ea typeface="ＭＳ Ｐゴシック" charset="0"/>
              </a:rPr>
              <a:t>Refresh control is in DRAM in today’s auto-refresh systems</a:t>
            </a:r>
          </a:p>
        </p:txBody>
      </p:sp>
      <p:sp>
        <p:nvSpPr>
          <p:cNvPr id="13" name="TextBox 12"/>
          <p:cNvSpPr txBox="1">
            <a:spLocks noChangeArrowheads="1"/>
          </p:cNvSpPr>
          <p:nvPr/>
        </p:nvSpPr>
        <p:spPr bwMode="auto">
          <a:xfrm>
            <a:off x="250825" y="5618163"/>
            <a:ext cx="8642350" cy="461962"/>
          </a:xfrm>
          <a:prstGeom prst="rect">
            <a:avLst/>
          </a:prstGeom>
          <a:solidFill>
            <a:srgbClr val="FFFFFF"/>
          </a:solidFill>
          <a:ln w="25400">
            <a:solidFill>
              <a:srgbClr val="0000FF"/>
            </a:solidFill>
            <a:miter lim="800000"/>
            <a:headEnd/>
            <a:tailEnd/>
          </a:ln>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FF"/>
                </a:solidFill>
                <a:effectLst/>
                <a:uLnTx/>
                <a:uFillTx/>
                <a:latin typeface="Tahoma" charset="0"/>
                <a:ea typeface="ＭＳ Ｐゴシック" charset="0"/>
              </a:rPr>
              <a:t>RAIDR can be implemented in either the controller or DRAM</a:t>
            </a:r>
          </a:p>
        </p:txBody>
      </p:sp>
    </p:spTree>
    <p:extLst>
      <p:ext uri="{BB962C8B-B14F-4D97-AF65-F5344CB8AC3E}">
        <p14:creationId xmlns:p14="http://schemas.microsoft.com/office/powerpoint/2010/main" val="6655038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Lst>
  </p:timing>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3" name="Title 1"/>
          <p:cNvSpPr>
            <a:spLocks noGrp="1"/>
          </p:cNvSpPr>
          <p:nvPr>
            <p:ph type="title"/>
          </p:nvPr>
        </p:nvSpPr>
        <p:spPr/>
        <p:txBody>
          <a:bodyPr/>
          <a:lstStyle/>
          <a:p>
            <a:r>
              <a:rPr lang="en-US">
                <a:latin typeface="Garamond" charset="0"/>
              </a:rPr>
              <a:t>RAIDR in Memory Controller: Option 1</a:t>
            </a:r>
          </a:p>
        </p:txBody>
      </p:sp>
      <p:sp>
        <p:nvSpPr>
          <p:cNvPr id="161794"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834758A-7687-444D-997D-9F964FC2CC57}"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395</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pic>
        <p:nvPicPr>
          <p:cNvPr id="161795" name="Picture 9" descr="raidr_mc.pd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196975"/>
            <a:ext cx="9144000" cy="3686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 name="TextBox 10"/>
          <p:cNvSpPr txBox="1">
            <a:spLocks noChangeArrowheads="1"/>
          </p:cNvSpPr>
          <p:nvPr/>
        </p:nvSpPr>
        <p:spPr bwMode="auto">
          <a:xfrm>
            <a:off x="250825" y="5084763"/>
            <a:ext cx="8642350" cy="1200150"/>
          </a:xfrm>
          <a:prstGeom prst="rect">
            <a:avLst/>
          </a:prstGeom>
          <a:solidFill>
            <a:srgbClr val="FFFFFF"/>
          </a:solidFill>
          <a:ln w="25400">
            <a:solidFill>
              <a:srgbClr val="0000FF"/>
            </a:solidFill>
            <a:miter lim="800000"/>
            <a:headEnd/>
            <a:tailEnd/>
          </a:ln>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Tahoma" charset="0"/>
                <a:ea typeface="ＭＳ Ｐゴシック" charset="0"/>
              </a:rPr>
              <a:t>Overhead of RAIDR in DRAM controller: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FF"/>
                </a:solidFill>
                <a:effectLst/>
                <a:uLnTx/>
                <a:uFillTx/>
                <a:latin typeface="Tahoma" charset="0"/>
                <a:ea typeface="ＭＳ Ｐゴシック" charset="0"/>
              </a:rPr>
              <a:t>1.25 KB Bloom Filters, 3 counters, additional commands    issued for per-row refresh </a:t>
            </a:r>
            <a:r>
              <a:rPr kumimoji="0" lang="en-US" sz="2400" b="0" i="0" u="none" strike="noStrike" kern="1200" cap="none" spc="0" normalizeH="0" baseline="0" noProof="0">
                <a:ln>
                  <a:noFill/>
                </a:ln>
                <a:solidFill>
                  <a:srgbClr val="FF0000"/>
                </a:solidFill>
                <a:effectLst/>
                <a:uLnTx/>
                <a:uFillTx/>
                <a:latin typeface="Tahoma" charset="0"/>
                <a:ea typeface="ＭＳ Ｐゴシック" charset="0"/>
              </a:rPr>
              <a:t>(all accounted for in evaluations)</a:t>
            </a:r>
          </a:p>
        </p:txBody>
      </p:sp>
    </p:spTree>
    <p:extLst>
      <p:ext uri="{BB962C8B-B14F-4D97-AF65-F5344CB8AC3E}">
        <p14:creationId xmlns:p14="http://schemas.microsoft.com/office/powerpoint/2010/main" val="162844556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Title 1"/>
          <p:cNvSpPr>
            <a:spLocks noGrp="1"/>
          </p:cNvSpPr>
          <p:nvPr>
            <p:ph type="title"/>
          </p:nvPr>
        </p:nvSpPr>
        <p:spPr/>
        <p:txBody>
          <a:bodyPr/>
          <a:lstStyle/>
          <a:p>
            <a:r>
              <a:rPr lang="en-US">
                <a:latin typeface="Garamond" charset="0"/>
              </a:rPr>
              <a:t>RAIDR in DRAM Chip: Option 2</a:t>
            </a:r>
          </a:p>
        </p:txBody>
      </p:sp>
      <p:sp>
        <p:nvSpPr>
          <p:cNvPr id="162818"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DEC5D3D-8F1B-674A-84E9-D0E872DECC44}"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396</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sp>
        <p:nvSpPr>
          <p:cNvPr id="8" name="TextBox 7"/>
          <p:cNvSpPr txBox="1">
            <a:spLocks noChangeArrowheads="1"/>
          </p:cNvSpPr>
          <p:nvPr/>
        </p:nvSpPr>
        <p:spPr bwMode="auto">
          <a:xfrm>
            <a:off x="34925" y="5084763"/>
            <a:ext cx="9037638" cy="1200150"/>
          </a:xfrm>
          <a:prstGeom prst="rect">
            <a:avLst/>
          </a:prstGeom>
          <a:solidFill>
            <a:srgbClr val="FFFFFF"/>
          </a:solidFill>
          <a:ln w="25400">
            <a:solidFill>
              <a:srgbClr val="0000FF"/>
            </a:solidFill>
            <a:miter lim="800000"/>
            <a:headEnd/>
            <a:tailEnd/>
          </a:ln>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Tahoma" charset="0"/>
                <a:ea typeface="ＭＳ Ｐゴシック" charset="0"/>
              </a:rPr>
              <a:t>Overhead of RAIDR in DRAM chip:</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FF"/>
                </a:solidFill>
                <a:effectLst/>
                <a:uLnTx/>
                <a:uFillTx/>
                <a:latin typeface="Tahoma" charset="0"/>
                <a:ea typeface="ＭＳ Ｐゴシック" charset="0"/>
              </a:rPr>
              <a:t>Per-chip overhead: 20B Bloom Filters, 1 counter (4 Gbit chip)</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FF"/>
                </a:solidFill>
                <a:effectLst/>
                <a:uLnTx/>
                <a:uFillTx/>
                <a:latin typeface="Tahoma" charset="0"/>
                <a:ea typeface="ＭＳ Ｐゴシック" charset="0"/>
              </a:rPr>
              <a:t>Total overhead: 1.25KB Bloom Filters, 64 counters (32 GB DRAM)</a:t>
            </a:r>
            <a:endParaRPr kumimoji="0" lang="en-US" sz="2400" b="0" i="0" u="none" strike="noStrike" kern="1200" cap="none" spc="0" normalizeH="0" baseline="0" noProof="0">
              <a:ln>
                <a:noFill/>
              </a:ln>
              <a:solidFill>
                <a:srgbClr val="FF0000"/>
              </a:solidFill>
              <a:effectLst/>
              <a:uLnTx/>
              <a:uFillTx/>
              <a:latin typeface="Tahoma" charset="0"/>
              <a:ea typeface="ＭＳ Ｐゴシック" charset="0"/>
            </a:endParaRPr>
          </a:p>
        </p:txBody>
      </p:sp>
      <p:pic>
        <p:nvPicPr>
          <p:cNvPr id="162820" name="Picture 8" descr="raidr_dram 2.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1196975"/>
            <a:ext cx="9144000" cy="3679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9523412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5" name="Title 1"/>
          <p:cNvSpPr>
            <a:spLocks noGrp="1"/>
          </p:cNvSpPr>
          <p:nvPr>
            <p:ph type="title"/>
          </p:nvPr>
        </p:nvSpPr>
        <p:spPr/>
        <p:txBody>
          <a:bodyPr/>
          <a:lstStyle/>
          <a:p>
            <a:r>
              <a:rPr lang="en-US">
                <a:latin typeface="Garamond" charset="0"/>
              </a:rPr>
              <a:t>RAIDR: Results and Takeaways</a:t>
            </a:r>
          </a:p>
        </p:txBody>
      </p:sp>
      <p:sp>
        <p:nvSpPr>
          <p:cNvPr id="3" name="Content Placeholder 2"/>
          <p:cNvSpPr>
            <a:spLocks noGrp="1"/>
          </p:cNvSpPr>
          <p:nvPr>
            <p:ph idx="1"/>
          </p:nvPr>
        </p:nvSpPr>
        <p:spPr>
          <a:xfrm>
            <a:off x="228600" y="869950"/>
            <a:ext cx="8807450" cy="5124450"/>
          </a:xfrm>
        </p:spPr>
        <p:txBody>
          <a:bodyPr/>
          <a:lstStyle/>
          <a:p>
            <a:r>
              <a:rPr lang="en-US">
                <a:latin typeface="Tahoma" charset="0"/>
              </a:rPr>
              <a:t>System: 32GB DRAM, 8-core; SPEC, TPC-C, TPC-H workloads</a:t>
            </a:r>
          </a:p>
          <a:p>
            <a:endParaRPr lang="en-US" sz="800">
              <a:latin typeface="Tahoma" charset="0"/>
            </a:endParaRPr>
          </a:p>
          <a:p>
            <a:r>
              <a:rPr lang="en-US">
                <a:solidFill>
                  <a:srgbClr val="0000FF"/>
                </a:solidFill>
                <a:latin typeface="Tahoma" charset="0"/>
              </a:rPr>
              <a:t>RAIDR hardware cost: </a:t>
            </a:r>
            <a:r>
              <a:rPr lang="en-US">
                <a:solidFill>
                  <a:srgbClr val="FF0000"/>
                </a:solidFill>
                <a:latin typeface="Tahoma" charset="0"/>
              </a:rPr>
              <a:t>1.25 kB (2 Bloom filters)</a:t>
            </a:r>
          </a:p>
          <a:p>
            <a:r>
              <a:rPr lang="en-US">
                <a:solidFill>
                  <a:srgbClr val="0000FF"/>
                </a:solidFill>
                <a:latin typeface="Tahoma" charset="0"/>
              </a:rPr>
              <a:t>Refresh reduction:</a:t>
            </a:r>
            <a:r>
              <a:rPr lang="en-US">
                <a:latin typeface="Tahoma" charset="0"/>
              </a:rPr>
              <a:t> </a:t>
            </a:r>
            <a:r>
              <a:rPr lang="en-US">
                <a:solidFill>
                  <a:srgbClr val="FF0000"/>
                </a:solidFill>
                <a:latin typeface="Tahoma" charset="0"/>
              </a:rPr>
              <a:t>74.6%</a:t>
            </a:r>
          </a:p>
          <a:p>
            <a:r>
              <a:rPr lang="en-US">
                <a:solidFill>
                  <a:srgbClr val="0000FF"/>
                </a:solidFill>
                <a:latin typeface="Tahoma" charset="0"/>
              </a:rPr>
              <a:t>Dynamic DRAM energy reduction:</a:t>
            </a:r>
            <a:r>
              <a:rPr lang="en-US">
                <a:latin typeface="Tahoma" charset="0"/>
              </a:rPr>
              <a:t> </a:t>
            </a:r>
            <a:r>
              <a:rPr lang="en-US">
                <a:solidFill>
                  <a:srgbClr val="FF0000"/>
                </a:solidFill>
                <a:latin typeface="Tahoma" charset="0"/>
              </a:rPr>
              <a:t>16%</a:t>
            </a:r>
          </a:p>
          <a:p>
            <a:r>
              <a:rPr lang="en-US">
                <a:solidFill>
                  <a:srgbClr val="0000FF"/>
                </a:solidFill>
                <a:latin typeface="Tahoma" charset="0"/>
              </a:rPr>
              <a:t>Idle DRAM power reduction:</a:t>
            </a:r>
            <a:r>
              <a:rPr lang="en-US">
                <a:latin typeface="Tahoma" charset="0"/>
              </a:rPr>
              <a:t> </a:t>
            </a:r>
            <a:r>
              <a:rPr lang="en-US">
                <a:solidFill>
                  <a:srgbClr val="FF0000"/>
                </a:solidFill>
                <a:latin typeface="Tahoma" charset="0"/>
              </a:rPr>
              <a:t>20%</a:t>
            </a:r>
          </a:p>
          <a:p>
            <a:r>
              <a:rPr lang="en-US">
                <a:solidFill>
                  <a:srgbClr val="0000FF"/>
                </a:solidFill>
                <a:latin typeface="Tahoma" charset="0"/>
              </a:rPr>
              <a:t>Performance improvement: </a:t>
            </a:r>
            <a:r>
              <a:rPr lang="en-US">
                <a:solidFill>
                  <a:srgbClr val="FF0000"/>
                </a:solidFill>
                <a:latin typeface="Tahoma" charset="0"/>
              </a:rPr>
              <a:t>9%</a:t>
            </a:r>
          </a:p>
          <a:p>
            <a:endParaRPr lang="en-US" sz="800">
              <a:latin typeface="Tahoma" charset="0"/>
            </a:endParaRPr>
          </a:p>
          <a:p>
            <a:r>
              <a:rPr lang="en-US">
                <a:solidFill>
                  <a:srgbClr val="FF0000"/>
                </a:solidFill>
                <a:latin typeface="Tahoma" charset="0"/>
              </a:rPr>
              <a:t>Benefits increase as DRAM scales in density</a:t>
            </a:r>
          </a:p>
        </p:txBody>
      </p:sp>
      <p:sp>
        <p:nvSpPr>
          <p:cNvPr id="164867"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38274DD-0D0B-C842-A329-E318DCDCCF42}"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397</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547813" y="4411663"/>
            <a:ext cx="3460750" cy="24463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5"/>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148263" y="4387850"/>
            <a:ext cx="3311525" cy="2446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03418763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5"/>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t>DRAM Device Capacity Scaling: Performance</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398</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
        <p:nvSpPr>
          <p:cNvPr id="3" name="Rectangle 2"/>
          <p:cNvSpPr/>
          <p:nvPr/>
        </p:nvSpPr>
        <p:spPr>
          <a:xfrm>
            <a:off x="125760" y="5949280"/>
            <a:ext cx="7326560"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FF"/>
                </a:solidFill>
                <a:effectLst/>
                <a:uLnTx/>
                <a:uFillTx/>
                <a:latin typeface="Tahoma" charset="0"/>
                <a:ea typeface="+mn-ea"/>
                <a:cs typeface="+mn-cs"/>
              </a:rPr>
              <a:t>RAIDR performance benefits increase with DRAM chip capacity</a:t>
            </a:r>
            <a:endParaRPr kumimoji="0" lang="en-US" sz="1800" b="0" i="0" u="none" strike="noStrike" kern="1200" cap="none" spc="0" normalizeH="0" baseline="0" noProof="0" dirty="0">
              <a:ln>
                <a:noFill/>
              </a:ln>
              <a:solidFill>
                <a:srgbClr val="0000FF"/>
              </a:solidFill>
              <a:effectLst/>
              <a:uLnTx/>
              <a:uFillTx/>
              <a:latin typeface="Tahoma"/>
              <a:ea typeface="+mn-ea"/>
              <a:cs typeface="+mn-cs"/>
            </a:endParaRPr>
          </a:p>
        </p:txBody>
      </p:sp>
      <p:pic>
        <p:nvPicPr>
          <p:cNvPr id="6" name="Picture 5"/>
          <p:cNvPicPr>
            <a:picLocks noChangeAspect="1"/>
          </p:cNvPicPr>
          <p:nvPr/>
        </p:nvPicPr>
        <p:blipFill>
          <a:blip r:embed="rId2"/>
          <a:stretch>
            <a:fillRect/>
          </a:stretch>
        </p:blipFill>
        <p:spPr>
          <a:xfrm>
            <a:off x="1020688" y="1052736"/>
            <a:ext cx="6575648" cy="4871564"/>
          </a:xfrm>
          <a:prstGeom prst="rect">
            <a:avLst/>
          </a:prstGeom>
        </p:spPr>
      </p:pic>
      <p:sp>
        <p:nvSpPr>
          <p:cNvPr id="7" name="Rectangle 9"/>
          <p:cNvSpPr>
            <a:spLocks noChangeArrowheads="1"/>
          </p:cNvSpPr>
          <p:nvPr/>
        </p:nvSpPr>
        <p:spPr bwMode="auto">
          <a:xfrm>
            <a:off x="1352550" y="6475413"/>
            <a:ext cx="8208963"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ahoma" charset="0"/>
                <a:ea typeface="ＭＳ Ｐゴシック" charset="0"/>
                <a:cs typeface="ＭＳ Ｐゴシック" charset="0"/>
              </a:rPr>
              <a:t>Liu et al., “</a:t>
            </a:r>
            <a:r>
              <a:rPr kumimoji="0" lang="en-US" altLang="ja-JP" sz="1400" b="0" i="0" u="none" strike="noStrike" kern="1200" cap="none" spc="0" normalizeH="0" baseline="0" noProof="0" dirty="0">
                <a:ln>
                  <a:noFill/>
                </a:ln>
                <a:solidFill>
                  <a:srgbClr val="0000FF"/>
                </a:solidFill>
                <a:effectLst/>
                <a:uLnTx/>
                <a:uFillTx/>
                <a:latin typeface="Tahoma" charset="0"/>
                <a:ea typeface="ＭＳ Ｐゴシック" charset="0"/>
                <a:cs typeface="ＭＳ Ｐゴシック" charset="0"/>
              </a:rPr>
              <a:t>RAIDR: Retention-Aware Intelligent DRAM Refresh</a:t>
            </a:r>
            <a:r>
              <a:rPr kumimoji="0" lang="en-US" altLang="ja-JP" sz="1400" b="0" i="0" u="none" strike="noStrike" kern="1200" cap="none" spc="0" normalizeH="0" baseline="0" noProof="0" dirty="0">
                <a:ln>
                  <a:noFill/>
                </a:ln>
                <a:solidFill>
                  <a:srgbClr val="000000"/>
                </a:solidFill>
                <a:effectLst/>
                <a:uLnTx/>
                <a:uFillTx/>
                <a:latin typeface="Tahoma" charset="0"/>
                <a:ea typeface="ＭＳ Ｐゴシック" charset="0"/>
                <a:cs typeface="ＭＳ Ｐゴシック" charset="0"/>
              </a:rPr>
              <a:t>,</a:t>
            </a:r>
            <a:r>
              <a:rPr kumimoji="0" lang="en-US" sz="1400" b="0" i="0" u="none" strike="noStrike" kern="1200" cap="none" spc="0" normalizeH="0" baseline="0" noProof="0" dirty="0">
                <a:ln>
                  <a:noFill/>
                </a:ln>
                <a:solidFill>
                  <a:srgbClr val="000000"/>
                </a:solidFill>
                <a:effectLst/>
                <a:uLnTx/>
                <a:uFillTx/>
                <a:latin typeface="Tahoma" charset="0"/>
                <a:ea typeface="ＭＳ Ｐゴシック" charset="0"/>
                <a:cs typeface="ＭＳ Ｐゴシック" charset="0"/>
              </a:rPr>
              <a:t>”</a:t>
            </a:r>
            <a:r>
              <a:rPr kumimoji="0" lang="en-US" altLang="ja-JP" sz="1400" b="0" i="0" u="none" strike="noStrike" kern="1200" cap="none" spc="0" normalizeH="0" baseline="0" noProof="0" dirty="0">
                <a:ln>
                  <a:noFill/>
                </a:ln>
                <a:solidFill>
                  <a:srgbClr val="000000"/>
                </a:solidFill>
                <a:effectLst/>
                <a:uLnTx/>
                <a:uFillTx/>
                <a:latin typeface="Tahoma" charset="0"/>
                <a:ea typeface="ＭＳ Ｐゴシック" charset="0"/>
                <a:cs typeface="ＭＳ Ｐゴシック" charset="0"/>
              </a:rPr>
              <a:t> ISCA 2012.</a:t>
            </a:r>
            <a:endParaRPr kumimoji="0" lang="en-US" sz="1400" b="0" i="0" u="none" strike="noStrike" kern="1200" cap="none" spc="0" normalizeH="0" baseline="0" noProof="0" dirty="0">
              <a:ln>
                <a:noFill/>
              </a:ln>
              <a:solidFill>
                <a:srgbClr val="000000"/>
              </a:solidFill>
              <a:effectLst/>
              <a:uLnTx/>
              <a:uFillTx/>
              <a:latin typeface="Tahoma" charset="0"/>
              <a:ea typeface="ＭＳ Ｐゴシック" charset="0"/>
              <a:cs typeface="ＭＳ Ｐゴシック" charset="0"/>
            </a:endParaRPr>
          </a:p>
        </p:txBody>
      </p:sp>
    </p:spTree>
    <p:extLst>
      <p:ext uri="{BB962C8B-B14F-4D97-AF65-F5344CB8AC3E}">
        <p14:creationId xmlns:p14="http://schemas.microsoft.com/office/powerpoint/2010/main" val="65173202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solidFill>
                  <a:srgbClr val="006633"/>
                </a:solidFill>
              </a:rPr>
              <a:t>DRAM Device Capacity Scaling: Energy</a:t>
            </a:r>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399</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
        <p:nvSpPr>
          <p:cNvPr id="6" name="Rectangle 5"/>
          <p:cNvSpPr/>
          <p:nvPr/>
        </p:nvSpPr>
        <p:spPr>
          <a:xfrm>
            <a:off x="125760" y="5949280"/>
            <a:ext cx="6102424"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FF"/>
                </a:solidFill>
                <a:effectLst/>
                <a:uLnTx/>
                <a:uFillTx/>
                <a:latin typeface="Tahoma" charset="0"/>
                <a:ea typeface="+mn-ea"/>
                <a:cs typeface="+mn-cs"/>
              </a:rPr>
              <a:t>RAIDR energy benefits increase with DRAM chip capacity</a:t>
            </a:r>
            <a:endParaRPr kumimoji="0" lang="en-US" sz="1800" b="0" i="0" u="none" strike="noStrike" kern="1200" cap="none" spc="0" normalizeH="0" baseline="0" noProof="0" dirty="0">
              <a:ln>
                <a:noFill/>
              </a:ln>
              <a:solidFill>
                <a:srgbClr val="0000FF"/>
              </a:solidFill>
              <a:effectLst/>
              <a:uLnTx/>
              <a:uFillTx/>
              <a:latin typeface="Tahoma"/>
              <a:ea typeface="+mn-ea"/>
              <a:cs typeface="+mn-cs"/>
            </a:endParaRPr>
          </a:p>
        </p:txBody>
      </p:sp>
      <p:pic>
        <p:nvPicPr>
          <p:cNvPr id="3" name="Picture 2"/>
          <p:cNvPicPr>
            <a:picLocks noChangeAspect="1"/>
          </p:cNvPicPr>
          <p:nvPr/>
        </p:nvPicPr>
        <p:blipFill>
          <a:blip r:embed="rId2"/>
          <a:stretch>
            <a:fillRect/>
          </a:stretch>
        </p:blipFill>
        <p:spPr>
          <a:xfrm>
            <a:off x="755576" y="1052736"/>
            <a:ext cx="6840760" cy="4894516"/>
          </a:xfrm>
          <a:prstGeom prst="rect">
            <a:avLst/>
          </a:prstGeom>
        </p:spPr>
      </p:pic>
      <p:sp>
        <p:nvSpPr>
          <p:cNvPr id="8" name="Rectangle 9"/>
          <p:cNvSpPr>
            <a:spLocks noChangeArrowheads="1"/>
          </p:cNvSpPr>
          <p:nvPr/>
        </p:nvSpPr>
        <p:spPr bwMode="auto">
          <a:xfrm>
            <a:off x="1352550" y="6475413"/>
            <a:ext cx="8208963"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ahoma" charset="0"/>
                <a:ea typeface="ＭＳ Ｐゴシック" charset="0"/>
                <a:cs typeface="ＭＳ Ｐゴシック" charset="0"/>
              </a:rPr>
              <a:t>Liu et al., “</a:t>
            </a:r>
            <a:r>
              <a:rPr kumimoji="0" lang="en-US" altLang="ja-JP" sz="1400" b="0" i="0" u="none" strike="noStrike" kern="1200" cap="none" spc="0" normalizeH="0" baseline="0" noProof="0" dirty="0">
                <a:ln>
                  <a:noFill/>
                </a:ln>
                <a:solidFill>
                  <a:srgbClr val="0000FF"/>
                </a:solidFill>
                <a:effectLst/>
                <a:uLnTx/>
                <a:uFillTx/>
                <a:latin typeface="Tahoma" charset="0"/>
                <a:ea typeface="ＭＳ Ｐゴシック" charset="0"/>
                <a:cs typeface="ＭＳ Ｐゴシック" charset="0"/>
              </a:rPr>
              <a:t>RAIDR: Retention-Aware Intelligent DRAM Refresh</a:t>
            </a:r>
            <a:r>
              <a:rPr kumimoji="0" lang="en-US" altLang="ja-JP" sz="1400" b="0" i="0" u="none" strike="noStrike" kern="1200" cap="none" spc="0" normalizeH="0" baseline="0" noProof="0" dirty="0">
                <a:ln>
                  <a:noFill/>
                </a:ln>
                <a:solidFill>
                  <a:srgbClr val="000000"/>
                </a:solidFill>
                <a:effectLst/>
                <a:uLnTx/>
                <a:uFillTx/>
                <a:latin typeface="Tahoma" charset="0"/>
                <a:ea typeface="ＭＳ Ｐゴシック" charset="0"/>
                <a:cs typeface="ＭＳ Ｐゴシック" charset="0"/>
              </a:rPr>
              <a:t>,</a:t>
            </a:r>
            <a:r>
              <a:rPr kumimoji="0" lang="en-US" sz="1400" b="0" i="0" u="none" strike="noStrike" kern="1200" cap="none" spc="0" normalizeH="0" baseline="0" noProof="0" dirty="0">
                <a:ln>
                  <a:noFill/>
                </a:ln>
                <a:solidFill>
                  <a:srgbClr val="000000"/>
                </a:solidFill>
                <a:effectLst/>
                <a:uLnTx/>
                <a:uFillTx/>
                <a:latin typeface="Tahoma" charset="0"/>
                <a:ea typeface="ＭＳ Ｐゴシック" charset="0"/>
                <a:cs typeface="ＭＳ Ｐゴシック" charset="0"/>
              </a:rPr>
              <a:t>”</a:t>
            </a:r>
            <a:r>
              <a:rPr kumimoji="0" lang="en-US" altLang="ja-JP" sz="1400" b="0" i="0" u="none" strike="noStrike" kern="1200" cap="none" spc="0" normalizeH="0" baseline="0" noProof="0" dirty="0">
                <a:ln>
                  <a:noFill/>
                </a:ln>
                <a:solidFill>
                  <a:srgbClr val="000000"/>
                </a:solidFill>
                <a:effectLst/>
                <a:uLnTx/>
                <a:uFillTx/>
                <a:latin typeface="Tahoma" charset="0"/>
                <a:ea typeface="ＭＳ Ｐゴシック" charset="0"/>
                <a:cs typeface="ＭＳ Ｐゴシック" charset="0"/>
              </a:rPr>
              <a:t> ISCA 2012.</a:t>
            </a:r>
            <a:endParaRPr kumimoji="0" lang="en-US" sz="1400" b="0" i="0" u="none" strike="noStrike" kern="1200" cap="none" spc="0" normalizeH="0" baseline="0" noProof="0" dirty="0">
              <a:ln>
                <a:noFill/>
              </a:ln>
              <a:solidFill>
                <a:srgbClr val="000000"/>
              </a:solidFill>
              <a:effectLst/>
              <a:uLnTx/>
              <a:uFillTx/>
              <a:latin typeface="Tahoma" charset="0"/>
              <a:ea typeface="ＭＳ Ｐゴシック" charset="0"/>
              <a:cs typeface="ＭＳ Ｐゴシック" charset="0"/>
            </a:endParaRPr>
          </a:p>
        </p:txBody>
      </p:sp>
    </p:spTree>
    <p:extLst>
      <p:ext uri="{BB962C8B-B14F-4D97-AF65-F5344CB8AC3E}">
        <p14:creationId xmlns:p14="http://schemas.microsoft.com/office/powerpoint/2010/main" val="6446597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Four Key Directions</a:t>
            </a:r>
          </a:p>
        </p:txBody>
      </p:sp>
      <p:sp>
        <p:nvSpPr>
          <p:cNvPr id="3" name="Content Placeholder 2"/>
          <p:cNvSpPr>
            <a:spLocks noGrp="1"/>
          </p:cNvSpPr>
          <p:nvPr>
            <p:ph idx="1"/>
          </p:nvPr>
        </p:nvSpPr>
        <p:spPr>
          <a:xfrm>
            <a:off x="228600" y="1268760"/>
            <a:ext cx="8610600" cy="4876800"/>
          </a:xfrm>
        </p:spPr>
        <p:txBody>
          <a:bodyPr/>
          <a:lstStyle/>
          <a:p>
            <a:r>
              <a:rPr lang="en-US" dirty="0"/>
              <a:t>Fundamentally </a:t>
            </a:r>
            <a:r>
              <a:rPr lang="en-US" dirty="0">
                <a:solidFill>
                  <a:srgbClr val="0000FF"/>
                </a:solidFill>
              </a:rPr>
              <a:t>Secure/Reliable/Safe </a:t>
            </a:r>
            <a:r>
              <a:rPr lang="en-US" dirty="0"/>
              <a:t>Architectures</a:t>
            </a:r>
          </a:p>
          <a:p>
            <a:endParaRPr lang="en-US" dirty="0"/>
          </a:p>
          <a:p>
            <a:endParaRPr lang="en-US" dirty="0"/>
          </a:p>
          <a:p>
            <a:r>
              <a:rPr lang="en-US" dirty="0"/>
              <a:t>Fundamentally </a:t>
            </a:r>
            <a:r>
              <a:rPr lang="en-US" dirty="0">
                <a:solidFill>
                  <a:srgbClr val="0000FF"/>
                </a:solidFill>
              </a:rPr>
              <a:t>Energy-Efficient </a:t>
            </a:r>
            <a:r>
              <a:rPr lang="en-US" dirty="0"/>
              <a:t>Architectures</a:t>
            </a:r>
          </a:p>
          <a:p>
            <a:pPr lvl="1"/>
            <a:r>
              <a:rPr lang="en-US" dirty="0">
                <a:solidFill>
                  <a:srgbClr val="0000FF"/>
                </a:solidFill>
              </a:rPr>
              <a:t>Memory-centric </a:t>
            </a:r>
            <a:r>
              <a:rPr lang="en-US" dirty="0"/>
              <a:t>(Data-centric) Architectures</a:t>
            </a:r>
          </a:p>
          <a:p>
            <a:endParaRPr lang="en-US" dirty="0"/>
          </a:p>
          <a:p>
            <a:endParaRPr lang="en-US" dirty="0"/>
          </a:p>
          <a:p>
            <a:r>
              <a:rPr lang="en-US" dirty="0"/>
              <a:t>Fundamentally </a:t>
            </a:r>
            <a:r>
              <a:rPr lang="en-US" dirty="0">
                <a:solidFill>
                  <a:srgbClr val="0000FF"/>
                </a:solidFill>
              </a:rPr>
              <a:t>Low-Latency </a:t>
            </a:r>
            <a:r>
              <a:rPr lang="en-US" dirty="0"/>
              <a:t>Architectures</a:t>
            </a:r>
          </a:p>
          <a:p>
            <a:endParaRPr lang="en-US" dirty="0"/>
          </a:p>
          <a:p>
            <a:endParaRPr lang="en-US" dirty="0"/>
          </a:p>
          <a:p>
            <a:r>
              <a:rPr lang="en-US" dirty="0"/>
              <a:t>Architectures for </a:t>
            </a:r>
            <a:r>
              <a:rPr lang="en-US" dirty="0">
                <a:solidFill>
                  <a:srgbClr val="0000FF"/>
                </a:solidFill>
              </a:rPr>
              <a:t>Genomics, Medicine, Health</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
        <p:nvSpPr>
          <p:cNvPr id="7" name="Rectangle 6">
            <a:extLst>
              <a:ext uri="{FF2B5EF4-FFF2-40B4-BE49-F238E27FC236}">
                <a16:creationId xmlns:a16="http://schemas.microsoft.com/office/drawing/2014/main" id="{493F53A1-D239-B74E-A57F-3C633430314E}"/>
              </a:ext>
            </a:extLst>
          </p:cNvPr>
          <p:cNvSpPr/>
          <p:nvPr/>
        </p:nvSpPr>
        <p:spPr>
          <a:xfrm>
            <a:off x="514406" y="5373216"/>
            <a:ext cx="6865906" cy="936104"/>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Tree>
    <p:extLst>
      <p:ext uri="{BB962C8B-B14F-4D97-AF65-F5344CB8AC3E}">
        <p14:creationId xmlns:p14="http://schemas.microsoft.com/office/powerpoint/2010/main" val="35756235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latin typeface="Garamond" charset="0"/>
                <a:ea typeface="ＭＳ Ｐゴシック" charset="0"/>
                <a:cs typeface="ＭＳ Ｐゴシック" charset="0"/>
              </a:rPr>
              <a:t>Major Trends Affecting Main Memory (V)</a:t>
            </a:r>
            <a:endParaRPr lang="en-US" dirty="0"/>
          </a:p>
        </p:txBody>
      </p:sp>
      <p:sp>
        <p:nvSpPr>
          <p:cNvPr id="3" name="Content Placeholder 2"/>
          <p:cNvSpPr>
            <a:spLocks noGrp="1"/>
          </p:cNvSpPr>
          <p:nvPr>
            <p:ph idx="1"/>
          </p:nvPr>
        </p:nvSpPr>
        <p:spPr>
          <a:xfrm>
            <a:off x="228600" y="908721"/>
            <a:ext cx="8763000" cy="5339680"/>
          </a:xfrm>
        </p:spPr>
        <p:txBody>
          <a:bodyPr/>
          <a:lstStyle/>
          <a:p>
            <a:r>
              <a:rPr lang="en-US" dirty="0"/>
              <a:t>DRAM scaling has already become increasingly difficult</a:t>
            </a:r>
          </a:p>
          <a:p>
            <a:pPr lvl="1">
              <a:spcBef>
                <a:spcPts val="600"/>
              </a:spcBef>
            </a:pPr>
            <a:r>
              <a:rPr lang="en-US" dirty="0"/>
              <a:t>Increasing cell leakage current, reduced cell reliability, increasing manufacturing difficulties </a:t>
            </a:r>
            <a:r>
              <a:rPr lang="en-US" sz="1800" dirty="0">
                <a:solidFill>
                  <a:schemeClr val="bg1">
                    <a:lumMod val="50000"/>
                  </a:schemeClr>
                </a:solidFill>
              </a:rPr>
              <a:t>[Kim+ ISCA 2014],</a:t>
            </a:r>
            <a:br>
              <a:rPr lang="en-US" sz="1800" dirty="0">
                <a:solidFill>
                  <a:schemeClr val="bg1">
                    <a:lumMod val="50000"/>
                  </a:schemeClr>
                </a:solidFill>
              </a:rPr>
            </a:br>
            <a:r>
              <a:rPr lang="en-US" sz="1800" dirty="0">
                <a:solidFill>
                  <a:schemeClr val="bg1">
                    <a:lumMod val="50000"/>
                  </a:schemeClr>
                </a:solidFill>
              </a:rPr>
              <a:t>[Liu+ ISCA 2013], [Mutlu IMW 2013], [Mutlu DATE 2017]</a:t>
            </a:r>
          </a:p>
          <a:p>
            <a:pPr lvl="1">
              <a:spcBef>
                <a:spcPts val="600"/>
              </a:spcBef>
            </a:pPr>
            <a:r>
              <a:rPr lang="en-US" b="1" dirty="0">
                <a:solidFill>
                  <a:srgbClr val="C00000"/>
                </a:solidFill>
              </a:rPr>
              <a:t>Difficult to significantly improve capacity, energy</a:t>
            </a:r>
            <a:endParaRPr lang="en-US" dirty="0">
              <a:solidFill>
                <a:srgbClr val="C00000"/>
              </a:solidFill>
            </a:endParaRPr>
          </a:p>
          <a:p>
            <a:pPr>
              <a:spcBef>
                <a:spcPts val="1800"/>
              </a:spcBef>
            </a:pPr>
            <a:r>
              <a:rPr lang="en-US" b="1" dirty="0">
                <a:solidFill>
                  <a:srgbClr val="0066CC"/>
                </a:solidFill>
              </a:rPr>
              <a:t>Emerging memory technologies</a:t>
            </a:r>
            <a:r>
              <a:rPr lang="en-US" dirty="0"/>
              <a:t> are promising</a:t>
            </a:r>
          </a:p>
          <a:p>
            <a:endParaRPr lang="en-US" dirty="0"/>
          </a:p>
        </p:txBody>
      </p:sp>
      <p:graphicFrame>
        <p:nvGraphicFramePr>
          <p:cNvPr id="5" name="Table 4"/>
          <p:cNvGraphicFramePr>
            <a:graphicFrameLocks noGrp="1"/>
          </p:cNvGraphicFramePr>
          <p:nvPr>
            <p:extLst>
              <p:ext uri="{D42A27DB-BD31-4B8C-83A1-F6EECF244321}">
                <p14:modId xmlns:p14="http://schemas.microsoft.com/office/powerpoint/2010/main" val="1125708032"/>
              </p:ext>
            </p:extLst>
          </p:nvPr>
        </p:nvGraphicFramePr>
        <p:xfrm>
          <a:off x="156592" y="3520440"/>
          <a:ext cx="8879904" cy="2804160"/>
        </p:xfrm>
        <a:graphic>
          <a:graphicData uri="http://schemas.openxmlformats.org/drawingml/2006/table">
            <a:tbl>
              <a:tblPr firstRow="1" bandRow="1">
                <a:tableStyleId>{5940675A-B579-460E-94D1-54222C63F5DA}</a:tableStyleId>
              </a:tblPr>
              <a:tblGrid>
                <a:gridCol w="3911352">
                  <a:extLst>
                    <a:ext uri="{9D8B030D-6E8A-4147-A177-3AD203B41FA5}">
                      <a16:colId xmlns:a16="http://schemas.microsoft.com/office/drawing/2014/main" val="20000"/>
                    </a:ext>
                  </a:extLst>
                </a:gridCol>
                <a:gridCol w="2232248">
                  <a:extLst>
                    <a:ext uri="{9D8B030D-6E8A-4147-A177-3AD203B41FA5}">
                      <a16:colId xmlns:a16="http://schemas.microsoft.com/office/drawing/2014/main" val="20001"/>
                    </a:ext>
                  </a:extLst>
                </a:gridCol>
                <a:gridCol w="2736304">
                  <a:extLst>
                    <a:ext uri="{9D8B030D-6E8A-4147-A177-3AD203B41FA5}">
                      <a16:colId xmlns:a16="http://schemas.microsoft.com/office/drawing/2014/main" val="20002"/>
                    </a:ext>
                  </a:extLst>
                </a:gridCol>
              </a:tblGrid>
              <a:tr h="348687">
                <a:tc>
                  <a:txBody>
                    <a:bodyPr/>
                    <a:lstStyle/>
                    <a:p>
                      <a:r>
                        <a:rPr lang="en-US" sz="2000" b="1" dirty="0"/>
                        <a:t>3D-Stacked DRAM</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tcPr>
                </a:tc>
                <a:tc>
                  <a:txBody>
                    <a:bodyPr/>
                    <a:lstStyle/>
                    <a:p>
                      <a:pPr algn="ctr"/>
                      <a:r>
                        <a:rPr lang="en-US" sz="2000" dirty="0">
                          <a:solidFill>
                            <a:schemeClr val="accent6"/>
                          </a:solidFill>
                        </a:rPr>
                        <a:t>higher bandwidth</a:t>
                      </a:r>
                      <a:endParaRPr lang="en-US" sz="2000" b="0" dirty="0">
                        <a:solidFill>
                          <a:schemeClr val="accent6"/>
                        </a:solidFill>
                      </a:endParaRPr>
                    </a:p>
                  </a:txBody>
                  <a:tcPr anchor="ctr">
                    <a:lnL w="38100" cap="flat" cmpd="sng" algn="ctr">
                      <a:solidFill>
                        <a:schemeClr val="tx1"/>
                      </a:solidFill>
                      <a:prstDash val="solid"/>
                      <a:round/>
                      <a:headEnd type="none" w="med" len="med"/>
                      <a:tailEnd type="none" w="med" len="med"/>
                    </a:lnL>
                    <a:lnT w="38100" cap="flat" cmpd="sng" algn="ctr">
                      <a:solidFill>
                        <a:schemeClr val="tx1"/>
                      </a:solidFill>
                      <a:prstDash val="solid"/>
                      <a:round/>
                      <a:headEnd type="none" w="med" len="med"/>
                      <a:tailEnd type="none" w="med" len="med"/>
                    </a:lnT>
                  </a:tcPr>
                </a:tc>
                <a:tc>
                  <a:txBody>
                    <a:bodyPr/>
                    <a:lstStyle/>
                    <a:p>
                      <a:pPr algn="ctr"/>
                      <a:r>
                        <a:rPr lang="en-US" sz="2000" dirty="0">
                          <a:solidFill>
                            <a:srgbClr val="C00000"/>
                          </a:solidFill>
                        </a:rPr>
                        <a:t>smaller capacity</a:t>
                      </a:r>
                      <a:endParaRPr lang="en-US" sz="2000" b="0" dirty="0">
                        <a:solidFill>
                          <a:srgbClr val="C00000"/>
                        </a:solidFill>
                      </a:endParaRPr>
                    </a:p>
                  </a:txBody>
                  <a:tcPr anchor="ctr">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10000"/>
                  </a:ext>
                </a:extLst>
              </a:tr>
              <a:tr h="320039">
                <a:tc>
                  <a:txBody>
                    <a:bodyPr/>
                    <a:lstStyle/>
                    <a:p>
                      <a:r>
                        <a:rPr lang="en-US" sz="2000" b="1" dirty="0"/>
                        <a:t>Reduced-Latency DRAM</a:t>
                      </a:r>
                      <a:br>
                        <a:rPr lang="en-US" sz="2000" b="1" dirty="0"/>
                      </a:br>
                      <a:r>
                        <a:rPr lang="en-US" sz="2000" b="0" dirty="0"/>
                        <a:t>(e.g., RL/TL-DRAM, FLY-RAM</a:t>
                      </a:r>
                      <a:r>
                        <a:rPr lang="en-US" sz="2000" b="0" baseline="0" dirty="0"/>
                        <a:t>)</a:t>
                      </a:r>
                      <a:endParaRPr lang="en-US" sz="2000" b="0"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tcPr>
                </a:tc>
                <a:tc>
                  <a:txBody>
                    <a:bodyPr/>
                    <a:lstStyle/>
                    <a:p>
                      <a:pPr algn="ctr"/>
                      <a:r>
                        <a:rPr lang="en-US" sz="2000" dirty="0">
                          <a:solidFill>
                            <a:schemeClr val="accent6"/>
                          </a:solidFill>
                        </a:rPr>
                        <a:t>lower latency</a:t>
                      </a:r>
                    </a:p>
                  </a:txBody>
                  <a:tcPr anchor="ctr">
                    <a:lnL w="38100" cap="flat" cmpd="sng" algn="ctr">
                      <a:solidFill>
                        <a:schemeClr val="tx1"/>
                      </a:solidFill>
                      <a:prstDash val="solid"/>
                      <a:round/>
                      <a:headEnd type="none" w="med" len="med"/>
                      <a:tailEnd type="none" w="med" len="med"/>
                    </a:lnL>
                  </a:tcPr>
                </a:tc>
                <a:tc>
                  <a:txBody>
                    <a:bodyPr/>
                    <a:lstStyle/>
                    <a:p>
                      <a:pPr algn="ctr"/>
                      <a:r>
                        <a:rPr lang="en-US" sz="2000" dirty="0">
                          <a:solidFill>
                            <a:srgbClr val="C00000"/>
                          </a:solidFill>
                        </a:rPr>
                        <a:t>higher cost</a:t>
                      </a:r>
                    </a:p>
                  </a:txBody>
                  <a:tcPr anchor="ctr">
                    <a:lnR w="381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10001"/>
                  </a:ext>
                </a:extLst>
              </a:tr>
              <a:tr h="348687">
                <a:tc>
                  <a:txBody>
                    <a:bodyPr/>
                    <a:lstStyle/>
                    <a:p>
                      <a:r>
                        <a:rPr lang="en-US" sz="2000" b="1" dirty="0"/>
                        <a:t>Low-Power DRAM</a:t>
                      </a:r>
                      <a:br>
                        <a:rPr lang="en-US" sz="2000" b="1" dirty="0"/>
                      </a:br>
                      <a:r>
                        <a:rPr lang="en-US" sz="2000" b="0" dirty="0"/>
                        <a:t>(e.g.,</a:t>
                      </a:r>
                      <a:r>
                        <a:rPr lang="en-US" sz="2000" b="0" baseline="0" dirty="0"/>
                        <a:t> LPDDR3, LPDDR4, Voltron)</a:t>
                      </a:r>
                      <a:endParaRPr lang="en-US" sz="2000" b="1"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tcPr>
                </a:tc>
                <a:tc>
                  <a:txBody>
                    <a:bodyPr/>
                    <a:lstStyle/>
                    <a:p>
                      <a:pPr algn="ctr"/>
                      <a:r>
                        <a:rPr lang="en-US" sz="2000" dirty="0">
                          <a:solidFill>
                            <a:schemeClr val="accent6"/>
                          </a:solidFill>
                        </a:rPr>
                        <a:t>lower power</a:t>
                      </a:r>
                    </a:p>
                  </a:txBody>
                  <a:tcPr anchor="ctr">
                    <a:lnL w="38100" cap="flat" cmpd="sng" algn="ctr">
                      <a:solidFill>
                        <a:schemeClr val="tx1"/>
                      </a:solidFill>
                      <a:prstDash val="solid"/>
                      <a:round/>
                      <a:headEnd type="none" w="med" len="med"/>
                      <a:tailEnd type="none" w="med" len="med"/>
                    </a:lnL>
                  </a:tcPr>
                </a:tc>
                <a:tc>
                  <a:txBody>
                    <a:bodyPr/>
                    <a:lstStyle/>
                    <a:p>
                      <a:pPr algn="ctr"/>
                      <a:r>
                        <a:rPr lang="en-US" sz="2000" dirty="0">
                          <a:solidFill>
                            <a:srgbClr val="C00000"/>
                          </a:solidFill>
                        </a:rPr>
                        <a:t>higher latency</a:t>
                      </a:r>
                    </a:p>
                    <a:p>
                      <a:pPr algn="ctr"/>
                      <a:r>
                        <a:rPr lang="en-US" sz="2000" dirty="0">
                          <a:solidFill>
                            <a:srgbClr val="C00000"/>
                          </a:solidFill>
                        </a:rPr>
                        <a:t>higher cost</a:t>
                      </a:r>
                    </a:p>
                  </a:txBody>
                  <a:tcPr anchor="ctr">
                    <a:lnR w="381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10002"/>
                  </a:ext>
                </a:extLst>
              </a:tr>
              <a:tr h="971593">
                <a:tc>
                  <a:txBody>
                    <a:bodyPr/>
                    <a:lstStyle/>
                    <a:p>
                      <a:r>
                        <a:rPr lang="en-US" sz="2000" b="1" dirty="0"/>
                        <a:t>Non-Volatile Memory</a:t>
                      </a:r>
                      <a:r>
                        <a:rPr lang="en-US" sz="2000" b="1" baseline="0" dirty="0"/>
                        <a:t> (NVM) </a:t>
                      </a:r>
                      <a:r>
                        <a:rPr lang="en-US" sz="2000" b="0" baseline="0" dirty="0"/>
                        <a:t>(e.g., PCM, STTRAM, ReRAM, 3D </a:t>
                      </a:r>
                      <a:r>
                        <a:rPr lang="en-US" sz="2000" b="0" baseline="0" dirty="0" err="1"/>
                        <a:t>Xpoint</a:t>
                      </a:r>
                      <a:r>
                        <a:rPr lang="en-US" sz="2000" b="0" baseline="0" dirty="0"/>
                        <a:t>)</a:t>
                      </a:r>
                      <a:endParaRPr lang="en-US" sz="2000" b="0"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B w="38100" cap="flat" cmpd="sng" algn="ctr">
                      <a:solidFill>
                        <a:schemeClr val="tx1"/>
                      </a:solidFill>
                      <a:prstDash val="solid"/>
                      <a:round/>
                      <a:headEnd type="none" w="med" len="med"/>
                      <a:tailEnd type="none" w="med" len="med"/>
                    </a:lnB>
                  </a:tcPr>
                </a:tc>
                <a:tc>
                  <a:txBody>
                    <a:bodyPr/>
                    <a:lstStyle/>
                    <a:p>
                      <a:pPr algn="ctr"/>
                      <a:r>
                        <a:rPr lang="en-US" sz="2000" dirty="0">
                          <a:solidFill>
                            <a:schemeClr val="accent6"/>
                          </a:solidFill>
                        </a:rPr>
                        <a:t>larger capacity</a:t>
                      </a:r>
                    </a:p>
                  </a:txBody>
                  <a:tcPr anchor="ctr">
                    <a:lnL w="38100" cap="flat" cmpd="sng" algn="ctr">
                      <a:solidFill>
                        <a:schemeClr val="tx1"/>
                      </a:solidFill>
                      <a:prstDash val="solid"/>
                      <a:round/>
                      <a:headEnd type="none" w="med" len="med"/>
                      <a:tailEnd type="none" w="med" len="med"/>
                    </a:lnL>
                    <a:lnB w="38100" cap="flat" cmpd="sng" algn="ctr">
                      <a:solidFill>
                        <a:schemeClr val="tx1"/>
                      </a:solidFill>
                      <a:prstDash val="solid"/>
                      <a:round/>
                      <a:headEnd type="none" w="med" len="med"/>
                      <a:tailEnd type="none" w="med" len="med"/>
                    </a:lnB>
                  </a:tcPr>
                </a:tc>
                <a:tc>
                  <a:txBody>
                    <a:bodyPr/>
                    <a:lstStyle/>
                    <a:p>
                      <a:pPr algn="ctr"/>
                      <a:r>
                        <a:rPr lang="en-US" sz="2000" dirty="0">
                          <a:solidFill>
                            <a:srgbClr val="C00000"/>
                          </a:solidFill>
                        </a:rPr>
                        <a:t>higher latency</a:t>
                      </a:r>
                      <a:br>
                        <a:rPr lang="en-US" sz="2000" dirty="0">
                          <a:solidFill>
                            <a:srgbClr val="C00000"/>
                          </a:solidFill>
                        </a:rPr>
                      </a:br>
                      <a:r>
                        <a:rPr lang="en-US" sz="2000" dirty="0">
                          <a:solidFill>
                            <a:srgbClr val="C00000"/>
                          </a:solidFill>
                        </a:rPr>
                        <a:t>higher dynamic</a:t>
                      </a:r>
                      <a:r>
                        <a:rPr lang="en-US" sz="2000" baseline="0" dirty="0">
                          <a:solidFill>
                            <a:srgbClr val="C00000"/>
                          </a:solidFill>
                        </a:rPr>
                        <a:t> </a:t>
                      </a:r>
                      <a:r>
                        <a:rPr lang="en-US" sz="2000" dirty="0">
                          <a:solidFill>
                            <a:srgbClr val="C00000"/>
                          </a:solidFill>
                        </a:rPr>
                        <a:t>power lower endurance</a:t>
                      </a:r>
                    </a:p>
                  </a:txBody>
                  <a:tcPr anchor="ctr">
                    <a:lnR w="38100" cap="flat" cmpd="sng" algn="ctr">
                      <a:solidFill>
                        <a:schemeClr val="tx1"/>
                      </a:solidFill>
                      <a:prstDash val="solid"/>
                      <a:round/>
                      <a:headEnd type="none" w="med" len="med"/>
                      <a:tailEnd type="none" w="med" len="med"/>
                    </a:lnR>
                    <a:lnB w="381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7" name="Slide Number Placeholder 6"/>
          <p:cNvSpPr>
            <a:spLocks noGrp="1"/>
          </p:cNvSpPr>
          <p:nvPr>
            <p:ph type="sldNum" sz="quarter" idx="11"/>
          </p:nvPr>
        </p:nvSpPr>
        <p:spPr/>
        <p:txBody>
          <a:bodyPr/>
          <a:lstStyle/>
          <a:p>
            <a:fld id="{323594FA-E141-4234-AE05-360401972BE7}" type="slidenum">
              <a:rPr lang="en-US" altLang="en-US" smtClean="0"/>
              <a:pPr/>
              <a:t>40</a:t>
            </a:fld>
            <a:endParaRPr lang="en-US" altLang="en-US"/>
          </a:p>
        </p:txBody>
      </p:sp>
    </p:spTree>
    <p:extLst>
      <p:ext uri="{BB962C8B-B14F-4D97-AF65-F5344CB8AC3E}">
        <p14:creationId xmlns:p14="http://schemas.microsoft.com/office/powerpoint/2010/main" val="1644718119"/>
      </p:ext>
    </p:extLst>
  </p:cSld>
  <p:clrMapOvr>
    <a:masterClrMapping/>
  </p:clrMapOvr>
  <p:transition/>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a:stretch>
            <a:fillRect/>
          </a:stretch>
        </p:blipFill>
        <p:spPr>
          <a:xfrm>
            <a:off x="5973435" y="1268760"/>
            <a:ext cx="3184345" cy="1872208"/>
          </a:xfrm>
          <a:prstGeom prst="rect">
            <a:avLst/>
          </a:prstGeom>
        </p:spPr>
      </p:pic>
      <p:sp>
        <p:nvSpPr>
          <p:cNvPr id="2" name="Title 1"/>
          <p:cNvSpPr>
            <a:spLocks noGrp="1"/>
          </p:cNvSpPr>
          <p:nvPr>
            <p:ph type="title"/>
          </p:nvPr>
        </p:nvSpPr>
        <p:spPr>
          <a:xfrm>
            <a:off x="228600" y="152400"/>
            <a:ext cx="8915400" cy="1066800"/>
          </a:xfrm>
        </p:spPr>
        <p:txBody>
          <a:bodyPr/>
          <a:lstStyle/>
          <a:p>
            <a:r>
              <a:rPr lang="en-US" dirty="0"/>
              <a:t>RAIDR: Eliminating Unnecessary Refreshes</a:t>
            </a:r>
          </a:p>
        </p:txBody>
      </p:sp>
      <p:sp>
        <p:nvSpPr>
          <p:cNvPr id="3" name="Content Placeholder 2"/>
          <p:cNvSpPr>
            <a:spLocks noGrp="1"/>
          </p:cNvSpPr>
          <p:nvPr>
            <p:ph idx="1"/>
          </p:nvPr>
        </p:nvSpPr>
        <p:spPr>
          <a:xfrm>
            <a:off x="-36512" y="980728"/>
            <a:ext cx="9036496" cy="5267672"/>
          </a:xfrm>
        </p:spPr>
        <p:txBody>
          <a:bodyPr/>
          <a:lstStyle/>
          <a:p>
            <a:r>
              <a:rPr lang="en-US" sz="2200" dirty="0"/>
              <a:t>Observation: </a:t>
            </a:r>
            <a:r>
              <a:rPr lang="en-US" sz="2200" dirty="0">
                <a:solidFill>
                  <a:srgbClr val="0000FF"/>
                </a:solidFill>
              </a:rPr>
              <a:t>Most DRAM rows can be refreshed much less often without losing data </a:t>
            </a:r>
            <a:r>
              <a:rPr lang="en-US" sz="1500" b="1" dirty="0">
                <a:solidFill>
                  <a:schemeClr val="accent6">
                    <a:lumMod val="75000"/>
                  </a:schemeClr>
                </a:solidFill>
              </a:rPr>
              <a:t>[Kim+, EDL’09][Liu+ ISCA’13]</a:t>
            </a:r>
          </a:p>
          <a:p>
            <a:endParaRPr lang="en-US" sz="800" dirty="0"/>
          </a:p>
          <a:p>
            <a:r>
              <a:rPr lang="en-US" sz="2200" dirty="0"/>
              <a:t>Key idea: </a:t>
            </a:r>
            <a:r>
              <a:rPr lang="en-US" sz="2200" dirty="0">
                <a:solidFill>
                  <a:srgbClr val="0000FF"/>
                </a:solidFill>
              </a:rPr>
              <a:t>Refresh rows containing weak cells </a:t>
            </a:r>
          </a:p>
          <a:p>
            <a:pPr marL="0" indent="0">
              <a:buNone/>
            </a:pPr>
            <a:r>
              <a:rPr lang="en-US" sz="2200" dirty="0">
                <a:solidFill>
                  <a:srgbClr val="0000FF"/>
                </a:solidFill>
              </a:rPr>
              <a:t>    more frequently, other rows less frequently</a:t>
            </a:r>
          </a:p>
          <a:p>
            <a:pPr marL="344487" lvl="1" indent="0">
              <a:buNone/>
            </a:pPr>
            <a:r>
              <a:rPr lang="en-US" sz="2000" dirty="0">
                <a:solidFill>
                  <a:srgbClr val="FF0000"/>
                </a:solidFill>
              </a:rPr>
              <a:t>1. Profiling: </a:t>
            </a:r>
            <a:r>
              <a:rPr lang="en-US" sz="2000" dirty="0">
                <a:solidFill>
                  <a:srgbClr val="000000"/>
                </a:solidFill>
              </a:rPr>
              <a:t>Profile retention time of all rows</a:t>
            </a:r>
          </a:p>
          <a:p>
            <a:pPr marL="344487" lvl="1" indent="0">
              <a:buNone/>
            </a:pPr>
            <a:r>
              <a:rPr lang="en-US" sz="2000" dirty="0">
                <a:solidFill>
                  <a:srgbClr val="FF0000"/>
                </a:solidFill>
              </a:rPr>
              <a:t>2. Binning: </a:t>
            </a:r>
            <a:r>
              <a:rPr lang="en-US" sz="2000" dirty="0">
                <a:solidFill>
                  <a:srgbClr val="000000"/>
                </a:solidFill>
              </a:rPr>
              <a:t>Store rows into bins by retention time in memory controller</a:t>
            </a:r>
          </a:p>
          <a:p>
            <a:pPr marL="344487" lvl="1" indent="0">
              <a:buNone/>
            </a:pPr>
            <a:r>
              <a:rPr lang="en-US" sz="2000" dirty="0">
                <a:solidFill>
                  <a:srgbClr val="000000"/>
                </a:solidFill>
                <a:sym typeface="Wingdings"/>
              </a:rPr>
              <a:t>	</a:t>
            </a:r>
            <a:r>
              <a:rPr lang="en-US" sz="2000" i="1" dirty="0">
                <a:solidFill>
                  <a:srgbClr val="000000"/>
                </a:solidFill>
                <a:sym typeface="Wingdings"/>
              </a:rPr>
              <a:t>Efficient storage with Bloom Filters</a:t>
            </a:r>
            <a:r>
              <a:rPr lang="en-US" sz="2000" dirty="0">
                <a:solidFill>
                  <a:srgbClr val="000000"/>
                </a:solidFill>
                <a:sym typeface="Wingdings"/>
              </a:rPr>
              <a:t> (only 1.25KB for 32GB memory)</a:t>
            </a:r>
            <a:endParaRPr lang="en-US" sz="2000" dirty="0">
              <a:solidFill>
                <a:srgbClr val="000000"/>
              </a:solidFill>
            </a:endParaRPr>
          </a:p>
          <a:p>
            <a:pPr marL="344487" lvl="1" indent="0">
              <a:buNone/>
            </a:pPr>
            <a:r>
              <a:rPr lang="en-US" sz="2000" dirty="0">
                <a:solidFill>
                  <a:srgbClr val="FF0000"/>
                </a:solidFill>
              </a:rPr>
              <a:t>3. Refreshing: </a:t>
            </a:r>
            <a:r>
              <a:rPr lang="en-US" sz="2000" dirty="0">
                <a:solidFill>
                  <a:srgbClr val="000000"/>
                </a:solidFill>
              </a:rPr>
              <a:t>Memory controller refreshes rows in different bins at different rates</a:t>
            </a:r>
          </a:p>
          <a:p>
            <a:pPr lvl="1"/>
            <a:endParaRPr lang="en-US" sz="800" dirty="0"/>
          </a:p>
          <a:p>
            <a:r>
              <a:rPr lang="en-US" sz="2200" dirty="0"/>
              <a:t>Results: 8-core, 32GB, SPEC, TPC-C, TPC-H</a:t>
            </a:r>
          </a:p>
          <a:p>
            <a:pPr lvl="1"/>
            <a:r>
              <a:rPr lang="en-US" sz="1800" dirty="0">
                <a:solidFill>
                  <a:srgbClr val="0000FF"/>
                </a:solidFill>
              </a:rPr>
              <a:t>74.6% refresh reduction @ 1.25KB storage</a:t>
            </a:r>
          </a:p>
          <a:p>
            <a:pPr lvl="1"/>
            <a:r>
              <a:rPr lang="en-US" sz="1800" dirty="0">
                <a:solidFill>
                  <a:srgbClr val="0000FF"/>
                </a:solidFill>
              </a:rPr>
              <a:t>~16%/20% DRAM dynamic/idle power reduction</a:t>
            </a:r>
          </a:p>
          <a:p>
            <a:pPr lvl="1"/>
            <a:r>
              <a:rPr lang="en-US" sz="1800" dirty="0">
                <a:solidFill>
                  <a:srgbClr val="0000FF"/>
                </a:solidFill>
              </a:rPr>
              <a:t>~9% performance improvement </a:t>
            </a:r>
          </a:p>
          <a:p>
            <a:pPr lvl="1"/>
            <a:r>
              <a:rPr lang="en-US" sz="1800" dirty="0">
                <a:solidFill>
                  <a:srgbClr val="0000FF"/>
                </a:solidFill>
              </a:rPr>
              <a:t>Benefits increase with DRAM capacity</a:t>
            </a:r>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400</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3"/>
          <a:stretch>
            <a:fillRect/>
          </a:stretch>
        </p:blipFill>
        <p:spPr>
          <a:xfrm>
            <a:off x="5796136" y="4299384"/>
            <a:ext cx="3312368" cy="2369976"/>
          </a:xfrm>
          <a:prstGeom prst="rect">
            <a:avLst/>
          </a:prstGeom>
        </p:spPr>
      </p:pic>
      <p:sp>
        <p:nvSpPr>
          <p:cNvPr id="7" name="Rectangle 6"/>
          <p:cNvSpPr/>
          <p:nvPr/>
        </p:nvSpPr>
        <p:spPr>
          <a:xfrm>
            <a:off x="1403648" y="6577607"/>
            <a:ext cx="8208912" cy="30777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ahoma" charset="0"/>
                <a:ea typeface="+mn-ea"/>
                <a:cs typeface="+mn-cs"/>
              </a:rPr>
              <a:t>Liu et al., “</a:t>
            </a:r>
            <a:r>
              <a:rPr kumimoji="0" lang="en-US" altLang="ja-JP" sz="1400" b="0" i="0" u="none" strike="noStrike" kern="1200" cap="none" spc="0" normalizeH="0" baseline="0" noProof="0" dirty="0">
                <a:ln>
                  <a:noFill/>
                </a:ln>
                <a:solidFill>
                  <a:srgbClr val="0000FF"/>
                </a:solidFill>
                <a:effectLst/>
                <a:uLnTx/>
                <a:uFillTx/>
                <a:latin typeface="Tahoma" charset="0"/>
                <a:ea typeface="+mn-ea"/>
                <a:cs typeface="+mn-cs"/>
              </a:rPr>
              <a:t>RAIDR: Retention-Aware Intelligent DRAM Refresh</a:t>
            </a:r>
            <a:r>
              <a:rPr kumimoji="0" lang="en-US" altLang="ja-JP" sz="1400" b="0" i="0" u="none" strike="noStrike" kern="1200" cap="none" spc="0" normalizeH="0" baseline="0" noProof="0" dirty="0">
                <a:ln>
                  <a:noFill/>
                </a:ln>
                <a:solidFill>
                  <a:srgbClr val="000000"/>
                </a:solidFill>
                <a:effectLst/>
                <a:uLnTx/>
                <a:uFillTx/>
                <a:latin typeface="Tahoma" charset="0"/>
                <a:ea typeface="+mn-ea"/>
                <a:cs typeface="+mn-cs"/>
              </a:rPr>
              <a:t>,</a:t>
            </a:r>
            <a:r>
              <a:rPr kumimoji="0" lang="en-US" sz="1400" b="0" i="0" u="none" strike="noStrike" kern="1200" cap="none" spc="0" normalizeH="0" baseline="0" noProof="0" dirty="0">
                <a:ln>
                  <a:noFill/>
                </a:ln>
                <a:solidFill>
                  <a:srgbClr val="000000"/>
                </a:solidFill>
                <a:effectLst/>
                <a:uLnTx/>
                <a:uFillTx/>
                <a:latin typeface="Tahoma" charset="0"/>
                <a:ea typeface="+mn-ea"/>
                <a:cs typeface="+mn-cs"/>
              </a:rPr>
              <a:t>”</a:t>
            </a:r>
            <a:r>
              <a:rPr kumimoji="0" lang="en-US" altLang="ja-JP" sz="1400" b="0" i="0" u="none" strike="noStrike" kern="1200" cap="none" spc="0" normalizeH="0" baseline="0" noProof="0" dirty="0">
                <a:ln>
                  <a:noFill/>
                </a:ln>
                <a:solidFill>
                  <a:srgbClr val="000000"/>
                </a:solidFill>
                <a:effectLst/>
                <a:uLnTx/>
                <a:uFillTx/>
                <a:latin typeface="Tahoma" charset="0"/>
                <a:ea typeface="+mn-ea"/>
                <a:cs typeface="+mn-cs"/>
              </a:rPr>
              <a:t> ISCA 2012.</a:t>
            </a:r>
            <a:endParaRPr kumimoji="0" lang="en-US" sz="1400" b="0" i="0" u="none" strike="noStrike" kern="1200" cap="none" spc="0" normalizeH="0" baseline="0" noProof="0" dirty="0">
              <a:ln>
                <a:noFill/>
              </a:ln>
              <a:solidFill>
                <a:srgbClr val="000000"/>
              </a:solidFill>
              <a:effectLst/>
              <a:uLnTx/>
              <a:uFillTx/>
              <a:latin typeface="Tahoma"/>
              <a:ea typeface="+mn-ea"/>
              <a:cs typeface="+mn-cs"/>
            </a:endParaRPr>
          </a:p>
        </p:txBody>
      </p:sp>
      <p:sp>
        <p:nvSpPr>
          <p:cNvPr id="8" name="Rectangle 7"/>
          <p:cNvSpPr>
            <a:spLocks noChangeArrowheads="1"/>
          </p:cNvSpPr>
          <p:nvPr/>
        </p:nvSpPr>
        <p:spPr bwMode="auto">
          <a:xfrm>
            <a:off x="6948264" y="1844825"/>
            <a:ext cx="1224136" cy="432048"/>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a14="http://schemas.microsoft.com/office/drawing/2010/main" xmlns="">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ＭＳ Ｐゴシック" charset="0"/>
              <a:cs typeface="ＭＳ Ｐゴシック" charset="0"/>
            </a:endParaRPr>
          </a:p>
        </p:txBody>
      </p:sp>
      <p:sp>
        <p:nvSpPr>
          <p:cNvPr id="9" name="Rectangle 8"/>
          <p:cNvSpPr/>
          <p:nvPr/>
        </p:nvSpPr>
        <p:spPr>
          <a:xfrm>
            <a:off x="323528" y="2708919"/>
            <a:ext cx="5184576" cy="360041"/>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Tree>
    <p:extLst>
      <p:ext uri="{BB962C8B-B14F-4D97-AF65-F5344CB8AC3E}">
        <p14:creationId xmlns:p14="http://schemas.microsoft.com/office/powerpoint/2010/main" val="225464705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More on RAIDR</a:t>
            </a:r>
          </a:p>
        </p:txBody>
      </p:sp>
      <p:sp>
        <p:nvSpPr>
          <p:cNvPr id="3" name="Content Placeholder 2"/>
          <p:cNvSpPr>
            <a:spLocks noGrp="1"/>
          </p:cNvSpPr>
          <p:nvPr>
            <p:ph idx="1"/>
          </p:nvPr>
        </p:nvSpPr>
        <p:spPr>
          <a:xfrm>
            <a:off x="228600" y="1052736"/>
            <a:ext cx="8807896" cy="4876800"/>
          </a:xfrm>
        </p:spPr>
        <p:txBody>
          <a:bodyPr/>
          <a:lstStyle/>
          <a:p>
            <a:r>
              <a:rPr lang="en-US" dirty="0"/>
              <a:t>Jamie Liu, Ben </a:t>
            </a:r>
            <a:r>
              <a:rPr lang="en-US" dirty="0" err="1"/>
              <a:t>Jaiyen</a:t>
            </a:r>
            <a:r>
              <a:rPr lang="en-US" dirty="0"/>
              <a:t>, Richard </a:t>
            </a:r>
            <a:r>
              <a:rPr lang="en-US" dirty="0" err="1"/>
              <a:t>Veras</a:t>
            </a:r>
            <a:r>
              <a:rPr lang="en-US" dirty="0"/>
              <a:t>, and Onur Mutlu,</a:t>
            </a:r>
            <a:br>
              <a:rPr lang="en-US" dirty="0"/>
            </a:br>
            <a:r>
              <a:rPr lang="en-US" b="1" dirty="0">
                <a:hlinkClick r:id="rId2"/>
              </a:rPr>
              <a:t>"RAIDR: Retention-Aware Intelligent DRAM Refresh"</a:t>
            </a:r>
            <a:br>
              <a:rPr lang="en-US" dirty="0"/>
            </a:br>
            <a:r>
              <a:rPr lang="en-US" i="1" dirty="0"/>
              <a:t>Proceedings of the </a:t>
            </a:r>
            <a:r>
              <a:rPr lang="en-US" i="1" dirty="0">
                <a:hlinkClick r:id="rId3"/>
              </a:rPr>
              <a:t>39th International Symposium on Computer Architecture</a:t>
            </a:r>
            <a:r>
              <a:rPr lang="en-US" i="1" dirty="0"/>
              <a:t> (</a:t>
            </a:r>
            <a:r>
              <a:rPr lang="en-US" b="1" i="1" dirty="0"/>
              <a:t>ISCA</a:t>
            </a:r>
            <a:r>
              <a:rPr lang="en-US" i="1" dirty="0"/>
              <a:t>)</a:t>
            </a:r>
            <a:r>
              <a:rPr lang="en-US" dirty="0"/>
              <a:t>, Portland, OR, June 2012. </a:t>
            </a:r>
            <a:r>
              <a:rPr lang="en-US" dirty="0">
                <a:hlinkClick r:id="rId4"/>
              </a:rPr>
              <a:t>Slides (pdf)</a:t>
            </a:r>
            <a:endParaRPr lang="en-US" dirty="0"/>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401</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5"/>
          <a:stretch>
            <a:fillRect/>
          </a:stretch>
        </p:blipFill>
        <p:spPr>
          <a:xfrm>
            <a:off x="0" y="3977608"/>
            <a:ext cx="9144000" cy="1755648"/>
          </a:xfrm>
          <a:prstGeom prst="rect">
            <a:avLst/>
          </a:prstGeom>
        </p:spPr>
      </p:pic>
    </p:spTree>
    <p:extLst>
      <p:ext uri="{BB962C8B-B14F-4D97-AF65-F5344CB8AC3E}">
        <p14:creationId xmlns:p14="http://schemas.microsoft.com/office/powerpoint/2010/main" val="121232229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Tackling Refresh: Solutions</a:t>
            </a:r>
          </a:p>
        </p:txBody>
      </p:sp>
      <p:sp>
        <p:nvSpPr>
          <p:cNvPr id="3" name="Content Placeholder 2"/>
          <p:cNvSpPr>
            <a:spLocks noGrp="1"/>
          </p:cNvSpPr>
          <p:nvPr>
            <p:ph idx="1"/>
          </p:nvPr>
        </p:nvSpPr>
        <p:spPr>
          <a:xfrm>
            <a:off x="228600" y="1196752"/>
            <a:ext cx="8610600" cy="5051648"/>
          </a:xfrm>
        </p:spPr>
        <p:txBody>
          <a:bodyPr/>
          <a:lstStyle/>
          <a:p>
            <a:r>
              <a:rPr lang="en-US" dirty="0">
                <a:solidFill>
                  <a:srgbClr val="0000FF"/>
                </a:solidFill>
              </a:rPr>
              <a:t>Parallelize refreshes with accesses </a:t>
            </a:r>
            <a:r>
              <a:rPr lang="en-US" sz="1800" dirty="0">
                <a:solidFill>
                  <a:srgbClr val="0000FF"/>
                </a:solidFill>
              </a:rPr>
              <a:t>[Chang+ HPCA’14]</a:t>
            </a:r>
          </a:p>
          <a:p>
            <a:endParaRPr lang="en-US" dirty="0">
              <a:solidFill>
                <a:srgbClr val="0000FF"/>
              </a:solidFill>
            </a:endParaRPr>
          </a:p>
          <a:p>
            <a:r>
              <a:rPr lang="en-US" dirty="0">
                <a:solidFill>
                  <a:srgbClr val="0000FF"/>
                </a:solidFill>
              </a:rPr>
              <a:t>Eliminate unnecessary refreshes </a:t>
            </a:r>
            <a:r>
              <a:rPr lang="en-US" sz="1800" dirty="0">
                <a:solidFill>
                  <a:srgbClr val="0000FF"/>
                </a:solidFill>
              </a:rPr>
              <a:t>[Liu+ ISCA’12]</a:t>
            </a:r>
          </a:p>
          <a:p>
            <a:pPr lvl="1"/>
            <a:r>
              <a:rPr lang="en-US" dirty="0"/>
              <a:t>Exploit device characteristics </a:t>
            </a:r>
          </a:p>
          <a:p>
            <a:pPr lvl="1"/>
            <a:r>
              <a:rPr lang="en-US" dirty="0"/>
              <a:t>Exploit data and application characteristics</a:t>
            </a:r>
          </a:p>
          <a:p>
            <a:pPr marL="0" indent="0">
              <a:buNone/>
            </a:pPr>
            <a:endParaRPr lang="en-US" dirty="0"/>
          </a:p>
          <a:p>
            <a:r>
              <a:rPr lang="en-US" dirty="0">
                <a:solidFill>
                  <a:srgbClr val="0000FF"/>
                </a:solidFill>
              </a:rPr>
              <a:t>Reduce refresh rate and </a:t>
            </a:r>
            <a:r>
              <a:rPr lang="en-US" dirty="0" err="1">
                <a:solidFill>
                  <a:srgbClr val="0000FF"/>
                </a:solidFill>
              </a:rPr>
              <a:t>detect+correct</a:t>
            </a:r>
            <a:r>
              <a:rPr lang="en-US" dirty="0">
                <a:solidFill>
                  <a:srgbClr val="0000FF"/>
                </a:solidFill>
              </a:rPr>
              <a:t> errors that occur </a:t>
            </a:r>
            <a:r>
              <a:rPr lang="en-US" sz="1800" dirty="0">
                <a:solidFill>
                  <a:srgbClr val="0000FF"/>
                </a:solidFill>
              </a:rPr>
              <a:t>[Khan+ SIGMETRICS’14]</a:t>
            </a:r>
          </a:p>
          <a:p>
            <a:endParaRPr lang="en-US" dirty="0"/>
          </a:p>
          <a:p>
            <a:r>
              <a:rPr lang="en-US" dirty="0">
                <a:solidFill>
                  <a:schemeClr val="accent2">
                    <a:lumMod val="75000"/>
                  </a:schemeClr>
                </a:solidFill>
              </a:rPr>
              <a:t>Understand retention time behavior in DRAM </a:t>
            </a:r>
            <a:r>
              <a:rPr lang="en-US" sz="1800" dirty="0">
                <a:solidFill>
                  <a:schemeClr val="accent2">
                    <a:lumMod val="75000"/>
                  </a:schemeClr>
                </a:solidFill>
              </a:rPr>
              <a:t>[Liu+ ISCA’13]</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402</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
        <p:nvSpPr>
          <p:cNvPr id="5" name="Rectangle 4"/>
          <p:cNvSpPr/>
          <p:nvPr/>
        </p:nvSpPr>
        <p:spPr>
          <a:xfrm>
            <a:off x="539552" y="4797152"/>
            <a:ext cx="7848872" cy="720080"/>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Tree>
    <p:extLst>
      <p:ext uri="{BB962C8B-B14F-4D97-AF65-F5344CB8AC3E}">
        <p14:creationId xmlns:p14="http://schemas.microsoft.com/office/powerpoint/2010/main" val="27317743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Title 1"/>
          <p:cNvSpPr>
            <a:spLocks noGrp="1"/>
          </p:cNvSpPr>
          <p:nvPr>
            <p:ph type="title"/>
          </p:nvPr>
        </p:nvSpPr>
        <p:spPr/>
        <p:txBody>
          <a:bodyPr/>
          <a:lstStyle/>
          <a:p>
            <a:r>
              <a:rPr lang="en-US" dirty="0">
                <a:latin typeface="Garamond" charset="0"/>
                <a:ea typeface="ＭＳ Ｐゴシック" charset="0"/>
                <a:cs typeface="ＭＳ Ｐゴシック" charset="0"/>
              </a:rPr>
              <a:t>Motivation: Understanding Retention</a:t>
            </a:r>
          </a:p>
        </p:txBody>
      </p:sp>
      <p:sp>
        <p:nvSpPr>
          <p:cNvPr id="3" name="Content Placeholder 2"/>
          <p:cNvSpPr>
            <a:spLocks noGrp="1"/>
          </p:cNvSpPr>
          <p:nvPr>
            <p:ph idx="1"/>
          </p:nvPr>
        </p:nvSpPr>
        <p:spPr/>
        <p:txBody>
          <a:bodyPr/>
          <a:lstStyle/>
          <a:p>
            <a:r>
              <a:rPr lang="en-US">
                <a:latin typeface="Tahoma" charset="0"/>
                <a:ea typeface="ＭＳ Ｐゴシック" charset="0"/>
                <a:cs typeface="ＭＳ Ｐゴシック" charset="0"/>
              </a:rPr>
              <a:t>Past works require </a:t>
            </a:r>
            <a:r>
              <a:rPr lang="en-US">
                <a:solidFill>
                  <a:srgbClr val="FF0000"/>
                </a:solidFill>
                <a:latin typeface="Tahoma" charset="0"/>
                <a:ea typeface="ＭＳ Ｐゴシック" charset="0"/>
                <a:cs typeface="ＭＳ Ｐゴシック" charset="0"/>
              </a:rPr>
              <a:t>accurate and reliable measurement of retention time of each DRAM row</a:t>
            </a:r>
          </a:p>
          <a:p>
            <a:pPr lvl="1"/>
            <a:r>
              <a:rPr lang="en-US">
                <a:latin typeface="Tahoma" charset="0"/>
                <a:ea typeface="ＭＳ Ｐゴシック" charset="0"/>
                <a:cs typeface="ＭＳ Ｐゴシック" charset="0"/>
              </a:rPr>
              <a:t>To maintain data integrity while reducing refreshes</a:t>
            </a:r>
            <a:endParaRPr lang="en-US">
              <a:solidFill>
                <a:srgbClr val="FF0000"/>
              </a:solidFill>
              <a:latin typeface="Tahoma" charset="0"/>
              <a:ea typeface="ＭＳ Ｐゴシック" charset="0"/>
              <a:cs typeface="ＭＳ Ｐゴシック" charset="0"/>
            </a:endParaRPr>
          </a:p>
          <a:p>
            <a:pPr lvl="1"/>
            <a:endParaRPr lang="en-US">
              <a:latin typeface="Tahoma" charset="0"/>
              <a:ea typeface="ＭＳ Ｐゴシック" charset="0"/>
            </a:endParaRPr>
          </a:p>
          <a:p>
            <a:r>
              <a:rPr lang="en-US">
                <a:solidFill>
                  <a:srgbClr val="0000FF"/>
                </a:solidFill>
                <a:latin typeface="Tahoma" charset="0"/>
                <a:ea typeface="ＭＳ Ｐゴシック" charset="0"/>
                <a:cs typeface="ＭＳ Ｐゴシック" charset="0"/>
              </a:rPr>
              <a:t>Assumption: worst-case retention time of each row can be determined and stays the same at a given temperature</a:t>
            </a:r>
          </a:p>
          <a:p>
            <a:pPr lvl="1"/>
            <a:r>
              <a:rPr lang="en-US">
                <a:latin typeface="Tahoma" charset="0"/>
                <a:ea typeface="ＭＳ Ｐゴシック" charset="0"/>
              </a:rPr>
              <a:t>Some works propose writing all 1’s and 0’s to a row, and measuring the time before data corruption</a:t>
            </a:r>
          </a:p>
          <a:p>
            <a:pPr lvl="1"/>
            <a:endParaRPr lang="en-US">
              <a:latin typeface="Tahoma" charset="0"/>
              <a:ea typeface="ＭＳ Ｐゴシック" charset="0"/>
            </a:endParaRPr>
          </a:p>
          <a:p>
            <a:r>
              <a:rPr lang="en-US">
                <a:latin typeface="Tahoma" charset="0"/>
                <a:ea typeface="ＭＳ Ｐゴシック" charset="0"/>
                <a:cs typeface="ＭＳ Ｐゴシック" charset="0"/>
              </a:rPr>
              <a:t>Question:</a:t>
            </a:r>
          </a:p>
          <a:p>
            <a:pPr lvl="1"/>
            <a:r>
              <a:rPr lang="en-US">
                <a:latin typeface="Tahoma" charset="0"/>
                <a:ea typeface="ＭＳ Ｐゴシック" charset="0"/>
              </a:rPr>
              <a:t>Can we reliably and accurately determine retention times of all DRAM rows?</a:t>
            </a:r>
          </a:p>
          <a:p>
            <a:pPr lvl="1"/>
            <a:endParaRPr lang="en-US">
              <a:latin typeface="Tahoma" charset="0"/>
              <a:ea typeface="ＭＳ Ｐゴシック" charset="0"/>
            </a:endParaRPr>
          </a:p>
        </p:txBody>
      </p:sp>
      <p:sp>
        <p:nvSpPr>
          <p:cNvPr id="219139"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A07F6522-63C6-124D-A08A-0DFE8A5AF265}"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403</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spTree>
    <p:extLst>
      <p:ext uri="{BB962C8B-B14F-4D97-AF65-F5344CB8AC3E}">
        <p14:creationId xmlns:p14="http://schemas.microsoft.com/office/powerpoint/2010/main" val="62452348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Title 1"/>
          <p:cNvSpPr>
            <a:spLocks noGrp="1"/>
          </p:cNvSpPr>
          <p:nvPr>
            <p:ph type="title"/>
          </p:nvPr>
        </p:nvSpPr>
        <p:spPr>
          <a:xfrm>
            <a:off x="152400" y="152400"/>
            <a:ext cx="8991600" cy="884238"/>
          </a:xfrm>
        </p:spPr>
        <p:txBody>
          <a:bodyPr/>
          <a:lstStyle/>
          <a:p>
            <a:r>
              <a:rPr lang="en-US">
                <a:latin typeface="Garamond" charset="0"/>
                <a:ea typeface="ＭＳ Ｐゴシック" charset="0"/>
                <a:cs typeface="ＭＳ Ｐゴシック" charset="0"/>
              </a:rPr>
              <a:t>Two Challenges to Retention Time Profiling</a:t>
            </a:r>
          </a:p>
        </p:txBody>
      </p:sp>
      <p:sp>
        <p:nvSpPr>
          <p:cNvPr id="3" name="Content Placeholder 2"/>
          <p:cNvSpPr>
            <a:spLocks noGrp="1"/>
          </p:cNvSpPr>
          <p:nvPr>
            <p:ph idx="1"/>
          </p:nvPr>
        </p:nvSpPr>
        <p:spPr>
          <a:xfrm>
            <a:off x="238125" y="1095375"/>
            <a:ext cx="8905875" cy="5153025"/>
          </a:xfrm>
        </p:spPr>
        <p:txBody>
          <a:bodyPr/>
          <a:lstStyle/>
          <a:p>
            <a:pPr>
              <a:defRPr/>
            </a:pPr>
            <a:r>
              <a:rPr lang="en-US" dirty="0">
                <a:solidFill>
                  <a:srgbClr val="FF0000"/>
                </a:solidFill>
                <a:latin typeface="Tahoma" charset="0"/>
                <a:ea typeface="ＭＳ Ｐゴシック" charset="0"/>
                <a:cs typeface="ＭＳ Ｐゴシック" charset="0"/>
              </a:rPr>
              <a:t>Data Pattern Dependence (DPD) </a:t>
            </a:r>
            <a:r>
              <a:rPr lang="en-US" dirty="0">
                <a:latin typeface="Tahoma" charset="0"/>
                <a:ea typeface="ＭＳ Ｐゴシック" charset="0"/>
                <a:cs typeface="ＭＳ Ｐゴシック" charset="0"/>
              </a:rPr>
              <a:t>of retention time</a:t>
            </a:r>
          </a:p>
          <a:p>
            <a:pPr>
              <a:defRPr/>
            </a:pPr>
            <a:endParaRPr lang="en-US" dirty="0">
              <a:solidFill>
                <a:srgbClr val="FF0000"/>
              </a:solidFill>
              <a:latin typeface="Tahoma" charset="0"/>
              <a:ea typeface="ＭＳ Ｐゴシック" charset="0"/>
              <a:cs typeface="ＭＳ Ｐゴシック" charset="0"/>
            </a:endParaRPr>
          </a:p>
          <a:p>
            <a:pPr>
              <a:defRPr/>
            </a:pPr>
            <a:endParaRPr lang="en-US" dirty="0">
              <a:solidFill>
                <a:srgbClr val="FF0000"/>
              </a:solidFill>
              <a:latin typeface="Tahoma" charset="0"/>
              <a:ea typeface="ＭＳ Ｐゴシック" charset="0"/>
              <a:cs typeface="ＭＳ Ｐゴシック" charset="0"/>
            </a:endParaRPr>
          </a:p>
          <a:p>
            <a:pPr>
              <a:defRPr/>
            </a:pPr>
            <a:endParaRPr lang="en-US" dirty="0">
              <a:solidFill>
                <a:srgbClr val="FF0000"/>
              </a:solidFill>
              <a:latin typeface="Tahoma" charset="0"/>
              <a:ea typeface="ＭＳ Ｐゴシック" charset="0"/>
              <a:cs typeface="ＭＳ Ｐゴシック" charset="0"/>
            </a:endParaRPr>
          </a:p>
          <a:p>
            <a:pPr marL="0" indent="0">
              <a:buFont typeface="Wingdings" charset="0"/>
              <a:buNone/>
              <a:defRPr/>
            </a:pPr>
            <a:endParaRPr lang="en-US" dirty="0">
              <a:solidFill>
                <a:srgbClr val="FF0000"/>
              </a:solidFill>
              <a:latin typeface="Tahoma" charset="0"/>
              <a:ea typeface="ＭＳ Ｐゴシック" charset="0"/>
              <a:cs typeface="ＭＳ Ｐゴシック" charset="0"/>
            </a:endParaRPr>
          </a:p>
          <a:p>
            <a:pPr>
              <a:defRPr/>
            </a:pPr>
            <a:r>
              <a:rPr lang="en-US" dirty="0">
                <a:solidFill>
                  <a:srgbClr val="FF0000"/>
                </a:solidFill>
                <a:latin typeface="Tahoma" charset="0"/>
                <a:ea typeface="ＭＳ Ｐゴシック" charset="0"/>
                <a:cs typeface="ＭＳ Ｐゴシック" charset="0"/>
              </a:rPr>
              <a:t>Variable Retention Time (VRT) </a:t>
            </a:r>
            <a:r>
              <a:rPr lang="en-US" dirty="0">
                <a:solidFill>
                  <a:srgbClr val="000000"/>
                </a:solidFill>
                <a:latin typeface="Tahoma" charset="0"/>
                <a:ea typeface="ＭＳ Ｐゴシック" charset="0"/>
                <a:cs typeface="ＭＳ Ｐゴシック" charset="0"/>
              </a:rPr>
              <a:t>phenomenon</a:t>
            </a:r>
          </a:p>
        </p:txBody>
      </p:sp>
      <p:sp>
        <p:nvSpPr>
          <p:cNvPr id="222211"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BADDEA-2833-0049-8538-3BDE34A5F6C9}"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404</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spTree>
    <p:extLst>
      <p:ext uri="{BB962C8B-B14F-4D97-AF65-F5344CB8AC3E}">
        <p14:creationId xmlns:p14="http://schemas.microsoft.com/office/powerpoint/2010/main" val="298571524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Title 1"/>
          <p:cNvSpPr>
            <a:spLocks noGrp="1"/>
          </p:cNvSpPr>
          <p:nvPr>
            <p:ph type="title"/>
          </p:nvPr>
        </p:nvSpPr>
        <p:spPr/>
        <p:txBody>
          <a:bodyPr/>
          <a:lstStyle/>
          <a:p>
            <a:r>
              <a:rPr lang="en-US">
                <a:latin typeface="Garamond" charset="0"/>
                <a:ea typeface="ＭＳ Ｐゴシック" charset="0"/>
                <a:cs typeface="ＭＳ Ｐゴシック" charset="0"/>
              </a:rPr>
              <a:t>An Example VRT Cell</a:t>
            </a:r>
          </a:p>
        </p:txBody>
      </p:sp>
      <p:sp>
        <p:nvSpPr>
          <p:cNvPr id="252930"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B83552D8-0273-8E46-90C3-4254DD19B08F}"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405</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pic>
        <p:nvPicPr>
          <p:cNvPr id="252931" name="Picture 4" descr="single_cell_vrt-graph.pdf"/>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87400" y="977900"/>
            <a:ext cx="6680200" cy="5394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2932" name="TextBox 38"/>
          <p:cNvSpPr txBox="1">
            <a:spLocks noChangeArrowheads="1"/>
          </p:cNvSpPr>
          <p:nvPr/>
        </p:nvSpPr>
        <p:spPr bwMode="auto">
          <a:xfrm>
            <a:off x="3154363" y="5183188"/>
            <a:ext cx="4132262"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FF"/>
                </a:solidFill>
                <a:effectLst/>
                <a:uLnTx/>
                <a:uFillTx/>
                <a:latin typeface="Arial" charset="0"/>
                <a:ea typeface="ＭＳ Ｐゴシック" charset="0"/>
              </a:rPr>
              <a:t>A cell from E 2Gb chip family</a:t>
            </a:r>
          </a:p>
        </p:txBody>
      </p:sp>
    </p:spTree>
    <p:extLst>
      <p:ext uri="{BB962C8B-B14F-4D97-AF65-F5344CB8AC3E}">
        <p14:creationId xmlns:p14="http://schemas.microsoft.com/office/powerpoint/2010/main" val="38440137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Title 1"/>
          <p:cNvSpPr>
            <a:spLocks noGrp="1"/>
          </p:cNvSpPr>
          <p:nvPr>
            <p:ph type="title"/>
          </p:nvPr>
        </p:nvSpPr>
        <p:spPr>
          <a:xfrm>
            <a:off x="228600" y="152400"/>
            <a:ext cx="8915400" cy="884238"/>
          </a:xfrm>
        </p:spPr>
        <p:txBody>
          <a:bodyPr/>
          <a:lstStyle/>
          <a:p>
            <a:r>
              <a:rPr lang="en-US">
                <a:latin typeface="Garamond" charset="0"/>
                <a:ea typeface="ＭＳ Ｐゴシック" charset="0"/>
                <a:cs typeface="ＭＳ Ｐゴシック" charset="0"/>
              </a:rPr>
              <a:t>VRT: Implications on Profiling Mechanisms</a:t>
            </a:r>
          </a:p>
        </p:txBody>
      </p:sp>
      <p:sp>
        <p:nvSpPr>
          <p:cNvPr id="3" name="Content Placeholder 2"/>
          <p:cNvSpPr>
            <a:spLocks noGrp="1"/>
          </p:cNvSpPr>
          <p:nvPr>
            <p:ph idx="1"/>
          </p:nvPr>
        </p:nvSpPr>
        <p:spPr>
          <a:xfrm>
            <a:off x="228600" y="968375"/>
            <a:ext cx="8610600" cy="5153025"/>
          </a:xfrm>
        </p:spPr>
        <p:txBody>
          <a:bodyPr/>
          <a:lstStyle/>
          <a:p>
            <a:pPr>
              <a:defRPr/>
            </a:pPr>
            <a:r>
              <a:rPr lang="en-US" dirty="0"/>
              <a:t>Problem 1: </a:t>
            </a:r>
            <a:r>
              <a:rPr lang="en-US" dirty="0">
                <a:solidFill>
                  <a:srgbClr val="FF0000"/>
                </a:solidFill>
              </a:rPr>
              <a:t>There does not seem to be a way of determining if a cell exhibits VRT without actually observing a cell exhibiting VRT</a:t>
            </a:r>
          </a:p>
          <a:p>
            <a:pPr lvl="1">
              <a:defRPr/>
            </a:pPr>
            <a:r>
              <a:rPr lang="en-US" sz="2000" dirty="0"/>
              <a:t>VRT is a </a:t>
            </a:r>
            <a:r>
              <a:rPr lang="en-US" sz="2000" dirty="0" err="1"/>
              <a:t>memoryless</a:t>
            </a:r>
            <a:r>
              <a:rPr lang="en-US" sz="2000" dirty="0"/>
              <a:t> random process </a:t>
            </a:r>
            <a:r>
              <a:rPr lang="en-US" sz="1800" b="1" dirty="0">
                <a:solidFill>
                  <a:srgbClr val="2C6123"/>
                </a:solidFill>
              </a:rPr>
              <a:t>[Kim+ JJAP 2010]</a:t>
            </a:r>
          </a:p>
          <a:p>
            <a:pPr lvl="1">
              <a:defRPr/>
            </a:pPr>
            <a:endParaRPr lang="en-US" sz="1500" dirty="0"/>
          </a:p>
          <a:p>
            <a:pPr>
              <a:defRPr/>
            </a:pPr>
            <a:r>
              <a:rPr lang="en-US" dirty="0"/>
              <a:t>Problem 2</a:t>
            </a:r>
            <a:r>
              <a:rPr lang="en-US" dirty="0">
                <a:solidFill>
                  <a:srgbClr val="FF0000"/>
                </a:solidFill>
              </a:rPr>
              <a:t>: VRT complicates retention time profiling by DRAM manufacturers</a:t>
            </a:r>
          </a:p>
          <a:p>
            <a:pPr lvl="1">
              <a:defRPr/>
            </a:pPr>
            <a:r>
              <a:rPr lang="en-US" sz="2000" dirty="0"/>
              <a:t>Exposure to very high temperatures can induce VRT in cells that were not previously susceptible </a:t>
            </a:r>
          </a:p>
          <a:p>
            <a:pPr marL="344487" lvl="1" indent="0">
              <a:buFont typeface="Wingdings" charset="0"/>
              <a:buNone/>
              <a:defRPr/>
            </a:pPr>
            <a:r>
              <a:rPr lang="en-US" sz="2000" dirty="0"/>
              <a:t>    </a:t>
            </a:r>
            <a:r>
              <a:rPr lang="en-US" sz="2000" dirty="0">
                <a:sym typeface="Wingdings"/>
              </a:rPr>
              <a:t> </a:t>
            </a:r>
            <a:r>
              <a:rPr lang="en-US" sz="2000" dirty="0"/>
              <a:t>can happen during soldering of DRAM chips</a:t>
            </a:r>
          </a:p>
          <a:p>
            <a:pPr marL="344487" lvl="1" indent="0">
              <a:buFont typeface="Wingdings" charset="0"/>
              <a:buNone/>
              <a:defRPr/>
            </a:pPr>
            <a:r>
              <a:rPr lang="en-US" sz="2000" dirty="0">
                <a:sym typeface="Wingdings"/>
              </a:rPr>
              <a:t>     manufacturer’s retention time profile may not be accurate</a:t>
            </a:r>
            <a:endParaRPr lang="en-US" sz="2000" dirty="0"/>
          </a:p>
          <a:p>
            <a:pPr>
              <a:defRPr/>
            </a:pPr>
            <a:endParaRPr lang="en-US" sz="1500" dirty="0"/>
          </a:p>
          <a:p>
            <a:pPr>
              <a:defRPr/>
            </a:pPr>
            <a:r>
              <a:rPr lang="en-US" dirty="0"/>
              <a:t>One option for future work: </a:t>
            </a:r>
            <a:r>
              <a:rPr lang="en-US" dirty="0">
                <a:solidFill>
                  <a:srgbClr val="0000FF"/>
                </a:solidFill>
              </a:rPr>
              <a:t>Use ECC to continuously profile DRAM online while aggressively reducing refresh rate</a:t>
            </a:r>
          </a:p>
          <a:p>
            <a:pPr lvl="1">
              <a:defRPr/>
            </a:pPr>
            <a:r>
              <a:rPr lang="en-US" sz="2000" dirty="0"/>
              <a:t>Need to keep ECC overhead in check</a:t>
            </a:r>
          </a:p>
          <a:p>
            <a:pPr lvl="1">
              <a:defRPr/>
            </a:pPr>
            <a:endParaRPr lang="en-US" dirty="0"/>
          </a:p>
          <a:p>
            <a:pPr lvl="1">
              <a:defRPr/>
            </a:pPr>
            <a:endParaRPr lang="en-US" dirty="0"/>
          </a:p>
          <a:p>
            <a:pPr>
              <a:defRPr/>
            </a:pPr>
            <a:endParaRPr lang="en-US" dirty="0"/>
          </a:p>
        </p:txBody>
      </p:sp>
      <p:sp>
        <p:nvSpPr>
          <p:cNvPr id="301059"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87E8F060-6476-DF4F-B22D-19F74906D266}"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406</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spTree>
    <p:extLst>
      <p:ext uri="{BB962C8B-B14F-4D97-AF65-F5344CB8AC3E}">
        <p14:creationId xmlns:p14="http://schemas.microsoft.com/office/powerpoint/2010/main" val="105418779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More on DRAM Retention Analysis</a:t>
            </a:r>
          </a:p>
        </p:txBody>
      </p:sp>
      <p:sp>
        <p:nvSpPr>
          <p:cNvPr id="3" name="Content Placeholder 2"/>
          <p:cNvSpPr>
            <a:spLocks noGrp="1"/>
          </p:cNvSpPr>
          <p:nvPr>
            <p:ph idx="1"/>
          </p:nvPr>
        </p:nvSpPr>
        <p:spPr>
          <a:xfrm>
            <a:off x="228600" y="980728"/>
            <a:ext cx="8610600" cy="5153025"/>
          </a:xfrm>
        </p:spPr>
        <p:txBody>
          <a:bodyPr/>
          <a:lstStyle/>
          <a:p>
            <a:r>
              <a:rPr lang="en-US" sz="1800" dirty="0"/>
              <a:t>Jamie Liu, Ben </a:t>
            </a:r>
            <a:r>
              <a:rPr lang="en-US" sz="1800" dirty="0" err="1"/>
              <a:t>Jaiyen</a:t>
            </a:r>
            <a:r>
              <a:rPr lang="en-US" sz="1800" dirty="0"/>
              <a:t>, Yoongu Kim, Chris Wilkerson, and </a:t>
            </a:r>
            <a:r>
              <a:rPr lang="en-US" sz="1800" u="sng" dirty="0"/>
              <a:t>Onur Mutlu</a:t>
            </a:r>
            <a:r>
              <a:rPr lang="en-US" sz="1800" dirty="0"/>
              <a:t>,</a:t>
            </a:r>
            <a:br>
              <a:rPr lang="en-US" sz="1800" dirty="0"/>
            </a:br>
            <a:r>
              <a:rPr lang="en-US" sz="1800" b="1" dirty="0">
                <a:hlinkClick r:id="rId2"/>
              </a:rPr>
              <a:t>"An Experimental Study of Data Retention Behavior in Modern DRAM Devices: Implications for Retention Time Profiling Mechanisms"</a:t>
            </a:r>
            <a:br>
              <a:rPr lang="en-US" sz="1800" dirty="0"/>
            </a:br>
            <a:r>
              <a:rPr lang="en-US" sz="1800" i="1" dirty="0"/>
              <a:t>Proceedings of the </a:t>
            </a:r>
            <a:r>
              <a:rPr lang="en-US" sz="1800" i="1" dirty="0">
                <a:hlinkClick r:id="rId3"/>
              </a:rPr>
              <a:t>40th International Symposium on Computer Architecture</a:t>
            </a:r>
            <a:r>
              <a:rPr lang="en-US" sz="1800" i="1" dirty="0"/>
              <a:t> (</a:t>
            </a:r>
            <a:r>
              <a:rPr lang="en-US" sz="1800" b="1" i="1" dirty="0"/>
              <a:t>ISCA</a:t>
            </a:r>
            <a:r>
              <a:rPr lang="en-US" sz="1800" i="1" dirty="0"/>
              <a:t>)</a:t>
            </a:r>
            <a:r>
              <a:rPr lang="en-US" sz="1800" dirty="0"/>
              <a:t>, Tel-Aviv, Israel, June 2013. </a:t>
            </a:r>
            <a:r>
              <a:rPr lang="en-US" sz="1800" dirty="0">
                <a:hlinkClick r:id="rId4"/>
              </a:rPr>
              <a:t>Slides (ppt)</a:t>
            </a:r>
            <a:r>
              <a:rPr lang="en-US" sz="1800" dirty="0"/>
              <a:t> </a:t>
            </a:r>
            <a:r>
              <a:rPr lang="en-US" sz="1800" dirty="0">
                <a:hlinkClick r:id="rId5"/>
              </a:rPr>
              <a:t>Slides (pdf)</a:t>
            </a:r>
            <a:endParaRPr lang="en-US" sz="1800"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0169019-BB41-6245-A1FF-2891AF14670E}"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407</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5" name="Picture 4"/>
          <p:cNvPicPr>
            <a:picLocks noChangeAspect="1"/>
          </p:cNvPicPr>
          <p:nvPr/>
        </p:nvPicPr>
        <p:blipFill>
          <a:blip r:embed="rId6"/>
          <a:stretch>
            <a:fillRect/>
          </a:stretch>
        </p:blipFill>
        <p:spPr>
          <a:xfrm>
            <a:off x="0" y="2751315"/>
            <a:ext cx="9144000" cy="4134069"/>
          </a:xfrm>
          <a:prstGeom prst="rect">
            <a:avLst/>
          </a:prstGeom>
        </p:spPr>
      </p:pic>
    </p:spTree>
    <p:extLst>
      <p:ext uri="{BB962C8B-B14F-4D97-AF65-F5344CB8AC3E}">
        <p14:creationId xmlns:p14="http://schemas.microsoft.com/office/powerpoint/2010/main" val="198165300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Tackling Refresh: Solutions</a:t>
            </a:r>
          </a:p>
        </p:txBody>
      </p:sp>
      <p:sp>
        <p:nvSpPr>
          <p:cNvPr id="3" name="Content Placeholder 2"/>
          <p:cNvSpPr>
            <a:spLocks noGrp="1"/>
          </p:cNvSpPr>
          <p:nvPr>
            <p:ph idx="1"/>
          </p:nvPr>
        </p:nvSpPr>
        <p:spPr>
          <a:xfrm>
            <a:off x="228600" y="1196752"/>
            <a:ext cx="8610600" cy="5051648"/>
          </a:xfrm>
        </p:spPr>
        <p:txBody>
          <a:bodyPr/>
          <a:lstStyle/>
          <a:p>
            <a:r>
              <a:rPr lang="en-US" dirty="0">
                <a:solidFill>
                  <a:srgbClr val="0000FF"/>
                </a:solidFill>
              </a:rPr>
              <a:t>Parallelize refreshes with accesses </a:t>
            </a:r>
            <a:r>
              <a:rPr lang="en-US" sz="1800" dirty="0">
                <a:solidFill>
                  <a:srgbClr val="0000FF"/>
                </a:solidFill>
              </a:rPr>
              <a:t>[Chang+ HPCA’14]</a:t>
            </a:r>
          </a:p>
          <a:p>
            <a:endParaRPr lang="en-US" dirty="0">
              <a:solidFill>
                <a:srgbClr val="0000FF"/>
              </a:solidFill>
            </a:endParaRPr>
          </a:p>
          <a:p>
            <a:r>
              <a:rPr lang="en-US" dirty="0">
                <a:solidFill>
                  <a:srgbClr val="0000FF"/>
                </a:solidFill>
              </a:rPr>
              <a:t>Eliminate unnecessary refreshes </a:t>
            </a:r>
            <a:r>
              <a:rPr lang="en-US" sz="1800" dirty="0">
                <a:solidFill>
                  <a:srgbClr val="0000FF"/>
                </a:solidFill>
              </a:rPr>
              <a:t>[Liu+ ISCA’12]</a:t>
            </a:r>
          </a:p>
          <a:p>
            <a:pPr lvl="1"/>
            <a:r>
              <a:rPr lang="en-US" dirty="0"/>
              <a:t>Exploit device characteristics </a:t>
            </a:r>
          </a:p>
          <a:p>
            <a:pPr lvl="1"/>
            <a:r>
              <a:rPr lang="en-US" dirty="0"/>
              <a:t>Exploit data and application characteristics</a:t>
            </a:r>
          </a:p>
          <a:p>
            <a:pPr marL="0" indent="0">
              <a:buNone/>
            </a:pPr>
            <a:endParaRPr lang="en-US" dirty="0"/>
          </a:p>
          <a:p>
            <a:r>
              <a:rPr lang="en-US" dirty="0">
                <a:solidFill>
                  <a:srgbClr val="0000FF"/>
                </a:solidFill>
              </a:rPr>
              <a:t>Reduce refresh rate and </a:t>
            </a:r>
            <a:r>
              <a:rPr lang="en-US" dirty="0" err="1">
                <a:solidFill>
                  <a:srgbClr val="0000FF"/>
                </a:solidFill>
              </a:rPr>
              <a:t>detect+correct</a:t>
            </a:r>
            <a:r>
              <a:rPr lang="en-US" dirty="0">
                <a:solidFill>
                  <a:srgbClr val="0000FF"/>
                </a:solidFill>
              </a:rPr>
              <a:t> errors that occur </a:t>
            </a:r>
            <a:r>
              <a:rPr lang="en-US" sz="1800" dirty="0">
                <a:solidFill>
                  <a:srgbClr val="0000FF"/>
                </a:solidFill>
              </a:rPr>
              <a:t>[Khan+ SIGMETRICS’14]</a:t>
            </a:r>
          </a:p>
          <a:p>
            <a:endParaRPr lang="en-US" dirty="0"/>
          </a:p>
          <a:p>
            <a:r>
              <a:rPr lang="en-US" dirty="0">
                <a:solidFill>
                  <a:schemeClr val="accent2">
                    <a:lumMod val="75000"/>
                  </a:schemeClr>
                </a:solidFill>
              </a:rPr>
              <a:t>Understand retention time behavior in DRAM </a:t>
            </a:r>
            <a:r>
              <a:rPr lang="en-US" sz="1800" dirty="0">
                <a:solidFill>
                  <a:schemeClr val="accent2">
                    <a:lumMod val="75000"/>
                  </a:schemeClr>
                </a:solidFill>
              </a:rPr>
              <a:t>[Liu+ ISCA’13]</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408</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
        <p:nvSpPr>
          <p:cNvPr id="5" name="Rectangle 4"/>
          <p:cNvSpPr/>
          <p:nvPr/>
        </p:nvSpPr>
        <p:spPr>
          <a:xfrm>
            <a:off x="539552" y="3789040"/>
            <a:ext cx="7992888" cy="720080"/>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Tree>
    <p:extLst>
      <p:ext uri="{BB962C8B-B14F-4D97-AF65-F5344CB8AC3E}">
        <p14:creationId xmlns:p14="http://schemas.microsoft.com/office/powerpoint/2010/main" val="27946920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349520"/>
            <a:ext cx="9144000" cy="4525963"/>
          </a:xfrm>
        </p:spPr>
        <p:txBody>
          <a:bodyPr/>
          <a:lstStyle/>
          <a:p>
            <a:pPr marL="0" indent="0">
              <a:buNone/>
            </a:pPr>
            <a:r>
              <a:rPr lang="en-US" sz="4000" b="1" i="1" dirty="0">
                <a:solidFill>
                  <a:schemeClr val="tx2"/>
                </a:solidFill>
              </a:rPr>
              <a:t>   Key Observations:</a:t>
            </a:r>
          </a:p>
          <a:p>
            <a:r>
              <a:rPr lang="en-US" b="1" dirty="0">
                <a:solidFill>
                  <a:srgbClr val="FF0000"/>
                </a:solidFill>
              </a:rPr>
              <a:t>Testing </a:t>
            </a:r>
            <a:r>
              <a:rPr lang="en-US" b="1" dirty="0"/>
              <a:t>alone</a:t>
            </a:r>
            <a:r>
              <a:rPr lang="en-US" b="1" dirty="0">
                <a:solidFill>
                  <a:srgbClr val="FF0000"/>
                </a:solidFill>
              </a:rPr>
              <a:t> cannot detect </a:t>
            </a:r>
            <a:r>
              <a:rPr lang="en-US" b="1" dirty="0">
                <a:solidFill>
                  <a:srgbClr val="000000"/>
                </a:solidFill>
              </a:rPr>
              <a:t>all possible failures</a:t>
            </a:r>
          </a:p>
          <a:p>
            <a:r>
              <a:rPr lang="en-US" b="1" dirty="0">
                <a:solidFill>
                  <a:srgbClr val="FF0000"/>
                </a:solidFill>
              </a:rPr>
              <a:t>Combination </a:t>
            </a:r>
            <a:r>
              <a:rPr lang="en-US" b="1" dirty="0">
                <a:solidFill>
                  <a:srgbClr val="000000"/>
                </a:solidFill>
              </a:rPr>
              <a:t>of ECC and other mitigation techniques is much more</a:t>
            </a:r>
            <a:r>
              <a:rPr lang="en-US" b="1" dirty="0">
                <a:solidFill>
                  <a:srgbClr val="FF0000"/>
                </a:solidFill>
              </a:rPr>
              <a:t> effective</a:t>
            </a:r>
          </a:p>
          <a:p>
            <a:pPr lvl="1"/>
            <a:r>
              <a:rPr lang="en-US" b="1" dirty="0">
                <a:solidFill>
                  <a:srgbClr val="FF0000"/>
                </a:solidFill>
              </a:rPr>
              <a:t>But degrades performance</a:t>
            </a:r>
          </a:p>
          <a:p>
            <a:r>
              <a:rPr lang="en-US" b="1" dirty="0">
                <a:solidFill>
                  <a:srgbClr val="FF0000"/>
                </a:solidFill>
              </a:rPr>
              <a:t>Testing </a:t>
            </a:r>
            <a:r>
              <a:rPr lang="en-US" b="1" dirty="0">
                <a:solidFill>
                  <a:srgbClr val="000000"/>
                </a:solidFill>
              </a:rPr>
              <a:t>can help to reduce the </a:t>
            </a:r>
            <a:r>
              <a:rPr lang="en-US" b="1" dirty="0">
                <a:solidFill>
                  <a:srgbClr val="FF0000"/>
                </a:solidFill>
              </a:rPr>
              <a:t>ECC strength</a:t>
            </a:r>
          </a:p>
          <a:p>
            <a:pPr lvl="1"/>
            <a:r>
              <a:rPr lang="en-US" b="1" dirty="0">
                <a:solidFill>
                  <a:srgbClr val="000000"/>
                </a:solidFill>
              </a:rPr>
              <a:t>Even when starting with a</a:t>
            </a:r>
            <a:r>
              <a:rPr lang="en-US" b="1" dirty="0">
                <a:solidFill>
                  <a:srgbClr val="FF0000"/>
                </a:solidFill>
              </a:rPr>
              <a:t> higher strength ECC</a:t>
            </a:r>
          </a:p>
          <a:p>
            <a:endParaRPr lang="en-US" b="1" dirty="0">
              <a:solidFill>
                <a:srgbClr val="FF0000"/>
              </a:solidFill>
            </a:endParaRPr>
          </a:p>
          <a:p>
            <a:endParaRPr lang="en-US" b="1" dirty="0">
              <a:solidFill>
                <a:srgbClr val="FF0000"/>
              </a:solidFill>
            </a:endParaRPr>
          </a:p>
          <a:p>
            <a:endParaRPr lang="en-US" b="1" dirty="0">
              <a:solidFill>
                <a:srgbClr val="FF0000"/>
              </a:solidFill>
            </a:endParaRPr>
          </a:p>
          <a:p>
            <a:pPr marL="0" indent="0">
              <a:buNone/>
            </a:pPr>
            <a:endParaRPr lang="en-US" dirty="0"/>
          </a:p>
          <a:p>
            <a:endParaRPr lang="en-US" dirty="0"/>
          </a:p>
          <a:p>
            <a:endParaRPr lang="en-US" dirty="0"/>
          </a:p>
        </p:txBody>
      </p:sp>
      <p:sp>
        <p:nvSpPr>
          <p:cNvPr id="5" name="Title 1"/>
          <p:cNvSpPr>
            <a:spLocks noGrp="1"/>
          </p:cNvSpPr>
          <p:nvPr>
            <p:ph type="title"/>
          </p:nvPr>
        </p:nvSpPr>
        <p:spPr>
          <a:xfrm>
            <a:off x="457200" y="-113054"/>
            <a:ext cx="8229600" cy="1143000"/>
          </a:xfrm>
        </p:spPr>
        <p:txBody>
          <a:bodyPr>
            <a:normAutofit fontScale="90000"/>
          </a:bodyPr>
          <a:lstStyle/>
          <a:p>
            <a:r>
              <a:rPr lang="en-US" b="1" dirty="0"/>
              <a:t>Towards an Online Profiling System</a:t>
            </a:r>
          </a:p>
        </p:txBody>
      </p:sp>
      <p:sp>
        <p:nvSpPr>
          <p:cNvPr id="6" name="Rectangle 6"/>
          <p:cNvSpPr>
            <a:spLocks noChangeArrowheads="1"/>
          </p:cNvSpPr>
          <p:nvPr/>
        </p:nvSpPr>
        <p:spPr bwMode="auto">
          <a:xfrm>
            <a:off x="107504" y="6165304"/>
            <a:ext cx="8208963"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ＭＳ Ｐゴシック" charset="0"/>
              </a:rPr>
              <a:t>Khan+, “</a:t>
            </a:r>
            <a:r>
              <a:rPr kumimoji="0" lang="en-US" sz="1400" b="0" i="0" u="none" strike="noStrike" kern="1200" cap="none" spc="0" normalizeH="0" baseline="0" noProof="0" dirty="0">
                <a:ln>
                  <a:noFill/>
                </a:ln>
                <a:solidFill>
                  <a:srgbClr val="0000FF"/>
                </a:solidFill>
                <a:effectLst/>
                <a:uLnTx/>
                <a:uFillTx/>
                <a:latin typeface="Tahoma" charset="0"/>
                <a:ea typeface="ＭＳ Ｐゴシック" charset="0"/>
                <a:cs typeface="ＭＳ Ｐゴシック" charset="0"/>
              </a:rPr>
              <a:t>The Efficacy of Error Mitigation Techniques for DRAM Retention Failures: A Comparative Experimental Study</a:t>
            </a: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ＭＳ Ｐゴシック" charset="0"/>
              </a:rPr>
              <a:t>,” SIGMETRICS 2014.</a:t>
            </a:r>
          </a:p>
        </p:txBody>
      </p:sp>
    </p:spTree>
    <p:extLst>
      <p:ext uri="{BB962C8B-B14F-4D97-AF65-F5344CB8AC3E}">
        <p14:creationId xmlns:p14="http://schemas.microsoft.com/office/powerpoint/2010/main" val="27505662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4" end="4"/>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Major Trend: Hybrid Main Memory</a:t>
            </a:r>
          </a:p>
        </p:txBody>
      </p:sp>
      <p:sp>
        <p:nvSpPr>
          <p:cNvPr id="3" name="Content Placeholder 2"/>
          <p:cNvSpPr>
            <a:spLocks noGrp="1"/>
          </p:cNvSpPr>
          <p:nvPr>
            <p:ph idx="1"/>
          </p:nvPr>
        </p:nvSpPr>
        <p:spPr>
          <a:xfrm>
            <a:off x="228600" y="1124744"/>
            <a:ext cx="8610600" cy="4807737"/>
          </a:xfrm>
        </p:spPr>
        <p:txBody>
          <a:bodyPr/>
          <a:lstStyle/>
          <a:p>
            <a:endParaRPr lang="en-US" dirty="0"/>
          </a:p>
          <a:p>
            <a:endParaRPr lang="en-US" dirty="0"/>
          </a:p>
          <a:p>
            <a:endParaRPr lang="en-US" dirty="0"/>
          </a:p>
          <a:p>
            <a:endParaRPr lang="en-US" dirty="0"/>
          </a:p>
          <a:p>
            <a:endParaRPr lang="en-US" dirty="0"/>
          </a:p>
          <a:p>
            <a:endParaRPr lang="en-US" dirty="0"/>
          </a:p>
          <a:p>
            <a:endParaRPr lang="en-US" dirty="0"/>
          </a:p>
          <a:p>
            <a:pPr marL="0" indent="0">
              <a:buNone/>
            </a:pPr>
            <a:endParaRPr lang="en-US" dirty="0"/>
          </a:p>
          <a:p>
            <a:endParaRPr lang="en-US" dirty="0"/>
          </a:p>
          <a:p>
            <a:pPr marL="0" indent="0">
              <a:buNone/>
            </a:pPr>
            <a:endParaRPr lang="en-US" dirty="0"/>
          </a:p>
          <a:p>
            <a:pPr marL="0" indent="0">
              <a:buNone/>
            </a:pPr>
            <a:r>
              <a:rPr lang="en-US" sz="1600" dirty="0"/>
              <a:t>Meza+, “</a:t>
            </a:r>
            <a:r>
              <a:rPr lang="en-US" sz="1600" dirty="0">
                <a:solidFill>
                  <a:srgbClr val="0000FF"/>
                </a:solidFill>
              </a:rPr>
              <a:t>Enabling Efficient and Scalable Hybrid Memories</a:t>
            </a:r>
            <a:r>
              <a:rPr lang="en-US" sz="1600" dirty="0"/>
              <a:t>,” IEEE Comp. Arch. Letters, 2012.</a:t>
            </a:r>
          </a:p>
          <a:p>
            <a:pPr marL="0" indent="0">
              <a:buNone/>
            </a:pPr>
            <a:r>
              <a:rPr lang="en-US" sz="1600" dirty="0"/>
              <a:t>Yoon+, “</a:t>
            </a:r>
            <a:r>
              <a:rPr lang="en-US" sz="1600" dirty="0">
                <a:solidFill>
                  <a:srgbClr val="0000FF"/>
                </a:solidFill>
              </a:rPr>
              <a:t>Row Buffer Locality Aware Caching Policies for Hybrid Memories</a:t>
            </a:r>
            <a:r>
              <a:rPr lang="en-US" sz="1600" dirty="0"/>
              <a:t>,” ICCD 2012 Best Paper Award.</a:t>
            </a:r>
          </a:p>
          <a:p>
            <a:pPr marL="0" indent="0">
              <a:buNone/>
            </a:pPr>
            <a:endParaRPr lang="en-US" sz="1600" dirty="0"/>
          </a:p>
          <a:p>
            <a:endParaRPr lang="en-US" dirty="0"/>
          </a:p>
          <a:p>
            <a:endParaRPr lang="en-US" dirty="0"/>
          </a:p>
          <a:p>
            <a:endParaRPr lang="en-US" dirty="0"/>
          </a:p>
          <a:p>
            <a:endParaRPr lang="en-US" dirty="0"/>
          </a:p>
          <a:p>
            <a:endParaRPr lang="en-US" dirty="0"/>
          </a:p>
          <a:p>
            <a:endParaRPr lang="en-US" dirty="0"/>
          </a:p>
          <a:p>
            <a:endParaRPr lang="en-US" dirty="0"/>
          </a:p>
          <a:p>
            <a:endParaRPr lang="en-US" dirty="0"/>
          </a:p>
          <a:p>
            <a:endParaRPr lang="en-US" dirty="0"/>
          </a:p>
          <a:p>
            <a:endParaRPr lang="en-US" dirty="0"/>
          </a:p>
          <a:p>
            <a:endParaRPr lang="en-US" dirty="0"/>
          </a:p>
          <a:p>
            <a:endParaRPr lang="en-US" dirty="0"/>
          </a:p>
          <a:p>
            <a:endParaRPr lang="en-US" dirty="0"/>
          </a:p>
          <a:p>
            <a:endParaRPr lang="en-US" dirty="0"/>
          </a:p>
          <a:p>
            <a:endParaRPr lang="en-US" dirty="0"/>
          </a:p>
          <a:p>
            <a:endParaRPr lang="en-US" dirty="0"/>
          </a:p>
          <a:p>
            <a:endParaRPr lang="en-US" dirty="0"/>
          </a:p>
        </p:txBody>
      </p:sp>
      <p:sp>
        <p:nvSpPr>
          <p:cNvPr id="4" name="Rectangle 3"/>
          <p:cNvSpPr/>
          <p:nvPr/>
        </p:nvSpPr>
        <p:spPr>
          <a:xfrm>
            <a:off x="3000210" y="1052736"/>
            <a:ext cx="1512168" cy="1512168"/>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dirty="0">
                <a:solidFill>
                  <a:schemeClr val="tx1"/>
                </a:solidFill>
              </a:rPr>
              <a:t>CPU</a:t>
            </a:r>
          </a:p>
        </p:txBody>
      </p:sp>
      <p:sp>
        <p:nvSpPr>
          <p:cNvPr id="5" name="Rectangle 4"/>
          <p:cNvSpPr/>
          <p:nvPr/>
        </p:nvSpPr>
        <p:spPr>
          <a:xfrm>
            <a:off x="3000210" y="2047067"/>
            <a:ext cx="792087" cy="504056"/>
          </a:xfrm>
          <a:prstGeom prst="rect">
            <a:avLst/>
          </a:prstGeom>
          <a:solidFill>
            <a:schemeClr val="accent6">
              <a:lumMod val="20000"/>
              <a:lumOff val="80000"/>
            </a:schemeClr>
          </a:solidFill>
          <a:ln>
            <a:solidFill>
              <a:schemeClr val="accent6">
                <a:lumMod val="20000"/>
                <a:lumOff val="80000"/>
              </a:schemeClr>
            </a:solidFill>
          </a:ln>
        </p:spPr>
        <p:style>
          <a:lnRef idx="1">
            <a:schemeClr val="accent2"/>
          </a:lnRef>
          <a:fillRef idx="3">
            <a:schemeClr val="accent2"/>
          </a:fillRef>
          <a:effectRef idx="2">
            <a:schemeClr val="accent2"/>
          </a:effectRef>
          <a:fontRef idx="minor">
            <a:schemeClr val="lt1"/>
          </a:fontRef>
        </p:style>
        <p:txBody>
          <a:bodyPr rtlCol="0" anchor="ctr"/>
          <a:lstStyle/>
          <a:p>
            <a:pPr algn="ctr"/>
            <a:r>
              <a:rPr lang="en-US" sz="1700" dirty="0">
                <a:solidFill>
                  <a:srgbClr val="000000"/>
                </a:solidFill>
              </a:rPr>
              <a:t>DRAMCtrl</a:t>
            </a:r>
          </a:p>
        </p:txBody>
      </p:sp>
      <p:cxnSp>
        <p:nvCxnSpPr>
          <p:cNvPr id="6" name="Straight Connector 5"/>
          <p:cNvCxnSpPr/>
          <p:nvPr/>
        </p:nvCxnSpPr>
        <p:spPr>
          <a:xfrm>
            <a:off x="3440385" y="2601190"/>
            <a:ext cx="0" cy="539778"/>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cxnSp>
        <p:nvCxnSpPr>
          <p:cNvPr id="7" name="Straight Connector 6"/>
          <p:cNvCxnSpPr/>
          <p:nvPr/>
        </p:nvCxnSpPr>
        <p:spPr>
          <a:xfrm flipH="1">
            <a:off x="3144226" y="3140968"/>
            <a:ext cx="296159" cy="0"/>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8" name="Rectangle 7"/>
          <p:cNvSpPr/>
          <p:nvPr/>
        </p:nvSpPr>
        <p:spPr>
          <a:xfrm>
            <a:off x="1403648" y="2744642"/>
            <a:ext cx="1740577" cy="1155836"/>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006633">
                    <a:lumMod val="75000"/>
                  </a:srgbClr>
                </a:solidFill>
              </a:rPr>
              <a:t>Fast, </a:t>
            </a:r>
            <a:r>
              <a:rPr lang="en-US" b="1" dirty="0">
                <a:solidFill>
                  <a:srgbClr val="006633">
                    <a:lumMod val="75000"/>
                  </a:srgbClr>
                </a:solidFill>
              </a:rPr>
              <a:t>durable</a:t>
            </a:r>
          </a:p>
          <a:p>
            <a:pPr algn="ctr"/>
            <a:r>
              <a:rPr lang="en-US" dirty="0">
                <a:solidFill>
                  <a:srgbClr val="8C0000"/>
                </a:solidFill>
              </a:rPr>
              <a:t>Small, </a:t>
            </a:r>
          </a:p>
          <a:p>
            <a:pPr algn="ctr"/>
            <a:r>
              <a:rPr lang="en-US" dirty="0">
                <a:solidFill>
                  <a:srgbClr val="8C0000"/>
                </a:solidFill>
              </a:rPr>
              <a:t>leaky, volatile, </a:t>
            </a:r>
          </a:p>
          <a:p>
            <a:pPr algn="ctr"/>
            <a:r>
              <a:rPr lang="en-US" dirty="0">
                <a:solidFill>
                  <a:srgbClr val="8C0000"/>
                </a:solidFill>
              </a:rPr>
              <a:t>high-cost</a:t>
            </a:r>
          </a:p>
        </p:txBody>
      </p:sp>
      <p:sp>
        <p:nvSpPr>
          <p:cNvPr id="9" name="Rectangle 8"/>
          <p:cNvSpPr/>
          <p:nvPr/>
        </p:nvSpPr>
        <p:spPr>
          <a:xfrm>
            <a:off x="4440369" y="2744642"/>
            <a:ext cx="4070409" cy="1155836"/>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004D26"/>
                </a:solidFill>
              </a:rPr>
              <a:t>Large, non-volatile, low-cost</a:t>
            </a:r>
          </a:p>
          <a:p>
            <a:pPr algn="ctr"/>
            <a:r>
              <a:rPr lang="en-US" dirty="0">
                <a:solidFill>
                  <a:srgbClr val="8C0000"/>
                </a:solidFill>
              </a:rPr>
              <a:t>Slow, </a:t>
            </a:r>
            <a:r>
              <a:rPr lang="en-US" b="1" dirty="0">
                <a:solidFill>
                  <a:srgbClr val="8C0000"/>
                </a:solidFill>
              </a:rPr>
              <a:t>wears out, </a:t>
            </a:r>
            <a:r>
              <a:rPr lang="en-US" dirty="0">
                <a:solidFill>
                  <a:srgbClr val="8C0000"/>
                </a:solidFill>
              </a:rPr>
              <a:t>high active energy</a:t>
            </a:r>
          </a:p>
        </p:txBody>
      </p:sp>
      <p:cxnSp>
        <p:nvCxnSpPr>
          <p:cNvPr id="10" name="Straight Connector 9"/>
          <p:cNvCxnSpPr/>
          <p:nvPr/>
        </p:nvCxnSpPr>
        <p:spPr>
          <a:xfrm flipH="1">
            <a:off x="4113004" y="3140968"/>
            <a:ext cx="327366" cy="0"/>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11" name="Rectangle 10"/>
          <p:cNvSpPr/>
          <p:nvPr/>
        </p:nvSpPr>
        <p:spPr>
          <a:xfrm>
            <a:off x="3792298" y="2045549"/>
            <a:ext cx="735381" cy="504056"/>
          </a:xfrm>
          <a:prstGeom prst="rect">
            <a:avLst/>
          </a:prstGeom>
          <a:solidFill>
            <a:schemeClr val="accent6">
              <a:lumMod val="40000"/>
              <a:lumOff val="60000"/>
            </a:schemeClr>
          </a:solidFill>
          <a:ln>
            <a:solidFill>
              <a:schemeClr val="accent6">
                <a:lumMod val="40000"/>
                <a:lumOff val="60000"/>
              </a:schemeClr>
            </a:solidFill>
          </a:ln>
        </p:spPr>
        <p:style>
          <a:lnRef idx="1">
            <a:schemeClr val="accent2"/>
          </a:lnRef>
          <a:fillRef idx="3">
            <a:schemeClr val="accent2"/>
          </a:fillRef>
          <a:effectRef idx="2">
            <a:schemeClr val="accent2"/>
          </a:effectRef>
          <a:fontRef idx="minor">
            <a:schemeClr val="lt1"/>
          </a:fontRef>
        </p:style>
        <p:txBody>
          <a:bodyPr rtlCol="0" anchor="ctr"/>
          <a:lstStyle/>
          <a:p>
            <a:pPr algn="ctr"/>
            <a:r>
              <a:rPr lang="en-US" sz="1700" dirty="0">
                <a:solidFill>
                  <a:srgbClr val="303030"/>
                </a:solidFill>
              </a:rPr>
              <a:t>PCM Ctrl</a:t>
            </a:r>
          </a:p>
        </p:txBody>
      </p:sp>
      <p:cxnSp>
        <p:nvCxnSpPr>
          <p:cNvPr id="12" name="Straight Connector 11"/>
          <p:cNvCxnSpPr/>
          <p:nvPr/>
        </p:nvCxnSpPr>
        <p:spPr>
          <a:xfrm>
            <a:off x="4113004" y="2564904"/>
            <a:ext cx="0" cy="539778"/>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13" name="TextBox 12"/>
          <p:cNvSpPr txBox="1"/>
          <p:nvPr/>
        </p:nvSpPr>
        <p:spPr>
          <a:xfrm>
            <a:off x="1844847" y="2353804"/>
            <a:ext cx="782937" cy="369332"/>
          </a:xfrm>
          <a:prstGeom prst="rect">
            <a:avLst/>
          </a:prstGeom>
          <a:noFill/>
        </p:spPr>
        <p:txBody>
          <a:bodyPr wrap="none" rtlCol="0">
            <a:spAutoFit/>
          </a:bodyPr>
          <a:lstStyle/>
          <a:p>
            <a:r>
              <a:rPr lang="en-US" dirty="0">
                <a:solidFill>
                  <a:srgbClr val="303030"/>
                </a:solidFill>
              </a:rPr>
              <a:t>DRAM</a:t>
            </a:r>
          </a:p>
        </p:txBody>
      </p:sp>
      <p:sp>
        <p:nvSpPr>
          <p:cNvPr id="14" name="TextBox 13"/>
          <p:cNvSpPr txBox="1"/>
          <p:nvPr/>
        </p:nvSpPr>
        <p:spPr>
          <a:xfrm>
            <a:off x="4876146" y="2364939"/>
            <a:ext cx="3471323" cy="369332"/>
          </a:xfrm>
          <a:prstGeom prst="rect">
            <a:avLst/>
          </a:prstGeom>
          <a:noFill/>
        </p:spPr>
        <p:txBody>
          <a:bodyPr wrap="none" rtlCol="0">
            <a:spAutoFit/>
          </a:bodyPr>
          <a:lstStyle/>
          <a:p>
            <a:r>
              <a:rPr lang="en-US" dirty="0">
                <a:solidFill>
                  <a:srgbClr val="303030"/>
                </a:solidFill>
              </a:rPr>
              <a:t>Phase Change Memory (or Tech. X)</a:t>
            </a:r>
          </a:p>
        </p:txBody>
      </p:sp>
      <p:sp>
        <p:nvSpPr>
          <p:cNvPr id="15" name="TextBox 14"/>
          <p:cNvSpPr txBox="1"/>
          <p:nvPr/>
        </p:nvSpPr>
        <p:spPr>
          <a:xfrm>
            <a:off x="459985" y="4365104"/>
            <a:ext cx="8161209" cy="830997"/>
          </a:xfrm>
          <a:prstGeom prst="rect">
            <a:avLst/>
          </a:prstGeom>
          <a:noFill/>
        </p:spPr>
        <p:txBody>
          <a:bodyPr wrap="none" rtlCol="0">
            <a:spAutoFit/>
          </a:bodyPr>
          <a:lstStyle/>
          <a:p>
            <a:pPr algn="ctr"/>
            <a:r>
              <a:rPr lang="en-US" sz="2400" dirty="0">
                <a:solidFill>
                  <a:srgbClr val="000000"/>
                </a:solidFill>
              </a:rPr>
              <a:t>Hardware/software manage data allocation and movement </a:t>
            </a:r>
          </a:p>
          <a:p>
            <a:pPr algn="ctr"/>
            <a:r>
              <a:rPr lang="en-US" sz="2400" dirty="0">
                <a:solidFill>
                  <a:srgbClr val="008000"/>
                </a:solidFill>
              </a:rPr>
              <a:t>to achieve the best of multiple technologies</a:t>
            </a:r>
          </a:p>
        </p:txBody>
      </p:sp>
    </p:spTree>
    <p:extLst>
      <p:ext uri="{BB962C8B-B14F-4D97-AF65-F5344CB8AC3E}">
        <p14:creationId xmlns:p14="http://schemas.microsoft.com/office/powerpoint/2010/main" val="51608580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5">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 name="TextBox 112"/>
          <p:cNvSpPr txBox="1"/>
          <p:nvPr/>
        </p:nvSpPr>
        <p:spPr>
          <a:xfrm>
            <a:off x="-24379" y="5718539"/>
            <a:ext cx="9187055" cy="120032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0000"/>
                </a:solidFill>
                <a:effectLst/>
                <a:uLnTx/>
                <a:uFillTx/>
                <a:latin typeface="Calibri"/>
                <a:ea typeface="+mn-ea"/>
                <a:cs typeface="+mn-cs"/>
              </a:rPr>
              <a:t>Run tests periodically after a short interval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0000"/>
                </a:solidFill>
                <a:effectLst/>
                <a:uLnTx/>
                <a:uFillTx/>
                <a:latin typeface="Calibri"/>
                <a:ea typeface="+mn-ea"/>
                <a:cs typeface="+mn-cs"/>
              </a:rPr>
              <a:t>at smaller regions of memory </a:t>
            </a:r>
          </a:p>
        </p:txBody>
      </p:sp>
      <p:sp>
        <p:nvSpPr>
          <p:cNvPr id="2" name="Title 1"/>
          <p:cNvSpPr>
            <a:spLocks noGrp="1"/>
          </p:cNvSpPr>
          <p:nvPr>
            <p:ph type="title"/>
          </p:nvPr>
        </p:nvSpPr>
        <p:spPr>
          <a:xfrm>
            <a:off x="457200" y="-263462"/>
            <a:ext cx="8229600" cy="1143000"/>
          </a:xfrm>
        </p:spPr>
        <p:txBody>
          <a:bodyPr>
            <a:normAutofit fontScale="90000"/>
          </a:bodyPr>
          <a:lstStyle/>
          <a:p>
            <a:r>
              <a:rPr lang="en-US" b="1" dirty="0"/>
              <a:t>Towards an Online Profiling System</a:t>
            </a:r>
          </a:p>
        </p:txBody>
      </p:sp>
      <p:pic>
        <p:nvPicPr>
          <p:cNvPr id="4" name="Picture 3"/>
          <p:cNvPicPr>
            <a:picLocks noChangeAspect="1"/>
          </p:cNvPicPr>
          <p:nvPr/>
        </p:nvPicPr>
        <p:blipFill>
          <a:blip r:embed="rId3"/>
          <a:stretch>
            <a:fillRect/>
          </a:stretch>
        </p:blipFill>
        <p:spPr>
          <a:xfrm>
            <a:off x="11959" y="1887638"/>
            <a:ext cx="2790112" cy="1890735"/>
          </a:xfrm>
          <a:prstGeom prst="rect">
            <a:avLst/>
          </a:prstGeom>
        </p:spPr>
      </p:pic>
      <p:sp>
        <p:nvSpPr>
          <p:cNvPr id="6" name="TextBox 5"/>
          <p:cNvSpPr txBox="1"/>
          <p:nvPr/>
        </p:nvSpPr>
        <p:spPr>
          <a:xfrm>
            <a:off x="15306" y="883373"/>
            <a:ext cx="3509244" cy="954107"/>
          </a:xfrm>
          <a:prstGeom prst="rect">
            <a:avLst/>
          </a:prstGeom>
          <a:ln w="76200" cmpd="sng">
            <a:solidFill>
              <a:srgbClr val="800000"/>
            </a:solidFill>
          </a:ln>
        </p:spPr>
        <p:style>
          <a:lnRef idx="2">
            <a:schemeClr val="accent2"/>
          </a:lnRef>
          <a:fillRef idx="1">
            <a:schemeClr val="lt1"/>
          </a:fillRef>
          <a:effectRef idx="0">
            <a:schemeClr val="accent2"/>
          </a:effectRef>
          <a:fontRef idx="minor">
            <a:schemeClr val="dk1"/>
          </a:fontRef>
        </p:style>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Calibri"/>
                <a:ea typeface="+mn-ea"/>
                <a:cs typeface="+mn-cs"/>
              </a:rPr>
              <a:t>Initially Protect DRAM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Calibri"/>
                <a:ea typeface="+mn-ea"/>
                <a:cs typeface="+mn-cs"/>
              </a:rPr>
              <a:t>with Strong ECC</a:t>
            </a:r>
          </a:p>
        </p:txBody>
      </p:sp>
      <p:sp>
        <p:nvSpPr>
          <p:cNvPr id="7" name="Oval 6"/>
          <p:cNvSpPr>
            <a:spLocks noChangeAspect="1"/>
          </p:cNvSpPr>
          <p:nvPr/>
        </p:nvSpPr>
        <p:spPr>
          <a:xfrm>
            <a:off x="2995618" y="1312874"/>
            <a:ext cx="731520" cy="731520"/>
          </a:xfrm>
          <a:prstGeom prst="ellipse">
            <a:avLst/>
          </a:prstGeom>
          <a:solidFill>
            <a:srgbClr val="800000"/>
          </a:solidFill>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noFill/>
                </a:ln>
                <a:solidFill>
                  <a:prstClr val="white"/>
                </a:solidFill>
                <a:effectLst/>
                <a:uLnTx/>
                <a:uFillTx/>
                <a:latin typeface="Calibri"/>
                <a:ea typeface="+mn-ea"/>
                <a:cs typeface="+mn-cs"/>
              </a:rPr>
              <a:t>1</a:t>
            </a:r>
          </a:p>
        </p:txBody>
      </p:sp>
      <p:grpSp>
        <p:nvGrpSpPr>
          <p:cNvPr id="8" name="Group 7"/>
          <p:cNvGrpSpPr/>
          <p:nvPr/>
        </p:nvGrpSpPr>
        <p:grpSpPr>
          <a:xfrm>
            <a:off x="3621178" y="2059167"/>
            <a:ext cx="3273181" cy="2582606"/>
            <a:chOff x="428328" y="2110982"/>
            <a:chExt cx="3273181" cy="2582606"/>
          </a:xfrm>
        </p:grpSpPr>
        <p:cxnSp>
          <p:nvCxnSpPr>
            <p:cNvPr id="9" name="Straight Connector 8"/>
            <p:cNvCxnSpPr/>
            <p:nvPr/>
          </p:nvCxnSpPr>
          <p:spPr>
            <a:xfrm>
              <a:off x="3331890" y="2135878"/>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0" name="Straight Connector 9"/>
            <p:cNvCxnSpPr/>
            <p:nvPr/>
          </p:nvCxnSpPr>
          <p:spPr>
            <a:xfrm>
              <a:off x="2704366" y="2129654"/>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1" name="Straight Connector 10"/>
            <p:cNvCxnSpPr/>
            <p:nvPr/>
          </p:nvCxnSpPr>
          <p:spPr>
            <a:xfrm>
              <a:off x="2076842" y="2123430"/>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2" name="Straight Connector 11"/>
            <p:cNvCxnSpPr/>
            <p:nvPr/>
          </p:nvCxnSpPr>
          <p:spPr>
            <a:xfrm>
              <a:off x="449881" y="4281301"/>
              <a:ext cx="3251628"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13" name="Straight Connector 12"/>
            <p:cNvCxnSpPr/>
            <p:nvPr/>
          </p:nvCxnSpPr>
          <p:spPr>
            <a:xfrm>
              <a:off x="443673" y="3690373"/>
              <a:ext cx="3251628"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14" name="Straight Connector 13"/>
            <p:cNvCxnSpPr/>
            <p:nvPr/>
          </p:nvCxnSpPr>
          <p:spPr>
            <a:xfrm>
              <a:off x="1449318" y="2117206"/>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5" name="Straight Connector 14"/>
            <p:cNvCxnSpPr/>
            <p:nvPr/>
          </p:nvCxnSpPr>
          <p:spPr>
            <a:xfrm>
              <a:off x="812657" y="2110982"/>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6" name="Straight Connector 15"/>
            <p:cNvCxnSpPr/>
            <p:nvPr/>
          </p:nvCxnSpPr>
          <p:spPr>
            <a:xfrm>
              <a:off x="429848" y="2495297"/>
              <a:ext cx="3251628"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17" name="Straight Connector 16"/>
            <p:cNvCxnSpPr/>
            <p:nvPr/>
          </p:nvCxnSpPr>
          <p:spPr>
            <a:xfrm>
              <a:off x="428328" y="3090309"/>
              <a:ext cx="3251628" cy="0"/>
            </a:xfrm>
            <a:prstGeom prst="line">
              <a:avLst/>
            </a:prstGeom>
          </p:spPr>
          <p:style>
            <a:lnRef idx="2">
              <a:schemeClr val="accent1"/>
            </a:lnRef>
            <a:fillRef idx="0">
              <a:schemeClr val="accent1"/>
            </a:fillRef>
            <a:effectRef idx="1">
              <a:schemeClr val="accent1"/>
            </a:effectRef>
            <a:fontRef idx="minor">
              <a:schemeClr val="tx1"/>
            </a:fontRef>
          </p:style>
        </p:cxnSp>
        <p:grpSp>
          <p:nvGrpSpPr>
            <p:cNvPr id="18" name="Group 17"/>
            <p:cNvGrpSpPr/>
            <p:nvPr/>
          </p:nvGrpSpPr>
          <p:grpSpPr>
            <a:xfrm>
              <a:off x="534160" y="2226069"/>
              <a:ext cx="3067764" cy="525790"/>
              <a:chOff x="534160" y="2226069"/>
              <a:chExt cx="3067764" cy="525790"/>
            </a:xfrm>
          </p:grpSpPr>
          <p:sp>
            <p:nvSpPr>
              <p:cNvPr id="37" name="Oval 36"/>
              <p:cNvSpPr/>
              <p:nvPr/>
            </p:nvSpPr>
            <p:spPr>
              <a:xfrm>
                <a:off x="534160" y="2232277"/>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8" name="Oval 37"/>
              <p:cNvSpPr/>
              <p:nvPr/>
            </p:nvSpPr>
            <p:spPr>
              <a:xfrm>
                <a:off x="1176697" y="2230725"/>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9" name="Oval 38"/>
              <p:cNvSpPr/>
              <p:nvPr/>
            </p:nvSpPr>
            <p:spPr>
              <a:xfrm>
                <a:off x="1800960" y="2229173"/>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0" name="Oval 39"/>
              <p:cNvSpPr/>
              <p:nvPr/>
            </p:nvSpPr>
            <p:spPr>
              <a:xfrm>
                <a:off x="2434360" y="2227621"/>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1" name="Oval 40"/>
              <p:cNvSpPr/>
              <p:nvPr/>
            </p:nvSpPr>
            <p:spPr>
              <a:xfrm>
                <a:off x="3058623" y="2226069"/>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9" name="Group 18"/>
            <p:cNvGrpSpPr/>
            <p:nvPr/>
          </p:nvGrpSpPr>
          <p:grpSpPr>
            <a:xfrm>
              <a:off x="541777" y="2821081"/>
              <a:ext cx="3058627" cy="525790"/>
              <a:chOff x="534160" y="2226069"/>
              <a:chExt cx="3058627" cy="525790"/>
            </a:xfrm>
          </p:grpSpPr>
          <p:sp>
            <p:nvSpPr>
              <p:cNvPr id="32" name="Oval 31"/>
              <p:cNvSpPr/>
              <p:nvPr/>
            </p:nvSpPr>
            <p:spPr>
              <a:xfrm>
                <a:off x="534160" y="2232277"/>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3" name="Oval 32"/>
              <p:cNvSpPr/>
              <p:nvPr/>
            </p:nvSpPr>
            <p:spPr>
              <a:xfrm>
                <a:off x="1167560" y="2230725"/>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4" name="Oval 33"/>
              <p:cNvSpPr/>
              <p:nvPr/>
            </p:nvSpPr>
            <p:spPr>
              <a:xfrm>
                <a:off x="1800960" y="2229173"/>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5" name="Oval 34"/>
              <p:cNvSpPr/>
              <p:nvPr/>
            </p:nvSpPr>
            <p:spPr>
              <a:xfrm>
                <a:off x="2425223" y="2227621"/>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6" name="Oval 35"/>
              <p:cNvSpPr/>
              <p:nvPr/>
            </p:nvSpPr>
            <p:spPr>
              <a:xfrm>
                <a:off x="3049486" y="2226069"/>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20" name="Group 19"/>
            <p:cNvGrpSpPr/>
            <p:nvPr/>
          </p:nvGrpSpPr>
          <p:grpSpPr>
            <a:xfrm>
              <a:off x="538848" y="3430281"/>
              <a:ext cx="3067764" cy="525790"/>
              <a:chOff x="543297" y="2226069"/>
              <a:chExt cx="3067764" cy="525790"/>
            </a:xfrm>
          </p:grpSpPr>
          <p:sp>
            <p:nvSpPr>
              <p:cNvPr id="27" name="Oval 26"/>
              <p:cNvSpPr/>
              <p:nvPr/>
            </p:nvSpPr>
            <p:spPr>
              <a:xfrm>
                <a:off x="543297" y="2232277"/>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8" name="Oval 27"/>
              <p:cNvSpPr/>
              <p:nvPr/>
            </p:nvSpPr>
            <p:spPr>
              <a:xfrm>
                <a:off x="1176697" y="2230725"/>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9" name="Oval 28"/>
              <p:cNvSpPr/>
              <p:nvPr/>
            </p:nvSpPr>
            <p:spPr>
              <a:xfrm>
                <a:off x="1810097" y="2229173"/>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0" name="Oval 29"/>
              <p:cNvSpPr/>
              <p:nvPr/>
            </p:nvSpPr>
            <p:spPr>
              <a:xfrm>
                <a:off x="2434360" y="2227621"/>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1" name="Oval 30"/>
              <p:cNvSpPr/>
              <p:nvPr/>
            </p:nvSpPr>
            <p:spPr>
              <a:xfrm>
                <a:off x="3067760" y="2226069"/>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21" name="Group 20"/>
            <p:cNvGrpSpPr/>
            <p:nvPr/>
          </p:nvGrpSpPr>
          <p:grpSpPr>
            <a:xfrm>
              <a:off x="535919" y="4030345"/>
              <a:ext cx="3067764" cy="525790"/>
              <a:chOff x="543297" y="2226069"/>
              <a:chExt cx="3067764" cy="525790"/>
            </a:xfrm>
          </p:grpSpPr>
          <p:sp>
            <p:nvSpPr>
              <p:cNvPr id="22" name="Oval 21"/>
              <p:cNvSpPr/>
              <p:nvPr/>
            </p:nvSpPr>
            <p:spPr>
              <a:xfrm>
                <a:off x="543297" y="2232277"/>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Oval 22"/>
              <p:cNvSpPr/>
              <p:nvPr/>
            </p:nvSpPr>
            <p:spPr>
              <a:xfrm>
                <a:off x="1185834" y="2230725"/>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4" name="Oval 23"/>
              <p:cNvSpPr/>
              <p:nvPr/>
            </p:nvSpPr>
            <p:spPr>
              <a:xfrm>
                <a:off x="1810097" y="2229173"/>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Oval 24"/>
              <p:cNvSpPr/>
              <p:nvPr/>
            </p:nvSpPr>
            <p:spPr>
              <a:xfrm>
                <a:off x="2443497" y="2227621"/>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6" name="Oval 25"/>
              <p:cNvSpPr/>
              <p:nvPr/>
            </p:nvSpPr>
            <p:spPr>
              <a:xfrm>
                <a:off x="3067760" y="2226069"/>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sp>
        <p:nvSpPr>
          <p:cNvPr id="42" name="Lightning Bolt 41"/>
          <p:cNvSpPr/>
          <p:nvPr/>
        </p:nvSpPr>
        <p:spPr>
          <a:xfrm>
            <a:off x="5084308" y="2254620"/>
            <a:ext cx="330080" cy="367463"/>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3" name="Lightning Bolt 42"/>
          <p:cNvSpPr/>
          <p:nvPr/>
        </p:nvSpPr>
        <p:spPr>
          <a:xfrm>
            <a:off x="5730147" y="2254620"/>
            <a:ext cx="330080" cy="367463"/>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4" name="Lightning Bolt 43"/>
          <p:cNvSpPr/>
          <p:nvPr/>
        </p:nvSpPr>
        <p:spPr>
          <a:xfrm>
            <a:off x="5710323" y="2837500"/>
            <a:ext cx="330080" cy="367463"/>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5" name="TextBox 44"/>
          <p:cNvSpPr txBox="1"/>
          <p:nvPr/>
        </p:nvSpPr>
        <p:spPr>
          <a:xfrm>
            <a:off x="4332838" y="863581"/>
            <a:ext cx="2627692" cy="954107"/>
          </a:xfrm>
          <a:prstGeom prst="rect">
            <a:avLst/>
          </a:prstGeom>
          <a:ln w="76200" cmpd="sng">
            <a:solidFill>
              <a:srgbClr val="800000"/>
            </a:solidFill>
          </a:ln>
        </p:spPr>
        <p:style>
          <a:lnRef idx="2">
            <a:schemeClr val="accent2"/>
          </a:lnRef>
          <a:fillRef idx="1">
            <a:schemeClr val="lt1"/>
          </a:fillRef>
          <a:effectRef idx="0">
            <a:schemeClr val="accent2"/>
          </a:effectRef>
          <a:fontRef idx="minor">
            <a:schemeClr val="dk1"/>
          </a:fontRef>
        </p:style>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Calibri"/>
                <a:ea typeface="+mn-ea"/>
                <a:cs typeface="+mn-cs"/>
              </a:rPr>
              <a:t>Periodically Test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Calibri"/>
                <a:ea typeface="+mn-ea"/>
                <a:cs typeface="+mn-cs"/>
              </a:rPr>
              <a:t> Parts of DRAM</a:t>
            </a:r>
          </a:p>
        </p:txBody>
      </p:sp>
      <p:sp>
        <p:nvSpPr>
          <p:cNvPr id="46" name="Oval 45"/>
          <p:cNvSpPr>
            <a:spLocks noChangeAspect="1"/>
          </p:cNvSpPr>
          <p:nvPr/>
        </p:nvSpPr>
        <p:spPr>
          <a:xfrm>
            <a:off x="6872362" y="1293082"/>
            <a:ext cx="731520" cy="731520"/>
          </a:xfrm>
          <a:prstGeom prst="ellipse">
            <a:avLst/>
          </a:prstGeom>
          <a:solidFill>
            <a:srgbClr val="800000"/>
          </a:solidFill>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noFill/>
                </a:ln>
                <a:solidFill>
                  <a:prstClr val="white"/>
                </a:solidFill>
                <a:effectLst/>
                <a:uLnTx/>
                <a:uFillTx/>
                <a:latin typeface="Calibri"/>
                <a:ea typeface="+mn-ea"/>
                <a:cs typeface="+mn-cs"/>
              </a:rPr>
              <a:t>2</a:t>
            </a:r>
          </a:p>
        </p:txBody>
      </p:sp>
      <p:grpSp>
        <p:nvGrpSpPr>
          <p:cNvPr id="70" name="Group 69"/>
          <p:cNvGrpSpPr/>
          <p:nvPr/>
        </p:nvGrpSpPr>
        <p:grpSpPr>
          <a:xfrm>
            <a:off x="6832259" y="2062634"/>
            <a:ext cx="2060493" cy="2570158"/>
            <a:chOff x="2912465" y="3911935"/>
            <a:chExt cx="2060493" cy="2570158"/>
          </a:xfrm>
          <a:solidFill>
            <a:srgbClr val="7F7F7F"/>
          </a:solidFill>
        </p:grpSpPr>
        <p:cxnSp>
          <p:nvCxnSpPr>
            <p:cNvPr id="71" name="Straight Connector 70"/>
            <p:cNvCxnSpPr/>
            <p:nvPr/>
          </p:nvCxnSpPr>
          <p:spPr>
            <a:xfrm>
              <a:off x="4560979" y="3924383"/>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2" name="Straight Connector 71"/>
            <p:cNvCxnSpPr/>
            <p:nvPr/>
          </p:nvCxnSpPr>
          <p:spPr>
            <a:xfrm flipV="1">
              <a:off x="2934018" y="6069693"/>
              <a:ext cx="2038940" cy="12561"/>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3" name="Straight Connector 72"/>
            <p:cNvCxnSpPr/>
            <p:nvPr/>
          </p:nvCxnSpPr>
          <p:spPr>
            <a:xfrm flipV="1">
              <a:off x="2927810" y="5488552"/>
              <a:ext cx="2045148" cy="2774"/>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4" name="Straight Connector 73"/>
            <p:cNvCxnSpPr/>
            <p:nvPr/>
          </p:nvCxnSpPr>
          <p:spPr>
            <a:xfrm>
              <a:off x="3933455" y="3918159"/>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5" name="Straight Connector 74"/>
            <p:cNvCxnSpPr/>
            <p:nvPr/>
          </p:nvCxnSpPr>
          <p:spPr>
            <a:xfrm>
              <a:off x="3296794" y="3911935"/>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6" name="Straight Connector 75"/>
            <p:cNvCxnSpPr/>
            <p:nvPr/>
          </p:nvCxnSpPr>
          <p:spPr>
            <a:xfrm>
              <a:off x="2913985" y="4296250"/>
              <a:ext cx="2058973" cy="8497"/>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7" name="Straight Connector 76"/>
            <p:cNvCxnSpPr/>
            <p:nvPr/>
          </p:nvCxnSpPr>
          <p:spPr>
            <a:xfrm flipV="1">
              <a:off x="2912465" y="4885888"/>
              <a:ext cx="2060493" cy="5374"/>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sp>
          <p:nvSpPr>
            <p:cNvPr id="78" name="Oval 77"/>
            <p:cNvSpPr/>
            <p:nvPr/>
          </p:nvSpPr>
          <p:spPr>
            <a:xfrm>
              <a:off x="3018297" y="403323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9" name="Oval 78"/>
            <p:cNvSpPr/>
            <p:nvPr/>
          </p:nvSpPr>
          <p:spPr>
            <a:xfrm>
              <a:off x="3660834" y="4031678"/>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0" name="Oval 79"/>
            <p:cNvSpPr/>
            <p:nvPr/>
          </p:nvSpPr>
          <p:spPr>
            <a:xfrm>
              <a:off x="4285097" y="4030126"/>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1" name="Oval 80"/>
            <p:cNvSpPr/>
            <p:nvPr/>
          </p:nvSpPr>
          <p:spPr>
            <a:xfrm>
              <a:off x="3025914" y="462824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2" name="Oval 81"/>
            <p:cNvSpPr/>
            <p:nvPr/>
          </p:nvSpPr>
          <p:spPr>
            <a:xfrm>
              <a:off x="3659314" y="462669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3" name="Oval 82"/>
            <p:cNvSpPr/>
            <p:nvPr/>
          </p:nvSpPr>
          <p:spPr>
            <a:xfrm>
              <a:off x="4292714" y="4625138"/>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4" name="Oval 83"/>
            <p:cNvSpPr/>
            <p:nvPr/>
          </p:nvSpPr>
          <p:spPr>
            <a:xfrm>
              <a:off x="3022985" y="523744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5" name="Oval 84"/>
            <p:cNvSpPr/>
            <p:nvPr/>
          </p:nvSpPr>
          <p:spPr>
            <a:xfrm>
              <a:off x="3656385" y="523589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6" name="Oval 85"/>
            <p:cNvSpPr/>
            <p:nvPr/>
          </p:nvSpPr>
          <p:spPr>
            <a:xfrm>
              <a:off x="4289785" y="5234338"/>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7" name="Oval 86"/>
            <p:cNvSpPr/>
            <p:nvPr/>
          </p:nvSpPr>
          <p:spPr>
            <a:xfrm>
              <a:off x="3020056" y="5837506"/>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8" name="Oval 87"/>
            <p:cNvSpPr/>
            <p:nvPr/>
          </p:nvSpPr>
          <p:spPr>
            <a:xfrm>
              <a:off x="3662593" y="5835954"/>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9" name="Oval 88"/>
            <p:cNvSpPr/>
            <p:nvPr/>
          </p:nvSpPr>
          <p:spPr>
            <a:xfrm>
              <a:off x="4286856" y="583440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98" name="TextBox 97"/>
          <p:cNvSpPr txBox="1"/>
          <p:nvPr/>
        </p:nvSpPr>
        <p:spPr>
          <a:xfrm>
            <a:off x="7276450" y="2690470"/>
            <a:ext cx="1374520" cy="1015663"/>
          </a:xfrm>
          <a:prstGeom prst="rect">
            <a:avLst/>
          </a:prstGeom>
          <a:noFill/>
          <a:scene3d>
            <a:camera prst="orthographicFront">
              <a:rot lat="0" lon="0" rev="18900000"/>
            </a:camera>
            <a:lightRig rig="threePt" dir="t"/>
          </a:scene3d>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0" b="1" i="0" u="none" strike="noStrike" kern="1200" cap="none" spc="0" normalizeH="0" baseline="0" noProof="0" dirty="0">
                <a:ln>
                  <a:noFill/>
                </a:ln>
                <a:solidFill>
                  <a:prstClr val="black"/>
                </a:solidFill>
                <a:effectLst/>
                <a:uLnTx/>
                <a:uFillTx/>
                <a:latin typeface="Calibri"/>
                <a:ea typeface="+mn-ea"/>
                <a:cs typeface="+mn-cs"/>
              </a:rPr>
              <a:t>ECC</a:t>
            </a:r>
          </a:p>
        </p:txBody>
      </p:sp>
      <p:grpSp>
        <p:nvGrpSpPr>
          <p:cNvPr id="100" name="Group 99"/>
          <p:cNvGrpSpPr/>
          <p:nvPr/>
        </p:nvGrpSpPr>
        <p:grpSpPr>
          <a:xfrm>
            <a:off x="2583355" y="2066276"/>
            <a:ext cx="4348647" cy="1399650"/>
            <a:chOff x="2561827" y="2066276"/>
            <a:chExt cx="4348647" cy="1399650"/>
          </a:xfrm>
        </p:grpSpPr>
        <p:sp>
          <p:nvSpPr>
            <p:cNvPr id="90" name="Rectangle 89"/>
            <p:cNvSpPr/>
            <p:nvPr/>
          </p:nvSpPr>
          <p:spPr>
            <a:xfrm>
              <a:off x="3552113" y="2066278"/>
              <a:ext cx="3358361" cy="667236"/>
            </a:xfrm>
            <a:prstGeom prst="rect">
              <a:avLst/>
            </a:prstGeom>
            <a:solidFill>
              <a:srgbClr val="FFFFFF">
                <a:alpha val="50000"/>
              </a:srgbClr>
            </a:solidFill>
            <a:ln w="571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1" name="TextBox 90"/>
            <p:cNvSpPr txBox="1"/>
            <p:nvPr/>
          </p:nvSpPr>
          <p:spPr>
            <a:xfrm>
              <a:off x="2561827" y="2819595"/>
              <a:ext cx="989874" cy="646331"/>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Calibri"/>
                  <a:ea typeface="+mn-ea"/>
                  <a:cs typeface="+mn-cs"/>
                </a:rPr>
                <a:t>Test</a:t>
              </a:r>
            </a:p>
          </p:txBody>
        </p:sp>
        <p:cxnSp>
          <p:nvCxnSpPr>
            <p:cNvPr id="93" name="Straight Arrow Connector 92"/>
            <p:cNvCxnSpPr>
              <a:endCxn id="90" idx="1"/>
            </p:cNvCxnSpPr>
            <p:nvPr/>
          </p:nvCxnSpPr>
          <p:spPr>
            <a:xfrm flipV="1">
              <a:off x="3056970" y="2399896"/>
              <a:ext cx="495143" cy="613428"/>
            </a:xfrm>
            <a:prstGeom prst="straightConnector1">
              <a:avLst/>
            </a:prstGeom>
            <a:ln w="762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99" name="&quot;No&quot; Symbol 98"/>
            <p:cNvSpPr>
              <a:spLocks noChangeAspect="1"/>
            </p:cNvSpPr>
            <p:nvPr/>
          </p:nvSpPr>
          <p:spPr>
            <a:xfrm>
              <a:off x="4951430" y="2066276"/>
              <a:ext cx="640080" cy="640080"/>
            </a:xfrm>
            <a:prstGeom prst="noSmoking">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01" name="Group 100"/>
          <p:cNvGrpSpPr/>
          <p:nvPr/>
        </p:nvGrpSpPr>
        <p:grpSpPr>
          <a:xfrm>
            <a:off x="2585059" y="2670680"/>
            <a:ext cx="4348647" cy="1399650"/>
            <a:chOff x="2561827" y="2066276"/>
            <a:chExt cx="4348647" cy="1399650"/>
          </a:xfrm>
        </p:grpSpPr>
        <p:sp>
          <p:nvSpPr>
            <p:cNvPr id="102" name="Rectangle 101"/>
            <p:cNvSpPr/>
            <p:nvPr/>
          </p:nvSpPr>
          <p:spPr>
            <a:xfrm>
              <a:off x="3552113" y="2066278"/>
              <a:ext cx="3358361" cy="667236"/>
            </a:xfrm>
            <a:prstGeom prst="rect">
              <a:avLst/>
            </a:prstGeom>
            <a:solidFill>
              <a:srgbClr val="FFFFFF">
                <a:alpha val="50000"/>
              </a:srgbClr>
            </a:solidFill>
            <a:ln w="571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3" name="TextBox 102"/>
            <p:cNvSpPr txBox="1"/>
            <p:nvPr/>
          </p:nvSpPr>
          <p:spPr>
            <a:xfrm>
              <a:off x="2561827" y="2819595"/>
              <a:ext cx="989874" cy="646331"/>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Calibri"/>
                  <a:ea typeface="+mn-ea"/>
                  <a:cs typeface="+mn-cs"/>
                </a:rPr>
                <a:t>Test</a:t>
              </a:r>
            </a:p>
          </p:txBody>
        </p:sp>
        <p:cxnSp>
          <p:nvCxnSpPr>
            <p:cNvPr id="104" name="Straight Arrow Connector 103"/>
            <p:cNvCxnSpPr>
              <a:endCxn id="102" idx="1"/>
            </p:cNvCxnSpPr>
            <p:nvPr/>
          </p:nvCxnSpPr>
          <p:spPr>
            <a:xfrm flipV="1">
              <a:off x="3056970" y="2399896"/>
              <a:ext cx="495143" cy="613428"/>
            </a:xfrm>
            <a:prstGeom prst="straightConnector1">
              <a:avLst/>
            </a:prstGeom>
            <a:ln w="762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05" name="&quot;No&quot; Symbol 104"/>
            <p:cNvSpPr>
              <a:spLocks noChangeAspect="1"/>
            </p:cNvSpPr>
            <p:nvPr/>
          </p:nvSpPr>
          <p:spPr>
            <a:xfrm>
              <a:off x="4951430" y="2066276"/>
              <a:ext cx="640080" cy="640080"/>
            </a:xfrm>
            <a:prstGeom prst="noSmoking">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06" name="Group 105"/>
          <p:cNvGrpSpPr/>
          <p:nvPr/>
        </p:nvGrpSpPr>
        <p:grpSpPr>
          <a:xfrm>
            <a:off x="2586763" y="3275084"/>
            <a:ext cx="4348647" cy="1399650"/>
            <a:chOff x="2561827" y="2066276"/>
            <a:chExt cx="4348647" cy="1399650"/>
          </a:xfrm>
        </p:grpSpPr>
        <p:sp>
          <p:nvSpPr>
            <p:cNvPr id="107" name="Rectangle 106"/>
            <p:cNvSpPr/>
            <p:nvPr/>
          </p:nvSpPr>
          <p:spPr>
            <a:xfrm>
              <a:off x="3552113" y="2066278"/>
              <a:ext cx="3358361" cy="667236"/>
            </a:xfrm>
            <a:prstGeom prst="rect">
              <a:avLst/>
            </a:prstGeom>
            <a:solidFill>
              <a:srgbClr val="FFFFFF">
                <a:alpha val="50000"/>
              </a:srgbClr>
            </a:solidFill>
            <a:ln w="571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8" name="TextBox 107"/>
            <p:cNvSpPr txBox="1"/>
            <p:nvPr/>
          </p:nvSpPr>
          <p:spPr>
            <a:xfrm>
              <a:off x="2561827" y="2819595"/>
              <a:ext cx="989874" cy="646331"/>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Calibri"/>
                  <a:ea typeface="+mn-ea"/>
                  <a:cs typeface="+mn-cs"/>
                </a:rPr>
                <a:t>Test</a:t>
              </a:r>
            </a:p>
          </p:txBody>
        </p:sp>
        <p:cxnSp>
          <p:nvCxnSpPr>
            <p:cNvPr id="109" name="Straight Arrow Connector 108"/>
            <p:cNvCxnSpPr>
              <a:endCxn id="107" idx="1"/>
            </p:cNvCxnSpPr>
            <p:nvPr/>
          </p:nvCxnSpPr>
          <p:spPr>
            <a:xfrm flipV="1">
              <a:off x="3056970" y="2399896"/>
              <a:ext cx="495143" cy="613428"/>
            </a:xfrm>
            <a:prstGeom prst="straightConnector1">
              <a:avLst/>
            </a:prstGeom>
            <a:ln w="762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10" name="&quot;No&quot; Symbol 109"/>
            <p:cNvSpPr>
              <a:spLocks noChangeAspect="1"/>
            </p:cNvSpPr>
            <p:nvPr/>
          </p:nvSpPr>
          <p:spPr>
            <a:xfrm>
              <a:off x="4951430" y="2066276"/>
              <a:ext cx="640080" cy="640080"/>
            </a:xfrm>
            <a:prstGeom prst="noSmoking">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111" name="TextBox 110"/>
          <p:cNvSpPr txBox="1"/>
          <p:nvPr/>
        </p:nvSpPr>
        <p:spPr>
          <a:xfrm>
            <a:off x="5058325" y="4702165"/>
            <a:ext cx="3074605" cy="954107"/>
          </a:xfrm>
          <a:prstGeom prst="rect">
            <a:avLst/>
          </a:prstGeom>
          <a:ln w="76200" cmpd="sng">
            <a:solidFill>
              <a:srgbClr val="800000"/>
            </a:solidFill>
          </a:ln>
        </p:spPr>
        <p:style>
          <a:lnRef idx="2">
            <a:schemeClr val="accent2"/>
          </a:lnRef>
          <a:fillRef idx="1">
            <a:schemeClr val="lt1"/>
          </a:fillRef>
          <a:effectRef idx="0">
            <a:schemeClr val="accent2"/>
          </a:effectRef>
          <a:fontRef idx="minor">
            <a:schemeClr val="dk1"/>
          </a:fontRef>
        </p:style>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Calibri"/>
                <a:ea typeface="+mn-ea"/>
                <a:cs typeface="+mn-cs"/>
              </a:rPr>
              <a:t>Mitigate errors and</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Calibri"/>
                <a:ea typeface="+mn-ea"/>
                <a:cs typeface="+mn-cs"/>
              </a:rPr>
              <a:t>reduce ECC</a:t>
            </a:r>
          </a:p>
        </p:txBody>
      </p:sp>
      <p:sp>
        <p:nvSpPr>
          <p:cNvPr id="112" name="Oval 111"/>
          <p:cNvSpPr>
            <a:spLocks noChangeAspect="1"/>
          </p:cNvSpPr>
          <p:nvPr/>
        </p:nvSpPr>
        <p:spPr>
          <a:xfrm>
            <a:off x="7821298" y="5131666"/>
            <a:ext cx="731520" cy="731520"/>
          </a:xfrm>
          <a:prstGeom prst="ellipse">
            <a:avLst/>
          </a:prstGeom>
          <a:solidFill>
            <a:srgbClr val="800000"/>
          </a:solidFill>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noFill/>
                </a:ln>
                <a:solidFill>
                  <a:prstClr val="white"/>
                </a:solidFill>
                <a:effectLst/>
                <a:uLnTx/>
                <a:uFillTx/>
                <a:latin typeface="Calibri"/>
                <a:ea typeface="+mn-ea"/>
                <a:cs typeface="+mn-cs"/>
              </a:rPr>
              <a:t>3</a:t>
            </a:r>
          </a:p>
        </p:txBody>
      </p:sp>
      <p:grpSp>
        <p:nvGrpSpPr>
          <p:cNvPr id="114" name="Group 113"/>
          <p:cNvGrpSpPr/>
          <p:nvPr/>
        </p:nvGrpSpPr>
        <p:grpSpPr>
          <a:xfrm>
            <a:off x="6830554" y="2060898"/>
            <a:ext cx="1436182" cy="2563934"/>
            <a:chOff x="2912465" y="3911935"/>
            <a:chExt cx="1436182" cy="2563934"/>
          </a:xfrm>
          <a:solidFill>
            <a:schemeClr val="bg1">
              <a:lumMod val="50000"/>
            </a:schemeClr>
          </a:solidFill>
        </p:grpSpPr>
        <p:cxnSp>
          <p:nvCxnSpPr>
            <p:cNvPr id="115" name="Straight Connector 114"/>
            <p:cNvCxnSpPr/>
            <p:nvPr/>
          </p:nvCxnSpPr>
          <p:spPr>
            <a:xfrm flipV="1">
              <a:off x="2934018" y="6069693"/>
              <a:ext cx="1414629" cy="12562"/>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16" name="Straight Connector 115"/>
            <p:cNvCxnSpPr/>
            <p:nvPr/>
          </p:nvCxnSpPr>
          <p:spPr>
            <a:xfrm flipV="1">
              <a:off x="2927810" y="5488552"/>
              <a:ext cx="1420837" cy="2774"/>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17" name="Straight Connector 116"/>
            <p:cNvCxnSpPr/>
            <p:nvPr/>
          </p:nvCxnSpPr>
          <p:spPr>
            <a:xfrm>
              <a:off x="3933455" y="3918159"/>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18" name="Straight Connector 117"/>
            <p:cNvCxnSpPr/>
            <p:nvPr/>
          </p:nvCxnSpPr>
          <p:spPr>
            <a:xfrm>
              <a:off x="3296794" y="3911935"/>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19" name="Straight Connector 118"/>
            <p:cNvCxnSpPr/>
            <p:nvPr/>
          </p:nvCxnSpPr>
          <p:spPr>
            <a:xfrm flipV="1">
              <a:off x="2913985" y="4283223"/>
              <a:ext cx="1413134" cy="13027"/>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20" name="Straight Connector 119"/>
            <p:cNvCxnSpPr/>
            <p:nvPr/>
          </p:nvCxnSpPr>
          <p:spPr>
            <a:xfrm flipV="1">
              <a:off x="2912465" y="4885888"/>
              <a:ext cx="1436182" cy="5374"/>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sp>
          <p:nvSpPr>
            <p:cNvPr id="121" name="Oval 120"/>
            <p:cNvSpPr/>
            <p:nvPr/>
          </p:nvSpPr>
          <p:spPr>
            <a:xfrm>
              <a:off x="3018297" y="403323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2" name="Oval 121"/>
            <p:cNvSpPr/>
            <p:nvPr/>
          </p:nvSpPr>
          <p:spPr>
            <a:xfrm>
              <a:off x="3660834" y="4031678"/>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3" name="Oval 122"/>
            <p:cNvSpPr/>
            <p:nvPr/>
          </p:nvSpPr>
          <p:spPr>
            <a:xfrm>
              <a:off x="3025914" y="462824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4" name="Oval 123"/>
            <p:cNvSpPr/>
            <p:nvPr/>
          </p:nvSpPr>
          <p:spPr>
            <a:xfrm>
              <a:off x="3659314" y="462669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5" name="Oval 124"/>
            <p:cNvSpPr/>
            <p:nvPr/>
          </p:nvSpPr>
          <p:spPr>
            <a:xfrm>
              <a:off x="3022985" y="523744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6" name="Oval 125"/>
            <p:cNvSpPr/>
            <p:nvPr/>
          </p:nvSpPr>
          <p:spPr>
            <a:xfrm>
              <a:off x="3656385" y="523589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7" name="Oval 126"/>
            <p:cNvSpPr/>
            <p:nvPr/>
          </p:nvSpPr>
          <p:spPr>
            <a:xfrm>
              <a:off x="3020056" y="5837506"/>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8" name="Oval 127"/>
            <p:cNvSpPr/>
            <p:nvPr/>
          </p:nvSpPr>
          <p:spPr>
            <a:xfrm>
              <a:off x="3662593" y="5835954"/>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pic>
        <p:nvPicPr>
          <p:cNvPr id="129" name="Picture 128"/>
          <p:cNvPicPr>
            <a:picLocks noChangeAspect="1"/>
          </p:cNvPicPr>
          <p:nvPr/>
        </p:nvPicPr>
        <p:blipFill>
          <a:blip r:embed="rId4"/>
          <a:stretch>
            <a:fillRect/>
          </a:stretch>
        </p:blipFill>
        <p:spPr>
          <a:xfrm>
            <a:off x="442836" y="4331776"/>
            <a:ext cx="2095500" cy="1013460"/>
          </a:xfrm>
          <a:prstGeom prst="rect">
            <a:avLst/>
          </a:prstGeom>
        </p:spPr>
      </p:pic>
      <p:sp>
        <p:nvSpPr>
          <p:cNvPr id="130" name="Lightning Bolt 129"/>
          <p:cNvSpPr/>
          <p:nvPr/>
        </p:nvSpPr>
        <p:spPr>
          <a:xfrm>
            <a:off x="1165262" y="4614186"/>
            <a:ext cx="330080" cy="367463"/>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420981858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4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00"/>
                                        </p:tgtEl>
                                        <p:attrNameLst>
                                          <p:attrName>style.visibility</p:attrName>
                                        </p:attrNameLst>
                                      </p:cBhvr>
                                      <p:to>
                                        <p:strVal val="visible"/>
                                      </p:to>
                                    </p:set>
                                  </p:childTnLst>
                                </p:cTn>
                              </p:par>
                            </p:childTnLst>
                          </p:cTn>
                        </p:par>
                        <p:par>
                          <p:cTn id="19" fill="hold">
                            <p:stCondLst>
                              <p:cond delay="0"/>
                            </p:stCondLst>
                            <p:childTnLst>
                              <p:par>
                                <p:cTn id="20" presetID="42" presetClass="path" presetSubtype="0" accel="50000" decel="50000" fill="hold" nodeType="afterEffect">
                                  <p:stCondLst>
                                    <p:cond delay="0"/>
                                  </p:stCondLst>
                                  <p:childTnLst>
                                    <p:animMotion origin="layout" path="M -1.64498E-6 -1.56069E-6 L -1.64498E-6 0.08856 " pathEditMode="relative" rAng="0" ptsTypes="AA">
                                      <p:cBhvr>
                                        <p:cTn id="21" dur="1000" fill="hold"/>
                                        <p:tgtEl>
                                          <p:spTgt spid="100"/>
                                        </p:tgtEl>
                                        <p:attrNameLst>
                                          <p:attrName>ppt_x</p:attrName>
                                          <p:attrName>ppt_y</p:attrName>
                                        </p:attrNameLst>
                                      </p:cBhvr>
                                      <p:rCtr x="0" y="4416"/>
                                    </p:animMotion>
                                  </p:childTnLst>
                                </p:cTn>
                              </p:par>
                            </p:childTnLst>
                          </p:cTn>
                        </p:par>
                        <p:par>
                          <p:cTn id="22" fill="hold">
                            <p:stCondLst>
                              <p:cond delay="1000"/>
                            </p:stCondLst>
                            <p:childTnLst>
                              <p:par>
                                <p:cTn id="23" presetID="3" presetClass="exit" presetSubtype="10" fill="hold" nodeType="afterEffect">
                                  <p:stCondLst>
                                    <p:cond delay="0"/>
                                  </p:stCondLst>
                                  <p:childTnLst>
                                    <p:animEffect transition="out" filter="blinds(horizontal)">
                                      <p:cBhvr>
                                        <p:cTn id="24" dur="500"/>
                                        <p:tgtEl>
                                          <p:spTgt spid="100"/>
                                        </p:tgtEl>
                                      </p:cBhvr>
                                    </p:animEffect>
                                    <p:set>
                                      <p:cBhvr>
                                        <p:cTn id="25" dur="1" fill="hold">
                                          <p:stCondLst>
                                            <p:cond delay="499"/>
                                          </p:stCondLst>
                                        </p:cTn>
                                        <p:tgtEl>
                                          <p:spTgt spid="100"/>
                                        </p:tgtEl>
                                        <p:attrNameLst>
                                          <p:attrName>style.visibility</p:attrName>
                                        </p:attrNameLst>
                                      </p:cBhvr>
                                      <p:to>
                                        <p:strVal val="hidden"/>
                                      </p:to>
                                    </p:set>
                                  </p:childTnLst>
                                </p:cTn>
                              </p:par>
                              <p:par>
                                <p:cTn id="26" presetID="1" presetClass="entr" presetSubtype="0" fill="hold" nodeType="withEffect">
                                  <p:stCondLst>
                                    <p:cond delay="0"/>
                                  </p:stCondLst>
                                  <p:childTnLst>
                                    <p:set>
                                      <p:cBhvr>
                                        <p:cTn id="27" dur="1" fill="hold">
                                          <p:stCondLst>
                                            <p:cond delay="0"/>
                                          </p:stCondLst>
                                        </p:cTn>
                                        <p:tgtEl>
                                          <p:spTgt spid="101"/>
                                        </p:tgtEl>
                                        <p:attrNameLst>
                                          <p:attrName>style.visibility</p:attrName>
                                        </p:attrNameLst>
                                      </p:cBhvr>
                                      <p:to>
                                        <p:strVal val="visible"/>
                                      </p:to>
                                    </p:set>
                                  </p:childTnLst>
                                </p:cTn>
                              </p:par>
                            </p:childTnLst>
                          </p:cTn>
                        </p:par>
                        <p:par>
                          <p:cTn id="28" fill="hold">
                            <p:stCondLst>
                              <p:cond delay="1500"/>
                            </p:stCondLst>
                            <p:childTnLst>
                              <p:par>
                                <p:cTn id="29" presetID="42" presetClass="path" presetSubtype="0" accel="50000" decel="50000" fill="hold" nodeType="afterEffect">
                                  <p:stCondLst>
                                    <p:cond delay="0"/>
                                  </p:stCondLst>
                                  <p:childTnLst>
                                    <p:animMotion origin="layout" path="M -1.64498E-6 -1.56069E-6 L -1.64498E-6 0.08856 " pathEditMode="relative" rAng="0" ptsTypes="AA">
                                      <p:cBhvr>
                                        <p:cTn id="30" dur="1000" fill="hold"/>
                                        <p:tgtEl>
                                          <p:spTgt spid="101"/>
                                        </p:tgtEl>
                                        <p:attrNameLst>
                                          <p:attrName>ppt_x</p:attrName>
                                          <p:attrName>ppt_y</p:attrName>
                                        </p:attrNameLst>
                                      </p:cBhvr>
                                      <p:rCtr x="0" y="4416"/>
                                    </p:animMotion>
                                  </p:childTnLst>
                                </p:cTn>
                              </p:par>
                            </p:childTnLst>
                          </p:cTn>
                        </p:par>
                        <p:par>
                          <p:cTn id="31" fill="hold">
                            <p:stCondLst>
                              <p:cond delay="2500"/>
                            </p:stCondLst>
                            <p:childTnLst>
                              <p:par>
                                <p:cTn id="32" presetID="3" presetClass="exit" presetSubtype="10" fill="hold" nodeType="afterEffect">
                                  <p:stCondLst>
                                    <p:cond delay="0"/>
                                  </p:stCondLst>
                                  <p:childTnLst>
                                    <p:animEffect transition="out" filter="blinds(horizontal)">
                                      <p:cBhvr>
                                        <p:cTn id="33" dur="500"/>
                                        <p:tgtEl>
                                          <p:spTgt spid="101"/>
                                        </p:tgtEl>
                                      </p:cBhvr>
                                    </p:animEffect>
                                    <p:set>
                                      <p:cBhvr>
                                        <p:cTn id="34" dur="1" fill="hold">
                                          <p:stCondLst>
                                            <p:cond delay="499"/>
                                          </p:stCondLst>
                                        </p:cTn>
                                        <p:tgtEl>
                                          <p:spTgt spid="101"/>
                                        </p:tgtEl>
                                        <p:attrNameLst>
                                          <p:attrName>style.visibility</p:attrName>
                                        </p:attrNameLst>
                                      </p:cBhvr>
                                      <p:to>
                                        <p:strVal val="hidden"/>
                                      </p:to>
                                    </p:set>
                                  </p:childTnLst>
                                </p:cTn>
                              </p:par>
                              <p:par>
                                <p:cTn id="35" presetID="1" presetClass="entr" presetSubtype="0" fill="hold" nodeType="withEffect">
                                  <p:stCondLst>
                                    <p:cond delay="0"/>
                                  </p:stCondLst>
                                  <p:childTnLst>
                                    <p:set>
                                      <p:cBhvr>
                                        <p:cTn id="36" dur="1" fill="hold">
                                          <p:stCondLst>
                                            <p:cond delay="0"/>
                                          </p:stCondLst>
                                        </p:cTn>
                                        <p:tgtEl>
                                          <p:spTgt spid="106"/>
                                        </p:tgtEl>
                                        <p:attrNameLst>
                                          <p:attrName>style.visibility</p:attrName>
                                        </p:attrNameLst>
                                      </p:cBhvr>
                                      <p:to>
                                        <p:strVal val="visible"/>
                                      </p:to>
                                    </p:set>
                                  </p:childTnLst>
                                </p:cTn>
                              </p:par>
                            </p:childTnLst>
                          </p:cTn>
                        </p:par>
                        <p:par>
                          <p:cTn id="37" fill="hold">
                            <p:stCondLst>
                              <p:cond delay="3000"/>
                            </p:stCondLst>
                            <p:childTnLst>
                              <p:par>
                                <p:cTn id="38" presetID="42" presetClass="path" presetSubtype="0" accel="50000" decel="50000" fill="hold" nodeType="afterEffect">
                                  <p:stCondLst>
                                    <p:cond delay="0"/>
                                  </p:stCondLst>
                                  <p:childTnLst>
                                    <p:animMotion origin="layout" path="M -1.64498E-6 -1.56069E-6 L -1.64498E-6 0.08856 " pathEditMode="relative" rAng="0" ptsTypes="AA">
                                      <p:cBhvr>
                                        <p:cTn id="39" dur="1000" fill="hold"/>
                                        <p:tgtEl>
                                          <p:spTgt spid="106"/>
                                        </p:tgtEl>
                                        <p:attrNameLst>
                                          <p:attrName>ppt_x</p:attrName>
                                          <p:attrName>ppt_y</p:attrName>
                                        </p:attrNameLst>
                                      </p:cBhvr>
                                      <p:rCtr x="0" y="4416"/>
                                    </p:animMotion>
                                  </p:childTnLst>
                                </p:cTn>
                              </p:par>
                            </p:childTnLst>
                          </p:cTn>
                        </p:par>
                        <p:par>
                          <p:cTn id="40" fill="hold">
                            <p:stCondLst>
                              <p:cond delay="4000"/>
                            </p:stCondLst>
                            <p:childTnLst>
                              <p:par>
                                <p:cTn id="41" presetID="3" presetClass="exit" presetSubtype="10" fill="hold" nodeType="afterEffect">
                                  <p:stCondLst>
                                    <p:cond delay="0"/>
                                  </p:stCondLst>
                                  <p:childTnLst>
                                    <p:animEffect transition="out" filter="blinds(horizontal)">
                                      <p:cBhvr>
                                        <p:cTn id="42" dur="500"/>
                                        <p:tgtEl>
                                          <p:spTgt spid="106"/>
                                        </p:tgtEl>
                                      </p:cBhvr>
                                    </p:animEffect>
                                    <p:set>
                                      <p:cBhvr>
                                        <p:cTn id="43" dur="1" fill="hold">
                                          <p:stCondLst>
                                            <p:cond delay="499"/>
                                          </p:stCondLst>
                                        </p:cTn>
                                        <p:tgtEl>
                                          <p:spTgt spid="106"/>
                                        </p:tgtEl>
                                        <p:attrNameLst>
                                          <p:attrName>style.visibility</p:attrName>
                                        </p:attrNameLst>
                                      </p:cBhvr>
                                      <p:to>
                                        <p:strVal val="hidden"/>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grpId="0" nodeType="clickEffect">
                                  <p:stCondLst>
                                    <p:cond delay="0"/>
                                  </p:stCondLst>
                                  <p:childTnLst>
                                    <p:set>
                                      <p:cBhvr>
                                        <p:cTn id="47" dur="1" fill="hold">
                                          <p:stCondLst>
                                            <p:cond delay="0"/>
                                          </p:stCondLst>
                                        </p:cTn>
                                        <p:tgtEl>
                                          <p:spTgt spid="111"/>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112"/>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3" presetClass="exit" presetSubtype="10" fill="hold" grpId="0" nodeType="clickEffect">
                                  <p:stCondLst>
                                    <p:cond delay="0"/>
                                  </p:stCondLst>
                                  <p:childTnLst>
                                    <p:animEffect transition="out" filter="blinds(horizontal)">
                                      <p:cBhvr>
                                        <p:cTn id="53" dur="500"/>
                                        <p:tgtEl>
                                          <p:spTgt spid="42"/>
                                        </p:tgtEl>
                                      </p:cBhvr>
                                    </p:animEffect>
                                    <p:set>
                                      <p:cBhvr>
                                        <p:cTn id="54" dur="1" fill="hold">
                                          <p:stCondLst>
                                            <p:cond delay="499"/>
                                          </p:stCondLst>
                                        </p:cTn>
                                        <p:tgtEl>
                                          <p:spTgt spid="42"/>
                                        </p:tgtEl>
                                        <p:attrNameLst>
                                          <p:attrName>style.visibility</p:attrName>
                                        </p:attrNameLst>
                                      </p:cBhvr>
                                      <p:to>
                                        <p:strVal val="hidden"/>
                                      </p:to>
                                    </p:set>
                                  </p:childTnLst>
                                </p:cTn>
                              </p:par>
                              <p:par>
                                <p:cTn id="55" presetID="3" presetClass="exit" presetSubtype="10" fill="hold" grpId="0" nodeType="withEffect">
                                  <p:stCondLst>
                                    <p:cond delay="0"/>
                                  </p:stCondLst>
                                  <p:childTnLst>
                                    <p:animEffect transition="out" filter="blinds(horizontal)">
                                      <p:cBhvr>
                                        <p:cTn id="56" dur="500"/>
                                        <p:tgtEl>
                                          <p:spTgt spid="43"/>
                                        </p:tgtEl>
                                      </p:cBhvr>
                                    </p:animEffect>
                                    <p:set>
                                      <p:cBhvr>
                                        <p:cTn id="57" dur="1" fill="hold">
                                          <p:stCondLst>
                                            <p:cond delay="499"/>
                                          </p:stCondLst>
                                        </p:cTn>
                                        <p:tgtEl>
                                          <p:spTgt spid="43"/>
                                        </p:tgtEl>
                                        <p:attrNameLst>
                                          <p:attrName>style.visibility</p:attrName>
                                        </p:attrNameLst>
                                      </p:cBhvr>
                                      <p:to>
                                        <p:strVal val="hidden"/>
                                      </p:to>
                                    </p:set>
                                  </p:childTnLst>
                                </p:cTn>
                              </p:par>
                              <p:par>
                                <p:cTn id="58" presetID="3" presetClass="exit" presetSubtype="10" fill="hold" grpId="0" nodeType="withEffect">
                                  <p:stCondLst>
                                    <p:cond delay="0"/>
                                  </p:stCondLst>
                                  <p:childTnLst>
                                    <p:animEffect transition="out" filter="blinds(horizontal)">
                                      <p:cBhvr>
                                        <p:cTn id="59" dur="500"/>
                                        <p:tgtEl>
                                          <p:spTgt spid="44"/>
                                        </p:tgtEl>
                                      </p:cBhvr>
                                    </p:animEffect>
                                    <p:set>
                                      <p:cBhvr>
                                        <p:cTn id="60" dur="1" fill="hold">
                                          <p:stCondLst>
                                            <p:cond delay="499"/>
                                          </p:stCondLst>
                                        </p:cTn>
                                        <p:tgtEl>
                                          <p:spTgt spid="44"/>
                                        </p:tgtEl>
                                        <p:attrNameLst>
                                          <p:attrName>style.visibility</p:attrName>
                                        </p:attrNameLst>
                                      </p:cBhvr>
                                      <p:to>
                                        <p:strVal val="hidden"/>
                                      </p:to>
                                    </p:set>
                                  </p:childTnLst>
                                </p:cTn>
                              </p:par>
                            </p:childTnLst>
                          </p:cTn>
                        </p:par>
                      </p:childTnLst>
                    </p:cTn>
                  </p:par>
                  <p:par>
                    <p:cTn id="61" fill="hold">
                      <p:stCondLst>
                        <p:cond delay="indefinite"/>
                      </p:stCondLst>
                      <p:childTnLst>
                        <p:par>
                          <p:cTn id="62" fill="hold">
                            <p:stCondLst>
                              <p:cond delay="0"/>
                            </p:stCondLst>
                            <p:childTnLst>
                              <p:par>
                                <p:cTn id="63" presetID="3" presetClass="exit" presetSubtype="10" fill="hold" nodeType="clickEffect">
                                  <p:stCondLst>
                                    <p:cond delay="0"/>
                                  </p:stCondLst>
                                  <p:childTnLst>
                                    <p:animEffect transition="out" filter="blinds(horizontal)">
                                      <p:cBhvr>
                                        <p:cTn id="64" dur="500"/>
                                        <p:tgtEl>
                                          <p:spTgt spid="70"/>
                                        </p:tgtEl>
                                      </p:cBhvr>
                                    </p:animEffect>
                                    <p:set>
                                      <p:cBhvr>
                                        <p:cTn id="65" dur="1" fill="hold">
                                          <p:stCondLst>
                                            <p:cond delay="499"/>
                                          </p:stCondLst>
                                        </p:cTn>
                                        <p:tgtEl>
                                          <p:spTgt spid="70"/>
                                        </p:tgtEl>
                                        <p:attrNameLst>
                                          <p:attrName>style.visibility</p:attrName>
                                        </p:attrNameLst>
                                      </p:cBhvr>
                                      <p:to>
                                        <p:strVal val="hidden"/>
                                      </p:to>
                                    </p:set>
                                  </p:childTnLst>
                                </p:cTn>
                              </p:par>
                              <p:par>
                                <p:cTn id="66" presetID="3" presetClass="exit" presetSubtype="10" fill="hold" grpId="0" nodeType="withEffect">
                                  <p:stCondLst>
                                    <p:cond delay="0"/>
                                  </p:stCondLst>
                                  <p:childTnLst>
                                    <p:animEffect transition="out" filter="blinds(horizontal)">
                                      <p:cBhvr>
                                        <p:cTn id="67" dur="500"/>
                                        <p:tgtEl>
                                          <p:spTgt spid="98"/>
                                        </p:tgtEl>
                                      </p:cBhvr>
                                    </p:animEffect>
                                    <p:set>
                                      <p:cBhvr>
                                        <p:cTn id="68" dur="1" fill="hold">
                                          <p:stCondLst>
                                            <p:cond delay="499"/>
                                          </p:stCondLst>
                                        </p:cTn>
                                        <p:tgtEl>
                                          <p:spTgt spid="98"/>
                                        </p:tgtEl>
                                        <p:attrNameLst>
                                          <p:attrName>style.visibility</p:attrName>
                                        </p:attrNameLst>
                                      </p:cBhvr>
                                      <p:to>
                                        <p:strVal val="hidden"/>
                                      </p:to>
                                    </p:set>
                                  </p:childTnLst>
                                </p:cTn>
                              </p:par>
                              <p:par>
                                <p:cTn id="69" presetID="1" presetClass="entr" presetSubtype="0" fill="hold" nodeType="withEffect">
                                  <p:stCondLst>
                                    <p:cond delay="0"/>
                                  </p:stCondLst>
                                  <p:childTnLst>
                                    <p:set>
                                      <p:cBhvr>
                                        <p:cTn id="70" dur="1" fill="hold">
                                          <p:stCondLst>
                                            <p:cond delay="0"/>
                                          </p:stCondLst>
                                        </p:cTn>
                                        <p:tgtEl>
                                          <p:spTgt spid="114"/>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1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 grpId="0"/>
      <p:bldP spid="6" grpId="0" animBg="1"/>
      <p:bldP spid="7" grpId="0" animBg="1"/>
      <p:bldP spid="42" grpId="0" animBg="1"/>
      <p:bldP spid="43" grpId="0" animBg="1"/>
      <p:bldP spid="44" grpId="0" animBg="1"/>
      <p:bldP spid="45" grpId="0" animBg="1"/>
      <p:bldP spid="46" grpId="0" animBg="1"/>
      <p:bldP spid="98" grpId="0"/>
      <p:bldP spid="111" grpId="0" animBg="1"/>
      <p:bldP spid="112" grpId="0" animBg="1"/>
    </p:bldLst>
  </p:timing>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800" dirty="0"/>
              <a:t>More on Online Profiling of DRAM</a:t>
            </a:r>
          </a:p>
        </p:txBody>
      </p:sp>
      <p:sp>
        <p:nvSpPr>
          <p:cNvPr id="3" name="Content Placeholder 2"/>
          <p:cNvSpPr>
            <a:spLocks noGrp="1"/>
          </p:cNvSpPr>
          <p:nvPr>
            <p:ph idx="1"/>
          </p:nvPr>
        </p:nvSpPr>
        <p:spPr>
          <a:xfrm>
            <a:off x="228600" y="980728"/>
            <a:ext cx="8610600" cy="5153025"/>
          </a:xfrm>
        </p:spPr>
        <p:txBody>
          <a:bodyPr/>
          <a:lstStyle/>
          <a:p>
            <a:r>
              <a:rPr lang="en-US" sz="1800" dirty="0"/>
              <a:t>Samira Khan, Donghyuk Lee, Yoongu Kim, </a:t>
            </a:r>
            <a:r>
              <a:rPr lang="en-US" sz="1800" dirty="0" err="1"/>
              <a:t>Alaa</a:t>
            </a:r>
            <a:r>
              <a:rPr lang="en-US" sz="1800" dirty="0"/>
              <a:t> </a:t>
            </a:r>
            <a:r>
              <a:rPr lang="en-US" sz="1800" dirty="0" err="1"/>
              <a:t>Alameldeen</a:t>
            </a:r>
            <a:r>
              <a:rPr lang="en-US" sz="1800" dirty="0"/>
              <a:t>, Chris Wilkerson, and Onur Mutlu,</a:t>
            </a:r>
            <a:br>
              <a:rPr lang="en-US" sz="1800" dirty="0"/>
            </a:br>
            <a:r>
              <a:rPr lang="en-US" sz="1800" b="1" dirty="0">
                <a:hlinkClick r:id="rId2"/>
              </a:rPr>
              <a:t>"The Efficacy of Error Mitigation Techniques for DRAM Retention Failures: A Comparative Experimental Study"</a:t>
            </a:r>
            <a:r>
              <a:rPr lang="en-US" sz="1800" dirty="0"/>
              <a:t> </a:t>
            </a:r>
            <a:br>
              <a:rPr lang="en-US" sz="1800" dirty="0"/>
            </a:br>
            <a:r>
              <a:rPr lang="en-US" sz="1800" i="1" dirty="0"/>
              <a:t>Proceedings of the </a:t>
            </a:r>
            <a:r>
              <a:rPr lang="en-US" sz="1800" i="1" dirty="0">
                <a:hlinkClick r:id="rId3"/>
              </a:rPr>
              <a:t>ACM International Conference on Measurement and Modeling of Computer Systems </a:t>
            </a:r>
            <a:r>
              <a:rPr lang="en-US" sz="1800" i="1" dirty="0"/>
              <a:t>(</a:t>
            </a:r>
            <a:r>
              <a:rPr lang="en-US" sz="1800" b="1" i="1" dirty="0"/>
              <a:t>SIGMETRICS</a:t>
            </a:r>
            <a:r>
              <a:rPr lang="en-US" sz="1800" i="1" dirty="0"/>
              <a:t>)</a:t>
            </a:r>
            <a:r>
              <a:rPr lang="en-US" sz="1800" dirty="0"/>
              <a:t>, Austin, TX, June 2014. [</a:t>
            </a:r>
            <a:r>
              <a:rPr lang="en-US" sz="1800" dirty="0">
                <a:hlinkClick r:id="rId4"/>
              </a:rPr>
              <a:t>Slides (pptx)</a:t>
            </a:r>
            <a:r>
              <a:rPr lang="en-US" sz="1800" dirty="0"/>
              <a:t> </a:t>
            </a:r>
            <a:r>
              <a:rPr lang="en-US" sz="1800" dirty="0">
                <a:hlinkClick r:id="rId5"/>
              </a:rPr>
              <a:t>(pdf)</a:t>
            </a:r>
            <a:r>
              <a:rPr lang="en-US" sz="1800" dirty="0"/>
              <a:t>] [</a:t>
            </a:r>
            <a:r>
              <a:rPr lang="en-US" sz="1800" dirty="0">
                <a:hlinkClick r:id="rId6"/>
              </a:rPr>
              <a:t>Poster (pptx)</a:t>
            </a:r>
            <a:r>
              <a:rPr lang="en-US" sz="1800" dirty="0"/>
              <a:t> </a:t>
            </a:r>
            <a:r>
              <a:rPr lang="en-US" sz="1800" dirty="0">
                <a:hlinkClick r:id="rId7"/>
              </a:rPr>
              <a:t>(pdf)</a:t>
            </a:r>
            <a:r>
              <a:rPr lang="en-US" sz="1800" dirty="0"/>
              <a:t>] [</a:t>
            </a:r>
            <a:r>
              <a:rPr lang="en-US" sz="1800" dirty="0">
                <a:hlinkClick r:id="rId8"/>
              </a:rPr>
              <a:t>Full data sets</a:t>
            </a:r>
            <a:r>
              <a:rPr lang="en-US" sz="1800" dirty="0"/>
              <a:t>] </a:t>
            </a:r>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0169019-BB41-6245-A1FF-2891AF14670E}"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411</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5" name="Picture 4"/>
          <p:cNvPicPr>
            <a:picLocks noChangeAspect="1"/>
          </p:cNvPicPr>
          <p:nvPr/>
        </p:nvPicPr>
        <p:blipFill>
          <a:blip r:embed="rId9"/>
          <a:stretch>
            <a:fillRect/>
          </a:stretch>
        </p:blipFill>
        <p:spPr>
          <a:xfrm>
            <a:off x="0" y="3645024"/>
            <a:ext cx="9144000" cy="2872292"/>
          </a:xfrm>
          <a:prstGeom prst="rect">
            <a:avLst/>
          </a:prstGeom>
        </p:spPr>
      </p:pic>
    </p:spTree>
    <p:extLst>
      <p:ext uri="{BB962C8B-B14F-4D97-AF65-F5344CB8AC3E}">
        <p14:creationId xmlns:p14="http://schemas.microsoft.com/office/powerpoint/2010/main" val="26978643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Rectangle 4"/>
          <p:cNvSpPr>
            <a:spLocks noGrp="1" noChangeArrowheads="1"/>
          </p:cNvSpPr>
          <p:nvPr>
            <p:ph type="ctrTitle"/>
          </p:nvPr>
        </p:nvSpPr>
        <p:spPr>
          <a:xfrm>
            <a:off x="366713" y="1556792"/>
            <a:ext cx="8428037" cy="822325"/>
          </a:xfrm>
        </p:spPr>
        <p:txBody>
          <a:bodyPr/>
          <a:lstStyle/>
          <a:p>
            <a:pPr algn="ctr" eaLnBrk="1" hangingPunct="1"/>
            <a:r>
              <a:rPr lang="en-US" sz="4000" dirty="0">
                <a:latin typeface="Garamond" charset="0"/>
              </a:rPr>
              <a:t>How Do We Make RAIDR Work in the Presence of the VRT Phenomenon?</a:t>
            </a:r>
          </a:p>
        </p:txBody>
      </p:sp>
      <p:sp>
        <p:nvSpPr>
          <p:cNvPr id="74754" name="Rectangle 5"/>
          <p:cNvSpPr>
            <a:spLocks noGrp="1" noChangeArrowheads="1"/>
          </p:cNvSpPr>
          <p:nvPr>
            <p:ph type="subTitle" idx="1"/>
          </p:nvPr>
        </p:nvSpPr>
        <p:spPr>
          <a:xfrm>
            <a:off x="685800" y="3581400"/>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Tree>
    <p:extLst>
      <p:ext uri="{BB962C8B-B14F-4D97-AF65-F5344CB8AC3E}">
        <p14:creationId xmlns:p14="http://schemas.microsoft.com/office/powerpoint/2010/main" val="406073940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884238"/>
          </a:xfrm>
        </p:spPr>
        <p:txBody>
          <a:bodyPr/>
          <a:lstStyle/>
          <a:p>
            <a:r>
              <a:rPr lang="en-US" sz="3400" dirty="0"/>
              <a:t>Making RAIDR Work w/ Online Profiling &amp; ECC</a:t>
            </a:r>
          </a:p>
        </p:txBody>
      </p:sp>
      <p:sp>
        <p:nvSpPr>
          <p:cNvPr id="3" name="Content Placeholder 2"/>
          <p:cNvSpPr>
            <a:spLocks noGrp="1"/>
          </p:cNvSpPr>
          <p:nvPr>
            <p:ph idx="1"/>
          </p:nvPr>
        </p:nvSpPr>
        <p:spPr>
          <a:xfrm>
            <a:off x="228600" y="940271"/>
            <a:ext cx="8610600" cy="5153025"/>
          </a:xfrm>
        </p:spPr>
        <p:txBody>
          <a:bodyPr/>
          <a:lstStyle/>
          <a:p>
            <a:r>
              <a:rPr lang="en-US" sz="2000" dirty="0" err="1"/>
              <a:t>Moinuddin</a:t>
            </a:r>
            <a:r>
              <a:rPr lang="en-US" sz="2000" dirty="0"/>
              <a:t> </a:t>
            </a:r>
            <a:r>
              <a:rPr lang="en-US" sz="2000" dirty="0" err="1"/>
              <a:t>Qureshi</a:t>
            </a:r>
            <a:r>
              <a:rPr lang="en-US" sz="2000" dirty="0"/>
              <a:t>, </a:t>
            </a:r>
            <a:r>
              <a:rPr lang="en-US" sz="2000" dirty="0" err="1"/>
              <a:t>Dae</a:t>
            </a:r>
            <a:r>
              <a:rPr lang="en-US" sz="2000" dirty="0"/>
              <a:t> Hyun Kim, Samira Khan, </a:t>
            </a:r>
            <a:r>
              <a:rPr lang="en-US" sz="2000" dirty="0" err="1"/>
              <a:t>Prashant</a:t>
            </a:r>
            <a:r>
              <a:rPr lang="en-US" sz="2000" dirty="0"/>
              <a:t> Nair, and Onur Mutlu,</a:t>
            </a:r>
            <a:br>
              <a:rPr lang="en-US" sz="2000" dirty="0"/>
            </a:br>
            <a:r>
              <a:rPr lang="en-US" sz="2000" b="1" dirty="0">
                <a:hlinkClick r:id="rId2"/>
              </a:rPr>
              <a:t>"AVATAR: A Variable-Retention-Time (VRT) Aware Refresh for DRAM Systems"</a:t>
            </a:r>
            <a:r>
              <a:rPr lang="en-US" sz="2000" dirty="0"/>
              <a:t> </a:t>
            </a:r>
            <a:br>
              <a:rPr lang="en-US" sz="2000" dirty="0"/>
            </a:br>
            <a:r>
              <a:rPr lang="en-US" sz="2000" i="1" dirty="0"/>
              <a:t>Proceedings of the </a:t>
            </a:r>
            <a:r>
              <a:rPr lang="en-US" sz="2000" i="1" dirty="0">
                <a:hlinkClick r:id="rId3"/>
              </a:rPr>
              <a:t>45th Annual IEEE/IFIP International Conference on Dependable Systems and Networks</a:t>
            </a:r>
            <a:r>
              <a:rPr lang="en-US" sz="2000" i="1" dirty="0"/>
              <a:t> (</a:t>
            </a:r>
            <a:r>
              <a:rPr lang="en-US" sz="2000" b="1" i="1" dirty="0"/>
              <a:t>DSN</a:t>
            </a:r>
            <a:r>
              <a:rPr lang="en-US" sz="2000" i="1" dirty="0"/>
              <a:t>)</a:t>
            </a:r>
            <a:r>
              <a:rPr lang="en-US" sz="2000" dirty="0"/>
              <a:t>, Rio de Janeiro, Brazil, June 2015.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p>
          <a:p>
            <a:endParaRPr lang="en-US" dirty="0"/>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0169019-BB41-6245-A1FF-2891AF14670E}"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413</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5" name="Picture 4"/>
          <p:cNvPicPr>
            <a:picLocks noChangeAspect="1"/>
          </p:cNvPicPr>
          <p:nvPr/>
        </p:nvPicPr>
        <p:blipFill>
          <a:blip r:embed="rId6"/>
          <a:stretch>
            <a:fillRect/>
          </a:stretch>
        </p:blipFill>
        <p:spPr>
          <a:xfrm>
            <a:off x="0" y="4091037"/>
            <a:ext cx="9144000" cy="1642219"/>
          </a:xfrm>
          <a:prstGeom prst="rect">
            <a:avLst/>
          </a:prstGeom>
        </p:spPr>
      </p:pic>
    </p:spTree>
    <p:extLst>
      <p:ext uri="{BB962C8B-B14F-4D97-AF65-F5344CB8AC3E}">
        <p14:creationId xmlns:p14="http://schemas.microsoft.com/office/powerpoint/2010/main" val="233040006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AVATAR</a:t>
            </a:r>
          </a:p>
        </p:txBody>
      </p:sp>
      <p:sp>
        <p:nvSpPr>
          <p:cNvPr id="3" name="Content Placeholder 2"/>
          <p:cNvSpPr>
            <a:spLocks noGrp="1"/>
          </p:cNvSpPr>
          <p:nvPr>
            <p:ph idx="1"/>
          </p:nvPr>
        </p:nvSpPr>
        <p:spPr>
          <a:xfrm>
            <a:off x="0" y="1092597"/>
            <a:ext cx="9144000" cy="1011810"/>
          </a:xfrm>
        </p:spPr>
        <p:txBody>
          <a:bodyPr/>
          <a:lstStyle/>
          <a:p>
            <a:pPr marL="0" indent="0">
              <a:buNone/>
            </a:pPr>
            <a:r>
              <a:rPr lang="en-US" sz="2400" dirty="0">
                <a:solidFill>
                  <a:srgbClr val="800000"/>
                </a:solidFill>
              </a:rPr>
              <a:t>Insight: </a:t>
            </a:r>
            <a:r>
              <a:rPr lang="en-US" sz="2400" dirty="0"/>
              <a:t>Avoid retention failures </a:t>
            </a:r>
            <a:r>
              <a:rPr lang="en-US" sz="2400" dirty="0">
                <a:sym typeface="Wingdings"/>
              </a:rPr>
              <a:t> </a:t>
            </a:r>
            <a:r>
              <a:rPr lang="en-US" sz="2400" dirty="0"/>
              <a:t>Upgrade row on ECC error</a:t>
            </a:r>
          </a:p>
          <a:p>
            <a:pPr marL="0" indent="0">
              <a:buNone/>
            </a:pPr>
            <a:r>
              <a:rPr lang="en-US" sz="2400" dirty="0">
                <a:solidFill>
                  <a:srgbClr val="800000"/>
                </a:solidFill>
              </a:rPr>
              <a:t>Observation: </a:t>
            </a:r>
            <a:r>
              <a:rPr lang="en-US" sz="2400" dirty="0"/>
              <a:t>Rate of VRT &gt;&gt; Rate of soft error (50x-2500x)</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66DA6C0-E8D2-8D44-A834-246A4BF6B0E5}" type="slidenum">
              <a:rPr kumimoji="0" lang="en-US" sz="1400" b="1" i="0" u="none" strike="noStrike" kern="1200" cap="none" spc="0" normalizeH="0" baseline="0" noProof="0" smtClean="0">
                <a:ln>
                  <a:noFill/>
                </a:ln>
                <a:solidFill>
                  <a:srgbClr val="9BBB59"/>
                </a:solidFill>
                <a:effectLst/>
                <a:uLnTx/>
                <a:uFillTx/>
                <a:latin typeface="Arial"/>
                <a:ea typeface="+mn-ea"/>
                <a:cs typeface="Arial"/>
              </a:rPr>
              <a:pPr marL="0" marR="0" lvl="0" indent="0" algn="r" defTabSz="914400" rtl="0" eaLnBrk="1" fontAlgn="auto" latinLnBrk="0" hangingPunct="1">
                <a:lnSpc>
                  <a:spcPct val="100000"/>
                </a:lnSpc>
                <a:spcBef>
                  <a:spcPts val="0"/>
                </a:spcBef>
                <a:spcAft>
                  <a:spcPts val="0"/>
                </a:spcAft>
                <a:buClrTx/>
                <a:buSzTx/>
                <a:buFontTx/>
                <a:buNone/>
                <a:tabLst/>
                <a:defRPr/>
              </a:pPr>
              <a:t>414</a:t>
            </a:fld>
            <a:endParaRPr kumimoji="0" lang="en-US" sz="1400" b="1" i="0" u="none" strike="noStrike" kern="1200" cap="none" spc="0" normalizeH="0" baseline="0" noProof="0">
              <a:ln>
                <a:noFill/>
              </a:ln>
              <a:solidFill>
                <a:srgbClr val="9BBB59"/>
              </a:solidFill>
              <a:effectLst/>
              <a:uLnTx/>
              <a:uFillTx/>
              <a:latin typeface="Arial"/>
              <a:ea typeface="+mn-ea"/>
              <a:cs typeface="Arial"/>
            </a:endParaRPr>
          </a:p>
        </p:txBody>
      </p:sp>
      <p:sp>
        <p:nvSpPr>
          <p:cNvPr id="14" name="Rectangle 13"/>
          <p:cNvSpPr/>
          <p:nvPr/>
        </p:nvSpPr>
        <p:spPr>
          <a:xfrm>
            <a:off x="2230904" y="2801005"/>
            <a:ext cx="1678568" cy="357559"/>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a:ea typeface="+mn-ea"/>
                <a:cs typeface="Arial"/>
              </a:rPr>
              <a:t>A</a:t>
            </a:r>
          </a:p>
        </p:txBody>
      </p:sp>
      <p:sp>
        <p:nvSpPr>
          <p:cNvPr id="15" name="Rectangle 14"/>
          <p:cNvSpPr/>
          <p:nvPr/>
        </p:nvSpPr>
        <p:spPr>
          <a:xfrm>
            <a:off x="2230904" y="3146216"/>
            <a:ext cx="1678568" cy="357559"/>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a:ea typeface="+mn-ea"/>
                <a:cs typeface="Arial"/>
              </a:rPr>
              <a:t>B</a:t>
            </a:r>
          </a:p>
        </p:txBody>
      </p:sp>
      <p:sp>
        <p:nvSpPr>
          <p:cNvPr id="16" name="Rectangle 15"/>
          <p:cNvSpPr/>
          <p:nvPr/>
        </p:nvSpPr>
        <p:spPr>
          <a:xfrm>
            <a:off x="2230904" y="3491427"/>
            <a:ext cx="1678568" cy="357559"/>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a:ea typeface="+mn-ea"/>
                <a:cs typeface="Arial"/>
              </a:rPr>
              <a:t>C</a:t>
            </a:r>
          </a:p>
        </p:txBody>
      </p:sp>
      <p:sp>
        <p:nvSpPr>
          <p:cNvPr id="18" name="Rectangle 17"/>
          <p:cNvSpPr/>
          <p:nvPr/>
        </p:nvSpPr>
        <p:spPr>
          <a:xfrm>
            <a:off x="2230904" y="3836638"/>
            <a:ext cx="1678568" cy="357559"/>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a:ea typeface="+mn-ea"/>
                <a:cs typeface="Arial"/>
              </a:rPr>
              <a:t>D</a:t>
            </a:r>
          </a:p>
        </p:txBody>
      </p:sp>
      <p:sp>
        <p:nvSpPr>
          <p:cNvPr id="20" name="Rectangle 19"/>
          <p:cNvSpPr/>
          <p:nvPr/>
        </p:nvSpPr>
        <p:spPr>
          <a:xfrm>
            <a:off x="2230904" y="4181846"/>
            <a:ext cx="1678568" cy="357559"/>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a:ea typeface="+mn-ea"/>
                <a:cs typeface="Arial"/>
              </a:rPr>
              <a:t>E</a:t>
            </a:r>
          </a:p>
        </p:txBody>
      </p:sp>
      <p:sp>
        <p:nvSpPr>
          <p:cNvPr id="21" name="Rectangle 20"/>
          <p:cNvSpPr/>
          <p:nvPr/>
        </p:nvSpPr>
        <p:spPr>
          <a:xfrm>
            <a:off x="2230904" y="4527057"/>
            <a:ext cx="1678568" cy="357559"/>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a:ea typeface="+mn-ea"/>
                <a:cs typeface="Arial"/>
              </a:rPr>
              <a:t>F</a:t>
            </a:r>
          </a:p>
        </p:txBody>
      </p:sp>
      <p:sp>
        <p:nvSpPr>
          <p:cNvPr id="22" name="Rectangle 21"/>
          <p:cNvSpPr/>
          <p:nvPr/>
        </p:nvSpPr>
        <p:spPr>
          <a:xfrm>
            <a:off x="2230904" y="4872268"/>
            <a:ext cx="1678568" cy="357559"/>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a:ea typeface="+mn-ea"/>
                <a:cs typeface="Arial"/>
              </a:rPr>
              <a:t>G</a:t>
            </a:r>
          </a:p>
        </p:txBody>
      </p:sp>
      <p:sp>
        <p:nvSpPr>
          <p:cNvPr id="23" name="Rectangle 22"/>
          <p:cNvSpPr/>
          <p:nvPr/>
        </p:nvSpPr>
        <p:spPr>
          <a:xfrm>
            <a:off x="2230904" y="5217479"/>
            <a:ext cx="1678568" cy="357559"/>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a:ea typeface="+mn-ea"/>
                <a:cs typeface="Arial"/>
              </a:rPr>
              <a:t>H</a:t>
            </a:r>
          </a:p>
        </p:txBody>
      </p:sp>
      <p:sp>
        <p:nvSpPr>
          <p:cNvPr id="24" name="TextBox 23"/>
          <p:cNvSpPr txBox="1"/>
          <p:nvPr/>
        </p:nvSpPr>
        <p:spPr>
          <a:xfrm>
            <a:off x="2253726" y="2314691"/>
            <a:ext cx="1945965" cy="461665"/>
          </a:xfrm>
          <a:prstGeom prst="rect">
            <a:avLst/>
          </a:prstGeom>
          <a:noFill/>
          <a:ln w="25400">
            <a:no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a:ea typeface="+mn-ea"/>
                <a:cs typeface="Arial"/>
              </a:rPr>
              <a:t>DRAM Rows</a:t>
            </a:r>
          </a:p>
        </p:txBody>
      </p:sp>
      <p:sp>
        <p:nvSpPr>
          <p:cNvPr id="25" name="Right Arrow 24"/>
          <p:cNvSpPr/>
          <p:nvPr/>
        </p:nvSpPr>
        <p:spPr>
          <a:xfrm>
            <a:off x="4006377" y="3848986"/>
            <a:ext cx="1627518" cy="1035630"/>
          </a:xfrm>
          <a:prstGeom prst="rightArrow">
            <a:avLst/>
          </a:prstGeom>
          <a:solidFill>
            <a:schemeClr val="accent2">
              <a:lumMod val="20000"/>
              <a:lumOff val="80000"/>
            </a:schemeClr>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rial"/>
                <a:ea typeface="+mn-ea"/>
                <a:cs typeface="Arial"/>
              </a:rPr>
              <a:t>RETENTION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a:ea typeface="+mn-ea"/>
                <a:cs typeface="Arial"/>
              </a:rPr>
              <a:t>PROFILING</a:t>
            </a:r>
          </a:p>
        </p:txBody>
      </p:sp>
      <p:grpSp>
        <p:nvGrpSpPr>
          <p:cNvPr id="26" name="Group 25"/>
          <p:cNvGrpSpPr/>
          <p:nvPr/>
        </p:nvGrpSpPr>
        <p:grpSpPr>
          <a:xfrm>
            <a:off x="2244853" y="3029762"/>
            <a:ext cx="3110003" cy="2113735"/>
            <a:chOff x="849330" y="1917828"/>
            <a:chExt cx="3475204" cy="2113735"/>
          </a:xfrm>
        </p:grpSpPr>
        <p:sp>
          <p:nvSpPr>
            <p:cNvPr id="27" name="7-Point Star 26"/>
            <p:cNvSpPr/>
            <p:nvPr/>
          </p:nvSpPr>
          <p:spPr>
            <a:xfrm>
              <a:off x="2082298" y="3740672"/>
              <a:ext cx="318840" cy="290891"/>
            </a:xfrm>
            <a:prstGeom prst="star7">
              <a:avLst/>
            </a:prstGeom>
            <a:solidFill>
              <a:srgbClr val="F2DCD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a:endParaRPr>
            </a:p>
          </p:txBody>
        </p:sp>
        <p:sp>
          <p:nvSpPr>
            <p:cNvPr id="28" name="7-Point Star 27"/>
            <p:cNvSpPr/>
            <p:nvPr/>
          </p:nvSpPr>
          <p:spPr>
            <a:xfrm>
              <a:off x="849330" y="2379493"/>
              <a:ext cx="318840" cy="290891"/>
            </a:xfrm>
            <a:prstGeom prst="star7">
              <a:avLst/>
            </a:prstGeom>
            <a:solidFill>
              <a:srgbClr val="F2DCD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a:endParaRPr>
            </a:p>
          </p:txBody>
        </p:sp>
        <p:sp>
          <p:nvSpPr>
            <p:cNvPr id="29" name="7-Point Star 28"/>
            <p:cNvSpPr/>
            <p:nvPr/>
          </p:nvSpPr>
          <p:spPr>
            <a:xfrm>
              <a:off x="3481728" y="2379493"/>
              <a:ext cx="318840" cy="290891"/>
            </a:xfrm>
            <a:prstGeom prst="star7">
              <a:avLst/>
            </a:prstGeom>
            <a:solidFill>
              <a:srgbClr val="F2DCD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a:endParaRPr>
            </a:p>
          </p:txBody>
        </p:sp>
        <p:sp>
          <p:nvSpPr>
            <p:cNvPr id="30" name="TextBox 29"/>
            <p:cNvSpPr txBox="1"/>
            <p:nvPr/>
          </p:nvSpPr>
          <p:spPr>
            <a:xfrm>
              <a:off x="2932857" y="1917828"/>
              <a:ext cx="1391677" cy="400110"/>
            </a:xfrm>
            <a:prstGeom prst="rect">
              <a:avLst/>
            </a:prstGeom>
            <a:noFill/>
            <a:ln w="25400">
              <a:no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a:ea typeface="+mn-ea"/>
                  <a:cs typeface="Arial"/>
                </a:rPr>
                <a:t>Weak Cell</a:t>
              </a:r>
            </a:p>
          </p:txBody>
        </p:sp>
      </p:grpSp>
      <p:sp>
        <p:nvSpPr>
          <p:cNvPr id="31" name="7-Point Star 30"/>
          <p:cNvSpPr/>
          <p:nvPr/>
        </p:nvSpPr>
        <p:spPr>
          <a:xfrm>
            <a:off x="2491453" y="4872268"/>
            <a:ext cx="263073" cy="301296"/>
          </a:xfrm>
          <a:prstGeom prst="star7">
            <a:avLst/>
          </a:prstGeom>
          <a:solidFill>
            <a:srgbClr val="F2DCD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a:endParaRPr>
          </a:p>
        </p:txBody>
      </p:sp>
      <p:grpSp>
        <p:nvGrpSpPr>
          <p:cNvPr id="32" name="Group 31"/>
          <p:cNvGrpSpPr/>
          <p:nvPr/>
        </p:nvGrpSpPr>
        <p:grpSpPr>
          <a:xfrm>
            <a:off x="4960296" y="2273245"/>
            <a:ext cx="2300479" cy="3277116"/>
            <a:chOff x="3529108" y="1148973"/>
            <a:chExt cx="2300479" cy="3277116"/>
          </a:xfrm>
        </p:grpSpPr>
        <p:sp>
          <p:nvSpPr>
            <p:cNvPr id="33" name="Rectangle 32"/>
            <p:cNvSpPr/>
            <p:nvPr/>
          </p:nvSpPr>
          <p:spPr>
            <a:xfrm>
              <a:off x="4268782" y="1683568"/>
              <a:ext cx="391838" cy="345211"/>
            </a:xfrm>
            <a:prstGeom prst="rect">
              <a:avLst/>
            </a:prstGeom>
            <a:solidFill>
              <a:srgbClr val="F2DCDB"/>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a:ea typeface="+mn-ea"/>
                  <a:cs typeface="Arial"/>
                </a:rPr>
                <a:t>0</a:t>
              </a:r>
            </a:p>
          </p:txBody>
        </p:sp>
        <p:sp>
          <p:nvSpPr>
            <p:cNvPr id="34" name="Rectangle 33"/>
            <p:cNvSpPr/>
            <p:nvPr/>
          </p:nvSpPr>
          <p:spPr>
            <a:xfrm>
              <a:off x="4268782" y="2028779"/>
              <a:ext cx="391838" cy="345211"/>
            </a:xfrm>
            <a:prstGeom prst="rect">
              <a:avLst/>
            </a:prstGeom>
            <a:solidFill>
              <a:srgbClr val="F2DCDB"/>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a:ea typeface="+mn-ea"/>
                  <a:cs typeface="Arial"/>
                </a:rPr>
                <a:t>0</a:t>
              </a:r>
            </a:p>
          </p:txBody>
        </p:sp>
        <p:sp>
          <p:nvSpPr>
            <p:cNvPr id="35" name="Rectangle 34"/>
            <p:cNvSpPr/>
            <p:nvPr/>
          </p:nvSpPr>
          <p:spPr>
            <a:xfrm>
              <a:off x="4268782" y="2366103"/>
              <a:ext cx="391838" cy="345211"/>
            </a:xfrm>
            <a:prstGeom prst="rect">
              <a:avLst/>
            </a:prstGeom>
            <a:solidFill>
              <a:srgbClr val="F2DCDB"/>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rial"/>
                  <a:ea typeface="+mn-ea"/>
                  <a:cs typeface="Arial"/>
                </a:rPr>
                <a:t>1</a:t>
              </a:r>
            </a:p>
          </p:txBody>
        </p:sp>
        <p:sp>
          <p:nvSpPr>
            <p:cNvPr id="36" name="Rectangle 35"/>
            <p:cNvSpPr/>
            <p:nvPr/>
          </p:nvSpPr>
          <p:spPr>
            <a:xfrm>
              <a:off x="4268782" y="2711314"/>
              <a:ext cx="391838" cy="345211"/>
            </a:xfrm>
            <a:prstGeom prst="rect">
              <a:avLst/>
            </a:prstGeom>
            <a:solidFill>
              <a:srgbClr val="F2DCDB"/>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a:ea typeface="+mn-ea"/>
                  <a:cs typeface="Arial"/>
                </a:rPr>
                <a:t>0</a:t>
              </a:r>
            </a:p>
          </p:txBody>
        </p:sp>
        <p:sp>
          <p:nvSpPr>
            <p:cNvPr id="37" name="Rectangle 36"/>
            <p:cNvSpPr/>
            <p:nvPr/>
          </p:nvSpPr>
          <p:spPr>
            <a:xfrm>
              <a:off x="4268782" y="3056525"/>
              <a:ext cx="391838" cy="345211"/>
            </a:xfrm>
            <a:prstGeom prst="rect">
              <a:avLst/>
            </a:prstGeom>
            <a:solidFill>
              <a:srgbClr val="F2DCDB"/>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a:ea typeface="+mn-ea"/>
                  <a:cs typeface="Arial"/>
                </a:rPr>
                <a:t>0</a:t>
              </a:r>
            </a:p>
          </p:txBody>
        </p:sp>
        <p:sp>
          <p:nvSpPr>
            <p:cNvPr id="38" name="Rectangle 37"/>
            <p:cNvSpPr/>
            <p:nvPr/>
          </p:nvSpPr>
          <p:spPr>
            <a:xfrm>
              <a:off x="4268782" y="3401736"/>
              <a:ext cx="391838" cy="345211"/>
            </a:xfrm>
            <a:prstGeom prst="rect">
              <a:avLst/>
            </a:prstGeom>
            <a:solidFill>
              <a:srgbClr val="F2DCDB"/>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a:ea typeface="+mn-ea"/>
                  <a:cs typeface="Arial"/>
                </a:rPr>
                <a:t>0</a:t>
              </a:r>
            </a:p>
          </p:txBody>
        </p:sp>
        <p:sp>
          <p:nvSpPr>
            <p:cNvPr id="39" name="Rectangle 38"/>
            <p:cNvSpPr/>
            <p:nvPr/>
          </p:nvSpPr>
          <p:spPr>
            <a:xfrm>
              <a:off x="4268782" y="3746947"/>
              <a:ext cx="391838" cy="345211"/>
            </a:xfrm>
            <a:prstGeom prst="rect">
              <a:avLst/>
            </a:prstGeom>
            <a:solidFill>
              <a:srgbClr val="F2DCDB"/>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a:ea typeface="+mn-ea"/>
                  <a:cs typeface="Arial"/>
                </a:rPr>
                <a:t>1</a:t>
              </a:r>
            </a:p>
          </p:txBody>
        </p:sp>
        <p:sp>
          <p:nvSpPr>
            <p:cNvPr id="43" name="Rectangle 42"/>
            <p:cNvSpPr/>
            <p:nvPr/>
          </p:nvSpPr>
          <p:spPr>
            <a:xfrm>
              <a:off x="4268782" y="4080878"/>
              <a:ext cx="391838" cy="345211"/>
            </a:xfrm>
            <a:prstGeom prst="rect">
              <a:avLst/>
            </a:prstGeom>
            <a:solidFill>
              <a:srgbClr val="F2DCDB"/>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a:ea typeface="+mn-ea"/>
                  <a:cs typeface="Arial"/>
                </a:rPr>
                <a:t>0</a:t>
              </a:r>
            </a:p>
          </p:txBody>
        </p:sp>
        <p:sp>
          <p:nvSpPr>
            <p:cNvPr id="44" name="Rectangle 43"/>
            <p:cNvSpPr/>
            <p:nvPr/>
          </p:nvSpPr>
          <p:spPr>
            <a:xfrm>
              <a:off x="4256452" y="1683568"/>
              <a:ext cx="391838" cy="2742521"/>
            </a:xfrm>
            <a:prstGeom prst="rect">
              <a:avLst/>
            </a:prstGeom>
            <a:noFill/>
            <a:ln w="38100" cmpd="sng">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a:endParaRPr>
            </a:p>
          </p:txBody>
        </p:sp>
        <p:sp>
          <p:nvSpPr>
            <p:cNvPr id="45" name="TextBox 44"/>
            <p:cNvSpPr txBox="1"/>
            <p:nvPr/>
          </p:nvSpPr>
          <p:spPr>
            <a:xfrm>
              <a:off x="3529108" y="1148973"/>
              <a:ext cx="2300479" cy="461665"/>
            </a:xfrm>
            <a:prstGeom prst="rect">
              <a:avLst/>
            </a:prstGeom>
            <a:noFill/>
            <a:ln w="25400">
              <a:no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a:ea typeface="+mn-ea"/>
                  <a:cs typeface="Arial"/>
                </a:rPr>
                <a:t>Ref. Rate Table</a:t>
              </a:r>
            </a:p>
          </p:txBody>
        </p:sp>
      </p:grpSp>
      <p:sp>
        <p:nvSpPr>
          <p:cNvPr id="46" name="7-Point Star 45"/>
          <p:cNvSpPr/>
          <p:nvPr/>
        </p:nvSpPr>
        <p:spPr>
          <a:xfrm>
            <a:off x="2398650" y="5224407"/>
            <a:ext cx="263073" cy="301296"/>
          </a:xfrm>
          <a:prstGeom prst="star7">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a:endParaRPr>
          </a:p>
        </p:txBody>
      </p:sp>
      <p:sp>
        <p:nvSpPr>
          <p:cNvPr id="51" name="Rectangle 50"/>
          <p:cNvSpPr/>
          <p:nvPr/>
        </p:nvSpPr>
        <p:spPr>
          <a:xfrm>
            <a:off x="1718203" y="2787612"/>
            <a:ext cx="512701" cy="357559"/>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Arial"/>
                <a:ea typeface="+mn-ea"/>
                <a:cs typeface="Arial"/>
              </a:rPr>
              <a:t>ECC</a:t>
            </a:r>
          </a:p>
        </p:txBody>
      </p:sp>
      <p:sp>
        <p:nvSpPr>
          <p:cNvPr id="52" name="Rectangle 51"/>
          <p:cNvSpPr/>
          <p:nvPr/>
        </p:nvSpPr>
        <p:spPr>
          <a:xfrm>
            <a:off x="1721191" y="3139244"/>
            <a:ext cx="512701" cy="357559"/>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Arial"/>
                <a:ea typeface="+mn-ea"/>
                <a:cs typeface="Arial"/>
              </a:rPr>
              <a:t>ECC</a:t>
            </a:r>
          </a:p>
        </p:txBody>
      </p:sp>
      <p:sp>
        <p:nvSpPr>
          <p:cNvPr id="53" name="Rectangle 52"/>
          <p:cNvSpPr/>
          <p:nvPr/>
        </p:nvSpPr>
        <p:spPr>
          <a:xfrm>
            <a:off x="1715215" y="3485006"/>
            <a:ext cx="512701" cy="357559"/>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Arial"/>
                <a:ea typeface="+mn-ea"/>
                <a:cs typeface="Arial"/>
              </a:rPr>
              <a:t>ECC</a:t>
            </a:r>
          </a:p>
        </p:txBody>
      </p:sp>
      <p:sp>
        <p:nvSpPr>
          <p:cNvPr id="54" name="Rectangle 53"/>
          <p:cNvSpPr/>
          <p:nvPr/>
        </p:nvSpPr>
        <p:spPr>
          <a:xfrm>
            <a:off x="1718203" y="3836638"/>
            <a:ext cx="512701" cy="357559"/>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Arial"/>
                <a:ea typeface="+mn-ea"/>
                <a:cs typeface="Arial"/>
              </a:rPr>
              <a:t>ECC</a:t>
            </a:r>
          </a:p>
        </p:txBody>
      </p:sp>
      <p:sp>
        <p:nvSpPr>
          <p:cNvPr id="55" name="Rectangle 54"/>
          <p:cNvSpPr/>
          <p:nvPr/>
        </p:nvSpPr>
        <p:spPr>
          <a:xfrm>
            <a:off x="1712227" y="4173825"/>
            <a:ext cx="512701" cy="357559"/>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Arial"/>
                <a:ea typeface="+mn-ea"/>
                <a:cs typeface="Arial"/>
              </a:rPr>
              <a:t>ECC</a:t>
            </a:r>
          </a:p>
        </p:txBody>
      </p:sp>
      <p:sp>
        <p:nvSpPr>
          <p:cNvPr id="56" name="Rectangle 55"/>
          <p:cNvSpPr/>
          <p:nvPr/>
        </p:nvSpPr>
        <p:spPr>
          <a:xfrm>
            <a:off x="1715215" y="4525457"/>
            <a:ext cx="512701" cy="357559"/>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Arial"/>
                <a:ea typeface="+mn-ea"/>
                <a:cs typeface="Arial"/>
              </a:rPr>
              <a:t>ECC</a:t>
            </a:r>
          </a:p>
        </p:txBody>
      </p:sp>
      <p:sp>
        <p:nvSpPr>
          <p:cNvPr id="57" name="Rectangle 56"/>
          <p:cNvSpPr/>
          <p:nvPr/>
        </p:nvSpPr>
        <p:spPr>
          <a:xfrm>
            <a:off x="1709239" y="4871219"/>
            <a:ext cx="512701" cy="357559"/>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Arial"/>
                <a:ea typeface="+mn-ea"/>
                <a:cs typeface="Arial"/>
              </a:rPr>
              <a:t>ECC</a:t>
            </a:r>
          </a:p>
        </p:txBody>
      </p:sp>
      <p:sp>
        <p:nvSpPr>
          <p:cNvPr id="58" name="Rectangle 57"/>
          <p:cNvSpPr/>
          <p:nvPr/>
        </p:nvSpPr>
        <p:spPr>
          <a:xfrm>
            <a:off x="1712227" y="5222851"/>
            <a:ext cx="512701" cy="357559"/>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Arial"/>
                <a:ea typeface="+mn-ea"/>
                <a:cs typeface="Arial"/>
              </a:rPr>
              <a:t>ECC</a:t>
            </a:r>
          </a:p>
        </p:txBody>
      </p:sp>
      <p:cxnSp>
        <p:nvCxnSpPr>
          <p:cNvPr id="8" name="Curved Connector 7"/>
          <p:cNvCxnSpPr/>
          <p:nvPr/>
        </p:nvCxnSpPr>
        <p:spPr>
          <a:xfrm rot="5400000" flipH="1" flipV="1">
            <a:off x="2271732" y="5301523"/>
            <a:ext cx="54705" cy="503070"/>
          </a:xfrm>
          <a:prstGeom prst="curvedConnector3">
            <a:avLst>
              <a:gd name="adj1" fmla="val -417878"/>
            </a:avLst>
          </a:prstGeom>
          <a:ln>
            <a:solidFill>
              <a:srgbClr val="800000"/>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59" name="Curved Connector 58"/>
          <p:cNvCxnSpPr>
            <a:stCxn id="58" idx="2"/>
          </p:cNvCxnSpPr>
          <p:nvPr/>
        </p:nvCxnSpPr>
        <p:spPr>
          <a:xfrm rot="5400000" flipH="1" flipV="1">
            <a:off x="3740012" y="3632782"/>
            <a:ext cx="176194" cy="3719062"/>
          </a:xfrm>
          <a:prstGeom prst="curvedConnector4">
            <a:avLst>
              <a:gd name="adj1" fmla="val -129743"/>
              <a:gd name="adj2" fmla="val 53446"/>
            </a:avLst>
          </a:prstGeom>
          <a:ln>
            <a:solidFill>
              <a:srgbClr val="800000"/>
            </a:solidFill>
            <a:tailEnd type="arrow"/>
          </a:ln>
          <a:effectLst/>
        </p:spPr>
        <p:style>
          <a:lnRef idx="2">
            <a:schemeClr val="accent1"/>
          </a:lnRef>
          <a:fillRef idx="0">
            <a:schemeClr val="accent1"/>
          </a:fillRef>
          <a:effectRef idx="1">
            <a:schemeClr val="accent1"/>
          </a:effectRef>
          <a:fontRef idx="minor">
            <a:schemeClr val="tx1"/>
          </a:fontRef>
        </p:style>
      </p:cxnSp>
      <p:sp>
        <p:nvSpPr>
          <p:cNvPr id="60" name="Rectangle 59"/>
          <p:cNvSpPr/>
          <p:nvPr/>
        </p:nvSpPr>
        <p:spPr>
          <a:xfrm>
            <a:off x="5687640" y="5196086"/>
            <a:ext cx="391838" cy="345211"/>
          </a:xfrm>
          <a:prstGeom prst="rect">
            <a:avLst/>
          </a:prstGeom>
          <a:solidFill>
            <a:srgbClr val="F2DCDB"/>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800000"/>
                </a:solidFill>
                <a:effectLst/>
                <a:uLnTx/>
                <a:uFillTx/>
                <a:latin typeface="Arial"/>
                <a:ea typeface="+mn-ea"/>
                <a:cs typeface="Arial"/>
              </a:rPr>
              <a:t>1</a:t>
            </a:r>
          </a:p>
        </p:txBody>
      </p:sp>
      <p:sp>
        <p:nvSpPr>
          <p:cNvPr id="61" name="TextBox 60"/>
          <p:cNvSpPr txBox="1"/>
          <p:nvPr/>
        </p:nvSpPr>
        <p:spPr>
          <a:xfrm>
            <a:off x="0" y="5974911"/>
            <a:ext cx="9144000" cy="523220"/>
          </a:xfrm>
          <a:prstGeom prst="rect">
            <a:avLst/>
          </a:prstGeom>
          <a:solidFill>
            <a:srgbClr val="CCFFCC"/>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rPr>
              <a:t>AVATAR mitigates VRT by increasing refresh rate on error</a:t>
            </a:r>
          </a:p>
        </p:txBody>
      </p:sp>
      <p:sp>
        <p:nvSpPr>
          <p:cNvPr id="63" name="Freeform 62"/>
          <p:cNvSpPr/>
          <p:nvPr/>
        </p:nvSpPr>
        <p:spPr>
          <a:xfrm>
            <a:off x="640252" y="3039339"/>
            <a:ext cx="394443" cy="2520599"/>
          </a:xfrm>
          <a:custGeom>
            <a:avLst/>
            <a:gdLst>
              <a:gd name="connsiteX0" fmla="*/ 383816 w 394443"/>
              <a:gd name="connsiteY0" fmla="*/ 752675 h 1534803"/>
              <a:gd name="connsiteX1" fmla="*/ 369068 w 394443"/>
              <a:gd name="connsiteY1" fmla="*/ 664184 h 1534803"/>
              <a:gd name="connsiteX2" fmla="*/ 162591 w 394443"/>
              <a:gd name="connsiteY2" fmla="*/ 507 h 1534803"/>
              <a:gd name="connsiteX3" fmla="*/ 358 w 394443"/>
              <a:gd name="connsiteY3" fmla="*/ 782171 h 1534803"/>
              <a:gd name="connsiteX4" fmla="*/ 206836 w 394443"/>
              <a:gd name="connsiteY4" fmla="*/ 1534339 h 1534803"/>
              <a:gd name="connsiteX5" fmla="*/ 383816 w 394443"/>
              <a:gd name="connsiteY5" fmla="*/ 870662 h 1534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443" h="1534803">
                <a:moveTo>
                  <a:pt x="383816" y="752675"/>
                </a:moveTo>
                <a:cubicBezTo>
                  <a:pt x="394877" y="771110"/>
                  <a:pt x="405939" y="789545"/>
                  <a:pt x="369068" y="664184"/>
                </a:cubicBezTo>
                <a:cubicBezTo>
                  <a:pt x="332197" y="538823"/>
                  <a:pt x="224043" y="-19157"/>
                  <a:pt x="162591" y="507"/>
                </a:cubicBezTo>
                <a:cubicBezTo>
                  <a:pt x="101139" y="20171"/>
                  <a:pt x="-7016" y="526532"/>
                  <a:pt x="358" y="782171"/>
                </a:cubicBezTo>
                <a:cubicBezTo>
                  <a:pt x="7732" y="1037810"/>
                  <a:pt x="142926" y="1519590"/>
                  <a:pt x="206836" y="1534339"/>
                </a:cubicBezTo>
                <a:cubicBezTo>
                  <a:pt x="270746" y="1549088"/>
                  <a:pt x="327281" y="1209875"/>
                  <a:pt x="383816" y="870662"/>
                </a:cubicBezTo>
              </a:path>
            </a:pathLst>
          </a:custGeom>
          <a:noFill/>
          <a:ln w="63500">
            <a:tailEnd type="triangle"/>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5" name="Oval 64"/>
          <p:cNvSpPr/>
          <p:nvPr/>
        </p:nvSpPr>
        <p:spPr>
          <a:xfrm>
            <a:off x="842966" y="4129772"/>
            <a:ext cx="191729" cy="201696"/>
          </a:xfrm>
          <a:prstGeom prst="ellipse">
            <a:avLst/>
          </a:prstGeom>
          <a:solidFill>
            <a:srgbClr val="FF304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a:endParaRPr>
          </a:p>
        </p:txBody>
      </p:sp>
      <p:sp>
        <p:nvSpPr>
          <p:cNvPr id="12" name="TextBox 11"/>
          <p:cNvSpPr txBox="1"/>
          <p:nvPr/>
        </p:nvSpPr>
        <p:spPr>
          <a:xfrm>
            <a:off x="347817" y="2242832"/>
            <a:ext cx="1313430" cy="1200328"/>
          </a:xfrm>
          <a:prstGeom prst="rect">
            <a:avLst/>
          </a:prstGeom>
          <a:noFill/>
          <a:ln w="25400">
            <a:no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a:ea typeface="+mn-ea"/>
                <a:cs typeface="Arial"/>
              </a:rPr>
              <a:t>Scrub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a:ea typeface="+mn-ea"/>
                <a:cs typeface="Arial"/>
              </a:rPr>
              <a:t>(15 min)</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a:ea typeface="+mn-ea"/>
              <a:cs typeface="Arial"/>
            </a:endParaRPr>
          </a:p>
        </p:txBody>
      </p:sp>
      <p:sp>
        <p:nvSpPr>
          <p:cNvPr id="67" name="Rounded Rectangular Callout 66"/>
          <p:cNvSpPr/>
          <p:nvPr/>
        </p:nvSpPr>
        <p:spPr>
          <a:xfrm>
            <a:off x="6337766" y="3824604"/>
            <a:ext cx="2677648" cy="1060011"/>
          </a:xfrm>
          <a:prstGeom prst="wedgeRoundRectCallout">
            <a:avLst>
              <a:gd name="adj1" fmla="val -60728"/>
              <a:gd name="adj2" fmla="val 93207"/>
              <a:gd name="adj3" fmla="val 16667"/>
            </a:avLst>
          </a:prstGeom>
          <a:solidFill>
            <a:srgbClr val="800000"/>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a:ea typeface="+mn-ea"/>
                <a:cs typeface="Arial"/>
              </a:rPr>
              <a:t>Row protected from future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a:ea typeface="+mn-ea"/>
                <a:cs typeface="Arial"/>
              </a:rPr>
              <a:t>retention failures</a:t>
            </a:r>
          </a:p>
        </p:txBody>
      </p:sp>
    </p:spTree>
    <p:extLst>
      <p:ext uri="{BB962C8B-B14F-4D97-AF65-F5344CB8AC3E}">
        <p14:creationId xmlns:p14="http://schemas.microsoft.com/office/powerpoint/2010/main" val="310590961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dissolve">
                                      <p:cBhvr>
                                        <p:cTn id="7" dur="500"/>
                                        <p:tgtEl>
                                          <p:spTgt spid="46"/>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 presetClass="exit" presetSubtype="0" fill="hold" grpId="1" nodeType="clickEffect">
                                  <p:stCondLst>
                                    <p:cond delay="0"/>
                                  </p:stCondLst>
                                  <p:childTnLst>
                                    <p:set>
                                      <p:cBhvr>
                                        <p:cTn id="15" dur="1" fill="hold">
                                          <p:stCondLst>
                                            <p:cond delay="0"/>
                                          </p:stCondLst>
                                        </p:cTn>
                                        <p:tgtEl>
                                          <p:spTgt spid="46"/>
                                        </p:tgtEl>
                                        <p:attrNameLst>
                                          <p:attrName>style.visibility</p:attrName>
                                        </p:attrNameLst>
                                      </p:cBhvr>
                                      <p:to>
                                        <p:strVal val="hidden"/>
                                      </p:to>
                                    </p:set>
                                  </p:childTnLst>
                                </p:cTn>
                              </p:par>
                            </p:childTnLst>
                          </p:cTn>
                        </p:par>
                      </p:childTnLst>
                    </p:cTn>
                  </p:par>
                  <p:par>
                    <p:cTn id="16" fill="hold">
                      <p:stCondLst>
                        <p:cond delay="indefinite"/>
                      </p:stCondLst>
                      <p:childTnLst>
                        <p:par>
                          <p:cTn id="17" fill="hold">
                            <p:stCondLst>
                              <p:cond delay="0"/>
                            </p:stCondLst>
                            <p:childTnLst>
                              <p:par>
                                <p:cTn id="18" presetID="1" presetClass="exit" presetSubtype="0" fill="hold" nodeType="clickEffect">
                                  <p:stCondLst>
                                    <p:cond delay="0"/>
                                  </p:stCondLst>
                                  <p:childTnLst>
                                    <p:set>
                                      <p:cBhvr>
                                        <p:cTn id="19" dur="1" fill="hold">
                                          <p:stCondLst>
                                            <p:cond delay="0"/>
                                          </p:stCondLst>
                                        </p:cTn>
                                        <p:tgtEl>
                                          <p:spTgt spid="8"/>
                                        </p:tgtEl>
                                        <p:attrNameLst>
                                          <p:attrName>style.visibility</p:attrName>
                                        </p:attrNameLst>
                                      </p:cBhvr>
                                      <p:to>
                                        <p:strVal val="hidden"/>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59"/>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60"/>
                                        </p:tgtEl>
                                        <p:attrNameLst>
                                          <p:attrName>style.visibility</p:attrName>
                                        </p:attrNameLst>
                                      </p:cBhvr>
                                      <p:to>
                                        <p:strVal val="visible"/>
                                      </p:to>
                                    </p:set>
                                    <p:animEffect transition="in" filter="dissolve">
                                      <p:cBhvr>
                                        <p:cTn id="28" dur="500"/>
                                        <p:tgtEl>
                                          <p:spTgt spid="60"/>
                                        </p:tgtEl>
                                      </p:cBhvr>
                                    </p:animEffec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67"/>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61"/>
                                        </p:tgtEl>
                                        <p:attrNameLst>
                                          <p:attrName>style.visibility</p:attrName>
                                        </p:attrNameLst>
                                      </p:cBhvr>
                                      <p:to>
                                        <p:strVal val="visible"/>
                                      </p:to>
                                    </p:set>
                                  </p:childTnLst>
                                </p:cTn>
                              </p:par>
                              <p:par>
                                <p:cTn id="37" presetID="1" presetClass="exit" presetSubtype="0" fill="hold" grpId="1" nodeType="withEffect">
                                  <p:stCondLst>
                                    <p:cond delay="0"/>
                                  </p:stCondLst>
                                  <p:childTnLst>
                                    <p:set>
                                      <p:cBhvr>
                                        <p:cTn id="38" dur="1" fill="hold">
                                          <p:stCondLst>
                                            <p:cond delay="0"/>
                                          </p:stCondLst>
                                        </p:cTn>
                                        <p:tgtEl>
                                          <p:spTgt spid="67"/>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63"/>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12"/>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1" nodeType="clickEffect">
                                  <p:stCondLst>
                                    <p:cond delay="0"/>
                                  </p:stCondLst>
                                  <p:childTnLst>
                                    <p:set>
                                      <p:cBhvr>
                                        <p:cTn id="48" dur="1" fill="hold">
                                          <p:stCondLst>
                                            <p:cond delay="0"/>
                                          </p:stCondLst>
                                        </p:cTn>
                                        <p:tgtEl>
                                          <p:spTgt spid="65"/>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path" presetSubtype="0" repeatCount="indefinite" accel="50000" decel="50000" fill="remove" grpId="0" nodeType="clickEffect">
                                  <p:stCondLst>
                                    <p:cond delay="0"/>
                                  </p:stCondLst>
                                  <p:childTnLst>
                                    <p:animMotion origin="layout" path="M 0.01094 -1.30495E-6 C 0.00816 -0.09023 -0.00452 -0.18394 -0.01112 -0.18325 C -0.01755 -0.18278 -0.02901 -0.12633 -0.02901 0.00324 C -0.02727 0.20731 -0.01164 0.19297 -0.00539 0.19274 C 0.00121 0.19181 0.0099 0.09024 0.01094 -1.30495E-6 Z " pathEditMode="relative" rAng="0" ptsTypes="AAAAA">
                                      <p:cBhvr>
                                        <p:cTn id="52" dur="3000" fill="hold"/>
                                        <p:tgtEl>
                                          <p:spTgt spid="65"/>
                                        </p:tgtEl>
                                        <p:attrNameLst>
                                          <p:attrName>ppt_x</p:attrName>
                                          <p:attrName>ppt_y</p:attrName>
                                        </p:attrNameLst>
                                      </p:cBhvr>
                                      <p:rCtr x="-1998" y="1157"/>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46" grpId="1" animBg="1"/>
      <p:bldP spid="60" grpId="0" animBg="1"/>
      <p:bldP spid="61" grpId="0" animBg="1"/>
      <p:bldP spid="63" grpId="0" animBg="1"/>
      <p:bldP spid="65" grpId="0" animBg="1"/>
      <p:bldP spid="65" grpId="1" animBg="1"/>
      <p:bldP spid="12" grpId="0"/>
      <p:bldP spid="67" grpId="0" animBg="1"/>
      <p:bldP spid="67" grpId="1" animBg="1"/>
    </p:bldLst>
  </p:timing>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RESULTS: REFRESH SAVINGS</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66DA6C0-E8D2-8D44-A834-246A4BF6B0E5}" type="slidenum">
              <a:rPr kumimoji="0" lang="en-US" sz="1400" b="1" i="0" u="none" strike="noStrike" kern="1200" cap="none" spc="0" normalizeH="0" baseline="0" noProof="0" smtClean="0">
                <a:ln>
                  <a:noFill/>
                </a:ln>
                <a:solidFill>
                  <a:srgbClr val="9BBB59"/>
                </a:solidFill>
                <a:effectLst/>
                <a:uLnTx/>
                <a:uFillTx/>
                <a:latin typeface="Arial"/>
                <a:ea typeface="+mn-ea"/>
                <a:cs typeface="Arial"/>
              </a:rPr>
              <a:pPr marL="0" marR="0" lvl="0" indent="0" algn="r" defTabSz="914400" rtl="0" eaLnBrk="1" fontAlgn="auto" latinLnBrk="0" hangingPunct="1">
                <a:lnSpc>
                  <a:spcPct val="100000"/>
                </a:lnSpc>
                <a:spcBef>
                  <a:spcPts val="0"/>
                </a:spcBef>
                <a:spcAft>
                  <a:spcPts val="0"/>
                </a:spcAft>
                <a:buClrTx/>
                <a:buSzTx/>
                <a:buFontTx/>
                <a:buNone/>
                <a:tabLst/>
                <a:defRPr/>
              </a:pPr>
              <a:t>415</a:t>
            </a:fld>
            <a:endParaRPr kumimoji="0" lang="en-US" sz="1400" b="1" i="0" u="none" strike="noStrike" kern="1200" cap="none" spc="0" normalizeH="0" baseline="0" noProof="0">
              <a:ln>
                <a:noFill/>
              </a:ln>
              <a:solidFill>
                <a:srgbClr val="9BBB59"/>
              </a:solidFill>
              <a:effectLst/>
              <a:uLnTx/>
              <a:uFillTx/>
              <a:latin typeface="Arial"/>
              <a:ea typeface="+mn-ea"/>
              <a:cs typeface="Arial"/>
            </a:endParaRPr>
          </a:p>
        </p:txBody>
      </p:sp>
      <p:grpSp>
        <p:nvGrpSpPr>
          <p:cNvPr id="5" name="Group 4"/>
          <p:cNvGrpSpPr/>
          <p:nvPr/>
        </p:nvGrpSpPr>
        <p:grpSpPr>
          <a:xfrm>
            <a:off x="162986" y="1220284"/>
            <a:ext cx="8894762" cy="4196825"/>
            <a:chOff x="247651" y="1375506"/>
            <a:chExt cx="8894762" cy="4196825"/>
          </a:xfrm>
        </p:grpSpPr>
        <p:pic>
          <p:nvPicPr>
            <p:cNvPr id="7" name="Picture 6"/>
            <p:cNvPicPr>
              <a:picLocks noChangeAspect="1"/>
            </p:cNvPicPr>
            <p:nvPr/>
          </p:nvPicPr>
          <p:blipFill>
            <a:blip r:embed="rId3"/>
            <a:stretch>
              <a:fillRect/>
            </a:stretch>
          </p:blipFill>
          <p:spPr>
            <a:xfrm>
              <a:off x="247651" y="1375506"/>
              <a:ext cx="8894762" cy="4196825"/>
            </a:xfrm>
            <a:prstGeom prst="rect">
              <a:avLst/>
            </a:prstGeom>
          </p:spPr>
        </p:pic>
        <p:sp>
          <p:nvSpPr>
            <p:cNvPr id="3" name="TextBox 2"/>
            <p:cNvSpPr txBox="1"/>
            <p:nvPr/>
          </p:nvSpPr>
          <p:spPr>
            <a:xfrm>
              <a:off x="3245950" y="3990407"/>
              <a:ext cx="1737285" cy="400110"/>
            </a:xfrm>
            <a:prstGeom prst="rect">
              <a:avLst/>
            </a:prstGeom>
            <a:solidFill>
              <a:schemeClr val="bg1"/>
            </a:solidFill>
            <a:ln w="25400">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a:ea typeface="+mn-ea"/>
                  <a:cs typeface="Arial"/>
                </a:rPr>
                <a:t>AVATAR</a:t>
              </a:r>
            </a:p>
          </p:txBody>
        </p:sp>
        <p:sp>
          <p:nvSpPr>
            <p:cNvPr id="6" name="TextBox 5"/>
            <p:cNvSpPr txBox="1"/>
            <p:nvPr/>
          </p:nvSpPr>
          <p:spPr>
            <a:xfrm>
              <a:off x="3253619" y="3687081"/>
              <a:ext cx="2128762" cy="400110"/>
            </a:xfrm>
            <a:prstGeom prst="rect">
              <a:avLst/>
            </a:prstGeom>
            <a:solidFill>
              <a:schemeClr val="bg1"/>
            </a:solidFill>
            <a:ln w="25400">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a:ea typeface="+mn-ea"/>
                  <a:cs typeface="Arial"/>
                </a:rPr>
                <a:t>No VRT</a:t>
              </a:r>
            </a:p>
          </p:txBody>
        </p:sp>
      </p:grpSp>
      <p:sp>
        <p:nvSpPr>
          <p:cNvPr id="8" name="TextBox 7"/>
          <p:cNvSpPr txBox="1"/>
          <p:nvPr/>
        </p:nvSpPr>
        <p:spPr>
          <a:xfrm>
            <a:off x="0" y="5605545"/>
            <a:ext cx="9144000" cy="954107"/>
          </a:xfrm>
          <a:prstGeom prst="rect">
            <a:avLst/>
          </a:prstGeom>
          <a:solidFill>
            <a:srgbClr val="CCFFCC"/>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rPr>
              <a:t>AVATAR reduces refresh by 60%-70%, similar to multi rate refresh but with VRT tolerance</a:t>
            </a:r>
          </a:p>
        </p:txBody>
      </p:sp>
      <p:sp>
        <p:nvSpPr>
          <p:cNvPr id="9" name="TextBox 8"/>
          <p:cNvSpPr txBox="1"/>
          <p:nvPr/>
        </p:nvSpPr>
        <p:spPr>
          <a:xfrm>
            <a:off x="16933" y="3454915"/>
            <a:ext cx="9144000" cy="954107"/>
          </a:xfrm>
          <a:prstGeom prst="rect">
            <a:avLst/>
          </a:prstGeom>
          <a:solidFill>
            <a:srgbClr val="CCFFCC"/>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rPr>
              <a:t>Retention Testing Once a Year can revert refresh saving from 60% to 70%</a:t>
            </a:r>
          </a:p>
        </p:txBody>
      </p:sp>
    </p:spTree>
    <p:extLst>
      <p:ext uri="{BB962C8B-B14F-4D97-AF65-F5344CB8AC3E}">
        <p14:creationId xmlns:p14="http://schemas.microsoft.com/office/powerpoint/2010/main" val="144018705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SPEEDUP</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66DA6C0-E8D2-8D44-A834-246A4BF6B0E5}" type="slidenum">
              <a:rPr kumimoji="0" lang="en-US" sz="1400" b="1" i="0" u="none" strike="noStrike" kern="1200" cap="none" spc="0" normalizeH="0" baseline="0" noProof="0" smtClean="0">
                <a:ln>
                  <a:noFill/>
                </a:ln>
                <a:solidFill>
                  <a:srgbClr val="9BBB59"/>
                </a:solidFill>
                <a:effectLst/>
                <a:uLnTx/>
                <a:uFillTx/>
                <a:latin typeface="Arial"/>
                <a:ea typeface="+mn-ea"/>
                <a:cs typeface="Arial"/>
              </a:rPr>
              <a:pPr marL="0" marR="0" lvl="0" indent="0" algn="r" defTabSz="914400" rtl="0" eaLnBrk="1" fontAlgn="auto" latinLnBrk="0" hangingPunct="1">
                <a:lnSpc>
                  <a:spcPct val="100000"/>
                </a:lnSpc>
                <a:spcBef>
                  <a:spcPts val="0"/>
                </a:spcBef>
                <a:spcAft>
                  <a:spcPts val="0"/>
                </a:spcAft>
                <a:buClrTx/>
                <a:buSzTx/>
                <a:buFontTx/>
                <a:buNone/>
                <a:tabLst/>
                <a:defRPr/>
              </a:pPr>
              <a:t>416</a:t>
            </a:fld>
            <a:endParaRPr kumimoji="0" lang="en-US" sz="1400" b="1" i="0" u="none" strike="noStrike" kern="1200" cap="none" spc="0" normalizeH="0" baseline="0" noProof="0">
              <a:ln>
                <a:noFill/>
              </a:ln>
              <a:solidFill>
                <a:srgbClr val="9BBB59"/>
              </a:solidFill>
              <a:effectLst/>
              <a:uLnTx/>
              <a:uFillTx/>
              <a:latin typeface="Arial"/>
              <a:ea typeface="+mn-ea"/>
              <a:cs typeface="Arial"/>
            </a:endParaRPr>
          </a:p>
        </p:txBody>
      </p:sp>
      <p:sp>
        <p:nvSpPr>
          <p:cNvPr id="15" name="TextBox 14"/>
          <p:cNvSpPr txBox="1"/>
          <p:nvPr/>
        </p:nvSpPr>
        <p:spPr>
          <a:xfrm rot="16200000">
            <a:off x="-513935" y="2994214"/>
            <a:ext cx="1523174" cy="492443"/>
          </a:xfrm>
          <a:prstGeom prst="rect">
            <a:avLst/>
          </a:prstGeom>
          <a:noFill/>
          <a:ln w="25400">
            <a:no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0" i="0" u="none" strike="noStrike" kern="1200" cap="none" spc="0" normalizeH="0" baseline="0" noProof="0" dirty="0">
                <a:ln>
                  <a:noFill/>
                </a:ln>
                <a:solidFill>
                  <a:srgbClr val="000000"/>
                </a:solidFill>
                <a:effectLst/>
                <a:uLnTx/>
                <a:uFillTx/>
                <a:latin typeface="Arial"/>
                <a:ea typeface="+mn-ea"/>
                <a:cs typeface="Arial"/>
              </a:rPr>
              <a:t>Speedup</a:t>
            </a:r>
          </a:p>
        </p:txBody>
      </p:sp>
      <p:graphicFrame>
        <p:nvGraphicFramePr>
          <p:cNvPr id="16" name="Chart 15"/>
          <p:cNvGraphicFramePr>
            <a:graphicFrameLocks/>
          </p:cNvGraphicFramePr>
          <p:nvPr>
            <p:extLst/>
          </p:nvPr>
        </p:nvGraphicFramePr>
        <p:xfrm>
          <a:off x="493874" y="1548243"/>
          <a:ext cx="8686800" cy="3797300"/>
        </p:xfrm>
        <a:graphic>
          <a:graphicData uri="http://schemas.openxmlformats.org/drawingml/2006/chart">
            <c:chart xmlns:c="http://schemas.openxmlformats.org/drawingml/2006/chart" xmlns:r="http://schemas.openxmlformats.org/officeDocument/2006/relationships" r:id="rId3"/>
          </a:graphicData>
        </a:graphic>
      </p:graphicFrame>
      <p:sp>
        <p:nvSpPr>
          <p:cNvPr id="17" name="TextBox 16"/>
          <p:cNvSpPr txBox="1"/>
          <p:nvPr/>
        </p:nvSpPr>
        <p:spPr>
          <a:xfrm>
            <a:off x="0" y="5605545"/>
            <a:ext cx="9144000" cy="954107"/>
          </a:xfrm>
          <a:prstGeom prst="rect">
            <a:avLst/>
          </a:prstGeom>
          <a:solidFill>
            <a:srgbClr val="CCFFCC"/>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rPr>
              <a:t>AVATAR gets 2/3</a:t>
            </a:r>
            <a:r>
              <a:rPr kumimoji="0" lang="en-US" sz="2800" b="1" i="0" u="none" strike="noStrike" kern="1200" cap="none" spc="0" normalizeH="0" baseline="30000" noProof="0" dirty="0">
                <a:ln>
                  <a:noFill/>
                </a:ln>
                <a:solidFill>
                  <a:prstClr val="black"/>
                </a:solidFill>
                <a:effectLst/>
                <a:uLnTx/>
                <a:uFillTx/>
                <a:latin typeface="Calibri"/>
                <a:ea typeface="+mn-ea"/>
                <a:cs typeface="+mn-cs"/>
              </a:rPr>
              <a:t>rd</a:t>
            </a:r>
            <a:r>
              <a:rPr kumimoji="0" lang="en-US" sz="2800" b="1" i="0" u="none" strike="noStrike" kern="1200" cap="none" spc="0" normalizeH="0" baseline="0" noProof="0" dirty="0">
                <a:ln>
                  <a:noFill/>
                </a:ln>
                <a:solidFill>
                  <a:prstClr val="black"/>
                </a:solidFill>
                <a:effectLst/>
                <a:uLnTx/>
                <a:uFillTx/>
                <a:latin typeface="Calibri"/>
                <a:ea typeface="+mn-ea"/>
                <a:cs typeface="+mn-cs"/>
              </a:rPr>
              <a:t> the performance of </a:t>
            </a:r>
            <a:r>
              <a:rPr kumimoji="0" lang="en-US" sz="2800" b="1" i="0" u="none" strike="noStrike" kern="1200" cap="none" spc="0" normalizeH="0" baseline="0" noProof="0" dirty="0" err="1">
                <a:ln>
                  <a:noFill/>
                </a:ln>
                <a:solidFill>
                  <a:prstClr val="black"/>
                </a:solidFill>
                <a:effectLst/>
                <a:uLnTx/>
                <a:uFillTx/>
                <a:latin typeface="Calibri"/>
                <a:ea typeface="+mn-ea"/>
                <a:cs typeface="+mn-cs"/>
              </a:rPr>
              <a:t>NoRefresh</a:t>
            </a:r>
            <a:r>
              <a:rPr kumimoji="0" lang="en-US" sz="2800" b="1" i="0" u="none" strike="noStrike" kern="1200" cap="none" spc="0" normalizeH="0" baseline="0" noProof="0" dirty="0">
                <a:ln>
                  <a:noFill/>
                </a:ln>
                <a:solidFill>
                  <a:prstClr val="black"/>
                </a:solidFill>
                <a:effectLst/>
                <a:uLnTx/>
                <a:uFillTx/>
                <a:latin typeface="Calibri"/>
                <a:ea typeface="+mn-ea"/>
                <a:cs typeface="+mn-cs"/>
              </a:rPr>
              <a:t>. More gains at higher capacity nodes</a:t>
            </a:r>
          </a:p>
        </p:txBody>
      </p:sp>
      <p:sp>
        <p:nvSpPr>
          <p:cNvPr id="3" name="Rectangle 2"/>
          <p:cNvSpPr/>
          <p:nvPr/>
        </p:nvSpPr>
        <p:spPr>
          <a:xfrm>
            <a:off x="1180448" y="1770961"/>
            <a:ext cx="7726568" cy="3076820"/>
          </a:xfrm>
          <a:prstGeom prst="rect">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a:endParaRPr>
          </a:p>
        </p:txBody>
      </p:sp>
      <p:sp>
        <p:nvSpPr>
          <p:cNvPr id="5" name="Rounded Rectangle 4"/>
          <p:cNvSpPr/>
          <p:nvPr/>
        </p:nvSpPr>
        <p:spPr>
          <a:xfrm>
            <a:off x="1377189" y="4311126"/>
            <a:ext cx="1556045" cy="1070193"/>
          </a:xfrm>
          <a:prstGeom prst="roundRect">
            <a:avLst/>
          </a:prstGeom>
          <a:noFill/>
          <a:ln w="38100" cmpd="sng">
            <a:solidFill>
              <a:srgbClr val="8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a:endParaRPr>
          </a:p>
        </p:txBody>
      </p:sp>
    </p:spTree>
    <p:extLst>
      <p:ext uri="{BB962C8B-B14F-4D97-AF65-F5344CB8AC3E}">
        <p14:creationId xmlns:p14="http://schemas.microsoft.com/office/powerpoint/2010/main" val="8961427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9" name="Chart 28"/>
          <p:cNvGraphicFramePr>
            <a:graphicFrameLocks/>
          </p:cNvGraphicFramePr>
          <p:nvPr>
            <p:extLst/>
          </p:nvPr>
        </p:nvGraphicFramePr>
        <p:xfrm>
          <a:off x="763236" y="1310107"/>
          <a:ext cx="8135774" cy="3789492"/>
        </p:xfrm>
        <a:graphic>
          <a:graphicData uri="http://schemas.openxmlformats.org/drawingml/2006/chart">
            <c:chart xmlns:c="http://schemas.openxmlformats.org/drawingml/2006/chart" xmlns:r="http://schemas.openxmlformats.org/officeDocument/2006/relationships" r:id="rId2"/>
          </a:graphicData>
        </a:graphic>
      </p:graphicFrame>
      <p:sp>
        <p:nvSpPr>
          <p:cNvPr id="2" name="Title 1"/>
          <p:cNvSpPr>
            <a:spLocks noGrp="1"/>
          </p:cNvSpPr>
          <p:nvPr>
            <p:ph type="title"/>
          </p:nvPr>
        </p:nvSpPr>
        <p:spPr/>
        <p:txBody>
          <a:bodyPr/>
          <a:lstStyle/>
          <a:p>
            <a:r>
              <a:rPr lang="en-US" dirty="0"/>
              <a:t>ENERGY DELAY PRODUCT</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66DA6C0-E8D2-8D44-A834-246A4BF6B0E5}" type="slidenum">
              <a:rPr kumimoji="0" lang="en-US" sz="1400" b="1" i="0" u="none" strike="noStrike" kern="1200" cap="none" spc="0" normalizeH="0" baseline="0" noProof="0" smtClean="0">
                <a:ln>
                  <a:noFill/>
                </a:ln>
                <a:solidFill>
                  <a:srgbClr val="9BBB59"/>
                </a:solidFill>
                <a:effectLst/>
                <a:uLnTx/>
                <a:uFillTx/>
                <a:latin typeface="Arial"/>
                <a:ea typeface="+mn-ea"/>
                <a:cs typeface="Arial"/>
              </a:rPr>
              <a:pPr marL="0" marR="0" lvl="0" indent="0" algn="r" defTabSz="914400" rtl="0" eaLnBrk="1" fontAlgn="auto" latinLnBrk="0" hangingPunct="1">
                <a:lnSpc>
                  <a:spcPct val="100000"/>
                </a:lnSpc>
                <a:spcBef>
                  <a:spcPts val="0"/>
                </a:spcBef>
                <a:spcAft>
                  <a:spcPts val="0"/>
                </a:spcAft>
                <a:buClrTx/>
                <a:buSzTx/>
                <a:buFontTx/>
                <a:buNone/>
                <a:tabLst/>
                <a:defRPr/>
              </a:pPr>
              <a:t>417</a:t>
            </a:fld>
            <a:endParaRPr kumimoji="0" lang="en-US" sz="1400" b="1" i="0" u="none" strike="noStrike" kern="1200" cap="none" spc="0" normalizeH="0" baseline="0" noProof="0">
              <a:ln>
                <a:noFill/>
              </a:ln>
              <a:solidFill>
                <a:srgbClr val="9BBB59"/>
              </a:solidFill>
              <a:effectLst/>
              <a:uLnTx/>
              <a:uFillTx/>
              <a:latin typeface="Arial"/>
              <a:ea typeface="+mn-ea"/>
              <a:cs typeface="Arial"/>
            </a:endParaRPr>
          </a:p>
        </p:txBody>
      </p:sp>
      <p:sp>
        <p:nvSpPr>
          <p:cNvPr id="26" name="TextBox 25"/>
          <p:cNvSpPr txBox="1"/>
          <p:nvPr/>
        </p:nvSpPr>
        <p:spPr>
          <a:xfrm rot="16200000">
            <a:off x="-1255277" y="2840262"/>
            <a:ext cx="3429144" cy="492443"/>
          </a:xfrm>
          <a:prstGeom prst="rect">
            <a:avLst/>
          </a:prstGeom>
          <a:noFill/>
          <a:ln w="25400">
            <a:no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0" i="0" u="none" strike="noStrike" kern="1200" cap="none" spc="0" normalizeH="0" baseline="0" noProof="0" dirty="0">
                <a:ln>
                  <a:noFill/>
                </a:ln>
                <a:solidFill>
                  <a:srgbClr val="000000"/>
                </a:solidFill>
                <a:effectLst/>
                <a:uLnTx/>
                <a:uFillTx/>
                <a:latin typeface="Arial"/>
                <a:ea typeface="+mn-ea"/>
                <a:cs typeface="Arial"/>
              </a:rPr>
              <a:t>Energy Delay Product</a:t>
            </a:r>
          </a:p>
        </p:txBody>
      </p:sp>
      <p:sp>
        <p:nvSpPr>
          <p:cNvPr id="27" name="Rectangle 26"/>
          <p:cNvSpPr/>
          <p:nvPr/>
        </p:nvSpPr>
        <p:spPr>
          <a:xfrm>
            <a:off x="1430568" y="1545641"/>
            <a:ext cx="6977482" cy="3092110"/>
          </a:xfrm>
          <a:prstGeom prst="rect">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a:endParaRPr>
          </a:p>
        </p:txBody>
      </p:sp>
      <p:sp>
        <p:nvSpPr>
          <p:cNvPr id="28" name="TextBox 27"/>
          <p:cNvSpPr txBox="1"/>
          <p:nvPr/>
        </p:nvSpPr>
        <p:spPr>
          <a:xfrm>
            <a:off x="0" y="5605545"/>
            <a:ext cx="9144000" cy="954107"/>
          </a:xfrm>
          <a:prstGeom prst="rect">
            <a:avLst/>
          </a:prstGeom>
          <a:solidFill>
            <a:srgbClr val="CCFFCC"/>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rPr>
              <a:t>AVATAR reduces EDP,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rPr>
              <a:t>Significant reduction at higher capacity nodes</a:t>
            </a:r>
          </a:p>
        </p:txBody>
      </p:sp>
    </p:spTree>
    <p:extLst>
      <p:ext uri="{BB962C8B-B14F-4D97-AF65-F5344CB8AC3E}">
        <p14:creationId xmlns:p14="http://schemas.microsoft.com/office/powerpoint/2010/main" val="228333777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884238"/>
          </a:xfrm>
        </p:spPr>
        <p:txBody>
          <a:bodyPr/>
          <a:lstStyle/>
          <a:p>
            <a:r>
              <a:rPr lang="en-US" sz="3400" dirty="0"/>
              <a:t>Making RAIDR Work w/ Online Profiling &amp; ECC</a:t>
            </a:r>
          </a:p>
        </p:txBody>
      </p:sp>
      <p:sp>
        <p:nvSpPr>
          <p:cNvPr id="3" name="Content Placeholder 2"/>
          <p:cNvSpPr>
            <a:spLocks noGrp="1"/>
          </p:cNvSpPr>
          <p:nvPr>
            <p:ph idx="1"/>
          </p:nvPr>
        </p:nvSpPr>
        <p:spPr>
          <a:xfrm>
            <a:off x="228600" y="940271"/>
            <a:ext cx="8610600" cy="5153025"/>
          </a:xfrm>
        </p:spPr>
        <p:txBody>
          <a:bodyPr/>
          <a:lstStyle/>
          <a:p>
            <a:r>
              <a:rPr lang="en-US" sz="2000" dirty="0" err="1"/>
              <a:t>Moinuddin</a:t>
            </a:r>
            <a:r>
              <a:rPr lang="en-US" sz="2000" dirty="0"/>
              <a:t> </a:t>
            </a:r>
            <a:r>
              <a:rPr lang="en-US" sz="2000" dirty="0" err="1"/>
              <a:t>Qureshi</a:t>
            </a:r>
            <a:r>
              <a:rPr lang="en-US" sz="2000" dirty="0"/>
              <a:t>, </a:t>
            </a:r>
            <a:r>
              <a:rPr lang="en-US" sz="2000" dirty="0" err="1"/>
              <a:t>Dae</a:t>
            </a:r>
            <a:r>
              <a:rPr lang="en-US" sz="2000" dirty="0"/>
              <a:t> Hyun Kim, Samira Khan, </a:t>
            </a:r>
            <a:r>
              <a:rPr lang="en-US" sz="2000" dirty="0" err="1"/>
              <a:t>Prashant</a:t>
            </a:r>
            <a:r>
              <a:rPr lang="en-US" sz="2000" dirty="0"/>
              <a:t> Nair, and Onur Mutlu,</a:t>
            </a:r>
            <a:br>
              <a:rPr lang="en-US" sz="2000" dirty="0"/>
            </a:br>
            <a:r>
              <a:rPr lang="en-US" sz="2000" b="1" dirty="0">
                <a:hlinkClick r:id="rId2"/>
              </a:rPr>
              <a:t>"AVATAR: A Variable-Retention-Time (VRT) Aware Refresh for DRAM Systems"</a:t>
            </a:r>
            <a:r>
              <a:rPr lang="en-US" sz="2000" dirty="0"/>
              <a:t> </a:t>
            </a:r>
            <a:br>
              <a:rPr lang="en-US" sz="2000" dirty="0"/>
            </a:br>
            <a:r>
              <a:rPr lang="en-US" sz="2000" i="1" dirty="0"/>
              <a:t>Proceedings of the </a:t>
            </a:r>
            <a:r>
              <a:rPr lang="en-US" sz="2000" i="1" dirty="0">
                <a:hlinkClick r:id="rId3"/>
              </a:rPr>
              <a:t>45th Annual IEEE/IFIP International Conference on Dependable Systems and Networks</a:t>
            </a:r>
            <a:r>
              <a:rPr lang="en-US" sz="2000" i="1" dirty="0"/>
              <a:t> (</a:t>
            </a:r>
            <a:r>
              <a:rPr lang="en-US" sz="2000" b="1" i="1" dirty="0"/>
              <a:t>DSN</a:t>
            </a:r>
            <a:r>
              <a:rPr lang="en-US" sz="2000" i="1" dirty="0"/>
              <a:t>)</a:t>
            </a:r>
            <a:r>
              <a:rPr lang="en-US" sz="2000" dirty="0"/>
              <a:t>, Rio de Janeiro, Brazil, June 2015.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p>
          <a:p>
            <a:endParaRPr lang="en-US" dirty="0"/>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0169019-BB41-6245-A1FF-2891AF14670E}" type="slidenum">
              <a:rPr kumimoji="0" 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418</a:t>
            </a:fld>
            <a:endParaRPr kumimoji="0" 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6"/>
          <a:stretch>
            <a:fillRect/>
          </a:stretch>
        </p:blipFill>
        <p:spPr>
          <a:xfrm>
            <a:off x="0" y="4091037"/>
            <a:ext cx="9144000" cy="1642219"/>
          </a:xfrm>
          <a:prstGeom prst="rect">
            <a:avLst/>
          </a:prstGeom>
        </p:spPr>
      </p:pic>
    </p:spTree>
    <p:extLst>
      <p:ext uri="{BB962C8B-B14F-4D97-AF65-F5344CB8AC3E}">
        <p14:creationId xmlns:p14="http://schemas.microsoft.com/office/powerpoint/2010/main" val="324091200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1" name="Title 1"/>
          <p:cNvSpPr>
            <a:spLocks noGrp="1"/>
          </p:cNvSpPr>
          <p:nvPr>
            <p:ph type="title"/>
          </p:nvPr>
        </p:nvSpPr>
        <p:spPr>
          <a:xfrm>
            <a:off x="228600" y="152400"/>
            <a:ext cx="8915400" cy="884238"/>
          </a:xfrm>
        </p:spPr>
        <p:txBody>
          <a:bodyPr/>
          <a:lstStyle/>
          <a:p>
            <a:r>
              <a:rPr lang="en-US" dirty="0">
                <a:latin typeface="Garamond" charset="0"/>
                <a:ea typeface="ＭＳ Ｐゴシック" charset="0"/>
                <a:cs typeface="ＭＳ Ｐゴシック" charset="0"/>
              </a:rPr>
              <a:t>DRAM Refresh: Summary and Conclusions</a:t>
            </a:r>
          </a:p>
        </p:txBody>
      </p:sp>
      <p:sp>
        <p:nvSpPr>
          <p:cNvPr id="3" name="Content Placeholder 2"/>
          <p:cNvSpPr>
            <a:spLocks noGrp="1"/>
          </p:cNvSpPr>
          <p:nvPr>
            <p:ph idx="1"/>
          </p:nvPr>
        </p:nvSpPr>
        <p:spPr>
          <a:xfrm>
            <a:off x="0" y="980728"/>
            <a:ext cx="9144000" cy="5153025"/>
          </a:xfrm>
        </p:spPr>
        <p:txBody>
          <a:bodyPr/>
          <a:lstStyle/>
          <a:p>
            <a:r>
              <a:rPr lang="en-US" dirty="0">
                <a:solidFill>
                  <a:srgbClr val="FF0000"/>
                </a:solidFill>
                <a:latin typeface="Tahoma" charset="0"/>
                <a:ea typeface="ＭＳ Ｐゴシック" charset="0"/>
                <a:cs typeface="ＭＳ Ｐゴシック" charset="0"/>
              </a:rPr>
              <a:t>DRAM refresh is a critical challenge </a:t>
            </a:r>
          </a:p>
          <a:p>
            <a:pPr lvl="1"/>
            <a:r>
              <a:rPr lang="en-US" sz="2000" dirty="0">
                <a:solidFill>
                  <a:srgbClr val="000000"/>
                </a:solidFill>
                <a:latin typeface="Tahoma" charset="0"/>
                <a:ea typeface="ＭＳ Ｐゴシック" charset="0"/>
                <a:cs typeface="ＭＳ Ｐゴシック" charset="0"/>
              </a:rPr>
              <a:t>in scaling DRAM technology efficiently to higher capacities</a:t>
            </a:r>
          </a:p>
          <a:p>
            <a:pPr lvl="1"/>
            <a:endParaRPr lang="en-US" sz="1000" dirty="0">
              <a:solidFill>
                <a:srgbClr val="FF0000"/>
              </a:solidFill>
              <a:latin typeface="Tahoma" charset="0"/>
              <a:ea typeface="ＭＳ Ｐゴシック" charset="0"/>
              <a:cs typeface="ＭＳ Ｐゴシック" charset="0"/>
            </a:endParaRPr>
          </a:p>
          <a:p>
            <a:r>
              <a:rPr lang="en-US" dirty="0">
                <a:solidFill>
                  <a:srgbClr val="FF0000"/>
                </a:solidFill>
                <a:latin typeface="Tahoma" charset="0"/>
                <a:ea typeface="ＭＳ Ｐゴシック" charset="0"/>
                <a:cs typeface="ＭＳ Ｐゴシック" charset="0"/>
              </a:rPr>
              <a:t>Discussed several promising solution directions</a:t>
            </a:r>
          </a:p>
          <a:p>
            <a:pPr lvl="1"/>
            <a:r>
              <a:rPr lang="en-US" sz="2000" dirty="0">
                <a:solidFill>
                  <a:srgbClr val="0000FF"/>
                </a:solidFill>
              </a:rPr>
              <a:t>Parallelize refreshes with accesses </a:t>
            </a:r>
            <a:r>
              <a:rPr lang="en-US" sz="1600" dirty="0">
                <a:solidFill>
                  <a:schemeClr val="accent2">
                    <a:lumMod val="75000"/>
                  </a:schemeClr>
                </a:solidFill>
              </a:rPr>
              <a:t>[Chang+ HPCA’14]</a:t>
            </a:r>
            <a:endParaRPr lang="en-US" dirty="0">
              <a:solidFill>
                <a:schemeClr val="accent2">
                  <a:lumMod val="75000"/>
                </a:schemeClr>
              </a:solidFill>
            </a:endParaRPr>
          </a:p>
          <a:p>
            <a:pPr lvl="1"/>
            <a:r>
              <a:rPr lang="en-US" sz="2000" dirty="0">
                <a:solidFill>
                  <a:srgbClr val="0000FF"/>
                </a:solidFill>
              </a:rPr>
              <a:t>Eliminate unnecessary refreshes </a:t>
            </a:r>
            <a:r>
              <a:rPr lang="en-US" sz="1600" dirty="0">
                <a:solidFill>
                  <a:srgbClr val="2C6123"/>
                </a:solidFill>
              </a:rPr>
              <a:t>[Liu+ ISCA’12]</a:t>
            </a:r>
            <a:endParaRPr lang="en-US" dirty="0">
              <a:solidFill>
                <a:srgbClr val="2C6123"/>
              </a:solidFill>
            </a:endParaRPr>
          </a:p>
          <a:p>
            <a:pPr lvl="1"/>
            <a:r>
              <a:rPr lang="en-US" sz="2000" dirty="0">
                <a:solidFill>
                  <a:srgbClr val="0000FF"/>
                </a:solidFill>
              </a:rPr>
              <a:t>Reduce refresh rate and </a:t>
            </a:r>
            <a:r>
              <a:rPr lang="en-US" sz="2000" dirty="0" err="1">
                <a:solidFill>
                  <a:srgbClr val="0000FF"/>
                </a:solidFill>
              </a:rPr>
              <a:t>detect+correct</a:t>
            </a:r>
            <a:r>
              <a:rPr lang="en-US" sz="2000" dirty="0">
                <a:solidFill>
                  <a:srgbClr val="0000FF"/>
                </a:solidFill>
              </a:rPr>
              <a:t> errors that occur </a:t>
            </a:r>
            <a:r>
              <a:rPr lang="en-US" sz="1600" dirty="0">
                <a:solidFill>
                  <a:srgbClr val="2C6123"/>
                </a:solidFill>
              </a:rPr>
              <a:t>[Khan+ SIGMETRICS’14]</a:t>
            </a:r>
          </a:p>
          <a:p>
            <a:endParaRPr lang="en-US" sz="1000" dirty="0">
              <a:solidFill>
                <a:schemeClr val="accent2">
                  <a:lumMod val="75000"/>
                </a:schemeClr>
              </a:solidFill>
            </a:endParaRPr>
          </a:p>
          <a:p>
            <a:r>
              <a:rPr lang="en-US" dirty="0">
                <a:solidFill>
                  <a:srgbClr val="FF0000"/>
                </a:solidFill>
              </a:rPr>
              <a:t>Examined properties of retention time behavior </a:t>
            </a:r>
            <a:r>
              <a:rPr lang="en-US" sz="1800" dirty="0">
                <a:solidFill>
                  <a:srgbClr val="2C6123"/>
                </a:solidFill>
              </a:rPr>
              <a:t>[Liu+ ISCA’13]</a:t>
            </a:r>
          </a:p>
          <a:p>
            <a:pPr lvl="1">
              <a:buClr>
                <a:srgbClr val="3B812F"/>
              </a:buClr>
            </a:pPr>
            <a:r>
              <a:rPr lang="en-US" sz="2000" dirty="0">
                <a:solidFill>
                  <a:srgbClr val="0000FF"/>
                </a:solidFill>
                <a:latin typeface="Tahoma" charset="0"/>
                <a:ea typeface="ＭＳ Ｐゴシック" charset="0"/>
                <a:cs typeface="ＭＳ Ｐゴシック" charset="0"/>
              </a:rPr>
              <a:t>Enable realistic VRT-Aware refresh techniques </a:t>
            </a:r>
            <a:r>
              <a:rPr lang="en-US" sz="1600" dirty="0">
                <a:solidFill>
                  <a:srgbClr val="2C6123"/>
                </a:solidFill>
                <a:latin typeface="Tahoma" charset="0"/>
                <a:ea typeface="ＭＳ Ｐゴシック" charset="0"/>
                <a:cs typeface="ＭＳ Ｐゴシック" charset="0"/>
              </a:rPr>
              <a:t>[</a:t>
            </a:r>
            <a:r>
              <a:rPr lang="en-US" sz="1600" dirty="0" err="1">
                <a:solidFill>
                  <a:srgbClr val="2C6123"/>
                </a:solidFill>
              </a:rPr>
              <a:t>Qureshi</a:t>
            </a:r>
            <a:r>
              <a:rPr lang="en-US" sz="1600" dirty="0">
                <a:solidFill>
                  <a:srgbClr val="2C6123"/>
                </a:solidFill>
              </a:rPr>
              <a:t>+ DSN’15]</a:t>
            </a:r>
          </a:p>
          <a:p>
            <a:pPr lvl="1">
              <a:buClr>
                <a:srgbClr val="3B812F"/>
              </a:buClr>
            </a:pPr>
            <a:endParaRPr lang="en-US" sz="1000" dirty="0">
              <a:solidFill>
                <a:srgbClr val="FF0000"/>
              </a:solidFill>
              <a:latin typeface="Tahoma" charset="0"/>
              <a:ea typeface="ＭＳ Ｐゴシック" charset="0"/>
              <a:cs typeface="ＭＳ Ｐゴシック" charset="0"/>
            </a:endParaRPr>
          </a:p>
          <a:p>
            <a:r>
              <a:rPr lang="en-US" dirty="0">
                <a:solidFill>
                  <a:srgbClr val="FF0000"/>
                </a:solidFill>
                <a:latin typeface="Tahoma" charset="0"/>
                <a:ea typeface="ＭＳ Ｐゴシック" charset="0"/>
                <a:cs typeface="ＭＳ Ｐゴシック" charset="0"/>
              </a:rPr>
              <a:t>Many avenues for overcoming DRAM refresh challenges</a:t>
            </a:r>
          </a:p>
          <a:p>
            <a:pPr lvl="1"/>
            <a:r>
              <a:rPr lang="en-US" sz="2000" dirty="0">
                <a:solidFill>
                  <a:srgbClr val="0000FF"/>
                </a:solidFill>
                <a:latin typeface="Tahoma" charset="0"/>
                <a:ea typeface="ＭＳ Ｐゴシック" charset="0"/>
                <a:cs typeface="ＭＳ Ｐゴシック" charset="0"/>
              </a:rPr>
              <a:t>Handling DPD/VRT phenomena </a:t>
            </a:r>
          </a:p>
          <a:p>
            <a:pPr lvl="1"/>
            <a:r>
              <a:rPr lang="en-US" sz="2000" dirty="0">
                <a:solidFill>
                  <a:srgbClr val="0000FF"/>
                </a:solidFill>
                <a:latin typeface="Tahoma" charset="0"/>
                <a:ea typeface="ＭＳ Ｐゴシック" charset="0"/>
                <a:cs typeface="ＭＳ Ｐゴシック" charset="0"/>
              </a:rPr>
              <a:t>Enabling online retention time profiling and error mitigation</a:t>
            </a:r>
          </a:p>
          <a:p>
            <a:pPr lvl="1"/>
            <a:r>
              <a:rPr lang="en-US" sz="2000" dirty="0">
                <a:solidFill>
                  <a:srgbClr val="0000FF"/>
                </a:solidFill>
                <a:latin typeface="Tahoma" charset="0"/>
                <a:ea typeface="ＭＳ Ｐゴシック" charset="0"/>
                <a:cs typeface="ＭＳ Ｐゴシック" charset="0"/>
              </a:rPr>
              <a:t>Exploiting application behavior</a:t>
            </a:r>
            <a:endParaRPr lang="en-US" sz="2000" dirty="0">
              <a:latin typeface="Tahoma" charset="0"/>
              <a:ea typeface="ＭＳ Ｐゴシック" charset="0"/>
              <a:cs typeface="ＭＳ Ｐゴシック" charset="0"/>
            </a:endParaRPr>
          </a:p>
          <a:p>
            <a:endParaRPr lang="en-US" sz="2200" dirty="0">
              <a:latin typeface="Tahoma" charset="0"/>
              <a:ea typeface="ＭＳ Ｐゴシック" charset="0"/>
              <a:cs typeface="ＭＳ Ｐゴシック" charset="0"/>
            </a:endParaRPr>
          </a:p>
        </p:txBody>
      </p:sp>
      <p:sp>
        <p:nvSpPr>
          <p:cNvPr id="302083"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FFBED20E-E718-0749-B170-6E440F707798}"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419</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spTree>
    <p:extLst>
      <p:ext uri="{BB962C8B-B14F-4D97-AF65-F5344CB8AC3E}">
        <p14:creationId xmlns:p14="http://schemas.microsoft.com/office/powerpoint/2010/main" val="39935995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3">
                                            <p:txEl>
                                              <p:pRg st="13" end="13"/>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3">
                                            <p:txEl>
                                              <p:pRg st="14" end="1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Foreshadowing</a:t>
            </a:r>
          </a:p>
        </p:txBody>
      </p:sp>
      <p:sp>
        <p:nvSpPr>
          <p:cNvPr id="3" name="Content Placeholder 2"/>
          <p:cNvSpPr>
            <a:spLocks noGrp="1"/>
          </p:cNvSpPr>
          <p:nvPr>
            <p:ph idx="1"/>
          </p:nvPr>
        </p:nvSpPr>
        <p:spPr>
          <a:xfrm>
            <a:off x="0" y="2060848"/>
            <a:ext cx="9144000" cy="2088232"/>
          </a:xfrm>
        </p:spPr>
        <p:txBody>
          <a:bodyPr/>
          <a:lstStyle/>
          <a:p>
            <a:pPr marL="0" indent="0" algn="ctr">
              <a:buNone/>
            </a:pPr>
            <a:r>
              <a:rPr lang="en-US" sz="6400" dirty="0">
                <a:solidFill>
                  <a:srgbClr val="FF0000"/>
                </a:solidFill>
              </a:rPr>
              <a:t>Main Memory Needs </a:t>
            </a:r>
          </a:p>
          <a:p>
            <a:pPr marL="0" indent="0" algn="ctr">
              <a:buNone/>
            </a:pPr>
            <a:r>
              <a:rPr lang="en-US" sz="6400" dirty="0">
                <a:solidFill>
                  <a:srgbClr val="0432FF"/>
                </a:solidFill>
              </a:rPr>
              <a:t>Intelligent Controllers</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42</a:t>
            </a:fld>
            <a:endParaRPr lang="en-US"/>
          </a:p>
        </p:txBody>
      </p:sp>
    </p:spTree>
    <p:extLst>
      <p:ext uri="{BB962C8B-B14F-4D97-AF65-F5344CB8AC3E}">
        <p14:creationId xmlns:p14="http://schemas.microsoft.com/office/powerpoint/2010/main" val="91513015"/>
      </p:ext>
    </p:extLst>
  </p:cSld>
  <p:clrMapOvr>
    <a:masterClrMapping/>
  </p:clrMapOvr>
  <p:transition/>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en-US" dirty="0"/>
              <a:t>Other Backup Slides</a:t>
            </a:r>
          </a:p>
        </p:txBody>
      </p:sp>
      <p:sp>
        <p:nvSpPr>
          <p:cNvPr id="6" name="Subtitle 5"/>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2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420</a:t>
            </a:fld>
            <a:endParaRPr kumimoji="0" lang="en-US" altLang="en-US" sz="1200" b="0" i="0" u="none" strike="noStrike" kern="1200" cap="none" spc="0" normalizeH="0" baseline="0" noProof="0">
              <a:ln>
                <a:noFill/>
              </a:ln>
              <a:solidFill>
                <a:srgbClr val="000000"/>
              </a:solidFill>
              <a:effectLst/>
              <a:uLnTx/>
              <a:uFillTx/>
              <a:latin typeface="Garamond" charset="0"/>
              <a:ea typeface="+mn-ea"/>
              <a:cs typeface="+mn-cs"/>
            </a:endParaRPr>
          </a:p>
        </p:txBody>
      </p:sp>
    </p:spTree>
    <p:extLst>
      <p:ext uri="{BB962C8B-B14F-4D97-AF65-F5344CB8AC3E}">
        <p14:creationId xmlns:p14="http://schemas.microsoft.com/office/powerpoint/2010/main" val="68321858"/>
      </p:ext>
    </p:extLst>
  </p:cSld>
  <p:clrMapOvr>
    <a:masterClrMapping/>
  </p:clrMapOvr>
  <p:transition/>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a:xfrm>
            <a:off x="0" y="228600"/>
            <a:ext cx="9144000" cy="2076450"/>
          </a:xfrm>
          <a:solidFill>
            <a:schemeClr val="tx2">
              <a:lumMod val="75000"/>
            </a:schemeClr>
          </a:solidFill>
        </p:spPr>
        <p:txBody>
          <a:bodyPr/>
          <a:lstStyle/>
          <a:p>
            <a:r>
              <a:rPr lang="en-US" sz="3800" dirty="0">
                <a:solidFill>
                  <a:srgbClr val="FFFFFF"/>
                </a:solidFill>
                <a:latin typeface=""/>
              </a:rPr>
              <a:t>Google Workloads</a:t>
            </a:r>
            <a:br>
              <a:rPr lang="en-US" sz="3800" dirty="0">
                <a:solidFill>
                  <a:srgbClr val="FFFFFF"/>
                </a:solidFill>
                <a:latin typeface=""/>
              </a:rPr>
            </a:br>
            <a:r>
              <a:rPr lang="en-US" sz="3800" dirty="0">
                <a:solidFill>
                  <a:srgbClr val="FFFFFF"/>
                </a:solidFill>
                <a:latin typeface=""/>
              </a:rPr>
              <a:t> for Consumer Devices:</a:t>
            </a:r>
            <a:br>
              <a:rPr lang="en-US" sz="3800" dirty="0">
                <a:solidFill>
                  <a:srgbClr val="FFFFFF"/>
                </a:solidFill>
                <a:latin typeface=""/>
              </a:rPr>
            </a:br>
            <a:r>
              <a:rPr lang="en-US" sz="3800" dirty="0">
                <a:solidFill>
                  <a:srgbClr val="FFFFFF"/>
                </a:solidFill>
                <a:latin typeface=""/>
              </a:rPr>
              <a:t>Mitigating Data Movement Bottlenecks</a:t>
            </a:r>
            <a:endParaRPr lang="en-US" sz="3800" dirty="0">
              <a:solidFill>
                <a:srgbClr val="FFFFFF"/>
              </a:solidFill>
            </a:endParaRPr>
          </a:p>
        </p:txBody>
      </p:sp>
      <p:sp>
        <p:nvSpPr>
          <p:cNvPr id="6" name="Subtitle 5"/>
          <p:cNvSpPr>
            <a:spLocks noGrp="1"/>
          </p:cNvSpPr>
          <p:nvPr>
            <p:ph type="subTitle" idx="1"/>
          </p:nvPr>
        </p:nvSpPr>
        <p:spPr>
          <a:xfrm>
            <a:off x="1371600" y="3156704"/>
            <a:ext cx="6400800" cy="685800"/>
          </a:xfrm>
        </p:spPr>
        <p:txBody>
          <a:bodyPr>
            <a:noAutofit/>
          </a:bodyPr>
          <a:lstStyle/>
          <a:p>
            <a:br>
              <a:rPr lang="en-US" sz="3600" dirty="0">
                <a:solidFill>
                  <a:schemeClr val="tx1">
                    <a:lumMod val="75000"/>
                    <a:lumOff val="25000"/>
                  </a:schemeClr>
                </a:solidFill>
              </a:rPr>
            </a:br>
            <a:br>
              <a:rPr lang="en-US" sz="3600" dirty="0">
                <a:solidFill>
                  <a:schemeClr val="tx1">
                    <a:lumMod val="75000"/>
                    <a:lumOff val="25000"/>
                  </a:schemeClr>
                </a:solidFill>
              </a:rPr>
            </a:br>
            <a:endParaRPr lang="en-US" sz="3600" dirty="0">
              <a:solidFill>
                <a:schemeClr val="tx1">
                  <a:lumMod val="75000"/>
                  <a:lumOff val="25000"/>
                </a:schemeClr>
              </a:solidFill>
            </a:endParaRPr>
          </a:p>
        </p:txBody>
      </p:sp>
      <p:sp>
        <p:nvSpPr>
          <p:cNvPr id="2" name="Rectangle 1"/>
          <p:cNvSpPr/>
          <p:nvPr/>
        </p:nvSpPr>
        <p:spPr>
          <a:xfrm>
            <a:off x="2605141" y="2819400"/>
            <a:ext cx="4024259" cy="584776"/>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800000"/>
                </a:solidFill>
                <a:effectLst/>
                <a:uLnTx/>
                <a:uFillTx/>
                <a:latin typeface="Gill Sans MT"/>
                <a:ea typeface="+mn-ea"/>
                <a:cs typeface="+mn-cs"/>
              </a:rPr>
              <a:t>Amirali Boroumand</a:t>
            </a:r>
          </a:p>
        </p:txBody>
      </p:sp>
      <p:sp>
        <p:nvSpPr>
          <p:cNvPr id="8" name="Rectangle 7"/>
          <p:cNvSpPr/>
          <p:nvPr/>
        </p:nvSpPr>
        <p:spPr>
          <a:xfrm>
            <a:off x="378337" y="3480376"/>
            <a:ext cx="8340745" cy="1200328"/>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Saugata</a:t>
            </a:r>
            <a:r>
              <a:rPr kumimoji="0" lang="en-US"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en-US"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Ghose</a:t>
            </a:r>
            <a:r>
              <a:rPr kumimoji="0" lang="en-US"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Youngsok</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Kim,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Rachata</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Ausavarungnirun</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Eric</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Shiu</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Rahul</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Thakur</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Daehyun</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Kim,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Aki</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Kuusela</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a:t>
            </a:r>
            <a:b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b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Allan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Knies</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Parthasarathy</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Ranganathan</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Onur Mutlu</a:t>
            </a:r>
            <a:endParaRPr kumimoji="0" lang="en-US"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endParaRPr>
          </a:p>
        </p:txBody>
      </p:sp>
      <p:sp>
        <p:nvSpPr>
          <p:cNvPr id="4" name="TextBox 3"/>
          <p:cNvSpPr txBox="1"/>
          <p:nvPr/>
        </p:nvSpPr>
        <p:spPr>
          <a:xfrm>
            <a:off x="-1882588" y="3316941"/>
            <a:ext cx="184666" cy="52322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dirty="0">
              <a:ln>
                <a:noFill/>
              </a:ln>
              <a:solidFill>
                <a:prstClr val="black">
                  <a:lumMod val="75000"/>
                  <a:lumOff val="25000"/>
                </a:prstClr>
              </a:solidFill>
              <a:effectLst/>
              <a:uLnTx/>
              <a:uFillTx/>
              <a:latin typeface="Gill Sans MT"/>
              <a:ea typeface="+mn-ea"/>
              <a:cs typeface="+mn-cs"/>
            </a:endParaRPr>
          </a:p>
        </p:txBody>
      </p:sp>
      <p:pic>
        <p:nvPicPr>
          <p:cNvPr id="13" name="Picture 12"/>
          <p:cNvPicPr>
            <a:picLocks noChangeAspect="1"/>
          </p:cNvPicPr>
          <p:nvPr/>
        </p:nvPicPr>
        <p:blipFill rotWithShape="1">
          <a:blip r:embed="rId2"/>
          <a:srcRect t="27272" b="29091"/>
          <a:stretch/>
        </p:blipFill>
        <p:spPr>
          <a:xfrm>
            <a:off x="506982" y="6050611"/>
            <a:ext cx="1828800" cy="798022"/>
          </a:xfrm>
          <a:prstGeom prst="rect">
            <a:avLst/>
          </a:prstGeom>
        </p:spPr>
      </p:pic>
      <p:pic>
        <p:nvPicPr>
          <p:cNvPr id="14" name="Picture 13"/>
          <p:cNvPicPr>
            <a:picLocks noChangeAspect="1"/>
          </p:cNvPicPr>
          <p:nvPr/>
        </p:nvPicPr>
        <p:blipFill>
          <a:blip r:embed="rId3"/>
          <a:stretch>
            <a:fillRect/>
          </a:stretch>
        </p:blipFill>
        <p:spPr>
          <a:xfrm>
            <a:off x="6981825" y="4724400"/>
            <a:ext cx="1682084" cy="1657706"/>
          </a:xfrm>
          <a:prstGeom prst="rect">
            <a:avLst/>
          </a:prstGeom>
        </p:spPr>
      </p:pic>
      <p:pic>
        <p:nvPicPr>
          <p:cNvPr id="15" name="Picture 14"/>
          <p:cNvPicPr>
            <a:picLocks noChangeAspect="1"/>
          </p:cNvPicPr>
          <p:nvPr/>
        </p:nvPicPr>
        <p:blipFill rotWithShape="1">
          <a:blip r:embed="rId4"/>
          <a:srcRect t="30096" b="30046"/>
          <a:stretch/>
        </p:blipFill>
        <p:spPr>
          <a:xfrm>
            <a:off x="6632242" y="6179521"/>
            <a:ext cx="2381250" cy="533400"/>
          </a:xfrm>
          <a:prstGeom prst="rect">
            <a:avLst/>
          </a:prstGeom>
        </p:spPr>
      </p:pic>
      <p:pic>
        <p:nvPicPr>
          <p:cNvPr id="16" name="Picture 15" descr="safari.png"/>
          <p:cNvPicPr>
            <a:picLocks noChangeAspect="1"/>
          </p:cNvPicPr>
          <p:nvPr/>
        </p:nvPicPr>
        <p:blipFill rotWithShape="1">
          <a:blip r:embed="rId5" cstate="print"/>
          <a:srcRect r="1519"/>
          <a:stretch/>
        </p:blipFill>
        <p:spPr>
          <a:xfrm>
            <a:off x="476188" y="5294713"/>
            <a:ext cx="1890388" cy="555400"/>
          </a:xfrm>
          <a:prstGeom prst="rect">
            <a:avLst/>
          </a:prstGeom>
        </p:spPr>
      </p:pic>
      <p:pic>
        <p:nvPicPr>
          <p:cNvPr id="17" name="Picture 16"/>
          <p:cNvPicPr>
            <a:picLocks noChangeAspect="1"/>
          </p:cNvPicPr>
          <p:nvPr/>
        </p:nvPicPr>
        <p:blipFill>
          <a:blip r:embed="rId6"/>
          <a:stretch>
            <a:fillRect/>
          </a:stretch>
        </p:blipFill>
        <p:spPr>
          <a:xfrm>
            <a:off x="3015517" y="5030786"/>
            <a:ext cx="3112967" cy="1124128"/>
          </a:xfrm>
          <a:prstGeom prst="rect">
            <a:avLst/>
          </a:prstGeom>
        </p:spPr>
      </p:pic>
      <p:pic>
        <p:nvPicPr>
          <p:cNvPr id="18" name="Picture 17"/>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697887" y="6045295"/>
            <a:ext cx="1748226" cy="801853"/>
          </a:xfrm>
          <a:prstGeom prst="rect">
            <a:avLst/>
          </a:prstGeom>
        </p:spPr>
      </p:pic>
    </p:spTree>
    <p:extLst>
      <p:ext uri="{BB962C8B-B14F-4D97-AF65-F5344CB8AC3E}">
        <p14:creationId xmlns:p14="http://schemas.microsoft.com/office/powerpoint/2010/main" val="813028568"/>
      </p:ext>
    </p:extLst>
  </p:cSld>
  <p:clrMapOvr>
    <a:masterClrMapping/>
  </p:clrMapOvr>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latin typeface="Gill Sans MT"/>
                <a:cs typeface="Gill Sans MT"/>
              </a:rPr>
              <a:t>Consumer Devices</a:t>
            </a:r>
          </a:p>
        </p:txBody>
      </p:sp>
      <p:sp>
        <p:nvSpPr>
          <p:cNvPr id="3" name="Content Placeholder 2"/>
          <p:cNvSpPr>
            <a:spLocks noGrp="1"/>
          </p:cNvSpPr>
          <p:nvPr>
            <p:ph idx="1"/>
          </p:nvPr>
        </p:nvSpPr>
        <p:spPr>
          <a:xfrm>
            <a:off x="152400" y="1066800"/>
            <a:ext cx="8839200" cy="5638800"/>
          </a:xfrm>
        </p:spPr>
        <p:txBody>
          <a:bodyPr>
            <a:normAutofit/>
          </a:bodyPr>
          <a:lstStyle/>
          <a:p>
            <a:endParaRPr lang="en-US" sz="2600" dirty="0">
              <a:solidFill>
                <a:schemeClr val="tx2"/>
              </a:solidFill>
              <a:latin typeface="Gill Sans MT"/>
              <a:cs typeface="Gill Sans MT"/>
            </a:endParaRPr>
          </a:p>
          <a:p>
            <a:endParaRPr lang="en-US" sz="2600" dirty="0">
              <a:solidFill>
                <a:schemeClr val="tx2"/>
              </a:solidFill>
              <a:latin typeface="Gill Sans MT"/>
              <a:cs typeface="Gill Sans MT"/>
            </a:endParaRPr>
          </a:p>
          <a:p>
            <a:endParaRPr lang="en-US" sz="2600" dirty="0">
              <a:solidFill>
                <a:schemeClr val="tx2"/>
              </a:solidFill>
              <a:latin typeface="Gill Sans MT"/>
              <a:cs typeface="Gill Sans MT"/>
            </a:endParaRPr>
          </a:p>
          <a:p>
            <a:endParaRPr lang="en-US" sz="2600" dirty="0">
              <a:solidFill>
                <a:schemeClr val="tx2"/>
              </a:solidFill>
              <a:latin typeface="Gill Sans MT"/>
              <a:cs typeface="Gill Sans MT"/>
            </a:endParaRPr>
          </a:p>
          <a:p>
            <a:endParaRPr lang="en-US" sz="2600" dirty="0">
              <a:solidFill>
                <a:schemeClr val="tx2"/>
              </a:solidFill>
              <a:latin typeface="Gill Sans MT"/>
              <a:cs typeface="Gill Sans MT"/>
            </a:endParaRPr>
          </a:p>
          <a:p>
            <a:endParaRPr lang="en-US" sz="2600" dirty="0">
              <a:solidFill>
                <a:schemeClr val="tx2"/>
              </a:solidFill>
              <a:latin typeface="Gill Sans MT"/>
              <a:cs typeface="Gill Sans MT"/>
            </a:endParaRPr>
          </a:p>
          <a:p>
            <a:pPr lvl="1"/>
            <a:endParaRPr lang="en-US" sz="2000" dirty="0">
              <a:solidFill>
                <a:srgbClr val="595959"/>
              </a:solidFill>
              <a:latin typeface="Gill Sans MT"/>
              <a:cs typeface="Gill Sans MT"/>
            </a:endParaRPr>
          </a:p>
          <a:p>
            <a:pPr lvl="1"/>
            <a:endParaRPr lang="en-US" sz="2400" dirty="0">
              <a:solidFill>
                <a:schemeClr val="tx2"/>
              </a:solidFill>
              <a:latin typeface="Gill Sans MT"/>
              <a:cs typeface="Gill Sans MT"/>
            </a:endParaRPr>
          </a:p>
          <a:p>
            <a:pPr marL="342900" lvl="1" indent="-342900">
              <a:buFont typeface="Arial" pitchFamily="34" charset="0"/>
              <a:buChar char="•"/>
            </a:pPr>
            <a:endParaRPr lang="en-US" sz="2400" u="sng" dirty="0">
              <a:solidFill>
                <a:schemeClr val="tx2"/>
              </a:solidFill>
              <a:latin typeface="Gill Sans MT"/>
              <a:cs typeface="Gill Sans MT"/>
            </a:endParaRPr>
          </a:p>
          <a:p>
            <a:pPr lvl="1"/>
            <a:endParaRPr lang="en-US" sz="2000" dirty="0">
              <a:solidFill>
                <a:srgbClr val="595959"/>
              </a:solidFill>
              <a:latin typeface="Gill Sans MT"/>
              <a:cs typeface="Gill Sans MT"/>
            </a:endParaRPr>
          </a:p>
          <a:p>
            <a:endParaRPr lang="en-US" dirty="0">
              <a:latin typeface="Gill Sans MT"/>
              <a:cs typeface="Gill Sans MT"/>
            </a:endParaRP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A2D8F13-174C-467F-9D40-7DDEF70CAB8C}" type="slidenum">
              <a:rPr kumimoji="0" lang="en-US" sz="2400" b="1" i="0" u="none" strike="noStrike" kern="1200" cap="none" spc="0" normalizeH="0" baseline="0" noProof="0" smtClean="0">
                <a:ln>
                  <a:noFill/>
                </a:ln>
                <a:solidFill>
                  <a:srgbClr val="0070C0"/>
                </a:solidFill>
                <a:effectLst/>
                <a:uLnTx/>
                <a:uFillTx/>
                <a:latin typeface="Gill Sans MT"/>
                <a:ea typeface="+mn-ea"/>
                <a:cs typeface="Gill Sans MT"/>
              </a:rPr>
              <a:pPr marL="0" marR="0" lvl="0" indent="0" algn="r" defTabSz="914400" rtl="0" eaLnBrk="1" fontAlgn="auto" latinLnBrk="0" hangingPunct="1">
                <a:lnSpc>
                  <a:spcPct val="100000"/>
                </a:lnSpc>
                <a:spcBef>
                  <a:spcPts val="0"/>
                </a:spcBef>
                <a:spcAft>
                  <a:spcPts val="0"/>
                </a:spcAft>
                <a:buClrTx/>
                <a:buSzTx/>
                <a:buFontTx/>
                <a:buNone/>
                <a:tabLst/>
                <a:defRPr/>
              </a:pPr>
              <a:t>422</a:t>
            </a:fld>
            <a:endParaRPr kumimoji="0" lang="en-US" sz="2400" b="1" i="0" u="none" strike="noStrike" kern="1200" cap="none" spc="0" normalizeH="0" baseline="0" noProof="0">
              <a:ln>
                <a:noFill/>
              </a:ln>
              <a:solidFill>
                <a:srgbClr val="0070C0"/>
              </a:solidFill>
              <a:effectLst/>
              <a:uLnTx/>
              <a:uFillTx/>
              <a:latin typeface="Gill Sans MT"/>
              <a:ea typeface="+mn-ea"/>
              <a:cs typeface="Gill Sans MT"/>
            </a:endParaRP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5" name="Rectangle 4"/>
          <p:cNvSpPr/>
          <p:nvPr/>
        </p:nvSpPr>
        <p:spPr>
          <a:xfrm>
            <a:off x="533400" y="3124200"/>
            <a:ext cx="8077200" cy="646331"/>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1F497D"/>
                </a:solidFill>
                <a:effectLst/>
                <a:uLnTx/>
                <a:uFillTx/>
                <a:latin typeface="Gill Sans MT"/>
                <a:ea typeface="+mn-ea"/>
                <a:cs typeface="Gill Sans MT"/>
              </a:rPr>
              <a:t>Consumer devices are everywhere!</a:t>
            </a:r>
          </a:p>
        </p:txBody>
      </p:sp>
      <p:pic>
        <p:nvPicPr>
          <p:cNvPr id="11" name="Picture 10"/>
          <p:cNvPicPr>
            <a:picLocks noChangeAspect="1"/>
          </p:cNvPicPr>
          <p:nvPr/>
        </p:nvPicPr>
        <p:blipFill>
          <a:blip r:embed="rId4"/>
          <a:stretch>
            <a:fillRect/>
          </a:stretch>
        </p:blipFill>
        <p:spPr>
          <a:xfrm>
            <a:off x="1295400" y="1143000"/>
            <a:ext cx="2861107" cy="1938169"/>
          </a:xfrm>
          <a:prstGeom prst="rect">
            <a:avLst/>
          </a:prstGeom>
        </p:spPr>
      </p:pic>
      <p:pic>
        <p:nvPicPr>
          <p:cNvPr id="14" name="Picture 13"/>
          <p:cNvPicPr>
            <a:picLocks noChangeAspect="1"/>
          </p:cNvPicPr>
          <p:nvPr/>
        </p:nvPicPr>
        <p:blipFill>
          <a:blip r:embed="rId5"/>
          <a:stretch>
            <a:fillRect/>
          </a:stretch>
        </p:blipFill>
        <p:spPr>
          <a:xfrm>
            <a:off x="4222961" y="1066800"/>
            <a:ext cx="1457546" cy="1945899"/>
          </a:xfrm>
          <a:prstGeom prst="rect">
            <a:avLst/>
          </a:prstGeom>
        </p:spPr>
      </p:pic>
      <p:pic>
        <p:nvPicPr>
          <p:cNvPr id="15" name="Picture 14"/>
          <p:cNvPicPr>
            <a:picLocks noChangeAspect="1"/>
          </p:cNvPicPr>
          <p:nvPr/>
        </p:nvPicPr>
        <p:blipFill>
          <a:blip r:embed="rId6"/>
          <a:stretch>
            <a:fillRect/>
          </a:stretch>
        </p:blipFill>
        <p:spPr>
          <a:xfrm>
            <a:off x="6061507" y="1676204"/>
            <a:ext cx="1295596" cy="1295596"/>
          </a:xfrm>
          <a:prstGeom prst="rect">
            <a:avLst/>
          </a:prstGeom>
        </p:spPr>
      </p:pic>
      <p:pic>
        <p:nvPicPr>
          <p:cNvPr id="10" name="Picture 9"/>
          <p:cNvPicPr>
            <a:picLocks noChangeAspect="1"/>
          </p:cNvPicPr>
          <p:nvPr/>
        </p:nvPicPr>
        <p:blipFill>
          <a:blip r:embed="rId7"/>
          <a:stretch>
            <a:fillRect/>
          </a:stretch>
        </p:blipFill>
        <p:spPr>
          <a:xfrm>
            <a:off x="2438400" y="5223510"/>
            <a:ext cx="4581769" cy="1786890"/>
          </a:xfrm>
          <a:prstGeom prst="rect">
            <a:avLst/>
          </a:prstGeom>
        </p:spPr>
      </p:pic>
      <p:sp>
        <p:nvSpPr>
          <p:cNvPr id="13" name="Rectangle 12"/>
          <p:cNvSpPr/>
          <p:nvPr/>
        </p:nvSpPr>
        <p:spPr>
          <a:xfrm>
            <a:off x="0" y="3905071"/>
            <a:ext cx="9144000" cy="1200329"/>
          </a:xfrm>
          <a:prstGeom prst="rect">
            <a:avLst/>
          </a:prstGeom>
          <a:solidFill>
            <a:srgbClr val="800000"/>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Gill Sans MT"/>
                <a:ea typeface="+mn-ea"/>
                <a:cs typeface="+mn-cs"/>
              </a:rPr>
              <a:t>Energy consumption is</a:t>
            </a:r>
            <a:br>
              <a:rPr kumimoji="0" lang="en-US" sz="3600" b="1" i="0" u="none" strike="noStrike" kern="1200" cap="none" spc="0" normalizeH="0" baseline="0" noProof="0" dirty="0">
                <a:ln>
                  <a:noFill/>
                </a:ln>
                <a:solidFill>
                  <a:srgbClr val="FFFFFF"/>
                </a:solidFill>
                <a:effectLst/>
                <a:uLnTx/>
                <a:uFillTx/>
                <a:latin typeface="Gill Sans MT"/>
                <a:ea typeface="+mn-ea"/>
                <a:cs typeface="+mn-cs"/>
              </a:rPr>
            </a:br>
            <a:r>
              <a:rPr kumimoji="0" lang="en-US" sz="3600" b="1" i="0" u="none" strike="noStrike" kern="1200" cap="none" spc="0" normalizeH="0" baseline="0" noProof="0" dirty="0">
                <a:ln>
                  <a:noFill/>
                </a:ln>
                <a:solidFill>
                  <a:srgbClr val="FFFFFF"/>
                </a:solidFill>
                <a:effectLst/>
                <a:uLnTx/>
                <a:uFillTx/>
                <a:latin typeface="Gill Sans MT"/>
                <a:ea typeface="+mn-ea"/>
                <a:cs typeface="+mn-cs"/>
              </a:rPr>
              <a:t> a first-class concern in consumer devices</a:t>
            </a:r>
          </a:p>
        </p:txBody>
      </p:sp>
    </p:spTree>
    <p:extLst>
      <p:ext uri="{BB962C8B-B14F-4D97-AF65-F5344CB8AC3E}">
        <p14:creationId xmlns:p14="http://schemas.microsoft.com/office/powerpoint/2010/main" val="8327678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par>
                                <p:cTn id="8" presetID="10" presetClass="entr" presetSubtype="0" fill="hold"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fade">
                                      <p:cBhvr>
                                        <p:cTn id="10" dur="500"/>
                                        <p:tgtEl>
                                          <p:spTgt spid="14"/>
                                        </p:tgtEl>
                                      </p:cBhvr>
                                    </p:animEffect>
                                  </p:childTnLst>
                                </p:cTn>
                              </p:par>
                              <p:par>
                                <p:cTn id="11" presetID="10" presetClass="entr" presetSubtype="0" fill="hold" nodeType="with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fade">
                                      <p:cBhvr>
                                        <p:cTn id="13" dur="500"/>
                                        <p:tgtEl>
                                          <p:spTgt spid="15"/>
                                        </p:tgtEl>
                                      </p:cBhvr>
                                    </p:animEffect>
                                  </p:child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fade">
                                      <p:cBhvr>
                                        <p:cTn id="22" dur="500"/>
                                        <p:tgtEl>
                                          <p:spTgt spid="10"/>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fade">
                                      <p:cBhvr>
                                        <p:cTn id="2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3" grpId="0" animBg="1"/>
    </p:bldLst>
  </p:timing>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6200" y="0"/>
            <a:ext cx="10210800" cy="914400"/>
          </a:xfrm>
        </p:spPr>
        <p:txBody>
          <a:bodyPr/>
          <a:lstStyle/>
          <a:p>
            <a:r>
              <a:rPr lang="en-US" sz="3700" dirty="0"/>
              <a:t>Popular Google Consumer Workloads</a:t>
            </a:r>
          </a:p>
        </p:txBody>
      </p:sp>
      <p:sp>
        <p:nvSpPr>
          <p:cNvPr id="3" name="Content Placeholder 2"/>
          <p:cNvSpPr>
            <a:spLocks noGrp="1"/>
          </p:cNvSpPr>
          <p:nvPr>
            <p:ph idx="1"/>
          </p:nvPr>
        </p:nvSpPr>
        <p:spPr>
          <a:xfrm>
            <a:off x="152400" y="1066800"/>
            <a:ext cx="8839200" cy="5638800"/>
          </a:xfrm>
        </p:spPr>
        <p:txBody>
          <a:bodyPr>
            <a:normAutofit/>
          </a:bodyPr>
          <a:lstStyle/>
          <a:p>
            <a:pPr lvl="1"/>
            <a:endParaRPr lang="en-US" sz="2000" dirty="0">
              <a:solidFill>
                <a:srgbClr val="595959"/>
              </a:solidFill>
            </a:endParaRPr>
          </a:p>
          <a:p>
            <a:pPr lvl="1"/>
            <a:endParaRPr lang="en-US" sz="2400" dirty="0">
              <a:solidFill>
                <a:schemeClr val="tx2"/>
              </a:solidFill>
            </a:endParaRPr>
          </a:p>
          <a:p>
            <a:pPr marL="342900" lvl="1" indent="-342900">
              <a:buFont typeface="Arial" pitchFamily="34" charset="0"/>
              <a:buChar char="•"/>
            </a:pPr>
            <a:endParaRPr lang="en-US" sz="2400" u="sng" dirty="0">
              <a:solidFill>
                <a:schemeClr val="tx2"/>
              </a:solidFill>
            </a:endParaRPr>
          </a:p>
          <a:p>
            <a:pPr lvl="1"/>
            <a:endParaRPr lang="en-US" sz="2000" dirty="0">
              <a:solidFill>
                <a:srgbClr val="595959"/>
              </a:solidFill>
            </a:endParaRPr>
          </a:p>
          <a:p>
            <a:endParaRPr lang="en-US"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A2D8F13-174C-467F-9D40-7DDEF70CAB8C}" type="slidenum">
              <a:rPr kumimoji="0" lang="en-US" sz="2400" b="1" i="0" u="none" strike="noStrike" kern="1200" cap="none" spc="0" normalizeH="0" baseline="0" noProof="0" smtClean="0">
                <a:ln>
                  <a:noFill/>
                </a:ln>
                <a:solidFill>
                  <a:srgbClr val="0070C0"/>
                </a:solidFill>
                <a:effectLst/>
                <a:uLnTx/>
                <a:uFillTx/>
                <a:latin typeface="Gill Sans M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423</a:t>
            </a:fld>
            <a:endParaRPr kumimoji="0" lang="en-US" sz="2400" b="1" i="0" u="none" strike="noStrike" kern="1200" cap="none" spc="0" normalizeH="0" baseline="0" noProof="0">
              <a:ln>
                <a:noFill/>
              </a:ln>
              <a:solidFill>
                <a:srgbClr val="0070C0"/>
              </a:solidFill>
              <a:effectLst/>
              <a:uLnTx/>
              <a:uFillTx/>
              <a:latin typeface="Gill Sans MT"/>
              <a:ea typeface="+mn-ea"/>
              <a:cs typeface="+mn-cs"/>
            </a:endParaRP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5" name="Rectangle 4"/>
          <p:cNvSpPr/>
          <p:nvPr/>
        </p:nvSpPr>
        <p:spPr>
          <a:xfrm>
            <a:off x="533400" y="2433935"/>
            <a:ext cx="3124200" cy="584776"/>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Gill Sans MT"/>
                <a:ea typeface="+mn-ea"/>
                <a:cs typeface="+mn-cs"/>
              </a:rPr>
              <a:t>Chrome</a:t>
            </a:r>
            <a:endParaRPr kumimoji="0" lang="en-US" sz="2800" b="1" i="0" u="none" strike="noStrike" kern="1200" cap="none" spc="0" normalizeH="0" baseline="0" noProof="0" dirty="0">
              <a:ln>
                <a:noFill/>
              </a:ln>
              <a:solidFill>
                <a:prstClr val="black"/>
              </a:solidFill>
              <a:effectLst/>
              <a:uLnTx/>
              <a:uFillTx/>
              <a:latin typeface="Gill Sans MT"/>
              <a:ea typeface="+mn-ea"/>
              <a:cs typeface="+mn-cs"/>
            </a:endParaRPr>
          </a:p>
        </p:txBody>
      </p:sp>
      <p:sp>
        <p:nvSpPr>
          <p:cNvPr id="9" name="TextBox 8"/>
          <p:cNvSpPr txBox="1"/>
          <p:nvPr/>
        </p:nvSpPr>
        <p:spPr>
          <a:xfrm>
            <a:off x="381000" y="2967335"/>
            <a:ext cx="3886200" cy="461665"/>
          </a:xfrm>
          <a:prstGeom prst="rect">
            <a:avLst/>
          </a:prstGeom>
          <a:noFill/>
        </p:spPr>
        <p:txBody>
          <a:bodyPr wrap="square" rtlCol="0">
            <a:spAutoFit/>
          </a:bodyPr>
          <a:lstStyle/>
          <a:p>
            <a:pPr marL="0" marR="0" lvl="2"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Google’s web browser</a:t>
            </a:r>
            <a:endParaRPr kumimoji="0" lang="en-US" sz="2400" b="1" i="0" u="none" strike="noStrike" kern="1200" cap="none" spc="0" normalizeH="0" baseline="0" noProof="0" dirty="0">
              <a:ln>
                <a:noFill/>
              </a:ln>
              <a:solidFill>
                <a:srgbClr val="0000FF"/>
              </a:solidFill>
              <a:effectLst/>
              <a:uLnTx/>
              <a:uFillTx/>
              <a:latin typeface="Gill Sans MT"/>
              <a:ea typeface="+mn-ea"/>
              <a:cs typeface="+mn-cs"/>
            </a:endParaRPr>
          </a:p>
        </p:txBody>
      </p:sp>
      <p:sp>
        <p:nvSpPr>
          <p:cNvPr id="11" name="TextBox 10"/>
          <p:cNvSpPr txBox="1"/>
          <p:nvPr/>
        </p:nvSpPr>
        <p:spPr>
          <a:xfrm>
            <a:off x="4267200" y="2463224"/>
            <a:ext cx="4267200" cy="58477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srgbClr val="000000"/>
                </a:solidFill>
                <a:effectLst/>
                <a:uLnTx/>
                <a:uFillTx/>
                <a:latin typeface="Gill Sans MT"/>
                <a:ea typeface="+mn-ea"/>
                <a:cs typeface="+mn-cs"/>
              </a:rPr>
              <a:t>TensorFlow</a:t>
            </a:r>
            <a:r>
              <a:rPr kumimoji="0" lang="en-US" sz="3200" b="1" i="0" u="none" strike="noStrike" kern="1200" cap="none" spc="0" normalizeH="0" baseline="0" noProof="0" dirty="0">
                <a:ln>
                  <a:noFill/>
                </a:ln>
                <a:solidFill>
                  <a:srgbClr val="000000"/>
                </a:solidFill>
                <a:effectLst/>
                <a:uLnTx/>
                <a:uFillTx/>
                <a:latin typeface="Gill Sans MT"/>
                <a:ea typeface="+mn-ea"/>
                <a:cs typeface="+mn-cs"/>
              </a:rPr>
              <a:t> Mobile</a:t>
            </a:r>
            <a:endParaRPr kumimoji="0" lang="en-US" sz="2600" b="1" i="0" u="none" strike="noStrike" kern="1200" cap="none" spc="0" normalizeH="0" baseline="0" noProof="0" dirty="0">
              <a:ln>
                <a:noFill/>
              </a:ln>
              <a:solidFill>
                <a:srgbClr val="000000"/>
              </a:solidFill>
              <a:effectLst/>
              <a:uLnTx/>
              <a:uFillTx/>
              <a:latin typeface="Gill Sans MT"/>
              <a:ea typeface="+mn-ea"/>
              <a:cs typeface="+mn-cs"/>
            </a:endParaRPr>
          </a:p>
        </p:txBody>
      </p:sp>
      <p:sp>
        <p:nvSpPr>
          <p:cNvPr id="12" name="TextBox 11"/>
          <p:cNvSpPr txBox="1"/>
          <p:nvPr/>
        </p:nvSpPr>
        <p:spPr>
          <a:xfrm>
            <a:off x="3810000" y="2979003"/>
            <a:ext cx="5257800"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Google’s machine learning framework</a:t>
            </a:r>
            <a:endParaRPr kumimoji="0" lang="en-US" sz="2400" b="0" i="0" u="none" strike="noStrike" kern="1200" cap="none" spc="0" normalizeH="0" baseline="0" noProof="0" dirty="0">
              <a:ln>
                <a:noFill/>
              </a:ln>
              <a:solidFill>
                <a:srgbClr val="595959"/>
              </a:solidFill>
              <a:effectLst/>
              <a:uLnTx/>
              <a:uFillTx/>
              <a:latin typeface="Gill Sans MT"/>
              <a:ea typeface="+mn-ea"/>
              <a:cs typeface="+mn-cs"/>
            </a:endParaRPr>
          </a:p>
        </p:txBody>
      </p:sp>
      <p:sp>
        <p:nvSpPr>
          <p:cNvPr id="16" name="Rectangle 15"/>
          <p:cNvSpPr/>
          <p:nvPr/>
        </p:nvSpPr>
        <p:spPr>
          <a:xfrm>
            <a:off x="-76200" y="5334000"/>
            <a:ext cx="4114800" cy="584776"/>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Gill Sans MT"/>
                <a:ea typeface="+mn-ea"/>
                <a:cs typeface="+mn-cs"/>
              </a:rPr>
              <a:t>Video Playback</a:t>
            </a:r>
          </a:p>
        </p:txBody>
      </p:sp>
      <p:sp>
        <p:nvSpPr>
          <p:cNvPr id="17" name="TextBox 16"/>
          <p:cNvSpPr txBox="1"/>
          <p:nvPr/>
        </p:nvSpPr>
        <p:spPr>
          <a:xfrm>
            <a:off x="127000" y="5943600"/>
            <a:ext cx="4292600"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Google’s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video codec</a:t>
            </a:r>
            <a:r>
              <a:rPr kumimoji="0" lang="en-US" sz="2400" b="1" i="0" u="none" strike="noStrike" kern="1200" cap="none" spc="0" normalizeH="0" baseline="0" noProof="0" dirty="0">
                <a:ln>
                  <a:noFill/>
                </a:ln>
                <a:solidFill>
                  <a:srgbClr val="595959"/>
                </a:solidFill>
                <a:effectLst/>
                <a:uLnTx/>
                <a:uFillTx/>
                <a:latin typeface="Gill Sans MT"/>
                <a:ea typeface="+mn-ea"/>
                <a:cs typeface="+mn-cs"/>
              </a:rPr>
              <a:t> </a:t>
            </a:r>
            <a:br>
              <a:rPr kumimoji="0" lang="en-US" sz="2400" b="1" i="0" u="none" strike="noStrike" kern="1200" cap="none" spc="0" normalizeH="0" baseline="0" noProof="0" dirty="0">
                <a:ln>
                  <a:noFill/>
                </a:ln>
                <a:solidFill>
                  <a:srgbClr val="595959"/>
                </a:solidFill>
                <a:effectLst/>
                <a:uLnTx/>
                <a:uFillTx/>
                <a:latin typeface="Gill Sans MT"/>
                <a:ea typeface="+mn-ea"/>
                <a:cs typeface="+mn-cs"/>
              </a:rPr>
            </a:br>
            <a:endParaRPr kumimoji="0" lang="en-US" sz="2400" b="1" i="0" u="none" strike="noStrike" kern="1200" cap="none" spc="0" normalizeH="0" baseline="0" noProof="0" dirty="0">
              <a:ln>
                <a:noFill/>
              </a:ln>
              <a:solidFill>
                <a:srgbClr val="0000FF"/>
              </a:solidFill>
              <a:effectLst/>
              <a:uLnTx/>
              <a:uFillTx/>
              <a:latin typeface="Gill Sans MT"/>
              <a:ea typeface="+mn-ea"/>
              <a:cs typeface="+mn-cs"/>
            </a:endParaRPr>
          </a:p>
        </p:txBody>
      </p:sp>
      <p:pic>
        <p:nvPicPr>
          <p:cNvPr id="13" name="Picture 12"/>
          <p:cNvPicPr>
            <a:picLocks noChangeAspect="1"/>
          </p:cNvPicPr>
          <p:nvPr/>
        </p:nvPicPr>
        <p:blipFill>
          <a:blip r:embed="rId4"/>
          <a:stretch>
            <a:fillRect/>
          </a:stretch>
        </p:blipFill>
        <p:spPr>
          <a:xfrm>
            <a:off x="1752600" y="1290935"/>
            <a:ext cx="1066800" cy="1066800"/>
          </a:xfrm>
          <a:prstGeom prst="rect">
            <a:avLst/>
          </a:prstGeom>
        </p:spPr>
      </p:pic>
      <p:pic>
        <p:nvPicPr>
          <p:cNvPr id="14" name="Picture 13"/>
          <p:cNvPicPr>
            <a:picLocks noChangeAspect="1"/>
          </p:cNvPicPr>
          <p:nvPr/>
        </p:nvPicPr>
        <p:blipFill>
          <a:blip r:embed="rId5"/>
          <a:stretch>
            <a:fillRect/>
          </a:stretch>
        </p:blipFill>
        <p:spPr>
          <a:xfrm>
            <a:off x="5791200" y="1205370"/>
            <a:ext cx="1081655" cy="1156830"/>
          </a:xfrm>
          <a:prstGeom prst="rect">
            <a:avLst/>
          </a:prstGeom>
        </p:spPr>
      </p:pic>
      <p:sp>
        <p:nvSpPr>
          <p:cNvPr id="19" name="Rectangle 18"/>
          <p:cNvSpPr/>
          <p:nvPr/>
        </p:nvSpPr>
        <p:spPr>
          <a:xfrm>
            <a:off x="6096000" y="3769051"/>
            <a:ext cx="3505200" cy="492443"/>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endParaRPr kumimoji="0" lang="en-US" sz="2600" b="1" i="0" u="none" strike="noStrike" kern="1200" cap="none" spc="0" normalizeH="0" baseline="0" noProof="0" dirty="0">
              <a:ln>
                <a:noFill/>
              </a:ln>
              <a:solidFill>
                <a:srgbClr val="000000"/>
              </a:solidFill>
              <a:effectLst/>
              <a:uLnTx/>
              <a:uFillTx/>
              <a:latin typeface="Gill Sans MT"/>
              <a:ea typeface="+mn-ea"/>
              <a:cs typeface="+mn-cs"/>
            </a:endParaRPr>
          </a:p>
        </p:txBody>
      </p:sp>
      <p:grpSp>
        <p:nvGrpSpPr>
          <p:cNvPr id="10" name="Group 9"/>
          <p:cNvGrpSpPr/>
          <p:nvPr/>
        </p:nvGrpSpPr>
        <p:grpSpPr>
          <a:xfrm>
            <a:off x="1371600" y="4191000"/>
            <a:ext cx="1600200" cy="1219200"/>
            <a:chOff x="5867400" y="2936553"/>
            <a:chExt cx="2057400" cy="1447800"/>
          </a:xfrm>
        </p:grpSpPr>
        <p:pic>
          <p:nvPicPr>
            <p:cNvPr id="31" name="Picture 30"/>
            <p:cNvPicPr>
              <a:picLocks noChangeAspect="1"/>
            </p:cNvPicPr>
            <p:nvPr/>
          </p:nvPicPr>
          <p:blipFill>
            <a:blip r:embed="rId6"/>
            <a:stretch>
              <a:fillRect/>
            </a:stretch>
          </p:blipFill>
          <p:spPr>
            <a:xfrm>
              <a:off x="6096000" y="3927153"/>
              <a:ext cx="431470" cy="457200"/>
            </a:xfrm>
            <a:prstGeom prst="rect">
              <a:avLst/>
            </a:prstGeom>
          </p:spPr>
        </p:pic>
        <p:pic>
          <p:nvPicPr>
            <p:cNvPr id="24" name="Picture 23"/>
            <p:cNvPicPr>
              <a:picLocks noChangeAspect="1"/>
            </p:cNvPicPr>
            <p:nvPr/>
          </p:nvPicPr>
          <p:blipFill>
            <a:blip r:embed="rId7"/>
            <a:stretch>
              <a:fillRect/>
            </a:stretch>
          </p:blipFill>
          <p:spPr>
            <a:xfrm>
              <a:off x="6553200" y="3984544"/>
              <a:ext cx="1295400" cy="325214"/>
            </a:xfrm>
            <a:prstGeom prst="rect">
              <a:avLst/>
            </a:prstGeom>
          </p:spPr>
        </p:pic>
        <p:pic>
          <p:nvPicPr>
            <p:cNvPr id="8" name="Picture 7"/>
            <p:cNvPicPr>
              <a:picLocks noChangeAspect="1"/>
            </p:cNvPicPr>
            <p:nvPr/>
          </p:nvPicPr>
          <p:blipFill>
            <a:blip r:embed="rId8"/>
            <a:stretch>
              <a:fillRect/>
            </a:stretch>
          </p:blipFill>
          <p:spPr>
            <a:xfrm>
              <a:off x="5867400" y="2936553"/>
              <a:ext cx="2057400" cy="935088"/>
            </a:xfrm>
            <a:prstGeom prst="rect">
              <a:avLst/>
            </a:prstGeom>
          </p:spPr>
        </p:pic>
      </p:grpSp>
      <p:grpSp>
        <p:nvGrpSpPr>
          <p:cNvPr id="25" name="Group 24"/>
          <p:cNvGrpSpPr/>
          <p:nvPr/>
        </p:nvGrpSpPr>
        <p:grpSpPr>
          <a:xfrm>
            <a:off x="5638800" y="4234696"/>
            <a:ext cx="1676400" cy="1219200"/>
            <a:chOff x="5867400" y="2936553"/>
            <a:chExt cx="2057400" cy="1447800"/>
          </a:xfrm>
        </p:grpSpPr>
        <p:pic>
          <p:nvPicPr>
            <p:cNvPr id="26" name="Picture 25"/>
            <p:cNvPicPr>
              <a:picLocks noChangeAspect="1"/>
            </p:cNvPicPr>
            <p:nvPr/>
          </p:nvPicPr>
          <p:blipFill>
            <a:blip r:embed="rId6"/>
            <a:stretch>
              <a:fillRect/>
            </a:stretch>
          </p:blipFill>
          <p:spPr>
            <a:xfrm>
              <a:off x="6096000" y="3927153"/>
              <a:ext cx="431470" cy="457200"/>
            </a:xfrm>
            <a:prstGeom prst="rect">
              <a:avLst/>
            </a:prstGeom>
          </p:spPr>
        </p:pic>
        <p:pic>
          <p:nvPicPr>
            <p:cNvPr id="27" name="Picture 26"/>
            <p:cNvPicPr>
              <a:picLocks noChangeAspect="1"/>
            </p:cNvPicPr>
            <p:nvPr/>
          </p:nvPicPr>
          <p:blipFill>
            <a:blip r:embed="rId7"/>
            <a:stretch>
              <a:fillRect/>
            </a:stretch>
          </p:blipFill>
          <p:spPr>
            <a:xfrm>
              <a:off x="6553200" y="3984544"/>
              <a:ext cx="1295400" cy="325214"/>
            </a:xfrm>
            <a:prstGeom prst="rect">
              <a:avLst/>
            </a:prstGeom>
          </p:spPr>
        </p:pic>
        <p:pic>
          <p:nvPicPr>
            <p:cNvPr id="28" name="Picture 27"/>
            <p:cNvPicPr>
              <a:picLocks noChangeAspect="1"/>
            </p:cNvPicPr>
            <p:nvPr/>
          </p:nvPicPr>
          <p:blipFill>
            <a:blip r:embed="rId8"/>
            <a:stretch>
              <a:fillRect/>
            </a:stretch>
          </p:blipFill>
          <p:spPr>
            <a:xfrm>
              <a:off x="5867400" y="2936553"/>
              <a:ext cx="2057400" cy="935088"/>
            </a:xfrm>
            <a:prstGeom prst="rect">
              <a:avLst/>
            </a:prstGeom>
          </p:spPr>
        </p:pic>
      </p:grpSp>
      <p:sp>
        <p:nvSpPr>
          <p:cNvPr id="30" name="Rectangle 29"/>
          <p:cNvSpPr/>
          <p:nvPr/>
        </p:nvSpPr>
        <p:spPr>
          <a:xfrm>
            <a:off x="4191000" y="5352872"/>
            <a:ext cx="4114800" cy="584776"/>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Gill Sans MT"/>
                <a:ea typeface="+mn-ea"/>
                <a:cs typeface="+mn-cs"/>
              </a:rPr>
              <a:t>Video Capture</a:t>
            </a:r>
          </a:p>
        </p:txBody>
      </p:sp>
      <p:sp>
        <p:nvSpPr>
          <p:cNvPr id="32" name="TextBox 31"/>
          <p:cNvSpPr txBox="1"/>
          <p:nvPr/>
        </p:nvSpPr>
        <p:spPr>
          <a:xfrm>
            <a:off x="4318000" y="5962472"/>
            <a:ext cx="4292600"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Google’s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video codec</a:t>
            </a:r>
            <a:r>
              <a:rPr kumimoji="0" lang="en-US" sz="2400" b="1" i="0" u="none" strike="noStrike" kern="1200" cap="none" spc="0" normalizeH="0" baseline="0" noProof="0" dirty="0">
                <a:ln>
                  <a:noFill/>
                </a:ln>
                <a:solidFill>
                  <a:srgbClr val="595959"/>
                </a:solidFill>
                <a:effectLst/>
                <a:uLnTx/>
                <a:uFillTx/>
                <a:latin typeface="Gill Sans MT"/>
                <a:ea typeface="+mn-ea"/>
                <a:cs typeface="+mn-cs"/>
              </a:rPr>
              <a:t> </a:t>
            </a:r>
            <a:br>
              <a:rPr kumimoji="0" lang="en-US" sz="2400" b="1" i="0" u="none" strike="noStrike" kern="1200" cap="none" spc="0" normalizeH="0" baseline="0" noProof="0" dirty="0">
                <a:ln>
                  <a:noFill/>
                </a:ln>
                <a:solidFill>
                  <a:srgbClr val="595959"/>
                </a:solidFill>
                <a:effectLst/>
                <a:uLnTx/>
                <a:uFillTx/>
                <a:latin typeface="Gill Sans MT"/>
                <a:ea typeface="+mn-ea"/>
                <a:cs typeface="+mn-cs"/>
              </a:rPr>
            </a:br>
            <a:endParaRPr kumimoji="0" lang="en-US" sz="2400" b="1" i="0" u="none" strike="noStrike" kern="1200" cap="none" spc="0" normalizeH="0" baseline="0" noProof="0" dirty="0">
              <a:ln>
                <a:noFill/>
              </a:ln>
              <a:solidFill>
                <a:srgbClr val="0000FF"/>
              </a:solidFill>
              <a:effectLst/>
              <a:uLnTx/>
              <a:uFillTx/>
              <a:latin typeface="Gill Sans MT"/>
              <a:ea typeface="+mn-ea"/>
              <a:cs typeface="+mn-cs"/>
            </a:endParaRPr>
          </a:p>
        </p:txBody>
      </p:sp>
    </p:spTree>
    <p:extLst>
      <p:ext uri="{BB962C8B-B14F-4D97-AF65-F5344CB8AC3E}">
        <p14:creationId xmlns:p14="http://schemas.microsoft.com/office/powerpoint/2010/main" val="22422830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fade">
                                      <p:cBhvr>
                                        <p:cTn id="18" dur="500"/>
                                        <p:tgtEl>
                                          <p:spTgt spid="14"/>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fade">
                                      <p:cBhvr>
                                        <p:cTn id="21" dur="500"/>
                                        <p:tgtEl>
                                          <p:spTgt spid="11"/>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fade">
                                      <p:cBhvr>
                                        <p:cTn id="29" dur="500"/>
                                        <p:tgtEl>
                                          <p:spTgt spid="10"/>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6"/>
                                        </p:tgtEl>
                                        <p:attrNameLst>
                                          <p:attrName>style.visibility</p:attrName>
                                        </p:attrNameLst>
                                      </p:cBhvr>
                                      <p:to>
                                        <p:strVal val="visible"/>
                                      </p:to>
                                    </p:set>
                                    <p:animEffect transition="in" filter="fade">
                                      <p:cBhvr>
                                        <p:cTn id="32" dur="500"/>
                                        <p:tgtEl>
                                          <p:spTgt spid="16"/>
                                        </p:tgtEl>
                                      </p:cBhvr>
                                    </p:animEffect>
                                  </p:childTnLst>
                                </p:cTn>
                              </p:par>
                            </p:childTnLst>
                          </p:cTn>
                        </p:par>
                        <p:par>
                          <p:cTn id="33" fill="hold">
                            <p:stCondLst>
                              <p:cond delay="500"/>
                            </p:stCondLst>
                            <p:childTnLst>
                              <p:par>
                                <p:cTn id="34" presetID="10" presetClass="entr" presetSubtype="0" fill="hold" nodeType="afterEffect">
                                  <p:stCondLst>
                                    <p:cond delay="0"/>
                                  </p:stCondLst>
                                  <p:childTnLst>
                                    <p:set>
                                      <p:cBhvr>
                                        <p:cTn id="35" dur="1" fill="hold">
                                          <p:stCondLst>
                                            <p:cond delay="0"/>
                                          </p:stCondLst>
                                        </p:cTn>
                                        <p:tgtEl>
                                          <p:spTgt spid="25"/>
                                        </p:tgtEl>
                                        <p:attrNameLst>
                                          <p:attrName>style.visibility</p:attrName>
                                        </p:attrNameLst>
                                      </p:cBhvr>
                                      <p:to>
                                        <p:strVal val="visible"/>
                                      </p:to>
                                    </p:set>
                                    <p:animEffect transition="in" filter="fade">
                                      <p:cBhvr>
                                        <p:cTn id="36" dur="500"/>
                                        <p:tgtEl>
                                          <p:spTgt spid="25"/>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500"/>
                                        <p:tgtEl>
                                          <p:spTgt spid="30"/>
                                        </p:tgtEl>
                                      </p:cBhvr>
                                    </p:animEffect>
                                  </p:childTnLst>
                                </p:cTn>
                              </p:par>
                            </p:childTnLst>
                          </p:cTn>
                        </p:par>
                        <p:par>
                          <p:cTn id="40" fill="hold">
                            <p:stCondLst>
                              <p:cond delay="1000"/>
                            </p:stCondLst>
                            <p:childTnLst>
                              <p:par>
                                <p:cTn id="41" presetID="10" presetClass="entr" presetSubtype="0" fill="hold" grpId="0" nodeType="afterEffect">
                                  <p:stCondLst>
                                    <p:cond delay="0"/>
                                  </p:stCondLst>
                                  <p:childTnLst>
                                    <p:set>
                                      <p:cBhvr>
                                        <p:cTn id="42" dur="1" fill="hold">
                                          <p:stCondLst>
                                            <p:cond delay="0"/>
                                          </p:stCondLst>
                                        </p:cTn>
                                        <p:tgtEl>
                                          <p:spTgt spid="17"/>
                                        </p:tgtEl>
                                        <p:attrNameLst>
                                          <p:attrName>style.visibility</p:attrName>
                                        </p:attrNameLst>
                                      </p:cBhvr>
                                      <p:to>
                                        <p:strVal val="visible"/>
                                      </p:to>
                                    </p:set>
                                    <p:animEffect transition="in" filter="fade">
                                      <p:cBhvr>
                                        <p:cTn id="43" dur="500"/>
                                        <p:tgtEl>
                                          <p:spTgt spid="1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32"/>
                                        </p:tgtEl>
                                        <p:attrNameLst>
                                          <p:attrName>style.visibility</p:attrName>
                                        </p:attrNameLst>
                                      </p:cBhvr>
                                      <p:to>
                                        <p:strVal val="visible"/>
                                      </p:to>
                                    </p:set>
                                    <p:animEffect transition="in" filter="fade">
                                      <p:cBhvr>
                                        <p:cTn id="46"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9" grpId="0"/>
      <p:bldP spid="11" grpId="0"/>
      <p:bldP spid="12" grpId="0"/>
      <p:bldP spid="16" grpId="0"/>
      <p:bldP spid="17" grpId="0"/>
      <p:bldP spid="30" grpId="0"/>
      <p:bldP spid="32" grpId="0"/>
    </p:bldLst>
  </p:timing>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A2D8F13-174C-467F-9D40-7DDEF70CAB8C}" type="slidenum">
              <a:rPr kumimoji="0" lang="en-US" sz="2400" b="1" i="0" u="none" strike="noStrike" kern="1200" cap="none" spc="0" normalizeH="0" baseline="0" noProof="0" smtClean="0">
                <a:ln>
                  <a:noFill/>
                </a:ln>
                <a:solidFill>
                  <a:srgbClr val="0070C0"/>
                </a:solidFill>
                <a:effectLst/>
                <a:uLnTx/>
                <a:uFillTx/>
                <a:latin typeface="Gill Sans M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424</a:t>
            </a:fld>
            <a:endParaRPr kumimoji="0" lang="en-US" sz="2400" b="1" i="0" u="none" strike="noStrike" kern="1200" cap="none" spc="0" normalizeH="0" baseline="0" noProof="0">
              <a:ln>
                <a:noFill/>
              </a:ln>
              <a:solidFill>
                <a:srgbClr val="0070C0"/>
              </a:solidFill>
              <a:effectLst/>
              <a:uLnTx/>
              <a:uFillTx/>
              <a:latin typeface="Gill Sans MT"/>
              <a:ea typeface="+mn-ea"/>
              <a:cs typeface="+mn-cs"/>
            </a:endParaRPr>
          </a:p>
        </p:txBody>
      </p:sp>
      <p:sp>
        <p:nvSpPr>
          <p:cNvPr id="2" name="Title 1"/>
          <p:cNvSpPr>
            <a:spLocks noGrp="1"/>
          </p:cNvSpPr>
          <p:nvPr>
            <p:ph type="title"/>
          </p:nvPr>
        </p:nvSpPr>
        <p:spPr>
          <a:xfrm>
            <a:off x="-152400" y="0"/>
            <a:ext cx="9144000" cy="914400"/>
          </a:xfrm>
        </p:spPr>
        <p:txBody>
          <a:bodyPr/>
          <a:lstStyle/>
          <a:p>
            <a:r>
              <a:rPr lang="en-US" dirty="0"/>
              <a:t>Energy Cost of Data Movement</a:t>
            </a:r>
          </a:p>
        </p:txBody>
      </p:sp>
      <p:sp>
        <p:nvSpPr>
          <p:cNvPr id="3" name="Content Placeholder 2"/>
          <p:cNvSpPr>
            <a:spLocks noGrp="1"/>
          </p:cNvSpPr>
          <p:nvPr>
            <p:ph idx="1"/>
          </p:nvPr>
        </p:nvSpPr>
        <p:spPr>
          <a:xfrm>
            <a:off x="-4724400" y="914400"/>
            <a:ext cx="2057400" cy="5486400"/>
          </a:xfrm>
        </p:spPr>
        <p:txBody>
          <a:bodyPr>
            <a:normAutofit/>
          </a:bodyPr>
          <a:lstStyle/>
          <a:p>
            <a:pPr marL="914400" lvl="2" indent="0">
              <a:buNone/>
            </a:pPr>
            <a:endParaRPr lang="en-US" sz="2000" dirty="0">
              <a:cs typeface="Adobe Garamond Pro"/>
            </a:endParaRPr>
          </a:p>
          <a:p>
            <a:pPr lvl="1"/>
            <a:endParaRPr lang="en-US" sz="2400" dirty="0">
              <a:cs typeface="Adobe Garamond Pro"/>
            </a:endParaRPr>
          </a:p>
        </p:txBody>
      </p:sp>
      <p:pic>
        <p:nvPicPr>
          <p:cNvPr id="9" name="Picture 8"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13" name="TextBox 12"/>
          <p:cNvSpPr txBox="1"/>
          <p:nvPr/>
        </p:nvSpPr>
        <p:spPr>
          <a:xfrm>
            <a:off x="3276600" y="2219980"/>
            <a:ext cx="3276600"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Gill Sans MT"/>
                <a:ea typeface="+mn-ea"/>
                <a:cs typeface="+mn-cs"/>
              </a:rPr>
              <a:t>Data Movement</a:t>
            </a:r>
          </a:p>
        </p:txBody>
      </p:sp>
      <p:cxnSp>
        <p:nvCxnSpPr>
          <p:cNvPr id="29" name="Straight Arrow Connector 28"/>
          <p:cNvCxnSpPr/>
          <p:nvPr/>
        </p:nvCxnSpPr>
        <p:spPr>
          <a:xfrm flipH="1">
            <a:off x="3276600" y="2743200"/>
            <a:ext cx="1600200" cy="838200"/>
          </a:xfrm>
          <a:prstGeom prst="straightConnector1">
            <a:avLst/>
          </a:prstGeom>
          <a:ln w="44450" cmpd="sng">
            <a:solidFill>
              <a:schemeClr val="accent2"/>
            </a:solidFill>
            <a:headEnd type="none" w="med" len="med"/>
            <a:tailEnd type="arrow"/>
          </a:ln>
        </p:spPr>
        <p:style>
          <a:lnRef idx="1">
            <a:schemeClr val="accent1"/>
          </a:lnRef>
          <a:fillRef idx="0">
            <a:schemeClr val="accent1"/>
          </a:fillRef>
          <a:effectRef idx="0">
            <a:schemeClr val="accent1"/>
          </a:effectRef>
          <a:fontRef idx="minor">
            <a:schemeClr val="tx1"/>
          </a:fontRef>
        </p:style>
      </p:cxnSp>
      <p:cxnSp>
        <p:nvCxnSpPr>
          <p:cNvPr id="32" name="Straight Arrow Connector 31"/>
          <p:cNvCxnSpPr/>
          <p:nvPr/>
        </p:nvCxnSpPr>
        <p:spPr>
          <a:xfrm>
            <a:off x="4876800" y="2743200"/>
            <a:ext cx="0" cy="914400"/>
          </a:xfrm>
          <a:prstGeom prst="straightConnector1">
            <a:avLst/>
          </a:prstGeom>
          <a:ln w="44450" cmpd="sng">
            <a:solidFill>
              <a:schemeClr val="accent2"/>
            </a:solidFill>
            <a:headEnd type="none" w="med" len="med"/>
            <a:tailEnd type="arrow"/>
          </a:ln>
        </p:spPr>
        <p:style>
          <a:lnRef idx="1">
            <a:schemeClr val="accent1"/>
          </a:lnRef>
          <a:fillRef idx="0">
            <a:schemeClr val="accent1"/>
          </a:fillRef>
          <a:effectRef idx="0">
            <a:schemeClr val="accent1"/>
          </a:effectRef>
          <a:fontRef idx="minor">
            <a:schemeClr val="tx1"/>
          </a:fontRef>
        </p:style>
      </p:cxnSp>
      <p:cxnSp>
        <p:nvCxnSpPr>
          <p:cNvPr id="35" name="Straight Arrow Connector 34"/>
          <p:cNvCxnSpPr/>
          <p:nvPr/>
        </p:nvCxnSpPr>
        <p:spPr>
          <a:xfrm>
            <a:off x="4876800" y="2743200"/>
            <a:ext cx="1828800" cy="762000"/>
          </a:xfrm>
          <a:prstGeom prst="straightConnector1">
            <a:avLst/>
          </a:prstGeom>
          <a:ln w="44450" cmpd="sng">
            <a:solidFill>
              <a:schemeClr val="accent2"/>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45" name="Rectangle 44"/>
          <p:cNvSpPr/>
          <p:nvPr/>
        </p:nvSpPr>
        <p:spPr>
          <a:xfrm>
            <a:off x="0" y="1026349"/>
            <a:ext cx="9144000" cy="1031051"/>
          </a:xfrm>
          <a:prstGeom prst="rect">
            <a:avLst/>
          </a:prstGeom>
          <a:solidFill>
            <a:schemeClr val="accent6">
              <a:lumMod val="20000"/>
              <a:lumOff val="80000"/>
            </a:schemeClr>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100" b="1" i="0" u="none" strike="noStrike" kern="1200" cap="none" spc="0" normalizeH="0" baseline="0" noProof="0" dirty="0">
                <a:ln>
                  <a:noFill/>
                </a:ln>
                <a:solidFill>
                  <a:srgbClr val="1F497D"/>
                </a:solidFill>
                <a:effectLst/>
                <a:uLnTx/>
                <a:uFillTx/>
                <a:latin typeface="Gill Sans MT"/>
                <a:ea typeface="+mn-ea"/>
                <a:cs typeface="+mn-cs"/>
              </a:rPr>
              <a:t>1</a:t>
            </a:r>
            <a:r>
              <a:rPr kumimoji="0" lang="en-US" sz="3100" b="1" i="0" u="none" strike="noStrike" kern="1200" cap="none" spc="0" normalizeH="0" baseline="30000" noProof="0" dirty="0">
                <a:ln>
                  <a:noFill/>
                </a:ln>
                <a:solidFill>
                  <a:srgbClr val="1F497D"/>
                </a:solidFill>
                <a:effectLst/>
                <a:uLnTx/>
                <a:uFillTx/>
                <a:latin typeface="Gill Sans MT"/>
                <a:ea typeface="+mn-ea"/>
                <a:cs typeface="+mn-cs"/>
              </a:rPr>
              <a:t>st</a:t>
            </a:r>
            <a:r>
              <a:rPr kumimoji="0" lang="en-US" sz="3100" b="1" i="0" u="none" strike="noStrike" kern="1200" cap="none" spc="0" normalizeH="0" baseline="0" noProof="0" dirty="0">
                <a:ln>
                  <a:noFill/>
                </a:ln>
                <a:solidFill>
                  <a:srgbClr val="1F497D"/>
                </a:solidFill>
                <a:effectLst/>
                <a:uLnTx/>
                <a:uFillTx/>
                <a:latin typeface="Gill Sans MT"/>
                <a:ea typeface="+mn-ea"/>
                <a:cs typeface="+mn-cs"/>
              </a:rPr>
              <a:t> key observation</a:t>
            </a:r>
            <a:r>
              <a:rPr kumimoji="0" lang="en-US" sz="3000" b="1" i="0" u="none" strike="noStrike" kern="1200" cap="none" spc="0" normalizeH="0" baseline="0" noProof="0" dirty="0">
                <a:ln>
                  <a:noFill/>
                </a:ln>
                <a:solidFill>
                  <a:srgbClr val="1F497D"/>
                </a:solidFill>
                <a:effectLst/>
                <a:uLnTx/>
                <a:uFillTx/>
                <a:latin typeface="Gill Sans MT"/>
                <a:ea typeface="+mn-ea"/>
                <a:cs typeface="+mn-cs"/>
              </a:rPr>
              <a:t>:  </a:t>
            </a:r>
            <a:r>
              <a:rPr kumimoji="0" lang="en-US" sz="3000" b="1" i="0" u="none" strike="noStrike" kern="1200" cap="none" spc="0" normalizeH="0" baseline="0" noProof="0" dirty="0">
                <a:ln>
                  <a:noFill/>
                </a:ln>
                <a:solidFill>
                  <a:srgbClr val="C00000"/>
                </a:solidFill>
                <a:effectLst/>
                <a:uLnTx/>
                <a:uFillTx/>
                <a:latin typeface="Gill Sans MT"/>
                <a:ea typeface="+mn-ea"/>
                <a:cs typeface="+mn-cs"/>
              </a:rPr>
              <a:t>62.7%</a:t>
            </a:r>
            <a:r>
              <a:rPr kumimoji="0" lang="en-US" sz="3000" b="1" i="0" u="none" strike="noStrike" kern="1200" cap="none" spc="0" normalizeH="0" baseline="0" noProof="0" dirty="0">
                <a:ln>
                  <a:noFill/>
                </a:ln>
                <a:solidFill>
                  <a:prstClr val="black"/>
                </a:solidFill>
                <a:effectLst/>
                <a:uLnTx/>
                <a:uFillTx/>
                <a:latin typeface="Gill Sans MT"/>
                <a:ea typeface="+mn-ea"/>
                <a:cs typeface="+mn-cs"/>
              </a:rPr>
              <a:t> of the </a:t>
            </a:r>
            <a:br>
              <a:rPr kumimoji="0" lang="en-US" sz="3000" b="1" i="0" u="none" strike="noStrike" kern="1200" cap="none" spc="0" normalizeH="0" baseline="0" noProof="0" dirty="0">
                <a:ln>
                  <a:noFill/>
                </a:ln>
                <a:solidFill>
                  <a:prstClr val="black"/>
                </a:solidFill>
                <a:effectLst/>
                <a:uLnTx/>
                <a:uFillTx/>
                <a:latin typeface="Gill Sans MT"/>
                <a:ea typeface="+mn-ea"/>
                <a:cs typeface="+mn-cs"/>
              </a:rPr>
            </a:br>
            <a:r>
              <a:rPr kumimoji="0" lang="en-US" sz="3000" b="1" i="0" u="none" strike="noStrike" kern="1200" cap="none" spc="0" normalizeH="0" baseline="0" noProof="0" dirty="0">
                <a:ln>
                  <a:noFill/>
                </a:ln>
                <a:solidFill>
                  <a:prstClr val="black"/>
                </a:solidFill>
                <a:effectLst/>
                <a:uLnTx/>
                <a:uFillTx/>
                <a:latin typeface="Gill Sans MT"/>
                <a:ea typeface="+mn-ea"/>
                <a:cs typeface="+mn-cs"/>
              </a:rPr>
              <a:t>total system energy is spent on </a:t>
            </a:r>
            <a:r>
              <a:rPr kumimoji="0" lang="en-US" sz="3000" b="1" i="0" u="none" strike="noStrike" kern="1200" cap="none" spc="0" normalizeH="0" baseline="0" noProof="0" dirty="0">
                <a:ln>
                  <a:noFill/>
                </a:ln>
                <a:solidFill>
                  <a:srgbClr val="C00000"/>
                </a:solidFill>
                <a:effectLst/>
                <a:uLnTx/>
                <a:uFillTx/>
                <a:latin typeface="Gill Sans MT"/>
                <a:ea typeface="+mn-ea"/>
                <a:cs typeface="+mn-cs"/>
              </a:rPr>
              <a:t>data movement</a:t>
            </a:r>
          </a:p>
        </p:txBody>
      </p:sp>
      <p:sp>
        <p:nvSpPr>
          <p:cNvPr id="33" name="Rectangle 32"/>
          <p:cNvSpPr/>
          <p:nvPr/>
        </p:nvSpPr>
        <p:spPr>
          <a:xfrm>
            <a:off x="0" y="5257800"/>
            <a:ext cx="9144000" cy="538609"/>
          </a:xfrm>
          <a:prstGeom prst="rect">
            <a:avLst/>
          </a:prstGeom>
          <a:noFill/>
        </p:spPr>
        <p:txBody>
          <a:bodyPr wrap="square">
            <a:spAutoFit/>
          </a:bodyPr>
          <a:lstStyle/>
          <a:p>
            <a:pPr marL="0" marR="0" lvl="1" indent="0" algn="ctr" defTabSz="914400" rtl="0" eaLnBrk="1" fontAlgn="auto" latinLnBrk="0" hangingPunct="1">
              <a:lnSpc>
                <a:spcPct val="100000"/>
              </a:lnSpc>
              <a:spcBef>
                <a:spcPts val="0"/>
              </a:spcBef>
              <a:spcAft>
                <a:spcPts val="0"/>
              </a:spcAft>
              <a:buClrTx/>
              <a:buSzTx/>
              <a:buFontTx/>
              <a:buNone/>
              <a:tabLst/>
              <a:defRPr/>
            </a:pPr>
            <a:r>
              <a:rPr kumimoji="0" lang="en-US" sz="2900" b="1" i="0" u="none" strike="noStrike" kern="1200" cap="none" spc="0" normalizeH="0" baseline="0" noProof="0" dirty="0">
                <a:ln>
                  <a:noFill/>
                </a:ln>
                <a:solidFill>
                  <a:srgbClr val="1F497D"/>
                </a:solidFill>
                <a:effectLst/>
                <a:uLnTx/>
                <a:uFillTx/>
                <a:latin typeface="Gill Sans MT"/>
                <a:ea typeface="+mn-ea"/>
                <a:cs typeface="+mn-cs"/>
              </a:rPr>
              <a:t>Potential solution</a:t>
            </a:r>
            <a:r>
              <a:rPr kumimoji="0" lang="en-US" sz="2900" b="1" i="0" u="none" strike="noStrike" kern="1200" cap="none" spc="0" normalizeH="0" baseline="0" noProof="0" dirty="0">
                <a:ln>
                  <a:noFill/>
                </a:ln>
                <a:solidFill>
                  <a:srgbClr val="0000FF"/>
                </a:solidFill>
                <a:effectLst/>
                <a:uLnTx/>
                <a:uFillTx/>
                <a:latin typeface="Gill Sans MT"/>
                <a:ea typeface="+mn-ea"/>
                <a:cs typeface="+mn-cs"/>
              </a:rPr>
              <a:t>:</a:t>
            </a:r>
            <a:r>
              <a:rPr kumimoji="0" lang="en-US" sz="2900" b="1" i="0" u="none" strike="noStrike" kern="1200" cap="none" spc="0" normalizeH="0" baseline="0" noProof="0" dirty="0">
                <a:ln>
                  <a:noFill/>
                </a:ln>
                <a:solidFill>
                  <a:prstClr val="black"/>
                </a:solidFill>
                <a:effectLst/>
                <a:uLnTx/>
                <a:uFillTx/>
                <a:latin typeface="Gill Sans MT"/>
                <a:ea typeface="+mn-ea"/>
                <a:cs typeface="+mn-cs"/>
              </a:rPr>
              <a:t> move computation </a:t>
            </a:r>
            <a:r>
              <a:rPr kumimoji="0" lang="en-US" sz="2900" b="1" i="0" u="none" strike="noStrike" kern="1200" cap="none" spc="0" normalizeH="0" baseline="0" noProof="0" dirty="0">
                <a:ln>
                  <a:noFill/>
                </a:ln>
                <a:solidFill>
                  <a:srgbClr val="0000FF"/>
                </a:solidFill>
                <a:effectLst/>
                <a:uLnTx/>
                <a:uFillTx/>
                <a:latin typeface="Gill Sans MT"/>
                <a:ea typeface="+mn-ea"/>
                <a:cs typeface="+mn-cs"/>
              </a:rPr>
              <a:t>close to data</a:t>
            </a:r>
            <a:endParaRPr kumimoji="0" lang="en-US" sz="2900" b="1" i="0" u="none" strike="noStrike" kern="1200" cap="none" spc="0" normalizeH="0" baseline="0" noProof="0" dirty="0">
              <a:ln>
                <a:noFill/>
              </a:ln>
              <a:solidFill>
                <a:prstClr val="black"/>
              </a:solidFill>
              <a:effectLst/>
              <a:uLnTx/>
              <a:uFillTx/>
              <a:latin typeface="Gill Sans MT"/>
              <a:ea typeface="+mn-ea"/>
              <a:cs typeface="+mn-cs"/>
            </a:endParaRPr>
          </a:p>
        </p:txBody>
      </p:sp>
      <p:sp>
        <p:nvSpPr>
          <p:cNvPr id="39" name="Rectangle 38"/>
          <p:cNvSpPr/>
          <p:nvPr/>
        </p:nvSpPr>
        <p:spPr>
          <a:xfrm>
            <a:off x="0" y="5943600"/>
            <a:ext cx="9144000" cy="538609"/>
          </a:xfrm>
          <a:prstGeom prst="rect">
            <a:avLst/>
          </a:prstGeom>
          <a:solidFill>
            <a:srgbClr val="800000"/>
          </a:solidFill>
        </p:spPr>
        <p:txBody>
          <a:bodyPr wrap="square">
            <a:spAutoFit/>
          </a:bodyPr>
          <a:lstStyle/>
          <a:p>
            <a:pPr marL="0" marR="0" lvl="1" indent="0" algn="ctr" defTabSz="914400" rtl="0" eaLnBrk="1" fontAlgn="auto" latinLnBrk="0" hangingPunct="1">
              <a:lnSpc>
                <a:spcPct val="100000"/>
              </a:lnSpc>
              <a:spcBef>
                <a:spcPts val="0"/>
              </a:spcBef>
              <a:spcAft>
                <a:spcPts val="0"/>
              </a:spcAft>
              <a:buClrTx/>
              <a:buSzTx/>
              <a:buFontTx/>
              <a:buNone/>
              <a:tabLst/>
              <a:defRPr/>
            </a:pPr>
            <a:r>
              <a:rPr kumimoji="0" lang="en-US" sz="2900" b="1" i="0" u="none" strike="noStrike" kern="1200" cap="none" spc="0" normalizeH="0" baseline="0" noProof="0" dirty="0">
                <a:ln>
                  <a:noFill/>
                </a:ln>
                <a:solidFill>
                  <a:prstClr val="white"/>
                </a:solidFill>
                <a:effectLst/>
                <a:uLnTx/>
                <a:uFillTx/>
                <a:latin typeface="Gill Sans MT"/>
                <a:ea typeface="+mn-ea"/>
                <a:cs typeface="+mn-cs"/>
              </a:rPr>
              <a:t>Challenge: limited area and energy budget</a:t>
            </a:r>
          </a:p>
        </p:txBody>
      </p:sp>
      <p:sp>
        <p:nvSpPr>
          <p:cNvPr id="19" name="TextBox 18"/>
          <p:cNvSpPr txBox="1"/>
          <p:nvPr/>
        </p:nvSpPr>
        <p:spPr>
          <a:xfrm>
            <a:off x="5239748" y="4648200"/>
            <a:ext cx="3980452"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MT"/>
                <a:ea typeface="+mn-ea"/>
                <a:cs typeface="+mn-cs"/>
              </a:rPr>
              <a:t>Processing-in-Memory (PIM)</a:t>
            </a:r>
          </a:p>
        </p:txBody>
      </p:sp>
      <p:grpSp>
        <p:nvGrpSpPr>
          <p:cNvPr id="31" name="Group 30"/>
          <p:cNvGrpSpPr/>
          <p:nvPr/>
        </p:nvGrpSpPr>
        <p:grpSpPr>
          <a:xfrm>
            <a:off x="914400" y="2514603"/>
            <a:ext cx="7620001" cy="2133597"/>
            <a:chOff x="914399" y="1295401"/>
            <a:chExt cx="7620001" cy="2514599"/>
          </a:xfrm>
        </p:grpSpPr>
        <p:grpSp>
          <p:nvGrpSpPr>
            <p:cNvPr id="7" name="Group 6"/>
            <p:cNvGrpSpPr/>
            <p:nvPr/>
          </p:nvGrpSpPr>
          <p:grpSpPr>
            <a:xfrm>
              <a:off x="914399" y="1295401"/>
              <a:ext cx="7620001" cy="2514599"/>
              <a:chOff x="914400" y="1340069"/>
              <a:chExt cx="7218947" cy="3034861"/>
            </a:xfrm>
          </p:grpSpPr>
          <p:sp>
            <p:nvSpPr>
              <p:cNvPr id="22" name="TextBox 21"/>
              <p:cNvSpPr txBox="1"/>
              <p:nvPr/>
            </p:nvSpPr>
            <p:spPr>
              <a:xfrm>
                <a:off x="914400" y="1340069"/>
                <a:ext cx="897645"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a:ln>
                      <a:noFill/>
                    </a:ln>
                    <a:solidFill>
                      <a:prstClr val="black"/>
                    </a:solidFill>
                    <a:effectLst/>
                    <a:uLnTx/>
                    <a:uFillTx/>
                    <a:latin typeface="Gill Sans MT"/>
                    <a:ea typeface="+mn-ea"/>
                    <a:cs typeface="+mn-cs"/>
                  </a:rPr>
                  <a:t>SoC</a:t>
                </a:r>
                <a:endParaRPr kumimoji="0" lang="en-US" sz="2400" b="1" i="0" u="none" strike="noStrike" kern="1200" cap="none" spc="0" normalizeH="0" baseline="0" noProof="0" dirty="0">
                  <a:ln>
                    <a:noFill/>
                  </a:ln>
                  <a:solidFill>
                    <a:prstClr val="black"/>
                  </a:solidFill>
                  <a:effectLst/>
                  <a:uLnTx/>
                  <a:uFillTx/>
                  <a:latin typeface="Gill Sans MT"/>
                  <a:ea typeface="+mn-ea"/>
                  <a:cs typeface="+mn-cs"/>
                </a:endParaRPr>
              </a:p>
            </p:txBody>
          </p:sp>
          <p:grpSp>
            <p:nvGrpSpPr>
              <p:cNvPr id="18" name="Group 17"/>
              <p:cNvGrpSpPr/>
              <p:nvPr/>
            </p:nvGrpSpPr>
            <p:grpSpPr>
              <a:xfrm>
                <a:off x="1066800" y="1707931"/>
                <a:ext cx="7066547" cy="2666999"/>
                <a:chOff x="1066800" y="1707931"/>
                <a:chExt cx="7066547" cy="2666999"/>
              </a:xfrm>
            </p:grpSpPr>
            <p:sp>
              <p:nvSpPr>
                <p:cNvPr id="10" name="Rounded Rectangle 9"/>
                <p:cNvSpPr/>
                <p:nvPr/>
              </p:nvSpPr>
              <p:spPr>
                <a:xfrm>
                  <a:off x="6858000" y="1707931"/>
                  <a:ext cx="1275347" cy="2666999"/>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lumMod val="95000"/>
                        </a:prstClr>
                      </a:solidFill>
                      <a:effectLst/>
                      <a:uLnTx/>
                      <a:uFillTx/>
                      <a:latin typeface="Gill Sans MT"/>
                      <a:ea typeface="+mn-ea"/>
                      <a:cs typeface="+mn-cs"/>
                    </a:rPr>
                    <a:t>DRAM</a:t>
                  </a:r>
                  <a:endParaRPr kumimoji="0" lang="en-US" sz="1800" b="1" i="0" u="none" strike="noStrike" kern="1200" cap="none" spc="0" normalizeH="0" baseline="0" noProof="0" dirty="0">
                    <a:ln>
                      <a:noFill/>
                    </a:ln>
                    <a:solidFill>
                      <a:prstClr val="white">
                        <a:lumMod val="95000"/>
                      </a:prstClr>
                    </a:solidFill>
                    <a:effectLst/>
                    <a:uLnTx/>
                    <a:uFillTx/>
                    <a:latin typeface="Gill Sans MT"/>
                    <a:ea typeface="+mn-ea"/>
                    <a:cs typeface="+mn-cs"/>
                  </a:endParaRPr>
                </a:p>
              </p:txBody>
            </p:sp>
            <p:sp>
              <p:nvSpPr>
                <p:cNvPr id="17" name="Rounded Rectangle 16"/>
                <p:cNvSpPr/>
                <p:nvPr/>
              </p:nvSpPr>
              <p:spPr>
                <a:xfrm>
                  <a:off x="1066800" y="2133600"/>
                  <a:ext cx="5105400" cy="1904999"/>
                </a:xfrm>
                <a:prstGeom prst="roundRect">
                  <a:avLst/>
                </a:prstGeom>
                <a:solidFill>
                  <a:schemeClr val="lt1">
                    <a:alpha val="0"/>
                  </a:schemeClr>
                </a:solidFill>
                <a:ln w="38100" cmpd="sng">
                  <a:solidFill>
                    <a:srgbClr val="000000"/>
                  </a:solidFill>
                  <a:prstDash val="dash"/>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Gill Sans MT"/>
                    <a:ea typeface="+mn-ea"/>
                    <a:cs typeface="+mn-cs"/>
                  </a:endParaRPr>
                </a:p>
              </p:txBody>
            </p:sp>
            <p:sp>
              <p:nvSpPr>
                <p:cNvPr id="23" name="Rounded Rectangle 22"/>
                <p:cNvSpPr/>
                <p:nvPr/>
              </p:nvSpPr>
              <p:spPr>
                <a:xfrm>
                  <a:off x="5101390" y="2423945"/>
                  <a:ext cx="577516" cy="1462256"/>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lumMod val="95000"/>
                        </a:prstClr>
                      </a:solidFill>
                      <a:effectLst/>
                      <a:uLnTx/>
                      <a:uFillTx/>
                      <a:latin typeface="Gill Sans MT"/>
                      <a:ea typeface="+mn-ea"/>
                      <a:cs typeface="+mn-cs"/>
                    </a:rPr>
                    <a:t>L2</a:t>
                  </a:r>
                  <a:endParaRPr kumimoji="0" lang="en-US" sz="1600" b="1" i="0" u="none" strike="noStrike" kern="1200" cap="none" spc="0" normalizeH="0" baseline="0" noProof="0" dirty="0">
                    <a:ln>
                      <a:noFill/>
                    </a:ln>
                    <a:solidFill>
                      <a:prstClr val="white">
                        <a:lumMod val="95000"/>
                      </a:prstClr>
                    </a:solidFill>
                    <a:effectLst/>
                    <a:uLnTx/>
                    <a:uFillTx/>
                    <a:latin typeface="Gill Sans MT"/>
                    <a:ea typeface="+mn-ea"/>
                    <a:cs typeface="+mn-cs"/>
                  </a:endParaRPr>
                </a:p>
              </p:txBody>
            </p:sp>
            <p:cxnSp>
              <p:nvCxnSpPr>
                <p:cNvPr id="25" name="Straight Arrow Connector 24"/>
                <p:cNvCxnSpPr/>
                <p:nvPr/>
              </p:nvCxnSpPr>
              <p:spPr>
                <a:xfrm flipH="1">
                  <a:off x="2907632" y="3179378"/>
                  <a:ext cx="533400" cy="0"/>
                </a:xfrm>
                <a:prstGeom prst="straightConnector1">
                  <a:avLst/>
                </a:prstGeom>
                <a:noFill/>
                <a:ln w="57150" cap="flat" cmpd="sng" algn="ctr">
                  <a:solidFill>
                    <a:srgbClr val="000000"/>
                  </a:solidFill>
                  <a:prstDash val="solid"/>
                  <a:miter lim="800000"/>
                  <a:headEnd type="triangle"/>
                  <a:tailEnd type="triangle"/>
                </a:ln>
                <a:effectLst/>
              </p:spPr>
            </p:cxnSp>
            <p:sp>
              <p:nvSpPr>
                <p:cNvPr id="28" name="Rounded Rectangle 27"/>
                <p:cNvSpPr/>
                <p:nvPr/>
              </p:nvSpPr>
              <p:spPr>
                <a:xfrm>
                  <a:off x="3581400" y="2640721"/>
                  <a:ext cx="509337" cy="1090451"/>
                </a:xfrm>
                <a:prstGeom prst="roundRect">
                  <a:avLst/>
                </a:prstGeom>
                <a:solidFill>
                  <a:schemeClr val="accent2">
                    <a:lumMod val="75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lumMod val="95000"/>
                        </a:prstClr>
                      </a:solidFill>
                      <a:effectLst/>
                      <a:uLnTx/>
                      <a:uFillTx/>
                      <a:latin typeface="Gill Sans MT"/>
                      <a:ea typeface="+mn-ea"/>
                      <a:cs typeface="+mn-cs"/>
                    </a:rPr>
                    <a:t>L1</a:t>
                  </a:r>
                  <a:endParaRPr kumimoji="0" lang="en-US" sz="1050" b="1" i="0" u="none" strike="noStrike" kern="1200" cap="none" spc="0" normalizeH="0" baseline="0" noProof="0" dirty="0">
                    <a:ln>
                      <a:noFill/>
                    </a:ln>
                    <a:solidFill>
                      <a:prstClr val="white">
                        <a:lumMod val="95000"/>
                      </a:prstClr>
                    </a:solidFill>
                    <a:effectLst/>
                    <a:uLnTx/>
                    <a:uFillTx/>
                    <a:latin typeface="Gill Sans MT"/>
                    <a:ea typeface="+mn-ea"/>
                    <a:cs typeface="+mn-cs"/>
                  </a:endParaRPr>
                </a:p>
              </p:txBody>
            </p:sp>
            <p:grpSp>
              <p:nvGrpSpPr>
                <p:cNvPr id="38" name="Group 37"/>
                <p:cNvGrpSpPr/>
                <p:nvPr/>
              </p:nvGrpSpPr>
              <p:grpSpPr>
                <a:xfrm>
                  <a:off x="1219199" y="2488322"/>
                  <a:ext cx="1447799" cy="1042280"/>
                  <a:chOff x="3276600" y="1116722"/>
                  <a:chExt cx="1098981" cy="1042280"/>
                </a:xfrm>
              </p:grpSpPr>
              <p:sp>
                <p:nvSpPr>
                  <p:cNvPr id="21" name="Rounded Rectangle 20"/>
                  <p:cNvSpPr/>
                  <p:nvPr/>
                </p:nvSpPr>
                <p:spPr>
                  <a:xfrm>
                    <a:off x="3276600" y="1116722"/>
                    <a:ext cx="794181" cy="737480"/>
                  </a:xfrm>
                  <a:prstGeom prst="roundRect">
                    <a:avLst/>
                  </a:prstGeom>
                  <a:solidFill>
                    <a:schemeClr val="bg2">
                      <a:lumMod val="50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Gill Sans MT"/>
                        <a:ea typeface="+mn-ea"/>
                        <a:cs typeface="+mn-cs"/>
                      </a:rPr>
                      <a:t>CPU</a:t>
                    </a:r>
                    <a:endParaRPr kumimoji="0" lang="en-US" sz="1100" b="1" i="0" u="none" strike="noStrike" kern="1200" cap="none" spc="0" normalizeH="0" baseline="0" noProof="0" dirty="0">
                      <a:ln>
                        <a:noFill/>
                      </a:ln>
                      <a:solidFill>
                        <a:srgbClr val="000000"/>
                      </a:solidFill>
                      <a:effectLst/>
                      <a:uLnTx/>
                      <a:uFillTx/>
                      <a:latin typeface="Gill Sans MT"/>
                      <a:ea typeface="+mn-ea"/>
                      <a:cs typeface="+mn-cs"/>
                    </a:endParaRPr>
                  </a:p>
                </p:txBody>
              </p:sp>
              <p:sp>
                <p:nvSpPr>
                  <p:cNvPr id="36" name="Rounded Rectangle 35"/>
                  <p:cNvSpPr/>
                  <p:nvPr/>
                </p:nvSpPr>
                <p:spPr>
                  <a:xfrm>
                    <a:off x="3429000" y="1269122"/>
                    <a:ext cx="794181" cy="737480"/>
                  </a:xfrm>
                  <a:prstGeom prst="roundRect">
                    <a:avLst/>
                  </a:prstGeom>
                  <a:solidFill>
                    <a:schemeClr val="bg2">
                      <a:lumMod val="50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Gill Sans MT"/>
                        <a:ea typeface="+mn-ea"/>
                        <a:cs typeface="+mn-cs"/>
                      </a:rPr>
                      <a:t>CPU</a:t>
                    </a:r>
                    <a:endParaRPr kumimoji="0" lang="en-US" sz="1100" b="1" i="0" u="none" strike="noStrike" kern="1200" cap="none" spc="0" normalizeH="0" baseline="0" noProof="0" dirty="0">
                      <a:ln>
                        <a:noFill/>
                      </a:ln>
                      <a:solidFill>
                        <a:srgbClr val="000000"/>
                      </a:solidFill>
                      <a:effectLst/>
                      <a:uLnTx/>
                      <a:uFillTx/>
                      <a:latin typeface="Gill Sans MT"/>
                      <a:ea typeface="+mn-ea"/>
                      <a:cs typeface="+mn-cs"/>
                    </a:endParaRPr>
                  </a:p>
                </p:txBody>
              </p:sp>
              <p:sp>
                <p:nvSpPr>
                  <p:cNvPr id="37" name="Rounded Rectangle 36"/>
                  <p:cNvSpPr/>
                  <p:nvPr/>
                </p:nvSpPr>
                <p:spPr>
                  <a:xfrm>
                    <a:off x="3581400" y="1421522"/>
                    <a:ext cx="794181" cy="737480"/>
                  </a:xfrm>
                  <a:prstGeom prst="roundRect">
                    <a:avLst/>
                  </a:prstGeom>
                  <a:solidFill>
                    <a:schemeClr val="bg2">
                      <a:lumMod val="50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Gill Sans MT"/>
                        <a:ea typeface="+mn-ea"/>
                        <a:cs typeface="+mn-cs"/>
                      </a:rPr>
                      <a:t>CPU</a:t>
                    </a:r>
                    <a:endParaRPr kumimoji="0" lang="en-US" sz="1800" b="1" i="0" u="none" strike="noStrike" kern="1200" cap="none" spc="0" normalizeH="0" baseline="0" noProof="0" dirty="0">
                      <a:ln>
                        <a:noFill/>
                      </a:ln>
                      <a:solidFill>
                        <a:srgbClr val="000000"/>
                      </a:solidFill>
                      <a:effectLst/>
                      <a:uLnTx/>
                      <a:uFillTx/>
                      <a:latin typeface="Gill Sans MT"/>
                      <a:ea typeface="+mn-ea"/>
                      <a:cs typeface="+mn-cs"/>
                    </a:endParaRPr>
                  </a:p>
                </p:txBody>
              </p:sp>
            </p:grpSp>
            <p:cxnSp>
              <p:nvCxnSpPr>
                <p:cNvPr id="44" name="Straight Arrow Connector 43"/>
                <p:cNvCxnSpPr/>
                <p:nvPr/>
              </p:nvCxnSpPr>
              <p:spPr>
                <a:xfrm flipH="1">
                  <a:off x="4162927" y="3179378"/>
                  <a:ext cx="838200" cy="0"/>
                </a:xfrm>
                <a:prstGeom prst="straightConnector1">
                  <a:avLst/>
                </a:prstGeom>
                <a:noFill/>
                <a:ln w="63500" cap="flat" cmpd="sng" algn="ctr">
                  <a:solidFill>
                    <a:schemeClr val="tx1"/>
                  </a:solidFill>
                  <a:prstDash val="solid"/>
                  <a:miter lim="800000"/>
                  <a:headEnd type="triangle"/>
                  <a:tailEnd type="triangle"/>
                </a:ln>
                <a:effectLst/>
              </p:spPr>
            </p:cxnSp>
          </p:grpSp>
          <p:sp>
            <p:nvSpPr>
              <p:cNvPr id="46" name="Rounded Rectangle 45"/>
              <p:cNvSpPr/>
              <p:nvPr/>
            </p:nvSpPr>
            <p:spPr>
              <a:xfrm>
                <a:off x="1773145" y="2993692"/>
                <a:ext cx="1046255" cy="737480"/>
              </a:xfrm>
              <a:prstGeom prst="roundRect">
                <a:avLst/>
              </a:prstGeom>
              <a:solidFill>
                <a:schemeClr val="bg2">
                  <a:lumMod val="50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lumMod val="95000"/>
                      </a:prstClr>
                    </a:solidFill>
                    <a:effectLst/>
                    <a:uLnTx/>
                    <a:uFillTx/>
                    <a:latin typeface="Gill Sans MT"/>
                    <a:ea typeface="+mn-ea"/>
                    <a:cs typeface="+mn-cs"/>
                  </a:rPr>
                  <a:t>CPU</a:t>
                </a:r>
                <a:endParaRPr kumimoji="0" lang="en-US" sz="1200" b="1" i="0" u="none" strike="noStrike" kern="1200" cap="none" spc="0" normalizeH="0" baseline="0" noProof="0" dirty="0">
                  <a:ln>
                    <a:noFill/>
                  </a:ln>
                  <a:solidFill>
                    <a:prstClr val="white">
                      <a:lumMod val="95000"/>
                    </a:prstClr>
                  </a:solidFill>
                  <a:effectLst/>
                  <a:uLnTx/>
                  <a:uFillTx/>
                  <a:latin typeface="Gill Sans MT"/>
                  <a:ea typeface="+mn-ea"/>
                  <a:cs typeface="+mn-cs"/>
                </a:endParaRPr>
              </a:p>
            </p:txBody>
          </p:sp>
        </p:grpSp>
        <p:cxnSp>
          <p:nvCxnSpPr>
            <p:cNvPr id="40" name="Straight Arrow Connector 39"/>
            <p:cNvCxnSpPr/>
            <p:nvPr/>
          </p:nvCxnSpPr>
          <p:spPr>
            <a:xfrm flipH="1">
              <a:off x="6019800" y="2819400"/>
              <a:ext cx="1066798" cy="2720"/>
            </a:xfrm>
            <a:prstGeom prst="straightConnector1">
              <a:avLst/>
            </a:prstGeom>
            <a:noFill/>
            <a:ln w="88900" cap="flat" cmpd="sng" algn="ctr">
              <a:solidFill>
                <a:schemeClr val="tx1"/>
              </a:solidFill>
              <a:prstDash val="solid"/>
              <a:miter lim="800000"/>
              <a:headEnd type="triangle"/>
              <a:tailEnd type="triangle"/>
            </a:ln>
            <a:effectLst/>
          </p:spPr>
        </p:cxnSp>
      </p:grpSp>
      <p:sp>
        <p:nvSpPr>
          <p:cNvPr id="34" name="Rounded Rectangle 33"/>
          <p:cNvSpPr/>
          <p:nvPr/>
        </p:nvSpPr>
        <p:spPr>
          <a:xfrm>
            <a:off x="6705600" y="4114800"/>
            <a:ext cx="1295400" cy="533400"/>
          </a:xfrm>
          <a:prstGeom prst="roundRect">
            <a:avLst/>
          </a:prstGeom>
          <a:solidFill>
            <a:srgbClr val="948A54"/>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Gill Sans MT"/>
                <a:ea typeface="+mn-ea"/>
                <a:cs typeface="+mn-cs"/>
              </a:rPr>
              <a:t>Compute Unit </a:t>
            </a:r>
          </a:p>
        </p:txBody>
      </p:sp>
    </p:spTree>
    <p:extLst>
      <p:ext uri="{BB962C8B-B14F-4D97-AF65-F5344CB8AC3E}">
        <p14:creationId xmlns:p14="http://schemas.microsoft.com/office/powerpoint/2010/main" val="11112380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500"/>
                                        <p:tgtEl>
                                          <p:spTgt spid="3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fade">
                                      <p:cBhvr>
                                        <p:cTn id="12" dur="500"/>
                                        <p:tgtEl>
                                          <p:spTgt spid="13"/>
                                        </p:tgtEl>
                                      </p:cBhvr>
                                    </p:animEffect>
                                  </p:childTnLst>
                                </p:cTn>
                              </p:par>
                              <p:par>
                                <p:cTn id="13" presetID="10" presetClass="entr" presetSubtype="0" fill="hold" nodeType="with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fade">
                                      <p:cBhvr>
                                        <p:cTn id="15" dur="500"/>
                                        <p:tgtEl>
                                          <p:spTgt spid="29"/>
                                        </p:tgtEl>
                                      </p:cBhvr>
                                    </p:animEffect>
                                  </p:childTnLst>
                                </p:cTn>
                              </p:par>
                              <p:par>
                                <p:cTn id="16" presetID="10" presetClass="entr" presetSubtype="0" fill="hold" nodeType="withEffect">
                                  <p:stCondLst>
                                    <p:cond delay="0"/>
                                  </p:stCondLst>
                                  <p:childTnLst>
                                    <p:set>
                                      <p:cBhvr>
                                        <p:cTn id="17" dur="1" fill="hold">
                                          <p:stCondLst>
                                            <p:cond delay="0"/>
                                          </p:stCondLst>
                                        </p:cTn>
                                        <p:tgtEl>
                                          <p:spTgt spid="32"/>
                                        </p:tgtEl>
                                        <p:attrNameLst>
                                          <p:attrName>style.visibility</p:attrName>
                                        </p:attrNameLst>
                                      </p:cBhvr>
                                      <p:to>
                                        <p:strVal val="visible"/>
                                      </p:to>
                                    </p:set>
                                    <p:animEffect transition="in" filter="fade">
                                      <p:cBhvr>
                                        <p:cTn id="18" dur="500"/>
                                        <p:tgtEl>
                                          <p:spTgt spid="32"/>
                                        </p:tgtEl>
                                      </p:cBhvr>
                                    </p:animEffect>
                                  </p:childTnLst>
                                </p:cTn>
                              </p:par>
                              <p:par>
                                <p:cTn id="19" presetID="10" presetClass="entr" presetSubtype="0" fill="hold" nodeType="withEffect">
                                  <p:stCondLst>
                                    <p:cond delay="0"/>
                                  </p:stCondLst>
                                  <p:childTnLst>
                                    <p:set>
                                      <p:cBhvr>
                                        <p:cTn id="20" dur="1" fill="hold">
                                          <p:stCondLst>
                                            <p:cond delay="0"/>
                                          </p:stCondLst>
                                        </p:cTn>
                                        <p:tgtEl>
                                          <p:spTgt spid="35"/>
                                        </p:tgtEl>
                                        <p:attrNameLst>
                                          <p:attrName>style.visibility</p:attrName>
                                        </p:attrNameLst>
                                      </p:cBhvr>
                                      <p:to>
                                        <p:strVal val="visible"/>
                                      </p:to>
                                    </p:set>
                                    <p:animEffect transition="in" filter="fade">
                                      <p:cBhvr>
                                        <p:cTn id="21" dur="500"/>
                                        <p:tgtEl>
                                          <p:spTgt spid="35"/>
                                        </p:tgtEl>
                                      </p:cBhvr>
                                    </p:animEffect>
                                  </p:childTnLst>
                                </p:cTn>
                              </p:par>
                            </p:childTnLst>
                          </p:cTn>
                        </p:par>
                        <p:par>
                          <p:cTn id="22" fill="hold">
                            <p:stCondLst>
                              <p:cond delay="500"/>
                            </p:stCondLst>
                            <p:childTnLst>
                              <p:par>
                                <p:cTn id="23" presetID="10" presetClass="entr" presetSubtype="0" fill="hold" grpId="0" nodeType="afterEffect">
                                  <p:stCondLst>
                                    <p:cond delay="0"/>
                                  </p:stCondLst>
                                  <p:childTnLst>
                                    <p:set>
                                      <p:cBhvr>
                                        <p:cTn id="24" dur="1" fill="hold">
                                          <p:stCondLst>
                                            <p:cond delay="0"/>
                                          </p:stCondLst>
                                        </p:cTn>
                                        <p:tgtEl>
                                          <p:spTgt spid="45"/>
                                        </p:tgtEl>
                                        <p:attrNameLst>
                                          <p:attrName>style.visibility</p:attrName>
                                        </p:attrNameLst>
                                      </p:cBhvr>
                                      <p:to>
                                        <p:strVal val="visible"/>
                                      </p:to>
                                    </p:set>
                                    <p:animEffect transition="in" filter="fade">
                                      <p:cBhvr>
                                        <p:cTn id="25" dur="500"/>
                                        <p:tgtEl>
                                          <p:spTgt spid="45"/>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33"/>
                                        </p:tgtEl>
                                        <p:attrNameLst>
                                          <p:attrName>style.visibility</p:attrName>
                                        </p:attrNameLst>
                                      </p:cBhvr>
                                      <p:to>
                                        <p:strVal val="visible"/>
                                      </p:to>
                                    </p:set>
                                    <p:animEffect transition="in" filter="fade">
                                      <p:cBhvr>
                                        <p:cTn id="30" dur="500"/>
                                        <p:tgtEl>
                                          <p:spTgt spid="33"/>
                                        </p:tgtEl>
                                      </p:cBhvr>
                                    </p:animEffect>
                                  </p:childTnLst>
                                </p:cTn>
                              </p:par>
                            </p:childTnLst>
                          </p:cTn>
                        </p:par>
                        <p:par>
                          <p:cTn id="31" fill="hold">
                            <p:stCondLst>
                              <p:cond delay="500"/>
                            </p:stCondLst>
                            <p:childTnLst>
                              <p:par>
                                <p:cTn id="32" presetID="10" presetClass="entr" presetSubtype="0" fill="hold" grpId="0" nodeType="afterEffect">
                                  <p:stCondLst>
                                    <p:cond delay="0"/>
                                  </p:stCondLst>
                                  <p:childTnLst>
                                    <p:set>
                                      <p:cBhvr>
                                        <p:cTn id="33" dur="1" fill="hold">
                                          <p:stCondLst>
                                            <p:cond delay="0"/>
                                          </p:stCondLst>
                                        </p:cTn>
                                        <p:tgtEl>
                                          <p:spTgt spid="34"/>
                                        </p:tgtEl>
                                        <p:attrNameLst>
                                          <p:attrName>style.visibility</p:attrName>
                                        </p:attrNameLst>
                                      </p:cBhvr>
                                      <p:to>
                                        <p:strVal val="visible"/>
                                      </p:to>
                                    </p:set>
                                    <p:animEffect transition="in" filter="fade">
                                      <p:cBhvr>
                                        <p:cTn id="34" dur="500"/>
                                        <p:tgtEl>
                                          <p:spTgt spid="34"/>
                                        </p:tgtEl>
                                      </p:cBhvr>
                                    </p:animEffect>
                                  </p:childTnLst>
                                </p:cTn>
                              </p:par>
                            </p:childTnLst>
                          </p:cTn>
                        </p:par>
                        <p:par>
                          <p:cTn id="35" fill="hold">
                            <p:stCondLst>
                              <p:cond delay="1000"/>
                            </p:stCondLst>
                            <p:childTnLst>
                              <p:par>
                                <p:cTn id="36" presetID="10" presetClass="entr" presetSubtype="0" fill="hold" grpId="0" nodeType="afterEffect">
                                  <p:stCondLst>
                                    <p:cond delay="0"/>
                                  </p:stCondLst>
                                  <p:childTnLst>
                                    <p:set>
                                      <p:cBhvr>
                                        <p:cTn id="37" dur="1" fill="hold">
                                          <p:stCondLst>
                                            <p:cond delay="0"/>
                                          </p:stCondLst>
                                        </p:cTn>
                                        <p:tgtEl>
                                          <p:spTgt spid="19"/>
                                        </p:tgtEl>
                                        <p:attrNameLst>
                                          <p:attrName>style.visibility</p:attrName>
                                        </p:attrNameLst>
                                      </p:cBhvr>
                                      <p:to>
                                        <p:strVal val="visible"/>
                                      </p:to>
                                    </p:set>
                                    <p:animEffect transition="in" filter="fade">
                                      <p:cBhvr>
                                        <p:cTn id="38" dur="500"/>
                                        <p:tgtEl>
                                          <p:spTgt spid="19"/>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39"/>
                                        </p:tgtEl>
                                        <p:attrNameLst>
                                          <p:attrName>style.visibility</p:attrName>
                                        </p:attrNameLst>
                                      </p:cBhvr>
                                      <p:to>
                                        <p:strVal val="visible"/>
                                      </p:to>
                                    </p:set>
                                    <p:animEffect transition="in" filter="fade">
                                      <p:cBhvr>
                                        <p:cTn id="43"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45" grpId="0" animBg="1"/>
      <p:bldP spid="33" grpId="0"/>
      <p:bldP spid="39" grpId="0" animBg="1"/>
      <p:bldP spid="19" grpId="0"/>
      <p:bldP spid="34" grpId="0" animBg="1"/>
    </p:bldLst>
  </p:timing>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2400" y="0"/>
            <a:ext cx="10134600" cy="914400"/>
          </a:xfrm>
        </p:spPr>
        <p:txBody>
          <a:bodyPr/>
          <a:lstStyle/>
          <a:p>
            <a:r>
              <a:rPr lang="en-US" sz="3700" dirty="0"/>
              <a:t>Using PIM to Reduce Data Movement</a:t>
            </a:r>
          </a:p>
        </p:txBody>
      </p:sp>
      <p:pic>
        <p:nvPicPr>
          <p:cNvPr id="26" name="Picture 2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4" name="Slide Number Placeholder 3"/>
          <p:cNvSpPr>
            <a:spLocks noGrp="1"/>
          </p:cNvSpPr>
          <p:nvPr>
            <p:ph type="sldNum" sz="quarter" idx="12"/>
          </p:nvPr>
        </p:nvSpPr>
        <p:spPr>
          <a:xfrm>
            <a:off x="7288306" y="6495871"/>
            <a:ext cx="18288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5</a:t>
            </a:r>
          </a:p>
        </p:txBody>
      </p:sp>
      <p:sp>
        <p:nvSpPr>
          <p:cNvPr id="6" name="Rectangle 5"/>
          <p:cNvSpPr/>
          <p:nvPr/>
        </p:nvSpPr>
        <p:spPr>
          <a:xfrm>
            <a:off x="0" y="1072515"/>
            <a:ext cx="9144000" cy="984885"/>
          </a:xfrm>
          <a:prstGeom prst="rect">
            <a:avLst/>
          </a:prstGeom>
          <a:solidFill>
            <a:schemeClr val="accent6">
              <a:lumMod val="20000"/>
              <a:lumOff val="80000"/>
            </a:schemeClr>
          </a:solidFill>
        </p:spPr>
        <p:txBody>
          <a:bodyPr wrap="square">
            <a:spAutoFit/>
          </a:bodyPr>
          <a:lstStyle/>
          <a:p>
            <a:pPr marL="0" marR="0" lvl="1" indent="0" algn="ctr" defTabSz="914400" rtl="0" eaLnBrk="1" fontAlgn="auto" latinLnBrk="0" hangingPunct="1">
              <a:lnSpc>
                <a:spcPct val="100000"/>
              </a:lnSpc>
              <a:spcBef>
                <a:spcPts val="0"/>
              </a:spcBef>
              <a:spcAft>
                <a:spcPts val="0"/>
              </a:spcAft>
              <a:buClrTx/>
              <a:buSzTx/>
              <a:buFontTx/>
              <a:buNone/>
              <a:tabLst/>
              <a:defRPr/>
            </a:pPr>
            <a:r>
              <a:rPr kumimoji="0" lang="en-US" sz="2900" b="1" i="0" u="none" strike="noStrike" kern="1200" cap="none" spc="0" normalizeH="0" baseline="0" noProof="0" dirty="0">
                <a:ln>
                  <a:noFill/>
                </a:ln>
                <a:solidFill>
                  <a:srgbClr val="1F497D"/>
                </a:solidFill>
                <a:effectLst/>
                <a:uLnTx/>
                <a:uFillTx/>
                <a:latin typeface="Gill Sans MT"/>
                <a:ea typeface="+mn-ea"/>
                <a:cs typeface="+mn-cs"/>
              </a:rPr>
              <a:t>2</a:t>
            </a:r>
            <a:r>
              <a:rPr kumimoji="0" lang="en-US" sz="2900" b="1" i="0" u="none" strike="noStrike" kern="1200" cap="none" spc="0" normalizeH="0" baseline="30000" noProof="0" dirty="0">
                <a:ln>
                  <a:noFill/>
                </a:ln>
                <a:solidFill>
                  <a:srgbClr val="1F497D"/>
                </a:solidFill>
                <a:effectLst/>
                <a:uLnTx/>
                <a:uFillTx/>
                <a:latin typeface="Gill Sans MT"/>
                <a:ea typeface="+mn-ea"/>
                <a:cs typeface="+mn-cs"/>
              </a:rPr>
              <a:t>nd</a:t>
            </a:r>
            <a:r>
              <a:rPr kumimoji="0" lang="en-US" sz="2900" b="1" i="0" u="none" strike="noStrike" kern="1200" cap="none" spc="0" normalizeH="0" baseline="0" noProof="0" dirty="0">
                <a:ln>
                  <a:noFill/>
                </a:ln>
                <a:solidFill>
                  <a:srgbClr val="1F497D"/>
                </a:solidFill>
                <a:effectLst/>
                <a:uLnTx/>
                <a:uFillTx/>
                <a:latin typeface="Gill Sans MT"/>
                <a:ea typeface="+mn-ea"/>
                <a:cs typeface="+mn-cs"/>
              </a:rPr>
              <a:t> key observation: </a:t>
            </a:r>
            <a:r>
              <a:rPr kumimoji="0" lang="en-US" sz="2900" b="1" i="0" u="none" strike="noStrike" kern="1200" cap="none" spc="0" normalizeH="0" baseline="0" noProof="0" dirty="0">
                <a:ln>
                  <a:noFill/>
                </a:ln>
                <a:solidFill>
                  <a:prstClr val="black"/>
                </a:solidFill>
                <a:effectLst/>
                <a:uLnTx/>
                <a:uFillTx/>
                <a:latin typeface="Gill Sans MT"/>
                <a:ea typeface="+mn-ea"/>
                <a:cs typeface="+mn-cs"/>
              </a:rPr>
              <a:t>a</a:t>
            </a:r>
            <a:r>
              <a:rPr kumimoji="0" lang="en-US" sz="2900" b="1" i="0" u="none" strike="noStrike" kern="1200" cap="none" spc="0" normalizeH="0" baseline="0" noProof="0" dirty="0">
                <a:ln>
                  <a:noFill/>
                </a:ln>
                <a:solidFill>
                  <a:srgbClr val="1F497D"/>
                </a:solidFill>
                <a:effectLst/>
                <a:uLnTx/>
                <a:uFillTx/>
                <a:latin typeface="Gill Sans MT"/>
                <a:ea typeface="+mn-ea"/>
                <a:cs typeface="+mn-cs"/>
              </a:rPr>
              <a:t> </a:t>
            </a:r>
            <a:r>
              <a:rPr kumimoji="0" lang="en-US" sz="2900" b="1" i="0" u="none" strike="noStrike" kern="1200" cap="none" spc="0" normalizeH="0" baseline="0" noProof="0" dirty="0">
                <a:ln>
                  <a:noFill/>
                </a:ln>
                <a:solidFill>
                  <a:prstClr val="black"/>
                </a:solidFill>
                <a:effectLst/>
                <a:uLnTx/>
                <a:uFillTx/>
                <a:latin typeface="Gill Sans MT"/>
                <a:ea typeface="+mn-ea"/>
                <a:cs typeface="+mn-cs"/>
              </a:rPr>
              <a:t>significant fraction of </a:t>
            </a:r>
            <a:br>
              <a:rPr kumimoji="0" lang="en-US" sz="2900" b="1" i="0" u="none" strike="noStrike" kern="1200" cap="none" spc="0" normalizeH="0" baseline="0" noProof="0" dirty="0">
                <a:ln>
                  <a:noFill/>
                </a:ln>
                <a:solidFill>
                  <a:prstClr val="black"/>
                </a:solidFill>
                <a:effectLst/>
                <a:uLnTx/>
                <a:uFillTx/>
                <a:latin typeface="Gill Sans MT"/>
                <a:ea typeface="+mn-ea"/>
                <a:cs typeface="+mn-cs"/>
              </a:rPr>
            </a:br>
            <a:r>
              <a:rPr kumimoji="0" lang="en-US" sz="2900" b="1" i="0" u="none" strike="noStrike" kern="1200" cap="none" spc="0" normalizeH="0" baseline="0" noProof="0" dirty="0">
                <a:ln>
                  <a:noFill/>
                </a:ln>
                <a:solidFill>
                  <a:prstClr val="black"/>
                </a:solidFill>
                <a:effectLst/>
                <a:uLnTx/>
                <a:uFillTx/>
                <a:latin typeface="Gill Sans MT"/>
                <a:ea typeface="+mn-ea"/>
                <a:cs typeface="+mn-cs"/>
              </a:rPr>
              <a:t> </a:t>
            </a:r>
            <a:r>
              <a:rPr kumimoji="0" lang="en-US" sz="2900" b="1" i="0" u="none" strike="noStrike" kern="1200" cap="none" spc="0" normalizeH="0" baseline="0" noProof="0" dirty="0">
                <a:ln>
                  <a:noFill/>
                </a:ln>
                <a:solidFill>
                  <a:srgbClr val="C00000"/>
                </a:solidFill>
                <a:effectLst/>
                <a:uLnTx/>
                <a:uFillTx/>
                <a:latin typeface="Gill Sans MT"/>
                <a:ea typeface="+mn-ea"/>
                <a:cs typeface="+mn-cs"/>
              </a:rPr>
              <a:t>data movement</a:t>
            </a:r>
            <a:r>
              <a:rPr kumimoji="0" lang="en-US" sz="2900" b="1" i="0" u="none" strike="noStrike" kern="1200" cap="none" spc="0" normalizeH="0" baseline="0" noProof="0" dirty="0">
                <a:ln>
                  <a:noFill/>
                </a:ln>
                <a:solidFill>
                  <a:srgbClr val="FF0000"/>
                </a:solidFill>
                <a:effectLst/>
                <a:uLnTx/>
                <a:uFillTx/>
                <a:latin typeface="Gill Sans MT"/>
                <a:ea typeface="+mn-ea"/>
                <a:cs typeface="+mn-cs"/>
              </a:rPr>
              <a:t> </a:t>
            </a:r>
            <a:r>
              <a:rPr kumimoji="0" lang="en-US" sz="2900" b="1" i="0" u="none" strike="noStrike" kern="1200" cap="none" spc="0" normalizeH="0" baseline="0" noProof="0" dirty="0">
                <a:ln>
                  <a:noFill/>
                </a:ln>
                <a:solidFill>
                  <a:prstClr val="black"/>
                </a:solidFill>
                <a:effectLst/>
                <a:uLnTx/>
                <a:uFillTx/>
                <a:latin typeface="Gill Sans MT"/>
                <a:ea typeface="+mn-ea"/>
                <a:cs typeface="+mn-cs"/>
              </a:rPr>
              <a:t>often comes from</a:t>
            </a:r>
            <a:r>
              <a:rPr kumimoji="0" lang="en-US" sz="2900" b="1" i="0" u="none" strike="noStrike" kern="1200" cap="none" spc="0" normalizeH="0" baseline="0" noProof="0" dirty="0">
                <a:ln>
                  <a:noFill/>
                </a:ln>
                <a:solidFill>
                  <a:srgbClr val="0000FF"/>
                </a:solidFill>
                <a:effectLst/>
                <a:uLnTx/>
                <a:uFillTx/>
                <a:latin typeface="Gill Sans MT"/>
                <a:ea typeface="+mn-ea"/>
                <a:cs typeface="+mn-cs"/>
              </a:rPr>
              <a:t> </a:t>
            </a:r>
            <a:r>
              <a:rPr kumimoji="0" lang="en-US" sz="2900" b="1" i="0" u="none" strike="noStrike" kern="1200" cap="none" spc="0" normalizeH="0" baseline="0" noProof="0" dirty="0">
                <a:ln>
                  <a:noFill/>
                </a:ln>
                <a:solidFill>
                  <a:srgbClr val="1F497D"/>
                </a:solidFill>
                <a:effectLst/>
                <a:uLnTx/>
                <a:uFillTx/>
                <a:latin typeface="Gill Sans MT"/>
                <a:ea typeface="+mn-ea"/>
                <a:cs typeface="+mn-cs"/>
              </a:rPr>
              <a:t>simple functions</a:t>
            </a:r>
          </a:p>
        </p:txBody>
      </p:sp>
      <p:sp>
        <p:nvSpPr>
          <p:cNvPr id="16" name="Rounded Rectangle 15"/>
          <p:cNvSpPr/>
          <p:nvPr/>
        </p:nvSpPr>
        <p:spPr>
          <a:xfrm>
            <a:off x="1905000" y="4358045"/>
            <a:ext cx="1524000" cy="740152"/>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Gill Sans MT"/>
                <a:ea typeface="+mn-ea"/>
                <a:cs typeface="+mn-cs"/>
              </a:rPr>
              <a:t>PIM Core</a:t>
            </a:r>
          </a:p>
        </p:txBody>
      </p:sp>
      <p:grpSp>
        <p:nvGrpSpPr>
          <p:cNvPr id="17" name="Group 16"/>
          <p:cNvGrpSpPr/>
          <p:nvPr/>
        </p:nvGrpSpPr>
        <p:grpSpPr>
          <a:xfrm>
            <a:off x="4648200" y="4259997"/>
            <a:ext cx="2667000" cy="914400"/>
            <a:chOff x="5562600" y="3276600"/>
            <a:chExt cx="2438400" cy="990600"/>
          </a:xfrm>
        </p:grpSpPr>
        <p:sp>
          <p:nvSpPr>
            <p:cNvPr id="23" name="Rounded Rectangle 22"/>
            <p:cNvSpPr/>
            <p:nvPr/>
          </p:nvSpPr>
          <p:spPr>
            <a:xfrm>
              <a:off x="5562600" y="3276600"/>
              <a:ext cx="2133600" cy="685800"/>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MT"/>
                  <a:ea typeface="+mn-ea"/>
                  <a:cs typeface="+mn-cs"/>
                </a:rPr>
                <a:t>PIM Accelerator</a:t>
              </a:r>
            </a:p>
          </p:txBody>
        </p:sp>
        <p:sp>
          <p:nvSpPr>
            <p:cNvPr id="24" name="Rounded Rectangle 23"/>
            <p:cNvSpPr/>
            <p:nvPr/>
          </p:nvSpPr>
          <p:spPr>
            <a:xfrm>
              <a:off x="5715000" y="3429000"/>
              <a:ext cx="2133600" cy="685800"/>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MT"/>
                  <a:ea typeface="+mn-ea"/>
                  <a:cs typeface="+mn-cs"/>
                </a:rPr>
                <a:t>PIM Accelerator</a:t>
              </a:r>
            </a:p>
          </p:txBody>
        </p:sp>
        <p:sp>
          <p:nvSpPr>
            <p:cNvPr id="25" name="Rounded Rectangle 24"/>
            <p:cNvSpPr/>
            <p:nvPr/>
          </p:nvSpPr>
          <p:spPr>
            <a:xfrm>
              <a:off x="5867400" y="3581400"/>
              <a:ext cx="2133600" cy="685800"/>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MT"/>
                  <a:ea typeface="+mn-ea"/>
                  <a:cs typeface="+mn-cs"/>
                </a:rPr>
                <a:t>PIM Accelerator</a:t>
              </a:r>
            </a:p>
          </p:txBody>
        </p:sp>
      </p:grpSp>
      <p:sp>
        <p:nvSpPr>
          <p:cNvPr id="66" name="Rectangle 65"/>
          <p:cNvSpPr/>
          <p:nvPr/>
        </p:nvSpPr>
        <p:spPr>
          <a:xfrm>
            <a:off x="0" y="2231648"/>
            <a:ext cx="9067800" cy="89255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a:ln>
                  <a:noFill/>
                </a:ln>
                <a:solidFill>
                  <a:prstClr val="black"/>
                </a:solidFill>
                <a:effectLst/>
                <a:uLnTx/>
                <a:uFillTx/>
                <a:latin typeface="Gill Sans MT"/>
                <a:ea typeface="+mn-ea"/>
                <a:cs typeface="+mn-cs"/>
              </a:rPr>
              <a:t>We can design lightweight logic to </a:t>
            </a:r>
            <a:br>
              <a:rPr kumimoji="0" lang="en-US" sz="2600" b="1" i="0" u="none" strike="noStrike" kern="1200" cap="none" spc="0" normalizeH="0" baseline="0" noProof="0" dirty="0">
                <a:ln>
                  <a:noFill/>
                </a:ln>
                <a:solidFill>
                  <a:prstClr val="black"/>
                </a:solidFill>
                <a:effectLst/>
                <a:uLnTx/>
                <a:uFillTx/>
                <a:latin typeface="Gill Sans MT"/>
                <a:ea typeface="+mn-ea"/>
                <a:cs typeface="+mn-cs"/>
              </a:rPr>
            </a:br>
            <a:r>
              <a:rPr kumimoji="0" lang="en-US" sz="2600" b="1" i="0" u="none" strike="noStrike" kern="1200" cap="none" spc="0" normalizeH="0" baseline="0" noProof="0" dirty="0">
                <a:ln>
                  <a:noFill/>
                </a:ln>
                <a:solidFill>
                  <a:prstClr val="black"/>
                </a:solidFill>
                <a:effectLst/>
                <a:uLnTx/>
                <a:uFillTx/>
                <a:latin typeface="Gill Sans MT"/>
                <a:ea typeface="+mn-ea"/>
                <a:cs typeface="+mn-cs"/>
              </a:rPr>
              <a:t>implement these </a:t>
            </a:r>
            <a:r>
              <a:rPr kumimoji="0" lang="en-US" sz="2600" b="1" i="1" u="sng" strike="noStrike" kern="1200" cap="none" spc="0" normalizeH="0" baseline="0" noProof="0" dirty="0">
                <a:ln>
                  <a:noFill/>
                </a:ln>
                <a:solidFill>
                  <a:prstClr val="black"/>
                </a:solidFill>
                <a:effectLst/>
                <a:uLnTx/>
                <a:uFillTx/>
                <a:latin typeface="Gill Sans MT"/>
                <a:ea typeface="+mn-ea"/>
                <a:cs typeface="+mn-cs"/>
              </a:rPr>
              <a:t>simple functions</a:t>
            </a:r>
            <a:r>
              <a:rPr kumimoji="0" lang="en-US" sz="2600" b="1" i="0" u="none" strike="noStrike" kern="1200" cap="none" spc="0" normalizeH="0" baseline="0" noProof="0" dirty="0">
                <a:ln>
                  <a:noFill/>
                </a:ln>
                <a:solidFill>
                  <a:prstClr val="black"/>
                </a:solidFill>
                <a:effectLst/>
                <a:uLnTx/>
                <a:uFillTx/>
                <a:latin typeface="Gill Sans MT"/>
                <a:ea typeface="+mn-ea"/>
                <a:cs typeface="+mn-cs"/>
              </a:rPr>
              <a:t> in </a:t>
            </a:r>
            <a:r>
              <a:rPr kumimoji="0" lang="en-US" sz="2600" b="1" i="0" u="none" strike="noStrike" kern="1200" cap="none" spc="0" normalizeH="0" baseline="0" noProof="0" dirty="0">
                <a:ln>
                  <a:noFill/>
                </a:ln>
                <a:solidFill>
                  <a:srgbClr val="0000FF"/>
                </a:solidFill>
                <a:effectLst/>
                <a:uLnTx/>
                <a:uFillTx/>
                <a:latin typeface="Gill Sans MT"/>
                <a:ea typeface="+mn-ea"/>
                <a:cs typeface="+mn-cs"/>
              </a:rPr>
              <a:t>memory</a:t>
            </a:r>
          </a:p>
        </p:txBody>
      </p:sp>
      <p:sp>
        <p:nvSpPr>
          <p:cNvPr id="36" name="Rectangle 35"/>
          <p:cNvSpPr/>
          <p:nvPr/>
        </p:nvSpPr>
        <p:spPr>
          <a:xfrm>
            <a:off x="990600" y="3429000"/>
            <a:ext cx="3276600" cy="83099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300" b="1" i="0" u="none" strike="noStrike" kern="1200" cap="none" spc="0" normalizeH="0" baseline="0" noProof="0" dirty="0">
                <a:ln>
                  <a:noFill/>
                </a:ln>
                <a:solidFill>
                  <a:srgbClr val="006600"/>
                </a:solidFill>
                <a:effectLst/>
                <a:uLnTx/>
                <a:uFillTx/>
                <a:latin typeface="Gill Sans MT"/>
                <a:ea typeface="+mn-ea"/>
                <a:cs typeface="+mn-cs"/>
              </a:rPr>
              <a:t>Small embedded</a:t>
            </a:r>
            <a:br>
              <a:rPr kumimoji="0" lang="en-US" sz="2300" b="1" i="0" u="none" strike="noStrike" kern="1200" cap="none" spc="0" normalizeH="0" baseline="0" noProof="0" dirty="0">
                <a:ln>
                  <a:noFill/>
                </a:ln>
                <a:solidFill>
                  <a:srgbClr val="006600"/>
                </a:solidFill>
                <a:effectLst/>
                <a:uLnTx/>
                <a:uFillTx/>
                <a:latin typeface="Gill Sans MT"/>
                <a:ea typeface="+mn-ea"/>
                <a:cs typeface="+mn-cs"/>
              </a:rPr>
            </a:br>
            <a:r>
              <a:rPr kumimoji="0" lang="en-US" sz="2300" b="1" i="0" u="none" strike="noStrike" kern="1200" cap="none" spc="0" normalizeH="0" baseline="0" noProof="0" dirty="0">
                <a:ln>
                  <a:noFill/>
                </a:ln>
                <a:solidFill>
                  <a:srgbClr val="006600"/>
                </a:solidFill>
                <a:effectLst/>
                <a:uLnTx/>
                <a:uFillTx/>
                <a:latin typeface="Gill Sans MT"/>
                <a:ea typeface="+mn-ea"/>
                <a:cs typeface="+mn-cs"/>
              </a:rPr>
              <a:t> low-power core</a:t>
            </a:r>
          </a:p>
        </p:txBody>
      </p:sp>
      <p:sp>
        <p:nvSpPr>
          <p:cNvPr id="38" name="Rectangle 37"/>
          <p:cNvSpPr/>
          <p:nvPr/>
        </p:nvSpPr>
        <p:spPr>
          <a:xfrm>
            <a:off x="4305300" y="3429000"/>
            <a:ext cx="3352800" cy="83099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300" b="1" i="0" u="none" strike="noStrike" kern="1200" cap="none" spc="0" normalizeH="0" baseline="0" noProof="0" dirty="0">
                <a:ln>
                  <a:noFill/>
                </a:ln>
                <a:solidFill>
                  <a:srgbClr val="006600"/>
                </a:solidFill>
                <a:effectLst/>
                <a:uLnTx/>
                <a:uFillTx/>
                <a:latin typeface="Gill Sans MT"/>
                <a:ea typeface="+mn-ea"/>
                <a:cs typeface="+mn-cs"/>
              </a:rPr>
              <a:t>Small fixed-function accelerators</a:t>
            </a:r>
          </a:p>
        </p:txBody>
      </p:sp>
      <p:sp>
        <p:nvSpPr>
          <p:cNvPr id="39" name="Rectangle 38"/>
          <p:cNvSpPr/>
          <p:nvPr/>
        </p:nvSpPr>
        <p:spPr>
          <a:xfrm>
            <a:off x="0" y="5446693"/>
            <a:ext cx="9144000" cy="954107"/>
          </a:xfrm>
          <a:prstGeom prst="rect">
            <a:avLst/>
          </a:prstGeom>
          <a:solidFill>
            <a:schemeClr val="tx2">
              <a:lumMod val="75000"/>
            </a:schemeClr>
          </a:solidFill>
        </p:spPr>
        <p:txBody>
          <a:bodyPr wrap="square">
            <a:spAutoFit/>
          </a:bodyPr>
          <a:lstStyle/>
          <a:p>
            <a:pPr marL="0" marR="0" lvl="1"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Gill Sans MT"/>
                <a:ea typeface="+mn-ea"/>
                <a:cs typeface="+mn-cs"/>
              </a:rPr>
              <a:t>Offloading to PIM logic reduces energy by 55.4%</a:t>
            </a:r>
            <a:br>
              <a:rPr kumimoji="0" lang="en-US" sz="2800" b="1" i="0" u="none" strike="noStrike" kern="1200" cap="none" spc="0" normalizeH="0" baseline="0" noProof="0" dirty="0">
                <a:ln>
                  <a:noFill/>
                </a:ln>
                <a:solidFill>
                  <a:srgbClr val="FFFFFF"/>
                </a:solidFill>
                <a:effectLst/>
                <a:uLnTx/>
                <a:uFillTx/>
                <a:latin typeface="Gill Sans MT"/>
                <a:ea typeface="+mn-ea"/>
                <a:cs typeface="+mn-cs"/>
              </a:rPr>
            </a:br>
            <a:r>
              <a:rPr kumimoji="0" lang="en-US" sz="2800" b="1" i="0" u="none" strike="noStrike" kern="1200" cap="none" spc="0" normalizeH="0" baseline="0" noProof="0" dirty="0">
                <a:ln>
                  <a:noFill/>
                </a:ln>
                <a:solidFill>
                  <a:srgbClr val="FFFFFF"/>
                </a:solidFill>
                <a:effectLst/>
                <a:uLnTx/>
                <a:uFillTx/>
                <a:latin typeface="Gill Sans MT"/>
                <a:ea typeface="+mn-ea"/>
                <a:cs typeface="+mn-cs"/>
              </a:rPr>
              <a:t>and improves performance by 54.2% on average</a:t>
            </a:r>
          </a:p>
        </p:txBody>
      </p:sp>
    </p:spTree>
    <p:extLst>
      <p:ext uri="{BB962C8B-B14F-4D97-AF65-F5344CB8AC3E}">
        <p14:creationId xmlns:p14="http://schemas.microsoft.com/office/powerpoint/2010/main" val="32316411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6"/>
                                        </p:tgtEl>
                                        <p:attrNameLst>
                                          <p:attrName>style.visibility</p:attrName>
                                        </p:attrNameLst>
                                      </p:cBhvr>
                                      <p:to>
                                        <p:strVal val="visible"/>
                                      </p:to>
                                    </p:set>
                                    <p:animEffect transition="in" filter="fade">
                                      <p:cBhvr>
                                        <p:cTn id="12" dur="500"/>
                                        <p:tgtEl>
                                          <p:spTgt spid="66"/>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fade">
                                      <p:cBhvr>
                                        <p:cTn id="17" dur="500"/>
                                        <p:tgtEl>
                                          <p:spTgt spid="16"/>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500"/>
                                        <p:tgtEl>
                                          <p:spTgt spid="36"/>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38"/>
                                        </p:tgtEl>
                                        <p:attrNameLst>
                                          <p:attrName>style.visibility</p:attrName>
                                        </p:attrNameLst>
                                      </p:cBhvr>
                                      <p:to>
                                        <p:strVal val="visible"/>
                                      </p:to>
                                    </p:set>
                                    <p:animEffect transition="in" filter="fade">
                                      <p:cBhvr>
                                        <p:cTn id="25" dur="500"/>
                                        <p:tgtEl>
                                          <p:spTgt spid="38"/>
                                        </p:tgtEl>
                                      </p:cBhvr>
                                    </p:animEffect>
                                  </p:childTnLst>
                                </p:cTn>
                              </p:par>
                              <p:par>
                                <p:cTn id="26" presetID="10" presetClass="entr" presetSubtype="0" fill="hold" nodeType="withEffect">
                                  <p:stCondLst>
                                    <p:cond delay="0"/>
                                  </p:stCondLst>
                                  <p:childTnLst>
                                    <p:set>
                                      <p:cBhvr>
                                        <p:cTn id="27" dur="1" fill="hold">
                                          <p:stCondLst>
                                            <p:cond delay="0"/>
                                          </p:stCondLst>
                                        </p:cTn>
                                        <p:tgtEl>
                                          <p:spTgt spid="17"/>
                                        </p:tgtEl>
                                        <p:attrNameLst>
                                          <p:attrName>style.visibility</p:attrName>
                                        </p:attrNameLst>
                                      </p:cBhvr>
                                      <p:to>
                                        <p:strVal val="visible"/>
                                      </p:to>
                                    </p:set>
                                    <p:animEffect transition="in" filter="fade">
                                      <p:cBhvr>
                                        <p:cTn id="28" dur="500"/>
                                        <p:tgtEl>
                                          <p:spTgt spid="17"/>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39"/>
                                        </p:tgtEl>
                                        <p:attrNameLst>
                                          <p:attrName>style.visibility</p:attrName>
                                        </p:attrNameLst>
                                      </p:cBhvr>
                                      <p:to>
                                        <p:strVal val="visible"/>
                                      </p:to>
                                    </p:set>
                                    <p:animEffect transition="in" filter="fade">
                                      <p:cBhvr>
                                        <p:cTn id="33"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6" grpId="0" animBg="1"/>
      <p:bldP spid="66" grpId="0"/>
      <p:bldP spid="36" grpId="0"/>
      <p:bldP spid="38" grpId="0"/>
      <p:bldP spid="39" grpId="0" animBg="1"/>
    </p:bldLst>
  </p:timing>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Goals</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A2D8F13-174C-467F-9D40-7DDEF70CAB8C}" type="slidenum">
              <a:rPr kumimoji="0" lang="en-US" sz="2400" b="1" i="0" u="none" strike="noStrike" kern="1200" cap="none" spc="0" normalizeH="0" baseline="0" noProof="0" smtClean="0">
                <a:ln>
                  <a:noFill/>
                </a:ln>
                <a:solidFill>
                  <a:srgbClr val="0070C0"/>
                </a:solidFill>
                <a:effectLst/>
                <a:uLnTx/>
                <a:uFillTx/>
                <a:latin typeface="Gill Sans M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426</a:t>
            </a:fld>
            <a:endParaRPr kumimoji="0" lang="en-US" sz="2400" b="1" i="0" u="none" strike="noStrike" kern="1200" cap="none" spc="0" normalizeH="0" baseline="0" noProof="0">
              <a:ln>
                <a:noFill/>
              </a:ln>
              <a:solidFill>
                <a:srgbClr val="0070C0"/>
              </a:solidFill>
              <a:effectLst/>
              <a:uLnTx/>
              <a:uFillTx/>
              <a:latin typeface="Gill Sans MT"/>
              <a:ea typeface="+mn-ea"/>
              <a:cs typeface="+mn-cs"/>
            </a:endParaRPr>
          </a:p>
        </p:txBody>
      </p:sp>
      <p:pic>
        <p:nvPicPr>
          <p:cNvPr id="9" name="Picture 8"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8" name="TextBox 7"/>
          <p:cNvSpPr txBox="1"/>
          <p:nvPr/>
        </p:nvSpPr>
        <p:spPr>
          <a:xfrm>
            <a:off x="152400" y="1447800"/>
            <a:ext cx="474011"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black">
                    <a:lumMod val="65000"/>
                    <a:lumOff val="35000"/>
                  </a:prstClr>
                </a:solidFill>
                <a:effectLst/>
                <a:uLnTx/>
                <a:uFillTx/>
                <a:latin typeface="Arial Black" panose="020B0A04020102020204" pitchFamily="34" charset="0"/>
                <a:ea typeface="+mn-ea"/>
                <a:cs typeface="+mn-cs"/>
              </a:rPr>
              <a:t>1</a:t>
            </a:r>
          </a:p>
        </p:txBody>
      </p:sp>
      <p:sp>
        <p:nvSpPr>
          <p:cNvPr id="10" name="TextBox 9"/>
          <p:cNvSpPr txBox="1"/>
          <p:nvPr/>
        </p:nvSpPr>
        <p:spPr>
          <a:xfrm>
            <a:off x="152400" y="2895600"/>
            <a:ext cx="474011"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srgbClr val="595959"/>
                </a:solidFill>
                <a:effectLst/>
                <a:uLnTx/>
                <a:uFillTx/>
                <a:latin typeface="Arial Black" panose="020B0A04020102020204" pitchFamily="34" charset="0"/>
                <a:ea typeface="+mn-ea"/>
                <a:cs typeface="+mn-cs"/>
              </a:rPr>
              <a:t>2</a:t>
            </a:r>
          </a:p>
        </p:txBody>
      </p:sp>
      <p:sp>
        <p:nvSpPr>
          <p:cNvPr id="5" name="TextBox 4"/>
          <p:cNvSpPr txBox="1"/>
          <p:nvPr/>
        </p:nvSpPr>
        <p:spPr>
          <a:xfrm>
            <a:off x="990599" y="1477090"/>
            <a:ext cx="8001002"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1F497D"/>
                </a:solidFill>
                <a:effectLst/>
                <a:uLnTx/>
                <a:uFillTx/>
                <a:latin typeface="Gill Sans MT"/>
                <a:ea typeface="+mn-ea"/>
                <a:cs typeface="Adobe Garamond Pro"/>
              </a:rPr>
              <a:t>Understand the</a:t>
            </a:r>
            <a:r>
              <a:rPr kumimoji="0" lang="en-US" sz="2800" b="1" i="0" u="none" strike="noStrike" kern="1200" cap="none" spc="0" normalizeH="0" baseline="0" noProof="0" dirty="0">
                <a:ln>
                  <a:noFill/>
                </a:ln>
                <a:solidFill>
                  <a:prstClr val="black">
                    <a:lumMod val="65000"/>
                    <a:lumOff val="35000"/>
                  </a:prstClr>
                </a:solidFill>
                <a:effectLst/>
                <a:uLnTx/>
                <a:uFillTx/>
                <a:latin typeface="Gill Sans MT"/>
                <a:ea typeface="+mn-ea"/>
                <a:cs typeface="Adobe Garamond Pro"/>
              </a:rPr>
              <a:t> </a:t>
            </a:r>
            <a:r>
              <a:rPr kumimoji="0" lang="en-US" sz="2800" b="1" i="0" u="none" strike="noStrike" kern="1200" cap="none" spc="0" normalizeH="0" baseline="0" noProof="0" dirty="0">
                <a:ln>
                  <a:noFill/>
                </a:ln>
                <a:solidFill>
                  <a:srgbClr val="C00000"/>
                </a:solidFill>
                <a:effectLst/>
                <a:uLnTx/>
                <a:uFillTx/>
                <a:latin typeface="Gill Sans MT"/>
                <a:ea typeface="+mn-ea"/>
                <a:cs typeface="Adobe Garamond Pro"/>
              </a:rPr>
              <a:t>data movement </a:t>
            </a:r>
            <a:r>
              <a:rPr kumimoji="0" lang="en-US" sz="2800" b="1" i="0" u="none" strike="noStrike" kern="1200" cap="none" spc="0" normalizeH="0" baseline="0" noProof="0" dirty="0">
                <a:ln>
                  <a:noFill/>
                </a:ln>
                <a:solidFill>
                  <a:srgbClr val="1F497D"/>
                </a:solidFill>
                <a:effectLst/>
                <a:uLnTx/>
                <a:uFillTx/>
                <a:latin typeface="Gill Sans MT"/>
                <a:ea typeface="+mn-ea"/>
                <a:cs typeface="Adobe Garamond Pro"/>
              </a:rPr>
              <a:t>related bottlenecks in </a:t>
            </a:r>
            <a:r>
              <a:rPr kumimoji="0" lang="en-US" sz="2800" b="1" i="0" u="none" strike="noStrike" kern="1200" cap="none" spc="0" normalizeH="0" baseline="0" noProof="0" dirty="0">
                <a:ln>
                  <a:noFill/>
                </a:ln>
                <a:solidFill>
                  <a:srgbClr val="0000FF"/>
                </a:solidFill>
                <a:effectLst/>
                <a:uLnTx/>
                <a:uFillTx/>
                <a:latin typeface="Gill Sans MT"/>
                <a:ea typeface="+mn-ea"/>
                <a:cs typeface="Adobe Garamond Pro"/>
              </a:rPr>
              <a:t>modern consumer workloads</a:t>
            </a:r>
            <a:endParaRPr kumimoji="0" lang="en-US" sz="3200" b="1" i="0" u="none" strike="noStrike" kern="1200" cap="none" spc="0" normalizeH="0" baseline="0" noProof="0" dirty="0">
              <a:ln>
                <a:noFill/>
              </a:ln>
              <a:solidFill>
                <a:prstClr val="black">
                  <a:lumMod val="75000"/>
                  <a:lumOff val="25000"/>
                </a:prstClr>
              </a:solidFill>
              <a:effectLst/>
              <a:uLnTx/>
              <a:uFillTx/>
              <a:latin typeface="Gill Sans MT"/>
              <a:ea typeface="+mn-ea"/>
              <a:cs typeface="+mn-cs"/>
            </a:endParaRPr>
          </a:p>
        </p:txBody>
      </p:sp>
      <p:sp>
        <p:nvSpPr>
          <p:cNvPr id="11" name="Rectangle 10"/>
          <p:cNvSpPr/>
          <p:nvPr/>
        </p:nvSpPr>
        <p:spPr>
          <a:xfrm>
            <a:off x="990600" y="2932459"/>
            <a:ext cx="8001000" cy="126188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100" normalizeH="0" baseline="0" noProof="0" dirty="0">
                <a:ln>
                  <a:noFill/>
                </a:ln>
                <a:solidFill>
                  <a:srgbClr val="1F497D"/>
                </a:solidFill>
                <a:effectLst/>
                <a:uLnTx/>
                <a:uFillTx/>
                <a:latin typeface="Gill Sans MT"/>
                <a:ea typeface="+mn-ea"/>
                <a:cs typeface="Adobe Garamond Pro"/>
              </a:rPr>
              <a:t>Analyze opportunities to </a:t>
            </a:r>
            <a:r>
              <a:rPr kumimoji="0" lang="en-US" sz="2800" b="1" i="0" u="none" strike="noStrike" kern="1200" cap="none" spc="-100" normalizeH="0" baseline="0" noProof="0" dirty="0">
                <a:ln>
                  <a:noFill/>
                </a:ln>
                <a:solidFill>
                  <a:srgbClr val="0000FF"/>
                </a:solidFill>
                <a:effectLst/>
                <a:uLnTx/>
                <a:uFillTx/>
                <a:latin typeface="Gill Sans MT"/>
                <a:ea typeface="+mn-ea"/>
                <a:cs typeface="Adobe Garamond Pro"/>
              </a:rPr>
              <a:t>mitigate</a:t>
            </a:r>
            <a:r>
              <a:rPr kumimoji="0" lang="en-US" sz="2800" b="1" i="0" u="none" strike="noStrike" kern="1200" cap="none" spc="-100" normalizeH="0" baseline="0" noProof="0" dirty="0">
                <a:ln>
                  <a:noFill/>
                </a:ln>
                <a:solidFill>
                  <a:srgbClr val="1F497D"/>
                </a:solidFill>
                <a:effectLst/>
                <a:uLnTx/>
                <a:uFillTx/>
                <a:latin typeface="Gill Sans MT"/>
                <a:ea typeface="+mn-ea"/>
                <a:cs typeface="Adobe Garamond Pro"/>
              </a:rPr>
              <a:t> </a:t>
            </a:r>
            <a:r>
              <a:rPr kumimoji="0" lang="en-US" sz="2800" b="1" i="0" u="none" strike="noStrike" kern="1200" cap="none" spc="-100" normalizeH="0" baseline="0" noProof="0" dirty="0">
                <a:ln>
                  <a:noFill/>
                </a:ln>
                <a:solidFill>
                  <a:srgbClr val="C00000"/>
                </a:solidFill>
                <a:effectLst/>
                <a:uLnTx/>
                <a:uFillTx/>
                <a:latin typeface="Gill Sans MT"/>
                <a:ea typeface="+mn-ea"/>
                <a:cs typeface="Adobe Garamond Pro"/>
              </a:rPr>
              <a:t>data movement </a:t>
            </a:r>
            <a:r>
              <a:rPr kumimoji="0" lang="en-US" sz="2800" b="1" i="0" u="none" strike="noStrike" kern="1200" cap="none" spc="0" normalizeH="0" baseline="0" noProof="0" dirty="0">
                <a:ln>
                  <a:noFill/>
                </a:ln>
                <a:solidFill>
                  <a:srgbClr val="1F497D"/>
                </a:solidFill>
                <a:effectLst/>
                <a:uLnTx/>
                <a:uFillTx/>
                <a:latin typeface="Gill Sans MT"/>
                <a:ea typeface="+mn-ea"/>
                <a:cs typeface="Adobe Garamond Pro"/>
              </a:rPr>
              <a:t>by using </a:t>
            </a:r>
            <a:r>
              <a:rPr kumimoji="0" lang="en-US" sz="2800" b="1" i="0" u="none" strike="noStrike" kern="1200" cap="none" spc="0" normalizeH="0" baseline="0" noProof="0" dirty="0">
                <a:ln>
                  <a:noFill/>
                </a:ln>
                <a:solidFill>
                  <a:srgbClr val="0000FF"/>
                </a:solidFill>
                <a:effectLst/>
                <a:uLnTx/>
                <a:uFillTx/>
                <a:latin typeface="Gill Sans MT"/>
                <a:ea typeface="+mn-ea"/>
                <a:cs typeface="Adobe Garamond Pro"/>
              </a:rPr>
              <a:t>processing-in-memory (PIM)</a:t>
            </a:r>
            <a:br>
              <a:rPr kumimoji="0" lang="en-US" sz="2800" b="1" i="0" u="none" strike="noStrike" kern="1200" cap="none" spc="0" normalizeH="0" baseline="0" noProof="0" dirty="0">
                <a:ln>
                  <a:noFill/>
                </a:ln>
                <a:solidFill>
                  <a:srgbClr val="0000FF"/>
                </a:solidFill>
                <a:effectLst/>
                <a:uLnTx/>
                <a:uFillTx/>
                <a:latin typeface="Gill Sans MT"/>
                <a:ea typeface="+mn-ea"/>
                <a:cs typeface="Adobe Garamond Pro"/>
              </a:rPr>
            </a:br>
            <a:endParaRPr kumimoji="0" lang="en-US" sz="2000" b="0" i="0" u="none" strike="noStrike" kern="1200" cap="none" spc="0" normalizeH="0" baseline="0" noProof="0" dirty="0">
              <a:ln>
                <a:noFill/>
              </a:ln>
              <a:solidFill>
                <a:srgbClr val="0000FF"/>
              </a:solidFill>
              <a:effectLst/>
              <a:uLnTx/>
              <a:uFillTx/>
              <a:latin typeface="Gill Sans MT"/>
              <a:ea typeface="+mn-ea"/>
              <a:cs typeface="+mn-cs"/>
            </a:endParaRPr>
          </a:p>
        </p:txBody>
      </p:sp>
      <p:sp>
        <p:nvSpPr>
          <p:cNvPr id="14" name="Rectangle 13"/>
          <p:cNvSpPr/>
          <p:nvPr/>
        </p:nvSpPr>
        <p:spPr>
          <a:xfrm>
            <a:off x="990599" y="4482405"/>
            <a:ext cx="8001001" cy="1384995"/>
          </a:xfrm>
          <a:prstGeom prst="rect">
            <a:avLst/>
          </a:prstGeom>
        </p:spPr>
        <p:txBody>
          <a:bodyPr wrap="square">
            <a:spAutoFit/>
          </a:bodyPr>
          <a:lstStyle/>
          <a:p>
            <a:pPr marL="0" marR="0" lvl="2" indent="0" algn="ctr" defTabSz="914400" rtl="0" eaLnBrk="1" fontAlgn="auto" latinLnBrk="0" hangingPunct="1">
              <a:lnSpc>
                <a:spcPct val="100000"/>
              </a:lnSpc>
              <a:spcBef>
                <a:spcPct val="20000"/>
              </a:spcBef>
              <a:spcAft>
                <a:spcPts val="0"/>
              </a:spcAft>
              <a:buClrTx/>
              <a:buSzTx/>
              <a:buFontTx/>
              <a:buNone/>
              <a:tabLst/>
              <a:defRPr/>
            </a:pPr>
            <a:r>
              <a:rPr kumimoji="0" lang="en-US" sz="2800" b="1" i="0" u="none" strike="noStrike" kern="1200" cap="none" spc="0" normalizeH="0" baseline="0" noProof="0" dirty="0">
                <a:ln>
                  <a:noFill/>
                </a:ln>
                <a:solidFill>
                  <a:srgbClr val="1F497D"/>
                </a:solidFill>
                <a:effectLst/>
                <a:uLnTx/>
                <a:uFillTx/>
                <a:latin typeface="Gill Sans MT"/>
                <a:ea typeface="+mn-ea"/>
                <a:cs typeface="Adobe Garamond Pro"/>
              </a:rPr>
              <a:t>Design </a:t>
            </a:r>
            <a:r>
              <a:rPr kumimoji="0" lang="en-US" sz="2800" b="1" i="0" u="none" strike="noStrike" kern="1200" cap="none" spc="0" normalizeH="0" baseline="0" noProof="0" dirty="0">
                <a:ln>
                  <a:noFill/>
                </a:ln>
                <a:solidFill>
                  <a:srgbClr val="0000FF"/>
                </a:solidFill>
                <a:effectLst/>
                <a:uLnTx/>
                <a:uFillTx/>
                <a:latin typeface="Gill Sans MT"/>
                <a:ea typeface="+mn-ea"/>
                <a:cs typeface="Adobe Garamond Pro"/>
              </a:rPr>
              <a:t>PIM logic</a:t>
            </a:r>
            <a:r>
              <a:rPr kumimoji="0" lang="en-US" sz="2800" b="1" i="0" u="none" strike="noStrike" kern="1200" cap="none" spc="0" normalizeH="0" baseline="0" noProof="0" dirty="0">
                <a:ln>
                  <a:noFill/>
                </a:ln>
                <a:solidFill>
                  <a:srgbClr val="595959"/>
                </a:solidFill>
                <a:effectLst/>
                <a:uLnTx/>
                <a:uFillTx/>
                <a:latin typeface="Gill Sans MT"/>
                <a:ea typeface="+mn-ea"/>
                <a:cs typeface="Adobe Garamond Pro"/>
              </a:rPr>
              <a:t> </a:t>
            </a:r>
            <a:r>
              <a:rPr kumimoji="0" lang="en-US" sz="2800" b="1" i="0" u="none" strike="noStrike" kern="1200" cap="none" spc="0" normalizeH="0" baseline="0" noProof="0" dirty="0">
                <a:ln>
                  <a:noFill/>
                </a:ln>
                <a:solidFill>
                  <a:srgbClr val="1F497D"/>
                </a:solidFill>
                <a:effectLst/>
                <a:uLnTx/>
                <a:uFillTx/>
                <a:latin typeface="Gill Sans MT"/>
                <a:ea typeface="+mn-ea"/>
                <a:cs typeface="Adobe Garamond Pro"/>
              </a:rPr>
              <a:t>that can </a:t>
            </a:r>
            <a:r>
              <a:rPr kumimoji="0" lang="en-US" sz="2800" b="1" i="0" u="none" strike="noStrike" kern="1200" cap="none" spc="0" normalizeH="0" baseline="0" noProof="0" dirty="0">
                <a:ln>
                  <a:noFill/>
                </a:ln>
                <a:solidFill>
                  <a:srgbClr val="0000FF"/>
                </a:solidFill>
                <a:effectLst/>
                <a:uLnTx/>
                <a:uFillTx/>
                <a:latin typeface="Gill Sans MT"/>
                <a:ea typeface="+mn-ea"/>
                <a:cs typeface="Adobe Garamond Pro"/>
              </a:rPr>
              <a:t>maximize energy efficiency</a:t>
            </a:r>
            <a:r>
              <a:rPr kumimoji="0" lang="en-US" sz="2800" b="1" i="0" u="none" strike="noStrike" kern="1200" cap="none" spc="0" normalizeH="0" baseline="0" noProof="0" dirty="0">
                <a:ln>
                  <a:noFill/>
                </a:ln>
                <a:solidFill>
                  <a:srgbClr val="1F497D"/>
                </a:solidFill>
                <a:effectLst/>
                <a:uLnTx/>
                <a:uFillTx/>
                <a:latin typeface="Gill Sans MT"/>
                <a:ea typeface="+mn-ea"/>
                <a:cs typeface="Adobe Garamond Pro"/>
              </a:rPr>
              <a:t> given</a:t>
            </a:r>
            <a:r>
              <a:rPr kumimoji="0" lang="en-US" sz="2800" b="1" i="0" u="none" strike="noStrike" kern="1200" cap="none" spc="0" normalizeH="0" baseline="0" noProof="0" dirty="0">
                <a:ln>
                  <a:noFill/>
                </a:ln>
                <a:solidFill>
                  <a:srgbClr val="595959"/>
                </a:solidFill>
                <a:effectLst/>
                <a:uLnTx/>
                <a:uFillTx/>
                <a:latin typeface="Gill Sans MT"/>
                <a:ea typeface="+mn-ea"/>
                <a:cs typeface="Adobe Garamond Pro"/>
              </a:rPr>
              <a:t> </a:t>
            </a:r>
            <a:r>
              <a:rPr kumimoji="0" lang="en-US" sz="2800" b="1" i="0" u="none" strike="noStrike" kern="1200" cap="none" spc="0" normalizeH="0" baseline="0" noProof="0" dirty="0">
                <a:ln>
                  <a:noFill/>
                </a:ln>
                <a:solidFill>
                  <a:srgbClr val="C00000"/>
                </a:solidFill>
                <a:effectLst/>
                <a:uLnTx/>
                <a:uFillTx/>
                <a:latin typeface="Gill Sans MT"/>
                <a:ea typeface="+mn-ea"/>
                <a:cs typeface="Adobe Garamond Pro"/>
              </a:rPr>
              <a:t>the limited area and energy budget </a:t>
            </a:r>
            <a:r>
              <a:rPr kumimoji="0" lang="en-US" sz="2800" b="1" i="0" u="none" strike="noStrike" kern="1200" cap="none" spc="0" normalizeH="0" baseline="0" noProof="0" dirty="0">
                <a:ln>
                  <a:noFill/>
                </a:ln>
                <a:solidFill>
                  <a:srgbClr val="1F497D"/>
                </a:solidFill>
                <a:effectLst/>
                <a:uLnTx/>
                <a:uFillTx/>
                <a:latin typeface="Gill Sans MT"/>
                <a:ea typeface="+mn-ea"/>
                <a:cs typeface="Adobe Garamond Pro"/>
              </a:rPr>
              <a:t>in consumer devices</a:t>
            </a:r>
            <a:endParaRPr kumimoji="0" lang="en-US" sz="2800" b="1" i="0" u="none" strike="noStrike" kern="1200" cap="none" spc="0" normalizeH="0" baseline="0" noProof="0" dirty="0">
              <a:ln>
                <a:noFill/>
              </a:ln>
              <a:solidFill>
                <a:srgbClr val="C00000"/>
              </a:solidFill>
              <a:effectLst/>
              <a:uLnTx/>
              <a:uFillTx/>
              <a:latin typeface="Gill Sans MT"/>
              <a:ea typeface="+mn-ea"/>
              <a:cs typeface="Adobe Garamond Pro"/>
            </a:endParaRPr>
          </a:p>
        </p:txBody>
      </p:sp>
      <p:sp>
        <p:nvSpPr>
          <p:cNvPr id="15" name="TextBox 14"/>
          <p:cNvSpPr txBox="1"/>
          <p:nvPr/>
        </p:nvSpPr>
        <p:spPr>
          <a:xfrm>
            <a:off x="152400" y="4489608"/>
            <a:ext cx="474011"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srgbClr val="595959"/>
                </a:solidFill>
                <a:effectLst/>
                <a:uLnTx/>
                <a:uFillTx/>
                <a:latin typeface="Arial Black" panose="020B0A04020102020204" pitchFamily="34" charset="0"/>
                <a:ea typeface="+mn-ea"/>
                <a:cs typeface="+mn-cs"/>
              </a:rPr>
              <a:t>3</a:t>
            </a:r>
          </a:p>
        </p:txBody>
      </p:sp>
    </p:spTree>
    <p:extLst>
      <p:ext uri="{BB962C8B-B14F-4D97-AF65-F5344CB8AC3E}">
        <p14:creationId xmlns:p14="http://schemas.microsoft.com/office/powerpoint/2010/main" val="25632124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500"/>
                                        <p:tgtEl>
                                          <p:spTgt spid="11"/>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fade">
                                      <p:cBhvr>
                                        <p:cTn id="23" dur="500"/>
                                        <p:tgtEl>
                                          <p:spTgt spid="15"/>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fade">
                                      <p:cBhvr>
                                        <p:cTn id="26"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5" grpId="0"/>
      <p:bldP spid="11" grpId="0"/>
      <p:bldP spid="14" grpId="0"/>
      <p:bldP spid="15" grpId="0"/>
    </p:bldLst>
  </p:timing>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Outline</a:t>
            </a:r>
          </a:p>
        </p:txBody>
      </p:sp>
      <p:sp>
        <p:nvSpPr>
          <p:cNvPr id="3" name="Content Placeholder 2"/>
          <p:cNvSpPr>
            <a:spLocks noGrp="1"/>
          </p:cNvSpPr>
          <p:nvPr>
            <p:ph idx="1"/>
          </p:nvPr>
        </p:nvSpPr>
        <p:spPr>
          <a:xfrm>
            <a:off x="152400" y="1143000"/>
            <a:ext cx="8763000" cy="5486400"/>
          </a:xfrm>
        </p:spPr>
        <p:txBody>
          <a:bodyPr>
            <a:normAutofit/>
          </a:bodyPr>
          <a:lstStyle/>
          <a:p>
            <a:pPr marL="342900" lvl="1" indent="-342900">
              <a:buFont typeface="Arial" pitchFamily="34" charset="0"/>
              <a:buChar char="•"/>
            </a:pPr>
            <a:r>
              <a:rPr lang="en-US" dirty="0">
                <a:solidFill>
                  <a:schemeClr val="bg1">
                    <a:lumMod val="65000"/>
                  </a:schemeClr>
                </a:solidFill>
                <a:cs typeface="Adobe Garamond Pro"/>
              </a:rPr>
              <a:t>Introduction</a:t>
            </a:r>
          </a:p>
          <a:p>
            <a:pPr marL="342900" lvl="1" indent="-342900">
              <a:buFont typeface="Arial" pitchFamily="34" charset="0"/>
              <a:buChar char="•"/>
            </a:pPr>
            <a:r>
              <a:rPr lang="en-US" sz="3600" dirty="0">
                <a:solidFill>
                  <a:schemeClr val="tx2"/>
                </a:solidFill>
                <a:cs typeface="Adobe Garamond Pro"/>
              </a:rPr>
              <a:t>Background</a:t>
            </a:r>
            <a:endParaRPr lang="en-US" sz="3600" dirty="0">
              <a:solidFill>
                <a:schemeClr val="bg1">
                  <a:lumMod val="65000"/>
                </a:schemeClr>
              </a:solidFill>
              <a:cs typeface="Adobe Garamond Pro"/>
            </a:endParaRPr>
          </a:p>
          <a:p>
            <a:pPr marL="342900" lvl="1" indent="-342900">
              <a:buFont typeface="Arial" pitchFamily="34" charset="0"/>
              <a:buChar char="•"/>
            </a:pPr>
            <a:r>
              <a:rPr lang="en-US" dirty="0">
                <a:solidFill>
                  <a:schemeClr val="bg1">
                    <a:lumMod val="65000"/>
                  </a:schemeClr>
                </a:solidFill>
                <a:cs typeface="Adobe Garamond Pro"/>
              </a:rPr>
              <a:t>Analysis Methodology</a:t>
            </a:r>
          </a:p>
          <a:p>
            <a:pPr marL="342900" lvl="1" indent="-342900">
              <a:buFont typeface="Arial" pitchFamily="34" charset="0"/>
              <a:buChar char="•"/>
            </a:pPr>
            <a:r>
              <a:rPr lang="en-US" dirty="0">
                <a:solidFill>
                  <a:schemeClr val="bg1">
                    <a:lumMod val="65000"/>
                  </a:schemeClr>
                </a:solidFill>
                <a:cs typeface="Adobe Garamond Pro"/>
              </a:rPr>
              <a:t>Workload Analysis</a:t>
            </a:r>
          </a:p>
          <a:p>
            <a:pPr marL="342900" lvl="1" indent="-342900">
              <a:buFont typeface="Arial" pitchFamily="34" charset="0"/>
              <a:buChar char="•"/>
            </a:pPr>
            <a:r>
              <a:rPr lang="en-US" dirty="0">
                <a:solidFill>
                  <a:schemeClr val="bg1">
                    <a:lumMod val="65000"/>
                  </a:schemeClr>
                </a:solidFill>
                <a:cs typeface="Adobe Garamond Pro"/>
              </a:rPr>
              <a:t>Evaluation</a:t>
            </a:r>
          </a:p>
          <a:p>
            <a:pPr marL="342900" lvl="1" indent="-342900">
              <a:buFont typeface="Arial" pitchFamily="34" charset="0"/>
              <a:buChar char="•"/>
            </a:pPr>
            <a:r>
              <a:rPr lang="en-US" dirty="0">
                <a:solidFill>
                  <a:schemeClr val="bg1">
                    <a:lumMod val="65000"/>
                  </a:schemeClr>
                </a:solidFill>
                <a:cs typeface="Adobe Garamond Pro"/>
              </a:rPr>
              <a:t>Conclusion</a:t>
            </a:r>
          </a:p>
          <a:p>
            <a:pPr marL="342900" lvl="1" indent="-342900">
              <a:buFont typeface="Arial" pitchFamily="34" charset="0"/>
              <a:buChar char="•"/>
            </a:pPr>
            <a:endParaRPr lang="en-US" sz="2600" dirty="0">
              <a:solidFill>
                <a:schemeClr val="tx2"/>
              </a:solidFill>
              <a:cs typeface="Adobe Garamond Pro"/>
            </a:endParaRPr>
          </a:p>
          <a:p>
            <a:pPr marL="342900" lvl="1" indent="-342900">
              <a:buFont typeface="Arial" pitchFamily="34" charset="0"/>
              <a:buChar char="•"/>
            </a:pPr>
            <a:endParaRPr lang="en-US" sz="2600" dirty="0">
              <a:solidFill>
                <a:schemeClr val="tx2"/>
              </a:solidFill>
              <a:cs typeface="Adobe Garamond Pro"/>
            </a:endParaRPr>
          </a:p>
          <a:p>
            <a:pPr lvl="1"/>
            <a:endParaRPr lang="en-US" sz="2000" dirty="0">
              <a:cs typeface="Adobe Garamond Pro"/>
            </a:endParaRPr>
          </a:p>
          <a:p>
            <a:pPr lvl="1"/>
            <a:endParaRPr lang="en-US" sz="2400" dirty="0">
              <a:cs typeface="Adobe Garamond Pro"/>
            </a:endParaRP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A2D8F13-174C-467F-9D40-7DDEF70CAB8C}" type="slidenum">
              <a:rPr kumimoji="0" lang="en-US" sz="2400" b="1" i="0" u="none" strike="noStrike" kern="1200" cap="none" spc="0" normalizeH="0" baseline="0" noProof="0" smtClean="0">
                <a:ln>
                  <a:noFill/>
                </a:ln>
                <a:solidFill>
                  <a:srgbClr val="0070C0"/>
                </a:solidFill>
                <a:effectLst/>
                <a:uLnTx/>
                <a:uFillTx/>
                <a:latin typeface="Gill Sans M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427</a:t>
            </a:fld>
            <a:endParaRPr kumimoji="0" lang="en-US" sz="2400" b="1" i="0" u="none" strike="noStrike" kern="1200" cap="none" spc="0" normalizeH="0" baseline="0" noProof="0">
              <a:ln>
                <a:noFill/>
              </a:ln>
              <a:solidFill>
                <a:srgbClr val="0070C0"/>
              </a:solidFill>
              <a:effectLst/>
              <a:uLnTx/>
              <a:uFillTx/>
              <a:latin typeface="Gill Sans MT"/>
              <a:ea typeface="+mn-ea"/>
              <a:cs typeface="+mn-cs"/>
            </a:endParaRPr>
          </a:p>
        </p:txBody>
      </p:sp>
      <p:pic>
        <p:nvPicPr>
          <p:cNvPr id="9" name="Picture 8" descr="safari.png"/>
          <p:cNvPicPr>
            <a:picLocks noChangeAspect="1"/>
          </p:cNvPicPr>
          <p:nvPr/>
        </p:nvPicPr>
        <p:blipFill>
          <a:blip r:embed="rId3" cstate="print"/>
          <a:stretch>
            <a:fillRect/>
          </a:stretch>
        </p:blipFill>
        <p:spPr>
          <a:xfrm>
            <a:off x="76200" y="6580445"/>
            <a:ext cx="959296" cy="277563"/>
          </a:xfrm>
          <a:prstGeom prst="rect">
            <a:avLst/>
          </a:prstGeom>
        </p:spPr>
      </p:pic>
    </p:spTree>
    <p:extLst>
      <p:ext uri="{BB962C8B-B14F-4D97-AF65-F5344CB8AC3E}">
        <p14:creationId xmlns:p14="http://schemas.microsoft.com/office/powerpoint/2010/main" val="4274139301"/>
      </p:ext>
    </p:extLst>
  </p:cSld>
  <p:clrMapOvr>
    <a:masterClrMapping/>
  </p:clrMapOvr>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 name="Picture 29"/>
          <p:cNvPicPr>
            <a:picLocks noChangeAspect="1"/>
          </p:cNvPicPr>
          <p:nvPr/>
        </p:nvPicPr>
        <p:blipFill>
          <a:blip r:embed="rId3"/>
          <a:stretch>
            <a:fillRect/>
          </a:stretch>
        </p:blipFill>
        <p:spPr>
          <a:xfrm>
            <a:off x="2438400" y="4267200"/>
            <a:ext cx="5111462" cy="2457974"/>
          </a:xfrm>
          <a:prstGeom prst="rect">
            <a:avLst/>
          </a:prstGeom>
        </p:spPr>
      </p:pic>
      <p:sp>
        <p:nvSpPr>
          <p:cNvPr id="2" name="Title 1"/>
          <p:cNvSpPr>
            <a:spLocks noGrp="1"/>
          </p:cNvSpPr>
          <p:nvPr>
            <p:ph type="title"/>
          </p:nvPr>
        </p:nvSpPr>
        <p:spPr>
          <a:xfrm>
            <a:off x="-304800" y="0"/>
            <a:ext cx="9753600" cy="914400"/>
          </a:xfrm>
        </p:spPr>
        <p:txBody>
          <a:bodyPr/>
          <a:lstStyle/>
          <a:p>
            <a:r>
              <a:rPr lang="en-US" sz="3300" dirty="0"/>
              <a:t>Potential Solution to Address Data Movement </a:t>
            </a:r>
          </a:p>
        </p:txBody>
      </p:sp>
      <p:sp>
        <p:nvSpPr>
          <p:cNvPr id="3" name="Content Placeholder 2"/>
          <p:cNvSpPr>
            <a:spLocks noGrp="1"/>
          </p:cNvSpPr>
          <p:nvPr>
            <p:ph idx="1"/>
          </p:nvPr>
        </p:nvSpPr>
        <p:spPr>
          <a:xfrm>
            <a:off x="152400" y="838200"/>
            <a:ext cx="9067800" cy="5410200"/>
          </a:xfrm>
        </p:spPr>
        <p:txBody>
          <a:bodyPr>
            <a:normAutofit/>
          </a:bodyPr>
          <a:lstStyle/>
          <a:p>
            <a:r>
              <a:rPr lang="en-US" sz="2800" dirty="0">
                <a:solidFill>
                  <a:schemeClr val="tx2"/>
                </a:solidFill>
              </a:rPr>
              <a:t>Processing-in-Memory (PIM) </a:t>
            </a:r>
          </a:p>
          <a:p>
            <a:pPr lvl="1"/>
            <a:r>
              <a:rPr lang="en-US" sz="2400" dirty="0"/>
              <a:t>A potential solution to </a:t>
            </a:r>
            <a:r>
              <a:rPr lang="en-US" sz="2400" dirty="0">
                <a:solidFill>
                  <a:srgbClr val="0000FF"/>
                </a:solidFill>
              </a:rPr>
              <a:t>reduce data movement</a:t>
            </a:r>
          </a:p>
          <a:p>
            <a:pPr lvl="1"/>
            <a:r>
              <a:rPr lang="en-US" sz="2400" dirty="0">
                <a:solidFill>
                  <a:srgbClr val="0000FF"/>
                </a:solidFill>
              </a:rPr>
              <a:t>Idea:</a:t>
            </a:r>
            <a:r>
              <a:rPr lang="en-US" sz="2400" dirty="0"/>
              <a:t> move computation close to data</a:t>
            </a:r>
          </a:p>
          <a:p>
            <a:pPr lvl="1"/>
            <a:endParaRPr lang="en-US" sz="2200" dirty="0"/>
          </a:p>
          <a:p>
            <a:pPr marL="457200" lvl="1" indent="0">
              <a:buNone/>
            </a:pPr>
            <a:endParaRPr lang="en-US" sz="2000" dirty="0"/>
          </a:p>
          <a:p>
            <a:endParaRPr lang="en-US" sz="2600" dirty="0">
              <a:solidFill>
                <a:schemeClr val="tx2"/>
              </a:solidFill>
            </a:endParaRPr>
          </a:p>
          <a:p>
            <a:pPr marL="0" indent="0">
              <a:buNone/>
            </a:pPr>
            <a:endParaRPr lang="en-US" sz="2600" dirty="0">
              <a:solidFill>
                <a:schemeClr val="tx2"/>
              </a:solidFill>
            </a:endParaRPr>
          </a:p>
          <a:p>
            <a:r>
              <a:rPr lang="en-US" sz="2800" dirty="0">
                <a:solidFill>
                  <a:schemeClr val="tx2"/>
                </a:solidFill>
              </a:rPr>
              <a:t>Enabled by recent advances in 3D-stacked memory</a:t>
            </a:r>
          </a:p>
        </p:txBody>
      </p:sp>
      <p:pic>
        <p:nvPicPr>
          <p:cNvPr id="26" name="Picture 25" descr="safari.png"/>
          <p:cNvPicPr>
            <a:picLocks noChangeAspect="1"/>
          </p:cNvPicPr>
          <p:nvPr/>
        </p:nvPicPr>
        <p:blipFill>
          <a:blip r:embed="rId4" cstate="print"/>
          <a:stretch>
            <a:fillRect/>
          </a:stretch>
        </p:blipFill>
        <p:spPr>
          <a:xfrm>
            <a:off x="76200" y="6580445"/>
            <a:ext cx="959296" cy="277563"/>
          </a:xfrm>
          <a:prstGeom prst="rect">
            <a:avLst/>
          </a:prstGeom>
        </p:spPr>
      </p:pic>
      <p:sp>
        <p:nvSpPr>
          <p:cNvPr id="4" name="Slide Number Placeholder 3"/>
          <p:cNvSpPr>
            <a:spLocks noGrp="1"/>
          </p:cNvSpPr>
          <p:nvPr>
            <p:ph type="sldNum" sz="quarter" idx="12"/>
          </p:nvPr>
        </p:nvSpPr>
        <p:spPr>
          <a:xfrm>
            <a:off x="7288306" y="6495871"/>
            <a:ext cx="18288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8</a:t>
            </a:r>
          </a:p>
        </p:txBody>
      </p:sp>
      <p:sp>
        <p:nvSpPr>
          <p:cNvPr id="29" name="Rectangle 28"/>
          <p:cNvSpPr/>
          <p:nvPr/>
        </p:nvSpPr>
        <p:spPr>
          <a:xfrm>
            <a:off x="1600200" y="2286000"/>
            <a:ext cx="4572000" cy="461665"/>
          </a:xfrm>
          <a:prstGeom prst="rect">
            <a:avLst/>
          </a:prstGeom>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Reduces data movement</a:t>
            </a:r>
          </a:p>
        </p:txBody>
      </p:sp>
      <p:sp>
        <p:nvSpPr>
          <p:cNvPr id="33" name="TextBox 32"/>
          <p:cNvSpPr txBox="1"/>
          <p:nvPr/>
        </p:nvSpPr>
        <p:spPr>
          <a:xfrm>
            <a:off x="1524000" y="2743200"/>
            <a:ext cx="5535289"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lumMod val="65000"/>
                    <a:lumOff val="35000"/>
                  </a:prstClr>
                </a:solidFill>
                <a:effectLst/>
                <a:uLnTx/>
                <a:uFillTx/>
                <a:latin typeface="Gill Sans MT"/>
                <a:ea typeface="+mn-ea"/>
                <a:cs typeface="+mn-cs"/>
              </a:rPr>
              <a:t>Exploits large in-memory bandwidth</a:t>
            </a:r>
          </a:p>
        </p:txBody>
      </p:sp>
      <p:sp>
        <p:nvSpPr>
          <p:cNvPr id="36" name="TextBox 35"/>
          <p:cNvSpPr txBox="1"/>
          <p:nvPr/>
        </p:nvSpPr>
        <p:spPr>
          <a:xfrm>
            <a:off x="1524001" y="3200400"/>
            <a:ext cx="640080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Exploits shorter access latency to memory</a:t>
            </a:r>
          </a:p>
        </p:txBody>
      </p:sp>
      <p:pic>
        <p:nvPicPr>
          <p:cNvPr id="37" name="Picture 36"/>
          <p:cNvPicPr>
            <a:picLocks noChangeAspect="1"/>
          </p:cNvPicPr>
          <p:nvPr/>
        </p:nvPicPr>
        <p:blipFill>
          <a:blip r:embed="rId5"/>
          <a:stretch>
            <a:fillRect/>
          </a:stretch>
        </p:blipFill>
        <p:spPr>
          <a:xfrm>
            <a:off x="1143000" y="2286000"/>
            <a:ext cx="457200" cy="533400"/>
          </a:xfrm>
          <a:prstGeom prst="rect">
            <a:avLst/>
          </a:prstGeom>
        </p:spPr>
      </p:pic>
      <p:pic>
        <p:nvPicPr>
          <p:cNvPr id="38" name="Picture 37"/>
          <p:cNvPicPr>
            <a:picLocks noChangeAspect="1"/>
          </p:cNvPicPr>
          <p:nvPr/>
        </p:nvPicPr>
        <p:blipFill>
          <a:blip r:embed="rId5"/>
          <a:stretch>
            <a:fillRect/>
          </a:stretch>
        </p:blipFill>
        <p:spPr>
          <a:xfrm>
            <a:off x="1143000" y="2743200"/>
            <a:ext cx="457200" cy="533400"/>
          </a:xfrm>
          <a:prstGeom prst="rect">
            <a:avLst/>
          </a:prstGeom>
        </p:spPr>
      </p:pic>
      <p:pic>
        <p:nvPicPr>
          <p:cNvPr id="39" name="Picture 38"/>
          <p:cNvPicPr>
            <a:picLocks noChangeAspect="1"/>
          </p:cNvPicPr>
          <p:nvPr/>
        </p:nvPicPr>
        <p:blipFill>
          <a:blip r:embed="rId5"/>
          <a:stretch>
            <a:fillRect/>
          </a:stretch>
        </p:blipFill>
        <p:spPr>
          <a:xfrm>
            <a:off x="1143000" y="3200400"/>
            <a:ext cx="457200" cy="533400"/>
          </a:xfrm>
          <a:prstGeom prst="rect">
            <a:avLst/>
          </a:prstGeom>
        </p:spPr>
      </p:pic>
    </p:spTree>
    <p:extLst>
      <p:ext uri="{BB962C8B-B14F-4D97-AF65-F5344CB8AC3E}">
        <p14:creationId xmlns:p14="http://schemas.microsoft.com/office/powerpoint/2010/main" val="22456855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fade">
                                      <p:cBhvr>
                                        <p:cTn id="10" dur="500"/>
                                        <p:tgtEl>
                                          <p:spTgt spid="3">
                                            <p:txEl>
                                              <p:pRg st="1" end="1"/>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fade">
                                      <p:cBhvr>
                                        <p:cTn id="13" dur="500"/>
                                        <p:tgtEl>
                                          <p:spTgt spid="3">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37"/>
                                        </p:tgtEl>
                                        <p:attrNameLst>
                                          <p:attrName>style.visibility</p:attrName>
                                        </p:attrNameLst>
                                      </p:cBhvr>
                                      <p:to>
                                        <p:strVal val="visible"/>
                                      </p:to>
                                    </p:set>
                                    <p:animEffect transition="in" filter="fade">
                                      <p:cBhvr>
                                        <p:cTn id="18" dur="500"/>
                                        <p:tgtEl>
                                          <p:spTgt spid="37"/>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9"/>
                                        </p:tgtEl>
                                        <p:attrNameLst>
                                          <p:attrName>style.visibility</p:attrName>
                                        </p:attrNameLst>
                                      </p:cBhvr>
                                      <p:to>
                                        <p:strVal val="visible"/>
                                      </p:to>
                                    </p:set>
                                    <p:animEffect transition="in" filter="fade">
                                      <p:cBhvr>
                                        <p:cTn id="21" dur="500"/>
                                        <p:tgtEl>
                                          <p:spTgt spid="29"/>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33"/>
                                        </p:tgtEl>
                                        <p:attrNameLst>
                                          <p:attrName>style.visibility</p:attrName>
                                        </p:attrNameLst>
                                      </p:cBhvr>
                                      <p:to>
                                        <p:strVal val="visible"/>
                                      </p:to>
                                    </p:set>
                                    <p:animEffect transition="in" filter="fade">
                                      <p:cBhvr>
                                        <p:cTn id="24" dur="500"/>
                                        <p:tgtEl>
                                          <p:spTgt spid="33"/>
                                        </p:tgtEl>
                                      </p:cBhvr>
                                    </p:animEffect>
                                  </p:childTnLst>
                                </p:cTn>
                              </p:par>
                              <p:par>
                                <p:cTn id="25" presetID="10" presetClass="entr" presetSubtype="0" fill="hold" nodeType="withEffect">
                                  <p:stCondLst>
                                    <p:cond delay="0"/>
                                  </p:stCondLst>
                                  <p:childTnLst>
                                    <p:set>
                                      <p:cBhvr>
                                        <p:cTn id="26" dur="1" fill="hold">
                                          <p:stCondLst>
                                            <p:cond delay="0"/>
                                          </p:stCondLst>
                                        </p:cTn>
                                        <p:tgtEl>
                                          <p:spTgt spid="38"/>
                                        </p:tgtEl>
                                        <p:attrNameLst>
                                          <p:attrName>style.visibility</p:attrName>
                                        </p:attrNameLst>
                                      </p:cBhvr>
                                      <p:to>
                                        <p:strVal val="visible"/>
                                      </p:to>
                                    </p:set>
                                    <p:animEffect transition="in" filter="fade">
                                      <p:cBhvr>
                                        <p:cTn id="27" dur="500"/>
                                        <p:tgtEl>
                                          <p:spTgt spid="38"/>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36"/>
                                        </p:tgtEl>
                                        <p:attrNameLst>
                                          <p:attrName>style.visibility</p:attrName>
                                        </p:attrNameLst>
                                      </p:cBhvr>
                                      <p:to>
                                        <p:strVal val="visible"/>
                                      </p:to>
                                    </p:set>
                                    <p:animEffect transition="in" filter="fade">
                                      <p:cBhvr>
                                        <p:cTn id="30" dur="500"/>
                                        <p:tgtEl>
                                          <p:spTgt spid="36"/>
                                        </p:tgtEl>
                                      </p:cBhvr>
                                    </p:animEffect>
                                  </p:childTnLst>
                                </p:cTn>
                              </p:par>
                              <p:par>
                                <p:cTn id="31" presetID="10" presetClass="entr" presetSubtype="0" fill="hold" nodeType="withEffect">
                                  <p:stCondLst>
                                    <p:cond delay="0"/>
                                  </p:stCondLst>
                                  <p:childTnLst>
                                    <p:set>
                                      <p:cBhvr>
                                        <p:cTn id="32" dur="1" fill="hold">
                                          <p:stCondLst>
                                            <p:cond delay="0"/>
                                          </p:stCondLst>
                                        </p:cTn>
                                        <p:tgtEl>
                                          <p:spTgt spid="39"/>
                                        </p:tgtEl>
                                        <p:attrNameLst>
                                          <p:attrName>style.visibility</p:attrName>
                                        </p:attrNameLst>
                                      </p:cBhvr>
                                      <p:to>
                                        <p:strVal val="visible"/>
                                      </p:to>
                                    </p:set>
                                    <p:animEffect transition="in" filter="fade">
                                      <p:cBhvr>
                                        <p:cTn id="33" dur="500"/>
                                        <p:tgtEl>
                                          <p:spTgt spid="39"/>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nodeType="clickEffect">
                                  <p:stCondLst>
                                    <p:cond delay="0"/>
                                  </p:stCondLst>
                                  <p:childTnLst>
                                    <p:set>
                                      <p:cBhvr>
                                        <p:cTn id="37" dur="1" fill="hold">
                                          <p:stCondLst>
                                            <p:cond delay="0"/>
                                          </p:stCondLst>
                                        </p:cTn>
                                        <p:tgtEl>
                                          <p:spTgt spid="3">
                                            <p:txEl>
                                              <p:pRg st="7" end="7"/>
                                            </p:txEl>
                                          </p:spTgt>
                                        </p:tgtEl>
                                        <p:attrNameLst>
                                          <p:attrName>style.visibility</p:attrName>
                                        </p:attrNameLst>
                                      </p:cBhvr>
                                      <p:to>
                                        <p:strVal val="visible"/>
                                      </p:to>
                                    </p:set>
                                    <p:animEffect transition="in" filter="fade">
                                      <p:cBhvr>
                                        <p:cTn id="38" dur="500"/>
                                        <p:tgtEl>
                                          <p:spTgt spid="3">
                                            <p:txEl>
                                              <p:pRg st="7" end="7"/>
                                            </p:txEl>
                                          </p:spTgt>
                                        </p:tgtEl>
                                      </p:cBhvr>
                                    </p:animEffect>
                                  </p:childTnLst>
                                </p:cTn>
                              </p:par>
                            </p:childTnLst>
                          </p:cTn>
                        </p:par>
                        <p:par>
                          <p:cTn id="39" fill="hold">
                            <p:stCondLst>
                              <p:cond delay="500"/>
                            </p:stCondLst>
                            <p:childTnLst>
                              <p:par>
                                <p:cTn id="40" presetID="10" presetClass="entr" presetSubtype="0" fill="hold" nodeType="afterEffect">
                                  <p:stCondLst>
                                    <p:cond delay="0"/>
                                  </p:stCondLst>
                                  <p:childTnLst>
                                    <p:set>
                                      <p:cBhvr>
                                        <p:cTn id="41" dur="1" fill="hold">
                                          <p:stCondLst>
                                            <p:cond delay="0"/>
                                          </p:stCondLst>
                                        </p:cTn>
                                        <p:tgtEl>
                                          <p:spTgt spid="30"/>
                                        </p:tgtEl>
                                        <p:attrNameLst>
                                          <p:attrName>style.visibility</p:attrName>
                                        </p:attrNameLst>
                                      </p:cBhvr>
                                      <p:to>
                                        <p:strVal val="visible"/>
                                      </p:to>
                                    </p:set>
                                    <p:animEffect transition="in" filter="fade">
                                      <p:cBhvr>
                                        <p:cTn id="42"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3" grpId="0"/>
      <p:bldP spid="36" grpId="0"/>
    </p:bldLst>
  </p:timing>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Outline</a:t>
            </a:r>
          </a:p>
        </p:txBody>
      </p:sp>
      <p:sp>
        <p:nvSpPr>
          <p:cNvPr id="3" name="Content Placeholder 2"/>
          <p:cNvSpPr>
            <a:spLocks noGrp="1"/>
          </p:cNvSpPr>
          <p:nvPr>
            <p:ph idx="1"/>
          </p:nvPr>
        </p:nvSpPr>
        <p:spPr>
          <a:xfrm>
            <a:off x="152400" y="1143000"/>
            <a:ext cx="8763000" cy="5486400"/>
          </a:xfrm>
        </p:spPr>
        <p:txBody>
          <a:bodyPr>
            <a:normAutofit/>
          </a:bodyPr>
          <a:lstStyle/>
          <a:p>
            <a:pPr marL="342900" lvl="1" indent="-342900">
              <a:buFont typeface="Arial" pitchFamily="34" charset="0"/>
              <a:buChar char="•"/>
            </a:pPr>
            <a:r>
              <a:rPr lang="en-US" dirty="0">
                <a:solidFill>
                  <a:schemeClr val="bg1">
                    <a:lumMod val="65000"/>
                  </a:schemeClr>
                </a:solidFill>
                <a:cs typeface="Adobe Garamond Pro"/>
              </a:rPr>
              <a:t>Introduction</a:t>
            </a:r>
          </a:p>
          <a:p>
            <a:pPr marL="342900" lvl="1" indent="-342900">
              <a:buFont typeface="Arial" pitchFamily="34" charset="0"/>
              <a:buChar char="•"/>
            </a:pPr>
            <a:r>
              <a:rPr lang="en-US" dirty="0">
                <a:solidFill>
                  <a:srgbClr val="A6A6A6"/>
                </a:solidFill>
                <a:cs typeface="Adobe Garamond Pro"/>
              </a:rPr>
              <a:t>Background</a:t>
            </a:r>
          </a:p>
          <a:p>
            <a:pPr marL="342900" lvl="1" indent="-342900">
              <a:buFont typeface="Arial" pitchFamily="34" charset="0"/>
              <a:buChar char="•"/>
            </a:pPr>
            <a:r>
              <a:rPr lang="en-US" sz="3600" dirty="0">
                <a:solidFill>
                  <a:schemeClr val="tx2"/>
                </a:solidFill>
                <a:cs typeface="Adobe Garamond Pro"/>
              </a:rPr>
              <a:t>Analysis Methodology</a:t>
            </a:r>
          </a:p>
          <a:p>
            <a:pPr marL="342900" lvl="1" indent="-342900">
              <a:buFont typeface="Arial" pitchFamily="34" charset="0"/>
              <a:buChar char="•"/>
            </a:pPr>
            <a:r>
              <a:rPr lang="en-US" dirty="0">
                <a:solidFill>
                  <a:schemeClr val="bg1">
                    <a:lumMod val="65000"/>
                  </a:schemeClr>
                </a:solidFill>
                <a:cs typeface="Adobe Garamond Pro"/>
              </a:rPr>
              <a:t>Workload Analysis</a:t>
            </a:r>
          </a:p>
          <a:p>
            <a:pPr marL="342900" lvl="1" indent="-342900">
              <a:buFont typeface="Arial" pitchFamily="34" charset="0"/>
              <a:buChar char="•"/>
            </a:pPr>
            <a:r>
              <a:rPr lang="en-US" dirty="0">
                <a:solidFill>
                  <a:schemeClr val="bg1">
                    <a:lumMod val="65000"/>
                  </a:schemeClr>
                </a:solidFill>
                <a:cs typeface="Adobe Garamond Pro"/>
              </a:rPr>
              <a:t>Evaluation</a:t>
            </a:r>
          </a:p>
          <a:p>
            <a:pPr marL="342900" lvl="1" indent="-342900">
              <a:buFont typeface="Arial" pitchFamily="34" charset="0"/>
              <a:buChar char="•"/>
            </a:pPr>
            <a:r>
              <a:rPr lang="en-US" dirty="0">
                <a:solidFill>
                  <a:schemeClr val="bg1">
                    <a:lumMod val="65000"/>
                  </a:schemeClr>
                </a:solidFill>
                <a:cs typeface="Adobe Garamond Pro"/>
              </a:rPr>
              <a:t>Conclusion</a:t>
            </a:r>
          </a:p>
          <a:p>
            <a:pPr marL="342900" lvl="1" indent="-342900">
              <a:buFont typeface="Arial" pitchFamily="34" charset="0"/>
              <a:buChar char="•"/>
            </a:pPr>
            <a:endParaRPr lang="en-US" sz="2600" dirty="0">
              <a:solidFill>
                <a:schemeClr val="tx2"/>
              </a:solidFill>
              <a:cs typeface="Adobe Garamond Pro"/>
            </a:endParaRPr>
          </a:p>
          <a:p>
            <a:pPr marL="342900" lvl="1" indent="-342900">
              <a:buFont typeface="Arial" pitchFamily="34" charset="0"/>
              <a:buChar char="•"/>
            </a:pPr>
            <a:endParaRPr lang="en-US" sz="2600" dirty="0">
              <a:solidFill>
                <a:schemeClr val="tx2"/>
              </a:solidFill>
              <a:cs typeface="Adobe Garamond Pro"/>
            </a:endParaRPr>
          </a:p>
          <a:p>
            <a:pPr lvl="1"/>
            <a:endParaRPr lang="en-US" sz="2000" dirty="0">
              <a:cs typeface="Adobe Garamond Pro"/>
            </a:endParaRPr>
          </a:p>
          <a:p>
            <a:pPr lvl="1"/>
            <a:endParaRPr lang="en-US" sz="2400" dirty="0">
              <a:cs typeface="Adobe Garamond Pro"/>
            </a:endParaRP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A2D8F13-174C-467F-9D40-7DDEF70CAB8C}" type="slidenum">
              <a:rPr kumimoji="0" lang="en-US" sz="2400" b="1" i="0" u="none" strike="noStrike" kern="1200" cap="none" spc="0" normalizeH="0" baseline="0" noProof="0" smtClean="0">
                <a:ln>
                  <a:noFill/>
                </a:ln>
                <a:solidFill>
                  <a:srgbClr val="0070C0"/>
                </a:solidFill>
                <a:effectLst/>
                <a:uLnTx/>
                <a:uFillTx/>
                <a:latin typeface="Gill Sans M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429</a:t>
            </a:fld>
            <a:endParaRPr kumimoji="0" lang="en-US" sz="2400" b="1" i="0" u="none" strike="noStrike" kern="1200" cap="none" spc="0" normalizeH="0" baseline="0" noProof="0">
              <a:ln>
                <a:noFill/>
              </a:ln>
              <a:solidFill>
                <a:srgbClr val="0070C0"/>
              </a:solidFill>
              <a:effectLst/>
              <a:uLnTx/>
              <a:uFillTx/>
              <a:latin typeface="Gill Sans MT"/>
              <a:ea typeface="+mn-ea"/>
              <a:cs typeface="+mn-cs"/>
            </a:endParaRPr>
          </a:p>
        </p:txBody>
      </p:sp>
      <p:pic>
        <p:nvPicPr>
          <p:cNvPr id="9" name="Picture 8" descr="safari.png"/>
          <p:cNvPicPr>
            <a:picLocks noChangeAspect="1"/>
          </p:cNvPicPr>
          <p:nvPr/>
        </p:nvPicPr>
        <p:blipFill>
          <a:blip r:embed="rId2" cstate="print"/>
          <a:stretch>
            <a:fillRect/>
          </a:stretch>
        </p:blipFill>
        <p:spPr>
          <a:xfrm>
            <a:off x="76200" y="6580445"/>
            <a:ext cx="959296" cy="277563"/>
          </a:xfrm>
          <a:prstGeom prst="rect">
            <a:avLst/>
          </a:prstGeom>
        </p:spPr>
      </p:pic>
    </p:spTree>
    <p:extLst>
      <p:ext uri="{BB962C8B-B14F-4D97-AF65-F5344CB8AC3E}">
        <p14:creationId xmlns:p14="http://schemas.microsoft.com/office/powerpoint/2010/main" val="2788433820"/>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07516" y="152400"/>
            <a:ext cx="8972996" cy="884238"/>
          </a:xfrm>
        </p:spPr>
        <p:txBody>
          <a:bodyPr/>
          <a:lstStyle/>
          <a:p>
            <a:r>
              <a:rPr lang="en-US" dirty="0"/>
              <a:t>Industry Is Writing Papers About It, Too</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43</a:t>
            </a:fld>
            <a:endParaRPr lang="en-US" altLang="en-US">
              <a:solidFill>
                <a:srgbClr val="000000"/>
              </a:solidFill>
            </a:endParaRPr>
          </a:p>
        </p:txBody>
      </p:sp>
      <p:pic>
        <p:nvPicPr>
          <p:cNvPr id="7" name="Picture 6"/>
          <p:cNvPicPr>
            <a:picLocks noChangeAspect="1"/>
          </p:cNvPicPr>
          <p:nvPr/>
        </p:nvPicPr>
        <p:blipFill>
          <a:blip r:embed="rId2"/>
          <a:stretch>
            <a:fillRect/>
          </a:stretch>
        </p:blipFill>
        <p:spPr>
          <a:xfrm>
            <a:off x="0" y="982542"/>
            <a:ext cx="7850402" cy="5875458"/>
          </a:xfrm>
          <a:prstGeom prst="rect">
            <a:avLst/>
          </a:prstGeom>
        </p:spPr>
      </p:pic>
    </p:spTree>
    <p:extLst>
      <p:ext uri="{BB962C8B-B14F-4D97-AF65-F5344CB8AC3E}">
        <p14:creationId xmlns:p14="http://schemas.microsoft.com/office/powerpoint/2010/main" val="111999518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Workload Analysis Methodology</a:t>
            </a:r>
          </a:p>
        </p:txBody>
      </p:sp>
      <p:sp>
        <p:nvSpPr>
          <p:cNvPr id="3" name="Content Placeholder 2"/>
          <p:cNvSpPr>
            <a:spLocks noGrp="1"/>
          </p:cNvSpPr>
          <p:nvPr>
            <p:ph idx="1"/>
          </p:nvPr>
        </p:nvSpPr>
        <p:spPr>
          <a:xfrm>
            <a:off x="152400" y="1143000"/>
            <a:ext cx="8763000" cy="5486400"/>
          </a:xfrm>
        </p:spPr>
        <p:txBody>
          <a:bodyPr>
            <a:normAutofit/>
          </a:bodyPr>
          <a:lstStyle/>
          <a:p>
            <a:pPr marL="342900" lvl="1" indent="-342900">
              <a:buFont typeface="Arial" pitchFamily="34" charset="0"/>
              <a:buChar char="•"/>
            </a:pPr>
            <a:r>
              <a:rPr lang="en-US" sz="2800" dirty="0">
                <a:solidFill>
                  <a:schemeClr val="tx2"/>
                </a:solidFill>
                <a:cs typeface="Adobe Garamond Pro"/>
              </a:rPr>
              <a:t>Workload Characterization</a:t>
            </a:r>
          </a:p>
          <a:p>
            <a:pPr lvl="1"/>
            <a:r>
              <a:rPr lang="en-US" sz="2400" dirty="0">
                <a:cs typeface="Adobe Garamond Pro"/>
              </a:rPr>
              <a:t>Chromebook with an</a:t>
            </a:r>
            <a:br>
              <a:rPr lang="en-US" sz="2400" dirty="0">
                <a:cs typeface="Adobe Garamond Pro"/>
              </a:rPr>
            </a:br>
            <a:r>
              <a:rPr lang="en-US" sz="2400" dirty="0">
                <a:cs typeface="Adobe Garamond Pro"/>
              </a:rPr>
              <a:t>Intel Celeron </a:t>
            </a:r>
            <a:r>
              <a:rPr lang="en-US" sz="2400" dirty="0" err="1">
                <a:cs typeface="Adobe Garamond Pro"/>
              </a:rPr>
              <a:t>SoC</a:t>
            </a:r>
            <a:r>
              <a:rPr lang="en-US" sz="2400" dirty="0">
                <a:cs typeface="Adobe Garamond Pro"/>
              </a:rPr>
              <a:t> and 2GB of DRAM</a:t>
            </a:r>
          </a:p>
          <a:p>
            <a:pPr lvl="1"/>
            <a:r>
              <a:rPr lang="en-US" sz="2400" dirty="0">
                <a:cs typeface="Adobe Garamond Pro"/>
              </a:rPr>
              <a:t>Extensively use performance counters within </a:t>
            </a:r>
            <a:r>
              <a:rPr lang="en-US" sz="2400" dirty="0" err="1">
                <a:cs typeface="Adobe Garamond Pro"/>
              </a:rPr>
              <a:t>SoC</a:t>
            </a:r>
            <a:br>
              <a:rPr lang="en-US" sz="2400" dirty="0">
                <a:cs typeface="Adobe Garamond Pro"/>
              </a:rPr>
            </a:br>
            <a:endParaRPr lang="en-US" sz="2200" dirty="0">
              <a:cs typeface="Adobe Garamond Pro"/>
            </a:endParaRPr>
          </a:p>
          <a:p>
            <a:r>
              <a:rPr lang="en-US" sz="2800" dirty="0">
                <a:solidFill>
                  <a:schemeClr val="tx2"/>
                </a:solidFill>
                <a:cs typeface="Adobe Garamond Pro"/>
              </a:rPr>
              <a:t>Energy Model</a:t>
            </a:r>
          </a:p>
          <a:p>
            <a:pPr lvl="1"/>
            <a:r>
              <a:rPr lang="en-US" sz="2400" dirty="0">
                <a:cs typeface="Adobe Garamond Pro"/>
              </a:rPr>
              <a:t>Sum of the energy consumption within the </a:t>
            </a:r>
            <a:r>
              <a:rPr lang="en-US" sz="2400" dirty="0">
                <a:solidFill>
                  <a:srgbClr val="0000FF"/>
                </a:solidFill>
                <a:cs typeface="Adobe Garamond Pro"/>
              </a:rPr>
              <a:t>CPU</a:t>
            </a:r>
            <a:r>
              <a:rPr lang="en-US" sz="2400" dirty="0">
                <a:cs typeface="Adobe Garamond Pro"/>
              </a:rPr>
              <a:t>, </a:t>
            </a:r>
            <a:br>
              <a:rPr lang="en-US" sz="2400" dirty="0">
                <a:cs typeface="Adobe Garamond Pro"/>
              </a:rPr>
            </a:br>
            <a:r>
              <a:rPr lang="en-US" sz="2400" dirty="0">
                <a:solidFill>
                  <a:srgbClr val="0000FF"/>
                </a:solidFill>
                <a:cs typeface="Adobe Garamond Pro"/>
              </a:rPr>
              <a:t>all caches</a:t>
            </a:r>
            <a:r>
              <a:rPr lang="en-US" sz="2400" dirty="0">
                <a:cs typeface="Adobe Garamond Pro"/>
              </a:rPr>
              <a:t>, </a:t>
            </a:r>
            <a:r>
              <a:rPr lang="en-US" sz="2400" dirty="0">
                <a:solidFill>
                  <a:srgbClr val="0000FF"/>
                </a:solidFill>
                <a:cs typeface="Adobe Garamond Pro"/>
              </a:rPr>
              <a:t>off-chip interconnects</a:t>
            </a:r>
            <a:r>
              <a:rPr lang="en-US" sz="2400" dirty="0">
                <a:cs typeface="Adobe Garamond Pro"/>
              </a:rPr>
              <a:t>, and </a:t>
            </a:r>
            <a:r>
              <a:rPr lang="en-US" sz="2400" dirty="0">
                <a:solidFill>
                  <a:srgbClr val="0000FF"/>
                </a:solidFill>
                <a:cs typeface="Adobe Garamond Pro"/>
              </a:rPr>
              <a:t>DRAM</a:t>
            </a:r>
          </a:p>
          <a:p>
            <a:pPr marL="457200" lvl="1" indent="0">
              <a:buNone/>
            </a:pPr>
            <a:endParaRPr lang="en-US" sz="2000" dirty="0">
              <a:cs typeface="Adobe Garamond Pro"/>
            </a:endParaRPr>
          </a:p>
          <a:p>
            <a:pPr lvl="1"/>
            <a:endParaRPr lang="en-US" sz="2400" dirty="0">
              <a:cs typeface="Adobe Garamond Pro"/>
            </a:endParaRP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A2D8F13-174C-467F-9D40-7DDEF70CAB8C}" type="slidenum">
              <a:rPr kumimoji="0" lang="en-US" sz="2400" b="1" i="0" u="none" strike="noStrike" kern="1200" cap="none" spc="0" normalizeH="0" baseline="0" noProof="0" smtClean="0">
                <a:ln>
                  <a:noFill/>
                </a:ln>
                <a:solidFill>
                  <a:srgbClr val="0070C0"/>
                </a:solidFill>
                <a:effectLst/>
                <a:uLnTx/>
                <a:uFillTx/>
                <a:latin typeface="Gill Sans M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430</a:t>
            </a:fld>
            <a:endParaRPr kumimoji="0" lang="en-US" sz="2400" b="1" i="0" u="none" strike="noStrike" kern="1200" cap="none" spc="0" normalizeH="0" baseline="0" noProof="0">
              <a:ln>
                <a:noFill/>
              </a:ln>
              <a:solidFill>
                <a:srgbClr val="0070C0"/>
              </a:solidFill>
              <a:effectLst/>
              <a:uLnTx/>
              <a:uFillTx/>
              <a:latin typeface="Gill Sans MT"/>
              <a:ea typeface="+mn-ea"/>
              <a:cs typeface="+mn-cs"/>
            </a:endParaRPr>
          </a:p>
        </p:txBody>
      </p:sp>
      <p:pic>
        <p:nvPicPr>
          <p:cNvPr id="9" name="Picture 8" descr="safari.png"/>
          <p:cNvPicPr>
            <a:picLocks noChangeAspect="1"/>
          </p:cNvPicPr>
          <p:nvPr/>
        </p:nvPicPr>
        <p:blipFill>
          <a:blip r:embed="rId3" cstate="print"/>
          <a:stretch>
            <a:fillRect/>
          </a:stretch>
        </p:blipFill>
        <p:spPr>
          <a:xfrm>
            <a:off x="76200" y="6580445"/>
            <a:ext cx="959296" cy="277563"/>
          </a:xfrm>
          <a:prstGeom prst="rect">
            <a:avLst/>
          </a:prstGeom>
        </p:spPr>
      </p:pic>
      <p:grpSp>
        <p:nvGrpSpPr>
          <p:cNvPr id="6" name="Group 5"/>
          <p:cNvGrpSpPr/>
          <p:nvPr/>
        </p:nvGrpSpPr>
        <p:grpSpPr>
          <a:xfrm>
            <a:off x="1371600" y="4876800"/>
            <a:ext cx="6526566" cy="1767840"/>
            <a:chOff x="1094015" y="1981200"/>
            <a:chExt cx="6547757" cy="2209800"/>
          </a:xfrm>
        </p:grpSpPr>
        <p:grpSp>
          <p:nvGrpSpPr>
            <p:cNvPr id="8" name="Group 7"/>
            <p:cNvGrpSpPr/>
            <p:nvPr/>
          </p:nvGrpSpPr>
          <p:grpSpPr>
            <a:xfrm>
              <a:off x="1094015" y="1981200"/>
              <a:ext cx="6547757" cy="2209800"/>
              <a:chOff x="1094015" y="1981200"/>
              <a:chExt cx="6547757" cy="2209800"/>
            </a:xfrm>
          </p:grpSpPr>
          <p:sp>
            <p:nvSpPr>
              <p:cNvPr id="11" name="Rounded Rectangle 10"/>
              <p:cNvSpPr/>
              <p:nvPr/>
            </p:nvSpPr>
            <p:spPr>
              <a:xfrm>
                <a:off x="6727372" y="1981200"/>
                <a:ext cx="914400" cy="2209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white"/>
                    </a:solidFill>
                    <a:effectLst/>
                    <a:uLnTx/>
                    <a:uFillTx/>
                    <a:latin typeface="Gill Sans MT"/>
                    <a:ea typeface="+mn-ea"/>
                    <a:cs typeface="+mn-cs"/>
                  </a:rPr>
                  <a:t>DRAM</a:t>
                </a:r>
                <a:endParaRPr kumimoji="0" lang="en-US" sz="1400" b="1" i="0" u="none" strike="noStrike" kern="1200" cap="none" spc="0" normalizeH="0" baseline="0" noProof="0" dirty="0">
                  <a:ln>
                    <a:noFill/>
                  </a:ln>
                  <a:solidFill>
                    <a:prstClr val="white"/>
                  </a:solidFill>
                  <a:effectLst/>
                  <a:uLnTx/>
                  <a:uFillTx/>
                  <a:latin typeface="Gill Sans MT"/>
                  <a:ea typeface="+mn-ea"/>
                  <a:cs typeface="+mn-cs"/>
                </a:endParaRPr>
              </a:p>
            </p:txBody>
          </p:sp>
          <p:sp>
            <p:nvSpPr>
              <p:cNvPr id="12" name="Left-Right Arrow 11"/>
              <p:cNvSpPr/>
              <p:nvPr/>
            </p:nvSpPr>
            <p:spPr>
              <a:xfrm rot="10800000">
                <a:off x="5421087" y="3035299"/>
                <a:ext cx="1224643" cy="266700"/>
              </a:xfrm>
              <a:prstGeom prst="leftRightArrow">
                <a:avLst/>
              </a:prstGeom>
              <a:solidFill>
                <a:srgbClr val="000000"/>
              </a:solidFill>
              <a:ln w="28575"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Gill Sans MT"/>
                  <a:ea typeface="+mn-ea"/>
                  <a:cs typeface="+mn-cs"/>
                </a:endParaRPr>
              </a:p>
            </p:txBody>
          </p:sp>
          <p:sp>
            <p:nvSpPr>
              <p:cNvPr id="13" name="Rounded Rectangle 12"/>
              <p:cNvSpPr/>
              <p:nvPr/>
            </p:nvSpPr>
            <p:spPr>
              <a:xfrm>
                <a:off x="1094015" y="2146300"/>
                <a:ext cx="4735285" cy="1905000"/>
              </a:xfrm>
              <a:prstGeom prst="roundRect">
                <a:avLst/>
              </a:prstGeom>
              <a:solidFill>
                <a:schemeClr val="lt1">
                  <a:alpha val="0"/>
                </a:schemeClr>
              </a:solidFill>
              <a:ln w="38100" cmpd="sng">
                <a:solidFill>
                  <a:srgbClr val="000000"/>
                </a:solidFill>
                <a:prstDash val="dash"/>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Gill Sans MT"/>
                  <a:ea typeface="+mn-ea"/>
                  <a:cs typeface="+mn-cs"/>
                </a:endParaRPr>
              </a:p>
            </p:txBody>
          </p:sp>
          <p:sp>
            <p:nvSpPr>
              <p:cNvPr id="14" name="Rounded Rectangle 13"/>
              <p:cNvSpPr/>
              <p:nvPr/>
            </p:nvSpPr>
            <p:spPr>
              <a:xfrm>
                <a:off x="4686300" y="2286000"/>
                <a:ext cx="609600" cy="1600200"/>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Gill Sans MT"/>
                    <a:ea typeface="+mn-ea"/>
                    <a:cs typeface="+mn-cs"/>
                  </a:rPr>
                  <a:t>L2</a:t>
                </a:r>
                <a:endParaRPr kumimoji="0" lang="en-US" sz="1400" b="1" i="0" u="none" strike="noStrike" kern="1200" cap="none" spc="0" normalizeH="0" baseline="0" noProof="0" dirty="0">
                  <a:ln>
                    <a:noFill/>
                  </a:ln>
                  <a:solidFill>
                    <a:srgbClr val="FFFFFF"/>
                  </a:solidFill>
                  <a:effectLst/>
                  <a:uLnTx/>
                  <a:uFillTx/>
                  <a:latin typeface="Gill Sans MT"/>
                  <a:ea typeface="+mn-ea"/>
                  <a:cs typeface="+mn-cs"/>
                </a:endParaRPr>
              </a:p>
            </p:txBody>
          </p:sp>
          <p:cxnSp>
            <p:nvCxnSpPr>
              <p:cNvPr id="15" name="Straight Arrow Connector 14"/>
              <p:cNvCxnSpPr/>
              <p:nvPr/>
            </p:nvCxnSpPr>
            <p:spPr>
              <a:xfrm flipH="1">
                <a:off x="2563586" y="3213100"/>
                <a:ext cx="555172" cy="0"/>
              </a:xfrm>
              <a:prstGeom prst="straightConnector1">
                <a:avLst/>
              </a:prstGeom>
              <a:noFill/>
              <a:ln w="38100" cap="flat" cmpd="sng" algn="ctr">
                <a:solidFill>
                  <a:srgbClr val="000000"/>
                </a:solidFill>
                <a:prstDash val="solid"/>
                <a:miter lim="800000"/>
                <a:headEnd type="arrow"/>
                <a:tailEnd type="arrow"/>
              </a:ln>
              <a:effectLst/>
            </p:spPr>
          </p:cxnSp>
          <p:sp>
            <p:nvSpPr>
              <p:cNvPr id="16" name="Rounded Rectangle 15"/>
              <p:cNvSpPr/>
              <p:nvPr/>
            </p:nvSpPr>
            <p:spPr>
              <a:xfrm>
                <a:off x="3207822" y="2527300"/>
                <a:ext cx="482434" cy="1219200"/>
              </a:xfrm>
              <a:prstGeom prst="roundRect">
                <a:avLst/>
              </a:prstGeom>
              <a:solidFill>
                <a:srgbClr val="800000"/>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Gill Sans MT"/>
                    <a:ea typeface="+mn-ea"/>
                    <a:cs typeface="+mn-cs"/>
                  </a:rPr>
                  <a:t>L1</a:t>
                </a:r>
                <a:endParaRPr kumimoji="0" lang="en-US" sz="900" b="1" i="0" u="none" strike="noStrike" kern="1200" cap="none" spc="0" normalizeH="0" baseline="0" noProof="0" dirty="0">
                  <a:ln>
                    <a:noFill/>
                  </a:ln>
                  <a:solidFill>
                    <a:srgbClr val="FFFFFF"/>
                  </a:solidFill>
                  <a:effectLst/>
                  <a:uLnTx/>
                  <a:uFillTx/>
                  <a:latin typeface="Gill Sans MT"/>
                  <a:ea typeface="+mn-ea"/>
                  <a:cs typeface="+mn-cs"/>
                </a:endParaRPr>
              </a:p>
            </p:txBody>
          </p:sp>
          <p:sp>
            <p:nvSpPr>
              <p:cNvPr id="21" name="Rounded Rectangle 20"/>
              <p:cNvSpPr/>
              <p:nvPr/>
            </p:nvSpPr>
            <p:spPr>
              <a:xfrm>
                <a:off x="1266957" y="2857500"/>
                <a:ext cx="1046255" cy="558800"/>
              </a:xfrm>
              <a:prstGeom prst="roundRect">
                <a:avLst/>
              </a:prstGeom>
              <a:solidFill>
                <a:schemeClr val="bg2">
                  <a:lumMod val="50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Gill Sans MT"/>
                    <a:ea typeface="+mn-ea"/>
                    <a:cs typeface="+mn-cs"/>
                  </a:rPr>
                  <a:t>CPU</a:t>
                </a:r>
                <a:endParaRPr kumimoji="0" lang="en-US" sz="1400" b="1" i="0" u="none" strike="noStrike" kern="1200" cap="none" spc="0" normalizeH="0" baseline="0" noProof="0" dirty="0">
                  <a:ln>
                    <a:noFill/>
                  </a:ln>
                  <a:solidFill>
                    <a:srgbClr val="000000"/>
                  </a:solidFill>
                  <a:effectLst/>
                  <a:uLnTx/>
                  <a:uFillTx/>
                  <a:latin typeface="Gill Sans MT"/>
                  <a:ea typeface="+mn-ea"/>
                  <a:cs typeface="+mn-cs"/>
                </a:endParaRPr>
              </a:p>
            </p:txBody>
          </p:sp>
          <p:cxnSp>
            <p:nvCxnSpPr>
              <p:cNvPr id="18" name="Straight Arrow Connector 17"/>
              <p:cNvCxnSpPr/>
              <p:nvPr/>
            </p:nvCxnSpPr>
            <p:spPr>
              <a:xfrm flipH="1">
                <a:off x="3788229" y="3213100"/>
                <a:ext cx="838200" cy="0"/>
              </a:xfrm>
              <a:prstGeom prst="straightConnector1">
                <a:avLst/>
              </a:prstGeom>
              <a:noFill/>
              <a:ln w="38100" cap="flat" cmpd="sng" algn="ctr">
                <a:solidFill>
                  <a:schemeClr val="tx1"/>
                </a:solidFill>
                <a:prstDash val="solid"/>
                <a:miter lim="800000"/>
                <a:headEnd type="arrow"/>
                <a:tailEnd type="arrow"/>
              </a:ln>
              <a:effectLst/>
            </p:spPr>
          </p:cxnSp>
        </p:grpSp>
        <p:sp>
          <p:nvSpPr>
            <p:cNvPr id="10" name="Rounded Rectangle 9"/>
            <p:cNvSpPr/>
            <p:nvPr/>
          </p:nvSpPr>
          <p:spPr>
            <a:xfrm>
              <a:off x="1419359" y="3009900"/>
              <a:ext cx="1046255" cy="558800"/>
            </a:xfrm>
            <a:prstGeom prst="roundRect">
              <a:avLst/>
            </a:prstGeom>
            <a:solidFill>
              <a:schemeClr val="bg2">
                <a:lumMod val="50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Gill Sans MT"/>
                  <a:ea typeface="+mn-ea"/>
                  <a:cs typeface="+mn-cs"/>
                </a:rPr>
                <a:t>CPU</a:t>
              </a:r>
              <a:endParaRPr kumimoji="0" lang="en-US" sz="1400" b="1" i="0" u="none" strike="noStrike" kern="1200" cap="none" spc="0" normalizeH="0" baseline="0" noProof="0" dirty="0">
                <a:ln>
                  <a:noFill/>
                </a:ln>
                <a:solidFill>
                  <a:srgbClr val="000000"/>
                </a:solidFill>
                <a:effectLst/>
                <a:uLnTx/>
                <a:uFillTx/>
                <a:latin typeface="Gill Sans MT"/>
                <a:ea typeface="+mn-ea"/>
                <a:cs typeface="+mn-cs"/>
              </a:endParaRPr>
            </a:p>
          </p:txBody>
        </p:sp>
      </p:grpSp>
      <p:pic>
        <p:nvPicPr>
          <p:cNvPr id="22" name="Picture 21"/>
          <p:cNvPicPr>
            <a:picLocks noChangeAspect="1"/>
          </p:cNvPicPr>
          <p:nvPr/>
        </p:nvPicPr>
        <p:blipFill>
          <a:blip r:embed="rId4"/>
          <a:stretch>
            <a:fillRect/>
          </a:stretch>
        </p:blipFill>
        <p:spPr>
          <a:xfrm>
            <a:off x="5791200" y="1282699"/>
            <a:ext cx="609600" cy="609600"/>
          </a:xfrm>
          <a:prstGeom prst="rect">
            <a:avLst/>
          </a:prstGeom>
        </p:spPr>
      </p:pic>
      <p:pic>
        <p:nvPicPr>
          <p:cNvPr id="23" name="Picture 22"/>
          <p:cNvPicPr>
            <a:picLocks noChangeAspect="1"/>
          </p:cNvPicPr>
          <p:nvPr/>
        </p:nvPicPr>
        <p:blipFill>
          <a:blip r:embed="rId5"/>
          <a:stretch>
            <a:fillRect/>
          </a:stretch>
        </p:blipFill>
        <p:spPr>
          <a:xfrm>
            <a:off x="6477004" y="1282699"/>
            <a:ext cx="577111" cy="617220"/>
          </a:xfrm>
          <a:prstGeom prst="rect">
            <a:avLst/>
          </a:prstGeom>
        </p:spPr>
      </p:pic>
      <p:pic>
        <p:nvPicPr>
          <p:cNvPr id="24" name="Picture 23"/>
          <p:cNvPicPr>
            <a:picLocks noChangeAspect="1"/>
          </p:cNvPicPr>
          <p:nvPr/>
        </p:nvPicPr>
        <p:blipFill>
          <a:blip r:embed="rId6"/>
          <a:stretch>
            <a:fillRect/>
          </a:stretch>
        </p:blipFill>
        <p:spPr>
          <a:xfrm>
            <a:off x="7086600" y="1358899"/>
            <a:ext cx="1066800" cy="533400"/>
          </a:xfrm>
          <a:prstGeom prst="rect">
            <a:avLst/>
          </a:prstGeom>
        </p:spPr>
      </p:pic>
    </p:spTree>
    <p:extLst>
      <p:ext uri="{BB962C8B-B14F-4D97-AF65-F5344CB8AC3E}">
        <p14:creationId xmlns:p14="http://schemas.microsoft.com/office/powerpoint/2010/main" val="24612318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fade">
                                      <p:cBhvr>
                                        <p:cTn id="10" dur="500"/>
                                        <p:tgtEl>
                                          <p:spTgt spid="3">
                                            <p:txEl>
                                              <p:pRg st="1" end="1"/>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fade">
                                      <p:cBhvr>
                                        <p:cTn id="13" dur="500"/>
                                        <p:tgtEl>
                                          <p:spTgt spid="3">
                                            <p:txEl>
                                              <p:pRg st="2" end="2"/>
                                            </p:txEl>
                                          </p:spTgt>
                                        </p:tgtEl>
                                      </p:cBhvr>
                                    </p:animEffect>
                                  </p:childTnLst>
                                </p:cTn>
                              </p:par>
                              <p:par>
                                <p:cTn id="14" presetID="10" presetClass="entr" presetSubtype="0" fill="hold" nodeType="withEffect">
                                  <p:stCondLst>
                                    <p:cond delay="0"/>
                                  </p:stCondLst>
                                  <p:childTnLst>
                                    <p:set>
                                      <p:cBhvr>
                                        <p:cTn id="15" dur="1" fill="hold">
                                          <p:stCondLst>
                                            <p:cond delay="0"/>
                                          </p:stCondLst>
                                        </p:cTn>
                                        <p:tgtEl>
                                          <p:spTgt spid="22"/>
                                        </p:tgtEl>
                                        <p:attrNameLst>
                                          <p:attrName>style.visibility</p:attrName>
                                        </p:attrNameLst>
                                      </p:cBhvr>
                                      <p:to>
                                        <p:strVal val="visible"/>
                                      </p:to>
                                    </p:set>
                                    <p:animEffect transition="in" filter="fade">
                                      <p:cBhvr>
                                        <p:cTn id="16" dur="500"/>
                                        <p:tgtEl>
                                          <p:spTgt spid="22"/>
                                        </p:tgtEl>
                                      </p:cBhvr>
                                    </p:animEffect>
                                  </p:childTnLst>
                                </p:cTn>
                              </p:par>
                              <p:par>
                                <p:cTn id="17" presetID="10" presetClass="entr" presetSubtype="0" fill="hold" nodeType="with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fade">
                                      <p:cBhvr>
                                        <p:cTn id="19" dur="500"/>
                                        <p:tgtEl>
                                          <p:spTgt spid="24"/>
                                        </p:tgtEl>
                                      </p:cBhvr>
                                    </p:animEffect>
                                  </p:childTnLst>
                                </p:cTn>
                              </p:par>
                              <p:par>
                                <p:cTn id="20" presetID="10" presetClass="entr" presetSubtype="0" fill="hold" nodeType="withEffect">
                                  <p:stCondLst>
                                    <p:cond delay="0"/>
                                  </p:stCondLst>
                                  <p:childTnLst>
                                    <p:set>
                                      <p:cBhvr>
                                        <p:cTn id="21" dur="1" fill="hold">
                                          <p:stCondLst>
                                            <p:cond delay="0"/>
                                          </p:stCondLst>
                                        </p:cTn>
                                        <p:tgtEl>
                                          <p:spTgt spid="23"/>
                                        </p:tgtEl>
                                        <p:attrNameLst>
                                          <p:attrName>style.visibility</p:attrName>
                                        </p:attrNameLst>
                                      </p:cBhvr>
                                      <p:to>
                                        <p:strVal val="visible"/>
                                      </p:to>
                                    </p:set>
                                    <p:animEffect transition="in" filter="fade">
                                      <p:cBhvr>
                                        <p:cTn id="22" dur="500"/>
                                        <p:tgtEl>
                                          <p:spTgt spid="23"/>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3">
                                            <p:txEl>
                                              <p:pRg st="3" end="3"/>
                                            </p:txEl>
                                          </p:spTgt>
                                        </p:tgtEl>
                                        <p:attrNameLst>
                                          <p:attrName>style.visibility</p:attrName>
                                        </p:attrNameLst>
                                      </p:cBhvr>
                                      <p:to>
                                        <p:strVal val="visible"/>
                                      </p:to>
                                    </p:set>
                                    <p:animEffect transition="in" filter="fade">
                                      <p:cBhvr>
                                        <p:cTn id="27" dur="500"/>
                                        <p:tgtEl>
                                          <p:spTgt spid="3">
                                            <p:txEl>
                                              <p:pRg st="3" end="3"/>
                                            </p:txEl>
                                          </p:spTgt>
                                        </p:tgtEl>
                                      </p:cBhvr>
                                    </p:animEffect>
                                  </p:childTnLst>
                                </p:cTn>
                              </p:par>
                              <p:par>
                                <p:cTn id="28" presetID="10" presetClass="entr" presetSubtype="0" fill="hold" nodeType="withEffect">
                                  <p:stCondLst>
                                    <p:cond delay="0"/>
                                  </p:stCondLst>
                                  <p:childTnLst>
                                    <p:set>
                                      <p:cBhvr>
                                        <p:cTn id="29" dur="1" fill="hold">
                                          <p:stCondLst>
                                            <p:cond delay="0"/>
                                          </p:stCondLst>
                                        </p:cTn>
                                        <p:tgtEl>
                                          <p:spTgt spid="3">
                                            <p:txEl>
                                              <p:pRg st="4" end="4"/>
                                            </p:txEl>
                                          </p:spTgt>
                                        </p:tgtEl>
                                        <p:attrNameLst>
                                          <p:attrName>style.visibility</p:attrName>
                                        </p:attrNameLst>
                                      </p:cBhvr>
                                      <p:to>
                                        <p:strVal val="visible"/>
                                      </p:to>
                                    </p:set>
                                    <p:animEffect transition="in" filter="fade">
                                      <p:cBhvr>
                                        <p:cTn id="30" dur="500"/>
                                        <p:tgtEl>
                                          <p:spTgt spid="3">
                                            <p:txEl>
                                              <p:pRg st="4" end="4"/>
                                            </p:txEl>
                                          </p:spTgt>
                                        </p:tgtEl>
                                      </p:cBhvr>
                                    </p:animEffect>
                                  </p:childTnLst>
                                </p:cTn>
                              </p:par>
                              <p:par>
                                <p:cTn id="31" presetID="10" presetClass="entr" presetSubtype="0" fill="hold" nodeType="with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6200" y="0"/>
            <a:ext cx="10363200" cy="914400"/>
          </a:xfrm>
        </p:spPr>
        <p:txBody>
          <a:bodyPr/>
          <a:lstStyle/>
          <a:p>
            <a:r>
              <a:rPr lang="en-US" dirty="0">
                <a:solidFill>
                  <a:prstClr val="black">
                    <a:lumMod val="65000"/>
                    <a:lumOff val="35000"/>
                  </a:prstClr>
                </a:solidFill>
              </a:rPr>
              <a:t>PIM Logic Implementation</a:t>
            </a:r>
            <a:endParaRPr lang="en-US"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11</a:t>
            </a:r>
          </a:p>
        </p:txBody>
      </p:sp>
      <p:pic>
        <p:nvPicPr>
          <p:cNvPr id="45" name="Picture 44" descr="safari.png"/>
          <p:cNvPicPr>
            <a:picLocks noChangeAspect="1"/>
          </p:cNvPicPr>
          <p:nvPr/>
        </p:nvPicPr>
        <p:blipFill>
          <a:blip r:embed="rId3" cstate="print"/>
          <a:stretch>
            <a:fillRect/>
          </a:stretch>
        </p:blipFill>
        <p:spPr>
          <a:xfrm>
            <a:off x="76200" y="6580445"/>
            <a:ext cx="959296" cy="277563"/>
          </a:xfrm>
          <a:prstGeom prst="rect">
            <a:avLst/>
          </a:prstGeom>
        </p:spPr>
      </p:pic>
      <p:grpSp>
        <p:nvGrpSpPr>
          <p:cNvPr id="118" name="Group 117"/>
          <p:cNvGrpSpPr/>
          <p:nvPr/>
        </p:nvGrpSpPr>
        <p:grpSpPr>
          <a:xfrm>
            <a:off x="1295400" y="1224248"/>
            <a:ext cx="5017711" cy="1518952"/>
            <a:chOff x="7171441" y="1731293"/>
            <a:chExt cx="4703468" cy="2441986"/>
          </a:xfrm>
        </p:grpSpPr>
        <p:grpSp>
          <p:nvGrpSpPr>
            <p:cNvPr id="119" name="Group 118"/>
            <p:cNvGrpSpPr/>
            <p:nvPr/>
          </p:nvGrpSpPr>
          <p:grpSpPr>
            <a:xfrm>
              <a:off x="7171441" y="1731293"/>
              <a:ext cx="4703468" cy="2441986"/>
              <a:chOff x="4080528" y="1218410"/>
              <a:chExt cx="4126867" cy="1622784"/>
            </a:xfrm>
          </p:grpSpPr>
          <p:cxnSp>
            <p:nvCxnSpPr>
              <p:cNvPr id="122" name="Straight Connector 121"/>
              <p:cNvCxnSpPr/>
              <p:nvPr/>
            </p:nvCxnSpPr>
            <p:spPr>
              <a:xfrm>
                <a:off x="7785350" y="2773501"/>
                <a:ext cx="0" cy="67693"/>
              </a:xfrm>
              <a:prstGeom prst="line">
                <a:avLst/>
              </a:prstGeom>
              <a:noFill/>
              <a:ln w="6350" cap="flat" cmpd="sng" algn="ctr">
                <a:solidFill>
                  <a:sysClr val="windowText" lastClr="000000"/>
                </a:solidFill>
                <a:prstDash val="solid"/>
                <a:miter lim="800000"/>
              </a:ln>
              <a:effectLst/>
            </p:spPr>
          </p:cxnSp>
          <p:sp>
            <p:nvSpPr>
              <p:cNvPr id="123" name="Cube 122"/>
              <p:cNvSpPr/>
              <p:nvPr/>
            </p:nvSpPr>
            <p:spPr>
              <a:xfrm>
                <a:off x="6644730" y="1682868"/>
                <a:ext cx="1562665" cy="710227"/>
              </a:xfrm>
              <a:prstGeom prst="cube">
                <a:avLst>
                  <a:gd name="adj" fmla="val 85440"/>
                </a:avLst>
              </a:prstGeom>
              <a:solidFill>
                <a:schemeClr val="tx2"/>
              </a:solidFill>
              <a:ln w="3175" cap="flat" cmpd="sng" algn="ctr">
                <a:solidFill>
                  <a:sysClr val="window" lastClr="FFFFFF">
                    <a:lumMod val="50000"/>
                  </a:sys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0" cap="none" spc="0" normalizeH="0" baseline="0" noProof="0">
                  <a:ln>
                    <a:noFill/>
                  </a:ln>
                  <a:solidFill>
                    <a:sysClr val="window" lastClr="FFFFFF"/>
                  </a:solidFill>
                  <a:effectLst/>
                  <a:uLnTx/>
                  <a:uFillTx/>
                  <a:latin typeface="Times New Roman"/>
                  <a:ea typeface="+mn-ea"/>
                  <a:cs typeface="Times New Roman"/>
                </a:endParaRPr>
              </a:p>
            </p:txBody>
          </p:sp>
          <p:sp>
            <p:nvSpPr>
              <p:cNvPr id="124" name="Cube 123"/>
              <p:cNvSpPr/>
              <p:nvPr/>
            </p:nvSpPr>
            <p:spPr>
              <a:xfrm>
                <a:off x="6745867" y="1587814"/>
                <a:ext cx="1391953" cy="651123"/>
              </a:xfrm>
              <a:prstGeom prst="cube">
                <a:avLst>
                  <a:gd name="adj" fmla="val 85440"/>
                </a:avLst>
              </a:prstGeom>
              <a:solidFill>
                <a:schemeClr val="bg1">
                  <a:lumMod val="50000"/>
                </a:schemeClr>
              </a:solidFill>
              <a:ln w="6350" cap="flat" cmpd="sng" algn="ctr">
                <a:solidFill>
                  <a:srgbClr val="000000"/>
                </a:solidFill>
                <a:prstDash val="solid"/>
                <a:miter lim="800000"/>
              </a:ln>
              <a:effectLst/>
              <a:scene3d>
                <a:camera prst="orthographicFront"/>
                <a:lightRig rig="threePt" dir="t"/>
              </a:scene3d>
              <a:sp3d prstMaterial="dkEdge"/>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0" cap="none" spc="0" normalizeH="0" baseline="0" noProof="0">
                  <a:ln>
                    <a:noFill/>
                  </a:ln>
                  <a:solidFill>
                    <a:sysClr val="window" lastClr="FFFFFF"/>
                  </a:solidFill>
                  <a:effectLst/>
                  <a:uLnTx/>
                  <a:uFillTx/>
                  <a:latin typeface="Times New Roman"/>
                  <a:ea typeface="+mn-ea"/>
                  <a:cs typeface="Times New Roman"/>
                </a:endParaRPr>
              </a:p>
            </p:txBody>
          </p:sp>
          <p:sp>
            <p:nvSpPr>
              <p:cNvPr id="125" name="Cube 124"/>
              <p:cNvSpPr/>
              <p:nvPr/>
            </p:nvSpPr>
            <p:spPr>
              <a:xfrm>
                <a:off x="6745867" y="1406221"/>
                <a:ext cx="1391953" cy="651123"/>
              </a:xfrm>
              <a:prstGeom prst="cube">
                <a:avLst>
                  <a:gd name="adj" fmla="val 85440"/>
                </a:avLst>
              </a:prstGeom>
              <a:solidFill>
                <a:schemeClr val="bg1">
                  <a:lumMod val="50000"/>
                </a:schemeClr>
              </a:solidFill>
              <a:ln w="6350" cap="flat" cmpd="sng" algn="ctr">
                <a:solidFill>
                  <a:srgbClr val="000000"/>
                </a:solidFill>
                <a:prstDash val="solid"/>
                <a:miter lim="800000"/>
              </a:ln>
              <a:effectLst/>
              <a:scene3d>
                <a:camera prst="orthographicFront"/>
                <a:lightRig rig="threePt" dir="t"/>
              </a:scene3d>
              <a:sp3d prstMaterial="dkEdge"/>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0" cap="none" spc="0" normalizeH="0" baseline="0" noProof="0">
                  <a:ln>
                    <a:noFill/>
                  </a:ln>
                  <a:solidFill>
                    <a:sysClr val="window" lastClr="FFFFFF"/>
                  </a:solidFill>
                  <a:effectLst/>
                  <a:uLnTx/>
                  <a:uFillTx/>
                  <a:latin typeface="Times New Roman"/>
                  <a:ea typeface="+mn-ea"/>
                  <a:cs typeface="Times New Roman"/>
                </a:endParaRPr>
              </a:p>
            </p:txBody>
          </p:sp>
          <p:sp>
            <p:nvSpPr>
              <p:cNvPr id="128" name="Cube 127"/>
              <p:cNvSpPr/>
              <p:nvPr/>
            </p:nvSpPr>
            <p:spPr>
              <a:xfrm>
                <a:off x="4080528" y="1612872"/>
                <a:ext cx="1505044" cy="820099"/>
              </a:xfrm>
              <a:prstGeom prst="cube">
                <a:avLst>
                  <a:gd name="adj" fmla="val 82478"/>
                </a:avLst>
              </a:prstGeom>
              <a:solidFill>
                <a:schemeClr val="bg2">
                  <a:lumMod val="50000"/>
                </a:schemeClr>
              </a:solidFill>
              <a:ln w="12700" cap="flat" cmpd="sng" algn="ctr">
                <a:solidFill>
                  <a:srgbClr val="000000"/>
                </a:solidFill>
                <a:prstDash val="solid"/>
                <a:miter lim="800000"/>
              </a:ln>
              <a:effectLst/>
              <a:scene3d>
                <a:camera prst="orthographicFront"/>
                <a:lightRig rig="threePt" dir="t"/>
              </a:scene3d>
              <a:sp3d prstMaterial="dkEdge"/>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0" cap="none" spc="0" normalizeH="0" baseline="0" noProof="0" dirty="0">
                  <a:ln>
                    <a:noFill/>
                  </a:ln>
                  <a:solidFill>
                    <a:sysClr val="window" lastClr="FFFFFF"/>
                  </a:solidFill>
                  <a:effectLst/>
                  <a:uLnTx/>
                  <a:uFillTx/>
                  <a:latin typeface="Times New Roman"/>
                  <a:ea typeface="+mn-ea"/>
                  <a:cs typeface="Times New Roman"/>
                </a:endParaRPr>
              </a:p>
            </p:txBody>
          </p:sp>
          <p:cxnSp>
            <p:nvCxnSpPr>
              <p:cNvPr id="129" name="Straight Arrow Connector 128"/>
              <p:cNvCxnSpPr/>
              <p:nvPr/>
            </p:nvCxnSpPr>
            <p:spPr>
              <a:xfrm flipH="1">
                <a:off x="5592804" y="2057346"/>
                <a:ext cx="872449" cy="7211"/>
              </a:xfrm>
              <a:prstGeom prst="straightConnector1">
                <a:avLst/>
              </a:prstGeom>
              <a:noFill/>
              <a:ln w="57150" cap="flat" cmpd="sng" algn="ctr">
                <a:solidFill>
                  <a:sysClr val="windowText" lastClr="000000"/>
                </a:solidFill>
                <a:prstDash val="solid"/>
                <a:miter lim="800000"/>
                <a:headEnd type="arrow"/>
                <a:tailEnd type="arrow"/>
              </a:ln>
              <a:effectLst/>
            </p:spPr>
          </p:cxnSp>
          <p:sp>
            <p:nvSpPr>
              <p:cNvPr id="130" name="TextBox 129"/>
              <p:cNvSpPr txBox="1"/>
              <p:nvPr/>
            </p:nvSpPr>
            <p:spPr>
              <a:xfrm>
                <a:off x="4456557" y="1663818"/>
                <a:ext cx="875531" cy="52610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1" u="none" strike="noStrike" kern="0" cap="none" spc="0" normalizeH="0" baseline="0" noProof="0" dirty="0" err="1">
                    <a:ln>
                      <a:noFill/>
                    </a:ln>
                    <a:solidFill>
                      <a:sysClr val="windowText" lastClr="000000"/>
                    </a:solidFill>
                    <a:effectLst/>
                    <a:uLnTx/>
                    <a:uFillTx/>
                    <a:latin typeface="Gill Sans MT"/>
                    <a:ea typeface="+mn-ea"/>
                    <a:cs typeface="Gill Sans MT"/>
                  </a:rPr>
                  <a:t>SoC</a:t>
                </a:r>
                <a:endParaRPr kumimoji="0" lang="en-US" sz="2600" b="1" i="1" u="none" strike="noStrike" kern="0" cap="none" spc="0" normalizeH="0" baseline="0" noProof="0" dirty="0">
                  <a:ln>
                    <a:noFill/>
                  </a:ln>
                  <a:solidFill>
                    <a:sysClr val="windowText" lastClr="000000"/>
                  </a:solidFill>
                  <a:effectLst/>
                  <a:uLnTx/>
                  <a:uFillTx/>
                  <a:latin typeface="Gill Sans MT"/>
                  <a:ea typeface="+mn-ea"/>
                  <a:cs typeface="Gill Sans MT"/>
                </a:endParaRPr>
              </a:p>
            </p:txBody>
          </p:sp>
          <p:sp>
            <p:nvSpPr>
              <p:cNvPr id="126" name="Cube 125"/>
              <p:cNvSpPr/>
              <p:nvPr/>
            </p:nvSpPr>
            <p:spPr>
              <a:xfrm>
                <a:off x="6745865" y="1218410"/>
                <a:ext cx="1391953" cy="651122"/>
              </a:xfrm>
              <a:prstGeom prst="cube">
                <a:avLst>
                  <a:gd name="adj" fmla="val 85440"/>
                </a:avLst>
              </a:prstGeom>
              <a:solidFill>
                <a:schemeClr val="bg1">
                  <a:lumMod val="50000"/>
                </a:schemeClr>
              </a:solidFill>
              <a:ln w="6350" cap="flat" cmpd="sng" algn="ctr">
                <a:solidFill>
                  <a:srgbClr val="000000"/>
                </a:solidFill>
                <a:prstDash val="solid"/>
                <a:miter lim="800000"/>
              </a:ln>
              <a:effectLst/>
              <a:scene3d>
                <a:camera prst="orthographicFront"/>
                <a:lightRig rig="threePt" dir="t"/>
              </a:scene3d>
              <a:sp3d prstMaterial="dkEdge"/>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0" cap="none" spc="0" normalizeH="0" baseline="0" noProof="0">
                  <a:ln>
                    <a:noFill/>
                  </a:ln>
                  <a:solidFill>
                    <a:sysClr val="window" lastClr="FFFFFF"/>
                  </a:solidFill>
                  <a:effectLst/>
                  <a:uLnTx/>
                  <a:uFillTx/>
                  <a:latin typeface="Times New Roman"/>
                  <a:ea typeface="+mn-ea"/>
                  <a:cs typeface="Times New Roman"/>
                </a:endParaRPr>
              </a:p>
            </p:txBody>
          </p:sp>
        </p:grpSp>
        <p:sp>
          <p:nvSpPr>
            <p:cNvPr id="120" name="TextBox 119"/>
            <p:cNvSpPr txBox="1"/>
            <p:nvPr/>
          </p:nvSpPr>
          <p:spPr>
            <a:xfrm>
              <a:off x="10540131" y="1743569"/>
              <a:ext cx="1224402" cy="6432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0" cap="none" spc="0" normalizeH="0" baseline="0" noProof="0" dirty="0">
                  <a:ln>
                    <a:noFill/>
                  </a:ln>
                  <a:solidFill>
                    <a:sysClr val="windowText" lastClr="000000"/>
                  </a:solidFill>
                  <a:effectLst/>
                  <a:uLnTx/>
                  <a:uFillTx/>
                  <a:latin typeface="Gill Sans MT"/>
                  <a:ea typeface="+mn-ea"/>
                  <a:cs typeface="Gill Sans MT"/>
                </a:rPr>
                <a:t>DRAM</a:t>
              </a:r>
              <a:endParaRPr kumimoji="0" lang="en-US" sz="1600" b="1" i="1" u="none" strike="noStrike" kern="0" cap="none" spc="0" normalizeH="0" baseline="0" noProof="0" dirty="0">
                <a:ln>
                  <a:noFill/>
                </a:ln>
                <a:solidFill>
                  <a:sysClr val="windowText" lastClr="000000"/>
                </a:solidFill>
                <a:effectLst/>
                <a:uLnTx/>
                <a:uFillTx/>
                <a:latin typeface="Gill Sans MT"/>
                <a:ea typeface="+mn-ea"/>
                <a:cs typeface="Gill Sans MT"/>
              </a:endParaRPr>
            </a:p>
          </p:txBody>
        </p:sp>
      </p:grpSp>
      <p:cxnSp>
        <p:nvCxnSpPr>
          <p:cNvPr id="116" name="Straight Arrow Connector 115"/>
          <p:cNvCxnSpPr/>
          <p:nvPr/>
        </p:nvCxnSpPr>
        <p:spPr>
          <a:xfrm flipV="1">
            <a:off x="6248400" y="1752600"/>
            <a:ext cx="685800" cy="228601"/>
          </a:xfrm>
          <a:prstGeom prst="straightConnector1">
            <a:avLst/>
          </a:prstGeom>
          <a:ln w="25400">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117" name="TextBox 116"/>
          <p:cNvSpPr txBox="1"/>
          <p:nvPr/>
        </p:nvSpPr>
        <p:spPr>
          <a:xfrm>
            <a:off x="6973531" y="1447800"/>
            <a:ext cx="1560869"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Gill Sans MT"/>
                <a:ea typeface="+mn-ea"/>
                <a:cs typeface="+mn-cs"/>
              </a:rPr>
              <a:t>Logic Layer</a:t>
            </a:r>
          </a:p>
        </p:txBody>
      </p:sp>
      <p:sp>
        <p:nvSpPr>
          <p:cNvPr id="95" name="Rounded Rectangle 94"/>
          <p:cNvSpPr/>
          <p:nvPr/>
        </p:nvSpPr>
        <p:spPr>
          <a:xfrm>
            <a:off x="1638300" y="3595333"/>
            <a:ext cx="2209800" cy="824267"/>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Gill Sans MT"/>
                <a:ea typeface="+mn-ea"/>
                <a:cs typeface="+mn-cs"/>
              </a:rPr>
              <a:t>PIM Core</a:t>
            </a:r>
          </a:p>
        </p:txBody>
      </p:sp>
      <p:grpSp>
        <p:nvGrpSpPr>
          <p:cNvPr id="21" name="Group 20"/>
          <p:cNvGrpSpPr/>
          <p:nvPr/>
        </p:nvGrpSpPr>
        <p:grpSpPr>
          <a:xfrm>
            <a:off x="5562600" y="3505200"/>
            <a:ext cx="2438400" cy="990600"/>
            <a:chOff x="5562600" y="3276600"/>
            <a:chExt cx="2438400" cy="990600"/>
          </a:xfrm>
        </p:grpSpPr>
        <p:sp>
          <p:nvSpPr>
            <p:cNvPr id="76" name="Rounded Rectangle 75"/>
            <p:cNvSpPr/>
            <p:nvPr/>
          </p:nvSpPr>
          <p:spPr>
            <a:xfrm>
              <a:off x="5562600" y="3276600"/>
              <a:ext cx="2133600" cy="685800"/>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MT"/>
                  <a:ea typeface="+mn-ea"/>
                  <a:cs typeface="+mn-cs"/>
                </a:rPr>
                <a:t>PIM Accelerator</a:t>
              </a:r>
            </a:p>
          </p:txBody>
        </p:sp>
        <p:sp>
          <p:nvSpPr>
            <p:cNvPr id="80" name="Rounded Rectangle 79"/>
            <p:cNvSpPr/>
            <p:nvPr/>
          </p:nvSpPr>
          <p:spPr>
            <a:xfrm>
              <a:off x="5715000" y="3429000"/>
              <a:ext cx="2133600" cy="685800"/>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MT"/>
                  <a:ea typeface="+mn-ea"/>
                  <a:cs typeface="+mn-cs"/>
                </a:rPr>
                <a:t>PIM Accelerator</a:t>
              </a:r>
            </a:p>
          </p:txBody>
        </p:sp>
        <p:sp>
          <p:nvSpPr>
            <p:cNvPr id="81" name="Rounded Rectangle 80"/>
            <p:cNvSpPr/>
            <p:nvPr/>
          </p:nvSpPr>
          <p:spPr>
            <a:xfrm>
              <a:off x="5867400" y="3581400"/>
              <a:ext cx="2133600" cy="685800"/>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MT"/>
                  <a:ea typeface="+mn-ea"/>
                  <a:cs typeface="+mn-cs"/>
                </a:rPr>
                <a:t>PIM Accelerator N</a:t>
              </a:r>
            </a:p>
          </p:txBody>
        </p:sp>
      </p:grpSp>
      <p:cxnSp>
        <p:nvCxnSpPr>
          <p:cNvPr id="131" name="Straight Arrow Connector 130"/>
          <p:cNvCxnSpPr/>
          <p:nvPr/>
        </p:nvCxnSpPr>
        <p:spPr>
          <a:xfrm flipH="1">
            <a:off x="3429000" y="2438400"/>
            <a:ext cx="1421522" cy="838200"/>
          </a:xfrm>
          <a:prstGeom prst="straightConnector1">
            <a:avLst/>
          </a:prstGeom>
          <a:ln w="38100" cmpd="sng">
            <a:solidFill>
              <a:schemeClr val="tx1"/>
            </a:solidFill>
            <a:prstDash val="sysDash"/>
            <a:headEnd type="none" w="med" len="med"/>
            <a:tailEnd type="arrow"/>
          </a:ln>
        </p:spPr>
        <p:style>
          <a:lnRef idx="1">
            <a:schemeClr val="accent1"/>
          </a:lnRef>
          <a:fillRef idx="0">
            <a:schemeClr val="accent1"/>
          </a:fillRef>
          <a:effectRef idx="0">
            <a:schemeClr val="accent1"/>
          </a:effectRef>
          <a:fontRef idx="minor">
            <a:schemeClr val="tx1"/>
          </a:fontRef>
        </p:style>
      </p:cxnSp>
      <p:cxnSp>
        <p:nvCxnSpPr>
          <p:cNvPr id="135" name="Straight Arrow Connector 134"/>
          <p:cNvCxnSpPr/>
          <p:nvPr/>
        </p:nvCxnSpPr>
        <p:spPr>
          <a:xfrm>
            <a:off x="5257800" y="2438400"/>
            <a:ext cx="1219200" cy="914400"/>
          </a:xfrm>
          <a:prstGeom prst="straightConnector1">
            <a:avLst/>
          </a:prstGeom>
          <a:ln w="38100" cmpd="sng">
            <a:solidFill>
              <a:schemeClr val="tx1"/>
            </a:solidFill>
            <a:prstDash val="sysDash"/>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51" name="Rectangle 50"/>
          <p:cNvSpPr/>
          <p:nvPr/>
        </p:nvSpPr>
        <p:spPr>
          <a:xfrm>
            <a:off x="914400" y="4475083"/>
            <a:ext cx="3657600" cy="892552"/>
          </a:xfrm>
          <a:prstGeom prst="rect">
            <a:avLst/>
          </a:prstGeom>
        </p:spPr>
        <p:txBody>
          <a:bodyPr wrap="square">
            <a:spAutoFit/>
          </a:bodyPr>
          <a:lstStyle/>
          <a:p>
            <a:pPr marL="0" marR="0" lvl="1" indent="0" algn="ctr" defTabSz="914400" rtl="0" eaLnBrk="1" fontAlgn="auto" latinLnBrk="0" hangingPunct="1">
              <a:lnSpc>
                <a:spcPct val="100000"/>
              </a:lnSpc>
              <a:spcBef>
                <a:spcPts val="0"/>
              </a:spcBef>
              <a:spcAft>
                <a:spcPts val="0"/>
              </a:spcAft>
              <a:buClrTx/>
              <a:buSzTx/>
              <a:buFontTx/>
              <a:buNone/>
              <a:tabLst/>
              <a:defRPr/>
            </a:pPr>
            <a:r>
              <a:rPr kumimoji="0" lang="en-US" sz="2500" b="1" i="0" u="none" strike="noStrike" kern="1200" cap="none" spc="0" normalizeH="0" baseline="0" noProof="0" dirty="0">
                <a:ln>
                  <a:noFill/>
                </a:ln>
                <a:solidFill>
                  <a:srgbClr val="006600"/>
                </a:solidFill>
                <a:effectLst/>
                <a:uLnTx/>
                <a:uFillTx/>
                <a:latin typeface="Gill Sans MT"/>
                <a:ea typeface="+mn-ea"/>
                <a:cs typeface="Adobe Garamond Pro"/>
              </a:rPr>
              <a:t>Customized embedded </a:t>
            </a:r>
            <a:r>
              <a:rPr kumimoji="0" lang="en-US" sz="2500" b="1" i="0" u="none" strike="noStrike" kern="1200" cap="none" spc="0" normalizeH="0" baseline="0" noProof="0" dirty="0">
                <a:ln>
                  <a:noFill/>
                </a:ln>
                <a:solidFill>
                  <a:srgbClr val="000000"/>
                </a:solidFill>
                <a:effectLst/>
                <a:uLnTx/>
                <a:uFillTx/>
                <a:latin typeface="Gill Sans MT"/>
                <a:ea typeface="+mn-ea"/>
                <a:cs typeface="Adobe Garamond Pro"/>
              </a:rPr>
              <a:t>general-purpose core</a:t>
            </a:r>
          </a:p>
        </p:txBody>
      </p:sp>
      <p:sp>
        <p:nvSpPr>
          <p:cNvPr id="8" name="Rectangle 7"/>
          <p:cNvSpPr/>
          <p:nvPr/>
        </p:nvSpPr>
        <p:spPr>
          <a:xfrm>
            <a:off x="762000" y="5828412"/>
            <a:ext cx="3962400" cy="461665"/>
          </a:xfrm>
          <a:prstGeom prst="rect">
            <a:avLst/>
          </a:prstGeom>
        </p:spPr>
        <p:txBody>
          <a:bodyPr wrap="square">
            <a:spAutoFit/>
          </a:bodyPr>
          <a:lstStyle/>
          <a:p>
            <a:pPr marL="0" marR="0" lvl="2"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FF"/>
                </a:solidFill>
                <a:effectLst/>
                <a:uLnTx/>
                <a:uFillTx/>
                <a:latin typeface="Gill Sans MT"/>
                <a:ea typeface="+mn-ea"/>
                <a:cs typeface="Adobe Garamond Pro"/>
              </a:rPr>
              <a:t>256-bit SIMD </a:t>
            </a:r>
            <a:r>
              <a:rPr kumimoji="0" lang="en-US" sz="2400" b="0" i="0" u="none" strike="noStrike" kern="1200" cap="none" spc="0" normalizeH="0" baseline="0" noProof="0" dirty="0">
                <a:ln>
                  <a:noFill/>
                </a:ln>
                <a:solidFill>
                  <a:prstClr val="black"/>
                </a:solidFill>
                <a:effectLst/>
                <a:uLnTx/>
                <a:uFillTx/>
                <a:latin typeface="Gill Sans MT"/>
                <a:ea typeface="+mn-ea"/>
                <a:cs typeface="Adobe Garamond Pro"/>
              </a:rPr>
              <a:t>unit </a:t>
            </a:r>
          </a:p>
        </p:txBody>
      </p:sp>
      <p:sp>
        <p:nvSpPr>
          <p:cNvPr id="53" name="Rectangle 52"/>
          <p:cNvSpPr/>
          <p:nvPr/>
        </p:nvSpPr>
        <p:spPr>
          <a:xfrm>
            <a:off x="762000" y="5431720"/>
            <a:ext cx="3962400" cy="461665"/>
          </a:xfrm>
          <a:prstGeom prst="rect">
            <a:avLst/>
          </a:prstGeom>
        </p:spPr>
        <p:txBody>
          <a:bodyPr wrap="square">
            <a:spAutoFit/>
          </a:bodyPr>
          <a:lstStyle/>
          <a:p>
            <a:pPr marL="0" marR="0" lvl="2"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Gill Sans MT"/>
                <a:ea typeface="+mn-ea"/>
                <a:cs typeface="Adobe Garamond Pro"/>
              </a:rPr>
              <a:t>No aggressive ILP techniques</a:t>
            </a:r>
          </a:p>
        </p:txBody>
      </p:sp>
      <p:sp>
        <p:nvSpPr>
          <p:cNvPr id="55" name="Rectangle 54"/>
          <p:cNvSpPr/>
          <p:nvPr/>
        </p:nvSpPr>
        <p:spPr>
          <a:xfrm>
            <a:off x="5181599" y="4495800"/>
            <a:ext cx="3505200" cy="892552"/>
          </a:xfrm>
          <a:prstGeom prst="rect">
            <a:avLst/>
          </a:prstGeom>
        </p:spPr>
        <p:txBody>
          <a:bodyPr wrap="square">
            <a:spAutoFit/>
          </a:bodyPr>
          <a:lstStyle/>
          <a:p>
            <a:pPr marL="0" marR="0" lvl="1" indent="0" algn="ctr" defTabSz="914400" rtl="0" eaLnBrk="1" fontAlgn="auto" latinLnBrk="0" hangingPunct="1">
              <a:lnSpc>
                <a:spcPct val="100000"/>
              </a:lnSpc>
              <a:spcBef>
                <a:spcPts val="0"/>
              </a:spcBef>
              <a:spcAft>
                <a:spcPts val="0"/>
              </a:spcAft>
              <a:buClrTx/>
              <a:buSzTx/>
              <a:buFontTx/>
              <a:buNone/>
              <a:tabLst/>
              <a:defRPr/>
            </a:pPr>
            <a:r>
              <a:rPr kumimoji="0" lang="en-US" sz="2500" b="1" i="0" u="none" strike="noStrike" kern="1200" cap="none" spc="0" normalizeH="0" baseline="0" noProof="0" dirty="0">
                <a:ln>
                  <a:noFill/>
                </a:ln>
                <a:solidFill>
                  <a:srgbClr val="006600"/>
                </a:solidFill>
                <a:effectLst/>
                <a:uLnTx/>
                <a:uFillTx/>
                <a:latin typeface="Gill Sans MT"/>
                <a:ea typeface="+mn-ea"/>
                <a:cs typeface="Adobe Garamond Pro"/>
              </a:rPr>
              <a:t>Small fixed-function </a:t>
            </a:r>
            <a:r>
              <a:rPr kumimoji="0" lang="en-US" sz="2500" b="1" i="0" u="none" strike="noStrike" kern="1200" cap="none" spc="0" normalizeH="0" baseline="0" noProof="0" dirty="0">
                <a:ln>
                  <a:noFill/>
                </a:ln>
                <a:solidFill>
                  <a:srgbClr val="000000"/>
                </a:solidFill>
                <a:effectLst/>
                <a:uLnTx/>
                <a:uFillTx/>
                <a:latin typeface="Gill Sans MT"/>
                <a:ea typeface="+mn-ea"/>
                <a:cs typeface="Adobe Garamond Pro"/>
              </a:rPr>
              <a:t>accelerators</a:t>
            </a:r>
          </a:p>
        </p:txBody>
      </p:sp>
      <p:sp>
        <p:nvSpPr>
          <p:cNvPr id="56" name="Rectangle 55"/>
          <p:cNvSpPr/>
          <p:nvPr/>
        </p:nvSpPr>
        <p:spPr>
          <a:xfrm>
            <a:off x="4953000" y="5429310"/>
            <a:ext cx="3962399" cy="830997"/>
          </a:xfrm>
          <a:prstGeom prst="rect">
            <a:avLst/>
          </a:prstGeom>
        </p:spPr>
        <p:txBody>
          <a:bodyPr wrap="square">
            <a:spAutoFit/>
          </a:bodyPr>
          <a:lstStyle/>
          <a:p>
            <a:pPr marL="0" marR="0" lvl="2"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Gill Sans MT"/>
                <a:ea typeface="+mn-ea"/>
                <a:cs typeface="Adobe Garamond Pro"/>
              </a:rPr>
              <a:t>Multiple copies of customized </a:t>
            </a:r>
            <a:br>
              <a:rPr kumimoji="0" lang="en-US" sz="2400" b="0" i="0" u="none" strike="noStrike" kern="1200" cap="none" spc="0" normalizeH="0" baseline="0" noProof="0" dirty="0">
                <a:ln>
                  <a:noFill/>
                </a:ln>
                <a:solidFill>
                  <a:prstClr val="black"/>
                </a:solidFill>
                <a:effectLst/>
                <a:uLnTx/>
                <a:uFillTx/>
                <a:latin typeface="Gill Sans MT"/>
                <a:ea typeface="+mn-ea"/>
                <a:cs typeface="Adobe Garamond Pro"/>
              </a:rPr>
            </a:br>
            <a:r>
              <a:rPr kumimoji="0" lang="en-US" sz="2400" b="0" i="0" u="none" strike="noStrike" kern="1200" cap="none" spc="0" normalizeH="0" baseline="0" noProof="0" dirty="0">
                <a:ln>
                  <a:noFill/>
                </a:ln>
                <a:solidFill>
                  <a:srgbClr val="0000FF"/>
                </a:solidFill>
                <a:effectLst/>
                <a:uLnTx/>
                <a:uFillTx/>
                <a:latin typeface="Gill Sans MT"/>
                <a:ea typeface="+mn-ea"/>
                <a:cs typeface="Adobe Garamond Pro"/>
              </a:rPr>
              <a:t>in-memory logic unit</a:t>
            </a:r>
          </a:p>
        </p:txBody>
      </p:sp>
    </p:spTree>
    <p:extLst>
      <p:ext uri="{BB962C8B-B14F-4D97-AF65-F5344CB8AC3E}">
        <p14:creationId xmlns:p14="http://schemas.microsoft.com/office/powerpoint/2010/main" val="44164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18"/>
                                        </p:tgtEl>
                                        <p:attrNameLst>
                                          <p:attrName>style.visibility</p:attrName>
                                        </p:attrNameLst>
                                      </p:cBhvr>
                                      <p:to>
                                        <p:strVal val="visible"/>
                                      </p:to>
                                    </p:set>
                                    <p:animEffect transition="in" filter="fade">
                                      <p:cBhvr>
                                        <p:cTn id="7" dur="500"/>
                                        <p:tgtEl>
                                          <p:spTgt spid="118"/>
                                        </p:tgtEl>
                                      </p:cBhvr>
                                    </p:animEffect>
                                  </p:childTnLst>
                                </p:cTn>
                              </p:par>
                              <p:par>
                                <p:cTn id="8" presetID="10" presetClass="entr" presetSubtype="0" fill="hold" nodeType="withEffect">
                                  <p:stCondLst>
                                    <p:cond delay="0"/>
                                  </p:stCondLst>
                                  <p:childTnLst>
                                    <p:set>
                                      <p:cBhvr>
                                        <p:cTn id="9" dur="1" fill="hold">
                                          <p:stCondLst>
                                            <p:cond delay="0"/>
                                          </p:stCondLst>
                                        </p:cTn>
                                        <p:tgtEl>
                                          <p:spTgt spid="116"/>
                                        </p:tgtEl>
                                        <p:attrNameLst>
                                          <p:attrName>style.visibility</p:attrName>
                                        </p:attrNameLst>
                                      </p:cBhvr>
                                      <p:to>
                                        <p:strVal val="visible"/>
                                      </p:to>
                                    </p:set>
                                    <p:animEffect transition="in" filter="fade">
                                      <p:cBhvr>
                                        <p:cTn id="10" dur="500"/>
                                        <p:tgtEl>
                                          <p:spTgt spid="116"/>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17"/>
                                        </p:tgtEl>
                                        <p:attrNameLst>
                                          <p:attrName>style.visibility</p:attrName>
                                        </p:attrNameLst>
                                      </p:cBhvr>
                                      <p:to>
                                        <p:strVal val="visible"/>
                                      </p:to>
                                    </p:set>
                                    <p:animEffect transition="in" filter="fade">
                                      <p:cBhvr>
                                        <p:cTn id="13" dur="500"/>
                                        <p:tgtEl>
                                          <p:spTgt spid="117"/>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131"/>
                                        </p:tgtEl>
                                        <p:attrNameLst>
                                          <p:attrName>style.visibility</p:attrName>
                                        </p:attrNameLst>
                                      </p:cBhvr>
                                      <p:to>
                                        <p:strVal val="visible"/>
                                      </p:to>
                                    </p:set>
                                    <p:animEffect transition="in" filter="fade">
                                      <p:cBhvr>
                                        <p:cTn id="18" dur="500"/>
                                        <p:tgtEl>
                                          <p:spTgt spid="13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95"/>
                                        </p:tgtEl>
                                        <p:attrNameLst>
                                          <p:attrName>style.visibility</p:attrName>
                                        </p:attrNameLst>
                                      </p:cBhvr>
                                      <p:to>
                                        <p:strVal val="visible"/>
                                      </p:to>
                                    </p:set>
                                    <p:animEffect transition="in" filter="fade">
                                      <p:cBhvr>
                                        <p:cTn id="21" dur="500"/>
                                        <p:tgtEl>
                                          <p:spTgt spid="95"/>
                                        </p:tgtEl>
                                      </p:cBhvr>
                                    </p:animEffect>
                                  </p:childTnLst>
                                </p:cTn>
                              </p:par>
                              <p:par>
                                <p:cTn id="22" presetID="10" presetClass="entr" presetSubtype="0" fill="hold" nodeType="withEffect">
                                  <p:stCondLst>
                                    <p:cond delay="0"/>
                                  </p:stCondLst>
                                  <p:childTnLst>
                                    <p:set>
                                      <p:cBhvr>
                                        <p:cTn id="23" dur="1" fill="hold">
                                          <p:stCondLst>
                                            <p:cond delay="0"/>
                                          </p:stCondLst>
                                        </p:cTn>
                                        <p:tgtEl>
                                          <p:spTgt spid="135"/>
                                        </p:tgtEl>
                                        <p:attrNameLst>
                                          <p:attrName>style.visibility</p:attrName>
                                        </p:attrNameLst>
                                      </p:cBhvr>
                                      <p:to>
                                        <p:strVal val="visible"/>
                                      </p:to>
                                    </p:set>
                                    <p:animEffect transition="in" filter="fade">
                                      <p:cBhvr>
                                        <p:cTn id="24" dur="500"/>
                                        <p:tgtEl>
                                          <p:spTgt spid="135"/>
                                        </p:tgtEl>
                                      </p:cBhvr>
                                    </p:animEffect>
                                  </p:childTnLst>
                                </p:cTn>
                              </p:par>
                              <p:par>
                                <p:cTn id="25" presetID="10" presetClass="entr" presetSubtype="0" fill="hold" nodeType="withEffect">
                                  <p:stCondLst>
                                    <p:cond delay="0"/>
                                  </p:stCondLst>
                                  <p:childTnLst>
                                    <p:set>
                                      <p:cBhvr>
                                        <p:cTn id="26" dur="1" fill="hold">
                                          <p:stCondLst>
                                            <p:cond delay="0"/>
                                          </p:stCondLst>
                                        </p:cTn>
                                        <p:tgtEl>
                                          <p:spTgt spid="21"/>
                                        </p:tgtEl>
                                        <p:attrNameLst>
                                          <p:attrName>style.visibility</p:attrName>
                                        </p:attrNameLst>
                                      </p:cBhvr>
                                      <p:to>
                                        <p:strVal val="visible"/>
                                      </p:to>
                                    </p:set>
                                    <p:animEffect transition="in" filter="fade">
                                      <p:cBhvr>
                                        <p:cTn id="27" dur="500"/>
                                        <p:tgtEl>
                                          <p:spTgt spid="21"/>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51"/>
                                        </p:tgtEl>
                                        <p:attrNameLst>
                                          <p:attrName>style.visibility</p:attrName>
                                        </p:attrNameLst>
                                      </p:cBhvr>
                                      <p:to>
                                        <p:strVal val="visible"/>
                                      </p:to>
                                    </p:set>
                                    <p:animEffect transition="in" filter="fade">
                                      <p:cBhvr>
                                        <p:cTn id="32" dur="500"/>
                                        <p:tgtEl>
                                          <p:spTgt spid="51"/>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53"/>
                                        </p:tgtEl>
                                        <p:attrNameLst>
                                          <p:attrName>style.visibility</p:attrName>
                                        </p:attrNameLst>
                                      </p:cBhvr>
                                      <p:to>
                                        <p:strVal val="visible"/>
                                      </p:to>
                                    </p:set>
                                    <p:animEffect transition="in" filter="fade">
                                      <p:cBhvr>
                                        <p:cTn id="35" dur="500"/>
                                        <p:tgtEl>
                                          <p:spTgt spid="53"/>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8"/>
                                        </p:tgtEl>
                                        <p:attrNameLst>
                                          <p:attrName>style.visibility</p:attrName>
                                        </p:attrNameLst>
                                      </p:cBhvr>
                                      <p:to>
                                        <p:strVal val="visible"/>
                                      </p:to>
                                    </p:set>
                                    <p:animEffect transition="in" filter="fade">
                                      <p:cBhvr>
                                        <p:cTn id="38" dur="500"/>
                                        <p:tgtEl>
                                          <p:spTgt spid="8"/>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55"/>
                                        </p:tgtEl>
                                        <p:attrNameLst>
                                          <p:attrName>style.visibility</p:attrName>
                                        </p:attrNameLst>
                                      </p:cBhvr>
                                      <p:to>
                                        <p:strVal val="visible"/>
                                      </p:to>
                                    </p:set>
                                    <p:animEffect transition="in" filter="fade">
                                      <p:cBhvr>
                                        <p:cTn id="43" dur="500"/>
                                        <p:tgtEl>
                                          <p:spTgt spid="55"/>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56"/>
                                        </p:tgtEl>
                                        <p:attrNameLst>
                                          <p:attrName>style.visibility</p:attrName>
                                        </p:attrNameLst>
                                      </p:cBhvr>
                                      <p:to>
                                        <p:strVal val="visible"/>
                                      </p:to>
                                    </p:set>
                                    <p:animEffect transition="in" filter="fade">
                                      <p:cBhvr>
                                        <p:cTn id="46"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 grpId="0"/>
      <p:bldP spid="95" grpId="0" animBg="1"/>
      <p:bldP spid="51" grpId="0"/>
      <p:bldP spid="8" grpId="0"/>
      <p:bldP spid="53" grpId="0"/>
      <p:bldP spid="55" grpId="0"/>
      <p:bldP spid="56" grpId="0"/>
    </p:bldLst>
  </p:timing>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10210800" cy="914400"/>
          </a:xfrm>
        </p:spPr>
        <p:txBody>
          <a:bodyPr/>
          <a:lstStyle/>
          <a:p>
            <a:r>
              <a:rPr lang="en-US" dirty="0"/>
              <a:t>Workload Analysis</a:t>
            </a:r>
          </a:p>
        </p:txBody>
      </p:sp>
      <p:sp>
        <p:nvSpPr>
          <p:cNvPr id="3" name="Content Placeholder 2"/>
          <p:cNvSpPr>
            <a:spLocks noGrp="1"/>
          </p:cNvSpPr>
          <p:nvPr>
            <p:ph idx="1"/>
          </p:nvPr>
        </p:nvSpPr>
        <p:spPr>
          <a:xfrm>
            <a:off x="152400" y="1066800"/>
            <a:ext cx="8839200" cy="5638800"/>
          </a:xfrm>
        </p:spPr>
        <p:txBody>
          <a:bodyPr>
            <a:normAutofit/>
          </a:bodyPr>
          <a:lstStyle/>
          <a:p>
            <a:pPr lvl="1"/>
            <a:endParaRPr lang="en-US" sz="2000" dirty="0">
              <a:solidFill>
                <a:srgbClr val="595959"/>
              </a:solidFill>
            </a:endParaRPr>
          </a:p>
          <a:p>
            <a:pPr lvl="1"/>
            <a:endParaRPr lang="en-US" sz="2400" dirty="0">
              <a:solidFill>
                <a:schemeClr val="tx2"/>
              </a:solidFill>
            </a:endParaRPr>
          </a:p>
          <a:p>
            <a:pPr marL="342900" lvl="1" indent="-342900">
              <a:buFont typeface="Arial" pitchFamily="34" charset="0"/>
              <a:buChar char="•"/>
            </a:pPr>
            <a:endParaRPr lang="en-US" sz="2400" u="sng" dirty="0">
              <a:solidFill>
                <a:schemeClr val="tx2"/>
              </a:solidFill>
            </a:endParaRPr>
          </a:p>
          <a:p>
            <a:pPr lvl="1"/>
            <a:endParaRPr lang="en-US" sz="2000" dirty="0">
              <a:solidFill>
                <a:srgbClr val="595959"/>
              </a:solidFill>
            </a:endParaRPr>
          </a:p>
          <a:p>
            <a:endParaRPr lang="en-US"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A2D8F13-174C-467F-9D40-7DDEF70CAB8C}" type="slidenum">
              <a:rPr kumimoji="0" lang="en-US" sz="2400" b="1" i="0" u="none" strike="noStrike" kern="1200" cap="none" spc="0" normalizeH="0" baseline="0" noProof="0" smtClean="0">
                <a:ln>
                  <a:noFill/>
                </a:ln>
                <a:solidFill>
                  <a:srgbClr val="0070C0"/>
                </a:solidFill>
                <a:effectLst/>
                <a:uLnTx/>
                <a:uFillTx/>
                <a:latin typeface="Gill Sans M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432</a:t>
            </a:fld>
            <a:endParaRPr kumimoji="0" lang="en-US" sz="2400" b="1" i="0" u="none" strike="noStrike" kern="1200" cap="none" spc="0" normalizeH="0" baseline="0" noProof="0">
              <a:ln>
                <a:noFill/>
              </a:ln>
              <a:solidFill>
                <a:srgbClr val="0070C0"/>
              </a:solidFill>
              <a:effectLst/>
              <a:uLnTx/>
              <a:uFillTx/>
              <a:latin typeface="Gill Sans MT"/>
              <a:ea typeface="+mn-ea"/>
              <a:cs typeface="+mn-cs"/>
            </a:endParaRP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5" name="Rectangle 4"/>
          <p:cNvSpPr/>
          <p:nvPr/>
        </p:nvSpPr>
        <p:spPr>
          <a:xfrm>
            <a:off x="609600" y="2438400"/>
            <a:ext cx="3124200" cy="584776"/>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Gill Sans MT"/>
                <a:ea typeface="+mn-ea"/>
                <a:cs typeface="+mn-cs"/>
              </a:rPr>
              <a:t>Chrome</a:t>
            </a:r>
            <a:endParaRPr kumimoji="0" lang="en-US" sz="2800" b="1" i="0" u="none" strike="noStrike" kern="1200" cap="none" spc="0" normalizeH="0" baseline="0" noProof="0" dirty="0">
              <a:ln>
                <a:noFill/>
              </a:ln>
              <a:solidFill>
                <a:prstClr val="black"/>
              </a:solidFill>
              <a:effectLst/>
              <a:uLnTx/>
              <a:uFillTx/>
              <a:latin typeface="Gill Sans MT"/>
              <a:ea typeface="+mn-ea"/>
              <a:cs typeface="+mn-cs"/>
            </a:endParaRPr>
          </a:p>
        </p:txBody>
      </p:sp>
      <p:sp>
        <p:nvSpPr>
          <p:cNvPr id="9" name="TextBox 8"/>
          <p:cNvSpPr txBox="1"/>
          <p:nvPr/>
        </p:nvSpPr>
        <p:spPr>
          <a:xfrm>
            <a:off x="457200" y="2971800"/>
            <a:ext cx="3886200" cy="461665"/>
          </a:xfrm>
          <a:prstGeom prst="rect">
            <a:avLst/>
          </a:prstGeom>
          <a:noFill/>
        </p:spPr>
        <p:txBody>
          <a:bodyPr wrap="square" rtlCol="0">
            <a:spAutoFit/>
          </a:bodyPr>
          <a:lstStyle/>
          <a:p>
            <a:pPr marL="0" marR="0" lvl="2"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Google’s web browser</a:t>
            </a:r>
            <a:endParaRPr kumimoji="0" lang="en-US" sz="2400" b="1" i="0" u="none" strike="noStrike" kern="1200" cap="none" spc="0" normalizeH="0" baseline="0" noProof="0" dirty="0">
              <a:ln>
                <a:noFill/>
              </a:ln>
              <a:solidFill>
                <a:srgbClr val="0000FF"/>
              </a:solidFill>
              <a:effectLst/>
              <a:uLnTx/>
              <a:uFillTx/>
              <a:latin typeface="Gill Sans MT"/>
              <a:ea typeface="+mn-ea"/>
              <a:cs typeface="+mn-cs"/>
            </a:endParaRPr>
          </a:p>
        </p:txBody>
      </p:sp>
      <p:sp>
        <p:nvSpPr>
          <p:cNvPr id="11" name="TextBox 10"/>
          <p:cNvSpPr txBox="1"/>
          <p:nvPr/>
        </p:nvSpPr>
        <p:spPr>
          <a:xfrm>
            <a:off x="4724400" y="2463224"/>
            <a:ext cx="4267200" cy="58477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srgbClr val="000000"/>
                </a:solidFill>
                <a:effectLst/>
                <a:uLnTx/>
                <a:uFillTx/>
                <a:latin typeface="Gill Sans MT"/>
                <a:ea typeface="+mn-ea"/>
                <a:cs typeface="+mn-cs"/>
              </a:rPr>
              <a:t>TensorFlow</a:t>
            </a:r>
            <a:endParaRPr kumimoji="0" lang="en-US" sz="2600" b="1" i="0" u="none" strike="noStrike" kern="1200" cap="none" spc="0" normalizeH="0" baseline="0" noProof="0" dirty="0">
              <a:ln>
                <a:noFill/>
              </a:ln>
              <a:solidFill>
                <a:srgbClr val="000000"/>
              </a:solidFill>
              <a:effectLst/>
              <a:uLnTx/>
              <a:uFillTx/>
              <a:latin typeface="Gill Sans MT"/>
              <a:ea typeface="+mn-ea"/>
              <a:cs typeface="+mn-cs"/>
            </a:endParaRPr>
          </a:p>
        </p:txBody>
      </p:sp>
      <p:sp>
        <p:nvSpPr>
          <p:cNvPr id="12" name="TextBox 11"/>
          <p:cNvSpPr txBox="1"/>
          <p:nvPr/>
        </p:nvSpPr>
        <p:spPr>
          <a:xfrm>
            <a:off x="4191000" y="2979003"/>
            <a:ext cx="5257800"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Google’s machine learning framework</a:t>
            </a:r>
            <a:endParaRPr kumimoji="0" lang="en-US" sz="2400" b="0" i="0" u="none" strike="noStrike" kern="1200" cap="none" spc="0" normalizeH="0" baseline="0" noProof="0" dirty="0">
              <a:ln>
                <a:noFill/>
              </a:ln>
              <a:solidFill>
                <a:srgbClr val="595959"/>
              </a:solidFill>
              <a:effectLst/>
              <a:uLnTx/>
              <a:uFillTx/>
              <a:latin typeface="Gill Sans MT"/>
              <a:ea typeface="+mn-ea"/>
              <a:cs typeface="+mn-cs"/>
            </a:endParaRPr>
          </a:p>
        </p:txBody>
      </p:sp>
      <p:sp>
        <p:nvSpPr>
          <p:cNvPr id="16" name="Rectangle 15"/>
          <p:cNvSpPr/>
          <p:nvPr/>
        </p:nvSpPr>
        <p:spPr>
          <a:xfrm>
            <a:off x="228600" y="5334000"/>
            <a:ext cx="4114800" cy="584776"/>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Gill Sans MT"/>
                <a:ea typeface="+mn-ea"/>
                <a:cs typeface="+mn-cs"/>
              </a:rPr>
              <a:t>Video Playback</a:t>
            </a:r>
          </a:p>
        </p:txBody>
      </p:sp>
      <p:sp>
        <p:nvSpPr>
          <p:cNvPr id="17" name="TextBox 16"/>
          <p:cNvSpPr txBox="1"/>
          <p:nvPr/>
        </p:nvSpPr>
        <p:spPr>
          <a:xfrm>
            <a:off x="431800" y="5943600"/>
            <a:ext cx="429260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Google’s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video codec</a:t>
            </a:r>
          </a:p>
        </p:txBody>
      </p:sp>
      <p:pic>
        <p:nvPicPr>
          <p:cNvPr id="13" name="Picture 12"/>
          <p:cNvPicPr>
            <a:picLocks noChangeAspect="1"/>
          </p:cNvPicPr>
          <p:nvPr/>
        </p:nvPicPr>
        <p:blipFill>
          <a:blip r:embed="rId4"/>
          <a:stretch>
            <a:fillRect/>
          </a:stretch>
        </p:blipFill>
        <p:spPr>
          <a:xfrm>
            <a:off x="1828800" y="1295400"/>
            <a:ext cx="1066800" cy="1066800"/>
          </a:xfrm>
          <a:prstGeom prst="rect">
            <a:avLst/>
          </a:prstGeom>
        </p:spPr>
      </p:pic>
      <p:pic>
        <p:nvPicPr>
          <p:cNvPr id="14" name="Picture 13"/>
          <p:cNvPicPr>
            <a:picLocks noChangeAspect="1"/>
          </p:cNvPicPr>
          <p:nvPr/>
        </p:nvPicPr>
        <p:blipFill>
          <a:blip r:embed="rId5"/>
          <a:stretch>
            <a:fillRect/>
          </a:stretch>
        </p:blipFill>
        <p:spPr>
          <a:xfrm>
            <a:off x="6390896" y="1295400"/>
            <a:ext cx="1081655" cy="1156830"/>
          </a:xfrm>
          <a:prstGeom prst="rect">
            <a:avLst/>
          </a:prstGeom>
        </p:spPr>
      </p:pic>
      <p:sp>
        <p:nvSpPr>
          <p:cNvPr id="19" name="Rectangle 18"/>
          <p:cNvSpPr/>
          <p:nvPr/>
        </p:nvSpPr>
        <p:spPr>
          <a:xfrm>
            <a:off x="6096000" y="3769051"/>
            <a:ext cx="3505200" cy="492443"/>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endParaRPr kumimoji="0" lang="en-US" sz="2600" b="1" i="0" u="none" strike="noStrike" kern="1200" cap="none" spc="0" normalizeH="0" baseline="0" noProof="0" dirty="0">
              <a:ln>
                <a:noFill/>
              </a:ln>
              <a:solidFill>
                <a:srgbClr val="000000"/>
              </a:solidFill>
              <a:effectLst/>
              <a:uLnTx/>
              <a:uFillTx/>
              <a:latin typeface="Gill Sans MT"/>
              <a:ea typeface="+mn-ea"/>
              <a:cs typeface="+mn-cs"/>
            </a:endParaRPr>
          </a:p>
        </p:txBody>
      </p:sp>
      <p:grpSp>
        <p:nvGrpSpPr>
          <p:cNvPr id="10" name="Group 9"/>
          <p:cNvGrpSpPr/>
          <p:nvPr/>
        </p:nvGrpSpPr>
        <p:grpSpPr>
          <a:xfrm>
            <a:off x="1676400" y="4191000"/>
            <a:ext cx="1600200" cy="1219200"/>
            <a:chOff x="5867400" y="2936553"/>
            <a:chExt cx="2057400" cy="1447800"/>
          </a:xfrm>
        </p:grpSpPr>
        <p:pic>
          <p:nvPicPr>
            <p:cNvPr id="31" name="Picture 30"/>
            <p:cNvPicPr>
              <a:picLocks noChangeAspect="1"/>
            </p:cNvPicPr>
            <p:nvPr/>
          </p:nvPicPr>
          <p:blipFill>
            <a:blip r:embed="rId6"/>
            <a:stretch>
              <a:fillRect/>
            </a:stretch>
          </p:blipFill>
          <p:spPr>
            <a:xfrm>
              <a:off x="6096000" y="3927153"/>
              <a:ext cx="431470" cy="457200"/>
            </a:xfrm>
            <a:prstGeom prst="rect">
              <a:avLst/>
            </a:prstGeom>
          </p:spPr>
        </p:pic>
        <p:pic>
          <p:nvPicPr>
            <p:cNvPr id="24" name="Picture 23"/>
            <p:cNvPicPr>
              <a:picLocks noChangeAspect="1"/>
            </p:cNvPicPr>
            <p:nvPr/>
          </p:nvPicPr>
          <p:blipFill>
            <a:blip r:embed="rId7"/>
            <a:stretch>
              <a:fillRect/>
            </a:stretch>
          </p:blipFill>
          <p:spPr>
            <a:xfrm>
              <a:off x="6553200" y="3984544"/>
              <a:ext cx="1295400" cy="325214"/>
            </a:xfrm>
            <a:prstGeom prst="rect">
              <a:avLst/>
            </a:prstGeom>
          </p:spPr>
        </p:pic>
        <p:pic>
          <p:nvPicPr>
            <p:cNvPr id="8" name="Picture 7"/>
            <p:cNvPicPr>
              <a:picLocks noChangeAspect="1"/>
            </p:cNvPicPr>
            <p:nvPr/>
          </p:nvPicPr>
          <p:blipFill>
            <a:blip r:embed="rId8"/>
            <a:stretch>
              <a:fillRect/>
            </a:stretch>
          </p:blipFill>
          <p:spPr>
            <a:xfrm>
              <a:off x="5867400" y="2936553"/>
              <a:ext cx="2057400" cy="935088"/>
            </a:xfrm>
            <a:prstGeom prst="rect">
              <a:avLst/>
            </a:prstGeom>
          </p:spPr>
        </p:pic>
      </p:grpSp>
      <p:grpSp>
        <p:nvGrpSpPr>
          <p:cNvPr id="25" name="Group 24"/>
          <p:cNvGrpSpPr/>
          <p:nvPr/>
        </p:nvGrpSpPr>
        <p:grpSpPr>
          <a:xfrm>
            <a:off x="6019800" y="4267200"/>
            <a:ext cx="1676400" cy="1219200"/>
            <a:chOff x="5867400" y="2936553"/>
            <a:chExt cx="2057400" cy="1447800"/>
          </a:xfrm>
        </p:grpSpPr>
        <p:pic>
          <p:nvPicPr>
            <p:cNvPr id="26" name="Picture 25"/>
            <p:cNvPicPr>
              <a:picLocks noChangeAspect="1"/>
            </p:cNvPicPr>
            <p:nvPr/>
          </p:nvPicPr>
          <p:blipFill>
            <a:blip r:embed="rId6"/>
            <a:stretch>
              <a:fillRect/>
            </a:stretch>
          </p:blipFill>
          <p:spPr>
            <a:xfrm>
              <a:off x="6096000" y="3927153"/>
              <a:ext cx="431470" cy="457200"/>
            </a:xfrm>
            <a:prstGeom prst="rect">
              <a:avLst/>
            </a:prstGeom>
          </p:spPr>
        </p:pic>
        <p:pic>
          <p:nvPicPr>
            <p:cNvPr id="27" name="Picture 26"/>
            <p:cNvPicPr>
              <a:picLocks noChangeAspect="1"/>
            </p:cNvPicPr>
            <p:nvPr/>
          </p:nvPicPr>
          <p:blipFill>
            <a:blip r:embed="rId7"/>
            <a:stretch>
              <a:fillRect/>
            </a:stretch>
          </p:blipFill>
          <p:spPr>
            <a:xfrm>
              <a:off x="6553200" y="3984544"/>
              <a:ext cx="1295400" cy="325214"/>
            </a:xfrm>
            <a:prstGeom prst="rect">
              <a:avLst/>
            </a:prstGeom>
          </p:spPr>
        </p:pic>
        <p:pic>
          <p:nvPicPr>
            <p:cNvPr id="28" name="Picture 27"/>
            <p:cNvPicPr>
              <a:picLocks noChangeAspect="1"/>
            </p:cNvPicPr>
            <p:nvPr/>
          </p:nvPicPr>
          <p:blipFill>
            <a:blip r:embed="rId8"/>
            <a:stretch>
              <a:fillRect/>
            </a:stretch>
          </p:blipFill>
          <p:spPr>
            <a:xfrm>
              <a:off x="5867400" y="2936553"/>
              <a:ext cx="2057400" cy="935088"/>
            </a:xfrm>
            <a:prstGeom prst="rect">
              <a:avLst/>
            </a:prstGeom>
          </p:spPr>
        </p:pic>
      </p:grpSp>
      <p:sp>
        <p:nvSpPr>
          <p:cNvPr id="30" name="Rectangle 29"/>
          <p:cNvSpPr/>
          <p:nvPr/>
        </p:nvSpPr>
        <p:spPr>
          <a:xfrm>
            <a:off x="4572000" y="5385376"/>
            <a:ext cx="4114800" cy="584776"/>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Gill Sans MT"/>
                <a:ea typeface="+mn-ea"/>
                <a:cs typeface="+mn-cs"/>
              </a:rPr>
              <a:t>Video Capture</a:t>
            </a:r>
          </a:p>
        </p:txBody>
      </p:sp>
      <p:sp>
        <p:nvSpPr>
          <p:cNvPr id="32" name="TextBox 31"/>
          <p:cNvSpPr txBox="1"/>
          <p:nvPr/>
        </p:nvSpPr>
        <p:spPr>
          <a:xfrm>
            <a:off x="4699000" y="5994976"/>
            <a:ext cx="429260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Google’s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video Codec</a:t>
            </a:r>
          </a:p>
        </p:txBody>
      </p:sp>
    </p:spTree>
    <p:extLst>
      <p:ext uri="{BB962C8B-B14F-4D97-AF65-F5344CB8AC3E}">
        <p14:creationId xmlns:p14="http://schemas.microsoft.com/office/powerpoint/2010/main" val="3122145419"/>
      </p:ext>
    </p:extLst>
  </p:cSld>
  <p:clrMapOvr>
    <a:masterClrMapping/>
  </p:clrMapOvr>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52400" y="1066800"/>
            <a:ext cx="8839200" cy="5638800"/>
          </a:xfrm>
        </p:spPr>
        <p:txBody>
          <a:bodyPr>
            <a:normAutofit/>
          </a:bodyPr>
          <a:lstStyle/>
          <a:p>
            <a:pPr lvl="1"/>
            <a:endParaRPr lang="en-US" sz="2000" dirty="0">
              <a:solidFill>
                <a:srgbClr val="595959"/>
              </a:solidFill>
            </a:endParaRPr>
          </a:p>
          <a:p>
            <a:pPr lvl="1"/>
            <a:endParaRPr lang="en-US" sz="2400" dirty="0">
              <a:solidFill>
                <a:schemeClr val="tx2"/>
              </a:solidFill>
            </a:endParaRPr>
          </a:p>
          <a:p>
            <a:pPr marL="342900" lvl="1" indent="-342900">
              <a:buFont typeface="Arial" pitchFamily="34" charset="0"/>
              <a:buChar char="•"/>
            </a:pPr>
            <a:endParaRPr lang="en-US" sz="2400" u="sng" dirty="0">
              <a:solidFill>
                <a:schemeClr val="tx2"/>
              </a:solidFill>
            </a:endParaRPr>
          </a:p>
          <a:p>
            <a:pPr lvl="1"/>
            <a:endParaRPr lang="en-US" sz="2000" dirty="0">
              <a:solidFill>
                <a:srgbClr val="595959"/>
              </a:solidFill>
            </a:endParaRPr>
          </a:p>
          <a:p>
            <a:endParaRPr lang="en-US"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A2D8F13-174C-467F-9D40-7DDEF70CAB8C}" type="slidenum">
              <a:rPr kumimoji="0" lang="en-US" sz="2400" b="1" i="0" u="none" strike="noStrike" kern="1200" cap="none" spc="0" normalizeH="0" baseline="0" noProof="0" smtClean="0">
                <a:ln>
                  <a:noFill/>
                </a:ln>
                <a:solidFill>
                  <a:srgbClr val="0070C0"/>
                </a:solidFill>
                <a:effectLst/>
                <a:uLnTx/>
                <a:uFillTx/>
                <a:latin typeface="Gill Sans M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433</a:t>
            </a:fld>
            <a:endParaRPr kumimoji="0" lang="en-US" sz="2400" b="1" i="0" u="none" strike="noStrike" kern="1200" cap="none" spc="0" normalizeH="0" baseline="0" noProof="0">
              <a:ln>
                <a:noFill/>
              </a:ln>
              <a:solidFill>
                <a:srgbClr val="0070C0"/>
              </a:solidFill>
              <a:effectLst/>
              <a:uLnTx/>
              <a:uFillTx/>
              <a:latin typeface="Gill Sans MT"/>
              <a:ea typeface="+mn-ea"/>
              <a:cs typeface="+mn-cs"/>
            </a:endParaRP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11" name="TextBox 10"/>
          <p:cNvSpPr txBox="1"/>
          <p:nvPr/>
        </p:nvSpPr>
        <p:spPr>
          <a:xfrm>
            <a:off x="4724400" y="2463224"/>
            <a:ext cx="4267200" cy="58477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prstClr val="white">
                    <a:lumMod val="75000"/>
                  </a:prstClr>
                </a:solidFill>
                <a:effectLst/>
                <a:uLnTx/>
                <a:uFillTx/>
                <a:latin typeface="Gill Sans MT"/>
                <a:ea typeface="+mn-ea"/>
                <a:cs typeface="+mn-cs"/>
              </a:rPr>
              <a:t>TensorFlow</a:t>
            </a:r>
            <a:endParaRPr kumimoji="0" lang="en-US" sz="2600" b="1" i="0" u="none" strike="noStrike" kern="1200" cap="none" spc="0" normalizeH="0" baseline="0" noProof="0" dirty="0">
              <a:ln>
                <a:noFill/>
              </a:ln>
              <a:solidFill>
                <a:prstClr val="white">
                  <a:lumMod val="75000"/>
                </a:prstClr>
              </a:solidFill>
              <a:effectLst/>
              <a:uLnTx/>
              <a:uFillTx/>
              <a:latin typeface="Gill Sans MT"/>
              <a:ea typeface="+mn-ea"/>
              <a:cs typeface="+mn-cs"/>
            </a:endParaRPr>
          </a:p>
        </p:txBody>
      </p:sp>
      <p:sp>
        <p:nvSpPr>
          <p:cNvPr id="12" name="TextBox 11"/>
          <p:cNvSpPr txBox="1"/>
          <p:nvPr/>
        </p:nvSpPr>
        <p:spPr>
          <a:xfrm>
            <a:off x="4191000" y="2979003"/>
            <a:ext cx="5257800"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lumMod val="75000"/>
                  </a:prstClr>
                </a:solidFill>
                <a:effectLst/>
                <a:uLnTx/>
                <a:uFillTx/>
                <a:latin typeface="Gill Sans MT"/>
                <a:ea typeface="+mn-ea"/>
                <a:cs typeface="+mn-cs"/>
              </a:rPr>
              <a:t>Google’s machine learning framework</a:t>
            </a:r>
            <a:endParaRPr kumimoji="0" lang="en-US" sz="2400" b="0" i="0" u="none" strike="noStrike" kern="1200" cap="none" spc="0" normalizeH="0" baseline="0" noProof="0" dirty="0">
              <a:ln>
                <a:noFill/>
              </a:ln>
              <a:solidFill>
                <a:prstClr val="white">
                  <a:lumMod val="75000"/>
                </a:prstClr>
              </a:solidFill>
              <a:effectLst/>
              <a:uLnTx/>
              <a:uFillTx/>
              <a:latin typeface="Gill Sans MT"/>
              <a:ea typeface="+mn-ea"/>
              <a:cs typeface="+mn-cs"/>
            </a:endParaRPr>
          </a:p>
        </p:txBody>
      </p:sp>
      <p:sp>
        <p:nvSpPr>
          <p:cNvPr id="16" name="Rectangle 15"/>
          <p:cNvSpPr/>
          <p:nvPr/>
        </p:nvSpPr>
        <p:spPr>
          <a:xfrm>
            <a:off x="228600" y="5334000"/>
            <a:ext cx="4114800" cy="584776"/>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BFBFBF"/>
                </a:solidFill>
                <a:effectLst/>
                <a:uLnTx/>
                <a:uFillTx/>
                <a:latin typeface="Gill Sans MT"/>
                <a:ea typeface="+mn-ea"/>
                <a:cs typeface="+mn-cs"/>
              </a:rPr>
              <a:t>Video Playback</a:t>
            </a:r>
          </a:p>
        </p:txBody>
      </p:sp>
      <p:sp>
        <p:nvSpPr>
          <p:cNvPr id="17" name="TextBox 16"/>
          <p:cNvSpPr txBox="1"/>
          <p:nvPr/>
        </p:nvSpPr>
        <p:spPr>
          <a:xfrm>
            <a:off x="431800" y="5943600"/>
            <a:ext cx="429260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lumMod val="75000"/>
                  </a:prstClr>
                </a:solidFill>
                <a:effectLst/>
                <a:uLnTx/>
                <a:uFillTx/>
                <a:latin typeface="Gill Sans MT"/>
                <a:ea typeface="+mn-ea"/>
                <a:cs typeface="+mn-cs"/>
              </a:rPr>
              <a:t>Google’s video codec</a:t>
            </a:r>
          </a:p>
        </p:txBody>
      </p:sp>
      <p:pic>
        <p:nvPicPr>
          <p:cNvPr id="14" name="Picture 13"/>
          <p:cNvPicPr>
            <a:picLocks noChangeAspect="1"/>
          </p:cNvPicPr>
          <p:nvPr/>
        </p:nvPicPr>
        <p:blipFill>
          <a:blip r:embed="rId4">
            <a:alphaModFix amt="33000"/>
          </a:blip>
          <a:stretch>
            <a:fillRect/>
          </a:stretch>
        </p:blipFill>
        <p:spPr>
          <a:xfrm>
            <a:off x="6390896" y="1295400"/>
            <a:ext cx="1081655" cy="1156830"/>
          </a:xfrm>
          <a:prstGeom prst="rect">
            <a:avLst/>
          </a:prstGeom>
        </p:spPr>
      </p:pic>
      <p:sp>
        <p:nvSpPr>
          <p:cNvPr id="19" name="Rectangle 18"/>
          <p:cNvSpPr/>
          <p:nvPr/>
        </p:nvSpPr>
        <p:spPr>
          <a:xfrm>
            <a:off x="6096000" y="3769051"/>
            <a:ext cx="3505200" cy="492443"/>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endParaRPr kumimoji="0" lang="en-US" sz="2600" b="1" i="0" u="none" strike="noStrike" kern="1200" cap="none" spc="0" normalizeH="0" baseline="0" noProof="0" dirty="0">
              <a:ln>
                <a:noFill/>
              </a:ln>
              <a:solidFill>
                <a:srgbClr val="000000"/>
              </a:solidFill>
              <a:effectLst/>
              <a:uLnTx/>
              <a:uFillTx/>
              <a:latin typeface="Gill Sans MT"/>
              <a:ea typeface="+mn-ea"/>
              <a:cs typeface="+mn-cs"/>
            </a:endParaRPr>
          </a:p>
        </p:txBody>
      </p:sp>
      <p:pic>
        <p:nvPicPr>
          <p:cNvPr id="31" name="Picture 30"/>
          <p:cNvPicPr>
            <a:picLocks noChangeAspect="1"/>
          </p:cNvPicPr>
          <p:nvPr/>
        </p:nvPicPr>
        <p:blipFill>
          <a:blip r:embed="rId5">
            <a:alphaModFix amt="35000"/>
          </a:blip>
          <a:stretch>
            <a:fillRect/>
          </a:stretch>
        </p:blipFill>
        <p:spPr>
          <a:xfrm>
            <a:off x="1854200" y="5025189"/>
            <a:ext cx="335588" cy="385011"/>
          </a:xfrm>
          <a:prstGeom prst="rect">
            <a:avLst/>
          </a:prstGeom>
        </p:spPr>
      </p:pic>
      <p:pic>
        <p:nvPicPr>
          <p:cNvPr id="24" name="Picture 23"/>
          <p:cNvPicPr>
            <a:picLocks noChangeAspect="1"/>
          </p:cNvPicPr>
          <p:nvPr/>
        </p:nvPicPr>
        <p:blipFill>
          <a:blip r:embed="rId6">
            <a:alphaModFix amt="37000"/>
          </a:blip>
          <a:stretch>
            <a:fillRect/>
          </a:stretch>
        </p:blipFill>
        <p:spPr>
          <a:xfrm>
            <a:off x="2209800" y="5073519"/>
            <a:ext cx="1007533" cy="273864"/>
          </a:xfrm>
          <a:prstGeom prst="rect">
            <a:avLst/>
          </a:prstGeom>
        </p:spPr>
      </p:pic>
      <p:pic>
        <p:nvPicPr>
          <p:cNvPr id="8" name="Picture 7"/>
          <p:cNvPicPr>
            <a:picLocks noChangeAspect="1"/>
          </p:cNvPicPr>
          <p:nvPr/>
        </p:nvPicPr>
        <p:blipFill>
          <a:blip r:embed="rId7">
            <a:alphaModFix amt="29000"/>
          </a:blip>
          <a:stretch>
            <a:fillRect/>
          </a:stretch>
        </p:blipFill>
        <p:spPr>
          <a:xfrm>
            <a:off x="1676400" y="4191000"/>
            <a:ext cx="1600200" cy="787443"/>
          </a:xfrm>
          <a:prstGeom prst="rect">
            <a:avLst/>
          </a:prstGeom>
        </p:spPr>
      </p:pic>
      <p:pic>
        <p:nvPicPr>
          <p:cNvPr id="26" name="Picture 25"/>
          <p:cNvPicPr>
            <a:picLocks noChangeAspect="1"/>
          </p:cNvPicPr>
          <p:nvPr/>
        </p:nvPicPr>
        <p:blipFill>
          <a:blip r:embed="rId5">
            <a:alphaModFix amt="49000"/>
          </a:blip>
          <a:stretch>
            <a:fillRect/>
          </a:stretch>
        </p:blipFill>
        <p:spPr>
          <a:xfrm>
            <a:off x="6206067" y="5101389"/>
            <a:ext cx="351568" cy="385011"/>
          </a:xfrm>
          <a:prstGeom prst="rect">
            <a:avLst/>
          </a:prstGeom>
        </p:spPr>
      </p:pic>
      <p:pic>
        <p:nvPicPr>
          <p:cNvPr id="27" name="Picture 26"/>
          <p:cNvPicPr>
            <a:picLocks noChangeAspect="1"/>
          </p:cNvPicPr>
          <p:nvPr/>
        </p:nvPicPr>
        <p:blipFill>
          <a:blip r:embed="rId6">
            <a:alphaModFix amt="35000"/>
          </a:blip>
          <a:stretch>
            <a:fillRect/>
          </a:stretch>
        </p:blipFill>
        <p:spPr>
          <a:xfrm>
            <a:off x="6578600" y="5149719"/>
            <a:ext cx="1055511" cy="273864"/>
          </a:xfrm>
          <a:prstGeom prst="rect">
            <a:avLst/>
          </a:prstGeom>
        </p:spPr>
      </p:pic>
      <p:pic>
        <p:nvPicPr>
          <p:cNvPr id="28" name="Picture 27"/>
          <p:cNvPicPr>
            <a:picLocks noChangeAspect="1"/>
          </p:cNvPicPr>
          <p:nvPr/>
        </p:nvPicPr>
        <p:blipFill>
          <a:blip r:embed="rId7">
            <a:alphaModFix amt="28000"/>
          </a:blip>
          <a:stretch>
            <a:fillRect/>
          </a:stretch>
        </p:blipFill>
        <p:spPr>
          <a:xfrm>
            <a:off x="6019800" y="4267200"/>
            <a:ext cx="1676400" cy="787443"/>
          </a:xfrm>
          <a:prstGeom prst="rect">
            <a:avLst/>
          </a:prstGeom>
        </p:spPr>
      </p:pic>
      <p:sp>
        <p:nvSpPr>
          <p:cNvPr id="30" name="Rectangle 29"/>
          <p:cNvSpPr/>
          <p:nvPr/>
        </p:nvSpPr>
        <p:spPr>
          <a:xfrm>
            <a:off x="4572000" y="5385376"/>
            <a:ext cx="4114800" cy="584776"/>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BFBFBF"/>
                </a:solidFill>
                <a:effectLst/>
                <a:uLnTx/>
                <a:uFillTx/>
                <a:latin typeface="Gill Sans MT"/>
                <a:ea typeface="+mn-ea"/>
                <a:cs typeface="+mn-cs"/>
              </a:rPr>
              <a:t>Video Capture</a:t>
            </a:r>
          </a:p>
        </p:txBody>
      </p:sp>
      <p:sp>
        <p:nvSpPr>
          <p:cNvPr id="32" name="TextBox 31"/>
          <p:cNvSpPr txBox="1"/>
          <p:nvPr/>
        </p:nvSpPr>
        <p:spPr>
          <a:xfrm>
            <a:off x="4699000" y="5994976"/>
            <a:ext cx="4292600"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lumMod val="75000"/>
                  </a:prstClr>
                </a:solidFill>
                <a:effectLst/>
                <a:uLnTx/>
                <a:uFillTx/>
                <a:latin typeface="Gill Sans MT"/>
                <a:ea typeface="+mn-ea"/>
                <a:cs typeface="+mn-cs"/>
              </a:rPr>
              <a:t>Google’s video codec</a:t>
            </a:r>
            <a:br>
              <a:rPr kumimoji="0" lang="en-US" sz="2400" b="1" i="0" u="none" strike="noStrike" kern="1200" cap="none" spc="0" normalizeH="0" baseline="0" noProof="0" dirty="0">
                <a:ln>
                  <a:noFill/>
                </a:ln>
                <a:solidFill>
                  <a:prstClr val="white">
                    <a:lumMod val="75000"/>
                  </a:prstClr>
                </a:solidFill>
                <a:effectLst/>
                <a:uLnTx/>
                <a:uFillTx/>
                <a:latin typeface="Gill Sans MT"/>
                <a:ea typeface="+mn-ea"/>
                <a:cs typeface="+mn-cs"/>
              </a:rPr>
            </a:br>
            <a:endParaRPr kumimoji="0" lang="en-US" sz="2400" b="1" i="0" u="none" strike="noStrike" kern="1200" cap="none" spc="0" normalizeH="0" baseline="0" noProof="0" dirty="0">
              <a:ln>
                <a:noFill/>
              </a:ln>
              <a:solidFill>
                <a:prstClr val="white">
                  <a:lumMod val="75000"/>
                </a:prstClr>
              </a:solidFill>
              <a:effectLst/>
              <a:uLnTx/>
              <a:uFillTx/>
              <a:latin typeface="Gill Sans MT"/>
              <a:ea typeface="+mn-ea"/>
              <a:cs typeface="+mn-cs"/>
            </a:endParaRPr>
          </a:p>
        </p:txBody>
      </p:sp>
      <p:sp>
        <p:nvSpPr>
          <p:cNvPr id="25" name="Title 1"/>
          <p:cNvSpPr>
            <a:spLocks noGrp="1"/>
          </p:cNvSpPr>
          <p:nvPr>
            <p:ph type="title"/>
          </p:nvPr>
        </p:nvSpPr>
        <p:spPr>
          <a:xfrm>
            <a:off x="0" y="0"/>
            <a:ext cx="10210800" cy="914400"/>
          </a:xfrm>
        </p:spPr>
        <p:txBody>
          <a:bodyPr/>
          <a:lstStyle/>
          <a:p>
            <a:r>
              <a:rPr lang="en-US" dirty="0"/>
              <a:t>Workload Analysis</a:t>
            </a:r>
          </a:p>
        </p:txBody>
      </p:sp>
      <p:sp>
        <p:nvSpPr>
          <p:cNvPr id="23" name="Rectangle 22"/>
          <p:cNvSpPr/>
          <p:nvPr/>
        </p:nvSpPr>
        <p:spPr>
          <a:xfrm>
            <a:off x="609600" y="2438400"/>
            <a:ext cx="3124200" cy="584776"/>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Gill Sans MT"/>
                <a:ea typeface="+mn-ea"/>
                <a:cs typeface="+mn-cs"/>
              </a:rPr>
              <a:t>Chrome</a:t>
            </a:r>
            <a:endParaRPr kumimoji="0" lang="en-US" sz="2800" b="1" i="0" u="none" strike="noStrike" kern="1200" cap="none" spc="0" normalizeH="0" baseline="0" noProof="0" dirty="0">
              <a:ln>
                <a:noFill/>
              </a:ln>
              <a:solidFill>
                <a:prstClr val="black"/>
              </a:solidFill>
              <a:effectLst/>
              <a:uLnTx/>
              <a:uFillTx/>
              <a:latin typeface="Gill Sans MT"/>
              <a:ea typeface="+mn-ea"/>
              <a:cs typeface="+mn-cs"/>
            </a:endParaRPr>
          </a:p>
        </p:txBody>
      </p:sp>
      <p:sp>
        <p:nvSpPr>
          <p:cNvPr id="29" name="TextBox 28"/>
          <p:cNvSpPr txBox="1"/>
          <p:nvPr/>
        </p:nvSpPr>
        <p:spPr>
          <a:xfrm>
            <a:off x="457200" y="2971800"/>
            <a:ext cx="3886200" cy="461665"/>
          </a:xfrm>
          <a:prstGeom prst="rect">
            <a:avLst/>
          </a:prstGeom>
          <a:noFill/>
        </p:spPr>
        <p:txBody>
          <a:bodyPr wrap="square" rtlCol="0">
            <a:spAutoFit/>
          </a:bodyPr>
          <a:lstStyle/>
          <a:p>
            <a:pPr marL="0" marR="0" lvl="2"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Google’s web browser</a:t>
            </a:r>
            <a:endParaRPr kumimoji="0" lang="en-US" sz="2400" b="1" i="0" u="none" strike="noStrike" kern="1200" cap="none" spc="0" normalizeH="0" baseline="0" noProof="0" dirty="0">
              <a:ln>
                <a:noFill/>
              </a:ln>
              <a:solidFill>
                <a:srgbClr val="0000FF"/>
              </a:solidFill>
              <a:effectLst/>
              <a:uLnTx/>
              <a:uFillTx/>
              <a:latin typeface="Gill Sans MT"/>
              <a:ea typeface="+mn-ea"/>
              <a:cs typeface="+mn-cs"/>
            </a:endParaRPr>
          </a:p>
        </p:txBody>
      </p:sp>
      <p:pic>
        <p:nvPicPr>
          <p:cNvPr id="33" name="Picture 32"/>
          <p:cNvPicPr>
            <a:picLocks noChangeAspect="1"/>
          </p:cNvPicPr>
          <p:nvPr/>
        </p:nvPicPr>
        <p:blipFill>
          <a:blip r:embed="rId8"/>
          <a:stretch>
            <a:fillRect/>
          </a:stretch>
        </p:blipFill>
        <p:spPr>
          <a:xfrm>
            <a:off x="1828800" y="1295400"/>
            <a:ext cx="1066800" cy="1066800"/>
          </a:xfrm>
          <a:prstGeom prst="rect">
            <a:avLst/>
          </a:prstGeom>
        </p:spPr>
      </p:pic>
    </p:spTree>
    <p:extLst>
      <p:ext uri="{BB962C8B-B14F-4D97-AF65-F5344CB8AC3E}">
        <p14:creationId xmlns:p14="http://schemas.microsoft.com/office/powerpoint/2010/main" val="581474531"/>
      </p:ext>
    </p:extLst>
  </p:cSld>
  <p:clrMapOvr>
    <a:masterClrMapping/>
  </p:clrMapOvr>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906000" cy="914400"/>
          </a:xfrm>
        </p:spPr>
        <p:txBody>
          <a:bodyPr/>
          <a:lstStyle/>
          <a:p>
            <a:r>
              <a:rPr lang="en-US" sz="4000" dirty="0"/>
              <a:t>How Chrome Renders a Web Page</a:t>
            </a:r>
          </a:p>
        </p:txBody>
      </p:sp>
      <p:sp>
        <p:nvSpPr>
          <p:cNvPr id="3" name="Content Placeholder 2"/>
          <p:cNvSpPr>
            <a:spLocks noGrp="1"/>
          </p:cNvSpPr>
          <p:nvPr>
            <p:ph idx="1"/>
          </p:nvPr>
        </p:nvSpPr>
        <p:spPr>
          <a:xfrm>
            <a:off x="152400" y="1143000"/>
            <a:ext cx="8991600" cy="5257800"/>
          </a:xfrm>
        </p:spPr>
        <p:txBody>
          <a:bodyPr>
            <a:normAutofit/>
          </a:bodyPr>
          <a:lstStyle/>
          <a:p>
            <a:pPr lvl="1"/>
            <a:endParaRPr lang="en-US" sz="16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 sz="2400" dirty="0">
              <a:solidFill>
                <a:srgbClr val="595959"/>
              </a:solidFill>
            </a:endParaRPr>
          </a:p>
          <a:p>
            <a:pPr marL="0" indent="0">
              <a:buNone/>
            </a:pPr>
            <a:endParaRPr lang="en-US" sz="2800" dirty="0">
              <a:solidFill>
                <a:schemeClr val="tx2"/>
              </a:solidFill>
            </a:endParaRPr>
          </a:p>
          <a:p>
            <a:pPr lvl="1"/>
            <a:endParaRPr lang="en-US" sz="2400" dirty="0"/>
          </a:p>
          <a:p>
            <a:pPr lvl="1"/>
            <a:endParaRPr lang="en-US" sz="2400" dirty="0"/>
          </a:p>
          <a:p>
            <a:pPr lvl="1"/>
            <a:endParaRPr lang="en-US" sz="24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14</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pic>
        <p:nvPicPr>
          <p:cNvPr id="5" name="Picture 4"/>
          <p:cNvPicPr>
            <a:picLocks noChangeAspect="1"/>
          </p:cNvPicPr>
          <p:nvPr/>
        </p:nvPicPr>
        <p:blipFill>
          <a:blip r:embed="rId4"/>
          <a:stretch>
            <a:fillRect/>
          </a:stretch>
        </p:blipFill>
        <p:spPr>
          <a:xfrm>
            <a:off x="46977" y="1447800"/>
            <a:ext cx="867423" cy="806703"/>
          </a:xfrm>
          <a:prstGeom prst="rect">
            <a:avLst/>
          </a:prstGeom>
        </p:spPr>
      </p:pic>
      <p:sp>
        <p:nvSpPr>
          <p:cNvPr id="21" name="Rounded Rectangle 20"/>
          <p:cNvSpPr/>
          <p:nvPr/>
        </p:nvSpPr>
        <p:spPr>
          <a:xfrm>
            <a:off x="304800" y="2667000"/>
            <a:ext cx="1066800" cy="63861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HTML</a:t>
            </a:r>
          </a:p>
        </p:txBody>
      </p:sp>
      <p:cxnSp>
        <p:nvCxnSpPr>
          <p:cNvPr id="23" name="Elbow Connector 22"/>
          <p:cNvCxnSpPr>
            <a:stCxn id="5" idx="2"/>
            <a:endCxn id="21" idx="1"/>
          </p:cNvCxnSpPr>
          <p:nvPr/>
        </p:nvCxnSpPr>
        <p:spPr>
          <a:xfrm rot="5400000">
            <a:off x="26844" y="2532460"/>
            <a:ext cx="731802" cy="175889"/>
          </a:xfrm>
          <a:prstGeom prst="bentConnector4">
            <a:avLst>
              <a:gd name="adj1" fmla="val 28184"/>
              <a:gd name="adj2" fmla="val 229968"/>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24" name="Rounded Rectangle 23"/>
          <p:cNvSpPr/>
          <p:nvPr/>
        </p:nvSpPr>
        <p:spPr>
          <a:xfrm>
            <a:off x="304800" y="3886200"/>
            <a:ext cx="1066800" cy="63861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CSS</a:t>
            </a:r>
            <a:endParaRPr kumimoji="0" lang="en-US" sz="1700" b="1" i="0" u="none" strike="noStrike" kern="1200" cap="none" spc="0" normalizeH="0" baseline="0" noProof="0" dirty="0">
              <a:ln>
                <a:noFill/>
              </a:ln>
              <a:solidFill>
                <a:prstClr val="white"/>
              </a:solidFill>
              <a:effectLst/>
              <a:uLnTx/>
              <a:uFillTx/>
              <a:latin typeface="Gill Sans MT"/>
              <a:ea typeface="+mn-ea"/>
              <a:cs typeface="+mn-cs"/>
            </a:endParaRPr>
          </a:p>
        </p:txBody>
      </p:sp>
      <p:cxnSp>
        <p:nvCxnSpPr>
          <p:cNvPr id="25" name="Elbow Connector 24"/>
          <p:cNvCxnSpPr>
            <a:stCxn id="5" idx="2"/>
            <a:endCxn id="24" idx="1"/>
          </p:cNvCxnSpPr>
          <p:nvPr/>
        </p:nvCxnSpPr>
        <p:spPr>
          <a:xfrm rot="5400000">
            <a:off x="-582756" y="3142060"/>
            <a:ext cx="1951002" cy="175889"/>
          </a:xfrm>
          <a:prstGeom prst="bentConnector4">
            <a:avLst>
              <a:gd name="adj1" fmla="val 10418"/>
              <a:gd name="adj2" fmla="val 229968"/>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37" name="Rounded Rectangle 36"/>
          <p:cNvSpPr/>
          <p:nvPr/>
        </p:nvSpPr>
        <p:spPr>
          <a:xfrm>
            <a:off x="1600200" y="2667000"/>
            <a:ext cx="1066800" cy="63861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HTML Parser</a:t>
            </a:r>
          </a:p>
        </p:txBody>
      </p:sp>
      <p:cxnSp>
        <p:nvCxnSpPr>
          <p:cNvPr id="39" name="Straight Arrow Connector 38"/>
          <p:cNvCxnSpPr>
            <a:stCxn id="21" idx="3"/>
            <a:endCxn id="37" idx="1"/>
          </p:cNvCxnSpPr>
          <p:nvPr/>
        </p:nvCxnSpPr>
        <p:spPr>
          <a:xfrm>
            <a:off x="1371600" y="2986305"/>
            <a:ext cx="228600" cy="0"/>
          </a:xfrm>
          <a:prstGeom prst="straightConnector1">
            <a:avLst/>
          </a:prstGeom>
          <a:ln w="38100" cmpd="sng">
            <a:solidFill>
              <a:srgbClr val="000000"/>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46" name="Rounded Rectangle 45"/>
          <p:cNvSpPr/>
          <p:nvPr/>
        </p:nvSpPr>
        <p:spPr>
          <a:xfrm>
            <a:off x="1600200" y="3886200"/>
            <a:ext cx="1066800" cy="63861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CSS Parser</a:t>
            </a:r>
          </a:p>
        </p:txBody>
      </p:sp>
      <p:cxnSp>
        <p:nvCxnSpPr>
          <p:cNvPr id="47" name="Straight Arrow Connector 46"/>
          <p:cNvCxnSpPr>
            <a:stCxn id="24" idx="3"/>
            <a:endCxn id="46" idx="1"/>
          </p:cNvCxnSpPr>
          <p:nvPr/>
        </p:nvCxnSpPr>
        <p:spPr>
          <a:xfrm>
            <a:off x="1371600" y="4205505"/>
            <a:ext cx="228600" cy="0"/>
          </a:xfrm>
          <a:prstGeom prst="straightConnector1">
            <a:avLst/>
          </a:prstGeom>
          <a:ln w="38100" cmpd="sng">
            <a:solidFill>
              <a:srgbClr val="000000"/>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50" name="Rounded Rectangle 49"/>
          <p:cNvSpPr/>
          <p:nvPr/>
        </p:nvSpPr>
        <p:spPr>
          <a:xfrm>
            <a:off x="2971800" y="3276600"/>
            <a:ext cx="11430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Render Tree</a:t>
            </a:r>
          </a:p>
        </p:txBody>
      </p:sp>
      <p:sp>
        <p:nvSpPr>
          <p:cNvPr id="51" name="Rounded Rectangle 50"/>
          <p:cNvSpPr/>
          <p:nvPr/>
        </p:nvSpPr>
        <p:spPr>
          <a:xfrm>
            <a:off x="4343400" y="3276600"/>
            <a:ext cx="10668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Layout</a:t>
            </a:r>
          </a:p>
        </p:txBody>
      </p:sp>
      <p:cxnSp>
        <p:nvCxnSpPr>
          <p:cNvPr id="52" name="Straight Arrow Connector 51"/>
          <p:cNvCxnSpPr>
            <a:stCxn id="50" idx="3"/>
            <a:endCxn id="51" idx="1"/>
          </p:cNvCxnSpPr>
          <p:nvPr/>
        </p:nvCxnSpPr>
        <p:spPr>
          <a:xfrm>
            <a:off x="4114800" y="3619500"/>
            <a:ext cx="228600" cy="0"/>
          </a:xfrm>
          <a:prstGeom prst="straightConnector1">
            <a:avLst/>
          </a:prstGeom>
          <a:ln w="38100" cmpd="sng">
            <a:solidFill>
              <a:srgbClr val="000000"/>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55" name="Rounded Rectangle 54"/>
          <p:cNvSpPr/>
          <p:nvPr/>
        </p:nvSpPr>
        <p:spPr>
          <a:xfrm>
            <a:off x="5715000" y="3276600"/>
            <a:ext cx="14478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prstClr val="white"/>
                </a:solidFill>
                <a:effectLst/>
                <a:uLnTx/>
                <a:uFillTx/>
                <a:latin typeface="Gill Sans MT"/>
                <a:ea typeface="+mn-ea"/>
                <a:cs typeface="+mn-cs"/>
              </a:rPr>
              <a:t>Rasteriza-tion</a:t>
            </a:r>
            <a:endParaRPr kumimoji="0" lang="en-US" sz="2000" b="1" i="0" u="none" strike="noStrike" kern="1200" cap="none" spc="0" normalizeH="0" baseline="0" noProof="0" dirty="0">
              <a:ln>
                <a:noFill/>
              </a:ln>
              <a:solidFill>
                <a:prstClr val="white"/>
              </a:solidFill>
              <a:effectLst/>
              <a:uLnTx/>
              <a:uFillTx/>
              <a:latin typeface="Gill Sans MT"/>
              <a:ea typeface="+mn-ea"/>
              <a:cs typeface="+mn-cs"/>
            </a:endParaRPr>
          </a:p>
        </p:txBody>
      </p:sp>
      <p:cxnSp>
        <p:nvCxnSpPr>
          <p:cNvPr id="56" name="Straight Arrow Connector 55"/>
          <p:cNvCxnSpPr>
            <a:stCxn id="51" idx="3"/>
            <a:endCxn id="55" idx="1"/>
          </p:cNvCxnSpPr>
          <p:nvPr/>
        </p:nvCxnSpPr>
        <p:spPr>
          <a:xfrm>
            <a:off x="5410200" y="3619500"/>
            <a:ext cx="304800" cy="0"/>
          </a:xfrm>
          <a:prstGeom prst="straightConnector1">
            <a:avLst/>
          </a:prstGeom>
          <a:ln w="38100" cmpd="sng">
            <a:solidFill>
              <a:srgbClr val="000000"/>
            </a:solidFill>
            <a:headEnd type="none" w="med" len="med"/>
            <a:tailEnd type="arrow"/>
          </a:ln>
        </p:spPr>
        <p:style>
          <a:lnRef idx="1">
            <a:schemeClr val="accent1"/>
          </a:lnRef>
          <a:fillRef idx="0">
            <a:schemeClr val="accent1"/>
          </a:fillRef>
          <a:effectRef idx="0">
            <a:schemeClr val="accent1"/>
          </a:effectRef>
          <a:fontRef idx="minor">
            <a:schemeClr val="tx1"/>
          </a:fontRef>
        </p:style>
      </p:cxnSp>
      <p:cxnSp>
        <p:nvCxnSpPr>
          <p:cNvPr id="84" name="Elbow Connector 83"/>
          <p:cNvCxnSpPr>
            <a:stCxn id="37" idx="3"/>
            <a:endCxn id="50" idx="1"/>
          </p:cNvCxnSpPr>
          <p:nvPr/>
        </p:nvCxnSpPr>
        <p:spPr>
          <a:xfrm>
            <a:off x="2667000" y="2986305"/>
            <a:ext cx="304800" cy="633195"/>
          </a:xfrm>
          <a:prstGeom prst="bentConnector3">
            <a:avLst>
              <a:gd name="adj1" fmla="val 25490"/>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cxnSp>
        <p:nvCxnSpPr>
          <p:cNvPr id="87" name="Elbow Connector 86"/>
          <p:cNvCxnSpPr>
            <a:stCxn id="46" idx="3"/>
            <a:endCxn id="50" idx="1"/>
          </p:cNvCxnSpPr>
          <p:nvPr/>
        </p:nvCxnSpPr>
        <p:spPr>
          <a:xfrm flipV="1">
            <a:off x="2667000" y="3619500"/>
            <a:ext cx="304800" cy="586005"/>
          </a:xfrm>
          <a:prstGeom prst="bentConnector3">
            <a:avLst>
              <a:gd name="adj1" fmla="val 25490"/>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125" name="Rounded Rectangle 124"/>
          <p:cNvSpPr/>
          <p:nvPr/>
        </p:nvSpPr>
        <p:spPr>
          <a:xfrm>
            <a:off x="7543800" y="3276600"/>
            <a:ext cx="15240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prstClr val="white"/>
                </a:solidFill>
                <a:effectLst/>
                <a:uLnTx/>
                <a:uFillTx/>
                <a:latin typeface="Gill Sans MT"/>
                <a:ea typeface="+mn-ea"/>
                <a:cs typeface="+mn-cs"/>
              </a:rPr>
              <a:t>Composit-ing</a:t>
            </a:r>
            <a:endParaRPr kumimoji="0" lang="en-US" sz="2000" b="1" i="0" u="none" strike="noStrike" kern="1200" cap="none" spc="0" normalizeH="0" baseline="0" noProof="0" dirty="0">
              <a:ln>
                <a:noFill/>
              </a:ln>
              <a:solidFill>
                <a:prstClr val="white"/>
              </a:solidFill>
              <a:effectLst/>
              <a:uLnTx/>
              <a:uFillTx/>
              <a:latin typeface="Gill Sans MT"/>
              <a:ea typeface="+mn-ea"/>
              <a:cs typeface="+mn-cs"/>
            </a:endParaRPr>
          </a:p>
        </p:txBody>
      </p:sp>
      <p:cxnSp>
        <p:nvCxnSpPr>
          <p:cNvPr id="126" name="Straight Arrow Connector 125"/>
          <p:cNvCxnSpPr>
            <a:stCxn id="55" idx="3"/>
            <a:endCxn id="125" idx="1"/>
          </p:cNvCxnSpPr>
          <p:nvPr/>
        </p:nvCxnSpPr>
        <p:spPr>
          <a:xfrm>
            <a:off x="7162800" y="3619500"/>
            <a:ext cx="381000" cy="0"/>
          </a:xfrm>
          <a:prstGeom prst="straightConnector1">
            <a:avLst/>
          </a:prstGeom>
          <a:ln w="38100" cmpd="sng">
            <a:solidFill>
              <a:srgbClr val="000000"/>
            </a:solidFill>
            <a:headEnd type="none" w="med" len="med"/>
            <a:tailEnd type="arrow"/>
          </a:ln>
        </p:spPr>
        <p:style>
          <a:lnRef idx="1">
            <a:schemeClr val="accent1"/>
          </a:lnRef>
          <a:fillRef idx="0">
            <a:schemeClr val="accent1"/>
          </a:fillRef>
          <a:effectRef idx="0">
            <a:schemeClr val="accent1"/>
          </a:effectRef>
          <a:fontRef idx="minor">
            <a:schemeClr val="tx1"/>
          </a:fontRef>
        </p:style>
      </p:cxnSp>
      <p:cxnSp>
        <p:nvCxnSpPr>
          <p:cNvPr id="76" name="Straight Arrow Connector 75"/>
          <p:cNvCxnSpPr/>
          <p:nvPr/>
        </p:nvCxnSpPr>
        <p:spPr>
          <a:xfrm>
            <a:off x="6400800" y="3962400"/>
            <a:ext cx="876300" cy="990599"/>
          </a:xfrm>
          <a:prstGeom prst="straightConnector1">
            <a:avLst/>
          </a:prstGeom>
          <a:ln w="38100" cmpd="sng">
            <a:solidFill>
              <a:schemeClr val="bg1"/>
            </a:solidFill>
            <a:prstDash val="sysDash"/>
            <a:headEnd type="none" w="med" len="med"/>
            <a:tailEnd type="arrow"/>
          </a:ln>
        </p:spPr>
        <p:style>
          <a:lnRef idx="1">
            <a:schemeClr val="accent1"/>
          </a:lnRef>
          <a:fillRef idx="0">
            <a:schemeClr val="accent1"/>
          </a:fillRef>
          <a:effectRef idx="0">
            <a:schemeClr val="accent1"/>
          </a:effectRef>
          <a:fontRef idx="minor">
            <a:schemeClr val="tx1"/>
          </a:fontRef>
        </p:style>
      </p:cxnSp>
      <p:cxnSp>
        <p:nvCxnSpPr>
          <p:cNvPr id="110" name="Straight Arrow Connector 109"/>
          <p:cNvCxnSpPr/>
          <p:nvPr/>
        </p:nvCxnSpPr>
        <p:spPr>
          <a:xfrm flipH="1" flipV="1">
            <a:off x="7467600" y="2895600"/>
            <a:ext cx="762000" cy="304800"/>
          </a:xfrm>
          <a:prstGeom prst="straightConnector1">
            <a:avLst/>
          </a:prstGeom>
          <a:ln w="38100" cmpd="sng">
            <a:solidFill>
              <a:srgbClr val="FFFFFF"/>
            </a:solidFill>
            <a:prstDash val="sysDash"/>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218" name="Rounded Rectangle 217"/>
          <p:cNvSpPr/>
          <p:nvPr/>
        </p:nvSpPr>
        <p:spPr>
          <a:xfrm>
            <a:off x="304800" y="2667000"/>
            <a:ext cx="1066800" cy="63861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HTML</a:t>
            </a:r>
          </a:p>
        </p:txBody>
      </p:sp>
      <p:sp>
        <p:nvSpPr>
          <p:cNvPr id="219" name="Rounded Rectangle 218"/>
          <p:cNvSpPr/>
          <p:nvPr/>
        </p:nvSpPr>
        <p:spPr>
          <a:xfrm>
            <a:off x="304800" y="3886200"/>
            <a:ext cx="1066800" cy="63861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CSS</a:t>
            </a:r>
            <a:endParaRPr kumimoji="0" lang="en-US" sz="1700" b="1" i="0" u="none" strike="noStrike" kern="1200" cap="none" spc="0" normalizeH="0" baseline="0" noProof="0" dirty="0">
              <a:ln>
                <a:noFill/>
              </a:ln>
              <a:solidFill>
                <a:prstClr val="white"/>
              </a:solidFill>
              <a:effectLst/>
              <a:uLnTx/>
              <a:uFillTx/>
              <a:latin typeface="Gill Sans MT"/>
              <a:ea typeface="+mn-ea"/>
              <a:cs typeface="+mn-cs"/>
            </a:endParaRPr>
          </a:p>
        </p:txBody>
      </p:sp>
      <p:sp>
        <p:nvSpPr>
          <p:cNvPr id="220" name="Rounded Rectangle 219"/>
          <p:cNvSpPr/>
          <p:nvPr/>
        </p:nvSpPr>
        <p:spPr>
          <a:xfrm>
            <a:off x="1600200" y="2667000"/>
            <a:ext cx="1066800" cy="63861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HTML Parser</a:t>
            </a:r>
          </a:p>
        </p:txBody>
      </p:sp>
      <p:sp>
        <p:nvSpPr>
          <p:cNvPr id="221" name="Rounded Rectangle 220"/>
          <p:cNvSpPr/>
          <p:nvPr/>
        </p:nvSpPr>
        <p:spPr>
          <a:xfrm>
            <a:off x="1600200" y="3886200"/>
            <a:ext cx="1066800" cy="63861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CSS Parser</a:t>
            </a:r>
          </a:p>
        </p:txBody>
      </p:sp>
      <p:sp>
        <p:nvSpPr>
          <p:cNvPr id="226" name="TextBox 225"/>
          <p:cNvSpPr txBox="1"/>
          <p:nvPr/>
        </p:nvSpPr>
        <p:spPr>
          <a:xfrm>
            <a:off x="0" y="914400"/>
            <a:ext cx="2743200" cy="1200328"/>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Gill Sans MT"/>
                <a:ea typeface="+mn-ea"/>
                <a:cs typeface="+mn-cs"/>
              </a:rPr>
              <a:t>Loading and Parsing</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white"/>
              </a:solidFill>
              <a:effectLst/>
              <a:uLnTx/>
              <a:uFillTx/>
              <a:latin typeface="Gill Sans MT"/>
              <a:ea typeface="+mn-ea"/>
              <a:cs typeface="+mn-cs"/>
            </a:endParaRPr>
          </a:p>
        </p:txBody>
      </p:sp>
      <p:sp>
        <p:nvSpPr>
          <p:cNvPr id="228" name="Rounded Rectangle 227"/>
          <p:cNvSpPr/>
          <p:nvPr/>
        </p:nvSpPr>
        <p:spPr>
          <a:xfrm>
            <a:off x="2971800" y="3276600"/>
            <a:ext cx="11430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Render Tree</a:t>
            </a:r>
          </a:p>
        </p:txBody>
      </p:sp>
      <p:sp>
        <p:nvSpPr>
          <p:cNvPr id="229" name="Rounded Rectangle 228"/>
          <p:cNvSpPr/>
          <p:nvPr/>
        </p:nvSpPr>
        <p:spPr>
          <a:xfrm>
            <a:off x="4343400" y="3276600"/>
            <a:ext cx="10668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Layout</a:t>
            </a:r>
          </a:p>
        </p:txBody>
      </p:sp>
      <p:sp>
        <p:nvSpPr>
          <p:cNvPr id="234" name="Rounded Rectangle 233"/>
          <p:cNvSpPr/>
          <p:nvPr/>
        </p:nvSpPr>
        <p:spPr>
          <a:xfrm>
            <a:off x="5715000" y="3276600"/>
            <a:ext cx="14478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prstClr val="white"/>
                </a:solidFill>
                <a:effectLst/>
                <a:uLnTx/>
                <a:uFillTx/>
                <a:latin typeface="Gill Sans MT"/>
                <a:ea typeface="+mn-ea"/>
                <a:cs typeface="+mn-cs"/>
              </a:rPr>
              <a:t>Rasteriza-tion</a:t>
            </a:r>
            <a:endParaRPr kumimoji="0" lang="en-US" sz="2000" b="1" i="0" u="none" strike="noStrike" kern="1200" cap="none" spc="0" normalizeH="0" baseline="0" noProof="0" dirty="0">
              <a:ln>
                <a:noFill/>
              </a:ln>
              <a:solidFill>
                <a:prstClr val="white"/>
              </a:solidFill>
              <a:effectLst/>
              <a:uLnTx/>
              <a:uFillTx/>
              <a:latin typeface="Gill Sans MT"/>
              <a:ea typeface="+mn-ea"/>
              <a:cs typeface="+mn-cs"/>
            </a:endParaRPr>
          </a:p>
        </p:txBody>
      </p:sp>
      <p:sp>
        <p:nvSpPr>
          <p:cNvPr id="235" name="Rounded Rectangle 234"/>
          <p:cNvSpPr/>
          <p:nvPr/>
        </p:nvSpPr>
        <p:spPr>
          <a:xfrm>
            <a:off x="7543800" y="3276600"/>
            <a:ext cx="15240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prstClr val="white"/>
                </a:solidFill>
                <a:effectLst/>
                <a:uLnTx/>
                <a:uFillTx/>
                <a:latin typeface="Gill Sans MT"/>
                <a:ea typeface="+mn-ea"/>
                <a:cs typeface="+mn-cs"/>
              </a:rPr>
              <a:t>Composi</a:t>
            </a:r>
            <a:r>
              <a:rPr kumimoji="0" lang="en-US" sz="2000" b="1" i="0" u="none" strike="noStrike" kern="1200" cap="none" spc="0" normalizeH="0" baseline="0" noProof="0" dirty="0">
                <a:ln>
                  <a:noFill/>
                </a:ln>
                <a:solidFill>
                  <a:prstClr val="white"/>
                </a:solidFill>
                <a:effectLst/>
                <a:uLnTx/>
                <a:uFillTx/>
                <a:latin typeface="Gill Sans MT"/>
                <a:ea typeface="+mn-ea"/>
                <a:cs typeface="+mn-cs"/>
              </a:rPr>
              <a:t>-ting</a:t>
            </a:r>
          </a:p>
        </p:txBody>
      </p:sp>
      <p:sp>
        <p:nvSpPr>
          <p:cNvPr id="236" name="TextBox 235"/>
          <p:cNvSpPr txBox="1"/>
          <p:nvPr/>
        </p:nvSpPr>
        <p:spPr>
          <a:xfrm>
            <a:off x="5867400" y="990600"/>
            <a:ext cx="2971800" cy="830997"/>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Gill Sans MT"/>
                <a:ea typeface="+mn-ea"/>
                <a:cs typeface="+mn-cs"/>
              </a:rPr>
              <a:t>Painting</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white"/>
              </a:solidFill>
              <a:effectLst/>
              <a:uLnTx/>
              <a:uFillTx/>
              <a:latin typeface="Gill Sans MT"/>
              <a:ea typeface="+mn-ea"/>
              <a:cs typeface="+mn-cs"/>
            </a:endParaRPr>
          </a:p>
        </p:txBody>
      </p:sp>
      <p:cxnSp>
        <p:nvCxnSpPr>
          <p:cNvPr id="53" name="Straight Arrow Connector 52"/>
          <p:cNvCxnSpPr/>
          <p:nvPr/>
        </p:nvCxnSpPr>
        <p:spPr>
          <a:xfrm flipH="1">
            <a:off x="3200400" y="4114800"/>
            <a:ext cx="228600" cy="990600"/>
          </a:xfrm>
          <a:prstGeom prst="straightConnector1">
            <a:avLst/>
          </a:prstGeom>
          <a:ln w="38100" cmpd="sng">
            <a:solidFill>
              <a:srgbClr val="FFFFFF"/>
            </a:solidFill>
            <a:prstDash val="sysDash"/>
            <a:headEnd type="none" w="med" len="med"/>
            <a:tailEnd type="arrow"/>
          </a:ln>
        </p:spPr>
        <p:style>
          <a:lnRef idx="1">
            <a:schemeClr val="accent1"/>
          </a:lnRef>
          <a:fillRef idx="0">
            <a:schemeClr val="accent1"/>
          </a:fillRef>
          <a:effectRef idx="0">
            <a:schemeClr val="accent1"/>
          </a:effectRef>
          <a:fontRef idx="minor">
            <a:schemeClr val="tx1"/>
          </a:fontRef>
        </p:style>
      </p:cxnSp>
      <p:cxnSp>
        <p:nvCxnSpPr>
          <p:cNvPr id="57" name="Straight Arrow Connector 56"/>
          <p:cNvCxnSpPr>
            <a:endCxn id="99" idx="0"/>
          </p:cNvCxnSpPr>
          <p:nvPr/>
        </p:nvCxnSpPr>
        <p:spPr>
          <a:xfrm flipH="1">
            <a:off x="3467100" y="4038600"/>
            <a:ext cx="1485900" cy="1143000"/>
          </a:xfrm>
          <a:prstGeom prst="straightConnector1">
            <a:avLst/>
          </a:prstGeom>
          <a:ln w="38100" cmpd="sng">
            <a:solidFill>
              <a:srgbClr val="FFFFFF"/>
            </a:solidFill>
            <a:prstDash val="sysDash"/>
            <a:headEnd type="none" w="med" len="med"/>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56167710"/>
      </p:ext>
    </p:extLst>
  </p:cSld>
  <p:clrMapOvr>
    <a:masterClrMapping/>
  </p:clrMapOvr>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906000" cy="914400"/>
          </a:xfrm>
        </p:spPr>
        <p:txBody>
          <a:bodyPr/>
          <a:lstStyle/>
          <a:p>
            <a:r>
              <a:rPr lang="en-US" sz="4000" dirty="0"/>
              <a:t>How Chrome Renders a Web Page</a:t>
            </a:r>
          </a:p>
        </p:txBody>
      </p:sp>
      <p:sp>
        <p:nvSpPr>
          <p:cNvPr id="3" name="Content Placeholder 2"/>
          <p:cNvSpPr>
            <a:spLocks noGrp="1"/>
          </p:cNvSpPr>
          <p:nvPr>
            <p:ph idx="1"/>
          </p:nvPr>
        </p:nvSpPr>
        <p:spPr>
          <a:xfrm>
            <a:off x="152400" y="1143000"/>
            <a:ext cx="8991600" cy="5257800"/>
          </a:xfrm>
        </p:spPr>
        <p:txBody>
          <a:bodyPr>
            <a:normAutofit/>
          </a:bodyPr>
          <a:lstStyle/>
          <a:p>
            <a:pPr lvl="1"/>
            <a:endParaRPr lang="en-US" sz="16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 sz="2400" dirty="0">
              <a:solidFill>
                <a:srgbClr val="595959"/>
              </a:solidFill>
            </a:endParaRPr>
          </a:p>
          <a:p>
            <a:pPr marL="0" indent="0">
              <a:buNone/>
            </a:pPr>
            <a:endParaRPr lang="en-US" sz="2800" dirty="0">
              <a:solidFill>
                <a:schemeClr val="tx2"/>
              </a:solidFill>
            </a:endParaRPr>
          </a:p>
          <a:p>
            <a:pPr lvl="1"/>
            <a:endParaRPr lang="en-US" sz="2400" dirty="0"/>
          </a:p>
          <a:p>
            <a:pPr lvl="1"/>
            <a:endParaRPr lang="en-US" sz="2400" dirty="0"/>
          </a:p>
          <a:p>
            <a:pPr lvl="1"/>
            <a:endParaRPr lang="en-US" sz="24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15</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pic>
        <p:nvPicPr>
          <p:cNvPr id="5" name="Picture 4"/>
          <p:cNvPicPr>
            <a:picLocks noChangeAspect="1"/>
          </p:cNvPicPr>
          <p:nvPr/>
        </p:nvPicPr>
        <p:blipFill>
          <a:blip r:embed="rId4"/>
          <a:stretch>
            <a:fillRect/>
          </a:stretch>
        </p:blipFill>
        <p:spPr>
          <a:xfrm>
            <a:off x="46977" y="1447800"/>
            <a:ext cx="867423" cy="806703"/>
          </a:xfrm>
          <a:prstGeom prst="rect">
            <a:avLst/>
          </a:prstGeom>
        </p:spPr>
      </p:pic>
      <p:sp>
        <p:nvSpPr>
          <p:cNvPr id="21" name="Rounded Rectangle 20"/>
          <p:cNvSpPr/>
          <p:nvPr/>
        </p:nvSpPr>
        <p:spPr>
          <a:xfrm>
            <a:off x="304800" y="2667000"/>
            <a:ext cx="1066800" cy="63861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HTML</a:t>
            </a:r>
          </a:p>
        </p:txBody>
      </p:sp>
      <p:cxnSp>
        <p:nvCxnSpPr>
          <p:cNvPr id="23" name="Elbow Connector 22"/>
          <p:cNvCxnSpPr>
            <a:stCxn id="5" idx="2"/>
            <a:endCxn id="21" idx="1"/>
          </p:cNvCxnSpPr>
          <p:nvPr/>
        </p:nvCxnSpPr>
        <p:spPr>
          <a:xfrm rot="5400000">
            <a:off x="26844" y="2532460"/>
            <a:ext cx="731802" cy="175889"/>
          </a:xfrm>
          <a:prstGeom prst="bentConnector4">
            <a:avLst>
              <a:gd name="adj1" fmla="val 28184"/>
              <a:gd name="adj2" fmla="val 229968"/>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24" name="Rounded Rectangle 23"/>
          <p:cNvSpPr/>
          <p:nvPr/>
        </p:nvSpPr>
        <p:spPr>
          <a:xfrm>
            <a:off x="304800" y="3886200"/>
            <a:ext cx="1066800" cy="63861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CSS</a:t>
            </a:r>
            <a:endParaRPr kumimoji="0" lang="en-US" sz="1700" b="1" i="0" u="none" strike="noStrike" kern="1200" cap="none" spc="0" normalizeH="0" baseline="0" noProof="0" dirty="0">
              <a:ln>
                <a:noFill/>
              </a:ln>
              <a:solidFill>
                <a:prstClr val="white"/>
              </a:solidFill>
              <a:effectLst/>
              <a:uLnTx/>
              <a:uFillTx/>
              <a:latin typeface="Gill Sans MT"/>
              <a:ea typeface="+mn-ea"/>
              <a:cs typeface="+mn-cs"/>
            </a:endParaRPr>
          </a:p>
        </p:txBody>
      </p:sp>
      <p:cxnSp>
        <p:nvCxnSpPr>
          <p:cNvPr id="25" name="Elbow Connector 24"/>
          <p:cNvCxnSpPr>
            <a:stCxn id="5" idx="2"/>
            <a:endCxn id="24" idx="1"/>
          </p:cNvCxnSpPr>
          <p:nvPr/>
        </p:nvCxnSpPr>
        <p:spPr>
          <a:xfrm rot="5400000">
            <a:off x="-582756" y="3142060"/>
            <a:ext cx="1951002" cy="175889"/>
          </a:xfrm>
          <a:prstGeom prst="bentConnector4">
            <a:avLst>
              <a:gd name="adj1" fmla="val 10418"/>
              <a:gd name="adj2" fmla="val 229968"/>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37" name="Rounded Rectangle 36"/>
          <p:cNvSpPr/>
          <p:nvPr/>
        </p:nvSpPr>
        <p:spPr>
          <a:xfrm>
            <a:off x="1600200" y="2667000"/>
            <a:ext cx="1066800" cy="63861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HTML Parser</a:t>
            </a:r>
          </a:p>
        </p:txBody>
      </p:sp>
      <p:cxnSp>
        <p:nvCxnSpPr>
          <p:cNvPr id="39" name="Straight Arrow Connector 38"/>
          <p:cNvCxnSpPr>
            <a:stCxn id="21" idx="3"/>
            <a:endCxn id="37" idx="1"/>
          </p:cNvCxnSpPr>
          <p:nvPr/>
        </p:nvCxnSpPr>
        <p:spPr>
          <a:xfrm>
            <a:off x="1371600" y="2986305"/>
            <a:ext cx="228600" cy="0"/>
          </a:xfrm>
          <a:prstGeom prst="straightConnector1">
            <a:avLst/>
          </a:prstGeom>
          <a:ln w="38100" cmpd="sng">
            <a:solidFill>
              <a:srgbClr val="000000"/>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46" name="Rounded Rectangle 45"/>
          <p:cNvSpPr/>
          <p:nvPr/>
        </p:nvSpPr>
        <p:spPr>
          <a:xfrm>
            <a:off x="1600200" y="3886200"/>
            <a:ext cx="1066800" cy="63861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CSS Parser</a:t>
            </a:r>
          </a:p>
        </p:txBody>
      </p:sp>
      <p:cxnSp>
        <p:nvCxnSpPr>
          <p:cNvPr id="47" name="Straight Arrow Connector 46"/>
          <p:cNvCxnSpPr>
            <a:stCxn id="24" idx="3"/>
            <a:endCxn id="46" idx="1"/>
          </p:cNvCxnSpPr>
          <p:nvPr/>
        </p:nvCxnSpPr>
        <p:spPr>
          <a:xfrm>
            <a:off x="1371600" y="4205505"/>
            <a:ext cx="228600" cy="0"/>
          </a:xfrm>
          <a:prstGeom prst="straightConnector1">
            <a:avLst/>
          </a:prstGeom>
          <a:ln w="38100" cmpd="sng">
            <a:solidFill>
              <a:srgbClr val="000000"/>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50" name="Rounded Rectangle 49"/>
          <p:cNvSpPr/>
          <p:nvPr/>
        </p:nvSpPr>
        <p:spPr>
          <a:xfrm>
            <a:off x="2971800" y="3276600"/>
            <a:ext cx="11430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Render Tree</a:t>
            </a:r>
          </a:p>
        </p:txBody>
      </p:sp>
      <p:sp>
        <p:nvSpPr>
          <p:cNvPr id="51" name="Rounded Rectangle 50"/>
          <p:cNvSpPr/>
          <p:nvPr/>
        </p:nvSpPr>
        <p:spPr>
          <a:xfrm>
            <a:off x="4343400" y="3276600"/>
            <a:ext cx="10668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Layout</a:t>
            </a:r>
          </a:p>
        </p:txBody>
      </p:sp>
      <p:cxnSp>
        <p:nvCxnSpPr>
          <p:cNvPr id="52" name="Straight Arrow Connector 51"/>
          <p:cNvCxnSpPr>
            <a:stCxn id="50" idx="3"/>
            <a:endCxn id="51" idx="1"/>
          </p:cNvCxnSpPr>
          <p:nvPr/>
        </p:nvCxnSpPr>
        <p:spPr>
          <a:xfrm>
            <a:off x="4114800" y="3619500"/>
            <a:ext cx="228600" cy="0"/>
          </a:xfrm>
          <a:prstGeom prst="straightConnector1">
            <a:avLst/>
          </a:prstGeom>
          <a:ln w="38100" cmpd="sng">
            <a:solidFill>
              <a:srgbClr val="000000"/>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55" name="Rounded Rectangle 54"/>
          <p:cNvSpPr/>
          <p:nvPr/>
        </p:nvSpPr>
        <p:spPr>
          <a:xfrm>
            <a:off x="5715000" y="3276600"/>
            <a:ext cx="14478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prstClr val="white"/>
                </a:solidFill>
                <a:effectLst/>
                <a:uLnTx/>
                <a:uFillTx/>
                <a:latin typeface="Gill Sans MT"/>
                <a:ea typeface="+mn-ea"/>
                <a:cs typeface="+mn-cs"/>
              </a:rPr>
              <a:t>Rasteriza-tion</a:t>
            </a:r>
            <a:endParaRPr kumimoji="0" lang="en-US" sz="2000" b="1" i="0" u="none" strike="noStrike" kern="1200" cap="none" spc="0" normalizeH="0" baseline="0" noProof="0" dirty="0">
              <a:ln>
                <a:noFill/>
              </a:ln>
              <a:solidFill>
                <a:prstClr val="white"/>
              </a:solidFill>
              <a:effectLst/>
              <a:uLnTx/>
              <a:uFillTx/>
              <a:latin typeface="Gill Sans MT"/>
              <a:ea typeface="+mn-ea"/>
              <a:cs typeface="+mn-cs"/>
            </a:endParaRPr>
          </a:p>
        </p:txBody>
      </p:sp>
      <p:cxnSp>
        <p:nvCxnSpPr>
          <p:cNvPr id="56" name="Straight Arrow Connector 55"/>
          <p:cNvCxnSpPr>
            <a:stCxn id="51" idx="3"/>
            <a:endCxn id="55" idx="1"/>
          </p:cNvCxnSpPr>
          <p:nvPr/>
        </p:nvCxnSpPr>
        <p:spPr>
          <a:xfrm>
            <a:off x="5410200" y="3619500"/>
            <a:ext cx="304800" cy="0"/>
          </a:xfrm>
          <a:prstGeom prst="straightConnector1">
            <a:avLst/>
          </a:prstGeom>
          <a:ln w="38100" cmpd="sng">
            <a:solidFill>
              <a:srgbClr val="000000"/>
            </a:solidFill>
            <a:headEnd type="none" w="med" len="med"/>
            <a:tailEnd type="arrow"/>
          </a:ln>
        </p:spPr>
        <p:style>
          <a:lnRef idx="1">
            <a:schemeClr val="accent1"/>
          </a:lnRef>
          <a:fillRef idx="0">
            <a:schemeClr val="accent1"/>
          </a:fillRef>
          <a:effectRef idx="0">
            <a:schemeClr val="accent1"/>
          </a:effectRef>
          <a:fontRef idx="minor">
            <a:schemeClr val="tx1"/>
          </a:fontRef>
        </p:style>
      </p:cxnSp>
      <p:cxnSp>
        <p:nvCxnSpPr>
          <p:cNvPr id="84" name="Elbow Connector 83"/>
          <p:cNvCxnSpPr>
            <a:stCxn id="37" idx="3"/>
            <a:endCxn id="50" idx="1"/>
          </p:cNvCxnSpPr>
          <p:nvPr/>
        </p:nvCxnSpPr>
        <p:spPr>
          <a:xfrm>
            <a:off x="2667000" y="2986305"/>
            <a:ext cx="304800" cy="633195"/>
          </a:xfrm>
          <a:prstGeom prst="bentConnector3">
            <a:avLst>
              <a:gd name="adj1" fmla="val 25490"/>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cxnSp>
        <p:nvCxnSpPr>
          <p:cNvPr id="87" name="Elbow Connector 86"/>
          <p:cNvCxnSpPr>
            <a:stCxn id="46" idx="3"/>
            <a:endCxn id="50" idx="1"/>
          </p:cNvCxnSpPr>
          <p:nvPr/>
        </p:nvCxnSpPr>
        <p:spPr>
          <a:xfrm flipV="1">
            <a:off x="2667000" y="3619500"/>
            <a:ext cx="304800" cy="586005"/>
          </a:xfrm>
          <a:prstGeom prst="bentConnector3">
            <a:avLst>
              <a:gd name="adj1" fmla="val 25490"/>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125" name="Rounded Rectangle 124"/>
          <p:cNvSpPr/>
          <p:nvPr/>
        </p:nvSpPr>
        <p:spPr>
          <a:xfrm>
            <a:off x="7543800" y="3276600"/>
            <a:ext cx="15240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prstClr val="white"/>
                </a:solidFill>
                <a:effectLst/>
                <a:uLnTx/>
                <a:uFillTx/>
                <a:latin typeface="Gill Sans MT"/>
                <a:ea typeface="+mn-ea"/>
                <a:cs typeface="+mn-cs"/>
              </a:rPr>
              <a:t>Composi</a:t>
            </a:r>
            <a:r>
              <a:rPr kumimoji="0" lang="en-US" sz="2000" b="1" i="0" u="none" strike="noStrike" kern="1200" cap="none" spc="0" normalizeH="0" baseline="0" noProof="0" dirty="0">
                <a:ln>
                  <a:noFill/>
                </a:ln>
                <a:solidFill>
                  <a:prstClr val="white"/>
                </a:solidFill>
                <a:effectLst/>
                <a:uLnTx/>
                <a:uFillTx/>
                <a:latin typeface="Gill Sans MT"/>
                <a:ea typeface="+mn-ea"/>
                <a:cs typeface="+mn-cs"/>
              </a:rPr>
              <a:t>-ting</a:t>
            </a:r>
          </a:p>
        </p:txBody>
      </p:sp>
      <p:cxnSp>
        <p:nvCxnSpPr>
          <p:cNvPr id="126" name="Straight Arrow Connector 125"/>
          <p:cNvCxnSpPr>
            <a:stCxn id="55" idx="3"/>
            <a:endCxn id="125" idx="1"/>
          </p:cNvCxnSpPr>
          <p:nvPr/>
        </p:nvCxnSpPr>
        <p:spPr>
          <a:xfrm>
            <a:off x="7162800" y="3619500"/>
            <a:ext cx="381000" cy="0"/>
          </a:xfrm>
          <a:prstGeom prst="straightConnector1">
            <a:avLst/>
          </a:prstGeom>
          <a:ln w="38100" cmpd="sng">
            <a:solidFill>
              <a:srgbClr val="000000"/>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89" name="Rectangle 88"/>
          <p:cNvSpPr/>
          <p:nvPr/>
        </p:nvSpPr>
        <p:spPr>
          <a:xfrm>
            <a:off x="0" y="0"/>
            <a:ext cx="9144000" cy="6858000"/>
          </a:xfrm>
          <a:prstGeom prst="rect">
            <a:avLst/>
          </a:prstGeom>
          <a:solidFill>
            <a:schemeClr val="tx1">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Gill Sans MT"/>
              <a:ea typeface="+mn-ea"/>
              <a:cs typeface="+mn-cs"/>
            </a:endParaRPr>
          </a:p>
        </p:txBody>
      </p:sp>
      <p:cxnSp>
        <p:nvCxnSpPr>
          <p:cNvPr id="76" name="Straight Arrow Connector 75"/>
          <p:cNvCxnSpPr/>
          <p:nvPr/>
        </p:nvCxnSpPr>
        <p:spPr>
          <a:xfrm>
            <a:off x="6400800" y="3962400"/>
            <a:ext cx="876300" cy="990599"/>
          </a:xfrm>
          <a:prstGeom prst="straightConnector1">
            <a:avLst/>
          </a:prstGeom>
          <a:ln w="38100" cmpd="sng">
            <a:solidFill>
              <a:schemeClr val="bg1"/>
            </a:solidFill>
            <a:prstDash val="sysDash"/>
            <a:headEnd type="none" w="med" len="med"/>
            <a:tailEnd type="arrow"/>
          </a:ln>
        </p:spPr>
        <p:style>
          <a:lnRef idx="1">
            <a:schemeClr val="accent1"/>
          </a:lnRef>
          <a:fillRef idx="0">
            <a:schemeClr val="accent1"/>
          </a:fillRef>
          <a:effectRef idx="0">
            <a:schemeClr val="accent1"/>
          </a:effectRef>
          <a:fontRef idx="minor">
            <a:schemeClr val="tx1"/>
          </a:fontRef>
        </p:style>
      </p:cxnSp>
      <p:cxnSp>
        <p:nvCxnSpPr>
          <p:cNvPr id="110" name="Straight Arrow Connector 109"/>
          <p:cNvCxnSpPr/>
          <p:nvPr/>
        </p:nvCxnSpPr>
        <p:spPr>
          <a:xfrm flipH="1" flipV="1">
            <a:off x="7467600" y="2895600"/>
            <a:ext cx="762000" cy="304800"/>
          </a:xfrm>
          <a:prstGeom prst="straightConnector1">
            <a:avLst/>
          </a:prstGeom>
          <a:ln w="38100" cmpd="sng">
            <a:solidFill>
              <a:srgbClr val="FFFFFF"/>
            </a:solidFill>
            <a:prstDash val="sysDash"/>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218" name="Rounded Rectangle 217"/>
          <p:cNvSpPr/>
          <p:nvPr/>
        </p:nvSpPr>
        <p:spPr>
          <a:xfrm>
            <a:off x="304800" y="2667000"/>
            <a:ext cx="1066800" cy="63861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HTML</a:t>
            </a:r>
          </a:p>
        </p:txBody>
      </p:sp>
      <p:sp>
        <p:nvSpPr>
          <p:cNvPr id="219" name="Rounded Rectangle 218"/>
          <p:cNvSpPr/>
          <p:nvPr/>
        </p:nvSpPr>
        <p:spPr>
          <a:xfrm>
            <a:off x="304800" y="3886200"/>
            <a:ext cx="1066800" cy="63861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CSS</a:t>
            </a:r>
            <a:endParaRPr kumimoji="0" lang="en-US" sz="1700" b="1" i="0" u="none" strike="noStrike" kern="1200" cap="none" spc="0" normalizeH="0" baseline="0" noProof="0" dirty="0">
              <a:ln>
                <a:noFill/>
              </a:ln>
              <a:solidFill>
                <a:prstClr val="white"/>
              </a:solidFill>
              <a:effectLst/>
              <a:uLnTx/>
              <a:uFillTx/>
              <a:latin typeface="Gill Sans MT"/>
              <a:ea typeface="+mn-ea"/>
              <a:cs typeface="+mn-cs"/>
            </a:endParaRPr>
          </a:p>
        </p:txBody>
      </p:sp>
      <p:sp>
        <p:nvSpPr>
          <p:cNvPr id="220" name="Rounded Rectangle 219"/>
          <p:cNvSpPr/>
          <p:nvPr/>
        </p:nvSpPr>
        <p:spPr>
          <a:xfrm>
            <a:off x="1600200" y="2667000"/>
            <a:ext cx="1066800" cy="63861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HTML Parser</a:t>
            </a:r>
          </a:p>
        </p:txBody>
      </p:sp>
      <p:sp>
        <p:nvSpPr>
          <p:cNvPr id="221" name="Rounded Rectangle 220"/>
          <p:cNvSpPr/>
          <p:nvPr/>
        </p:nvSpPr>
        <p:spPr>
          <a:xfrm>
            <a:off x="1600200" y="3886200"/>
            <a:ext cx="1066800" cy="63861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CSS Parser</a:t>
            </a:r>
          </a:p>
        </p:txBody>
      </p:sp>
      <p:cxnSp>
        <p:nvCxnSpPr>
          <p:cNvPr id="224" name="Straight Connector 223"/>
          <p:cNvCxnSpPr/>
          <p:nvPr/>
        </p:nvCxnSpPr>
        <p:spPr>
          <a:xfrm>
            <a:off x="2819400" y="1371600"/>
            <a:ext cx="0" cy="4572000"/>
          </a:xfrm>
          <a:prstGeom prst="line">
            <a:avLst/>
          </a:prstGeom>
          <a:ln w="38100" cmpd="sng">
            <a:solidFill>
              <a:schemeClr val="bg1"/>
            </a:solidFill>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26" name="TextBox 225"/>
          <p:cNvSpPr txBox="1"/>
          <p:nvPr/>
        </p:nvSpPr>
        <p:spPr>
          <a:xfrm>
            <a:off x="0" y="914400"/>
            <a:ext cx="2743200" cy="1200328"/>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Gill Sans MT"/>
                <a:ea typeface="+mn-ea"/>
                <a:cs typeface="+mn-cs"/>
              </a:rPr>
              <a:t>Loading and Parsing</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white"/>
              </a:solidFill>
              <a:effectLst/>
              <a:uLnTx/>
              <a:uFillTx/>
              <a:latin typeface="Gill Sans MT"/>
              <a:ea typeface="+mn-ea"/>
              <a:cs typeface="+mn-cs"/>
            </a:endParaRPr>
          </a:p>
        </p:txBody>
      </p:sp>
      <p:sp>
        <p:nvSpPr>
          <p:cNvPr id="228" name="Rounded Rectangle 227"/>
          <p:cNvSpPr/>
          <p:nvPr/>
        </p:nvSpPr>
        <p:spPr>
          <a:xfrm>
            <a:off x="2971800" y="3276600"/>
            <a:ext cx="11430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Render Tree</a:t>
            </a:r>
          </a:p>
        </p:txBody>
      </p:sp>
      <p:sp>
        <p:nvSpPr>
          <p:cNvPr id="229" name="Rounded Rectangle 228"/>
          <p:cNvSpPr/>
          <p:nvPr/>
        </p:nvSpPr>
        <p:spPr>
          <a:xfrm>
            <a:off x="4343400" y="3276600"/>
            <a:ext cx="10668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Layout</a:t>
            </a:r>
          </a:p>
        </p:txBody>
      </p:sp>
      <p:cxnSp>
        <p:nvCxnSpPr>
          <p:cNvPr id="230" name="Straight Connector 229"/>
          <p:cNvCxnSpPr/>
          <p:nvPr/>
        </p:nvCxnSpPr>
        <p:spPr>
          <a:xfrm>
            <a:off x="5562600" y="1371600"/>
            <a:ext cx="0" cy="4572000"/>
          </a:xfrm>
          <a:prstGeom prst="line">
            <a:avLst/>
          </a:prstGeom>
          <a:ln w="38100" cmpd="sng">
            <a:solidFill>
              <a:schemeClr val="bg1"/>
            </a:solidFill>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31" name="TextBox 230"/>
          <p:cNvSpPr txBox="1"/>
          <p:nvPr/>
        </p:nvSpPr>
        <p:spPr>
          <a:xfrm>
            <a:off x="2667000" y="952381"/>
            <a:ext cx="2971800" cy="830997"/>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srgbClr val="FFFFFF"/>
                </a:solidFill>
                <a:effectLst/>
                <a:uLnTx/>
                <a:uFillTx/>
                <a:latin typeface="Gill Sans MT"/>
                <a:ea typeface="+mn-ea"/>
                <a:cs typeface="+mn-cs"/>
              </a:rPr>
              <a:t>Layouting</a:t>
            </a:r>
            <a:endParaRPr kumimoji="0" lang="en-US" sz="2200" b="1" i="0" u="none" strike="noStrike" kern="1200" cap="none" spc="0" normalizeH="0" baseline="0" noProof="0" dirty="0">
              <a:ln>
                <a:noFill/>
              </a:ln>
              <a:solidFill>
                <a:srgbClr val="FFFFFF"/>
              </a:solidFill>
              <a:effectLst/>
              <a:uLnTx/>
              <a:uFillTx/>
              <a:latin typeface="Gill Sans MT"/>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white"/>
              </a:solidFill>
              <a:effectLst/>
              <a:uLnTx/>
              <a:uFillTx/>
              <a:latin typeface="Gill Sans MT"/>
              <a:ea typeface="+mn-ea"/>
              <a:cs typeface="+mn-cs"/>
            </a:endParaRPr>
          </a:p>
        </p:txBody>
      </p:sp>
      <p:sp>
        <p:nvSpPr>
          <p:cNvPr id="234" name="Rounded Rectangle 233"/>
          <p:cNvSpPr/>
          <p:nvPr/>
        </p:nvSpPr>
        <p:spPr>
          <a:xfrm>
            <a:off x="5715000" y="3276600"/>
            <a:ext cx="14478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prstClr val="white"/>
                </a:solidFill>
                <a:effectLst/>
                <a:uLnTx/>
                <a:uFillTx/>
                <a:latin typeface="Gill Sans MT"/>
                <a:ea typeface="+mn-ea"/>
                <a:cs typeface="+mn-cs"/>
              </a:rPr>
              <a:t>Rasteriza-tion</a:t>
            </a:r>
            <a:endParaRPr kumimoji="0" lang="en-US" sz="2000" b="1" i="0" u="none" strike="noStrike" kern="1200" cap="none" spc="0" normalizeH="0" baseline="0" noProof="0" dirty="0">
              <a:ln>
                <a:noFill/>
              </a:ln>
              <a:solidFill>
                <a:prstClr val="white"/>
              </a:solidFill>
              <a:effectLst/>
              <a:uLnTx/>
              <a:uFillTx/>
              <a:latin typeface="Gill Sans MT"/>
              <a:ea typeface="+mn-ea"/>
              <a:cs typeface="+mn-cs"/>
            </a:endParaRPr>
          </a:p>
        </p:txBody>
      </p:sp>
      <p:sp>
        <p:nvSpPr>
          <p:cNvPr id="235" name="Rounded Rectangle 234"/>
          <p:cNvSpPr/>
          <p:nvPr/>
        </p:nvSpPr>
        <p:spPr>
          <a:xfrm>
            <a:off x="7543800" y="3276600"/>
            <a:ext cx="15240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prstClr val="white"/>
                </a:solidFill>
                <a:effectLst/>
                <a:uLnTx/>
                <a:uFillTx/>
                <a:latin typeface="Gill Sans MT"/>
                <a:ea typeface="+mn-ea"/>
                <a:cs typeface="+mn-cs"/>
              </a:rPr>
              <a:t>Composi</a:t>
            </a:r>
            <a:r>
              <a:rPr kumimoji="0" lang="en-US" sz="2000" b="1" i="0" u="none" strike="noStrike" kern="1200" cap="none" spc="0" normalizeH="0" baseline="0" noProof="0" dirty="0">
                <a:ln>
                  <a:noFill/>
                </a:ln>
                <a:solidFill>
                  <a:prstClr val="white"/>
                </a:solidFill>
                <a:effectLst/>
                <a:uLnTx/>
                <a:uFillTx/>
                <a:latin typeface="Gill Sans MT"/>
                <a:ea typeface="+mn-ea"/>
                <a:cs typeface="+mn-cs"/>
              </a:rPr>
              <a:t>-ting</a:t>
            </a:r>
          </a:p>
        </p:txBody>
      </p:sp>
      <p:sp>
        <p:nvSpPr>
          <p:cNvPr id="236" name="TextBox 235"/>
          <p:cNvSpPr txBox="1"/>
          <p:nvPr/>
        </p:nvSpPr>
        <p:spPr>
          <a:xfrm>
            <a:off x="5867400" y="990600"/>
            <a:ext cx="2971800" cy="830997"/>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Gill Sans MT"/>
                <a:ea typeface="+mn-ea"/>
                <a:cs typeface="+mn-cs"/>
              </a:rPr>
              <a:t>Painting</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white"/>
              </a:solidFill>
              <a:effectLst/>
              <a:uLnTx/>
              <a:uFillTx/>
              <a:latin typeface="Gill Sans MT"/>
              <a:ea typeface="+mn-ea"/>
              <a:cs typeface="+mn-cs"/>
            </a:endParaRPr>
          </a:p>
        </p:txBody>
      </p:sp>
      <p:grpSp>
        <p:nvGrpSpPr>
          <p:cNvPr id="36" name="Group 35"/>
          <p:cNvGrpSpPr/>
          <p:nvPr/>
        </p:nvGrpSpPr>
        <p:grpSpPr>
          <a:xfrm>
            <a:off x="4800600" y="4952999"/>
            <a:ext cx="4800600" cy="850392"/>
            <a:chOff x="-2299154" y="679007"/>
            <a:chExt cx="12249693" cy="592196"/>
          </a:xfrm>
        </p:grpSpPr>
        <p:sp>
          <p:nvSpPr>
            <p:cNvPr id="38" name="Rounded Rectangle 37"/>
            <p:cNvSpPr/>
            <p:nvPr/>
          </p:nvSpPr>
          <p:spPr bwMode="auto">
            <a:xfrm>
              <a:off x="-938077" y="679007"/>
              <a:ext cx="9527539" cy="592196"/>
            </a:xfrm>
            <a:prstGeom prst="roundRect">
              <a:avLst/>
            </a:prstGeom>
            <a:ln w="76200">
              <a:solidFill>
                <a:schemeClr val="tx2"/>
              </a:solidFill>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spAutoFit/>
            </a:bodyPr>
            <a:lstStyle/>
            <a:p>
              <a:pPr marL="285750" marR="0" lvl="0" indent="-285750" algn="l" defTabSz="914400" rtl="0" eaLnBrk="1" fontAlgn="base" latinLnBrk="1" hangingPunct="1">
                <a:lnSpc>
                  <a:spcPct val="100000"/>
                </a:lnSpc>
                <a:spcBef>
                  <a:spcPct val="20000"/>
                </a:spcBef>
                <a:spcAft>
                  <a:spcPct val="0"/>
                </a:spcAft>
                <a:buClr>
                  <a:srgbClr val="07164E"/>
                </a:buClr>
                <a:buSzTx/>
                <a:buFont typeface="Tahoma" pitchFamily="34" charset="0"/>
                <a:buNone/>
                <a:tabLst/>
                <a:defRPr/>
              </a:pPr>
              <a:endParaRPr kumimoji="1" lang="en-US" sz="2400" b="1" i="0" u="none" strike="noStrike" kern="1200" cap="none" spc="0" normalizeH="0" baseline="0" noProof="0">
                <a:ln>
                  <a:noFill/>
                </a:ln>
                <a:solidFill>
                  <a:srgbClr val="07164E"/>
                </a:solidFill>
                <a:effectLst/>
                <a:uLnTx/>
                <a:uFillTx/>
                <a:latin typeface="Lucida Sans" pitchFamily="34" charset="0"/>
                <a:ea typeface="굴림" pitchFamily="34" charset="-127"/>
                <a:cs typeface="Tahoma" pitchFamily="34" charset="0"/>
              </a:endParaRPr>
            </a:p>
          </p:txBody>
        </p:sp>
        <p:sp>
          <p:nvSpPr>
            <p:cNvPr id="40" name="Rectangle 39"/>
            <p:cNvSpPr/>
            <p:nvPr/>
          </p:nvSpPr>
          <p:spPr>
            <a:xfrm>
              <a:off x="-2299154" y="726889"/>
              <a:ext cx="12249693" cy="53582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FF"/>
                  </a:solidFill>
                  <a:effectLst/>
                  <a:uLnTx/>
                  <a:uFillTx/>
                  <a:latin typeface="Gill Sans MT"/>
                  <a:ea typeface="+mn-ea"/>
                  <a:cs typeface="+mn-cs"/>
                </a:rPr>
                <a:t>paints </a:t>
              </a:r>
              <a:r>
                <a:rPr kumimoji="0" lang="en-US" sz="2200" b="1" i="0" u="none" strike="noStrike" kern="1200" cap="none" spc="0" normalizeH="0" baseline="0" noProof="0" dirty="0">
                  <a:ln>
                    <a:noFill/>
                  </a:ln>
                  <a:solidFill>
                    <a:prstClr val="black"/>
                  </a:solidFill>
                  <a:effectLst/>
                  <a:uLnTx/>
                  <a:uFillTx/>
                  <a:latin typeface="Gill Sans MT"/>
                  <a:ea typeface="+mn-ea"/>
                  <a:cs typeface="+mn-cs"/>
                </a:rPr>
                <a:t>those objects</a:t>
              </a:r>
              <a:r>
                <a:rPr kumimoji="0" lang="en-US" sz="2200" b="1" i="0" u="none" strike="noStrike" kern="1200" cap="none" spc="0" normalizeH="0" baseline="0" noProof="0" dirty="0">
                  <a:ln>
                    <a:noFill/>
                  </a:ln>
                  <a:solidFill>
                    <a:srgbClr val="0000FF"/>
                  </a:solidFill>
                  <a:effectLst/>
                  <a:uLnTx/>
                  <a:uFillTx/>
                  <a:latin typeface="Gill Sans MT"/>
                  <a:ea typeface="+mn-ea"/>
                  <a:cs typeface="+mn-cs"/>
                </a:rPr>
                <a:t> </a:t>
              </a:r>
              <a:br>
                <a:rPr kumimoji="0" lang="en-US" sz="2200" b="1" i="0" u="none" strike="noStrike" kern="1200" cap="none" spc="0" normalizeH="0" baseline="0" noProof="0" dirty="0">
                  <a:ln>
                    <a:noFill/>
                  </a:ln>
                  <a:solidFill>
                    <a:srgbClr val="0000FF"/>
                  </a:solidFill>
                  <a:effectLst/>
                  <a:uLnTx/>
                  <a:uFillTx/>
                  <a:latin typeface="Gill Sans MT"/>
                  <a:ea typeface="+mn-ea"/>
                  <a:cs typeface="+mn-cs"/>
                </a:rPr>
              </a:br>
              <a:r>
                <a:rPr kumimoji="0" lang="en-US" sz="2200" b="1" i="0" u="none" strike="noStrike" kern="1200" cap="none" spc="0" normalizeH="0" baseline="0" noProof="0" dirty="0">
                  <a:ln>
                    <a:noFill/>
                  </a:ln>
                  <a:solidFill>
                    <a:prstClr val="black"/>
                  </a:solidFill>
                  <a:effectLst/>
                  <a:uLnTx/>
                  <a:uFillTx/>
                  <a:latin typeface="Gill Sans MT"/>
                  <a:ea typeface="+mn-ea"/>
                  <a:cs typeface="+mn-cs"/>
                </a:rPr>
                <a:t>and generates the</a:t>
              </a:r>
              <a:r>
                <a:rPr kumimoji="0" lang="en-US" sz="2200" b="1" i="0" u="none" strike="noStrike" kern="1200" cap="none" spc="0" normalizeH="0" baseline="0" noProof="0" dirty="0">
                  <a:ln>
                    <a:noFill/>
                  </a:ln>
                  <a:solidFill>
                    <a:srgbClr val="0000FF"/>
                  </a:solidFill>
                  <a:effectLst/>
                  <a:uLnTx/>
                  <a:uFillTx/>
                  <a:latin typeface="Gill Sans MT"/>
                  <a:ea typeface="+mn-ea"/>
                  <a:cs typeface="+mn-cs"/>
                </a:rPr>
                <a:t> bitmaps</a:t>
              </a:r>
            </a:p>
          </p:txBody>
        </p:sp>
      </p:grpSp>
      <p:grpSp>
        <p:nvGrpSpPr>
          <p:cNvPr id="98" name="Group 97"/>
          <p:cNvGrpSpPr/>
          <p:nvPr/>
        </p:nvGrpSpPr>
        <p:grpSpPr>
          <a:xfrm>
            <a:off x="1524000" y="5181600"/>
            <a:ext cx="3886200" cy="1207008"/>
            <a:chOff x="-543442" y="838201"/>
            <a:chExt cx="6403837" cy="418366"/>
          </a:xfrm>
        </p:grpSpPr>
        <p:sp>
          <p:nvSpPr>
            <p:cNvPr id="99" name="Rounded Rectangle 98"/>
            <p:cNvSpPr/>
            <p:nvPr/>
          </p:nvSpPr>
          <p:spPr bwMode="auto">
            <a:xfrm>
              <a:off x="84385" y="838201"/>
              <a:ext cx="5273748" cy="418366"/>
            </a:xfrm>
            <a:prstGeom prst="roundRect">
              <a:avLst/>
            </a:prstGeom>
            <a:ln w="76200">
              <a:solidFill>
                <a:schemeClr val="tx2"/>
              </a:solidFill>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spAutoFit/>
            </a:bodyPr>
            <a:lstStyle/>
            <a:p>
              <a:pPr marL="285750" marR="0" lvl="0" indent="-285750" algn="l" defTabSz="914400" rtl="0" eaLnBrk="1" fontAlgn="base" latinLnBrk="1" hangingPunct="1">
                <a:lnSpc>
                  <a:spcPct val="100000"/>
                </a:lnSpc>
                <a:spcBef>
                  <a:spcPct val="20000"/>
                </a:spcBef>
                <a:spcAft>
                  <a:spcPct val="0"/>
                </a:spcAft>
                <a:buClr>
                  <a:srgbClr val="07164E"/>
                </a:buClr>
                <a:buSzTx/>
                <a:buFont typeface="Tahoma" pitchFamily="34" charset="0"/>
                <a:buNone/>
                <a:tabLst/>
                <a:defRPr/>
              </a:pPr>
              <a:endParaRPr kumimoji="1" lang="en-US" sz="2400" b="1" i="0" u="none" strike="noStrike" kern="1200" cap="none" spc="0" normalizeH="0" baseline="0" noProof="0">
                <a:ln>
                  <a:noFill/>
                </a:ln>
                <a:solidFill>
                  <a:srgbClr val="07164E"/>
                </a:solidFill>
                <a:effectLst/>
                <a:uLnTx/>
                <a:uFillTx/>
                <a:latin typeface="Lucida Sans" pitchFamily="34" charset="0"/>
                <a:ea typeface="굴림" pitchFamily="34" charset="-127"/>
                <a:cs typeface="Tahoma" pitchFamily="34" charset="0"/>
              </a:endParaRPr>
            </a:p>
          </p:txBody>
        </p:sp>
        <p:sp>
          <p:nvSpPr>
            <p:cNvPr id="100" name="Rectangle 99"/>
            <p:cNvSpPr/>
            <p:nvPr/>
          </p:nvSpPr>
          <p:spPr>
            <a:xfrm>
              <a:off x="-543442" y="864613"/>
              <a:ext cx="6403837" cy="384047"/>
            </a:xfrm>
            <a:prstGeom prst="rect">
              <a:avLst/>
            </a:prstGeom>
          </p:spPr>
          <p:txBody>
            <a:bodyPr wrap="square">
              <a:spAutoFit/>
            </a:bodyPr>
            <a:lstStyle/>
            <a:p>
              <a:pPr marL="0" marR="0" lvl="1"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MT"/>
                  <a:ea typeface="+mn-ea"/>
                  <a:cs typeface="+mn-cs"/>
                </a:rPr>
                <a:t>calculates the</a:t>
              </a:r>
              <a:br>
                <a:rPr kumimoji="0" lang="en-US" sz="2200" b="1" i="0" u="none" strike="noStrike" kern="1200" cap="none" spc="0" normalizeH="0" baseline="0" noProof="0" dirty="0">
                  <a:ln>
                    <a:noFill/>
                  </a:ln>
                  <a:solidFill>
                    <a:prstClr val="black"/>
                  </a:solidFill>
                  <a:effectLst/>
                  <a:uLnTx/>
                  <a:uFillTx/>
                  <a:latin typeface="Gill Sans MT"/>
                  <a:ea typeface="+mn-ea"/>
                  <a:cs typeface="+mn-cs"/>
                </a:rPr>
              </a:br>
              <a:r>
                <a:rPr kumimoji="0" lang="en-US" sz="2200" b="1" i="0" u="none" strike="noStrike" kern="1200" cap="none" spc="0" normalizeH="0" baseline="0" noProof="0" dirty="0">
                  <a:ln>
                    <a:noFill/>
                  </a:ln>
                  <a:solidFill>
                    <a:prstClr val="black"/>
                  </a:solidFill>
                  <a:effectLst/>
                  <a:uLnTx/>
                  <a:uFillTx/>
                  <a:latin typeface="Gill Sans MT"/>
                  <a:ea typeface="+mn-ea"/>
                  <a:cs typeface="+mn-cs"/>
                </a:rPr>
                <a:t> </a:t>
              </a:r>
              <a:r>
                <a:rPr kumimoji="0" lang="en-US" sz="2200" b="1" i="0" u="none" strike="noStrike" kern="1200" cap="none" spc="0" normalizeH="0" baseline="0" noProof="0" dirty="0">
                  <a:ln>
                    <a:noFill/>
                  </a:ln>
                  <a:solidFill>
                    <a:srgbClr val="0000FF"/>
                  </a:solidFill>
                  <a:effectLst/>
                  <a:uLnTx/>
                  <a:uFillTx/>
                  <a:latin typeface="Gill Sans MT"/>
                  <a:ea typeface="+mn-ea"/>
                  <a:cs typeface="+mn-cs"/>
                </a:rPr>
                <a:t>visual</a:t>
              </a:r>
              <a:r>
                <a:rPr kumimoji="0" lang="ar-IQ" sz="2200" b="1" i="0" u="none" strike="noStrike" kern="1200" cap="none" spc="0" normalizeH="0" baseline="0" noProof="0" dirty="0">
                  <a:ln>
                    <a:noFill/>
                  </a:ln>
                  <a:solidFill>
                    <a:srgbClr val="0000FF"/>
                  </a:solidFill>
                  <a:effectLst/>
                  <a:uLnTx/>
                  <a:uFillTx/>
                  <a:latin typeface="Gill Sans MT"/>
                  <a:ea typeface="+mn-ea"/>
                </a:rPr>
                <a:t> </a:t>
              </a:r>
              <a:r>
                <a:rPr kumimoji="0" lang="en-US" sz="2200" b="1" i="0" u="none" strike="noStrike" kern="1200" cap="none" spc="0" normalizeH="0" baseline="0" noProof="0" dirty="0">
                  <a:ln>
                    <a:noFill/>
                  </a:ln>
                  <a:solidFill>
                    <a:srgbClr val="0000FF"/>
                  </a:solidFill>
                  <a:effectLst/>
                  <a:uLnTx/>
                  <a:uFillTx/>
                  <a:latin typeface="Gill Sans MT"/>
                  <a:ea typeface="+mn-ea"/>
                  <a:cs typeface="+mn-cs"/>
                </a:rPr>
                <a:t>elements </a:t>
              </a:r>
              <a:r>
                <a:rPr kumimoji="0" lang="en-US" sz="2200" b="1" i="0" u="none" strike="noStrike" kern="1200" cap="none" spc="0" normalizeH="0" baseline="0" noProof="0" dirty="0">
                  <a:ln>
                    <a:noFill/>
                  </a:ln>
                  <a:solidFill>
                    <a:prstClr val="black"/>
                  </a:solidFill>
                  <a:effectLst/>
                  <a:uLnTx/>
                  <a:uFillTx/>
                  <a:latin typeface="Gill Sans MT"/>
                  <a:ea typeface="+mn-ea"/>
                  <a:cs typeface="+mn-cs"/>
                </a:rPr>
                <a:t>and </a:t>
              </a:r>
              <a:r>
                <a:rPr kumimoji="0" lang="en-US" sz="2200" b="1" i="0" u="none" strike="noStrike" kern="1200" cap="none" spc="0" normalizeH="0" baseline="0" noProof="0" dirty="0">
                  <a:ln>
                    <a:noFill/>
                  </a:ln>
                  <a:solidFill>
                    <a:srgbClr val="0000FF"/>
                  </a:solidFill>
                  <a:effectLst/>
                  <a:uLnTx/>
                  <a:uFillTx/>
                  <a:latin typeface="Gill Sans MT"/>
                  <a:ea typeface="+mn-ea"/>
                  <a:cs typeface="+mn-cs"/>
                </a:rPr>
                <a:t>position</a:t>
              </a:r>
              <a:r>
                <a:rPr kumimoji="0" lang="en-US" sz="2200" b="1" i="0" u="none" strike="noStrike" kern="1200" cap="none" spc="0" normalizeH="0" baseline="0" noProof="0" dirty="0">
                  <a:ln>
                    <a:noFill/>
                  </a:ln>
                  <a:solidFill>
                    <a:prstClr val="black"/>
                  </a:solidFill>
                  <a:effectLst/>
                  <a:uLnTx/>
                  <a:uFillTx/>
                  <a:latin typeface="Gill Sans MT"/>
                  <a:ea typeface="+mn-ea"/>
                  <a:cs typeface="+mn-cs"/>
                </a:rPr>
                <a:t> of each </a:t>
              </a:r>
              <a:r>
                <a:rPr kumimoji="0" lang="en-US" sz="2200" b="1" i="1" u="sng" strike="noStrike" kern="1200" cap="none" spc="0" normalizeH="0" baseline="0" noProof="0" dirty="0">
                  <a:ln>
                    <a:noFill/>
                  </a:ln>
                  <a:solidFill>
                    <a:prstClr val="black"/>
                  </a:solidFill>
                  <a:effectLst/>
                  <a:uLnTx/>
                  <a:uFillTx/>
                  <a:latin typeface="Gill Sans MT"/>
                  <a:ea typeface="+mn-ea"/>
                  <a:cs typeface="+mn-cs"/>
                </a:rPr>
                <a:t>object</a:t>
              </a:r>
              <a:endParaRPr kumimoji="0" lang="en-US" sz="2200" b="1" i="0" u="none" strike="noStrike" kern="1200" cap="none" spc="0" normalizeH="0" baseline="0" noProof="0" dirty="0">
                <a:ln>
                  <a:noFill/>
                </a:ln>
                <a:solidFill>
                  <a:prstClr val="black"/>
                </a:solidFill>
                <a:effectLst/>
                <a:uLnTx/>
                <a:uFillTx/>
                <a:latin typeface="Gill Sans MT"/>
                <a:ea typeface="+mn-ea"/>
                <a:cs typeface="+mn-cs"/>
              </a:endParaRPr>
            </a:p>
          </p:txBody>
        </p:sp>
      </p:grpSp>
      <p:cxnSp>
        <p:nvCxnSpPr>
          <p:cNvPr id="53" name="Straight Arrow Connector 52"/>
          <p:cNvCxnSpPr/>
          <p:nvPr/>
        </p:nvCxnSpPr>
        <p:spPr>
          <a:xfrm flipH="1">
            <a:off x="3200400" y="4114800"/>
            <a:ext cx="228600" cy="990600"/>
          </a:xfrm>
          <a:prstGeom prst="straightConnector1">
            <a:avLst/>
          </a:prstGeom>
          <a:ln w="38100" cmpd="sng">
            <a:solidFill>
              <a:srgbClr val="FFFFFF"/>
            </a:solidFill>
            <a:prstDash val="sysDash"/>
            <a:headEnd type="none" w="med" len="med"/>
            <a:tailEnd type="arrow"/>
          </a:ln>
        </p:spPr>
        <p:style>
          <a:lnRef idx="1">
            <a:schemeClr val="accent1"/>
          </a:lnRef>
          <a:fillRef idx="0">
            <a:schemeClr val="accent1"/>
          </a:fillRef>
          <a:effectRef idx="0">
            <a:schemeClr val="accent1"/>
          </a:effectRef>
          <a:fontRef idx="minor">
            <a:schemeClr val="tx1"/>
          </a:fontRef>
        </p:style>
      </p:cxnSp>
      <p:cxnSp>
        <p:nvCxnSpPr>
          <p:cNvPr id="57" name="Straight Arrow Connector 56"/>
          <p:cNvCxnSpPr>
            <a:endCxn id="99" idx="0"/>
          </p:cNvCxnSpPr>
          <p:nvPr/>
        </p:nvCxnSpPr>
        <p:spPr>
          <a:xfrm flipH="1">
            <a:off x="3505200" y="4038600"/>
            <a:ext cx="1447800" cy="1143000"/>
          </a:xfrm>
          <a:prstGeom prst="straightConnector1">
            <a:avLst/>
          </a:prstGeom>
          <a:ln w="38100" cmpd="sng">
            <a:solidFill>
              <a:srgbClr val="FFFFFF"/>
            </a:solidFill>
            <a:prstDash val="sysDash"/>
            <a:headEnd type="none" w="med" len="med"/>
            <a:tailEnd type="arrow"/>
          </a:ln>
        </p:spPr>
        <p:style>
          <a:lnRef idx="1">
            <a:schemeClr val="accent1"/>
          </a:lnRef>
          <a:fillRef idx="0">
            <a:schemeClr val="accent1"/>
          </a:fillRef>
          <a:effectRef idx="0">
            <a:schemeClr val="accent1"/>
          </a:effectRef>
          <a:fontRef idx="minor">
            <a:schemeClr val="tx1"/>
          </a:fontRef>
        </p:style>
      </p:cxnSp>
      <p:grpSp>
        <p:nvGrpSpPr>
          <p:cNvPr id="41" name="Group 40"/>
          <p:cNvGrpSpPr/>
          <p:nvPr/>
        </p:nvGrpSpPr>
        <p:grpSpPr>
          <a:xfrm>
            <a:off x="4724400" y="1849161"/>
            <a:ext cx="4343400" cy="1122640"/>
            <a:chOff x="-3684537" y="679008"/>
            <a:chExt cx="14546511" cy="781784"/>
          </a:xfrm>
        </p:grpSpPr>
        <p:sp>
          <p:nvSpPr>
            <p:cNvPr id="42" name="Rounded Rectangle 41"/>
            <p:cNvSpPr/>
            <p:nvPr/>
          </p:nvSpPr>
          <p:spPr bwMode="auto">
            <a:xfrm>
              <a:off x="-2408527" y="679008"/>
              <a:ext cx="12504895" cy="636770"/>
            </a:xfrm>
            <a:prstGeom prst="roundRect">
              <a:avLst/>
            </a:prstGeom>
            <a:ln w="76200">
              <a:solidFill>
                <a:schemeClr val="tx2"/>
              </a:solidFill>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spAutoFit/>
            </a:bodyPr>
            <a:lstStyle/>
            <a:p>
              <a:pPr marL="285750" marR="0" lvl="0" indent="-285750" algn="l" defTabSz="914400" rtl="0" eaLnBrk="1" fontAlgn="base" latinLnBrk="1" hangingPunct="1">
                <a:lnSpc>
                  <a:spcPct val="100000"/>
                </a:lnSpc>
                <a:spcBef>
                  <a:spcPct val="20000"/>
                </a:spcBef>
                <a:spcAft>
                  <a:spcPct val="0"/>
                </a:spcAft>
                <a:buClr>
                  <a:srgbClr val="07164E"/>
                </a:buClr>
                <a:buSzTx/>
                <a:buFont typeface="Tahoma" pitchFamily="34" charset="0"/>
                <a:buNone/>
                <a:tabLst/>
                <a:defRPr/>
              </a:pPr>
              <a:endParaRPr kumimoji="1" lang="en-US" sz="2400" b="1" i="0" u="none" strike="noStrike" kern="1200" cap="none" spc="0" normalizeH="0" baseline="0" noProof="0">
                <a:ln>
                  <a:noFill/>
                </a:ln>
                <a:solidFill>
                  <a:srgbClr val="07164E"/>
                </a:solidFill>
                <a:effectLst/>
                <a:uLnTx/>
                <a:uFillTx/>
                <a:latin typeface="Lucida Sans" pitchFamily="34" charset="0"/>
                <a:ea typeface="굴림" pitchFamily="34" charset="-127"/>
                <a:cs typeface="Tahoma" pitchFamily="34" charset="0"/>
              </a:endParaRPr>
            </a:p>
          </p:txBody>
        </p:sp>
        <p:sp>
          <p:nvSpPr>
            <p:cNvPr id="43" name="Rectangle 42"/>
            <p:cNvSpPr/>
            <p:nvPr/>
          </p:nvSpPr>
          <p:spPr>
            <a:xfrm>
              <a:off x="-3684537" y="732072"/>
              <a:ext cx="14546511" cy="7287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Gill Sans MT"/>
                  <a:ea typeface="+mn-ea"/>
                  <a:cs typeface="+mn-cs"/>
                </a:rPr>
                <a:t> </a:t>
              </a:r>
              <a:r>
                <a:rPr kumimoji="0" lang="en-US" sz="2200" b="1" i="0" u="none" strike="noStrike" kern="1200" cap="none" spc="0" normalizeH="0" baseline="0" noProof="0" dirty="0">
                  <a:ln>
                    <a:noFill/>
                  </a:ln>
                  <a:solidFill>
                    <a:srgbClr val="0000FF"/>
                  </a:solidFill>
                  <a:effectLst/>
                  <a:uLnTx/>
                  <a:uFillTx/>
                  <a:latin typeface="Gill Sans MT"/>
                  <a:ea typeface="+mn-ea"/>
                  <a:cs typeface="+mn-cs"/>
                </a:rPr>
                <a:t>assembles all layers</a:t>
              </a:r>
              <a:br>
                <a:rPr kumimoji="0" lang="en-US" sz="2200" b="1" i="0" u="none" strike="noStrike" kern="1200" cap="none" spc="0" normalizeH="0" baseline="0" noProof="0" dirty="0">
                  <a:ln>
                    <a:noFill/>
                  </a:ln>
                  <a:solidFill>
                    <a:srgbClr val="000000"/>
                  </a:solidFill>
                  <a:effectLst/>
                  <a:uLnTx/>
                  <a:uFillTx/>
                  <a:latin typeface="Gill Sans MT"/>
                  <a:ea typeface="+mn-ea"/>
                  <a:cs typeface="+mn-cs"/>
                </a:rPr>
              </a:br>
              <a:r>
                <a:rPr kumimoji="0" lang="en-US" sz="2200" b="1" i="0" u="none" strike="noStrike" kern="1200" cap="none" spc="0" normalizeH="0" baseline="0" noProof="0" dirty="0">
                  <a:ln>
                    <a:noFill/>
                  </a:ln>
                  <a:solidFill>
                    <a:srgbClr val="000000"/>
                  </a:solidFill>
                  <a:effectLst/>
                  <a:uLnTx/>
                  <a:uFillTx/>
                  <a:latin typeface="Gill Sans MT"/>
                  <a:ea typeface="+mn-ea"/>
                  <a:cs typeface="+mn-cs"/>
                </a:rPr>
                <a:t>into a final screen image</a:t>
              </a:r>
              <a:endParaRPr kumimoji="0" lang="en-US" sz="2200" b="1" i="0" u="none" strike="noStrike" kern="1200" cap="none" spc="0" normalizeH="0" baseline="0" noProof="0" dirty="0">
                <a:ln>
                  <a:noFill/>
                </a:ln>
                <a:solidFill>
                  <a:prstClr val="black"/>
                </a:solidFill>
                <a:effectLst/>
                <a:uLnTx/>
                <a:uFillTx/>
                <a:latin typeface="Gill Sans MT"/>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000000"/>
                </a:solidFill>
                <a:effectLst/>
                <a:uLnTx/>
                <a:uFillTx/>
                <a:latin typeface="Gill Sans MT"/>
                <a:ea typeface="+mn-ea"/>
                <a:cs typeface="+mn-cs"/>
              </a:endParaRPr>
            </a:p>
          </p:txBody>
        </p:sp>
      </p:grpSp>
    </p:spTree>
    <p:extLst>
      <p:ext uri="{BB962C8B-B14F-4D97-AF65-F5344CB8AC3E}">
        <p14:creationId xmlns:p14="http://schemas.microsoft.com/office/powerpoint/2010/main" val="14523908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89"/>
                                        </p:tgtEl>
                                        <p:attrNameLst>
                                          <p:attrName>style.visibility</p:attrName>
                                        </p:attrNameLst>
                                      </p:cBhvr>
                                      <p:to>
                                        <p:strVal val="visible"/>
                                      </p:to>
                                    </p:set>
                                    <p:animEffect transition="in" filter="fade">
                                      <p:cBhvr>
                                        <p:cTn id="7" dur="500"/>
                                        <p:tgtEl>
                                          <p:spTgt spid="8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20"/>
                                        </p:tgtEl>
                                        <p:attrNameLst>
                                          <p:attrName>style.visibility</p:attrName>
                                        </p:attrNameLst>
                                      </p:cBhvr>
                                      <p:to>
                                        <p:strVal val="visible"/>
                                      </p:to>
                                    </p:set>
                                    <p:animEffect transition="in" filter="fade">
                                      <p:cBhvr>
                                        <p:cTn id="12" dur="500"/>
                                        <p:tgtEl>
                                          <p:spTgt spid="220"/>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218"/>
                                        </p:tgtEl>
                                        <p:attrNameLst>
                                          <p:attrName>style.visibility</p:attrName>
                                        </p:attrNameLst>
                                      </p:cBhvr>
                                      <p:to>
                                        <p:strVal val="visible"/>
                                      </p:to>
                                    </p:set>
                                    <p:animEffect transition="in" filter="fade">
                                      <p:cBhvr>
                                        <p:cTn id="15" dur="500"/>
                                        <p:tgtEl>
                                          <p:spTgt spid="21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21"/>
                                        </p:tgtEl>
                                        <p:attrNameLst>
                                          <p:attrName>style.visibility</p:attrName>
                                        </p:attrNameLst>
                                      </p:cBhvr>
                                      <p:to>
                                        <p:strVal val="visible"/>
                                      </p:to>
                                    </p:set>
                                    <p:animEffect transition="in" filter="fade">
                                      <p:cBhvr>
                                        <p:cTn id="18" dur="500"/>
                                        <p:tgtEl>
                                          <p:spTgt spid="22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19"/>
                                        </p:tgtEl>
                                        <p:attrNameLst>
                                          <p:attrName>style.visibility</p:attrName>
                                        </p:attrNameLst>
                                      </p:cBhvr>
                                      <p:to>
                                        <p:strVal val="visible"/>
                                      </p:to>
                                    </p:set>
                                    <p:animEffect transition="in" filter="fade">
                                      <p:cBhvr>
                                        <p:cTn id="21" dur="500"/>
                                        <p:tgtEl>
                                          <p:spTgt spid="219"/>
                                        </p:tgtEl>
                                      </p:cBhvr>
                                    </p:animEffect>
                                  </p:childTnLst>
                                </p:cTn>
                              </p:par>
                            </p:childTnLst>
                          </p:cTn>
                        </p:par>
                        <p:par>
                          <p:cTn id="22" fill="hold">
                            <p:stCondLst>
                              <p:cond delay="500"/>
                            </p:stCondLst>
                            <p:childTnLst>
                              <p:par>
                                <p:cTn id="23" presetID="10" presetClass="entr" presetSubtype="0" fill="hold" nodeType="afterEffect">
                                  <p:stCondLst>
                                    <p:cond delay="0"/>
                                  </p:stCondLst>
                                  <p:childTnLst>
                                    <p:set>
                                      <p:cBhvr>
                                        <p:cTn id="24" dur="1" fill="hold">
                                          <p:stCondLst>
                                            <p:cond delay="0"/>
                                          </p:stCondLst>
                                        </p:cTn>
                                        <p:tgtEl>
                                          <p:spTgt spid="224"/>
                                        </p:tgtEl>
                                        <p:attrNameLst>
                                          <p:attrName>style.visibility</p:attrName>
                                        </p:attrNameLst>
                                      </p:cBhvr>
                                      <p:to>
                                        <p:strVal val="visible"/>
                                      </p:to>
                                    </p:set>
                                    <p:animEffect transition="in" filter="fade">
                                      <p:cBhvr>
                                        <p:cTn id="25" dur="500"/>
                                        <p:tgtEl>
                                          <p:spTgt spid="224"/>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226"/>
                                        </p:tgtEl>
                                        <p:attrNameLst>
                                          <p:attrName>style.visibility</p:attrName>
                                        </p:attrNameLst>
                                      </p:cBhvr>
                                      <p:to>
                                        <p:strVal val="visible"/>
                                      </p:to>
                                    </p:set>
                                    <p:animEffect transition="in" filter="fade">
                                      <p:cBhvr>
                                        <p:cTn id="28" dur="500"/>
                                        <p:tgtEl>
                                          <p:spTgt spid="226"/>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229"/>
                                        </p:tgtEl>
                                        <p:attrNameLst>
                                          <p:attrName>style.visibility</p:attrName>
                                        </p:attrNameLst>
                                      </p:cBhvr>
                                      <p:to>
                                        <p:strVal val="visible"/>
                                      </p:to>
                                    </p:set>
                                    <p:animEffect transition="in" filter="fade">
                                      <p:cBhvr>
                                        <p:cTn id="33" dur="500"/>
                                        <p:tgtEl>
                                          <p:spTgt spid="229"/>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228"/>
                                        </p:tgtEl>
                                        <p:attrNameLst>
                                          <p:attrName>style.visibility</p:attrName>
                                        </p:attrNameLst>
                                      </p:cBhvr>
                                      <p:to>
                                        <p:strVal val="visible"/>
                                      </p:to>
                                    </p:set>
                                    <p:animEffect transition="in" filter="fade">
                                      <p:cBhvr>
                                        <p:cTn id="36" dur="500"/>
                                        <p:tgtEl>
                                          <p:spTgt spid="228"/>
                                        </p:tgtEl>
                                      </p:cBhvr>
                                    </p:animEffect>
                                  </p:childTnLst>
                                </p:cTn>
                              </p:par>
                            </p:childTnLst>
                          </p:cTn>
                        </p:par>
                        <p:par>
                          <p:cTn id="37" fill="hold">
                            <p:stCondLst>
                              <p:cond delay="500"/>
                            </p:stCondLst>
                            <p:childTnLst>
                              <p:par>
                                <p:cTn id="38" presetID="10" presetClass="entr" presetSubtype="0" fill="hold" nodeType="afterEffect">
                                  <p:stCondLst>
                                    <p:cond delay="0"/>
                                  </p:stCondLst>
                                  <p:childTnLst>
                                    <p:set>
                                      <p:cBhvr>
                                        <p:cTn id="39" dur="1" fill="hold">
                                          <p:stCondLst>
                                            <p:cond delay="0"/>
                                          </p:stCondLst>
                                        </p:cTn>
                                        <p:tgtEl>
                                          <p:spTgt spid="230"/>
                                        </p:tgtEl>
                                        <p:attrNameLst>
                                          <p:attrName>style.visibility</p:attrName>
                                        </p:attrNameLst>
                                      </p:cBhvr>
                                      <p:to>
                                        <p:strVal val="visible"/>
                                      </p:to>
                                    </p:set>
                                    <p:animEffect transition="in" filter="fade">
                                      <p:cBhvr>
                                        <p:cTn id="40" dur="500"/>
                                        <p:tgtEl>
                                          <p:spTgt spid="230"/>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231"/>
                                        </p:tgtEl>
                                        <p:attrNameLst>
                                          <p:attrName>style.visibility</p:attrName>
                                        </p:attrNameLst>
                                      </p:cBhvr>
                                      <p:to>
                                        <p:strVal val="visible"/>
                                      </p:to>
                                    </p:set>
                                    <p:animEffect transition="in" filter="fade">
                                      <p:cBhvr>
                                        <p:cTn id="43" dur="500"/>
                                        <p:tgtEl>
                                          <p:spTgt spid="231"/>
                                        </p:tgtEl>
                                      </p:cBhvr>
                                    </p:animEffect>
                                  </p:childTnLst>
                                </p:cTn>
                              </p:par>
                            </p:childTnLst>
                          </p:cTn>
                        </p:par>
                        <p:par>
                          <p:cTn id="44" fill="hold">
                            <p:stCondLst>
                              <p:cond delay="1000"/>
                            </p:stCondLst>
                            <p:childTnLst>
                              <p:par>
                                <p:cTn id="45" presetID="10" presetClass="entr" presetSubtype="0" fill="hold" nodeType="afterEffect">
                                  <p:stCondLst>
                                    <p:cond delay="0"/>
                                  </p:stCondLst>
                                  <p:childTnLst>
                                    <p:set>
                                      <p:cBhvr>
                                        <p:cTn id="46" dur="1" fill="hold">
                                          <p:stCondLst>
                                            <p:cond delay="0"/>
                                          </p:stCondLst>
                                        </p:cTn>
                                        <p:tgtEl>
                                          <p:spTgt spid="98"/>
                                        </p:tgtEl>
                                        <p:attrNameLst>
                                          <p:attrName>style.visibility</p:attrName>
                                        </p:attrNameLst>
                                      </p:cBhvr>
                                      <p:to>
                                        <p:strVal val="visible"/>
                                      </p:to>
                                    </p:set>
                                    <p:animEffect transition="in" filter="fade">
                                      <p:cBhvr>
                                        <p:cTn id="47" dur="500"/>
                                        <p:tgtEl>
                                          <p:spTgt spid="98"/>
                                        </p:tgtEl>
                                      </p:cBhvr>
                                    </p:animEffect>
                                  </p:childTnLst>
                                </p:cTn>
                              </p:par>
                              <p:par>
                                <p:cTn id="48" presetID="10" presetClass="entr" presetSubtype="0" fill="hold" nodeType="withEffect">
                                  <p:stCondLst>
                                    <p:cond delay="0"/>
                                  </p:stCondLst>
                                  <p:childTnLst>
                                    <p:set>
                                      <p:cBhvr>
                                        <p:cTn id="49" dur="1" fill="hold">
                                          <p:stCondLst>
                                            <p:cond delay="0"/>
                                          </p:stCondLst>
                                        </p:cTn>
                                        <p:tgtEl>
                                          <p:spTgt spid="53"/>
                                        </p:tgtEl>
                                        <p:attrNameLst>
                                          <p:attrName>style.visibility</p:attrName>
                                        </p:attrNameLst>
                                      </p:cBhvr>
                                      <p:to>
                                        <p:strVal val="visible"/>
                                      </p:to>
                                    </p:set>
                                    <p:animEffect transition="in" filter="fade">
                                      <p:cBhvr>
                                        <p:cTn id="50" dur="500"/>
                                        <p:tgtEl>
                                          <p:spTgt spid="53"/>
                                        </p:tgtEl>
                                      </p:cBhvr>
                                    </p:animEffect>
                                  </p:childTnLst>
                                </p:cTn>
                              </p:par>
                              <p:par>
                                <p:cTn id="51" presetID="10" presetClass="entr" presetSubtype="0" fill="hold" nodeType="with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fade">
                                      <p:cBhvr>
                                        <p:cTn id="53" dur="500"/>
                                        <p:tgtEl>
                                          <p:spTgt spid="57"/>
                                        </p:tgtEl>
                                      </p:cBhvr>
                                    </p:animEffect>
                                  </p:childTnLst>
                                </p:cTn>
                              </p:par>
                            </p:childTnLst>
                          </p:cTn>
                        </p:par>
                      </p:childTnLst>
                    </p:cTn>
                  </p:par>
                  <p:par>
                    <p:cTn id="54" fill="hold">
                      <p:stCondLst>
                        <p:cond delay="indefinite"/>
                      </p:stCondLst>
                      <p:childTnLst>
                        <p:par>
                          <p:cTn id="55" fill="hold">
                            <p:stCondLst>
                              <p:cond delay="0"/>
                            </p:stCondLst>
                            <p:childTnLst>
                              <p:par>
                                <p:cTn id="56" presetID="10" presetClass="exit" presetSubtype="0" fill="hold" nodeType="clickEffect">
                                  <p:stCondLst>
                                    <p:cond delay="0"/>
                                  </p:stCondLst>
                                  <p:childTnLst>
                                    <p:animEffect transition="out" filter="fade">
                                      <p:cBhvr>
                                        <p:cTn id="57" dur="500"/>
                                        <p:tgtEl>
                                          <p:spTgt spid="98"/>
                                        </p:tgtEl>
                                      </p:cBhvr>
                                    </p:animEffect>
                                    <p:set>
                                      <p:cBhvr>
                                        <p:cTn id="58" dur="1" fill="hold">
                                          <p:stCondLst>
                                            <p:cond delay="499"/>
                                          </p:stCondLst>
                                        </p:cTn>
                                        <p:tgtEl>
                                          <p:spTgt spid="98"/>
                                        </p:tgtEl>
                                        <p:attrNameLst>
                                          <p:attrName>style.visibility</p:attrName>
                                        </p:attrNameLst>
                                      </p:cBhvr>
                                      <p:to>
                                        <p:strVal val="hidden"/>
                                      </p:to>
                                    </p:set>
                                  </p:childTnLst>
                                </p:cTn>
                              </p:par>
                              <p:par>
                                <p:cTn id="59" presetID="10" presetClass="exit" presetSubtype="0" fill="hold" nodeType="withEffect">
                                  <p:stCondLst>
                                    <p:cond delay="0"/>
                                  </p:stCondLst>
                                  <p:childTnLst>
                                    <p:animEffect transition="out" filter="fade">
                                      <p:cBhvr>
                                        <p:cTn id="60" dur="500"/>
                                        <p:tgtEl>
                                          <p:spTgt spid="53"/>
                                        </p:tgtEl>
                                      </p:cBhvr>
                                    </p:animEffect>
                                    <p:set>
                                      <p:cBhvr>
                                        <p:cTn id="61" dur="1" fill="hold">
                                          <p:stCondLst>
                                            <p:cond delay="499"/>
                                          </p:stCondLst>
                                        </p:cTn>
                                        <p:tgtEl>
                                          <p:spTgt spid="53"/>
                                        </p:tgtEl>
                                        <p:attrNameLst>
                                          <p:attrName>style.visibility</p:attrName>
                                        </p:attrNameLst>
                                      </p:cBhvr>
                                      <p:to>
                                        <p:strVal val="hidden"/>
                                      </p:to>
                                    </p:set>
                                  </p:childTnLst>
                                </p:cTn>
                              </p:par>
                              <p:par>
                                <p:cTn id="62" presetID="10" presetClass="exit" presetSubtype="0" fill="hold" nodeType="withEffect">
                                  <p:stCondLst>
                                    <p:cond delay="0"/>
                                  </p:stCondLst>
                                  <p:childTnLst>
                                    <p:animEffect transition="out" filter="fade">
                                      <p:cBhvr>
                                        <p:cTn id="63" dur="500"/>
                                        <p:tgtEl>
                                          <p:spTgt spid="57"/>
                                        </p:tgtEl>
                                      </p:cBhvr>
                                    </p:animEffect>
                                    <p:set>
                                      <p:cBhvr>
                                        <p:cTn id="64" dur="1" fill="hold">
                                          <p:stCondLst>
                                            <p:cond delay="499"/>
                                          </p:stCondLst>
                                        </p:cTn>
                                        <p:tgtEl>
                                          <p:spTgt spid="57"/>
                                        </p:tgtEl>
                                        <p:attrNameLst>
                                          <p:attrName>style.visibility</p:attrName>
                                        </p:attrNameLst>
                                      </p:cBhvr>
                                      <p:to>
                                        <p:strVal val="hidden"/>
                                      </p:to>
                                    </p:set>
                                  </p:childTnLst>
                                </p:cTn>
                              </p:par>
                            </p:childTnLst>
                          </p:cTn>
                        </p:par>
                        <p:par>
                          <p:cTn id="65" fill="hold">
                            <p:stCondLst>
                              <p:cond delay="500"/>
                            </p:stCondLst>
                            <p:childTnLst>
                              <p:par>
                                <p:cTn id="66" presetID="10" presetClass="entr" presetSubtype="0" fill="hold" grpId="0" nodeType="afterEffect">
                                  <p:stCondLst>
                                    <p:cond delay="0"/>
                                  </p:stCondLst>
                                  <p:childTnLst>
                                    <p:set>
                                      <p:cBhvr>
                                        <p:cTn id="67" dur="1" fill="hold">
                                          <p:stCondLst>
                                            <p:cond delay="0"/>
                                          </p:stCondLst>
                                        </p:cTn>
                                        <p:tgtEl>
                                          <p:spTgt spid="234"/>
                                        </p:tgtEl>
                                        <p:attrNameLst>
                                          <p:attrName>style.visibility</p:attrName>
                                        </p:attrNameLst>
                                      </p:cBhvr>
                                      <p:to>
                                        <p:strVal val="visible"/>
                                      </p:to>
                                    </p:set>
                                    <p:animEffect transition="in" filter="fade">
                                      <p:cBhvr>
                                        <p:cTn id="68" dur="500"/>
                                        <p:tgtEl>
                                          <p:spTgt spid="234"/>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36"/>
                                        </p:tgtEl>
                                        <p:attrNameLst>
                                          <p:attrName>style.visibility</p:attrName>
                                        </p:attrNameLst>
                                      </p:cBhvr>
                                      <p:to>
                                        <p:strVal val="visible"/>
                                      </p:to>
                                    </p:set>
                                    <p:animEffect transition="in" filter="fade">
                                      <p:cBhvr>
                                        <p:cTn id="71" dur="500"/>
                                        <p:tgtEl>
                                          <p:spTgt spid="236"/>
                                        </p:tgtEl>
                                      </p:cBhvr>
                                    </p:animEffect>
                                  </p:childTnLst>
                                </p:cTn>
                              </p:par>
                            </p:childTnLst>
                          </p:cTn>
                        </p:par>
                        <p:par>
                          <p:cTn id="72" fill="hold">
                            <p:stCondLst>
                              <p:cond delay="1000"/>
                            </p:stCondLst>
                            <p:childTnLst>
                              <p:par>
                                <p:cTn id="73" presetID="10" presetClass="entr" presetSubtype="0" fill="hold" nodeType="afterEffect">
                                  <p:stCondLst>
                                    <p:cond delay="0"/>
                                  </p:stCondLst>
                                  <p:childTnLst>
                                    <p:set>
                                      <p:cBhvr>
                                        <p:cTn id="74" dur="1" fill="hold">
                                          <p:stCondLst>
                                            <p:cond delay="0"/>
                                          </p:stCondLst>
                                        </p:cTn>
                                        <p:tgtEl>
                                          <p:spTgt spid="36"/>
                                        </p:tgtEl>
                                        <p:attrNameLst>
                                          <p:attrName>style.visibility</p:attrName>
                                        </p:attrNameLst>
                                      </p:cBhvr>
                                      <p:to>
                                        <p:strVal val="visible"/>
                                      </p:to>
                                    </p:set>
                                    <p:animEffect transition="in" filter="fade">
                                      <p:cBhvr>
                                        <p:cTn id="75" dur="500"/>
                                        <p:tgtEl>
                                          <p:spTgt spid="36"/>
                                        </p:tgtEl>
                                      </p:cBhvr>
                                    </p:animEffect>
                                  </p:childTnLst>
                                </p:cTn>
                              </p:par>
                              <p:par>
                                <p:cTn id="76" presetID="10" presetClass="entr" presetSubtype="0" fill="hold" nodeType="withEffect">
                                  <p:stCondLst>
                                    <p:cond delay="0"/>
                                  </p:stCondLst>
                                  <p:childTnLst>
                                    <p:set>
                                      <p:cBhvr>
                                        <p:cTn id="77" dur="1" fill="hold">
                                          <p:stCondLst>
                                            <p:cond delay="0"/>
                                          </p:stCondLst>
                                        </p:cTn>
                                        <p:tgtEl>
                                          <p:spTgt spid="76"/>
                                        </p:tgtEl>
                                        <p:attrNameLst>
                                          <p:attrName>style.visibility</p:attrName>
                                        </p:attrNameLst>
                                      </p:cBhvr>
                                      <p:to>
                                        <p:strVal val="visible"/>
                                      </p:to>
                                    </p:set>
                                    <p:animEffect transition="in" filter="fade">
                                      <p:cBhvr>
                                        <p:cTn id="78" dur="500"/>
                                        <p:tgtEl>
                                          <p:spTgt spid="76"/>
                                        </p:tgtEl>
                                      </p:cBhvr>
                                    </p:animEffect>
                                  </p:childTnLst>
                                </p:cTn>
                              </p:par>
                            </p:childTnLst>
                          </p:cTn>
                        </p:par>
                      </p:childTnLst>
                    </p:cTn>
                  </p:par>
                  <p:par>
                    <p:cTn id="79" fill="hold">
                      <p:stCondLst>
                        <p:cond delay="indefinite"/>
                      </p:stCondLst>
                      <p:childTnLst>
                        <p:par>
                          <p:cTn id="80" fill="hold">
                            <p:stCondLst>
                              <p:cond delay="0"/>
                            </p:stCondLst>
                            <p:childTnLst>
                              <p:par>
                                <p:cTn id="81" presetID="10" presetClass="exit" presetSubtype="0" fill="hold" nodeType="clickEffect">
                                  <p:stCondLst>
                                    <p:cond delay="0"/>
                                  </p:stCondLst>
                                  <p:childTnLst>
                                    <p:animEffect transition="out" filter="fade">
                                      <p:cBhvr>
                                        <p:cTn id="82" dur="500"/>
                                        <p:tgtEl>
                                          <p:spTgt spid="36"/>
                                        </p:tgtEl>
                                      </p:cBhvr>
                                    </p:animEffect>
                                    <p:set>
                                      <p:cBhvr>
                                        <p:cTn id="83" dur="1" fill="hold">
                                          <p:stCondLst>
                                            <p:cond delay="499"/>
                                          </p:stCondLst>
                                        </p:cTn>
                                        <p:tgtEl>
                                          <p:spTgt spid="36"/>
                                        </p:tgtEl>
                                        <p:attrNameLst>
                                          <p:attrName>style.visibility</p:attrName>
                                        </p:attrNameLst>
                                      </p:cBhvr>
                                      <p:to>
                                        <p:strVal val="hidden"/>
                                      </p:to>
                                    </p:set>
                                  </p:childTnLst>
                                </p:cTn>
                              </p:par>
                              <p:par>
                                <p:cTn id="84" presetID="10" presetClass="exit" presetSubtype="0" fill="hold" nodeType="withEffect">
                                  <p:stCondLst>
                                    <p:cond delay="0"/>
                                  </p:stCondLst>
                                  <p:childTnLst>
                                    <p:animEffect transition="out" filter="fade">
                                      <p:cBhvr>
                                        <p:cTn id="85" dur="500"/>
                                        <p:tgtEl>
                                          <p:spTgt spid="76"/>
                                        </p:tgtEl>
                                      </p:cBhvr>
                                    </p:animEffect>
                                    <p:set>
                                      <p:cBhvr>
                                        <p:cTn id="86" dur="1" fill="hold">
                                          <p:stCondLst>
                                            <p:cond delay="499"/>
                                          </p:stCondLst>
                                        </p:cTn>
                                        <p:tgtEl>
                                          <p:spTgt spid="76"/>
                                        </p:tgtEl>
                                        <p:attrNameLst>
                                          <p:attrName>style.visibility</p:attrName>
                                        </p:attrNameLst>
                                      </p:cBhvr>
                                      <p:to>
                                        <p:strVal val="hidden"/>
                                      </p:to>
                                    </p:set>
                                  </p:childTnLst>
                                </p:cTn>
                              </p:par>
                            </p:childTnLst>
                          </p:cTn>
                        </p:par>
                        <p:par>
                          <p:cTn id="87" fill="hold">
                            <p:stCondLst>
                              <p:cond delay="500"/>
                            </p:stCondLst>
                            <p:childTnLst>
                              <p:par>
                                <p:cTn id="88" presetID="10" presetClass="entr" presetSubtype="0" fill="hold" grpId="0" nodeType="afterEffect">
                                  <p:stCondLst>
                                    <p:cond delay="0"/>
                                  </p:stCondLst>
                                  <p:childTnLst>
                                    <p:set>
                                      <p:cBhvr>
                                        <p:cTn id="89" dur="1" fill="hold">
                                          <p:stCondLst>
                                            <p:cond delay="0"/>
                                          </p:stCondLst>
                                        </p:cTn>
                                        <p:tgtEl>
                                          <p:spTgt spid="235"/>
                                        </p:tgtEl>
                                        <p:attrNameLst>
                                          <p:attrName>style.visibility</p:attrName>
                                        </p:attrNameLst>
                                      </p:cBhvr>
                                      <p:to>
                                        <p:strVal val="visible"/>
                                      </p:to>
                                    </p:set>
                                    <p:animEffect transition="in" filter="fade">
                                      <p:cBhvr>
                                        <p:cTn id="90" dur="500"/>
                                        <p:tgtEl>
                                          <p:spTgt spid="235"/>
                                        </p:tgtEl>
                                      </p:cBhvr>
                                    </p:animEffect>
                                  </p:childTnLst>
                                </p:cTn>
                              </p:par>
                            </p:childTnLst>
                          </p:cTn>
                        </p:par>
                        <p:par>
                          <p:cTn id="91" fill="hold">
                            <p:stCondLst>
                              <p:cond delay="1000"/>
                            </p:stCondLst>
                            <p:childTnLst>
                              <p:par>
                                <p:cTn id="92" presetID="10" presetClass="entr" presetSubtype="0" fill="hold" nodeType="afterEffect">
                                  <p:stCondLst>
                                    <p:cond delay="0"/>
                                  </p:stCondLst>
                                  <p:childTnLst>
                                    <p:set>
                                      <p:cBhvr>
                                        <p:cTn id="93" dur="1" fill="hold">
                                          <p:stCondLst>
                                            <p:cond delay="0"/>
                                          </p:stCondLst>
                                        </p:cTn>
                                        <p:tgtEl>
                                          <p:spTgt spid="110"/>
                                        </p:tgtEl>
                                        <p:attrNameLst>
                                          <p:attrName>style.visibility</p:attrName>
                                        </p:attrNameLst>
                                      </p:cBhvr>
                                      <p:to>
                                        <p:strVal val="visible"/>
                                      </p:to>
                                    </p:set>
                                    <p:animEffect transition="in" filter="fade">
                                      <p:cBhvr>
                                        <p:cTn id="94" dur="500"/>
                                        <p:tgtEl>
                                          <p:spTgt spid="110"/>
                                        </p:tgtEl>
                                      </p:cBhvr>
                                    </p:animEffect>
                                  </p:childTnLst>
                                </p:cTn>
                              </p:par>
                              <p:par>
                                <p:cTn id="95" presetID="10" presetClass="entr" presetSubtype="0" fill="hold" nodeType="withEffect">
                                  <p:stCondLst>
                                    <p:cond delay="0"/>
                                  </p:stCondLst>
                                  <p:childTnLst>
                                    <p:set>
                                      <p:cBhvr>
                                        <p:cTn id="96" dur="1" fill="hold">
                                          <p:stCondLst>
                                            <p:cond delay="0"/>
                                          </p:stCondLst>
                                        </p:cTn>
                                        <p:tgtEl>
                                          <p:spTgt spid="41"/>
                                        </p:tgtEl>
                                        <p:attrNameLst>
                                          <p:attrName>style.visibility</p:attrName>
                                        </p:attrNameLst>
                                      </p:cBhvr>
                                      <p:to>
                                        <p:strVal val="visible"/>
                                      </p:to>
                                    </p:set>
                                    <p:animEffect transition="in" filter="fade">
                                      <p:cBhvr>
                                        <p:cTn id="97" dur="500"/>
                                        <p:tgtEl>
                                          <p:spTgt spid="41"/>
                                        </p:tgtEl>
                                      </p:cBhvr>
                                    </p:animEffect>
                                  </p:childTnLst>
                                </p:cTn>
                              </p:par>
                            </p:childTnLst>
                          </p:cTn>
                        </p:par>
                      </p:childTnLst>
                    </p:cTn>
                  </p:par>
                  <p:par>
                    <p:cTn id="98" fill="hold">
                      <p:stCondLst>
                        <p:cond delay="indefinite"/>
                      </p:stCondLst>
                      <p:childTnLst>
                        <p:par>
                          <p:cTn id="99" fill="hold">
                            <p:stCondLst>
                              <p:cond delay="0"/>
                            </p:stCondLst>
                            <p:childTnLst>
                              <p:par>
                                <p:cTn id="100" presetID="10" presetClass="exit" presetSubtype="0" fill="hold" nodeType="clickEffect">
                                  <p:stCondLst>
                                    <p:cond delay="0"/>
                                  </p:stCondLst>
                                  <p:childTnLst>
                                    <p:animEffect transition="out" filter="fade">
                                      <p:cBhvr>
                                        <p:cTn id="101" dur="500"/>
                                        <p:tgtEl>
                                          <p:spTgt spid="41"/>
                                        </p:tgtEl>
                                      </p:cBhvr>
                                    </p:animEffect>
                                    <p:set>
                                      <p:cBhvr>
                                        <p:cTn id="102" dur="1" fill="hold">
                                          <p:stCondLst>
                                            <p:cond delay="499"/>
                                          </p:stCondLst>
                                        </p:cTn>
                                        <p:tgtEl>
                                          <p:spTgt spid="41"/>
                                        </p:tgtEl>
                                        <p:attrNameLst>
                                          <p:attrName>style.visibility</p:attrName>
                                        </p:attrNameLst>
                                      </p:cBhvr>
                                      <p:to>
                                        <p:strVal val="hidden"/>
                                      </p:to>
                                    </p:set>
                                  </p:childTnLst>
                                </p:cTn>
                              </p:par>
                              <p:par>
                                <p:cTn id="103" presetID="10" presetClass="exit" presetSubtype="0" fill="hold" nodeType="withEffect">
                                  <p:stCondLst>
                                    <p:cond delay="0"/>
                                  </p:stCondLst>
                                  <p:childTnLst>
                                    <p:animEffect transition="out" filter="fade">
                                      <p:cBhvr>
                                        <p:cTn id="104" dur="500"/>
                                        <p:tgtEl>
                                          <p:spTgt spid="110"/>
                                        </p:tgtEl>
                                      </p:cBhvr>
                                    </p:animEffect>
                                    <p:set>
                                      <p:cBhvr>
                                        <p:cTn id="105" dur="1" fill="hold">
                                          <p:stCondLst>
                                            <p:cond delay="499"/>
                                          </p:stCondLst>
                                        </p:cTn>
                                        <p:tgtEl>
                                          <p:spTgt spid="1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218" grpId="0" animBg="1"/>
      <p:bldP spid="219" grpId="0" animBg="1"/>
      <p:bldP spid="220" grpId="0" animBg="1"/>
      <p:bldP spid="221" grpId="0" animBg="1"/>
      <p:bldP spid="226" grpId="0"/>
      <p:bldP spid="228" grpId="0" animBg="1"/>
      <p:bldP spid="229" grpId="0" animBg="1"/>
      <p:bldP spid="231" grpId="0"/>
      <p:bldP spid="234" grpId="0" animBg="1"/>
      <p:bldP spid="235" grpId="0" animBg="1"/>
      <p:bldP spid="236" grpId="0"/>
    </p:bldLst>
  </p:timing>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Browser Analysis</a:t>
            </a:r>
          </a:p>
        </p:txBody>
      </p:sp>
      <p:sp>
        <p:nvSpPr>
          <p:cNvPr id="3" name="Content Placeholder 2"/>
          <p:cNvSpPr>
            <a:spLocks noGrp="1"/>
          </p:cNvSpPr>
          <p:nvPr>
            <p:ph idx="1"/>
          </p:nvPr>
        </p:nvSpPr>
        <p:spPr>
          <a:xfrm>
            <a:off x="152400" y="1143000"/>
            <a:ext cx="8991600" cy="5257800"/>
          </a:xfrm>
        </p:spPr>
        <p:txBody>
          <a:bodyPr>
            <a:normAutofit/>
          </a:bodyPr>
          <a:lstStyle/>
          <a:p>
            <a:pPr lvl="0"/>
            <a:r>
              <a:rPr lang="en-US" sz="2800" dirty="0">
                <a:solidFill>
                  <a:schemeClr val="tx2"/>
                </a:solidFill>
              </a:rPr>
              <a:t>To satisfy user experience, the browser must provide:</a:t>
            </a:r>
          </a:p>
          <a:p>
            <a:pPr lvl="1"/>
            <a:r>
              <a:rPr lang="en-US" sz="2400" dirty="0">
                <a:solidFill>
                  <a:srgbClr val="595959"/>
                </a:solidFill>
              </a:rPr>
              <a:t>Fast </a:t>
            </a:r>
            <a:r>
              <a:rPr lang="en-US" sz="2400" dirty="0">
                <a:solidFill>
                  <a:srgbClr val="0000FF"/>
                </a:solidFill>
              </a:rPr>
              <a:t>loading </a:t>
            </a:r>
            <a:r>
              <a:rPr lang="en-US" sz="2400" dirty="0"/>
              <a:t>of webpages</a:t>
            </a:r>
          </a:p>
          <a:p>
            <a:pPr lvl="1"/>
            <a:r>
              <a:rPr lang="en-US" sz="2400" dirty="0">
                <a:solidFill>
                  <a:srgbClr val="595959"/>
                </a:solidFill>
              </a:rPr>
              <a:t>Smooth </a:t>
            </a:r>
            <a:r>
              <a:rPr lang="en-US" sz="2400" dirty="0">
                <a:solidFill>
                  <a:srgbClr val="0000FF"/>
                </a:solidFill>
              </a:rPr>
              <a:t>scrolling</a:t>
            </a:r>
            <a:r>
              <a:rPr lang="en-US" sz="2400" dirty="0">
                <a:solidFill>
                  <a:srgbClr val="595959"/>
                </a:solidFill>
              </a:rPr>
              <a:t> of webpages</a:t>
            </a:r>
          </a:p>
          <a:p>
            <a:pPr lvl="1"/>
            <a:r>
              <a:rPr lang="en-US" sz="2400" dirty="0">
                <a:solidFill>
                  <a:srgbClr val="595959"/>
                </a:solidFill>
              </a:rPr>
              <a:t>Quick </a:t>
            </a:r>
            <a:r>
              <a:rPr lang="en-US" sz="2400" dirty="0">
                <a:solidFill>
                  <a:srgbClr val="0000FF"/>
                </a:solidFill>
              </a:rPr>
              <a:t>switching</a:t>
            </a:r>
            <a:r>
              <a:rPr lang="en-US" sz="2400" dirty="0">
                <a:solidFill>
                  <a:srgbClr val="595959"/>
                </a:solidFill>
              </a:rPr>
              <a:t> between browser tabs</a:t>
            </a:r>
            <a:endParaRPr lang="en-US" sz="2400" dirty="0">
              <a:solidFill>
                <a:srgbClr val="0000FF"/>
              </a:solidFill>
            </a:endParaRPr>
          </a:p>
          <a:p>
            <a:pPr lvl="1"/>
            <a:endParaRPr lang="en-US" sz="2400" dirty="0">
              <a:solidFill>
                <a:srgbClr val="595959"/>
              </a:solidFill>
            </a:endParaRPr>
          </a:p>
          <a:p>
            <a:pPr lvl="0"/>
            <a:r>
              <a:rPr lang="en-US" sz="2800" dirty="0">
                <a:solidFill>
                  <a:schemeClr val="tx2"/>
                </a:solidFill>
              </a:rPr>
              <a:t>We focus on two important user interactions:</a:t>
            </a:r>
            <a:br>
              <a:rPr lang="en-US" sz="2800" dirty="0">
                <a:solidFill>
                  <a:schemeClr val="tx2"/>
                </a:solidFill>
              </a:rPr>
            </a:br>
            <a:r>
              <a:rPr lang="en-US" sz="2800" dirty="0">
                <a:solidFill>
                  <a:schemeClr val="tx2"/>
                </a:solidFill>
              </a:rPr>
              <a:t> 1)  </a:t>
            </a:r>
            <a:r>
              <a:rPr lang="en-US" sz="2800" dirty="0">
                <a:solidFill>
                  <a:srgbClr val="0000FF"/>
                </a:solidFill>
              </a:rPr>
              <a:t>Page Scrolling </a:t>
            </a:r>
            <a:br>
              <a:rPr lang="en-US" sz="2800" dirty="0">
                <a:solidFill>
                  <a:srgbClr val="0000FF"/>
                </a:solidFill>
              </a:rPr>
            </a:br>
            <a:r>
              <a:rPr lang="en-US" sz="2800" dirty="0">
                <a:solidFill>
                  <a:srgbClr val="0000FF"/>
                </a:solidFill>
              </a:rPr>
              <a:t> </a:t>
            </a:r>
            <a:r>
              <a:rPr lang="en-US" sz="2800" dirty="0">
                <a:solidFill>
                  <a:schemeClr val="tx2"/>
                </a:solidFill>
              </a:rPr>
              <a:t>2)   </a:t>
            </a:r>
            <a:r>
              <a:rPr lang="en-US" sz="2800" dirty="0">
                <a:solidFill>
                  <a:srgbClr val="0000FF"/>
                </a:solidFill>
              </a:rPr>
              <a:t>Tab Switching</a:t>
            </a:r>
          </a:p>
          <a:p>
            <a:pPr lvl="1"/>
            <a:r>
              <a:rPr lang="en-US" sz="2400" dirty="0">
                <a:solidFill>
                  <a:srgbClr val="595959"/>
                </a:solidFill>
              </a:rPr>
              <a:t>Both include </a:t>
            </a:r>
            <a:r>
              <a:rPr lang="en-US" sz="2400" u="sng" dirty="0">
                <a:solidFill>
                  <a:srgbClr val="595959"/>
                </a:solidFill>
              </a:rPr>
              <a:t>page loading</a:t>
            </a:r>
          </a:p>
          <a:p>
            <a:pPr lvl="1"/>
            <a:endParaRPr lang="en-US" sz="1600" dirty="0">
              <a:solidFill>
                <a:srgbClr val="595959"/>
              </a:solidFill>
            </a:endParaRPr>
          </a:p>
          <a:p>
            <a:pPr lvl="1"/>
            <a:endParaRPr lang="en-US" sz="16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 sz="2400" dirty="0">
              <a:solidFill>
                <a:srgbClr val="595959"/>
              </a:solidFill>
            </a:endParaRPr>
          </a:p>
          <a:p>
            <a:pPr marL="0" indent="0">
              <a:buNone/>
            </a:pPr>
            <a:endParaRPr lang="en-US" sz="2800" dirty="0">
              <a:solidFill>
                <a:schemeClr val="tx2"/>
              </a:solidFill>
            </a:endParaRPr>
          </a:p>
          <a:p>
            <a:pPr lvl="1"/>
            <a:endParaRPr lang="en-US" sz="2400" dirty="0"/>
          </a:p>
          <a:p>
            <a:pPr lvl="1"/>
            <a:endParaRPr lang="en-US" sz="2400" dirty="0"/>
          </a:p>
          <a:p>
            <a:pPr lvl="1"/>
            <a:endParaRPr lang="en-US" sz="24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16</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Tree>
    <p:extLst>
      <p:ext uri="{BB962C8B-B14F-4D97-AF65-F5344CB8AC3E}">
        <p14:creationId xmlns:p14="http://schemas.microsoft.com/office/powerpoint/2010/main" val="34485546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fade">
                                      <p:cBhvr>
                                        <p:cTn id="10" dur="500"/>
                                        <p:tgtEl>
                                          <p:spTgt spid="3">
                                            <p:txEl>
                                              <p:pRg st="1" end="1"/>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fade">
                                      <p:cBhvr>
                                        <p:cTn id="13" dur="500"/>
                                        <p:tgtEl>
                                          <p:spTgt spid="3">
                                            <p:txEl>
                                              <p:pRg st="2" end="2"/>
                                            </p:txEl>
                                          </p:spTgt>
                                        </p:tgtEl>
                                      </p:cBhvr>
                                    </p:animEffect>
                                  </p:childTnLst>
                                </p:cTn>
                              </p:par>
                              <p:par>
                                <p:cTn id="14" presetID="10" presetClass="entr" presetSubtype="0" fill="hold" nodeType="withEffect">
                                  <p:stCondLst>
                                    <p:cond delay="0"/>
                                  </p:stCondLst>
                                  <p:childTnLst>
                                    <p:set>
                                      <p:cBhvr>
                                        <p:cTn id="15" dur="1" fill="hold">
                                          <p:stCondLst>
                                            <p:cond delay="0"/>
                                          </p:stCondLst>
                                        </p:cTn>
                                        <p:tgtEl>
                                          <p:spTgt spid="3">
                                            <p:txEl>
                                              <p:pRg st="3" end="3"/>
                                            </p:txEl>
                                          </p:spTgt>
                                        </p:tgtEl>
                                        <p:attrNameLst>
                                          <p:attrName>style.visibility</p:attrName>
                                        </p:attrNameLst>
                                      </p:cBhvr>
                                      <p:to>
                                        <p:strVal val="visible"/>
                                      </p:to>
                                    </p:set>
                                    <p:animEffect transition="in" filter="fade">
                                      <p:cBhvr>
                                        <p:cTn id="16" dur="500"/>
                                        <p:tgtEl>
                                          <p:spTgt spid="3">
                                            <p:txEl>
                                              <p:pRg st="3" end="3"/>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animEffect transition="in" filter="fade">
                                      <p:cBhvr>
                                        <p:cTn id="21" dur="500"/>
                                        <p:tgtEl>
                                          <p:spTgt spid="3">
                                            <p:txEl>
                                              <p:pRg st="5" end="5"/>
                                            </p:txEl>
                                          </p:spTgt>
                                        </p:tgtEl>
                                      </p:cBhvr>
                                    </p:animEffect>
                                  </p:childTnLst>
                                </p:cTn>
                              </p:par>
                              <p:par>
                                <p:cTn id="22" presetID="10" presetClass="entr" presetSubtype="0" fill="hold" nodeType="withEffect">
                                  <p:stCondLst>
                                    <p:cond delay="0"/>
                                  </p:stCondLst>
                                  <p:childTnLst>
                                    <p:set>
                                      <p:cBhvr>
                                        <p:cTn id="23" dur="1" fill="hold">
                                          <p:stCondLst>
                                            <p:cond delay="0"/>
                                          </p:stCondLst>
                                        </p:cTn>
                                        <p:tgtEl>
                                          <p:spTgt spid="3">
                                            <p:txEl>
                                              <p:pRg st="6" end="6"/>
                                            </p:txEl>
                                          </p:spTgt>
                                        </p:tgtEl>
                                        <p:attrNameLst>
                                          <p:attrName>style.visibility</p:attrName>
                                        </p:attrNameLst>
                                      </p:cBhvr>
                                      <p:to>
                                        <p:strVal val="visible"/>
                                      </p:to>
                                    </p:set>
                                    <p:animEffect transition="in" filter="fade">
                                      <p:cBhvr>
                                        <p:cTn id="24"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dirty="0"/>
          </a:p>
        </p:txBody>
      </p:sp>
      <p:sp>
        <p:nvSpPr>
          <p:cNvPr id="3" name="Content Placeholder 2"/>
          <p:cNvSpPr>
            <a:spLocks noGrp="1"/>
          </p:cNvSpPr>
          <p:nvPr>
            <p:ph idx="1"/>
          </p:nvPr>
        </p:nvSpPr>
        <p:spPr>
          <a:xfrm>
            <a:off x="152400" y="990600"/>
            <a:ext cx="8991600" cy="5715000"/>
          </a:xfrm>
        </p:spPr>
        <p:txBody>
          <a:bodyPr>
            <a:normAutofit/>
          </a:bodyPr>
          <a:lstStyle/>
          <a:p>
            <a:pPr algn="ctr"/>
            <a:endParaRPr lang="en-US" sz="2800" dirty="0">
              <a:solidFill>
                <a:schemeClr val="tx2"/>
              </a:solidFill>
            </a:endParaRPr>
          </a:p>
          <a:p>
            <a:pPr algn="ctr"/>
            <a:endParaRPr lang="en-US" sz="2800" dirty="0">
              <a:solidFill>
                <a:schemeClr val="tx2"/>
              </a:solidFill>
            </a:endParaRPr>
          </a:p>
          <a:p>
            <a:pPr algn="ctr"/>
            <a:endParaRPr lang="en-US" sz="2800" dirty="0">
              <a:solidFill>
                <a:schemeClr val="tx2"/>
              </a:solidFill>
            </a:endParaRPr>
          </a:p>
          <a:p>
            <a:pPr marL="0" indent="0" algn="ctr">
              <a:buNone/>
            </a:pPr>
            <a:r>
              <a:rPr lang="en-US" sz="4400" dirty="0">
                <a:solidFill>
                  <a:schemeClr val="tx2"/>
                </a:solidFill>
              </a:rPr>
              <a:t>Scrolling</a:t>
            </a:r>
          </a:p>
          <a:p>
            <a:pPr lvl="1"/>
            <a:endParaRPr lang="en-US" sz="20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17</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Tree>
    <p:extLst>
      <p:ext uri="{BB962C8B-B14F-4D97-AF65-F5344CB8AC3E}">
        <p14:creationId xmlns:p14="http://schemas.microsoft.com/office/powerpoint/2010/main" val="877740485"/>
      </p:ext>
    </p:extLst>
  </p:cSld>
  <p:clrMapOvr>
    <a:masterClrMapping/>
  </p:clrMapOvr>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0"/>
            <a:ext cx="9906000" cy="914400"/>
          </a:xfrm>
        </p:spPr>
        <p:txBody>
          <a:bodyPr/>
          <a:lstStyle/>
          <a:p>
            <a:r>
              <a:rPr lang="en-US" sz="4000" dirty="0"/>
              <a:t>What Does Happen During Scrolling?</a:t>
            </a:r>
          </a:p>
        </p:txBody>
      </p:sp>
      <p:sp>
        <p:nvSpPr>
          <p:cNvPr id="3" name="Content Placeholder 2"/>
          <p:cNvSpPr>
            <a:spLocks noGrp="1"/>
          </p:cNvSpPr>
          <p:nvPr>
            <p:ph idx="1"/>
          </p:nvPr>
        </p:nvSpPr>
        <p:spPr>
          <a:xfrm>
            <a:off x="76200" y="1143000"/>
            <a:ext cx="8991600" cy="5257800"/>
          </a:xfrm>
        </p:spPr>
        <p:txBody>
          <a:bodyPr>
            <a:normAutofit/>
          </a:bodyPr>
          <a:lstStyle/>
          <a:p>
            <a:pPr lvl="1"/>
            <a:endParaRPr lang="en-US" sz="16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 sz="2400" dirty="0">
              <a:solidFill>
                <a:srgbClr val="595959"/>
              </a:solidFill>
            </a:endParaRPr>
          </a:p>
          <a:p>
            <a:pPr marL="0" indent="0">
              <a:buNone/>
            </a:pPr>
            <a:endParaRPr lang="en-US" sz="2800" dirty="0">
              <a:solidFill>
                <a:schemeClr val="tx2"/>
              </a:solidFill>
            </a:endParaRPr>
          </a:p>
          <a:p>
            <a:pPr lvl="1"/>
            <a:endParaRPr lang="en-US" sz="2400" dirty="0"/>
          </a:p>
          <a:p>
            <a:pPr lvl="1"/>
            <a:endParaRPr lang="en-US" sz="2400" dirty="0"/>
          </a:p>
          <a:p>
            <a:pPr lvl="1"/>
            <a:endParaRPr lang="en-US" sz="24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18</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pic>
        <p:nvPicPr>
          <p:cNvPr id="5" name="Picture 4"/>
          <p:cNvPicPr>
            <a:picLocks noChangeAspect="1"/>
          </p:cNvPicPr>
          <p:nvPr/>
        </p:nvPicPr>
        <p:blipFill>
          <a:blip r:embed="rId4"/>
          <a:stretch>
            <a:fillRect/>
          </a:stretch>
        </p:blipFill>
        <p:spPr>
          <a:xfrm>
            <a:off x="46977" y="1447800"/>
            <a:ext cx="867423" cy="806703"/>
          </a:xfrm>
          <a:prstGeom prst="rect">
            <a:avLst/>
          </a:prstGeom>
        </p:spPr>
      </p:pic>
      <p:sp>
        <p:nvSpPr>
          <p:cNvPr id="21" name="Rounded Rectangle 20"/>
          <p:cNvSpPr/>
          <p:nvPr/>
        </p:nvSpPr>
        <p:spPr>
          <a:xfrm>
            <a:off x="304800" y="2667000"/>
            <a:ext cx="1066800" cy="63861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HTML</a:t>
            </a:r>
          </a:p>
        </p:txBody>
      </p:sp>
      <p:cxnSp>
        <p:nvCxnSpPr>
          <p:cNvPr id="23" name="Elbow Connector 22"/>
          <p:cNvCxnSpPr>
            <a:stCxn id="5" idx="2"/>
            <a:endCxn id="21" idx="1"/>
          </p:cNvCxnSpPr>
          <p:nvPr/>
        </p:nvCxnSpPr>
        <p:spPr>
          <a:xfrm rot="5400000">
            <a:off x="26844" y="2532460"/>
            <a:ext cx="731802" cy="175889"/>
          </a:xfrm>
          <a:prstGeom prst="bentConnector4">
            <a:avLst>
              <a:gd name="adj1" fmla="val 28184"/>
              <a:gd name="adj2" fmla="val 229968"/>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24" name="Rounded Rectangle 23"/>
          <p:cNvSpPr/>
          <p:nvPr/>
        </p:nvSpPr>
        <p:spPr>
          <a:xfrm>
            <a:off x="304800" y="3886200"/>
            <a:ext cx="1066800" cy="63861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CSS</a:t>
            </a:r>
            <a:endParaRPr kumimoji="0" lang="en-US" sz="1700" b="1" i="0" u="none" strike="noStrike" kern="1200" cap="none" spc="0" normalizeH="0" baseline="0" noProof="0" dirty="0">
              <a:ln>
                <a:noFill/>
              </a:ln>
              <a:solidFill>
                <a:prstClr val="white"/>
              </a:solidFill>
              <a:effectLst/>
              <a:uLnTx/>
              <a:uFillTx/>
              <a:latin typeface="Gill Sans MT"/>
              <a:ea typeface="+mn-ea"/>
              <a:cs typeface="+mn-cs"/>
            </a:endParaRPr>
          </a:p>
        </p:txBody>
      </p:sp>
      <p:cxnSp>
        <p:nvCxnSpPr>
          <p:cNvPr id="25" name="Elbow Connector 24"/>
          <p:cNvCxnSpPr>
            <a:stCxn id="5" idx="2"/>
            <a:endCxn id="24" idx="1"/>
          </p:cNvCxnSpPr>
          <p:nvPr/>
        </p:nvCxnSpPr>
        <p:spPr>
          <a:xfrm rot="5400000">
            <a:off x="-582756" y="3142060"/>
            <a:ext cx="1951002" cy="175889"/>
          </a:xfrm>
          <a:prstGeom prst="bentConnector4">
            <a:avLst>
              <a:gd name="adj1" fmla="val 10418"/>
              <a:gd name="adj2" fmla="val 229968"/>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37" name="Rounded Rectangle 36"/>
          <p:cNvSpPr/>
          <p:nvPr/>
        </p:nvSpPr>
        <p:spPr>
          <a:xfrm>
            <a:off x="1600200" y="2667000"/>
            <a:ext cx="1066800" cy="63861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HTML Parser</a:t>
            </a:r>
          </a:p>
        </p:txBody>
      </p:sp>
      <p:cxnSp>
        <p:nvCxnSpPr>
          <p:cNvPr id="39" name="Straight Arrow Connector 38"/>
          <p:cNvCxnSpPr>
            <a:stCxn id="21" idx="3"/>
            <a:endCxn id="37" idx="1"/>
          </p:cNvCxnSpPr>
          <p:nvPr/>
        </p:nvCxnSpPr>
        <p:spPr>
          <a:xfrm>
            <a:off x="1371600" y="2986305"/>
            <a:ext cx="228600" cy="0"/>
          </a:xfrm>
          <a:prstGeom prst="straightConnector1">
            <a:avLst/>
          </a:prstGeom>
          <a:ln w="38100" cmpd="sng">
            <a:solidFill>
              <a:srgbClr val="000000"/>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46" name="Rounded Rectangle 45"/>
          <p:cNvSpPr/>
          <p:nvPr/>
        </p:nvSpPr>
        <p:spPr>
          <a:xfrm>
            <a:off x="1600200" y="3886200"/>
            <a:ext cx="1066800" cy="63861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CSS Parser</a:t>
            </a:r>
          </a:p>
        </p:txBody>
      </p:sp>
      <p:cxnSp>
        <p:nvCxnSpPr>
          <p:cNvPr id="47" name="Straight Arrow Connector 46"/>
          <p:cNvCxnSpPr>
            <a:stCxn id="24" idx="3"/>
            <a:endCxn id="46" idx="1"/>
          </p:cNvCxnSpPr>
          <p:nvPr/>
        </p:nvCxnSpPr>
        <p:spPr>
          <a:xfrm>
            <a:off x="1371600" y="4205505"/>
            <a:ext cx="228600" cy="0"/>
          </a:xfrm>
          <a:prstGeom prst="straightConnector1">
            <a:avLst/>
          </a:prstGeom>
          <a:ln w="38100" cmpd="sng">
            <a:solidFill>
              <a:srgbClr val="000000"/>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50" name="Rounded Rectangle 49"/>
          <p:cNvSpPr/>
          <p:nvPr/>
        </p:nvSpPr>
        <p:spPr>
          <a:xfrm>
            <a:off x="2971800" y="3276600"/>
            <a:ext cx="11430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Render Tree</a:t>
            </a:r>
          </a:p>
        </p:txBody>
      </p:sp>
      <p:sp>
        <p:nvSpPr>
          <p:cNvPr id="51" name="Rounded Rectangle 50"/>
          <p:cNvSpPr/>
          <p:nvPr/>
        </p:nvSpPr>
        <p:spPr>
          <a:xfrm>
            <a:off x="4343400" y="3276600"/>
            <a:ext cx="10668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Layout</a:t>
            </a:r>
          </a:p>
        </p:txBody>
      </p:sp>
      <p:cxnSp>
        <p:nvCxnSpPr>
          <p:cNvPr id="52" name="Straight Arrow Connector 51"/>
          <p:cNvCxnSpPr>
            <a:stCxn id="50" idx="3"/>
            <a:endCxn id="51" idx="1"/>
          </p:cNvCxnSpPr>
          <p:nvPr/>
        </p:nvCxnSpPr>
        <p:spPr>
          <a:xfrm>
            <a:off x="4114800" y="3619500"/>
            <a:ext cx="228600" cy="0"/>
          </a:xfrm>
          <a:prstGeom prst="straightConnector1">
            <a:avLst/>
          </a:prstGeom>
          <a:ln w="38100" cmpd="sng">
            <a:solidFill>
              <a:srgbClr val="000000"/>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55" name="Rounded Rectangle 54"/>
          <p:cNvSpPr/>
          <p:nvPr/>
        </p:nvSpPr>
        <p:spPr>
          <a:xfrm>
            <a:off x="5715000" y="3276600"/>
            <a:ext cx="14478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prstClr val="white"/>
                </a:solidFill>
                <a:effectLst/>
                <a:uLnTx/>
                <a:uFillTx/>
                <a:latin typeface="Gill Sans MT"/>
                <a:ea typeface="+mn-ea"/>
                <a:cs typeface="+mn-cs"/>
              </a:rPr>
              <a:t>Rasteriza-tion</a:t>
            </a:r>
            <a:endParaRPr kumimoji="0" lang="en-US" sz="2000" b="1" i="0" u="none" strike="noStrike" kern="1200" cap="none" spc="0" normalizeH="0" baseline="0" noProof="0" dirty="0">
              <a:ln>
                <a:noFill/>
              </a:ln>
              <a:solidFill>
                <a:prstClr val="white"/>
              </a:solidFill>
              <a:effectLst/>
              <a:uLnTx/>
              <a:uFillTx/>
              <a:latin typeface="Gill Sans MT"/>
              <a:ea typeface="+mn-ea"/>
              <a:cs typeface="+mn-cs"/>
            </a:endParaRPr>
          </a:p>
        </p:txBody>
      </p:sp>
      <p:cxnSp>
        <p:nvCxnSpPr>
          <p:cNvPr id="56" name="Straight Arrow Connector 55"/>
          <p:cNvCxnSpPr>
            <a:stCxn id="51" idx="3"/>
            <a:endCxn id="55" idx="1"/>
          </p:cNvCxnSpPr>
          <p:nvPr/>
        </p:nvCxnSpPr>
        <p:spPr>
          <a:xfrm>
            <a:off x="5410200" y="3619500"/>
            <a:ext cx="304800" cy="0"/>
          </a:xfrm>
          <a:prstGeom prst="straightConnector1">
            <a:avLst/>
          </a:prstGeom>
          <a:ln w="38100" cmpd="sng">
            <a:solidFill>
              <a:srgbClr val="000000"/>
            </a:solidFill>
            <a:headEnd type="none" w="med" len="med"/>
            <a:tailEnd type="arrow"/>
          </a:ln>
        </p:spPr>
        <p:style>
          <a:lnRef idx="1">
            <a:schemeClr val="accent1"/>
          </a:lnRef>
          <a:fillRef idx="0">
            <a:schemeClr val="accent1"/>
          </a:fillRef>
          <a:effectRef idx="0">
            <a:schemeClr val="accent1"/>
          </a:effectRef>
          <a:fontRef idx="minor">
            <a:schemeClr val="tx1"/>
          </a:fontRef>
        </p:style>
      </p:cxnSp>
      <p:cxnSp>
        <p:nvCxnSpPr>
          <p:cNvPr id="84" name="Elbow Connector 83"/>
          <p:cNvCxnSpPr>
            <a:stCxn id="37" idx="3"/>
            <a:endCxn id="50" idx="1"/>
          </p:cNvCxnSpPr>
          <p:nvPr/>
        </p:nvCxnSpPr>
        <p:spPr>
          <a:xfrm>
            <a:off x="2667000" y="2986305"/>
            <a:ext cx="304800" cy="633195"/>
          </a:xfrm>
          <a:prstGeom prst="bentConnector3">
            <a:avLst>
              <a:gd name="adj1" fmla="val 25490"/>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cxnSp>
        <p:nvCxnSpPr>
          <p:cNvPr id="87" name="Elbow Connector 86"/>
          <p:cNvCxnSpPr>
            <a:stCxn id="46" idx="3"/>
            <a:endCxn id="50" idx="1"/>
          </p:cNvCxnSpPr>
          <p:nvPr/>
        </p:nvCxnSpPr>
        <p:spPr>
          <a:xfrm flipV="1">
            <a:off x="2667000" y="3619500"/>
            <a:ext cx="304800" cy="586005"/>
          </a:xfrm>
          <a:prstGeom prst="bentConnector3">
            <a:avLst>
              <a:gd name="adj1" fmla="val 25490"/>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125" name="Rounded Rectangle 124"/>
          <p:cNvSpPr/>
          <p:nvPr/>
        </p:nvSpPr>
        <p:spPr>
          <a:xfrm>
            <a:off x="7543800" y="3276600"/>
            <a:ext cx="15240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prstClr val="white"/>
                </a:solidFill>
                <a:effectLst/>
                <a:uLnTx/>
                <a:uFillTx/>
                <a:latin typeface="Gill Sans MT"/>
                <a:ea typeface="+mn-ea"/>
                <a:cs typeface="+mn-cs"/>
              </a:rPr>
              <a:t>Composi-itng</a:t>
            </a:r>
            <a:endParaRPr kumimoji="0" lang="en-US" sz="2000" b="1" i="0" u="none" strike="noStrike" kern="1200" cap="none" spc="0" normalizeH="0" baseline="0" noProof="0" dirty="0">
              <a:ln>
                <a:noFill/>
              </a:ln>
              <a:solidFill>
                <a:prstClr val="white"/>
              </a:solidFill>
              <a:effectLst/>
              <a:uLnTx/>
              <a:uFillTx/>
              <a:latin typeface="Gill Sans MT"/>
              <a:ea typeface="+mn-ea"/>
              <a:cs typeface="+mn-cs"/>
            </a:endParaRPr>
          </a:p>
        </p:txBody>
      </p:sp>
      <p:cxnSp>
        <p:nvCxnSpPr>
          <p:cNvPr id="126" name="Straight Arrow Connector 125"/>
          <p:cNvCxnSpPr>
            <a:stCxn id="55" idx="3"/>
            <a:endCxn id="125" idx="1"/>
          </p:cNvCxnSpPr>
          <p:nvPr/>
        </p:nvCxnSpPr>
        <p:spPr>
          <a:xfrm>
            <a:off x="7162800" y="3619500"/>
            <a:ext cx="381000" cy="0"/>
          </a:xfrm>
          <a:prstGeom prst="straightConnector1">
            <a:avLst/>
          </a:prstGeom>
          <a:ln w="38100" cmpd="sng">
            <a:solidFill>
              <a:srgbClr val="000000"/>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89" name="Rectangle 88"/>
          <p:cNvSpPr/>
          <p:nvPr/>
        </p:nvSpPr>
        <p:spPr>
          <a:xfrm>
            <a:off x="0" y="0"/>
            <a:ext cx="9144000" cy="6858000"/>
          </a:xfrm>
          <a:prstGeom prst="rect">
            <a:avLst/>
          </a:prstGeom>
          <a:solidFill>
            <a:schemeClr val="tx1">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Gill Sans MT"/>
              <a:ea typeface="+mn-ea"/>
              <a:cs typeface="+mn-cs"/>
            </a:endParaRPr>
          </a:p>
        </p:txBody>
      </p:sp>
      <p:sp>
        <p:nvSpPr>
          <p:cNvPr id="229" name="Rounded Rectangle 228"/>
          <p:cNvSpPr/>
          <p:nvPr/>
        </p:nvSpPr>
        <p:spPr>
          <a:xfrm>
            <a:off x="4343400" y="3276600"/>
            <a:ext cx="10668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Layout</a:t>
            </a:r>
          </a:p>
        </p:txBody>
      </p:sp>
      <p:sp>
        <p:nvSpPr>
          <p:cNvPr id="234" name="Rounded Rectangle 233"/>
          <p:cNvSpPr/>
          <p:nvPr/>
        </p:nvSpPr>
        <p:spPr>
          <a:xfrm>
            <a:off x="5715000" y="3276600"/>
            <a:ext cx="14478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prstClr val="white"/>
                </a:solidFill>
                <a:effectLst/>
                <a:uLnTx/>
                <a:uFillTx/>
                <a:latin typeface="Gill Sans MT"/>
                <a:ea typeface="+mn-ea"/>
                <a:cs typeface="+mn-cs"/>
              </a:rPr>
              <a:t>Rasteriza-tion</a:t>
            </a:r>
            <a:endParaRPr kumimoji="0" lang="en-US" sz="2000" b="1" i="0" u="none" strike="noStrike" kern="1200" cap="none" spc="0" normalizeH="0" baseline="0" noProof="0" dirty="0">
              <a:ln>
                <a:noFill/>
              </a:ln>
              <a:solidFill>
                <a:prstClr val="white"/>
              </a:solidFill>
              <a:effectLst/>
              <a:uLnTx/>
              <a:uFillTx/>
              <a:latin typeface="Gill Sans MT"/>
              <a:ea typeface="+mn-ea"/>
              <a:cs typeface="+mn-cs"/>
            </a:endParaRPr>
          </a:p>
        </p:txBody>
      </p:sp>
      <p:sp>
        <p:nvSpPr>
          <p:cNvPr id="235" name="Rounded Rectangle 234"/>
          <p:cNvSpPr/>
          <p:nvPr/>
        </p:nvSpPr>
        <p:spPr>
          <a:xfrm>
            <a:off x="7543800" y="3276600"/>
            <a:ext cx="15240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prstClr val="white"/>
                </a:solidFill>
                <a:effectLst/>
                <a:uLnTx/>
                <a:uFillTx/>
                <a:latin typeface="Gill Sans MT"/>
                <a:ea typeface="+mn-ea"/>
                <a:cs typeface="+mn-cs"/>
              </a:rPr>
              <a:t>Composi</a:t>
            </a:r>
            <a:r>
              <a:rPr kumimoji="0" lang="en-US" sz="2000" b="1" i="0" u="none" strike="noStrike" kern="1200" cap="none" spc="0" normalizeH="0" baseline="0" noProof="0" dirty="0">
                <a:ln>
                  <a:noFill/>
                </a:ln>
                <a:solidFill>
                  <a:prstClr val="white"/>
                </a:solidFill>
                <a:effectLst/>
                <a:uLnTx/>
                <a:uFillTx/>
                <a:latin typeface="Gill Sans MT"/>
                <a:ea typeface="+mn-ea"/>
                <a:cs typeface="+mn-cs"/>
              </a:rPr>
              <a:t>-ting</a:t>
            </a:r>
          </a:p>
        </p:txBody>
      </p:sp>
      <p:grpSp>
        <p:nvGrpSpPr>
          <p:cNvPr id="28" name="Group 27"/>
          <p:cNvGrpSpPr/>
          <p:nvPr/>
        </p:nvGrpSpPr>
        <p:grpSpPr>
          <a:xfrm>
            <a:off x="9753600" y="1648968"/>
            <a:ext cx="5638800" cy="941832"/>
            <a:chOff x="-4918784" y="732071"/>
            <a:chExt cx="16481404" cy="903816"/>
          </a:xfrm>
        </p:grpSpPr>
        <p:sp>
          <p:nvSpPr>
            <p:cNvPr id="29" name="Rounded Rectangle 28"/>
            <p:cNvSpPr/>
            <p:nvPr/>
          </p:nvSpPr>
          <p:spPr bwMode="auto">
            <a:xfrm>
              <a:off x="-4696062" y="732071"/>
              <a:ext cx="16258682" cy="903816"/>
            </a:xfrm>
            <a:prstGeom prst="roundRect">
              <a:avLst/>
            </a:prstGeom>
            <a:ln w="76200">
              <a:solidFill>
                <a:schemeClr val="tx2"/>
              </a:solidFill>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spAutoFit/>
            </a:bodyPr>
            <a:lstStyle/>
            <a:p>
              <a:pPr marL="285750" marR="0" lvl="0" indent="-285750" algn="l" defTabSz="914400" rtl="0" eaLnBrk="1" fontAlgn="base" latinLnBrk="1" hangingPunct="1">
                <a:lnSpc>
                  <a:spcPct val="100000"/>
                </a:lnSpc>
                <a:spcBef>
                  <a:spcPct val="20000"/>
                </a:spcBef>
                <a:spcAft>
                  <a:spcPct val="0"/>
                </a:spcAft>
                <a:buClr>
                  <a:srgbClr val="07164E"/>
                </a:buClr>
                <a:buSzTx/>
                <a:buFont typeface="Tahoma" pitchFamily="34" charset="0"/>
                <a:buNone/>
                <a:tabLst/>
                <a:defRPr/>
              </a:pPr>
              <a:endParaRPr kumimoji="1" lang="en-US" sz="2400" b="1" i="0" u="none" strike="noStrike" kern="1200" cap="none" spc="0" normalizeH="0" baseline="0" noProof="0">
                <a:ln>
                  <a:noFill/>
                </a:ln>
                <a:solidFill>
                  <a:srgbClr val="07164E"/>
                </a:solidFill>
                <a:effectLst/>
                <a:uLnTx/>
                <a:uFillTx/>
                <a:latin typeface="Lucida Sans" pitchFamily="34" charset="0"/>
                <a:ea typeface="굴림" pitchFamily="34" charset="-127"/>
                <a:cs typeface="Tahoma" pitchFamily="34" charset="0"/>
              </a:endParaRPr>
            </a:p>
          </p:txBody>
        </p:sp>
        <p:sp>
          <p:nvSpPr>
            <p:cNvPr id="30" name="Rectangle 29"/>
            <p:cNvSpPr/>
            <p:nvPr/>
          </p:nvSpPr>
          <p:spPr>
            <a:xfrm>
              <a:off x="-4918784" y="798054"/>
              <a:ext cx="16481404" cy="797455"/>
            </a:xfrm>
            <a:prstGeom prst="rect">
              <a:avLst/>
            </a:prstGeom>
          </p:spPr>
          <p:txBody>
            <a:bodyPr wrap="square">
              <a:spAutoFit/>
            </a:bodyPr>
            <a:lstStyle/>
            <a:p>
              <a:pPr marL="0" marR="0" lvl="2"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srgbClr val="0000FF"/>
                  </a:solidFill>
                  <a:effectLst/>
                  <a:uLnTx/>
                  <a:uFillTx/>
                  <a:latin typeface="Gill Sans MT"/>
                  <a:ea typeface="+mn-ea"/>
                  <a:cs typeface="+mn-cs"/>
                </a:rPr>
                <a:t>Rasterization</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generates the </a:t>
              </a:r>
              <a:r>
                <a:rPr kumimoji="0" lang="en-US" sz="2400" b="1" i="0" u="sng" strike="noStrike" kern="1200" cap="none" spc="0" normalizeH="0" baseline="0" noProof="0" dirty="0">
                  <a:ln>
                    <a:noFill/>
                  </a:ln>
                  <a:solidFill>
                    <a:prstClr val="black"/>
                  </a:solidFill>
                  <a:effectLst/>
                  <a:uLnTx/>
                  <a:uFillTx/>
                  <a:latin typeface="Gill Sans MT"/>
                  <a:ea typeface="+mn-ea"/>
                  <a:cs typeface="+mn-cs"/>
                </a:rPr>
                <a:t>bitmap</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and sends it to </a:t>
              </a:r>
              <a:r>
                <a:rPr kumimoji="0" lang="en-US" sz="2400" b="1" i="0" u="sng" strike="noStrike" kern="1200" cap="none" spc="0" normalizeH="0" baseline="0" noProof="0" dirty="0">
                  <a:ln>
                    <a:noFill/>
                  </a:ln>
                  <a:solidFill>
                    <a:prstClr val="black"/>
                  </a:solidFill>
                  <a:effectLst/>
                  <a:uLnTx/>
                  <a:uFillTx/>
                  <a:latin typeface="Gill Sans MT"/>
                  <a:ea typeface="+mn-ea"/>
                  <a:cs typeface="+mn-cs"/>
                </a:rPr>
                <a:t>GPU</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for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compositing</a:t>
              </a:r>
            </a:p>
          </p:txBody>
        </p:sp>
      </p:grpSp>
      <p:sp>
        <p:nvSpPr>
          <p:cNvPr id="31" name="Rounded Rectangle 30"/>
          <p:cNvSpPr/>
          <p:nvPr/>
        </p:nvSpPr>
        <p:spPr>
          <a:xfrm>
            <a:off x="6781800" y="4238190"/>
            <a:ext cx="1371600" cy="714810"/>
          </a:xfrm>
          <a:prstGeom prst="roundRect">
            <a:avLst/>
          </a:prstGeom>
          <a:solidFill>
            <a:schemeClr val="bg2">
              <a:lumMod val="25000"/>
            </a:schemeClr>
          </a:solidFill>
          <a:ln w="12700" cmpd="sng">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Texture Tiling</a:t>
            </a:r>
          </a:p>
        </p:txBody>
      </p:sp>
      <p:cxnSp>
        <p:nvCxnSpPr>
          <p:cNvPr id="32" name="Elbow Connector 31"/>
          <p:cNvCxnSpPr>
            <a:endCxn id="31" idx="1"/>
          </p:cNvCxnSpPr>
          <p:nvPr/>
        </p:nvCxnSpPr>
        <p:spPr>
          <a:xfrm rot="16200000" flipH="1">
            <a:off x="6293753" y="4107547"/>
            <a:ext cx="633195" cy="342900"/>
          </a:xfrm>
          <a:prstGeom prst="bentConnector2">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cxnSp>
        <p:nvCxnSpPr>
          <p:cNvPr id="33" name="Elbow Connector 32"/>
          <p:cNvCxnSpPr>
            <a:stCxn id="31" idx="3"/>
          </p:cNvCxnSpPr>
          <p:nvPr/>
        </p:nvCxnSpPr>
        <p:spPr>
          <a:xfrm flipV="1">
            <a:off x="8153400" y="3962400"/>
            <a:ext cx="152400" cy="633195"/>
          </a:xfrm>
          <a:prstGeom prst="bentConnector2">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grpSp>
        <p:nvGrpSpPr>
          <p:cNvPr id="34" name="Group 33"/>
          <p:cNvGrpSpPr/>
          <p:nvPr/>
        </p:nvGrpSpPr>
        <p:grpSpPr>
          <a:xfrm>
            <a:off x="2971800" y="5303521"/>
            <a:ext cx="5791201" cy="1325879"/>
            <a:chOff x="-4694065" y="811665"/>
            <a:chExt cx="16296395" cy="955146"/>
          </a:xfrm>
        </p:grpSpPr>
        <p:sp>
          <p:nvSpPr>
            <p:cNvPr id="35" name="Rounded Rectangle 34"/>
            <p:cNvSpPr/>
            <p:nvPr/>
          </p:nvSpPr>
          <p:spPr bwMode="auto">
            <a:xfrm>
              <a:off x="-4694065" y="811665"/>
              <a:ext cx="16296395" cy="955146"/>
            </a:xfrm>
            <a:prstGeom prst="roundRect">
              <a:avLst/>
            </a:prstGeom>
            <a:ln w="76200">
              <a:solidFill>
                <a:schemeClr val="tx2"/>
              </a:solidFill>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spAutoFit/>
            </a:bodyPr>
            <a:lstStyle/>
            <a:p>
              <a:pPr marL="285750" marR="0" lvl="0" indent="-285750" algn="l" defTabSz="914400" rtl="0" eaLnBrk="1" fontAlgn="base" latinLnBrk="1" hangingPunct="1">
                <a:lnSpc>
                  <a:spcPct val="100000"/>
                </a:lnSpc>
                <a:spcBef>
                  <a:spcPct val="20000"/>
                </a:spcBef>
                <a:spcAft>
                  <a:spcPct val="0"/>
                </a:spcAft>
                <a:buClr>
                  <a:srgbClr val="07164E"/>
                </a:buClr>
                <a:buSzTx/>
                <a:buFont typeface="Tahoma" pitchFamily="34" charset="0"/>
                <a:buNone/>
                <a:tabLst/>
                <a:defRPr/>
              </a:pPr>
              <a:endParaRPr kumimoji="1" lang="en-US" sz="2400" b="1" i="0" u="none" strike="noStrike" kern="1200" cap="none" spc="0" normalizeH="0" baseline="0" noProof="0">
                <a:ln>
                  <a:noFill/>
                </a:ln>
                <a:solidFill>
                  <a:srgbClr val="07164E"/>
                </a:solidFill>
                <a:effectLst/>
                <a:uLnTx/>
                <a:uFillTx/>
                <a:latin typeface="Lucida Sans" pitchFamily="34" charset="0"/>
                <a:ea typeface="굴림" pitchFamily="34" charset="-127"/>
                <a:cs typeface="Tahoma" pitchFamily="34" charset="0"/>
              </a:endParaRPr>
            </a:p>
          </p:txBody>
        </p:sp>
        <p:sp>
          <p:nvSpPr>
            <p:cNvPr id="36" name="Rectangle 35"/>
            <p:cNvSpPr/>
            <p:nvPr/>
          </p:nvSpPr>
          <p:spPr>
            <a:xfrm>
              <a:off x="-4694065" y="833622"/>
              <a:ext cx="16296392" cy="864701"/>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Gill Sans MT"/>
                  <a:ea typeface="+mn-ea"/>
                  <a:cs typeface="+mn-cs"/>
                </a:rPr>
                <a:t>to minimize </a:t>
              </a:r>
              <a:r>
                <a:rPr kumimoji="0" lang="en-US" sz="2400" b="1" i="0" u="none" strike="noStrike" kern="1200" cap="none" spc="0" normalizeH="0" baseline="0" noProof="0" dirty="0">
                  <a:ln>
                    <a:noFill/>
                  </a:ln>
                  <a:solidFill>
                    <a:srgbClr val="C00000"/>
                  </a:solidFill>
                  <a:effectLst/>
                  <a:uLnTx/>
                  <a:uFillTx/>
                  <a:latin typeface="Gill Sans MT"/>
                  <a:ea typeface="+mn-ea"/>
                  <a:cs typeface="+mn-cs"/>
                </a:rPr>
                <a:t>cache misses </a:t>
              </a:r>
              <a:br>
                <a:rPr kumimoji="0" lang="en-US" sz="2400" b="1" i="0" u="none" strike="noStrike" kern="1200" cap="none" spc="0" normalizeH="0" baseline="0" noProof="0" dirty="0">
                  <a:ln>
                    <a:noFill/>
                  </a:ln>
                  <a:solidFill>
                    <a:srgbClr val="C00000"/>
                  </a:solidFill>
                  <a:effectLst/>
                  <a:uLnTx/>
                  <a:uFillTx/>
                  <a:latin typeface="Gill Sans MT"/>
                  <a:ea typeface="+mn-ea"/>
                  <a:cs typeface="+mn-cs"/>
                </a:rPr>
              </a:br>
              <a:r>
                <a:rPr kumimoji="0" lang="en-US" sz="2400" b="1" i="0" u="none" strike="noStrike" kern="1200" cap="none" spc="0" normalizeH="0" baseline="0" noProof="0" dirty="0">
                  <a:ln>
                    <a:noFill/>
                  </a:ln>
                  <a:solidFill>
                    <a:prstClr val="black"/>
                  </a:solidFill>
                  <a:effectLst/>
                  <a:uLnTx/>
                  <a:uFillTx/>
                  <a:latin typeface="Gill Sans MT"/>
                  <a:ea typeface="+mn-ea"/>
                  <a:cs typeface="+mn-cs"/>
                </a:rPr>
                <a:t>during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compositing</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the </a:t>
              </a:r>
              <a:r>
                <a:rPr kumimoji="0" lang="en-US" sz="2400" b="1" i="0" u="sng" strike="noStrike" kern="1200" cap="none" spc="0" normalizeH="0" baseline="0" noProof="0" dirty="0">
                  <a:ln>
                    <a:noFill/>
                  </a:ln>
                  <a:solidFill>
                    <a:prstClr val="black"/>
                  </a:solidFill>
                  <a:effectLst/>
                  <a:uLnTx/>
                  <a:uFillTx/>
                  <a:latin typeface="Gill Sans MT"/>
                  <a:ea typeface="+mn-ea"/>
                  <a:cs typeface="+mn-cs"/>
                </a:rPr>
                <a:t>graphics driver </a:t>
              </a:r>
              <a:r>
                <a:rPr kumimoji="0" lang="en-US" sz="2400" b="1" i="0" u="none" strike="noStrike" kern="1200" cap="none" spc="0" normalizeH="0" baseline="0" noProof="0" dirty="0">
                  <a:ln>
                    <a:noFill/>
                  </a:ln>
                  <a:solidFill>
                    <a:prstClr val="black"/>
                  </a:solidFill>
                  <a:effectLst/>
                  <a:uLnTx/>
                  <a:uFillTx/>
                  <a:latin typeface="Gill Sans MT"/>
                  <a:ea typeface="+mn-ea"/>
                  <a:cs typeface="+mn-cs"/>
                </a:rPr>
                <a:t>reorganizes the bitmaps</a:t>
              </a:r>
            </a:p>
          </p:txBody>
        </p:sp>
      </p:grpSp>
      <p:sp>
        <p:nvSpPr>
          <p:cNvPr id="40" name="Rounded Rectangle 39"/>
          <p:cNvSpPr/>
          <p:nvPr/>
        </p:nvSpPr>
        <p:spPr>
          <a:xfrm>
            <a:off x="6781800" y="4238190"/>
            <a:ext cx="1371600" cy="714810"/>
          </a:xfrm>
          <a:prstGeom prst="roundRect">
            <a:avLst/>
          </a:prstGeom>
          <a:solidFill>
            <a:schemeClr val="tx1">
              <a:alpha val="70000"/>
            </a:schemeClr>
          </a:solidFill>
          <a:ln w="12700" cmpd="sng">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dirty="0">
              <a:ln>
                <a:noFill/>
              </a:ln>
              <a:solidFill>
                <a:prstClr val="white"/>
              </a:solidFill>
              <a:effectLst/>
              <a:uLnTx/>
              <a:uFillTx/>
              <a:latin typeface="Gill Sans MT"/>
              <a:ea typeface="+mn-ea"/>
              <a:cs typeface="+mn-cs"/>
            </a:endParaRPr>
          </a:p>
        </p:txBody>
      </p:sp>
      <p:grpSp>
        <p:nvGrpSpPr>
          <p:cNvPr id="41" name="Group 40"/>
          <p:cNvGrpSpPr/>
          <p:nvPr/>
        </p:nvGrpSpPr>
        <p:grpSpPr>
          <a:xfrm>
            <a:off x="432951" y="882590"/>
            <a:ext cx="5282049" cy="1327210"/>
            <a:chOff x="506014" y="5486398"/>
            <a:chExt cx="7709778" cy="567307"/>
          </a:xfrm>
        </p:grpSpPr>
        <p:grpSp>
          <p:nvGrpSpPr>
            <p:cNvPr id="42" name="Group 41"/>
            <p:cNvGrpSpPr/>
            <p:nvPr/>
          </p:nvGrpSpPr>
          <p:grpSpPr>
            <a:xfrm>
              <a:off x="763854" y="5486398"/>
              <a:ext cx="7229492" cy="553710"/>
              <a:chOff x="-1813577" y="838199"/>
              <a:chExt cx="11272566" cy="321274"/>
            </a:xfrm>
          </p:grpSpPr>
          <p:sp>
            <p:nvSpPr>
              <p:cNvPr id="44" name="Rounded Rectangle 43"/>
              <p:cNvSpPr/>
              <p:nvPr/>
            </p:nvSpPr>
            <p:spPr bwMode="auto">
              <a:xfrm>
                <a:off x="-1813577" y="845517"/>
                <a:ext cx="11272566" cy="313956"/>
              </a:xfrm>
              <a:prstGeom prst="roundRect">
                <a:avLst/>
              </a:prstGeom>
              <a:ln w="76200">
                <a:solidFill>
                  <a:schemeClr val="tx2"/>
                </a:solidFill>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spAutoFit/>
              </a:bodyPr>
              <a:lstStyle/>
              <a:p>
                <a:pPr marL="285750" marR="0" lvl="0" indent="-285750" algn="l" defTabSz="914400" rtl="0" eaLnBrk="1" fontAlgn="base" latinLnBrk="1" hangingPunct="1">
                  <a:lnSpc>
                    <a:spcPct val="100000"/>
                  </a:lnSpc>
                  <a:spcBef>
                    <a:spcPct val="20000"/>
                  </a:spcBef>
                  <a:spcAft>
                    <a:spcPct val="0"/>
                  </a:spcAft>
                  <a:buClr>
                    <a:srgbClr val="07164E"/>
                  </a:buClr>
                  <a:buSzTx/>
                  <a:buFont typeface="Tahoma" pitchFamily="34" charset="0"/>
                  <a:buNone/>
                  <a:tabLst/>
                  <a:defRPr/>
                </a:pPr>
                <a:endParaRPr kumimoji="1" lang="en-US" sz="2400" b="1" i="0" u="none" strike="noStrike" kern="1200" cap="none" spc="0" normalizeH="0" baseline="0" noProof="0">
                  <a:ln>
                    <a:noFill/>
                  </a:ln>
                  <a:solidFill>
                    <a:srgbClr val="07164E"/>
                  </a:solidFill>
                  <a:effectLst/>
                  <a:uLnTx/>
                  <a:uFillTx/>
                  <a:latin typeface="Lucida Sans" pitchFamily="34" charset="0"/>
                  <a:ea typeface="굴림" pitchFamily="34" charset="-127"/>
                  <a:cs typeface="Tahoma" pitchFamily="34" charset="0"/>
                </a:endParaRPr>
              </a:p>
            </p:txBody>
          </p:sp>
          <p:sp>
            <p:nvSpPr>
              <p:cNvPr id="45" name="Rectangle 44"/>
              <p:cNvSpPr/>
              <p:nvPr/>
            </p:nvSpPr>
            <p:spPr>
              <a:xfrm>
                <a:off x="-153064" y="838199"/>
                <a:ext cx="9386361" cy="12049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lumMod val="75000"/>
                      <a:lumOff val="25000"/>
                    </a:prstClr>
                  </a:solidFill>
                  <a:effectLst/>
                  <a:uLnTx/>
                  <a:uFillTx/>
                  <a:latin typeface="Gill Sans MT"/>
                  <a:ea typeface="+mn-ea"/>
                  <a:cs typeface="+mn-cs"/>
                </a:endParaRPr>
              </a:p>
            </p:txBody>
          </p:sp>
        </p:grpSp>
        <p:sp>
          <p:nvSpPr>
            <p:cNvPr id="43" name="Rectangle 42"/>
            <p:cNvSpPr/>
            <p:nvPr/>
          </p:nvSpPr>
          <p:spPr>
            <a:xfrm>
              <a:off x="506014" y="5540633"/>
              <a:ext cx="7709778" cy="513072"/>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Gill Sans MT"/>
                  <a:ea typeface="+mn-ea"/>
                  <a:cs typeface="+mn-cs"/>
                </a:rPr>
                <a:t>rasterization uses</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 color </a:t>
              </a:r>
              <a:r>
                <a:rPr kumimoji="0" lang="en-US" sz="2400" b="1" i="0" u="none" strike="noStrike" kern="1200" cap="none" spc="0" normalizeH="0" baseline="0" noProof="0" dirty="0" err="1">
                  <a:ln>
                    <a:noFill/>
                  </a:ln>
                  <a:solidFill>
                    <a:srgbClr val="0000FF"/>
                  </a:solidFill>
                  <a:effectLst/>
                  <a:uLnTx/>
                  <a:uFillTx/>
                  <a:latin typeface="Gill Sans MT"/>
                  <a:ea typeface="+mn-ea"/>
                  <a:cs typeface="+mn-cs"/>
                </a:rPr>
                <a:t>blitters</a:t>
              </a:r>
              <a:br>
                <a:rPr kumimoji="0" lang="en-US" sz="2400" b="1" i="0" u="none" strike="noStrike" kern="1200" cap="none" spc="0" normalizeH="0" baseline="0" noProof="0" dirty="0">
                  <a:ln>
                    <a:noFill/>
                  </a:ln>
                  <a:solidFill>
                    <a:srgbClr val="0000FF"/>
                  </a:solidFill>
                  <a:effectLst/>
                  <a:uLnTx/>
                  <a:uFillTx/>
                  <a:latin typeface="Gill Sans MT"/>
                  <a:ea typeface="+mn-ea"/>
                  <a:cs typeface="+mn-cs"/>
                </a:rPr>
              </a:br>
              <a:r>
                <a:rPr kumimoji="0" lang="en-US" sz="2400" b="1" i="0" u="none" strike="noStrike" kern="1200" cap="none" spc="0" normalizeH="0" baseline="0" noProof="0" dirty="0">
                  <a:ln>
                    <a:noFill/>
                  </a:ln>
                  <a:solidFill>
                    <a:srgbClr val="0000FF"/>
                  </a:solidFill>
                  <a:effectLst/>
                  <a:uLnTx/>
                  <a:uFillTx/>
                  <a:latin typeface="Gill Sans MT"/>
                  <a:ea typeface="+mn-ea"/>
                  <a:cs typeface="+mn-cs"/>
                </a:rPr>
                <a:t> </a:t>
              </a:r>
              <a:r>
                <a:rPr kumimoji="0" lang="en-US" sz="2400" b="1" i="0" u="none" strike="noStrike" kern="1200" cap="none" spc="0" normalizeH="0" baseline="0" noProof="0" dirty="0">
                  <a:ln>
                    <a:noFill/>
                  </a:ln>
                  <a:solidFill>
                    <a:srgbClr val="000000"/>
                  </a:solidFill>
                  <a:effectLst/>
                  <a:uLnTx/>
                  <a:uFillTx/>
                  <a:latin typeface="Gill Sans MT"/>
                  <a:ea typeface="+mn-ea"/>
                  <a:cs typeface="+mn-cs"/>
                </a:rPr>
                <a:t>to</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 </a:t>
              </a:r>
              <a:r>
                <a:rPr kumimoji="0" lang="en-US" sz="2400" b="1" i="0" u="none" strike="noStrike" kern="1200" cap="none" spc="0" normalizeH="0" baseline="0" noProof="0" dirty="0">
                  <a:ln>
                    <a:noFill/>
                  </a:ln>
                  <a:solidFill>
                    <a:prstClr val="black"/>
                  </a:solidFill>
                  <a:effectLst/>
                  <a:uLnTx/>
                  <a:uFillTx/>
                  <a:latin typeface="Gill Sans MT"/>
                  <a:ea typeface="+mn-ea"/>
                  <a:cs typeface="+mn-cs"/>
                </a:rPr>
                <a:t>convert the </a:t>
              </a:r>
              <a:r>
                <a:rPr kumimoji="0" lang="en-US" sz="2400" b="1" i="0" u="sng" strike="noStrike" kern="1200" cap="none" spc="0" normalizeH="0" baseline="0" noProof="0" dirty="0">
                  <a:ln>
                    <a:noFill/>
                  </a:ln>
                  <a:solidFill>
                    <a:prstClr val="black"/>
                  </a:solidFill>
                  <a:effectLst/>
                  <a:uLnTx/>
                  <a:uFillTx/>
                  <a:latin typeface="Gill Sans MT"/>
                  <a:ea typeface="+mn-ea"/>
                  <a:cs typeface="+mn-cs"/>
                </a:rPr>
                <a:t>basic primitives</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a:t>
              </a:r>
              <a:br>
                <a:rPr kumimoji="0" lang="en-US" sz="2400" b="1" i="0" u="none" strike="noStrike" kern="1200" cap="none" spc="0" normalizeH="0" baseline="0" noProof="0" dirty="0">
                  <a:ln>
                    <a:noFill/>
                  </a:ln>
                  <a:solidFill>
                    <a:prstClr val="black"/>
                  </a:solidFill>
                  <a:effectLst/>
                  <a:uLnTx/>
                  <a:uFillTx/>
                  <a:latin typeface="Gill Sans MT"/>
                  <a:ea typeface="+mn-ea"/>
                  <a:cs typeface="+mn-cs"/>
                </a:rPr>
              </a:br>
              <a:r>
                <a:rPr kumimoji="0" lang="en-US" sz="2400" b="1" i="0" u="none" strike="noStrike" kern="1200" cap="none" spc="0" normalizeH="0" baseline="0" noProof="0" dirty="0">
                  <a:ln>
                    <a:noFill/>
                  </a:ln>
                  <a:solidFill>
                    <a:prstClr val="black"/>
                  </a:solidFill>
                  <a:effectLst/>
                  <a:uLnTx/>
                  <a:uFillTx/>
                  <a:latin typeface="Gill Sans MT"/>
                  <a:ea typeface="+mn-ea"/>
                  <a:cs typeface="+mn-cs"/>
                </a:rPr>
                <a:t>into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bitmaps</a:t>
              </a:r>
            </a:p>
          </p:txBody>
        </p:sp>
      </p:grpSp>
      <p:grpSp>
        <p:nvGrpSpPr>
          <p:cNvPr id="48" name="Group 47"/>
          <p:cNvGrpSpPr/>
          <p:nvPr/>
        </p:nvGrpSpPr>
        <p:grpSpPr>
          <a:xfrm>
            <a:off x="609600" y="5562605"/>
            <a:ext cx="5748078" cy="621271"/>
            <a:chOff x="1271333" y="5486395"/>
            <a:chExt cx="6577268" cy="279471"/>
          </a:xfrm>
        </p:grpSpPr>
        <p:sp>
          <p:nvSpPr>
            <p:cNvPr id="57" name="Rectangle 56"/>
            <p:cNvSpPr/>
            <p:nvPr/>
          </p:nvSpPr>
          <p:spPr>
            <a:xfrm>
              <a:off x="1828799" y="5486395"/>
              <a:ext cx="6019802" cy="20767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lumMod val="75000"/>
                    <a:lumOff val="25000"/>
                  </a:prstClr>
                </a:solidFill>
                <a:effectLst/>
                <a:uLnTx/>
                <a:uFillTx/>
                <a:latin typeface="Gill Sans MT"/>
                <a:ea typeface="+mn-ea"/>
                <a:cs typeface="+mn-cs"/>
              </a:endParaRPr>
            </a:p>
          </p:txBody>
        </p:sp>
        <p:sp>
          <p:nvSpPr>
            <p:cNvPr id="53" name="Rectangle 52"/>
            <p:cNvSpPr/>
            <p:nvPr/>
          </p:nvSpPr>
          <p:spPr>
            <a:xfrm>
              <a:off x="1271333" y="5558192"/>
              <a:ext cx="4882766" cy="207674"/>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Gill Sans MT"/>
                <a:ea typeface="+mn-ea"/>
                <a:cs typeface="+mn-cs"/>
              </a:endParaRPr>
            </a:p>
          </p:txBody>
        </p:sp>
      </p:grpSp>
      <p:cxnSp>
        <p:nvCxnSpPr>
          <p:cNvPr id="58" name="Straight Arrow Connector 57"/>
          <p:cNvCxnSpPr/>
          <p:nvPr/>
        </p:nvCxnSpPr>
        <p:spPr>
          <a:xfrm flipH="1" flipV="1">
            <a:off x="4800600" y="2286000"/>
            <a:ext cx="914400" cy="228600"/>
          </a:xfrm>
          <a:prstGeom prst="straightConnector1">
            <a:avLst/>
          </a:prstGeom>
          <a:ln w="38100" cmpd="sng">
            <a:solidFill>
              <a:srgbClr val="FFFFFF"/>
            </a:solidFill>
            <a:prstDash val="sysDash"/>
            <a:headEnd type="none" w="med" len="med"/>
            <a:tailEnd type="arrow"/>
          </a:ln>
        </p:spPr>
        <p:style>
          <a:lnRef idx="1">
            <a:schemeClr val="accent1"/>
          </a:lnRef>
          <a:fillRef idx="0">
            <a:schemeClr val="accent1"/>
          </a:fillRef>
          <a:effectRef idx="0">
            <a:schemeClr val="accent1"/>
          </a:effectRef>
          <a:fontRef idx="minor">
            <a:schemeClr val="tx1"/>
          </a:fontRef>
        </p:style>
      </p:cxnSp>
      <p:cxnSp>
        <p:nvCxnSpPr>
          <p:cNvPr id="49" name="Straight Arrow Connector 48"/>
          <p:cNvCxnSpPr>
            <a:endCxn id="35" idx="0"/>
          </p:cNvCxnSpPr>
          <p:nvPr/>
        </p:nvCxnSpPr>
        <p:spPr>
          <a:xfrm flipH="1">
            <a:off x="5867401" y="4953000"/>
            <a:ext cx="1028700" cy="350521"/>
          </a:xfrm>
          <a:prstGeom prst="straightConnector1">
            <a:avLst/>
          </a:prstGeom>
          <a:ln w="38100" cmpd="sng">
            <a:solidFill>
              <a:srgbClr val="FFFFFF"/>
            </a:solidFill>
            <a:prstDash val="sysDash"/>
            <a:headEnd type="none" w="med" len="med"/>
            <a:tailEnd type="arrow"/>
          </a:ln>
        </p:spPr>
        <p:style>
          <a:lnRef idx="1">
            <a:schemeClr val="accent1"/>
          </a:lnRef>
          <a:fillRef idx="0">
            <a:schemeClr val="accent1"/>
          </a:fillRef>
          <a:effectRef idx="0">
            <a:schemeClr val="accent1"/>
          </a:effectRef>
          <a:fontRef idx="minor">
            <a:schemeClr val="tx1"/>
          </a:fontRef>
        </p:style>
      </p:cxnSp>
      <p:cxnSp>
        <p:nvCxnSpPr>
          <p:cNvPr id="54" name="Straight Arrow Connector 53"/>
          <p:cNvCxnSpPr/>
          <p:nvPr/>
        </p:nvCxnSpPr>
        <p:spPr>
          <a:xfrm flipV="1">
            <a:off x="6477000" y="2895600"/>
            <a:ext cx="0" cy="381000"/>
          </a:xfrm>
          <a:prstGeom prst="straightConnector1">
            <a:avLst/>
          </a:prstGeom>
          <a:ln w="38100" cmpd="sng">
            <a:solidFill>
              <a:schemeClr val="tx1"/>
            </a:solidFill>
            <a:prstDash val="solid"/>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59" name="Rounded Rectangle 58"/>
          <p:cNvSpPr/>
          <p:nvPr/>
        </p:nvSpPr>
        <p:spPr>
          <a:xfrm>
            <a:off x="5791200" y="2209800"/>
            <a:ext cx="1371600" cy="685800"/>
          </a:xfrm>
          <a:prstGeom prst="roundRect">
            <a:avLst/>
          </a:prstGeom>
          <a:solidFill>
            <a:schemeClr val="bg2">
              <a:lumMod val="25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Color </a:t>
            </a:r>
            <a:r>
              <a:rPr kumimoji="0" lang="en-US" sz="2000" b="1" i="0" u="none" strike="noStrike" kern="1200" cap="none" spc="0" normalizeH="0" baseline="0" noProof="0" dirty="0" err="1">
                <a:ln>
                  <a:noFill/>
                </a:ln>
                <a:solidFill>
                  <a:prstClr val="white"/>
                </a:solidFill>
                <a:effectLst/>
                <a:uLnTx/>
                <a:uFillTx/>
                <a:latin typeface="Gill Sans MT"/>
                <a:ea typeface="+mn-ea"/>
                <a:cs typeface="+mn-cs"/>
              </a:rPr>
              <a:t>Blitting</a:t>
            </a:r>
            <a:endParaRPr kumimoji="0" lang="en-US" sz="2000" b="1" i="0" u="none" strike="noStrike" kern="1200" cap="none" spc="0" normalizeH="0" baseline="0" noProof="0" dirty="0">
              <a:ln>
                <a:noFill/>
              </a:ln>
              <a:solidFill>
                <a:prstClr val="white"/>
              </a:solidFill>
              <a:effectLst/>
              <a:uLnTx/>
              <a:uFillTx/>
              <a:latin typeface="Gill Sans MT"/>
              <a:ea typeface="+mn-ea"/>
              <a:cs typeface="+mn-cs"/>
            </a:endParaRPr>
          </a:p>
        </p:txBody>
      </p:sp>
    </p:spTree>
    <p:extLst>
      <p:ext uri="{BB962C8B-B14F-4D97-AF65-F5344CB8AC3E}">
        <p14:creationId xmlns:p14="http://schemas.microsoft.com/office/powerpoint/2010/main" val="3252296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9"/>
                                        </p:tgtEl>
                                        <p:attrNameLst>
                                          <p:attrName>style.visibility</p:attrName>
                                        </p:attrNameLst>
                                      </p:cBhvr>
                                      <p:to>
                                        <p:strVal val="visible"/>
                                      </p:to>
                                    </p:set>
                                    <p:animEffect transition="in" filter="fade">
                                      <p:cBhvr>
                                        <p:cTn id="7" dur="500"/>
                                        <p:tgtEl>
                                          <p:spTgt spid="8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29"/>
                                        </p:tgtEl>
                                        <p:attrNameLst>
                                          <p:attrName>style.visibility</p:attrName>
                                        </p:attrNameLst>
                                      </p:cBhvr>
                                      <p:to>
                                        <p:strVal val="visible"/>
                                      </p:to>
                                    </p:set>
                                    <p:animEffect transition="in" filter="fade">
                                      <p:cBhvr>
                                        <p:cTn id="12" dur="500"/>
                                        <p:tgtEl>
                                          <p:spTgt spid="229"/>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34"/>
                                        </p:tgtEl>
                                        <p:attrNameLst>
                                          <p:attrName>style.visibility</p:attrName>
                                        </p:attrNameLst>
                                      </p:cBhvr>
                                      <p:to>
                                        <p:strVal val="visible"/>
                                      </p:to>
                                    </p:set>
                                    <p:animEffect transition="in" filter="fade">
                                      <p:cBhvr>
                                        <p:cTn id="17" dur="500"/>
                                        <p:tgtEl>
                                          <p:spTgt spid="234"/>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35"/>
                                        </p:tgtEl>
                                        <p:attrNameLst>
                                          <p:attrName>style.visibility</p:attrName>
                                        </p:attrNameLst>
                                      </p:cBhvr>
                                      <p:to>
                                        <p:strVal val="visible"/>
                                      </p:to>
                                    </p:set>
                                    <p:animEffect transition="in" filter="fade">
                                      <p:cBhvr>
                                        <p:cTn id="22" dur="500"/>
                                        <p:tgtEl>
                                          <p:spTgt spid="235"/>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xit" presetSubtype="0" fill="hold" grpId="1" nodeType="clickEffect">
                                  <p:stCondLst>
                                    <p:cond delay="0"/>
                                  </p:stCondLst>
                                  <p:childTnLst>
                                    <p:animEffect transition="out" filter="fade">
                                      <p:cBhvr>
                                        <p:cTn id="26" dur="500"/>
                                        <p:tgtEl>
                                          <p:spTgt spid="229"/>
                                        </p:tgtEl>
                                      </p:cBhvr>
                                    </p:animEffect>
                                    <p:set>
                                      <p:cBhvr>
                                        <p:cTn id="27" dur="1" fill="hold">
                                          <p:stCondLst>
                                            <p:cond delay="499"/>
                                          </p:stCondLst>
                                        </p:cTn>
                                        <p:tgtEl>
                                          <p:spTgt spid="229"/>
                                        </p:tgtEl>
                                        <p:attrNameLst>
                                          <p:attrName>style.visibility</p:attrName>
                                        </p:attrNameLst>
                                      </p:cBhvr>
                                      <p:to>
                                        <p:strVal val="hidden"/>
                                      </p:to>
                                    </p:set>
                                  </p:childTnLst>
                                </p:cTn>
                              </p:par>
                              <p:par>
                                <p:cTn id="28" presetID="10" presetClass="entr" presetSubtype="0" fill="hold" nodeType="withEffect">
                                  <p:stCondLst>
                                    <p:cond delay="0"/>
                                  </p:stCondLst>
                                  <p:childTnLst>
                                    <p:set>
                                      <p:cBhvr>
                                        <p:cTn id="29" dur="1" fill="hold">
                                          <p:stCondLst>
                                            <p:cond delay="0"/>
                                          </p:stCondLst>
                                        </p:cTn>
                                        <p:tgtEl>
                                          <p:spTgt spid="32"/>
                                        </p:tgtEl>
                                        <p:attrNameLst>
                                          <p:attrName>style.visibility</p:attrName>
                                        </p:attrNameLst>
                                      </p:cBhvr>
                                      <p:to>
                                        <p:strVal val="visible"/>
                                      </p:to>
                                    </p:set>
                                    <p:animEffect transition="in" filter="fade">
                                      <p:cBhvr>
                                        <p:cTn id="30" dur="500"/>
                                        <p:tgtEl>
                                          <p:spTgt spid="32"/>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31"/>
                                        </p:tgtEl>
                                        <p:attrNameLst>
                                          <p:attrName>style.visibility</p:attrName>
                                        </p:attrNameLst>
                                      </p:cBhvr>
                                      <p:to>
                                        <p:strVal val="visible"/>
                                      </p:to>
                                    </p:set>
                                    <p:animEffect transition="in" filter="fade">
                                      <p:cBhvr>
                                        <p:cTn id="33" dur="500"/>
                                        <p:tgtEl>
                                          <p:spTgt spid="31"/>
                                        </p:tgtEl>
                                      </p:cBhvr>
                                    </p:animEffect>
                                  </p:childTnLst>
                                </p:cTn>
                              </p:par>
                              <p:par>
                                <p:cTn id="34" presetID="10" presetClass="entr" presetSubtype="0" fill="hold" nodeType="with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fade">
                                      <p:cBhvr>
                                        <p:cTn id="36" dur="500"/>
                                        <p:tgtEl>
                                          <p:spTgt spid="33"/>
                                        </p:tgtEl>
                                      </p:cBhvr>
                                    </p:animEffect>
                                  </p:childTnLst>
                                </p:cTn>
                              </p:par>
                              <p:par>
                                <p:cTn id="37" presetID="10" presetClass="exit" presetSubtype="0" fill="hold" nodeType="withEffect">
                                  <p:stCondLst>
                                    <p:cond delay="0"/>
                                  </p:stCondLst>
                                  <p:childTnLst>
                                    <p:animEffect transition="out" filter="fade">
                                      <p:cBhvr>
                                        <p:cTn id="38" dur="500"/>
                                        <p:tgtEl>
                                          <p:spTgt spid="126"/>
                                        </p:tgtEl>
                                      </p:cBhvr>
                                    </p:animEffect>
                                    <p:set>
                                      <p:cBhvr>
                                        <p:cTn id="39" dur="1" fill="hold">
                                          <p:stCondLst>
                                            <p:cond delay="499"/>
                                          </p:stCondLst>
                                        </p:cTn>
                                        <p:tgtEl>
                                          <p:spTgt spid="126"/>
                                        </p:tgtEl>
                                        <p:attrNameLst>
                                          <p:attrName>style.visibility</p:attrName>
                                        </p:attrNameLst>
                                      </p:cBhvr>
                                      <p:to>
                                        <p:strVal val="hidden"/>
                                      </p:to>
                                    </p:set>
                                  </p:childTnLst>
                                </p:cTn>
                              </p:par>
                            </p:childTnLst>
                          </p:cTn>
                        </p:par>
                        <p:par>
                          <p:cTn id="40" fill="hold">
                            <p:stCondLst>
                              <p:cond delay="500"/>
                            </p:stCondLst>
                            <p:childTnLst>
                              <p:par>
                                <p:cTn id="41" presetID="10" presetClass="entr" presetSubtype="0" fill="hold" nodeType="afterEffect">
                                  <p:stCondLst>
                                    <p:cond delay="0"/>
                                  </p:stCondLst>
                                  <p:childTnLst>
                                    <p:set>
                                      <p:cBhvr>
                                        <p:cTn id="42" dur="1" fill="hold">
                                          <p:stCondLst>
                                            <p:cond delay="0"/>
                                          </p:stCondLst>
                                        </p:cTn>
                                        <p:tgtEl>
                                          <p:spTgt spid="49"/>
                                        </p:tgtEl>
                                        <p:attrNameLst>
                                          <p:attrName>style.visibility</p:attrName>
                                        </p:attrNameLst>
                                      </p:cBhvr>
                                      <p:to>
                                        <p:strVal val="visible"/>
                                      </p:to>
                                    </p:set>
                                    <p:animEffect transition="in" filter="fade">
                                      <p:cBhvr>
                                        <p:cTn id="43" dur="500"/>
                                        <p:tgtEl>
                                          <p:spTgt spid="49"/>
                                        </p:tgtEl>
                                      </p:cBhvr>
                                    </p:animEffect>
                                  </p:childTnLst>
                                </p:cTn>
                              </p:par>
                              <p:par>
                                <p:cTn id="44" presetID="10" presetClass="entr" presetSubtype="0" fill="hold" nodeType="withEffect">
                                  <p:stCondLst>
                                    <p:cond delay="0"/>
                                  </p:stCondLst>
                                  <p:childTnLst>
                                    <p:set>
                                      <p:cBhvr>
                                        <p:cTn id="45" dur="1" fill="hold">
                                          <p:stCondLst>
                                            <p:cond delay="0"/>
                                          </p:stCondLst>
                                        </p:cTn>
                                        <p:tgtEl>
                                          <p:spTgt spid="34"/>
                                        </p:tgtEl>
                                        <p:attrNameLst>
                                          <p:attrName>style.visibility</p:attrName>
                                        </p:attrNameLst>
                                      </p:cBhvr>
                                      <p:to>
                                        <p:strVal val="visible"/>
                                      </p:to>
                                    </p:set>
                                    <p:animEffect transition="in" filter="fade">
                                      <p:cBhvr>
                                        <p:cTn id="46" dur="500"/>
                                        <p:tgtEl>
                                          <p:spTgt spid="34"/>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xit" presetSubtype="0" fill="hold" nodeType="clickEffect">
                                  <p:stCondLst>
                                    <p:cond delay="0"/>
                                  </p:stCondLst>
                                  <p:childTnLst>
                                    <p:animEffect transition="out" filter="fade">
                                      <p:cBhvr>
                                        <p:cTn id="50" dur="500"/>
                                        <p:tgtEl>
                                          <p:spTgt spid="34"/>
                                        </p:tgtEl>
                                      </p:cBhvr>
                                    </p:animEffect>
                                    <p:set>
                                      <p:cBhvr>
                                        <p:cTn id="51" dur="1" fill="hold">
                                          <p:stCondLst>
                                            <p:cond delay="499"/>
                                          </p:stCondLst>
                                        </p:cTn>
                                        <p:tgtEl>
                                          <p:spTgt spid="34"/>
                                        </p:tgtEl>
                                        <p:attrNameLst>
                                          <p:attrName>style.visibility</p:attrName>
                                        </p:attrNameLst>
                                      </p:cBhvr>
                                      <p:to>
                                        <p:strVal val="hidden"/>
                                      </p:to>
                                    </p:set>
                                  </p:childTnLst>
                                </p:cTn>
                              </p:par>
                              <p:par>
                                <p:cTn id="52" presetID="10" presetClass="entr" presetSubtype="0" fill="hold" grpId="0" nodeType="withEffect">
                                  <p:stCondLst>
                                    <p:cond delay="0"/>
                                  </p:stCondLst>
                                  <p:childTnLst>
                                    <p:set>
                                      <p:cBhvr>
                                        <p:cTn id="53" dur="1" fill="hold">
                                          <p:stCondLst>
                                            <p:cond delay="0"/>
                                          </p:stCondLst>
                                        </p:cTn>
                                        <p:tgtEl>
                                          <p:spTgt spid="40"/>
                                        </p:tgtEl>
                                        <p:attrNameLst>
                                          <p:attrName>style.visibility</p:attrName>
                                        </p:attrNameLst>
                                      </p:cBhvr>
                                      <p:to>
                                        <p:strVal val="visible"/>
                                      </p:to>
                                    </p:set>
                                    <p:animEffect transition="in" filter="fade">
                                      <p:cBhvr>
                                        <p:cTn id="54" dur="500"/>
                                        <p:tgtEl>
                                          <p:spTgt spid="40"/>
                                        </p:tgtEl>
                                      </p:cBhvr>
                                    </p:animEffect>
                                  </p:childTnLst>
                                </p:cTn>
                              </p:par>
                              <p:par>
                                <p:cTn id="55" presetID="10" presetClass="exit" presetSubtype="0" fill="hold" grpId="1" nodeType="withEffect">
                                  <p:stCondLst>
                                    <p:cond delay="0"/>
                                  </p:stCondLst>
                                  <p:childTnLst>
                                    <p:animEffect transition="out" filter="fade">
                                      <p:cBhvr>
                                        <p:cTn id="56" dur="500"/>
                                        <p:tgtEl>
                                          <p:spTgt spid="235"/>
                                        </p:tgtEl>
                                      </p:cBhvr>
                                    </p:animEffect>
                                    <p:set>
                                      <p:cBhvr>
                                        <p:cTn id="57" dur="1" fill="hold">
                                          <p:stCondLst>
                                            <p:cond delay="499"/>
                                          </p:stCondLst>
                                        </p:cTn>
                                        <p:tgtEl>
                                          <p:spTgt spid="235"/>
                                        </p:tgtEl>
                                        <p:attrNameLst>
                                          <p:attrName>style.visibility</p:attrName>
                                        </p:attrNameLst>
                                      </p:cBhvr>
                                      <p:to>
                                        <p:strVal val="hidden"/>
                                      </p:to>
                                    </p:set>
                                  </p:childTnLst>
                                </p:cTn>
                              </p:par>
                              <p:par>
                                <p:cTn id="58" presetID="10" presetClass="exit" presetSubtype="0" fill="hold" nodeType="withEffect">
                                  <p:stCondLst>
                                    <p:cond delay="0"/>
                                  </p:stCondLst>
                                  <p:childTnLst>
                                    <p:animEffect transition="out" filter="fade">
                                      <p:cBhvr>
                                        <p:cTn id="59" dur="500"/>
                                        <p:tgtEl>
                                          <p:spTgt spid="49"/>
                                        </p:tgtEl>
                                      </p:cBhvr>
                                    </p:animEffect>
                                    <p:set>
                                      <p:cBhvr>
                                        <p:cTn id="60" dur="1" fill="hold">
                                          <p:stCondLst>
                                            <p:cond delay="499"/>
                                          </p:stCondLst>
                                        </p:cTn>
                                        <p:tgtEl>
                                          <p:spTgt spid="49"/>
                                        </p:tgtEl>
                                        <p:attrNameLst>
                                          <p:attrName>style.visibility</p:attrName>
                                        </p:attrNameLst>
                                      </p:cBhvr>
                                      <p:to>
                                        <p:strVal val="hidden"/>
                                      </p:to>
                                    </p:set>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nodeType="clickEffect">
                                  <p:stCondLst>
                                    <p:cond delay="0"/>
                                  </p:stCondLst>
                                  <p:childTnLst>
                                    <p:set>
                                      <p:cBhvr>
                                        <p:cTn id="64" dur="1" fill="hold">
                                          <p:stCondLst>
                                            <p:cond delay="0"/>
                                          </p:stCondLst>
                                        </p:cTn>
                                        <p:tgtEl>
                                          <p:spTgt spid="54"/>
                                        </p:tgtEl>
                                        <p:attrNameLst>
                                          <p:attrName>style.visibility</p:attrName>
                                        </p:attrNameLst>
                                      </p:cBhvr>
                                      <p:to>
                                        <p:strVal val="visible"/>
                                      </p:to>
                                    </p:set>
                                    <p:animEffect transition="in" filter="fade">
                                      <p:cBhvr>
                                        <p:cTn id="65" dur="500"/>
                                        <p:tgtEl>
                                          <p:spTgt spid="54"/>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59"/>
                                        </p:tgtEl>
                                        <p:attrNameLst>
                                          <p:attrName>style.visibility</p:attrName>
                                        </p:attrNameLst>
                                      </p:cBhvr>
                                      <p:to>
                                        <p:strVal val="visible"/>
                                      </p:to>
                                    </p:set>
                                    <p:animEffect transition="in" filter="fade">
                                      <p:cBhvr>
                                        <p:cTn id="68" dur="500"/>
                                        <p:tgtEl>
                                          <p:spTgt spid="59"/>
                                        </p:tgtEl>
                                      </p:cBhvr>
                                    </p:animEffect>
                                  </p:childTnLst>
                                </p:cTn>
                              </p:par>
                            </p:childTnLst>
                          </p:cTn>
                        </p:par>
                        <p:par>
                          <p:cTn id="69" fill="hold">
                            <p:stCondLst>
                              <p:cond delay="500"/>
                            </p:stCondLst>
                            <p:childTnLst>
                              <p:par>
                                <p:cTn id="70" presetID="10" presetClass="entr" presetSubtype="0" fill="hold" nodeType="afterEffect">
                                  <p:stCondLst>
                                    <p:cond delay="0"/>
                                  </p:stCondLst>
                                  <p:childTnLst>
                                    <p:set>
                                      <p:cBhvr>
                                        <p:cTn id="71" dur="1" fill="hold">
                                          <p:stCondLst>
                                            <p:cond delay="0"/>
                                          </p:stCondLst>
                                        </p:cTn>
                                        <p:tgtEl>
                                          <p:spTgt spid="58"/>
                                        </p:tgtEl>
                                        <p:attrNameLst>
                                          <p:attrName>style.visibility</p:attrName>
                                        </p:attrNameLst>
                                      </p:cBhvr>
                                      <p:to>
                                        <p:strVal val="visible"/>
                                      </p:to>
                                    </p:set>
                                    <p:animEffect transition="in" filter="fade">
                                      <p:cBhvr>
                                        <p:cTn id="72" dur="500"/>
                                        <p:tgtEl>
                                          <p:spTgt spid="58"/>
                                        </p:tgtEl>
                                      </p:cBhvr>
                                    </p:animEffect>
                                  </p:childTnLst>
                                </p:cTn>
                              </p:par>
                              <p:par>
                                <p:cTn id="73" presetID="10" presetClass="entr" presetSubtype="0" fill="hold" nodeType="withEffect">
                                  <p:stCondLst>
                                    <p:cond delay="0"/>
                                  </p:stCondLst>
                                  <p:childTnLst>
                                    <p:set>
                                      <p:cBhvr>
                                        <p:cTn id="74" dur="1" fill="hold">
                                          <p:stCondLst>
                                            <p:cond delay="0"/>
                                          </p:stCondLst>
                                        </p:cTn>
                                        <p:tgtEl>
                                          <p:spTgt spid="41"/>
                                        </p:tgtEl>
                                        <p:attrNameLst>
                                          <p:attrName>style.visibility</p:attrName>
                                        </p:attrNameLst>
                                      </p:cBhvr>
                                      <p:to>
                                        <p:strVal val="visible"/>
                                      </p:to>
                                    </p:set>
                                    <p:animEffect transition="in" filter="fade">
                                      <p:cBhvr>
                                        <p:cTn id="75" dur="500"/>
                                        <p:tgtEl>
                                          <p:spTgt spid="41"/>
                                        </p:tgtEl>
                                      </p:cBhvr>
                                    </p:animEffect>
                                  </p:childTnLst>
                                </p:cTn>
                              </p:par>
                            </p:childTnLst>
                          </p:cTn>
                        </p:par>
                      </p:childTnLst>
                    </p:cTn>
                  </p:par>
                  <p:par>
                    <p:cTn id="76" fill="hold">
                      <p:stCondLst>
                        <p:cond delay="indefinite"/>
                      </p:stCondLst>
                      <p:childTnLst>
                        <p:par>
                          <p:cTn id="77" fill="hold">
                            <p:stCondLst>
                              <p:cond delay="0"/>
                            </p:stCondLst>
                            <p:childTnLst>
                              <p:par>
                                <p:cTn id="78" presetID="10" presetClass="exit" presetSubtype="0" fill="hold" nodeType="clickEffect">
                                  <p:stCondLst>
                                    <p:cond delay="0"/>
                                  </p:stCondLst>
                                  <p:childTnLst>
                                    <p:animEffect transition="out" filter="fade">
                                      <p:cBhvr>
                                        <p:cTn id="79" dur="500"/>
                                        <p:tgtEl>
                                          <p:spTgt spid="41"/>
                                        </p:tgtEl>
                                      </p:cBhvr>
                                    </p:animEffect>
                                    <p:set>
                                      <p:cBhvr>
                                        <p:cTn id="80" dur="1" fill="hold">
                                          <p:stCondLst>
                                            <p:cond delay="499"/>
                                          </p:stCondLst>
                                        </p:cTn>
                                        <p:tgtEl>
                                          <p:spTgt spid="41"/>
                                        </p:tgtEl>
                                        <p:attrNameLst>
                                          <p:attrName>style.visibility</p:attrName>
                                        </p:attrNameLst>
                                      </p:cBhvr>
                                      <p:to>
                                        <p:strVal val="hidden"/>
                                      </p:to>
                                    </p:set>
                                  </p:childTnLst>
                                </p:cTn>
                              </p:par>
                              <p:par>
                                <p:cTn id="81" presetID="10" presetClass="exit" presetSubtype="0" fill="hold" nodeType="withEffect">
                                  <p:stCondLst>
                                    <p:cond delay="0"/>
                                  </p:stCondLst>
                                  <p:childTnLst>
                                    <p:animEffect transition="out" filter="fade">
                                      <p:cBhvr>
                                        <p:cTn id="82" dur="500"/>
                                        <p:tgtEl>
                                          <p:spTgt spid="58"/>
                                        </p:tgtEl>
                                      </p:cBhvr>
                                    </p:animEffect>
                                    <p:set>
                                      <p:cBhvr>
                                        <p:cTn id="83" dur="1" fill="hold">
                                          <p:stCondLst>
                                            <p:cond delay="499"/>
                                          </p:stCondLst>
                                        </p:cTn>
                                        <p:tgtEl>
                                          <p:spTgt spid="5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229" grpId="0" animBg="1"/>
      <p:bldP spid="229" grpId="1" animBg="1"/>
      <p:bldP spid="234" grpId="0" animBg="1"/>
      <p:bldP spid="235" grpId="0" animBg="1"/>
      <p:bldP spid="235" grpId="1" animBg="1"/>
      <p:bldP spid="31" grpId="0" animBg="1"/>
      <p:bldP spid="40" grpId="0" animBg="1"/>
      <p:bldP spid="59" grpId="0" animBg="1"/>
    </p:bldLst>
  </p:timing>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Scrolling Energy Analysis</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19</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grpSp>
        <p:nvGrpSpPr>
          <p:cNvPr id="5" name="Group 4"/>
          <p:cNvGrpSpPr/>
          <p:nvPr/>
        </p:nvGrpSpPr>
        <p:grpSpPr>
          <a:xfrm>
            <a:off x="76200" y="1676400"/>
            <a:ext cx="8915400" cy="3352800"/>
            <a:chOff x="76200" y="2286000"/>
            <a:chExt cx="8915400" cy="3352800"/>
          </a:xfrm>
        </p:grpSpPr>
        <p:graphicFrame>
          <p:nvGraphicFramePr>
            <p:cNvPr id="16" name="Chart 15"/>
            <p:cNvGraphicFramePr>
              <a:graphicFrameLocks/>
            </p:cNvGraphicFramePr>
            <p:nvPr>
              <p:extLst/>
            </p:nvPr>
          </p:nvGraphicFramePr>
          <p:xfrm>
            <a:off x="76200" y="2286000"/>
            <a:ext cx="8915400" cy="3352800"/>
          </p:xfrm>
          <a:graphic>
            <a:graphicData uri="http://schemas.openxmlformats.org/drawingml/2006/chart">
              <c:chart xmlns:c="http://schemas.openxmlformats.org/drawingml/2006/chart" xmlns:r="http://schemas.openxmlformats.org/officeDocument/2006/relationships" r:id="rId4"/>
            </a:graphicData>
          </a:graphic>
        </p:graphicFrame>
        <p:cxnSp>
          <p:nvCxnSpPr>
            <p:cNvPr id="17" name="Straight Connector 16"/>
            <p:cNvCxnSpPr/>
            <p:nvPr/>
          </p:nvCxnSpPr>
          <p:spPr>
            <a:xfrm>
              <a:off x="7924800" y="2771335"/>
              <a:ext cx="0" cy="2334065"/>
            </a:xfrm>
            <a:prstGeom prst="line">
              <a:avLst/>
            </a:prstGeom>
            <a:noFill/>
            <a:ln w="25400" cap="flat" cmpd="sng" algn="ctr">
              <a:solidFill>
                <a:srgbClr val="000000"/>
              </a:solidFill>
              <a:prstDash val="dash"/>
            </a:ln>
            <a:effectLst/>
          </p:spPr>
        </p:cxnSp>
        <p:sp>
          <p:nvSpPr>
            <p:cNvPr id="18" name="TextBox 17"/>
            <p:cNvSpPr txBox="1"/>
            <p:nvPr/>
          </p:nvSpPr>
          <p:spPr>
            <a:xfrm>
              <a:off x="1776912" y="4648207"/>
              <a:ext cx="813461" cy="479619"/>
            </a:xfrm>
            <a:prstGeom prst="rect">
              <a:avLst/>
            </a:prstGeom>
            <a:noFill/>
          </p:spPr>
          <p:txBody>
            <a:bodyPr wrap="none" lIns="0" tIns="0" rIns="0" bIns="0" rtlCol="0">
              <a:spAutoFit/>
            </a:bodyPr>
            <a:lstStyle/>
            <a:p>
              <a:pPr marL="0" marR="0" lvl="0" indent="0" algn="ctr" defTabSz="914400" rtl="0" eaLnBrk="1" fontAlgn="auto" latinLnBrk="0" hangingPunct="1">
                <a:lnSpc>
                  <a:spcPts val="18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black"/>
                  </a:solidFill>
                  <a:effectLst/>
                  <a:uLnTx/>
                  <a:uFillTx/>
                  <a:latin typeface="Gill Sans MT"/>
                  <a:ea typeface="+mn-ea"/>
                  <a:cs typeface="+mn-cs"/>
                </a:rPr>
                <a:t>Google</a:t>
              </a:r>
              <a:br>
                <a:rPr kumimoji="0" lang="en-US" sz="2200" b="0" i="0" u="none" strike="noStrike" kern="1200" cap="none" spc="0" normalizeH="0" baseline="0" noProof="0" dirty="0">
                  <a:ln>
                    <a:noFill/>
                  </a:ln>
                  <a:solidFill>
                    <a:prstClr val="black"/>
                  </a:solidFill>
                  <a:effectLst/>
                  <a:uLnTx/>
                  <a:uFillTx/>
                  <a:latin typeface="Gill Sans MT"/>
                  <a:ea typeface="+mn-ea"/>
                  <a:cs typeface="+mn-cs"/>
                </a:rPr>
              </a:br>
              <a:r>
                <a:rPr kumimoji="0" lang="en-US" sz="2200" b="0" i="0" u="none" strike="noStrike" kern="1200" cap="none" spc="0" normalizeH="0" baseline="0" noProof="0" dirty="0">
                  <a:ln>
                    <a:noFill/>
                  </a:ln>
                  <a:solidFill>
                    <a:prstClr val="black"/>
                  </a:solidFill>
                  <a:effectLst/>
                  <a:uLnTx/>
                  <a:uFillTx/>
                  <a:latin typeface="Gill Sans MT"/>
                  <a:ea typeface="+mn-ea"/>
                  <a:cs typeface="+mn-cs"/>
                </a:rPr>
                <a:t>Docs</a:t>
              </a:r>
            </a:p>
          </p:txBody>
        </p:sp>
        <p:sp>
          <p:nvSpPr>
            <p:cNvPr id="19" name="TextBox 18"/>
            <p:cNvSpPr txBox="1"/>
            <p:nvPr/>
          </p:nvSpPr>
          <p:spPr>
            <a:xfrm>
              <a:off x="2895034" y="4648200"/>
              <a:ext cx="667989" cy="248786"/>
            </a:xfrm>
            <a:prstGeom prst="rect">
              <a:avLst/>
            </a:prstGeom>
            <a:noFill/>
          </p:spPr>
          <p:txBody>
            <a:bodyPr wrap="none" lIns="0" tIns="0" rIns="0" bIns="0" rtlCol="0">
              <a:spAutoFit/>
            </a:bodyPr>
            <a:lstStyle/>
            <a:p>
              <a:pPr marL="0" marR="0" lvl="0" indent="0" algn="ctr" defTabSz="914400" rtl="0" eaLnBrk="1" fontAlgn="auto" latinLnBrk="0" hangingPunct="1">
                <a:lnSpc>
                  <a:spcPts val="18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black"/>
                  </a:solidFill>
                  <a:effectLst/>
                  <a:uLnTx/>
                  <a:uFillTx/>
                  <a:latin typeface="Gill Sans MT"/>
                  <a:ea typeface="+mn-ea"/>
                  <a:cs typeface="+mn-cs"/>
                </a:rPr>
                <a:t>Gmail</a:t>
              </a:r>
            </a:p>
          </p:txBody>
        </p:sp>
        <p:sp>
          <p:nvSpPr>
            <p:cNvPr id="20" name="TextBox 19"/>
            <p:cNvSpPr txBox="1"/>
            <p:nvPr/>
          </p:nvSpPr>
          <p:spPr>
            <a:xfrm>
              <a:off x="3729793" y="4648208"/>
              <a:ext cx="1025922" cy="479619"/>
            </a:xfrm>
            <a:prstGeom prst="rect">
              <a:avLst/>
            </a:prstGeom>
            <a:noFill/>
          </p:spPr>
          <p:txBody>
            <a:bodyPr wrap="none" lIns="0" tIns="0" rIns="0" bIns="0" rtlCol="0">
              <a:spAutoFit/>
            </a:bodyPr>
            <a:lstStyle/>
            <a:p>
              <a:pPr marL="0" marR="0" lvl="0" indent="0" algn="ctr" defTabSz="914400" rtl="0" eaLnBrk="1" fontAlgn="auto" latinLnBrk="0" hangingPunct="1">
                <a:lnSpc>
                  <a:spcPts val="18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black"/>
                  </a:solidFill>
                  <a:effectLst/>
                  <a:uLnTx/>
                  <a:uFillTx/>
                  <a:latin typeface="Gill Sans MT"/>
                  <a:ea typeface="+mn-ea"/>
                  <a:cs typeface="+mn-cs"/>
                </a:rPr>
                <a:t>Google</a:t>
              </a:r>
              <a:br>
                <a:rPr kumimoji="0" lang="en-US" sz="2200" b="0" i="0" u="none" strike="noStrike" kern="1200" cap="none" spc="0" normalizeH="0" baseline="0" noProof="0" dirty="0">
                  <a:ln>
                    <a:noFill/>
                  </a:ln>
                  <a:solidFill>
                    <a:prstClr val="black"/>
                  </a:solidFill>
                  <a:effectLst/>
                  <a:uLnTx/>
                  <a:uFillTx/>
                  <a:latin typeface="Gill Sans MT"/>
                  <a:ea typeface="+mn-ea"/>
                  <a:cs typeface="+mn-cs"/>
                </a:rPr>
              </a:br>
              <a:r>
                <a:rPr kumimoji="0" lang="en-US" sz="2200" b="0" i="0" u="none" strike="noStrike" kern="1200" cap="none" spc="0" normalizeH="0" baseline="0" noProof="0" dirty="0">
                  <a:ln>
                    <a:noFill/>
                  </a:ln>
                  <a:solidFill>
                    <a:prstClr val="black"/>
                  </a:solidFill>
                  <a:effectLst/>
                  <a:uLnTx/>
                  <a:uFillTx/>
                  <a:latin typeface="Gill Sans MT"/>
                  <a:ea typeface="+mn-ea"/>
                  <a:cs typeface="+mn-cs"/>
                </a:rPr>
                <a:t>Calendar</a:t>
              </a:r>
            </a:p>
          </p:txBody>
        </p:sp>
        <p:sp>
          <p:nvSpPr>
            <p:cNvPr id="21" name="TextBox 20"/>
            <p:cNvSpPr txBox="1"/>
            <p:nvPr/>
          </p:nvSpPr>
          <p:spPr>
            <a:xfrm>
              <a:off x="4910363" y="4648208"/>
              <a:ext cx="732735" cy="479619"/>
            </a:xfrm>
            <a:prstGeom prst="rect">
              <a:avLst/>
            </a:prstGeom>
            <a:noFill/>
          </p:spPr>
          <p:txBody>
            <a:bodyPr wrap="none" lIns="0" tIns="0" rIns="0" bIns="0" rtlCol="0">
              <a:spAutoFit/>
            </a:bodyPr>
            <a:lstStyle/>
            <a:p>
              <a:pPr marL="0" marR="0" lvl="0" indent="0" algn="ctr" defTabSz="914400" rtl="0" eaLnBrk="1" fontAlgn="auto" latinLnBrk="0" hangingPunct="1">
                <a:lnSpc>
                  <a:spcPts val="18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black"/>
                  </a:solidFill>
                  <a:effectLst/>
                  <a:uLnTx/>
                  <a:uFillTx/>
                  <a:latin typeface="Gill Sans MT"/>
                  <a:ea typeface="+mn-ea"/>
                  <a:cs typeface="+mn-cs"/>
                </a:rPr>
                <a:t>Word-</a:t>
              </a:r>
              <a:br>
                <a:rPr kumimoji="0" lang="en-US" sz="2200" b="0" i="0" u="none" strike="noStrike" kern="1200" cap="none" spc="0" normalizeH="0" baseline="0" noProof="0" dirty="0">
                  <a:ln>
                    <a:noFill/>
                  </a:ln>
                  <a:solidFill>
                    <a:prstClr val="black"/>
                  </a:solidFill>
                  <a:effectLst/>
                  <a:uLnTx/>
                  <a:uFillTx/>
                  <a:latin typeface="Gill Sans MT"/>
                  <a:ea typeface="+mn-ea"/>
                  <a:cs typeface="+mn-cs"/>
                </a:rPr>
              </a:br>
              <a:r>
                <a:rPr kumimoji="0" lang="en-US" sz="2200" b="0" i="0" u="none" strike="noStrike" kern="1200" cap="none" spc="0" normalizeH="0" baseline="0" noProof="0" dirty="0">
                  <a:ln>
                    <a:noFill/>
                  </a:ln>
                  <a:solidFill>
                    <a:prstClr val="black"/>
                  </a:solidFill>
                  <a:effectLst/>
                  <a:uLnTx/>
                  <a:uFillTx/>
                  <a:latin typeface="Gill Sans MT"/>
                  <a:ea typeface="+mn-ea"/>
                  <a:cs typeface="+mn-cs"/>
                </a:rPr>
                <a:t>Press</a:t>
              </a:r>
            </a:p>
          </p:txBody>
        </p:sp>
        <p:sp>
          <p:nvSpPr>
            <p:cNvPr id="22" name="TextBox 21"/>
            <p:cNvSpPr txBox="1"/>
            <p:nvPr/>
          </p:nvSpPr>
          <p:spPr>
            <a:xfrm>
              <a:off x="5888255" y="4648200"/>
              <a:ext cx="821589" cy="248786"/>
            </a:xfrm>
            <a:prstGeom prst="rect">
              <a:avLst/>
            </a:prstGeom>
            <a:noFill/>
          </p:spPr>
          <p:txBody>
            <a:bodyPr wrap="none" lIns="0" tIns="0" rIns="0" bIns="0" rtlCol="0">
              <a:spAutoFit/>
            </a:bodyPr>
            <a:lstStyle/>
            <a:p>
              <a:pPr marL="0" marR="0" lvl="0" indent="0" algn="ctr" defTabSz="914400" rtl="0" eaLnBrk="1" fontAlgn="auto" latinLnBrk="0" hangingPunct="1">
                <a:lnSpc>
                  <a:spcPts val="18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black"/>
                  </a:solidFill>
                  <a:effectLst/>
                  <a:uLnTx/>
                  <a:uFillTx/>
                  <a:latin typeface="Gill Sans MT"/>
                  <a:ea typeface="+mn-ea"/>
                  <a:cs typeface="+mn-cs"/>
                </a:rPr>
                <a:t>Twitter</a:t>
              </a:r>
            </a:p>
          </p:txBody>
        </p:sp>
        <p:sp>
          <p:nvSpPr>
            <p:cNvPr id="24" name="TextBox 23"/>
            <p:cNvSpPr txBox="1"/>
            <p:nvPr/>
          </p:nvSpPr>
          <p:spPr>
            <a:xfrm>
              <a:off x="6882203" y="4648208"/>
              <a:ext cx="814701" cy="479619"/>
            </a:xfrm>
            <a:prstGeom prst="rect">
              <a:avLst/>
            </a:prstGeom>
            <a:noFill/>
          </p:spPr>
          <p:txBody>
            <a:bodyPr wrap="none" lIns="0" tIns="0" rIns="0" bIns="0" rtlCol="0">
              <a:spAutoFit/>
            </a:bodyPr>
            <a:lstStyle/>
            <a:p>
              <a:pPr marL="0" marR="0" lvl="0" indent="0" algn="ctr" defTabSz="914400" rtl="0" eaLnBrk="1" fontAlgn="auto" latinLnBrk="0" hangingPunct="1">
                <a:lnSpc>
                  <a:spcPts val="18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black"/>
                  </a:solidFill>
                  <a:effectLst/>
                  <a:uLnTx/>
                  <a:uFillTx/>
                  <a:latin typeface="Gill Sans MT"/>
                  <a:ea typeface="+mn-ea"/>
                  <a:cs typeface="+mn-cs"/>
                </a:rPr>
                <a:t>Ani-</a:t>
              </a:r>
              <a:br>
                <a:rPr kumimoji="0" lang="en-US" sz="2200" b="0" i="0" u="none" strike="noStrike" kern="1200" cap="none" spc="0" normalizeH="0" baseline="0" noProof="0" dirty="0">
                  <a:ln>
                    <a:noFill/>
                  </a:ln>
                  <a:solidFill>
                    <a:prstClr val="black"/>
                  </a:solidFill>
                  <a:effectLst/>
                  <a:uLnTx/>
                  <a:uFillTx/>
                  <a:latin typeface="Gill Sans MT"/>
                  <a:ea typeface="+mn-ea"/>
                  <a:cs typeface="+mn-cs"/>
                </a:rPr>
              </a:br>
              <a:r>
                <a:rPr kumimoji="0" lang="en-US" sz="2200" b="0" i="0" u="none" strike="noStrike" kern="1200" cap="none" spc="0" normalizeH="0" baseline="0" noProof="0" dirty="0" err="1">
                  <a:ln>
                    <a:noFill/>
                  </a:ln>
                  <a:solidFill>
                    <a:prstClr val="black"/>
                  </a:solidFill>
                  <a:effectLst/>
                  <a:uLnTx/>
                  <a:uFillTx/>
                  <a:latin typeface="Gill Sans MT"/>
                  <a:ea typeface="+mn-ea"/>
                  <a:cs typeface="+mn-cs"/>
                </a:rPr>
                <a:t>mation</a:t>
              </a:r>
              <a:endParaRPr kumimoji="0" lang="en-US" sz="2200" b="0" i="0" u="none" strike="noStrike" kern="1200" cap="none" spc="0" normalizeH="0" baseline="0" noProof="0" dirty="0">
                <a:ln>
                  <a:noFill/>
                </a:ln>
                <a:solidFill>
                  <a:prstClr val="black"/>
                </a:solidFill>
                <a:effectLst/>
                <a:uLnTx/>
                <a:uFillTx/>
                <a:latin typeface="Gill Sans MT"/>
                <a:ea typeface="+mn-ea"/>
                <a:cs typeface="+mn-cs"/>
              </a:endParaRPr>
            </a:p>
          </p:txBody>
        </p:sp>
        <p:sp>
          <p:nvSpPr>
            <p:cNvPr id="25" name="TextBox 24"/>
            <p:cNvSpPr txBox="1"/>
            <p:nvPr/>
          </p:nvSpPr>
          <p:spPr>
            <a:xfrm>
              <a:off x="8116935" y="4648200"/>
              <a:ext cx="501302" cy="248786"/>
            </a:xfrm>
            <a:prstGeom prst="rect">
              <a:avLst/>
            </a:prstGeom>
            <a:noFill/>
          </p:spPr>
          <p:txBody>
            <a:bodyPr wrap="none" lIns="0" tIns="0" rIns="0" bIns="0" rtlCol="0">
              <a:spAutoFit/>
            </a:bodyPr>
            <a:lstStyle/>
            <a:p>
              <a:pPr marL="0" marR="0" lvl="0" indent="0" algn="ctr" defTabSz="914400" rtl="0" eaLnBrk="1" fontAlgn="auto" latinLnBrk="0" hangingPunct="1">
                <a:lnSpc>
                  <a:spcPts val="18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black"/>
                  </a:solidFill>
                  <a:effectLst/>
                  <a:uLnTx/>
                  <a:uFillTx/>
                  <a:latin typeface="Gill Sans MT"/>
                  <a:ea typeface="+mn-ea"/>
                  <a:cs typeface="+mn-cs"/>
                </a:rPr>
                <a:t>AVG</a:t>
              </a:r>
            </a:p>
          </p:txBody>
        </p:sp>
      </p:grpSp>
      <p:grpSp>
        <p:nvGrpSpPr>
          <p:cNvPr id="3" name="Group 2"/>
          <p:cNvGrpSpPr/>
          <p:nvPr/>
        </p:nvGrpSpPr>
        <p:grpSpPr>
          <a:xfrm>
            <a:off x="0" y="5105400"/>
            <a:ext cx="9144000" cy="1049357"/>
            <a:chOff x="1828800" y="5486399"/>
            <a:chExt cx="6019800" cy="839482"/>
          </a:xfrm>
          <a:solidFill>
            <a:srgbClr val="E4E4E4"/>
          </a:solidFill>
        </p:grpSpPr>
        <p:sp>
          <p:nvSpPr>
            <p:cNvPr id="42" name="Rectangle 41"/>
            <p:cNvSpPr/>
            <p:nvPr/>
          </p:nvSpPr>
          <p:spPr>
            <a:xfrm>
              <a:off x="1828800" y="5486399"/>
              <a:ext cx="6019800" cy="461665"/>
            </a:xfrm>
            <a:prstGeom prst="rect">
              <a:avLst/>
            </a:prstGeom>
            <a:grp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lumMod val="75000"/>
                    <a:lumOff val="25000"/>
                  </a:prstClr>
                </a:solidFill>
                <a:effectLst/>
                <a:uLnTx/>
                <a:uFillTx/>
                <a:latin typeface="Gill Sans MT"/>
                <a:ea typeface="+mn-ea"/>
                <a:cs typeface="+mn-cs"/>
              </a:endParaRPr>
            </a:p>
          </p:txBody>
        </p:sp>
        <p:sp>
          <p:nvSpPr>
            <p:cNvPr id="43" name="Rectangle 42"/>
            <p:cNvSpPr/>
            <p:nvPr/>
          </p:nvSpPr>
          <p:spPr>
            <a:xfrm>
              <a:off x="1828800" y="5562599"/>
              <a:ext cx="6019800" cy="763282"/>
            </a:xfrm>
            <a:prstGeom prst="rect">
              <a:avLst/>
            </a:prstGeom>
            <a:grp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Gill Sans MT"/>
                  <a:ea typeface="+mn-ea"/>
                  <a:cs typeface="+mn-cs"/>
                </a:rPr>
                <a:t>41.9% </a:t>
              </a:r>
              <a:r>
                <a:rPr kumimoji="0" lang="en-US" sz="2800" b="1" i="0" u="none" strike="noStrike" kern="1200" cap="none" spc="0" normalizeH="0" baseline="0" noProof="0" dirty="0">
                  <a:ln>
                    <a:noFill/>
                  </a:ln>
                  <a:solidFill>
                    <a:prstClr val="black"/>
                  </a:solidFill>
                  <a:effectLst/>
                  <a:uLnTx/>
                  <a:uFillTx/>
                  <a:latin typeface="Gill Sans MT"/>
                  <a:ea typeface="+mn-ea"/>
                  <a:cs typeface="+mn-cs"/>
                </a:rPr>
                <a:t>of page scrolling energy is spent on</a:t>
              </a:r>
              <a:br>
                <a:rPr kumimoji="0" lang="en-US" sz="2800" b="1" i="0" u="none" strike="noStrike" kern="1200" cap="none" spc="0" normalizeH="0" baseline="0" noProof="0" dirty="0">
                  <a:ln>
                    <a:noFill/>
                  </a:ln>
                  <a:solidFill>
                    <a:prstClr val="black"/>
                  </a:solidFill>
                  <a:effectLst/>
                  <a:uLnTx/>
                  <a:uFillTx/>
                  <a:latin typeface="Gill Sans MT"/>
                  <a:ea typeface="+mn-ea"/>
                  <a:cs typeface="+mn-cs"/>
                </a:rPr>
              </a:br>
              <a:r>
                <a:rPr kumimoji="0" lang="en-US" sz="2800" b="1" i="0" u="none" strike="noStrike" kern="1200" cap="none" spc="0" normalizeH="0" baseline="0" noProof="0" dirty="0">
                  <a:ln>
                    <a:noFill/>
                  </a:ln>
                  <a:solidFill>
                    <a:prstClr val="black"/>
                  </a:solidFill>
                  <a:effectLst/>
                  <a:uLnTx/>
                  <a:uFillTx/>
                  <a:latin typeface="Gill Sans MT"/>
                  <a:ea typeface="+mn-ea"/>
                  <a:cs typeface="+mn-cs"/>
                </a:rPr>
                <a:t>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texture tiling </a:t>
              </a:r>
              <a:r>
                <a:rPr kumimoji="0" lang="en-US" sz="2800" b="1" i="0" u="none" strike="noStrike" kern="1200" cap="none" spc="0" normalizeH="0" baseline="0" noProof="0" dirty="0">
                  <a:ln>
                    <a:noFill/>
                  </a:ln>
                  <a:solidFill>
                    <a:prstClr val="black"/>
                  </a:solidFill>
                  <a:effectLst/>
                  <a:uLnTx/>
                  <a:uFillTx/>
                  <a:latin typeface="Gill Sans MT"/>
                  <a:ea typeface="+mn-ea"/>
                  <a:cs typeface="+mn-cs"/>
                </a:rPr>
                <a:t>and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color </a:t>
              </a:r>
              <a:r>
                <a:rPr kumimoji="0" lang="en-US" sz="2800" b="1" i="0" u="none" strike="noStrike" kern="1200" cap="none" spc="0" normalizeH="0" baseline="0" noProof="0" dirty="0" err="1">
                  <a:ln>
                    <a:noFill/>
                  </a:ln>
                  <a:solidFill>
                    <a:srgbClr val="0000FF"/>
                  </a:solidFill>
                  <a:effectLst/>
                  <a:uLnTx/>
                  <a:uFillTx/>
                  <a:latin typeface="Gill Sans MT"/>
                  <a:ea typeface="+mn-ea"/>
                  <a:cs typeface="+mn-cs"/>
                </a:rPr>
                <a:t>blitting</a:t>
              </a:r>
              <a:endParaRPr kumimoji="0" lang="en-US" sz="2800" b="1" i="0" u="none" strike="noStrike" kern="1200" cap="none" spc="0" normalizeH="0" baseline="0" noProof="0" dirty="0">
                <a:ln>
                  <a:noFill/>
                </a:ln>
                <a:solidFill>
                  <a:srgbClr val="0000FF"/>
                </a:solidFill>
                <a:effectLst/>
                <a:uLnTx/>
                <a:uFillTx/>
                <a:latin typeface="Gill Sans MT"/>
                <a:ea typeface="+mn-ea"/>
                <a:cs typeface="+mn-cs"/>
              </a:endParaRPr>
            </a:p>
          </p:txBody>
        </p:sp>
      </p:grpSp>
      <p:sp>
        <p:nvSpPr>
          <p:cNvPr id="46" name="Rounded Rectangle 45"/>
          <p:cNvSpPr/>
          <p:nvPr/>
        </p:nvSpPr>
        <p:spPr bwMode="auto">
          <a:xfrm>
            <a:off x="7924800" y="2133600"/>
            <a:ext cx="914400" cy="2286000"/>
          </a:xfrm>
          <a:prstGeom prst="roundRect">
            <a:avLst/>
          </a:prstGeom>
          <a:solidFill>
            <a:schemeClr val="lt1">
              <a:alpha val="0"/>
            </a:schemeClr>
          </a:solidFill>
          <a:ln w="57150" cmpd="sng">
            <a:solidFill>
              <a:schemeClr val="accent2"/>
            </a:solidFill>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spAutoFit/>
          </a:bodyPr>
          <a:lstStyle/>
          <a:p>
            <a:pPr marL="285750" marR="0" lvl="0" indent="-285750" algn="l" defTabSz="914400" rtl="0" eaLnBrk="1" fontAlgn="base" latinLnBrk="1" hangingPunct="1">
              <a:lnSpc>
                <a:spcPct val="100000"/>
              </a:lnSpc>
              <a:spcBef>
                <a:spcPct val="20000"/>
              </a:spcBef>
              <a:spcAft>
                <a:spcPct val="0"/>
              </a:spcAft>
              <a:buClr>
                <a:srgbClr val="07164E"/>
              </a:buClr>
              <a:buSzTx/>
              <a:buFont typeface="Tahoma" pitchFamily="34" charset="0"/>
              <a:buNone/>
              <a:tabLst/>
              <a:defRPr/>
            </a:pPr>
            <a:endParaRPr kumimoji="1" lang="en-US" sz="2400" b="1" i="0" u="none" strike="noStrike" kern="1200" cap="none" spc="0" normalizeH="0" baseline="0" noProof="0">
              <a:ln>
                <a:noFill/>
              </a:ln>
              <a:solidFill>
                <a:srgbClr val="07164E"/>
              </a:solidFill>
              <a:effectLst/>
              <a:uLnTx/>
              <a:uFillTx/>
              <a:latin typeface="Lucida Sans" pitchFamily="34" charset="0"/>
              <a:ea typeface="굴림" pitchFamily="34" charset="-127"/>
              <a:cs typeface="Tahoma" pitchFamily="34" charset="0"/>
            </a:endParaRPr>
          </a:p>
        </p:txBody>
      </p:sp>
    </p:spTree>
    <p:extLst>
      <p:ext uri="{BB962C8B-B14F-4D97-AF65-F5344CB8AC3E}">
        <p14:creationId xmlns:p14="http://schemas.microsoft.com/office/powerpoint/2010/main" val="32444168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6"/>
                                        </p:tgtEl>
                                        <p:attrNameLst>
                                          <p:attrName>style.visibility</p:attrName>
                                        </p:attrNameLst>
                                      </p:cBhvr>
                                      <p:to>
                                        <p:strVal val="visible"/>
                                      </p:to>
                                    </p:set>
                                    <p:animEffect transition="in" filter="fade">
                                      <p:cBhvr>
                                        <p:cTn id="12" dur="500"/>
                                        <p:tgtEl>
                                          <p:spTgt spid="46"/>
                                        </p:tgtEl>
                                      </p:cBhvr>
                                    </p:animEffect>
                                  </p:childTnLst>
                                </p:cTn>
                              </p:par>
                            </p:childTnLst>
                          </p:cTn>
                        </p:par>
                        <p:par>
                          <p:cTn id="13" fill="hold">
                            <p:stCondLst>
                              <p:cond delay="500"/>
                            </p:stCondLst>
                            <p:childTnLst>
                              <p:par>
                                <p:cTn id="14" presetID="10" presetClass="entr" presetSubtype="0" fill="hold"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fade">
                                      <p:cBhvr>
                                        <p:cTn id="16"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07516" y="152400"/>
            <a:ext cx="8972996" cy="884238"/>
          </a:xfrm>
        </p:spPr>
        <p:txBody>
          <a:bodyPr/>
          <a:lstStyle/>
          <a:p>
            <a:r>
              <a:rPr lang="en-US" dirty="0"/>
              <a:t>Call for Intelligent Memory Controllers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44</a:t>
            </a:fld>
            <a:endParaRPr lang="en-US" altLang="en-US">
              <a:solidFill>
                <a:srgbClr val="000000"/>
              </a:solidFill>
            </a:endParaRPr>
          </a:p>
        </p:txBody>
      </p:sp>
      <p:pic>
        <p:nvPicPr>
          <p:cNvPr id="7" name="Picture 6"/>
          <p:cNvPicPr>
            <a:picLocks noChangeAspect="1"/>
          </p:cNvPicPr>
          <p:nvPr/>
        </p:nvPicPr>
        <p:blipFill>
          <a:blip r:embed="rId2"/>
          <a:stretch>
            <a:fillRect/>
          </a:stretch>
        </p:blipFill>
        <p:spPr>
          <a:xfrm>
            <a:off x="0" y="982542"/>
            <a:ext cx="7850402" cy="5875458"/>
          </a:xfrm>
          <a:prstGeom prst="rect">
            <a:avLst/>
          </a:prstGeom>
        </p:spPr>
      </p:pic>
      <p:pic>
        <p:nvPicPr>
          <p:cNvPr id="8" name="Picture 7"/>
          <p:cNvPicPr>
            <a:picLocks noChangeAspect="1"/>
          </p:cNvPicPr>
          <p:nvPr/>
        </p:nvPicPr>
        <p:blipFill>
          <a:blip r:embed="rId3"/>
          <a:stretch>
            <a:fillRect/>
          </a:stretch>
        </p:blipFill>
        <p:spPr>
          <a:xfrm>
            <a:off x="0" y="2204864"/>
            <a:ext cx="9144000" cy="3045377"/>
          </a:xfrm>
          <a:prstGeom prst="rect">
            <a:avLst/>
          </a:prstGeom>
        </p:spPr>
      </p:pic>
    </p:spTree>
    <p:extLst>
      <p:ext uri="{BB962C8B-B14F-4D97-AF65-F5344CB8AC3E}">
        <p14:creationId xmlns:p14="http://schemas.microsoft.com/office/powerpoint/2010/main" val="1064891533"/>
      </p:ext>
    </p:extLst>
  </p:cSld>
  <p:clrMapOvr>
    <a:masterClrMapping/>
  </p:clrMapOvr>
  <p:transition/>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0" y="4286072"/>
            <a:ext cx="5029200" cy="1200328"/>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Gill Sans MT"/>
                <a:ea typeface="+mn-ea"/>
                <a:cs typeface="+mn-cs"/>
              </a:rPr>
              <a:t>A significant portion of</a:t>
            </a:r>
            <a:br>
              <a:rPr kumimoji="0" lang="en-US" sz="2400" b="1" i="0" u="none" strike="noStrike" kern="1200" cap="none" spc="0" normalizeH="0" baseline="0" noProof="0" dirty="0">
                <a:ln>
                  <a:noFill/>
                </a:ln>
                <a:solidFill>
                  <a:srgbClr val="000000"/>
                </a:solidFill>
                <a:effectLst/>
                <a:uLnTx/>
                <a:uFillTx/>
                <a:latin typeface="Gill Sans MT"/>
                <a:ea typeface="+mn-ea"/>
                <a:cs typeface="+mn-cs"/>
              </a:rPr>
            </a:br>
            <a:r>
              <a:rPr kumimoji="0" lang="en-US" sz="2400" b="1" i="0" u="none" strike="noStrike" kern="1200" cap="none" spc="0" normalizeH="0" baseline="0" noProof="0" dirty="0">
                <a:ln>
                  <a:noFill/>
                </a:ln>
                <a:solidFill>
                  <a:srgbClr val="000000"/>
                </a:solidFill>
                <a:effectLst/>
                <a:uLnTx/>
                <a:uFillTx/>
                <a:latin typeface="Gill Sans MT"/>
                <a:ea typeface="+mn-ea"/>
                <a:cs typeface="+mn-cs"/>
              </a:rPr>
              <a:t>total data movement comes from</a:t>
            </a:r>
            <a:br>
              <a:rPr kumimoji="0" lang="en-US" sz="2400" b="1" i="0" u="none" strike="noStrike" kern="1200" cap="none" spc="0" normalizeH="0" baseline="0" noProof="0" dirty="0">
                <a:ln>
                  <a:noFill/>
                </a:ln>
                <a:solidFill>
                  <a:srgbClr val="000000"/>
                </a:solidFill>
                <a:effectLst/>
                <a:uLnTx/>
                <a:uFillTx/>
                <a:latin typeface="Gill Sans MT"/>
                <a:ea typeface="+mn-ea"/>
                <a:cs typeface="+mn-cs"/>
              </a:rPr>
            </a:br>
            <a:r>
              <a:rPr kumimoji="0" lang="en-US" sz="2400" b="1" i="0" u="none" strike="noStrike" kern="1200" cap="none" spc="0" normalizeH="0" baseline="0" noProof="0" dirty="0">
                <a:ln>
                  <a:noFill/>
                </a:ln>
                <a:solidFill>
                  <a:srgbClr val="000000"/>
                </a:solidFill>
                <a:effectLst/>
                <a:uLnTx/>
                <a:uFillTx/>
                <a:latin typeface="Gill Sans MT"/>
                <a:ea typeface="+mn-ea"/>
                <a:cs typeface="+mn-cs"/>
              </a:rPr>
              <a:t>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texture tiling</a:t>
            </a:r>
            <a:r>
              <a:rPr kumimoji="0" lang="en-US" sz="2400" b="1" i="0" u="none" strike="noStrike" kern="1200" cap="none" spc="0" normalizeH="0" baseline="0" noProof="0" dirty="0">
                <a:ln>
                  <a:noFill/>
                </a:ln>
                <a:solidFill>
                  <a:srgbClr val="000000"/>
                </a:solidFill>
                <a:effectLst/>
                <a:uLnTx/>
                <a:uFillTx/>
                <a:latin typeface="Gill Sans MT"/>
                <a:ea typeface="+mn-ea"/>
                <a:cs typeface="+mn-cs"/>
              </a:rPr>
              <a:t> and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color </a:t>
            </a:r>
            <a:r>
              <a:rPr kumimoji="0" lang="en-US" sz="2400" b="1" i="0" u="none" strike="noStrike" kern="1200" cap="none" spc="0" normalizeH="0" baseline="0" noProof="0" dirty="0" err="1">
                <a:ln>
                  <a:noFill/>
                </a:ln>
                <a:solidFill>
                  <a:srgbClr val="0000FF"/>
                </a:solidFill>
                <a:effectLst/>
                <a:uLnTx/>
                <a:uFillTx/>
                <a:latin typeface="Gill Sans MT"/>
                <a:ea typeface="+mn-ea"/>
                <a:cs typeface="+mn-cs"/>
              </a:rPr>
              <a:t>blitting</a:t>
            </a:r>
            <a:endParaRPr kumimoji="0" lang="en-US" sz="2400" b="1" i="0" u="none" strike="noStrike" kern="1200" cap="none" spc="0" normalizeH="0" baseline="0" noProof="0" dirty="0">
              <a:ln>
                <a:noFill/>
              </a:ln>
              <a:solidFill>
                <a:srgbClr val="0000FF"/>
              </a:solidFill>
              <a:effectLst/>
              <a:uLnTx/>
              <a:uFillTx/>
              <a:latin typeface="Gill Sans MT"/>
              <a:ea typeface="+mn-ea"/>
              <a:cs typeface="+mn-cs"/>
            </a:endParaRPr>
          </a:p>
        </p:txBody>
      </p:sp>
      <p:sp>
        <p:nvSpPr>
          <p:cNvPr id="2" name="Title 1"/>
          <p:cNvSpPr>
            <a:spLocks noGrp="1"/>
          </p:cNvSpPr>
          <p:nvPr>
            <p:ph type="title"/>
          </p:nvPr>
        </p:nvSpPr>
        <p:spPr>
          <a:xfrm>
            <a:off x="-228600" y="0"/>
            <a:ext cx="9677400" cy="914400"/>
          </a:xfrm>
        </p:spPr>
        <p:txBody>
          <a:bodyPr/>
          <a:lstStyle/>
          <a:p>
            <a:r>
              <a:rPr lang="en-US" dirty="0"/>
              <a:t>Scrolling a Google Docs Web Page</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20</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18" name="Rectangle 17"/>
          <p:cNvSpPr/>
          <p:nvPr/>
        </p:nvSpPr>
        <p:spPr>
          <a:xfrm>
            <a:off x="5715000" y="1600200"/>
            <a:ext cx="3810000" cy="1200328"/>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C00000"/>
                </a:solidFill>
                <a:effectLst/>
                <a:uLnTx/>
                <a:uFillTx/>
                <a:latin typeface="Gill Sans MT"/>
                <a:ea typeface="+mn-ea"/>
                <a:cs typeface="+mn-cs"/>
              </a:rPr>
              <a:t>77%</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of total energy consumption goes to </a:t>
            </a:r>
            <a:r>
              <a:rPr kumimoji="0" lang="en-US" sz="2400" b="1" i="0" u="none" strike="noStrike" kern="1200" cap="none" spc="0" normalizeH="0" baseline="0" noProof="0" dirty="0">
                <a:ln>
                  <a:noFill/>
                </a:ln>
                <a:solidFill>
                  <a:srgbClr val="C00000"/>
                </a:solidFill>
                <a:effectLst/>
                <a:uLnTx/>
                <a:uFillTx/>
                <a:latin typeface="Gill Sans MT"/>
                <a:ea typeface="+mn-ea"/>
                <a:cs typeface="+mn-cs"/>
              </a:rPr>
              <a:t>data movement</a:t>
            </a:r>
          </a:p>
        </p:txBody>
      </p:sp>
      <p:sp>
        <p:nvSpPr>
          <p:cNvPr id="21" name="Rectangle 20"/>
          <p:cNvSpPr/>
          <p:nvPr/>
        </p:nvSpPr>
        <p:spPr>
          <a:xfrm>
            <a:off x="1540435" y="6248400"/>
            <a:ext cx="4495800"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C00000"/>
                </a:solidFill>
                <a:effectLst/>
                <a:uLnTx/>
                <a:uFillTx/>
                <a:latin typeface="Gill Sans MT"/>
                <a:ea typeface="+mn-ea"/>
                <a:cs typeface="+mn-cs"/>
              </a:rPr>
              <a:t>37.7%</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of total system energy </a:t>
            </a:r>
            <a:endParaRPr kumimoji="0" lang="en-US" sz="2400" b="1" i="0" u="none" strike="noStrike" kern="1200" cap="none" spc="0" normalizeH="0" baseline="0" noProof="0" dirty="0">
              <a:ln>
                <a:noFill/>
              </a:ln>
              <a:solidFill>
                <a:srgbClr val="0000FF"/>
              </a:solidFill>
              <a:effectLst/>
              <a:uLnTx/>
              <a:uFillTx/>
              <a:latin typeface="Gill Sans MT"/>
              <a:ea typeface="+mn-ea"/>
              <a:cs typeface="+mn-cs"/>
            </a:endParaRPr>
          </a:p>
        </p:txBody>
      </p:sp>
      <p:graphicFrame>
        <p:nvGraphicFramePr>
          <p:cNvPr id="14" name="Chart 13"/>
          <p:cNvGraphicFramePr>
            <a:graphicFrameLocks/>
          </p:cNvGraphicFramePr>
          <p:nvPr>
            <p:extLst/>
          </p:nvPr>
        </p:nvGraphicFramePr>
        <p:xfrm>
          <a:off x="-304800" y="228600"/>
          <a:ext cx="6756400" cy="381317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5" name="Chart 14"/>
          <p:cNvGraphicFramePr>
            <a:graphicFrameLocks/>
          </p:cNvGraphicFramePr>
          <p:nvPr>
            <p:extLst/>
          </p:nvPr>
        </p:nvGraphicFramePr>
        <p:xfrm>
          <a:off x="5105400" y="3273762"/>
          <a:ext cx="3505200" cy="3584238"/>
        </p:xfrm>
        <a:graphic>
          <a:graphicData uri="http://schemas.openxmlformats.org/drawingml/2006/chart">
            <c:chart xmlns:c="http://schemas.openxmlformats.org/drawingml/2006/chart" xmlns:r="http://schemas.openxmlformats.org/officeDocument/2006/relationships" r:id="rId5"/>
          </a:graphicData>
        </a:graphic>
      </p:graphicFrame>
      <p:cxnSp>
        <p:nvCxnSpPr>
          <p:cNvPr id="24" name="Straight Arrow Connector 23"/>
          <p:cNvCxnSpPr>
            <a:endCxn id="21" idx="3"/>
          </p:cNvCxnSpPr>
          <p:nvPr/>
        </p:nvCxnSpPr>
        <p:spPr>
          <a:xfrm flipH="1">
            <a:off x="6036235" y="5562600"/>
            <a:ext cx="974165" cy="916633"/>
          </a:xfrm>
          <a:prstGeom prst="straightConnector1">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cxnSp>
        <p:nvCxnSpPr>
          <p:cNvPr id="28" name="Straight Arrow Connector 27"/>
          <p:cNvCxnSpPr>
            <a:endCxn id="21" idx="3"/>
          </p:cNvCxnSpPr>
          <p:nvPr/>
        </p:nvCxnSpPr>
        <p:spPr>
          <a:xfrm flipH="1">
            <a:off x="6036235" y="5867400"/>
            <a:ext cx="2040965" cy="611833"/>
          </a:xfrm>
          <a:prstGeom prst="straightConnector1">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429045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fade">
                                      <p:cBhvr>
                                        <p:cTn id="12" dur="500"/>
                                        <p:tgtEl>
                                          <p:spTgt spid="1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3"/>
                                        </p:tgtEl>
                                        <p:attrNameLst>
                                          <p:attrName>style.visibility</p:attrName>
                                        </p:attrNameLst>
                                      </p:cBhvr>
                                      <p:to>
                                        <p:strVal val="visible"/>
                                      </p:to>
                                    </p:set>
                                    <p:animEffect transition="in" filter="fade">
                                      <p:cBhvr>
                                        <p:cTn id="17" dur="500"/>
                                        <p:tgtEl>
                                          <p:spTgt spid="2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500"/>
                                        <p:tgtEl>
                                          <p:spTgt spid="15"/>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fade">
                                      <p:cBhvr>
                                        <p:cTn id="27" dur="500"/>
                                        <p:tgtEl>
                                          <p:spTgt spid="24"/>
                                        </p:tgtEl>
                                      </p:cBhvr>
                                    </p:animEffect>
                                  </p:childTnLst>
                                </p:cTn>
                              </p:par>
                              <p:par>
                                <p:cTn id="28" presetID="10" presetClass="entr" presetSubtype="0" fill="hold" nodeType="withEffect">
                                  <p:stCondLst>
                                    <p:cond delay="0"/>
                                  </p:stCondLst>
                                  <p:childTnLst>
                                    <p:set>
                                      <p:cBhvr>
                                        <p:cTn id="29" dur="1" fill="hold">
                                          <p:stCondLst>
                                            <p:cond delay="0"/>
                                          </p:stCondLst>
                                        </p:cTn>
                                        <p:tgtEl>
                                          <p:spTgt spid="28"/>
                                        </p:tgtEl>
                                        <p:attrNameLst>
                                          <p:attrName>style.visibility</p:attrName>
                                        </p:attrNameLst>
                                      </p:cBhvr>
                                      <p:to>
                                        <p:strVal val="visible"/>
                                      </p:to>
                                    </p:set>
                                    <p:animEffect transition="in" filter="fade">
                                      <p:cBhvr>
                                        <p:cTn id="30" dur="500"/>
                                        <p:tgtEl>
                                          <p:spTgt spid="2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21"/>
                                        </p:tgtEl>
                                        <p:attrNameLst>
                                          <p:attrName>style.visibility</p:attrName>
                                        </p:attrNameLst>
                                      </p:cBhvr>
                                      <p:to>
                                        <p:strVal val="visible"/>
                                      </p:to>
                                    </p:set>
                                    <p:animEffect transition="in" filter="fade">
                                      <p:cBhvr>
                                        <p:cTn id="3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18" grpId="0"/>
      <p:bldP spid="21" grpId="0"/>
      <p:bldGraphic spid="14" grpId="0">
        <p:bldAsOne/>
      </p:bldGraphic>
      <p:bldGraphic spid="15" grpId="0">
        <p:bldAsOne/>
      </p:bldGraphic>
    </p:bldLst>
  </p:timing>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1"/>
          <p:cNvSpPr>
            <a:spLocks noGrp="1"/>
          </p:cNvSpPr>
          <p:nvPr>
            <p:ph type="title"/>
          </p:nvPr>
        </p:nvSpPr>
        <p:spPr>
          <a:xfrm>
            <a:off x="-228600" y="0"/>
            <a:ext cx="9677400" cy="914400"/>
          </a:xfrm>
        </p:spPr>
        <p:txBody>
          <a:bodyPr/>
          <a:lstStyle/>
          <a:p>
            <a:r>
              <a:rPr lang="en-US" dirty="0"/>
              <a:t>Scrolling a Google Docs Web Page</a:t>
            </a:r>
          </a:p>
        </p:txBody>
      </p:sp>
      <p:sp>
        <p:nvSpPr>
          <p:cNvPr id="23" name="Rectangle 22"/>
          <p:cNvSpPr/>
          <p:nvPr/>
        </p:nvSpPr>
        <p:spPr>
          <a:xfrm>
            <a:off x="0" y="4286072"/>
            <a:ext cx="5029200" cy="1200328"/>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Gill Sans MT"/>
                <a:ea typeface="+mn-ea"/>
                <a:cs typeface="+mn-cs"/>
              </a:rPr>
              <a:t>A significant portion of</a:t>
            </a:r>
            <a:br>
              <a:rPr kumimoji="0" lang="en-US" sz="2400" b="1" i="0" u="none" strike="noStrike" kern="1200" cap="none" spc="0" normalizeH="0" baseline="0" noProof="0" dirty="0">
                <a:ln>
                  <a:noFill/>
                </a:ln>
                <a:solidFill>
                  <a:srgbClr val="000000"/>
                </a:solidFill>
                <a:effectLst/>
                <a:uLnTx/>
                <a:uFillTx/>
                <a:latin typeface="Gill Sans MT"/>
                <a:ea typeface="+mn-ea"/>
                <a:cs typeface="+mn-cs"/>
              </a:rPr>
            </a:br>
            <a:r>
              <a:rPr kumimoji="0" lang="en-US" sz="2400" b="1" i="0" u="none" strike="noStrike" kern="1200" cap="none" spc="0" normalizeH="0" baseline="0" noProof="0" dirty="0">
                <a:ln>
                  <a:noFill/>
                </a:ln>
                <a:solidFill>
                  <a:srgbClr val="000000"/>
                </a:solidFill>
                <a:effectLst/>
                <a:uLnTx/>
                <a:uFillTx/>
                <a:latin typeface="Gill Sans MT"/>
                <a:ea typeface="+mn-ea"/>
                <a:cs typeface="+mn-cs"/>
              </a:rPr>
              <a:t>total data movement comes from</a:t>
            </a:r>
            <a:br>
              <a:rPr kumimoji="0" lang="en-US" sz="2400" b="1" i="0" u="none" strike="noStrike" kern="1200" cap="none" spc="0" normalizeH="0" baseline="0" noProof="0" dirty="0">
                <a:ln>
                  <a:noFill/>
                </a:ln>
                <a:solidFill>
                  <a:srgbClr val="000000"/>
                </a:solidFill>
                <a:effectLst/>
                <a:uLnTx/>
                <a:uFillTx/>
                <a:latin typeface="Gill Sans MT"/>
                <a:ea typeface="+mn-ea"/>
                <a:cs typeface="+mn-cs"/>
              </a:rPr>
            </a:br>
            <a:r>
              <a:rPr kumimoji="0" lang="en-US" sz="2400" b="1" i="0" u="none" strike="noStrike" kern="1200" cap="none" spc="0" normalizeH="0" baseline="0" noProof="0" dirty="0">
                <a:ln>
                  <a:noFill/>
                </a:ln>
                <a:solidFill>
                  <a:srgbClr val="000000"/>
                </a:solidFill>
                <a:effectLst/>
                <a:uLnTx/>
                <a:uFillTx/>
                <a:latin typeface="Gill Sans MT"/>
                <a:ea typeface="+mn-ea"/>
                <a:cs typeface="+mn-cs"/>
              </a:rPr>
              <a:t>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texture tiling</a:t>
            </a:r>
            <a:r>
              <a:rPr kumimoji="0" lang="en-US" sz="2400" b="1" i="0" u="none" strike="noStrike" kern="1200" cap="none" spc="0" normalizeH="0" baseline="0" noProof="0" dirty="0">
                <a:ln>
                  <a:noFill/>
                </a:ln>
                <a:solidFill>
                  <a:srgbClr val="000000"/>
                </a:solidFill>
                <a:effectLst/>
                <a:uLnTx/>
                <a:uFillTx/>
                <a:latin typeface="Gill Sans MT"/>
                <a:ea typeface="+mn-ea"/>
                <a:cs typeface="+mn-cs"/>
              </a:rPr>
              <a:t> and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color </a:t>
            </a:r>
            <a:r>
              <a:rPr kumimoji="0" lang="en-US" sz="2400" b="1" i="0" u="none" strike="noStrike" kern="1200" cap="none" spc="0" normalizeH="0" baseline="0" noProof="0" dirty="0" err="1">
                <a:ln>
                  <a:noFill/>
                </a:ln>
                <a:solidFill>
                  <a:srgbClr val="0000FF"/>
                </a:solidFill>
                <a:effectLst/>
                <a:uLnTx/>
                <a:uFillTx/>
                <a:latin typeface="Gill Sans MT"/>
                <a:ea typeface="+mn-ea"/>
                <a:cs typeface="+mn-cs"/>
              </a:rPr>
              <a:t>blitting</a:t>
            </a:r>
            <a:endParaRPr kumimoji="0" lang="en-US" sz="2400" b="1" i="0" u="none" strike="noStrike" kern="1200" cap="none" spc="0" normalizeH="0" baseline="0" noProof="0" dirty="0">
              <a:ln>
                <a:noFill/>
              </a:ln>
              <a:solidFill>
                <a:srgbClr val="0000FF"/>
              </a:solidFill>
              <a:effectLst/>
              <a:uLnTx/>
              <a:uFillTx/>
              <a:latin typeface="Gill Sans MT"/>
              <a:ea typeface="+mn-ea"/>
              <a:cs typeface="+mn-cs"/>
            </a:endParaRP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21</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18" name="Rectangle 17"/>
          <p:cNvSpPr/>
          <p:nvPr/>
        </p:nvSpPr>
        <p:spPr>
          <a:xfrm>
            <a:off x="5715000" y="1600200"/>
            <a:ext cx="3810000" cy="1200328"/>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C00000"/>
                </a:solidFill>
                <a:effectLst/>
                <a:uLnTx/>
                <a:uFillTx/>
                <a:latin typeface="Gill Sans MT"/>
                <a:ea typeface="+mn-ea"/>
                <a:cs typeface="+mn-cs"/>
              </a:rPr>
              <a:t>77%</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of total energy consumption goes to </a:t>
            </a:r>
            <a:r>
              <a:rPr kumimoji="0" lang="en-US" sz="2400" b="1" i="0" u="none" strike="noStrike" kern="1200" cap="none" spc="0" normalizeH="0" baseline="0" noProof="0" dirty="0">
                <a:ln>
                  <a:noFill/>
                </a:ln>
                <a:solidFill>
                  <a:srgbClr val="C00000"/>
                </a:solidFill>
                <a:effectLst/>
                <a:uLnTx/>
                <a:uFillTx/>
                <a:latin typeface="Gill Sans MT"/>
                <a:ea typeface="+mn-ea"/>
                <a:cs typeface="+mn-cs"/>
              </a:rPr>
              <a:t>data movement</a:t>
            </a:r>
          </a:p>
        </p:txBody>
      </p:sp>
      <p:sp>
        <p:nvSpPr>
          <p:cNvPr id="21" name="Rectangle 20"/>
          <p:cNvSpPr/>
          <p:nvPr/>
        </p:nvSpPr>
        <p:spPr>
          <a:xfrm>
            <a:off x="1540435" y="6248400"/>
            <a:ext cx="4495800"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C00000"/>
                </a:solidFill>
                <a:effectLst/>
                <a:uLnTx/>
                <a:uFillTx/>
                <a:latin typeface="Gill Sans MT"/>
                <a:ea typeface="+mn-ea"/>
                <a:cs typeface="+mn-cs"/>
              </a:rPr>
              <a:t>37.7%</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of total system energy </a:t>
            </a:r>
            <a:endParaRPr kumimoji="0" lang="en-US" sz="2400" b="1" i="0" u="none" strike="noStrike" kern="1200" cap="none" spc="0" normalizeH="0" baseline="0" noProof="0" dirty="0">
              <a:ln>
                <a:noFill/>
              </a:ln>
              <a:solidFill>
                <a:srgbClr val="0000FF"/>
              </a:solidFill>
              <a:effectLst/>
              <a:uLnTx/>
              <a:uFillTx/>
              <a:latin typeface="Gill Sans MT"/>
              <a:ea typeface="+mn-ea"/>
              <a:cs typeface="+mn-cs"/>
            </a:endParaRPr>
          </a:p>
        </p:txBody>
      </p:sp>
      <p:graphicFrame>
        <p:nvGraphicFramePr>
          <p:cNvPr id="14" name="Chart 13"/>
          <p:cNvGraphicFramePr>
            <a:graphicFrameLocks/>
          </p:cNvGraphicFramePr>
          <p:nvPr>
            <p:extLst/>
          </p:nvPr>
        </p:nvGraphicFramePr>
        <p:xfrm>
          <a:off x="-304800" y="228600"/>
          <a:ext cx="6756400" cy="381317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5" name="Chart 14"/>
          <p:cNvGraphicFramePr>
            <a:graphicFrameLocks/>
          </p:cNvGraphicFramePr>
          <p:nvPr>
            <p:extLst/>
          </p:nvPr>
        </p:nvGraphicFramePr>
        <p:xfrm>
          <a:off x="5105400" y="3273762"/>
          <a:ext cx="3505200" cy="3584238"/>
        </p:xfrm>
        <a:graphic>
          <a:graphicData uri="http://schemas.openxmlformats.org/drawingml/2006/chart">
            <c:chart xmlns:c="http://schemas.openxmlformats.org/drawingml/2006/chart" xmlns:r="http://schemas.openxmlformats.org/officeDocument/2006/relationships" r:id="rId5"/>
          </a:graphicData>
        </a:graphic>
      </p:graphicFrame>
      <p:sp>
        <p:nvSpPr>
          <p:cNvPr id="27" name="Rectangle 26"/>
          <p:cNvSpPr/>
          <p:nvPr/>
        </p:nvSpPr>
        <p:spPr>
          <a:xfrm>
            <a:off x="-1" y="0"/>
            <a:ext cx="9144000" cy="6858000"/>
          </a:xfrm>
          <a:prstGeom prst="rect">
            <a:avLst/>
          </a:prstGeom>
          <a:solidFill>
            <a:schemeClr val="tx1">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Gill Sans MT"/>
              <a:ea typeface="+mn-ea"/>
              <a:cs typeface="+mn-cs"/>
            </a:endParaRPr>
          </a:p>
        </p:txBody>
      </p:sp>
      <p:grpSp>
        <p:nvGrpSpPr>
          <p:cNvPr id="31" name="Group 30"/>
          <p:cNvGrpSpPr/>
          <p:nvPr/>
        </p:nvGrpSpPr>
        <p:grpSpPr>
          <a:xfrm>
            <a:off x="-228599" y="2971799"/>
            <a:ext cx="9601199" cy="1219200"/>
            <a:chOff x="1213867" y="5486400"/>
            <a:chExt cx="7748159" cy="508835"/>
          </a:xfrm>
        </p:grpSpPr>
        <p:grpSp>
          <p:nvGrpSpPr>
            <p:cNvPr id="32" name="Group 31"/>
            <p:cNvGrpSpPr/>
            <p:nvPr/>
          </p:nvGrpSpPr>
          <p:grpSpPr>
            <a:xfrm>
              <a:off x="1459839" y="5486400"/>
              <a:ext cx="7256214" cy="508835"/>
              <a:chOff x="-728366" y="838199"/>
              <a:chExt cx="11314238" cy="295236"/>
            </a:xfrm>
          </p:grpSpPr>
          <p:sp>
            <p:nvSpPr>
              <p:cNvPr id="34" name="Rounded Rectangle 33"/>
              <p:cNvSpPr/>
              <p:nvPr/>
            </p:nvSpPr>
            <p:spPr bwMode="auto">
              <a:xfrm>
                <a:off x="-728366" y="857675"/>
                <a:ext cx="11314238" cy="275760"/>
              </a:xfrm>
              <a:prstGeom prst="roundRect">
                <a:avLst/>
              </a:prstGeom>
              <a:ln w="76200">
                <a:solidFill>
                  <a:schemeClr val="tx2"/>
                </a:solidFill>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spAutoFit/>
              </a:bodyPr>
              <a:lstStyle/>
              <a:p>
                <a:pPr marL="285750" marR="0" lvl="0" indent="-285750" algn="l" defTabSz="914400" rtl="0" eaLnBrk="1" fontAlgn="base" latinLnBrk="1" hangingPunct="1">
                  <a:lnSpc>
                    <a:spcPct val="100000"/>
                  </a:lnSpc>
                  <a:spcBef>
                    <a:spcPct val="20000"/>
                  </a:spcBef>
                  <a:spcAft>
                    <a:spcPct val="0"/>
                  </a:spcAft>
                  <a:buClr>
                    <a:srgbClr val="07164E"/>
                  </a:buClr>
                  <a:buSzTx/>
                  <a:buFont typeface="Tahoma" pitchFamily="34" charset="0"/>
                  <a:buNone/>
                  <a:tabLst/>
                  <a:defRPr/>
                </a:pPr>
                <a:endParaRPr kumimoji="1" lang="en-US" sz="2400" b="1" i="0" u="none" strike="noStrike" kern="1200" cap="none" spc="0" normalizeH="0" baseline="0" noProof="0">
                  <a:ln>
                    <a:noFill/>
                  </a:ln>
                  <a:solidFill>
                    <a:srgbClr val="07164E"/>
                  </a:solidFill>
                  <a:effectLst/>
                  <a:uLnTx/>
                  <a:uFillTx/>
                  <a:latin typeface="Lucida Sans" pitchFamily="34" charset="0"/>
                  <a:ea typeface="굴림" pitchFamily="34" charset="-127"/>
                  <a:cs typeface="Tahoma" pitchFamily="34" charset="0"/>
                </a:endParaRPr>
              </a:p>
            </p:txBody>
          </p:sp>
          <p:sp>
            <p:nvSpPr>
              <p:cNvPr id="35" name="Rectangle 34"/>
              <p:cNvSpPr/>
              <p:nvPr/>
            </p:nvSpPr>
            <p:spPr>
              <a:xfrm>
                <a:off x="-153065" y="838199"/>
                <a:ext cx="9386361" cy="11179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lumMod val="75000"/>
                      <a:lumOff val="25000"/>
                    </a:prstClr>
                  </a:solidFill>
                  <a:effectLst/>
                  <a:uLnTx/>
                  <a:uFillTx/>
                  <a:latin typeface="Gill Sans MT"/>
                  <a:ea typeface="+mn-ea"/>
                  <a:cs typeface="+mn-cs"/>
                </a:endParaRPr>
              </a:p>
            </p:txBody>
          </p:sp>
        </p:grpSp>
        <p:sp>
          <p:nvSpPr>
            <p:cNvPr id="33" name="Rectangle 32"/>
            <p:cNvSpPr/>
            <p:nvPr/>
          </p:nvSpPr>
          <p:spPr>
            <a:xfrm>
              <a:off x="1213867" y="5581798"/>
              <a:ext cx="7748159" cy="398198"/>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Gill Sans MT"/>
                  <a:ea typeface="+mn-ea"/>
                  <a:cs typeface="+mn-cs"/>
                </a:rPr>
                <a:t>Can we use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PIM</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to mitigate the </a:t>
              </a:r>
              <a:r>
                <a:rPr kumimoji="0" lang="en-US" sz="2800" b="1" i="0" u="none" strike="noStrike" kern="1200" cap="none" spc="0" normalizeH="0" baseline="0" noProof="0" dirty="0">
                  <a:ln>
                    <a:noFill/>
                  </a:ln>
                  <a:solidFill>
                    <a:srgbClr val="C00000"/>
                  </a:solidFill>
                  <a:effectLst/>
                  <a:uLnTx/>
                  <a:uFillTx/>
                  <a:latin typeface="Gill Sans MT"/>
                  <a:ea typeface="+mn-ea"/>
                  <a:cs typeface="+mn-cs"/>
                </a:rPr>
                <a:t>data movement cost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Gill Sans MT"/>
                  <a:ea typeface="+mn-ea"/>
                  <a:cs typeface="+mn-cs"/>
                </a:rPr>
                <a:t> </a:t>
              </a:r>
              <a:r>
                <a:rPr kumimoji="0" lang="en-US" sz="2800" b="1" i="0" u="none" strike="noStrike" kern="1200" cap="none" spc="0" normalizeH="0" baseline="0" noProof="0" dirty="0">
                  <a:ln>
                    <a:noFill/>
                  </a:ln>
                  <a:solidFill>
                    <a:srgbClr val="000000"/>
                  </a:solidFill>
                  <a:effectLst/>
                  <a:uLnTx/>
                  <a:uFillTx/>
                  <a:latin typeface="Gill Sans MT"/>
                  <a:ea typeface="+mn-ea"/>
                  <a:cs typeface="+mn-cs"/>
                </a:rPr>
                <a:t>for</a:t>
              </a:r>
              <a:r>
                <a:rPr kumimoji="0" lang="en-US" sz="2800" b="1" i="0" u="none" strike="noStrike" kern="1200" cap="none" spc="0" normalizeH="0" baseline="0" noProof="0" dirty="0">
                  <a:ln>
                    <a:noFill/>
                  </a:ln>
                  <a:solidFill>
                    <a:srgbClr val="C00000"/>
                  </a:solidFill>
                  <a:effectLst/>
                  <a:uLnTx/>
                  <a:uFillTx/>
                  <a:latin typeface="Gill Sans MT"/>
                  <a:ea typeface="+mn-ea"/>
                  <a:cs typeface="+mn-cs"/>
                </a:rPr>
                <a:t>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texture tiling </a:t>
              </a:r>
              <a:r>
                <a:rPr kumimoji="0" lang="en-US" sz="2800" b="1" i="0" u="none" strike="noStrike" kern="1200" cap="none" spc="0" normalizeH="0" baseline="0" noProof="0" dirty="0">
                  <a:ln>
                    <a:noFill/>
                  </a:ln>
                  <a:solidFill>
                    <a:prstClr val="black"/>
                  </a:solidFill>
                  <a:effectLst/>
                  <a:uLnTx/>
                  <a:uFillTx/>
                  <a:latin typeface="Gill Sans MT"/>
                  <a:ea typeface="+mn-ea"/>
                  <a:cs typeface="+mn-cs"/>
                </a:rPr>
                <a:t>and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color </a:t>
              </a:r>
              <a:r>
                <a:rPr kumimoji="0" lang="en-US" sz="2800" b="1" i="0" u="none" strike="noStrike" kern="1200" cap="none" spc="0" normalizeH="0" baseline="0" noProof="0" dirty="0" err="1">
                  <a:ln>
                    <a:noFill/>
                  </a:ln>
                  <a:solidFill>
                    <a:srgbClr val="0000FF"/>
                  </a:solidFill>
                  <a:effectLst/>
                  <a:uLnTx/>
                  <a:uFillTx/>
                  <a:latin typeface="Gill Sans MT"/>
                  <a:ea typeface="+mn-ea"/>
                  <a:cs typeface="+mn-cs"/>
                </a:rPr>
                <a:t>blitting</a:t>
              </a:r>
              <a:r>
                <a:rPr kumimoji="0" lang="en-US" sz="2800" b="1" i="0" u="none" strike="noStrike" kern="1200" cap="none" spc="0" normalizeH="0" baseline="0" noProof="0" dirty="0">
                  <a:ln>
                    <a:noFill/>
                  </a:ln>
                  <a:solidFill>
                    <a:prstClr val="black"/>
                  </a:solidFill>
                  <a:effectLst/>
                  <a:uLnTx/>
                  <a:uFillTx/>
                  <a:latin typeface="Gill Sans MT"/>
                  <a:ea typeface="+mn-ea"/>
                  <a:cs typeface="+mn-cs"/>
                </a:rPr>
                <a:t>?</a:t>
              </a:r>
              <a:endParaRPr kumimoji="0" lang="en-US" sz="2800" b="1" i="0" u="none" strike="noStrike" kern="1200" cap="none" spc="0" normalizeH="0" baseline="0" noProof="0" dirty="0">
                <a:ln>
                  <a:noFill/>
                </a:ln>
                <a:solidFill>
                  <a:srgbClr val="0000FF"/>
                </a:solidFill>
                <a:effectLst/>
                <a:uLnTx/>
                <a:uFillTx/>
                <a:latin typeface="Gill Sans MT"/>
                <a:ea typeface="+mn-ea"/>
                <a:cs typeface="+mn-cs"/>
              </a:endParaRPr>
            </a:p>
          </p:txBody>
        </p:sp>
      </p:grpSp>
      <p:cxnSp>
        <p:nvCxnSpPr>
          <p:cNvPr id="24" name="Straight Arrow Connector 23"/>
          <p:cNvCxnSpPr>
            <a:endCxn id="21" idx="3"/>
          </p:cNvCxnSpPr>
          <p:nvPr/>
        </p:nvCxnSpPr>
        <p:spPr>
          <a:xfrm flipH="1">
            <a:off x="6036235" y="5562600"/>
            <a:ext cx="974165" cy="916633"/>
          </a:xfrm>
          <a:prstGeom prst="straightConnector1">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cxnSp>
        <p:nvCxnSpPr>
          <p:cNvPr id="28" name="Straight Arrow Connector 27"/>
          <p:cNvCxnSpPr>
            <a:endCxn id="21" idx="3"/>
          </p:cNvCxnSpPr>
          <p:nvPr/>
        </p:nvCxnSpPr>
        <p:spPr>
          <a:xfrm flipH="1">
            <a:off x="6036235" y="5867400"/>
            <a:ext cx="2040965" cy="611833"/>
          </a:xfrm>
          <a:prstGeom prst="straightConnector1">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022134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500"/>
                                        <p:tgtEl>
                                          <p:spTgt spid="2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1"/>
                                        </p:tgtEl>
                                        <p:attrNameLst>
                                          <p:attrName>style.visibility</p:attrName>
                                        </p:attrNameLst>
                                      </p:cBhvr>
                                      <p:to>
                                        <p:strVal val="visible"/>
                                      </p:to>
                                    </p:set>
                                    <p:animEffect transition="in" filter="fade">
                                      <p:cBhvr>
                                        <p:cTn id="12"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Lst>
  </p:timing>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2400" y="0"/>
            <a:ext cx="9601200" cy="914400"/>
          </a:xfrm>
        </p:spPr>
        <p:txBody>
          <a:bodyPr/>
          <a:lstStyle/>
          <a:p>
            <a:r>
              <a:rPr lang="en-US" sz="3600" dirty="0"/>
              <a:t>Can We Use PIM for Texture Tiling?</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22</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cxnSp>
        <p:nvCxnSpPr>
          <p:cNvPr id="61" name="Straight Arrow Connector 60"/>
          <p:cNvCxnSpPr>
            <a:stCxn id="50" idx="3"/>
          </p:cNvCxnSpPr>
          <p:nvPr/>
        </p:nvCxnSpPr>
        <p:spPr>
          <a:xfrm>
            <a:off x="2442161" y="4473692"/>
            <a:ext cx="458772" cy="422346"/>
          </a:xfrm>
          <a:prstGeom prst="straightConnector1">
            <a:avLst/>
          </a:prstGeom>
          <a:noFill/>
          <a:ln w="38100" cap="flat" cmpd="sng" algn="ctr">
            <a:solidFill>
              <a:srgbClr val="006600"/>
            </a:solidFill>
            <a:prstDash val="sysDot"/>
            <a:miter lim="800000"/>
            <a:tailEnd type="stealth" w="lg" len="lg"/>
          </a:ln>
          <a:effectLst/>
        </p:spPr>
      </p:cxnSp>
      <p:cxnSp>
        <p:nvCxnSpPr>
          <p:cNvPr id="57" name="Straight Arrow Connector 56"/>
          <p:cNvCxnSpPr>
            <a:endCxn id="47" idx="3"/>
          </p:cNvCxnSpPr>
          <p:nvPr/>
        </p:nvCxnSpPr>
        <p:spPr>
          <a:xfrm flipH="1">
            <a:off x="2443734" y="2819400"/>
            <a:ext cx="457199" cy="249814"/>
          </a:xfrm>
          <a:prstGeom prst="straightConnector1">
            <a:avLst/>
          </a:prstGeom>
          <a:noFill/>
          <a:ln w="38100" cap="flat" cmpd="sng" algn="ctr">
            <a:solidFill>
              <a:srgbClr val="006600"/>
            </a:solidFill>
            <a:prstDash val="sysDot"/>
            <a:miter lim="800000"/>
            <a:tailEnd type="stealth" w="lg" len="lg"/>
          </a:ln>
          <a:effectLst/>
        </p:spPr>
      </p:cxnSp>
      <p:grpSp>
        <p:nvGrpSpPr>
          <p:cNvPr id="9" name="Group 8"/>
          <p:cNvGrpSpPr/>
          <p:nvPr/>
        </p:nvGrpSpPr>
        <p:grpSpPr>
          <a:xfrm>
            <a:off x="1386568" y="914400"/>
            <a:ext cx="3762417" cy="4648200"/>
            <a:chOff x="1881233" y="1875505"/>
            <a:chExt cx="3007069" cy="4012731"/>
          </a:xfrm>
        </p:grpSpPr>
        <p:cxnSp>
          <p:nvCxnSpPr>
            <p:cNvPr id="23" name="Straight Connector 22"/>
            <p:cNvCxnSpPr/>
            <p:nvPr/>
          </p:nvCxnSpPr>
          <p:spPr>
            <a:xfrm>
              <a:off x="4614877" y="2212877"/>
              <a:ext cx="0" cy="3554768"/>
            </a:xfrm>
            <a:prstGeom prst="line">
              <a:avLst/>
            </a:prstGeom>
            <a:ln w="25400">
              <a:solidFill>
                <a:schemeClr val="tx1"/>
              </a:solidFill>
              <a:prstDash val="solid"/>
              <a:tailEnd type="triangle" w="lg" len="lg"/>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4366251" y="1875505"/>
              <a:ext cx="522051" cy="318840"/>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1" u="none" strike="noStrike" kern="1200" cap="none" spc="0" normalizeH="0" baseline="0" noProof="0" dirty="0">
                  <a:ln>
                    <a:noFill/>
                  </a:ln>
                  <a:solidFill>
                    <a:prstClr val="black"/>
                  </a:solidFill>
                  <a:effectLst/>
                  <a:uLnTx/>
                  <a:uFillTx/>
                  <a:latin typeface="Calibri"/>
                  <a:ea typeface="+mn-ea"/>
                  <a:cs typeface="+mn-cs"/>
                </a:rPr>
                <a:t>time</a:t>
              </a:r>
            </a:p>
          </p:txBody>
        </p:sp>
        <p:cxnSp>
          <p:nvCxnSpPr>
            <p:cNvPr id="29" name="Straight Connector 28"/>
            <p:cNvCxnSpPr/>
            <p:nvPr/>
          </p:nvCxnSpPr>
          <p:spPr>
            <a:xfrm flipH="1">
              <a:off x="2056238" y="2508040"/>
              <a:ext cx="24228" cy="3380196"/>
            </a:xfrm>
            <a:prstGeom prst="line">
              <a:avLst/>
            </a:prstGeom>
            <a:ln w="3810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30" name="TextBox 29"/>
            <p:cNvSpPr txBox="1"/>
            <p:nvPr/>
          </p:nvSpPr>
          <p:spPr>
            <a:xfrm>
              <a:off x="1881233" y="2270396"/>
              <a:ext cx="398468" cy="265700"/>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black">
                      <a:lumMod val="50000"/>
                      <a:lumOff val="50000"/>
                    </a:prstClr>
                  </a:solidFill>
                  <a:effectLst/>
                  <a:uLnTx/>
                  <a:uFillTx/>
                  <a:latin typeface="Calibri"/>
                  <a:ea typeface="+mn-ea"/>
                  <a:cs typeface="+mn-cs"/>
                </a:rPr>
                <a:t>CPU</a:t>
              </a:r>
            </a:p>
          </p:txBody>
        </p:sp>
        <p:cxnSp>
          <p:nvCxnSpPr>
            <p:cNvPr id="36" name="Straight Connector 35"/>
            <p:cNvCxnSpPr/>
            <p:nvPr/>
          </p:nvCxnSpPr>
          <p:spPr>
            <a:xfrm>
              <a:off x="3728365" y="2508040"/>
              <a:ext cx="0" cy="3347012"/>
            </a:xfrm>
            <a:prstGeom prst="line">
              <a:avLst/>
            </a:prstGeom>
            <a:ln w="3810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3307034" y="2270396"/>
              <a:ext cx="770511" cy="265700"/>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black">
                      <a:lumMod val="50000"/>
                      <a:lumOff val="50000"/>
                    </a:prstClr>
                  </a:solidFill>
                  <a:effectLst/>
                  <a:uLnTx/>
                  <a:uFillTx/>
                  <a:latin typeface="Calibri"/>
                  <a:ea typeface="+mn-ea"/>
                  <a:cs typeface="+mn-cs"/>
                </a:rPr>
                <a:t>Memory</a:t>
              </a:r>
              <a:endParaRPr kumimoji="0" lang="en-US" sz="1800" b="1" i="1" u="none" strike="noStrike" kern="1200" cap="none" spc="0" normalizeH="0" baseline="0" noProof="0" dirty="0">
                <a:ln>
                  <a:noFill/>
                </a:ln>
                <a:solidFill>
                  <a:prstClr val="black">
                    <a:lumMod val="50000"/>
                    <a:lumOff val="50000"/>
                  </a:prstClr>
                </a:solidFill>
                <a:effectLst/>
                <a:uLnTx/>
                <a:uFillTx/>
                <a:latin typeface="Calibri"/>
                <a:ea typeface="+mn-ea"/>
                <a:cs typeface="+mn-cs"/>
              </a:endParaRPr>
            </a:p>
          </p:txBody>
        </p:sp>
      </p:grpSp>
      <p:sp>
        <p:nvSpPr>
          <p:cNvPr id="38" name="Rounded Rectangle 37"/>
          <p:cNvSpPr/>
          <p:nvPr/>
        </p:nvSpPr>
        <p:spPr>
          <a:xfrm>
            <a:off x="768147" y="1935913"/>
            <a:ext cx="1674020" cy="654887"/>
          </a:xfrm>
          <a:prstGeom prst="roundRect">
            <a:avLst>
              <a:gd name="adj" fmla="val 7702"/>
            </a:avLst>
          </a:prstGeom>
          <a:solidFill>
            <a:schemeClr val="tx2"/>
          </a:solidFill>
          <a:ln w="12700" cap="flat" cmpd="sng" algn="ctr">
            <a:solidFill>
              <a:schemeClr val="tx1"/>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2200" b="0" i="0" u="none" strike="noStrike" kern="0" cap="none" spc="0" normalizeH="0" baseline="0" noProof="0" dirty="0" err="1">
                <a:ln>
                  <a:noFill/>
                </a:ln>
                <a:solidFill>
                  <a:srgbClr val="FFFFFF"/>
                </a:solidFill>
                <a:effectLst/>
                <a:uLnTx/>
                <a:uFillTx/>
                <a:latin typeface="Gill Sans MT"/>
                <a:ea typeface="+mn-ea"/>
                <a:cs typeface="+mn-cs"/>
              </a:rPr>
              <a:t>Rasterization</a:t>
            </a:r>
            <a:endParaRPr kumimoji="0" lang="en-US" sz="2200" b="0" i="0" u="none" strike="noStrike" kern="0" cap="none" spc="0" normalizeH="0" baseline="0" noProof="0" dirty="0">
              <a:ln>
                <a:noFill/>
              </a:ln>
              <a:solidFill>
                <a:srgbClr val="FFFFFF"/>
              </a:solidFill>
              <a:effectLst/>
              <a:uLnTx/>
              <a:uFillTx/>
              <a:latin typeface="Gill Sans MT"/>
              <a:ea typeface="+mn-ea"/>
              <a:cs typeface="+mn-cs"/>
            </a:endParaRPr>
          </a:p>
        </p:txBody>
      </p:sp>
      <p:grpSp>
        <p:nvGrpSpPr>
          <p:cNvPr id="3" name="Group 2"/>
          <p:cNvGrpSpPr/>
          <p:nvPr/>
        </p:nvGrpSpPr>
        <p:grpSpPr>
          <a:xfrm>
            <a:off x="813917" y="2818506"/>
            <a:ext cx="1629817" cy="1905894"/>
            <a:chOff x="1189584" y="2802979"/>
            <a:chExt cx="1629817" cy="1905894"/>
          </a:xfrm>
        </p:grpSpPr>
        <p:sp>
          <p:nvSpPr>
            <p:cNvPr id="47" name="Rounded Rectangle 46"/>
            <p:cNvSpPr/>
            <p:nvPr/>
          </p:nvSpPr>
          <p:spPr>
            <a:xfrm>
              <a:off x="1191153" y="2802979"/>
              <a:ext cx="1628248" cy="501416"/>
            </a:xfrm>
            <a:prstGeom prst="roundRect">
              <a:avLst>
                <a:gd name="adj" fmla="val 7702"/>
              </a:avLst>
            </a:prstGeom>
            <a:solidFill>
              <a:schemeClr val="bg2">
                <a:lumMod val="50000"/>
              </a:schemeClr>
            </a:solidFill>
            <a:ln w="12700" cap="flat" cmpd="sng" algn="ctr">
              <a:solidFill>
                <a:schemeClr val="tx1"/>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2200" b="0" i="0" u="none" strike="noStrike" kern="0" cap="none" spc="0" normalizeH="0" baseline="0" noProof="0" dirty="0">
                  <a:ln>
                    <a:noFill/>
                  </a:ln>
                  <a:solidFill>
                    <a:prstClr val="black"/>
                  </a:solidFill>
                  <a:effectLst/>
                  <a:uLnTx/>
                  <a:uFillTx/>
                  <a:latin typeface="Gill Sans MT"/>
                  <a:ea typeface="+mn-ea"/>
                  <a:cs typeface="+mn-cs"/>
                </a:rPr>
                <a:t>Read Bitmap</a:t>
              </a:r>
            </a:p>
          </p:txBody>
        </p:sp>
        <p:sp>
          <p:nvSpPr>
            <p:cNvPr id="48" name="Rounded Rectangle 47"/>
            <p:cNvSpPr/>
            <p:nvPr/>
          </p:nvSpPr>
          <p:spPr>
            <a:xfrm>
              <a:off x="1189586" y="3494267"/>
              <a:ext cx="1628247" cy="501416"/>
            </a:xfrm>
            <a:prstGeom prst="roundRect">
              <a:avLst>
                <a:gd name="adj" fmla="val 7702"/>
              </a:avLst>
            </a:prstGeom>
            <a:solidFill>
              <a:schemeClr val="bg2">
                <a:lumMod val="50000"/>
              </a:schemeClr>
            </a:solidFill>
            <a:ln w="12700" cap="flat" cmpd="sng" algn="ctr">
              <a:solidFill>
                <a:schemeClr val="tx1"/>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2200" b="0" i="0" u="none" strike="noStrike" kern="0" cap="none" spc="0" normalizeH="0" baseline="0" noProof="0" dirty="0">
                  <a:ln>
                    <a:noFill/>
                  </a:ln>
                  <a:solidFill>
                    <a:prstClr val="black"/>
                  </a:solidFill>
                  <a:effectLst/>
                  <a:uLnTx/>
                  <a:uFillTx/>
                  <a:latin typeface="Gill Sans MT"/>
                  <a:ea typeface="+mn-ea"/>
                  <a:cs typeface="+mn-cs"/>
                </a:rPr>
                <a:t>Conversion</a:t>
              </a:r>
            </a:p>
          </p:txBody>
        </p:sp>
        <p:sp>
          <p:nvSpPr>
            <p:cNvPr id="50" name="Rounded Rectangle 49"/>
            <p:cNvSpPr/>
            <p:nvPr/>
          </p:nvSpPr>
          <p:spPr>
            <a:xfrm>
              <a:off x="1189584" y="4207457"/>
              <a:ext cx="1628244" cy="501416"/>
            </a:xfrm>
            <a:prstGeom prst="roundRect">
              <a:avLst>
                <a:gd name="adj" fmla="val 7702"/>
              </a:avLst>
            </a:prstGeom>
            <a:solidFill>
              <a:schemeClr val="bg2">
                <a:lumMod val="50000"/>
              </a:schemeClr>
            </a:solidFill>
            <a:ln w="12700" cap="flat" cmpd="sng" algn="ctr">
              <a:solidFill>
                <a:schemeClr val="tx1"/>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2200" b="0" i="0" u="none" strike="noStrike" kern="0" cap="none" spc="0" normalizeH="0" baseline="0" noProof="0" dirty="0">
                  <a:ln>
                    <a:noFill/>
                  </a:ln>
                  <a:solidFill>
                    <a:prstClr val="black"/>
                  </a:solidFill>
                  <a:effectLst/>
                  <a:uLnTx/>
                  <a:uFillTx/>
                  <a:latin typeface="Gill Sans MT"/>
                  <a:ea typeface="+mn-ea"/>
                  <a:cs typeface="+mn-cs"/>
                </a:rPr>
                <a:t>Write Back</a:t>
              </a:r>
            </a:p>
          </p:txBody>
        </p:sp>
      </p:grpSp>
      <p:sp>
        <p:nvSpPr>
          <p:cNvPr id="51" name="Left Brace 50"/>
          <p:cNvSpPr/>
          <p:nvPr/>
        </p:nvSpPr>
        <p:spPr>
          <a:xfrm>
            <a:off x="500037" y="2802978"/>
            <a:ext cx="191096" cy="1905899"/>
          </a:xfrm>
          <a:prstGeom prst="leftBrace">
            <a:avLst>
              <a:gd name="adj1" fmla="val 101669"/>
              <a:gd name="adj2" fmla="val 50000"/>
            </a:avLst>
          </a:prstGeom>
          <a:noFill/>
          <a:ln w="19050" cap="flat" cmpd="sng" algn="ctr">
            <a:solidFill>
              <a:schemeClr val="tx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a:ea typeface="+mn-ea"/>
              <a:cs typeface="+mn-cs"/>
            </a:endParaRPr>
          </a:p>
        </p:txBody>
      </p:sp>
      <p:cxnSp>
        <p:nvCxnSpPr>
          <p:cNvPr id="56" name="Straight Arrow Connector 55"/>
          <p:cNvCxnSpPr>
            <a:stCxn id="38" idx="3"/>
          </p:cNvCxnSpPr>
          <p:nvPr/>
        </p:nvCxnSpPr>
        <p:spPr>
          <a:xfrm>
            <a:off x="2442167" y="2263357"/>
            <a:ext cx="458766" cy="556043"/>
          </a:xfrm>
          <a:prstGeom prst="straightConnector1">
            <a:avLst/>
          </a:prstGeom>
          <a:noFill/>
          <a:ln w="38100" cap="flat" cmpd="sng" algn="ctr">
            <a:solidFill>
              <a:srgbClr val="006600"/>
            </a:solidFill>
            <a:prstDash val="sysDot"/>
            <a:miter lim="800000"/>
            <a:tailEnd type="stealth" w="lg" len="lg"/>
          </a:ln>
          <a:effectLst/>
        </p:spPr>
      </p:cxnSp>
      <p:sp>
        <p:nvSpPr>
          <p:cNvPr id="63" name="TextBox 62"/>
          <p:cNvSpPr txBox="1"/>
          <p:nvPr/>
        </p:nvSpPr>
        <p:spPr>
          <a:xfrm>
            <a:off x="2895600" y="3866952"/>
            <a:ext cx="1524000" cy="552648"/>
          </a:xfrm>
          <a:prstGeom prst="rect">
            <a:avLst/>
          </a:prstGeom>
          <a:noFill/>
        </p:spPr>
        <p:txBody>
          <a:bodyPr wrap="none" lIns="0" tIns="0" rIns="0" bIns="0" rtlCol="0">
            <a:noAutofit/>
          </a:bodyPr>
          <a:lstStyle/>
          <a:p>
            <a:pPr marL="0" marR="0" lvl="0" indent="0" algn="ctr" defTabSz="914400" rtl="0" eaLnBrk="1" fontAlgn="auto" latinLnBrk="0" hangingPunct="1">
              <a:lnSpc>
                <a:spcPts val="1600"/>
              </a:lnSpc>
              <a:spcBef>
                <a:spcPts val="0"/>
              </a:spcBef>
              <a:spcAft>
                <a:spcPts val="0"/>
              </a:spcAft>
              <a:buClrTx/>
              <a:buSzTx/>
              <a:buFontTx/>
              <a:buNone/>
              <a:tabLst/>
              <a:defRPr/>
            </a:pPr>
            <a:r>
              <a:rPr kumimoji="0" lang="en-US" sz="2400" b="1" i="1" u="none" strike="noStrike" kern="1200" cap="none" spc="-50" normalizeH="0" baseline="0" noProof="0" dirty="0">
                <a:ln>
                  <a:noFill/>
                </a:ln>
                <a:solidFill>
                  <a:srgbClr val="C00000"/>
                </a:solidFill>
                <a:effectLst/>
                <a:uLnTx/>
                <a:uFillTx/>
                <a:latin typeface="Calibri"/>
                <a:ea typeface="+mn-ea"/>
                <a:cs typeface="+mn-cs"/>
              </a:rPr>
              <a:t>data movement</a:t>
            </a:r>
          </a:p>
        </p:txBody>
      </p:sp>
      <p:grpSp>
        <p:nvGrpSpPr>
          <p:cNvPr id="11" name="Group 10"/>
          <p:cNvGrpSpPr/>
          <p:nvPr/>
        </p:nvGrpSpPr>
        <p:grpSpPr>
          <a:xfrm>
            <a:off x="5767621" y="838200"/>
            <a:ext cx="2511311" cy="4554670"/>
            <a:chOff x="5409421" y="914400"/>
            <a:chExt cx="2511309" cy="4554670"/>
          </a:xfrm>
        </p:grpSpPr>
        <p:cxnSp>
          <p:nvCxnSpPr>
            <p:cNvPr id="42" name="Straight Connector 41"/>
            <p:cNvCxnSpPr/>
            <p:nvPr/>
          </p:nvCxnSpPr>
          <p:spPr>
            <a:xfrm>
              <a:off x="5658700" y="1646878"/>
              <a:ext cx="2898" cy="3822192"/>
            </a:xfrm>
            <a:prstGeom prst="line">
              <a:avLst/>
            </a:prstGeom>
            <a:ln w="3810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43" name="TextBox 42"/>
            <p:cNvSpPr txBox="1"/>
            <p:nvPr/>
          </p:nvSpPr>
          <p:spPr>
            <a:xfrm>
              <a:off x="5409421" y="1371600"/>
              <a:ext cx="498559" cy="307777"/>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black">
                      <a:lumMod val="50000"/>
                      <a:lumOff val="50000"/>
                    </a:prstClr>
                  </a:solidFill>
                  <a:effectLst/>
                  <a:uLnTx/>
                  <a:uFillTx/>
                  <a:latin typeface="Calibri"/>
                  <a:ea typeface="+mn-ea"/>
                  <a:cs typeface="+mn-cs"/>
                </a:rPr>
                <a:t>CPU</a:t>
              </a:r>
              <a:endParaRPr kumimoji="0" lang="en-US" sz="1600" b="1" i="1" u="none" strike="noStrike" kern="1200" cap="none" spc="0" normalizeH="0" baseline="0" noProof="0" dirty="0">
                <a:ln>
                  <a:noFill/>
                </a:ln>
                <a:solidFill>
                  <a:prstClr val="black">
                    <a:lumMod val="50000"/>
                    <a:lumOff val="50000"/>
                  </a:prstClr>
                </a:solidFill>
                <a:effectLst/>
                <a:uLnTx/>
                <a:uFillTx/>
                <a:latin typeface="Calibri"/>
                <a:ea typeface="+mn-ea"/>
                <a:cs typeface="+mn-cs"/>
              </a:endParaRPr>
            </a:p>
          </p:txBody>
        </p:sp>
        <p:cxnSp>
          <p:nvCxnSpPr>
            <p:cNvPr id="44" name="Straight Connector 43"/>
            <p:cNvCxnSpPr/>
            <p:nvPr/>
          </p:nvCxnSpPr>
          <p:spPr>
            <a:xfrm flipH="1">
              <a:off x="7718996" y="1646878"/>
              <a:ext cx="1540" cy="3763322"/>
            </a:xfrm>
            <a:prstGeom prst="line">
              <a:avLst/>
            </a:prstGeom>
            <a:ln w="3810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45" name="TextBox 44"/>
            <p:cNvSpPr txBox="1"/>
            <p:nvPr/>
          </p:nvSpPr>
          <p:spPr>
            <a:xfrm>
              <a:off x="7430061" y="1371600"/>
              <a:ext cx="490669" cy="307777"/>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black">
                      <a:lumMod val="50000"/>
                      <a:lumOff val="50000"/>
                    </a:prstClr>
                  </a:solidFill>
                  <a:effectLst/>
                  <a:uLnTx/>
                  <a:uFillTx/>
                  <a:latin typeface="Calibri"/>
                  <a:ea typeface="+mn-ea"/>
                  <a:cs typeface="+mn-cs"/>
                </a:rPr>
                <a:t>PIM</a:t>
              </a:r>
              <a:endParaRPr kumimoji="0" lang="en-US" sz="1600" b="1" i="1" u="none" strike="noStrike" kern="1200" cap="none" spc="0" normalizeH="0" baseline="0" noProof="0" dirty="0">
                <a:ln>
                  <a:noFill/>
                </a:ln>
                <a:solidFill>
                  <a:prstClr val="black">
                    <a:lumMod val="50000"/>
                    <a:lumOff val="50000"/>
                  </a:prstClr>
                </a:solidFill>
                <a:effectLst/>
                <a:uLnTx/>
                <a:uFillTx/>
                <a:latin typeface="Calibri"/>
                <a:ea typeface="+mn-ea"/>
                <a:cs typeface="+mn-cs"/>
              </a:endParaRPr>
            </a:p>
          </p:txBody>
        </p:sp>
        <p:sp>
          <p:nvSpPr>
            <p:cNvPr id="46" name="TextBox 45"/>
            <p:cNvSpPr txBox="1"/>
            <p:nvPr/>
          </p:nvSpPr>
          <p:spPr>
            <a:xfrm>
              <a:off x="5771779" y="914400"/>
              <a:ext cx="1705394" cy="369332"/>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1F497D"/>
                  </a:solidFill>
                  <a:effectLst/>
                  <a:uLnTx/>
                  <a:uFillTx/>
                  <a:latin typeface="Gill Sans MT"/>
                  <a:ea typeface="+mn-ea"/>
                  <a:cs typeface="Gill Sans MT"/>
                </a:rPr>
                <a:t> CPU + PIM</a:t>
              </a:r>
            </a:p>
          </p:txBody>
        </p:sp>
      </p:grpSp>
      <p:sp>
        <p:nvSpPr>
          <p:cNvPr id="53" name="Rounded Rectangle 52"/>
          <p:cNvSpPr/>
          <p:nvPr/>
        </p:nvSpPr>
        <p:spPr>
          <a:xfrm>
            <a:off x="5183978" y="1828800"/>
            <a:ext cx="1674020" cy="609600"/>
          </a:xfrm>
          <a:prstGeom prst="roundRect">
            <a:avLst>
              <a:gd name="adj" fmla="val 7702"/>
            </a:avLst>
          </a:prstGeom>
          <a:solidFill>
            <a:schemeClr val="tx2"/>
          </a:solidFill>
          <a:ln w="12700" cap="flat" cmpd="sng" algn="ctr">
            <a:solidFill>
              <a:schemeClr val="tx1"/>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2200" b="0" i="0" u="none" strike="noStrike" kern="0" cap="none" spc="0" normalizeH="0" baseline="0" noProof="0" dirty="0" err="1">
                <a:ln>
                  <a:noFill/>
                </a:ln>
                <a:solidFill>
                  <a:srgbClr val="FFFFFF"/>
                </a:solidFill>
                <a:effectLst/>
                <a:uLnTx/>
                <a:uFillTx/>
                <a:latin typeface="Gill Sans MT"/>
                <a:ea typeface="+mn-ea"/>
                <a:cs typeface="+mn-cs"/>
              </a:rPr>
              <a:t>Rasterization</a:t>
            </a:r>
            <a:endParaRPr kumimoji="0" lang="en-US" sz="22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54" name="Straight Arrow Connector 53"/>
          <p:cNvCxnSpPr>
            <a:stCxn id="53" idx="3"/>
          </p:cNvCxnSpPr>
          <p:nvPr/>
        </p:nvCxnSpPr>
        <p:spPr>
          <a:xfrm>
            <a:off x="6857998" y="2133600"/>
            <a:ext cx="457200" cy="304801"/>
          </a:xfrm>
          <a:prstGeom prst="straightConnector1">
            <a:avLst/>
          </a:prstGeom>
          <a:noFill/>
          <a:ln w="38100" cap="flat" cmpd="sng" algn="ctr">
            <a:solidFill>
              <a:srgbClr val="006600"/>
            </a:solidFill>
            <a:prstDash val="sysDot"/>
            <a:miter lim="800000"/>
            <a:tailEnd type="stealth" w="lg" len="lg"/>
          </a:ln>
          <a:effectLst/>
        </p:spPr>
      </p:cxnSp>
      <p:sp>
        <p:nvSpPr>
          <p:cNvPr id="59" name="Rounded Rectangle 58"/>
          <p:cNvSpPr/>
          <p:nvPr/>
        </p:nvSpPr>
        <p:spPr>
          <a:xfrm>
            <a:off x="7287153" y="2851384"/>
            <a:ext cx="1628247" cy="501416"/>
          </a:xfrm>
          <a:prstGeom prst="roundRect">
            <a:avLst>
              <a:gd name="adj" fmla="val 7702"/>
            </a:avLst>
          </a:prstGeom>
          <a:solidFill>
            <a:schemeClr val="bg2">
              <a:lumMod val="50000"/>
            </a:schemeClr>
          </a:solidFill>
          <a:ln w="12700" cap="flat" cmpd="sng" algn="ctr">
            <a:solidFill>
              <a:schemeClr val="tx1"/>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2200" b="0" i="0" u="none" strike="noStrike" kern="0" cap="none" spc="0" normalizeH="0" baseline="0" noProof="0" dirty="0">
                <a:ln>
                  <a:noFill/>
                </a:ln>
                <a:solidFill>
                  <a:prstClr val="black"/>
                </a:solidFill>
                <a:effectLst/>
                <a:uLnTx/>
                <a:uFillTx/>
                <a:latin typeface="Gill Sans MT"/>
                <a:ea typeface="+mn-ea"/>
                <a:cs typeface="+mn-cs"/>
              </a:rPr>
              <a:t>Conversion</a:t>
            </a:r>
          </a:p>
        </p:txBody>
      </p:sp>
      <p:sp>
        <p:nvSpPr>
          <p:cNvPr id="65" name="TextBox 64"/>
          <p:cNvSpPr txBox="1"/>
          <p:nvPr/>
        </p:nvSpPr>
        <p:spPr>
          <a:xfrm rot="16200000">
            <a:off x="5254172" y="2921565"/>
            <a:ext cx="1096390" cy="130061"/>
          </a:xfrm>
          <a:prstGeom prst="rect">
            <a:avLst/>
          </a:prstGeom>
          <a:noFill/>
        </p:spPr>
        <p:txBody>
          <a:bodyPr wrap="none" lIns="0" tIns="0" rIns="0" bIns="0" rtlCol="0">
            <a:noAutofit/>
          </a:bodyPr>
          <a:lstStyle/>
          <a:p>
            <a:pPr marL="0" marR="0" lvl="0" indent="0" algn="ctr" defTabSz="914400" rtl="0" eaLnBrk="1" fontAlgn="auto" latinLnBrk="0" hangingPunct="1">
              <a:lnSpc>
                <a:spcPts val="16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lumMod val="50000"/>
                    <a:lumOff val="50000"/>
                  </a:prstClr>
                </a:solidFill>
                <a:effectLst/>
                <a:uLnTx/>
                <a:uFillTx/>
                <a:latin typeface="Calibri"/>
                <a:ea typeface="+mn-ea"/>
                <a:cs typeface="+mn-cs"/>
              </a:rPr>
              <a:t>idle</a:t>
            </a:r>
          </a:p>
        </p:txBody>
      </p:sp>
      <p:grpSp>
        <p:nvGrpSpPr>
          <p:cNvPr id="66" name="Group 65"/>
          <p:cNvGrpSpPr/>
          <p:nvPr/>
        </p:nvGrpSpPr>
        <p:grpSpPr>
          <a:xfrm>
            <a:off x="4419600" y="1600206"/>
            <a:ext cx="4571998" cy="531443"/>
            <a:chOff x="940262" y="5486401"/>
            <a:chExt cx="7631303" cy="271663"/>
          </a:xfrm>
        </p:grpSpPr>
        <p:sp>
          <p:nvSpPr>
            <p:cNvPr id="70" name="Rectangle 69"/>
            <p:cNvSpPr/>
            <p:nvPr/>
          </p:nvSpPr>
          <p:spPr>
            <a:xfrm>
              <a:off x="940262" y="5486401"/>
              <a:ext cx="6019799" cy="23599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lumMod val="75000"/>
                    <a:lumOff val="25000"/>
                  </a:prstClr>
                </a:solidFill>
                <a:effectLst/>
                <a:uLnTx/>
                <a:uFillTx/>
                <a:latin typeface="Gill Sans MT"/>
                <a:ea typeface="+mn-ea"/>
                <a:cs typeface="+mn-cs"/>
              </a:endParaRPr>
            </a:p>
          </p:txBody>
        </p:sp>
        <p:sp>
          <p:nvSpPr>
            <p:cNvPr id="68" name="Rectangle 67"/>
            <p:cNvSpPr/>
            <p:nvPr/>
          </p:nvSpPr>
          <p:spPr>
            <a:xfrm>
              <a:off x="1703388" y="5522070"/>
              <a:ext cx="6868177" cy="23599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srgbClr val="0000FF"/>
                </a:solidFill>
                <a:effectLst/>
                <a:uLnTx/>
                <a:uFillTx/>
                <a:latin typeface="Gill Sans MT"/>
                <a:ea typeface="+mn-ea"/>
                <a:cs typeface="+mn-cs"/>
              </a:endParaRPr>
            </a:p>
          </p:txBody>
        </p:sp>
      </p:grpSp>
      <p:sp>
        <p:nvSpPr>
          <p:cNvPr id="104" name="Rectangle 103"/>
          <p:cNvSpPr/>
          <p:nvPr/>
        </p:nvSpPr>
        <p:spPr>
          <a:xfrm>
            <a:off x="9144000" y="5257800"/>
            <a:ext cx="4343400" cy="83099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Gill Sans MT"/>
                <a:ea typeface="+mn-ea"/>
                <a:cs typeface="+mn-cs"/>
              </a:rPr>
              <a:t> 1) Eliminate a significant portion of </a:t>
            </a:r>
            <a:r>
              <a:rPr kumimoji="0" lang="en-US" sz="2400" b="1" i="0" u="none" strike="noStrike" kern="1200" cap="none" spc="0" normalizeH="0" baseline="0" noProof="0" dirty="0">
                <a:ln>
                  <a:noFill/>
                </a:ln>
                <a:solidFill>
                  <a:srgbClr val="C00000"/>
                </a:solidFill>
                <a:effectLst/>
                <a:uLnTx/>
                <a:uFillTx/>
                <a:latin typeface="Gill Sans MT"/>
                <a:ea typeface="+mn-ea"/>
                <a:cs typeface="+mn-cs"/>
              </a:rPr>
              <a:t>data movement</a:t>
            </a:r>
          </a:p>
        </p:txBody>
      </p:sp>
      <p:sp>
        <p:nvSpPr>
          <p:cNvPr id="105" name="Rectangle 104"/>
          <p:cNvSpPr/>
          <p:nvPr/>
        </p:nvSpPr>
        <p:spPr>
          <a:xfrm>
            <a:off x="9296400" y="6122313"/>
            <a:ext cx="3962400" cy="43088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MT"/>
                <a:ea typeface="+mn-ea"/>
                <a:cs typeface="+mn-cs"/>
              </a:rPr>
              <a:t> 2) </a:t>
            </a:r>
            <a:r>
              <a:rPr kumimoji="0" lang="en-US" sz="2200" b="1" i="0" u="none" strike="noStrike" kern="1200" cap="none" spc="0" normalizeH="0" baseline="0" noProof="0" dirty="0">
                <a:ln>
                  <a:noFill/>
                </a:ln>
                <a:solidFill>
                  <a:srgbClr val="0000FF"/>
                </a:solidFill>
                <a:effectLst/>
                <a:uLnTx/>
                <a:uFillTx/>
                <a:latin typeface="Gill Sans MT"/>
                <a:ea typeface="+mn-ea"/>
                <a:cs typeface="+mn-cs"/>
              </a:rPr>
              <a:t>Free up</a:t>
            </a:r>
            <a:r>
              <a:rPr kumimoji="0" lang="en-US" sz="2200" b="1" i="0" u="none" strike="noStrike" kern="1200" cap="none" spc="0" normalizeH="0" baseline="0" noProof="0" dirty="0">
                <a:ln>
                  <a:noFill/>
                </a:ln>
                <a:solidFill>
                  <a:prstClr val="black"/>
                </a:solidFill>
                <a:effectLst/>
                <a:uLnTx/>
                <a:uFillTx/>
                <a:latin typeface="Gill Sans MT"/>
                <a:ea typeface="+mn-ea"/>
                <a:cs typeface="+mn-cs"/>
              </a:rPr>
              <a:t> CPU to perform</a:t>
            </a:r>
            <a:endParaRPr kumimoji="0" lang="en-US" sz="2200" b="1" i="0" u="sng" strike="noStrike" kern="1200" cap="none" spc="0" normalizeH="0" baseline="0" noProof="0" dirty="0">
              <a:ln>
                <a:noFill/>
              </a:ln>
              <a:solidFill>
                <a:prstClr val="black"/>
              </a:solidFill>
              <a:effectLst/>
              <a:uLnTx/>
              <a:uFillTx/>
              <a:latin typeface="Gill Sans MT"/>
              <a:ea typeface="+mn-ea"/>
              <a:cs typeface="+mn-cs"/>
            </a:endParaRPr>
          </a:p>
        </p:txBody>
      </p:sp>
      <p:sp>
        <p:nvSpPr>
          <p:cNvPr id="111" name="TextBox 110"/>
          <p:cNvSpPr txBox="1"/>
          <p:nvPr/>
        </p:nvSpPr>
        <p:spPr>
          <a:xfrm>
            <a:off x="1854873" y="838200"/>
            <a:ext cx="1487587" cy="369332"/>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1F497D"/>
                </a:solidFill>
                <a:effectLst/>
                <a:uLnTx/>
                <a:uFillTx/>
                <a:latin typeface="Gill Sans MT"/>
                <a:ea typeface="+mn-ea"/>
                <a:cs typeface="Gill Sans MT"/>
              </a:rPr>
              <a:t>CPU-Only</a:t>
            </a:r>
          </a:p>
        </p:txBody>
      </p:sp>
      <p:grpSp>
        <p:nvGrpSpPr>
          <p:cNvPr id="133" name="Group 132"/>
          <p:cNvGrpSpPr/>
          <p:nvPr/>
        </p:nvGrpSpPr>
        <p:grpSpPr>
          <a:xfrm>
            <a:off x="2895600" y="2438400"/>
            <a:ext cx="1524000" cy="685800"/>
            <a:chOff x="3276600" y="2362200"/>
            <a:chExt cx="1524000" cy="685800"/>
          </a:xfrm>
        </p:grpSpPr>
        <p:sp>
          <p:nvSpPr>
            <p:cNvPr id="58" name="Rounded Rectangle 57"/>
            <p:cNvSpPr/>
            <p:nvPr/>
          </p:nvSpPr>
          <p:spPr>
            <a:xfrm>
              <a:off x="3276600" y="2438400"/>
              <a:ext cx="1524000" cy="609600"/>
            </a:xfrm>
            <a:prstGeom prst="roundRect">
              <a:avLst>
                <a:gd name="adj" fmla="val 7702"/>
              </a:avLst>
            </a:prstGeom>
            <a:solidFill>
              <a:srgbClr val="4A8861"/>
            </a:solidFill>
            <a:ln w="12700" cap="flat" cmpd="sng" algn="ctr">
              <a:solidFill>
                <a:schemeClr val="tx1"/>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black"/>
                </a:solidFill>
                <a:effectLst/>
                <a:uLnTx/>
                <a:uFillTx/>
                <a:latin typeface="Gill Sans MT"/>
                <a:ea typeface="+mn-ea"/>
                <a:cs typeface="+mn-cs"/>
              </a:endParaRPr>
            </a:p>
          </p:txBody>
        </p:sp>
        <p:sp>
          <p:nvSpPr>
            <p:cNvPr id="118" name="TextBox 117"/>
            <p:cNvSpPr txBox="1"/>
            <p:nvPr/>
          </p:nvSpPr>
          <p:spPr>
            <a:xfrm>
              <a:off x="3592989" y="2362200"/>
              <a:ext cx="902811"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000000"/>
                  </a:solidFill>
                  <a:effectLst/>
                  <a:uLnTx/>
                  <a:uFillTx/>
                  <a:latin typeface="Gill Sans MT"/>
                  <a:ea typeface="+mn-ea"/>
                  <a:cs typeface="+mn-cs"/>
                </a:rPr>
                <a:t>Linear</a:t>
              </a:r>
            </a:p>
          </p:txBody>
        </p:sp>
        <p:sp>
          <p:nvSpPr>
            <p:cNvPr id="119" name="TextBox 118"/>
            <p:cNvSpPr txBox="1"/>
            <p:nvPr/>
          </p:nvSpPr>
          <p:spPr>
            <a:xfrm>
              <a:off x="3596465" y="2617113"/>
              <a:ext cx="975535"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000000"/>
                  </a:solidFill>
                  <a:effectLst/>
                  <a:uLnTx/>
                  <a:uFillTx/>
                  <a:latin typeface="Gill Sans MT"/>
                  <a:ea typeface="+mn-ea"/>
                  <a:cs typeface="+mn-cs"/>
                </a:rPr>
                <a:t>Bitmap</a:t>
              </a:r>
            </a:p>
          </p:txBody>
        </p:sp>
      </p:grpSp>
      <p:grpSp>
        <p:nvGrpSpPr>
          <p:cNvPr id="134" name="Group 133"/>
          <p:cNvGrpSpPr/>
          <p:nvPr/>
        </p:nvGrpSpPr>
        <p:grpSpPr>
          <a:xfrm>
            <a:off x="2895600" y="4545687"/>
            <a:ext cx="1524000" cy="712113"/>
            <a:chOff x="3276600" y="4469487"/>
            <a:chExt cx="1524000" cy="712113"/>
          </a:xfrm>
        </p:grpSpPr>
        <p:sp>
          <p:nvSpPr>
            <p:cNvPr id="62" name="Rounded Rectangle 61"/>
            <p:cNvSpPr/>
            <p:nvPr/>
          </p:nvSpPr>
          <p:spPr>
            <a:xfrm>
              <a:off x="3276600" y="4495800"/>
              <a:ext cx="1524000" cy="648075"/>
            </a:xfrm>
            <a:prstGeom prst="roundRect">
              <a:avLst>
                <a:gd name="adj" fmla="val 7702"/>
              </a:avLst>
            </a:prstGeom>
            <a:solidFill>
              <a:srgbClr val="4A8861"/>
            </a:solidFill>
            <a:ln w="12700" cap="flat" cmpd="sng" algn="ctr">
              <a:solidFill>
                <a:schemeClr val="tx1"/>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black"/>
                </a:solidFill>
                <a:effectLst/>
                <a:uLnTx/>
                <a:uFillTx/>
                <a:latin typeface="Gill Sans MT"/>
                <a:ea typeface="+mn-ea"/>
                <a:cs typeface="+mn-cs"/>
              </a:endParaRPr>
            </a:p>
          </p:txBody>
        </p:sp>
        <p:sp>
          <p:nvSpPr>
            <p:cNvPr id="120" name="TextBox 119"/>
            <p:cNvSpPr txBox="1"/>
            <p:nvPr/>
          </p:nvSpPr>
          <p:spPr>
            <a:xfrm>
              <a:off x="3505200" y="4469487"/>
              <a:ext cx="1065216"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000000"/>
                  </a:solidFill>
                  <a:effectLst/>
                  <a:uLnTx/>
                  <a:uFillTx/>
                  <a:latin typeface="Gill Sans MT"/>
                  <a:ea typeface="+mn-ea"/>
                  <a:cs typeface="+mn-cs"/>
                </a:rPr>
                <a:t>Texture</a:t>
              </a:r>
            </a:p>
          </p:txBody>
        </p:sp>
        <p:sp>
          <p:nvSpPr>
            <p:cNvPr id="121" name="TextBox 120"/>
            <p:cNvSpPr txBox="1"/>
            <p:nvPr/>
          </p:nvSpPr>
          <p:spPr>
            <a:xfrm>
              <a:off x="3697127" y="4750713"/>
              <a:ext cx="722473"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000000"/>
                  </a:solidFill>
                  <a:effectLst/>
                  <a:uLnTx/>
                  <a:uFillTx/>
                  <a:latin typeface="Gill Sans MT"/>
                  <a:ea typeface="+mn-ea"/>
                  <a:cs typeface="+mn-cs"/>
                </a:rPr>
                <a:t>Tiles</a:t>
              </a:r>
            </a:p>
          </p:txBody>
        </p:sp>
      </p:grpSp>
      <p:grpSp>
        <p:nvGrpSpPr>
          <p:cNvPr id="139" name="Group 138"/>
          <p:cNvGrpSpPr/>
          <p:nvPr/>
        </p:nvGrpSpPr>
        <p:grpSpPr>
          <a:xfrm>
            <a:off x="764768" y="4826913"/>
            <a:ext cx="1678965" cy="735687"/>
            <a:chOff x="1140435" y="4750713"/>
            <a:chExt cx="1678965" cy="735687"/>
          </a:xfrm>
        </p:grpSpPr>
        <p:sp>
          <p:nvSpPr>
            <p:cNvPr id="49" name="Rounded Rectangle 48"/>
            <p:cNvSpPr/>
            <p:nvPr/>
          </p:nvSpPr>
          <p:spPr>
            <a:xfrm>
              <a:off x="1143000" y="4803308"/>
              <a:ext cx="1676400" cy="683092"/>
            </a:xfrm>
            <a:prstGeom prst="roundRect">
              <a:avLst>
                <a:gd name="adj" fmla="val 7702"/>
              </a:avLst>
            </a:prstGeom>
            <a:solidFill>
              <a:srgbClr val="1F497D"/>
            </a:solidFill>
            <a:ln w="12700" cap="flat" cmpd="sng" algn="ctr">
              <a:solidFill>
                <a:schemeClr val="tx1"/>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endParaRPr kumimoji="0" lang="en-US" sz="22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35" name="TextBox 134"/>
            <p:cNvSpPr txBox="1"/>
            <p:nvPr/>
          </p:nvSpPr>
          <p:spPr>
            <a:xfrm>
              <a:off x="1518264" y="4750713"/>
              <a:ext cx="927457"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white"/>
                  </a:solidFill>
                  <a:effectLst/>
                  <a:uLnTx/>
                  <a:uFillTx/>
                  <a:latin typeface="Gill Sans MT"/>
                  <a:ea typeface="+mn-ea"/>
                  <a:cs typeface="+mn-cs"/>
                </a:rPr>
                <a:t>Invoke</a:t>
              </a:r>
            </a:p>
          </p:txBody>
        </p:sp>
        <p:sp>
          <p:nvSpPr>
            <p:cNvPr id="136" name="TextBox 135"/>
            <p:cNvSpPr txBox="1"/>
            <p:nvPr/>
          </p:nvSpPr>
          <p:spPr>
            <a:xfrm>
              <a:off x="1140435" y="5029200"/>
              <a:ext cx="1642009"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FFFFFF"/>
                  </a:solidFill>
                  <a:effectLst/>
                  <a:uLnTx/>
                  <a:uFillTx/>
                  <a:latin typeface="Gill Sans MT"/>
                  <a:ea typeface="+mn-ea"/>
                  <a:cs typeface="+mn-cs"/>
                </a:rPr>
                <a:t>Compositing</a:t>
              </a:r>
            </a:p>
          </p:txBody>
        </p:sp>
      </p:grpSp>
      <p:grpSp>
        <p:nvGrpSpPr>
          <p:cNvPr id="141" name="Group 140"/>
          <p:cNvGrpSpPr/>
          <p:nvPr/>
        </p:nvGrpSpPr>
        <p:grpSpPr>
          <a:xfrm>
            <a:off x="5181598" y="3760113"/>
            <a:ext cx="1678965" cy="735687"/>
            <a:chOff x="1140435" y="4750713"/>
            <a:chExt cx="1678965" cy="735687"/>
          </a:xfrm>
        </p:grpSpPr>
        <p:sp>
          <p:nvSpPr>
            <p:cNvPr id="142" name="Rounded Rectangle 141"/>
            <p:cNvSpPr/>
            <p:nvPr/>
          </p:nvSpPr>
          <p:spPr>
            <a:xfrm>
              <a:off x="1143000" y="4803308"/>
              <a:ext cx="1676400" cy="683092"/>
            </a:xfrm>
            <a:prstGeom prst="roundRect">
              <a:avLst>
                <a:gd name="adj" fmla="val 7702"/>
              </a:avLst>
            </a:prstGeom>
            <a:solidFill>
              <a:srgbClr val="1F497D"/>
            </a:solidFill>
            <a:ln w="12700" cap="flat" cmpd="sng" algn="ctr">
              <a:solidFill>
                <a:schemeClr val="tx1"/>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endParaRPr kumimoji="0" lang="en-US" sz="22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43" name="TextBox 142"/>
            <p:cNvSpPr txBox="1"/>
            <p:nvPr/>
          </p:nvSpPr>
          <p:spPr>
            <a:xfrm>
              <a:off x="1518264" y="4750713"/>
              <a:ext cx="927457"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white"/>
                  </a:solidFill>
                  <a:effectLst/>
                  <a:uLnTx/>
                  <a:uFillTx/>
                  <a:latin typeface="Gill Sans MT"/>
                  <a:ea typeface="+mn-ea"/>
                  <a:cs typeface="+mn-cs"/>
                </a:rPr>
                <a:t>Invoke</a:t>
              </a:r>
            </a:p>
          </p:txBody>
        </p:sp>
        <p:sp>
          <p:nvSpPr>
            <p:cNvPr id="144" name="TextBox 143"/>
            <p:cNvSpPr txBox="1"/>
            <p:nvPr/>
          </p:nvSpPr>
          <p:spPr>
            <a:xfrm>
              <a:off x="1140435" y="5029200"/>
              <a:ext cx="1642009"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FFFFFF"/>
                  </a:solidFill>
                  <a:effectLst/>
                  <a:uLnTx/>
                  <a:uFillTx/>
                  <a:latin typeface="Gill Sans MT"/>
                  <a:ea typeface="+mn-ea"/>
                  <a:cs typeface="+mn-cs"/>
                </a:rPr>
                <a:t>Compositing</a:t>
              </a:r>
            </a:p>
          </p:txBody>
        </p:sp>
      </p:grpSp>
      <p:grpSp>
        <p:nvGrpSpPr>
          <p:cNvPr id="145" name="Group 144"/>
          <p:cNvGrpSpPr/>
          <p:nvPr/>
        </p:nvGrpSpPr>
        <p:grpSpPr>
          <a:xfrm>
            <a:off x="7315198" y="2057400"/>
            <a:ext cx="1524000" cy="685800"/>
            <a:chOff x="3276600" y="2362200"/>
            <a:chExt cx="1524000" cy="685800"/>
          </a:xfrm>
        </p:grpSpPr>
        <p:sp>
          <p:nvSpPr>
            <p:cNvPr id="146" name="Rounded Rectangle 145"/>
            <p:cNvSpPr/>
            <p:nvPr/>
          </p:nvSpPr>
          <p:spPr>
            <a:xfrm>
              <a:off x="3276600" y="2438400"/>
              <a:ext cx="1524000" cy="609600"/>
            </a:xfrm>
            <a:prstGeom prst="roundRect">
              <a:avLst>
                <a:gd name="adj" fmla="val 7702"/>
              </a:avLst>
            </a:prstGeom>
            <a:solidFill>
              <a:srgbClr val="4A8861"/>
            </a:solidFill>
            <a:ln w="12700" cap="flat" cmpd="sng" algn="ctr">
              <a:solidFill>
                <a:schemeClr val="tx1"/>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black"/>
                </a:solidFill>
                <a:effectLst/>
                <a:uLnTx/>
                <a:uFillTx/>
                <a:latin typeface="Gill Sans MT"/>
                <a:ea typeface="+mn-ea"/>
                <a:cs typeface="+mn-cs"/>
              </a:endParaRPr>
            </a:p>
          </p:txBody>
        </p:sp>
        <p:sp>
          <p:nvSpPr>
            <p:cNvPr id="147" name="TextBox 146"/>
            <p:cNvSpPr txBox="1"/>
            <p:nvPr/>
          </p:nvSpPr>
          <p:spPr>
            <a:xfrm>
              <a:off x="3592989" y="2362200"/>
              <a:ext cx="902811"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000000"/>
                  </a:solidFill>
                  <a:effectLst/>
                  <a:uLnTx/>
                  <a:uFillTx/>
                  <a:latin typeface="Gill Sans MT"/>
                  <a:ea typeface="+mn-ea"/>
                  <a:cs typeface="+mn-cs"/>
                </a:rPr>
                <a:t>Linear</a:t>
              </a:r>
            </a:p>
          </p:txBody>
        </p:sp>
        <p:sp>
          <p:nvSpPr>
            <p:cNvPr id="148" name="TextBox 147"/>
            <p:cNvSpPr txBox="1"/>
            <p:nvPr/>
          </p:nvSpPr>
          <p:spPr>
            <a:xfrm>
              <a:off x="3596465" y="2617113"/>
              <a:ext cx="975535"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000000"/>
                  </a:solidFill>
                  <a:effectLst/>
                  <a:uLnTx/>
                  <a:uFillTx/>
                  <a:latin typeface="Gill Sans MT"/>
                  <a:ea typeface="+mn-ea"/>
                  <a:cs typeface="+mn-cs"/>
                </a:rPr>
                <a:t>Bitmap</a:t>
              </a:r>
            </a:p>
          </p:txBody>
        </p:sp>
      </p:grpSp>
      <p:grpSp>
        <p:nvGrpSpPr>
          <p:cNvPr id="153" name="Group 152"/>
          <p:cNvGrpSpPr/>
          <p:nvPr/>
        </p:nvGrpSpPr>
        <p:grpSpPr>
          <a:xfrm>
            <a:off x="7315198" y="3429000"/>
            <a:ext cx="1524000" cy="712113"/>
            <a:chOff x="3276600" y="4469487"/>
            <a:chExt cx="1524000" cy="712113"/>
          </a:xfrm>
        </p:grpSpPr>
        <p:sp>
          <p:nvSpPr>
            <p:cNvPr id="154" name="Rounded Rectangle 153"/>
            <p:cNvSpPr/>
            <p:nvPr/>
          </p:nvSpPr>
          <p:spPr>
            <a:xfrm>
              <a:off x="3276600" y="4495800"/>
              <a:ext cx="1524000" cy="648075"/>
            </a:xfrm>
            <a:prstGeom prst="roundRect">
              <a:avLst>
                <a:gd name="adj" fmla="val 7702"/>
              </a:avLst>
            </a:prstGeom>
            <a:solidFill>
              <a:srgbClr val="4A8861"/>
            </a:solidFill>
            <a:ln w="12700" cap="flat" cmpd="sng" algn="ctr">
              <a:solidFill>
                <a:schemeClr val="tx1"/>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black"/>
                </a:solidFill>
                <a:effectLst/>
                <a:uLnTx/>
                <a:uFillTx/>
                <a:latin typeface="Gill Sans MT"/>
                <a:ea typeface="+mn-ea"/>
                <a:cs typeface="+mn-cs"/>
              </a:endParaRPr>
            </a:p>
          </p:txBody>
        </p:sp>
        <p:sp>
          <p:nvSpPr>
            <p:cNvPr id="155" name="TextBox 154"/>
            <p:cNvSpPr txBox="1"/>
            <p:nvPr/>
          </p:nvSpPr>
          <p:spPr>
            <a:xfrm>
              <a:off x="3505200" y="4469487"/>
              <a:ext cx="1065216"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000000"/>
                  </a:solidFill>
                  <a:effectLst/>
                  <a:uLnTx/>
                  <a:uFillTx/>
                  <a:latin typeface="Gill Sans MT"/>
                  <a:ea typeface="+mn-ea"/>
                  <a:cs typeface="+mn-cs"/>
                </a:rPr>
                <a:t>Texture</a:t>
              </a:r>
            </a:p>
          </p:txBody>
        </p:sp>
        <p:sp>
          <p:nvSpPr>
            <p:cNvPr id="156" name="TextBox 155"/>
            <p:cNvSpPr txBox="1"/>
            <p:nvPr/>
          </p:nvSpPr>
          <p:spPr>
            <a:xfrm>
              <a:off x="3697127" y="4750713"/>
              <a:ext cx="722473"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000000"/>
                  </a:solidFill>
                  <a:effectLst/>
                  <a:uLnTx/>
                  <a:uFillTx/>
                  <a:latin typeface="Gill Sans MT"/>
                  <a:ea typeface="+mn-ea"/>
                  <a:cs typeface="+mn-cs"/>
                </a:rPr>
                <a:t>Tiles</a:t>
              </a:r>
            </a:p>
          </p:txBody>
        </p:sp>
      </p:grpSp>
      <p:grpSp>
        <p:nvGrpSpPr>
          <p:cNvPr id="80" name="Group 79"/>
          <p:cNvGrpSpPr/>
          <p:nvPr/>
        </p:nvGrpSpPr>
        <p:grpSpPr>
          <a:xfrm>
            <a:off x="457200" y="5334004"/>
            <a:ext cx="6172200" cy="1447796"/>
            <a:chOff x="331393" y="759953"/>
            <a:chExt cx="8255667" cy="770812"/>
          </a:xfrm>
        </p:grpSpPr>
        <p:sp>
          <p:nvSpPr>
            <p:cNvPr id="82" name="Rounded Rectangle 81"/>
            <p:cNvSpPr/>
            <p:nvPr/>
          </p:nvSpPr>
          <p:spPr bwMode="auto">
            <a:xfrm>
              <a:off x="331393" y="759953"/>
              <a:ext cx="8255667" cy="770812"/>
            </a:xfrm>
            <a:prstGeom prst="roundRect">
              <a:avLst/>
            </a:prstGeom>
            <a:ln w="76200">
              <a:solidFill>
                <a:schemeClr val="tx2"/>
              </a:solidFill>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spAutoFit/>
            </a:bodyPr>
            <a:lstStyle/>
            <a:p>
              <a:pPr marL="285750" marR="0" lvl="0" indent="-285750" algn="l" defTabSz="914400" rtl="0" eaLnBrk="1" fontAlgn="base" latinLnBrk="1" hangingPunct="1">
                <a:lnSpc>
                  <a:spcPct val="100000"/>
                </a:lnSpc>
                <a:spcBef>
                  <a:spcPct val="20000"/>
                </a:spcBef>
                <a:spcAft>
                  <a:spcPct val="0"/>
                </a:spcAft>
                <a:buClr>
                  <a:srgbClr val="07164E"/>
                </a:buClr>
                <a:buSzTx/>
                <a:buFont typeface="Tahoma" pitchFamily="34" charset="0"/>
                <a:buNone/>
                <a:tabLst/>
                <a:defRPr/>
              </a:pPr>
              <a:endParaRPr kumimoji="1" lang="en-US" sz="2400" b="1" i="0" u="none" strike="noStrike" kern="1200" cap="none" spc="0" normalizeH="0" baseline="0" noProof="0">
                <a:ln>
                  <a:noFill/>
                </a:ln>
                <a:solidFill>
                  <a:srgbClr val="07164E"/>
                </a:solidFill>
                <a:effectLst/>
                <a:uLnTx/>
                <a:uFillTx/>
                <a:latin typeface="Lucida Sans" pitchFamily="34" charset="0"/>
                <a:ea typeface="굴림" pitchFamily="34" charset="-127"/>
                <a:cs typeface="Tahoma" pitchFamily="34" charset="0"/>
              </a:endParaRPr>
            </a:p>
          </p:txBody>
        </p:sp>
        <p:sp>
          <p:nvSpPr>
            <p:cNvPr id="83" name="Rectangle 82"/>
            <p:cNvSpPr/>
            <p:nvPr/>
          </p:nvSpPr>
          <p:spPr>
            <a:xfrm>
              <a:off x="467797" y="800523"/>
              <a:ext cx="8119263" cy="63905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Gill Sans MT"/>
                  <a:ea typeface="+mn-ea"/>
                  <a:cs typeface="+mn-cs"/>
                </a:rPr>
                <a:t>Major sources of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data movement</a:t>
              </a:r>
              <a:r>
                <a:rPr kumimoji="0" lang="en-US" sz="2400" b="1" i="0" u="none" strike="noStrike" kern="1200" cap="none" spc="0" normalizeH="0" baseline="0" noProof="0" dirty="0">
                  <a:ln>
                    <a:noFill/>
                  </a:ln>
                  <a:solidFill>
                    <a:srgbClr val="000000"/>
                  </a:solidFill>
                  <a:effectLst/>
                  <a:uLnTx/>
                  <a:uFillTx/>
                  <a:latin typeface="Gill Sans MT"/>
                  <a:ea typeface="+mn-ea"/>
                  <a:cs typeface="+mn-cs"/>
                </a:rPr>
                <a:t>:</a:t>
              </a:r>
              <a:br>
                <a:rPr kumimoji="0" lang="en-US" sz="2400" b="1" i="0" u="none" strike="noStrike" kern="1200" cap="none" spc="0" normalizeH="0" baseline="0" noProof="0" dirty="0">
                  <a:ln>
                    <a:noFill/>
                  </a:ln>
                  <a:solidFill>
                    <a:srgbClr val="000000"/>
                  </a:solidFill>
                  <a:effectLst/>
                  <a:uLnTx/>
                  <a:uFillTx/>
                  <a:latin typeface="Gill Sans MT"/>
                  <a:ea typeface="+mn-ea"/>
                  <a:cs typeface="+mn-cs"/>
                </a:rPr>
              </a:br>
              <a:r>
                <a:rPr kumimoji="0" lang="en-US" sz="2400" b="1" i="0" u="none" strike="noStrike" kern="1200" cap="none" spc="0" normalizeH="0" baseline="0" noProof="0" dirty="0">
                  <a:ln>
                    <a:noFill/>
                  </a:ln>
                  <a:solidFill>
                    <a:srgbClr val="000000"/>
                  </a:solidFill>
                  <a:effectLst/>
                  <a:uLnTx/>
                  <a:uFillTx/>
                  <a:latin typeface="Gill Sans MT"/>
                  <a:ea typeface="+mn-ea"/>
                  <a:cs typeface="+mn-cs"/>
                </a:rPr>
                <a:t>1) </a:t>
              </a:r>
              <a:r>
                <a:rPr kumimoji="0" lang="en-US" sz="2400" b="1" i="0" u="none" strike="noStrike" kern="1200" cap="none" spc="0" normalizeH="0" baseline="0" noProof="0" dirty="0">
                  <a:ln>
                    <a:noFill/>
                  </a:ln>
                  <a:solidFill>
                    <a:srgbClr val="C00000"/>
                  </a:solidFill>
                  <a:effectLst/>
                  <a:uLnTx/>
                  <a:uFillTx/>
                  <a:latin typeface="Gill Sans MT"/>
                  <a:ea typeface="+mn-ea"/>
                  <a:cs typeface="+mn-cs"/>
                </a:rPr>
                <a:t>poor</a:t>
              </a:r>
              <a:r>
                <a:rPr kumimoji="0" lang="en-US" sz="2400" b="1" i="0" u="none" strike="noStrike" kern="1200" cap="none" spc="0" normalizeH="0" baseline="0" noProof="0" dirty="0">
                  <a:ln>
                    <a:noFill/>
                  </a:ln>
                  <a:solidFill>
                    <a:srgbClr val="000000"/>
                  </a:solidFill>
                  <a:effectLst/>
                  <a:uLnTx/>
                  <a:uFillTx/>
                  <a:latin typeface="Gill Sans MT"/>
                  <a:ea typeface="+mn-ea"/>
                  <a:cs typeface="+mn-cs"/>
                </a:rPr>
                <a:t> data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locality</a:t>
              </a:r>
              <a:r>
                <a:rPr kumimoji="0" lang="en-US" sz="2400" b="1" i="0" u="none" strike="noStrike" kern="1200" cap="none" spc="0" normalizeH="0" baseline="0" noProof="0" dirty="0">
                  <a:ln>
                    <a:noFill/>
                  </a:ln>
                  <a:solidFill>
                    <a:srgbClr val="000000"/>
                  </a:solidFill>
                  <a:effectLst/>
                  <a:uLnTx/>
                  <a:uFillTx/>
                  <a:latin typeface="Gill Sans MT"/>
                  <a:ea typeface="+mn-ea"/>
                  <a:cs typeface="+mn-cs"/>
                </a:rPr>
                <a:t> </a:t>
              </a:r>
              <a:br>
                <a:rPr kumimoji="0" lang="en-US" sz="2400" b="1" i="0" u="none" strike="noStrike" kern="1200" cap="none" spc="0" normalizeH="0" baseline="0" noProof="0" dirty="0">
                  <a:ln>
                    <a:noFill/>
                  </a:ln>
                  <a:solidFill>
                    <a:srgbClr val="000000"/>
                  </a:solidFill>
                  <a:effectLst/>
                  <a:uLnTx/>
                  <a:uFillTx/>
                  <a:latin typeface="Gill Sans MT"/>
                  <a:ea typeface="+mn-ea"/>
                  <a:cs typeface="+mn-cs"/>
                </a:rPr>
              </a:br>
              <a:r>
                <a:rPr kumimoji="0" lang="en-US" sz="2400" b="1" i="0" u="none" strike="noStrike" kern="1200" cap="none" spc="0" normalizeH="0" baseline="0" noProof="0" dirty="0">
                  <a:ln>
                    <a:noFill/>
                  </a:ln>
                  <a:solidFill>
                    <a:srgbClr val="000000"/>
                  </a:solidFill>
                  <a:effectLst/>
                  <a:uLnTx/>
                  <a:uFillTx/>
                  <a:latin typeface="Gill Sans MT"/>
                  <a:ea typeface="+mn-ea"/>
                  <a:cs typeface="+mn-cs"/>
                </a:rPr>
                <a:t>2) </a:t>
              </a:r>
              <a:r>
                <a:rPr kumimoji="0" lang="en-US" sz="2400" b="1" i="0" u="none" strike="noStrike" kern="1200" cap="none" spc="0" normalizeH="0" baseline="0" noProof="0" dirty="0">
                  <a:ln>
                    <a:noFill/>
                  </a:ln>
                  <a:solidFill>
                    <a:srgbClr val="C00000"/>
                  </a:solidFill>
                  <a:effectLst/>
                  <a:uLnTx/>
                  <a:uFillTx/>
                  <a:latin typeface="Gill Sans MT"/>
                  <a:ea typeface="+mn-ea"/>
                  <a:cs typeface="+mn-cs"/>
                </a:rPr>
                <a:t>large</a:t>
              </a:r>
              <a:r>
                <a:rPr kumimoji="0" lang="en-US" sz="2400" b="1" i="0" u="none" strike="noStrike" kern="1200" cap="none" spc="0" normalizeH="0" baseline="0" noProof="0" dirty="0">
                  <a:ln>
                    <a:noFill/>
                  </a:ln>
                  <a:solidFill>
                    <a:srgbClr val="000000"/>
                  </a:solidFill>
                  <a:effectLst/>
                  <a:uLnTx/>
                  <a:uFillTx/>
                  <a:latin typeface="Gill Sans MT"/>
                  <a:ea typeface="+mn-ea"/>
                  <a:cs typeface="+mn-cs"/>
                </a:rPr>
                <a:t> rasterized bitmap size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e.g. 4MB</a:t>
              </a:r>
              <a:r>
                <a:rPr kumimoji="0" lang="en-US" sz="2400" b="1" i="0" u="none" strike="noStrike" kern="1200" cap="none" spc="0" normalizeH="0" baseline="0" noProof="0" dirty="0">
                  <a:ln>
                    <a:noFill/>
                  </a:ln>
                  <a:solidFill>
                    <a:srgbClr val="000000"/>
                  </a:solidFill>
                  <a:effectLst/>
                  <a:uLnTx/>
                  <a:uFillTx/>
                  <a:latin typeface="Gill Sans MT"/>
                  <a:ea typeface="+mn-ea"/>
                  <a:cs typeface="+mn-cs"/>
                </a:rPr>
                <a:t>)</a:t>
              </a:r>
            </a:p>
          </p:txBody>
        </p:sp>
      </p:grpSp>
      <p:sp>
        <p:nvSpPr>
          <p:cNvPr id="157" name="TextBox 156"/>
          <p:cNvSpPr txBox="1"/>
          <p:nvPr/>
        </p:nvSpPr>
        <p:spPr>
          <a:xfrm>
            <a:off x="2824733" y="3638352"/>
            <a:ext cx="1524000" cy="552648"/>
          </a:xfrm>
          <a:prstGeom prst="rect">
            <a:avLst/>
          </a:prstGeom>
          <a:noFill/>
        </p:spPr>
        <p:txBody>
          <a:bodyPr wrap="none" lIns="0" tIns="0" rIns="0" bIns="0" rtlCol="0">
            <a:noAutofit/>
          </a:bodyPr>
          <a:lstStyle/>
          <a:p>
            <a:pPr marL="0" marR="0" lvl="0" indent="0" algn="ctr" defTabSz="914400" rtl="0" eaLnBrk="1" fontAlgn="auto" latinLnBrk="0" hangingPunct="1">
              <a:lnSpc>
                <a:spcPts val="1600"/>
              </a:lnSpc>
              <a:spcBef>
                <a:spcPts val="0"/>
              </a:spcBef>
              <a:spcAft>
                <a:spcPts val="0"/>
              </a:spcAft>
              <a:buClrTx/>
              <a:buSzTx/>
              <a:buFontTx/>
              <a:buNone/>
              <a:tabLst/>
              <a:defRPr/>
            </a:pPr>
            <a:r>
              <a:rPr kumimoji="0" lang="en-US" sz="2400" b="1" i="1" u="none" strike="noStrike" kern="1200" cap="none" spc="-50" normalizeH="0" baseline="0" noProof="0" dirty="0">
                <a:ln>
                  <a:noFill/>
                </a:ln>
                <a:solidFill>
                  <a:srgbClr val="C00000"/>
                </a:solidFill>
                <a:effectLst/>
                <a:uLnTx/>
                <a:uFillTx/>
                <a:latin typeface="Calibri"/>
                <a:ea typeface="+mn-ea"/>
                <a:cs typeface="+mn-cs"/>
              </a:rPr>
              <a:t>high</a:t>
            </a:r>
          </a:p>
        </p:txBody>
      </p:sp>
      <p:sp>
        <p:nvSpPr>
          <p:cNvPr id="67" name="TextBox 66"/>
          <p:cNvSpPr txBox="1"/>
          <p:nvPr/>
        </p:nvSpPr>
        <p:spPr>
          <a:xfrm rot="16200000">
            <a:off x="-276324" y="3457476"/>
            <a:ext cx="1524000" cy="552648"/>
          </a:xfrm>
          <a:prstGeom prst="rect">
            <a:avLst/>
          </a:prstGeom>
          <a:noFill/>
        </p:spPr>
        <p:txBody>
          <a:bodyPr wrap="none" lIns="0" tIns="0" rIns="0" bIns="0" rtlCol="0">
            <a:noAutofit/>
          </a:bodyPr>
          <a:lstStyle/>
          <a:p>
            <a:pPr marL="0" marR="0" lvl="0" indent="0" algn="ctr" defTabSz="914400" rtl="0" eaLnBrk="1" fontAlgn="auto" latinLnBrk="0" hangingPunct="1">
              <a:lnSpc>
                <a:spcPts val="1600"/>
              </a:lnSpc>
              <a:spcBef>
                <a:spcPts val="0"/>
              </a:spcBef>
              <a:spcAft>
                <a:spcPts val="0"/>
              </a:spcAft>
              <a:buClrTx/>
              <a:buSzTx/>
              <a:buFontTx/>
              <a:buNone/>
              <a:tabLst/>
              <a:defRPr/>
            </a:pPr>
            <a:r>
              <a:rPr kumimoji="0" lang="en-US" sz="2400" b="1" i="1" u="none" strike="noStrike" kern="1200" cap="none" spc="-50" normalizeH="0" baseline="0" noProof="0" dirty="0">
                <a:ln>
                  <a:noFill/>
                </a:ln>
                <a:solidFill>
                  <a:prstClr val="black"/>
                </a:solidFill>
                <a:effectLst/>
                <a:uLnTx/>
                <a:uFillTx/>
                <a:latin typeface="Calibri"/>
                <a:ea typeface="+mn-ea"/>
                <a:cs typeface="+mn-cs"/>
              </a:rPr>
              <a:t>Texture Tiling</a:t>
            </a:r>
          </a:p>
        </p:txBody>
      </p:sp>
      <p:sp>
        <p:nvSpPr>
          <p:cNvPr id="69" name="Rectangle 68"/>
          <p:cNvSpPr/>
          <p:nvPr/>
        </p:nvSpPr>
        <p:spPr>
          <a:xfrm>
            <a:off x="0" y="5599093"/>
            <a:ext cx="9144000" cy="984885"/>
          </a:xfrm>
          <a:prstGeom prst="rect">
            <a:avLst/>
          </a:prstGeom>
          <a:solidFill>
            <a:schemeClr val="tx2">
              <a:lumMod val="75000"/>
            </a:schemeClr>
          </a:solidFill>
        </p:spPr>
        <p:txBody>
          <a:bodyPr wrap="square">
            <a:spAutoFit/>
          </a:bodyPr>
          <a:lstStyle/>
          <a:p>
            <a:pPr marL="0" marR="0" lvl="1" indent="0" algn="ctr" defTabSz="914400" rtl="0" eaLnBrk="1" fontAlgn="auto" latinLnBrk="0" hangingPunct="1">
              <a:lnSpc>
                <a:spcPct val="100000"/>
              </a:lnSpc>
              <a:spcBef>
                <a:spcPts val="0"/>
              </a:spcBef>
              <a:spcAft>
                <a:spcPts val="0"/>
              </a:spcAft>
              <a:buClrTx/>
              <a:buSzTx/>
              <a:buFontTx/>
              <a:buNone/>
              <a:tabLst/>
              <a:defRPr/>
            </a:pPr>
            <a:r>
              <a:rPr kumimoji="0" lang="en-US" sz="2900" b="1" i="0" u="none" strike="noStrike" kern="1200" cap="none" spc="0" normalizeH="0" baseline="0" noProof="0" dirty="0">
                <a:ln>
                  <a:noFill/>
                </a:ln>
                <a:solidFill>
                  <a:srgbClr val="FFFFFF"/>
                </a:solidFill>
                <a:effectLst/>
                <a:uLnTx/>
                <a:uFillTx/>
                <a:latin typeface="Gill Sans MT"/>
                <a:ea typeface="+mn-ea"/>
                <a:cs typeface="+mn-cs"/>
              </a:rPr>
              <a:t>Texture tiling is a good candidate for</a:t>
            </a:r>
            <a:br>
              <a:rPr kumimoji="0" lang="en-US" sz="2900" b="1" i="0" u="none" strike="noStrike" kern="1200" cap="none" spc="0" normalizeH="0" baseline="0" noProof="0" dirty="0">
                <a:ln>
                  <a:noFill/>
                </a:ln>
                <a:solidFill>
                  <a:srgbClr val="FFFFFF"/>
                </a:solidFill>
                <a:effectLst/>
                <a:uLnTx/>
                <a:uFillTx/>
                <a:latin typeface="Gill Sans MT"/>
                <a:ea typeface="+mn-ea"/>
                <a:cs typeface="+mn-cs"/>
              </a:rPr>
            </a:br>
            <a:r>
              <a:rPr kumimoji="0" lang="en-US" sz="2900" b="1" i="0" u="none" strike="noStrike" kern="1200" cap="none" spc="0" normalizeH="0" baseline="0" noProof="0" dirty="0">
                <a:ln>
                  <a:noFill/>
                </a:ln>
                <a:solidFill>
                  <a:srgbClr val="FFFFFF"/>
                </a:solidFill>
                <a:effectLst/>
                <a:uLnTx/>
                <a:uFillTx/>
                <a:latin typeface="Gill Sans MT"/>
                <a:ea typeface="+mn-ea"/>
                <a:cs typeface="+mn-cs"/>
              </a:rPr>
              <a:t> PIM execution</a:t>
            </a:r>
          </a:p>
        </p:txBody>
      </p:sp>
    </p:spTree>
    <p:extLst>
      <p:ext uri="{BB962C8B-B14F-4D97-AF65-F5344CB8AC3E}">
        <p14:creationId xmlns:p14="http://schemas.microsoft.com/office/powerpoint/2010/main" val="3764907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11"/>
                                        </p:tgtEl>
                                        <p:attrNameLst>
                                          <p:attrName>style.visibility</p:attrName>
                                        </p:attrNameLst>
                                      </p:cBhvr>
                                      <p:to>
                                        <p:strVal val="visible"/>
                                      </p:to>
                                    </p:set>
                                    <p:animEffect transition="in" filter="fade">
                                      <p:cBhvr>
                                        <p:cTn id="10" dur="500"/>
                                        <p:tgtEl>
                                          <p:spTgt spid="111"/>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38"/>
                                        </p:tgtEl>
                                        <p:attrNameLst>
                                          <p:attrName>style.visibility</p:attrName>
                                        </p:attrNameLst>
                                      </p:cBhvr>
                                      <p:to>
                                        <p:strVal val="visible"/>
                                      </p:to>
                                    </p:set>
                                    <p:animEffect transition="in" filter="fade">
                                      <p:cBhvr>
                                        <p:cTn id="15" dur="500"/>
                                        <p:tgtEl>
                                          <p:spTgt spid="38"/>
                                        </p:tgtEl>
                                      </p:cBhvr>
                                    </p:animEffect>
                                  </p:childTnLst>
                                </p:cTn>
                              </p:par>
                            </p:childTnLst>
                          </p:cTn>
                        </p:par>
                        <p:par>
                          <p:cTn id="16" fill="hold">
                            <p:stCondLst>
                              <p:cond delay="500"/>
                            </p:stCondLst>
                            <p:childTnLst>
                              <p:par>
                                <p:cTn id="17" presetID="10" presetClass="entr" presetSubtype="0" fill="hold" nodeType="afterEffect">
                                  <p:stCondLst>
                                    <p:cond delay="0"/>
                                  </p:stCondLst>
                                  <p:childTnLst>
                                    <p:set>
                                      <p:cBhvr>
                                        <p:cTn id="18" dur="1" fill="hold">
                                          <p:stCondLst>
                                            <p:cond delay="0"/>
                                          </p:stCondLst>
                                        </p:cTn>
                                        <p:tgtEl>
                                          <p:spTgt spid="56"/>
                                        </p:tgtEl>
                                        <p:attrNameLst>
                                          <p:attrName>style.visibility</p:attrName>
                                        </p:attrNameLst>
                                      </p:cBhvr>
                                      <p:to>
                                        <p:strVal val="visible"/>
                                      </p:to>
                                    </p:set>
                                    <p:animEffect transition="in" filter="fade">
                                      <p:cBhvr>
                                        <p:cTn id="19" dur="500"/>
                                        <p:tgtEl>
                                          <p:spTgt spid="56"/>
                                        </p:tgtEl>
                                      </p:cBhvr>
                                    </p:animEffect>
                                  </p:childTnLst>
                                </p:cTn>
                              </p:par>
                              <p:par>
                                <p:cTn id="20" presetID="10" presetClass="entr" presetSubtype="0" fill="hold" nodeType="withEffect">
                                  <p:stCondLst>
                                    <p:cond delay="0"/>
                                  </p:stCondLst>
                                  <p:childTnLst>
                                    <p:set>
                                      <p:cBhvr>
                                        <p:cTn id="21" dur="1" fill="hold">
                                          <p:stCondLst>
                                            <p:cond delay="0"/>
                                          </p:stCondLst>
                                        </p:cTn>
                                        <p:tgtEl>
                                          <p:spTgt spid="133"/>
                                        </p:tgtEl>
                                        <p:attrNameLst>
                                          <p:attrName>style.visibility</p:attrName>
                                        </p:attrNameLst>
                                      </p:cBhvr>
                                      <p:to>
                                        <p:strVal val="visible"/>
                                      </p:to>
                                    </p:set>
                                    <p:animEffect transition="in" filter="fade">
                                      <p:cBhvr>
                                        <p:cTn id="22" dur="500"/>
                                        <p:tgtEl>
                                          <p:spTgt spid="133"/>
                                        </p:tgtEl>
                                      </p:cBhvr>
                                    </p:animEffect>
                                  </p:childTnLst>
                                </p:cTn>
                              </p:par>
                            </p:childTnLst>
                          </p:cTn>
                        </p:par>
                        <p:par>
                          <p:cTn id="23" fill="hold">
                            <p:stCondLst>
                              <p:cond delay="1000"/>
                            </p:stCondLst>
                            <p:childTnLst>
                              <p:par>
                                <p:cTn id="24" presetID="10" presetClass="entr" presetSubtype="0" fill="hold" nodeType="afterEffect">
                                  <p:stCondLst>
                                    <p:cond delay="0"/>
                                  </p:stCondLst>
                                  <p:childTnLst>
                                    <p:set>
                                      <p:cBhvr>
                                        <p:cTn id="25" dur="1" fill="hold">
                                          <p:stCondLst>
                                            <p:cond delay="0"/>
                                          </p:stCondLst>
                                        </p:cTn>
                                        <p:tgtEl>
                                          <p:spTgt spid="139"/>
                                        </p:tgtEl>
                                        <p:attrNameLst>
                                          <p:attrName>style.visibility</p:attrName>
                                        </p:attrNameLst>
                                      </p:cBhvr>
                                      <p:to>
                                        <p:strVal val="visible"/>
                                      </p:to>
                                    </p:set>
                                    <p:animEffect transition="in" filter="fade">
                                      <p:cBhvr>
                                        <p:cTn id="26" dur="500"/>
                                        <p:tgtEl>
                                          <p:spTgt spid="139"/>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500"/>
                                        <p:tgtEl>
                                          <p:spTgt spid="3"/>
                                        </p:tgtEl>
                                      </p:cBhvr>
                                    </p:animEffect>
                                  </p:childTnLst>
                                </p:cTn>
                              </p:par>
                              <p:par>
                                <p:cTn id="32" presetID="10" presetClass="entr" presetSubtype="0" fill="hold" nodeType="withEffect">
                                  <p:stCondLst>
                                    <p:cond delay="0"/>
                                  </p:stCondLst>
                                  <p:childTnLst>
                                    <p:set>
                                      <p:cBhvr>
                                        <p:cTn id="33" dur="1" fill="hold">
                                          <p:stCondLst>
                                            <p:cond delay="0"/>
                                          </p:stCondLst>
                                        </p:cTn>
                                        <p:tgtEl>
                                          <p:spTgt spid="57"/>
                                        </p:tgtEl>
                                        <p:attrNameLst>
                                          <p:attrName>style.visibility</p:attrName>
                                        </p:attrNameLst>
                                      </p:cBhvr>
                                      <p:to>
                                        <p:strVal val="visible"/>
                                      </p:to>
                                    </p:set>
                                    <p:animEffect transition="in" filter="fade">
                                      <p:cBhvr>
                                        <p:cTn id="34" dur="500"/>
                                        <p:tgtEl>
                                          <p:spTgt spid="57"/>
                                        </p:tgtEl>
                                      </p:cBhvr>
                                    </p:animEffect>
                                  </p:childTnLst>
                                </p:cTn>
                              </p:par>
                              <p:par>
                                <p:cTn id="35" presetID="10" presetClass="entr" presetSubtype="0" fill="hold" nodeType="withEffect">
                                  <p:stCondLst>
                                    <p:cond delay="0"/>
                                  </p:stCondLst>
                                  <p:childTnLst>
                                    <p:set>
                                      <p:cBhvr>
                                        <p:cTn id="36" dur="1" fill="hold">
                                          <p:stCondLst>
                                            <p:cond delay="0"/>
                                          </p:stCondLst>
                                        </p:cTn>
                                        <p:tgtEl>
                                          <p:spTgt spid="61"/>
                                        </p:tgtEl>
                                        <p:attrNameLst>
                                          <p:attrName>style.visibility</p:attrName>
                                        </p:attrNameLst>
                                      </p:cBhvr>
                                      <p:to>
                                        <p:strVal val="visible"/>
                                      </p:to>
                                    </p:set>
                                    <p:animEffect transition="in" filter="fade">
                                      <p:cBhvr>
                                        <p:cTn id="37" dur="500"/>
                                        <p:tgtEl>
                                          <p:spTgt spid="61"/>
                                        </p:tgtEl>
                                      </p:cBhvr>
                                    </p:animEffect>
                                  </p:childTnLst>
                                </p:cTn>
                              </p:par>
                              <p:par>
                                <p:cTn id="38" presetID="10" presetClass="entr" presetSubtype="0" fill="hold" nodeType="withEffect">
                                  <p:stCondLst>
                                    <p:cond delay="0"/>
                                  </p:stCondLst>
                                  <p:childTnLst>
                                    <p:set>
                                      <p:cBhvr>
                                        <p:cTn id="39" dur="1" fill="hold">
                                          <p:stCondLst>
                                            <p:cond delay="0"/>
                                          </p:stCondLst>
                                        </p:cTn>
                                        <p:tgtEl>
                                          <p:spTgt spid="134"/>
                                        </p:tgtEl>
                                        <p:attrNameLst>
                                          <p:attrName>style.visibility</p:attrName>
                                        </p:attrNameLst>
                                      </p:cBhvr>
                                      <p:to>
                                        <p:strVal val="visible"/>
                                      </p:to>
                                    </p:set>
                                    <p:animEffect transition="in" filter="fade">
                                      <p:cBhvr>
                                        <p:cTn id="40" dur="500"/>
                                        <p:tgtEl>
                                          <p:spTgt spid="134"/>
                                        </p:tgtEl>
                                      </p:cBhvr>
                                    </p:animEffect>
                                  </p:childTnLst>
                                </p:cTn>
                              </p:par>
                            </p:childTnLst>
                          </p:cTn>
                        </p:par>
                        <p:par>
                          <p:cTn id="41" fill="hold">
                            <p:stCondLst>
                              <p:cond delay="500"/>
                            </p:stCondLst>
                            <p:childTnLst>
                              <p:par>
                                <p:cTn id="42" presetID="10" presetClass="entr" presetSubtype="0" fill="hold" grpId="0" nodeType="afterEffect">
                                  <p:stCondLst>
                                    <p:cond delay="0"/>
                                  </p:stCondLst>
                                  <p:childTnLst>
                                    <p:set>
                                      <p:cBhvr>
                                        <p:cTn id="43" dur="1" fill="hold">
                                          <p:stCondLst>
                                            <p:cond delay="0"/>
                                          </p:stCondLst>
                                        </p:cTn>
                                        <p:tgtEl>
                                          <p:spTgt spid="51"/>
                                        </p:tgtEl>
                                        <p:attrNameLst>
                                          <p:attrName>style.visibility</p:attrName>
                                        </p:attrNameLst>
                                      </p:cBhvr>
                                      <p:to>
                                        <p:strVal val="visible"/>
                                      </p:to>
                                    </p:set>
                                    <p:animEffect transition="in" filter="fade">
                                      <p:cBhvr>
                                        <p:cTn id="44" dur="500"/>
                                        <p:tgtEl>
                                          <p:spTgt spid="51"/>
                                        </p:tgtEl>
                                      </p:cBhvr>
                                    </p:animEffect>
                                  </p:childTnLst>
                                </p:cTn>
                              </p:par>
                            </p:childTnLst>
                          </p:cTn>
                        </p:par>
                        <p:par>
                          <p:cTn id="45" fill="hold">
                            <p:stCondLst>
                              <p:cond delay="1000"/>
                            </p:stCondLst>
                            <p:childTnLst>
                              <p:par>
                                <p:cTn id="46" presetID="10" presetClass="entr" presetSubtype="0" fill="hold" grpId="0" nodeType="afterEffect">
                                  <p:stCondLst>
                                    <p:cond delay="0"/>
                                  </p:stCondLst>
                                  <p:childTnLst>
                                    <p:set>
                                      <p:cBhvr>
                                        <p:cTn id="47" dur="1" fill="hold">
                                          <p:stCondLst>
                                            <p:cond delay="0"/>
                                          </p:stCondLst>
                                        </p:cTn>
                                        <p:tgtEl>
                                          <p:spTgt spid="67"/>
                                        </p:tgtEl>
                                        <p:attrNameLst>
                                          <p:attrName>style.visibility</p:attrName>
                                        </p:attrNameLst>
                                      </p:cBhvr>
                                      <p:to>
                                        <p:strVal val="visible"/>
                                      </p:to>
                                    </p:set>
                                    <p:animEffect transition="in" filter="fade">
                                      <p:cBhvr>
                                        <p:cTn id="48" dur="500"/>
                                        <p:tgtEl>
                                          <p:spTgt spid="67"/>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157"/>
                                        </p:tgtEl>
                                        <p:attrNameLst>
                                          <p:attrName>style.visibility</p:attrName>
                                        </p:attrNameLst>
                                      </p:cBhvr>
                                      <p:to>
                                        <p:strVal val="visible"/>
                                      </p:to>
                                    </p:set>
                                    <p:animEffect transition="in" filter="fade">
                                      <p:cBhvr>
                                        <p:cTn id="53" dur="500"/>
                                        <p:tgtEl>
                                          <p:spTgt spid="157"/>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63"/>
                                        </p:tgtEl>
                                        <p:attrNameLst>
                                          <p:attrName>style.visibility</p:attrName>
                                        </p:attrNameLst>
                                      </p:cBhvr>
                                      <p:to>
                                        <p:strVal val="visible"/>
                                      </p:to>
                                    </p:set>
                                    <p:animEffect transition="in" filter="fade">
                                      <p:cBhvr>
                                        <p:cTn id="56" dur="500"/>
                                        <p:tgtEl>
                                          <p:spTgt spid="63"/>
                                        </p:tgtEl>
                                      </p:cBhvr>
                                    </p:animEffect>
                                  </p:childTnLst>
                                </p:cTn>
                              </p:par>
                            </p:childTnLst>
                          </p:cTn>
                        </p:par>
                        <p:par>
                          <p:cTn id="57" fill="hold">
                            <p:stCondLst>
                              <p:cond delay="500"/>
                            </p:stCondLst>
                            <p:childTnLst>
                              <p:par>
                                <p:cTn id="58" presetID="10" presetClass="entr" presetSubtype="0" fill="hold" nodeType="afterEffect">
                                  <p:stCondLst>
                                    <p:cond delay="0"/>
                                  </p:stCondLst>
                                  <p:childTnLst>
                                    <p:set>
                                      <p:cBhvr>
                                        <p:cTn id="59" dur="1" fill="hold">
                                          <p:stCondLst>
                                            <p:cond delay="0"/>
                                          </p:stCondLst>
                                        </p:cTn>
                                        <p:tgtEl>
                                          <p:spTgt spid="80"/>
                                        </p:tgtEl>
                                        <p:attrNameLst>
                                          <p:attrName>style.visibility</p:attrName>
                                        </p:attrNameLst>
                                      </p:cBhvr>
                                      <p:to>
                                        <p:strVal val="visible"/>
                                      </p:to>
                                    </p:set>
                                    <p:animEffect transition="in" filter="fade">
                                      <p:cBhvr>
                                        <p:cTn id="60" dur="500"/>
                                        <p:tgtEl>
                                          <p:spTgt spid="80"/>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xit" presetSubtype="0" fill="hold" nodeType="clickEffect">
                                  <p:stCondLst>
                                    <p:cond delay="0"/>
                                  </p:stCondLst>
                                  <p:childTnLst>
                                    <p:animEffect transition="out" filter="fade">
                                      <p:cBhvr>
                                        <p:cTn id="64" dur="500"/>
                                        <p:tgtEl>
                                          <p:spTgt spid="80"/>
                                        </p:tgtEl>
                                      </p:cBhvr>
                                    </p:animEffect>
                                    <p:set>
                                      <p:cBhvr>
                                        <p:cTn id="65" dur="1" fill="hold">
                                          <p:stCondLst>
                                            <p:cond delay="499"/>
                                          </p:stCondLst>
                                        </p:cTn>
                                        <p:tgtEl>
                                          <p:spTgt spid="80"/>
                                        </p:tgtEl>
                                        <p:attrNameLst>
                                          <p:attrName>style.visibility</p:attrName>
                                        </p:attrNameLst>
                                      </p:cBhvr>
                                      <p:to>
                                        <p:strVal val="hidden"/>
                                      </p:to>
                                    </p:set>
                                  </p:childTnLst>
                                </p:cTn>
                              </p:par>
                            </p:childTnLst>
                          </p:cTn>
                        </p:par>
                        <p:par>
                          <p:cTn id="66" fill="hold">
                            <p:stCondLst>
                              <p:cond delay="500"/>
                            </p:stCondLst>
                            <p:childTnLst>
                              <p:par>
                                <p:cTn id="67" presetID="10" presetClass="entr" presetSubtype="0" fill="hold" nodeType="afterEffect">
                                  <p:stCondLst>
                                    <p:cond delay="0"/>
                                  </p:stCondLst>
                                  <p:childTnLst>
                                    <p:set>
                                      <p:cBhvr>
                                        <p:cTn id="68" dur="1" fill="hold">
                                          <p:stCondLst>
                                            <p:cond delay="0"/>
                                          </p:stCondLst>
                                        </p:cTn>
                                        <p:tgtEl>
                                          <p:spTgt spid="11"/>
                                        </p:tgtEl>
                                        <p:attrNameLst>
                                          <p:attrName>style.visibility</p:attrName>
                                        </p:attrNameLst>
                                      </p:cBhvr>
                                      <p:to>
                                        <p:strVal val="visible"/>
                                      </p:to>
                                    </p:set>
                                    <p:animEffect transition="in" filter="fade">
                                      <p:cBhvr>
                                        <p:cTn id="69" dur="500"/>
                                        <p:tgtEl>
                                          <p:spTgt spid="11"/>
                                        </p:tgtEl>
                                      </p:cBhvr>
                                    </p:animEffect>
                                  </p:childTnLst>
                                </p:cTn>
                              </p:par>
                            </p:childTnLst>
                          </p:cTn>
                        </p:par>
                        <p:par>
                          <p:cTn id="70" fill="hold">
                            <p:stCondLst>
                              <p:cond delay="1000"/>
                            </p:stCondLst>
                            <p:childTnLst>
                              <p:par>
                                <p:cTn id="71" presetID="10" presetClass="entr" presetSubtype="0" fill="hold" grpId="0" nodeType="afterEffect">
                                  <p:stCondLst>
                                    <p:cond delay="0"/>
                                  </p:stCondLst>
                                  <p:childTnLst>
                                    <p:set>
                                      <p:cBhvr>
                                        <p:cTn id="72" dur="1" fill="hold">
                                          <p:stCondLst>
                                            <p:cond delay="0"/>
                                          </p:stCondLst>
                                        </p:cTn>
                                        <p:tgtEl>
                                          <p:spTgt spid="53"/>
                                        </p:tgtEl>
                                        <p:attrNameLst>
                                          <p:attrName>style.visibility</p:attrName>
                                        </p:attrNameLst>
                                      </p:cBhvr>
                                      <p:to>
                                        <p:strVal val="visible"/>
                                      </p:to>
                                    </p:set>
                                    <p:animEffect transition="in" filter="fade">
                                      <p:cBhvr>
                                        <p:cTn id="73" dur="500"/>
                                        <p:tgtEl>
                                          <p:spTgt spid="53"/>
                                        </p:tgtEl>
                                      </p:cBhvr>
                                    </p:animEffect>
                                  </p:childTnLst>
                                </p:cTn>
                              </p:par>
                              <p:par>
                                <p:cTn id="74" presetID="10" presetClass="entr" presetSubtype="0" fill="hold" nodeType="withEffect">
                                  <p:stCondLst>
                                    <p:cond delay="0"/>
                                  </p:stCondLst>
                                  <p:childTnLst>
                                    <p:set>
                                      <p:cBhvr>
                                        <p:cTn id="75" dur="1" fill="hold">
                                          <p:stCondLst>
                                            <p:cond delay="0"/>
                                          </p:stCondLst>
                                        </p:cTn>
                                        <p:tgtEl>
                                          <p:spTgt spid="141"/>
                                        </p:tgtEl>
                                        <p:attrNameLst>
                                          <p:attrName>style.visibility</p:attrName>
                                        </p:attrNameLst>
                                      </p:cBhvr>
                                      <p:to>
                                        <p:strVal val="visible"/>
                                      </p:to>
                                    </p:set>
                                    <p:animEffect transition="in" filter="fade">
                                      <p:cBhvr>
                                        <p:cTn id="76" dur="500"/>
                                        <p:tgtEl>
                                          <p:spTgt spid="141"/>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presetSubtype="0" fill="hold" nodeType="clickEffect">
                                  <p:stCondLst>
                                    <p:cond delay="0"/>
                                  </p:stCondLst>
                                  <p:childTnLst>
                                    <p:set>
                                      <p:cBhvr>
                                        <p:cTn id="80" dur="1" fill="hold">
                                          <p:stCondLst>
                                            <p:cond delay="0"/>
                                          </p:stCondLst>
                                        </p:cTn>
                                        <p:tgtEl>
                                          <p:spTgt spid="54"/>
                                        </p:tgtEl>
                                        <p:attrNameLst>
                                          <p:attrName>style.visibility</p:attrName>
                                        </p:attrNameLst>
                                      </p:cBhvr>
                                      <p:to>
                                        <p:strVal val="visible"/>
                                      </p:to>
                                    </p:set>
                                    <p:animEffect transition="in" filter="fade">
                                      <p:cBhvr>
                                        <p:cTn id="81" dur="500"/>
                                        <p:tgtEl>
                                          <p:spTgt spid="54"/>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65"/>
                                        </p:tgtEl>
                                        <p:attrNameLst>
                                          <p:attrName>style.visibility</p:attrName>
                                        </p:attrNameLst>
                                      </p:cBhvr>
                                      <p:to>
                                        <p:strVal val="visible"/>
                                      </p:to>
                                    </p:set>
                                    <p:animEffect transition="in" filter="fade">
                                      <p:cBhvr>
                                        <p:cTn id="84" dur="500"/>
                                        <p:tgtEl>
                                          <p:spTgt spid="65"/>
                                        </p:tgtEl>
                                      </p:cBhvr>
                                    </p:animEffect>
                                  </p:childTnLst>
                                </p:cTn>
                              </p:par>
                              <p:par>
                                <p:cTn id="85" presetID="10" presetClass="entr" presetSubtype="0" fill="hold" nodeType="withEffect">
                                  <p:stCondLst>
                                    <p:cond delay="0"/>
                                  </p:stCondLst>
                                  <p:childTnLst>
                                    <p:set>
                                      <p:cBhvr>
                                        <p:cTn id="86" dur="1" fill="hold">
                                          <p:stCondLst>
                                            <p:cond delay="0"/>
                                          </p:stCondLst>
                                        </p:cTn>
                                        <p:tgtEl>
                                          <p:spTgt spid="145"/>
                                        </p:tgtEl>
                                        <p:attrNameLst>
                                          <p:attrName>style.visibility</p:attrName>
                                        </p:attrNameLst>
                                      </p:cBhvr>
                                      <p:to>
                                        <p:strVal val="visible"/>
                                      </p:to>
                                    </p:set>
                                    <p:animEffect transition="in" filter="fade">
                                      <p:cBhvr>
                                        <p:cTn id="87" dur="500"/>
                                        <p:tgtEl>
                                          <p:spTgt spid="145"/>
                                        </p:tgtEl>
                                      </p:cBhvr>
                                    </p:animEffect>
                                  </p:childTnLst>
                                </p:cTn>
                              </p:par>
                            </p:childTnLst>
                          </p:cTn>
                        </p:par>
                        <p:par>
                          <p:cTn id="88" fill="hold">
                            <p:stCondLst>
                              <p:cond delay="500"/>
                            </p:stCondLst>
                            <p:childTnLst>
                              <p:par>
                                <p:cTn id="89" presetID="10" presetClass="entr" presetSubtype="0" fill="hold" grpId="0" nodeType="afterEffect">
                                  <p:stCondLst>
                                    <p:cond delay="0"/>
                                  </p:stCondLst>
                                  <p:childTnLst>
                                    <p:set>
                                      <p:cBhvr>
                                        <p:cTn id="90" dur="1" fill="hold">
                                          <p:stCondLst>
                                            <p:cond delay="0"/>
                                          </p:stCondLst>
                                        </p:cTn>
                                        <p:tgtEl>
                                          <p:spTgt spid="59"/>
                                        </p:tgtEl>
                                        <p:attrNameLst>
                                          <p:attrName>style.visibility</p:attrName>
                                        </p:attrNameLst>
                                      </p:cBhvr>
                                      <p:to>
                                        <p:strVal val="visible"/>
                                      </p:to>
                                    </p:set>
                                    <p:animEffect transition="in" filter="fade">
                                      <p:cBhvr>
                                        <p:cTn id="91" dur="500"/>
                                        <p:tgtEl>
                                          <p:spTgt spid="59"/>
                                        </p:tgtEl>
                                      </p:cBhvr>
                                    </p:animEffect>
                                  </p:childTnLst>
                                </p:cTn>
                              </p:par>
                              <p:par>
                                <p:cTn id="92" presetID="10" presetClass="entr" presetSubtype="0" fill="hold" nodeType="withEffect">
                                  <p:stCondLst>
                                    <p:cond delay="0"/>
                                  </p:stCondLst>
                                  <p:childTnLst>
                                    <p:set>
                                      <p:cBhvr>
                                        <p:cTn id="93" dur="1" fill="hold">
                                          <p:stCondLst>
                                            <p:cond delay="0"/>
                                          </p:stCondLst>
                                        </p:cTn>
                                        <p:tgtEl>
                                          <p:spTgt spid="153"/>
                                        </p:tgtEl>
                                        <p:attrNameLst>
                                          <p:attrName>style.visibility</p:attrName>
                                        </p:attrNameLst>
                                      </p:cBhvr>
                                      <p:to>
                                        <p:strVal val="visible"/>
                                      </p:to>
                                    </p:set>
                                    <p:animEffect transition="in" filter="fade">
                                      <p:cBhvr>
                                        <p:cTn id="94" dur="500"/>
                                        <p:tgtEl>
                                          <p:spTgt spid="153"/>
                                        </p:tgtEl>
                                      </p:cBhvr>
                                    </p:animEffect>
                                  </p:childTnLst>
                                </p:cTn>
                              </p:par>
                            </p:childTnLst>
                          </p:cTn>
                        </p:par>
                      </p:childTnLst>
                    </p:cTn>
                  </p:par>
                  <p:par>
                    <p:cTn id="95" fill="hold">
                      <p:stCondLst>
                        <p:cond delay="indefinite"/>
                      </p:stCondLst>
                      <p:childTnLst>
                        <p:par>
                          <p:cTn id="96" fill="hold">
                            <p:stCondLst>
                              <p:cond delay="0"/>
                            </p:stCondLst>
                            <p:childTnLst>
                              <p:par>
                                <p:cTn id="97" presetID="10" presetClass="entr" presetSubtype="0" fill="hold" grpId="0" nodeType="clickEffect">
                                  <p:stCondLst>
                                    <p:cond delay="0"/>
                                  </p:stCondLst>
                                  <p:childTnLst>
                                    <p:set>
                                      <p:cBhvr>
                                        <p:cTn id="98" dur="1" fill="hold">
                                          <p:stCondLst>
                                            <p:cond delay="0"/>
                                          </p:stCondLst>
                                        </p:cTn>
                                        <p:tgtEl>
                                          <p:spTgt spid="69"/>
                                        </p:tgtEl>
                                        <p:attrNameLst>
                                          <p:attrName>style.visibility</p:attrName>
                                        </p:attrNameLst>
                                      </p:cBhvr>
                                      <p:to>
                                        <p:strVal val="visible"/>
                                      </p:to>
                                    </p:set>
                                    <p:animEffect transition="in" filter="fade">
                                      <p:cBhvr>
                                        <p:cTn id="99"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51" grpId="0" animBg="1"/>
      <p:bldP spid="63" grpId="0"/>
      <p:bldP spid="53" grpId="0" animBg="1"/>
      <p:bldP spid="59" grpId="0" animBg="1"/>
      <p:bldP spid="65" grpId="0"/>
      <p:bldP spid="111" grpId="0"/>
      <p:bldP spid="157" grpId="0"/>
      <p:bldP spid="67" grpId="0"/>
      <p:bldP spid="69" grpId="0" animBg="1"/>
    </p:bldLst>
  </p:timing>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04800" y="0"/>
            <a:ext cx="9753600" cy="914400"/>
          </a:xfrm>
        </p:spPr>
        <p:txBody>
          <a:bodyPr/>
          <a:lstStyle/>
          <a:p>
            <a:r>
              <a:rPr lang="en-US" sz="3200" dirty="0"/>
              <a:t>Can We Implement Texture Tiling in PIM Logic?</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A2D8F13-174C-467F-9D40-7DDEF70CAB8C}" type="slidenum">
              <a:rPr kumimoji="0" lang="en-US" sz="2400" b="1" i="0" u="none" strike="noStrike" kern="1200" cap="none" spc="0" normalizeH="0" baseline="0" noProof="0" smtClean="0">
                <a:ln>
                  <a:noFill/>
                </a:ln>
                <a:solidFill>
                  <a:srgbClr val="0070C0"/>
                </a:solidFill>
                <a:effectLst/>
                <a:uLnTx/>
                <a:uFillTx/>
                <a:latin typeface="Gill Sans M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443</a:t>
            </a:fld>
            <a:endParaRPr kumimoji="0" lang="en-US" sz="2400" b="1" i="0" u="none" strike="noStrike" kern="1200" cap="none" spc="0" normalizeH="0" baseline="0" noProof="0">
              <a:ln>
                <a:noFill/>
              </a:ln>
              <a:solidFill>
                <a:srgbClr val="0070C0"/>
              </a:solidFill>
              <a:effectLst/>
              <a:uLnTx/>
              <a:uFillTx/>
              <a:latin typeface="Gill Sans MT"/>
              <a:ea typeface="+mn-ea"/>
              <a:cs typeface="+mn-cs"/>
            </a:endParaRPr>
          </a:p>
        </p:txBody>
      </p:sp>
      <p:pic>
        <p:nvPicPr>
          <p:cNvPr id="15" name="Picture 14"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73" name="Rectangle 72"/>
          <p:cNvSpPr/>
          <p:nvPr/>
        </p:nvSpPr>
        <p:spPr>
          <a:xfrm>
            <a:off x="0" y="2017693"/>
            <a:ext cx="9143999" cy="954107"/>
          </a:xfrm>
          <a:prstGeom prst="rect">
            <a:avLst/>
          </a:prstGeom>
          <a:solidFill>
            <a:schemeClr val="accent6">
              <a:lumMod val="20000"/>
              <a:lumOff val="80000"/>
            </a:schemeClr>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Gill Sans MT"/>
                <a:ea typeface="+mn-ea"/>
                <a:cs typeface="+mn-cs"/>
              </a:rPr>
              <a:t>Requires simple primitives: </a:t>
            </a:r>
            <a:r>
              <a:rPr kumimoji="0" lang="en-US" sz="2800" b="1" i="0" u="none" strike="noStrike" kern="1200" cap="none" spc="0" normalizeH="0" baseline="0" noProof="0" dirty="0" err="1">
                <a:ln>
                  <a:noFill/>
                </a:ln>
                <a:solidFill>
                  <a:srgbClr val="0000FF"/>
                </a:solidFill>
                <a:effectLst/>
                <a:uLnTx/>
                <a:uFillTx/>
                <a:latin typeface="Gill Sans MT"/>
                <a:ea typeface="+mn-ea"/>
                <a:cs typeface="+mn-cs"/>
              </a:rPr>
              <a:t>memcopy</a:t>
            </a:r>
            <a:r>
              <a:rPr kumimoji="0" lang="en-US" sz="2800" b="1" i="0" u="none" strike="noStrike" kern="1200" cap="none" spc="0" normalizeH="0" baseline="0" noProof="0" dirty="0">
                <a:ln>
                  <a:noFill/>
                </a:ln>
                <a:solidFill>
                  <a:srgbClr val="000000"/>
                </a:solidFill>
                <a:effectLst/>
                <a:uLnTx/>
                <a:uFillTx/>
                <a:latin typeface="Gill Sans MT"/>
                <a:ea typeface="+mn-ea"/>
                <a:cs typeface="+mn-cs"/>
              </a:rPr>
              <a:t>,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bitwise operations</a:t>
            </a:r>
            <a:r>
              <a:rPr kumimoji="0" lang="en-US" sz="2800" b="1" i="0" u="none" strike="noStrike" kern="1200" cap="none" spc="0" normalizeH="0" baseline="0" noProof="0" dirty="0">
                <a:ln>
                  <a:noFill/>
                </a:ln>
                <a:solidFill>
                  <a:srgbClr val="000000"/>
                </a:solidFill>
                <a:effectLst/>
                <a:uLnTx/>
                <a:uFillTx/>
                <a:latin typeface="Gill Sans MT"/>
                <a:ea typeface="+mn-ea"/>
                <a:cs typeface="+mn-cs"/>
              </a:rPr>
              <a:t>, and </a:t>
            </a:r>
            <a:r>
              <a:rPr kumimoji="0" lang="en-US" sz="2800" b="1" i="0" u="none" strike="noStrike" kern="1200" cap="none" spc="0" normalizeH="0" baseline="0" noProof="0" dirty="0">
                <a:ln>
                  <a:noFill/>
                </a:ln>
                <a:solidFill>
                  <a:prstClr val="black"/>
                </a:solidFill>
                <a:effectLst/>
                <a:uLnTx/>
                <a:uFillTx/>
                <a:latin typeface="Gill Sans MT"/>
                <a:ea typeface="+mn-ea"/>
                <a:cs typeface="+mn-cs"/>
              </a:rPr>
              <a:t>simple</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 arithmetic operations</a:t>
            </a:r>
          </a:p>
        </p:txBody>
      </p:sp>
      <p:sp>
        <p:nvSpPr>
          <p:cNvPr id="74" name="Rounded Rectangle 73"/>
          <p:cNvSpPr/>
          <p:nvPr/>
        </p:nvSpPr>
        <p:spPr>
          <a:xfrm>
            <a:off x="1066800" y="3505200"/>
            <a:ext cx="2133600" cy="762000"/>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Gill Sans MT"/>
                <a:ea typeface="+mn-ea"/>
                <a:cs typeface="+mn-cs"/>
              </a:rPr>
              <a:t>PIM Core</a:t>
            </a:r>
          </a:p>
        </p:txBody>
      </p:sp>
      <p:sp>
        <p:nvSpPr>
          <p:cNvPr id="75" name="Rounded Rectangle 74"/>
          <p:cNvSpPr/>
          <p:nvPr/>
        </p:nvSpPr>
        <p:spPr>
          <a:xfrm>
            <a:off x="5638800" y="3505200"/>
            <a:ext cx="2209800" cy="762000"/>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Gill Sans MT"/>
                <a:ea typeface="+mn-ea"/>
                <a:cs typeface="+mn-cs"/>
              </a:rPr>
              <a:t>PIM Accelerator</a:t>
            </a:r>
          </a:p>
        </p:txBody>
      </p:sp>
      <p:sp>
        <p:nvSpPr>
          <p:cNvPr id="25" name="Rounded Rectangle 24"/>
          <p:cNvSpPr/>
          <p:nvPr/>
        </p:nvSpPr>
        <p:spPr>
          <a:xfrm>
            <a:off x="3581400" y="1173691"/>
            <a:ext cx="1676400" cy="655109"/>
          </a:xfrm>
          <a:prstGeom prst="roundRect">
            <a:avLst/>
          </a:prstGeom>
          <a:solidFill>
            <a:schemeClr val="tx2"/>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Gill Sans MT"/>
                <a:ea typeface="+mn-ea"/>
                <a:cs typeface="+mn-cs"/>
              </a:rPr>
              <a:t>Texture Tiling</a:t>
            </a:r>
          </a:p>
        </p:txBody>
      </p:sp>
      <p:cxnSp>
        <p:nvCxnSpPr>
          <p:cNvPr id="26" name="Straight Arrow Connector 25"/>
          <p:cNvCxnSpPr/>
          <p:nvPr/>
        </p:nvCxnSpPr>
        <p:spPr>
          <a:xfrm>
            <a:off x="1981200" y="1630891"/>
            <a:ext cx="1447800" cy="0"/>
          </a:xfrm>
          <a:prstGeom prst="straightConnector1">
            <a:avLst/>
          </a:prstGeom>
          <a:ln w="57150" cmpd="sng">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35" name="Rectangle 34"/>
          <p:cNvSpPr/>
          <p:nvPr/>
        </p:nvSpPr>
        <p:spPr>
          <a:xfrm>
            <a:off x="1524000" y="1097491"/>
            <a:ext cx="1905000"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Gill Sans MT"/>
                <a:ea typeface="+mn-ea"/>
                <a:cs typeface="+mn-cs"/>
              </a:rPr>
              <a:t>Linear Bitmap</a:t>
            </a:r>
          </a:p>
        </p:txBody>
      </p:sp>
      <p:cxnSp>
        <p:nvCxnSpPr>
          <p:cNvPr id="37" name="Straight Arrow Connector 36"/>
          <p:cNvCxnSpPr/>
          <p:nvPr/>
        </p:nvCxnSpPr>
        <p:spPr>
          <a:xfrm>
            <a:off x="5486400" y="1707091"/>
            <a:ext cx="1447800" cy="0"/>
          </a:xfrm>
          <a:prstGeom prst="straightConnector1">
            <a:avLst/>
          </a:prstGeom>
          <a:ln w="57150" cmpd="sng">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38" name="Rectangle 37"/>
          <p:cNvSpPr/>
          <p:nvPr/>
        </p:nvSpPr>
        <p:spPr>
          <a:xfrm>
            <a:off x="5410200" y="1173691"/>
            <a:ext cx="1828800"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Gill Sans MT"/>
                <a:ea typeface="+mn-ea"/>
                <a:cs typeface="+mn-cs"/>
              </a:rPr>
              <a:t>Tiled Texture</a:t>
            </a:r>
          </a:p>
        </p:txBody>
      </p:sp>
      <p:sp>
        <p:nvSpPr>
          <p:cNvPr id="10" name="Rectangle 9"/>
          <p:cNvSpPr/>
          <p:nvPr/>
        </p:nvSpPr>
        <p:spPr>
          <a:xfrm>
            <a:off x="381000" y="4426803"/>
            <a:ext cx="3429000" cy="83099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FF"/>
                </a:solidFill>
                <a:effectLst/>
                <a:uLnTx/>
                <a:uFillTx/>
                <a:latin typeface="Gill Sans MT"/>
                <a:ea typeface="+mn-ea"/>
                <a:cs typeface="+mn-cs"/>
              </a:rPr>
              <a:t>9.4% </a:t>
            </a:r>
            <a:r>
              <a:rPr kumimoji="0" lang="en-US" sz="2400" b="1" i="0" u="none" strike="noStrike" kern="1200" cap="none" spc="0" normalizeH="0" baseline="0" noProof="0" dirty="0">
                <a:ln>
                  <a:noFill/>
                </a:ln>
                <a:solidFill>
                  <a:prstClr val="black"/>
                </a:solidFill>
                <a:effectLst/>
                <a:uLnTx/>
                <a:uFillTx/>
                <a:latin typeface="Gill Sans MT"/>
                <a:ea typeface="+mn-ea"/>
                <a:cs typeface="+mn-cs"/>
              </a:rPr>
              <a:t>of the area available for PIM logic</a:t>
            </a:r>
            <a:endParaRPr kumimoji="0" lang="en-US" sz="2400" b="1" i="0" u="none" strike="noStrike" kern="1200" cap="none" spc="0" normalizeH="0" baseline="30000" noProof="0" dirty="0">
              <a:ln>
                <a:noFill/>
              </a:ln>
              <a:solidFill>
                <a:prstClr val="black"/>
              </a:solidFill>
              <a:effectLst/>
              <a:uLnTx/>
              <a:uFillTx/>
              <a:latin typeface="Gill Sans MT"/>
              <a:ea typeface="+mn-ea"/>
              <a:cs typeface="+mn-cs"/>
            </a:endParaRPr>
          </a:p>
        </p:txBody>
      </p:sp>
      <p:sp>
        <p:nvSpPr>
          <p:cNvPr id="11" name="Rectangle 10"/>
          <p:cNvSpPr/>
          <p:nvPr/>
        </p:nvSpPr>
        <p:spPr>
          <a:xfrm>
            <a:off x="5029200" y="4503003"/>
            <a:ext cx="3581400" cy="83099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FF"/>
                </a:solidFill>
                <a:effectLst/>
                <a:uLnTx/>
                <a:uFillTx/>
                <a:latin typeface="Gill Sans MT"/>
                <a:ea typeface="+mn-ea"/>
                <a:cs typeface="+mn-cs"/>
              </a:rPr>
              <a:t>7.1% </a:t>
            </a:r>
            <a:r>
              <a:rPr kumimoji="0" lang="en-US" sz="2400" b="1" i="0" u="none" strike="noStrike" kern="1200" cap="none" spc="0" normalizeH="0" baseline="0" noProof="0" dirty="0">
                <a:ln>
                  <a:noFill/>
                </a:ln>
                <a:solidFill>
                  <a:prstClr val="black"/>
                </a:solidFill>
                <a:effectLst/>
                <a:uLnTx/>
                <a:uFillTx/>
                <a:latin typeface="Gill Sans MT"/>
                <a:ea typeface="+mn-ea"/>
                <a:cs typeface="+mn-cs"/>
              </a:rPr>
              <a:t>of the area available for PIM logic</a:t>
            </a:r>
            <a:endParaRPr kumimoji="0" lang="en-US" sz="2400" b="1" i="0" u="none" strike="noStrike" kern="1200" cap="none" spc="0" normalizeH="0" baseline="30000" noProof="0" dirty="0">
              <a:ln>
                <a:noFill/>
              </a:ln>
              <a:solidFill>
                <a:prstClr val="black"/>
              </a:solidFill>
              <a:effectLst/>
              <a:uLnTx/>
              <a:uFillTx/>
              <a:latin typeface="Gill Sans MT"/>
              <a:ea typeface="+mn-ea"/>
              <a:cs typeface="+mn-cs"/>
            </a:endParaRPr>
          </a:p>
        </p:txBody>
      </p:sp>
      <p:sp>
        <p:nvSpPr>
          <p:cNvPr id="17" name="Rectangle 16"/>
          <p:cNvSpPr/>
          <p:nvPr/>
        </p:nvSpPr>
        <p:spPr>
          <a:xfrm>
            <a:off x="0" y="5399782"/>
            <a:ext cx="9144000" cy="1015663"/>
          </a:xfrm>
          <a:prstGeom prst="rect">
            <a:avLst/>
          </a:prstGeom>
          <a:solidFill>
            <a:schemeClr val="tx2">
              <a:lumMod val="75000"/>
            </a:schemeClr>
          </a:solidFill>
        </p:spPr>
        <p:txBody>
          <a:bodyPr wrap="square">
            <a:spAutoFit/>
          </a:bodyPr>
          <a:lstStyle/>
          <a:p>
            <a:pPr marL="0" marR="0" lvl="1" indent="0" algn="ctr"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prstClr val="white"/>
                </a:solidFill>
                <a:effectLst/>
                <a:uLnTx/>
                <a:uFillTx/>
                <a:latin typeface="Gill Sans MT"/>
                <a:ea typeface="+mn-ea"/>
                <a:cs typeface="+mn-cs"/>
              </a:rPr>
              <a:t>PIM core and PIM accelerator are feasible to implement in-memory Texture Tiling</a:t>
            </a:r>
          </a:p>
        </p:txBody>
      </p:sp>
    </p:spTree>
    <p:extLst>
      <p:ext uri="{BB962C8B-B14F-4D97-AF65-F5344CB8AC3E}">
        <p14:creationId xmlns:p14="http://schemas.microsoft.com/office/powerpoint/2010/main" val="1117595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par>
                                <p:cTn id="8" presetID="10" presetClass="entr" presetSubtype="0" fill="hold" nodeType="withEffect">
                                  <p:stCondLst>
                                    <p:cond delay="0"/>
                                  </p:stCondLst>
                                  <p:childTnLst>
                                    <p:set>
                                      <p:cBhvr>
                                        <p:cTn id="9" dur="1" fill="hold">
                                          <p:stCondLst>
                                            <p:cond delay="0"/>
                                          </p:stCondLst>
                                        </p:cTn>
                                        <p:tgtEl>
                                          <p:spTgt spid="26"/>
                                        </p:tgtEl>
                                        <p:attrNameLst>
                                          <p:attrName>style.visibility</p:attrName>
                                        </p:attrNameLst>
                                      </p:cBhvr>
                                      <p:to>
                                        <p:strVal val="visible"/>
                                      </p:to>
                                    </p:set>
                                    <p:animEffect transition="in" filter="fade">
                                      <p:cBhvr>
                                        <p:cTn id="10" dur="500"/>
                                        <p:tgtEl>
                                          <p:spTgt spid="26"/>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5"/>
                                        </p:tgtEl>
                                        <p:attrNameLst>
                                          <p:attrName>style.visibility</p:attrName>
                                        </p:attrNameLst>
                                      </p:cBhvr>
                                      <p:to>
                                        <p:strVal val="visible"/>
                                      </p:to>
                                    </p:set>
                                    <p:animEffect transition="in" filter="fade">
                                      <p:cBhvr>
                                        <p:cTn id="13" dur="500"/>
                                        <p:tgtEl>
                                          <p:spTgt spid="35"/>
                                        </p:tgtEl>
                                      </p:cBhvr>
                                    </p:animEffect>
                                  </p:childTnLst>
                                </p:cTn>
                              </p:par>
                              <p:par>
                                <p:cTn id="14" presetID="10" presetClass="entr" presetSubtype="0" fill="hold" nodeType="withEffect">
                                  <p:stCondLst>
                                    <p:cond delay="0"/>
                                  </p:stCondLst>
                                  <p:childTnLst>
                                    <p:set>
                                      <p:cBhvr>
                                        <p:cTn id="15" dur="1" fill="hold">
                                          <p:stCondLst>
                                            <p:cond delay="0"/>
                                          </p:stCondLst>
                                        </p:cTn>
                                        <p:tgtEl>
                                          <p:spTgt spid="37"/>
                                        </p:tgtEl>
                                        <p:attrNameLst>
                                          <p:attrName>style.visibility</p:attrName>
                                        </p:attrNameLst>
                                      </p:cBhvr>
                                      <p:to>
                                        <p:strVal val="visible"/>
                                      </p:to>
                                    </p:set>
                                    <p:animEffect transition="in" filter="fade">
                                      <p:cBhvr>
                                        <p:cTn id="16" dur="500"/>
                                        <p:tgtEl>
                                          <p:spTgt spid="37"/>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8"/>
                                        </p:tgtEl>
                                        <p:attrNameLst>
                                          <p:attrName>style.visibility</p:attrName>
                                        </p:attrNameLst>
                                      </p:cBhvr>
                                      <p:to>
                                        <p:strVal val="visible"/>
                                      </p:to>
                                    </p:set>
                                    <p:animEffect transition="in" filter="fade">
                                      <p:cBhvr>
                                        <p:cTn id="19" dur="500"/>
                                        <p:tgtEl>
                                          <p:spTgt spid="38"/>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73"/>
                                        </p:tgtEl>
                                        <p:attrNameLst>
                                          <p:attrName>style.visibility</p:attrName>
                                        </p:attrNameLst>
                                      </p:cBhvr>
                                      <p:to>
                                        <p:strVal val="visible"/>
                                      </p:to>
                                    </p:set>
                                    <p:animEffect transition="in" filter="fade">
                                      <p:cBhvr>
                                        <p:cTn id="22" dur="500"/>
                                        <p:tgtEl>
                                          <p:spTgt spid="73"/>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74"/>
                                        </p:tgtEl>
                                        <p:attrNameLst>
                                          <p:attrName>style.visibility</p:attrName>
                                        </p:attrNameLst>
                                      </p:cBhvr>
                                      <p:to>
                                        <p:strVal val="visible"/>
                                      </p:to>
                                    </p:set>
                                    <p:animEffect transition="in" filter="fade">
                                      <p:cBhvr>
                                        <p:cTn id="27" dur="500"/>
                                        <p:tgtEl>
                                          <p:spTgt spid="74"/>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75"/>
                                        </p:tgtEl>
                                        <p:attrNameLst>
                                          <p:attrName>style.visibility</p:attrName>
                                        </p:attrNameLst>
                                      </p:cBhvr>
                                      <p:to>
                                        <p:strVal val="visible"/>
                                      </p:to>
                                    </p:set>
                                    <p:animEffect transition="in" filter="fade">
                                      <p:cBhvr>
                                        <p:cTn id="30" dur="500"/>
                                        <p:tgtEl>
                                          <p:spTgt spid="75"/>
                                        </p:tgtEl>
                                      </p:cBhvr>
                                    </p:animEffect>
                                  </p:childTnLst>
                                </p:cTn>
                              </p:par>
                            </p:childTnLst>
                          </p:cTn>
                        </p:par>
                        <p:par>
                          <p:cTn id="31" fill="hold">
                            <p:stCondLst>
                              <p:cond delay="500"/>
                            </p:stCondLst>
                            <p:childTnLst>
                              <p:par>
                                <p:cTn id="32" presetID="10" presetClass="entr" presetSubtype="0" fill="hold" grpId="0" nodeType="afterEffect">
                                  <p:stCondLst>
                                    <p:cond delay="0"/>
                                  </p:stCondLst>
                                  <p:childTnLst>
                                    <p:set>
                                      <p:cBhvr>
                                        <p:cTn id="33" dur="1" fill="hold">
                                          <p:stCondLst>
                                            <p:cond delay="0"/>
                                          </p:stCondLst>
                                        </p:cTn>
                                        <p:tgtEl>
                                          <p:spTgt spid="10"/>
                                        </p:tgtEl>
                                        <p:attrNameLst>
                                          <p:attrName>style.visibility</p:attrName>
                                        </p:attrNameLst>
                                      </p:cBhvr>
                                      <p:to>
                                        <p:strVal val="visible"/>
                                      </p:to>
                                    </p:set>
                                    <p:animEffect transition="in" filter="fade">
                                      <p:cBhvr>
                                        <p:cTn id="34" dur="500"/>
                                        <p:tgtEl>
                                          <p:spTgt spid="10"/>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500"/>
                                        <p:tgtEl>
                                          <p:spTgt spid="11"/>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animBg="1"/>
      <p:bldP spid="74" grpId="0" animBg="1"/>
      <p:bldP spid="75" grpId="0" animBg="1"/>
      <p:bldP spid="25" grpId="0" animBg="1"/>
      <p:bldP spid="35" grpId="0"/>
      <p:bldP spid="38" grpId="0"/>
      <p:bldP spid="10" grpId="0"/>
      <p:bldP spid="11" grpId="0"/>
      <p:bldP spid="17" grpId="0" animBg="1"/>
    </p:bldLst>
  </p:timing>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Color </a:t>
            </a:r>
            <a:r>
              <a:rPr lang="en-US" dirty="0" err="1"/>
              <a:t>Blitting</a:t>
            </a:r>
            <a:r>
              <a:rPr lang="en-US" dirty="0"/>
              <a:t> Analysis</a:t>
            </a:r>
          </a:p>
        </p:txBody>
      </p:sp>
      <p:sp>
        <p:nvSpPr>
          <p:cNvPr id="3" name="Content Placeholder 2"/>
          <p:cNvSpPr>
            <a:spLocks noGrp="1"/>
          </p:cNvSpPr>
          <p:nvPr>
            <p:ph idx="1"/>
          </p:nvPr>
        </p:nvSpPr>
        <p:spPr>
          <a:xfrm>
            <a:off x="0" y="1066800"/>
            <a:ext cx="9144000" cy="5562600"/>
          </a:xfrm>
        </p:spPr>
        <p:txBody>
          <a:bodyPr>
            <a:normAutofit/>
          </a:bodyPr>
          <a:lstStyle/>
          <a:p>
            <a:pPr lvl="1"/>
            <a:endParaRPr lang="en-US" sz="2000" dirty="0">
              <a:solidFill>
                <a:srgbClr val="595959"/>
              </a:solidFill>
            </a:endParaRPr>
          </a:p>
          <a:p>
            <a:pPr lvl="1"/>
            <a:endParaRPr lang="en-US" sz="2000" dirty="0">
              <a:solidFill>
                <a:srgbClr val="595959"/>
              </a:solidFill>
            </a:endParaRPr>
          </a:p>
          <a:p>
            <a:pPr lvl="1"/>
            <a:endParaRPr lang="en-US" sz="2000" dirty="0">
              <a:solidFill>
                <a:srgbClr val="595959"/>
              </a:solidFill>
            </a:endParaRPr>
          </a:p>
          <a:p>
            <a:pPr lvl="1"/>
            <a:endParaRPr lang="en-US" sz="2000" dirty="0">
              <a:solidFill>
                <a:srgbClr val="595959"/>
              </a:solidFill>
            </a:endParaRPr>
          </a:p>
          <a:p>
            <a:pPr lvl="1"/>
            <a:endParaRPr lang="en-US" sz="2000" dirty="0">
              <a:solidFill>
                <a:srgbClr val="595959"/>
              </a:solidFill>
            </a:endParaRPr>
          </a:p>
          <a:p>
            <a:pPr lvl="1"/>
            <a:endParaRPr lang="en-US" sz="2000" dirty="0">
              <a:solidFill>
                <a:srgbClr val="595959"/>
              </a:solidFill>
            </a:endParaRPr>
          </a:p>
          <a:p>
            <a:pPr lvl="1"/>
            <a:endParaRPr lang="en-US" sz="2000" dirty="0">
              <a:solidFill>
                <a:srgbClr val="595959"/>
              </a:solidFill>
            </a:endParaRPr>
          </a:p>
          <a:p>
            <a:pPr marL="457200" lvl="1" indent="0">
              <a:buNone/>
            </a:pPr>
            <a:endParaRPr lang="en-US" sz="2000" dirty="0">
              <a:solidFill>
                <a:srgbClr val="595959"/>
              </a:solidFill>
            </a:endParaRPr>
          </a:p>
          <a:p>
            <a:pPr marL="0" indent="0">
              <a:buNone/>
            </a:pPr>
            <a:endParaRPr lang="en-US" sz="2800" dirty="0">
              <a:solidFill>
                <a:schemeClr val="tx2"/>
              </a:solidFill>
            </a:endParaRPr>
          </a:p>
          <a:p>
            <a:pPr lvl="1"/>
            <a:endParaRPr lang="en-US" sz="2400" dirty="0"/>
          </a:p>
          <a:p>
            <a:pPr lvl="1"/>
            <a:endParaRPr lang="en-US" sz="2400" dirty="0"/>
          </a:p>
          <a:p>
            <a:pPr lvl="1"/>
            <a:endParaRPr lang="en-US" sz="24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24</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5" name="Rectangle 4"/>
          <p:cNvSpPr/>
          <p:nvPr/>
        </p:nvSpPr>
        <p:spPr>
          <a:xfrm>
            <a:off x="0" y="2362200"/>
            <a:ext cx="9144000" cy="984885"/>
          </a:xfrm>
          <a:prstGeom prst="rect">
            <a:avLst/>
          </a:prstGeom>
          <a:solidFill>
            <a:schemeClr val="accent6">
              <a:lumMod val="20000"/>
              <a:lumOff val="80000"/>
            </a:schemeClr>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900" b="1" i="0" u="none" strike="noStrike" kern="1200" cap="none" spc="0" normalizeH="0" baseline="0" noProof="0" dirty="0">
                <a:ln>
                  <a:noFill/>
                </a:ln>
                <a:solidFill>
                  <a:prstClr val="black"/>
                </a:solidFill>
                <a:effectLst/>
                <a:uLnTx/>
                <a:uFillTx/>
                <a:latin typeface="Gill Sans MT"/>
                <a:ea typeface="+mn-ea"/>
                <a:cs typeface="+mn-cs"/>
              </a:rPr>
              <a:t> </a:t>
            </a:r>
            <a:r>
              <a:rPr kumimoji="0" lang="en-US" sz="2900" b="1" i="0" u="none" strike="noStrike" kern="1200" cap="none" spc="0" normalizeH="0" baseline="0" noProof="0" dirty="0">
                <a:ln>
                  <a:noFill/>
                </a:ln>
                <a:solidFill>
                  <a:srgbClr val="1F497D"/>
                </a:solidFill>
                <a:effectLst/>
                <a:uLnTx/>
                <a:uFillTx/>
                <a:latin typeface="Gill Sans MT"/>
                <a:ea typeface="+mn-ea"/>
                <a:cs typeface="+mn-cs"/>
              </a:rPr>
              <a:t> Color </a:t>
            </a:r>
            <a:r>
              <a:rPr kumimoji="0" lang="en-US" sz="2900" b="1" i="0" u="none" strike="noStrike" kern="1200" cap="none" spc="0" normalizeH="0" baseline="0" noProof="0" dirty="0" err="1">
                <a:ln>
                  <a:noFill/>
                </a:ln>
                <a:solidFill>
                  <a:srgbClr val="1F497D"/>
                </a:solidFill>
                <a:effectLst/>
                <a:uLnTx/>
                <a:uFillTx/>
                <a:latin typeface="Gill Sans MT"/>
                <a:ea typeface="+mn-ea"/>
                <a:cs typeface="+mn-cs"/>
              </a:rPr>
              <a:t>blitting</a:t>
            </a:r>
            <a:r>
              <a:rPr kumimoji="0" lang="en-US" sz="2900" b="1" i="0" u="none" strike="noStrike" kern="1200" cap="none" spc="0" normalizeH="0" baseline="0" noProof="0" dirty="0">
                <a:ln>
                  <a:noFill/>
                </a:ln>
                <a:solidFill>
                  <a:srgbClr val="1F497D"/>
                </a:solidFill>
                <a:effectLst/>
                <a:uLnTx/>
                <a:uFillTx/>
                <a:latin typeface="Gill Sans MT"/>
                <a:ea typeface="+mn-ea"/>
                <a:cs typeface="+mn-cs"/>
              </a:rPr>
              <a:t> </a:t>
            </a:r>
            <a:r>
              <a:rPr kumimoji="0" lang="en-US" sz="2900" b="1" i="0" u="none" strike="noStrike" kern="1200" cap="none" spc="0" normalizeH="0" baseline="0" noProof="0" dirty="0">
                <a:ln>
                  <a:noFill/>
                </a:ln>
                <a:solidFill>
                  <a:prstClr val="black"/>
                </a:solidFill>
                <a:effectLst/>
                <a:uLnTx/>
                <a:uFillTx/>
                <a:latin typeface="Gill Sans MT"/>
                <a:ea typeface="+mn-ea"/>
                <a:cs typeface="+mn-cs"/>
              </a:rPr>
              <a:t>is a good candidate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900" b="1" i="0" u="none" strike="noStrike" kern="1200" cap="none" spc="0" normalizeH="0" baseline="0" noProof="0" dirty="0">
                <a:ln>
                  <a:noFill/>
                </a:ln>
                <a:solidFill>
                  <a:prstClr val="black"/>
                </a:solidFill>
                <a:effectLst/>
                <a:uLnTx/>
                <a:uFillTx/>
                <a:latin typeface="Gill Sans MT"/>
                <a:ea typeface="+mn-ea"/>
                <a:cs typeface="+mn-cs"/>
              </a:rPr>
              <a:t>for </a:t>
            </a:r>
            <a:r>
              <a:rPr kumimoji="0" lang="en-US" sz="2900" b="1" i="0" u="none" strike="noStrike" kern="1200" cap="none" spc="0" normalizeH="0" baseline="0" noProof="0" dirty="0">
                <a:ln>
                  <a:noFill/>
                </a:ln>
                <a:solidFill>
                  <a:srgbClr val="006600"/>
                </a:solidFill>
                <a:effectLst/>
                <a:uLnTx/>
                <a:uFillTx/>
                <a:latin typeface="Gill Sans MT"/>
                <a:ea typeface="+mn-ea"/>
                <a:cs typeface="+mn-cs"/>
              </a:rPr>
              <a:t>PIM execution </a:t>
            </a:r>
          </a:p>
        </p:txBody>
      </p:sp>
      <p:sp>
        <p:nvSpPr>
          <p:cNvPr id="14" name="Rectangle 13"/>
          <p:cNvSpPr/>
          <p:nvPr/>
        </p:nvSpPr>
        <p:spPr>
          <a:xfrm>
            <a:off x="0" y="4927937"/>
            <a:ext cx="9144000" cy="1015663"/>
          </a:xfrm>
          <a:prstGeom prst="rect">
            <a:avLst/>
          </a:prstGeom>
          <a:solidFill>
            <a:srgbClr val="E4E4E4"/>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prstClr val="black"/>
                </a:solidFill>
                <a:effectLst/>
                <a:uLnTx/>
                <a:uFillTx/>
                <a:latin typeface="Gill Sans MT"/>
                <a:ea typeface="+mn-ea"/>
                <a:cs typeface="+mn-cs"/>
              </a:rPr>
              <a:t>It is </a:t>
            </a:r>
            <a:r>
              <a:rPr kumimoji="0" lang="en-US" sz="3000" b="1" i="0" u="none" strike="noStrike" kern="1200" cap="none" spc="0" normalizeH="0" baseline="0" noProof="0" dirty="0">
                <a:ln>
                  <a:noFill/>
                </a:ln>
                <a:solidFill>
                  <a:srgbClr val="006600"/>
                </a:solidFill>
                <a:effectLst/>
                <a:uLnTx/>
                <a:uFillTx/>
                <a:latin typeface="Gill Sans MT"/>
                <a:ea typeface="+mn-ea"/>
                <a:cs typeface="+mn-cs"/>
              </a:rPr>
              <a:t>feasible </a:t>
            </a:r>
            <a:r>
              <a:rPr kumimoji="0" lang="en-US" sz="3000" b="1" i="0" u="none" strike="noStrike" kern="1200" cap="none" spc="0" normalizeH="0" baseline="0" noProof="0" dirty="0">
                <a:ln>
                  <a:noFill/>
                </a:ln>
                <a:solidFill>
                  <a:prstClr val="black"/>
                </a:solidFill>
                <a:effectLst/>
                <a:uLnTx/>
                <a:uFillTx/>
                <a:latin typeface="Gill Sans MT"/>
                <a:ea typeface="+mn-ea"/>
                <a:cs typeface="+mn-cs"/>
              </a:rPr>
              <a:t>to implement </a:t>
            </a:r>
            <a:r>
              <a:rPr kumimoji="0" lang="en-US" sz="3000" b="1" i="0" u="none" strike="noStrike" kern="1200" cap="none" spc="0" normalizeH="0" baseline="0" noProof="0" dirty="0">
                <a:ln>
                  <a:noFill/>
                </a:ln>
                <a:solidFill>
                  <a:srgbClr val="1F497D"/>
                </a:solidFill>
                <a:effectLst/>
                <a:uLnTx/>
                <a:uFillTx/>
                <a:latin typeface="Gill Sans MT"/>
                <a:ea typeface="+mn-ea"/>
                <a:cs typeface="+mn-cs"/>
              </a:rPr>
              <a:t>color </a:t>
            </a:r>
            <a:r>
              <a:rPr kumimoji="0" lang="en-US" sz="3000" b="1" i="0" u="none" strike="noStrike" kern="1200" cap="none" spc="0" normalizeH="0" baseline="0" noProof="0" dirty="0" err="1">
                <a:ln>
                  <a:noFill/>
                </a:ln>
                <a:solidFill>
                  <a:srgbClr val="1F497D"/>
                </a:solidFill>
                <a:effectLst/>
                <a:uLnTx/>
                <a:uFillTx/>
                <a:latin typeface="Gill Sans MT"/>
                <a:ea typeface="+mn-ea"/>
                <a:cs typeface="+mn-cs"/>
              </a:rPr>
              <a:t>blitting</a:t>
            </a:r>
            <a:r>
              <a:rPr kumimoji="0" lang="en-US" sz="3000" b="1" i="0" u="none" strike="noStrike" kern="1200" cap="none" spc="0" normalizeH="0" baseline="0" noProof="0" dirty="0">
                <a:ln>
                  <a:noFill/>
                </a:ln>
                <a:solidFill>
                  <a:srgbClr val="1F497D"/>
                </a:solidFill>
                <a:effectLst/>
                <a:uLnTx/>
                <a:uFillTx/>
                <a:latin typeface="Gill Sans MT"/>
                <a:ea typeface="+mn-ea"/>
                <a:cs typeface="+mn-cs"/>
              </a:rPr>
              <a:t> </a:t>
            </a:r>
            <a:br>
              <a:rPr kumimoji="0" lang="en-US" sz="3000" b="1" i="0" u="none" strike="noStrike" kern="1200" cap="none" spc="0" normalizeH="0" baseline="0" noProof="0" dirty="0">
                <a:ln>
                  <a:noFill/>
                </a:ln>
                <a:solidFill>
                  <a:srgbClr val="1F497D"/>
                </a:solidFill>
                <a:effectLst/>
                <a:uLnTx/>
                <a:uFillTx/>
                <a:latin typeface="Gill Sans MT"/>
                <a:ea typeface="+mn-ea"/>
                <a:cs typeface="+mn-cs"/>
              </a:rPr>
            </a:br>
            <a:r>
              <a:rPr kumimoji="0" lang="en-US" sz="3000" b="1" i="0" u="none" strike="noStrike" kern="1200" cap="none" spc="0" normalizeH="0" baseline="0" noProof="0" dirty="0">
                <a:ln>
                  <a:noFill/>
                </a:ln>
                <a:solidFill>
                  <a:prstClr val="black"/>
                </a:solidFill>
                <a:effectLst/>
                <a:uLnTx/>
                <a:uFillTx/>
                <a:latin typeface="Gill Sans MT"/>
                <a:ea typeface="+mn-ea"/>
                <a:cs typeface="+mn-cs"/>
              </a:rPr>
              <a:t>in </a:t>
            </a:r>
            <a:r>
              <a:rPr kumimoji="0" lang="en-US" sz="3000" b="1" i="0" u="none" strike="noStrike" kern="1200" cap="none" spc="0" normalizeH="0" baseline="0" noProof="0" dirty="0">
                <a:ln>
                  <a:noFill/>
                </a:ln>
                <a:solidFill>
                  <a:srgbClr val="006600"/>
                </a:solidFill>
                <a:effectLst/>
                <a:uLnTx/>
                <a:uFillTx/>
                <a:latin typeface="Gill Sans MT"/>
                <a:ea typeface="+mn-ea"/>
                <a:cs typeface="+mn-cs"/>
              </a:rPr>
              <a:t>PIM core </a:t>
            </a:r>
            <a:r>
              <a:rPr kumimoji="0" lang="en-US" sz="3000" b="1" i="0" u="none" strike="noStrike" kern="1200" cap="none" spc="0" normalizeH="0" baseline="0" noProof="0" dirty="0">
                <a:ln>
                  <a:noFill/>
                </a:ln>
                <a:solidFill>
                  <a:prstClr val="black"/>
                </a:solidFill>
                <a:effectLst/>
                <a:uLnTx/>
                <a:uFillTx/>
                <a:latin typeface="Gill Sans MT"/>
                <a:ea typeface="+mn-ea"/>
                <a:cs typeface="+mn-cs"/>
              </a:rPr>
              <a:t>and </a:t>
            </a:r>
            <a:r>
              <a:rPr kumimoji="0" lang="en-US" sz="3000" b="1" i="0" u="none" strike="noStrike" kern="1200" cap="none" spc="0" normalizeH="0" baseline="0" noProof="0" dirty="0">
                <a:ln>
                  <a:noFill/>
                </a:ln>
                <a:solidFill>
                  <a:srgbClr val="006600"/>
                </a:solidFill>
                <a:effectLst/>
                <a:uLnTx/>
                <a:uFillTx/>
                <a:latin typeface="Gill Sans MT"/>
                <a:ea typeface="+mn-ea"/>
                <a:cs typeface="+mn-cs"/>
              </a:rPr>
              <a:t>PIM accelerator</a:t>
            </a:r>
          </a:p>
        </p:txBody>
      </p:sp>
      <p:sp>
        <p:nvSpPr>
          <p:cNvPr id="8" name="Rectangle 7"/>
          <p:cNvSpPr/>
          <p:nvPr/>
        </p:nvSpPr>
        <p:spPr>
          <a:xfrm>
            <a:off x="-990600" y="1143000"/>
            <a:ext cx="11201400" cy="492443"/>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a:ln>
                  <a:noFill/>
                </a:ln>
                <a:solidFill>
                  <a:prstClr val="black"/>
                </a:solidFill>
                <a:effectLst/>
                <a:uLnTx/>
                <a:uFillTx/>
                <a:latin typeface="Gill Sans MT"/>
                <a:ea typeface="+mn-ea"/>
                <a:cs typeface="+mn-cs"/>
              </a:rPr>
              <a:t>Generates a large amount of </a:t>
            </a:r>
            <a:r>
              <a:rPr kumimoji="0" lang="en-US" sz="2600" b="1" i="0" u="none" strike="noStrike" kern="1200" cap="none" spc="0" normalizeH="0" baseline="0" noProof="0" dirty="0">
                <a:ln>
                  <a:noFill/>
                </a:ln>
                <a:solidFill>
                  <a:srgbClr val="C00000"/>
                </a:solidFill>
                <a:effectLst/>
                <a:uLnTx/>
                <a:uFillTx/>
                <a:latin typeface="Gill Sans MT"/>
                <a:ea typeface="+mn-ea"/>
                <a:cs typeface="+mn-cs"/>
              </a:rPr>
              <a:t>data movement</a:t>
            </a:r>
          </a:p>
        </p:txBody>
      </p:sp>
      <p:sp>
        <p:nvSpPr>
          <p:cNvPr id="18" name="Rectangle 17"/>
          <p:cNvSpPr/>
          <p:nvPr/>
        </p:nvSpPr>
        <p:spPr>
          <a:xfrm>
            <a:off x="457200" y="3660338"/>
            <a:ext cx="8305800" cy="129266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a:ln>
                  <a:noFill/>
                </a:ln>
                <a:solidFill>
                  <a:prstClr val="black"/>
                </a:solidFill>
                <a:effectLst/>
                <a:uLnTx/>
                <a:uFillTx/>
                <a:latin typeface="Gill Sans MT"/>
                <a:ea typeface="+mn-ea"/>
                <a:cs typeface="+mn-cs"/>
              </a:rPr>
              <a:t>Requires </a:t>
            </a:r>
            <a:r>
              <a:rPr kumimoji="0" lang="en-US" sz="2600" b="1" i="0" u="none" strike="noStrike" kern="1200" cap="none" spc="0" normalizeH="0" baseline="0" noProof="0" dirty="0">
                <a:ln>
                  <a:noFill/>
                </a:ln>
                <a:solidFill>
                  <a:srgbClr val="006600"/>
                </a:solidFill>
                <a:effectLst/>
                <a:uLnTx/>
                <a:uFillTx/>
                <a:latin typeface="Gill Sans MT"/>
                <a:ea typeface="+mn-ea"/>
                <a:cs typeface="+mn-cs"/>
              </a:rPr>
              <a:t>low-cost </a:t>
            </a:r>
            <a:r>
              <a:rPr kumimoji="0" lang="en-US" sz="2600" b="1" i="0" u="none" strike="noStrike" kern="1200" cap="none" spc="0" normalizeH="0" baseline="0" noProof="0" dirty="0">
                <a:ln>
                  <a:noFill/>
                </a:ln>
                <a:solidFill>
                  <a:prstClr val="black"/>
                </a:solidFill>
                <a:effectLst/>
                <a:uLnTx/>
                <a:uFillTx/>
                <a:latin typeface="Gill Sans MT"/>
                <a:ea typeface="+mn-ea"/>
                <a:cs typeface="+mn-cs"/>
              </a:rPr>
              <a:t>operations:</a:t>
            </a:r>
            <a:br>
              <a:rPr kumimoji="0" lang="en-US" sz="2600" b="1" i="0" u="none" strike="noStrike" kern="1200" cap="none" spc="0" normalizeH="0" baseline="0" noProof="0" dirty="0">
                <a:ln>
                  <a:noFill/>
                </a:ln>
                <a:solidFill>
                  <a:prstClr val="black"/>
                </a:solidFill>
                <a:effectLst/>
                <a:uLnTx/>
                <a:uFillTx/>
                <a:latin typeface="Gill Sans MT"/>
                <a:ea typeface="+mn-ea"/>
                <a:cs typeface="+mn-cs"/>
              </a:rPr>
            </a:br>
            <a:r>
              <a:rPr kumimoji="0" lang="en-US" sz="2600" b="1" i="0" u="none" strike="noStrike" kern="1200" cap="none" spc="0" normalizeH="0" baseline="0" noProof="0" dirty="0">
                <a:ln>
                  <a:noFill/>
                </a:ln>
                <a:solidFill>
                  <a:prstClr val="black"/>
                </a:solidFill>
                <a:effectLst/>
                <a:uLnTx/>
                <a:uFillTx/>
                <a:latin typeface="Gill Sans MT"/>
                <a:ea typeface="+mn-ea"/>
                <a:cs typeface="+mn-cs"/>
              </a:rPr>
              <a:t> </a:t>
            </a:r>
            <a:r>
              <a:rPr kumimoji="0" lang="en-US" sz="2400" b="1" i="0" u="none" strike="noStrike" kern="1200" cap="none" spc="0" normalizeH="0" baseline="0" noProof="0" dirty="0" err="1">
                <a:ln>
                  <a:noFill/>
                </a:ln>
                <a:solidFill>
                  <a:srgbClr val="0000FF"/>
                </a:solidFill>
                <a:effectLst/>
                <a:uLnTx/>
                <a:uFillTx/>
                <a:latin typeface="Gill Sans MT"/>
                <a:ea typeface="+mn-ea"/>
                <a:cs typeface="+mn-cs"/>
              </a:rPr>
              <a:t>Memset</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simple arithmetic</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and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shift operations</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600" b="1" i="0" u="none" strike="noStrike" kern="1200" cap="none" spc="0" normalizeH="0" baseline="0" noProof="0" dirty="0">
              <a:ln>
                <a:noFill/>
              </a:ln>
              <a:solidFill>
                <a:prstClr val="black"/>
              </a:solidFill>
              <a:effectLst/>
              <a:uLnTx/>
              <a:uFillTx/>
              <a:latin typeface="Gill Sans MT"/>
              <a:ea typeface="+mn-ea"/>
              <a:cs typeface="+mn-cs"/>
            </a:endParaRPr>
          </a:p>
        </p:txBody>
      </p:sp>
      <p:sp>
        <p:nvSpPr>
          <p:cNvPr id="7" name="Rectangle 6"/>
          <p:cNvSpPr/>
          <p:nvPr/>
        </p:nvSpPr>
        <p:spPr>
          <a:xfrm>
            <a:off x="-76200" y="1626513"/>
            <a:ext cx="9067800" cy="430887"/>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Gill Sans MT"/>
                <a:ea typeface="+mn-ea"/>
                <a:cs typeface="+mn-cs"/>
              </a:rPr>
              <a:t>Accounts for </a:t>
            </a:r>
            <a:r>
              <a:rPr kumimoji="0" lang="en-US" sz="2200" b="1" i="0" u="none" strike="noStrike" kern="1200" cap="none" spc="0" normalizeH="0" baseline="0" noProof="0" dirty="0">
                <a:ln>
                  <a:noFill/>
                </a:ln>
                <a:solidFill>
                  <a:srgbClr val="C00000"/>
                </a:solidFill>
                <a:effectLst/>
                <a:uLnTx/>
                <a:uFillTx/>
                <a:latin typeface="Gill Sans MT"/>
                <a:ea typeface="+mn-ea"/>
                <a:cs typeface="+mn-cs"/>
              </a:rPr>
              <a:t>19.1%</a:t>
            </a:r>
            <a:r>
              <a:rPr kumimoji="0" lang="en-US" sz="2200" b="1" i="0" u="none" strike="noStrike" kern="1200" cap="none" spc="0" normalizeH="0" baseline="0" noProof="0" dirty="0">
                <a:ln>
                  <a:noFill/>
                </a:ln>
                <a:solidFill>
                  <a:srgbClr val="000000"/>
                </a:solidFill>
                <a:effectLst/>
                <a:uLnTx/>
                <a:uFillTx/>
                <a:latin typeface="Gill Sans MT"/>
                <a:ea typeface="+mn-ea"/>
                <a:cs typeface="+mn-cs"/>
              </a:rPr>
              <a:t> of the </a:t>
            </a:r>
            <a:r>
              <a:rPr kumimoji="0" lang="en-US" sz="2200" b="1" i="0" u="none" strike="noStrike" kern="1200" cap="none" spc="0" normalizeH="0" baseline="0" noProof="0" dirty="0">
                <a:ln>
                  <a:noFill/>
                </a:ln>
                <a:solidFill>
                  <a:srgbClr val="C00000"/>
                </a:solidFill>
                <a:effectLst/>
                <a:uLnTx/>
                <a:uFillTx/>
                <a:latin typeface="Gill Sans MT"/>
                <a:ea typeface="+mn-ea"/>
                <a:cs typeface="+mn-cs"/>
              </a:rPr>
              <a:t>total system energy </a:t>
            </a:r>
            <a:r>
              <a:rPr kumimoji="0" lang="en-US" sz="2200" b="1" i="0" u="none" strike="noStrike" kern="1200" cap="none" spc="0" normalizeH="0" baseline="0" noProof="0" dirty="0">
                <a:ln>
                  <a:noFill/>
                </a:ln>
                <a:solidFill>
                  <a:prstClr val="black"/>
                </a:solidFill>
                <a:effectLst/>
                <a:uLnTx/>
                <a:uFillTx/>
                <a:latin typeface="Gill Sans MT"/>
                <a:ea typeface="+mn-ea"/>
                <a:cs typeface="+mn-cs"/>
              </a:rPr>
              <a:t>during</a:t>
            </a:r>
            <a:r>
              <a:rPr kumimoji="0" lang="en-US" sz="2200" b="1" i="0" u="none" strike="noStrike" kern="1200" cap="none" spc="0" normalizeH="0" baseline="0" noProof="0" dirty="0">
                <a:ln>
                  <a:noFill/>
                </a:ln>
                <a:solidFill>
                  <a:srgbClr val="C00000"/>
                </a:solidFill>
                <a:effectLst/>
                <a:uLnTx/>
                <a:uFillTx/>
                <a:latin typeface="Gill Sans MT"/>
                <a:ea typeface="+mn-ea"/>
                <a:cs typeface="+mn-cs"/>
              </a:rPr>
              <a:t> </a:t>
            </a:r>
            <a:r>
              <a:rPr kumimoji="0" lang="en-US" sz="2200" b="1" i="0" u="none" strike="noStrike" kern="1200" cap="none" spc="0" normalizeH="0" baseline="0" noProof="0" dirty="0">
                <a:ln>
                  <a:noFill/>
                </a:ln>
                <a:solidFill>
                  <a:srgbClr val="0000FF"/>
                </a:solidFill>
                <a:effectLst/>
                <a:uLnTx/>
                <a:uFillTx/>
                <a:latin typeface="Gill Sans MT"/>
                <a:ea typeface="+mn-ea"/>
                <a:cs typeface="+mn-cs"/>
              </a:rPr>
              <a:t>scrolling</a:t>
            </a:r>
          </a:p>
        </p:txBody>
      </p:sp>
    </p:spTree>
    <p:extLst>
      <p:ext uri="{BB962C8B-B14F-4D97-AF65-F5344CB8AC3E}">
        <p14:creationId xmlns:p14="http://schemas.microsoft.com/office/powerpoint/2010/main" val="9844809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18"/>
                                        </p:tgtEl>
                                        <p:attrNameLst>
                                          <p:attrName>style.visibility</p:attrName>
                                        </p:attrNameLst>
                                      </p:cBhvr>
                                      <p:to>
                                        <p:strVal val="visible"/>
                                      </p:to>
                                    </p:set>
                                    <p:animEffect transition="in" filter="fade">
                                      <p:cBhvr>
                                        <p:cTn id="20" dur="500"/>
                                        <p:tgtEl>
                                          <p:spTgt spid="18"/>
                                        </p:tgtEl>
                                      </p:cBhvr>
                                    </p:animEffect>
                                  </p:childTnLst>
                                </p:cTn>
                              </p:par>
                            </p:childTnLst>
                          </p:cTn>
                        </p:par>
                        <p:par>
                          <p:cTn id="21" fill="hold">
                            <p:stCondLst>
                              <p:cond delay="500"/>
                            </p:stCondLst>
                            <p:childTnLst>
                              <p:par>
                                <p:cTn id="22" presetID="10" presetClass="entr" presetSubtype="0" fill="hold" grpId="0" nodeType="after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fade">
                                      <p:cBhvr>
                                        <p:cTn id="24"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4" grpId="0" animBg="1"/>
      <p:bldP spid="8" grpId="0"/>
      <p:bldP spid="18" grpId="0"/>
      <p:bldP spid="7" grpId="0"/>
    </p:bldLst>
  </p:timing>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Scrolling Wrap Up</a:t>
            </a:r>
          </a:p>
        </p:txBody>
      </p:sp>
      <p:sp>
        <p:nvSpPr>
          <p:cNvPr id="3" name="Content Placeholder 2"/>
          <p:cNvSpPr>
            <a:spLocks noGrp="1"/>
          </p:cNvSpPr>
          <p:nvPr>
            <p:ph idx="1"/>
          </p:nvPr>
        </p:nvSpPr>
        <p:spPr>
          <a:xfrm>
            <a:off x="0" y="1066800"/>
            <a:ext cx="9144000" cy="5562600"/>
          </a:xfrm>
        </p:spPr>
        <p:txBody>
          <a:bodyPr>
            <a:normAutofit/>
          </a:bodyPr>
          <a:lstStyle/>
          <a:p>
            <a:pPr lvl="1"/>
            <a:endParaRPr lang="en-US" sz="2000" dirty="0">
              <a:solidFill>
                <a:srgbClr val="595959"/>
              </a:solidFill>
            </a:endParaRPr>
          </a:p>
          <a:p>
            <a:pPr lvl="1"/>
            <a:endParaRPr lang="en-US" sz="2000" dirty="0">
              <a:solidFill>
                <a:srgbClr val="595959"/>
              </a:solidFill>
            </a:endParaRPr>
          </a:p>
          <a:p>
            <a:pPr lvl="1"/>
            <a:endParaRPr lang="en-US" sz="2000" dirty="0">
              <a:solidFill>
                <a:srgbClr val="595959"/>
              </a:solidFill>
            </a:endParaRPr>
          </a:p>
          <a:p>
            <a:pPr lvl="1"/>
            <a:endParaRPr lang="en-US" sz="2000" dirty="0">
              <a:solidFill>
                <a:srgbClr val="595959"/>
              </a:solidFill>
            </a:endParaRPr>
          </a:p>
          <a:p>
            <a:pPr lvl="1"/>
            <a:endParaRPr lang="en-US" sz="2000" dirty="0">
              <a:solidFill>
                <a:srgbClr val="595959"/>
              </a:solidFill>
            </a:endParaRPr>
          </a:p>
          <a:p>
            <a:pPr lvl="1"/>
            <a:endParaRPr lang="en-US" sz="2000" dirty="0">
              <a:solidFill>
                <a:srgbClr val="595959"/>
              </a:solidFill>
            </a:endParaRPr>
          </a:p>
          <a:p>
            <a:pPr lvl="1"/>
            <a:endParaRPr lang="en-US" sz="2000" dirty="0">
              <a:solidFill>
                <a:srgbClr val="595959"/>
              </a:solidFill>
            </a:endParaRPr>
          </a:p>
          <a:p>
            <a:pPr marL="457200" lvl="1" indent="0">
              <a:buNone/>
            </a:pPr>
            <a:endParaRPr lang="en-US" sz="2000" dirty="0">
              <a:solidFill>
                <a:srgbClr val="595959"/>
              </a:solidFill>
            </a:endParaRPr>
          </a:p>
          <a:p>
            <a:pPr marL="0" indent="0">
              <a:buNone/>
            </a:pPr>
            <a:endParaRPr lang="en-US" sz="2800" dirty="0">
              <a:solidFill>
                <a:schemeClr val="tx2"/>
              </a:solidFill>
            </a:endParaRPr>
          </a:p>
          <a:p>
            <a:pPr lvl="1"/>
            <a:endParaRPr lang="en-US" sz="2400" dirty="0"/>
          </a:p>
          <a:p>
            <a:pPr lvl="1"/>
            <a:endParaRPr lang="en-US" sz="2400" dirty="0"/>
          </a:p>
          <a:p>
            <a:pPr lvl="1"/>
            <a:endParaRPr lang="en-US" sz="24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25</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8" name="Rectangle 7"/>
          <p:cNvSpPr/>
          <p:nvPr/>
        </p:nvSpPr>
        <p:spPr>
          <a:xfrm>
            <a:off x="0" y="1219200"/>
            <a:ext cx="9144000" cy="95410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0000FF"/>
                </a:solidFill>
                <a:effectLst/>
                <a:uLnTx/>
                <a:uFillTx/>
                <a:latin typeface="Gill Sans MT"/>
                <a:ea typeface="+mn-ea"/>
                <a:cs typeface="+mn-cs"/>
              </a:rPr>
              <a:t>Texture tiling </a:t>
            </a:r>
            <a:r>
              <a:rPr kumimoji="0" lang="en-US" sz="2800" b="1" i="0" u="none" strike="noStrike" kern="1200" cap="none" spc="0" normalizeH="0" baseline="0" noProof="0" dirty="0">
                <a:ln>
                  <a:noFill/>
                </a:ln>
                <a:solidFill>
                  <a:prstClr val="black"/>
                </a:solidFill>
                <a:effectLst/>
                <a:uLnTx/>
                <a:uFillTx/>
                <a:latin typeface="Gill Sans MT"/>
                <a:ea typeface="+mn-ea"/>
                <a:cs typeface="+mn-cs"/>
              </a:rPr>
              <a:t>and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color </a:t>
            </a:r>
            <a:r>
              <a:rPr kumimoji="0" lang="en-US" sz="2800" b="1" i="0" u="none" strike="noStrike" kern="1200" cap="none" spc="0" normalizeH="0" baseline="0" noProof="0" dirty="0" err="1">
                <a:ln>
                  <a:noFill/>
                </a:ln>
                <a:solidFill>
                  <a:srgbClr val="0000FF"/>
                </a:solidFill>
                <a:effectLst/>
                <a:uLnTx/>
                <a:uFillTx/>
                <a:latin typeface="Gill Sans MT"/>
                <a:ea typeface="+mn-ea"/>
                <a:cs typeface="+mn-cs"/>
              </a:rPr>
              <a:t>blitting</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 </a:t>
            </a:r>
            <a:r>
              <a:rPr kumimoji="0" lang="en-US" sz="2800" b="1" i="0" u="none" strike="noStrike" kern="1200" cap="none" spc="0" normalizeH="0" baseline="0" noProof="0" dirty="0">
                <a:ln>
                  <a:noFill/>
                </a:ln>
                <a:solidFill>
                  <a:prstClr val="black"/>
                </a:solidFill>
                <a:effectLst/>
                <a:uLnTx/>
                <a:uFillTx/>
                <a:latin typeface="Gill Sans MT"/>
                <a:ea typeface="+mn-ea"/>
                <a:cs typeface="+mn-cs"/>
              </a:rPr>
              <a:t>account for</a:t>
            </a:r>
            <a:br>
              <a:rPr kumimoji="0" lang="en-US" sz="2800" b="1" i="0" u="none" strike="noStrike" kern="1200" cap="none" spc="0" normalizeH="0" baseline="0" noProof="0" dirty="0">
                <a:ln>
                  <a:noFill/>
                </a:ln>
                <a:solidFill>
                  <a:prstClr val="black"/>
                </a:solidFill>
                <a:effectLst/>
                <a:uLnTx/>
                <a:uFillTx/>
                <a:latin typeface="Gill Sans MT"/>
                <a:ea typeface="+mn-ea"/>
                <a:cs typeface="+mn-cs"/>
              </a:rPr>
            </a:br>
            <a:r>
              <a:rPr kumimoji="0" lang="en-US" sz="2800" b="1" i="0" u="none" strike="noStrike" kern="1200" cap="none" spc="0" normalizeH="0" baseline="0" noProof="0" dirty="0">
                <a:ln>
                  <a:noFill/>
                </a:ln>
                <a:solidFill>
                  <a:prstClr val="black"/>
                </a:solidFill>
                <a:effectLst/>
                <a:uLnTx/>
                <a:uFillTx/>
                <a:latin typeface="Gill Sans MT"/>
                <a:ea typeface="+mn-ea"/>
                <a:cs typeface="+mn-cs"/>
              </a:rPr>
              <a:t>a significant portion (</a:t>
            </a:r>
            <a:r>
              <a:rPr kumimoji="0" lang="en-US" sz="2800" b="1" i="0" u="none" strike="noStrike" kern="1200" cap="none" spc="0" normalizeH="0" baseline="0" noProof="0" dirty="0">
                <a:ln>
                  <a:noFill/>
                </a:ln>
                <a:solidFill>
                  <a:srgbClr val="C00000"/>
                </a:solidFill>
                <a:effectLst/>
                <a:uLnTx/>
                <a:uFillTx/>
                <a:latin typeface="Gill Sans MT"/>
                <a:ea typeface="+mn-ea"/>
                <a:cs typeface="+mn-cs"/>
              </a:rPr>
              <a:t>41.9%</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of energy consumption</a:t>
            </a:r>
            <a:endParaRPr kumimoji="0" lang="en-US" sz="2800" b="1" i="0" u="none" strike="noStrike" kern="1200" cap="none" spc="0" normalizeH="0" baseline="0" noProof="0" dirty="0">
              <a:ln>
                <a:noFill/>
              </a:ln>
              <a:solidFill>
                <a:srgbClr val="C00000"/>
              </a:solidFill>
              <a:effectLst/>
              <a:uLnTx/>
              <a:uFillTx/>
              <a:latin typeface="Gill Sans MT"/>
              <a:ea typeface="+mn-ea"/>
              <a:cs typeface="+mn-cs"/>
            </a:endParaRPr>
          </a:p>
        </p:txBody>
      </p:sp>
      <p:sp>
        <p:nvSpPr>
          <p:cNvPr id="11" name="Rectangle 10"/>
          <p:cNvSpPr/>
          <p:nvPr/>
        </p:nvSpPr>
        <p:spPr>
          <a:xfrm>
            <a:off x="1219200" y="2514600"/>
            <a:ext cx="6858000" cy="83099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C00000"/>
                </a:solidFill>
                <a:effectLst/>
                <a:uLnTx/>
                <a:uFillTx/>
                <a:latin typeface="Gill Sans MT"/>
                <a:ea typeface="+mn-ea"/>
                <a:cs typeface="+mn-cs"/>
              </a:rPr>
              <a:t>37.7%</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of total system energy goes to</a:t>
            </a:r>
            <a:br>
              <a:rPr kumimoji="0" lang="en-US" sz="2400" b="1" i="0" u="none" strike="noStrike" kern="1200" cap="none" spc="0" normalizeH="0" baseline="0" noProof="0" dirty="0">
                <a:ln>
                  <a:noFill/>
                </a:ln>
                <a:solidFill>
                  <a:prstClr val="black"/>
                </a:solidFill>
                <a:effectLst/>
                <a:uLnTx/>
                <a:uFillTx/>
                <a:latin typeface="Gill Sans MT"/>
                <a:ea typeface="+mn-ea"/>
                <a:cs typeface="+mn-cs"/>
              </a:rPr>
            </a:br>
            <a:r>
              <a:rPr kumimoji="0" lang="en-US" sz="2400" b="1" i="0" u="none" strike="noStrike" kern="1200" cap="none" spc="0" normalizeH="0" baseline="0" noProof="0" dirty="0">
                <a:ln>
                  <a:noFill/>
                </a:ln>
                <a:solidFill>
                  <a:prstClr val="black"/>
                </a:solidFill>
                <a:effectLst/>
                <a:uLnTx/>
                <a:uFillTx/>
                <a:latin typeface="Gill Sans MT"/>
                <a:ea typeface="+mn-ea"/>
                <a:cs typeface="+mn-cs"/>
              </a:rPr>
              <a:t>data movement generated by these functions</a:t>
            </a:r>
            <a:endParaRPr kumimoji="0" lang="en-US" sz="2400" b="1" i="0" u="none" strike="noStrike" kern="1200" cap="none" spc="0" normalizeH="0" baseline="0" noProof="0" dirty="0">
              <a:ln>
                <a:noFill/>
              </a:ln>
              <a:solidFill>
                <a:srgbClr val="0000FF"/>
              </a:solidFill>
              <a:effectLst/>
              <a:uLnTx/>
              <a:uFillTx/>
              <a:latin typeface="Gill Sans MT"/>
              <a:ea typeface="+mn-ea"/>
              <a:cs typeface="+mn-cs"/>
            </a:endParaRPr>
          </a:p>
        </p:txBody>
      </p:sp>
      <p:cxnSp>
        <p:nvCxnSpPr>
          <p:cNvPr id="12" name="Straight Arrow Connector 11"/>
          <p:cNvCxnSpPr/>
          <p:nvPr/>
        </p:nvCxnSpPr>
        <p:spPr>
          <a:xfrm>
            <a:off x="4572000" y="2209800"/>
            <a:ext cx="0" cy="381000"/>
          </a:xfrm>
          <a:prstGeom prst="straightConnector1">
            <a:avLst/>
          </a:prstGeom>
          <a:ln w="57150" cmpd="sng">
            <a:solidFill>
              <a:schemeClr val="tx1"/>
            </a:solidFill>
            <a:prstDash val="solid"/>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13" name="Rectangle 12"/>
          <p:cNvSpPr/>
          <p:nvPr/>
        </p:nvSpPr>
        <p:spPr>
          <a:xfrm>
            <a:off x="0" y="3657600"/>
            <a:ext cx="9144000" cy="1015663"/>
          </a:xfrm>
          <a:prstGeom prst="rect">
            <a:avLst/>
          </a:prstGeom>
          <a:solidFill>
            <a:schemeClr val="tx2">
              <a:lumMod val="75000"/>
            </a:schemeClr>
          </a:solidFill>
        </p:spPr>
        <p:txBody>
          <a:bodyPr wrap="square">
            <a:spAutoFit/>
          </a:bodyPr>
          <a:lstStyle/>
          <a:p>
            <a:pPr marL="0" marR="0" lvl="1" indent="0" algn="ctr"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prstClr val="white"/>
                </a:solidFill>
                <a:effectLst/>
                <a:uLnTx/>
                <a:uFillTx/>
                <a:latin typeface="Gill Sans MT"/>
                <a:ea typeface="+mn-ea"/>
                <a:cs typeface="+mn-cs"/>
              </a:rPr>
              <a:t>Both functions can benefit significantly </a:t>
            </a:r>
            <a:br>
              <a:rPr kumimoji="0" lang="en-US" sz="3000" b="1" i="0" u="none" strike="noStrike" kern="1200" cap="none" spc="0" normalizeH="0" baseline="0" noProof="0" dirty="0">
                <a:ln>
                  <a:noFill/>
                </a:ln>
                <a:solidFill>
                  <a:prstClr val="white"/>
                </a:solidFill>
                <a:effectLst/>
                <a:uLnTx/>
                <a:uFillTx/>
                <a:latin typeface="Gill Sans MT"/>
                <a:ea typeface="+mn-ea"/>
                <a:cs typeface="+mn-cs"/>
              </a:rPr>
            </a:br>
            <a:r>
              <a:rPr kumimoji="0" lang="en-US" sz="3000" b="1" i="0" u="none" strike="noStrike" kern="1200" cap="none" spc="0" normalizeH="0" baseline="0" noProof="0" dirty="0">
                <a:ln>
                  <a:noFill/>
                </a:ln>
                <a:solidFill>
                  <a:prstClr val="white"/>
                </a:solidFill>
                <a:effectLst/>
                <a:uLnTx/>
                <a:uFillTx/>
                <a:latin typeface="Gill Sans MT"/>
                <a:ea typeface="+mn-ea"/>
                <a:cs typeface="+mn-cs"/>
              </a:rPr>
              <a:t>from PIM execution</a:t>
            </a:r>
          </a:p>
        </p:txBody>
      </p:sp>
      <p:sp>
        <p:nvSpPr>
          <p:cNvPr id="15" name="Rectangle 14"/>
          <p:cNvSpPr/>
          <p:nvPr/>
        </p:nvSpPr>
        <p:spPr>
          <a:xfrm>
            <a:off x="0" y="5156537"/>
            <a:ext cx="9144000" cy="1015663"/>
          </a:xfrm>
          <a:prstGeom prst="rect">
            <a:avLst/>
          </a:prstGeom>
          <a:solidFill>
            <a:schemeClr val="tx2">
              <a:lumMod val="75000"/>
            </a:schemeClr>
          </a:solidFill>
        </p:spPr>
        <p:txBody>
          <a:bodyPr wrap="square">
            <a:spAutoFit/>
          </a:bodyPr>
          <a:lstStyle/>
          <a:p>
            <a:pPr marL="0" marR="0" lvl="1" indent="0" algn="ctr"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prstClr val="white"/>
                </a:solidFill>
                <a:effectLst/>
                <a:uLnTx/>
                <a:uFillTx/>
                <a:latin typeface="Gill Sans MT"/>
                <a:ea typeface="+mn-ea"/>
                <a:cs typeface="+mn-cs"/>
              </a:rPr>
              <a:t>    Both functions are feasible to implement </a:t>
            </a:r>
            <a:br>
              <a:rPr kumimoji="0" lang="en-US" sz="3000" b="1" i="0" u="none" strike="noStrike" kern="1200" cap="none" spc="0" normalizeH="0" baseline="0" noProof="0" dirty="0">
                <a:ln>
                  <a:noFill/>
                </a:ln>
                <a:solidFill>
                  <a:prstClr val="white"/>
                </a:solidFill>
                <a:effectLst/>
                <a:uLnTx/>
                <a:uFillTx/>
                <a:latin typeface="Gill Sans MT"/>
                <a:ea typeface="+mn-ea"/>
                <a:cs typeface="+mn-cs"/>
              </a:rPr>
            </a:br>
            <a:r>
              <a:rPr kumimoji="0" lang="en-US" sz="3000" b="1" i="0" u="none" strike="noStrike" kern="1200" cap="none" spc="0" normalizeH="0" baseline="0" noProof="0" dirty="0">
                <a:ln>
                  <a:noFill/>
                </a:ln>
                <a:solidFill>
                  <a:prstClr val="white"/>
                </a:solidFill>
                <a:effectLst/>
                <a:uLnTx/>
                <a:uFillTx/>
                <a:latin typeface="Gill Sans MT"/>
                <a:ea typeface="+mn-ea"/>
                <a:cs typeface="+mn-cs"/>
              </a:rPr>
              <a:t>as PIM logic</a:t>
            </a:r>
          </a:p>
        </p:txBody>
      </p:sp>
      <p:sp>
        <p:nvSpPr>
          <p:cNvPr id="16" name="TextBox 15"/>
          <p:cNvSpPr txBox="1"/>
          <p:nvPr/>
        </p:nvSpPr>
        <p:spPr>
          <a:xfrm>
            <a:off x="152400" y="3657600"/>
            <a:ext cx="474011"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white"/>
                </a:solidFill>
                <a:effectLst/>
                <a:uLnTx/>
                <a:uFillTx/>
                <a:latin typeface="Arial Black" panose="020B0A04020102020204" pitchFamily="34" charset="0"/>
                <a:ea typeface="+mn-ea"/>
                <a:cs typeface="+mn-cs"/>
              </a:rPr>
              <a:t>1</a:t>
            </a:r>
          </a:p>
        </p:txBody>
      </p:sp>
      <p:sp>
        <p:nvSpPr>
          <p:cNvPr id="17" name="TextBox 16"/>
          <p:cNvSpPr txBox="1"/>
          <p:nvPr/>
        </p:nvSpPr>
        <p:spPr>
          <a:xfrm>
            <a:off x="152400" y="5257800"/>
            <a:ext cx="474011"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white"/>
                </a:solidFill>
                <a:effectLst/>
                <a:uLnTx/>
                <a:uFillTx/>
                <a:latin typeface="Arial Black" panose="020B0A04020102020204" pitchFamily="34" charset="0"/>
                <a:ea typeface="+mn-ea"/>
                <a:cs typeface="+mn-cs"/>
              </a:rPr>
              <a:t>2</a:t>
            </a:r>
          </a:p>
        </p:txBody>
      </p:sp>
    </p:spTree>
    <p:extLst>
      <p:ext uri="{BB962C8B-B14F-4D97-AF65-F5344CB8AC3E}">
        <p14:creationId xmlns:p14="http://schemas.microsoft.com/office/powerpoint/2010/main" val="23664456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fade">
                                      <p:cBhvr>
                                        <p:cTn id="14" dur="500"/>
                                        <p:tgtEl>
                                          <p:spTgt spid="11"/>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500"/>
                                        <p:tgtEl>
                                          <p:spTgt spid="16"/>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fade">
                                      <p:cBhvr>
                                        <p:cTn id="22" dur="500"/>
                                        <p:tgtEl>
                                          <p:spTgt spid="13"/>
                                        </p:tgtEl>
                                      </p:cBhvr>
                                    </p:animEffect>
                                  </p:childTnLst>
                                </p:cTn>
                              </p:par>
                            </p:childTnLst>
                          </p:cTn>
                        </p:par>
                        <p:par>
                          <p:cTn id="23" fill="hold">
                            <p:stCondLst>
                              <p:cond delay="500"/>
                            </p:stCondLst>
                            <p:childTnLst>
                              <p:par>
                                <p:cTn id="24" presetID="10" presetClass="entr" presetSubtype="0" fill="hold" grpId="0" nodeType="after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fade">
                                      <p:cBhvr>
                                        <p:cTn id="26" dur="500"/>
                                        <p:tgtEl>
                                          <p:spTgt spid="17"/>
                                        </p:tgtEl>
                                      </p:cBhvr>
                                    </p:animEffect>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15"/>
                                        </p:tgtEl>
                                        <p:attrNameLst>
                                          <p:attrName>style.visibility</p:attrName>
                                        </p:attrNameLst>
                                      </p:cBhvr>
                                      <p:to>
                                        <p:strVal val="visible"/>
                                      </p:to>
                                    </p:set>
                                    <p:animEffect transition="in" filter="fade">
                                      <p:cBhvr>
                                        <p:cTn id="30"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1" grpId="0"/>
      <p:bldP spid="13" grpId="0" animBg="1"/>
      <p:bldP spid="15" grpId="0" animBg="1"/>
      <p:bldP spid="16" grpId="0"/>
      <p:bldP spid="17" grpId="0"/>
    </p:bldLst>
  </p:timing>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dirty="0"/>
          </a:p>
        </p:txBody>
      </p:sp>
      <p:sp>
        <p:nvSpPr>
          <p:cNvPr id="3" name="Content Placeholder 2"/>
          <p:cNvSpPr>
            <a:spLocks noGrp="1"/>
          </p:cNvSpPr>
          <p:nvPr>
            <p:ph idx="1"/>
          </p:nvPr>
        </p:nvSpPr>
        <p:spPr>
          <a:xfrm>
            <a:off x="152400" y="990600"/>
            <a:ext cx="8991600" cy="5715000"/>
          </a:xfrm>
        </p:spPr>
        <p:txBody>
          <a:bodyPr>
            <a:normAutofit/>
          </a:bodyPr>
          <a:lstStyle/>
          <a:p>
            <a:pPr algn="ctr"/>
            <a:endParaRPr lang="en-US" sz="2800" dirty="0">
              <a:solidFill>
                <a:schemeClr val="tx2"/>
              </a:solidFill>
            </a:endParaRPr>
          </a:p>
          <a:p>
            <a:pPr algn="ctr"/>
            <a:endParaRPr lang="en-US" sz="2800" dirty="0">
              <a:solidFill>
                <a:schemeClr val="tx2"/>
              </a:solidFill>
            </a:endParaRPr>
          </a:p>
          <a:p>
            <a:pPr algn="ctr"/>
            <a:endParaRPr lang="en-US" sz="2800" dirty="0">
              <a:solidFill>
                <a:schemeClr val="tx2"/>
              </a:solidFill>
            </a:endParaRPr>
          </a:p>
          <a:p>
            <a:pPr marL="0" indent="0" algn="ctr">
              <a:buNone/>
            </a:pPr>
            <a:r>
              <a:rPr lang="en-US" sz="4400" dirty="0">
                <a:solidFill>
                  <a:schemeClr val="tx2"/>
                </a:solidFill>
              </a:rPr>
              <a:t>Tab Switching</a:t>
            </a:r>
          </a:p>
          <a:p>
            <a:pPr lvl="1"/>
            <a:endParaRPr lang="en-US" sz="20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26</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Tree>
    <p:extLst>
      <p:ext uri="{BB962C8B-B14F-4D97-AF65-F5344CB8AC3E}">
        <p14:creationId xmlns:p14="http://schemas.microsoft.com/office/powerpoint/2010/main" val="1425374945"/>
      </p:ext>
    </p:extLst>
  </p:cSld>
  <p:clrMapOvr>
    <a:masterClrMapping/>
  </p:clrMapOvr>
</p:sld>
</file>

<file path=ppt/slides/slide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0"/>
            <a:ext cx="9525000" cy="914400"/>
          </a:xfrm>
        </p:spPr>
        <p:txBody>
          <a:bodyPr/>
          <a:lstStyle/>
          <a:p>
            <a:r>
              <a:rPr lang="en-US" sz="4000" dirty="0"/>
              <a:t>What Happens During Tab Switching?</a:t>
            </a:r>
          </a:p>
        </p:txBody>
      </p:sp>
      <p:sp>
        <p:nvSpPr>
          <p:cNvPr id="3" name="Content Placeholder 2"/>
          <p:cNvSpPr>
            <a:spLocks noGrp="1"/>
          </p:cNvSpPr>
          <p:nvPr>
            <p:ph idx="1"/>
          </p:nvPr>
        </p:nvSpPr>
        <p:spPr>
          <a:xfrm>
            <a:off x="152400" y="990600"/>
            <a:ext cx="8991600" cy="6858000"/>
          </a:xfrm>
        </p:spPr>
        <p:txBody>
          <a:bodyPr>
            <a:normAutofit/>
          </a:bodyPr>
          <a:lstStyle/>
          <a:p>
            <a:pPr lvl="0"/>
            <a:r>
              <a:rPr lang="en-US" sz="2800" dirty="0">
                <a:solidFill>
                  <a:schemeClr val="tx2"/>
                </a:solidFill>
              </a:rPr>
              <a:t>Chrome employs a </a:t>
            </a:r>
            <a:r>
              <a:rPr lang="en-US" sz="2800" dirty="0">
                <a:solidFill>
                  <a:srgbClr val="0000FF"/>
                </a:solidFill>
              </a:rPr>
              <a:t>multi-process </a:t>
            </a:r>
            <a:r>
              <a:rPr lang="en-US" sz="2800" dirty="0">
                <a:solidFill>
                  <a:schemeClr val="tx2"/>
                </a:solidFill>
              </a:rPr>
              <a:t>architecture</a:t>
            </a:r>
          </a:p>
          <a:p>
            <a:pPr lvl="1"/>
            <a:r>
              <a:rPr lang="en-US" sz="2400" dirty="0">
                <a:solidFill>
                  <a:srgbClr val="595959"/>
                </a:solidFill>
              </a:rPr>
              <a:t>Each tab is a </a:t>
            </a:r>
            <a:r>
              <a:rPr lang="en-US" sz="2400" u="sng" dirty="0">
                <a:solidFill>
                  <a:srgbClr val="595959"/>
                </a:solidFill>
              </a:rPr>
              <a:t>separate process</a:t>
            </a:r>
          </a:p>
          <a:p>
            <a:pPr marL="0" lvl="0" indent="0">
              <a:buNone/>
            </a:pPr>
            <a:endParaRPr lang="en-US" sz="2400" dirty="0">
              <a:solidFill>
                <a:srgbClr val="595959"/>
              </a:solidFill>
            </a:endParaRPr>
          </a:p>
          <a:p>
            <a:pPr marL="0" lvl="0" indent="0">
              <a:buNone/>
            </a:pPr>
            <a:endParaRPr lang="en-US" sz="2400" dirty="0">
              <a:solidFill>
                <a:srgbClr val="595959"/>
              </a:solidFill>
            </a:endParaRPr>
          </a:p>
          <a:p>
            <a:pPr marL="0" lvl="0" indent="0">
              <a:buNone/>
            </a:pPr>
            <a:endParaRPr lang="en-US" sz="2400" dirty="0">
              <a:solidFill>
                <a:srgbClr val="595959"/>
              </a:solidFill>
            </a:endParaRPr>
          </a:p>
          <a:p>
            <a:pPr marL="0" lvl="0" indent="0">
              <a:buNone/>
            </a:pPr>
            <a:endParaRPr lang="en-US" sz="2400" dirty="0">
              <a:solidFill>
                <a:srgbClr val="595959"/>
              </a:solidFill>
            </a:endParaRPr>
          </a:p>
          <a:p>
            <a:pPr marL="0" lvl="0" indent="0">
              <a:buNone/>
            </a:pPr>
            <a:endParaRPr lang="en-US" sz="2400" dirty="0">
              <a:solidFill>
                <a:srgbClr val="595959"/>
              </a:solidFill>
            </a:endParaRPr>
          </a:p>
          <a:p>
            <a:pPr marL="0" lvl="0" indent="0">
              <a:buNone/>
            </a:pPr>
            <a:endParaRPr lang="en-US" sz="2400" dirty="0">
              <a:solidFill>
                <a:srgbClr val="595959"/>
              </a:solidFill>
            </a:endParaRPr>
          </a:p>
          <a:p>
            <a:pPr marL="0" lvl="0" indent="0">
              <a:buNone/>
            </a:pPr>
            <a:endParaRPr lang="en-US" sz="2400" dirty="0">
              <a:solidFill>
                <a:srgbClr val="595959"/>
              </a:solidFill>
            </a:endParaRPr>
          </a:p>
          <a:p>
            <a:r>
              <a:rPr lang="en-US" sz="2800" dirty="0">
                <a:solidFill>
                  <a:schemeClr val="tx2"/>
                </a:solidFill>
              </a:rPr>
              <a:t>Main operations during </a:t>
            </a:r>
            <a:r>
              <a:rPr lang="en-US" sz="2800" dirty="0">
                <a:solidFill>
                  <a:srgbClr val="0000FF"/>
                </a:solidFill>
              </a:rPr>
              <a:t>tab switching</a:t>
            </a:r>
            <a:r>
              <a:rPr lang="en-US" sz="2800" dirty="0">
                <a:solidFill>
                  <a:schemeClr val="tx2"/>
                </a:solidFill>
              </a:rPr>
              <a:t>:</a:t>
            </a:r>
          </a:p>
          <a:p>
            <a:pPr lvl="1"/>
            <a:r>
              <a:rPr lang="en-US" sz="2400" dirty="0"/>
              <a:t>Context switch</a:t>
            </a:r>
          </a:p>
          <a:p>
            <a:pPr lvl="1"/>
            <a:r>
              <a:rPr lang="en-US" sz="2400" dirty="0"/>
              <a:t>Load the new page</a:t>
            </a:r>
          </a:p>
          <a:p>
            <a:pPr lvl="1"/>
            <a:endParaRPr lang="en-US" sz="2200" dirty="0">
              <a:solidFill>
                <a:schemeClr val="tx2"/>
              </a:solidFill>
            </a:endParaRPr>
          </a:p>
          <a:p>
            <a:pPr lvl="1"/>
            <a:endParaRPr lang="en-US" sz="2200" dirty="0">
              <a:solidFill>
                <a:schemeClr val="tx2"/>
              </a:solidFill>
            </a:endParaRPr>
          </a:p>
          <a:p>
            <a:pPr lvl="1"/>
            <a:endParaRPr lang="en-US" sz="2200" dirty="0">
              <a:solidFill>
                <a:schemeClr val="tx2"/>
              </a:solidFill>
            </a:endParaRPr>
          </a:p>
          <a:p>
            <a:pPr lvl="0"/>
            <a:endParaRPr lang="en-US" sz="2400" dirty="0">
              <a:solidFill>
                <a:srgbClr val="595959"/>
              </a:solidFill>
            </a:endParaRPr>
          </a:p>
          <a:p>
            <a:pPr lvl="0"/>
            <a:endParaRPr lang="en-US" sz="2400" dirty="0">
              <a:solidFill>
                <a:srgbClr val="595959"/>
              </a:solidFill>
            </a:endParaRPr>
          </a:p>
          <a:p>
            <a:pPr lvl="0"/>
            <a:endParaRPr lang="en-US" sz="2400" dirty="0">
              <a:solidFill>
                <a:srgbClr val="595959"/>
              </a:solidFill>
            </a:endParaRPr>
          </a:p>
          <a:p>
            <a:pPr lvl="0"/>
            <a:endParaRPr lang="en-US" sz="2400" dirty="0">
              <a:solidFill>
                <a:srgbClr val="595959"/>
              </a:solidFill>
            </a:endParaRPr>
          </a:p>
          <a:p>
            <a:pPr lvl="0"/>
            <a:endParaRPr lang="en-US" sz="2400" dirty="0">
              <a:solidFill>
                <a:srgbClr val="595959"/>
              </a:solidFill>
            </a:endParaRPr>
          </a:p>
          <a:p>
            <a:pPr lvl="0"/>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marL="457200" lvl="1" indent="0">
              <a:buNone/>
            </a:pPr>
            <a:endParaRPr lang="en-US" sz="2400" dirty="0">
              <a:solidFill>
                <a:srgbClr val="595959"/>
              </a:solidFill>
            </a:endParaRPr>
          </a:p>
          <a:p>
            <a:pPr lvl="1"/>
            <a:endParaRPr lang="en" sz="2400" dirty="0">
              <a:solidFill>
                <a:srgbClr val="595959"/>
              </a:solidFill>
            </a:endParaRPr>
          </a:p>
          <a:p>
            <a:pPr marL="0" indent="0">
              <a:buNone/>
            </a:pPr>
            <a:endParaRPr lang="en-US" sz="2800" dirty="0">
              <a:solidFill>
                <a:schemeClr val="tx2"/>
              </a:solidFill>
            </a:endParaRPr>
          </a:p>
          <a:p>
            <a:pPr lvl="1"/>
            <a:endParaRPr lang="en-US" sz="2400" dirty="0"/>
          </a:p>
          <a:p>
            <a:pPr lvl="1"/>
            <a:endParaRPr lang="en-US" sz="2400" dirty="0"/>
          </a:p>
          <a:p>
            <a:pPr lvl="1"/>
            <a:endParaRPr lang="en-US" sz="24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27</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grpSp>
        <p:nvGrpSpPr>
          <p:cNvPr id="43" name="Group 42"/>
          <p:cNvGrpSpPr/>
          <p:nvPr/>
        </p:nvGrpSpPr>
        <p:grpSpPr>
          <a:xfrm>
            <a:off x="1981200" y="2209800"/>
            <a:ext cx="5105401" cy="3065777"/>
            <a:chOff x="4045131" y="2539424"/>
            <a:chExt cx="5251269" cy="4143513"/>
          </a:xfrm>
        </p:grpSpPr>
        <p:cxnSp>
          <p:nvCxnSpPr>
            <p:cNvPr id="19" name="Elbow Connector 18"/>
            <p:cNvCxnSpPr>
              <a:stCxn id="7" idx="2"/>
              <a:endCxn id="14" idx="0"/>
            </p:cNvCxnSpPr>
            <p:nvPr/>
          </p:nvCxnSpPr>
          <p:spPr>
            <a:xfrm rot="5400000">
              <a:off x="6248400" y="3339524"/>
              <a:ext cx="609600" cy="381000"/>
            </a:xfrm>
            <a:prstGeom prst="bentConnector3">
              <a:avLst>
                <a:gd name="adj1" fmla="val 50000"/>
              </a:avLst>
            </a:prstGeom>
            <a:ln w="38100" cmpd="sng">
              <a:solidFill>
                <a:srgbClr val="0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41" name="Group 40"/>
            <p:cNvGrpSpPr/>
            <p:nvPr/>
          </p:nvGrpSpPr>
          <p:grpSpPr>
            <a:xfrm>
              <a:off x="4045131" y="2539424"/>
              <a:ext cx="5251269" cy="4143513"/>
              <a:chOff x="4045131" y="2209800"/>
              <a:chExt cx="5251269" cy="4143513"/>
            </a:xfrm>
          </p:grpSpPr>
          <p:cxnSp>
            <p:nvCxnSpPr>
              <p:cNvPr id="17" name="Elbow Connector 16"/>
              <p:cNvCxnSpPr>
                <a:stCxn id="7" idx="2"/>
                <a:endCxn id="11" idx="0"/>
              </p:cNvCxnSpPr>
              <p:nvPr/>
            </p:nvCxnSpPr>
            <p:spPr>
              <a:xfrm rot="5400000">
                <a:off x="5600700" y="2362200"/>
                <a:ext cx="609600" cy="1676400"/>
              </a:xfrm>
              <a:prstGeom prst="bentConnector3">
                <a:avLst>
                  <a:gd name="adj1" fmla="val 50000"/>
                </a:avLst>
              </a:prstGeom>
              <a:ln w="38100" cmpd="sng">
                <a:solidFill>
                  <a:srgbClr val="0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40" name="Group 39"/>
              <p:cNvGrpSpPr/>
              <p:nvPr/>
            </p:nvGrpSpPr>
            <p:grpSpPr>
              <a:xfrm>
                <a:off x="4045131" y="2209800"/>
                <a:ext cx="5251269" cy="4143513"/>
                <a:chOff x="4045131" y="2209800"/>
                <a:chExt cx="5251269" cy="4143513"/>
              </a:xfrm>
            </p:grpSpPr>
            <p:grpSp>
              <p:nvGrpSpPr>
                <p:cNvPr id="9" name="Group 8"/>
                <p:cNvGrpSpPr/>
                <p:nvPr/>
              </p:nvGrpSpPr>
              <p:grpSpPr>
                <a:xfrm>
                  <a:off x="5257799" y="2209800"/>
                  <a:ext cx="2971801" cy="685800"/>
                  <a:chOff x="4571999" y="2362201"/>
                  <a:chExt cx="2971801" cy="685800"/>
                </a:xfrm>
              </p:grpSpPr>
              <p:sp>
                <p:nvSpPr>
                  <p:cNvPr id="7" name="Rounded Rectangle 6"/>
                  <p:cNvSpPr/>
                  <p:nvPr/>
                </p:nvSpPr>
                <p:spPr>
                  <a:xfrm>
                    <a:off x="4571999" y="2362201"/>
                    <a:ext cx="2971801" cy="685800"/>
                  </a:xfrm>
                  <a:prstGeom prst="roundRect">
                    <a:avLst/>
                  </a:prstGeom>
                  <a:solidFill>
                    <a:schemeClr val="lt1">
                      <a:alpha val="0"/>
                    </a:schemeClr>
                  </a:solidFill>
                  <a:ln w="38100" cmpd="sng">
                    <a:solidFill>
                      <a:srgbClr val="000000"/>
                    </a:solidFill>
                    <a:prstDash val="dash"/>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Gill Sans MT"/>
                      <a:ea typeface="+mn-ea"/>
                      <a:cs typeface="+mn-cs"/>
                    </a:endParaRPr>
                  </a:p>
                </p:txBody>
              </p:sp>
              <p:sp>
                <p:nvSpPr>
                  <p:cNvPr id="5" name="TextBox 4"/>
                  <p:cNvSpPr txBox="1"/>
                  <p:nvPr/>
                </p:nvSpPr>
                <p:spPr>
                  <a:xfrm>
                    <a:off x="4637076" y="2362201"/>
                    <a:ext cx="2234458" cy="540764"/>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Gill Sans MT"/>
                        <a:ea typeface="+mn-ea"/>
                        <a:cs typeface="+mn-cs"/>
                      </a:rPr>
                      <a:t>Chrome Process</a:t>
                    </a:r>
                  </a:p>
                </p:txBody>
              </p:sp>
              <p:pic>
                <p:nvPicPr>
                  <p:cNvPr id="8" name="Picture 7"/>
                  <p:cNvPicPr>
                    <a:picLocks noChangeAspect="1"/>
                  </p:cNvPicPr>
                  <p:nvPr/>
                </p:nvPicPr>
                <p:blipFill>
                  <a:blip r:embed="rId4"/>
                  <a:stretch>
                    <a:fillRect/>
                  </a:stretch>
                </p:blipFill>
                <p:spPr>
                  <a:xfrm>
                    <a:off x="6858000" y="2438401"/>
                    <a:ext cx="533400" cy="533400"/>
                  </a:xfrm>
                  <a:prstGeom prst="rect">
                    <a:avLst/>
                  </a:prstGeom>
                </p:spPr>
              </p:pic>
            </p:grpSp>
            <p:sp>
              <p:nvSpPr>
                <p:cNvPr id="11" name="Rounded Rectangle 10"/>
                <p:cNvSpPr/>
                <p:nvPr/>
              </p:nvSpPr>
              <p:spPr>
                <a:xfrm>
                  <a:off x="4572000" y="3505200"/>
                  <a:ext cx="990600" cy="1447800"/>
                </a:xfrm>
                <a:prstGeom prst="roundRect">
                  <a:avLst/>
                </a:prstGeom>
                <a:solidFill>
                  <a:schemeClr val="lt1">
                    <a:alpha val="0"/>
                  </a:schemeClr>
                </a:solidFill>
                <a:ln w="38100" cmpd="sng">
                  <a:solidFill>
                    <a:srgbClr val="000000"/>
                  </a:solidFill>
                  <a:prstDash val="dash"/>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Gill Sans MT"/>
                    <a:ea typeface="+mn-ea"/>
                    <a:cs typeface="+mn-cs"/>
                  </a:endParaRPr>
                </a:p>
              </p:txBody>
            </p:sp>
            <p:sp>
              <p:nvSpPr>
                <p:cNvPr id="14" name="Rounded Rectangle 13"/>
                <p:cNvSpPr/>
                <p:nvPr/>
              </p:nvSpPr>
              <p:spPr>
                <a:xfrm>
                  <a:off x="5867400" y="3505200"/>
                  <a:ext cx="990600" cy="1447800"/>
                </a:xfrm>
                <a:prstGeom prst="roundRect">
                  <a:avLst/>
                </a:prstGeom>
                <a:solidFill>
                  <a:schemeClr val="lt1">
                    <a:alpha val="0"/>
                  </a:schemeClr>
                </a:solidFill>
                <a:ln w="38100" cmpd="sng">
                  <a:solidFill>
                    <a:srgbClr val="000000"/>
                  </a:solidFill>
                  <a:prstDash val="dash"/>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Gill Sans MT"/>
                    <a:ea typeface="+mn-ea"/>
                    <a:cs typeface="+mn-cs"/>
                  </a:endParaRPr>
                </a:p>
              </p:txBody>
            </p:sp>
            <p:sp>
              <p:nvSpPr>
                <p:cNvPr id="15" name="Rounded Rectangle 14"/>
                <p:cNvSpPr/>
                <p:nvPr/>
              </p:nvSpPr>
              <p:spPr>
                <a:xfrm>
                  <a:off x="7848600" y="3505200"/>
                  <a:ext cx="990600" cy="1447800"/>
                </a:xfrm>
                <a:prstGeom prst="roundRect">
                  <a:avLst/>
                </a:prstGeom>
                <a:solidFill>
                  <a:schemeClr val="lt1">
                    <a:alpha val="0"/>
                  </a:schemeClr>
                </a:solidFill>
                <a:ln w="38100" cmpd="sng">
                  <a:solidFill>
                    <a:srgbClr val="000000"/>
                  </a:solidFill>
                  <a:prstDash val="dash"/>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Gill Sans MT"/>
                    <a:ea typeface="+mn-ea"/>
                    <a:cs typeface="+mn-cs"/>
                  </a:endParaRPr>
                </a:p>
              </p:txBody>
            </p:sp>
            <p:cxnSp>
              <p:nvCxnSpPr>
                <p:cNvPr id="22" name="Elbow Connector 21"/>
                <p:cNvCxnSpPr>
                  <a:stCxn id="7" idx="2"/>
                  <a:endCxn id="15" idx="0"/>
                </p:cNvCxnSpPr>
                <p:nvPr/>
              </p:nvCxnSpPr>
              <p:spPr>
                <a:xfrm rot="16200000" flipH="1">
                  <a:off x="7239000" y="2400300"/>
                  <a:ext cx="609600" cy="1600200"/>
                </a:xfrm>
                <a:prstGeom prst="bentConnector3">
                  <a:avLst>
                    <a:gd name="adj1" fmla="val 50000"/>
                  </a:avLst>
                </a:prstGeom>
                <a:ln w="38100" cmpd="sng">
                  <a:solidFill>
                    <a:srgbClr val="0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5" name="TextBox 24"/>
                <p:cNvSpPr txBox="1"/>
                <p:nvPr/>
              </p:nvSpPr>
              <p:spPr>
                <a:xfrm>
                  <a:off x="7096982" y="3809999"/>
                  <a:ext cx="585971" cy="87354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mr-IN" sz="3600" b="1" i="0" u="none" strike="noStrike" kern="1200" cap="none" spc="0" normalizeH="0" baseline="0" noProof="0" dirty="0">
                      <a:ln>
                        <a:noFill/>
                      </a:ln>
                      <a:solidFill>
                        <a:prstClr val="black">
                          <a:lumMod val="75000"/>
                          <a:lumOff val="25000"/>
                        </a:prstClr>
                      </a:solidFill>
                      <a:effectLst/>
                      <a:uLnTx/>
                      <a:uFillTx/>
                      <a:latin typeface="Gill Sans MT"/>
                      <a:ea typeface="+mn-ea"/>
                      <a:cs typeface="Mangal" panose="02040503050203030202" pitchFamily="18" charset="0"/>
                    </a:rPr>
                    <a:t>…</a:t>
                  </a:r>
                  <a:endParaRPr kumimoji="0" lang="en-US" sz="3600" b="1" i="0" u="none" strike="noStrike" kern="1200" cap="none" spc="0" normalizeH="0" baseline="0" noProof="0" dirty="0">
                    <a:ln>
                      <a:noFill/>
                    </a:ln>
                    <a:solidFill>
                      <a:prstClr val="black">
                        <a:lumMod val="75000"/>
                        <a:lumOff val="25000"/>
                      </a:prstClr>
                    </a:solidFill>
                    <a:effectLst/>
                    <a:uLnTx/>
                    <a:uFillTx/>
                    <a:latin typeface="Gill Sans MT"/>
                    <a:ea typeface="+mn-ea"/>
                    <a:cs typeface="+mn-cs"/>
                  </a:endParaRPr>
                </a:p>
              </p:txBody>
            </p:sp>
            <p:pic>
              <p:nvPicPr>
                <p:cNvPr id="29" name="Picture 28"/>
                <p:cNvPicPr>
                  <a:picLocks noChangeAspect="1"/>
                </p:cNvPicPr>
                <p:nvPr/>
              </p:nvPicPr>
              <p:blipFill>
                <a:blip r:embed="rId5"/>
                <a:stretch>
                  <a:fillRect/>
                </a:stretch>
              </p:blipFill>
              <p:spPr>
                <a:xfrm>
                  <a:off x="4572000" y="4038600"/>
                  <a:ext cx="965200" cy="965200"/>
                </a:xfrm>
                <a:prstGeom prst="rect">
                  <a:avLst/>
                </a:prstGeom>
              </p:spPr>
            </p:pic>
            <p:pic>
              <p:nvPicPr>
                <p:cNvPr id="30" name="Picture 29"/>
                <p:cNvPicPr>
                  <a:picLocks noChangeAspect="1"/>
                </p:cNvPicPr>
                <p:nvPr/>
              </p:nvPicPr>
              <p:blipFill>
                <a:blip r:embed="rId5"/>
                <a:stretch>
                  <a:fillRect/>
                </a:stretch>
              </p:blipFill>
              <p:spPr>
                <a:xfrm>
                  <a:off x="5867400" y="4038600"/>
                  <a:ext cx="965200" cy="965200"/>
                </a:xfrm>
                <a:prstGeom prst="rect">
                  <a:avLst/>
                </a:prstGeom>
              </p:spPr>
            </p:pic>
            <p:pic>
              <p:nvPicPr>
                <p:cNvPr id="31" name="Picture 30"/>
                <p:cNvPicPr>
                  <a:picLocks noChangeAspect="1"/>
                </p:cNvPicPr>
                <p:nvPr/>
              </p:nvPicPr>
              <p:blipFill>
                <a:blip r:embed="rId5"/>
                <a:stretch>
                  <a:fillRect/>
                </a:stretch>
              </p:blipFill>
              <p:spPr>
                <a:xfrm>
                  <a:off x="7848600" y="4038600"/>
                  <a:ext cx="965200" cy="965200"/>
                </a:xfrm>
                <a:prstGeom prst="rect">
                  <a:avLst/>
                </a:prstGeom>
              </p:spPr>
            </p:pic>
            <p:pic>
              <p:nvPicPr>
                <p:cNvPr id="32" name="Picture 31"/>
                <p:cNvPicPr>
                  <a:picLocks noChangeAspect="1"/>
                </p:cNvPicPr>
                <p:nvPr/>
              </p:nvPicPr>
              <p:blipFill>
                <a:blip r:embed="rId6"/>
                <a:stretch>
                  <a:fillRect/>
                </a:stretch>
              </p:blipFill>
              <p:spPr>
                <a:xfrm>
                  <a:off x="4724400" y="3657600"/>
                  <a:ext cx="584200" cy="584200"/>
                </a:xfrm>
                <a:prstGeom prst="rect">
                  <a:avLst/>
                </a:prstGeom>
              </p:spPr>
            </p:pic>
            <p:pic>
              <p:nvPicPr>
                <p:cNvPr id="33" name="Picture 32"/>
                <p:cNvPicPr>
                  <a:picLocks noChangeAspect="1"/>
                </p:cNvPicPr>
                <p:nvPr/>
              </p:nvPicPr>
              <p:blipFill>
                <a:blip r:embed="rId6"/>
                <a:stretch>
                  <a:fillRect/>
                </a:stretch>
              </p:blipFill>
              <p:spPr>
                <a:xfrm>
                  <a:off x="6045200" y="3657600"/>
                  <a:ext cx="584200" cy="584200"/>
                </a:xfrm>
                <a:prstGeom prst="rect">
                  <a:avLst/>
                </a:prstGeom>
              </p:spPr>
            </p:pic>
            <p:pic>
              <p:nvPicPr>
                <p:cNvPr id="34" name="Picture 33"/>
                <p:cNvPicPr>
                  <a:picLocks noChangeAspect="1"/>
                </p:cNvPicPr>
                <p:nvPr/>
              </p:nvPicPr>
              <p:blipFill>
                <a:blip r:embed="rId6"/>
                <a:stretch>
                  <a:fillRect/>
                </a:stretch>
              </p:blipFill>
              <p:spPr>
                <a:xfrm>
                  <a:off x="8026400" y="3606800"/>
                  <a:ext cx="584200" cy="584200"/>
                </a:xfrm>
                <a:prstGeom prst="rect">
                  <a:avLst/>
                </a:prstGeom>
              </p:spPr>
            </p:pic>
            <p:sp>
              <p:nvSpPr>
                <p:cNvPr id="37" name="TextBox 36"/>
                <p:cNvSpPr txBox="1"/>
                <p:nvPr/>
              </p:nvSpPr>
              <p:spPr>
                <a:xfrm>
                  <a:off x="4045131" y="5093441"/>
                  <a:ext cx="1981200" cy="124791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Gill Sans MT"/>
                      <a:ea typeface="+mn-ea"/>
                      <a:cs typeface="+mn-cs"/>
                    </a:rPr>
                    <a:t>Tab 1 </a:t>
                  </a:r>
                  <a:br>
                    <a:rPr kumimoji="0" lang="en-US" sz="1800" b="1" i="0" u="none" strike="noStrike" kern="1200" cap="none" spc="0" normalizeH="0" baseline="0" noProof="0" dirty="0">
                      <a:ln>
                        <a:noFill/>
                      </a:ln>
                      <a:solidFill>
                        <a:srgbClr val="000000"/>
                      </a:solidFill>
                      <a:effectLst/>
                      <a:uLnTx/>
                      <a:uFillTx/>
                      <a:latin typeface="Gill Sans MT"/>
                      <a:ea typeface="+mn-ea"/>
                      <a:cs typeface="+mn-cs"/>
                    </a:rPr>
                  </a:br>
                  <a:r>
                    <a:rPr kumimoji="0" lang="en-US" sz="1800" b="1" i="0" u="none" strike="noStrike" kern="1200" cap="none" spc="0" normalizeH="0" baseline="0" noProof="0" dirty="0">
                      <a:ln>
                        <a:noFill/>
                      </a:ln>
                      <a:solidFill>
                        <a:srgbClr val="000000"/>
                      </a:solidFill>
                      <a:effectLst/>
                      <a:uLnTx/>
                      <a:uFillTx/>
                      <a:latin typeface="Gill Sans MT"/>
                      <a:ea typeface="+mn-ea"/>
                      <a:cs typeface="+mn-cs"/>
                    </a:rPr>
                    <a:t>Process </a:t>
                  </a:r>
                  <a:br>
                    <a:rPr kumimoji="0" lang="en-US" sz="1800" b="1" i="0" u="none" strike="noStrike" kern="1200" cap="none" spc="0" normalizeH="0" baseline="0" noProof="0" dirty="0">
                      <a:ln>
                        <a:noFill/>
                      </a:ln>
                      <a:solidFill>
                        <a:srgbClr val="000000"/>
                      </a:solidFill>
                      <a:effectLst/>
                      <a:uLnTx/>
                      <a:uFillTx/>
                      <a:latin typeface="Gill Sans MT"/>
                      <a:ea typeface="+mn-ea"/>
                      <a:cs typeface="+mn-cs"/>
                    </a:rPr>
                  </a:br>
                  <a:endParaRPr kumimoji="0" lang="en-US" sz="1800" b="1" i="0" u="none" strike="noStrike" kern="1200" cap="none" spc="0" normalizeH="0" baseline="0" noProof="0" dirty="0">
                    <a:ln>
                      <a:noFill/>
                    </a:ln>
                    <a:solidFill>
                      <a:srgbClr val="000000"/>
                    </a:solidFill>
                    <a:effectLst/>
                    <a:uLnTx/>
                    <a:uFillTx/>
                    <a:latin typeface="Gill Sans MT"/>
                    <a:ea typeface="+mn-ea"/>
                    <a:cs typeface="+mn-cs"/>
                  </a:endParaRPr>
                </a:p>
              </p:txBody>
            </p:sp>
            <p:sp>
              <p:nvSpPr>
                <p:cNvPr id="38" name="TextBox 37"/>
                <p:cNvSpPr txBox="1"/>
                <p:nvPr/>
              </p:nvSpPr>
              <p:spPr>
                <a:xfrm>
                  <a:off x="5299165" y="5093441"/>
                  <a:ext cx="1981200" cy="124791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Gill Sans MT"/>
                      <a:ea typeface="+mn-ea"/>
                      <a:cs typeface="+mn-cs"/>
                    </a:rPr>
                    <a:t>Tab 2</a:t>
                  </a:r>
                  <a:br>
                    <a:rPr kumimoji="0" lang="en-US" sz="1800" b="1" i="0" u="none" strike="noStrike" kern="1200" cap="none" spc="0" normalizeH="0" baseline="0" noProof="0" dirty="0">
                      <a:ln>
                        <a:noFill/>
                      </a:ln>
                      <a:solidFill>
                        <a:srgbClr val="000000"/>
                      </a:solidFill>
                      <a:effectLst/>
                      <a:uLnTx/>
                      <a:uFillTx/>
                      <a:latin typeface="Gill Sans MT"/>
                      <a:ea typeface="+mn-ea"/>
                      <a:cs typeface="+mn-cs"/>
                    </a:rPr>
                  </a:br>
                  <a:r>
                    <a:rPr kumimoji="0" lang="en-US" sz="1800" b="1" i="0" u="none" strike="noStrike" kern="1200" cap="none" spc="0" normalizeH="0" baseline="0" noProof="0" dirty="0">
                      <a:ln>
                        <a:noFill/>
                      </a:ln>
                      <a:solidFill>
                        <a:srgbClr val="000000"/>
                      </a:solidFill>
                      <a:effectLst/>
                      <a:uLnTx/>
                      <a:uFillTx/>
                      <a:latin typeface="Gill Sans MT"/>
                      <a:ea typeface="+mn-ea"/>
                      <a:cs typeface="+mn-cs"/>
                    </a:rPr>
                    <a:t>Process </a:t>
                  </a:r>
                  <a:br>
                    <a:rPr kumimoji="0" lang="en-US" sz="1800" b="1" i="0" u="none" strike="noStrike" kern="1200" cap="none" spc="0" normalizeH="0" baseline="0" noProof="0" dirty="0">
                      <a:ln>
                        <a:noFill/>
                      </a:ln>
                      <a:solidFill>
                        <a:srgbClr val="000000"/>
                      </a:solidFill>
                      <a:effectLst/>
                      <a:uLnTx/>
                      <a:uFillTx/>
                      <a:latin typeface="Gill Sans MT"/>
                      <a:ea typeface="+mn-ea"/>
                      <a:cs typeface="+mn-cs"/>
                    </a:rPr>
                  </a:br>
                  <a:endParaRPr kumimoji="0" lang="en-US" sz="1800" b="1" i="0" u="none" strike="noStrike" kern="1200" cap="none" spc="0" normalizeH="0" baseline="0" noProof="0" dirty="0">
                    <a:ln>
                      <a:noFill/>
                    </a:ln>
                    <a:solidFill>
                      <a:srgbClr val="000000"/>
                    </a:solidFill>
                    <a:effectLst/>
                    <a:uLnTx/>
                    <a:uFillTx/>
                    <a:latin typeface="Gill Sans MT"/>
                    <a:ea typeface="+mn-ea"/>
                    <a:cs typeface="+mn-cs"/>
                  </a:endParaRPr>
                </a:p>
              </p:txBody>
            </p:sp>
            <p:sp>
              <p:nvSpPr>
                <p:cNvPr id="39" name="TextBox 38"/>
                <p:cNvSpPr txBox="1"/>
                <p:nvPr/>
              </p:nvSpPr>
              <p:spPr>
                <a:xfrm>
                  <a:off x="7315200" y="5105398"/>
                  <a:ext cx="1981200" cy="124791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Gill Sans MT"/>
                      <a:ea typeface="+mn-ea"/>
                      <a:cs typeface="+mn-cs"/>
                    </a:rPr>
                    <a:t>Tab N</a:t>
                  </a:r>
                  <a:br>
                    <a:rPr kumimoji="0" lang="en-US" sz="1800" b="1" i="0" u="none" strike="noStrike" kern="1200" cap="none" spc="0" normalizeH="0" baseline="0" noProof="0" dirty="0">
                      <a:ln>
                        <a:noFill/>
                      </a:ln>
                      <a:solidFill>
                        <a:srgbClr val="000000"/>
                      </a:solidFill>
                      <a:effectLst/>
                      <a:uLnTx/>
                      <a:uFillTx/>
                      <a:latin typeface="Gill Sans MT"/>
                      <a:ea typeface="+mn-ea"/>
                      <a:cs typeface="+mn-cs"/>
                    </a:rPr>
                  </a:br>
                  <a:r>
                    <a:rPr kumimoji="0" lang="en-US" sz="1800" b="1" i="0" u="none" strike="noStrike" kern="1200" cap="none" spc="0" normalizeH="0" baseline="0" noProof="0" dirty="0">
                      <a:ln>
                        <a:noFill/>
                      </a:ln>
                      <a:solidFill>
                        <a:srgbClr val="000000"/>
                      </a:solidFill>
                      <a:effectLst/>
                      <a:uLnTx/>
                      <a:uFillTx/>
                      <a:latin typeface="Gill Sans MT"/>
                      <a:ea typeface="+mn-ea"/>
                      <a:cs typeface="+mn-cs"/>
                    </a:rPr>
                    <a:t>Process </a:t>
                  </a:r>
                  <a:br>
                    <a:rPr kumimoji="0" lang="en-US" sz="1800" b="1" i="0" u="none" strike="noStrike" kern="1200" cap="none" spc="0" normalizeH="0" baseline="0" noProof="0" dirty="0">
                      <a:ln>
                        <a:noFill/>
                      </a:ln>
                      <a:solidFill>
                        <a:srgbClr val="000000"/>
                      </a:solidFill>
                      <a:effectLst/>
                      <a:uLnTx/>
                      <a:uFillTx/>
                      <a:latin typeface="Gill Sans MT"/>
                      <a:ea typeface="+mn-ea"/>
                      <a:cs typeface="+mn-cs"/>
                    </a:rPr>
                  </a:br>
                  <a:endParaRPr kumimoji="0" lang="en-US" sz="1800" b="1" i="0" u="none" strike="noStrike" kern="1200" cap="none" spc="0" normalizeH="0" baseline="0" noProof="0" dirty="0">
                    <a:ln>
                      <a:noFill/>
                    </a:ln>
                    <a:solidFill>
                      <a:srgbClr val="000000"/>
                    </a:solidFill>
                    <a:effectLst/>
                    <a:uLnTx/>
                    <a:uFillTx/>
                    <a:latin typeface="Gill Sans MT"/>
                    <a:ea typeface="+mn-ea"/>
                    <a:cs typeface="+mn-cs"/>
                  </a:endParaRPr>
                </a:p>
              </p:txBody>
            </p:sp>
          </p:grpSp>
        </p:grpSp>
      </p:grpSp>
      <p:sp>
        <p:nvSpPr>
          <p:cNvPr id="10" name="Rectangle 9"/>
          <p:cNvSpPr/>
          <p:nvPr/>
        </p:nvSpPr>
        <p:spPr>
          <a:xfrm>
            <a:off x="1066800" y="5486408"/>
            <a:ext cx="7391400" cy="43088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dirty="0">
              <a:ln>
                <a:noFill/>
              </a:ln>
              <a:solidFill>
                <a:prstClr val="black"/>
              </a:solidFill>
              <a:effectLst/>
              <a:uLnTx/>
              <a:uFillTx/>
              <a:latin typeface="Gill Sans MT"/>
              <a:ea typeface="+mn-ea"/>
              <a:cs typeface="+mn-cs"/>
            </a:endParaRPr>
          </a:p>
        </p:txBody>
      </p:sp>
    </p:spTree>
    <p:extLst>
      <p:ext uri="{BB962C8B-B14F-4D97-AF65-F5344CB8AC3E}">
        <p14:creationId xmlns:p14="http://schemas.microsoft.com/office/powerpoint/2010/main" val="12803806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43"/>
                                        </p:tgtEl>
                                        <p:attrNameLst>
                                          <p:attrName>style.visibility</p:attrName>
                                        </p:attrNameLst>
                                      </p:cBhvr>
                                      <p:to>
                                        <p:strVal val="visible"/>
                                      </p:to>
                                    </p:set>
                                    <p:animEffect transition="in" filter="fade">
                                      <p:cBhvr>
                                        <p:cTn id="11" dur="500"/>
                                        <p:tgtEl>
                                          <p:spTgt spid="43"/>
                                        </p:tgtEl>
                                      </p:cBhvr>
                                    </p:animEffect>
                                  </p:childTnLst>
                                </p:cTn>
                              </p:par>
                              <p:par>
                                <p:cTn id="12" presetID="10" presetClass="entr" presetSubtype="0" fill="hold"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fade">
                                      <p:cBhvr>
                                        <p:cTn id="14" dur="500"/>
                                        <p:tgtEl>
                                          <p:spTgt spid="3">
                                            <p:txEl>
                                              <p:pRg st="1" end="1"/>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3">
                                            <p:txEl>
                                              <p:pRg st="9" end="9"/>
                                            </p:txEl>
                                          </p:spTgt>
                                        </p:tgtEl>
                                        <p:attrNameLst>
                                          <p:attrName>style.visibility</p:attrName>
                                        </p:attrNameLst>
                                      </p:cBhvr>
                                      <p:to>
                                        <p:strVal val="visible"/>
                                      </p:to>
                                    </p:set>
                                    <p:animEffect transition="in" filter="fade">
                                      <p:cBhvr>
                                        <p:cTn id="19" dur="500"/>
                                        <p:tgtEl>
                                          <p:spTgt spid="3">
                                            <p:txEl>
                                              <p:pRg st="9" end="9"/>
                                            </p:txEl>
                                          </p:spTgt>
                                        </p:tgtEl>
                                      </p:cBhvr>
                                    </p:animEffect>
                                  </p:childTnLst>
                                </p:cTn>
                              </p:par>
                            </p:childTnLst>
                          </p:cTn>
                        </p:par>
                        <p:par>
                          <p:cTn id="20" fill="hold">
                            <p:stCondLst>
                              <p:cond delay="500"/>
                            </p:stCondLst>
                            <p:childTnLst>
                              <p:par>
                                <p:cTn id="21" presetID="10" presetClass="entr" presetSubtype="0" fill="hold" nodeType="afterEffect">
                                  <p:stCondLst>
                                    <p:cond delay="0"/>
                                  </p:stCondLst>
                                  <p:childTnLst>
                                    <p:set>
                                      <p:cBhvr>
                                        <p:cTn id="22" dur="1" fill="hold">
                                          <p:stCondLst>
                                            <p:cond delay="0"/>
                                          </p:stCondLst>
                                        </p:cTn>
                                        <p:tgtEl>
                                          <p:spTgt spid="3">
                                            <p:txEl>
                                              <p:pRg st="10" end="10"/>
                                            </p:txEl>
                                          </p:spTgt>
                                        </p:tgtEl>
                                        <p:attrNameLst>
                                          <p:attrName>style.visibility</p:attrName>
                                        </p:attrNameLst>
                                      </p:cBhvr>
                                      <p:to>
                                        <p:strVal val="visible"/>
                                      </p:to>
                                    </p:set>
                                    <p:animEffect transition="in" filter="fade">
                                      <p:cBhvr>
                                        <p:cTn id="23" dur="500"/>
                                        <p:tgtEl>
                                          <p:spTgt spid="3">
                                            <p:txEl>
                                              <p:pRg st="10" end="10"/>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3">
                                            <p:txEl>
                                              <p:pRg st="11" end="11"/>
                                            </p:txEl>
                                          </p:spTgt>
                                        </p:tgtEl>
                                        <p:attrNameLst>
                                          <p:attrName>style.visibility</p:attrName>
                                        </p:attrNameLst>
                                      </p:cBhvr>
                                      <p:to>
                                        <p:strVal val="visible"/>
                                      </p:to>
                                    </p:set>
                                    <p:animEffect transition="in" filter="fade">
                                      <p:cBhvr>
                                        <p:cTn id="26" dur="500"/>
                                        <p:tgtEl>
                                          <p:spTgt spid="3">
                                            <p:txEl>
                                              <p:pRg st="11" end="1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Memory Consumption</a:t>
            </a:r>
          </a:p>
        </p:txBody>
      </p:sp>
      <p:sp>
        <p:nvSpPr>
          <p:cNvPr id="3" name="Content Placeholder 2"/>
          <p:cNvSpPr>
            <a:spLocks noGrp="1"/>
          </p:cNvSpPr>
          <p:nvPr>
            <p:ph idx="1"/>
          </p:nvPr>
        </p:nvSpPr>
        <p:spPr>
          <a:xfrm>
            <a:off x="152400" y="1066800"/>
            <a:ext cx="8991600" cy="5867400"/>
          </a:xfrm>
        </p:spPr>
        <p:txBody>
          <a:bodyPr>
            <a:normAutofit/>
          </a:bodyPr>
          <a:lstStyle/>
          <a:p>
            <a:pPr lvl="0"/>
            <a:r>
              <a:rPr lang="en-US" sz="2600" dirty="0">
                <a:solidFill>
                  <a:schemeClr val="tx2"/>
                </a:solidFill>
              </a:rPr>
              <a:t>Primary concerns during tab switching:</a:t>
            </a:r>
          </a:p>
          <a:p>
            <a:pPr lvl="1"/>
            <a:r>
              <a:rPr lang="en-US" sz="2200" dirty="0">
                <a:solidFill>
                  <a:srgbClr val="595959"/>
                </a:solidFill>
              </a:rPr>
              <a:t> How fast a new tab </a:t>
            </a:r>
            <a:r>
              <a:rPr lang="en-US" sz="2200" dirty="0">
                <a:solidFill>
                  <a:srgbClr val="0000FF"/>
                </a:solidFill>
              </a:rPr>
              <a:t>loads</a:t>
            </a:r>
            <a:r>
              <a:rPr lang="en-US" sz="2200" dirty="0">
                <a:solidFill>
                  <a:srgbClr val="595959"/>
                </a:solidFill>
              </a:rPr>
              <a:t> and </a:t>
            </a:r>
            <a:r>
              <a:rPr lang="en-US" sz="2200" dirty="0">
                <a:solidFill>
                  <a:srgbClr val="0000FF"/>
                </a:solidFill>
              </a:rPr>
              <a:t>becomes interactive</a:t>
            </a:r>
          </a:p>
          <a:p>
            <a:pPr lvl="1"/>
            <a:r>
              <a:rPr lang="en-US" sz="2200" dirty="0"/>
              <a:t> </a:t>
            </a:r>
            <a:r>
              <a:rPr lang="en-US" sz="2200" dirty="0">
                <a:solidFill>
                  <a:srgbClr val="C00000"/>
                </a:solidFill>
              </a:rPr>
              <a:t>Memory consumption</a:t>
            </a:r>
          </a:p>
          <a:p>
            <a:pPr marL="0" indent="0">
              <a:buNone/>
            </a:pPr>
            <a:endParaRPr lang="en-US" sz="2800" dirty="0">
              <a:solidFill>
                <a:schemeClr val="tx2"/>
              </a:solidFill>
            </a:endParaRPr>
          </a:p>
          <a:p>
            <a:pPr lvl="1"/>
            <a:endParaRPr lang="en-US" sz="2200" dirty="0">
              <a:solidFill>
                <a:srgbClr val="0000FF"/>
              </a:solidFill>
            </a:endParaRPr>
          </a:p>
          <a:p>
            <a:pPr lvl="1"/>
            <a:endParaRPr lang="en-US" sz="2200" dirty="0">
              <a:solidFill>
                <a:srgbClr val="595959"/>
              </a:solidFill>
            </a:endParaRPr>
          </a:p>
          <a:p>
            <a:endParaRPr lang="en-US" sz="28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marL="457200" lvl="1" indent="0">
              <a:buNone/>
            </a:pPr>
            <a:endParaRPr lang="en-US" sz="2400" dirty="0">
              <a:solidFill>
                <a:srgbClr val="595959"/>
              </a:solidFill>
            </a:endParaRPr>
          </a:p>
          <a:p>
            <a:pPr lvl="1"/>
            <a:endParaRPr lang="en" sz="2400" dirty="0">
              <a:solidFill>
                <a:srgbClr val="595959"/>
              </a:solidFill>
            </a:endParaRPr>
          </a:p>
          <a:p>
            <a:pPr marL="0" indent="0">
              <a:buNone/>
            </a:pPr>
            <a:endParaRPr lang="en-US" sz="2800" dirty="0">
              <a:solidFill>
                <a:schemeClr val="tx2"/>
              </a:solidFill>
            </a:endParaRPr>
          </a:p>
          <a:p>
            <a:pPr lvl="1"/>
            <a:endParaRPr lang="en-US" sz="2400" dirty="0"/>
          </a:p>
          <a:p>
            <a:pPr lvl="1"/>
            <a:endParaRPr lang="en-US" sz="2400" dirty="0"/>
          </a:p>
          <a:p>
            <a:pPr lvl="1"/>
            <a:endParaRPr lang="en-US" sz="24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28</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8" name="Rounded Rectangle 7"/>
          <p:cNvSpPr/>
          <p:nvPr/>
        </p:nvSpPr>
        <p:spPr>
          <a:xfrm>
            <a:off x="1715020" y="5120330"/>
            <a:ext cx="1409180" cy="823270"/>
          </a:xfrm>
          <a:prstGeom prst="roundRect">
            <a:avLst/>
          </a:prstGeom>
          <a:solidFill>
            <a:schemeClr val="bg2">
              <a:lumMod val="50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Gill Sans MT"/>
                <a:ea typeface="+mn-ea"/>
                <a:cs typeface="+mn-cs"/>
              </a:rPr>
              <a:t>CPU</a:t>
            </a:r>
            <a:endParaRPr kumimoji="0" lang="en-US" sz="1200" b="1" i="0" u="none" strike="noStrike" kern="1200" cap="none" spc="0" normalizeH="0" baseline="0" noProof="0" dirty="0">
              <a:ln>
                <a:noFill/>
              </a:ln>
              <a:solidFill>
                <a:srgbClr val="000000"/>
              </a:solidFill>
              <a:effectLst/>
              <a:uLnTx/>
              <a:uFillTx/>
              <a:latin typeface="Gill Sans MT"/>
              <a:ea typeface="+mn-ea"/>
              <a:cs typeface="+mn-cs"/>
            </a:endParaRPr>
          </a:p>
        </p:txBody>
      </p:sp>
      <p:grpSp>
        <p:nvGrpSpPr>
          <p:cNvPr id="27" name="Group 26"/>
          <p:cNvGrpSpPr/>
          <p:nvPr/>
        </p:nvGrpSpPr>
        <p:grpSpPr>
          <a:xfrm>
            <a:off x="5867400" y="4449621"/>
            <a:ext cx="1346200" cy="1874979"/>
            <a:chOff x="5867400" y="4449621"/>
            <a:chExt cx="1346200" cy="1874979"/>
          </a:xfrm>
        </p:grpSpPr>
        <p:sp>
          <p:nvSpPr>
            <p:cNvPr id="7" name="Rounded Rectangle 6"/>
            <p:cNvSpPr/>
            <p:nvPr/>
          </p:nvSpPr>
          <p:spPr>
            <a:xfrm>
              <a:off x="5867400" y="4449621"/>
              <a:ext cx="1346200" cy="1874979"/>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white"/>
                </a:solidFill>
                <a:effectLst/>
                <a:uLnTx/>
                <a:uFillTx/>
                <a:latin typeface="Gill Sans MT"/>
                <a:ea typeface="+mn-ea"/>
                <a:cs typeface="+mn-cs"/>
              </a:endParaRPr>
            </a:p>
          </p:txBody>
        </p:sp>
        <p:sp>
          <p:nvSpPr>
            <p:cNvPr id="5" name="TextBox 4"/>
            <p:cNvSpPr txBox="1"/>
            <p:nvPr/>
          </p:nvSpPr>
          <p:spPr>
            <a:xfrm>
              <a:off x="5943600" y="4800600"/>
              <a:ext cx="1152329"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Gill Sans MT"/>
                  <a:ea typeface="+mn-ea"/>
                  <a:cs typeface="+mn-cs"/>
                </a:rPr>
                <a:t>DRAM</a:t>
              </a:r>
            </a:p>
          </p:txBody>
        </p:sp>
      </p:grpSp>
      <p:cxnSp>
        <p:nvCxnSpPr>
          <p:cNvPr id="17" name="Straight Arrow Connector 16"/>
          <p:cNvCxnSpPr/>
          <p:nvPr/>
        </p:nvCxnSpPr>
        <p:spPr>
          <a:xfrm>
            <a:off x="3657600" y="5791200"/>
            <a:ext cx="1828800" cy="0"/>
          </a:xfrm>
          <a:prstGeom prst="straightConnector1">
            <a:avLst/>
          </a:prstGeom>
          <a:ln w="57150" cmpd="sng">
            <a:solidFill>
              <a:srgbClr val="000000"/>
            </a:solidFill>
            <a:headEnd type="none" w="med" len="med"/>
            <a:tailEnd type="arrow"/>
          </a:ln>
        </p:spPr>
        <p:style>
          <a:lnRef idx="1">
            <a:schemeClr val="accent1"/>
          </a:lnRef>
          <a:fillRef idx="0">
            <a:schemeClr val="accent1"/>
          </a:fillRef>
          <a:effectRef idx="0">
            <a:schemeClr val="accent1"/>
          </a:effectRef>
          <a:fontRef idx="minor">
            <a:schemeClr val="tx1"/>
          </a:fontRef>
        </p:style>
      </p:cxnSp>
      <p:grpSp>
        <p:nvGrpSpPr>
          <p:cNvPr id="26" name="Group 25"/>
          <p:cNvGrpSpPr/>
          <p:nvPr/>
        </p:nvGrpSpPr>
        <p:grpSpPr>
          <a:xfrm>
            <a:off x="3352800" y="4190999"/>
            <a:ext cx="2286000" cy="1524001"/>
            <a:chOff x="3202057" y="3581400"/>
            <a:chExt cx="1725765" cy="1269087"/>
          </a:xfrm>
        </p:grpSpPr>
        <p:grpSp>
          <p:nvGrpSpPr>
            <p:cNvPr id="15" name="Group 14"/>
            <p:cNvGrpSpPr/>
            <p:nvPr/>
          </p:nvGrpSpPr>
          <p:grpSpPr>
            <a:xfrm>
              <a:off x="3733800" y="3581400"/>
              <a:ext cx="713316" cy="914400"/>
              <a:chOff x="2722033" y="4454815"/>
              <a:chExt cx="963083" cy="1108810"/>
            </a:xfrm>
          </p:grpSpPr>
          <p:sp>
            <p:nvSpPr>
              <p:cNvPr id="11" name="Rounded Rectangle 10"/>
              <p:cNvSpPr/>
              <p:nvPr/>
            </p:nvSpPr>
            <p:spPr>
              <a:xfrm>
                <a:off x="2722033" y="4454815"/>
                <a:ext cx="963083" cy="1071224"/>
              </a:xfrm>
              <a:prstGeom prst="roundRect">
                <a:avLst/>
              </a:prstGeom>
              <a:solidFill>
                <a:schemeClr val="lt1">
                  <a:alpha val="0"/>
                </a:schemeClr>
              </a:solidFill>
              <a:ln w="38100" cmpd="sng">
                <a:solidFill>
                  <a:srgbClr val="000000"/>
                </a:solidFill>
                <a:prstDash val="dash"/>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Gill Sans MT"/>
                  <a:ea typeface="+mn-ea"/>
                  <a:cs typeface="+mn-cs"/>
                </a:endParaRPr>
              </a:p>
            </p:txBody>
          </p:sp>
          <p:pic>
            <p:nvPicPr>
              <p:cNvPr id="12" name="Picture 11"/>
              <p:cNvPicPr>
                <a:picLocks noChangeAspect="1"/>
              </p:cNvPicPr>
              <p:nvPr/>
            </p:nvPicPr>
            <p:blipFill>
              <a:blip r:embed="rId4"/>
              <a:stretch>
                <a:fillRect/>
              </a:stretch>
            </p:blipFill>
            <p:spPr>
              <a:xfrm>
                <a:off x="2722033" y="4849476"/>
                <a:ext cx="938389" cy="714149"/>
              </a:xfrm>
              <a:prstGeom prst="rect">
                <a:avLst/>
              </a:prstGeom>
            </p:spPr>
          </p:pic>
          <p:pic>
            <p:nvPicPr>
              <p:cNvPr id="13" name="Picture 12"/>
              <p:cNvPicPr>
                <a:picLocks noChangeAspect="1"/>
              </p:cNvPicPr>
              <p:nvPr/>
            </p:nvPicPr>
            <p:blipFill>
              <a:blip r:embed="rId5"/>
              <a:stretch>
                <a:fillRect/>
              </a:stretch>
            </p:blipFill>
            <p:spPr>
              <a:xfrm>
                <a:off x="2870200" y="4567575"/>
                <a:ext cx="567972" cy="432248"/>
              </a:xfrm>
              <a:prstGeom prst="rect">
                <a:avLst/>
              </a:prstGeom>
            </p:spPr>
          </p:pic>
        </p:grpSp>
        <p:sp>
          <p:nvSpPr>
            <p:cNvPr id="19" name="TextBox 18"/>
            <p:cNvSpPr txBox="1"/>
            <p:nvPr/>
          </p:nvSpPr>
          <p:spPr>
            <a:xfrm>
              <a:off x="3202057" y="4419600"/>
              <a:ext cx="1725765"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MT"/>
                  <a:ea typeface="+mn-ea"/>
                  <a:cs typeface="+mn-cs"/>
                </a:rPr>
                <a:t>Inactive Tab</a:t>
              </a:r>
            </a:p>
          </p:txBody>
        </p:sp>
      </p:grpSp>
      <p:sp>
        <p:nvSpPr>
          <p:cNvPr id="20" name="TextBox 19"/>
          <p:cNvSpPr txBox="1"/>
          <p:nvPr/>
        </p:nvSpPr>
        <p:spPr>
          <a:xfrm>
            <a:off x="3555926" y="5867400"/>
            <a:ext cx="1930474"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MT"/>
                <a:ea typeface="+mn-ea"/>
                <a:cs typeface="+mn-cs"/>
              </a:rPr>
              <a:t>Compression</a:t>
            </a:r>
          </a:p>
        </p:txBody>
      </p:sp>
      <p:cxnSp>
        <p:nvCxnSpPr>
          <p:cNvPr id="22" name="Straight Arrow Connector 21"/>
          <p:cNvCxnSpPr/>
          <p:nvPr/>
        </p:nvCxnSpPr>
        <p:spPr>
          <a:xfrm>
            <a:off x="3581400" y="5791200"/>
            <a:ext cx="1828800" cy="0"/>
          </a:xfrm>
          <a:prstGeom prst="straightConnector1">
            <a:avLst/>
          </a:prstGeom>
          <a:ln w="57150" cmpd="sng">
            <a:solidFill>
              <a:srgbClr val="000000"/>
            </a:solidFill>
            <a:headEnd type="arrow" w="med" len="med"/>
            <a:tailEnd type="none"/>
          </a:ln>
        </p:spPr>
        <p:style>
          <a:lnRef idx="1">
            <a:schemeClr val="accent1"/>
          </a:lnRef>
          <a:fillRef idx="0">
            <a:schemeClr val="accent1"/>
          </a:fillRef>
          <a:effectRef idx="0">
            <a:schemeClr val="accent1"/>
          </a:effectRef>
          <a:fontRef idx="minor">
            <a:schemeClr val="tx1"/>
          </a:fontRef>
        </p:style>
      </p:cxnSp>
      <p:sp>
        <p:nvSpPr>
          <p:cNvPr id="23" name="TextBox 22"/>
          <p:cNvSpPr txBox="1"/>
          <p:nvPr/>
        </p:nvSpPr>
        <p:spPr>
          <a:xfrm>
            <a:off x="3429000" y="5867400"/>
            <a:ext cx="2235884"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MT"/>
                <a:ea typeface="+mn-ea"/>
                <a:cs typeface="+mn-cs"/>
              </a:rPr>
              <a:t>Decompression</a:t>
            </a:r>
          </a:p>
        </p:txBody>
      </p:sp>
      <p:sp>
        <p:nvSpPr>
          <p:cNvPr id="25" name="Rectangle 24"/>
          <p:cNvSpPr/>
          <p:nvPr/>
        </p:nvSpPr>
        <p:spPr>
          <a:xfrm>
            <a:off x="-1219200" y="2667000"/>
            <a:ext cx="11201400" cy="135421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Gill Sans MT"/>
                <a:ea typeface="+mn-ea"/>
                <a:cs typeface="+mn-cs"/>
              </a:rPr>
              <a:t>Chrome</a:t>
            </a:r>
            <a:r>
              <a:rPr kumimoji="0" lang="en-US" sz="2800" b="1" i="0" u="none" strike="noStrike" kern="1200" cap="none" spc="0" normalizeH="0" baseline="0" noProof="0" dirty="0">
                <a:ln>
                  <a:noFill/>
                </a:ln>
                <a:solidFill>
                  <a:srgbClr val="C00000"/>
                </a:solidFill>
                <a:effectLst/>
                <a:uLnTx/>
                <a:uFillTx/>
                <a:latin typeface="Gill Sans MT"/>
                <a:ea typeface="+mn-ea"/>
                <a:cs typeface="+mn-cs"/>
              </a:rPr>
              <a:t> </a:t>
            </a:r>
            <a:r>
              <a:rPr kumimoji="0" lang="en-US" sz="2800" b="1" i="0" u="none" strike="noStrike" kern="1200" cap="none" spc="0" normalizeH="0" baseline="0" noProof="0" dirty="0">
                <a:ln>
                  <a:noFill/>
                </a:ln>
                <a:solidFill>
                  <a:prstClr val="black"/>
                </a:solidFill>
                <a:effectLst/>
                <a:uLnTx/>
                <a:uFillTx/>
                <a:latin typeface="Gill Sans MT"/>
                <a:ea typeface="+mn-ea"/>
                <a:cs typeface="+mn-cs"/>
              </a:rPr>
              <a:t>uses</a:t>
            </a:r>
            <a:r>
              <a:rPr kumimoji="0" lang="en-US" sz="2800" b="1" i="0" u="none" strike="noStrike" kern="1200" cap="none" spc="0" normalizeH="0" baseline="0" noProof="0" dirty="0">
                <a:ln>
                  <a:noFill/>
                </a:ln>
                <a:solidFill>
                  <a:srgbClr val="C00000"/>
                </a:solidFill>
                <a:effectLst/>
                <a:uLnTx/>
                <a:uFillTx/>
                <a:latin typeface="Gill Sans MT"/>
                <a:ea typeface="+mn-ea"/>
                <a:cs typeface="+mn-cs"/>
              </a:rPr>
              <a:t>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compression</a:t>
            </a:r>
            <a:r>
              <a:rPr kumimoji="0" lang="en-US" sz="2800" b="1" i="0" u="none" strike="noStrike" kern="1200" cap="none" spc="0" normalizeH="0" baseline="0" noProof="0" dirty="0">
                <a:ln>
                  <a:noFill/>
                </a:ln>
                <a:solidFill>
                  <a:srgbClr val="C00000"/>
                </a:solidFill>
                <a:effectLst/>
                <a:uLnTx/>
                <a:uFillTx/>
                <a:latin typeface="Gill Sans MT"/>
                <a:ea typeface="+mn-ea"/>
                <a:cs typeface="+mn-cs"/>
              </a:rPr>
              <a:t> </a:t>
            </a:r>
            <a:r>
              <a:rPr kumimoji="0" lang="en-US" sz="2800" b="1" i="0" u="none" strike="noStrike" kern="1200" cap="none" spc="0" normalizeH="0" baseline="0" noProof="0" dirty="0">
                <a:ln>
                  <a:noFill/>
                </a:ln>
                <a:solidFill>
                  <a:prstClr val="black"/>
                </a:solidFill>
                <a:effectLst/>
                <a:uLnTx/>
                <a:uFillTx/>
                <a:latin typeface="Gill Sans MT"/>
                <a:ea typeface="+mn-ea"/>
                <a:cs typeface="+mn-cs"/>
              </a:rPr>
              <a:t>to</a:t>
            </a:r>
            <a:br>
              <a:rPr kumimoji="0" lang="en-US" sz="2800" b="1" i="0" u="none" strike="noStrike" kern="1200" cap="none" spc="0" normalizeH="0" baseline="0" noProof="0" dirty="0">
                <a:ln>
                  <a:noFill/>
                </a:ln>
                <a:solidFill>
                  <a:prstClr val="black"/>
                </a:solidFill>
                <a:effectLst/>
                <a:uLnTx/>
                <a:uFillTx/>
                <a:latin typeface="Gill Sans MT"/>
                <a:ea typeface="+mn-ea"/>
                <a:cs typeface="+mn-cs"/>
              </a:rPr>
            </a:br>
            <a:r>
              <a:rPr kumimoji="0" lang="en-US" sz="2800" b="1" i="0" u="none" strike="noStrike" kern="1200" cap="none" spc="0" normalizeH="0" baseline="0" noProof="0" dirty="0">
                <a:ln>
                  <a:noFill/>
                </a:ln>
                <a:solidFill>
                  <a:prstClr val="black"/>
                </a:solidFill>
                <a:effectLst/>
                <a:uLnTx/>
                <a:uFillTx/>
                <a:latin typeface="Gill Sans MT"/>
                <a:ea typeface="+mn-ea"/>
                <a:cs typeface="+mn-cs"/>
              </a:rPr>
              <a:t> reduce each tab’s </a:t>
            </a:r>
            <a:r>
              <a:rPr kumimoji="0" lang="en-US" sz="2800" b="1" i="0" u="none" strike="noStrike" kern="1200" cap="none" spc="0" normalizeH="0" baseline="0" noProof="0" dirty="0">
                <a:ln>
                  <a:noFill/>
                </a:ln>
                <a:solidFill>
                  <a:srgbClr val="C00000"/>
                </a:solidFill>
                <a:effectLst/>
                <a:uLnTx/>
                <a:uFillTx/>
                <a:latin typeface="Gill Sans MT"/>
                <a:ea typeface="+mn-ea"/>
                <a:cs typeface="+mn-cs"/>
              </a:rPr>
              <a:t>memory footprint</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600" b="1" i="0" u="none" strike="noStrike" kern="1200" cap="none" spc="0" normalizeH="0" baseline="0" noProof="0" dirty="0">
              <a:ln>
                <a:noFill/>
              </a:ln>
              <a:solidFill>
                <a:srgbClr val="C00000"/>
              </a:solidFill>
              <a:effectLst/>
              <a:uLnTx/>
              <a:uFillTx/>
              <a:latin typeface="Gill Sans MT"/>
              <a:ea typeface="+mn-ea"/>
              <a:cs typeface="+mn-cs"/>
            </a:endParaRPr>
          </a:p>
        </p:txBody>
      </p:sp>
      <p:sp>
        <p:nvSpPr>
          <p:cNvPr id="9" name="Rounded Rectangle 8"/>
          <p:cNvSpPr/>
          <p:nvPr/>
        </p:nvSpPr>
        <p:spPr>
          <a:xfrm>
            <a:off x="5867400" y="5592621"/>
            <a:ext cx="1325880" cy="594670"/>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Gill Sans MT"/>
                <a:ea typeface="+mn-ea"/>
                <a:cs typeface="+mn-cs"/>
              </a:rPr>
              <a:t>ZRAM</a:t>
            </a:r>
            <a:endParaRPr kumimoji="0" lang="en-US" sz="1200" b="1" i="0" u="none" strike="noStrike" kern="1200" cap="none" spc="0" normalizeH="0" baseline="0" noProof="0" dirty="0">
              <a:ln>
                <a:noFill/>
              </a:ln>
              <a:solidFill>
                <a:srgbClr val="000000"/>
              </a:solidFill>
              <a:effectLst/>
              <a:uLnTx/>
              <a:uFillTx/>
              <a:latin typeface="Gill Sans MT"/>
              <a:ea typeface="+mn-ea"/>
              <a:cs typeface="+mn-cs"/>
            </a:endParaRPr>
          </a:p>
        </p:txBody>
      </p:sp>
      <p:grpSp>
        <p:nvGrpSpPr>
          <p:cNvPr id="30" name="Group 29"/>
          <p:cNvGrpSpPr/>
          <p:nvPr/>
        </p:nvGrpSpPr>
        <p:grpSpPr>
          <a:xfrm>
            <a:off x="3276600" y="4191000"/>
            <a:ext cx="2355733" cy="1437451"/>
            <a:chOff x="3175735" y="3581400"/>
            <a:chExt cx="1778407" cy="1197014"/>
          </a:xfrm>
        </p:grpSpPr>
        <p:grpSp>
          <p:nvGrpSpPr>
            <p:cNvPr id="31" name="Group 30"/>
            <p:cNvGrpSpPr/>
            <p:nvPr/>
          </p:nvGrpSpPr>
          <p:grpSpPr>
            <a:xfrm>
              <a:off x="3733800" y="3581400"/>
              <a:ext cx="713316" cy="914400"/>
              <a:chOff x="2722033" y="4454815"/>
              <a:chExt cx="963083" cy="1108810"/>
            </a:xfrm>
          </p:grpSpPr>
          <p:sp>
            <p:nvSpPr>
              <p:cNvPr id="33" name="Rounded Rectangle 32"/>
              <p:cNvSpPr/>
              <p:nvPr/>
            </p:nvSpPr>
            <p:spPr>
              <a:xfrm>
                <a:off x="2722033" y="4454815"/>
                <a:ext cx="963083" cy="1071224"/>
              </a:xfrm>
              <a:prstGeom prst="roundRect">
                <a:avLst/>
              </a:prstGeom>
              <a:solidFill>
                <a:schemeClr val="lt1">
                  <a:alpha val="0"/>
                </a:schemeClr>
              </a:solidFill>
              <a:ln w="38100" cmpd="sng">
                <a:solidFill>
                  <a:srgbClr val="000000"/>
                </a:solidFill>
                <a:prstDash val="dash"/>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Gill Sans MT"/>
                  <a:ea typeface="+mn-ea"/>
                  <a:cs typeface="+mn-cs"/>
                </a:endParaRPr>
              </a:p>
            </p:txBody>
          </p:sp>
          <p:pic>
            <p:nvPicPr>
              <p:cNvPr id="34" name="Picture 33"/>
              <p:cNvPicPr>
                <a:picLocks noChangeAspect="1"/>
              </p:cNvPicPr>
              <p:nvPr/>
            </p:nvPicPr>
            <p:blipFill>
              <a:blip r:embed="rId4"/>
              <a:stretch>
                <a:fillRect/>
              </a:stretch>
            </p:blipFill>
            <p:spPr>
              <a:xfrm>
                <a:off x="2722033" y="4849476"/>
                <a:ext cx="938389" cy="714149"/>
              </a:xfrm>
              <a:prstGeom prst="rect">
                <a:avLst/>
              </a:prstGeom>
            </p:spPr>
          </p:pic>
          <p:pic>
            <p:nvPicPr>
              <p:cNvPr id="35" name="Picture 34"/>
              <p:cNvPicPr>
                <a:picLocks noChangeAspect="1"/>
              </p:cNvPicPr>
              <p:nvPr/>
            </p:nvPicPr>
            <p:blipFill>
              <a:blip r:embed="rId5"/>
              <a:stretch>
                <a:fillRect/>
              </a:stretch>
            </p:blipFill>
            <p:spPr>
              <a:xfrm>
                <a:off x="2870200" y="4567575"/>
                <a:ext cx="567972" cy="432248"/>
              </a:xfrm>
              <a:prstGeom prst="rect">
                <a:avLst/>
              </a:prstGeom>
            </p:spPr>
          </p:pic>
        </p:grpSp>
        <p:sp>
          <p:nvSpPr>
            <p:cNvPr id="32" name="TextBox 31"/>
            <p:cNvSpPr txBox="1"/>
            <p:nvPr/>
          </p:nvSpPr>
          <p:spPr>
            <a:xfrm>
              <a:off x="3175735" y="4419600"/>
              <a:ext cx="1778407" cy="358814"/>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MT"/>
                  <a:ea typeface="+mn-ea"/>
                  <a:cs typeface="+mn-cs"/>
                </a:rPr>
                <a:t>Compressed Tab</a:t>
              </a:r>
            </a:p>
          </p:txBody>
        </p:sp>
      </p:grpSp>
    </p:spTree>
    <p:extLst>
      <p:ext uri="{BB962C8B-B14F-4D97-AF65-F5344CB8AC3E}">
        <p14:creationId xmlns:p14="http://schemas.microsoft.com/office/powerpoint/2010/main" val="8727844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animEffect transition="in" filter="fade">
                                      <p:cBhvr>
                                        <p:cTn id="11" dur="500"/>
                                        <p:tgtEl>
                                          <p:spTgt spid="3">
                                            <p:txEl>
                                              <p:pRg st="1" end="1"/>
                                            </p:txEl>
                                          </p:spTgt>
                                        </p:tgtEl>
                                      </p:cBhvr>
                                    </p:animEffect>
                                  </p:childTnLst>
                                </p:cTn>
                              </p:par>
                              <p:par>
                                <p:cTn id="12" presetID="10" presetClass="entr" presetSubtype="0" fill="hold" nodeType="withEffect">
                                  <p:stCondLst>
                                    <p:cond delay="0"/>
                                  </p:stCondLst>
                                  <p:childTnLst>
                                    <p:set>
                                      <p:cBhvr>
                                        <p:cTn id="13" dur="1" fill="hold">
                                          <p:stCondLst>
                                            <p:cond delay="0"/>
                                          </p:stCondLst>
                                        </p:cTn>
                                        <p:tgtEl>
                                          <p:spTgt spid="3">
                                            <p:txEl>
                                              <p:pRg st="2" end="2"/>
                                            </p:txEl>
                                          </p:spTgt>
                                        </p:tgtEl>
                                        <p:attrNameLst>
                                          <p:attrName>style.visibility</p:attrName>
                                        </p:attrNameLst>
                                      </p:cBhvr>
                                      <p:to>
                                        <p:strVal val="visible"/>
                                      </p:to>
                                    </p:set>
                                    <p:animEffect transition="in" filter="fade">
                                      <p:cBhvr>
                                        <p:cTn id="14" dur="500"/>
                                        <p:tgtEl>
                                          <p:spTgt spid="3">
                                            <p:txEl>
                                              <p:pRg st="2" end="2"/>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500"/>
                                        <p:tgtEl>
                                          <p:spTgt spid="25"/>
                                        </p:tgtEl>
                                      </p:cBhvr>
                                    </p:animEffect>
                                  </p:childTnLst>
                                </p:cTn>
                              </p:par>
                            </p:childTnLst>
                          </p:cTn>
                        </p:par>
                        <p:par>
                          <p:cTn id="20" fill="hold">
                            <p:stCondLst>
                              <p:cond delay="500"/>
                            </p:stCondLst>
                            <p:childTnLst>
                              <p:par>
                                <p:cTn id="21" presetID="10" presetClass="entr" presetSubtype="0" fill="hold" grpId="0" nodeType="after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fade">
                                      <p:cBhvr>
                                        <p:cTn id="23" dur="500"/>
                                        <p:tgtEl>
                                          <p:spTgt spid="8"/>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20"/>
                                        </p:tgtEl>
                                        <p:attrNameLst>
                                          <p:attrName>style.visibility</p:attrName>
                                        </p:attrNameLst>
                                      </p:cBhvr>
                                      <p:to>
                                        <p:strVal val="visible"/>
                                      </p:to>
                                    </p:set>
                                    <p:animEffect transition="in" filter="fade">
                                      <p:cBhvr>
                                        <p:cTn id="26" dur="500"/>
                                        <p:tgtEl>
                                          <p:spTgt spid="20"/>
                                        </p:tgtEl>
                                      </p:cBhvr>
                                    </p:animEffect>
                                  </p:childTnLst>
                                </p:cTn>
                              </p:par>
                              <p:par>
                                <p:cTn id="27" presetID="10" presetClass="entr" presetSubtype="0" fill="hold" nodeType="withEffect">
                                  <p:stCondLst>
                                    <p:cond delay="0"/>
                                  </p:stCondLst>
                                  <p:childTnLst>
                                    <p:set>
                                      <p:cBhvr>
                                        <p:cTn id="28" dur="1" fill="hold">
                                          <p:stCondLst>
                                            <p:cond delay="0"/>
                                          </p:stCondLst>
                                        </p:cTn>
                                        <p:tgtEl>
                                          <p:spTgt spid="17"/>
                                        </p:tgtEl>
                                        <p:attrNameLst>
                                          <p:attrName>style.visibility</p:attrName>
                                        </p:attrNameLst>
                                      </p:cBhvr>
                                      <p:to>
                                        <p:strVal val="visible"/>
                                      </p:to>
                                    </p:set>
                                    <p:animEffect transition="in" filter="fade">
                                      <p:cBhvr>
                                        <p:cTn id="29" dur="500"/>
                                        <p:tgtEl>
                                          <p:spTgt spid="17"/>
                                        </p:tgtEl>
                                      </p:cBhvr>
                                    </p:animEffect>
                                  </p:childTnLst>
                                </p:cTn>
                              </p:par>
                              <p:par>
                                <p:cTn id="30" presetID="10" presetClass="entr" presetSubtype="0" fill="hold" nodeType="with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fade">
                                      <p:cBhvr>
                                        <p:cTn id="32" dur="500"/>
                                        <p:tgtEl>
                                          <p:spTgt spid="26"/>
                                        </p:tgtEl>
                                      </p:cBhvr>
                                    </p:animEffect>
                                  </p:childTnLst>
                                </p:cTn>
                              </p:par>
                              <p:par>
                                <p:cTn id="33" presetID="10" presetClass="entr" presetSubtype="0" fill="hold" nodeType="withEffect">
                                  <p:stCondLst>
                                    <p:cond delay="0"/>
                                  </p:stCondLst>
                                  <p:childTnLst>
                                    <p:set>
                                      <p:cBhvr>
                                        <p:cTn id="34" dur="1" fill="hold">
                                          <p:stCondLst>
                                            <p:cond delay="0"/>
                                          </p:stCondLst>
                                        </p:cTn>
                                        <p:tgtEl>
                                          <p:spTgt spid="27"/>
                                        </p:tgtEl>
                                        <p:attrNameLst>
                                          <p:attrName>style.visibility</p:attrName>
                                        </p:attrNameLst>
                                      </p:cBhvr>
                                      <p:to>
                                        <p:strVal val="visible"/>
                                      </p:to>
                                    </p:set>
                                    <p:animEffect transition="in" filter="fade">
                                      <p:cBhvr>
                                        <p:cTn id="35" dur="500"/>
                                        <p:tgtEl>
                                          <p:spTgt spid="27"/>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9"/>
                                        </p:tgtEl>
                                        <p:attrNameLst>
                                          <p:attrName>style.visibility</p:attrName>
                                        </p:attrNameLst>
                                      </p:cBhvr>
                                      <p:to>
                                        <p:strVal val="visible"/>
                                      </p:to>
                                    </p:set>
                                    <p:animEffect transition="in" filter="fade">
                                      <p:cBhvr>
                                        <p:cTn id="40" dur="500"/>
                                        <p:tgtEl>
                                          <p:spTgt spid="9"/>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xit" presetSubtype="0" fill="hold" grpId="1" nodeType="clickEffect">
                                  <p:stCondLst>
                                    <p:cond delay="0"/>
                                  </p:stCondLst>
                                  <p:childTnLst>
                                    <p:animEffect transition="out" filter="fade">
                                      <p:cBhvr>
                                        <p:cTn id="44" dur="500"/>
                                        <p:tgtEl>
                                          <p:spTgt spid="20"/>
                                        </p:tgtEl>
                                      </p:cBhvr>
                                    </p:animEffect>
                                    <p:set>
                                      <p:cBhvr>
                                        <p:cTn id="45" dur="1" fill="hold">
                                          <p:stCondLst>
                                            <p:cond delay="499"/>
                                          </p:stCondLst>
                                        </p:cTn>
                                        <p:tgtEl>
                                          <p:spTgt spid="20"/>
                                        </p:tgtEl>
                                        <p:attrNameLst>
                                          <p:attrName>style.visibility</p:attrName>
                                        </p:attrNameLst>
                                      </p:cBhvr>
                                      <p:to>
                                        <p:strVal val="hidden"/>
                                      </p:to>
                                    </p:set>
                                  </p:childTnLst>
                                </p:cTn>
                              </p:par>
                              <p:par>
                                <p:cTn id="46" presetID="10" presetClass="exit" presetSubtype="0" fill="hold" nodeType="withEffect">
                                  <p:stCondLst>
                                    <p:cond delay="0"/>
                                  </p:stCondLst>
                                  <p:childTnLst>
                                    <p:animEffect transition="out" filter="fade">
                                      <p:cBhvr>
                                        <p:cTn id="47" dur="500"/>
                                        <p:tgtEl>
                                          <p:spTgt spid="17"/>
                                        </p:tgtEl>
                                      </p:cBhvr>
                                    </p:animEffect>
                                    <p:set>
                                      <p:cBhvr>
                                        <p:cTn id="48" dur="1" fill="hold">
                                          <p:stCondLst>
                                            <p:cond delay="499"/>
                                          </p:stCondLst>
                                        </p:cTn>
                                        <p:tgtEl>
                                          <p:spTgt spid="17"/>
                                        </p:tgtEl>
                                        <p:attrNameLst>
                                          <p:attrName>style.visibility</p:attrName>
                                        </p:attrNameLst>
                                      </p:cBhvr>
                                      <p:to>
                                        <p:strVal val="hidden"/>
                                      </p:to>
                                    </p:set>
                                  </p:childTnLst>
                                </p:cTn>
                              </p:par>
                              <p:par>
                                <p:cTn id="49" presetID="10" presetClass="exit" presetSubtype="0" fill="hold" nodeType="withEffect">
                                  <p:stCondLst>
                                    <p:cond delay="0"/>
                                  </p:stCondLst>
                                  <p:childTnLst>
                                    <p:animEffect transition="out" filter="fade">
                                      <p:cBhvr>
                                        <p:cTn id="50" dur="500"/>
                                        <p:tgtEl>
                                          <p:spTgt spid="26"/>
                                        </p:tgtEl>
                                      </p:cBhvr>
                                    </p:animEffect>
                                    <p:set>
                                      <p:cBhvr>
                                        <p:cTn id="51" dur="1" fill="hold">
                                          <p:stCondLst>
                                            <p:cond delay="499"/>
                                          </p:stCondLst>
                                        </p:cTn>
                                        <p:tgtEl>
                                          <p:spTgt spid="26"/>
                                        </p:tgtEl>
                                        <p:attrNameLst>
                                          <p:attrName>style.visibility</p:attrName>
                                        </p:attrNameLst>
                                      </p:cBhvr>
                                      <p:to>
                                        <p:strVal val="hidden"/>
                                      </p:to>
                                    </p:set>
                                  </p:childTnLst>
                                </p:cTn>
                              </p:par>
                            </p:childTnLst>
                          </p:cTn>
                        </p:par>
                        <p:par>
                          <p:cTn id="52" fill="hold">
                            <p:stCondLst>
                              <p:cond delay="500"/>
                            </p:stCondLst>
                            <p:childTnLst>
                              <p:par>
                                <p:cTn id="53" presetID="10" presetClass="entr" presetSubtype="0" fill="hold" nodeType="afterEffect">
                                  <p:stCondLst>
                                    <p:cond delay="0"/>
                                  </p:stCondLst>
                                  <p:childTnLst>
                                    <p:set>
                                      <p:cBhvr>
                                        <p:cTn id="54" dur="1" fill="hold">
                                          <p:stCondLst>
                                            <p:cond delay="0"/>
                                          </p:stCondLst>
                                        </p:cTn>
                                        <p:tgtEl>
                                          <p:spTgt spid="30"/>
                                        </p:tgtEl>
                                        <p:attrNameLst>
                                          <p:attrName>style.visibility</p:attrName>
                                        </p:attrNameLst>
                                      </p:cBhvr>
                                      <p:to>
                                        <p:strVal val="visible"/>
                                      </p:to>
                                    </p:set>
                                    <p:animEffect transition="in" filter="fade">
                                      <p:cBhvr>
                                        <p:cTn id="55" dur="500"/>
                                        <p:tgtEl>
                                          <p:spTgt spid="30"/>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fade">
                                      <p:cBhvr>
                                        <p:cTn id="58" dur="500"/>
                                        <p:tgtEl>
                                          <p:spTgt spid="23"/>
                                        </p:tgtEl>
                                      </p:cBhvr>
                                    </p:animEffect>
                                  </p:childTnLst>
                                </p:cTn>
                              </p:par>
                              <p:par>
                                <p:cTn id="59" presetID="10" presetClass="entr" presetSubtype="0" fill="hold" nodeType="withEffect">
                                  <p:stCondLst>
                                    <p:cond delay="0"/>
                                  </p:stCondLst>
                                  <p:childTnLst>
                                    <p:set>
                                      <p:cBhvr>
                                        <p:cTn id="60" dur="1" fill="hold">
                                          <p:stCondLst>
                                            <p:cond delay="0"/>
                                          </p:stCondLst>
                                        </p:cTn>
                                        <p:tgtEl>
                                          <p:spTgt spid="22"/>
                                        </p:tgtEl>
                                        <p:attrNameLst>
                                          <p:attrName>style.visibility</p:attrName>
                                        </p:attrNameLst>
                                      </p:cBhvr>
                                      <p:to>
                                        <p:strVal val="visible"/>
                                      </p:to>
                                    </p:set>
                                    <p:animEffect transition="in" filter="fade">
                                      <p:cBhvr>
                                        <p:cTn id="61"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20" grpId="0"/>
      <p:bldP spid="20" grpId="1"/>
      <p:bldP spid="23" grpId="0"/>
      <p:bldP spid="25" grpId="0"/>
      <p:bldP spid="9" grpId="0" animBg="1"/>
    </p:bldLst>
  </p:timing>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Data Movement Study</a:t>
            </a:r>
          </a:p>
        </p:txBody>
      </p:sp>
      <p:sp>
        <p:nvSpPr>
          <p:cNvPr id="3" name="Content Placeholder 2"/>
          <p:cNvSpPr>
            <a:spLocks noGrp="1"/>
          </p:cNvSpPr>
          <p:nvPr>
            <p:ph idx="1"/>
          </p:nvPr>
        </p:nvSpPr>
        <p:spPr>
          <a:xfrm>
            <a:off x="152400" y="1066800"/>
            <a:ext cx="8991600" cy="5867400"/>
          </a:xfrm>
        </p:spPr>
        <p:txBody>
          <a:bodyPr>
            <a:normAutofit/>
          </a:bodyPr>
          <a:lstStyle/>
          <a:p>
            <a:pPr lvl="0"/>
            <a:r>
              <a:rPr lang="en-US" sz="2800" dirty="0">
                <a:solidFill>
                  <a:schemeClr val="tx2"/>
                </a:solidFill>
              </a:rPr>
              <a:t>To study </a:t>
            </a:r>
            <a:r>
              <a:rPr lang="en-US" sz="2800" dirty="0">
                <a:solidFill>
                  <a:srgbClr val="800000"/>
                </a:solidFill>
              </a:rPr>
              <a:t>data movement</a:t>
            </a:r>
            <a:r>
              <a:rPr lang="en-US" sz="2800" dirty="0">
                <a:solidFill>
                  <a:schemeClr val="tx2"/>
                </a:solidFill>
              </a:rPr>
              <a:t> during tab switching, </a:t>
            </a:r>
            <a:br>
              <a:rPr lang="en-US" sz="2800" dirty="0">
                <a:solidFill>
                  <a:schemeClr val="tx2"/>
                </a:solidFill>
              </a:rPr>
            </a:br>
            <a:r>
              <a:rPr lang="en-US" sz="2800" dirty="0">
                <a:solidFill>
                  <a:schemeClr val="tx2"/>
                </a:solidFill>
              </a:rPr>
              <a:t>we emulate a user switching through 50 tabs</a:t>
            </a:r>
          </a:p>
          <a:p>
            <a:pPr lvl="1"/>
            <a:endParaRPr lang="en-US" sz="2200" dirty="0">
              <a:solidFill>
                <a:srgbClr val="595959"/>
              </a:solidFill>
            </a:endParaRPr>
          </a:p>
          <a:p>
            <a:pPr marL="0" indent="0">
              <a:buNone/>
            </a:pPr>
            <a:br>
              <a:rPr lang="en-US" sz="2200" dirty="0">
                <a:solidFill>
                  <a:srgbClr val="0000FF"/>
                </a:solidFill>
              </a:rPr>
            </a:br>
            <a:endParaRPr lang="en-US" sz="2200" dirty="0">
              <a:solidFill>
                <a:srgbClr val="595959"/>
              </a:solidFill>
            </a:endParaRPr>
          </a:p>
          <a:p>
            <a:endParaRPr lang="en-US" sz="28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marL="457200" lvl="1" indent="0">
              <a:buNone/>
            </a:pPr>
            <a:endParaRPr lang="en-US" sz="2400" dirty="0">
              <a:solidFill>
                <a:srgbClr val="595959"/>
              </a:solidFill>
            </a:endParaRPr>
          </a:p>
          <a:p>
            <a:pPr lvl="1"/>
            <a:endParaRPr lang="en" sz="2400" dirty="0">
              <a:solidFill>
                <a:srgbClr val="595959"/>
              </a:solidFill>
            </a:endParaRPr>
          </a:p>
          <a:p>
            <a:pPr marL="0" indent="0">
              <a:buNone/>
            </a:pPr>
            <a:endParaRPr lang="en-US" sz="2800" dirty="0">
              <a:solidFill>
                <a:schemeClr val="tx2"/>
              </a:solidFill>
            </a:endParaRPr>
          </a:p>
          <a:p>
            <a:pPr lvl="1"/>
            <a:endParaRPr lang="en-US" sz="2400" dirty="0"/>
          </a:p>
          <a:p>
            <a:pPr lvl="1"/>
            <a:endParaRPr lang="en-US" sz="2400" dirty="0"/>
          </a:p>
          <a:p>
            <a:pPr lvl="1"/>
            <a:endParaRPr lang="en-US" sz="24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29</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8" name="Rectangle 7"/>
          <p:cNvSpPr/>
          <p:nvPr/>
        </p:nvSpPr>
        <p:spPr>
          <a:xfrm>
            <a:off x="0" y="3415606"/>
            <a:ext cx="9144000" cy="954107"/>
          </a:xfrm>
          <a:prstGeom prst="rect">
            <a:avLst/>
          </a:prstGeom>
          <a:solidFill>
            <a:srgbClr val="E4E4E4"/>
          </a:solidFill>
        </p:spPr>
        <p:txBody>
          <a:bodyPr wrap="square">
            <a:spAutoFit/>
          </a:bodyPr>
          <a:lstStyle/>
          <a:p>
            <a:pPr marL="515938"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1F497D"/>
                </a:solidFill>
                <a:effectLst/>
                <a:uLnTx/>
                <a:uFillTx/>
                <a:latin typeface="Gill Sans MT"/>
                <a:ea typeface="+mn-ea"/>
                <a:cs typeface="+mn-cs"/>
              </a:rPr>
              <a:t>Compression</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and </a:t>
            </a:r>
            <a:r>
              <a:rPr kumimoji="0" lang="en-US" sz="2800" b="1" i="0" u="none" strike="noStrike" kern="1200" cap="none" spc="0" normalizeH="0" baseline="0" noProof="0" dirty="0">
                <a:ln>
                  <a:noFill/>
                </a:ln>
                <a:solidFill>
                  <a:srgbClr val="1F497D"/>
                </a:solidFill>
                <a:effectLst/>
                <a:uLnTx/>
                <a:uFillTx/>
                <a:latin typeface="Gill Sans MT"/>
                <a:ea typeface="+mn-ea"/>
                <a:cs typeface="+mn-cs"/>
              </a:rPr>
              <a:t>decompression</a:t>
            </a:r>
            <a:br>
              <a:rPr kumimoji="0" lang="en-US" sz="2800" b="1" i="0" u="none" strike="noStrike" kern="1200" cap="none" spc="0" normalizeH="0" baseline="0" noProof="0" dirty="0">
                <a:ln>
                  <a:noFill/>
                </a:ln>
                <a:solidFill>
                  <a:srgbClr val="1F497D"/>
                </a:solidFill>
                <a:effectLst/>
                <a:uLnTx/>
                <a:uFillTx/>
                <a:latin typeface="Gill Sans MT"/>
                <a:ea typeface="+mn-ea"/>
                <a:cs typeface="+mn-cs"/>
              </a:rPr>
            </a:br>
            <a:r>
              <a:rPr kumimoji="0" lang="en-US" sz="2800" b="1" i="0" u="none" strike="noStrike" kern="1200" cap="none" spc="0" normalizeH="0" baseline="0" noProof="0" dirty="0">
                <a:ln>
                  <a:noFill/>
                </a:ln>
                <a:solidFill>
                  <a:prstClr val="black"/>
                </a:solidFill>
                <a:effectLst/>
                <a:uLnTx/>
                <a:uFillTx/>
                <a:latin typeface="Gill Sans MT"/>
                <a:ea typeface="+mn-ea"/>
                <a:cs typeface="+mn-cs"/>
              </a:rPr>
              <a:t>contribute to</a:t>
            </a:r>
            <a:r>
              <a:rPr kumimoji="0" lang="en-US" sz="2800" b="1" i="0" u="none" strike="noStrike" kern="1200" cap="none" spc="0" normalizeH="0" baseline="0" noProof="0" dirty="0">
                <a:ln>
                  <a:noFill/>
                </a:ln>
                <a:solidFill>
                  <a:srgbClr val="C00000"/>
                </a:solidFill>
                <a:effectLst/>
                <a:uLnTx/>
                <a:uFillTx/>
                <a:latin typeface="Gill Sans MT"/>
                <a:ea typeface="+mn-ea"/>
                <a:cs typeface="+mn-cs"/>
              </a:rPr>
              <a:t>18.1%</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of the total system energy</a:t>
            </a:r>
          </a:p>
        </p:txBody>
      </p:sp>
      <p:sp>
        <p:nvSpPr>
          <p:cNvPr id="10" name="Rectangle 9"/>
          <p:cNvSpPr/>
          <p:nvPr/>
        </p:nvSpPr>
        <p:spPr>
          <a:xfrm>
            <a:off x="0" y="4522113"/>
            <a:ext cx="9144000" cy="954107"/>
          </a:xfrm>
          <a:prstGeom prst="rect">
            <a:avLst/>
          </a:prstGeom>
          <a:solidFill>
            <a:srgbClr val="E4E4E4"/>
          </a:solidFill>
        </p:spPr>
        <p:txBody>
          <a:bodyPr wrap="square">
            <a:spAutoFit/>
          </a:bodyPr>
          <a:lstStyle/>
          <a:p>
            <a:pPr marL="515938"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Gill Sans MT"/>
                <a:ea typeface="+mn-ea"/>
                <a:cs typeface="+mn-cs"/>
              </a:rPr>
              <a:t>19.6 GB </a:t>
            </a:r>
            <a:r>
              <a:rPr kumimoji="0" lang="en-US" sz="2800" b="1" i="0" u="none" strike="noStrike" kern="1200" cap="none" spc="0" normalizeH="0" baseline="0" noProof="0" dirty="0">
                <a:ln>
                  <a:noFill/>
                </a:ln>
                <a:solidFill>
                  <a:prstClr val="black"/>
                </a:solidFill>
                <a:effectLst/>
                <a:uLnTx/>
                <a:uFillTx/>
                <a:latin typeface="Gill Sans MT"/>
                <a:ea typeface="+mn-ea"/>
                <a:cs typeface="+mn-cs"/>
              </a:rPr>
              <a:t>of data moves between</a:t>
            </a:r>
            <a:br>
              <a:rPr kumimoji="0" lang="en-US" sz="2800" b="1" i="0" u="none" strike="noStrike" kern="1200" cap="none" spc="0" normalizeH="0" baseline="0" noProof="0" dirty="0">
                <a:ln>
                  <a:noFill/>
                </a:ln>
                <a:solidFill>
                  <a:prstClr val="black"/>
                </a:solidFill>
                <a:effectLst/>
                <a:uLnTx/>
                <a:uFillTx/>
                <a:latin typeface="Gill Sans MT"/>
                <a:ea typeface="+mn-ea"/>
                <a:cs typeface="+mn-cs"/>
              </a:rPr>
            </a:br>
            <a:r>
              <a:rPr kumimoji="0" lang="en-US" sz="2800" b="1" i="0" u="none" strike="noStrike" kern="1200" cap="none" spc="0" normalizeH="0" baseline="0" noProof="0" dirty="0">
                <a:ln>
                  <a:noFill/>
                </a:ln>
                <a:solidFill>
                  <a:srgbClr val="1F497D"/>
                </a:solidFill>
                <a:effectLst/>
                <a:uLnTx/>
                <a:uFillTx/>
                <a:latin typeface="Gill Sans MT"/>
                <a:ea typeface="+mn-ea"/>
                <a:cs typeface="+mn-cs"/>
              </a:rPr>
              <a:t>CPU </a:t>
            </a:r>
            <a:r>
              <a:rPr kumimoji="0" lang="en-US" sz="2800" b="1" i="0" u="none" strike="noStrike" kern="1200" cap="none" spc="0" normalizeH="0" baseline="0" noProof="0" dirty="0">
                <a:ln>
                  <a:noFill/>
                </a:ln>
                <a:solidFill>
                  <a:srgbClr val="000000"/>
                </a:solidFill>
                <a:effectLst/>
                <a:uLnTx/>
                <a:uFillTx/>
                <a:latin typeface="Gill Sans MT"/>
                <a:ea typeface="+mn-ea"/>
                <a:cs typeface="+mn-cs"/>
              </a:rPr>
              <a:t>and</a:t>
            </a:r>
            <a:r>
              <a:rPr kumimoji="0" lang="en-US" sz="2800" b="1" i="0" u="none" strike="noStrike" kern="1200" cap="none" spc="0" normalizeH="0" baseline="0" noProof="0" dirty="0">
                <a:ln>
                  <a:noFill/>
                </a:ln>
                <a:solidFill>
                  <a:srgbClr val="1F497D"/>
                </a:solidFill>
                <a:effectLst/>
                <a:uLnTx/>
                <a:uFillTx/>
                <a:latin typeface="Gill Sans MT"/>
                <a:ea typeface="+mn-ea"/>
                <a:cs typeface="+mn-cs"/>
              </a:rPr>
              <a:t> ZRAM</a:t>
            </a:r>
            <a:endParaRPr kumimoji="0" lang="en-US" sz="2800" b="1" i="0" u="none" strike="noStrike" kern="1200" cap="none" spc="0" normalizeH="0" baseline="0" noProof="0" dirty="0">
              <a:ln>
                <a:noFill/>
              </a:ln>
              <a:solidFill>
                <a:prstClr val="black"/>
              </a:solidFill>
              <a:effectLst/>
              <a:uLnTx/>
              <a:uFillTx/>
              <a:latin typeface="Gill Sans MT"/>
              <a:ea typeface="+mn-ea"/>
              <a:cs typeface="+mn-cs"/>
            </a:endParaRPr>
          </a:p>
        </p:txBody>
      </p:sp>
      <p:sp>
        <p:nvSpPr>
          <p:cNvPr id="9" name="TextBox 8"/>
          <p:cNvSpPr txBox="1"/>
          <p:nvPr/>
        </p:nvSpPr>
        <p:spPr>
          <a:xfrm>
            <a:off x="152400" y="4652189"/>
            <a:ext cx="474011"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black">
                    <a:lumMod val="65000"/>
                    <a:lumOff val="35000"/>
                  </a:prstClr>
                </a:solidFill>
                <a:effectLst/>
                <a:uLnTx/>
                <a:uFillTx/>
                <a:latin typeface="Arial Black" panose="020B0A04020102020204" pitchFamily="34" charset="0"/>
                <a:ea typeface="+mn-ea"/>
                <a:cs typeface="+mn-cs"/>
              </a:rPr>
              <a:t>2</a:t>
            </a:r>
          </a:p>
        </p:txBody>
      </p:sp>
      <p:sp>
        <p:nvSpPr>
          <p:cNvPr id="7" name="TextBox 6"/>
          <p:cNvSpPr txBox="1"/>
          <p:nvPr/>
        </p:nvSpPr>
        <p:spPr>
          <a:xfrm>
            <a:off x="135589" y="3509189"/>
            <a:ext cx="474011"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black">
                    <a:lumMod val="65000"/>
                    <a:lumOff val="35000"/>
                  </a:prstClr>
                </a:solidFill>
                <a:effectLst/>
                <a:uLnTx/>
                <a:uFillTx/>
                <a:latin typeface="Arial Black" panose="020B0A04020102020204" pitchFamily="34" charset="0"/>
                <a:ea typeface="+mn-ea"/>
                <a:cs typeface="+mn-cs"/>
              </a:rPr>
              <a:t>1</a:t>
            </a:r>
          </a:p>
        </p:txBody>
      </p:sp>
      <p:sp>
        <p:nvSpPr>
          <p:cNvPr id="5" name="Rectangle 4"/>
          <p:cNvSpPr/>
          <p:nvPr/>
        </p:nvSpPr>
        <p:spPr>
          <a:xfrm>
            <a:off x="1752600" y="2667000"/>
            <a:ext cx="5483793"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Gill Sans MT"/>
                <a:ea typeface="+mn-ea"/>
                <a:cs typeface="+mn-cs"/>
              </a:rPr>
              <a:t>We make two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key observations</a:t>
            </a:r>
            <a:r>
              <a:rPr kumimoji="0" lang="en-US" sz="2800" b="1" i="0" u="none" strike="noStrike" kern="1200" cap="none" spc="0" normalizeH="0" baseline="0" noProof="0" dirty="0">
                <a:ln>
                  <a:noFill/>
                </a:ln>
                <a:solidFill>
                  <a:prstClr val="black"/>
                </a:solidFill>
                <a:effectLst/>
                <a:uLnTx/>
                <a:uFillTx/>
                <a:latin typeface="Gill Sans MT"/>
                <a:ea typeface="+mn-ea"/>
                <a:cs typeface="+mn-cs"/>
              </a:rPr>
              <a:t>:</a:t>
            </a:r>
          </a:p>
        </p:txBody>
      </p:sp>
    </p:spTree>
    <p:extLst>
      <p:ext uri="{BB962C8B-B14F-4D97-AF65-F5344CB8AC3E}">
        <p14:creationId xmlns:p14="http://schemas.microsoft.com/office/powerpoint/2010/main" val="35232631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childTnLst>
                          </p:cTn>
                        </p:par>
                        <p:par>
                          <p:cTn id="13" fill="hold">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500"/>
                                        <p:tgtEl>
                                          <p:spTgt spid="7"/>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fade">
                                      <p:cBhvr>
                                        <p:cTn id="19" dur="500"/>
                                        <p:tgtEl>
                                          <p:spTgt spid="8"/>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fade">
                                      <p:cBhvr>
                                        <p:cTn id="22" dur="500"/>
                                        <p:tgtEl>
                                          <p:spTgt spid="9"/>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fade">
                                      <p:cBhvr>
                                        <p:cTn id="2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animBg="1"/>
      <p:bldP spid="9" grpId="0"/>
      <p:bldP spid="7" grpId="0"/>
      <p:bldP spid="5"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dirty="0">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a:solidFill>
                  <a:srgbClr val="000000"/>
                </a:solidFill>
                <a:latin typeface="Tahoma" charset="0"/>
                <a:ea typeface="ＭＳ Ｐゴシック" charset="0"/>
                <a:cs typeface="ＭＳ Ｐゴシック" charset="0"/>
              </a:rPr>
              <a:t>Major Trends Affecting Main Memory</a:t>
            </a:r>
          </a:p>
          <a:p>
            <a:pPr eaLnBrk="1" hangingPunct="1"/>
            <a:r>
              <a:rPr lang="en-US" dirty="0">
                <a:solidFill>
                  <a:srgbClr val="0432FF"/>
                </a:solidFill>
                <a:latin typeface="Tahoma" charset="0"/>
                <a:ea typeface="ＭＳ Ｐゴシック" charset="0"/>
                <a:cs typeface="ＭＳ Ｐゴシック" charset="0"/>
              </a:rPr>
              <a:t>The Need for Intelligent Memory Controllers</a:t>
            </a:r>
          </a:p>
          <a:p>
            <a:pPr lvl="1" eaLnBrk="1" hangingPunct="1"/>
            <a:r>
              <a:rPr lang="en-US" dirty="0">
                <a:solidFill>
                  <a:srgbClr val="0432FF"/>
                </a:solidFill>
                <a:latin typeface="Tahoma" charset="0"/>
                <a:ea typeface="ＭＳ Ｐゴシック" charset="0"/>
                <a:cs typeface="ＭＳ Ｐゴシック" charset="0"/>
              </a:rPr>
              <a:t>Bottom Up: Push from Circuits and Devices</a:t>
            </a:r>
          </a:p>
          <a:p>
            <a:pPr lvl="1" eaLnBrk="1" hangingPunct="1"/>
            <a:r>
              <a:rPr lang="en-US" dirty="0">
                <a:latin typeface="Tahoma" charset="0"/>
                <a:ea typeface="ＭＳ Ｐゴシック" charset="0"/>
                <a:cs typeface="ＭＳ Ｐゴシック" charset="0"/>
              </a:rPr>
              <a:t>Top Down: Pull from Systems and Applications</a:t>
            </a:r>
            <a:r>
              <a:rPr lang="en-US" dirty="0">
                <a:solidFill>
                  <a:srgbClr val="0432FF"/>
                </a:solidFill>
                <a:latin typeface="Tahoma" charset="0"/>
                <a:ea typeface="ＭＳ Ｐゴシック" charset="0"/>
                <a:cs typeface="ＭＳ Ｐゴシック" charset="0"/>
              </a:rPr>
              <a:t> </a:t>
            </a:r>
          </a:p>
          <a:p>
            <a:pPr eaLnBrk="1" hangingPunct="1"/>
            <a:r>
              <a:rPr lang="en-US" dirty="0">
                <a:latin typeface="Tahoma" charset="0"/>
                <a:ea typeface="ＭＳ Ｐゴシック" charset="0"/>
                <a:cs typeface="ＭＳ Ｐゴシック" charset="0"/>
              </a:rPr>
              <a:t>Processing in Memory: Two Directions</a:t>
            </a:r>
          </a:p>
          <a:p>
            <a:pPr lvl="1" eaLnBrk="1" hangingPunct="1"/>
            <a:r>
              <a:rPr lang="en-US" dirty="0">
                <a:latin typeface="Tahoma" charset="0"/>
                <a:ea typeface="ＭＳ Ｐゴシック" charset="0"/>
                <a:cs typeface="ＭＳ Ｐゴシック" charset="0"/>
              </a:rPr>
              <a:t>Minimally Changing Memory Chips</a:t>
            </a:r>
          </a:p>
          <a:p>
            <a:pPr lvl="1" eaLnBrk="1" hangingPunct="1"/>
            <a:r>
              <a:rPr lang="en-US" dirty="0">
                <a:latin typeface="Tahoma" charset="0"/>
                <a:ea typeface="ＭＳ Ｐゴシック" charset="0"/>
                <a:cs typeface="ＭＳ Ｐゴシック" charset="0"/>
              </a:rPr>
              <a:t>Exploiting 3D-Stacked Memory</a:t>
            </a:r>
          </a:p>
          <a:p>
            <a:pPr eaLnBrk="1" hangingPunct="1"/>
            <a:r>
              <a:rPr lang="en-US" dirty="0">
                <a:latin typeface="Tahoma" charset="0"/>
                <a:ea typeface="ＭＳ Ｐゴシック" charset="0"/>
                <a:cs typeface="ＭＳ Ｐゴシック" charset="0"/>
              </a:rPr>
              <a:t>How to Enable Adoption of Processing in Memory</a:t>
            </a:r>
          </a:p>
          <a:p>
            <a:pPr eaLnBrk="1" hangingPunct="1"/>
            <a:r>
              <a:rPr lang="en-US" dirty="0">
                <a:latin typeface="Tahoma" charset="0"/>
                <a:ea typeface="ＭＳ Ｐゴシック" charset="0"/>
                <a:cs typeface="ＭＳ Ｐゴシック" charset="0"/>
              </a:rPr>
              <a:t>Conclusion</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45</a:t>
            </a:fld>
            <a:endParaRPr lang="en-US" sz="1600">
              <a:solidFill>
                <a:srgbClr val="000000"/>
              </a:solidFill>
              <a:latin typeface="Garamond" charset="0"/>
            </a:endParaRPr>
          </a:p>
        </p:txBody>
      </p:sp>
    </p:spTree>
    <p:extLst>
      <p:ext uri="{BB962C8B-B14F-4D97-AF65-F5344CB8AC3E}">
        <p14:creationId xmlns:p14="http://schemas.microsoft.com/office/powerpoint/2010/main" val="822865674"/>
      </p:ext>
    </p:extLst>
  </p:cSld>
  <p:clrMapOvr>
    <a:masterClrMapping/>
  </p:clrMapOvr>
  <p:transition/>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0"/>
            <a:ext cx="10820400" cy="914400"/>
          </a:xfrm>
        </p:spPr>
        <p:txBody>
          <a:bodyPr/>
          <a:lstStyle/>
          <a:p>
            <a:r>
              <a:rPr lang="en-US" sz="3800" dirty="0"/>
              <a:t>Can We Use PIM to Mitigate the Cost?</a:t>
            </a:r>
          </a:p>
        </p:txBody>
      </p:sp>
      <p:sp>
        <p:nvSpPr>
          <p:cNvPr id="3" name="Content Placeholder 2"/>
          <p:cNvSpPr>
            <a:spLocks noGrp="1"/>
          </p:cNvSpPr>
          <p:nvPr>
            <p:ph idx="1"/>
          </p:nvPr>
        </p:nvSpPr>
        <p:spPr>
          <a:xfrm>
            <a:off x="152400" y="990600"/>
            <a:ext cx="8991600" cy="5943600"/>
          </a:xfrm>
        </p:spPr>
        <p:txBody>
          <a:bodyPr>
            <a:normAutofit/>
          </a:bodyPr>
          <a:lstStyle/>
          <a:p>
            <a:pPr lvl="0"/>
            <a:endParaRPr lang="en-US" sz="2200" dirty="0">
              <a:solidFill>
                <a:srgbClr val="595959"/>
              </a:solidFill>
            </a:endParaRPr>
          </a:p>
          <a:p>
            <a:pPr lvl="1"/>
            <a:endParaRPr lang="en-US" sz="2200" dirty="0">
              <a:solidFill>
                <a:srgbClr val="595959"/>
              </a:solidFill>
            </a:endParaRPr>
          </a:p>
          <a:p>
            <a:pPr marL="457200" lvl="1" indent="0">
              <a:buNone/>
            </a:pPr>
            <a:br>
              <a:rPr lang="en-US" sz="2200" dirty="0">
                <a:solidFill>
                  <a:srgbClr val="595959"/>
                </a:solidFill>
              </a:rPr>
            </a:br>
            <a:endParaRPr lang="en-US" sz="2200" dirty="0">
              <a:solidFill>
                <a:srgbClr val="595959"/>
              </a:solidFill>
            </a:endParaRPr>
          </a:p>
          <a:p>
            <a:pPr lvl="1"/>
            <a:endParaRPr lang="en-US" sz="2200" dirty="0">
              <a:solidFill>
                <a:srgbClr val="595959"/>
              </a:solidFill>
            </a:endParaRPr>
          </a:p>
          <a:p>
            <a:pPr lvl="1"/>
            <a:endParaRPr lang="en-US" sz="2200" dirty="0">
              <a:solidFill>
                <a:srgbClr val="595959"/>
              </a:solidFill>
            </a:endParaRPr>
          </a:p>
          <a:p>
            <a:pPr lvl="1"/>
            <a:endParaRPr lang="en-US" sz="2200" dirty="0">
              <a:solidFill>
                <a:srgbClr val="595959"/>
              </a:solidFill>
            </a:endParaRPr>
          </a:p>
          <a:p>
            <a:pPr lvl="1"/>
            <a:endParaRPr lang="en-US" sz="2200" dirty="0">
              <a:solidFill>
                <a:srgbClr val="595959"/>
              </a:solidFill>
            </a:endParaRPr>
          </a:p>
          <a:p>
            <a:pPr lvl="1"/>
            <a:endParaRPr lang="en-US" sz="2200" dirty="0">
              <a:solidFill>
                <a:srgbClr val="595959"/>
              </a:solidFill>
            </a:endParaRPr>
          </a:p>
          <a:p>
            <a:pPr lvl="1"/>
            <a:endParaRPr lang="en-US" sz="2200" dirty="0">
              <a:solidFill>
                <a:srgbClr val="595959"/>
              </a:solidFill>
            </a:endParaRPr>
          </a:p>
          <a:p>
            <a:pPr marL="457200" lvl="1" indent="0">
              <a:buNone/>
            </a:pPr>
            <a:endParaRPr lang="en-US" sz="2200" dirty="0">
              <a:solidFill>
                <a:srgbClr val="595959"/>
              </a:solidFill>
            </a:endParaRPr>
          </a:p>
          <a:p>
            <a:pPr marL="457200" lvl="1" indent="0">
              <a:buNone/>
            </a:pPr>
            <a:endParaRPr lang="en-US" sz="2200" dirty="0">
              <a:solidFill>
                <a:srgbClr val="595959"/>
              </a:solidFill>
            </a:endParaRPr>
          </a:p>
          <a:p>
            <a:pPr marL="457200" lvl="1" indent="0">
              <a:buNone/>
            </a:pPr>
            <a:br>
              <a:rPr lang="en-US" sz="2200" dirty="0">
                <a:solidFill>
                  <a:schemeClr val="tx2"/>
                </a:solidFill>
              </a:rPr>
            </a:br>
            <a:endParaRPr lang="en-US" sz="2200" dirty="0">
              <a:solidFill>
                <a:schemeClr val="tx2"/>
              </a:solidFill>
            </a:endParaRPr>
          </a:p>
          <a:p>
            <a:pPr lvl="1"/>
            <a:endParaRPr lang="en-US" sz="2200" dirty="0">
              <a:solidFill>
                <a:srgbClr val="595959"/>
              </a:solidFill>
            </a:endParaRPr>
          </a:p>
          <a:p>
            <a:endParaRPr lang="en-US" sz="28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marL="457200" lvl="1" indent="0">
              <a:buNone/>
            </a:pPr>
            <a:endParaRPr lang="en-US" sz="2400" dirty="0">
              <a:solidFill>
                <a:srgbClr val="595959"/>
              </a:solidFill>
            </a:endParaRPr>
          </a:p>
          <a:p>
            <a:pPr lvl="1"/>
            <a:endParaRPr lang="en" sz="2400" dirty="0">
              <a:solidFill>
                <a:srgbClr val="595959"/>
              </a:solidFill>
            </a:endParaRPr>
          </a:p>
          <a:p>
            <a:pPr marL="0" indent="0">
              <a:buNone/>
            </a:pPr>
            <a:endParaRPr lang="en-US" sz="2800" dirty="0">
              <a:solidFill>
                <a:schemeClr val="tx2"/>
              </a:solidFill>
            </a:endParaRPr>
          </a:p>
          <a:p>
            <a:pPr lvl="1"/>
            <a:endParaRPr lang="en-US" sz="2400" dirty="0"/>
          </a:p>
          <a:p>
            <a:pPr lvl="1"/>
            <a:endParaRPr lang="en-US" sz="2400" dirty="0"/>
          </a:p>
          <a:p>
            <a:pPr lvl="1"/>
            <a:endParaRPr lang="en-US" sz="2400" dirty="0"/>
          </a:p>
        </p:txBody>
      </p:sp>
      <p:sp>
        <p:nvSpPr>
          <p:cNvPr id="4" name="Slide Number Placeholder 3"/>
          <p:cNvSpPr>
            <a:spLocks noGrp="1"/>
          </p:cNvSpPr>
          <p:nvPr>
            <p:ph type="sldNum" sz="quarter" idx="12"/>
          </p:nvPr>
        </p:nvSpPr>
        <p:spPr>
          <a:xfrm>
            <a:off x="7543800" y="6492883"/>
            <a:ext cx="1600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30</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cxnSp>
        <p:nvCxnSpPr>
          <p:cNvPr id="8" name="Straight Arrow Connector 7"/>
          <p:cNvCxnSpPr/>
          <p:nvPr/>
        </p:nvCxnSpPr>
        <p:spPr>
          <a:xfrm flipH="1">
            <a:off x="2392450" y="2438400"/>
            <a:ext cx="487796" cy="275713"/>
          </a:xfrm>
          <a:prstGeom prst="straightConnector1">
            <a:avLst/>
          </a:prstGeom>
          <a:noFill/>
          <a:ln w="31750" cap="flat" cmpd="sng" algn="ctr">
            <a:solidFill>
              <a:srgbClr val="70AD47">
                <a:lumMod val="75000"/>
              </a:srgbClr>
            </a:solidFill>
            <a:prstDash val="sysDot"/>
            <a:miter lim="800000"/>
            <a:tailEnd type="stealth" w="lg" len="lg"/>
          </a:ln>
          <a:effectLst/>
        </p:spPr>
      </p:cxnSp>
      <p:sp>
        <p:nvSpPr>
          <p:cNvPr id="14" name="TextBox 13"/>
          <p:cNvSpPr txBox="1"/>
          <p:nvPr/>
        </p:nvSpPr>
        <p:spPr>
          <a:xfrm>
            <a:off x="1330241" y="1295400"/>
            <a:ext cx="498559" cy="307777"/>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black">
                    <a:lumMod val="50000"/>
                    <a:lumOff val="50000"/>
                  </a:prstClr>
                </a:solidFill>
                <a:effectLst/>
                <a:uLnTx/>
                <a:uFillTx/>
                <a:latin typeface="Calibri"/>
                <a:ea typeface="+mn-ea"/>
                <a:cs typeface="+mn-cs"/>
              </a:rPr>
              <a:t>CPU</a:t>
            </a:r>
          </a:p>
        </p:txBody>
      </p:sp>
      <p:sp>
        <p:nvSpPr>
          <p:cNvPr id="15" name="TextBox 14"/>
          <p:cNvSpPr txBox="1"/>
          <p:nvPr/>
        </p:nvSpPr>
        <p:spPr>
          <a:xfrm>
            <a:off x="1905000" y="990600"/>
            <a:ext cx="1487587" cy="369332"/>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1F497D"/>
                </a:solidFill>
                <a:effectLst/>
                <a:uLnTx/>
                <a:uFillTx/>
                <a:latin typeface="Gill Sans MT"/>
                <a:ea typeface="+mn-ea"/>
                <a:cs typeface="Gill Sans MT"/>
              </a:rPr>
              <a:t>CPU-Only</a:t>
            </a:r>
          </a:p>
        </p:txBody>
      </p:sp>
      <p:cxnSp>
        <p:nvCxnSpPr>
          <p:cNvPr id="16" name="Straight Connector 15"/>
          <p:cNvCxnSpPr/>
          <p:nvPr/>
        </p:nvCxnSpPr>
        <p:spPr>
          <a:xfrm>
            <a:off x="3853886" y="1676400"/>
            <a:ext cx="32314" cy="3124200"/>
          </a:xfrm>
          <a:prstGeom prst="line">
            <a:avLst/>
          </a:prstGeom>
          <a:ln w="3810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3347542" y="1295400"/>
            <a:ext cx="964056" cy="307777"/>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black">
                    <a:lumMod val="50000"/>
                    <a:lumOff val="50000"/>
                  </a:prstClr>
                </a:solidFill>
                <a:effectLst/>
                <a:uLnTx/>
                <a:uFillTx/>
                <a:latin typeface="Calibri"/>
                <a:ea typeface="+mn-ea"/>
                <a:cs typeface="+mn-cs"/>
              </a:rPr>
              <a:t>Memory</a:t>
            </a:r>
          </a:p>
        </p:txBody>
      </p:sp>
      <p:cxnSp>
        <p:nvCxnSpPr>
          <p:cNvPr id="18" name="Straight Connector 17"/>
          <p:cNvCxnSpPr/>
          <p:nvPr/>
        </p:nvCxnSpPr>
        <p:spPr>
          <a:xfrm>
            <a:off x="5973038" y="1636553"/>
            <a:ext cx="46762" cy="3164047"/>
          </a:xfrm>
          <a:prstGeom prst="line">
            <a:avLst/>
          </a:prstGeom>
          <a:ln w="3810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19" name="TextBox 18"/>
          <p:cNvSpPr txBox="1"/>
          <p:nvPr/>
        </p:nvSpPr>
        <p:spPr>
          <a:xfrm>
            <a:off x="5723754" y="1295400"/>
            <a:ext cx="498559" cy="307777"/>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black">
                    <a:lumMod val="50000"/>
                    <a:lumOff val="50000"/>
                  </a:prstClr>
                </a:solidFill>
                <a:effectLst/>
                <a:uLnTx/>
                <a:uFillTx/>
                <a:latin typeface="Calibri"/>
                <a:ea typeface="+mn-ea"/>
                <a:cs typeface="+mn-cs"/>
              </a:rPr>
              <a:t>CPU</a:t>
            </a:r>
          </a:p>
        </p:txBody>
      </p:sp>
      <p:sp>
        <p:nvSpPr>
          <p:cNvPr id="20" name="TextBox 19"/>
          <p:cNvSpPr txBox="1"/>
          <p:nvPr/>
        </p:nvSpPr>
        <p:spPr>
          <a:xfrm>
            <a:off x="6172200" y="1002268"/>
            <a:ext cx="1619885" cy="369332"/>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1F497D"/>
                </a:solidFill>
                <a:effectLst/>
                <a:uLnTx/>
                <a:uFillTx/>
                <a:latin typeface="Gill Sans MT"/>
                <a:ea typeface="+mn-ea"/>
                <a:cs typeface="Gill Sans MT"/>
              </a:rPr>
              <a:t>CPU + PIM</a:t>
            </a:r>
          </a:p>
        </p:txBody>
      </p:sp>
      <p:cxnSp>
        <p:nvCxnSpPr>
          <p:cNvPr id="21" name="Straight Connector 20"/>
          <p:cNvCxnSpPr/>
          <p:nvPr/>
        </p:nvCxnSpPr>
        <p:spPr>
          <a:xfrm>
            <a:off x="8185986" y="1636553"/>
            <a:ext cx="43614" cy="3164047"/>
          </a:xfrm>
          <a:prstGeom prst="line">
            <a:avLst/>
          </a:prstGeom>
          <a:ln w="3810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22" name="TextBox 21"/>
          <p:cNvSpPr txBox="1"/>
          <p:nvPr/>
        </p:nvSpPr>
        <p:spPr>
          <a:xfrm>
            <a:off x="7940655" y="1295400"/>
            <a:ext cx="490669" cy="307777"/>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black">
                    <a:lumMod val="50000"/>
                    <a:lumOff val="50000"/>
                  </a:prstClr>
                </a:solidFill>
                <a:effectLst/>
                <a:uLnTx/>
                <a:uFillTx/>
                <a:latin typeface="Calibri"/>
                <a:ea typeface="+mn-ea"/>
                <a:cs typeface="+mn-cs"/>
              </a:rPr>
              <a:t>PIM</a:t>
            </a:r>
          </a:p>
        </p:txBody>
      </p:sp>
      <p:cxnSp>
        <p:nvCxnSpPr>
          <p:cNvPr id="23" name="Straight Connector 22"/>
          <p:cNvCxnSpPr/>
          <p:nvPr/>
        </p:nvCxnSpPr>
        <p:spPr>
          <a:xfrm>
            <a:off x="4876800" y="1450572"/>
            <a:ext cx="0" cy="3350028"/>
          </a:xfrm>
          <a:prstGeom prst="line">
            <a:avLst/>
          </a:prstGeom>
          <a:ln w="25400">
            <a:solidFill>
              <a:schemeClr val="tx1"/>
            </a:solidFill>
            <a:prstDash val="solid"/>
            <a:tailEnd type="triangle" w="lg" len="lg"/>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4566873" y="990600"/>
            <a:ext cx="653186" cy="369332"/>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1" u="none" strike="noStrike" kern="1200" cap="none" spc="0" normalizeH="0" baseline="0" noProof="0" dirty="0">
                <a:ln>
                  <a:noFill/>
                </a:ln>
                <a:solidFill>
                  <a:prstClr val="black"/>
                </a:solidFill>
                <a:effectLst/>
                <a:uLnTx/>
                <a:uFillTx/>
                <a:latin typeface="Calibri"/>
                <a:ea typeface="+mn-ea"/>
                <a:cs typeface="+mn-cs"/>
              </a:rPr>
              <a:t>time</a:t>
            </a:r>
            <a:endParaRPr kumimoji="0" lang="en-US" sz="2000" b="1" i="1" u="none" strike="noStrike" kern="1200" cap="none" spc="0" normalizeH="0" baseline="0" noProof="0" dirty="0">
              <a:ln>
                <a:noFill/>
              </a:ln>
              <a:solidFill>
                <a:prstClr val="black"/>
              </a:solidFill>
              <a:effectLst/>
              <a:uLnTx/>
              <a:uFillTx/>
              <a:latin typeface="Calibri"/>
              <a:ea typeface="+mn-ea"/>
              <a:cs typeface="+mn-cs"/>
            </a:endParaRPr>
          </a:p>
        </p:txBody>
      </p:sp>
      <p:cxnSp>
        <p:nvCxnSpPr>
          <p:cNvPr id="25" name="Straight Connector 24"/>
          <p:cNvCxnSpPr/>
          <p:nvPr/>
        </p:nvCxnSpPr>
        <p:spPr>
          <a:xfrm flipH="1">
            <a:off x="1554250" y="1652315"/>
            <a:ext cx="17690" cy="3148285"/>
          </a:xfrm>
          <a:prstGeom prst="line">
            <a:avLst/>
          </a:prstGeom>
          <a:ln w="3810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26" name="Rounded Rectangle 25"/>
          <p:cNvSpPr/>
          <p:nvPr/>
        </p:nvSpPr>
        <p:spPr>
          <a:xfrm>
            <a:off x="487450" y="1752600"/>
            <a:ext cx="2209800" cy="533400"/>
          </a:xfrm>
          <a:prstGeom prst="roundRect">
            <a:avLst>
              <a:gd name="adj" fmla="val 7702"/>
            </a:avLst>
          </a:prstGeom>
          <a:solidFill>
            <a:schemeClr val="tx2"/>
          </a:solidFill>
          <a:ln w="12700" cap="flat" cmpd="sng" algn="ctr">
            <a:solidFill>
              <a:srgbClr val="000000"/>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2200" b="0" i="0" u="none" strike="noStrike" kern="0" cap="none" spc="0" normalizeH="0" baseline="0" noProof="0" dirty="0">
                <a:ln>
                  <a:noFill/>
                </a:ln>
                <a:solidFill>
                  <a:prstClr val="white"/>
                </a:solidFill>
                <a:effectLst/>
                <a:uLnTx/>
                <a:uFillTx/>
                <a:latin typeface="Gill Sans MT"/>
                <a:ea typeface="+mn-ea"/>
                <a:cs typeface="+mn-cs"/>
              </a:rPr>
              <a:t>Swap out N pages</a:t>
            </a:r>
            <a:endParaRPr kumimoji="0" lang="en-US" sz="2200" b="0" i="0" u="none" strike="noStrike" kern="0" cap="none" spc="-40" normalizeH="0" baseline="0" noProof="0" dirty="0">
              <a:ln>
                <a:noFill/>
              </a:ln>
              <a:solidFill>
                <a:prstClr val="white"/>
              </a:solidFill>
              <a:effectLst/>
              <a:uLnTx/>
              <a:uFillTx/>
              <a:latin typeface="Gill Sans MT"/>
              <a:ea typeface="+mn-ea"/>
              <a:cs typeface="+mn-cs"/>
            </a:endParaRPr>
          </a:p>
        </p:txBody>
      </p:sp>
      <p:sp>
        <p:nvSpPr>
          <p:cNvPr id="27" name="Rounded Rectangle 26"/>
          <p:cNvSpPr/>
          <p:nvPr/>
        </p:nvSpPr>
        <p:spPr>
          <a:xfrm>
            <a:off x="639851" y="2438400"/>
            <a:ext cx="1721192" cy="415636"/>
          </a:xfrm>
          <a:prstGeom prst="roundRect">
            <a:avLst>
              <a:gd name="adj" fmla="val 7702"/>
            </a:avLst>
          </a:prstGeom>
          <a:solidFill>
            <a:schemeClr val="bg2">
              <a:lumMod val="50000"/>
            </a:schemeClr>
          </a:solidFill>
          <a:ln w="12700" cap="flat" cmpd="sng" algn="ctr">
            <a:solidFill>
              <a:srgbClr val="000000"/>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2200" b="0" i="0" u="none" strike="noStrike" kern="0" cap="none" spc="0" normalizeH="0" baseline="0" noProof="0" dirty="0">
                <a:ln>
                  <a:noFill/>
                </a:ln>
                <a:solidFill>
                  <a:prstClr val="black"/>
                </a:solidFill>
                <a:effectLst/>
                <a:uLnTx/>
                <a:uFillTx/>
                <a:latin typeface="Gill Sans MT"/>
                <a:ea typeface="+mn-ea"/>
                <a:cs typeface="+mn-cs"/>
              </a:rPr>
              <a:t>Read N Pages</a:t>
            </a:r>
          </a:p>
        </p:txBody>
      </p:sp>
      <p:sp>
        <p:nvSpPr>
          <p:cNvPr id="28" name="Rounded Rectangle 27"/>
          <p:cNvSpPr/>
          <p:nvPr/>
        </p:nvSpPr>
        <p:spPr>
          <a:xfrm>
            <a:off x="639851" y="2971800"/>
            <a:ext cx="1721192" cy="389815"/>
          </a:xfrm>
          <a:prstGeom prst="roundRect">
            <a:avLst>
              <a:gd name="adj" fmla="val 7702"/>
            </a:avLst>
          </a:prstGeom>
          <a:solidFill>
            <a:schemeClr val="bg2">
              <a:lumMod val="50000"/>
            </a:schemeClr>
          </a:solidFill>
          <a:ln w="12700" cap="flat" cmpd="sng" algn="ctr">
            <a:solidFill>
              <a:srgbClr val="000000"/>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2200" b="0" i="0" u="none" strike="noStrike" kern="0" cap="none" spc="0" normalizeH="0" baseline="0" noProof="0" dirty="0">
                <a:ln>
                  <a:noFill/>
                </a:ln>
                <a:solidFill>
                  <a:prstClr val="black"/>
                </a:solidFill>
                <a:effectLst/>
                <a:uLnTx/>
                <a:uFillTx/>
                <a:latin typeface="Gill Sans MT"/>
                <a:ea typeface="+mn-ea"/>
                <a:cs typeface="+mn-cs"/>
              </a:rPr>
              <a:t>Compress</a:t>
            </a:r>
          </a:p>
        </p:txBody>
      </p:sp>
      <p:sp>
        <p:nvSpPr>
          <p:cNvPr id="29" name="Rounded Rectangle 28"/>
          <p:cNvSpPr/>
          <p:nvPr/>
        </p:nvSpPr>
        <p:spPr>
          <a:xfrm>
            <a:off x="738037" y="4149437"/>
            <a:ext cx="1578213" cy="498763"/>
          </a:xfrm>
          <a:prstGeom prst="roundRect">
            <a:avLst>
              <a:gd name="adj" fmla="val 7702"/>
            </a:avLst>
          </a:prstGeom>
          <a:solidFill>
            <a:schemeClr val="tx2"/>
          </a:solidFill>
          <a:ln w="12700" cap="flat" cmpd="sng" algn="ctr">
            <a:solidFill>
              <a:srgbClr val="000000"/>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2200" b="0" i="0" u="none" strike="noStrike" kern="0" cap="none" spc="0" normalizeH="0" baseline="0" noProof="0" dirty="0">
                <a:ln>
                  <a:noFill/>
                </a:ln>
                <a:solidFill>
                  <a:srgbClr val="FFFFFF"/>
                </a:solidFill>
                <a:effectLst/>
                <a:uLnTx/>
                <a:uFillTx/>
                <a:latin typeface="Gill Sans MT"/>
                <a:ea typeface="+mn-ea"/>
                <a:cs typeface="+mn-cs"/>
              </a:rPr>
              <a:t>Other tasks</a:t>
            </a:r>
          </a:p>
        </p:txBody>
      </p:sp>
      <p:sp>
        <p:nvSpPr>
          <p:cNvPr id="30" name="Rounded Rectangle 29"/>
          <p:cNvSpPr/>
          <p:nvPr/>
        </p:nvSpPr>
        <p:spPr>
          <a:xfrm>
            <a:off x="639851" y="3505200"/>
            <a:ext cx="1721192" cy="457200"/>
          </a:xfrm>
          <a:prstGeom prst="roundRect">
            <a:avLst>
              <a:gd name="adj" fmla="val 7702"/>
            </a:avLst>
          </a:prstGeom>
          <a:solidFill>
            <a:schemeClr val="bg2">
              <a:lumMod val="50000"/>
            </a:schemeClr>
          </a:solidFill>
          <a:ln w="12700" cap="flat" cmpd="sng" algn="ctr">
            <a:solidFill>
              <a:srgbClr val="000000"/>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2200" b="0" i="0" u="none" strike="noStrike" kern="0" cap="none" spc="0" normalizeH="0" baseline="0" noProof="0" dirty="0">
                <a:ln>
                  <a:noFill/>
                </a:ln>
                <a:solidFill>
                  <a:prstClr val="black"/>
                </a:solidFill>
                <a:effectLst/>
                <a:uLnTx/>
                <a:uFillTx/>
                <a:latin typeface="Gill Sans MT"/>
                <a:ea typeface="+mn-ea"/>
                <a:cs typeface="+mn-cs"/>
              </a:rPr>
              <a:t>Write back</a:t>
            </a:r>
          </a:p>
        </p:txBody>
      </p:sp>
      <p:cxnSp>
        <p:nvCxnSpPr>
          <p:cNvPr id="31" name="Straight Arrow Connector 30"/>
          <p:cNvCxnSpPr/>
          <p:nvPr/>
        </p:nvCxnSpPr>
        <p:spPr>
          <a:xfrm>
            <a:off x="2392450" y="3886192"/>
            <a:ext cx="609600" cy="381008"/>
          </a:xfrm>
          <a:prstGeom prst="straightConnector1">
            <a:avLst/>
          </a:prstGeom>
          <a:noFill/>
          <a:ln w="31750" cap="flat" cmpd="sng" algn="ctr">
            <a:solidFill>
              <a:srgbClr val="70AD47">
                <a:lumMod val="75000"/>
              </a:srgbClr>
            </a:solidFill>
            <a:prstDash val="sysDot"/>
            <a:miter lim="800000"/>
            <a:tailEnd type="stealth" w="lg" len="lg"/>
          </a:ln>
          <a:effectLst/>
        </p:spPr>
      </p:cxnSp>
      <p:sp>
        <p:nvSpPr>
          <p:cNvPr id="32" name="Left Brace 31"/>
          <p:cNvSpPr/>
          <p:nvPr/>
        </p:nvSpPr>
        <p:spPr>
          <a:xfrm>
            <a:off x="415172" y="2720842"/>
            <a:ext cx="102529" cy="1317750"/>
          </a:xfrm>
          <a:prstGeom prst="leftBrace">
            <a:avLst>
              <a:gd name="adj1" fmla="val 101669"/>
              <a:gd name="adj2" fmla="val 50000"/>
            </a:avLst>
          </a:prstGeom>
          <a:noFill/>
          <a:ln w="1905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a:ln>
                <a:noFill/>
              </a:ln>
              <a:solidFill>
                <a:prstClr val="black"/>
              </a:solidFill>
              <a:effectLst/>
              <a:uLnTx/>
              <a:uFillTx/>
              <a:latin typeface="Calibri"/>
              <a:ea typeface="+mn-ea"/>
              <a:cs typeface="+mn-cs"/>
            </a:endParaRPr>
          </a:p>
        </p:txBody>
      </p:sp>
      <p:sp>
        <p:nvSpPr>
          <p:cNvPr id="33" name="TextBox 32"/>
          <p:cNvSpPr txBox="1"/>
          <p:nvPr/>
        </p:nvSpPr>
        <p:spPr>
          <a:xfrm rot="16200000">
            <a:off x="-355417" y="3161693"/>
            <a:ext cx="881566" cy="262632"/>
          </a:xfrm>
          <a:prstGeom prst="rect">
            <a:avLst/>
          </a:prstGeom>
          <a:solidFill>
            <a:sysClr val="window" lastClr="FFFFFF"/>
          </a:solidFill>
        </p:spPr>
        <p:txBody>
          <a:bodyPr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1" u="none" strike="noStrike" kern="0" cap="none" spc="0" normalizeH="0" baseline="0" noProof="0" dirty="0">
                <a:ln>
                  <a:noFill/>
                </a:ln>
                <a:solidFill>
                  <a:prstClr val="black"/>
                </a:solidFill>
                <a:effectLst/>
                <a:uLnTx/>
                <a:uFillTx/>
                <a:latin typeface="Calibri"/>
                <a:ea typeface="+mn-ea"/>
                <a:cs typeface="+mn-cs"/>
              </a:rPr>
              <a:t>compression</a:t>
            </a:r>
          </a:p>
        </p:txBody>
      </p:sp>
      <p:sp>
        <p:nvSpPr>
          <p:cNvPr id="35" name="Rounded Rectangle 34"/>
          <p:cNvSpPr/>
          <p:nvPr/>
        </p:nvSpPr>
        <p:spPr>
          <a:xfrm>
            <a:off x="3002050" y="4043864"/>
            <a:ext cx="1646150" cy="451936"/>
          </a:xfrm>
          <a:prstGeom prst="roundRect">
            <a:avLst>
              <a:gd name="adj" fmla="val 7702"/>
            </a:avLst>
          </a:prstGeom>
          <a:solidFill>
            <a:srgbClr val="4A8861"/>
          </a:solidFill>
          <a:ln w="12700" cap="flat" cmpd="sng" algn="ctr">
            <a:solidFill>
              <a:srgbClr val="000000"/>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2200" b="0" i="0" u="none" strike="noStrike" kern="0" cap="none" spc="0" normalizeH="0" baseline="0" noProof="0" dirty="0">
                <a:ln>
                  <a:noFill/>
                </a:ln>
                <a:solidFill>
                  <a:prstClr val="black"/>
                </a:solidFill>
                <a:effectLst/>
                <a:uLnTx/>
                <a:uFillTx/>
                <a:latin typeface="Gill Sans MT"/>
                <a:ea typeface="+mn-ea"/>
                <a:cs typeface="+mn-cs"/>
              </a:rPr>
              <a:t>ZRAM</a:t>
            </a:r>
          </a:p>
        </p:txBody>
      </p:sp>
      <p:sp>
        <p:nvSpPr>
          <p:cNvPr id="37" name="Rounded Rectangle 36"/>
          <p:cNvSpPr/>
          <p:nvPr/>
        </p:nvSpPr>
        <p:spPr>
          <a:xfrm>
            <a:off x="5029200" y="1752600"/>
            <a:ext cx="2057400" cy="481008"/>
          </a:xfrm>
          <a:prstGeom prst="roundRect">
            <a:avLst>
              <a:gd name="adj" fmla="val 7702"/>
            </a:avLst>
          </a:prstGeom>
          <a:solidFill>
            <a:schemeClr val="tx2"/>
          </a:solidFill>
          <a:ln w="12700" cap="flat" cmpd="sng" algn="ctr">
            <a:solidFill>
              <a:srgbClr val="000000"/>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2200" b="0" i="0" u="none" strike="noStrike" kern="0" cap="none" spc="0" normalizeH="0" baseline="0" noProof="0" dirty="0">
                <a:ln>
                  <a:noFill/>
                </a:ln>
                <a:solidFill>
                  <a:srgbClr val="FFFFFF"/>
                </a:solidFill>
                <a:effectLst/>
                <a:uLnTx/>
                <a:uFillTx/>
                <a:latin typeface="Gill Sans MT"/>
                <a:ea typeface="+mn-ea"/>
                <a:cs typeface="+mn-cs"/>
              </a:rPr>
              <a:t>Swap out </a:t>
            </a:r>
            <a:r>
              <a:rPr kumimoji="0" lang="en-US" sz="2200" b="0" i="1" u="none" strike="noStrike" kern="0" cap="none" spc="-40" normalizeH="0" baseline="0" noProof="0" dirty="0">
                <a:ln>
                  <a:noFill/>
                </a:ln>
                <a:solidFill>
                  <a:srgbClr val="FFFFFF"/>
                </a:solidFill>
                <a:effectLst/>
                <a:uLnTx/>
                <a:uFillTx/>
                <a:latin typeface="Gill Sans MT"/>
                <a:ea typeface="+mn-ea"/>
                <a:cs typeface="+mn-cs"/>
              </a:rPr>
              <a:t>N</a:t>
            </a:r>
            <a:r>
              <a:rPr kumimoji="0" lang="en-US" sz="2200" b="0" i="0" u="none" strike="noStrike" kern="0" cap="none" spc="-40" normalizeH="0" baseline="0" noProof="0" dirty="0">
                <a:ln>
                  <a:noFill/>
                </a:ln>
                <a:solidFill>
                  <a:srgbClr val="FFFFFF"/>
                </a:solidFill>
                <a:effectLst/>
                <a:uLnTx/>
                <a:uFillTx/>
                <a:latin typeface="Gill Sans MT"/>
                <a:ea typeface="+mn-ea"/>
                <a:cs typeface="+mn-cs"/>
              </a:rPr>
              <a:t> pages</a:t>
            </a:r>
          </a:p>
        </p:txBody>
      </p:sp>
      <p:sp>
        <p:nvSpPr>
          <p:cNvPr id="38" name="Rounded Rectangle 37"/>
          <p:cNvSpPr/>
          <p:nvPr/>
        </p:nvSpPr>
        <p:spPr>
          <a:xfrm>
            <a:off x="5191842" y="2479956"/>
            <a:ext cx="1666158" cy="491836"/>
          </a:xfrm>
          <a:prstGeom prst="roundRect">
            <a:avLst>
              <a:gd name="adj" fmla="val 7702"/>
            </a:avLst>
          </a:prstGeom>
          <a:solidFill>
            <a:schemeClr val="tx2"/>
          </a:solidFill>
          <a:ln w="12700" cap="flat" cmpd="sng" algn="ctr">
            <a:solidFill>
              <a:srgbClr val="000000"/>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2200" b="0" i="0" u="none" strike="noStrike" kern="0" cap="none" spc="0" normalizeH="0" baseline="0" noProof="0" dirty="0">
                <a:ln>
                  <a:noFill/>
                </a:ln>
                <a:solidFill>
                  <a:srgbClr val="FFFFFF"/>
                </a:solidFill>
                <a:effectLst/>
                <a:uLnTx/>
                <a:uFillTx/>
                <a:latin typeface="Gill Sans MT"/>
                <a:ea typeface="+mn-ea"/>
                <a:cs typeface="+mn-cs"/>
              </a:rPr>
              <a:t>Other tasks</a:t>
            </a:r>
          </a:p>
        </p:txBody>
      </p:sp>
      <p:sp>
        <p:nvSpPr>
          <p:cNvPr id="13" name="Rounded Rectangle 12"/>
          <p:cNvSpPr/>
          <p:nvPr/>
        </p:nvSpPr>
        <p:spPr>
          <a:xfrm>
            <a:off x="7399495" y="2725527"/>
            <a:ext cx="1592105" cy="474865"/>
          </a:xfrm>
          <a:prstGeom prst="roundRect">
            <a:avLst>
              <a:gd name="adj" fmla="val 7702"/>
            </a:avLst>
          </a:prstGeom>
          <a:solidFill>
            <a:schemeClr val="bg2">
              <a:lumMod val="50000"/>
            </a:schemeClr>
          </a:solidFill>
          <a:ln w="12700" cap="flat" cmpd="sng" algn="ctr">
            <a:solidFill>
              <a:srgbClr val="000000"/>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2200" b="0" i="0" u="none" strike="noStrike" kern="0" cap="none" spc="0" normalizeH="0" baseline="0" noProof="0" dirty="0">
                <a:ln>
                  <a:noFill/>
                </a:ln>
                <a:solidFill>
                  <a:prstClr val="black"/>
                </a:solidFill>
                <a:effectLst/>
                <a:uLnTx/>
                <a:uFillTx/>
                <a:latin typeface="Gill Sans MT"/>
                <a:ea typeface="+mn-ea"/>
                <a:cs typeface="+mn-cs"/>
              </a:rPr>
              <a:t>Compress</a:t>
            </a:r>
          </a:p>
        </p:txBody>
      </p:sp>
      <p:sp>
        <p:nvSpPr>
          <p:cNvPr id="11" name="Rounded Rectangle 10"/>
          <p:cNvSpPr/>
          <p:nvPr/>
        </p:nvSpPr>
        <p:spPr>
          <a:xfrm>
            <a:off x="7391400" y="3410714"/>
            <a:ext cx="1676400" cy="475478"/>
          </a:xfrm>
          <a:prstGeom prst="roundRect">
            <a:avLst>
              <a:gd name="adj" fmla="val 7702"/>
            </a:avLst>
          </a:prstGeom>
          <a:solidFill>
            <a:srgbClr val="4A8861"/>
          </a:solidFill>
          <a:ln w="12700" cap="flat" cmpd="sng" algn="ctr">
            <a:solidFill>
              <a:srgbClr val="000000"/>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2200" b="0" i="0" u="none" strike="noStrike" kern="0" cap="none" spc="0" normalizeH="0" baseline="0" noProof="0" dirty="0">
                <a:ln>
                  <a:noFill/>
                </a:ln>
                <a:solidFill>
                  <a:prstClr val="black"/>
                </a:solidFill>
                <a:effectLst/>
                <a:uLnTx/>
                <a:uFillTx/>
                <a:latin typeface="Gill Sans MT"/>
                <a:ea typeface="+mn-ea"/>
                <a:cs typeface="+mn-cs"/>
              </a:rPr>
              <a:t>ZRAM</a:t>
            </a:r>
          </a:p>
        </p:txBody>
      </p:sp>
      <p:sp>
        <p:nvSpPr>
          <p:cNvPr id="42" name="Rectangle 41"/>
          <p:cNvSpPr/>
          <p:nvPr/>
        </p:nvSpPr>
        <p:spPr>
          <a:xfrm>
            <a:off x="4876800" y="3116751"/>
            <a:ext cx="2514600" cy="769441"/>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Gill Sans MT"/>
                <a:ea typeface="+mn-ea"/>
                <a:cs typeface="+mn-cs"/>
              </a:rPr>
              <a:t>No off-chip data movement</a:t>
            </a:r>
          </a:p>
        </p:txBody>
      </p:sp>
      <p:sp>
        <p:nvSpPr>
          <p:cNvPr id="45" name="TextBox 44"/>
          <p:cNvSpPr txBox="1"/>
          <p:nvPr/>
        </p:nvSpPr>
        <p:spPr>
          <a:xfrm>
            <a:off x="-29882" y="6140824"/>
            <a:ext cx="184666" cy="52322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dirty="0">
              <a:ln>
                <a:noFill/>
              </a:ln>
              <a:solidFill>
                <a:prstClr val="black">
                  <a:lumMod val="75000"/>
                  <a:lumOff val="25000"/>
                </a:prstClr>
              </a:solidFill>
              <a:effectLst/>
              <a:uLnTx/>
              <a:uFillTx/>
              <a:latin typeface="Gill Sans MT"/>
              <a:ea typeface="+mn-ea"/>
              <a:cs typeface="+mn-cs"/>
            </a:endParaRPr>
          </a:p>
        </p:txBody>
      </p:sp>
      <p:sp>
        <p:nvSpPr>
          <p:cNvPr id="55" name="Rectangle 54"/>
          <p:cNvSpPr/>
          <p:nvPr/>
        </p:nvSpPr>
        <p:spPr>
          <a:xfrm>
            <a:off x="1" y="5334000"/>
            <a:ext cx="9144000" cy="954107"/>
          </a:xfrm>
          <a:prstGeom prst="rect">
            <a:avLst/>
          </a:prstGeom>
          <a:solidFill>
            <a:schemeClr val="tx2">
              <a:lumMod val="75000"/>
            </a:schemeClr>
          </a:solidFill>
        </p:spPr>
        <p:txBody>
          <a:bodyPr wrap="square">
            <a:spAutoFit/>
          </a:bodyPr>
          <a:lstStyle/>
          <a:p>
            <a:pPr marL="0" marR="0" lvl="1"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Gill Sans MT"/>
                <a:ea typeface="+mn-ea"/>
                <a:cs typeface="+mn-cs"/>
              </a:rPr>
              <a:t>PIM core and PIM accelerator are feasible to implement in-memory compression/decompression</a:t>
            </a:r>
          </a:p>
        </p:txBody>
      </p:sp>
      <p:grpSp>
        <p:nvGrpSpPr>
          <p:cNvPr id="58" name="Group 57"/>
          <p:cNvGrpSpPr/>
          <p:nvPr/>
        </p:nvGrpSpPr>
        <p:grpSpPr>
          <a:xfrm>
            <a:off x="2971800" y="3048000"/>
            <a:ext cx="1524000" cy="857448"/>
            <a:chOff x="2971800" y="3048000"/>
            <a:chExt cx="1524000" cy="857448"/>
          </a:xfrm>
        </p:grpSpPr>
        <p:sp>
          <p:nvSpPr>
            <p:cNvPr id="56" name="TextBox 55"/>
            <p:cNvSpPr txBox="1"/>
            <p:nvPr/>
          </p:nvSpPr>
          <p:spPr>
            <a:xfrm>
              <a:off x="2971800" y="3352800"/>
              <a:ext cx="1524000" cy="552648"/>
            </a:xfrm>
            <a:prstGeom prst="rect">
              <a:avLst/>
            </a:prstGeom>
            <a:noFill/>
          </p:spPr>
          <p:txBody>
            <a:bodyPr wrap="none" lIns="0" tIns="0" rIns="0" bIns="0" rtlCol="0">
              <a:noAutofit/>
            </a:bodyPr>
            <a:lstStyle/>
            <a:p>
              <a:pPr marL="0" marR="0" lvl="0" indent="0" algn="ctr" defTabSz="914400" rtl="0" eaLnBrk="1" fontAlgn="auto" latinLnBrk="0" hangingPunct="1">
                <a:lnSpc>
                  <a:spcPts val="1600"/>
                </a:lnSpc>
                <a:spcBef>
                  <a:spcPts val="0"/>
                </a:spcBef>
                <a:spcAft>
                  <a:spcPts val="0"/>
                </a:spcAft>
                <a:buClrTx/>
                <a:buSzTx/>
                <a:buFontTx/>
                <a:buNone/>
                <a:tabLst/>
                <a:defRPr/>
              </a:pPr>
              <a:r>
                <a:rPr kumimoji="0" lang="en-US" sz="2400" b="1" i="1" u="none" strike="noStrike" kern="1200" cap="none" spc="-50" normalizeH="0" baseline="0" noProof="0" dirty="0">
                  <a:ln>
                    <a:noFill/>
                  </a:ln>
                  <a:solidFill>
                    <a:srgbClr val="C00000"/>
                  </a:solidFill>
                  <a:effectLst/>
                  <a:uLnTx/>
                  <a:uFillTx/>
                  <a:latin typeface="Calibri"/>
                  <a:ea typeface="+mn-ea"/>
                  <a:cs typeface="+mn-cs"/>
                </a:rPr>
                <a:t>data movement</a:t>
              </a:r>
            </a:p>
          </p:txBody>
        </p:sp>
        <p:sp>
          <p:nvSpPr>
            <p:cNvPr id="57" name="TextBox 56"/>
            <p:cNvSpPr txBox="1"/>
            <p:nvPr/>
          </p:nvSpPr>
          <p:spPr>
            <a:xfrm>
              <a:off x="2971800" y="3048000"/>
              <a:ext cx="1524000" cy="552648"/>
            </a:xfrm>
            <a:prstGeom prst="rect">
              <a:avLst/>
            </a:prstGeom>
            <a:noFill/>
          </p:spPr>
          <p:txBody>
            <a:bodyPr wrap="none" lIns="0" tIns="0" rIns="0" bIns="0" rtlCol="0">
              <a:noAutofit/>
            </a:bodyPr>
            <a:lstStyle/>
            <a:p>
              <a:pPr marL="0" marR="0" lvl="0" indent="0" algn="ctr" defTabSz="914400" rtl="0" eaLnBrk="1" fontAlgn="auto" latinLnBrk="0" hangingPunct="1">
                <a:lnSpc>
                  <a:spcPts val="1600"/>
                </a:lnSpc>
                <a:spcBef>
                  <a:spcPts val="0"/>
                </a:spcBef>
                <a:spcAft>
                  <a:spcPts val="0"/>
                </a:spcAft>
                <a:buClrTx/>
                <a:buSzTx/>
                <a:buFontTx/>
                <a:buNone/>
                <a:tabLst/>
                <a:defRPr/>
              </a:pPr>
              <a:r>
                <a:rPr kumimoji="0" lang="en-US" sz="2400" b="1" i="1" u="none" strike="noStrike" kern="1200" cap="none" spc="-50" normalizeH="0" baseline="0" noProof="0" dirty="0">
                  <a:ln>
                    <a:noFill/>
                  </a:ln>
                  <a:solidFill>
                    <a:srgbClr val="C00000"/>
                  </a:solidFill>
                  <a:effectLst/>
                  <a:uLnTx/>
                  <a:uFillTx/>
                  <a:latin typeface="Calibri"/>
                  <a:ea typeface="+mn-ea"/>
                  <a:cs typeface="+mn-cs"/>
                </a:rPr>
                <a:t>high</a:t>
              </a:r>
            </a:p>
          </p:txBody>
        </p:sp>
      </p:grpSp>
      <p:grpSp>
        <p:nvGrpSpPr>
          <p:cNvPr id="64" name="Group 63"/>
          <p:cNvGrpSpPr/>
          <p:nvPr/>
        </p:nvGrpSpPr>
        <p:grpSpPr>
          <a:xfrm>
            <a:off x="2819400" y="1899742"/>
            <a:ext cx="1900580" cy="691057"/>
            <a:chOff x="2819400" y="1896095"/>
            <a:chExt cx="1900580" cy="770905"/>
          </a:xfrm>
        </p:grpSpPr>
        <p:sp>
          <p:nvSpPr>
            <p:cNvPr id="34" name="Rounded Rectangle 33"/>
            <p:cNvSpPr/>
            <p:nvPr/>
          </p:nvSpPr>
          <p:spPr>
            <a:xfrm>
              <a:off x="2881062" y="1981200"/>
              <a:ext cx="1767138" cy="685800"/>
            </a:xfrm>
            <a:prstGeom prst="roundRect">
              <a:avLst>
                <a:gd name="adj" fmla="val 7702"/>
              </a:avLst>
            </a:prstGeom>
            <a:solidFill>
              <a:srgbClr val="4A8861"/>
            </a:solidFill>
            <a:ln w="12700" cap="flat" cmpd="sng" algn="ctr">
              <a:solidFill>
                <a:srgbClr val="000000"/>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endParaRPr kumimoji="0" lang="en-US" sz="2200" b="0" i="1" u="none" strike="noStrike" kern="0" cap="none" spc="0" normalizeH="0" baseline="0" noProof="0" dirty="0">
                <a:ln>
                  <a:noFill/>
                </a:ln>
                <a:solidFill>
                  <a:prstClr val="black"/>
                </a:solidFill>
                <a:effectLst/>
                <a:uLnTx/>
                <a:uFillTx/>
                <a:latin typeface="Gill Sans MT"/>
                <a:ea typeface="+mn-ea"/>
                <a:cs typeface="+mn-cs"/>
              </a:endParaRPr>
            </a:p>
          </p:txBody>
        </p:sp>
        <p:grpSp>
          <p:nvGrpSpPr>
            <p:cNvPr id="63" name="Group 62"/>
            <p:cNvGrpSpPr/>
            <p:nvPr/>
          </p:nvGrpSpPr>
          <p:grpSpPr>
            <a:xfrm>
              <a:off x="2819400" y="1896095"/>
              <a:ext cx="1900580" cy="749569"/>
              <a:chOff x="2819400" y="1896095"/>
              <a:chExt cx="1900580" cy="749569"/>
            </a:xfrm>
          </p:grpSpPr>
          <p:sp>
            <p:nvSpPr>
              <p:cNvPr id="59" name="TextBox 58"/>
              <p:cNvSpPr txBox="1"/>
              <p:nvPr/>
            </p:nvSpPr>
            <p:spPr>
              <a:xfrm>
                <a:off x="2819400" y="1896095"/>
                <a:ext cx="1900580"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black"/>
                    </a:solidFill>
                    <a:effectLst/>
                    <a:uLnTx/>
                    <a:uFillTx/>
                    <a:latin typeface="Gill Sans MT"/>
                    <a:ea typeface="+mn-ea"/>
                    <a:cs typeface="+mn-cs"/>
                  </a:rPr>
                  <a:t>Uncompressed</a:t>
                </a:r>
              </a:p>
            </p:txBody>
          </p:sp>
          <p:sp>
            <p:nvSpPr>
              <p:cNvPr id="62" name="TextBox 61"/>
              <p:cNvSpPr txBox="1"/>
              <p:nvPr/>
            </p:nvSpPr>
            <p:spPr>
              <a:xfrm>
                <a:off x="3374136" y="2214777"/>
                <a:ext cx="812980"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000000"/>
                    </a:solidFill>
                    <a:effectLst/>
                    <a:uLnTx/>
                    <a:uFillTx/>
                    <a:latin typeface="Gill Sans MT"/>
                    <a:ea typeface="+mn-ea"/>
                    <a:cs typeface="+mn-cs"/>
                  </a:rPr>
                  <a:t>Pages</a:t>
                </a:r>
              </a:p>
            </p:txBody>
          </p:sp>
        </p:grpSp>
      </p:grpSp>
      <p:grpSp>
        <p:nvGrpSpPr>
          <p:cNvPr id="70" name="Group 69"/>
          <p:cNvGrpSpPr/>
          <p:nvPr/>
        </p:nvGrpSpPr>
        <p:grpSpPr>
          <a:xfrm>
            <a:off x="7206067" y="1905000"/>
            <a:ext cx="1900580" cy="691057"/>
            <a:chOff x="2819400" y="1896095"/>
            <a:chExt cx="1900580" cy="770905"/>
          </a:xfrm>
        </p:grpSpPr>
        <p:sp>
          <p:nvSpPr>
            <p:cNvPr id="71" name="Rounded Rectangle 70"/>
            <p:cNvSpPr/>
            <p:nvPr/>
          </p:nvSpPr>
          <p:spPr>
            <a:xfrm>
              <a:off x="2881062" y="1981200"/>
              <a:ext cx="1767138" cy="685800"/>
            </a:xfrm>
            <a:prstGeom prst="roundRect">
              <a:avLst>
                <a:gd name="adj" fmla="val 7702"/>
              </a:avLst>
            </a:prstGeom>
            <a:solidFill>
              <a:srgbClr val="4A8861"/>
            </a:solidFill>
            <a:ln w="12700" cap="flat" cmpd="sng" algn="ctr">
              <a:solidFill>
                <a:srgbClr val="000000"/>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endParaRPr kumimoji="0" lang="en-US" sz="2200" b="0" i="1" u="none" strike="noStrike" kern="0" cap="none" spc="0" normalizeH="0" baseline="0" noProof="0" dirty="0">
                <a:ln>
                  <a:noFill/>
                </a:ln>
                <a:solidFill>
                  <a:prstClr val="black"/>
                </a:solidFill>
                <a:effectLst/>
                <a:uLnTx/>
                <a:uFillTx/>
                <a:latin typeface="Gill Sans MT"/>
                <a:ea typeface="+mn-ea"/>
                <a:cs typeface="+mn-cs"/>
              </a:endParaRPr>
            </a:p>
          </p:txBody>
        </p:sp>
        <p:grpSp>
          <p:nvGrpSpPr>
            <p:cNvPr id="72" name="Group 71"/>
            <p:cNvGrpSpPr/>
            <p:nvPr/>
          </p:nvGrpSpPr>
          <p:grpSpPr>
            <a:xfrm>
              <a:off x="2819400" y="1896095"/>
              <a:ext cx="1900580" cy="749569"/>
              <a:chOff x="2819400" y="1896095"/>
              <a:chExt cx="1900580" cy="749569"/>
            </a:xfrm>
          </p:grpSpPr>
          <p:sp>
            <p:nvSpPr>
              <p:cNvPr id="73" name="TextBox 72"/>
              <p:cNvSpPr txBox="1"/>
              <p:nvPr/>
            </p:nvSpPr>
            <p:spPr>
              <a:xfrm>
                <a:off x="2819400" y="1896095"/>
                <a:ext cx="1900580"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black"/>
                    </a:solidFill>
                    <a:effectLst/>
                    <a:uLnTx/>
                    <a:uFillTx/>
                    <a:latin typeface="Gill Sans MT"/>
                    <a:ea typeface="+mn-ea"/>
                    <a:cs typeface="+mn-cs"/>
                  </a:rPr>
                  <a:t>Uncompressed</a:t>
                </a:r>
              </a:p>
            </p:txBody>
          </p:sp>
          <p:sp>
            <p:nvSpPr>
              <p:cNvPr id="74" name="TextBox 73"/>
              <p:cNvSpPr txBox="1"/>
              <p:nvPr/>
            </p:nvSpPr>
            <p:spPr>
              <a:xfrm>
                <a:off x="3374136" y="2214777"/>
                <a:ext cx="812980"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000000"/>
                    </a:solidFill>
                    <a:effectLst/>
                    <a:uLnTx/>
                    <a:uFillTx/>
                    <a:latin typeface="Gill Sans MT"/>
                    <a:ea typeface="+mn-ea"/>
                    <a:cs typeface="+mn-cs"/>
                  </a:rPr>
                  <a:t>Pages</a:t>
                </a:r>
              </a:p>
            </p:txBody>
          </p:sp>
        </p:grpSp>
      </p:grpSp>
    </p:spTree>
    <p:extLst>
      <p:ext uri="{BB962C8B-B14F-4D97-AF65-F5344CB8AC3E}">
        <p14:creationId xmlns:p14="http://schemas.microsoft.com/office/powerpoint/2010/main" val="16686988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fade">
                                      <p:cBhvr>
                                        <p:cTn id="10" dur="500"/>
                                        <p:tgtEl>
                                          <p:spTgt spid="14"/>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500"/>
                                        <p:tgtEl>
                                          <p:spTgt spid="17"/>
                                        </p:tgtEl>
                                      </p:cBhvr>
                                    </p:animEffect>
                                  </p:childTnLst>
                                </p:cTn>
                              </p:par>
                              <p:par>
                                <p:cTn id="14" presetID="10" presetClass="entr" presetSubtype="0" fill="hold" nodeType="withEffect">
                                  <p:stCondLst>
                                    <p:cond delay="0"/>
                                  </p:stCondLst>
                                  <p:childTnLst>
                                    <p:set>
                                      <p:cBhvr>
                                        <p:cTn id="15" dur="1" fill="hold">
                                          <p:stCondLst>
                                            <p:cond delay="0"/>
                                          </p:stCondLst>
                                        </p:cTn>
                                        <p:tgtEl>
                                          <p:spTgt spid="16"/>
                                        </p:tgtEl>
                                        <p:attrNameLst>
                                          <p:attrName>style.visibility</p:attrName>
                                        </p:attrNameLst>
                                      </p:cBhvr>
                                      <p:to>
                                        <p:strVal val="visible"/>
                                      </p:to>
                                    </p:set>
                                    <p:animEffect transition="in" filter="fade">
                                      <p:cBhvr>
                                        <p:cTn id="16" dur="500"/>
                                        <p:tgtEl>
                                          <p:spTgt spid="16"/>
                                        </p:tgtEl>
                                      </p:cBhvr>
                                    </p:animEffect>
                                  </p:childTnLst>
                                </p:cTn>
                              </p:par>
                              <p:par>
                                <p:cTn id="17" presetID="10" presetClass="entr" presetSubtype="0" fill="hold" nodeType="with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500"/>
                                        <p:tgtEl>
                                          <p:spTgt spid="25"/>
                                        </p:tgtEl>
                                      </p:cBhvr>
                                    </p:animEffect>
                                  </p:childTnLst>
                                </p:cTn>
                              </p:par>
                              <p:par>
                                <p:cTn id="20" presetID="10" presetClass="entr" presetSubtype="0" fill="hold" nodeType="withEffect">
                                  <p:stCondLst>
                                    <p:cond delay="0"/>
                                  </p:stCondLst>
                                  <p:childTnLst>
                                    <p:set>
                                      <p:cBhvr>
                                        <p:cTn id="21" dur="1" fill="hold">
                                          <p:stCondLst>
                                            <p:cond delay="0"/>
                                          </p:stCondLst>
                                        </p:cTn>
                                        <p:tgtEl>
                                          <p:spTgt spid="23"/>
                                        </p:tgtEl>
                                        <p:attrNameLst>
                                          <p:attrName>style.visibility</p:attrName>
                                        </p:attrNameLst>
                                      </p:cBhvr>
                                      <p:to>
                                        <p:strVal val="visible"/>
                                      </p:to>
                                    </p:set>
                                    <p:animEffect transition="in" filter="fade">
                                      <p:cBhvr>
                                        <p:cTn id="22" dur="500"/>
                                        <p:tgtEl>
                                          <p:spTgt spid="23"/>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24"/>
                                        </p:tgtEl>
                                        <p:attrNameLst>
                                          <p:attrName>style.visibility</p:attrName>
                                        </p:attrNameLst>
                                      </p:cBhvr>
                                      <p:to>
                                        <p:strVal val="visible"/>
                                      </p:to>
                                    </p:set>
                                    <p:animEffect transition="in" filter="fade">
                                      <p:cBhvr>
                                        <p:cTn id="25" dur="500"/>
                                        <p:tgtEl>
                                          <p:spTgt spid="24"/>
                                        </p:tgtEl>
                                      </p:cBhvr>
                                    </p:animEffect>
                                  </p:childTnLst>
                                </p:cTn>
                              </p:par>
                            </p:childTnLst>
                          </p:cTn>
                        </p:par>
                        <p:par>
                          <p:cTn id="26" fill="hold">
                            <p:stCondLst>
                              <p:cond delay="500"/>
                            </p:stCondLst>
                            <p:childTnLst>
                              <p:par>
                                <p:cTn id="27" presetID="10" presetClass="entr" presetSubtype="0" fill="hold" grpId="0" nodeType="afterEffect">
                                  <p:stCondLst>
                                    <p:cond delay="0"/>
                                  </p:stCondLst>
                                  <p:childTnLst>
                                    <p:set>
                                      <p:cBhvr>
                                        <p:cTn id="28" dur="1" fill="hold">
                                          <p:stCondLst>
                                            <p:cond delay="0"/>
                                          </p:stCondLst>
                                        </p:cTn>
                                        <p:tgtEl>
                                          <p:spTgt spid="26"/>
                                        </p:tgtEl>
                                        <p:attrNameLst>
                                          <p:attrName>style.visibility</p:attrName>
                                        </p:attrNameLst>
                                      </p:cBhvr>
                                      <p:to>
                                        <p:strVal val="visible"/>
                                      </p:to>
                                    </p:set>
                                    <p:animEffect transition="in" filter="fade">
                                      <p:cBhvr>
                                        <p:cTn id="29" dur="500"/>
                                        <p:tgtEl>
                                          <p:spTgt spid="26"/>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nodeType="clickEffect">
                                  <p:stCondLst>
                                    <p:cond delay="0"/>
                                  </p:stCondLst>
                                  <p:childTnLst>
                                    <p:set>
                                      <p:cBhvr>
                                        <p:cTn id="33" dur="1" fill="hold">
                                          <p:stCondLst>
                                            <p:cond delay="0"/>
                                          </p:stCondLst>
                                        </p:cTn>
                                        <p:tgtEl>
                                          <p:spTgt spid="64"/>
                                        </p:tgtEl>
                                        <p:attrNameLst>
                                          <p:attrName>style.visibility</p:attrName>
                                        </p:attrNameLst>
                                      </p:cBhvr>
                                      <p:to>
                                        <p:strVal val="visible"/>
                                      </p:to>
                                    </p:set>
                                    <p:animEffect transition="in" filter="fade">
                                      <p:cBhvr>
                                        <p:cTn id="34" dur="500"/>
                                        <p:tgtEl>
                                          <p:spTgt spid="64"/>
                                        </p:tgtEl>
                                      </p:cBhvr>
                                    </p:animEffect>
                                  </p:childTnLst>
                                </p:cTn>
                              </p:par>
                            </p:childTnLst>
                          </p:cTn>
                        </p:par>
                        <p:par>
                          <p:cTn id="35" fill="hold">
                            <p:stCondLst>
                              <p:cond delay="500"/>
                            </p:stCondLst>
                            <p:childTnLst>
                              <p:par>
                                <p:cTn id="36" presetID="10" presetClass="entr" presetSubtype="0" fill="hold" nodeType="afterEffect">
                                  <p:stCondLst>
                                    <p:cond delay="0"/>
                                  </p:stCondLst>
                                  <p:childTnLst>
                                    <p:set>
                                      <p:cBhvr>
                                        <p:cTn id="37" dur="1" fill="hold">
                                          <p:stCondLst>
                                            <p:cond delay="0"/>
                                          </p:stCondLst>
                                        </p:cTn>
                                        <p:tgtEl>
                                          <p:spTgt spid="8"/>
                                        </p:tgtEl>
                                        <p:attrNameLst>
                                          <p:attrName>style.visibility</p:attrName>
                                        </p:attrNameLst>
                                      </p:cBhvr>
                                      <p:to>
                                        <p:strVal val="visible"/>
                                      </p:to>
                                    </p:set>
                                    <p:animEffect transition="in" filter="fade">
                                      <p:cBhvr>
                                        <p:cTn id="38" dur="500"/>
                                        <p:tgtEl>
                                          <p:spTgt spid="8"/>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27"/>
                                        </p:tgtEl>
                                        <p:attrNameLst>
                                          <p:attrName>style.visibility</p:attrName>
                                        </p:attrNameLst>
                                      </p:cBhvr>
                                      <p:to>
                                        <p:strVal val="visible"/>
                                      </p:to>
                                    </p:set>
                                    <p:animEffect transition="in" filter="fade">
                                      <p:cBhvr>
                                        <p:cTn id="41" dur="500"/>
                                        <p:tgtEl>
                                          <p:spTgt spid="27"/>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8"/>
                                        </p:tgtEl>
                                        <p:attrNameLst>
                                          <p:attrName>style.visibility</p:attrName>
                                        </p:attrNameLst>
                                      </p:cBhvr>
                                      <p:to>
                                        <p:strVal val="visible"/>
                                      </p:to>
                                    </p:set>
                                    <p:animEffect transition="in" filter="fade">
                                      <p:cBhvr>
                                        <p:cTn id="44" dur="500"/>
                                        <p:tgtEl>
                                          <p:spTgt spid="28"/>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30"/>
                                        </p:tgtEl>
                                        <p:attrNameLst>
                                          <p:attrName>style.visibility</p:attrName>
                                        </p:attrNameLst>
                                      </p:cBhvr>
                                      <p:to>
                                        <p:strVal val="visible"/>
                                      </p:to>
                                    </p:set>
                                    <p:animEffect transition="in" filter="fade">
                                      <p:cBhvr>
                                        <p:cTn id="47" dur="500"/>
                                        <p:tgtEl>
                                          <p:spTgt spid="30"/>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3">
                                            <p:txEl>
                                              <p:pRg st="2" end="2"/>
                                            </p:txEl>
                                          </p:spTgt>
                                        </p:tgtEl>
                                        <p:attrNameLst>
                                          <p:attrName>style.visibility</p:attrName>
                                        </p:attrNameLst>
                                      </p:cBhvr>
                                      <p:to>
                                        <p:strVal val="visible"/>
                                      </p:to>
                                    </p:set>
                                    <p:animEffect transition="in" filter="fade">
                                      <p:cBhvr>
                                        <p:cTn id="50" dur="500"/>
                                        <p:tgtEl>
                                          <p:spTgt spid="3">
                                            <p:txEl>
                                              <p:pRg st="2" end="2"/>
                                            </p:txEl>
                                          </p:spTgt>
                                        </p:tgtEl>
                                      </p:cBhvr>
                                    </p:animEffect>
                                  </p:childTnLst>
                                </p:cTn>
                              </p:par>
                            </p:childTnLst>
                          </p:cTn>
                        </p:par>
                        <p:par>
                          <p:cTn id="51" fill="hold">
                            <p:stCondLst>
                              <p:cond delay="1000"/>
                            </p:stCondLst>
                            <p:childTnLst>
                              <p:par>
                                <p:cTn id="52" presetID="10" presetClass="entr" presetSubtype="0" fill="hold" nodeType="afterEffect">
                                  <p:stCondLst>
                                    <p:cond delay="0"/>
                                  </p:stCondLst>
                                  <p:childTnLst>
                                    <p:set>
                                      <p:cBhvr>
                                        <p:cTn id="53" dur="1" fill="hold">
                                          <p:stCondLst>
                                            <p:cond delay="0"/>
                                          </p:stCondLst>
                                        </p:cTn>
                                        <p:tgtEl>
                                          <p:spTgt spid="31"/>
                                        </p:tgtEl>
                                        <p:attrNameLst>
                                          <p:attrName>style.visibility</p:attrName>
                                        </p:attrNameLst>
                                      </p:cBhvr>
                                      <p:to>
                                        <p:strVal val="visible"/>
                                      </p:to>
                                    </p:set>
                                    <p:animEffect transition="in" filter="fade">
                                      <p:cBhvr>
                                        <p:cTn id="54" dur="500"/>
                                        <p:tgtEl>
                                          <p:spTgt spid="31"/>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35"/>
                                        </p:tgtEl>
                                        <p:attrNameLst>
                                          <p:attrName>style.visibility</p:attrName>
                                        </p:attrNameLst>
                                      </p:cBhvr>
                                      <p:to>
                                        <p:strVal val="visible"/>
                                      </p:to>
                                    </p:set>
                                    <p:animEffect transition="in" filter="fade">
                                      <p:cBhvr>
                                        <p:cTn id="57" dur="500"/>
                                        <p:tgtEl>
                                          <p:spTgt spid="35"/>
                                        </p:tgtEl>
                                      </p:cBhvr>
                                    </p:animEffect>
                                  </p:childTnLst>
                                </p:cTn>
                              </p:par>
                            </p:childTnLst>
                          </p:cTn>
                        </p:par>
                        <p:par>
                          <p:cTn id="58" fill="hold">
                            <p:stCondLst>
                              <p:cond delay="1500"/>
                            </p:stCondLst>
                            <p:childTnLst>
                              <p:par>
                                <p:cTn id="59" presetID="10"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32"/>
                                        </p:tgtEl>
                                        <p:attrNameLst>
                                          <p:attrName>style.visibility</p:attrName>
                                        </p:attrNameLst>
                                      </p:cBhvr>
                                      <p:to>
                                        <p:strVal val="visible"/>
                                      </p:to>
                                    </p:set>
                                    <p:animEffect transition="in" filter="fade">
                                      <p:cBhvr>
                                        <p:cTn id="64" dur="500"/>
                                        <p:tgtEl>
                                          <p:spTgt spid="32"/>
                                        </p:tgtEl>
                                      </p:cBhvr>
                                    </p:animEffect>
                                  </p:childTnLst>
                                </p:cTn>
                              </p:par>
                            </p:childTnLst>
                          </p:cTn>
                        </p:par>
                        <p:par>
                          <p:cTn id="65" fill="hold">
                            <p:stCondLst>
                              <p:cond delay="2000"/>
                            </p:stCondLst>
                            <p:childTnLst>
                              <p:par>
                                <p:cTn id="66" presetID="10" presetClass="entr" presetSubtype="0" fill="hold" grpId="0" nodeType="afterEffect">
                                  <p:stCondLst>
                                    <p:cond delay="0"/>
                                  </p:stCondLst>
                                  <p:childTnLst>
                                    <p:set>
                                      <p:cBhvr>
                                        <p:cTn id="67" dur="1" fill="hold">
                                          <p:stCondLst>
                                            <p:cond delay="0"/>
                                          </p:stCondLst>
                                        </p:cTn>
                                        <p:tgtEl>
                                          <p:spTgt spid="29"/>
                                        </p:tgtEl>
                                        <p:attrNameLst>
                                          <p:attrName>style.visibility</p:attrName>
                                        </p:attrNameLst>
                                      </p:cBhvr>
                                      <p:to>
                                        <p:strVal val="visible"/>
                                      </p:to>
                                    </p:set>
                                    <p:animEffect transition="in" filter="fade">
                                      <p:cBhvr>
                                        <p:cTn id="68" dur="500"/>
                                        <p:tgtEl>
                                          <p:spTgt spid="29"/>
                                        </p:tgtEl>
                                      </p:cBhvr>
                                    </p:animEffect>
                                  </p:childTnLst>
                                </p:cTn>
                              </p:par>
                            </p:childTnLst>
                          </p:cTn>
                        </p:par>
                      </p:childTnLst>
                    </p:cTn>
                  </p:par>
                  <p:par>
                    <p:cTn id="69" fill="hold">
                      <p:stCondLst>
                        <p:cond delay="indefinite"/>
                      </p:stCondLst>
                      <p:childTnLst>
                        <p:par>
                          <p:cTn id="70" fill="hold">
                            <p:stCondLst>
                              <p:cond delay="0"/>
                            </p:stCondLst>
                            <p:childTnLst>
                              <p:par>
                                <p:cTn id="71" presetID="10" presetClass="entr" presetSubtype="0" fill="hold" nodeType="clickEffect">
                                  <p:stCondLst>
                                    <p:cond delay="0"/>
                                  </p:stCondLst>
                                  <p:childTnLst>
                                    <p:set>
                                      <p:cBhvr>
                                        <p:cTn id="72" dur="1" fill="hold">
                                          <p:stCondLst>
                                            <p:cond delay="0"/>
                                          </p:stCondLst>
                                        </p:cTn>
                                        <p:tgtEl>
                                          <p:spTgt spid="58"/>
                                        </p:tgtEl>
                                        <p:attrNameLst>
                                          <p:attrName>style.visibility</p:attrName>
                                        </p:attrNameLst>
                                      </p:cBhvr>
                                      <p:to>
                                        <p:strVal val="visible"/>
                                      </p:to>
                                    </p:set>
                                    <p:animEffect transition="in" filter="fade">
                                      <p:cBhvr>
                                        <p:cTn id="73" dur="500"/>
                                        <p:tgtEl>
                                          <p:spTgt spid="58"/>
                                        </p:tgtEl>
                                      </p:cBhvr>
                                    </p:animEffect>
                                  </p:childTnLst>
                                </p:cTn>
                              </p:par>
                            </p:childTnLst>
                          </p:cTn>
                        </p:par>
                      </p:childTnLst>
                    </p:cTn>
                  </p:par>
                  <p:par>
                    <p:cTn id="74" fill="hold">
                      <p:stCondLst>
                        <p:cond delay="indefinite"/>
                      </p:stCondLst>
                      <p:childTnLst>
                        <p:par>
                          <p:cTn id="75" fill="hold">
                            <p:stCondLst>
                              <p:cond delay="0"/>
                            </p:stCondLst>
                            <p:childTnLst>
                              <p:par>
                                <p:cTn id="76" presetID="10" presetClass="entr" presetSubtype="0" fill="hold" grpId="0" nodeType="clickEffect">
                                  <p:stCondLst>
                                    <p:cond delay="0"/>
                                  </p:stCondLst>
                                  <p:childTnLst>
                                    <p:set>
                                      <p:cBhvr>
                                        <p:cTn id="77" dur="1" fill="hold">
                                          <p:stCondLst>
                                            <p:cond delay="0"/>
                                          </p:stCondLst>
                                        </p:cTn>
                                        <p:tgtEl>
                                          <p:spTgt spid="19"/>
                                        </p:tgtEl>
                                        <p:attrNameLst>
                                          <p:attrName>style.visibility</p:attrName>
                                        </p:attrNameLst>
                                      </p:cBhvr>
                                      <p:to>
                                        <p:strVal val="visible"/>
                                      </p:to>
                                    </p:set>
                                    <p:animEffect transition="in" filter="fade">
                                      <p:cBhvr>
                                        <p:cTn id="78" dur="500"/>
                                        <p:tgtEl>
                                          <p:spTgt spid="19"/>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22"/>
                                        </p:tgtEl>
                                        <p:attrNameLst>
                                          <p:attrName>style.visibility</p:attrName>
                                        </p:attrNameLst>
                                      </p:cBhvr>
                                      <p:to>
                                        <p:strVal val="visible"/>
                                      </p:to>
                                    </p:set>
                                    <p:animEffect transition="in" filter="fade">
                                      <p:cBhvr>
                                        <p:cTn id="81" dur="500"/>
                                        <p:tgtEl>
                                          <p:spTgt spid="22"/>
                                        </p:tgtEl>
                                      </p:cBhvr>
                                    </p:animEffect>
                                  </p:childTnLst>
                                </p:cTn>
                              </p:par>
                              <p:par>
                                <p:cTn id="82" presetID="10" presetClass="entr" presetSubtype="0" fill="hold" nodeType="withEffect">
                                  <p:stCondLst>
                                    <p:cond delay="0"/>
                                  </p:stCondLst>
                                  <p:childTnLst>
                                    <p:set>
                                      <p:cBhvr>
                                        <p:cTn id="83" dur="1" fill="hold">
                                          <p:stCondLst>
                                            <p:cond delay="0"/>
                                          </p:stCondLst>
                                        </p:cTn>
                                        <p:tgtEl>
                                          <p:spTgt spid="18"/>
                                        </p:tgtEl>
                                        <p:attrNameLst>
                                          <p:attrName>style.visibility</p:attrName>
                                        </p:attrNameLst>
                                      </p:cBhvr>
                                      <p:to>
                                        <p:strVal val="visible"/>
                                      </p:to>
                                    </p:set>
                                    <p:animEffect transition="in" filter="fade">
                                      <p:cBhvr>
                                        <p:cTn id="84" dur="500"/>
                                        <p:tgtEl>
                                          <p:spTgt spid="18"/>
                                        </p:tgtEl>
                                      </p:cBhvr>
                                    </p:animEffect>
                                  </p:childTnLst>
                                </p:cTn>
                              </p:par>
                              <p:par>
                                <p:cTn id="85" presetID="10" presetClass="entr" presetSubtype="0" fill="hold" nodeType="withEffect">
                                  <p:stCondLst>
                                    <p:cond delay="0"/>
                                  </p:stCondLst>
                                  <p:childTnLst>
                                    <p:set>
                                      <p:cBhvr>
                                        <p:cTn id="86" dur="1" fill="hold">
                                          <p:stCondLst>
                                            <p:cond delay="0"/>
                                          </p:stCondLst>
                                        </p:cTn>
                                        <p:tgtEl>
                                          <p:spTgt spid="21"/>
                                        </p:tgtEl>
                                        <p:attrNameLst>
                                          <p:attrName>style.visibility</p:attrName>
                                        </p:attrNameLst>
                                      </p:cBhvr>
                                      <p:to>
                                        <p:strVal val="visible"/>
                                      </p:to>
                                    </p:set>
                                    <p:animEffect transition="in" filter="fade">
                                      <p:cBhvr>
                                        <p:cTn id="87" dur="500"/>
                                        <p:tgtEl>
                                          <p:spTgt spid="21"/>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20"/>
                                        </p:tgtEl>
                                        <p:attrNameLst>
                                          <p:attrName>style.visibility</p:attrName>
                                        </p:attrNameLst>
                                      </p:cBhvr>
                                      <p:to>
                                        <p:strVal val="visible"/>
                                      </p:to>
                                    </p:set>
                                    <p:animEffect transition="in" filter="fade">
                                      <p:cBhvr>
                                        <p:cTn id="90" dur="500"/>
                                        <p:tgtEl>
                                          <p:spTgt spid="20"/>
                                        </p:tgtEl>
                                      </p:cBhvr>
                                    </p:animEffect>
                                  </p:childTnLst>
                                </p:cTn>
                              </p:par>
                            </p:childTnLst>
                          </p:cTn>
                        </p:par>
                        <p:par>
                          <p:cTn id="91" fill="hold">
                            <p:stCondLst>
                              <p:cond delay="500"/>
                            </p:stCondLst>
                            <p:childTnLst>
                              <p:par>
                                <p:cTn id="92" presetID="10" presetClass="entr" presetSubtype="0" fill="hold" grpId="0" nodeType="afterEffect">
                                  <p:stCondLst>
                                    <p:cond delay="0"/>
                                  </p:stCondLst>
                                  <p:childTnLst>
                                    <p:set>
                                      <p:cBhvr>
                                        <p:cTn id="93" dur="1" fill="hold">
                                          <p:stCondLst>
                                            <p:cond delay="0"/>
                                          </p:stCondLst>
                                        </p:cTn>
                                        <p:tgtEl>
                                          <p:spTgt spid="37"/>
                                        </p:tgtEl>
                                        <p:attrNameLst>
                                          <p:attrName>style.visibility</p:attrName>
                                        </p:attrNameLst>
                                      </p:cBhvr>
                                      <p:to>
                                        <p:strVal val="visible"/>
                                      </p:to>
                                    </p:set>
                                    <p:animEffect transition="in" filter="fade">
                                      <p:cBhvr>
                                        <p:cTn id="94" dur="500"/>
                                        <p:tgtEl>
                                          <p:spTgt spid="37"/>
                                        </p:tgtEl>
                                      </p:cBhvr>
                                    </p:animEffect>
                                  </p:childTnLst>
                                </p:cTn>
                              </p:par>
                            </p:childTnLst>
                          </p:cTn>
                        </p:par>
                      </p:childTnLst>
                    </p:cTn>
                  </p:par>
                  <p:par>
                    <p:cTn id="95" fill="hold">
                      <p:stCondLst>
                        <p:cond delay="indefinite"/>
                      </p:stCondLst>
                      <p:childTnLst>
                        <p:par>
                          <p:cTn id="96" fill="hold">
                            <p:stCondLst>
                              <p:cond delay="0"/>
                            </p:stCondLst>
                            <p:childTnLst>
                              <p:par>
                                <p:cTn id="97" presetID="10" presetClass="entr" presetSubtype="0" fill="hold" nodeType="clickEffect">
                                  <p:stCondLst>
                                    <p:cond delay="0"/>
                                  </p:stCondLst>
                                  <p:childTnLst>
                                    <p:set>
                                      <p:cBhvr>
                                        <p:cTn id="98" dur="1" fill="hold">
                                          <p:stCondLst>
                                            <p:cond delay="0"/>
                                          </p:stCondLst>
                                        </p:cTn>
                                        <p:tgtEl>
                                          <p:spTgt spid="70"/>
                                        </p:tgtEl>
                                        <p:attrNameLst>
                                          <p:attrName>style.visibility</p:attrName>
                                        </p:attrNameLst>
                                      </p:cBhvr>
                                      <p:to>
                                        <p:strVal val="visible"/>
                                      </p:to>
                                    </p:set>
                                    <p:animEffect transition="in" filter="fade">
                                      <p:cBhvr>
                                        <p:cTn id="99" dur="500"/>
                                        <p:tgtEl>
                                          <p:spTgt spid="70"/>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13"/>
                                        </p:tgtEl>
                                        <p:attrNameLst>
                                          <p:attrName>style.visibility</p:attrName>
                                        </p:attrNameLst>
                                      </p:cBhvr>
                                      <p:to>
                                        <p:strVal val="visible"/>
                                      </p:to>
                                    </p:set>
                                    <p:animEffect transition="in" filter="fade">
                                      <p:cBhvr>
                                        <p:cTn id="102" dur="500"/>
                                        <p:tgtEl>
                                          <p:spTgt spid="13"/>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11"/>
                                        </p:tgtEl>
                                        <p:attrNameLst>
                                          <p:attrName>style.visibility</p:attrName>
                                        </p:attrNameLst>
                                      </p:cBhvr>
                                      <p:to>
                                        <p:strVal val="visible"/>
                                      </p:to>
                                    </p:set>
                                    <p:animEffect transition="in" filter="fade">
                                      <p:cBhvr>
                                        <p:cTn id="105" dur="500"/>
                                        <p:tgtEl>
                                          <p:spTgt spid="11"/>
                                        </p:tgtEl>
                                      </p:cBhvr>
                                    </p:animEffect>
                                  </p:childTnLst>
                                </p:cTn>
                              </p:par>
                            </p:childTnLst>
                          </p:cTn>
                        </p:par>
                      </p:childTnLst>
                    </p:cTn>
                  </p:par>
                  <p:par>
                    <p:cTn id="106" fill="hold">
                      <p:stCondLst>
                        <p:cond delay="indefinite"/>
                      </p:stCondLst>
                      <p:childTnLst>
                        <p:par>
                          <p:cTn id="107" fill="hold">
                            <p:stCondLst>
                              <p:cond delay="0"/>
                            </p:stCondLst>
                            <p:childTnLst>
                              <p:par>
                                <p:cTn id="108" presetID="10" presetClass="entr" presetSubtype="0" fill="hold" grpId="0" nodeType="clickEffect">
                                  <p:stCondLst>
                                    <p:cond delay="0"/>
                                  </p:stCondLst>
                                  <p:childTnLst>
                                    <p:set>
                                      <p:cBhvr>
                                        <p:cTn id="109" dur="1" fill="hold">
                                          <p:stCondLst>
                                            <p:cond delay="0"/>
                                          </p:stCondLst>
                                        </p:cTn>
                                        <p:tgtEl>
                                          <p:spTgt spid="42"/>
                                        </p:tgtEl>
                                        <p:attrNameLst>
                                          <p:attrName>style.visibility</p:attrName>
                                        </p:attrNameLst>
                                      </p:cBhvr>
                                      <p:to>
                                        <p:strVal val="visible"/>
                                      </p:to>
                                    </p:set>
                                    <p:animEffect transition="in" filter="fade">
                                      <p:cBhvr>
                                        <p:cTn id="110" dur="500"/>
                                        <p:tgtEl>
                                          <p:spTgt spid="42"/>
                                        </p:tgtEl>
                                      </p:cBhvr>
                                    </p:animEffect>
                                  </p:childTnLst>
                                </p:cTn>
                              </p:par>
                            </p:childTnLst>
                          </p:cTn>
                        </p:par>
                        <p:par>
                          <p:cTn id="111" fill="hold">
                            <p:stCondLst>
                              <p:cond delay="500"/>
                            </p:stCondLst>
                            <p:childTnLst>
                              <p:par>
                                <p:cTn id="112" presetID="10" presetClass="entr" presetSubtype="0" fill="hold" grpId="0" nodeType="afterEffect">
                                  <p:stCondLst>
                                    <p:cond delay="0"/>
                                  </p:stCondLst>
                                  <p:childTnLst>
                                    <p:set>
                                      <p:cBhvr>
                                        <p:cTn id="113" dur="1" fill="hold">
                                          <p:stCondLst>
                                            <p:cond delay="0"/>
                                          </p:stCondLst>
                                        </p:cTn>
                                        <p:tgtEl>
                                          <p:spTgt spid="38"/>
                                        </p:tgtEl>
                                        <p:attrNameLst>
                                          <p:attrName>style.visibility</p:attrName>
                                        </p:attrNameLst>
                                      </p:cBhvr>
                                      <p:to>
                                        <p:strVal val="visible"/>
                                      </p:to>
                                    </p:set>
                                    <p:animEffect transition="in" filter="fade">
                                      <p:cBhvr>
                                        <p:cTn id="114" dur="500"/>
                                        <p:tgtEl>
                                          <p:spTgt spid="38"/>
                                        </p:tgtEl>
                                      </p:cBhvr>
                                    </p:animEffect>
                                  </p:childTnLst>
                                </p:cTn>
                              </p:par>
                            </p:childTnLst>
                          </p:cTn>
                        </p:par>
                      </p:childTnLst>
                    </p:cTn>
                  </p:par>
                  <p:par>
                    <p:cTn id="115" fill="hold">
                      <p:stCondLst>
                        <p:cond delay="indefinite"/>
                      </p:stCondLst>
                      <p:childTnLst>
                        <p:par>
                          <p:cTn id="116" fill="hold">
                            <p:stCondLst>
                              <p:cond delay="0"/>
                            </p:stCondLst>
                            <p:childTnLst>
                              <p:par>
                                <p:cTn id="117" presetID="10" presetClass="entr" presetSubtype="0" fill="hold" grpId="0" nodeType="clickEffect">
                                  <p:stCondLst>
                                    <p:cond delay="0"/>
                                  </p:stCondLst>
                                  <p:childTnLst>
                                    <p:set>
                                      <p:cBhvr>
                                        <p:cTn id="118" dur="1" fill="hold">
                                          <p:stCondLst>
                                            <p:cond delay="0"/>
                                          </p:stCondLst>
                                        </p:cTn>
                                        <p:tgtEl>
                                          <p:spTgt spid="55"/>
                                        </p:tgtEl>
                                        <p:attrNameLst>
                                          <p:attrName>style.visibility</p:attrName>
                                        </p:attrNameLst>
                                      </p:cBhvr>
                                      <p:to>
                                        <p:strVal val="visible"/>
                                      </p:to>
                                    </p:set>
                                    <p:animEffect transition="in" filter="fade">
                                      <p:cBhvr>
                                        <p:cTn id="119"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14" grpId="0"/>
      <p:bldP spid="15" grpId="0"/>
      <p:bldP spid="17" grpId="0"/>
      <p:bldP spid="19" grpId="0"/>
      <p:bldP spid="20" grpId="0"/>
      <p:bldP spid="22" grpId="0"/>
      <p:bldP spid="24" grpId="0"/>
      <p:bldP spid="26" grpId="0" animBg="1"/>
      <p:bldP spid="27" grpId="0" animBg="1"/>
      <p:bldP spid="28" grpId="0" animBg="1"/>
      <p:bldP spid="29" grpId="0" animBg="1"/>
      <p:bldP spid="30" grpId="0" animBg="1"/>
      <p:bldP spid="32" grpId="0" animBg="1"/>
      <p:bldP spid="33" grpId="0" animBg="1"/>
      <p:bldP spid="35" grpId="0" animBg="1"/>
      <p:bldP spid="37" grpId="0" animBg="1"/>
      <p:bldP spid="38" grpId="0" animBg="1"/>
      <p:bldP spid="13" grpId="0" animBg="1"/>
      <p:bldP spid="11" grpId="0" animBg="1"/>
      <p:bldP spid="42" grpId="0"/>
      <p:bldP spid="55" grpId="0" animBg="1"/>
    </p:bldLst>
  </p:timing>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Tab Switching Wrap Up</a:t>
            </a:r>
          </a:p>
        </p:txBody>
      </p:sp>
      <p:sp>
        <p:nvSpPr>
          <p:cNvPr id="3" name="Content Placeholder 2"/>
          <p:cNvSpPr>
            <a:spLocks noGrp="1"/>
          </p:cNvSpPr>
          <p:nvPr>
            <p:ph idx="1"/>
          </p:nvPr>
        </p:nvSpPr>
        <p:spPr>
          <a:xfrm>
            <a:off x="0" y="1066800"/>
            <a:ext cx="9144000" cy="5562600"/>
          </a:xfrm>
        </p:spPr>
        <p:txBody>
          <a:bodyPr>
            <a:normAutofit/>
          </a:bodyPr>
          <a:lstStyle/>
          <a:p>
            <a:pPr lvl="1"/>
            <a:endParaRPr lang="en-US" sz="2000" dirty="0">
              <a:solidFill>
                <a:srgbClr val="595959"/>
              </a:solidFill>
            </a:endParaRPr>
          </a:p>
          <a:p>
            <a:pPr lvl="1"/>
            <a:endParaRPr lang="en-US" sz="2000" dirty="0">
              <a:solidFill>
                <a:srgbClr val="595959"/>
              </a:solidFill>
            </a:endParaRPr>
          </a:p>
          <a:p>
            <a:pPr lvl="1"/>
            <a:endParaRPr lang="en-US" sz="2000" dirty="0">
              <a:solidFill>
                <a:srgbClr val="595959"/>
              </a:solidFill>
            </a:endParaRPr>
          </a:p>
          <a:p>
            <a:pPr lvl="1"/>
            <a:endParaRPr lang="en-US" sz="2000" dirty="0">
              <a:solidFill>
                <a:srgbClr val="595959"/>
              </a:solidFill>
            </a:endParaRPr>
          </a:p>
          <a:p>
            <a:pPr lvl="1"/>
            <a:endParaRPr lang="en-US" sz="2000" dirty="0">
              <a:solidFill>
                <a:srgbClr val="595959"/>
              </a:solidFill>
            </a:endParaRPr>
          </a:p>
          <a:p>
            <a:pPr lvl="1"/>
            <a:endParaRPr lang="en-US" sz="2000" dirty="0">
              <a:solidFill>
                <a:srgbClr val="595959"/>
              </a:solidFill>
            </a:endParaRPr>
          </a:p>
          <a:p>
            <a:pPr lvl="1"/>
            <a:endParaRPr lang="en-US" sz="2000" dirty="0">
              <a:solidFill>
                <a:srgbClr val="595959"/>
              </a:solidFill>
            </a:endParaRPr>
          </a:p>
          <a:p>
            <a:pPr marL="457200" lvl="1" indent="0">
              <a:buNone/>
            </a:pPr>
            <a:endParaRPr lang="en-US" sz="2000" dirty="0">
              <a:solidFill>
                <a:srgbClr val="595959"/>
              </a:solidFill>
            </a:endParaRPr>
          </a:p>
          <a:p>
            <a:pPr marL="0" indent="0">
              <a:buNone/>
            </a:pPr>
            <a:endParaRPr lang="en-US" sz="2800" dirty="0">
              <a:solidFill>
                <a:schemeClr val="tx2"/>
              </a:solidFill>
            </a:endParaRPr>
          </a:p>
          <a:p>
            <a:pPr lvl="1"/>
            <a:endParaRPr lang="en-US" sz="2400" dirty="0"/>
          </a:p>
          <a:p>
            <a:pPr lvl="1"/>
            <a:endParaRPr lang="en-US" sz="2400" dirty="0"/>
          </a:p>
          <a:p>
            <a:pPr lvl="1"/>
            <a:endParaRPr lang="en-US" sz="24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31</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8" name="Rectangle 7"/>
          <p:cNvSpPr/>
          <p:nvPr/>
        </p:nvSpPr>
        <p:spPr>
          <a:xfrm>
            <a:off x="381000" y="1219200"/>
            <a:ext cx="8534400" cy="138499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Gill Sans MT"/>
                <a:ea typeface="+mn-ea"/>
                <a:cs typeface="+mn-cs"/>
              </a:rPr>
              <a:t>A large amount of </a:t>
            </a:r>
            <a:r>
              <a:rPr kumimoji="0" lang="en-US" sz="2800" b="1" i="0" u="none" strike="noStrike" kern="1200" cap="none" spc="0" normalizeH="0" baseline="0" noProof="0" dirty="0">
                <a:ln>
                  <a:noFill/>
                </a:ln>
                <a:solidFill>
                  <a:srgbClr val="C00000"/>
                </a:solidFill>
                <a:effectLst/>
                <a:uLnTx/>
                <a:uFillTx/>
                <a:latin typeface="Gill Sans MT"/>
                <a:ea typeface="+mn-ea"/>
                <a:cs typeface="+mn-cs"/>
              </a:rPr>
              <a:t>data movement </a:t>
            </a:r>
            <a:r>
              <a:rPr kumimoji="0" lang="en-US" sz="2800" b="1" i="0" u="none" strike="noStrike" kern="1200" cap="none" spc="0" normalizeH="0" baseline="0" noProof="0" dirty="0">
                <a:ln>
                  <a:noFill/>
                </a:ln>
                <a:solidFill>
                  <a:prstClr val="black"/>
                </a:solidFill>
                <a:effectLst/>
                <a:uLnTx/>
                <a:uFillTx/>
                <a:latin typeface="Gill Sans MT"/>
                <a:ea typeface="+mn-ea"/>
                <a:cs typeface="+mn-cs"/>
              </a:rPr>
              <a:t>happens during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tab switching </a:t>
            </a:r>
            <a:r>
              <a:rPr kumimoji="0" lang="en-US" sz="2800" b="1" i="0" u="none" strike="noStrike" kern="1200" cap="none" spc="0" normalizeH="0" baseline="0" noProof="0" dirty="0">
                <a:ln>
                  <a:noFill/>
                </a:ln>
                <a:solidFill>
                  <a:prstClr val="black"/>
                </a:solidFill>
                <a:effectLst/>
                <a:uLnTx/>
                <a:uFillTx/>
                <a:latin typeface="Gill Sans MT"/>
                <a:ea typeface="+mn-ea"/>
                <a:cs typeface="+mn-cs"/>
              </a:rPr>
              <a:t>as Chrome attempts to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compress</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and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decompress</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tabs</a:t>
            </a:r>
            <a:endParaRPr kumimoji="0" lang="en-US" sz="2800" b="1" i="0" u="none" strike="noStrike" kern="1200" cap="none" spc="0" normalizeH="0" baseline="0" noProof="0" dirty="0">
              <a:ln>
                <a:noFill/>
              </a:ln>
              <a:solidFill>
                <a:srgbClr val="C00000"/>
              </a:solidFill>
              <a:effectLst/>
              <a:uLnTx/>
              <a:uFillTx/>
              <a:latin typeface="Gill Sans MT"/>
              <a:ea typeface="+mn-ea"/>
              <a:cs typeface="+mn-cs"/>
            </a:endParaRPr>
          </a:p>
        </p:txBody>
      </p:sp>
      <p:sp>
        <p:nvSpPr>
          <p:cNvPr id="17" name="TextBox 16"/>
          <p:cNvSpPr txBox="1"/>
          <p:nvPr/>
        </p:nvSpPr>
        <p:spPr>
          <a:xfrm>
            <a:off x="152400" y="5257800"/>
            <a:ext cx="474011"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white"/>
                </a:solidFill>
                <a:effectLst/>
                <a:uLnTx/>
                <a:uFillTx/>
                <a:latin typeface="Arial Black" panose="020B0A04020102020204" pitchFamily="34" charset="0"/>
                <a:ea typeface="+mn-ea"/>
                <a:cs typeface="+mn-cs"/>
              </a:rPr>
              <a:t>2</a:t>
            </a:r>
          </a:p>
        </p:txBody>
      </p:sp>
      <p:sp>
        <p:nvSpPr>
          <p:cNvPr id="14" name="Rectangle 13"/>
          <p:cNvSpPr/>
          <p:nvPr/>
        </p:nvSpPr>
        <p:spPr>
          <a:xfrm>
            <a:off x="0" y="3200400"/>
            <a:ext cx="9144000" cy="1015663"/>
          </a:xfrm>
          <a:prstGeom prst="rect">
            <a:avLst/>
          </a:prstGeom>
          <a:solidFill>
            <a:schemeClr val="tx2">
              <a:lumMod val="75000"/>
            </a:schemeClr>
          </a:solidFill>
        </p:spPr>
        <p:txBody>
          <a:bodyPr wrap="square">
            <a:spAutoFit/>
          </a:bodyPr>
          <a:lstStyle/>
          <a:p>
            <a:pPr marL="0" marR="0" lvl="1" indent="0" algn="ctr"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prstClr val="white"/>
                </a:solidFill>
                <a:effectLst/>
                <a:uLnTx/>
                <a:uFillTx/>
                <a:latin typeface="Gill Sans MT"/>
                <a:ea typeface="+mn-ea"/>
                <a:cs typeface="+mn-cs"/>
              </a:rPr>
              <a:t>Both functions can benefit from PIM execution and can be implemented as PIM logic</a:t>
            </a:r>
          </a:p>
        </p:txBody>
      </p:sp>
    </p:spTree>
    <p:extLst>
      <p:ext uri="{BB962C8B-B14F-4D97-AF65-F5344CB8AC3E}">
        <p14:creationId xmlns:p14="http://schemas.microsoft.com/office/powerpoint/2010/main" val="527500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fade">
                                      <p:cBhvr>
                                        <p:cTn id="1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4" grpId="0" animBg="1"/>
    </p:bldLst>
  </p:timing>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52400" y="1066800"/>
            <a:ext cx="8839200" cy="5638800"/>
          </a:xfrm>
        </p:spPr>
        <p:txBody>
          <a:bodyPr>
            <a:normAutofit/>
          </a:bodyPr>
          <a:lstStyle/>
          <a:p>
            <a:pPr lvl="1"/>
            <a:endParaRPr lang="en-US" sz="2000" dirty="0">
              <a:solidFill>
                <a:srgbClr val="595959"/>
              </a:solidFill>
            </a:endParaRPr>
          </a:p>
          <a:p>
            <a:pPr lvl="1"/>
            <a:endParaRPr lang="en-US" sz="2400" dirty="0">
              <a:solidFill>
                <a:schemeClr val="tx2"/>
              </a:solidFill>
            </a:endParaRPr>
          </a:p>
          <a:p>
            <a:pPr marL="342900" lvl="1" indent="-342900">
              <a:buFont typeface="Arial" pitchFamily="34" charset="0"/>
              <a:buChar char="•"/>
            </a:pPr>
            <a:endParaRPr lang="en-US" sz="2400" u="sng" dirty="0">
              <a:solidFill>
                <a:schemeClr val="tx2"/>
              </a:solidFill>
            </a:endParaRPr>
          </a:p>
          <a:p>
            <a:pPr lvl="1"/>
            <a:endParaRPr lang="en-US" sz="2000" dirty="0">
              <a:solidFill>
                <a:srgbClr val="595959"/>
              </a:solidFill>
            </a:endParaRPr>
          </a:p>
          <a:p>
            <a:endParaRPr lang="en-US"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A2D8F13-174C-467F-9D40-7DDEF70CAB8C}" type="slidenum">
              <a:rPr kumimoji="0" lang="en-US" sz="2400" b="1" i="0" u="none" strike="noStrike" kern="1200" cap="none" spc="0" normalizeH="0" baseline="0" noProof="0" smtClean="0">
                <a:ln>
                  <a:noFill/>
                </a:ln>
                <a:solidFill>
                  <a:srgbClr val="0070C0"/>
                </a:solidFill>
                <a:effectLst/>
                <a:uLnTx/>
                <a:uFillTx/>
                <a:latin typeface="Gill Sans M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452</a:t>
            </a:fld>
            <a:endParaRPr kumimoji="0" lang="en-US" sz="2400" b="1" i="0" u="none" strike="noStrike" kern="1200" cap="none" spc="0" normalizeH="0" baseline="0" noProof="0">
              <a:ln>
                <a:noFill/>
              </a:ln>
              <a:solidFill>
                <a:srgbClr val="0070C0"/>
              </a:solidFill>
              <a:effectLst/>
              <a:uLnTx/>
              <a:uFillTx/>
              <a:latin typeface="Gill Sans MT"/>
              <a:ea typeface="+mn-ea"/>
              <a:cs typeface="+mn-cs"/>
            </a:endParaRP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5" name="Rectangle 4"/>
          <p:cNvSpPr/>
          <p:nvPr/>
        </p:nvSpPr>
        <p:spPr>
          <a:xfrm>
            <a:off x="609600" y="2438400"/>
            <a:ext cx="3124200" cy="584776"/>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Gill Sans MT"/>
                <a:ea typeface="+mn-ea"/>
                <a:cs typeface="+mn-cs"/>
              </a:rPr>
              <a:t>Chrome</a:t>
            </a:r>
            <a:endParaRPr kumimoji="0" lang="en-US" sz="2800" b="1" i="0" u="none" strike="noStrike" kern="1200" cap="none" spc="0" normalizeH="0" baseline="0" noProof="0" dirty="0">
              <a:ln>
                <a:noFill/>
              </a:ln>
              <a:solidFill>
                <a:prstClr val="black"/>
              </a:solidFill>
              <a:effectLst/>
              <a:uLnTx/>
              <a:uFillTx/>
              <a:latin typeface="Gill Sans MT"/>
              <a:ea typeface="+mn-ea"/>
              <a:cs typeface="+mn-cs"/>
            </a:endParaRPr>
          </a:p>
        </p:txBody>
      </p:sp>
      <p:sp>
        <p:nvSpPr>
          <p:cNvPr id="9" name="TextBox 8"/>
          <p:cNvSpPr txBox="1"/>
          <p:nvPr/>
        </p:nvSpPr>
        <p:spPr>
          <a:xfrm>
            <a:off x="457200" y="2971800"/>
            <a:ext cx="3886200" cy="461665"/>
          </a:xfrm>
          <a:prstGeom prst="rect">
            <a:avLst/>
          </a:prstGeom>
          <a:noFill/>
        </p:spPr>
        <p:txBody>
          <a:bodyPr wrap="square" rtlCol="0">
            <a:spAutoFit/>
          </a:bodyPr>
          <a:lstStyle/>
          <a:p>
            <a:pPr marL="0" marR="0" lvl="2"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Google’s web browser</a:t>
            </a:r>
            <a:endParaRPr kumimoji="0" lang="en-US" sz="2400" b="1" i="0" u="none" strike="noStrike" kern="1200" cap="none" spc="0" normalizeH="0" baseline="0" noProof="0" dirty="0">
              <a:ln>
                <a:noFill/>
              </a:ln>
              <a:solidFill>
                <a:srgbClr val="0000FF"/>
              </a:solidFill>
              <a:effectLst/>
              <a:uLnTx/>
              <a:uFillTx/>
              <a:latin typeface="Gill Sans MT"/>
              <a:ea typeface="+mn-ea"/>
              <a:cs typeface="+mn-cs"/>
            </a:endParaRPr>
          </a:p>
        </p:txBody>
      </p:sp>
      <p:sp>
        <p:nvSpPr>
          <p:cNvPr id="11" name="TextBox 10"/>
          <p:cNvSpPr txBox="1"/>
          <p:nvPr/>
        </p:nvSpPr>
        <p:spPr>
          <a:xfrm>
            <a:off x="4724400" y="2463224"/>
            <a:ext cx="4267200" cy="58477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srgbClr val="000000"/>
                </a:solidFill>
                <a:effectLst/>
                <a:uLnTx/>
                <a:uFillTx/>
                <a:latin typeface="Gill Sans MT"/>
                <a:ea typeface="+mn-ea"/>
                <a:cs typeface="+mn-cs"/>
              </a:rPr>
              <a:t>TensorFlow</a:t>
            </a:r>
            <a:endParaRPr kumimoji="0" lang="en-US" sz="2600" b="1" i="0" u="none" strike="noStrike" kern="1200" cap="none" spc="0" normalizeH="0" baseline="0" noProof="0" dirty="0">
              <a:ln>
                <a:noFill/>
              </a:ln>
              <a:solidFill>
                <a:srgbClr val="000000"/>
              </a:solidFill>
              <a:effectLst/>
              <a:uLnTx/>
              <a:uFillTx/>
              <a:latin typeface="Gill Sans MT"/>
              <a:ea typeface="+mn-ea"/>
              <a:cs typeface="+mn-cs"/>
            </a:endParaRPr>
          </a:p>
        </p:txBody>
      </p:sp>
      <p:sp>
        <p:nvSpPr>
          <p:cNvPr id="12" name="TextBox 11"/>
          <p:cNvSpPr txBox="1"/>
          <p:nvPr/>
        </p:nvSpPr>
        <p:spPr>
          <a:xfrm>
            <a:off x="4191000" y="2979003"/>
            <a:ext cx="5257800"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Google’s machine learning framework</a:t>
            </a:r>
            <a:endParaRPr kumimoji="0" lang="en-US" sz="2400" b="0" i="0" u="none" strike="noStrike" kern="1200" cap="none" spc="0" normalizeH="0" baseline="0" noProof="0" dirty="0">
              <a:ln>
                <a:noFill/>
              </a:ln>
              <a:solidFill>
                <a:srgbClr val="595959"/>
              </a:solidFill>
              <a:effectLst/>
              <a:uLnTx/>
              <a:uFillTx/>
              <a:latin typeface="Gill Sans MT"/>
              <a:ea typeface="+mn-ea"/>
              <a:cs typeface="+mn-cs"/>
            </a:endParaRPr>
          </a:p>
        </p:txBody>
      </p:sp>
      <p:sp>
        <p:nvSpPr>
          <p:cNvPr id="16" name="Rectangle 15"/>
          <p:cNvSpPr/>
          <p:nvPr/>
        </p:nvSpPr>
        <p:spPr>
          <a:xfrm>
            <a:off x="228600" y="5334000"/>
            <a:ext cx="4114800" cy="584776"/>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Gill Sans MT"/>
                <a:ea typeface="+mn-ea"/>
                <a:cs typeface="+mn-cs"/>
              </a:rPr>
              <a:t>Video Playback</a:t>
            </a:r>
          </a:p>
        </p:txBody>
      </p:sp>
      <p:sp>
        <p:nvSpPr>
          <p:cNvPr id="17" name="TextBox 16"/>
          <p:cNvSpPr txBox="1"/>
          <p:nvPr/>
        </p:nvSpPr>
        <p:spPr>
          <a:xfrm>
            <a:off x="431800" y="5943600"/>
            <a:ext cx="4292600"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Google’s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video codec</a:t>
            </a:r>
            <a:r>
              <a:rPr kumimoji="0" lang="en-US" sz="2400" b="1" i="0" u="none" strike="noStrike" kern="1200" cap="none" spc="0" normalizeH="0" baseline="0" noProof="0" dirty="0">
                <a:ln>
                  <a:noFill/>
                </a:ln>
                <a:solidFill>
                  <a:srgbClr val="595959"/>
                </a:solidFill>
                <a:effectLst/>
                <a:uLnTx/>
                <a:uFillTx/>
                <a:latin typeface="Gill Sans MT"/>
                <a:ea typeface="+mn-ea"/>
                <a:cs typeface="+mn-cs"/>
              </a:rPr>
              <a:t> </a:t>
            </a:r>
            <a:br>
              <a:rPr kumimoji="0" lang="en-US" sz="2400" b="1" i="0" u="none" strike="noStrike" kern="1200" cap="none" spc="0" normalizeH="0" baseline="0" noProof="0" dirty="0">
                <a:ln>
                  <a:noFill/>
                </a:ln>
                <a:solidFill>
                  <a:srgbClr val="595959"/>
                </a:solidFill>
                <a:effectLst/>
                <a:uLnTx/>
                <a:uFillTx/>
                <a:latin typeface="Gill Sans MT"/>
                <a:ea typeface="+mn-ea"/>
                <a:cs typeface="+mn-cs"/>
              </a:rPr>
            </a:br>
            <a:endParaRPr kumimoji="0" lang="en-US" sz="2400" b="1" i="0" u="none" strike="noStrike" kern="1200" cap="none" spc="0" normalizeH="0" baseline="0" noProof="0" dirty="0">
              <a:ln>
                <a:noFill/>
              </a:ln>
              <a:solidFill>
                <a:srgbClr val="0000FF"/>
              </a:solidFill>
              <a:effectLst/>
              <a:uLnTx/>
              <a:uFillTx/>
              <a:latin typeface="Gill Sans MT"/>
              <a:ea typeface="+mn-ea"/>
              <a:cs typeface="+mn-cs"/>
            </a:endParaRPr>
          </a:p>
        </p:txBody>
      </p:sp>
      <p:pic>
        <p:nvPicPr>
          <p:cNvPr id="13" name="Picture 12"/>
          <p:cNvPicPr>
            <a:picLocks noChangeAspect="1"/>
          </p:cNvPicPr>
          <p:nvPr/>
        </p:nvPicPr>
        <p:blipFill>
          <a:blip r:embed="rId4"/>
          <a:stretch>
            <a:fillRect/>
          </a:stretch>
        </p:blipFill>
        <p:spPr>
          <a:xfrm>
            <a:off x="1828800" y="1295400"/>
            <a:ext cx="1066800" cy="1066800"/>
          </a:xfrm>
          <a:prstGeom prst="rect">
            <a:avLst/>
          </a:prstGeom>
        </p:spPr>
      </p:pic>
      <p:pic>
        <p:nvPicPr>
          <p:cNvPr id="14" name="Picture 13"/>
          <p:cNvPicPr>
            <a:picLocks noChangeAspect="1"/>
          </p:cNvPicPr>
          <p:nvPr/>
        </p:nvPicPr>
        <p:blipFill>
          <a:blip r:embed="rId5"/>
          <a:stretch>
            <a:fillRect/>
          </a:stretch>
        </p:blipFill>
        <p:spPr>
          <a:xfrm>
            <a:off x="6390896" y="1295400"/>
            <a:ext cx="1081655" cy="1156830"/>
          </a:xfrm>
          <a:prstGeom prst="rect">
            <a:avLst/>
          </a:prstGeom>
        </p:spPr>
      </p:pic>
      <p:sp>
        <p:nvSpPr>
          <p:cNvPr id="19" name="Rectangle 18"/>
          <p:cNvSpPr/>
          <p:nvPr/>
        </p:nvSpPr>
        <p:spPr>
          <a:xfrm>
            <a:off x="6096000" y="3769051"/>
            <a:ext cx="3505200" cy="492443"/>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endParaRPr kumimoji="0" lang="en-US" sz="2600" b="1" i="0" u="none" strike="noStrike" kern="1200" cap="none" spc="0" normalizeH="0" baseline="0" noProof="0" dirty="0">
              <a:ln>
                <a:noFill/>
              </a:ln>
              <a:solidFill>
                <a:srgbClr val="000000"/>
              </a:solidFill>
              <a:effectLst/>
              <a:uLnTx/>
              <a:uFillTx/>
              <a:latin typeface="Gill Sans MT"/>
              <a:ea typeface="+mn-ea"/>
              <a:cs typeface="+mn-cs"/>
            </a:endParaRPr>
          </a:p>
        </p:txBody>
      </p:sp>
      <p:grpSp>
        <p:nvGrpSpPr>
          <p:cNvPr id="10" name="Group 9"/>
          <p:cNvGrpSpPr/>
          <p:nvPr/>
        </p:nvGrpSpPr>
        <p:grpSpPr>
          <a:xfrm>
            <a:off x="1676400" y="4191000"/>
            <a:ext cx="1600200" cy="1219200"/>
            <a:chOff x="5867400" y="2936553"/>
            <a:chExt cx="2057400" cy="1447800"/>
          </a:xfrm>
        </p:grpSpPr>
        <p:pic>
          <p:nvPicPr>
            <p:cNvPr id="31" name="Picture 30"/>
            <p:cNvPicPr>
              <a:picLocks noChangeAspect="1"/>
            </p:cNvPicPr>
            <p:nvPr/>
          </p:nvPicPr>
          <p:blipFill>
            <a:blip r:embed="rId6"/>
            <a:stretch>
              <a:fillRect/>
            </a:stretch>
          </p:blipFill>
          <p:spPr>
            <a:xfrm>
              <a:off x="6096000" y="3927153"/>
              <a:ext cx="431470" cy="457200"/>
            </a:xfrm>
            <a:prstGeom prst="rect">
              <a:avLst/>
            </a:prstGeom>
          </p:spPr>
        </p:pic>
        <p:pic>
          <p:nvPicPr>
            <p:cNvPr id="24" name="Picture 23"/>
            <p:cNvPicPr>
              <a:picLocks noChangeAspect="1"/>
            </p:cNvPicPr>
            <p:nvPr/>
          </p:nvPicPr>
          <p:blipFill>
            <a:blip r:embed="rId7"/>
            <a:stretch>
              <a:fillRect/>
            </a:stretch>
          </p:blipFill>
          <p:spPr>
            <a:xfrm>
              <a:off x="6553200" y="3984544"/>
              <a:ext cx="1295400" cy="325214"/>
            </a:xfrm>
            <a:prstGeom prst="rect">
              <a:avLst/>
            </a:prstGeom>
          </p:spPr>
        </p:pic>
        <p:pic>
          <p:nvPicPr>
            <p:cNvPr id="8" name="Picture 7"/>
            <p:cNvPicPr>
              <a:picLocks noChangeAspect="1"/>
            </p:cNvPicPr>
            <p:nvPr/>
          </p:nvPicPr>
          <p:blipFill>
            <a:blip r:embed="rId8"/>
            <a:stretch>
              <a:fillRect/>
            </a:stretch>
          </p:blipFill>
          <p:spPr>
            <a:xfrm>
              <a:off x="5867400" y="2936553"/>
              <a:ext cx="2057400" cy="935088"/>
            </a:xfrm>
            <a:prstGeom prst="rect">
              <a:avLst/>
            </a:prstGeom>
          </p:spPr>
        </p:pic>
      </p:grpSp>
      <p:grpSp>
        <p:nvGrpSpPr>
          <p:cNvPr id="25" name="Group 24"/>
          <p:cNvGrpSpPr/>
          <p:nvPr/>
        </p:nvGrpSpPr>
        <p:grpSpPr>
          <a:xfrm>
            <a:off x="6019800" y="4267200"/>
            <a:ext cx="1676400" cy="1219200"/>
            <a:chOff x="5867400" y="2936553"/>
            <a:chExt cx="2057400" cy="1447800"/>
          </a:xfrm>
        </p:grpSpPr>
        <p:pic>
          <p:nvPicPr>
            <p:cNvPr id="26" name="Picture 25"/>
            <p:cNvPicPr>
              <a:picLocks noChangeAspect="1"/>
            </p:cNvPicPr>
            <p:nvPr/>
          </p:nvPicPr>
          <p:blipFill>
            <a:blip r:embed="rId6"/>
            <a:stretch>
              <a:fillRect/>
            </a:stretch>
          </p:blipFill>
          <p:spPr>
            <a:xfrm>
              <a:off x="6096000" y="3927153"/>
              <a:ext cx="431470" cy="457200"/>
            </a:xfrm>
            <a:prstGeom prst="rect">
              <a:avLst/>
            </a:prstGeom>
          </p:spPr>
        </p:pic>
        <p:pic>
          <p:nvPicPr>
            <p:cNvPr id="27" name="Picture 26"/>
            <p:cNvPicPr>
              <a:picLocks noChangeAspect="1"/>
            </p:cNvPicPr>
            <p:nvPr/>
          </p:nvPicPr>
          <p:blipFill>
            <a:blip r:embed="rId7"/>
            <a:stretch>
              <a:fillRect/>
            </a:stretch>
          </p:blipFill>
          <p:spPr>
            <a:xfrm>
              <a:off x="6553200" y="3984544"/>
              <a:ext cx="1295400" cy="325214"/>
            </a:xfrm>
            <a:prstGeom prst="rect">
              <a:avLst/>
            </a:prstGeom>
          </p:spPr>
        </p:pic>
        <p:pic>
          <p:nvPicPr>
            <p:cNvPr id="28" name="Picture 27"/>
            <p:cNvPicPr>
              <a:picLocks noChangeAspect="1"/>
            </p:cNvPicPr>
            <p:nvPr/>
          </p:nvPicPr>
          <p:blipFill>
            <a:blip r:embed="rId8"/>
            <a:stretch>
              <a:fillRect/>
            </a:stretch>
          </p:blipFill>
          <p:spPr>
            <a:xfrm>
              <a:off x="5867400" y="2936553"/>
              <a:ext cx="2057400" cy="935088"/>
            </a:xfrm>
            <a:prstGeom prst="rect">
              <a:avLst/>
            </a:prstGeom>
          </p:spPr>
        </p:pic>
      </p:grpSp>
      <p:sp>
        <p:nvSpPr>
          <p:cNvPr id="30" name="Rectangle 29"/>
          <p:cNvSpPr/>
          <p:nvPr/>
        </p:nvSpPr>
        <p:spPr>
          <a:xfrm>
            <a:off x="4572000" y="5385376"/>
            <a:ext cx="4114800" cy="584776"/>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Gill Sans MT"/>
                <a:ea typeface="+mn-ea"/>
                <a:cs typeface="+mn-cs"/>
              </a:rPr>
              <a:t>Video Capture</a:t>
            </a:r>
          </a:p>
        </p:txBody>
      </p:sp>
      <p:sp>
        <p:nvSpPr>
          <p:cNvPr id="32" name="TextBox 31"/>
          <p:cNvSpPr txBox="1"/>
          <p:nvPr/>
        </p:nvSpPr>
        <p:spPr>
          <a:xfrm>
            <a:off x="4699000" y="5994976"/>
            <a:ext cx="4292600"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Google’s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video codec</a:t>
            </a:r>
            <a:r>
              <a:rPr kumimoji="0" lang="en-US" sz="2400" b="1" i="0" u="none" strike="noStrike" kern="1200" cap="none" spc="0" normalizeH="0" baseline="0" noProof="0" dirty="0">
                <a:ln>
                  <a:noFill/>
                </a:ln>
                <a:solidFill>
                  <a:srgbClr val="595959"/>
                </a:solidFill>
                <a:effectLst/>
                <a:uLnTx/>
                <a:uFillTx/>
                <a:latin typeface="Gill Sans MT"/>
                <a:ea typeface="+mn-ea"/>
                <a:cs typeface="+mn-cs"/>
              </a:rPr>
              <a:t> </a:t>
            </a:r>
            <a:br>
              <a:rPr kumimoji="0" lang="en-US" sz="2400" b="1" i="0" u="none" strike="noStrike" kern="1200" cap="none" spc="0" normalizeH="0" baseline="0" noProof="0" dirty="0">
                <a:ln>
                  <a:noFill/>
                </a:ln>
                <a:solidFill>
                  <a:srgbClr val="595959"/>
                </a:solidFill>
                <a:effectLst/>
                <a:uLnTx/>
                <a:uFillTx/>
                <a:latin typeface="Gill Sans MT"/>
                <a:ea typeface="+mn-ea"/>
                <a:cs typeface="+mn-cs"/>
              </a:rPr>
            </a:br>
            <a:endParaRPr kumimoji="0" lang="en-US" sz="2400" b="1" i="0" u="none" strike="noStrike" kern="1200" cap="none" spc="0" normalizeH="0" baseline="0" noProof="0" dirty="0">
              <a:ln>
                <a:noFill/>
              </a:ln>
              <a:solidFill>
                <a:srgbClr val="0000FF"/>
              </a:solidFill>
              <a:effectLst/>
              <a:uLnTx/>
              <a:uFillTx/>
              <a:latin typeface="Gill Sans MT"/>
              <a:ea typeface="+mn-ea"/>
              <a:cs typeface="+mn-cs"/>
            </a:endParaRPr>
          </a:p>
        </p:txBody>
      </p:sp>
      <p:sp>
        <p:nvSpPr>
          <p:cNvPr id="29" name="Title 1"/>
          <p:cNvSpPr>
            <a:spLocks noGrp="1"/>
          </p:cNvSpPr>
          <p:nvPr>
            <p:ph type="title"/>
          </p:nvPr>
        </p:nvSpPr>
        <p:spPr>
          <a:xfrm>
            <a:off x="0" y="0"/>
            <a:ext cx="10210800" cy="914400"/>
          </a:xfrm>
        </p:spPr>
        <p:txBody>
          <a:bodyPr/>
          <a:lstStyle/>
          <a:p>
            <a:r>
              <a:rPr lang="en-US" dirty="0"/>
              <a:t>Workload Analysis</a:t>
            </a:r>
          </a:p>
        </p:txBody>
      </p:sp>
    </p:spTree>
    <p:extLst>
      <p:ext uri="{BB962C8B-B14F-4D97-AF65-F5344CB8AC3E}">
        <p14:creationId xmlns:p14="http://schemas.microsoft.com/office/powerpoint/2010/main" val="913756064"/>
      </p:ext>
    </p:extLst>
  </p:cSld>
  <p:clrMapOvr>
    <a:masterClrMapping/>
  </p:clrMapOvr>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52400" y="1066800"/>
            <a:ext cx="8839200" cy="5638800"/>
          </a:xfrm>
        </p:spPr>
        <p:txBody>
          <a:bodyPr>
            <a:normAutofit/>
          </a:bodyPr>
          <a:lstStyle/>
          <a:p>
            <a:pPr lvl="1"/>
            <a:endParaRPr lang="en-US" sz="2000" dirty="0">
              <a:solidFill>
                <a:srgbClr val="595959"/>
              </a:solidFill>
            </a:endParaRPr>
          </a:p>
          <a:p>
            <a:pPr lvl="1"/>
            <a:endParaRPr lang="en-US" sz="2400" dirty="0">
              <a:solidFill>
                <a:schemeClr val="tx2"/>
              </a:solidFill>
            </a:endParaRPr>
          </a:p>
          <a:p>
            <a:pPr marL="342900" lvl="1" indent="-342900">
              <a:buFont typeface="Arial" pitchFamily="34" charset="0"/>
              <a:buChar char="•"/>
            </a:pPr>
            <a:endParaRPr lang="en-US" sz="2400" u="sng" dirty="0">
              <a:solidFill>
                <a:schemeClr val="tx2"/>
              </a:solidFill>
            </a:endParaRPr>
          </a:p>
          <a:p>
            <a:pPr lvl="1"/>
            <a:endParaRPr lang="en-US" sz="2000" dirty="0">
              <a:solidFill>
                <a:srgbClr val="595959"/>
              </a:solidFill>
            </a:endParaRPr>
          </a:p>
          <a:p>
            <a:endParaRPr lang="en-US"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A2D8F13-174C-467F-9D40-7DDEF70CAB8C}" type="slidenum">
              <a:rPr kumimoji="0" lang="en-US" sz="2400" b="1" i="0" u="none" strike="noStrike" kern="1200" cap="none" spc="0" normalizeH="0" baseline="0" noProof="0" smtClean="0">
                <a:ln>
                  <a:noFill/>
                </a:ln>
                <a:solidFill>
                  <a:srgbClr val="0070C0"/>
                </a:solidFill>
                <a:effectLst/>
                <a:uLnTx/>
                <a:uFillTx/>
                <a:latin typeface="Gill Sans M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453</a:t>
            </a:fld>
            <a:endParaRPr kumimoji="0" lang="en-US" sz="2400" b="1" i="0" u="none" strike="noStrike" kern="1200" cap="none" spc="0" normalizeH="0" baseline="0" noProof="0">
              <a:ln>
                <a:noFill/>
              </a:ln>
              <a:solidFill>
                <a:srgbClr val="0070C0"/>
              </a:solidFill>
              <a:effectLst/>
              <a:uLnTx/>
              <a:uFillTx/>
              <a:latin typeface="Gill Sans MT"/>
              <a:ea typeface="+mn-ea"/>
              <a:cs typeface="+mn-cs"/>
            </a:endParaRP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5" name="Rectangle 4"/>
          <p:cNvSpPr/>
          <p:nvPr/>
        </p:nvSpPr>
        <p:spPr>
          <a:xfrm>
            <a:off x="609600" y="2438400"/>
            <a:ext cx="3124200" cy="584776"/>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lumMod val="85000"/>
                  </a:prstClr>
                </a:solidFill>
                <a:effectLst/>
                <a:uLnTx/>
                <a:uFillTx/>
                <a:latin typeface="Gill Sans MT"/>
                <a:ea typeface="+mn-ea"/>
                <a:cs typeface="+mn-cs"/>
              </a:rPr>
              <a:t>Chrome</a:t>
            </a:r>
            <a:endParaRPr kumimoji="0" lang="en-US" sz="2800" b="1" i="0" u="none" strike="noStrike" kern="1200" cap="none" spc="0" normalizeH="0" baseline="0" noProof="0" dirty="0">
              <a:ln>
                <a:noFill/>
              </a:ln>
              <a:solidFill>
                <a:prstClr val="white">
                  <a:lumMod val="85000"/>
                </a:prstClr>
              </a:solidFill>
              <a:effectLst/>
              <a:uLnTx/>
              <a:uFillTx/>
              <a:latin typeface="Gill Sans MT"/>
              <a:ea typeface="+mn-ea"/>
              <a:cs typeface="+mn-cs"/>
            </a:endParaRPr>
          </a:p>
        </p:txBody>
      </p:sp>
      <p:sp>
        <p:nvSpPr>
          <p:cNvPr id="9" name="TextBox 8"/>
          <p:cNvSpPr txBox="1"/>
          <p:nvPr/>
        </p:nvSpPr>
        <p:spPr>
          <a:xfrm>
            <a:off x="457200" y="2971800"/>
            <a:ext cx="3886200" cy="461665"/>
          </a:xfrm>
          <a:prstGeom prst="rect">
            <a:avLst/>
          </a:prstGeom>
          <a:noFill/>
        </p:spPr>
        <p:txBody>
          <a:bodyPr wrap="square" rtlCol="0">
            <a:spAutoFit/>
          </a:bodyPr>
          <a:lstStyle/>
          <a:p>
            <a:pPr marL="0" marR="0" lvl="2"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lumMod val="85000"/>
                  </a:prstClr>
                </a:solidFill>
                <a:effectLst/>
                <a:uLnTx/>
                <a:uFillTx/>
                <a:latin typeface="Gill Sans MT"/>
                <a:ea typeface="+mn-ea"/>
                <a:cs typeface="+mn-cs"/>
              </a:rPr>
              <a:t>Google’s web browser</a:t>
            </a:r>
          </a:p>
        </p:txBody>
      </p:sp>
      <p:sp>
        <p:nvSpPr>
          <p:cNvPr id="11" name="TextBox 10"/>
          <p:cNvSpPr txBox="1"/>
          <p:nvPr/>
        </p:nvSpPr>
        <p:spPr>
          <a:xfrm>
            <a:off x="4724400" y="2463224"/>
            <a:ext cx="4267200" cy="58477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srgbClr val="000000"/>
                </a:solidFill>
                <a:effectLst/>
                <a:uLnTx/>
                <a:uFillTx/>
                <a:latin typeface="Gill Sans MT"/>
                <a:ea typeface="+mn-ea"/>
                <a:cs typeface="+mn-cs"/>
              </a:rPr>
              <a:t>TensorFlow</a:t>
            </a:r>
            <a:endParaRPr kumimoji="0" lang="en-US" sz="2600" b="1" i="0" u="none" strike="noStrike" kern="1200" cap="none" spc="0" normalizeH="0" baseline="0" noProof="0" dirty="0">
              <a:ln>
                <a:noFill/>
              </a:ln>
              <a:solidFill>
                <a:srgbClr val="000000"/>
              </a:solidFill>
              <a:effectLst/>
              <a:uLnTx/>
              <a:uFillTx/>
              <a:latin typeface="Gill Sans MT"/>
              <a:ea typeface="+mn-ea"/>
              <a:cs typeface="+mn-cs"/>
            </a:endParaRPr>
          </a:p>
        </p:txBody>
      </p:sp>
      <p:sp>
        <p:nvSpPr>
          <p:cNvPr id="12" name="TextBox 11"/>
          <p:cNvSpPr txBox="1"/>
          <p:nvPr/>
        </p:nvSpPr>
        <p:spPr>
          <a:xfrm>
            <a:off x="4191000" y="2979003"/>
            <a:ext cx="5257800"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Google’s machine learning framework</a:t>
            </a:r>
            <a:endParaRPr kumimoji="0" lang="en-US" sz="2400" b="0" i="0" u="none" strike="noStrike" kern="1200" cap="none" spc="0" normalizeH="0" baseline="0" noProof="0" dirty="0">
              <a:ln>
                <a:noFill/>
              </a:ln>
              <a:solidFill>
                <a:srgbClr val="595959"/>
              </a:solidFill>
              <a:effectLst/>
              <a:uLnTx/>
              <a:uFillTx/>
              <a:latin typeface="Gill Sans MT"/>
              <a:ea typeface="+mn-ea"/>
              <a:cs typeface="+mn-cs"/>
            </a:endParaRPr>
          </a:p>
        </p:txBody>
      </p:sp>
      <p:sp>
        <p:nvSpPr>
          <p:cNvPr id="16" name="Rectangle 15"/>
          <p:cNvSpPr/>
          <p:nvPr/>
        </p:nvSpPr>
        <p:spPr>
          <a:xfrm>
            <a:off x="228600" y="5334000"/>
            <a:ext cx="4114800" cy="584776"/>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Gill Sans MT"/>
                <a:ea typeface="+mn-ea"/>
                <a:cs typeface="+mn-cs"/>
              </a:rPr>
              <a:t>Video Playback</a:t>
            </a:r>
          </a:p>
        </p:txBody>
      </p:sp>
      <p:sp>
        <p:nvSpPr>
          <p:cNvPr id="17" name="TextBox 16"/>
          <p:cNvSpPr txBox="1"/>
          <p:nvPr/>
        </p:nvSpPr>
        <p:spPr>
          <a:xfrm>
            <a:off x="431800" y="5943600"/>
            <a:ext cx="4292600"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Google’s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video codec</a:t>
            </a:r>
            <a:r>
              <a:rPr kumimoji="0" lang="en-US" sz="2400" b="1" i="0" u="none" strike="noStrike" kern="1200" cap="none" spc="0" normalizeH="0" baseline="0" noProof="0" dirty="0">
                <a:ln>
                  <a:noFill/>
                </a:ln>
                <a:solidFill>
                  <a:srgbClr val="595959"/>
                </a:solidFill>
                <a:effectLst/>
                <a:uLnTx/>
                <a:uFillTx/>
                <a:latin typeface="Gill Sans MT"/>
                <a:ea typeface="+mn-ea"/>
                <a:cs typeface="+mn-cs"/>
              </a:rPr>
              <a:t> </a:t>
            </a:r>
            <a:br>
              <a:rPr kumimoji="0" lang="en-US" sz="2400" b="1" i="0" u="none" strike="noStrike" kern="1200" cap="none" spc="0" normalizeH="0" baseline="0" noProof="0" dirty="0">
                <a:ln>
                  <a:noFill/>
                </a:ln>
                <a:solidFill>
                  <a:srgbClr val="595959"/>
                </a:solidFill>
                <a:effectLst/>
                <a:uLnTx/>
                <a:uFillTx/>
                <a:latin typeface="Gill Sans MT"/>
                <a:ea typeface="+mn-ea"/>
                <a:cs typeface="+mn-cs"/>
              </a:rPr>
            </a:br>
            <a:endParaRPr kumimoji="0" lang="en-US" sz="2400" b="1" i="0" u="none" strike="noStrike" kern="1200" cap="none" spc="0" normalizeH="0" baseline="0" noProof="0" dirty="0">
              <a:ln>
                <a:noFill/>
              </a:ln>
              <a:solidFill>
                <a:srgbClr val="0000FF"/>
              </a:solidFill>
              <a:effectLst/>
              <a:uLnTx/>
              <a:uFillTx/>
              <a:latin typeface="Gill Sans MT"/>
              <a:ea typeface="+mn-ea"/>
              <a:cs typeface="+mn-cs"/>
            </a:endParaRPr>
          </a:p>
        </p:txBody>
      </p:sp>
      <p:pic>
        <p:nvPicPr>
          <p:cNvPr id="13" name="Picture 12"/>
          <p:cNvPicPr>
            <a:picLocks noChangeAspect="1"/>
          </p:cNvPicPr>
          <p:nvPr/>
        </p:nvPicPr>
        <p:blipFill>
          <a:blip r:embed="rId4">
            <a:alphaModFix amt="27000"/>
          </a:blip>
          <a:stretch>
            <a:fillRect/>
          </a:stretch>
        </p:blipFill>
        <p:spPr>
          <a:xfrm>
            <a:off x="1828800" y="1295400"/>
            <a:ext cx="1066800" cy="1066800"/>
          </a:xfrm>
          <a:prstGeom prst="rect">
            <a:avLst/>
          </a:prstGeom>
        </p:spPr>
      </p:pic>
      <p:pic>
        <p:nvPicPr>
          <p:cNvPr id="14" name="Picture 13"/>
          <p:cNvPicPr>
            <a:picLocks noChangeAspect="1"/>
          </p:cNvPicPr>
          <p:nvPr/>
        </p:nvPicPr>
        <p:blipFill>
          <a:blip r:embed="rId5"/>
          <a:stretch>
            <a:fillRect/>
          </a:stretch>
        </p:blipFill>
        <p:spPr>
          <a:xfrm>
            <a:off x="6390896" y="1295400"/>
            <a:ext cx="1081655" cy="1156830"/>
          </a:xfrm>
          <a:prstGeom prst="rect">
            <a:avLst/>
          </a:prstGeom>
        </p:spPr>
      </p:pic>
      <p:sp>
        <p:nvSpPr>
          <p:cNvPr id="19" name="Rectangle 18"/>
          <p:cNvSpPr/>
          <p:nvPr/>
        </p:nvSpPr>
        <p:spPr>
          <a:xfrm>
            <a:off x="6096000" y="3769051"/>
            <a:ext cx="3505200" cy="492443"/>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endParaRPr kumimoji="0" lang="en-US" sz="2600" b="1" i="0" u="none" strike="noStrike" kern="1200" cap="none" spc="0" normalizeH="0" baseline="0" noProof="0" dirty="0">
              <a:ln>
                <a:noFill/>
              </a:ln>
              <a:solidFill>
                <a:srgbClr val="000000"/>
              </a:solidFill>
              <a:effectLst/>
              <a:uLnTx/>
              <a:uFillTx/>
              <a:latin typeface="Gill Sans MT"/>
              <a:ea typeface="+mn-ea"/>
              <a:cs typeface="+mn-cs"/>
            </a:endParaRPr>
          </a:p>
        </p:txBody>
      </p:sp>
      <p:grpSp>
        <p:nvGrpSpPr>
          <p:cNvPr id="10" name="Group 9"/>
          <p:cNvGrpSpPr/>
          <p:nvPr/>
        </p:nvGrpSpPr>
        <p:grpSpPr>
          <a:xfrm>
            <a:off x="1676400" y="4191000"/>
            <a:ext cx="1600200" cy="1219200"/>
            <a:chOff x="5867400" y="2936553"/>
            <a:chExt cx="2057400" cy="1447800"/>
          </a:xfrm>
        </p:grpSpPr>
        <p:pic>
          <p:nvPicPr>
            <p:cNvPr id="31" name="Picture 30"/>
            <p:cNvPicPr>
              <a:picLocks noChangeAspect="1"/>
            </p:cNvPicPr>
            <p:nvPr/>
          </p:nvPicPr>
          <p:blipFill>
            <a:blip r:embed="rId6"/>
            <a:stretch>
              <a:fillRect/>
            </a:stretch>
          </p:blipFill>
          <p:spPr>
            <a:xfrm>
              <a:off x="6096000" y="3927153"/>
              <a:ext cx="431470" cy="457200"/>
            </a:xfrm>
            <a:prstGeom prst="rect">
              <a:avLst/>
            </a:prstGeom>
          </p:spPr>
        </p:pic>
        <p:pic>
          <p:nvPicPr>
            <p:cNvPr id="24" name="Picture 23"/>
            <p:cNvPicPr>
              <a:picLocks noChangeAspect="1"/>
            </p:cNvPicPr>
            <p:nvPr/>
          </p:nvPicPr>
          <p:blipFill>
            <a:blip r:embed="rId7"/>
            <a:stretch>
              <a:fillRect/>
            </a:stretch>
          </p:blipFill>
          <p:spPr>
            <a:xfrm>
              <a:off x="6553200" y="3984544"/>
              <a:ext cx="1295400" cy="325214"/>
            </a:xfrm>
            <a:prstGeom prst="rect">
              <a:avLst/>
            </a:prstGeom>
          </p:spPr>
        </p:pic>
        <p:pic>
          <p:nvPicPr>
            <p:cNvPr id="8" name="Picture 7"/>
            <p:cNvPicPr>
              <a:picLocks noChangeAspect="1"/>
            </p:cNvPicPr>
            <p:nvPr/>
          </p:nvPicPr>
          <p:blipFill>
            <a:blip r:embed="rId8"/>
            <a:stretch>
              <a:fillRect/>
            </a:stretch>
          </p:blipFill>
          <p:spPr>
            <a:xfrm>
              <a:off x="5867400" y="2936553"/>
              <a:ext cx="2057400" cy="935088"/>
            </a:xfrm>
            <a:prstGeom prst="rect">
              <a:avLst/>
            </a:prstGeom>
          </p:spPr>
        </p:pic>
      </p:grpSp>
      <p:grpSp>
        <p:nvGrpSpPr>
          <p:cNvPr id="25" name="Group 24"/>
          <p:cNvGrpSpPr/>
          <p:nvPr/>
        </p:nvGrpSpPr>
        <p:grpSpPr>
          <a:xfrm>
            <a:off x="6019800" y="4267200"/>
            <a:ext cx="1676400" cy="1219200"/>
            <a:chOff x="5867400" y="2936553"/>
            <a:chExt cx="2057400" cy="1447800"/>
          </a:xfrm>
        </p:grpSpPr>
        <p:pic>
          <p:nvPicPr>
            <p:cNvPr id="26" name="Picture 25"/>
            <p:cNvPicPr>
              <a:picLocks noChangeAspect="1"/>
            </p:cNvPicPr>
            <p:nvPr/>
          </p:nvPicPr>
          <p:blipFill>
            <a:blip r:embed="rId6"/>
            <a:stretch>
              <a:fillRect/>
            </a:stretch>
          </p:blipFill>
          <p:spPr>
            <a:xfrm>
              <a:off x="6096000" y="3927153"/>
              <a:ext cx="431470" cy="457200"/>
            </a:xfrm>
            <a:prstGeom prst="rect">
              <a:avLst/>
            </a:prstGeom>
          </p:spPr>
        </p:pic>
        <p:pic>
          <p:nvPicPr>
            <p:cNvPr id="27" name="Picture 26"/>
            <p:cNvPicPr>
              <a:picLocks noChangeAspect="1"/>
            </p:cNvPicPr>
            <p:nvPr/>
          </p:nvPicPr>
          <p:blipFill>
            <a:blip r:embed="rId7"/>
            <a:stretch>
              <a:fillRect/>
            </a:stretch>
          </p:blipFill>
          <p:spPr>
            <a:xfrm>
              <a:off x="6553200" y="3984544"/>
              <a:ext cx="1295400" cy="325214"/>
            </a:xfrm>
            <a:prstGeom prst="rect">
              <a:avLst/>
            </a:prstGeom>
          </p:spPr>
        </p:pic>
        <p:pic>
          <p:nvPicPr>
            <p:cNvPr id="28" name="Picture 27"/>
            <p:cNvPicPr>
              <a:picLocks noChangeAspect="1"/>
            </p:cNvPicPr>
            <p:nvPr/>
          </p:nvPicPr>
          <p:blipFill>
            <a:blip r:embed="rId8"/>
            <a:stretch>
              <a:fillRect/>
            </a:stretch>
          </p:blipFill>
          <p:spPr>
            <a:xfrm>
              <a:off x="5867400" y="2936553"/>
              <a:ext cx="2057400" cy="935088"/>
            </a:xfrm>
            <a:prstGeom prst="rect">
              <a:avLst/>
            </a:prstGeom>
          </p:spPr>
        </p:pic>
      </p:grpSp>
      <p:sp>
        <p:nvSpPr>
          <p:cNvPr id="30" name="Rectangle 29"/>
          <p:cNvSpPr/>
          <p:nvPr/>
        </p:nvSpPr>
        <p:spPr>
          <a:xfrm>
            <a:off x="4572000" y="5385376"/>
            <a:ext cx="4114800" cy="584776"/>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Gill Sans MT"/>
                <a:ea typeface="+mn-ea"/>
                <a:cs typeface="+mn-cs"/>
              </a:rPr>
              <a:t>Video Capture</a:t>
            </a:r>
          </a:p>
        </p:txBody>
      </p:sp>
      <p:sp>
        <p:nvSpPr>
          <p:cNvPr id="32" name="TextBox 31"/>
          <p:cNvSpPr txBox="1"/>
          <p:nvPr/>
        </p:nvSpPr>
        <p:spPr>
          <a:xfrm>
            <a:off x="4699000" y="5994976"/>
            <a:ext cx="4292600"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Google’s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video codec</a:t>
            </a:r>
            <a:r>
              <a:rPr kumimoji="0" lang="en-US" sz="2400" b="1" i="0" u="none" strike="noStrike" kern="1200" cap="none" spc="0" normalizeH="0" baseline="0" noProof="0" dirty="0">
                <a:ln>
                  <a:noFill/>
                </a:ln>
                <a:solidFill>
                  <a:srgbClr val="595959"/>
                </a:solidFill>
                <a:effectLst/>
                <a:uLnTx/>
                <a:uFillTx/>
                <a:latin typeface="Gill Sans MT"/>
                <a:ea typeface="+mn-ea"/>
                <a:cs typeface="+mn-cs"/>
              </a:rPr>
              <a:t> </a:t>
            </a:r>
            <a:br>
              <a:rPr kumimoji="0" lang="en-US" sz="2400" b="1" i="0" u="none" strike="noStrike" kern="1200" cap="none" spc="0" normalizeH="0" baseline="0" noProof="0" dirty="0">
                <a:ln>
                  <a:noFill/>
                </a:ln>
                <a:solidFill>
                  <a:srgbClr val="595959"/>
                </a:solidFill>
                <a:effectLst/>
                <a:uLnTx/>
                <a:uFillTx/>
                <a:latin typeface="Gill Sans MT"/>
                <a:ea typeface="+mn-ea"/>
                <a:cs typeface="+mn-cs"/>
              </a:rPr>
            </a:br>
            <a:endParaRPr kumimoji="0" lang="en-US" sz="2400" b="1" i="0" u="none" strike="noStrike" kern="1200" cap="none" spc="0" normalizeH="0" baseline="0" noProof="0" dirty="0">
              <a:ln>
                <a:noFill/>
              </a:ln>
              <a:solidFill>
                <a:srgbClr val="0000FF"/>
              </a:solidFill>
              <a:effectLst/>
              <a:uLnTx/>
              <a:uFillTx/>
              <a:latin typeface="Gill Sans MT"/>
              <a:ea typeface="+mn-ea"/>
              <a:cs typeface="+mn-cs"/>
            </a:endParaRPr>
          </a:p>
        </p:txBody>
      </p:sp>
      <p:sp>
        <p:nvSpPr>
          <p:cNvPr id="29" name="Title 1"/>
          <p:cNvSpPr>
            <a:spLocks noGrp="1"/>
          </p:cNvSpPr>
          <p:nvPr>
            <p:ph type="title"/>
          </p:nvPr>
        </p:nvSpPr>
        <p:spPr>
          <a:xfrm>
            <a:off x="0" y="0"/>
            <a:ext cx="10210800" cy="914400"/>
          </a:xfrm>
        </p:spPr>
        <p:txBody>
          <a:bodyPr/>
          <a:lstStyle/>
          <a:p>
            <a:r>
              <a:rPr lang="en-US" dirty="0"/>
              <a:t>Workload Analysis</a:t>
            </a:r>
          </a:p>
        </p:txBody>
      </p:sp>
    </p:spTree>
    <p:extLst>
      <p:ext uri="{BB962C8B-B14F-4D97-AF65-F5344CB8AC3E}">
        <p14:creationId xmlns:p14="http://schemas.microsoft.com/office/powerpoint/2010/main" val="1524251998"/>
      </p:ext>
    </p:extLst>
  </p:cSld>
  <p:clrMapOvr>
    <a:masterClrMapping/>
  </p:clrMapOvr>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76200"/>
            <a:ext cx="9144000" cy="914400"/>
          </a:xfrm>
        </p:spPr>
        <p:txBody>
          <a:bodyPr/>
          <a:lstStyle/>
          <a:p>
            <a:r>
              <a:rPr lang="en-US" dirty="0" err="1"/>
              <a:t>TensorFlow</a:t>
            </a:r>
            <a:r>
              <a:rPr lang="en-US" dirty="0"/>
              <a:t> Mobile</a:t>
            </a:r>
          </a:p>
        </p:txBody>
      </p:sp>
      <p:sp>
        <p:nvSpPr>
          <p:cNvPr id="3" name="Content Placeholder 2"/>
          <p:cNvSpPr>
            <a:spLocks noGrp="1"/>
          </p:cNvSpPr>
          <p:nvPr>
            <p:ph idx="1"/>
          </p:nvPr>
        </p:nvSpPr>
        <p:spPr>
          <a:xfrm>
            <a:off x="152400" y="990600"/>
            <a:ext cx="8991600" cy="5715000"/>
          </a:xfrm>
        </p:spPr>
        <p:txBody>
          <a:bodyPr>
            <a:normAutofit/>
          </a:bodyPr>
          <a:lstStyle/>
          <a:p>
            <a:endParaRPr lang="en-US" sz="28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marL="457200" lvl="1" indent="0">
              <a:buNone/>
            </a:pPr>
            <a:endParaRPr lang="en-US" sz="2400" dirty="0">
              <a:solidFill>
                <a:srgbClr val="595959"/>
              </a:solidFill>
            </a:endParaRPr>
          </a:p>
          <a:p>
            <a:pPr lvl="1"/>
            <a:endParaRPr lang="en" sz="2400" dirty="0">
              <a:solidFill>
                <a:srgbClr val="595959"/>
              </a:solidFill>
            </a:endParaRPr>
          </a:p>
          <a:p>
            <a:pPr marL="0" indent="0">
              <a:buNone/>
            </a:pPr>
            <a:endParaRPr lang="en-US" sz="2800" dirty="0">
              <a:solidFill>
                <a:schemeClr val="tx2"/>
              </a:solidFill>
            </a:endParaRPr>
          </a:p>
          <a:p>
            <a:pPr lvl="1"/>
            <a:endParaRPr lang="en-US" sz="2400" dirty="0"/>
          </a:p>
          <a:p>
            <a:pPr lvl="1"/>
            <a:endParaRPr lang="en-US" sz="2400" dirty="0"/>
          </a:p>
          <a:p>
            <a:pPr lvl="1"/>
            <a:endParaRPr lang="en-US" sz="24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34</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pic>
        <p:nvPicPr>
          <p:cNvPr id="13" name="Picture 12"/>
          <p:cNvPicPr>
            <a:picLocks noChangeAspect="1"/>
          </p:cNvPicPr>
          <p:nvPr/>
        </p:nvPicPr>
        <p:blipFill>
          <a:blip r:embed="rId4"/>
          <a:stretch>
            <a:fillRect/>
          </a:stretch>
        </p:blipFill>
        <p:spPr>
          <a:xfrm>
            <a:off x="4038600" y="762000"/>
            <a:ext cx="914400" cy="977950"/>
          </a:xfrm>
          <a:prstGeom prst="rect">
            <a:avLst/>
          </a:prstGeom>
        </p:spPr>
      </p:pic>
      <p:sp>
        <p:nvSpPr>
          <p:cNvPr id="5" name="Rectangle 4"/>
          <p:cNvSpPr/>
          <p:nvPr/>
        </p:nvSpPr>
        <p:spPr>
          <a:xfrm>
            <a:off x="0" y="3505200"/>
            <a:ext cx="9144000" cy="892552"/>
          </a:xfrm>
          <a:prstGeom prst="rect">
            <a:avLst/>
          </a:prstGeom>
          <a:solidFill>
            <a:schemeClr val="accent6">
              <a:lumMod val="20000"/>
              <a:lumOff val="80000"/>
            </a:schemeClr>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a:ln>
                  <a:noFill/>
                </a:ln>
                <a:solidFill>
                  <a:prstClr val="black"/>
                </a:solidFill>
                <a:effectLst/>
                <a:uLnTx/>
                <a:uFillTx/>
                <a:latin typeface="Gill Sans MT"/>
                <a:ea typeface="+mn-ea"/>
                <a:cs typeface="+mn-cs"/>
              </a:rPr>
              <a:t> </a:t>
            </a:r>
            <a:r>
              <a:rPr kumimoji="0" lang="en-US" sz="2600" b="1" i="0" u="none" strike="noStrike" kern="1200" cap="none" spc="0" normalizeH="0" baseline="0" noProof="0" dirty="0">
                <a:ln>
                  <a:noFill/>
                </a:ln>
                <a:solidFill>
                  <a:srgbClr val="C00000"/>
                </a:solidFill>
                <a:effectLst/>
                <a:uLnTx/>
                <a:uFillTx/>
                <a:latin typeface="Gill Sans MT"/>
                <a:ea typeface="+mn-ea"/>
                <a:cs typeface="+mn-cs"/>
              </a:rPr>
              <a:t>57.3%</a:t>
            </a:r>
            <a:r>
              <a:rPr kumimoji="0" lang="en-US" sz="2600" b="1" i="0" u="none" strike="noStrike" kern="1200" cap="none" spc="0" normalizeH="0" baseline="0" noProof="0" dirty="0">
                <a:ln>
                  <a:noFill/>
                </a:ln>
                <a:solidFill>
                  <a:prstClr val="black"/>
                </a:solidFill>
                <a:effectLst/>
                <a:uLnTx/>
                <a:uFillTx/>
                <a:latin typeface="Gill Sans MT"/>
                <a:ea typeface="+mn-ea"/>
                <a:cs typeface="+mn-cs"/>
              </a:rPr>
              <a:t> of the inference energy is spent on</a:t>
            </a:r>
            <a:br>
              <a:rPr kumimoji="0" lang="en-US" sz="2600" b="1" i="0" u="none" strike="noStrike" kern="1200" cap="none" spc="0" normalizeH="0" baseline="0" noProof="0" dirty="0">
                <a:ln>
                  <a:noFill/>
                </a:ln>
                <a:solidFill>
                  <a:prstClr val="black"/>
                </a:solidFill>
                <a:effectLst/>
                <a:uLnTx/>
                <a:uFillTx/>
                <a:latin typeface="Gill Sans MT"/>
                <a:ea typeface="+mn-ea"/>
                <a:cs typeface="+mn-cs"/>
              </a:rPr>
            </a:br>
            <a:r>
              <a:rPr kumimoji="0" lang="en-US" sz="2600" b="1" i="0" u="none" strike="noStrike" kern="1200" cap="none" spc="0" normalizeH="0" baseline="0" noProof="0" dirty="0">
                <a:ln>
                  <a:noFill/>
                </a:ln>
                <a:solidFill>
                  <a:prstClr val="black"/>
                </a:solidFill>
                <a:effectLst/>
                <a:uLnTx/>
                <a:uFillTx/>
                <a:latin typeface="Gill Sans MT"/>
                <a:ea typeface="+mn-ea"/>
                <a:cs typeface="+mn-cs"/>
              </a:rPr>
              <a:t> </a:t>
            </a:r>
            <a:r>
              <a:rPr kumimoji="0" lang="en-US" sz="2600" b="1" i="0" u="sng" strike="noStrike" kern="1200" cap="none" spc="0" normalizeH="0" baseline="0" noProof="0" dirty="0">
                <a:ln>
                  <a:noFill/>
                </a:ln>
                <a:solidFill>
                  <a:srgbClr val="C00000"/>
                </a:solidFill>
                <a:effectLst/>
                <a:uLnTx/>
                <a:uFillTx/>
                <a:latin typeface="Gill Sans MT"/>
                <a:ea typeface="+mn-ea"/>
                <a:cs typeface="+mn-cs"/>
              </a:rPr>
              <a:t>data movement</a:t>
            </a:r>
            <a:endParaRPr kumimoji="0" lang="en-US" sz="2600" b="1" i="0" u="sng" strike="noStrike" kern="1200" cap="none" spc="0" normalizeH="0" baseline="0" noProof="0" dirty="0">
              <a:ln>
                <a:noFill/>
              </a:ln>
              <a:solidFill>
                <a:prstClr val="black"/>
              </a:solidFill>
              <a:effectLst/>
              <a:uLnTx/>
              <a:uFillTx/>
              <a:latin typeface="Gill Sans MT"/>
              <a:ea typeface="+mn-ea"/>
              <a:cs typeface="+mn-cs"/>
            </a:endParaRPr>
          </a:p>
        </p:txBody>
      </p:sp>
      <p:sp>
        <p:nvSpPr>
          <p:cNvPr id="14" name="Rectangle 13"/>
          <p:cNvSpPr/>
          <p:nvPr/>
        </p:nvSpPr>
        <p:spPr>
          <a:xfrm>
            <a:off x="0" y="4938355"/>
            <a:ext cx="9144000" cy="830997"/>
          </a:xfrm>
          <a:prstGeom prst="rect">
            <a:avLst/>
          </a:prstGeom>
          <a:solidFill>
            <a:srgbClr val="E4E4E4"/>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Gill Sans MT"/>
                <a:ea typeface="+mn-ea"/>
                <a:cs typeface="+mn-cs"/>
              </a:rPr>
              <a:t> </a:t>
            </a:r>
            <a:r>
              <a:rPr kumimoji="0" lang="en-US" sz="2400" b="1" i="0" u="none" strike="noStrike" kern="1200" cap="none" spc="0" normalizeH="0" baseline="0" noProof="0" dirty="0">
                <a:ln>
                  <a:noFill/>
                </a:ln>
                <a:solidFill>
                  <a:srgbClr val="C00000"/>
                </a:solidFill>
                <a:effectLst/>
                <a:uLnTx/>
                <a:uFillTx/>
                <a:latin typeface="Gill Sans MT"/>
                <a:ea typeface="+mn-ea"/>
                <a:cs typeface="+mn-cs"/>
              </a:rPr>
              <a:t>54.4% </a:t>
            </a:r>
            <a:r>
              <a:rPr kumimoji="0" lang="en-US" sz="2400" b="1" i="0" u="none" strike="noStrike" kern="1200" cap="none" spc="0" normalizeH="0" baseline="0" noProof="0" dirty="0">
                <a:ln>
                  <a:noFill/>
                </a:ln>
                <a:solidFill>
                  <a:prstClr val="black"/>
                </a:solidFill>
                <a:effectLst/>
                <a:uLnTx/>
                <a:uFillTx/>
                <a:latin typeface="Gill Sans MT"/>
                <a:ea typeface="+mn-ea"/>
                <a:cs typeface="+mn-cs"/>
              </a:rPr>
              <a:t>of the </a:t>
            </a:r>
            <a:r>
              <a:rPr kumimoji="0" lang="en-US" sz="2400" b="1" i="0" u="none" strike="noStrike" kern="1200" cap="none" spc="0" normalizeH="0" baseline="0" noProof="0" dirty="0">
                <a:ln>
                  <a:noFill/>
                </a:ln>
                <a:solidFill>
                  <a:srgbClr val="C00000"/>
                </a:solidFill>
                <a:effectLst/>
                <a:uLnTx/>
                <a:uFillTx/>
                <a:latin typeface="Gill Sans MT"/>
                <a:ea typeface="+mn-ea"/>
                <a:cs typeface="+mn-cs"/>
              </a:rPr>
              <a:t>data movement </a:t>
            </a:r>
            <a:r>
              <a:rPr kumimoji="0" lang="en-US" sz="2400" b="1" i="0" u="none" strike="noStrike" kern="1200" cap="none" spc="0" normalizeH="0" baseline="0" noProof="0" dirty="0">
                <a:ln>
                  <a:noFill/>
                </a:ln>
                <a:solidFill>
                  <a:prstClr val="black"/>
                </a:solidFill>
                <a:effectLst/>
                <a:uLnTx/>
                <a:uFillTx/>
                <a:latin typeface="Gill Sans MT"/>
                <a:ea typeface="+mn-ea"/>
                <a:cs typeface="+mn-cs"/>
              </a:rPr>
              <a:t>energy comes from </a:t>
            </a:r>
            <a:br>
              <a:rPr kumimoji="0" lang="en-US" sz="2400" b="1" i="0" u="none" strike="noStrike" kern="1200" cap="none" spc="0" normalizeH="0" baseline="0" noProof="0" dirty="0">
                <a:ln>
                  <a:noFill/>
                </a:ln>
                <a:solidFill>
                  <a:prstClr val="black"/>
                </a:solidFill>
                <a:effectLst/>
                <a:uLnTx/>
                <a:uFillTx/>
                <a:latin typeface="Gill Sans MT"/>
                <a:ea typeface="+mn-ea"/>
                <a:cs typeface="+mn-cs"/>
              </a:rPr>
            </a:br>
            <a:r>
              <a:rPr kumimoji="0" lang="en-US" sz="2400" b="1" i="0" u="sng" strike="noStrike" kern="1200" cap="none" spc="0" normalizeH="0" baseline="0" noProof="0" dirty="0">
                <a:ln>
                  <a:noFill/>
                </a:ln>
                <a:solidFill>
                  <a:srgbClr val="0000FF"/>
                </a:solidFill>
                <a:effectLst/>
                <a:uLnTx/>
                <a:uFillTx/>
                <a:latin typeface="Gill Sans MT"/>
                <a:ea typeface="+mn-ea"/>
                <a:cs typeface="+mn-cs"/>
              </a:rPr>
              <a:t>packing/unpacking</a:t>
            </a:r>
            <a:r>
              <a:rPr kumimoji="0" lang="en-US" sz="2400" b="1" i="0" u="sng" strike="noStrike" kern="1200" cap="none" spc="0" normalizeH="0" baseline="0" noProof="0" dirty="0">
                <a:ln>
                  <a:noFill/>
                </a:ln>
                <a:solidFill>
                  <a:prstClr val="black"/>
                </a:solidFill>
                <a:effectLst/>
                <a:uLnTx/>
                <a:uFillTx/>
                <a:latin typeface="Gill Sans MT"/>
                <a:ea typeface="+mn-ea"/>
                <a:cs typeface="+mn-cs"/>
              </a:rPr>
              <a:t> </a:t>
            </a:r>
            <a:r>
              <a:rPr kumimoji="0" lang="en-US" sz="2400" b="1" i="0" u="none" strike="noStrike" kern="1200" cap="none" spc="0" normalizeH="0" baseline="0" noProof="0" dirty="0">
                <a:ln>
                  <a:noFill/>
                </a:ln>
                <a:solidFill>
                  <a:prstClr val="black"/>
                </a:solidFill>
                <a:effectLst/>
                <a:uLnTx/>
                <a:uFillTx/>
                <a:latin typeface="Gill Sans MT"/>
                <a:ea typeface="+mn-ea"/>
                <a:cs typeface="+mn-cs"/>
              </a:rPr>
              <a:t>and </a:t>
            </a:r>
            <a:r>
              <a:rPr kumimoji="0" lang="en-US" sz="2400" b="1" i="0" u="sng" strike="noStrike" kern="1200" cap="none" spc="0" normalizeH="0" baseline="0" noProof="0" dirty="0">
                <a:ln>
                  <a:noFill/>
                </a:ln>
                <a:solidFill>
                  <a:srgbClr val="0000FF"/>
                </a:solidFill>
                <a:effectLst/>
                <a:uLnTx/>
                <a:uFillTx/>
                <a:latin typeface="Gill Sans MT"/>
                <a:ea typeface="+mn-ea"/>
                <a:cs typeface="+mn-cs"/>
              </a:rPr>
              <a:t>quantization</a:t>
            </a:r>
          </a:p>
        </p:txBody>
      </p:sp>
      <p:cxnSp>
        <p:nvCxnSpPr>
          <p:cNvPr id="30" name="Straight Arrow Connector 29"/>
          <p:cNvCxnSpPr/>
          <p:nvPr/>
        </p:nvCxnSpPr>
        <p:spPr>
          <a:xfrm>
            <a:off x="4495800" y="4473952"/>
            <a:ext cx="0" cy="381000"/>
          </a:xfrm>
          <a:prstGeom prst="straightConnector1">
            <a:avLst/>
          </a:prstGeom>
          <a:ln w="57150" cmpd="sng">
            <a:solidFill>
              <a:schemeClr val="tx1"/>
            </a:solidFill>
            <a:prstDash val="solid"/>
            <a:headEnd type="none" w="med" len="med"/>
            <a:tailEnd type="triangle"/>
          </a:ln>
        </p:spPr>
        <p:style>
          <a:lnRef idx="1">
            <a:schemeClr val="accent1"/>
          </a:lnRef>
          <a:fillRef idx="0">
            <a:schemeClr val="accent1"/>
          </a:fillRef>
          <a:effectRef idx="0">
            <a:schemeClr val="accent1"/>
          </a:effectRef>
          <a:fontRef idx="minor">
            <a:schemeClr val="tx1"/>
          </a:fontRef>
        </p:style>
      </p:cxnSp>
      <p:grpSp>
        <p:nvGrpSpPr>
          <p:cNvPr id="17" name="Group 16"/>
          <p:cNvGrpSpPr/>
          <p:nvPr/>
        </p:nvGrpSpPr>
        <p:grpSpPr>
          <a:xfrm>
            <a:off x="1676400" y="1828800"/>
            <a:ext cx="5638800" cy="1066800"/>
            <a:chOff x="1676400" y="2057400"/>
            <a:chExt cx="5638800" cy="1066800"/>
          </a:xfrm>
        </p:grpSpPr>
        <p:grpSp>
          <p:nvGrpSpPr>
            <p:cNvPr id="68" name="Group 67"/>
            <p:cNvGrpSpPr/>
            <p:nvPr/>
          </p:nvGrpSpPr>
          <p:grpSpPr>
            <a:xfrm>
              <a:off x="3657600" y="2057400"/>
              <a:ext cx="1600200" cy="1066800"/>
              <a:chOff x="3505200" y="1143000"/>
              <a:chExt cx="1828800" cy="1143000"/>
            </a:xfrm>
          </p:grpSpPr>
          <p:sp>
            <p:nvSpPr>
              <p:cNvPr id="67" name="Rounded Rectangle 66"/>
              <p:cNvSpPr/>
              <p:nvPr/>
            </p:nvSpPr>
            <p:spPr>
              <a:xfrm>
                <a:off x="3505200" y="1143000"/>
                <a:ext cx="1828800" cy="1143000"/>
              </a:xfrm>
              <a:prstGeom prst="roundRect">
                <a:avLst/>
              </a:prstGeom>
              <a:solidFill>
                <a:schemeClr val="lt1">
                  <a:alpha val="0"/>
                </a:schemeClr>
              </a:solidFill>
              <a:ln w="28575" cmpd="sng">
                <a:solidFill>
                  <a:srgbClr val="000000"/>
                </a:solidFill>
                <a:prstDash val="dash"/>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Gill Sans MT"/>
                  <a:ea typeface="+mn-ea"/>
                  <a:cs typeface="+mn-cs"/>
                </a:endParaRPr>
              </a:p>
            </p:txBody>
          </p:sp>
          <p:pic>
            <p:nvPicPr>
              <p:cNvPr id="66" name="Picture 65"/>
              <p:cNvPicPr>
                <a:picLocks noChangeAspect="1"/>
              </p:cNvPicPr>
              <p:nvPr/>
            </p:nvPicPr>
            <p:blipFill>
              <a:blip r:embed="rId5"/>
              <a:stretch>
                <a:fillRect/>
              </a:stretch>
            </p:blipFill>
            <p:spPr>
              <a:xfrm>
                <a:off x="3581400" y="1188143"/>
                <a:ext cx="1650486" cy="1097857"/>
              </a:xfrm>
              <a:prstGeom prst="rect">
                <a:avLst/>
              </a:prstGeom>
            </p:spPr>
          </p:pic>
        </p:grpSp>
        <p:cxnSp>
          <p:nvCxnSpPr>
            <p:cNvPr id="69" name="Straight Arrow Connector 68"/>
            <p:cNvCxnSpPr/>
            <p:nvPr/>
          </p:nvCxnSpPr>
          <p:spPr>
            <a:xfrm flipV="1">
              <a:off x="2057400" y="2731532"/>
              <a:ext cx="1371600" cy="11668"/>
            </a:xfrm>
            <a:prstGeom prst="straightConnector1">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71" name="Rectangle 70"/>
            <p:cNvSpPr/>
            <p:nvPr/>
          </p:nvSpPr>
          <p:spPr>
            <a:xfrm>
              <a:off x="1676400" y="2209800"/>
              <a:ext cx="2209800"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Gill Sans MT"/>
                  <a:ea typeface="+mn-ea"/>
                  <a:cs typeface="+mn-cs"/>
                </a:rPr>
                <a:t>Inference </a:t>
              </a:r>
              <a:endParaRPr kumimoji="0" lang="en-US" sz="2000" b="1" i="0" u="sng" strike="noStrike" kern="1200" cap="none" spc="0" normalizeH="0" baseline="0" noProof="0" dirty="0">
                <a:ln>
                  <a:noFill/>
                </a:ln>
                <a:solidFill>
                  <a:prstClr val="black"/>
                </a:solidFill>
                <a:effectLst/>
                <a:uLnTx/>
                <a:uFillTx/>
                <a:latin typeface="Gill Sans MT"/>
                <a:ea typeface="+mn-ea"/>
                <a:cs typeface="+mn-cs"/>
              </a:endParaRPr>
            </a:p>
          </p:txBody>
        </p:sp>
        <p:cxnSp>
          <p:nvCxnSpPr>
            <p:cNvPr id="40" name="Straight Arrow Connector 39"/>
            <p:cNvCxnSpPr/>
            <p:nvPr/>
          </p:nvCxnSpPr>
          <p:spPr>
            <a:xfrm>
              <a:off x="5486400" y="2731532"/>
              <a:ext cx="1371600" cy="11668"/>
            </a:xfrm>
            <a:prstGeom prst="straightConnector1">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43" name="Rectangle 42"/>
            <p:cNvSpPr/>
            <p:nvPr/>
          </p:nvSpPr>
          <p:spPr>
            <a:xfrm>
              <a:off x="5105400" y="2209800"/>
              <a:ext cx="2209800"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Gill Sans MT"/>
                  <a:ea typeface="+mn-ea"/>
                  <a:cs typeface="+mn-cs"/>
                </a:rPr>
                <a:t>Prediction</a:t>
              </a:r>
              <a:endParaRPr kumimoji="0" lang="en-US" sz="1800" b="1" i="0" u="sng" strike="noStrike" kern="1200" cap="none" spc="0" normalizeH="0" baseline="0" noProof="0" dirty="0">
                <a:ln>
                  <a:noFill/>
                </a:ln>
                <a:solidFill>
                  <a:prstClr val="black"/>
                </a:solidFill>
                <a:effectLst/>
                <a:uLnTx/>
                <a:uFillTx/>
                <a:latin typeface="Gill Sans MT"/>
                <a:ea typeface="+mn-ea"/>
                <a:cs typeface="+mn-cs"/>
              </a:endParaRPr>
            </a:p>
          </p:txBody>
        </p:sp>
      </p:grpSp>
    </p:spTree>
    <p:extLst>
      <p:ext uri="{BB962C8B-B14F-4D97-AF65-F5344CB8AC3E}">
        <p14:creationId xmlns:p14="http://schemas.microsoft.com/office/powerpoint/2010/main" val="32059486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par>
                                <p:cTn id="8" presetID="10" presetClass="entr" presetSubtype="0" fill="hold"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fade">
                                      <p:cBhvr>
                                        <p:cTn id="10" dur="500"/>
                                        <p:tgtEl>
                                          <p:spTgt spid="17"/>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fade">
                                      <p:cBhvr>
                                        <p:cTn id="20" dur="500"/>
                                        <p:tgtEl>
                                          <p:spTgt spid="14"/>
                                        </p:tgtEl>
                                      </p:cBhvr>
                                    </p:animEffect>
                                  </p:childTnLst>
                                </p:cTn>
                              </p:par>
                              <p:par>
                                <p:cTn id="21" presetID="10" presetClass="entr" presetSubtype="0" fill="hold" nodeType="withEffect">
                                  <p:stCondLst>
                                    <p:cond delay="0"/>
                                  </p:stCondLst>
                                  <p:childTnLst>
                                    <p:set>
                                      <p:cBhvr>
                                        <p:cTn id="22" dur="1" fill="hold">
                                          <p:stCondLst>
                                            <p:cond delay="0"/>
                                          </p:stCondLst>
                                        </p:cTn>
                                        <p:tgtEl>
                                          <p:spTgt spid="30"/>
                                        </p:tgtEl>
                                        <p:attrNameLst>
                                          <p:attrName>style.visibility</p:attrName>
                                        </p:attrNameLst>
                                      </p:cBhvr>
                                      <p:to>
                                        <p:strVal val="visible"/>
                                      </p:to>
                                    </p:set>
                                    <p:animEffect transition="in" filter="fade">
                                      <p:cBhvr>
                                        <p:cTn id="23"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4" grpId="0" animBg="1"/>
    </p:bldLst>
  </p:timing>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76200"/>
            <a:ext cx="9144000" cy="914400"/>
          </a:xfrm>
        </p:spPr>
        <p:txBody>
          <a:bodyPr/>
          <a:lstStyle/>
          <a:p>
            <a:r>
              <a:rPr lang="en-US" dirty="0"/>
              <a:t>Packing</a:t>
            </a:r>
          </a:p>
        </p:txBody>
      </p:sp>
      <p:sp>
        <p:nvSpPr>
          <p:cNvPr id="3" name="Content Placeholder 2"/>
          <p:cNvSpPr>
            <a:spLocks noGrp="1"/>
          </p:cNvSpPr>
          <p:nvPr>
            <p:ph idx="1"/>
          </p:nvPr>
        </p:nvSpPr>
        <p:spPr>
          <a:xfrm>
            <a:off x="152400" y="914400"/>
            <a:ext cx="8991600" cy="5715000"/>
          </a:xfrm>
        </p:spPr>
        <p:txBody>
          <a:bodyPr>
            <a:normAutofit/>
          </a:bodyPr>
          <a:lstStyle/>
          <a:p>
            <a:endParaRPr lang="en-US" sz="28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marL="457200" lvl="1" indent="0">
              <a:buNone/>
            </a:pPr>
            <a:endParaRPr lang="en-US" sz="2400" dirty="0">
              <a:solidFill>
                <a:srgbClr val="595959"/>
              </a:solidFill>
            </a:endParaRPr>
          </a:p>
          <a:p>
            <a:pPr lvl="1"/>
            <a:endParaRPr lang="en" sz="2400" dirty="0">
              <a:solidFill>
                <a:srgbClr val="595959"/>
              </a:solidFill>
            </a:endParaRPr>
          </a:p>
          <a:p>
            <a:pPr marL="0" indent="0">
              <a:buNone/>
            </a:pPr>
            <a:endParaRPr lang="en-US" sz="2800" dirty="0">
              <a:solidFill>
                <a:schemeClr val="tx2"/>
              </a:solidFill>
            </a:endParaRPr>
          </a:p>
          <a:p>
            <a:pPr lvl="1"/>
            <a:endParaRPr lang="en-US" sz="2400" dirty="0"/>
          </a:p>
          <a:p>
            <a:pPr lvl="1"/>
            <a:endParaRPr lang="en-US" sz="2400" dirty="0"/>
          </a:p>
          <a:p>
            <a:pPr lvl="1"/>
            <a:endParaRPr lang="en-US" sz="24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36</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19" name="Rectangle 18"/>
          <p:cNvSpPr/>
          <p:nvPr/>
        </p:nvSpPr>
        <p:spPr>
          <a:xfrm>
            <a:off x="533400" y="1926848"/>
            <a:ext cx="8077200" cy="89255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500" b="1" i="0" u="none" strike="noStrike" kern="1200" cap="none" spc="0" normalizeH="0" baseline="0" noProof="0" dirty="0">
                <a:ln>
                  <a:noFill/>
                </a:ln>
                <a:solidFill>
                  <a:srgbClr val="1F497D"/>
                </a:solidFill>
                <a:effectLst/>
                <a:uLnTx/>
                <a:uFillTx/>
                <a:latin typeface="Gill Sans MT"/>
                <a:ea typeface="+mn-ea"/>
                <a:cs typeface="+mn-cs"/>
              </a:rPr>
              <a:t>  </a:t>
            </a:r>
            <a:r>
              <a:rPr kumimoji="0" lang="en-US" sz="2500" b="1" i="0" u="none" strike="noStrike" kern="1200" cap="none" spc="0" normalizeH="0" baseline="0" noProof="0" dirty="0">
                <a:ln>
                  <a:noFill/>
                </a:ln>
                <a:solidFill>
                  <a:srgbClr val="0000FF"/>
                </a:solidFill>
                <a:effectLst/>
                <a:uLnTx/>
                <a:uFillTx/>
                <a:latin typeface="Gill Sans MT"/>
                <a:ea typeface="+mn-ea"/>
                <a:cs typeface="+mn-cs"/>
              </a:rPr>
              <a:t>Reorders</a:t>
            </a:r>
            <a:r>
              <a:rPr kumimoji="0" lang="en-US" sz="2500" b="1" i="0" u="none" strike="noStrike" kern="1200" cap="none" spc="0" normalizeH="0" baseline="0" noProof="0" dirty="0">
                <a:ln>
                  <a:noFill/>
                </a:ln>
                <a:solidFill>
                  <a:prstClr val="black"/>
                </a:solidFill>
                <a:effectLst/>
                <a:uLnTx/>
                <a:uFillTx/>
                <a:latin typeface="Gill Sans MT"/>
                <a:ea typeface="+mn-ea"/>
                <a:cs typeface="+mn-cs"/>
              </a:rPr>
              <a:t> elements of matrices to minimize </a:t>
            </a:r>
            <a:br>
              <a:rPr kumimoji="0" lang="en-US" sz="2500" b="1" i="0" u="none" strike="noStrike" kern="1200" cap="none" spc="0" normalizeH="0" baseline="0" noProof="0" dirty="0">
                <a:ln>
                  <a:noFill/>
                </a:ln>
                <a:solidFill>
                  <a:prstClr val="black"/>
                </a:solidFill>
                <a:effectLst/>
                <a:uLnTx/>
                <a:uFillTx/>
                <a:latin typeface="Gill Sans MT"/>
                <a:ea typeface="+mn-ea"/>
                <a:cs typeface="+mn-cs"/>
              </a:rPr>
            </a:br>
            <a:r>
              <a:rPr kumimoji="0" lang="en-US" sz="2500" b="1" i="0" u="none" strike="noStrike" kern="1200" cap="none" spc="0" normalizeH="0" baseline="0" noProof="0" dirty="0">
                <a:ln>
                  <a:noFill/>
                </a:ln>
                <a:solidFill>
                  <a:srgbClr val="C00000"/>
                </a:solidFill>
                <a:effectLst/>
                <a:uLnTx/>
                <a:uFillTx/>
                <a:latin typeface="Gill Sans MT"/>
                <a:ea typeface="+mn-ea"/>
                <a:cs typeface="+mn-cs"/>
              </a:rPr>
              <a:t>cache misses </a:t>
            </a:r>
            <a:r>
              <a:rPr kumimoji="0" lang="en-US" sz="2500" b="1" i="0" u="none" strike="noStrike" kern="1200" cap="none" spc="0" normalizeH="0" baseline="0" noProof="0" dirty="0">
                <a:ln>
                  <a:noFill/>
                </a:ln>
                <a:solidFill>
                  <a:prstClr val="black"/>
                </a:solidFill>
                <a:effectLst/>
                <a:uLnTx/>
                <a:uFillTx/>
                <a:latin typeface="Gill Sans MT"/>
                <a:ea typeface="+mn-ea"/>
                <a:cs typeface="+mn-cs"/>
              </a:rPr>
              <a:t>during </a:t>
            </a:r>
            <a:r>
              <a:rPr kumimoji="0" lang="en-US" sz="2500" b="1" i="0" u="none" strike="noStrike" kern="1200" cap="none" spc="0" normalizeH="0" baseline="0" noProof="0" dirty="0">
                <a:ln>
                  <a:noFill/>
                </a:ln>
                <a:solidFill>
                  <a:srgbClr val="0000FF"/>
                </a:solidFill>
                <a:effectLst/>
                <a:uLnTx/>
                <a:uFillTx/>
                <a:latin typeface="Gill Sans MT"/>
                <a:ea typeface="+mn-ea"/>
                <a:cs typeface="+mn-cs"/>
              </a:rPr>
              <a:t>matrix multiplication</a:t>
            </a:r>
          </a:p>
        </p:txBody>
      </p:sp>
      <p:sp>
        <p:nvSpPr>
          <p:cNvPr id="20" name="Rectangle 19"/>
          <p:cNvSpPr/>
          <p:nvPr/>
        </p:nvSpPr>
        <p:spPr>
          <a:xfrm>
            <a:off x="-76200" y="3352800"/>
            <a:ext cx="4724400" cy="1200328"/>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Gill Sans MT"/>
                <a:ea typeface="+mn-ea"/>
                <a:cs typeface="+mn-cs"/>
              </a:rPr>
              <a:t>Up to </a:t>
            </a:r>
            <a:r>
              <a:rPr kumimoji="0" lang="en-US" sz="2400" b="1" i="0" u="none" strike="noStrike" kern="1200" cap="none" spc="0" normalizeH="0" baseline="0" noProof="0" dirty="0">
                <a:ln>
                  <a:noFill/>
                </a:ln>
                <a:solidFill>
                  <a:srgbClr val="C00000"/>
                </a:solidFill>
                <a:effectLst/>
                <a:uLnTx/>
                <a:uFillTx/>
                <a:latin typeface="Gill Sans MT"/>
                <a:ea typeface="+mn-ea"/>
                <a:cs typeface="+mn-cs"/>
              </a:rPr>
              <a:t>40% </a:t>
            </a:r>
            <a:r>
              <a:rPr kumimoji="0" lang="en-US" sz="2400" b="1" i="0" u="none" strike="noStrike" kern="1200" cap="none" spc="0" normalizeH="0" baseline="0" noProof="0" dirty="0">
                <a:ln>
                  <a:noFill/>
                </a:ln>
                <a:solidFill>
                  <a:prstClr val="black"/>
                </a:solidFill>
                <a:effectLst/>
                <a:uLnTx/>
                <a:uFillTx/>
                <a:latin typeface="Gill Sans MT"/>
                <a:ea typeface="+mn-ea"/>
                <a:cs typeface="+mn-cs"/>
              </a:rPr>
              <a:t>of the</a:t>
            </a:r>
            <a:br>
              <a:rPr kumimoji="0" lang="en-US" sz="2400" b="1" i="0" u="none" strike="noStrike" kern="1200" cap="none" spc="0" normalizeH="0" baseline="0" noProof="0" dirty="0">
                <a:ln>
                  <a:noFill/>
                </a:ln>
                <a:solidFill>
                  <a:prstClr val="black"/>
                </a:solidFill>
                <a:effectLst/>
                <a:uLnTx/>
                <a:uFillTx/>
                <a:latin typeface="Gill Sans MT"/>
                <a:ea typeface="+mn-ea"/>
                <a:cs typeface="+mn-cs"/>
              </a:rPr>
            </a:br>
            <a:r>
              <a:rPr kumimoji="0" lang="en-US" sz="2400" b="1" i="0" u="none" strike="noStrike" kern="1200" cap="none" spc="0" normalizeH="0" baseline="0" noProof="0" dirty="0">
                <a:ln>
                  <a:noFill/>
                </a:ln>
                <a:solidFill>
                  <a:prstClr val="black"/>
                </a:solidFill>
                <a:effectLst/>
                <a:uLnTx/>
                <a:uFillTx/>
                <a:latin typeface="Gill Sans MT"/>
                <a:ea typeface="+mn-ea"/>
                <a:cs typeface="+mn-cs"/>
              </a:rPr>
              <a:t> </a:t>
            </a:r>
            <a:r>
              <a:rPr kumimoji="0" lang="en-US" sz="2400" b="1" i="0" u="none" strike="noStrike" kern="1200" cap="none" spc="0" normalizeH="0" baseline="0" noProof="0" dirty="0">
                <a:ln>
                  <a:noFill/>
                </a:ln>
                <a:solidFill>
                  <a:srgbClr val="000000"/>
                </a:solidFill>
                <a:effectLst/>
                <a:uLnTx/>
                <a:uFillTx/>
                <a:latin typeface="Gill Sans MT"/>
                <a:ea typeface="+mn-ea"/>
                <a:cs typeface="+mn-cs"/>
              </a:rPr>
              <a:t>inference </a:t>
            </a:r>
            <a:r>
              <a:rPr kumimoji="0" lang="en-US" sz="2400" b="1" i="0" u="none" strike="noStrike" kern="1200" cap="none" spc="0" normalizeH="0" baseline="0" noProof="0" dirty="0">
                <a:ln>
                  <a:noFill/>
                </a:ln>
                <a:solidFill>
                  <a:srgbClr val="1F497D"/>
                </a:solidFill>
                <a:effectLst/>
                <a:uLnTx/>
                <a:uFillTx/>
                <a:latin typeface="Gill Sans MT"/>
                <a:ea typeface="+mn-ea"/>
                <a:cs typeface="+mn-cs"/>
              </a:rPr>
              <a:t>energy</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and </a:t>
            </a:r>
            <a:r>
              <a:rPr kumimoji="0" lang="en-US" sz="2400" b="1" i="0" u="none" strike="noStrike" kern="1200" cap="none" spc="0" normalizeH="0" baseline="0" noProof="0" dirty="0">
                <a:ln>
                  <a:noFill/>
                </a:ln>
                <a:solidFill>
                  <a:srgbClr val="C00000"/>
                </a:solidFill>
                <a:effectLst/>
                <a:uLnTx/>
                <a:uFillTx/>
                <a:latin typeface="Gill Sans MT"/>
                <a:ea typeface="+mn-ea"/>
                <a:cs typeface="+mn-cs"/>
              </a:rPr>
              <a:t>31%</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of</a:t>
            </a:r>
            <a:br>
              <a:rPr kumimoji="0" lang="en-US" sz="2400" b="1" i="0" u="none" strike="noStrike" kern="1200" cap="none" spc="0" normalizeH="0" baseline="0" noProof="0" dirty="0">
                <a:ln>
                  <a:noFill/>
                </a:ln>
                <a:solidFill>
                  <a:prstClr val="black"/>
                </a:solidFill>
                <a:effectLst/>
                <a:uLnTx/>
                <a:uFillTx/>
                <a:latin typeface="Gill Sans MT"/>
                <a:ea typeface="+mn-ea"/>
                <a:cs typeface="+mn-cs"/>
              </a:rPr>
            </a:br>
            <a:r>
              <a:rPr kumimoji="0" lang="en-US" sz="2400" b="1" i="0" u="none" strike="noStrike" kern="1200" cap="none" spc="0" normalizeH="0" baseline="0" noProof="0" dirty="0">
                <a:ln>
                  <a:noFill/>
                </a:ln>
                <a:solidFill>
                  <a:prstClr val="black"/>
                </a:solidFill>
                <a:effectLst/>
                <a:uLnTx/>
                <a:uFillTx/>
                <a:latin typeface="Gill Sans MT"/>
                <a:ea typeface="+mn-ea"/>
                <a:cs typeface="+mn-cs"/>
              </a:rPr>
              <a:t> inference</a:t>
            </a:r>
            <a:r>
              <a:rPr kumimoji="0" lang="en-US" sz="2400" b="1" i="0" u="none" strike="noStrike" kern="1200" cap="none" spc="0" normalizeH="0" baseline="0" noProof="0" dirty="0">
                <a:ln>
                  <a:noFill/>
                </a:ln>
                <a:solidFill>
                  <a:srgbClr val="1F497D"/>
                </a:solidFill>
                <a:effectLst/>
                <a:uLnTx/>
                <a:uFillTx/>
                <a:latin typeface="Gill Sans MT"/>
                <a:ea typeface="+mn-ea"/>
                <a:cs typeface="+mn-cs"/>
              </a:rPr>
              <a:t> execution time </a:t>
            </a:r>
          </a:p>
        </p:txBody>
      </p:sp>
      <p:sp>
        <p:nvSpPr>
          <p:cNvPr id="21" name="Rectangle 20"/>
          <p:cNvSpPr/>
          <p:nvPr/>
        </p:nvSpPr>
        <p:spPr>
          <a:xfrm>
            <a:off x="4648200" y="3352800"/>
            <a:ext cx="4724400" cy="1200328"/>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1F497D"/>
                </a:solidFill>
                <a:effectLst/>
                <a:uLnTx/>
                <a:uFillTx/>
                <a:latin typeface="Gill Sans MT"/>
                <a:ea typeface="+mn-ea"/>
                <a:cs typeface="+mn-cs"/>
              </a:rPr>
              <a:t>Packing’s</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a:t>
            </a:r>
            <a:r>
              <a:rPr kumimoji="0" lang="en-US" sz="2400" b="1" i="0" u="none" strike="noStrike" kern="1200" cap="none" spc="0" normalizeH="0" baseline="0" noProof="0" dirty="0">
                <a:ln>
                  <a:noFill/>
                </a:ln>
                <a:solidFill>
                  <a:srgbClr val="C00000"/>
                </a:solidFill>
                <a:effectLst/>
                <a:uLnTx/>
                <a:uFillTx/>
                <a:latin typeface="Gill Sans MT"/>
                <a:ea typeface="+mn-ea"/>
                <a:cs typeface="+mn-cs"/>
              </a:rPr>
              <a:t>data movement </a:t>
            </a:r>
            <a:r>
              <a:rPr kumimoji="0" lang="en-US" sz="2400" b="1" i="0" u="none" strike="noStrike" kern="1200" cap="none" spc="0" normalizeH="0" baseline="0" noProof="0" dirty="0">
                <a:ln>
                  <a:noFill/>
                </a:ln>
                <a:solidFill>
                  <a:prstClr val="black"/>
                </a:solidFill>
                <a:effectLst/>
                <a:uLnTx/>
                <a:uFillTx/>
                <a:latin typeface="Gill Sans MT"/>
                <a:ea typeface="+mn-ea"/>
                <a:cs typeface="+mn-cs"/>
              </a:rPr>
              <a:t>accounts for up to </a:t>
            </a:r>
            <a:br>
              <a:rPr kumimoji="0" lang="en-US" sz="2400" b="1" i="0" u="none" strike="noStrike" kern="1200" cap="none" spc="0" normalizeH="0" baseline="0" noProof="0" dirty="0">
                <a:ln>
                  <a:noFill/>
                </a:ln>
                <a:solidFill>
                  <a:prstClr val="black"/>
                </a:solidFill>
                <a:effectLst/>
                <a:uLnTx/>
                <a:uFillTx/>
                <a:latin typeface="Gill Sans MT"/>
                <a:ea typeface="+mn-ea"/>
                <a:cs typeface="+mn-cs"/>
              </a:rPr>
            </a:br>
            <a:r>
              <a:rPr kumimoji="0" lang="en-US" sz="2400" b="1" i="0" u="none" strike="noStrike" kern="1200" cap="none" spc="0" normalizeH="0" baseline="0" noProof="0" dirty="0">
                <a:ln>
                  <a:noFill/>
                </a:ln>
                <a:solidFill>
                  <a:srgbClr val="C00000"/>
                </a:solidFill>
                <a:effectLst/>
                <a:uLnTx/>
                <a:uFillTx/>
                <a:latin typeface="Gill Sans MT"/>
                <a:ea typeface="+mn-ea"/>
                <a:cs typeface="+mn-cs"/>
              </a:rPr>
              <a:t>35.3%</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of the inference </a:t>
            </a:r>
            <a:r>
              <a:rPr kumimoji="0" lang="en-US" sz="2400" b="1" i="0" u="none" strike="noStrike" kern="1200" cap="none" spc="0" normalizeH="0" baseline="0" noProof="0" dirty="0">
                <a:ln>
                  <a:noFill/>
                </a:ln>
                <a:solidFill>
                  <a:srgbClr val="1F497D"/>
                </a:solidFill>
                <a:effectLst/>
                <a:uLnTx/>
                <a:uFillTx/>
                <a:latin typeface="Gill Sans MT"/>
                <a:ea typeface="+mn-ea"/>
                <a:cs typeface="+mn-cs"/>
              </a:rPr>
              <a:t>energy</a:t>
            </a:r>
          </a:p>
        </p:txBody>
      </p:sp>
      <p:sp>
        <p:nvSpPr>
          <p:cNvPr id="28" name="Rounded Rectangle 27"/>
          <p:cNvSpPr/>
          <p:nvPr/>
        </p:nvSpPr>
        <p:spPr>
          <a:xfrm>
            <a:off x="3505200" y="1219200"/>
            <a:ext cx="1676400" cy="655109"/>
          </a:xfrm>
          <a:prstGeom prst="roundRect">
            <a:avLst/>
          </a:prstGeom>
          <a:solidFill>
            <a:schemeClr val="tx2"/>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Gill Sans MT"/>
                <a:ea typeface="+mn-ea"/>
                <a:cs typeface="+mn-cs"/>
              </a:rPr>
              <a:t>Packing</a:t>
            </a:r>
          </a:p>
        </p:txBody>
      </p:sp>
      <p:cxnSp>
        <p:nvCxnSpPr>
          <p:cNvPr id="29" name="Straight Arrow Connector 28"/>
          <p:cNvCxnSpPr/>
          <p:nvPr/>
        </p:nvCxnSpPr>
        <p:spPr>
          <a:xfrm>
            <a:off x="1752600" y="1676400"/>
            <a:ext cx="1447800" cy="0"/>
          </a:xfrm>
          <a:prstGeom prst="straightConnector1">
            <a:avLst/>
          </a:prstGeom>
          <a:ln w="57150" cmpd="sng">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31" name="Rectangle 30"/>
          <p:cNvSpPr/>
          <p:nvPr/>
        </p:nvSpPr>
        <p:spPr>
          <a:xfrm>
            <a:off x="1524000" y="1143000"/>
            <a:ext cx="1905000"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Gill Sans MT"/>
                <a:ea typeface="+mn-ea"/>
                <a:cs typeface="+mn-cs"/>
              </a:rPr>
              <a:t>Matrix</a:t>
            </a:r>
          </a:p>
        </p:txBody>
      </p:sp>
      <p:cxnSp>
        <p:nvCxnSpPr>
          <p:cNvPr id="32" name="Straight Arrow Connector 31"/>
          <p:cNvCxnSpPr/>
          <p:nvPr/>
        </p:nvCxnSpPr>
        <p:spPr>
          <a:xfrm>
            <a:off x="5486400" y="1676400"/>
            <a:ext cx="1828800" cy="0"/>
          </a:xfrm>
          <a:prstGeom prst="straightConnector1">
            <a:avLst/>
          </a:prstGeom>
          <a:ln w="57150" cmpd="sng">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33" name="Rectangle 32"/>
          <p:cNvSpPr/>
          <p:nvPr/>
        </p:nvSpPr>
        <p:spPr>
          <a:xfrm>
            <a:off x="5257800" y="1143000"/>
            <a:ext cx="2209800"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Gill Sans MT"/>
                <a:ea typeface="+mn-ea"/>
                <a:cs typeface="+mn-cs"/>
              </a:rPr>
              <a:t>Packed Matrix</a:t>
            </a:r>
          </a:p>
        </p:txBody>
      </p:sp>
      <p:cxnSp>
        <p:nvCxnSpPr>
          <p:cNvPr id="34" name="Straight Arrow Connector 33"/>
          <p:cNvCxnSpPr/>
          <p:nvPr/>
        </p:nvCxnSpPr>
        <p:spPr>
          <a:xfrm>
            <a:off x="2514600" y="2895600"/>
            <a:ext cx="0" cy="381000"/>
          </a:xfrm>
          <a:prstGeom prst="straightConnector1">
            <a:avLst/>
          </a:prstGeom>
          <a:ln w="57150" cmpd="sng">
            <a:solidFill>
              <a:schemeClr val="tx1"/>
            </a:solidFill>
            <a:prstDash val="solid"/>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16" name="Rectangle 15"/>
          <p:cNvSpPr/>
          <p:nvPr/>
        </p:nvSpPr>
        <p:spPr>
          <a:xfrm>
            <a:off x="0" y="5127248"/>
            <a:ext cx="9144000" cy="954107"/>
          </a:xfrm>
          <a:prstGeom prst="rect">
            <a:avLst/>
          </a:prstGeom>
          <a:solidFill>
            <a:schemeClr val="accent6">
              <a:lumMod val="20000"/>
              <a:lumOff val="80000"/>
            </a:schemeClr>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Gill Sans MT"/>
                <a:ea typeface="+mn-ea"/>
                <a:cs typeface="+mn-cs"/>
              </a:rPr>
              <a:t>A simple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data reorganization </a:t>
            </a:r>
            <a:r>
              <a:rPr kumimoji="0" lang="en-US" sz="2800" b="1" i="0" u="none" strike="noStrike" kern="1200" cap="none" spc="0" normalizeH="0" baseline="0" noProof="0" dirty="0">
                <a:ln>
                  <a:noFill/>
                </a:ln>
                <a:solidFill>
                  <a:prstClr val="black"/>
                </a:solidFill>
                <a:effectLst/>
                <a:uLnTx/>
                <a:uFillTx/>
                <a:latin typeface="Gill Sans MT"/>
                <a:ea typeface="+mn-ea"/>
                <a:cs typeface="+mn-cs"/>
              </a:rPr>
              <a:t>process</a:t>
            </a:r>
            <a:br>
              <a:rPr kumimoji="0" lang="en-US" sz="2800" b="1" i="0" u="none" strike="noStrike" kern="1200" cap="none" spc="0" normalizeH="0" baseline="0" noProof="0" dirty="0">
                <a:ln>
                  <a:noFill/>
                </a:ln>
                <a:solidFill>
                  <a:prstClr val="black"/>
                </a:solidFill>
                <a:effectLst/>
                <a:uLnTx/>
                <a:uFillTx/>
                <a:latin typeface="Gill Sans MT"/>
                <a:ea typeface="+mn-ea"/>
                <a:cs typeface="+mn-cs"/>
              </a:rPr>
            </a:br>
            <a:r>
              <a:rPr kumimoji="0" lang="en-US" sz="2800" b="1" i="0" u="none" strike="noStrike" kern="1200" cap="none" spc="0" normalizeH="0" baseline="0" noProof="0" dirty="0">
                <a:ln>
                  <a:noFill/>
                </a:ln>
                <a:solidFill>
                  <a:prstClr val="black"/>
                </a:solidFill>
                <a:effectLst/>
                <a:uLnTx/>
                <a:uFillTx/>
                <a:latin typeface="Gill Sans MT"/>
                <a:ea typeface="+mn-ea"/>
                <a:cs typeface="+mn-cs"/>
              </a:rPr>
              <a:t> that requires </a:t>
            </a:r>
            <a:r>
              <a:rPr kumimoji="0" lang="en-US" sz="2800" b="1" i="0" u="none" strike="noStrike" kern="1200" cap="none" spc="0" normalizeH="0" baseline="0" noProof="0" dirty="0">
                <a:ln>
                  <a:noFill/>
                </a:ln>
                <a:solidFill>
                  <a:srgbClr val="006600"/>
                </a:solidFill>
                <a:effectLst/>
                <a:uLnTx/>
                <a:uFillTx/>
                <a:latin typeface="Gill Sans MT"/>
                <a:ea typeface="+mn-ea"/>
                <a:cs typeface="+mn-cs"/>
              </a:rPr>
              <a:t>simple arithmetic </a:t>
            </a:r>
          </a:p>
        </p:txBody>
      </p:sp>
      <p:cxnSp>
        <p:nvCxnSpPr>
          <p:cNvPr id="17" name="Straight Arrow Connector 16"/>
          <p:cNvCxnSpPr/>
          <p:nvPr/>
        </p:nvCxnSpPr>
        <p:spPr>
          <a:xfrm>
            <a:off x="6705600" y="2895600"/>
            <a:ext cx="0" cy="381000"/>
          </a:xfrm>
          <a:prstGeom prst="straightConnector1">
            <a:avLst/>
          </a:prstGeom>
          <a:ln w="57150" cmpd="sng">
            <a:solidFill>
              <a:schemeClr val="tx1"/>
            </a:solidFill>
            <a:prstDash val="solid"/>
            <a:headEnd type="none" w="med" len="med"/>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651348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500"/>
                                        <p:tgtEl>
                                          <p:spTgt spid="2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1"/>
                                        </p:tgtEl>
                                        <p:attrNameLst>
                                          <p:attrName>style.visibility</p:attrName>
                                        </p:attrNameLst>
                                      </p:cBhvr>
                                      <p:to>
                                        <p:strVal val="visible"/>
                                      </p:to>
                                    </p:set>
                                    <p:animEffect transition="in" filter="fade">
                                      <p:cBhvr>
                                        <p:cTn id="10" dur="500"/>
                                        <p:tgtEl>
                                          <p:spTgt spid="3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8"/>
                                        </p:tgtEl>
                                        <p:attrNameLst>
                                          <p:attrName>style.visibility</p:attrName>
                                        </p:attrNameLst>
                                      </p:cBhvr>
                                      <p:to>
                                        <p:strVal val="visible"/>
                                      </p:to>
                                    </p:set>
                                    <p:animEffect transition="in" filter="fade">
                                      <p:cBhvr>
                                        <p:cTn id="13" dur="500"/>
                                        <p:tgtEl>
                                          <p:spTgt spid="28"/>
                                        </p:tgtEl>
                                      </p:cBhvr>
                                    </p:animEffect>
                                  </p:childTnLst>
                                </p:cTn>
                              </p:par>
                              <p:par>
                                <p:cTn id="14" presetID="10" presetClass="entr" presetSubtype="0" fill="hold" nodeType="with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fade">
                                      <p:cBhvr>
                                        <p:cTn id="16" dur="500"/>
                                        <p:tgtEl>
                                          <p:spTgt spid="32"/>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3"/>
                                        </p:tgtEl>
                                        <p:attrNameLst>
                                          <p:attrName>style.visibility</p:attrName>
                                        </p:attrNameLst>
                                      </p:cBhvr>
                                      <p:to>
                                        <p:strVal val="visible"/>
                                      </p:to>
                                    </p:set>
                                    <p:animEffect transition="in" filter="fade">
                                      <p:cBhvr>
                                        <p:cTn id="19" dur="500"/>
                                        <p:tgtEl>
                                          <p:spTgt spid="33"/>
                                        </p:tgtEl>
                                      </p:cBhvr>
                                    </p:animEffect>
                                  </p:childTnLst>
                                </p:cTn>
                              </p:par>
                            </p:childTnLst>
                          </p:cTn>
                        </p:par>
                        <p:par>
                          <p:cTn id="20" fill="hold">
                            <p:stCondLst>
                              <p:cond delay="500"/>
                            </p:stCondLst>
                            <p:childTnLst>
                              <p:par>
                                <p:cTn id="21" presetID="10" presetClass="entr" presetSubtype="0" fill="hold" grpId="0" nodeType="after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34"/>
                                        </p:tgtEl>
                                        <p:attrNameLst>
                                          <p:attrName>style.visibility</p:attrName>
                                        </p:attrNameLst>
                                      </p:cBhvr>
                                      <p:to>
                                        <p:strVal val="visible"/>
                                      </p:to>
                                    </p:set>
                                    <p:animEffect transition="in" filter="fade">
                                      <p:cBhvr>
                                        <p:cTn id="28" dur="500"/>
                                        <p:tgtEl>
                                          <p:spTgt spid="34"/>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20"/>
                                        </p:tgtEl>
                                        <p:attrNameLst>
                                          <p:attrName>style.visibility</p:attrName>
                                        </p:attrNameLst>
                                      </p:cBhvr>
                                      <p:to>
                                        <p:strVal val="visible"/>
                                      </p:to>
                                    </p:set>
                                    <p:animEffect transition="in" filter="fade">
                                      <p:cBhvr>
                                        <p:cTn id="31" dur="500"/>
                                        <p:tgtEl>
                                          <p:spTgt spid="20"/>
                                        </p:tgtEl>
                                      </p:cBhvr>
                                    </p:animEffect>
                                  </p:childTnLst>
                                </p:cTn>
                              </p:par>
                              <p:par>
                                <p:cTn id="32" presetID="10" presetClass="entr" presetSubtype="0" fill="hold" nodeType="withEffect">
                                  <p:stCondLst>
                                    <p:cond delay="0"/>
                                  </p:stCondLst>
                                  <p:childTnLst>
                                    <p:set>
                                      <p:cBhvr>
                                        <p:cTn id="33" dur="1" fill="hold">
                                          <p:stCondLst>
                                            <p:cond delay="0"/>
                                          </p:stCondLst>
                                        </p:cTn>
                                        <p:tgtEl>
                                          <p:spTgt spid="17"/>
                                        </p:tgtEl>
                                        <p:attrNameLst>
                                          <p:attrName>style.visibility</p:attrName>
                                        </p:attrNameLst>
                                      </p:cBhvr>
                                      <p:to>
                                        <p:strVal val="visible"/>
                                      </p:to>
                                    </p:set>
                                    <p:animEffect transition="in" filter="fade">
                                      <p:cBhvr>
                                        <p:cTn id="34" dur="500"/>
                                        <p:tgtEl>
                                          <p:spTgt spid="17"/>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21"/>
                                        </p:tgtEl>
                                        <p:attrNameLst>
                                          <p:attrName>style.visibility</p:attrName>
                                        </p:attrNameLst>
                                      </p:cBhvr>
                                      <p:to>
                                        <p:strVal val="visible"/>
                                      </p:to>
                                    </p:set>
                                    <p:animEffect transition="in" filter="fade">
                                      <p:cBhvr>
                                        <p:cTn id="37" dur="500"/>
                                        <p:tgtEl>
                                          <p:spTgt spid="21"/>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8" grpId="0" animBg="1"/>
      <p:bldP spid="31" grpId="0"/>
      <p:bldP spid="33" grpId="0"/>
      <p:bldP spid="16" grpId="0" animBg="1"/>
    </p:bldLst>
  </p:timing>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76200"/>
            <a:ext cx="9144000" cy="914400"/>
          </a:xfrm>
        </p:spPr>
        <p:txBody>
          <a:bodyPr/>
          <a:lstStyle/>
          <a:p>
            <a:r>
              <a:rPr lang="en-US" dirty="0"/>
              <a:t>Quantization</a:t>
            </a:r>
          </a:p>
        </p:txBody>
      </p:sp>
      <p:sp>
        <p:nvSpPr>
          <p:cNvPr id="3" name="Content Placeholder 2"/>
          <p:cNvSpPr>
            <a:spLocks noGrp="1"/>
          </p:cNvSpPr>
          <p:nvPr>
            <p:ph idx="1"/>
          </p:nvPr>
        </p:nvSpPr>
        <p:spPr>
          <a:xfrm>
            <a:off x="152400" y="990600"/>
            <a:ext cx="8991600" cy="5715000"/>
          </a:xfrm>
        </p:spPr>
        <p:txBody>
          <a:bodyPr>
            <a:normAutofit/>
          </a:bodyPr>
          <a:lstStyle/>
          <a:p>
            <a:endParaRPr lang="en-US" sz="28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marL="457200" lvl="1" indent="0">
              <a:buNone/>
            </a:pPr>
            <a:endParaRPr lang="en-US" sz="2400" dirty="0">
              <a:solidFill>
                <a:srgbClr val="595959"/>
              </a:solidFill>
            </a:endParaRPr>
          </a:p>
          <a:p>
            <a:pPr lvl="1"/>
            <a:endParaRPr lang="en" sz="2400" dirty="0">
              <a:solidFill>
                <a:srgbClr val="595959"/>
              </a:solidFill>
            </a:endParaRPr>
          </a:p>
          <a:p>
            <a:pPr marL="0" indent="0">
              <a:buNone/>
            </a:pPr>
            <a:endParaRPr lang="en-US" sz="2800" dirty="0">
              <a:solidFill>
                <a:schemeClr val="tx2"/>
              </a:solidFill>
            </a:endParaRPr>
          </a:p>
          <a:p>
            <a:pPr lvl="1"/>
            <a:endParaRPr lang="en-US" sz="2400" dirty="0"/>
          </a:p>
          <a:p>
            <a:pPr lvl="1"/>
            <a:endParaRPr lang="en-US" sz="2400" dirty="0"/>
          </a:p>
          <a:p>
            <a:pPr lvl="1"/>
            <a:endParaRPr lang="en-US" sz="24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36</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19" name="Rectangle 18"/>
          <p:cNvSpPr/>
          <p:nvPr/>
        </p:nvSpPr>
        <p:spPr>
          <a:xfrm>
            <a:off x="76200" y="1981200"/>
            <a:ext cx="8915400" cy="86177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500" b="1" i="0" u="none" strike="noStrike" kern="1200" cap="none" spc="0" normalizeH="0" baseline="0" noProof="0" dirty="0">
                <a:ln>
                  <a:noFill/>
                </a:ln>
                <a:solidFill>
                  <a:prstClr val="black"/>
                </a:solidFill>
                <a:effectLst/>
                <a:uLnTx/>
                <a:uFillTx/>
                <a:latin typeface="Gill Sans MT"/>
                <a:ea typeface="+mn-ea"/>
                <a:cs typeface="+mn-cs"/>
              </a:rPr>
              <a:t>Converts </a:t>
            </a:r>
            <a:r>
              <a:rPr kumimoji="0" lang="en-US" sz="2500" b="1" i="0" u="sng" strike="noStrike" kern="1200" cap="none" spc="0" normalizeH="0" baseline="0" noProof="0" dirty="0">
                <a:ln>
                  <a:noFill/>
                </a:ln>
                <a:solidFill>
                  <a:srgbClr val="0000FF"/>
                </a:solidFill>
                <a:effectLst/>
                <a:uLnTx/>
                <a:uFillTx/>
                <a:latin typeface="Gill Sans MT"/>
                <a:ea typeface="+mn-ea"/>
                <a:cs typeface="+mn-cs"/>
              </a:rPr>
              <a:t>32-bit floating point</a:t>
            </a:r>
            <a:r>
              <a:rPr kumimoji="0" lang="en-US" sz="2500" b="1" i="0" u="none" strike="noStrike" kern="1200" cap="none" spc="0" normalizeH="0" baseline="0" noProof="0" dirty="0">
                <a:ln>
                  <a:noFill/>
                </a:ln>
                <a:solidFill>
                  <a:prstClr val="black"/>
                </a:solidFill>
                <a:effectLst/>
                <a:uLnTx/>
                <a:uFillTx/>
                <a:latin typeface="Gill Sans MT"/>
                <a:ea typeface="+mn-ea"/>
                <a:cs typeface="+mn-cs"/>
              </a:rPr>
              <a:t> to </a:t>
            </a:r>
            <a:r>
              <a:rPr kumimoji="0" lang="en-US" sz="2500" b="1" i="0" u="sng" strike="noStrike" kern="1200" cap="none" spc="0" normalizeH="0" baseline="0" noProof="0" dirty="0">
                <a:ln>
                  <a:noFill/>
                </a:ln>
                <a:solidFill>
                  <a:srgbClr val="0000FF"/>
                </a:solidFill>
                <a:effectLst/>
                <a:uLnTx/>
                <a:uFillTx/>
                <a:latin typeface="Gill Sans MT"/>
                <a:ea typeface="+mn-ea"/>
                <a:cs typeface="+mn-cs"/>
              </a:rPr>
              <a:t>8-bit integers </a:t>
            </a:r>
            <a:r>
              <a:rPr kumimoji="0" lang="en-US" sz="2500" b="1" i="0" u="none" strike="noStrike" kern="1200" cap="none" spc="0" normalizeH="0" baseline="0" noProof="0" dirty="0">
                <a:ln>
                  <a:noFill/>
                </a:ln>
                <a:solidFill>
                  <a:srgbClr val="000000"/>
                </a:solidFill>
                <a:effectLst/>
                <a:uLnTx/>
                <a:uFillTx/>
                <a:latin typeface="Gill Sans MT"/>
                <a:ea typeface="+mn-ea"/>
                <a:cs typeface="+mn-cs"/>
              </a:rPr>
              <a:t>to improve inference </a:t>
            </a:r>
            <a:r>
              <a:rPr kumimoji="0" lang="en-US" sz="2500" b="1" i="0" u="sng" strike="noStrike" kern="1200" cap="none" spc="0" normalizeH="0" baseline="0" noProof="0" dirty="0">
                <a:ln>
                  <a:noFill/>
                </a:ln>
                <a:solidFill>
                  <a:srgbClr val="000000"/>
                </a:solidFill>
                <a:effectLst/>
                <a:uLnTx/>
                <a:uFillTx/>
                <a:latin typeface="Gill Sans MT"/>
                <a:ea typeface="+mn-ea"/>
                <a:cs typeface="+mn-cs"/>
              </a:rPr>
              <a:t>execution time</a:t>
            </a:r>
            <a:r>
              <a:rPr kumimoji="0" lang="en-US" sz="2500" b="1" i="0" u="none" strike="noStrike" kern="1200" cap="none" spc="0" normalizeH="0" baseline="0" noProof="0" dirty="0">
                <a:ln>
                  <a:noFill/>
                </a:ln>
                <a:solidFill>
                  <a:srgbClr val="000000"/>
                </a:solidFill>
                <a:effectLst/>
                <a:uLnTx/>
                <a:uFillTx/>
                <a:latin typeface="Gill Sans MT"/>
                <a:ea typeface="+mn-ea"/>
                <a:cs typeface="+mn-cs"/>
              </a:rPr>
              <a:t> and </a:t>
            </a:r>
            <a:r>
              <a:rPr kumimoji="0" lang="en-US" sz="2500" b="1" i="0" u="sng" strike="noStrike" kern="1200" cap="none" spc="0" normalizeH="0" baseline="0" noProof="0" dirty="0">
                <a:ln>
                  <a:noFill/>
                </a:ln>
                <a:solidFill>
                  <a:srgbClr val="000000"/>
                </a:solidFill>
                <a:effectLst/>
                <a:uLnTx/>
                <a:uFillTx/>
                <a:latin typeface="Gill Sans MT"/>
                <a:ea typeface="+mn-ea"/>
                <a:cs typeface="+mn-cs"/>
              </a:rPr>
              <a:t>energy consumption </a:t>
            </a:r>
            <a:endParaRPr kumimoji="0" lang="en-US" sz="2500" b="1" i="0" u="sng" strike="noStrike" kern="1200" cap="none" spc="0" normalizeH="0" baseline="0" noProof="0" dirty="0">
              <a:ln>
                <a:noFill/>
              </a:ln>
              <a:solidFill>
                <a:srgbClr val="0000FF"/>
              </a:solidFill>
              <a:effectLst/>
              <a:uLnTx/>
              <a:uFillTx/>
              <a:latin typeface="Gill Sans MT"/>
              <a:ea typeface="+mn-ea"/>
              <a:cs typeface="+mn-cs"/>
            </a:endParaRPr>
          </a:p>
        </p:txBody>
      </p:sp>
      <p:sp>
        <p:nvSpPr>
          <p:cNvPr id="20" name="Rectangle 19"/>
          <p:cNvSpPr/>
          <p:nvPr/>
        </p:nvSpPr>
        <p:spPr>
          <a:xfrm>
            <a:off x="152400" y="3352800"/>
            <a:ext cx="4191000" cy="156966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Gill Sans MT"/>
                <a:ea typeface="+mn-ea"/>
                <a:cs typeface="+mn-cs"/>
              </a:rPr>
              <a:t>Up to </a:t>
            </a:r>
            <a:r>
              <a:rPr kumimoji="0" lang="en-US" sz="2400" b="1" i="0" u="none" strike="noStrike" kern="1200" cap="none" spc="0" normalizeH="0" baseline="0" noProof="0" dirty="0">
                <a:ln>
                  <a:noFill/>
                </a:ln>
                <a:solidFill>
                  <a:srgbClr val="C00000"/>
                </a:solidFill>
                <a:effectLst/>
                <a:uLnTx/>
                <a:uFillTx/>
                <a:latin typeface="Gill Sans MT"/>
                <a:ea typeface="+mn-ea"/>
                <a:cs typeface="+mn-cs"/>
              </a:rPr>
              <a:t>16.8% </a:t>
            </a:r>
            <a:r>
              <a:rPr kumimoji="0" lang="en-US" sz="2400" b="1" i="0" u="none" strike="noStrike" kern="1200" cap="none" spc="0" normalizeH="0" baseline="0" noProof="0" dirty="0">
                <a:ln>
                  <a:noFill/>
                </a:ln>
                <a:solidFill>
                  <a:prstClr val="black"/>
                </a:solidFill>
                <a:effectLst/>
                <a:uLnTx/>
                <a:uFillTx/>
                <a:latin typeface="Gill Sans MT"/>
                <a:ea typeface="+mn-ea"/>
                <a:cs typeface="+mn-cs"/>
              </a:rPr>
              <a:t>of the </a:t>
            </a:r>
            <a:r>
              <a:rPr kumimoji="0" lang="en-US" sz="2400" b="1" i="0" u="none" strike="noStrike" kern="1200" cap="none" spc="0" normalizeH="0" baseline="0" noProof="0" dirty="0">
                <a:ln>
                  <a:noFill/>
                </a:ln>
                <a:solidFill>
                  <a:srgbClr val="000000"/>
                </a:solidFill>
                <a:effectLst/>
                <a:uLnTx/>
                <a:uFillTx/>
                <a:latin typeface="Gill Sans MT"/>
                <a:ea typeface="+mn-ea"/>
                <a:cs typeface="+mn-cs"/>
              </a:rPr>
              <a:t>inference </a:t>
            </a:r>
            <a:r>
              <a:rPr kumimoji="0" lang="en-US" sz="2400" b="1" i="0" u="none" strike="noStrike" kern="1200" cap="none" spc="0" normalizeH="0" baseline="0" noProof="0" dirty="0">
                <a:ln>
                  <a:noFill/>
                </a:ln>
                <a:solidFill>
                  <a:srgbClr val="1F497D"/>
                </a:solidFill>
                <a:effectLst/>
                <a:uLnTx/>
                <a:uFillTx/>
                <a:latin typeface="Gill Sans MT"/>
                <a:ea typeface="+mn-ea"/>
                <a:cs typeface="+mn-cs"/>
              </a:rPr>
              <a:t>energy</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a:t>
            </a:r>
            <a:br>
              <a:rPr kumimoji="0" lang="en-US" sz="2400" b="1" i="0" u="none" strike="noStrike" kern="1200" cap="none" spc="0" normalizeH="0" baseline="0" noProof="0" dirty="0">
                <a:ln>
                  <a:noFill/>
                </a:ln>
                <a:solidFill>
                  <a:prstClr val="black"/>
                </a:solidFill>
                <a:effectLst/>
                <a:uLnTx/>
                <a:uFillTx/>
                <a:latin typeface="Gill Sans MT"/>
                <a:ea typeface="+mn-ea"/>
                <a:cs typeface="+mn-cs"/>
              </a:rPr>
            </a:br>
            <a:r>
              <a:rPr kumimoji="0" lang="en-US" sz="2400" b="1" i="0" u="none" strike="noStrike" kern="1200" cap="none" spc="0" normalizeH="0" baseline="0" noProof="0" dirty="0">
                <a:ln>
                  <a:noFill/>
                </a:ln>
                <a:solidFill>
                  <a:prstClr val="black"/>
                </a:solidFill>
                <a:effectLst/>
                <a:uLnTx/>
                <a:uFillTx/>
                <a:latin typeface="Gill Sans MT"/>
                <a:ea typeface="+mn-ea"/>
                <a:cs typeface="+mn-cs"/>
              </a:rPr>
              <a:t>and </a:t>
            </a:r>
            <a:r>
              <a:rPr kumimoji="0" lang="en-US" sz="2400" b="1" i="0" u="none" strike="noStrike" kern="1200" cap="none" spc="0" normalizeH="0" baseline="0" noProof="0" dirty="0">
                <a:ln>
                  <a:noFill/>
                </a:ln>
                <a:solidFill>
                  <a:srgbClr val="C00000"/>
                </a:solidFill>
                <a:effectLst/>
                <a:uLnTx/>
                <a:uFillTx/>
                <a:latin typeface="Gill Sans MT"/>
                <a:ea typeface="+mn-ea"/>
                <a:cs typeface="+mn-cs"/>
              </a:rPr>
              <a:t>16.1%</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of </a:t>
            </a:r>
            <a:br>
              <a:rPr kumimoji="0" lang="en-US" sz="2400" b="1" i="0" u="none" strike="noStrike" kern="1200" cap="none" spc="0" normalizeH="0" baseline="0" noProof="0" dirty="0">
                <a:ln>
                  <a:noFill/>
                </a:ln>
                <a:solidFill>
                  <a:prstClr val="black"/>
                </a:solidFill>
                <a:effectLst/>
                <a:uLnTx/>
                <a:uFillTx/>
                <a:latin typeface="Gill Sans MT"/>
                <a:ea typeface="+mn-ea"/>
                <a:cs typeface="+mn-cs"/>
              </a:rPr>
            </a:br>
            <a:r>
              <a:rPr kumimoji="0" lang="en-US" sz="2400" b="1" i="0" u="none" strike="noStrike" kern="1200" cap="none" spc="0" normalizeH="0" baseline="0" noProof="0" dirty="0">
                <a:ln>
                  <a:noFill/>
                </a:ln>
                <a:solidFill>
                  <a:prstClr val="black"/>
                </a:solidFill>
                <a:effectLst/>
                <a:uLnTx/>
                <a:uFillTx/>
                <a:latin typeface="Gill Sans MT"/>
                <a:ea typeface="+mn-ea"/>
                <a:cs typeface="+mn-cs"/>
              </a:rPr>
              <a:t>inference </a:t>
            </a:r>
            <a:r>
              <a:rPr kumimoji="0" lang="en-US" sz="2400" b="1" i="0" u="none" strike="noStrike" kern="1200" cap="none" spc="0" normalizeH="0" baseline="0" noProof="0" dirty="0">
                <a:ln>
                  <a:noFill/>
                </a:ln>
                <a:solidFill>
                  <a:srgbClr val="1F497D"/>
                </a:solidFill>
                <a:effectLst/>
                <a:uLnTx/>
                <a:uFillTx/>
                <a:latin typeface="Gill Sans MT"/>
                <a:ea typeface="+mn-ea"/>
                <a:cs typeface="+mn-cs"/>
              </a:rPr>
              <a:t>execution time </a:t>
            </a:r>
          </a:p>
        </p:txBody>
      </p:sp>
      <p:sp>
        <p:nvSpPr>
          <p:cNvPr id="21" name="Rectangle 20"/>
          <p:cNvSpPr/>
          <p:nvPr/>
        </p:nvSpPr>
        <p:spPr>
          <a:xfrm>
            <a:off x="4648200" y="3352800"/>
            <a:ext cx="4343400" cy="1200328"/>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Gill Sans MT"/>
                <a:ea typeface="+mn-ea"/>
                <a:cs typeface="+mn-cs"/>
              </a:rPr>
              <a:t>Majority of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quantization</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energy comes from </a:t>
            </a:r>
            <a:br>
              <a:rPr kumimoji="0" lang="en-US" sz="2400" b="1" i="0" u="none" strike="noStrike" kern="1200" cap="none" spc="0" normalizeH="0" baseline="0" noProof="0" dirty="0">
                <a:ln>
                  <a:noFill/>
                </a:ln>
                <a:solidFill>
                  <a:prstClr val="black"/>
                </a:solidFill>
                <a:effectLst/>
                <a:uLnTx/>
                <a:uFillTx/>
                <a:latin typeface="Gill Sans MT"/>
                <a:ea typeface="+mn-ea"/>
                <a:cs typeface="+mn-cs"/>
              </a:rPr>
            </a:br>
            <a:r>
              <a:rPr kumimoji="0" lang="en-US" sz="2400" b="1" i="0" u="none" strike="noStrike" kern="1200" cap="none" spc="0" normalizeH="0" baseline="0" noProof="0" dirty="0">
                <a:ln>
                  <a:noFill/>
                </a:ln>
                <a:solidFill>
                  <a:srgbClr val="C00000"/>
                </a:solidFill>
                <a:effectLst/>
                <a:uLnTx/>
                <a:uFillTx/>
                <a:latin typeface="Gill Sans MT"/>
                <a:ea typeface="+mn-ea"/>
                <a:cs typeface="+mn-cs"/>
              </a:rPr>
              <a:t>data movement</a:t>
            </a:r>
          </a:p>
        </p:txBody>
      </p:sp>
      <p:sp>
        <p:nvSpPr>
          <p:cNvPr id="28" name="Rounded Rectangle 27"/>
          <p:cNvSpPr/>
          <p:nvPr/>
        </p:nvSpPr>
        <p:spPr>
          <a:xfrm>
            <a:off x="4038600" y="1219200"/>
            <a:ext cx="1676400" cy="655109"/>
          </a:xfrm>
          <a:prstGeom prst="roundRect">
            <a:avLst/>
          </a:prstGeom>
          <a:solidFill>
            <a:schemeClr val="tx2"/>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Gill Sans MT"/>
                <a:ea typeface="+mn-ea"/>
                <a:cs typeface="+mn-cs"/>
              </a:rPr>
              <a:t>Quantization</a:t>
            </a:r>
          </a:p>
        </p:txBody>
      </p:sp>
      <p:cxnSp>
        <p:nvCxnSpPr>
          <p:cNvPr id="29" name="Straight Arrow Connector 28"/>
          <p:cNvCxnSpPr/>
          <p:nvPr/>
        </p:nvCxnSpPr>
        <p:spPr>
          <a:xfrm>
            <a:off x="1524000" y="1676400"/>
            <a:ext cx="2209800" cy="0"/>
          </a:xfrm>
          <a:prstGeom prst="straightConnector1">
            <a:avLst/>
          </a:prstGeom>
          <a:ln w="57150" cmpd="sng">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31" name="Rectangle 30"/>
          <p:cNvSpPr/>
          <p:nvPr/>
        </p:nvSpPr>
        <p:spPr>
          <a:xfrm>
            <a:off x="1143000" y="1143000"/>
            <a:ext cx="2743200"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Gill Sans MT"/>
                <a:ea typeface="+mn-ea"/>
                <a:cs typeface="+mn-cs"/>
              </a:rPr>
              <a:t>floating point</a:t>
            </a:r>
          </a:p>
        </p:txBody>
      </p:sp>
      <p:cxnSp>
        <p:nvCxnSpPr>
          <p:cNvPr id="32" name="Straight Arrow Connector 31"/>
          <p:cNvCxnSpPr/>
          <p:nvPr/>
        </p:nvCxnSpPr>
        <p:spPr>
          <a:xfrm>
            <a:off x="6019800" y="1676400"/>
            <a:ext cx="1828800" cy="0"/>
          </a:xfrm>
          <a:prstGeom prst="straightConnector1">
            <a:avLst/>
          </a:prstGeom>
          <a:ln w="57150" cmpd="sng">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33" name="Rectangle 32"/>
          <p:cNvSpPr/>
          <p:nvPr/>
        </p:nvSpPr>
        <p:spPr>
          <a:xfrm>
            <a:off x="5791200" y="1143000"/>
            <a:ext cx="2209800"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Gill Sans MT"/>
                <a:ea typeface="+mn-ea"/>
                <a:cs typeface="+mn-cs"/>
              </a:rPr>
              <a:t>integer</a:t>
            </a:r>
          </a:p>
        </p:txBody>
      </p:sp>
      <p:sp>
        <p:nvSpPr>
          <p:cNvPr id="16" name="Rectangle 15"/>
          <p:cNvSpPr/>
          <p:nvPr/>
        </p:nvSpPr>
        <p:spPr>
          <a:xfrm>
            <a:off x="0" y="5294293"/>
            <a:ext cx="9144000" cy="954107"/>
          </a:xfrm>
          <a:prstGeom prst="rect">
            <a:avLst/>
          </a:prstGeom>
          <a:solidFill>
            <a:schemeClr val="accent6">
              <a:lumMod val="20000"/>
              <a:lumOff val="80000"/>
            </a:schemeClr>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Gill Sans MT"/>
                <a:ea typeface="+mn-ea"/>
                <a:cs typeface="+mn-cs"/>
              </a:rPr>
              <a:t>A simple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data</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conversion</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operation that requires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shift</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addition</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and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multiplication</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operations</a:t>
            </a:r>
          </a:p>
        </p:txBody>
      </p:sp>
      <p:cxnSp>
        <p:nvCxnSpPr>
          <p:cNvPr id="17" name="Straight Arrow Connector 16"/>
          <p:cNvCxnSpPr/>
          <p:nvPr/>
        </p:nvCxnSpPr>
        <p:spPr>
          <a:xfrm>
            <a:off x="2514600" y="2971800"/>
            <a:ext cx="0" cy="381000"/>
          </a:xfrm>
          <a:prstGeom prst="straightConnector1">
            <a:avLst/>
          </a:prstGeom>
          <a:ln w="57150" cmpd="sng">
            <a:solidFill>
              <a:schemeClr val="tx1"/>
            </a:solidFill>
            <a:prstDash val="solid"/>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8" name="Straight Arrow Connector 17"/>
          <p:cNvCxnSpPr/>
          <p:nvPr/>
        </p:nvCxnSpPr>
        <p:spPr>
          <a:xfrm>
            <a:off x="6324600" y="2971800"/>
            <a:ext cx="0" cy="381000"/>
          </a:xfrm>
          <a:prstGeom prst="straightConnector1">
            <a:avLst/>
          </a:prstGeom>
          <a:ln w="57150" cmpd="sng">
            <a:solidFill>
              <a:schemeClr val="tx1"/>
            </a:solidFill>
            <a:prstDash val="solid"/>
            <a:headEnd type="none" w="med" len="med"/>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515577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500"/>
                                        <p:tgtEl>
                                          <p:spTgt spid="31"/>
                                        </p:tgtEl>
                                      </p:cBhvr>
                                    </p:animEffect>
                                  </p:childTnLst>
                                </p:cTn>
                              </p:par>
                              <p:par>
                                <p:cTn id="8" presetID="10" presetClass="entr" presetSubtype="0" fill="hold" nodeType="withEffect">
                                  <p:stCondLst>
                                    <p:cond delay="0"/>
                                  </p:stCondLst>
                                  <p:childTnLst>
                                    <p:set>
                                      <p:cBhvr>
                                        <p:cTn id="9" dur="1" fill="hold">
                                          <p:stCondLst>
                                            <p:cond delay="0"/>
                                          </p:stCondLst>
                                        </p:cTn>
                                        <p:tgtEl>
                                          <p:spTgt spid="29"/>
                                        </p:tgtEl>
                                        <p:attrNameLst>
                                          <p:attrName>style.visibility</p:attrName>
                                        </p:attrNameLst>
                                      </p:cBhvr>
                                      <p:to>
                                        <p:strVal val="visible"/>
                                      </p:to>
                                    </p:set>
                                    <p:animEffect transition="in" filter="fade">
                                      <p:cBhvr>
                                        <p:cTn id="10" dur="500"/>
                                        <p:tgtEl>
                                          <p:spTgt spid="29"/>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8"/>
                                        </p:tgtEl>
                                        <p:attrNameLst>
                                          <p:attrName>style.visibility</p:attrName>
                                        </p:attrNameLst>
                                      </p:cBhvr>
                                      <p:to>
                                        <p:strVal val="visible"/>
                                      </p:to>
                                    </p:set>
                                    <p:animEffect transition="in" filter="fade">
                                      <p:cBhvr>
                                        <p:cTn id="13" dur="500"/>
                                        <p:tgtEl>
                                          <p:spTgt spid="28"/>
                                        </p:tgtEl>
                                      </p:cBhvr>
                                    </p:animEffect>
                                  </p:childTnLst>
                                </p:cTn>
                              </p:par>
                              <p:par>
                                <p:cTn id="14" presetID="10" presetClass="entr" presetSubtype="0" fill="hold" nodeType="with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fade">
                                      <p:cBhvr>
                                        <p:cTn id="16" dur="500"/>
                                        <p:tgtEl>
                                          <p:spTgt spid="32"/>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3"/>
                                        </p:tgtEl>
                                        <p:attrNameLst>
                                          <p:attrName>style.visibility</p:attrName>
                                        </p:attrNameLst>
                                      </p:cBhvr>
                                      <p:to>
                                        <p:strVal val="visible"/>
                                      </p:to>
                                    </p:set>
                                    <p:animEffect transition="in" filter="fade">
                                      <p:cBhvr>
                                        <p:cTn id="19" dur="500"/>
                                        <p:tgtEl>
                                          <p:spTgt spid="33"/>
                                        </p:tgtEl>
                                      </p:cBhvr>
                                    </p:animEffect>
                                  </p:childTnLst>
                                </p:cTn>
                              </p:par>
                            </p:childTnLst>
                          </p:cTn>
                        </p:par>
                        <p:par>
                          <p:cTn id="20" fill="hold">
                            <p:stCondLst>
                              <p:cond delay="500"/>
                            </p:stCondLst>
                            <p:childTnLst>
                              <p:par>
                                <p:cTn id="21" presetID="10" presetClass="entr" presetSubtype="0" fill="hold" grpId="0" nodeType="after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17"/>
                                        </p:tgtEl>
                                        <p:attrNameLst>
                                          <p:attrName>style.visibility</p:attrName>
                                        </p:attrNameLst>
                                      </p:cBhvr>
                                      <p:to>
                                        <p:strVal val="visible"/>
                                      </p:to>
                                    </p:set>
                                    <p:animEffect transition="in" filter="fade">
                                      <p:cBhvr>
                                        <p:cTn id="28" dur="500"/>
                                        <p:tgtEl>
                                          <p:spTgt spid="17"/>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20"/>
                                        </p:tgtEl>
                                        <p:attrNameLst>
                                          <p:attrName>style.visibility</p:attrName>
                                        </p:attrNameLst>
                                      </p:cBhvr>
                                      <p:to>
                                        <p:strVal val="visible"/>
                                      </p:to>
                                    </p:set>
                                    <p:animEffect transition="in" filter="fade">
                                      <p:cBhvr>
                                        <p:cTn id="31" dur="500"/>
                                        <p:tgtEl>
                                          <p:spTgt spid="20"/>
                                        </p:tgtEl>
                                      </p:cBhvr>
                                    </p:animEffect>
                                  </p:childTnLst>
                                </p:cTn>
                              </p:par>
                              <p:par>
                                <p:cTn id="32" presetID="10" presetClass="entr" presetSubtype="0" fill="hold" nodeType="withEffect">
                                  <p:stCondLst>
                                    <p:cond delay="0"/>
                                  </p:stCondLst>
                                  <p:childTnLst>
                                    <p:set>
                                      <p:cBhvr>
                                        <p:cTn id="33" dur="1" fill="hold">
                                          <p:stCondLst>
                                            <p:cond delay="0"/>
                                          </p:stCondLst>
                                        </p:cTn>
                                        <p:tgtEl>
                                          <p:spTgt spid="18"/>
                                        </p:tgtEl>
                                        <p:attrNameLst>
                                          <p:attrName>style.visibility</p:attrName>
                                        </p:attrNameLst>
                                      </p:cBhvr>
                                      <p:to>
                                        <p:strVal val="visible"/>
                                      </p:to>
                                    </p:set>
                                    <p:animEffect transition="in" filter="fade">
                                      <p:cBhvr>
                                        <p:cTn id="34" dur="500"/>
                                        <p:tgtEl>
                                          <p:spTgt spid="18"/>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21"/>
                                        </p:tgtEl>
                                        <p:attrNameLst>
                                          <p:attrName>style.visibility</p:attrName>
                                        </p:attrNameLst>
                                      </p:cBhvr>
                                      <p:to>
                                        <p:strVal val="visible"/>
                                      </p:to>
                                    </p:set>
                                    <p:animEffect transition="in" filter="fade">
                                      <p:cBhvr>
                                        <p:cTn id="37" dur="500"/>
                                        <p:tgtEl>
                                          <p:spTgt spid="21"/>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8" grpId="0" animBg="1"/>
      <p:bldP spid="31" grpId="0"/>
      <p:bldP spid="33" grpId="0"/>
      <p:bldP spid="16" grpId="0" animBg="1"/>
    </p:bldLst>
  </p:timing>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76200"/>
            <a:ext cx="9144000" cy="914400"/>
          </a:xfrm>
        </p:spPr>
        <p:txBody>
          <a:bodyPr/>
          <a:lstStyle/>
          <a:p>
            <a:r>
              <a:rPr lang="en-US" dirty="0"/>
              <a:t>Quantization</a:t>
            </a:r>
          </a:p>
        </p:txBody>
      </p:sp>
      <p:sp>
        <p:nvSpPr>
          <p:cNvPr id="3" name="Content Placeholder 2"/>
          <p:cNvSpPr>
            <a:spLocks noGrp="1"/>
          </p:cNvSpPr>
          <p:nvPr>
            <p:ph idx="1"/>
          </p:nvPr>
        </p:nvSpPr>
        <p:spPr>
          <a:xfrm>
            <a:off x="152400" y="990600"/>
            <a:ext cx="8991600" cy="5715000"/>
          </a:xfrm>
        </p:spPr>
        <p:txBody>
          <a:bodyPr>
            <a:normAutofit/>
          </a:bodyPr>
          <a:lstStyle/>
          <a:p>
            <a:endParaRPr lang="en-US" sz="28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marL="457200" lvl="1" indent="0">
              <a:buNone/>
            </a:pPr>
            <a:endParaRPr lang="en-US" sz="2400" dirty="0">
              <a:solidFill>
                <a:srgbClr val="595959"/>
              </a:solidFill>
            </a:endParaRPr>
          </a:p>
          <a:p>
            <a:pPr lvl="1"/>
            <a:endParaRPr lang="en" sz="2400" dirty="0">
              <a:solidFill>
                <a:srgbClr val="595959"/>
              </a:solidFill>
            </a:endParaRPr>
          </a:p>
          <a:p>
            <a:pPr marL="0" indent="0">
              <a:buNone/>
            </a:pPr>
            <a:endParaRPr lang="en-US" sz="2800" dirty="0">
              <a:solidFill>
                <a:schemeClr val="tx2"/>
              </a:solidFill>
            </a:endParaRPr>
          </a:p>
          <a:p>
            <a:pPr lvl="1"/>
            <a:endParaRPr lang="en-US" sz="2400" dirty="0"/>
          </a:p>
          <a:p>
            <a:pPr lvl="1"/>
            <a:endParaRPr lang="en-US" sz="2400" dirty="0"/>
          </a:p>
          <a:p>
            <a:pPr lvl="1"/>
            <a:endParaRPr lang="en-US" sz="24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37</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19" name="Rectangle 18"/>
          <p:cNvSpPr/>
          <p:nvPr/>
        </p:nvSpPr>
        <p:spPr>
          <a:xfrm>
            <a:off x="76200" y="1981200"/>
            <a:ext cx="8915400" cy="86177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500" b="1" i="0" u="none" strike="noStrike" kern="1200" cap="none" spc="0" normalizeH="0" baseline="0" noProof="0" dirty="0">
                <a:ln>
                  <a:noFill/>
                </a:ln>
                <a:solidFill>
                  <a:prstClr val="black"/>
                </a:solidFill>
                <a:effectLst/>
                <a:uLnTx/>
                <a:uFillTx/>
                <a:latin typeface="Gill Sans MT"/>
                <a:ea typeface="+mn-ea"/>
                <a:cs typeface="+mn-cs"/>
              </a:rPr>
              <a:t>Converts </a:t>
            </a:r>
            <a:r>
              <a:rPr kumimoji="0" lang="en-US" sz="2500" b="1" i="0" u="sng" strike="noStrike" kern="1200" cap="none" spc="0" normalizeH="0" baseline="0" noProof="0" dirty="0">
                <a:ln>
                  <a:noFill/>
                </a:ln>
                <a:solidFill>
                  <a:srgbClr val="0000FF"/>
                </a:solidFill>
                <a:effectLst/>
                <a:uLnTx/>
                <a:uFillTx/>
                <a:latin typeface="Gill Sans MT"/>
                <a:ea typeface="+mn-ea"/>
                <a:cs typeface="+mn-cs"/>
              </a:rPr>
              <a:t>32-bit floating point</a:t>
            </a:r>
            <a:r>
              <a:rPr kumimoji="0" lang="en-US" sz="2500" b="1" i="0" u="none" strike="noStrike" kern="1200" cap="none" spc="0" normalizeH="0" baseline="0" noProof="0" dirty="0">
                <a:ln>
                  <a:noFill/>
                </a:ln>
                <a:solidFill>
                  <a:prstClr val="black"/>
                </a:solidFill>
                <a:effectLst/>
                <a:uLnTx/>
                <a:uFillTx/>
                <a:latin typeface="Gill Sans MT"/>
                <a:ea typeface="+mn-ea"/>
                <a:cs typeface="+mn-cs"/>
              </a:rPr>
              <a:t> to </a:t>
            </a:r>
            <a:r>
              <a:rPr kumimoji="0" lang="en-US" sz="2500" b="1" i="0" u="sng" strike="noStrike" kern="1200" cap="none" spc="0" normalizeH="0" baseline="0" noProof="0" dirty="0">
                <a:ln>
                  <a:noFill/>
                </a:ln>
                <a:solidFill>
                  <a:srgbClr val="0000FF"/>
                </a:solidFill>
                <a:effectLst/>
                <a:uLnTx/>
                <a:uFillTx/>
                <a:latin typeface="Gill Sans MT"/>
                <a:ea typeface="+mn-ea"/>
                <a:cs typeface="+mn-cs"/>
              </a:rPr>
              <a:t>8-bit integers </a:t>
            </a:r>
            <a:r>
              <a:rPr kumimoji="0" lang="en-US" sz="2500" b="1" i="0" u="none" strike="noStrike" kern="1200" cap="none" spc="0" normalizeH="0" baseline="0" noProof="0" dirty="0">
                <a:ln>
                  <a:noFill/>
                </a:ln>
                <a:solidFill>
                  <a:srgbClr val="000000"/>
                </a:solidFill>
                <a:effectLst/>
                <a:uLnTx/>
                <a:uFillTx/>
                <a:latin typeface="Gill Sans MT"/>
                <a:ea typeface="+mn-ea"/>
                <a:cs typeface="+mn-cs"/>
              </a:rPr>
              <a:t>to improve inference </a:t>
            </a:r>
            <a:r>
              <a:rPr kumimoji="0" lang="en-US" sz="2500" b="1" i="0" u="sng" strike="noStrike" kern="1200" cap="none" spc="0" normalizeH="0" baseline="0" noProof="0" dirty="0">
                <a:ln>
                  <a:noFill/>
                </a:ln>
                <a:solidFill>
                  <a:srgbClr val="000000"/>
                </a:solidFill>
                <a:effectLst/>
                <a:uLnTx/>
                <a:uFillTx/>
                <a:latin typeface="Gill Sans MT"/>
                <a:ea typeface="+mn-ea"/>
                <a:cs typeface="+mn-cs"/>
              </a:rPr>
              <a:t>execution time</a:t>
            </a:r>
            <a:r>
              <a:rPr kumimoji="0" lang="en-US" sz="2500" b="1" i="0" u="none" strike="noStrike" kern="1200" cap="none" spc="0" normalizeH="0" baseline="0" noProof="0" dirty="0">
                <a:ln>
                  <a:noFill/>
                </a:ln>
                <a:solidFill>
                  <a:srgbClr val="000000"/>
                </a:solidFill>
                <a:effectLst/>
                <a:uLnTx/>
                <a:uFillTx/>
                <a:latin typeface="Gill Sans MT"/>
                <a:ea typeface="+mn-ea"/>
                <a:cs typeface="+mn-cs"/>
              </a:rPr>
              <a:t> and </a:t>
            </a:r>
            <a:r>
              <a:rPr kumimoji="0" lang="en-US" sz="2500" b="1" i="0" u="sng" strike="noStrike" kern="1200" cap="none" spc="0" normalizeH="0" baseline="0" noProof="0" dirty="0">
                <a:ln>
                  <a:noFill/>
                </a:ln>
                <a:solidFill>
                  <a:srgbClr val="000000"/>
                </a:solidFill>
                <a:effectLst/>
                <a:uLnTx/>
                <a:uFillTx/>
                <a:latin typeface="Gill Sans MT"/>
                <a:ea typeface="+mn-ea"/>
                <a:cs typeface="+mn-cs"/>
              </a:rPr>
              <a:t>energy consumption </a:t>
            </a:r>
            <a:endParaRPr kumimoji="0" lang="en-US" sz="2500" b="1" i="0" u="sng" strike="noStrike" kern="1200" cap="none" spc="0" normalizeH="0" baseline="0" noProof="0" dirty="0">
              <a:ln>
                <a:noFill/>
              </a:ln>
              <a:solidFill>
                <a:srgbClr val="0000FF"/>
              </a:solidFill>
              <a:effectLst/>
              <a:uLnTx/>
              <a:uFillTx/>
              <a:latin typeface="Gill Sans MT"/>
              <a:ea typeface="+mn-ea"/>
              <a:cs typeface="+mn-cs"/>
            </a:endParaRPr>
          </a:p>
        </p:txBody>
      </p:sp>
      <p:sp>
        <p:nvSpPr>
          <p:cNvPr id="20" name="Rectangle 19"/>
          <p:cNvSpPr/>
          <p:nvPr/>
        </p:nvSpPr>
        <p:spPr>
          <a:xfrm>
            <a:off x="152400" y="3352800"/>
            <a:ext cx="4191000" cy="156966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Gill Sans MT"/>
                <a:ea typeface="+mn-ea"/>
                <a:cs typeface="+mn-cs"/>
              </a:rPr>
              <a:t>Up to </a:t>
            </a:r>
            <a:r>
              <a:rPr kumimoji="0" lang="en-US" sz="2400" b="1" i="0" u="none" strike="noStrike" kern="1200" cap="none" spc="0" normalizeH="0" baseline="0" noProof="0" dirty="0">
                <a:ln>
                  <a:noFill/>
                </a:ln>
                <a:solidFill>
                  <a:srgbClr val="C00000"/>
                </a:solidFill>
                <a:effectLst/>
                <a:uLnTx/>
                <a:uFillTx/>
                <a:latin typeface="Gill Sans MT"/>
                <a:ea typeface="+mn-ea"/>
                <a:cs typeface="+mn-cs"/>
              </a:rPr>
              <a:t>16.8% </a:t>
            </a:r>
            <a:r>
              <a:rPr kumimoji="0" lang="en-US" sz="2400" b="1" i="0" u="none" strike="noStrike" kern="1200" cap="none" spc="0" normalizeH="0" baseline="0" noProof="0" dirty="0">
                <a:ln>
                  <a:noFill/>
                </a:ln>
                <a:solidFill>
                  <a:prstClr val="black"/>
                </a:solidFill>
                <a:effectLst/>
                <a:uLnTx/>
                <a:uFillTx/>
                <a:latin typeface="Gill Sans MT"/>
                <a:ea typeface="+mn-ea"/>
                <a:cs typeface="+mn-cs"/>
              </a:rPr>
              <a:t>of the </a:t>
            </a:r>
            <a:r>
              <a:rPr kumimoji="0" lang="en-US" sz="2400" b="1" i="0" u="none" strike="noStrike" kern="1200" cap="none" spc="0" normalizeH="0" baseline="0" noProof="0" dirty="0">
                <a:ln>
                  <a:noFill/>
                </a:ln>
                <a:solidFill>
                  <a:srgbClr val="000000"/>
                </a:solidFill>
                <a:effectLst/>
                <a:uLnTx/>
                <a:uFillTx/>
                <a:latin typeface="Gill Sans MT"/>
                <a:ea typeface="+mn-ea"/>
                <a:cs typeface="+mn-cs"/>
              </a:rPr>
              <a:t>inference </a:t>
            </a:r>
            <a:r>
              <a:rPr kumimoji="0" lang="en-US" sz="2400" b="1" i="0" u="none" strike="noStrike" kern="1200" cap="none" spc="0" normalizeH="0" baseline="0" noProof="0" dirty="0">
                <a:ln>
                  <a:noFill/>
                </a:ln>
                <a:solidFill>
                  <a:srgbClr val="1F497D"/>
                </a:solidFill>
                <a:effectLst/>
                <a:uLnTx/>
                <a:uFillTx/>
                <a:latin typeface="Gill Sans MT"/>
                <a:ea typeface="+mn-ea"/>
                <a:cs typeface="+mn-cs"/>
              </a:rPr>
              <a:t>energy</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a:t>
            </a:r>
            <a:br>
              <a:rPr kumimoji="0" lang="en-US" sz="2400" b="1" i="0" u="none" strike="noStrike" kern="1200" cap="none" spc="0" normalizeH="0" baseline="0" noProof="0" dirty="0">
                <a:ln>
                  <a:noFill/>
                </a:ln>
                <a:solidFill>
                  <a:prstClr val="black"/>
                </a:solidFill>
                <a:effectLst/>
                <a:uLnTx/>
                <a:uFillTx/>
                <a:latin typeface="Gill Sans MT"/>
                <a:ea typeface="+mn-ea"/>
                <a:cs typeface="+mn-cs"/>
              </a:rPr>
            </a:br>
            <a:r>
              <a:rPr kumimoji="0" lang="en-US" sz="2400" b="1" i="0" u="none" strike="noStrike" kern="1200" cap="none" spc="0" normalizeH="0" baseline="0" noProof="0" dirty="0">
                <a:ln>
                  <a:noFill/>
                </a:ln>
                <a:solidFill>
                  <a:prstClr val="black"/>
                </a:solidFill>
                <a:effectLst/>
                <a:uLnTx/>
                <a:uFillTx/>
                <a:latin typeface="Gill Sans MT"/>
                <a:ea typeface="+mn-ea"/>
                <a:cs typeface="+mn-cs"/>
              </a:rPr>
              <a:t>and </a:t>
            </a:r>
            <a:r>
              <a:rPr kumimoji="0" lang="en-US" sz="2400" b="1" i="0" u="none" strike="noStrike" kern="1200" cap="none" spc="0" normalizeH="0" baseline="0" noProof="0" dirty="0">
                <a:ln>
                  <a:noFill/>
                </a:ln>
                <a:solidFill>
                  <a:srgbClr val="C00000"/>
                </a:solidFill>
                <a:effectLst/>
                <a:uLnTx/>
                <a:uFillTx/>
                <a:latin typeface="Gill Sans MT"/>
                <a:ea typeface="+mn-ea"/>
                <a:cs typeface="+mn-cs"/>
              </a:rPr>
              <a:t>16.1%</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of </a:t>
            </a:r>
            <a:br>
              <a:rPr kumimoji="0" lang="en-US" sz="2400" b="1" i="0" u="none" strike="noStrike" kern="1200" cap="none" spc="0" normalizeH="0" baseline="0" noProof="0" dirty="0">
                <a:ln>
                  <a:noFill/>
                </a:ln>
                <a:solidFill>
                  <a:prstClr val="black"/>
                </a:solidFill>
                <a:effectLst/>
                <a:uLnTx/>
                <a:uFillTx/>
                <a:latin typeface="Gill Sans MT"/>
                <a:ea typeface="+mn-ea"/>
                <a:cs typeface="+mn-cs"/>
              </a:rPr>
            </a:br>
            <a:r>
              <a:rPr kumimoji="0" lang="en-US" sz="2400" b="1" i="0" u="none" strike="noStrike" kern="1200" cap="none" spc="0" normalizeH="0" baseline="0" noProof="0" dirty="0">
                <a:ln>
                  <a:noFill/>
                </a:ln>
                <a:solidFill>
                  <a:prstClr val="black"/>
                </a:solidFill>
                <a:effectLst/>
                <a:uLnTx/>
                <a:uFillTx/>
                <a:latin typeface="Gill Sans MT"/>
                <a:ea typeface="+mn-ea"/>
                <a:cs typeface="+mn-cs"/>
              </a:rPr>
              <a:t>inference </a:t>
            </a:r>
            <a:r>
              <a:rPr kumimoji="0" lang="en-US" sz="2400" b="1" i="0" u="none" strike="noStrike" kern="1200" cap="none" spc="0" normalizeH="0" baseline="0" noProof="0" dirty="0">
                <a:ln>
                  <a:noFill/>
                </a:ln>
                <a:solidFill>
                  <a:srgbClr val="1F497D"/>
                </a:solidFill>
                <a:effectLst/>
                <a:uLnTx/>
                <a:uFillTx/>
                <a:latin typeface="Gill Sans MT"/>
                <a:ea typeface="+mn-ea"/>
                <a:cs typeface="+mn-cs"/>
              </a:rPr>
              <a:t>execution time </a:t>
            </a:r>
          </a:p>
        </p:txBody>
      </p:sp>
      <p:sp>
        <p:nvSpPr>
          <p:cNvPr id="21" name="Rectangle 20"/>
          <p:cNvSpPr/>
          <p:nvPr/>
        </p:nvSpPr>
        <p:spPr>
          <a:xfrm>
            <a:off x="4648200" y="3352800"/>
            <a:ext cx="4343400" cy="1200328"/>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Gill Sans MT"/>
                <a:ea typeface="+mn-ea"/>
                <a:cs typeface="+mn-cs"/>
              </a:rPr>
              <a:t>Majority of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quantization</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energy comes from </a:t>
            </a:r>
            <a:br>
              <a:rPr kumimoji="0" lang="en-US" sz="2400" b="1" i="0" u="none" strike="noStrike" kern="1200" cap="none" spc="0" normalizeH="0" baseline="0" noProof="0" dirty="0">
                <a:ln>
                  <a:noFill/>
                </a:ln>
                <a:solidFill>
                  <a:prstClr val="black"/>
                </a:solidFill>
                <a:effectLst/>
                <a:uLnTx/>
                <a:uFillTx/>
                <a:latin typeface="Gill Sans MT"/>
                <a:ea typeface="+mn-ea"/>
                <a:cs typeface="+mn-cs"/>
              </a:rPr>
            </a:br>
            <a:r>
              <a:rPr kumimoji="0" lang="en-US" sz="2400" b="1" i="0" u="none" strike="noStrike" kern="1200" cap="none" spc="0" normalizeH="0" baseline="0" noProof="0" dirty="0">
                <a:ln>
                  <a:noFill/>
                </a:ln>
                <a:solidFill>
                  <a:srgbClr val="C00000"/>
                </a:solidFill>
                <a:effectLst/>
                <a:uLnTx/>
                <a:uFillTx/>
                <a:latin typeface="Gill Sans MT"/>
                <a:ea typeface="+mn-ea"/>
                <a:cs typeface="+mn-cs"/>
              </a:rPr>
              <a:t>data movement</a:t>
            </a:r>
          </a:p>
        </p:txBody>
      </p:sp>
      <p:sp>
        <p:nvSpPr>
          <p:cNvPr id="28" name="Rounded Rectangle 27"/>
          <p:cNvSpPr/>
          <p:nvPr/>
        </p:nvSpPr>
        <p:spPr>
          <a:xfrm>
            <a:off x="4038600" y="1219200"/>
            <a:ext cx="1676400" cy="655109"/>
          </a:xfrm>
          <a:prstGeom prst="roundRect">
            <a:avLst/>
          </a:prstGeom>
          <a:solidFill>
            <a:schemeClr val="tx2"/>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Gill Sans MT"/>
                <a:ea typeface="+mn-ea"/>
                <a:cs typeface="+mn-cs"/>
              </a:rPr>
              <a:t>Quantization</a:t>
            </a:r>
          </a:p>
        </p:txBody>
      </p:sp>
      <p:cxnSp>
        <p:nvCxnSpPr>
          <p:cNvPr id="29" name="Straight Arrow Connector 28"/>
          <p:cNvCxnSpPr/>
          <p:nvPr/>
        </p:nvCxnSpPr>
        <p:spPr>
          <a:xfrm>
            <a:off x="1524000" y="1676400"/>
            <a:ext cx="2209800" cy="0"/>
          </a:xfrm>
          <a:prstGeom prst="straightConnector1">
            <a:avLst/>
          </a:prstGeom>
          <a:ln w="57150" cmpd="sng">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31" name="Rectangle 30"/>
          <p:cNvSpPr/>
          <p:nvPr/>
        </p:nvSpPr>
        <p:spPr>
          <a:xfrm>
            <a:off x="1143000" y="1143000"/>
            <a:ext cx="2743200"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Gill Sans MT"/>
                <a:ea typeface="+mn-ea"/>
                <a:cs typeface="+mn-cs"/>
              </a:rPr>
              <a:t>floating point</a:t>
            </a:r>
          </a:p>
        </p:txBody>
      </p:sp>
      <p:cxnSp>
        <p:nvCxnSpPr>
          <p:cNvPr id="32" name="Straight Arrow Connector 31"/>
          <p:cNvCxnSpPr/>
          <p:nvPr/>
        </p:nvCxnSpPr>
        <p:spPr>
          <a:xfrm>
            <a:off x="6019800" y="1676400"/>
            <a:ext cx="1828800" cy="0"/>
          </a:xfrm>
          <a:prstGeom prst="straightConnector1">
            <a:avLst/>
          </a:prstGeom>
          <a:ln w="57150" cmpd="sng">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33" name="Rectangle 32"/>
          <p:cNvSpPr/>
          <p:nvPr/>
        </p:nvSpPr>
        <p:spPr>
          <a:xfrm>
            <a:off x="5791200" y="1143000"/>
            <a:ext cx="2209800"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Gill Sans MT"/>
                <a:ea typeface="+mn-ea"/>
                <a:cs typeface="+mn-cs"/>
              </a:rPr>
              <a:t>integer</a:t>
            </a:r>
          </a:p>
        </p:txBody>
      </p:sp>
      <p:sp>
        <p:nvSpPr>
          <p:cNvPr id="16" name="Rectangle 15"/>
          <p:cNvSpPr/>
          <p:nvPr/>
        </p:nvSpPr>
        <p:spPr>
          <a:xfrm>
            <a:off x="0" y="5294293"/>
            <a:ext cx="9144000" cy="954107"/>
          </a:xfrm>
          <a:prstGeom prst="rect">
            <a:avLst/>
          </a:prstGeom>
          <a:solidFill>
            <a:schemeClr val="accent6">
              <a:lumMod val="20000"/>
              <a:lumOff val="80000"/>
            </a:schemeClr>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Gill Sans MT"/>
                <a:ea typeface="+mn-ea"/>
                <a:cs typeface="+mn-cs"/>
              </a:rPr>
              <a:t>A simple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data</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conversion</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operation that requires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shift</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addition</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and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multiplication</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operations</a:t>
            </a:r>
          </a:p>
        </p:txBody>
      </p:sp>
      <p:cxnSp>
        <p:nvCxnSpPr>
          <p:cNvPr id="17" name="Straight Arrow Connector 16"/>
          <p:cNvCxnSpPr/>
          <p:nvPr/>
        </p:nvCxnSpPr>
        <p:spPr>
          <a:xfrm>
            <a:off x="2514600" y="2971800"/>
            <a:ext cx="0" cy="381000"/>
          </a:xfrm>
          <a:prstGeom prst="straightConnector1">
            <a:avLst/>
          </a:prstGeom>
          <a:ln w="57150" cmpd="sng">
            <a:solidFill>
              <a:schemeClr val="tx1"/>
            </a:solidFill>
            <a:prstDash val="solid"/>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8" name="Straight Arrow Connector 17"/>
          <p:cNvCxnSpPr/>
          <p:nvPr/>
        </p:nvCxnSpPr>
        <p:spPr>
          <a:xfrm>
            <a:off x="6324600" y="2971800"/>
            <a:ext cx="0" cy="381000"/>
          </a:xfrm>
          <a:prstGeom prst="straightConnector1">
            <a:avLst/>
          </a:prstGeom>
          <a:ln w="57150" cmpd="sng">
            <a:solidFill>
              <a:schemeClr val="tx1"/>
            </a:solidFill>
            <a:prstDash val="solid"/>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22" name="Rectangle 21"/>
          <p:cNvSpPr/>
          <p:nvPr/>
        </p:nvSpPr>
        <p:spPr>
          <a:xfrm>
            <a:off x="0" y="0"/>
            <a:ext cx="9144000" cy="6858000"/>
          </a:xfrm>
          <a:prstGeom prst="rect">
            <a:avLst/>
          </a:prstGeom>
          <a:solidFill>
            <a:schemeClr val="tx1">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Gill Sans MT"/>
              <a:ea typeface="+mn-ea"/>
              <a:cs typeface="+mn-cs"/>
            </a:endParaRPr>
          </a:p>
        </p:txBody>
      </p:sp>
      <p:grpSp>
        <p:nvGrpSpPr>
          <p:cNvPr id="23" name="Group 22"/>
          <p:cNvGrpSpPr/>
          <p:nvPr/>
        </p:nvGrpSpPr>
        <p:grpSpPr>
          <a:xfrm>
            <a:off x="143435" y="2643094"/>
            <a:ext cx="9080329" cy="1752600"/>
            <a:chOff x="1867295" y="5452953"/>
            <a:chExt cx="6877144" cy="668851"/>
          </a:xfrm>
        </p:grpSpPr>
        <p:grpSp>
          <p:nvGrpSpPr>
            <p:cNvPr id="24" name="Group 23"/>
            <p:cNvGrpSpPr/>
            <p:nvPr/>
          </p:nvGrpSpPr>
          <p:grpSpPr>
            <a:xfrm>
              <a:off x="1867295" y="5452953"/>
              <a:ext cx="6535685" cy="668851"/>
              <a:chOff x="-93042" y="818790"/>
              <a:chExt cx="10190753" cy="388079"/>
            </a:xfrm>
          </p:grpSpPr>
          <p:sp>
            <p:nvSpPr>
              <p:cNvPr id="26" name="Rounded Rectangle 25"/>
              <p:cNvSpPr/>
              <p:nvPr/>
            </p:nvSpPr>
            <p:spPr bwMode="auto">
              <a:xfrm>
                <a:off x="109225" y="818790"/>
                <a:ext cx="9988486" cy="388079"/>
              </a:xfrm>
              <a:prstGeom prst="roundRect">
                <a:avLst/>
              </a:prstGeom>
              <a:ln w="76200">
                <a:solidFill>
                  <a:schemeClr val="tx2"/>
                </a:solidFill>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spAutoFit/>
              </a:bodyPr>
              <a:lstStyle/>
              <a:p>
                <a:pPr marL="285750" marR="0" lvl="0" indent="-285750" algn="l" defTabSz="914400" rtl="0" eaLnBrk="1" fontAlgn="base" latinLnBrk="1" hangingPunct="1">
                  <a:lnSpc>
                    <a:spcPct val="100000"/>
                  </a:lnSpc>
                  <a:spcBef>
                    <a:spcPct val="20000"/>
                  </a:spcBef>
                  <a:spcAft>
                    <a:spcPct val="0"/>
                  </a:spcAft>
                  <a:buClr>
                    <a:srgbClr val="07164E"/>
                  </a:buClr>
                  <a:buSzTx/>
                  <a:buFont typeface="Tahoma" pitchFamily="34" charset="0"/>
                  <a:buNone/>
                  <a:tabLst/>
                  <a:defRPr/>
                </a:pPr>
                <a:endParaRPr kumimoji="1" lang="en-US" sz="2400" b="1" i="0" u="none" strike="noStrike" kern="1200" cap="none" spc="0" normalizeH="0" baseline="0" noProof="0">
                  <a:ln>
                    <a:noFill/>
                  </a:ln>
                  <a:solidFill>
                    <a:srgbClr val="07164E"/>
                  </a:solidFill>
                  <a:effectLst/>
                  <a:uLnTx/>
                  <a:uFillTx/>
                  <a:latin typeface="Lucida Sans" pitchFamily="34" charset="0"/>
                  <a:ea typeface="굴림" pitchFamily="34" charset="-127"/>
                  <a:cs typeface="Tahoma" pitchFamily="34" charset="0"/>
                </a:endParaRPr>
              </a:p>
            </p:txBody>
          </p:sp>
          <p:sp>
            <p:nvSpPr>
              <p:cNvPr id="27" name="Rectangle 26"/>
              <p:cNvSpPr/>
              <p:nvPr/>
            </p:nvSpPr>
            <p:spPr>
              <a:xfrm>
                <a:off x="-93042" y="854529"/>
                <a:ext cx="9386361" cy="12540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lumMod val="75000"/>
                      <a:lumOff val="25000"/>
                    </a:prstClr>
                  </a:solidFill>
                  <a:effectLst/>
                  <a:uLnTx/>
                  <a:uFillTx/>
                  <a:latin typeface="Gill Sans MT"/>
                  <a:ea typeface="+mn-ea"/>
                  <a:cs typeface="+mn-cs"/>
                </a:endParaRPr>
              </a:p>
            </p:txBody>
          </p:sp>
        </p:grpSp>
        <p:sp>
          <p:nvSpPr>
            <p:cNvPr id="25" name="Rectangle 24"/>
            <p:cNvSpPr/>
            <p:nvPr/>
          </p:nvSpPr>
          <p:spPr>
            <a:xfrm>
              <a:off x="2112440" y="5486396"/>
              <a:ext cx="6631999" cy="55205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Gill Sans MT"/>
                  <a:ea typeface="+mn-ea"/>
                  <a:cs typeface="+mn-cs"/>
                </a:rPr>
                <a:t>Based on our analysis, we conclude that:</a:t>
              </a:r>
            </a:p>
            <a:p>
              <a:pPr marL="342900" marR="0" lvl="0" indent="-342900" algn="l" defTabSz="914400" rtl="0" eaLnBrk="1" fontAlgn="auto" latinLnBrk="0" hangingPunct="1">
                <a:lnSpc>
                  <a:spcPct val="100000"/>
                </a:lnSpc>
                <a:spcBef>
                  <a:spcPts val="0"/>
                </a:spcBef>
                <a:spcAft>
                  <a:spcPts val="0"/>
                </a:spcAft>
                <a:buClrTx/>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Gill Sans MT"/>
                  <a:ea typeface="+mn-ea"/>
                  <a:cs typeface="+mn-cs"/>
                </a:rPr>
                <a:t>Both functions are good candidates for </a:t>
              </a:r>
              <a:r>
                <a:rPr kumimoji="0" lang="en-US" sz="2800" b="0" i="0" u="none" strike="noStrike" kern="1200" cap="none" spc="0" normalizeH="0" baseline="0" noProof="0" dirty="0">
                  <a:ln>
                    <a:noFill/>
                  </a:ln>
                  <a:solidFill>
                    <a:srgbClr val="0000FF"/>
                  </a:solidFill>
                  <a:effectLst/>
                  <a:uLnTx/>
                  <a:uFillTx/>
                  <a:latin typeface="Gill Sans MT"/>
                  <a:ea typeface="+mn-ea"/>
                  <a:cs typeface="+mn-cs"/>
                </a:rPr>
                <a:t>PIM execution </a:t>
              </a:r>
            </a:p>
            <a:p>
              <a:pPr marL="342900" marR="0" lvl="0" indent="-342900" algn="l" defTabSz="914400" rtl="0" eaLnBrk="1" fontAlgn="auto" latinLnBrk="0" hangingPunct="1">
                <a:lnSpc>
                  <a:spcPct val="100000"/>
                </a:lnSpc>
                <a:spcBef>
                  <a:spcPts val="0"/>
                </a:spcBef>
                <a:spcAft>
                  <a:spcPts val="0"/>
                </a:spcAft>
                <a:buClrTx/>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Gill Sans MT"/>
                  <a:ea typeface="+mn-ea"/>
                  <a:cs typeface="+mn-cs"/>
                </a:rPr>
                <a:t>It is </a:t>
              </a:r>
              <a:r>
                <a:rPr kumimoji="0" lang="en-US" sz="2800" b="0" i="0" u="none" strike="noStrike" kern="1200" cap="none" spc="0" normalizeH="0" baseline="0" noProof="0" dirty="0">
                  <a:ln>
                    <a:noFill/>
                  </a:ln>
                  <a:solidFill>
                    <a:srgbClr val="0000FF"/>
                  </a:solidFill>
                  <a:effectLst/>
                  <a:uLnTx/>
                  <a:uFillTx/>
                  <a:latin typeface="Gill Sans MT"/>
                  <a:ea typeface="+mn-ea"/>
                  <a:cs typeface="+mn-cs"/>
                </a:rPr>
                <a:t>feasible </a:t>
              </a:r>
              <a:r>
                <a:rPr kumimoji="0" lang="en-US" sz="2800" b="0" i="0" u="none" strike="noStrike" kern="1200" cap="none" spc="0" normalizeH="0" baseline="0" noProof="0" dirty="0">
                  <a:ln>
                    <a:noFill/>
                  </a:ln>
                  <a:solidFill>
                    <a:prstClr val="black"/>
                  </a:solidFill>
                  <a:effectLst/>
                  <a:uLnTx/>
                  <a:uFillTx/>
                  <a:latin typeface="Gill Sans MT"/>
                  <a:ea typeface="+mn-ea"/>
                  <a:cs typeface="+mn-cs"/>
                </a:rPr>
                <a:t>to implement them in </a:t>
              </a:r>
              <a:r>
                <a:rPr kumimoji="0" lang="en-US" sz="2800" b="0" i="0" u="none" strike="noStrike" kern="1200" cap="none" spc="0" normalizeH="0" baseline="0" noProof="0" dirty="0">
                  <a:ln>
                    <a:noFill/>
                  </a:ln>
                  <a:solidFill>
                    <a:srgbClr val="0000FF"/>
                  </a:solidFill>
                  <a:effectLst/>
                  <a:uLnTx/>
                  <a:uFillTx/>
                  <a:latin typeface="Gill Sans MT"/>
                  <a:ea typeface="+mn-ea"/>
                  <a:cs typeface="+mn-cs"/>
                </a:rPr>
                <a:t>PIM logic</a:t>
              </a:r>
            </a:p>
          </p:txBody>
        </p:sp>
      </p:grpSp>
    </p:spTree>
    <p:extLst>
      <p:ext uri="{BB962C8B-B14F-4D97-AF65-F5344CB8AC3E}">
        <p14:creationId xmlns:p14="http://schemas.microsoft.com/office/powerpoint/2010/main" val="4716494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3"/>
                                        </p:tgtEl>
                                        <p:attrNameLst>
                                          <p:attrName>style.visibility</p:attrName>
                                        </p:attrNameLst>
                                      </p:cBhvr>
                                      <p:to>
                                        <p:strVal val="visible"/>
                                      </p:to>
                                    </p:set>
                                    <p:animEffect transition="in" filter="fade">
                                      <p:cBhvr>
                                        <p:cTn id="12"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Lst>
  </p:timing>
</p:sld>
</file>

<file path=ppt/slides/slide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76200"/>
            <a:ext cx="9144000" cy="914400"/>
          </a:xfrm>
        </p:spPr>
        <p:txBody>
          <a:bodyPr/>
          <a:lstStyle/>
          <a:p>
            <a:r>
              <a:rPr lang="en-US" dirty="0"/>
              <a:t>Video Playback and Capture</a:t>
            </a:r>
          </a:p>
        </p:txBody>
      </p:sp>
      <p:sp>
        <p:nvSpPr>
          <p:cNvPr id="3" name="Content Placeholder 2"/>
          <p:cNvSpPr>
            <a:spLocks noGrp="1"/>
          </p:cNvSpPr>
          <p:nvPr>
            <p:ph idx="1"/>
          </p:nvPr>
        </p:nvSpPr>
        <p:spPr>
          <a:xfrm>
            <a:off x="227106" y="1107141"/>
            <a:ext cx="8991600" cy="5715000"/>
          </a:xfrm>
        </p:spPr>
        <p:txBody>
          <a:bodyPr>
            <a:normAutofit/>
          </a:bodyPr>
          <a:lstStyle/>
          <a:p>
            <a:endParaRPr lang="en-US" sz="28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marL="457200" lvl="1" indent="0">
              <a:buNone/>
            </a:pPr>
            <a:endParaRPr lang="en-US" sz="2400" dirty="0">
              <a:solidFill>
                <a:srgbClr val="595959"/>
              </a:solidFill>
            </a:endParaRPr>
          </a:p>
          <a:p>
            <a:pPr lvl="1"/>
            <a:endParaRPr lang="en" sz="2400" dirty="0">
              <a:solidFill>
                <a:srgbClr val="595959"/>
              </a:solidFill>
            </a:endParaRPr>
          </a:p>
          <a:p>
            <a:pPr marL="0" indent="0">
              <a:buNone/>
            </a:pPr>
            <a:endParaRPr lang="en-US" sz="2800" dirty="0">
              <a:solidFill>
                <a:schemeClr val="tx2"/>
              </a:solidFill>
            </a:endParaRPr>
          </a:p>
          <a:p>
            <a:pPr lvl="1"/>
            <a:endParaRPr lang="en-US" sz="2400" dirty="0"/>
          </a:p>
          <a:p>
            <a:pPr lvl="1"/>
            <a:endParaRPr lang="en-US" sz="2400" dirty="0"/>
          </a:p>
          <a:p>
            <a:pPr lvl="1"/>
            <a:endParaRPr lang="en-US" sz="24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38</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grpSp>
        <p:nvGrpSpPr>
          <p:cNvPr id="9" name="Group 8"/>
          <p:cNvGrpSpPr/>
          <p:nvPr/>
        </p:nvGrpSpPr>
        <p:grpSpPr>
          <a:xfrm>
            <a:off x="-40966" y="1882914"/>
            <a:ext cx="4528327" cy="1088886"/>
            <a:chOff x="-40966" y="1715035"/>
            <a:chExt cx="4528327" cy="1088886"/>
          </a:xfrm>
        </p:grpSpPr>
        <p:pic>
          <p:nvPicPr>
            <p:cNvPr id="35" name="Picture 34"/>
            <p:cNvPicPr>
              <a:picLocks noChangeAspect="1"/>
            </p:cNvPicPr>
            <p:nvPr/>
          </p:nvPicPr>
          <p:blipFill>
            <a:blip r:embed="rId4"/>
            <a:stretch>
              <a:fillRect/>
            </a:stretch>
          </p:blipFill>
          <p:spPr>
            <a:xfrm>
              <a:off x="3505200" y="1800940"/>
              <a:ext cx="982161" cy="942260"/>
            </a:xfrm>
            <a:prstGeom prst="rect">
              <a:avLst/>
            </a:prstGeom>
          </p:spPr>
        </p:pic>
        <p:grpSp>
          <p:nvGrpSpPr>
            <p:cNvPr id="17" name="Group 16"/>
            <p:cNvGrpSpPr/>
            <p:nvPr/>
          </p:nvGrpSpPr>
          <p:grpSpPr>
            <a:xfrm>
              <a:off x="-40966" y="1715035"/>
              <a:ext cx="3870016" cy="1088886"/>
              <a:chOff x="698940" y="1727404"/>
              <a:chExt cx="5160021" cy="1242217"/>
            </a:xfrm>
          </p:grpSpPr>
          <p:grpSp>
            <p:nvGrpSpPr>
              <p:cNvPr id="15" name="Group 14"/>
              <p:cNvGrpSpPr/>
              <p:nvPr/>
            </p:nvGrpSpPr>
            <p:grpSpPr>
              <a:xfrm>
                <a:off x="698940" y="1727404"/>
                <a:ext cx="4931421" cy="1242217"/>
                <a:chOff x="698940" y="1727404"/>
                <a:chExt cx="4931421" cy="1242217"/>
              </a:xfrm>
            </p:grpSpPr>
            <p:pic>
              <p:nvPicPr>
                <p:cNvPr id="26" name="Picture 25"/>
                <p:cNvPicPr>
                  <a:picLocks noChangeAspect="1"/>
                </p:cNvPicPr>
                <p:nvPr/>
              </p:nvPicPr>
              <p:blipFill>
                <a:blip r:embed="rId5"/>
                <a:stretch>
                  <a:fillRect/>
                </a:stretch>
              </p:blipFill>
              <p:spPr>
                <a:xfrm>
                  <a:off x="698940" y="2100320"/>
                  <a:ext cx="739336" cy="687583"/>
                </a:xfrm>
                <a:prstGeom prst="rect">
                  <a:avLst/>
                </a:prstGeom>
              </p:spPr>
            </p:pic>
            <p:cxnSp>
              <p:nvCxnSpPr>
                <p:cNvPr id="27" name="Straight Arrow Connector 26"/>
                <p:cNvCxnSpPr/>
                <p:nvPr/>
              </p:nvCxnSpPr>
              <p:spPr>
                <a:xfrm>
                  <a:off x="1430924" y="2590799"/>
                  <a:ext cx="1219200" cy="0"/>
                </a:xfrm>
                <a:prstGeom prst="straightConnector1">
                  <a:avLst/>
                </a:prstGeom>
                <a:ln w="38100" cmpd="sng">
                  <a:solidFill>
                    <a:schemeClr val="tx1"/>
                  </a:solidFill>
                  <a:prstDash val="solid"/>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43" name="Rectangle 42"/>
                <p:cNvSpPr/>
                <p:nvPr/>
              </p:nvSpPr>
              <p:spPr>
                <a:xfrm>
                  <a:off x="956761" y="1727404"/>
                  <a:ext cx="2336800" cy="807566"/>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Gill Sans MT"/>
                      <a:ea typeface="+mn-ea"/>
                      <a:cs typeface="+mn-cs"/>
                    </a:rPr>
                    <a:t>Compressed video</a:t>
                  </a:r>
                  <a:endParaRPr kumimoji="0" lang="en-US" sz="2000" b="1" i="0" u="sng" strike="noStrike" kern="1200" cap="none" spc="0" normalizeH="0" baseline="0" noProof="0" dirty="0">
                    <a:ln>
                      <a:noFill/>
                    </a:ln>
                    <a:solidFill>
                      <a:prstClr val="black"/>
                    </a:solidFill>
                    <a:effectLst/>
                    <a:uLnTx/>
                    <a:uFillTx/>
                    <a:latin typeface="Gill Sans MT"/>
                    <a:ea typeface="+mn-ea"/>
                    <a:cs typeface="+mn-cs"/>
                  </a:endParaRPr>
                </a:p>
              </p:txBody>
            </p:sp>
            <p:cxnSp>
              <p:nvCxnSpPr>
                <p:cNvPr id="44" name="Straight Arrow Connector 43"/>
                <p:cNvCxnSpPr/>
                <p:nvPr/>
              </p:nvCxnSpPr>
              <p:spPr>
                <a:xfrm>
                  <a:off x="4715961" y="2590799"/>
                  <a:ext cx="914400" cy="0"/>
                </a:xfrm>
                <a:prstGeom prst="straightConnector1">
                  <a:avLst/>
                </a:prstGeom>
                <a:ln w="38100" cmpd="sng">
                  <a:solidFill>
                    <a:schemeClr val="tx1"/>
                  </a:solidFill>
                  <a:prstDash val="solid"/>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45" name="Rounded Rectangle 44"/>
                <p:cNvSpPr/>
                <p:nvPr/>
              </p:nvSpPr>
              <p:spPr>
                <a:xfrm>
                  <a:off x="2785563" y="2209800"/>
                  <a:ext cx="1727200" cy="759821"/>
                </a:xfrm>
                <a:prstGeom prst="roundRect">
                  <a:avLst>
                    <a:gd name="adj" fmla="val 7702"/>
                  </a:avLst>
                </a:prstGeom>
                <a:solidFill>
                  <a:schemeClr val="tx2"/>
                </a:solidFill>
                <a:ln w="28575" cap="flat" cmpd="sng" algn="ctr">
                  <a:solidFill>
                    <a:srgbClr val="000000"/>
                  </a:solidFill>
                  <a:prstDash val="solid"/>
                  <a:miter lim="800000"/>
                </a:ln>
                <a:effectLst/>
              </p:spPr>
              <p:txBody>
                <a:bodyPr lIns="0" tIns="27432" rIns="0" bIns="0" rtlCol="0" anchor="ct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white"/>
                      </a:solidFill>
                      <a:effectLst/>
                      <a:uLnTx/>
                      <a:uFillTx/>
                      <a:latin typeface="Gill Sans MT"/>
                      <a:ea typeface="+mn-ea"/>
                      <a:cs typeface="+mn-cs"/>
                    </a:rPr>
                    <a:t>VP9 Decoder</a:t>
                  </a:r>
                  <a:endParaRPr kumimoji="0" lang="en-US" sz="2200" b="1" i="0" u="sng" strike="noStrike" kern="1200" cap="none" spc="0" normalizeH="0" baseline="0" noProof="0" dirty="0">
                    <a:ln>
                      <a:noFill/>
                    </a:ln>
                    <a:solidFill>
                      <a:prstClr val="white"/>
                    </a:solidFill>
                    <a:effectLst/>
                    <a:uLnTx/>
                    <a:uFillTx/>
                    <a:latin typeface="Gill Sans MT"/>
                    <a:ea typeface="+mn-ea"/>
                    <a:cs typeface="+mn-cs"/>
                  </a:endParaRPr>
                </a:p>
              </p:txBody>
            </p:sp>
          </p:grpSp>
          <p:sp>
            <p:nvSpPr>
              <p:cNvPr id="46" name="Rectangle 45"/>
              <p:cNvSpPr/>
              <p:nvPr/>
            </p:nvSpPr>
            <p:spPr>
              <a:xfrm>
                <a:off x="4411161" y="1839530"/>
                <a:ext cx="1447800"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Gill Sans MT"/>
                    <a:ea typeface="+mn-ea"/>
                    <a:cs typeface="+mn-cs"/>
                  </a:rPr>
                  <a:t>Display</a:t>
                </a:r>
                <a:endParaRPr kumimoji="0" lang="en-US" sz="1600" b="1" i="0" u="sng" strike="noStrike" kern="1200" cap="none" spc="0" normalizeH="0" baseline="0" noProof="0" dirty="0">
                  <a:ln>
                    <a:noFill/>
                  </a:ln>
                  <a:solidFill>
                    <a:prstClr val="black"/>
                  </a:solidFill>
                  <a:effectLst/>
                  <a:uLnTx/>
                  <a:uFillTx/>
                  <a:latin typeface="Gill Sans MT"/>
                  <a:ea typeface="+mn-ea"/>
                  <a:cs typeface="+mn-cs"/>
                </a:endParaRPr>
              </a:p>
            </p:txBody>
          </p:sp>
        </p:grpSp>
      </p:grpSp>
      <p:pic>
        <p:nvPicPr>
          <p:cNvPr id="47" name="Picture 46"/>
          <p:cNvPicPr>
            <a:picLocks noChangeAspect="1"/>
          </p:cNvPicPr>
          <p:nvPr/>
        </p:nvPicPr>
        <p:blipFill>
          <a:blip r:embed="rId6"/>
          <a:stretch>
            <a:fillRect/>
          </a:stretch>
        </p:blipFill>
        <p:spPr>
          <a:xfrm>
            <a:off x="3962400" y="1066800"/>
            <a:ext cx="1295400" cy="588759"/>
          </a:xfrm>
          <a:prstGeom prst="rect">
            <a:avLst/>
          </a:prstGeom>
        </p:spPr>
      </p:pic>
      <p:grpSp>
        <p:nvGrpSpPr>
          <p:cNvPr id="23" name="Group 22"/>
          <p:cNvGrpSpPr/>
          <p:nvPr/>
        </p:nvGrpSpPr>
        <p:grpSpPr>
          <a:xfrm>
            <a:off x="4580439" y="1828800"/>
            <a:ext cx="4685645" cy="1111502"/>
            <a:chOff x="2103501" y="1752600"/>
            <a:chExt cx="4685645" cy="1111502"/>
          </a:xfrm>
        </p:grpSpPr>
        <p:grpSp>
          <p:nvGrpSpPr>
            <p:cNvPr id="24" name="Group 23"/>
            <p:cNvGrpSpPr/>
            <p:nvPr/>
          </p:nvGrpSpPr>
          <p:grpSpPr>
            <a:xfrm>
              <a:off x="2103501" y="1752600"/>
              <a:ext cx="4685645" cy="1111502"/>
              <a:chOff x="2103501" y="1752600"/>
              <a:chExt cx="4685645" cy="1111502"/>
            </a:xfrm>
          </p:grpSpPr>
          <p:pic>
            <p:nvPicPr>
              <p:cNvPr id="28" name="Picture 27"/>
              <p:cNvPicPr>
                <a:picLocks noChangeAspect="1"/>
              </p:cNvPicPr>
              <p:nvPr/>
            </p:nvPicPr>
            <p:blipFill>
              <a:blip r:embed="rId4"/>
              <a:stretch>
                <a:fillRect/>
              </a:stretch>
            </p:blipFill>
            <p:spPr>
              <a:xfrm>
                <a:off x="2103501" y="1898809"/>
                <a:ext cx="982161" cy="942260"/>
              </a:xfrm>
              <a:prstGeom prst="rect">
                <a:avLst/>
              </a:prstGeom>
            </p:spPr>
          </p:pic>
          <p:pic>
            <p:nvPicPr>
              <p:cNvPr id="29" name="Picture 28"/>
              <p:cNvPicPr>
                <a:picLocks noChangeAspect="1"/>
              </p:cNvPicPr>
              <p:nvPr/>
            </p:nvPicPr>
            <p:blipFill>
              <a:blip r:embed="rId5"/>
              <a:stretch>
                <a:fillRect/>
              </a:stretch>
            </p:blipFill>
            <p:spPr>
              <a:xfrm>
                <a:off x="6133662" y="2133600"/>
                <a:ext cx="655484" cy="609600"/>
              </a:xfrm>
              <a:prstGeom prst="rect">
                <a:avLst/>
              </a:prstGeom>
            </p:spPr>
          </p:pic>
          <p:cxnSp>
            <p:nvCxnSpPr>
              <p:cNvPr id="31" name="Straight Arrow Connector 30"/>
              <p:cNvCxnSpPr/>
              <p:nvPr/>
            </p:nvCxnSpPr>
            <p:spPr>
              <a:xfrm>
                <a:off x="2933262" y="2514600"/>
                <a:ext cx="905961" cy="0"/>
              </a:xfrm>
              <a:prstGeom prst="straightConnector1">
                <a:avLst/>
              </a:prstGeom>
              <a:ln w="38100" cmpd="sng">
                <a:solidFill>
                  <a:schemeClr val="tx1"/>
                </a:solidFill>
                <a:prstDash val="solid"/>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32" name="Rectangle 31"/>
              <p:cNvSpPr/>
              <p:nvPr/>
            </p:nvSpPr>
            <p:spPr>
              <a:xfrm>
                <a:off x="2552262" y="1752600"/>
                <a:ext cx="1752600" cy="707886"/>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Gill Sans MT"/>
                    <a:ea typeface="+mn-ea"/>
                    <a:cs typeface="+mn-cs"/>
                  </a:rPr>
                  <a:t>Captured video</a:t>
                </a:r>
                <a:endParaRPr kumimoji="0" lang="en-US" sz="2000" b="1" i="0" u="sng" strike="noStrike" kern="1200" cap="none" spc="0" normalizeH="0" baseline="0" noProof="0" dirty="0">
                  <a:ln>
                    <a:noFill/>
                  </a:ln>
                  <a:solidFill>
                    <a:prstClr val="black"/>
                  </a:solidFill>
                  <a:effectLst/>
                  <a:uLnTx/>
                  <a:uFillTx/>
                  <a:latin typeface="Gill Sans MT"/>
                  <a:ea typeface="+mn-ea"/>
                  <a:cs typeface="+mn-cs"/>
                </a:endParaRPr>
              </a:p>
            </p:txBody>
          </p:sp>
          <p:cxnSp>
            <p:nvCxnSpPr>
              <p:cNvPr id="33" name="Straight Arrow Connector 32"/>
              <p:cNvCxnSpPr/>
              <p:nvPr/>
            </p:nvCxnSpPr>
            <p:spPr>
              <a:xfrm>
                <a:off x="5295462" y="2514600"/>
                <a:ext cx="922839" cy="0"/>
              </a:xfrm>
              <a:prstGeom prst="straightConnector1">
                <a:avLst/>
              </a:prstGeom>
              <a:ln w="38100" cmpd="sng">
                <a:solidFill>
                  <a:schemeClr val="tx1"/>
                </a:solidFill>
                <a:prstDash val="solid"/>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34" name="Rounded Rectangle 33"/>
              <p:cNvSpPr/>
              <p:nvPr/>
            </p:nvSpPr>
            <p:spPr>
              <a:xfrm>
                <a:off x="3906984" y="2209799"/>
                <a:ext cx="1312278" cy="654303"/>
              </a:xfrm>
              <a:prstGeom prst="roundRect">
                <a:avLst>
                  <a:gd name="adj" fmla="val 7702"/>
                </a:avLst>
              </a:prstGeom>
              <a:solidFill>
                <a:schemeClr val="tx2"/>
              </a:solidFill>
              <a:ln w="28575" cap="flat" cmpd="sng" algn="ctr">
                <a:solidFill>
                  <a:srgbClr val="000000"/>
                </a:solidFill>
                <a:prstDash val="solid"/>
                <a:miter lim="800000"/>
              </a:ln>
              <a:effectLst/>
            </p:spPr>
            <p:txBody>
              <a:bodyPr lIns="0" tIns="27432" rIns="0" bIns="0" rtlCol="0" anchor="ct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white"/>
                    </a:solidFill>
                    <a:effectLst/>
                    <a:uLnTx/>
                    <a:uFillTx/>
                    <a:latin typeface="Gill Sans MT"/>
                    <a:ea typeface="+mn-ea"/>
                    <a:cs typeface="+mn-cs"/>
                  </a:rPr>
                  <a:t>VP9 Encoder</a:t>
                </a:r>
                <a:endParaRPr kumimoji="0" lang="en-US" sz="2200" b="1" i="0" u="sng" strike="noStrike" kern="1200" cap="none" spc="0" normalizeH="0" baseline="0" noProof="0" dirty="0">
                  <a:ln>
                    <a:noFill/>
                  </a:ln>
                  <a:solidFill>
                    <a:prstClr val="white"/>
                  </a:solidFill>
                  <a:effectLst/>
                  <a:uLnTx/>
                  <a:uFillTx/>
                  <a:latin typeface="Gill Sans MT"/>
                  <a:ea typeface="+mn-ea"/>
                  <a:cs typeface="+mn-cs"/>
                </a:endParaRPr>
              </a:p>
            </p:txBody>
          </p:sp>
        </p:grpSp>
        <p:sp>
          <p:nvSpPr>
            <p:cNvPr id="25" name="Rectangle 24"/>
            <p:cNvSpPr/>
            <p:nvPr/>
          </p:nvSpPr>
          <p:spPr>
            <a:xfrm>
              <a:off x="4838262" y="1809690"/>
              <a:ext cx="1752600" cy="707886"/>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Gill Sans MT"/>
                  <a:ea typeface="+mn-ea"/>
                  <a:cs typeface="+mn-cs"/>
                </a:rPr>
                <a:t>Compressed</a:t>
              </a:r>
              <a:br>
                <a:rPr kumimoji="0" lang="en-US" sz="2000" b="1" i="0" u="none" strike="noStrike" kern="1200" cap="none" spc="0" normalizeH="0" baseline="0" noProof="0" dirty="0">
                  <a:ln>
                    <a:noFill/>
                  </a:ln>
                  <a:solidFill>
                    <a:prstClr val="black"/>
                  </a:solidFill>
                  <a:effectLst/>
                  <a:uLnTx/>
                  <a:uFillTx/>
                  <a:latin typeface="Gill Sans MT"/>
                  <a:ea typeface="+mn-ea"/>
                  <a:cs typeface="+mn-cs"/>
                </a:rPr>
              </a:br>
              <a:r>
                <a:rPr kumimoji="0" lang="en-US" sz="2000" b="1" i="0" u="none" strike="noStrike" kern="1200" cap="none" spc="0" normalizeH="0" baseline="0" noProof="0" dirty="0">
                  <a:ln>
                    <a:noFill/>
                  </a:ln>
                  <a:solidFill>
                    <a:prstClr val="black"/>
                  </a:solidFill>
                  <a:effectLst/>
                  <a:uLnTx/>
                  <a:uFillTx/>
                  <a:latin typeface="Gill Sans MT"/>
                  <a:ea typeface="+mn-ea"/>
                  <a:cs typeface="+mn-cs"/>
                </a:rPr>
                <a:t>video</a:t>
              </a:r>
            </a:p>
          </p:txBody>
        </p:sp>
      </p:grpSp>
      <p:sp>
        <p:nvSpPr>
          <p:cNvPr id="36" name="Rectangle 35"/>
          <p:cNvSpPr/>
          <p:nvPr/>
        </p:nvSpPr>
        <p:spPr>
          <a:xfrm>
            <a:off x="0" y="3588603"/>
            <a:ext cx="9144000" cy="523220"/>
          </a:xfrm>
          <a:prstGeom prst="rect">
            <a:avLst/>
          </a:prstGeom>
          <a:solidFill>
            <a:srgbClr val="E4E4E4"/>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Gill Sans MT"/>
                <a:ea typeface="+mn-ea"/>
                <a:cs typeface="+mn-cs"/>
              </a:rPr>
              <a:t>Majority of energy is spent on </a:t>
            </a:r>
            <a:r>
              <a:rPr kumimoji="0" lang="en-US" sz="2800" b="1" i="0" u="none" strike="noStrike" kern="1200" cap="none" spc="0" normalizeH="0" baseline="0" noProof="0" dirty="0">
                <a:ln>
                  <a:noFill/>
                </a:ln>
                <a:solidFill>
                  <a:srgbClr val="C00000"/>
                </a:solidFill>
                <a:effectLst/>
                <a:uLnTx/>
                <a:uFillTx/>
                <a:latin typeface="Gill Sans MT"/>
                <a:ea typeface="+mn-ea"/>
                <a:cs typeface="+mn-cs"/>
              </a:rPr>
              <a:t>data movement</a:t>
            </a:r>
            <a:endParaRPr kumimoji="0" lang="en-US" sz="2800" b="1" i="0" u="sng" strike="noStrike" kern="1200" cap="none" spc="0" normalizeH="0" baseline="0" noProof="0" dirty="0">
              <a:ln>
                <a:noFill/>
              </a:ln>
              <a:solidFill>
                <a:srgbClr val="C00000"/>
              </a:solidFill>
              <a:effectLst/>
              <a:uLnTx/>
              <a:uFillTx/>
              <a:latin typeface="Gill Sans MT"/>
              <a:ea typeface="+mn-ea"/>
              <a:cs typeface="+mn-cs"/>
            </a:endParaRPr>
          </a:p>
        </p:txBody>
      </p:sp>
      <p:sp>
        <p:nvSpPr>
          <p:cNvPr id="37" name="Rectangle 36"/>
          <p:cNvSpPr/>
          <p:nvPr/>
        </p:nvSpPr>
        <p:spPr>
          <a:xfrm>
            <a:off x="0" y="4724400"/>
            <a:ext cx="9144000" cy="954107"/>
          </a:xfrm>
          <a:prstGeom prst="rect">
            <a:avLst/>
          </a:prstGeom>
          <a:solidFill>
            <a:srgbClr val="E4E4E4"/>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Gill Sans MT"/>
                <a:ea typeface="+mn-ea"/>
                <a:cs typeface="+mn-cs"/>
              </a:rPr>
              <a:t>Majority of </a:t>
            </a:r>
            <a:r>
              <a:rPr kumimoji="0" lang="en-US" sz="2800" b="1" i="0" u="none" strike="noStrike" kern="1200" cap="none" spc="0" normalizeH="0" baseline="0" noProof="0" dirty="0">
                <a:ln>
                  <a:noFill/>
                </a:ln>
                <a:solidFill>
                  <a:srgbClr val="C00000"/>
                </a:solidFill>
                <a:effectLst/>
                <a:uLnTx/>
                <a:uFillTx/>
                <a:latin typeface="Gill Sans MT"/>
                <a:ea typeface="+mn-ea"/>
                <a:cs typeface="+mn-cs"/>
              </a:rPr>
              <a:t>data movement </a:t>
            </a:r>
            <a:r>
              <a:rPr kumimoji="0" lang="en-US" sz="2800" b="1" i="0" u="none" strike="noStrike" kern="1200" cap="none" spc="0" normalizeH="0" baseline="0" noProof="0" dirty="0">
                <a:ln>
                  <a:noFill/>
                </a:ln>
                <a:solidFill>
                  <a:prstClr val="black"/>
                </a:solidFill>
                <a:effectLst/>
                <a:uLnTx/>
                <a:uFillTx/>
                <a:latin typeface="Gill Sans MT"/>
                <a:ea typeface="+mn-ea"/>
                <a:cs typeface="+mn-cs"/>
              </a:rPr>
              <a:t>comes from </a:t>
            </a:r>
            <a:br>
              <a:rPr kumimoji="0" lang="en-US" sz="2800" b="1" i="0" u="none" strike="noStrike" kern="1200" cap="none" spc="0" normalizeH="0" baseline="0" noProof="0" dirty="0">
                <a:ln>
                  <a:noFill/>
                </a:ln>
                <a:solidFill>
                  <a:prstClr val="black"/>
                </a:solidFill>
                <a:effectLst/>
                <a:uLnTx/>
                <a:uFillTx/>
                <a:latin typeface="Gill Sans MT"/>
                <a:ea typeface="+mn-ea"/>
                <a:cs typeface="+mn-cs"/>
              </a:rPr>
            </a:br>
            <a:r>
              <a:rPr kumimoji="0" lang="en-US" sz="2800" b="1" i="0" u="none" strike="noStrike" kern="1200" cap="none" spc="0" normalizeH="0" baseline="0" noProof="0" dirty="0">
                <a:ln>
                  <a:noFill/>
                </a:ln>
                <a:solidFill>
                  <a:srgbClr val="0000FF"/>
                </a:solidFill>
                <a:effectLst/>
                <a:uLnTx/>
                <a:uFillTx/>
                <a:latin typeface="Gill Sans MT"/>
                <a:ea typeface="+mn-ea"/>
                <a:cs typeface="+mn-cs"/>
              </a:rPr>
              <a:t>simple functions</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in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decoding</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and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encoding</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pipelines</a:t>
            </a:r>
            <a:endParaRPr kumimoji="0" lang="en-US" sz="2800" b="1" i="0" u="sng" strike="noStrike" kern="1200" cap="none" spc="0" normalizeH="0" baseline="0" noProof="0" dirty="0">
              <a:ln>
                <a:noFill/>
              </a:ln>
              <a:solidFill>
                <a:srgbClr val="0000FF"/>
              </a:solidFill>
              <a:effectLst/>
              <a:uLnTx/>
              <a:uFillTx/>
              <a:latin typeface="Gill Sans MT"/>
              <a:ea typeface="+mn-ea"/>
              <a:cs typeface="+mn-cs"/>
            </a:endParaRPr>
          </a:p>
        </p:txBody>
      </p:sp>
    </p:spTree>
    <p:extLst>
      <p:ext uri="{BB962C8B-B14F-4D97-AF65-F5344CB8AC3E}">
        <p14:creationId xmlns:p14="http://schemas.microsoft.com/office/powerpoint/2010/main" val="24863303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500"/>
                                        <p:tgtEl>
                                          <p:spTgt spid="47"/>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fade">
                                      <p:cBhvr>
                                        <p:cTn id="11" dur="500"/>
                                        <p:tgtEl>
                                          <p:spTgt spid="23"/>
                                        </p:tgtEl>
                                      </p:cBhvr>
                                    </p:animEffect>
                                  </p:childTnLst>
                                </p:cTn>
                              </p:par>
                              <p:par>
                                <p:cTn id="12" presetID="10" presetClass="entr" presetSubtype="0" fill="hold" nodeType="with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fade">
                                      <p:cBhvr>
                                        <p:cTn id="14" dur="500"/>
                                        <p:tgtEl>
                                          <p:spTgt spid="9"/>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fade">
                                      <p:cBhvr>
                                        <p:cTn id="19" dur="500"/>
                                        <p:tgtEl>
                                          <p:spTgt spid="36"/>
                                        </p:tgtEl>
                                      </p:cBhvr>
                                    </p:animEffect>
                                  </p:childTnLst>
                                </p:cTn>
                              </p:par>
                            </p:childTnLst>
                          </p:cTn>
                        </p:par>
                        <p:par>
                          <p:cTn id="20" fill="hold">
                            <p:stCondLst>
                              <p:cond delay="500"/>
                            </p:stCondLst>
                            <p:childTnLst>
                              <p:par>
                                <p:cTn id="21" presetID="10" presetClass="entr" presetSubtype="0" fill="hold" grpId="0" nodeType="after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fade">
                                      <p:cBhvr>
                                        <p:cTn id="23"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37" grpId="0" animBg="1"/>
    </p:bldLst>
  </p:timing>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Outline</a:t>
            </a:r>
          </a:p>
        </p:txBody>
      </p:sp>
      <p:sp>
        <p:nvSpPr>
          <p:cNvPr id="3" name="Content Placeholder 2"/>
          <p:cNvSpPr>
            <a:spLocks noGrp="1"/>
          </p:cNvSpPr>
          <p:nvPr>
            <p:ph idx="1"/>
          </p:nvPr>
        </p:nvSpPr>
        <p:spPr>
          <a:xfrm>
            <a:off x="152400" y="1143000"/>
            <a:ext cx="8763000" cy="5486400"/>
          </a:xfrm>
        </p:spPr>
        <p:txBody>
          <a:bodyPr>
            <a:normAutofit/>
          </a:bodyPr>
          <a:lstStyle/>
          <a:p>
            <a:pPr marL="342900" lvl="1" indent="-342900">
              <a:buFont typeface="Arial" pitchFamily="34" charset="0"/>
              <a:buChar char="•"/>
            </a:pPr>
            <a:r>
              <a:rPr lang="en-US" dirty="0">
                <a:solidFill>
                  <a:schemeClr val="bg1">
                    <a:lumMod val="65000"/>
                  </a:schemeClr>
                </a:solidFill>
                <a:cs typeface="Adobe Garamond Pro"/>
              </a:rPr>
              <a:t>Introduction</a:t>
            </a:r>
          </a:p>
          <a:p>
            <a:pPr marL="342900" lvl="1" indent="-342900">
              <a:buFont typeface="Arial" pitchFamily="34" charset="0"/>
              <a:buChar char="•"/>
            </a:pPr>
            <a:r>
              <a:rPr lang="en-US" dirty="0">
                <a:solidFill>
                  <a:srgbClr val="A6A6A6"/>
                </a:solidFill>
                <a:cs typeface="Adobe Garamond Pro"/>
              </a:rPr>
              <a:t>Background</a:t>
            </a:r>
          </a:p>
          <a:p>
            <a:pPr marL="342900" lvl="1" indent="-342900">
              <a:buFont typeface="Arial" pitchFamily="34" charset="0"/>
              <a:buChar char="•"/>
            </a:pPr>
            <a:r>
              <a:rPr lang="en-US" dirty="0">
                <a:solidFill>
                  <a:schemeClr val="bg1">
                    <a:lumMod val="65000"/>
                  </a:schemeClr>
                </a:solidFill>
                <a:cs typeface="Adobe Garamond Pro"/>
              </a:rPr>
              <a:t>Analysis Methodology</a:t>
            </a:r>
          </a:p>
          <a:p>
            <a:pPr marL="342900" lvl="1" indent="-342900">
              <a:buFont typeface="Arial" pitchFamily="34" charset="0"/>
              <a:buChar char="•"/>
            </a:pPr>
            <a:r>
              <a:rPr lang="en-US" dirty="0">
                <a:solidFill>
                  <a:schemeClr val="bg1">
                    <a:lumMod val="65000"/>
                  </a:schemeClr>
                </a:solidFill>
                <a:cs typeface="Adobe Garamond Pro"/>
              </a:rPr>
              <a:t>Workload Analysis</a:t>
            </a:r>
            <a:endParaRPr lang="en-US" dirty="0">
              <a:solidFill>
                <a:srgbClr val="A6A6A6"/>
              </a:solidFill>
              <a:cs typeface="Adobe Garamond Pro"/>
            </a:endParaRPr>
          </a:p>
          <a:p>
            <a:pPr marL="342900" lvl="1" indent="-342900">
              <a:buFont typeface="Arial" pitchFamily="34" charset="0"/>
              <a:buChar char="•"/>
            </a:pPr>
            <a:r>
              <a:rPr lang="en-US" sz="3600" dirty="0">
                <a:solidFill>
                  <a:schemeClr val="tx2"/>
                </a:solidFill>
                <a:cs typeface="Adobe Garamond Pro"/>
              </a:rPr>
              <a:t>Evaluation</a:t>
            </a:r>
          </a:p>
          <a:p>
            <a:pPr marL="342900" lvl="1" indent="-342900">
              <a:buFont typeface="Arial" pitchFamily="34" charset="0"/>
              <a:buChar char="•"/>
            </a:pPr>
            <a:r>
              <a:rPr lang="en-US" dirty="0">
                <a:solidFill>
                  <a:schemeClr val="bg1">
                    <a:lumMod val="75000"/>
                  </a:schemeClr>
                </a:solidFill>
                <a:cs typeface="Adobe Garamond Pro"/>
              </a:rPr>
              <a:t>Conclusion</a:t>
            </a:r>
          </a:p>
          <a:p>
            <a:pPr marL="342900" lvl="1" indent="-342900">
              <a:buFont typeface="Arial" pitchFamily="34" charset="0"/>
              <a:buChar char="•"/>
            </a:pPr>
            <a:endParaRPr lang="en-US" sz="2600" dirty="0">
              <a:solidFill>
                <a:schemeClr val="tx2"/>
              </a:solidFill>
              <a:cs typeface="Adobe Garamond Pro"/>
            </a:endParaRPr>
          </a:p>
          <a:p>
            <a:pPr marL="342900" lvl="1" indent="-342900">
              <a:buFont typeface="Arial" pitchFamily="34" charset="0"/>
              <a:buChar char="•"/>
            </a:pPr>
            <a:endParaRPr lang="en-US" sz="2600" dirty="0">
              <a:solidFill>
                <a:schemeClr val="tx2"/>
              </a:solidFill>
              <a:cs typeface="Adobe Garamond Pro"/>
            </a:endParaRPr>
          </a:p>
          <a:p>
            <a:pPr lvl="1"/>
            <a:endParaRPr lang="en-US" sz="2000" dirty="0">
              <a:cs typeface="Adobe Garamond Pro"/>
            </a:endParaRPr>
          </a:p>
          <a:p>
            <a:pPr lvl="1"/>
            <a:endParaRPr lang="en-US" sz="2400" dirty="0">
              <a:cs typeface="Adobe Garamond Pro"/>
            </a:endParaRP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A2D8F13-174C-467F-9D40-7DDEF70CAB8C}" type="slidenum">
              <a:rPr kumimoji="0" lang="en-US" sz="2400" b="1" i="0" u="none" strike="noStrike" kern="1200" cap="none" spc="0" normalizeH="0" baseline="0" noProof="0" smtClean="0">
                <a:ln>
                  <a:noFill/>
                </a:ln>
                <a:solidFill>
                  <a:srgbClr val="0070C0"/>
                </a:solidFill>
                <a:effectLst/>
                <a:uLnTx/>
                <a:uFillTx/>
                <a:latin typeface="Gill Sans M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459</a:t>
            </a:fld>
            <a:endParaRPr kumimoji="0" lang="en-US" sz="2400" b="1" i="0" u="none" strike="noStrike" kern="1200" cap="none" spc="0" normalizeH="0" baseline="0" noProof="0">
              <a:ln>
                <a:noFill/>
              </a:ln>
              <a:solidFill>
                <a:srgbClr val="0070C0"/>
              </a:solidFill>
              <a:effectLst/>
              <a:uLnTx/>
              <a:uFillTx/>
              <a:latin typeface="Gill Sans MT"/>
              <a:ea typeface="+mn-ea"/>
              <a:cs typeface="+mn-cs"/>
            </a:endParaRPr>
          </a:p>
        </p:txBody>
      </p:sp>
      <p:pic>
        <p:nvPicPr>
          <p:cNvPr id="9" name="Picture 8" descr="safari.png"/>
          <p:cNvPicPr>
            <a:picLocks noChangeAspect="1"/>
          </p:cNvPicPr>
          <p:nvPr/>
        </p:nvPicPr>
        <p:blipFill>
          <a:blip r:embed="rId2" cstate="print"/>
          <a:stretch>
            <a:fillRect/>
          </a:stretch>
        </p:blipFill>
        <p:spPr>
          <a:xfrm>
            <a:off x="76200" y="6580445"/>
            <a:ext cx="959296" cy="277563"/>
          </a:xfrm>
          <a:prstGeom prst="rect">
            <a:avLst/>
          </a:prstGeom>
        </p:spPr>
      </p:pic>
    </p:spTree>
    <p:extLst>
      <p:ext uri="{BB962C8B-B14F-4D97-AF65-F5344CB8AC3E}">
        <p14:creationId xmlns:p14="http://schemas.microsoft.com/office/powerpoint/2010/main" val="2182333049"/>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Maslow’s (Human) Hierarchy of Needs</a:t>
            </a:r>
          </a:p>
        </p:txBody>
      </p:sp>
      <p:sp>
        <p:nvSpPr>
          <p:cNvPr id="3" name="Content Placeholder 2"/>
          <p:cNvSpPr>
            <a:spLocks noGrp="1"/>
          </p:cNvSpPr>
          <p:nvPr>
            <p:ph idx="1"/>
          </p:nvPr>
        </p:nvSpPr>
        <p:spPr/>
        <p:txBody>
          <a:bodyPr/>
          <a:lstStyle/>
          <a:p>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r>
              <a:rPr lang="en-US" dirty="0"/>
              <a:t>We need to start with </a:t>
            </a:r>
            <a:r>
              <a:rPr lang="en-US" dirty="0">
                <a:solidFill>
                  <a:srgbClr val="FF0000"/>
                </a:solidFill>
              </a:rPr>
              <a:t>reliability and security</a:t>
            </a:r>
            <a:r>
              <a:rPr lang="is-IS" dirty="0"/>
              <a:t>…</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46</a:t>
            </a:fld>
            <a:endParaRPr lang="en-US" altLang="en-US">
              <a:solidFill>
                <a:srgbClr val="000000"/>
              </a:solidFill>
            </a:endParaRPr>
          </a:p>
        </p:txBody>
      </p:sp>
      <p:pic>
        <p:nvPicPr>
          <p:cNvPr id="5" name="Picture 4" descr="maslow-pyramid.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831357" y="931384"/>
            <a:ext cx="6336704" cy="4657856"/>
          </a:xfrm>
          <a:prstGeom prst="rect">
            <a:avLst/>
          </a:prstGeom>
        </p:spPr>
      </p:pic>
      <p:sp>
        <p:nvSpPr>
          <p:cNvPr id="6" name="TextBox 5"/>
          <p:cNvSpPr txBox="1"/>
          <p:nvPr/>
        </p:nvSpPr>
        <p:spPr>
          <a:xfrm>
            <a:off x="227414" y="1052736"/>
            <a:ext cx="4416594" cy="646331"/>
          </a:xfrm>
          <a:prstGeom prst="rect">
            <a:avLst/>
          </a:prstGeom>
          <a:noFill/>
        </p:spPr>
        <p:txBody>
          <a:bodyPr wrap="none" rtlCol="0">
            <a:spAutoFit/>
          </a:bodyPr>
          <a:lstStyle/>
          <a:p>
            <a:r>
              <a:rPr lang="en-US" dirty="0">
                <a:solidFill>
                  <a:srgbClr val="000000"/>
                </a:solidFill>
              </a:rPr>
              <a:t>Maslow, “</a:t>
            </a:r>
            <a:r>
              <a:rPr lang="en-US" dirty="0">
                <a:solidFill>
                  <a:srgbClr val="0000FF"/>
                </a:solidFill>
              </a:rPr>
              <a:t>A Theory of Human Motivation</a:t>
            </a:r>
            <a:r>
              <a:rPr lang="en-US" dirty="0">
                <a:solidFill>
                  <a:srgbClr val="000000"/>
                </a:solidFill>
              </a:rPr>
              <a:t>,” </a:t>
            </a:r>
          </a:p>
          <a:p>
            <a:r>
              <a:rPr lang="en-US" dirty="0">
                <a:solidFill>
                  <a:srgbClr val="000000"/>
                </a:solidFill>
              </a:rPr>
              <a:t>Psychological Review, 1943. </a:t>
            </a:r>
          </a:p>
        </p:txBody>
      </p:sp>
      <p:sp>
        <p:nvSpPr>
          <p:cNvPr id="7" name="TextBox 6"/>
          <p:cNvSpPr txBox="1"/>
          <p:nvPr/>
        </p:nvSpPr>
        <p:spPr>
          <a:xfrm>
            <a:off x="1780551" y="6512454"/>
            <a:ext cx="3160741" cy="246221"/>
          </a:xfrm>
          <a:prstGeom prst="rect">
            <a:avLst/>
          </a:prstGeom>
          <a:noFill/>
        </p:spPr>
        <p:txBody>
          <a:bodyPr wrap="none" rtlCol="0">
            <a:spAutoFit/>
          </a:bodyPr>
          <a:lstStyle/>
          <a:p>
            <a:r>
              <a:rPr lang="en-US" sz="1000" dirty="0">
                <a:solidFill>
                  <a:srgbClr val="000000"/>
                </a:solidFill>
                <a:latin typeface="Calibri"/>
                <a:cs typeface="Calibri"/>
              </a:rPr>
              <a:t>Source: https://</a:t>
            </a:r>
            <a:r>
              <a:rPr lang="en-US" sz="1000" dirty="0" err="1">
                <a:solidFill>
                  <a:srgbClr val="000000"/>
                </a:solidFill>
                <a:latin typeface="Calibri"/>
                <a:cs typeface="Calibri"/>
              </a:rPr>
              <a:t>www.simplypsychology.org</a:t>
            </a:r>
            <a:r>
              <a:rPr lang="en-US" sz="1000" dirty="0">
                <a:solidFill>
                  <a:srgbClr val="000000"/>
                </a:solidFill>
                <a:latin typeface="Calibri"/>
                <a:cs typeface="Calibri"/>
              </a:rPr>
              <a:t>/</a:t>
            </a:r>
            <a:r>
              <a:rPr lang="en-US" sz="1000" dirty="0" err="1">
                <a:solidFill>
                  <a:srgbClr val="000000"/>
                </a:solidFill>
                <a:latin typeface="Calibri"/>
                <a:cs typeface="Calibri"/>
              </a:rPr>
              <a:t>maslow.html</a:t>
            </a:r>
            <a:endParaRPr lang="en-US" sz="1000" dirty="0">
              <a:solidFill>
                <a:srgbClr val="000000"/>
              </a:solidFill>
              <a:latin typeface="Calibri"/>
              <a:cs typeface="Calibri"/>
            </a:endParaRPr>
          </a:p>
        </p:txBody>
      </p:sp>
      <p:sp>
        <p:nvSpPr>
          <p:cNvPr id="8" name="Rectangle 7"/>
          <p:cNvSpPr/>
          <p:nvPr/>
        </p:nvSpPr>
        <p:spPr>
          <a:xfrm>
            <a:off x="4499992" y="4293096"/>
            <a:ext cx="2448272" cy="1152128"/>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9" name="TextBox 8"/>
          <p:cNvSpPr txBox="1"/>
          <p:nvPr/>
        </p:nvSpPr>
        <p:spPr>
          <a:xfrm>
            <a:off x="227414" y="1052736"/>
            <a:ext cx="4477380" cy="1477328"/>
          </a:xfrm>
          <a:prstGeom prst="rect">
            <a:avLst/>
          </a:prstGeom>
          <a:noFill/>
        </p:spPr>
        <p:txBody>
          <a:bodyPr wrap="none" rtlCol="0">
            <a:spAutoFit/>
          </a:bodyPr>
          <a:lstStyle/>
          <a:p>
            <a:r>
              <a:rPr lang="en-US" dirty="0">
                <a:solidFill>
                  <a:srgbClr val="000000"/>
                </a:solidFill>
              </a:rPr>
              <a:t>Maslow, “</a:t>
            </a:r>
            <a:r>
              <a:rPr lang="en-US" dirty="0">
                <a:solidFill>
                  <a:srgbClr val="0000FF"/>
                </a:solidFill>
              </a:rPr>
              <a:t>A Theory of Human Motivation</a:t>
            </a:r>
            <a:r>
              <a:rPr lang="en-US" dirty="0">
                <a:solidFill>
                  <a:srgbClr val="000000"/>
                </a:solidFill>
              </a:rPr>
              <a:t>,” </a:t>
            </a:r>
          </a:p>
          <a:p>
            <a:r>
              <a:rPr lang="en-US" dirty="0">
                <a:solidFill>
                  <a:srgbClr val="000000"/>
                </a:solidFill>
              </a:rPr>
              <a:t>Psychological Review, 1943. </a:t>
            </a:r>
          </a:p>
          <a:p>
            <a:endParaRPr lang="en-US" dirty="0">
              <a:solidFill>
                <a:srgbClr val="000000"/>
              </a:solidFill>
            </a:endParaRPr>
          </a:p>
          <a:p>
            <a:r>
              <a:rPr lang="en-US" dirty="0">
                <a:solidFill>
                  <a:srgbClr val="000000"/>
                </a:solidFill>
              </a:rPr>
              <a:t>Maslow, “</a:t>
            </a:r>
            <a:r>
              <a:rPr lang="en-US" dirty="0">
                <a:solidFill>
                  <a:srgbClr val="0000FF"/>
                </a:solidFill>
              </a:rPr>
              <a:t>Motivation and Personality</a:t>
            </a:r>
            <a:r>
              <a:rPr lang="en-US" dirty="0">
                <a:solidFill>
                  <a:srgbClr val="000000"/>
                </a:solidFill>
              </a:rPr>
              <a:t>,”</a:t>
            </a:r>
          </a:p>
          <a:p>
            <a:r>
              <a:rPr lang="en-US" dirty="0">
                <a:solidFill>
                  <a:srgbClr val="000000"/>
                </a:solidFill>
              </a:rPr>
              <a:t>Book, 1954-1970.</a:t>
            </a:r>
          </a:p>
        </p:txBody>
      </p:sp>
    </p:spTree>
    <p:extLst>
      <p:ext uri="{BB962C8B-B14F-4D97-AF65-F5344CB8AC3E}">
        <p14:creationId xmlns:p14="http://schemas.microsoft.com/office/powerpoint/2010/main" val="179860284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0" end="10"/>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Evaluation Methodology </a:t>
            </a:r>
          </a:p>
        </p:txBody>
      </p:sp>
      <p:sp>
        <p:nvSpPr>
          <p:cNvPr id="3" name="Content Placeholder 2"/>
          <p:cNvSpPr>
            <a:spLocks noGrp="1"/>
          </p:cNvSpPr>
          <p:nvPr>
            <p:ph idx="1"/>
          </p:nvPr>
        </p:nvSpPr>
        <p:spPr>
          <a:xfrm>
            <a:off x="10459" y="990600"/>
            <a:ext cx="9296400" cy="5562600"/>
          </a:xfrm>
        </p:spPr>
        <p:txBody>
          <a:bodyPr>
            <a:normAutofit/>
          </a:bodyPr>
          <a:lstStyle/>
          <a:p>
            <a:pPr lvl="0"/>
            <a:r>
              <a:rPr lang="en-US" sz="2800" dirty="0">
                <a:solidFill>
                  <a:schemeClr val="tx2"/>
                </a:solidFill>
              </a:rPr>
              <a:t>System Configuration (gem5 Simulator)</a:t>
            </a:r>
          </a:p>
          <a:p>
            <a:pPr lvl="1"/>
            <a:r>
              <a:rPr lang="en-US" sz="2400" dirty="0" err="1">
                <a:solidFill>
                  <a:schemeClr val="accent2"/>
                </a:solidFill>
              </a:rPr>
              <a:t>SoC</a:t>
            </a:r>
            <a:r>
              <a:rPr lang="en-US" sz="2400" dirty="0">
                <a:solidFill>
                  <a:schemeClr val="accent2"/>
                </a:solidFill>
              </a:rPr>
              <a:t>:  </a:t>
            </a:r>
            <a:r>
              <a:rPr lang="en-US" sz="2400" dirty="0">
                <a:solidFill>
                  <a:srgbClr val="595959"/>
                </a:solidFill>
              </a:rPr>
              <a:t>4 </a:t>
            </a:r>
            <a:r>
              <a:rPr lang="en-US" sz="2400" dirty="0" err="1">
                <a:solidFill>
                  <a:srgbClr val="595959"/>
                </a:solidFill>
              </a:rPr>
              <a:t>OoO</a:t>
            </a:r>
            <a:r>
              <a:rPr lang="en-US" sz="2400" dirty="0">
                <a:solidFill>
                  <a:srgbClr val="595959"/>
                </a:solidFill>
              </a:rPr>
              <a:t> cores, 8-wide issue, 64 </a:t>
            </a:r>
            <a:r>
              <a:rPr lang="en-US" sz="2400" dirty="0" err="1">
                <a:solidFill>
                  <a:srgbClr val="595959"/>
                </a:solidFill>
              </a:rPr>
              <a:t>kB</a:t>
            </a:r>
            <a:r>
              <a:rPr lang="en-US" sz="2400" dirty="0">
                <a:solidFill>
                  <a:srgbClr val="595959"/>
                </a:solidFill>
              </a:rPr>
              <a:t> L1cache,</a:t>
            </a:r>
            <a:br>
              <a:rPr lang="en-US" sz="2400" dirty="0">
                <a:solidFill>
                  <a:srgbClr val="595959"/>
                </a:solidFill>
              </a:rPr>
            </a:br>
            <a:r>
              <a:rPr lang="en-US" sz="2400" dirty="0">
                <a:solidFill>
                  <a:srgbClr val="595959"/>
                </a:solidFill>
              </a:rPr>
              <a:t>2MB L2 cache</a:t>
            </a:r>
          </a:p>
          <a:p>
            <a:pPr lvl="1">
              <a:spcBef>
                <a:spcPts val="1776"/>
              </a:spcBef>
            </a:pPr>
            <a:r>
              <a:rPr lang="en-US" sz="2400" dirty="0">
                <a:solidFill>
                  <a:srgbClr val="C00000"/>
                </a:solidFill>
              </a:rPr>
              <a:t>PIM Core:</a:t>
            </a:r>
            <a:r>
              <a:rPr lang="en-US" sz="2400" dirty="0">
                <a:solidFill>
                  <a:srgbClr val="595959"/>
                </a:solidFill>
              </a:rPr>
              <a:t> 1 core per vault, 1-wide issue, 4-wide SIMD, </a:t>
            </a:r>
            <a:br>
              <a:rPr lang="en-US" sz="2400" dirty="0">
                <a:solidFill>
                  <a:srgbClr val="595959"/>
                </a:solidFill>
              </a:rPr>
            </a:br>
            <a:r>
              <a:rPr lang="en-US" sz="2400" dirty="0">
                <a:solidFill>
                  <a:srgbClr val="595959"/>
                </a:solidFill>
              </a:rPr>
              <a:t>32kB L1 cache</a:t>
            </a:r>
          </a:p>
          <a:p>
            <a:pPr lvl="1">
              <a:spcBef>
                <a:spcPts val="1776"/>
              </a:spcBef>
            </a:pPr>
            <a:r>
              <a:rPr lang="en-US" sz="2400" dirty="0">
                <a:solidFill>
                  <a:srgbClr val="C00000"/>
                </a:solidFill>
              </a:rPr>
              <a:t>3D-Stacked Memory: </a:t>
            </a:r>
            <a:r>
              <a:rPr lang="en-US" sz="2400" dirty="0"/>
              <a:t>2GB cube, 16 vaults per cube</a:t>
            </a:r>
          </a:p>
          <a:p>
            <a:pPr lvl="2"/>
            <a:r>
              <a:rPr lang="en-US" sz="2200" dirty="0"/>
              <a:t>Internal Bandwidth: 256GB/S </a:t>
            </a:r>
          </a:p>
          <a:p>
            <a:pPr lvl="2"/>
            <a:r>
              <a:rPr lang="en-US" sz="2200" dirty="0">
                <a:solidFill>
                  <a:srgbClr val="595959"/>
                </a:solidFill>
              </a:rPr>
              <a:t>Off-Chip Channel Bandwidth: 32 GB/s</a:t>
            </a:r>
          </a:p>
          <a:p>
            <a:pPr lvl="1">
              <a:spcBef>
                <a:spcPts val="1776"/>
              </a:spcBef>
            </a:pPr>
            <a:r>
              <a:rPr lang="en-US" sz="2400" dirty="0">
                <a:solidFill>
                  <a:srgbClr val="C00000"/>
                </a:solidFill>
              </a:rPr>
              <a:t>Baseline Memory: </a:t>
            </a:r>
            <a:r>
              <a:rPr lang="en-US" sz="2400" dirty="0"/>
              <a:t>LPDDR3, 2GB, FR-FCFS scheduler</a:t>
            </a:r>
            <a:br>
              <a:rPr lang="en-US" sz="2000" dirty="0"/>
            </a:br>
            <a:endParaRPr lang="en-US" sz="2000" dirty="0">
              <a:solidFill>
                <a:srgbClr val="595959"/>
              </a:solidFill>
            </a:endParaRPr>
          </a:p>
          <a:p>
            <a:r>
              <a:rPr lang="en-US" sz="2800" dirty="0">
                <a:solidFill>
                  <a:schemeClr val="tx2"/>
                </a:solidFill>
              </a:rPr>
              <a:t>We study each target </a:t>
            </a:r>
            <a:r>
              <a:rPr lang="en-US" sz="2800" dirty="0">
                <a:solidFill>
                  <a:srgbClr val="0000FF"/>
                </a:solidFill>
              </a:rPr>
              <a:t>in isolation </a:t>
            </a:r>
            <a:r>
              <a:rPr lang="en-US" sz="2800" dirty="0">
                <a:solidFill>
                  <a:schemeClr val="tx2"/>
                </a:solidFill>
              </a:rPr>
              <a:t>and emulate each separately and run them in our simulator</a:t>
            </a:r>
          </a:p>
          <a:p>
            <a:pPr lvl="1"/>
            <a:endParaRPr lang="en-US" sz="2400" dirty="0">
              <a:solidFill>
                <a:srgbClr val="595959"/>
              </a:solidFill>
            </a:endParaRPr>
          </a:p>
          <a:p>
            <a:pPr lvl="1"/>
            <a:endParaRPr lang="en-US" sz="2200" dirty="0">
              <a:solidFill>
                <a:srgbClr val="595959"/>
              </a:solidFill>
            </a:endParaRPr>
          </a:p>
          <a:p>
            <a:endParaRPr lang="en-US" sz="28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marL="457200" lvl="1" indent="0">
              <a:buNone/>
            </a:pPr>
            <a:endParaRPr lang="en-US" sz="2400" dirty="0">
              <a:solidFill>
                <a:srgbClr val="595959"/>
              </a:solidFill>
            </a:endParaRPr>
          </a:p>
          <a:p>
            <a:pPr lvl="1"/>
            <a:endParaRPr lang="en" sz="2400" dirty="0">
              <a:solidFill>
                <a:srgbClr val="595959"/>
              </a:solidFill>
            </a:endParaRPr>
          </a:p>
          <a:p>
            <a:pPr marL="0" indent="0">
              <a:buNone/>
            </a:pPr>
            <a:endParaRPr lang="en-US" sz="2800" dirty="0">
              <a:solidFill>
                <a:schemeClr val="tx2"/>
              </a:solidFill>
            </a:endParaRPr>
          </a:p>
          <a:p>
            <a:pPr lvl="1"/>
            <a:endParaRPr lang="en-US" sz="2400" dirty="0"/>
          </a:p>
          <a:p>
            <a:pPr lvl="1"/>
            <a:endParaRPr lang="en-US" sz="2400" dirty="0"/>
          </a:p>
          <a:p>
            <a:pPr lvl="1"/>
            <a:endParaRPr lang="en-US" sz="24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40</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Tree>
    <p:extLst>
      <p:ext uri="{BB962C8B-B14F-4D97-AF65-F5344CB8AC3E}">
        <p14:creationId xmlns:p14="http://schemas.microsoft.com/office/powerpoint/2010/main" val="3475308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fade">
                                      <p:cBhvr>
                                        <p:cTn id="10" dur="500"/>
                                        <p:tgtEl>
                                          <p:spTgt spid="3">
                                            <p:txEl>
                                              <p:pRg st="1" end="1"/>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fade">
                                      <p:cBhvr>
                                        <p:cTn id="13" dur="500"/>
                                        <p:tgtEl>
                                          <p:spTgt spid="3">
                                            <p:txEl>
                                              <p:pRg st="2" end="2"/>
                                            </p:txEl>
                                          </p:spTgt>
                                        </p:tgtEl>
                                      </p:cBhvr>
                                    </p:animEffect>
                                  </p:childTnLst>
                                </p:cTn>
                              </p:par>
                              <p:par>
                                <p:cTn id="14" presetID="10" presetClass="entr" presetSubtype="0" fill="hold" nodeType="withEffect">
                                  <p:stCondLst>
                                    <p:cond delay="0"/>
                                  </p:stCondLst>
                                  <p:childTnLst>
                                    <p:set>
                                      <p:cBhvr>
                                        <p:cTn id="15" dur="1" fill="hold">
                                          <p:stCondLst>
                                            <p:cond delay="0"/>
                                          </p:stCondLst>
                                        </p:cTn>
                                        <p:tgtEl>
                                          <p:spTgt spid="3">
                                            <p:txEl>
                                              <p:pRg st="3" end="3"/>
                                            </p:txEl>
                                          </p:spTgt>
                                        </p:tgtEl>
                                        <p:attrNameLst>
                                          <p:attrName>style.visibility</p:attrName>
                                        </p:attrNameLst>
                                      </p:cBhvr>
                                      <p:to>
                                        <p:strVal val="visible"/>
                                      </p:to>
                                    </p:set>
                                    <p:animEffect transition="in" filter="fade">
                                      <p:cBhvr>
                                        <p:cTn id="16" dur="500"/>
                                        <p:tgtEl>
                                          <p:spTgt spid="3">
                                            <p:txEl>
                                              <p:pRg st="3" end="3"/>
                                            </p:txEl>
                                          </p:spTgt>
                                        </p:tgtEl>
                                      </p:cBhvr>
                                    </p:animEffect>
                                  </p:childTnLst>
                                </p:cTn>
                              </p:par>
                              <p:par>
                                <p:cTn id="17" presetID="10" presetClass="entr" presetSubtype="0" fill="hold" nodeType="with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animEffect transition="in" filter="fade">
                                      <p:cBhvr>
                                        <p:cTn id="19" dur="500"/>
                                        <p:tgtEl>
                                          <p:spTgt spid="3">
                                            <p:txEl>
                                              <p:pRg st="4" end="4"/>
                                            </p:txEl>
                                          </p:spTgt>
                                        </p:tgtEl>
                                      </p:cBhvr>
                                    </p:animEffect>
                                  </p:childTnLst>
                                </p:cTn>
                              </p:par>
                              <p:par>
                                <p:cTn id="20" presetID="10" presetClass="entr" presetSubtype="0" fill="hold" nodeType="withEffect">
                                  <p:stCondLst>
                                    <p:cond delay="0"/>
                                  </p:stCondLst>
                                  <p:childTnLst>
                                    <p:set>
                                      <p:cBhvr>
                                        <p:cTn id="21" dur="1" fill="hold">
                                          <p:stCondLst>
                                            <p:cond delay="0"/>
                                          </p:stCondLst>
                                        </p:cTn>
                                        <p:tgtEl>
                                          <p:spTgt spid="3">
                                            <p:txEl>
                                              <p:pRg st="5" end="5"/>
                                            </p:txEl>
                                          </p:spTgt>
                                        </p:tgtEl>
                                        <p:attrNameLst>
                                          <p:attrName>style.visibility</p:attrName>
                                        </p:attrNameLst>
                                      </p:cBhvr>
                                      <p:to>
                                        <p:strVal val="visible"/>
                                      </p:to>
                                    </p:set>
                                    <p:animEffect transition="in" filter="fade">
                                      <p:cBhvr>
                                        <p:cTn id="22" dur="500"/>
                                        <p:tgtEl>
                                          <p:spTgt spid="3">
                                            <p:txEl>
                                              <p:pRg st="5" end="5"/>
                                            </p:txEl>
                                          </p:spTgt>
                                        </p:tgtEl>
                                      </p:cBhvr>
                                    </p:animEffect>
                                  </p:childTnLst>
                                </p:cTn>
                              </p:par>
                              <p:par>
                                <p:cTn id="23" presetID="10" presetClass="entr" presetSubtype="0" fill="hold" nodeType="withEffect">
                                  <p:stCondLst>
                                    <p:cond delay="0"/>
                                  </p:stCondLst>
                                  <p:childTnLst>
                                    <p:set>
                                      <p:cBhvr>
                                        <p:cTn id="24" dur="1" fill="hold">
                                          <p:stCondLst>
                                            <p:cond delay="0"/>
                                          </p:stCondLst>
                                        </p:cTn>
                                        <p:tgtEl>
                                          <p:spTgt spid="3">
                                            <p:txEl>
                                              <p:pRg st="6" end="6"/>
                                            </p:txEl>
                                          </p:spTgt>
                                        </p:tgtEl>
                                        <p:attrNameLst>
                                          <p:attrName>style.visibility</p:attrName>
                                        </p:attrNameLst>
                                      </p:cBhvr>
                                      <p:to>
                                        <p:strVal val="visible"/>
                                      </p:to>
                                    </p:set>
                                    <p:animEffect transition="in" filter="fade">
                                      <p:cBhvr>
                                        <p:cTn id="25" dur="500"/>
                                        <p:tgtEl>
                                          <p:spTgt spid="3">
                                            <p:txEl>
                                              <p:pRg st="6" end="6"/>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3">
                                            <p:txEl>
                                              <p:pRg st="7" end="7"/>
                                            </p:txEl>
                                          </p:spTgt>
                                        </p:tgtEl>
                                        <p:attrNameLst>
                                          <p:attrName>style.visibility</p:attrName>
                                        </p:attrNameLst>
                                      </p:cBhvr>
                                      <p:to>
                                        <p:strVal val="visible"/>
                                      </p:to>
                                    </p:set>
                                    <p:animEffect transition="in" filter="fade">
                                      <p:cBhvr>
                                        <p:cTn id="30" dur="500"/>
                                        <p:tgtEl>
                                          <p:spTgt spid="3">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a:xfrm>
            <a:off x="0" y="0"/>
            <a:ext cx="9144000" cy="914400"/>
          </a:xfrm>
        </p:spPr>
        <p:txBody>
          <a:bodyPr/>
          <a:lstStyle/>
          <a:p>
            <a:r>
              <a:rPr lang="en-US" dirty="0"/>
              <a:t>Normalized Energy </a:t>
            </a:r>
          </a:p>
        </p:txBody>
      </p:sp>
      <p:grpSp>
        <p:nvGrpSpPr>
          <p:cNvPr id="2" name="Group 1"/>
          <p:cNvGrpSpPr/>
          <p:nvPr/>
        </p:nvGrpSpPr>
        <p:grpSpPr>
          <a:xfrm>
            <a:off x="-76200" y="1126465"/>
            <a:ext cx="9144000" cy="4436135"/>
            <a:chOff x="-76200" y="1295400"/>
            <a:chExt cx="9144000" cy="4436135"/>
          </a:xfrm>
        </p:grpSpPr>
        <p:graphicFrame>
          <p:nvGraphicFramePr>
            <p:cNvPr id="5" name="Chart 4"/>
            <p:cNvGraphicFramePr>
              <a:graphicFrameLocks/>
            </p:cNvGraphicFramePr>
            <p:nvPr>
              <p:extLst/>
            </p:nvPr>
          </p:nvGraphicFramePr>
          <p:xfrm>
            <a:off x="-76200" y="1295400"/>
            <a:ext cx="9144000" cy="4436135"/>
          </p:xfrm>
          <a:graphic>
            <a:graphicData uri="http://schemas.openxmlformats.org/drawingml/2006/chart">
              <c:chart xmlns:c="http://schemas.openxmlformats.org/drawingml/2006/chart" xmlns:r="http://schemas.openxmlformats.org/officeDocument/2006/relationships" r:id="rId3"/>
            </a:graphicData>
          </a:graphic>
        </p:graphicFrame>
        <p:cxnSp>
          <p:nvCxnSpPr>
            <p:cNvPr id="6" name="Straight Connector 5"/>
            <p:cNvCxnSpPr/>
            <p:nvPr/>
          </p:nvCxnSpPr>
          <p:spPr>
            <a:xfrm flipV="1">
              <a:off x="822960" y="4495800"/>
              <a:ext cx="0" cy="576072"/>
            </a:xfrm>
            <a:prstGeom prst="line">
              <a:avLst/>
            </a:prstGeom>
            <a:ln w="12700" cmpd="sng">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flipV="1">
              <a:off x="4443984" y="4495800"/>
              <a:ext cx="0" cy="576072"/>
            </a:xfrm>
            <a:prstGeom prst="line">
              <a:avLst/>
            </a:prstGeom>
            <a:ln w="12700" cmpd="sng">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flipV="1">
              <a:off x="6254496" y="4495800"/>
              <a:ext cx="0" cy="576072"/>
            </a:xfrm>
            <a:prstGeom prst="line">
              <a:avLst/>
            </a:prstGeom>
            <a:ln w="12700" cmpd="sng">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flipV="1">
              <a:off x="8979408" y="4495800"/>
              <a:ext cx="0" cy="576072"/>
            </a:xfrm>
            <a:prstGeom prst="line">
              <a:avLst/>
            </a:prstGeom>
            <a:ln w="12700" cmpd="sng">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10" name="TextBox 9"/>
          <p:cNvSpPr txBox="1"/>
          <p:nvPr/>
        </p:nvSpPr>
        <p:spPr>
          <a:xfrm>
            <a:off x="1484466" y="4933890"/>
            <a:ext cx="2249334"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Gill Sans MT"/>
                <a:ea typeface="+mn-ea"/>
                <a:cs typeface="+mn-cs"/>
              </a:rPr>
              <a:t>Chrome Browser</a:t>
            </a:r>
            <a:endParaRPr kumimoji="0" lang="en-US" sz="3600" b="1" i="0" u="none" strike="noStrike" kern="1200" cap="none" spc="0" normalizeH="0" baseline="0" noProof="0" dirty="0">
              <a:ln>
                <a:noFill/>
              </a:ln>
              <a:solidFill>
                <a:prstClr val="black"/>
              </a:solidFill>
              <a:effectLst/>
              <a:uLnTx/>
              <a:uFillTx/>
              <a:latin typeface="Gill Sans MT"/>
              <a:ea typeface="+mn-ea"/>
              <a:cs typeface="+mn-cs"/>
            </a:endParaRPr>
          </a:p>
        </p:txBody>
      </p:sp>
      <p:sp>
        <p:nvSpPr>
          <p:cNvPr id="11" name="TextBox 10"/>
          <p:cNvSpPr txBox="1"/>
          <p:nvPr/>
        </p:nvSpPr>
        <p:spPr>
          <a:xfrm>
            <a:off x="6400800" y="4854714"/>
            <a:ext cx="2514600"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Gill Sans MT"/>
                <a:ea typeface="+mn-ea"/>
                <a:cs typeface="+mn-cs"/>
              </a:rPr>
              <a:t>Video Playback and Capture</a:t>
            </a:r>
            <a:endParaRPr kumimoji="0" lang="en-US" sz="3600" b="1" i="0" u="none" strike="noStrike" kern="1200" cap="none" spc="0" normalizeH="0" baseline="0" noProof="0" dirty="0">
              <a:ln>
                <a:noFill/>
              </a:ln>
              <a:solidFill>
                <a:prstClr val="black"/>
              </a:solidFill>
              <a:effectLst/>
              <a:uLnTx/>
              <a:uFillTx/>
              <a:latin typeface="Gill Sans MT"/>
              <a:ea typeface="+mn-ea"/>
              <a:cs typeface="+mn-cs"/>
            </a:endParaRPr>
          </a:p>
        </p:txBody>
      </p:sp>
      <p:sp>
        <p:nvSpPr>
          <p:cNvPr id="12" name="TextBox 11"/>
          <p:cNvSpPr txBox="1"/>
          <p:nvPr/>
        </p:nvSpPr>
        <p:spPr>
          <a:xfrm>
            <a:off x="4343400" y="4854714"/>
            <a:ext cx="1952010"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prstClr val="black"/>
                </a:solidFill>
                <a:effectLst/>
                <a:uLnTx/>
                <a:uFillTx/>
                <a:latin typeface="Gill Sans MT"/>
                <a:ea typeface="+mn-ea"/>
                <a:cs typeface="+mn-cs"/>
              </a:rPr>
              <a:t>TensorFlow</a:t>
            </a:r>
            <a:r>
              <a:rPr kumimoji="0" lang="en-US" sz="2000" b="1" i="0" u="none" strike="noStrike" kern="1200" cap="none" spc="0" normalizeH="0" baseline="0" noProof="0" dirty="0">
                <a:ln>
                  <a:noFill/>
                </a:ln>
                <a:solidFill>
                  <a:prstClr val="black"/>
                </a:solidFill>
                <a:effectLst/>
                <a:uLnTx/>
                <a:uFillTx/>
                <a:latin typeface="Gill Sans MT"/>
                <a:ea typeface="+mn-ea"/>
                <a:cs typeface="+mn-cs"/>
              </a:rPr>
              <a:t> Mobile</a:t>
            </a:r>
            <a:endParaRPr kumimoji="0" lang="en-US" sz="3600" b="1" i="0" u="none" strike="noStrike" kern="1200" cap="none" spc="0" normalizeH="0" baseline="0" noProof="0" dirty="0">
              <a:ln>
                <a:noFill/>
              </a:ln>
              <a:solidFill>
                <a:prstClr val="black"/>
              </a:solidFill>
              <a:effectLst/>
              <a:uLnTx/>
              <a:uFillTx/>
              <a:latin typeface="Gill Sans MT"/>
              <a:ea typeface="+mn-ea"/>
              <a:cs typeface="+mn-cs"/>
            </a:endParaRPr>
          </a:p>
        </p:txBody>
      </p:sp>
      <p:sp>
        <p:nvSpPr>
          <p:cNvPr id="15" name="Rectangle 14"/>
          <p:cNvSpPr/>
          <p:nvPr/>
        </p:nvSpPr>
        <p:spPr>
          <a:xfrm>
            <a:off x="0" y="5715000"/>
            <a:ext cx="9144000" cy="892552"/>
          </a:xfrm>
          <a:prstGeom prst="rect">
            <a:avLst/>
          </a:prstGeom>
          <a:solidFill>
            <a:schemeClr val="accent6">
              <a:lumMod val="20000"/>
              <a:lumOff val="80000"/>
            </a:schemeClr>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a:ln>
                  <a:noFill/>
                </a:ln>
                <a:solidFill>
                  <a:srgbClr val="0000FF"/>
                </a:solidFill>
                <a:effectLst/>
                <a:uLnTx/>
                <a:uFillTx/>
                <a:latin typeface="Gill Sans MT"/>
                <a:ea typeface="+mn-ea"/>
                <a:cs typeface="+mn-cs"/>
              </a:rPr>
              <a:t>PIM core</a:t>
            </a:r>
            <a:r>
              <a:rPr kumimoji="0" lang="en-US" sz="2600" b="1" i="0" u="none" strike="noStrike" kern="1200" cap="none" spc="0" normalizeH="0" baseline="0" noProof="0" dirty="0">
                <a:ln>
                  <a:noFill/>
                </a:ln>
                <a:solidFill>
                  <a:prstClr val="black"/>
                </a:solidFill>
                <a:effectLst/>
                <a:uLnTx/>
                <a:uFillTx/>
                <a:latin typeface="Gill Sans MT"/>
                <a:ea typeface="+mn-ea"/>
                <a:cs typeface="+mn-cs"/>
              </a:rPr>
              <a:t> and </a:t>
            </a:r>
            <a:r>
              <a:rPr kumimoji="0" lang="en-US" sz="2600" b="1" i="0" u="none" strike="noStrike" kern="1200" cap="none" spc="0" normalizeH="0" baseline="0" noProof="0" dirty="0">
                <a:ln>
                  <a:noFill/>
                </a:ln>
                <a:solidFill>
                  <a:srgbClr val="0000FF"/>
                </a:solidFill>
                <a:effectLst/>
                <a:uLnTx/>
                <a:uFillTx/>
                <a:latin typeface="Gill Sans MT"/>
                <a:ea typeface="+mn-ea"/>
                <a:cs typeface="+mn-cs"/>
              </a:rPr>
              <a:t>PIM accelerator</a:t>
            </a:r>
            <a:r>
              <a:rPr kumimoji="0" lang="en-US" sz="2600" b="1" i="0" u="none" strike="noStrike" kern="1200" cap="none" spc="0" normalizeH="0" baseline="0" noProof="0" dirty="0">
                <a:ln>
                  <a:noFill/>
                </a:ln>
                <a:solidFill>
                  <a:prstClr val="black"/>
                </a:solidFill>
                <a:effectLst/>
                <a:uLnTx/>
                <a:uFillTx/>
                <a:latin typeface="Gill Sans MT"/>
                <a:ea typeface="+mn-ea"/>
                <a:cs typeface="+mn-cs"/>
              </a:rPr>
              <a:t> reduces</a:t>
            </a:r>
            <a:br>
              <a:rPr kumimoji="0" lang="en-US" sz="2600" b="1" i="0" u="none" strike="noStrike" kern="1200" cap="none" spc="0" normalizeH="0" baseline="0" noProof="0" dirty="0">
                <a:ln>
                  <a:noFill/>
                </a:ln>
                <a:solidFill>
                  <a:prstClr val="black"/>
                </a:solidFill>
                <a:effectLst/>
                <a:uLnTx/>
                <a:uFillTx/>
                <a:latin typeface="Gill Sans MT"/>
                <a:ea typeface="+mn-ea"/>
                <a:cs typeface="+mn-cs"/>
              </a:rPr>
            </a:br>
            <a:r>
              <a:rPr kumimoji="0" lang="en-US" sz="2600" b="1" i="0" u="none" strike="noStrike" kern="1200" cap="none" spc="0" normalizeH="0" baseline="0" noProof="0" dirty="0">
                <a:ln>
                  <a:noFill/>
                </a:ln>
                <a:solidFill>
                  <a:prstClr val="black"/>
                </a:solidFill>
                <a:effectLst/>
                <a:uLnTx/>
                <a:uFillTx/>
                <a:latin typeface="Gill Sans MT"/>
                <a:ea typeface="+mn-ea"/>
                <a:cs typeface="+mn-cs"/>
              </a:rPr>
              <a:t> </a:t>
            </a:r>
            <a:r>
              <a:rPr kumimoji="0" lang="en-US" sz="2600" b="1" i="0" u="sng" strike="noStrike" kern="1200" cap="none" spc="0" normalizeH="0" baseline="0" noProof="0" dirty="0">
                <a:ln>
                  <a:noFill/>
                </a:ln>
                <a:solidFill>
                  <a:srgbClr val="C00000"/>
                </a:solidFill>
                <a:effectLst/>
                <a:uLnTx/>
                <a:uFillTx/>
                <a:latin typeface="Gill Sans MT"/>
                <a:ea typeface="+mn-ea"/>
                <a:cs typeface="+mn-cs"/>
              </a:rPr>
              <a:t>energy consumption</a:t>
            </a:r>
            <a:r>
              <a:rPr kumimoji="0" lang="en-US" sz="2600" b="1" i="0" u="none" strike="noStrike" kern="1200" cap="none" spc="0" normalizeH="0" baseline="0" noProof="0" dirty="0">
                <a:ln>
                  <a:noFill/>
                </a:ln>
                <a:solidFill>
                  <a:srgbClr val="C00000"/>
                </a:solidFill>
                <a:effectLst/>
                <a:uLnTx/>
                <a:uFillTx/>
                <a:latin typeface="Gill Sans MT"/>
                <a:ea typeface="+mn-ea"/>
                <a:cs typeface="+mn-cs"/>
              </a:rPr>
              <a:t> </a:t>
            </a:r>
            <a:r>
              <a:rPr kumimoji="0" lang="en-US" sz="2600" b="1" i="0" u="none" strike="noStrike" kern="1200" cap="none" spc="0" normalizeH="0" baseline="0" noProof="0" dirty="0">
                <a:ln>
                  <a:noFill/>
                </a:ln>
                <a:solidFill>
                  <a:prstClr val="black"/>
                </a:solidFill>
                <a:effectLst/>
                <a:uLnTx/>
                <a:uFillTx/>
                <a:latin typeface="Gill Sans MT"/>
                <a:ea typeface="+mn-ea"/>
                <a:cs typeface="+mn-cs"/>
              </a:rPr>
              <a:t>on average by </a:t>
            </a:r>
            <a:r>
              <a:rPr kumimoji="0" lang="en-US" sz="2600" b="1" i="0" u="none" strike="noStrike" kern="1200" cap="none" spc="0" normalizeH="0" baseline="0" noProof="0" dirty="0">
                <a:ln>
                  <a:noFill/>
                </a:ln>
                <a:solidFill>
                  <a:srgbClr val="0000FF"/>
                </a:solidFill>
                <a:effectLst/>
                <a:uLnTx/>
                <a:uFillTx/>
                <a:latin typeface="Gill Sans MT"/>
                <a:ea typeface="+mn-ea"/>
                <a:cs typeface="+mn-cs"/>
              </a:rPr>
              <a:t>49.1%</a:t>
            </a:r>
            <a:r>
              <a:rPr kumimoji="0" lang="en-US" sz="2600" b="1" i="0" u="none" strike="noStrike" kern="1200" cap="none" spc="0" normalizeH="0" baseline="0" noProof="0" dirty="0">
                <a:ln>
                  <a:noFill/>
                </a:ln>
                <a:solidFill>
                  <a:prstClr val="black"/>
                </a:solidFill>
                <a:effectLst/>
                <a:uLnTx/>
                <a:uFillTx/>
                <a:latin typeface="Gill Sans MT"/>
                <a:ea typeface="+mn-ea"/>
                <a:cs typeface="+mn-cs"/>
              </a:rPr>
              <a:t> and </a:t>
            </a:r>
            <a:r>
              <a:rPr kumimoji="0" lang="en-US" sz="2600" b="1" i="0" u="none" strike="noStrike" kern="1200" cap="none" spc="0" normalizeH="0" baseline="0" noProof="0" dirty="0">
                <a:ln>
                  <a:noFill/>
                </a:ln>
                <a:solidFill>
                  <a:srgbClr val="0000FF"/>
                </a:solidFill>
                <a:effectLst/>
                <a:uLnTx/>
                <a:uFillTx/>
                <a:latin typeface="Gill Sans MT"/>
                <a:ea typeface="+mn-ea"/>
                <a:cs typeface="+mn-cs"/>
              </a:rPr>
              <a:t>55.4%</a:t>
            </a:r>
          </a:p>
        </p:txBody>
      </p:sp>
      <p:sp>
        <p:nvSpPr>
          <p:cNvPr id="16" name="Rounded Rectangle 15"/>
          <p:cNvSpPr/>
          <p:nvPr/>
        </p:nvSpPr>
        <p:spPr bwMode="auto">
          <a:xfrm>
            <a:off x="919700" y="2228672"/>
            <a:ext cx="762000" cy="1653778"/>
          </a:xfrm>
          <a:prstGeom prst="roundRect">
            <a:avLst/>
          </a:prstGeom>
          <a:solidFill>
            <a:schemeClr val="lt1">
              <a:alpha val="0"/>
            </a:schemeClr>
          </a:solidFill>
          <a:ln w="57150" cmpd="sng">
            <a:solidFill>
              <a:schemeClr val="accent2"/>
            </a:solidFill>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spAutoFit/>
          </a:bodyPr>
          <a:lstStyle/>
          <a:p>
            <a:pPr marL="285750" marR="0" lvl="0" indent="-285750" algn="l" defTabSz="914400" rtl="0" eaLnBrk="1" fontAlgn="base" latinLnBrk="1" hangingPunct="1">
              <a:lnSpc>
                <a:spcPct val="100000"/>
              </a:lnSpc>
              <a:spcBef>
                <a:spcPct val="20000"/>
              </a:spcBef>
              <a:spcAft>
                <a:spcPct val="0"/>
              </a:spcAft>
              <a:buClr>
                <a:srgbClr val="07164E"/>
              </a:buClr>
              <a:buSzTx/>
              <a:buFont typeface="Tahoma" pitchFamily="34" charset="0"/>
              <a:buNone/>
              <a:tabLst/>
              <a:defRPr/>
            </a:pPr>
            <a:endParaRPr kumimoji="1" lang="en-US" sz="2400" b="1" i="0" u="none" strike="noStrike" kern="1200" cap="none" spc="0" normalizeH="0" baseline="0" noProof="0">
              <a:ln>
                <a:noFill/>
              </a:ln>
              <a:solidFill>
                <a:srgbClr val="07164E"/>
              </a:solidFill>
              <a:effectLst/>
              <a:uLnTx/>
              <a:uFillTx/>
              <a:latin typeface="Lucida Sans" pitchFamily="34" charset="0"/>
              <a:ea typeface="굴림" pitchFamily="34" charset="-127"/>
              <a:cs typeface="Tahoma" pitchFamily="34" charset="0"/>
            </a:endParaRPr>
          </a:p>
        </p:txBody>
      </p:sp>
      <p:cxnSp>
        <p:nvCxnSpPr>
          <p:cNvPr id="17" name="Straight Arrow Connector 16"/>
          <p:cNvCxnSpPr/>
          <p:nvPr/>
        </p:nvCxnSpPr>
        <p:spPr>
          <a:xfrm>
            <a:off x="1224500" y="3905072"/>
            <a:ext cx="1676400" cy="914400"/>
          </a:xfrm>
          <a:prstGeom prst="straightConnector1">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grpSp>
        <p:nvGrpSpPr>
          <p:cNvPr id="18" name="Group 17"/>
          <p:cNvGrpSpPr/>
          <p:nvPr/>
        </p:nvGrpSpPr>
        <p:grpSpPr>
          <a:xfrm>
            <a:off x="533400" y="4724400"/>
            <a:ext cx="8452900" cy="1143000"/>
            <a:chOff x="-153065" y="679005"/>
            <a:chExt cx="10073325" cy="795961"/>
          </a:xfrm>
        </p:grpSpPr>
        <p:sp>
          <p:nvSpPr>
            <p:cNvPr id="19" name="Rounded Rectangle 18"/>
            <p:cNvSpPr/>
            <p:nvPr/>
          </p:nvSpPr>
          <p:spPr bwMode="auto">
            <a:xfrm>
              <a:off x="-153065" y="679005"/>
              <a:ext cx="10073325" cy="795961"/>
            </a:xfrm>
            <a:prstGeom prst="roundRect">
              <a:avLst/>
            </a:prstGeom>
            <a:ln w="76200">
              <a:solidFill>
                <a:schemeClr val="tx2"/>
              </a:solidFill>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spAutoFit/>
            </a:bodyPr>
            <a:lstStyle/>
            <a:p>
              <a:pPr marL="285750" marR="0" lvl="0" indent="-285750" algn="l" defTabSz="914400" rtl="0" eaLnBrk="1" fontAlgn="base" latinLnBrk="1" hangingPunct="1">
                <a:lnSpc>
                  <a:spcPct val="100000"/>
                </a:lnSpc>
                <a:spcBef>
                  <a:spcPct val="20000"/>
                </a:spcBef>
                <a:spcAft>
                  <a:spcPct val="0"/>
                </a:spcAft>
                <a:buClr>
                  <a:srgbClr val="07164E"/>
                </a:buClr>
                <a:buSzTx/>
                <a:buFont typeface="Tahoma" pitchFamily="34" charset="0"/>
                <a:buNone/>
                <a:tabLst/>
                <a:defRPr/>
              </a:pPr>
              <a:endParaRPr kumimoji="1" lang="en-US" sz="2400" b="1" i="0" u="none" strike="noStrike" kern="1200" cap="none" spc="0" normalizeH="0" baseline="0" noProof="0">
                <a:ln>
                  <a:noFill/>
                </a:ln>
                <a:solidFill>
                  <a:srgbClr val="07164E"/>
                </a:solidFill>
                <a:effectLst/>
                <a:uLnTx/>
                <a:uFillTx/>
                <a:latin typeface="Lucida Sans" pitchFamily="34" charset="0"/>
                <a:ea typeface="굴림" pitchFamily="34" charset="-127"/>
                <a:cs typeface="Tahoma" pitchFamily="34" charset="0"/>
              </a:endParaRPr>
            </a:p>
          </p:txBody>
        </p:sp>
        <p:sp>
          <p:nvSpPr>
            <p:cNvPr id="20" name="Rectangle 19"/>
            <p:cNvSpPr/>
            <p:nvPr/>
          </p:nvSpPr>
          <p:spPr>
            <a:xfrm>
              <a:off x="22234" y="785133"/>
              <a:ext cx="9742221" cy="578689"/>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FF"/>
                  </a:solidFill>
                  <a:effectLst/>
                  <a:uLnTx/>
                  <a:uFillTx/>
                  <a:latin typeface="Gill Sans MT"/>
                  <a:ea typeface="+mn-ea"/>
                  <a:cs typeface="+mn-cs"/>
                </a:rPr>
                <a:t>77.7%</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and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82.6% </a:t>
              </a:r>
              <a:r>
                <a:rPr kumimoji="0" lang="en-US" sz="2400" b="1" i="0" u="none" strike="noStrike" kern="1200" cap="none" spc="0" normalizeH="0" baseline="0" noProof="0" dirty="0">
                  <a:ln>
                    <a:noFill/>
                  </a:ln>
                  <a:solidFill>
                    <a:prstClr val="black"/>
                  </a:solidFill>
                  <a:effectLst/>
                  <a:uLnTx/>
                  <a:uFillTx/>
                  <a:latin typeface="Gill Sans MT"/>
                  <a:ea typeface="+mn-ea"/>
                  <a:cs typeface="+mn-cs"/>
                </a:rPr>
                <a:t>of energy reduction for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texture tiling </a:t>
              </a:r>
              <a:r>
                <a:rPr kumimoji="0" lang="en-US" sz="2400" b="1" i="0" u="none" strike="noStrike" kern="1200" cap="none" spc="0" normalizeH="0" baseline="0" noProof="0" dirty="0">
                  <a:ln>
                    <a:noFill/>
                  </a:ln>
                  <a:solidFill>
                    <a:prstClr val="black"/>
                  </a:solidFill>
                  <a:effectLst/>
                  <a:uLnTx/>
                  <a:uFillTx/>
                  <a:latin typeface="Gill Sans MT"/>
                  <a:ea typeface="+mn-ea"/>
                  <a:cs typeface="+mn-cs"/>
                </a:rPr>
                <a:t>and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packing </a:t>
              </a:r>
              <a:r>
                <a:rPr kumimoji="0" lang="en-US" sz="2400" b="1" i="0" u="none" strike="noStrike" kern="1200" cap="none" spc="0" normalizeH="0" baseline="0" noProof="0" dirty="0">
                  <a:ln>
                    <a:noFill/>
                  </a:ln>
                  <a:solidFill>
                    <a:prstClr val="black"/>
                  </a:solidFill>
                  <a:effectLst/>
                  <a:uLnTx/>
                  <a:uFillTx/>
                  <a:latin typeface="Gill Sans MT"/>
                  <a:ea typeface="+mn-ea"/>
                  <a:cs typeface="+mn-cs"/>
                </a:rPr>
                <a:t>comes from eliminating </a:t>
              </a:r>
              <a:r>
                <a:rPr kumimoji="0" lang="en-US" sz="2400" b="1" i="0" u="none" strike="noStrike" kern="1200" cap="none" spc="0" normalizeH="0" baseline="0" noProof="0" dirty="0">
                  <a:ln>
                    <a:noFill/>
                  </a:ln>
                  <a:solidFill>
                    <a:srgbClr val="C00000"/>
                  </a:solidFill>
                  <a:effectLst/>
                  <a:uLnTx/>
                  <a:uFillTx/>
                  <a:latin typeface="Gill Sans MT"/>
                  <a:ea typeface="+mn-ea"/>
                  <a:cs typeface="+mn-cs"/>
                </a:rPr>
                <a:t>data movement</a:t>
              </a:r>
              <a:endParaRPr kumimoji="0" lang="en-US" sz="2400" b="1" i="0" u="sng" strike="noStrike" kern="1200" cap="none" spc="0" normalizeH="0" baseline="0" noProof="0" dirty="0">
                <a:ln>
                  <a:noFill/>
                </a:ln>
                <a:solidFill>
                  <a:srgbClr val="0000FF"/>
                </a:solidFill>
                <a:effectLst/>
                <a:uLnTx/>
                <a:uFillTx/>
                <a:latin typeface="Gill Sans MT"/>
                <a:ea typeface="+mn-ea"/>
                <a:cs typeface="+mn-cs"/>
              </a:endParaRPr>
            </a:p>
          </p:txBody>
        </p:sp>
      </p:grpSp>
      <p:sp>
        <p:nvSpPr>
          <p:cNvPr id="21" name="Rounded Rectangle 20"/>
          <p:cNvSpPr/>
          <p:nvPr/>
        </p:nvSpPr>
        <p:spPr bwMode="auto">
          <a:xfrm>
            <a:off x="4572000" y="2286000"/>
            <a:ext cx="762000" cy="1653778"/>
          </a:xfrm>
          <a:prstGeom prst="roundRect">
            <a:avLst/>
          </a:prstGeom>
          <a:solidFill>
            <a:schemeClr val="lt1">
              <a:alpha val="0"/>
            </a:schemeClr>
          </a:solidFill>
          <a:ln w="57150" cmpd="sng">
            <a:solidFill>
              <a:schemeClr val="accent2"/>
            </a:solidFill>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spAutoFit/>
          </a:bodyPr>
          <a:lstStyle/>
          <a:p>
            <a:pPr marL="285750" marR="0" lvl="0" indent="-285750" algn="l" defTabSz="914400" rtl="0" eaLnBrk="1" fontAlgn="base" latinLnBrk="1" hangingPunct="1">
              <a:lnSpc>
                <a:spcPct val="100000"/>
              </a:lnSpc>
              <a:spcBef>
                <a:spcPct val="20000"/>
              </a:spcBef>
              <a:spcAft>
                <a:spcPct val="0"/>
              </a:spcAft>
              <a:buClr>
                <a:srgbClr val="07164E"/>
              </a:buClr>
              <a:buSzTx/>
              <a:buFont typeface="Tahoma" pitchFamily="34" charset="0"/>
              <a:buNone/>
              <a:tabLst/>
              <a:defRPr/>
            </a:pPr>
            <a:endParaRPr kumimoji="1" lang="en-US" sz="2400" b="1" i="0" u="none" strike="noStrike" kern="1200" cap="none" spc="0" normalizeH="0" baseline="0" noProof="0">
              <a:ln>
                <a:noFill/>
              </a:ln>
              <a:solidFill>
                <a:srgbClr val="07164E"/>
              </a:solidFill>
              <a:effectLst/>
              <a:uLnTx/>
              <a:uFillTx/>
              <a:latin typeface="Lucida Sans" pitchFamily="34" charset="0"/>
              <a:ea typeface="굴림" pitchFamily="34" charset="-127"/>
              <a:cs typeface="Tahoma" pitchFamily="34" charset="0"/>
            </a:endParaRPr>
          </a:p>
        </p:txBody>
      </p:sp>
      <p:cxnSp>
        <p:nvCxnSpPr>
          <p:cNvPr id="22" name="Straight Arrow Connector 21"/>
          <p:cNvCxnSpPr>
            <a:endCxn id="19" idx="0"/>
          </p:cNvCxnSpPr>
          <p:nvPr/>
        </p:nvCxnSpPr>
        <p:spPr>
          <a:xfrm flipH="1">
            <a:off x="4759850" y="3962400"/>
            <a:ext cx="193150" cy="762000"/>
          </a:xfrm>
          <a:prstGeom prst="straightConnector1">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23" name="Slide Number Placeholder 3"/>
          <p:cNvSpPr>
            <a:spLocks noGrp="1"/>
          </p:cNvSpPr>
          <p:nvPr>
            <p:ph type="sldNum" sz="quarter" idx="12"/>
          </p:nvPr>
        </p:nvSpPr>
        <p:spPr>
          <a:xfrm>
            <a:off x="7315200" y="6492883"/>
            <a:ext cx="18288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41</a:t>
            </a:r>
          </a:p>
        </p:txBody>
      </p:sp>
      <p:pic>
        <p:nvPicPr>
          <p:cNvPr id="24" name="Picture 23" descr="safari.png"/>
          <p:cNvPicPr>
            <a:picLocks noChangeAspect="1"/>
          </p:cNvPicPr>
          <p:nvPr/>
        </p:nvPicPr>
        <p:blipFill>
          <a:blip r:embed="rId4" cstate="print"/>
          <a:stretch>
            <a:fillRect/>
          </a:stretch>
        </p:blipFill>
        <p:spPr>
          <a:xfrm>
            <a:off x="76200" y="6580445"/>
            <a:ext cx="959296" cy="277563"/>
          </a:xfrm>
          <a:prstGeom prst="rect">
            <a:avLst/>
          </a:prstGeom>
        </p:spPr>
      </p:pic>
      <p:sp>
        <p:nvSpPr>
          <p:cNvPr id="25" name="Rounded Rectangle 24"/>
          <p:cNvSpPr/>
          <p:nvPr/>
        </p:nvSpPr>
        <p:spPr bwMode="auto">
          <a:xfrm>
            <a:off x="1072100" y="2537222"/>
            <a:ext cx="762000" cy="1653778"/>
          </a:xfrm>
          <a:prstGeom prst="roundRect">
            <a:avLst/>
          </a:prstGeom>
          <a:solidFill>
            <a:schemeClr val="lt1">
              <a:alpha val="0"/>
            </a:schemeClr>
          </a:solidFill>
          <a:ln w="57150" cmpd="sng">
            <a:solidFill>
              <a:schemeClr val="accent2"/>
            </a:solidFill>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spAutoFit/>
          </a:bodyPr>
          <a:lstStyle/>
          <a:p>
            <a:pPr marL="285750" marR="0" lvl="0" indent="-285750" algn="l" defTabSz="914400" rtl="0" eaLnBrk="1" fontAlgn="base" latinLnBrk="1" hangingPunct="1">
              <a:lnSpc>
                <a:spcPct val="100000"/>
              </a:lnSpc>
              <a:spcBef>
                <a:spcPct val="20000"/>
              </a:spcBef>
              <a:spcAft>
                <a:spcPct val="0"/>
              </a:spcAft>
              <a:buClr>
                <a:srgbClr val="07164E"/>
              </a:buClr>
              <a:buSzTx/>
              <a:buFont typeface="Tahoma" pitchFamily="34" charset="0"/>
              <a:buNone/>
              <a:tabLst/>
              <a:defRPr/>
            </a:pPr>
            <a:endParaRPr kumimoji="1" lang="en-US" sz="2400" b="1" i="0" u="none" strike="noStrike" kern="1200" cap="none" spc="0" normalizeH="0" baseline="0" noProof="0">
              <a:ln>
                <a:noFill/>
              </a:ln>
              <a:solidFill>
                <a:srgbClr val="07164E"/>
              </a:solidFill>
              <a:effectLst/>
              <a:uLnTx/>
              <a:uFillTx/>
              <a:latin typeface="Lucida Sans" pitchFamily="34" charset="0"/>
              <a:ea typeface="굴림" pitchFamily="34" charset="-127"/>
              <a:cs typeface="Tahoma" pitchFamily="34" charset="0"/>
            </a:endParaRPr>
          </a:p>
        </p:txBody>
      </p:sp>
    </p:spTree>
    <p:extLst>
      <p:ext uri="{BB962C8B-B14F-4D97-AF65-F5344CB8AC3E}">
        <p14:creationId xmlns:p14="http://schemas.microsoft.com/office/powerpoint/2010/main" val="41921539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fade">
                                      <p:cBhvr>
                                        <p:cTn id="12" dur="500"/>
                                        <p:tgtEl>
                                          <p:spTgt spid="16"/>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fade">
                                      <p:cBhvr>
                                        <p:cTn id="15" dur="500"/>
                                        <p:tgtEl>
                                          <p:spTgt spid="21"/>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17"/>
                                        </p:tgtEl>
                                        <p:attrNameLst>
                                          <p:attrName>style.visibility</p:attrName>
                                        </p:attrNameLst>
                                      </p:cBhvr>
                                      <p:to>
                                        <p:strVal val="visible"/>
                                      </p:to>
                                    </p:set>
                                    <p:animEffect transition="in" filter="fade">
                                      <p:cBhvr>
                                        <p:cTn id="20" dur="500"/>
                                        <p:tgtEl>
                                          <p:spTgt spid="17"/>
                                        </p:tgtEl>
                                      </p:cBhvr>
                                    </p:animEffect>
                                  </p:childTnLst>
                                </p:cTn>
                              </p:par>
                              <p:par>
                                <p:cTn id="21" presetID="10" presetClass="entr" presetSubtype="0" fill="hold" nodeType="with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500"/>
                                        <p:tgtEl>
                                          <p:spTgt spid="22"/>
                                        </p:tgtEl>
                                      </p:cBhvr>
                                    </p:animEffect>
                                  </p:childTnLst>
                                </p:cTn>
                              </p:par>
                              <p:par>
                                <p:cTn id="24" presetID="10" presetClass="entr" presetSubtype="0" fill="hold" nodeType="withEffect">
                                  <p:stCondLst>
                                    <p:cond delay="0"/>
                                  </p:stCondLst>
                                  <p:childTnLst>
                                    <p:set>
                                      <p:cBhvr>
                                        <p:cTn id="25" dur="1" fill="hold">
                                          <p:stCondLst>
                                            <p:cond delay="0"/>
                                          </p:stCondLst>
                                        </p:cTn>
                                        <p:tgtEl>
                                          <p:spTgt spid="18"/>
                                        </p:tgtEl>
                                        <p:attrNameLst>
                                          <p:attrName>style.visibility</p:attrName>
                                        </p:attrNameLst>
                                      </p:cBhvr>
                                      <p:to>
                                        <p:strVal val="visible"/>
                                      </p:to>
                                    </p:set>
                                    <p:animEffect transition="in" filter="fade">
                                      <p:cBhvr>
                                        <p:cTn id="26" dur="500"/>
                                        <p:tgtEl>
                                          <p:spTgt spid="18"/>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xit" presetSubtype="0" fill="hold" nodeType="clickEffect">
                                  <p:stCondLst>
                                    <p:cond delay="0"/>
                                  </p:stCondLst>
                                  <p:childTnLst>
                                    <p:animEffect transition="out" filter="fade">
                                      <p:cBhvr>
                                        <p:cTn id="30" dur="500"/>
                                        <p:tgtEl>
                                          <p:spTgt spid="17"/>
                                        </p:tgtEl>
                                      </p:cBhvr>
                                    </p:animEffect>
                                    <p:set>
                                      <p:cBhvr>
                                        <p:cTn id="31" dur="1" fill="hold">
                                          <p:stCondLst>
                                            <p:cond delay="499"/>
                                          </p:stCondLst>
                                        </p:cTn>
                                        <p:tgtEl>
                                          <p:spTgt spid="17"/>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16"/>
                                        </p:tgtEl>
                                      </p:cBhvr>
                                    </p:animEffect>
                                    <p:set>
                                      <p:cBhvr>
                                        <p:cTn id="34" dur="1" fill="hold">
                                          <p:stCondLst>
                                            <p:cond delay="499"/>
                                          </p:stCondLst>
                                        </p:cTn>
                                        <p:tgtEl>
                                          <p:spTgt spid="16"/>
                                        </p:tgtEl>
                                        <p:attrNameLst>
                                          <p:attrName>style.visibility</p:attrName>
                                        </p:attrNameLst>
                                      </p:cBhvr>
                                      <p:to>
                                        <p:strVal val="hidden"/>
                                      </p:to>
                                    </p:set>
                                  </p:childTnLst>
                                </p:cTn>
                              </p:par>
                              <p:par>
                                <p:cTn id="35" presetID="10" presetClass="exit" presetSubtype="0" fill="hold" nodeType="withEffect">
                                  <p:stCondLst>
                                    <p:cond delay="0"/>
                                  </p:stCondLst>
                                  <p:childTnLst>
                                    <p:animEffect transition="out" filter="fade">
                                      <p:cBhvr>
                                        <p:cTn id="36" dur="500"/>
                                        <p:tgtEl>
                                          <p:spTgt spid="18"/>
                                        </p:tgtEl>
                                      </p:cBhvr>
                                    </p:animEffect>
                                    <p:set>
                                      <p:cBhvr>
                                        <p:cTn id="37" dur="1" fill="hold">
                                          <p:stCondLst>
                                            <p:cond delay="499"/>
                                          </p:stCondLst>
                                        </p:cTn>
                                        <p:tgtEl>
                                          <p:spTgt spid="18"/>
                                        </p:tgtEl>
                                        <p:attrNameLst>
                                          <p:attrName>style.visibility</p:attrName>
                                        </p:attrNameLst>
                                      </p:cBhvr>
                                      <p:to>
                                        <p:strVal val="hidden"/>
                                      </p:to>
                                    </p:set>
                                  </p:childTnLst>
                                </p:cTn>
                              </p:par>
                              <p:par>
                                <p:cTn id="38" presetID="10" presetClass="exit" presetSubtype="0" fill="hold" grpId="1" nodeType="withEffect">
                                  <p:stCondLst>
                                    <p:cond delay="0"/>
                                  </p:stCondLst>
                                  <p:childTnLst>
                                    <p:animEffect transition="out" filter="fade">
                                      <p:cBhvr>
                                        <p:cTn id="39" dur="500"/>
                                        <p:tgtEl>
                                          <p:spTgt spid="21"/>
                                        </p:tgtEl>
                                      </p:cBhvr>
                                    </p:animEffect>
                                    <p:set>
                                      <p:cBhvr>
                                        <p:cTn id="40" dur="1" fill="hold">
                                          <p:stCondLst>
                                            <p:cond delay="499"/>
                                          </p:stCondLst>
                                        </p:cTn>
                                        <p:tgtEl>
                                          <p:spTgt spid="21"/>
                                        </p:tgtEl>
                                        <p:attrNameLst>
                                          <p:attrName>style.visibility</p:attrName>
                                        </p:attrNameLst>
                                      </p:cBhvr>
                                      <p:to>
                                        <p:strVal val="hidden"/>
                                      </p:to>
                                    </p:set>
                                  </p:childTnLst>
                                </p:cTn>
                              </p:par>
                              <p:par>
                                <p:cTn id="41" presetID="10" presetClass="exit" presetSubtype="0" fill="hold" nodeType="withEffect">
                                  <p:stCondLst>
                                    <p:cond delay="0"/>
                                  </p:stCondLst>
                                  <p:childTnLst>
                                    <p:animEffect transition="out" filter="fade">
                                      <p:cBhvr>
                                        <p:cTn id="42" dur="500"/>
                                        <p:tgtEl>
                                          <p:spTgt spid="22"/>
                                        </p:tgtEl>
                                      </p:cBhvr>
                                    </p:animEffect>
                                    <p:set>
                                      <p:cBhvr>
                                        <p:cTn id="43" dur="1" fill="hold">
                                          <p:stCondLst>
                                            <p:cond delay="499"/>
                                          </p:stCondLst>
                                        </p:cTn>
                                        <p:tgtEl>
                                          <p:spTgt spid="22"/>
                                        </p:tgtEl>
                                        <p:attrNameLst>
                                          <p:attrName>style.visibility</p:attrName>
                                        </p:attrNameLst>
                                      </p:cBhvr>
                                      <p:to>
                                        <p:strVal val="hidden"/>
                                      </p:to>
                                    </p:se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25"/>
                                        </p:tgtEl>
                                        <p:attrNameLst>
                                          <p:attrName>style.visibility</p:attrName>
                                        </p:attrNameLst>
                                      </p:cBhvr>
                                      <p:to>
                                        <p:strVal val="visible"/>
                                      </p:to>
                                    </p:set>
                                    <p:animEffect transition="in" filter="fade">
                                      <p:cBhvr>
                                        <p:cTn id="48" dur="500"/>
                                        <p:tgtEl>
                                          <p:spTgt spid="25"/>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xit" presetSubtype="0" fill="hold" grpId="1" nodeType="clickEffect">
                                  <p:stCondLst>
                                    <p:cond delay="0"/>
                                  </p:stCondLst>
                                  <p:childTnLst>
                                    <p:animEffect transition="out" filter="fade">
                                      <p:cBhvr>
                                        <p:cTn id="52" dur="500"/>
                                        <p:tgtEl>
                                          <p:spTgt spid="25"/>
                                        </p:tgtEl>
                                      </p:cBhvr>
                                    </p:animEffect>
                                    <p:set>
                                      <p:cBhvr>
                                        <p:cTn id="53" dur="1" fill="hold">
                                          <p:stCondLst>
                                            <p:cond delay="499"/>
                                          </p:stCondLst>
                                        </p:cTn>
                                        <p:tgtEl>
                                          <p:spTgt spid="2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6" grpId="1" animBg="1"/>
      <p:bldP spid="21" grpId="0" animBg="1"/>
      <p:bldP spid="21" grpId="1" animBg="1"/>
      <p:bldP spid="25" grpId="0" animBg="1"/>
      <p:bldP spid="25" grpId="1" animBg="1"/>
    </p:bldLst>
  </p:timing>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Normalized Runtime</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A2D8F13-174C-467F-9D40-7DDEF70CAB8C}" type="slidenum">
              <a:rPr kumimoji="0" lang="en-US" sz="2400" b="1" i="0" u="none" strike="noStrike" kern="1200" cap="none" spc="0" normalizeH="0" baseline="0" noProof="0" smtClean="0">
                <a:ln>
                  <a:noFill/>
                </a:ln>
                <a:solidFill>
                  <a:srgbClr val="0070C0"/>
                </a:solidFill>
                <a:effectLst/>
                <a:uLnTx/>
                <a:uFillTx/>
                <a:latin typeface="Gill Sans M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462</a:t>
            </a:fld>
            <a:endParaRPr kumimoji="0" lang="en-US" sz="2400" b="1" i="0" u="none" strike="noStrike" kern="1200" cap="none" spc="0" normalizeH="0" baseline="0" noProof="0">
              <a:ln>
                <a:noFill/>
              </a:ln>
              <a:solidFill>
                <a:srgbClr val="0070C0"/>
              </a:solidFill>
              <a:effectLst/>
              <a:uLnTx/>
              <a:uFillTx/>
              <a:latin typeface="Gill Sans MT"/>
              <a:ea typeface="+mn-ea"/>
              <a:cs typeface="+mn-cs"/>
            </a:endParaRPr>
          </a:p>
        </p:txBody>
      </p:sp>
      <p:cxnSp>
        <p:nvCxnSpPr>
          <p:cNvPr id="8" name="Straight Connector 7"/>
          <p:cNvCxnSpPr/>
          <p:nvPr/>
        </p:nvCxnSpPr>
        <p:spPr>
          <a:xfrm flipV="1">
            <a:off x="838200" y="4114800"/>
            <a:ext cx="0" cy="576072"/>
          </a:xfrm>
          <a:prstGeom prst="line">
            <a:avLst/>
          </a:prstGeom>
          <a:ln w="12700" cmpd="sng">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flipV="1">
            <a:off x="9006840" y="4102608"/>
            <a:ext cx="0" cy="576072"/>
          </a:xfrm>
          <a:prstGeom prst="line">
            <a:avLst/>
          </a:prstGeom>
          <a:ln w="12700" cmpd="sng">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flipV="1">
            <a:off x="4928616" y="4114800"/>
            <a:ext cx="0" cy="576072"/>
          </a:xfrm>
          <a:prstGeom prst="line">
            <a:avLst/>
          </a:prstGeom>
          <a:ln w="12700" cmpd="sng">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flipV="1">
            <a:off x="7991856" y="4114800"/>
            <a:ext cx="0" cy="576072"/>
          </a:xfrm>
          <a:prstGeom prst="line">
            <a:avLst/>
          </a:prstGeom>
          <a:ln w="12700" cmpd="sng">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 name="Group 2"/>
          <p:cNvGrpSpPr/>
          <p:nvPr/>
        </p:nvGrpSpPr>
        <p:grpSpPr>
          <a:xfrm>
            <a:off x="0" y="1371600"/>
            <a:ext cx="9296400" cy="3962400"/>
            <a:chOff x="0" y="1371600"/>
            <a:chExt cx="9296400" cy="3962400"/>
          </a:xfrm>
        </p:grpSpPr>
        <p:graphicFrame>
          <p:nvGraphicFramePr>
            <p:cNvPr id="7" name="Chart 6"/>
            <p:cNvGraphicFramePr>
              <a:graphicFrameLocks/>
            </p:cNvGraphicFramePr>
            <p:nvPr>
              <p:extLst/>
            </p:nvPr>
          </p:nvGraphicFramePr>
          <p:xfrm>
            <a:off x="0" y="1371600"/>
            <a:ext cx="9051365" cy="3657600"/>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1829227" y="4724400"/>
              <a:ext cx="2056973"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Gill Sans MT"/>
                  <a:ea typeface="+mn-ea"/>
                  <a:cs typeface="+mn-cs"/>
                </a:rPr>
                <a:t>Chrome Browser</a:t>
              </a:r>
              <a:endParaRPr kumimoji="0" lang="en-US" sz="3200" b="1" i="0" u="none" strike="noStrike" kern="1200" cap="none" spc="0" normalizeH="0" baseline="0" noProof="0" dirty="0">
                <a:ln>
                  <a:noFill/>
                </a:ln>
                <a:solidFill>
                  <a:prstClr val="black"/>
                </a:solidFill>
                <a:effectLst/>
                <a:uLnTx/>
                <a:uFillTx/>
                <a:latin typeface="Gill Sans MT"/>
                <a:ea typeface="+mn-ea"/>
                <a:cs typeface="+mn-cs"/>
              </a:endParaRPr>
            </a:p>
          </p:txBody>
        </p:sp>
        <p:sp>
          <p:nvSpPr>
            <p:cNvPr id="13" name="TextBox 12"/>
            <p:cNvSpPr txBox="1"/>
            <p:nvPr/>
          </p:nvSpPr>
          <p:spPr>
            <a:xfrm>
              <a:off x="5257800" y="4687669"/>
              <a:ext cx="2203862"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Gill Sans MT"/>
                  <a:ea typeface="+mn-ea"/>
                  <a:cs typeface="+mn-cs"/>
                </a:rPr>
                <a:t>Video Playback and Capture</a:t>
              </a:r>
              <a:endParaRPr kumimoji="0" lang="en-US" sz="3200" b="1" i="0" u="none" strike="noStrike" kern="1200" cap="none" spc="0" normalizeH="0" baseline="0" noProof="0" dirty="0">
                <a:ln>
                  <a:noFill/>
                </a:ln>
                <a:solidFill>
                  <a:prstClr val="black"/>
                </a:solidFill>
                <a:effectLst/>
                <a:uLnTx/>
                <a:uFillTx/>
                <a:latin typeface="Gill Sans MT"/>
                <a:ea typeface="+mn-ea"/>
                <a:cs typeface="+mn-cs"/>
              </a:endParaRPr>
            </a:p>
          </p:txBody>
        </p:sp>
        <p:sp>
          <p:nvSpPr>
            <p:cNvPr id="14" name="TextBox 13"/>
            <p:cNvSpPr txBox="1"/>
            <p:nvPr/>
          </p:nvSpPr>
          <p:spPr>
            <a:xfrm>
              <a:off x="7772400" y="4648200"/>
              <a:ext cx="152400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prstClr val="black"/>
                  </a:solidFill>
                  <a:effectLst/>
                  <a:uLnTx/>
                  <a:uFillTx/>
                  <a:latin typeface="Gill Sans MT"/>
                  <a:ea typeface="+mn-ea"/>
                  <a:cs typeface="+mn-cs"/>
                </a:rPr>
                <a:t>TensorFlow</a:t>
              </a:r>
              <a:r>
                <a:rPr kumimoji="0" lang="en-US" sz="1800" b="1" i="0" u="none" strike="noStrike" kern="1200" cap="none" spc="0" normalizeH="0" baseline="0" noProof="0" dirty="0">
                  <a:ln>
                    <a:noFill/>
                  </a:ln>
                  <a:solidFill>
                    <a:prstClr val="black"/>
                  </a:solidFill>
                  <a:effectLst/>
                  <a:uLnTx/>
                  <a:uFillTx/>
                  <a:latin typeface="Gill Sans MT"/>
                  <a:ea typeface="+mn-ea"/>
                  <a:cs typeface="+mn-cs"/>
                </a:rPr>
                <a:t> Mobile</a:t>
              </a:r>
              <a:endParaRPr kumimoji="0" lang="en-US" sz="3200" b="1" i="0" u="none" strike="noStrike" kern="1200" cap="none" spc="0" normalizeH="0" baseline="0" noProof="0" dirty="0">
                <a:ln>
                  <a:noFill/>
                </a:ln>
                <a:solidFill>
                  <a:prstClr val="black"/>
                </a:solidFill>
                <a:effectLst/>
                <a:uLnTx/>
                <a:uFillTx/>
                <a:latin typeface="Gill Sans MT"/>
                <a:ea typeface="+mn-ea"/>
                <a:cs typeface="+mn-cs"/>
              </a:endParaRPr>
            </a:p>
          </p:txBody>
        </p:sp>
      </p:grpSp>
      <p:grpSp>
        <p:nvGrpSpPr>
          <p:cNvPr id="16" name="Group 15"/>
          <p:cNvGrpSpPr/>
          <p:nvPr/>
        </p:nvGrpSpPr>
        <p:grpSpPr>
          <a:xfrm>
            <a:off x="0" y="5360650"/>
            <a:ext cx="9144000" cy="963950"/>
            <a:chOff x="1867295" y="5514549"/>
            <a:chExt cx="6500483" cy="377220"/>
          </a:xfrm>
        </p:grpSpPr>
        <p:sp>
          <p:nvSpPr>
            <p:cNvPr id="20" name="Rectangle 19"/>
            <p:cNvSpPr/>
            <p:nvPr/>
          </p:nvSpPr>
          <p:spPr>
            <a:xfrm>
              <a:off x="1867295" y="5514549"/>
              <a:ext cx="6019801" cy="216126"/>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lumMod val="75000"/>
                    <a:lumOff val="25000"/>
                  </a:prstClr>
                </a:solidFill>
                <a:effectLst/>
                <a:uLnTx/>
                <a:uFillTx/>
                <a:latin typeface="Gill Sans MT"/>
                <a:ea typeface="+mn-ea"/>
                <a:cs typeface="+mn-cs"/>
              </a:endParaRPr>
            </a:p>
          </p:txBody>
        </p:sp>
        <p:sp>
          <p:nvSpPr>
            <p:cNvPr id="18" name="Rectangle 17"/>
            <p:cNvSpPr/>
            <p:nvPr/>
          </p:nvSpPr>
          <p:spPr>
            <a:xfrm>
              <a:off x="1886403" y="5566577"/>
              <a:ext cx="6481375" cy="325192"/>
            </a:xfrm>
            <a:prstGeom prst="rect">
              <a:avLst/>
            </a:prstGeom>
            <a:solidFill>
              <a:srgbClr val="E4E4E4"/>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Gill Sans MT"/>
                  <a:ea typeface="+mn-ea"/>
                  <a:cs typeface="+mn-cs"/>
                </a:rPr>
                <a:t>Offloading these kernels to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PIM core</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and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PIM accelerator</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improves </a:t>
              </a:r>
              <a:r>
                <a:rPr kumimoji="0" lang="en-US" sz="2400" b="1" i="0" u="none" strike="noStrike" kern="1200" cap="none" spc="0" normalizeH="0" baseline="0" noProof="0" dirty="0">
                  <a:ln>
                    <a:noFill/>
                  </a:ln>
                  <a:solidFill>
                    <a:srgbClr val="C00000"/>
                  </a:solidFill>
                  <a:effectLst/>
                  <a:uLnTx/>
                  <a:uFillTx/>
                  <a:latin typeface="Gill Sans MT"/>
                  <a:ea typeface="+mn-ea"/>
                  <a:cs typeface="+mn-cs"/>
                </a:rPr>
                <a:t>performance </a:t>
              </a:r>
              <a:r>
                <a:rPr kumimoji="0" lang="en-US" sz="2400" b="1" i="0" u="none" strike="noStrike" kern="1200" cap="none" spc="0" normalizeH="0" baseline="0" noProof="0" dirty="0">
                  <a:ln>
                    <a:noFill/>
                  </a:ln>
                  <a:solidFill>
                    <a:prstClr val="black"/>
                  </a:solidFill>
                  <a:effectLst/>
                  <a:uLnTx/>
                  <a:uFillTx/>
                  <a:latin typeface="Gill Sans MT"/>
                  <a:ea typeface="+mn-ea"/>
                  <a:cs typeface="+mn-cs"/>
                </a:rPr>
                <a:t>on average by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44.6%</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and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54.2%</a:t>
              </a:r>
            </a:p>
          </p:txBody>
        </p:sp>
      </p:grpSp>
      <p:sp>
        <p:nvSpPr>
          <p:cNvPr id="21" name="Rounded Rectangle 20"/>
          <p:cNvSpPr/>
          <p:nvPr/>
        </p:nvSpPr>
        <p:spPr bwMode="auto">
          <a:xfrm>
            <a:off x="1143000" y="2209800"/>
            <a:ext cx="762000" cy="1653778"/>
          </a:xfrm>
          <a:prstGeom prst="roundRect">
            <a:avLst/>
          </a:prstGeom>
          <a:solidFill>
            <a:schemeClr val="lt1">
              <a:alpha val="0"/>
            </a:schemeClr>
          </a:solidFill>
          <a:ln w="57150" cmpd="sng">
            <a:solidFill>
              <a:schemeClr val="accent2"/>
            </a:solidFill>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spAutoFit/>
          </a:bodyPr>
          <a:lstStyle/>
          <a:p>
            <a:pPr marL="285750" marR="0" lvl="0" indent="-285750" algn="l" defTabSz="914400" rtl="0" eaLnBrk="1" fontAlgn="base" latinLnBrk="1" hangingPunct="1">
              <a:lnSpc>
                <a:spcPct val="100000"/>
              </a:lnSpc>
              <a:spcBef>
                <a:spcPct val="20000"/>
              </a:spcBef>
              <a:spcAft>
                <a:spcPct val="0"/>
              </a:spcAft>
              <a:buClr>
                <a:srgbClr val="07164E"/>
              </a:buClr>
              <a:buSzTx/>
              <a:buFont typeface="Tahoma" pitchFamily="34" charset="0"/>
              <a:buNone/>
              <a:tabLst/>
              <a:defRPr/>
            </a:pPr>
            <a:endParaRPr kumimoji="1" lang="en-US" sz="2400" b="1" i="0" u="none" strike="noStrike" kern="1200" cap="none" spc="0" normalizeH="0" baseline="0" noProof="0">
              <a:ln>
                <a:noFill/>
              </a:ln>
              <a:solidFill>
                <a:srgbClr val="07164E"/>
              </a:solidFill>
              <a:effectLst/>
              <a:uLnTx/>
              <a:uFillTx/>
              <a:latin typeface="Lucida Sans" pitchFamily="34" charset="0"/>
              <a:ea typeface="굴림" pitchFamily="34" charset="-127"/>
              <a:cs typeface="Tahoma" pitchFamily="34" charset="0"/>
            </a:endParaRPr>
          </a:p>
        </p:txBody>
      </p:sp>
      <p:sp>
        <p:nvSpPr>
          <p:cNvPr id="22" name="Rounded Rectangle 21"/>
          <p:cNvSpPr/>
          <p:nvPr/>
        </p:nvSpPr>
        <p:spPr bwMode="auto">
          <a:xfrm>
            <a:off x="3124200" y="2057400"/>
            <a:ext cx="762000" cy="1653778"/>
          </a:xfrm>
          <a:prstGeom prst="roundRect">
            <a:avLst/>
          </a:prstGeom>
          <a:solidFill>
            <a:schemeClr val="lt1">
              <a:alpha val="0"/>
            </a:schemeClr>
          </a:solidFill>
          <a:ln w="57150" cmpd="sng">
            <a:solidFill>
              <a:schemeClr val="accent2"/>
            </a:solidFill>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spAutoFit/>
          </a:bodyPr>
          <a:lstStyle/>
          <a:p>
            <a:pPr marL="285750" marR="0" lvl="0" indent="-285750" algn="l" defTabSz="914400" rtl="0" eaLnBrk="1" fontAlgn="base" latinLnBrk="1" hangingPunct="1">
              <a:lnSpc>
                <a:spcPct val="100000"/>
              </a:lnSpc>
              <a:spcBef>
                <a:spcPct val="20000"/>
              </a:spcBef>
              <a:spcAft>
                <a:spcPct val="0"/>
              </a:spcAft>
              <a:buClr>
                <a:srgbClr val="07164E"/>
              </a:buClr>
              <a:buSzTx/>
              <a:buFont typeface="Tahoma" pitchFamily="34" charset="0"/>
              <a:buNone/>
              <a:tabLst/>
              <a:defRPr/>
            </a:pPr>
            <a:endParaRPr kumimoji="1" lang="en-US" sz="2400" b="1" i="0" u="none" strike="noStrike" kern="1200" cap="none" spc="0" normalizeH="0" baseline="0" noProof="0">
              <a:ln>
                <a:noFill/>
              </a:ln>
              <a:solidFill>
                <a:srgbClr val="07164E"/>
              </a:solidFill>
              <a:effectLst/>
              <a:uLnTx/>
              <a:uFillTx/>
              <a:latin typeface="Lucida Sans" pitchFamily="34" charset="0"/>
              <a:ea typeface="굴림" pitchFamily="34" charset="-127"/>
              <a:cs typeface="Tahoma" pitchFamily="34" charset="0"/>
            </a:endParaRPr>
          </a:p>
        </p:txBody>
      </p:sp>
    </p:spTree>
    <p:extLst>
      <p:ext uri="{BB962C8B-B14F-4D97-AF65-F5344CB8AC3E}">
        <p14:creationId xmlns:p14="http://schemas.microsoft.com/office/powerpoint/2010/main" val="23179453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fade">
                                      <p:cBhvr>
                                        <p:cTn id="12" dur="500"/>
                                        <p:tgtEl>
                                          <p:spTgt spid="21"/>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fade">
                                      <p:cBhvr>
                                        <p:cTn id="17"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Lst>
  </p:timing>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76200"/>
            <a:ext cx="9144000" cy="914400"/>
          </a:xfrm>
        </p:spPr>
        <p:txBody>
          <a:bodyPr/>
          <a:lstStyle/>
          <a:p>
            <a:r>
              <a:rPr lang="en-US" dirty="0"/>
              <a:t>Conclusion</a:t>
            </a:r>
          </a:p>
        </p:txBody>
      </p:sp>
      <p:sp>
        <p:nvSpPr>
          <p:cNvPr id="3" name="Content Placeholder 2"/>
          <p:cNvSpPr>
            <a:spLocks noGrp="1"/>
          </p:cNvSpPr>
          <p:nvPr>
            <p:ph idx="1"/>
          </p:nvPr>
        </p:nvSpPr>
        <p:spPr>
          <a:xfrm>
            <a:off x="76200" y="685800"/>
            <a:ext cx="9144000" cy="6324600"/>
          </a:xfrm>
        </p:spPr>
        <p:txBody>
          <a:bodyPr>
            <a:normAutofit/>
          </a:bodyPr>
          <a:lstStyle/>
          <a:p>
            <a:pPr lvl="0"/>
            <a:r>
              <a:rPr lang="en-US" sz="2500" spc="-80" dirty="0">
                <a:solidFill>
                  <a:schemeClr val="tx2"/>
                </a:solidFill>
              </a:rPr>
              <a:t>Energy consumption is a </a:t>
            </a:r>
            <a:r>
              <a:rPr lang="en-US" sz="2500" spc="-80" dirty="0">
                <a:solidFill>
                  <a:srgbClr val="C00000"/>
                </a:solidFill>
              </a:rPr>
              <a:t>major challenge </a:t>
            </a:r>
            <a:r>
              <a:rPr lang="en-US" sz="2500" spc="-80" dirty="0">
                <a:solidFill>
                  <a:schemeClr val="tx2"/>
                </a:solidFill>
              </a:rPr>
              <a:t>in consumer devices</a:t>
            </a:r>
          </a:p>
          <a:p>
            <a:r>
              <a:rPr lang="en-US" sz="2500" dirty="0">
                <a:solidFill>
                  <a:schemeClr val="tx2"/>
                </a:solidFill>
              </a:rPr>
              <a:t>We conduct an in-depth analysis of popular </a:t>
            </a:r>
            <a:r>
              <a:rPr lang="en-US" sz="2500" dirty="0">
                <a:solidFill>
                  <a:srgbClr val="0000FF"/>
                </a:solidFill>
              </a:rPr>
              <a:t>Google consumer workloads</a:t>
            </a:r>
          </a:p>
          <a:p>
            <a:pPr lvl="1"/>
            <a:r>
              <a:rPr lang="en-US" sz="2200" dirty="0">
                <a:solidFill>
                  <a:schemeClr val="accent2"/>
                </a:solidFill>
              </a:rPr>
              <a:t>62.7%</a:t>
            </a:r>
            <a:r>
              <a:rPr lang="en-US" sz="2200" dirty="0"/>
              <a:t> of the total system energy is spent on </a:t>
            </a:r>
            <a:r>
              <a:rPr lang="en-US" sz="2200" dirty="0">
                <a:solidFill>
                  <a:srgbClr val="C00000"/>
                </a:solidFill>
              </a:rPr>
              <a:t>data movement</a:t>
            </a:r>
          </a:p>
          <a:p>
            <a:pPr lvl="1"/>
            <a:r>
              <a:rPr lang="en-US" sz="2200" dirty="0"/>
              <a:t>Most of the </a:t>
            </a:r>
            <a:r>
              <a:rPr lang="en-US" sz="2200" dirty="0">
                <a:solidFill>
                  <a:srgbClr val="FF0000"/>
                </a:solidFill>
              </a:rPr>
              <a:t>data movement </a:t>
            </a:r>
            <a:r>
              <a:rPr lang="en-US" sz="2200" dirty="0"/>
              <a:t>comes from </a:t>
            </a:r>
            <a:r>
              <a:rPr lang="en-US" sz="2200" u="sng" dirty="0">
                <a:solidFill>
                  <a:srgbClr val="0000FF"/>
                </a:solidFill>
              </a:rPr>
              <a:t>simple functions </a:t>
            </a:r>
            <a:r>
              <a:rPr lang="en-US" sz="2200" dirty="0"/>
              <a:t>that consist of </a:t>
            </a:r>
            <a:r>
              <a:rPr lang="en-US" sz="2200" u="sng" dirty="0">
                <a:solidFill>
                  <a:srgbClr val="0000FF"/>
                </a:solidFill>
              </a:rPr>
              <a:t>simple operations</a:t>
            </a:r>
            <a:r>
              <a:rPr lang="en-US" sz="2200" dirty="0">
                <a:solidFill>
                  <a:srgbClr val="0000FF"/>
                </a:solidFill>
              </a:rPr>
              <a:t> </a:t>
            </a:r>
          </a:p>
          <a:p>
            <a:r>
              <a:rPr lang="en-US" sz="2500" dirty="0">
                <a:solidFill>
                  <a:schemeClr val="tx2"/>
                </a:solidFill>
              </a:rPr>
              <a:t>We use </a:t>
            </a:r>
            <a:r>
              <a:rPr lang="en-US" sz="2500" dirty="0">
                <a:solidFill>
                  <a:srgbClr val="0000FF"/>
                </a:solidFill>
              </a:rPr>
              <a:t>PIM</a:t>
            </a:r>
            <a:r>
              <a:rPr lang="en-US" sz="2500" dirty="0">
                <a:solidFill>
                  <a:schemeClr val="tx2"/>
                </a:solidFill>
              </a:rPr>
              <a:t> to reduce </a:t>
            </a:r>
            <a:r>
              <a:rPr lang="en-US" sz="2500" dirty="0">
                <a:solidFill>
                  <a:schemeClr val="accent2"/>
                </a:solidFill>
              </a:rPr>
              <a:t>data movement cost </a:t>
            </a:r>
          </a:p>
          <a:p>
            <a:pPr lvl="1"/>
            <a:r>
              <a:rPr lang="en-US" sz="2200" dirty="0">
                <a:solidFill>
                  <a:srgbClr val="595959"/>
                </a:solidFill>
              </a:rPr>
              <a:t>We design </a:t>
            </a:r>
            <a:r>
              <a:rPr lang="en-US" sz="2200" dirty="0">
                <a:solidFill>
                  <a:srgbClr val="0000FF"/>
                </a:solidFill>
              </a:rPr>
              <a:t>lightweight logic </a:t>
            </a:r>
            <a:r>
              <a:rPr lang="en-US" sz="2200" dirty="0">
                <a:solidFill>
                  <a:srgbClr val="595959"/>
                </a:solidFill>
              </a:rPr>
              <a:t>to implement</a:t>
            </a:r>
            <a:br>
              <a:rPr lang="en-US" sz="2200" dirty="0">
                <a:solidFill>
                  <a:srgbClr val="595959"/>
                </a:solidFill>
              </a:rPr>
            </a:br>
            <a:r>
              <a:rPr lang="en-US" sz="2200" dirty="0">
                <a:solidFill>
                  <a:srgbClr val="0000FF"/>
                </a:solidFill>
              </a:rPr>
              <a:t>simple operations </a:t>
            </a:r>
            <a:r>
              <a:rPr lang="en-US" sz="2200" dirty="0">
                <a:solidFill>
                  <a:srgbClr val="595959"/>
                </a:solidFill>
              </a:rPr>
              <a:t>in DRAM</a:t>
            </a:r>
          </a:p>
          <a:p>
            <a:pPr lvl="1"/>
            <a:endParaRPr lang="en-US" sz="2200" dirty="0">
              <a:solidFill>
                <a:srgbClr val="595959"/>
              </a:solidFill>
            </a:endParaRPr>
          </a:p>
          <a:p>
            <a:pPr marL="457200" lvl="1" indent="0">
              <a:buNone/>
            </a:pPr>
            <a:br>
              <a:rPr lang="en-US" sz="2200" dirty="0">
                <a:solidFill>
                  <a:srgbClr val="595959"/>
                </a:solidFill>
              </a:rPr>
            </a:br>
            <a:endParaRPr lang="en-US" sz="2200" dirty="0">
              <a:solidFill>
                <a:srgbClr val="595959"/>
              </a:solidFill>
            </a:endParaRPr>
          </a:p>
          <a:p>
            <a:pPr lvl="1"/>
            <a:r>
              <a:rPr lang="en-US" sz="2200" dirty="0">
                <a:solidFill>
                  <a:srgbClr val="595959"/>
                </a:solidFill>
              </a:rPr>
              <a:t>Reduces </a:t>
            </a:r>
            <a:r>
              <a:rPr lang="en-US" sz="2200" dirty="0">
                <a:solidFill>
                  <a:schemeClr val="accent2"/>
                </a:solidFill>
              </a:rPr>
              <a:t>total energy </a:t>
            </a:r>
            <a:r>
              <a:rPr lang="en-US" sz="2200" dirty="0">
                <a:solidFill>
                  <a:srgbClr val="595959"/>
                </a:solidFill>
              </a:rPr>
              <a:t>by </a:t>
            </a:r>
            <a:r>
              <a:rPr lang="en-US" sz="2200" dirty="0">
                <a:solidFill>
                  <a:srgbClr val="0000FF"/>
                </a:solidFill>
              </a:rPr>
              <a:t>55.4%</a:t>
            </a:r>
            <a:r>
              <a:rPr lang="en-US" sz="2200" dirty="0">
                <a:solidFill>
                  <a:srgbClr val="595959"/>
                </a:solidFill>
              </a:rPr>
              <a:t> on average </a:t>
            </a:r>
          </a:p>
          <a:p>
            <a:pPr lvl="1"/>
            <a:r>
              <a:rPr lang="en-US" sz="2200" dirty="0">
                <a:solidFill>
                  <a:srgbClr val="595959"/>
                </a:solidFill>
              </a:rPr>
              <a:t>Reduces </a:t>
            </a:r>
            <a:r>
              <a:rPr lang="en-US" sz="2200" dirty="0">
                <a:solidFill>
                  <a:srgbClr val="C00000"/>
                </a:solidFill>
              </a:rPr>
              <a:t>execution time </a:t>
            </a:r>
            <a:r>
              <a:rPr lang="en-US" sz="2200" dirty="0">
                <a:solidFill>
                  <a:srgbClr val="595959"/>
                </a:solidFill>
              </a:rPr>
              <a:t>by </a:t>
            </a:r>
            <a:r>
              <a:rPr lang="en-US" sz="2200" dirty="0">
                <a:solidFill>
                  <a:srgbClr val="0000FF"/>
                </a:solidFill>
              </a:rPr>
              <a:t>54.2</a:t>
            </a:r>
            <a:r>
              <a:rPr lang="en-US" sz="2200" dirty="0">
                <a:solidFill>
                  <a:srgbClr val="595959"/>
                </a:solidFill>
              </a:rPr>
              <a:t>% on average </a:t>
            </a:r>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marL="457200" lvl="1" indent="0">
              <a:buNone/>
            </a:pPr>
            <a:endParaRPr lang="en-US" sz="2400" dirty="0">
              <a:solidFill>
                <a:srgbClr val="595959"/>
              </a:solidFill>
            </a:endParaRPr>
          </a:p>
          <a:p>
            <a:pPr lvl="1"/>
            <a:endParaRPr lang="en" sz="2400" dirty="0">
              <a:solidFill>
                <a:srgbClr val="595959"/>
              </a:solidFill>
            </a:endParaRPr>
          </a:p>
          <a:p>
            <a:pPr marL="0" indent="0">
              <a:buNone/>
            </a:pPr>
            <a:endParaRPr lang="en-US" sz="2800" dirty="0">
              <a:solidFill>
                <a:schemeClr val="tx2"/>
              </a:solidFill>
            </a:endParaRPr>
          </a:p>
          <a:p>
            <a:pPr lvl="1"/>
            <a:endParaRPr lang="en-US" sz="2400" dirty="0"/>
          </a:p>
          <a:p>
            <a:pPr lvl="1"/>
            <a:endParaRPr lang="en-US" sz="2400" dirty="0"/>
          </a:p>
          <a:p>
            <a:pPr lvl="1"/>
            <a:endParaRPr lang="en-US" sz="2400" dirty="0"/>
          </a:p>
        </p:txBody>
      </p:sp>
      <p:sp>
        <p:nvSpPr>
          <p:cNvPr id="4" name="Slide Number Placeholder 3"/>
          <p:cNvSpPr>
            <a:spLocks noGrp="1"/>
          </p:cNvSpPr>
          <p:nvPr>
            <p:ph type="sldNum" sz="quarter" idx="12"/>
          </p:nvPr>
        </p:nvSpPr>
        <p:spPr>
          <a:xfrm>
            <a:off x="8534400" y="6477001"/>
            <a:ext cx="609600" cy="381008"/>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43</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7" name="Rounded Rectangle 6"/>
          <p:cNvSpPr/>
          <p:nvPr/>
        </p:nvSpPr>
        <p:spPr>
          <a:xfrm>
            <a:off x="2286000" y="4517648"/>
            <a:ext cx="1524000" cy="740152"/>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Gill Sans MT"/>
                <a:ea typeface="+mn-ea"/>
                <a:cs typeface="+mn-cs"/>
              </a:rPr>
              <a:t>PIM Core</a:t>
            </a:r>
          </a:p>
        </p:txBody>
      </p:sp>
      <p:grpSp>
        <p:nvGrpSpPr>
          <p:cNvPr id="8" name="Group 7"/>
          <p:cNvGrpSpPr/>
          <p:nvPr/>
        </p:nvGrpSpPr>
        <p:grpSpPr>
          <a:xfrm>
            <a:off x="5029200" y="4419600"/>
            <a:ext cx="2667000" cy="914400"/>
            <a:chOff x="5562600" y="3276600"/>
            <a:chExt cx="2438400" cy="990600"/>
          </a:xfrm>
        </p:grpSpPr>
        <p:sp>
          <p:nvSpPr>
            <p:cNvPr id="9" name="Rounded Rectangle 8"/>
            <p:cNvSpPr/>
            <p:nvPr/>
          </p:nvSpPr>
          <p:spPr>
            <a:xfrm>
              <a:off x="5562600" y="3276600"/>
              <a:ext cx="2133600" cy="685800"/>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MT"/>
                  <a:ea typeface="+mn-ea"/>
                  <a:cs typeface="+mn-cs"/>
                </a:rPr>
                <a:t>PIM Accelerator</a:t>
              </a:r>
            </a:p>
          </p:txBody>
        </p:sp>
        <p:sp>
          <p:nvSpPr>
            <p:cNvPr id="10" name="Rounded Rectangle 9"/>
            <p:cNvSpPr/>
            <p:nvPr/>
          </p:nvSpPr>
          <p:spPr>
            <a:xfrm>
              <a:off x="5715000" y="3429000"/>
              <a:ext cx="2133600" cy="685800"/>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MT"/>
                  <a:ea typeface="+mn-ea"/>
                  <a:cs typeface="+mn-cs"/>
                </a:rPr>
                <a:t>PIM Accelerator</a:t>
              </a:r>
            </a:p>
          </p:txBody>
        </p:sp>
        <p:sp>
          <p:nvSpPr>
            <p:cNvPr id="11" name="Rounded Rectangle 10"/>
            <p:cNvSpPr/>
            <p:nvPr/>
          </p:nvSpPr>
          <p:spPr>
            <a:xfrm>
              <a:off x="5867400" y="3581400"/>
              <a:ext cx="2133600" cy="685800"/>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MT"/>
                  <a:ea typeface="+mn-ea"/>
                  <a:cs typeface="+mn-cs"/>
                </a:rPr>
                <a:t>PIM Accelerator</a:t>
              </a:r>
            </a:p>
          </p:txBody>
        </p:sp>
      </p:grpSp>
    </p:spTree>
    <p:extLst>
      <p:ext uri="{BB962C8B-B14F-4D97-AF65-F5344CB8AC3E}">
        <p14:creationId xmlns:p14="http://schemas.microsoft.com/office/powerpoint/2010/main" val="973180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fade">
                                      <p:cBhvr>
                                        <p:cTn id="12" dur="500"/>
                                        <p:tgtEl>
                                          <p:spTgt spid="3">
                                            <p:txEl>
                                              <p:pRg st="1" end="1"/>
                                            </p:txEl>
                                          </p:spTgt>
                                        </p:tgtEl>
                                      </p:cBhvr>
                                    </p:animEffect>
                                  </p:childTnLst>
                                </p:cTn>
                              </p:par>
                              <p:par>
                                <p:cTn id="13" presetID="10" presetClass="entr" presetSubtype="0" fill="hold" nodeType="with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animEffect transition="in" filter="fade">
                                      <p:cBhvr>
                                        <p:cTn id="15" dur="500"/>
                                        <p:tgtEl>
                                          <p:spTgt spid="3">
                                            <p:txEl>
                                              <p:pRg st="2" end="2"/>
                                            </p:txEl>
                                          </p:spTgt>
                                        </p:tgtEl>
                                      </p:cBhvr>
                                    </p:animEffect>
                                  </p:childTnLst>
                                </p:cTn>
                              </p:par>
                              <p:par>
                                <p:cTn id="16" presetID="10" presetClass="entr" presetSubtype="0" fill="hold" nodeType="withEffect">
                                  <p:stCondLst>
                                    <p:cond delay="0"/>
                                  </p:stCondLst>
                                  <p:childTnLst>
                                    <p:set>
                                      <p:cBhvr>
                                        <p:cTn id="17" dur="1" fill="hold">
                                          <p:stCondLst>
                                            <p:cond delay="0"/>
                                          </p:stCondLst>
                                        </p:cTn>
                                        <p:tgtEl>
                                          <p:spTgt spid="3">
                                            <p:txEl>
                                              <p:pRg st="3" end="3"/>
                                            </p:txEl>
                                          </p:spTgt>
                                        </p:tgtEl>
                                        <p:attrNameLst>
                                          <p:attrName>style.visibility</p:attrName>
                                        </p:attrNameLst>
                                      </p:cBhvr>
                                      <p:to>
                                        <p:strVal val="visible"/>
                                      </p:to>
                                    </p:set>
                                    <p:animEffect transition="in" filter="fade">
                                      <p:cBhvr>
                                        <p:cTn id="18" dur="500"/>
                                        <p:tgtEl>
                                          <p:spTgt spid="3">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animEffect transition="in" filter="fade">
                                      <p:cBhvr>
                                        <p:cTn id="23" dur="500"/>
                                        <p:tgtEl>
                                          <p:spTgt spid="3">
                                            <p:txEl>
                                              <p:pRg st="4" end="4"/>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3">
                                            <p:txEl>
                                              <p:pRg st="5" end="5"/>
                                            </p:txEl>
                                          </p:spTgt>
                                        </p:tgtEl>
                                        <p:attrNameLst>
                                          <p:attrName>style.visibility</p:attrName>
                                        </p:attrNameLst>
                                      </p:cBhvr>
                                      <p:to>
                                        <p:strVal val="visible"/>
                                      </p:to>
                                    </p:set>
                                    <p:animEffect transition="in" filter="fade">
                                      <p:cBhvr>
                                        <p:cTn id="26" dur="500"/>
                                        <p:tgtEl>
                                          <p:spTgt spid="3">
                                            <p:txEl>
                                              <p:pRg st="5" end="5"/>
                                            </p:txEl>
                                          </p:spTgt>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Effect transition="in" filter="fade">
                                      <p:cBhvr>
                                        <p:cTn id="29" dur="500"/>
                                        <p:tgtEl>
                                          <p:spTgt spid="7"/>
                                        </p:tgtEl>
                                      </p:cBhvr>
                                    </p:animEffect>
                                  </p:childTnLst>
                                </p:cTn>
                              </p:par>
                              <p:par>
                                <p:cTn id="30" presetID="10" presetClass="entr" presetSubtype="0" fill="hold" nodeType="with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500"/>
                                        <p:tgtEl>
                                          <p:spTgt spid="8"/>
                                        </p:tgtEl>
                                      </p:cBhvr>
                                    </p:animEffect>
                                  </p:childTnLst>
                                </p:cTn>
                              </p:par>
                            </p:childTnLst>
                          </p:cTn>
                        </p:par>
                        <p:par>
                          <p:cTn id="33" fill="hold">
                            <p:stCondLst>
                              <p:cond delay="500"/>
                            </p:stCondLst>
                            <p:childTnLst>
                              <p:par>
                                <p:cTn id="34" presetID="10" presetClass="entr" presetSubtype="0" fill="hold" nodeType="afterEffect">
                                  <p:stCondLst>
                                    <p:cond delay="0"/>
                                  </p:stCondLst>
                                  <p:childTnLst>
                                    <p:set>
                                      <p:cBhvr>
                                        <p:cTn id="35" dur="1" fill="hold">
                                          <p:stCondLst>
                                            <p:cond delay="0"/>
                                          </p:stCondLst>
                                        </p:cTn>
                                        <p:tgtEl>
                                          <p:spTgt spid="3">
                                            <p:txEl>
                                              <p:pRg st="8" end="8"/>
                                            </p:txEl>
                                          </p:spTgt>
                                        </p:tgtEl>
                                        <p:attrNameLst>
                                          <p:attrName>style.visibility</p:attrName>
                                        </p:attrNameLst>
                                      </p:cBhvr>
                                      <p:to>
                                        <p:strVal val="visible"/>
                                      </p:to>
                                    </p:set>
                                    <p:animEffect transition="in" filter="fade">
                                      <p:cBhvr>
                                        <p:cTn id="36" dur="500"/>
                                        <p:tgtEl>
                                          <p:spTgt spid="3">
                                            <p:txEl>
                                              <p:pRg st="8" end="8"/>
                                            </p:txEl>
                                          </p:spTgt>
                                        </p:tgtEl>
                                      </p:cBhvr>
                                    </p:animEffect>
                                  </p:childTnLst>
                                </p:cTn>
                              </p:par>
                            </p:childTnLst>
                          </p:cTn>
                        </p:par>
                        <p:par>
                          <p:cTn id="37" fill="hold">
                            <p:stCondLst>
                              <p:cond delay="1000"/>
                            </p:stCondLst>
                            <p:childTnLst>
                              <p:par>
                                <p:cTn id="38" presetID="10" presetClass="entr" presetSubtype="0" fill="hold" nodeType="afterEffect">
                                  <p:stCondLst>
                                    <p:cond delay="0"/>
                                  </p:stCondLst>
                                  <p:childTnLst>
                                    <p:set>
                                      <p:cBhvr>
                                        <p:cTn id="39" dur="1" fill="hold">
                                          <p:stCondLst>
                                            <p:cond delay="0"/>
                                          </p:stCondLst>
                                        </p:cTn>
                                        <p:tgtEl>
                                          <p:spTgt spid="3">
                                            <p:txEl>
                                              <p:pRg st="9" end="9"/>
                                            </p:txEl>
                                          </p:spTgt>
                                        </p:tgtEl>
                                        <p:attrNameLst>
                                          <p:attrName>style.visibility</p:attrName>
                                        </p:attrNameLst>
                                      </p:cBhvr>
                                      <p:to>
                                        <p:strVal val="visible"/>
                                      </p:to>
                                    </p:set>
                                    <p:animEffect transition="in" filter="fade">
                                      <p:cBhvr>
                                        <p:cTn id="40" dur="500"/>
                                        <p:tgtEl>
                                          <p:spTgt spid="3">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a:xfrm>
            <a:off x="0" y="228600"/>
            <a:ext cx="9144000" cy="2076450"/>
          </a:xfrm>
          <a:solidFill>
            <a:schemeClr val="tx2">
              <a:lumMod val="75000"/>
            </a:schemeClr>
          </a:solidFill>
        </p:spPr>
        <p:txBody>
          <a:bodyPr/>
          <a:lstStyle/>
          <a:p>
            <a:r>
              <a:rPr lang="en-US" sz="3800" dirty="0">
                <a:solidFill>
                  <a:srgbClr val="FFFFFF"/>
                </a:solidFill>
                <a:latin typeface=""/>
              </a:rPr>
              <a:t>Google Workloads</a:t>
            </a:r>
            <a:br>
              <a:rPr lang="en-US" sz="3800" dirty="0">
                <a:solidFill>
                  <a:srgbClr val="FFFFFF"/>
                </a:solidFill>
                <a:latin typeface=""/>
              </a:rPr>
            </a:br>
            <a:r>
              <a:rPr lang="en-US" sz="3800" dirty="0">
                <a:solidFill>
                  <a:srgbClr val="FFFFFF"/>
                </a:solidFill>
                <a:latin typeface=""/>
              </a:rPr>
              <a:t> for Consumer Devices:</a:t>
            </a:r>
            <a:br>
              <a:rPr lang="en-US" sz="3800" dirty="0">
                <a:solidFill>
                  <a:srgbClr val="FFFFFF"/>
                </a:solidFill>
                <a:latin typeface=""/>
              </a:rPr>
            </a:br>
            <a:r>
              <a:rPr lang="en-US" sz="3800" dirty="0">
                <a:solidFill>
                  <a:srgbClr val="FFFFFF"/>
                </a:solidFill>
                <a:latin typeface=""/>
              </a:rPr>
              <a:t>Mitigating Data Movement Bottlenecks</a:t>
            </a:r>
            <a:endParaRPr lang="en-US" sz="3800" dirty="0">
              <a:solidFill>
                <a:srgbClr val="FFFFFF"/>
              </a:solidFill>
            </a:endParaRPr>
          </a:p>
        </p:txBody>
      </p:sp>
      <p:sp>
        <p:nvSpPr>
          <p:cNvPr id="6" name="Subtitle 5"/>
          <p:cNvSpPr>
            <a:spLocks noGrp="1"/>
          </p:cNvSpPr>
          <p:nvPr>
            <p:ph type="subTitle" idx="1"/>
          </p:nvPr>
        </p:nvSpPr>
        <p:spPr>
          <a:xfrm>
            <a:off x="1371600" y="3156704"/>
            <a:ext cx="6400800" cy="685800"/>
          </a:xfrm>
        </p:spPr>
        <p:txBody>
          <a:bodyPr>
            <a:noAutofit/>
          </a:bodyPr>
          <a:lstStyle/>
          <a:p>
            <a:br>
              <a:rPr lang="en-US" sz="3600" dirty="0">
                <a:solidFill>
                  <a:schemeClr val="tx1">
                    <a:lumMod val="75000"/>
                    <a:lumOff val="25000"/>
                  </a:schemeClr>
                </a:solidFill>
              </a:rPr>
            </a:br>
            <a:br>
              <a:rPr lang="en-US" sz="3600" dirty="0">
                <a:solidFill>
                  <a:schemeClr val="tx1">
                    <a:lumMod val="75000"/>
                    <a:lumOff val="25000"/>
                  </a:schemeClr>
                </a:solidFill>
              </a:rPr>
            </a:br>
            <a:endParaRPr lang="en-US" sz="3600" dirty="0">
              <a:solidFill>
                <a:schemeClr val="tx1">
                  <a:lumMod val="75000"/>
                  <a:lumOff val="25000"/>
                </a:schemeClr>
              </a:solidFill>
            </a:endParaRPr>
          </a:p>
        </p:txBody>
      </p:sp>
      <p:sp>
        <p:nvSpPr>
          <p:cNvPr id="2" name="Rectangle 1"/>
          <p:cNvSpPr/>
          <p:nvPr/>
        </p:nvSpPr>
        <p:spPr>
          <a:xfrm>
            <a:off x="2605141" y="2819400"/>
            <a:ext cx="4024259" cy="584776"/>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800000"/>
                </a:solidFill>
                <a:effectLst/>
                <a:uLnTx/>
                <a:uFillTx/>
                <a:latin typeface="Gill Sans MT"/>
                <a:ea typeface="+mn-ea"/>
                <a:cs typeface="+mn-cs"/>
              </a:rPr>
              <a:t>Amirali Boroumand</a:t>
            </a:r>
          </a:p>
        </p:txBody>
      </p:sp>
      <p:sp>
        <p:nvSpPr>
          <p:cNvPr id="8" name="Rectangle 7"/>
          <p:cNvSpPr/>
          <p:nvPr/>
        </p:nvSpPr>
        <p:spPr>
          <a:xfrm>
            <a:off x="378337" y="3480376"/>
            <a:ext cx="8340745" cy="1200328"/>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Saugata</a:t>
            </a:r>
            <a:r>
              <a:rPr kumimoji="0" lang="en-US"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en-US"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Ghose</a:t>
            </a:r>
            <a:r>
              <a:rPr kumimoji="0" lang="en-US"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Youngsok</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Kim,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Rachata</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Ausavarungnirun</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Eric</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Shiu</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Rahul</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Thakur</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Daehyun</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Kim,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Aki</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Kuusela</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a:t>
            </a:r>
            <a:b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b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Allan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Knies</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Parthasarathy</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Ranganathan</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Onur Mutlu</a:t>
            </a:r>
            <a:endParaRPr kumimoji="0" lang="en-US"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endParaRPr>
          </a:p>
        </p:txBody>
      </p:sp>
      <p:sp>
        <p:nvSpPr>
          <p:cNvPr id="4" name="TextBox 3"/>
          <p:cNvSpPr txBox="1"/>
          <p:nvPr/>
        </p:nvSpPr>
        <p:spPr>
          <a:xfrm>
            <a:off x="-1882588" y="3316941"/>
            <a:ext cx="184666" cy="52322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dirty="0">
              <a:ln>
                <a:noFill/>
              </a:ln>
              <a:solidFill>
                <a:prstClr val="black">
                  <a:lumMod val="75000"/>
                  <a:lumOff val="25000"/>
                </a:prstClr>
              </a:solidFill>
              <a:effectLst/>
              <a:uLnTx/>
              <a:uFillTx/>
              <a:latin typeface="Gill Sans MT"/>
              <a:ea typeface="+mn-ea"/>
              <a:cs typeface="+mn-cs"/>
            </a:endParaRPr>
          </a:p>
        </p:txBody>
      </p:sp>
      <p:pic>
        <p:nvPicPr>
          <p:cNvPr id="13" name="Picture 12"/>
          <p:cNvPicPr>
            <a:picLocks noChangeAspect="1"/>
          </p:cNvPicPr>
          <p:nvPr/>
        </p:nvPicPr>
        <p:blipFill rotWithShape="1">
          <a:blip r:embed="rId2"/>
          <a:srcRect t="27272" b="29091"/>
          <a:stretch/>
        </p:blipFill>
        <p:spPr>
          <a:xfrm>
            <a:off x="506982" y="6050611"/>
            <a:ext cx="1828800" cy="798022"/>
          </a:xfrm>
          <a:prstGeom prst="rect">
            <a:avLst/>
          </a:prstGeom>
        </p:spPr>
      </p:pic>
      <p:pic>
        <p:nvPicPr>
          <p:cNvPr id="14" name="Picture 13"/>
          <p:cNvPicPr>
            <a:picLocks noChangeAspect="1"/>
          </p:cNvPicPr>
          <p:nvPr/>
        </p:nvPicPr>
        <p:blipFill>
          <a:blip r:embed="rId3"/>
          <a:stretch>
            <a:fillRect/>
          </a:stretch>
        </p:blipFill>
        <p:spPr>
          <a:xfrm>
            <a:off x="6981825" y="4724400"/>
            <a:ext cx="1682084" cy="1657706"/>
          </a:xfrm>
          <a:prstGeom prst="rect">
            <a:avLst/>
          </a:prstGeom>
        </p:spPr>
      </p:pic>
      <p:pic>
        <p:nvPicPr>
          <p:cNvPr id="15" name="Picture 14"/>
          <p:cNvPicPr>
            <a:picLocks noChangeAspect="1"/>
          </p:cNvPicPr>
          <p:nvPr/>
        </p:nvPicPr>
        <p:blipFill rotWithShape="1">
          <a:blip r:embed="rId4"/>
          <a:srcRect t="30096" b="30046"/>
          <a:stretch/>
        </p:blipFill>
        <p:spPr>
          <a:xfrm>
            <a:off x="6632242" y="6179521"/>
            <a:ext cx="2381250" cy="533400"/>
          </a:xfrm>
          <a:prstGeom prst="rect">
            <a:avLst/>
          </a:prstGeom>
        </p:spPr>
      </p:pic>
      <p:pic>
        <p:nvPicPr>
          <p:cNvPr id="16" name="Picture 15" descr="safari.png"/>
          <p:cNvPicPr>
            <a:picLocks noChangeAspect="1"/>
          </p:cNvPicPr>
          <p:nvPr/>
        </p:nvPicPr>
        <p:blipFill rotWithShape="1">
          <a:blip r:embed="rId5" cstate="print"/>
          <a:srcRect r="1519"/>
          <a:stretch/>
        </p:blipFill>
        <p:spPr>
          <a:xfrm>
            <a:off x="476188" y="5294713"/>
            <a:ext cx="1890388" cy="555400"/>
          </a:xfrm>
          <a:prstGeom prst="rect">
            <a:avLst/>
          </a:prstGeom>
        </p:spPr>
      </p:pic>
      <p:pic>
        <p:nvPicPr>
          <p:cNvPr id="17" name="Picture 16"/>
          <p:cNvPicPr>
            <a:picLocks noChangeAspect="1"/>
          </p:cNvPicPr>
          <p:nvPr/>
        </p:nvPicPr>
        <p:blipFill>
          <a:blip r:embed="rId6"/>
          <a:stretch>
            <a:fillRect/>
          </a:stretch>
        </p:blipFill>
        <p:spPr>
          <a:xfrm>
            <a:off x="3015517" y="5030786"/>
            <a:ext cx="3112967" cy="1124128"/>
          </a:xfrm>
          <a:prstGeom prst="rect">
            <a:avLst/>
          </a:prstGeom>
        </p:spPr>
      </p:pic>
      <p:pic>
        <p:nvPicPr>
          <p:cNvPr id="18" name="Picture 17"/>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697887" y="6045295"/>
            <a:ext cx="1748226" cy="801853"/>
          </a:xfrm>
          <a:prstGeom prst="rect">
            <a:avLst/>
          </a:prstGeom>
        </p:spPr>
      </p:pic>
    </p:spTree>
    <p:extLst>
      <p:ext uri="{BB962C8B-B14F-4D97-AF65-F5344CB8AC3E}">
        <p14:creationId xmlns:p14="http://schemas.microsoft.com/office/powerpoint/2010/main" val="439572089"/>
      </p:ext>
    </p:extLst>
  </p:cSld>
  <p:clrMapOvr>
    <a:masterClrMapping/>
  </p:clrMapOvr>
</p:sld>
</file>

<file path=ppt/slides/slide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t>End of Backup Slides</a:t>
            </a:r>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0CAD05-5F98-C240-A41D-E171A6304933}" type="slidenum">
              <a:rPr kumimoji="0" lang="en-US" sz="12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465</a:t>
            </a:fld>
            <a:endParaRPr kumimoji="0" lang="en-US" sz="1200" b="0" i="0" u="none" strike="noStrike" kern="1200" cap="none" spc="0" normalizeH="0" baseline="0" noProof="0">
              <a:ln>
                <a:noFill/>
              </a:ln>
              <a:solidFill>
                <a:srgbClr val="000000"/>
              </a:solidFill>
              <a:effectLst/>
              <a:uLnTx/>
              <a:uFillTx/>
              <a:latin typeface="Garamond" pitchFamily="18" charset="0"/>
              <a:ea typeface="+mn-ea"/>
              <a:cs typeface="+mn-cs"/>
            </a:endParaRPr>
          </a:p>
        </p:txBody>
      </p:sp>
    </p:spTree>
    <p:extLst>
      <p:ext uri="{BB962C8B-B14F-4D97-AF65-F5344CB8AC3E}">
        <p14:creationId xmlns:p14="http://schemas.microsoft.com/office/powerpoint/2010/main" val="3405868872"/>
      </p:ext>
    </p:extLst>
  </p:cSld>
  <p:clrMapOvr>
    <a:masterClrMapping/>
  </p:clrMapOvr>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How Reliable/Secure/Safe is This Bridge?</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descr="tacom1.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97680" y="1484785"/>
            <a:ext cx="7884320" cy="4464496"/>
          </a:xfrm>
          <a:prstGeom prst="rect">
            <a:avLst/>
          </a:prstGeom>
        </p:spPr>
      </p:pic>
      <p:sp>
        <p:nvSpPr>
          <p:cNvPr id="6" name="Rectangle 5"/>
          <p:cNvSpPr/>
          <p:nvPr/>
        </p:nvSpPr>
        <p:spPr>
          <a:xfrm>
            <a:off x="2304256" y="6495147"/>
            <a:ext cx="4572000" cy="246221"/>
          </a:xfrm>
          <a:prstGeom prst="rect">
            <a:avLst/>
          </a:prstGeom>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a:ea typeface="+mn-ea"/>
                <a:cs typeface="Calibri"/>
              </a:rPr>
              <a:t>Source: http://</a:t>
            </a:r>
            <a:r>
              <a:rPr kumimoji="0" lang="en-US" sz="1000" b="0" i="0" u="none" strike="noStrike" kern="1200" cap="none" spc="0" normalizeH="0" baseline="0" noProof="0" dirty="0" err="1">
                <a:ln>
                  <a:noFill/>
                </a:ln>
                <a:solidFill>
                  <a:srgbClr val="000000"/>
                </a:solidFill>
                <a:effectLst/>
                <a:uLnTx/>
                <a:uFillTx/>
                <a:latin typeface="Calibri"/>
                <a:ea typeface="+mn-ea"/>
                <a:cs typeface="Calibri"/>
              </a:rPr>
              <a:t>www.technologystudent.com</a:t>
            </a:r>
            <a:r>
              <a:rPr kumimoji="0" lang="en-US" sz="1000" b="0" i="0" u="none" strike="noStrike" kern="1200" cap="none" spc="0" normalizeH="0" baseline="0" noProof="0" dirty="0">
                <a:ln>
                  <a:noFill/>
                </a:ln>
                <a:solidFill>
                  <a:srgbClr val="000000"/>
                </a:solidFill>
                <a:effectLst/>
                <a:uLnTx/>
                <a:uFillTx/>
                <a:latin typeface="Calibri"/>
                <a:ea typeface="+mn-ea"/>
                <a:cs typeface="Calibri"/>
              </a:rPr>
              <a:t>/struct1/tacom1.png</a:t>
            </a:r>
          </a:p>
        </p:txBody>
      </p:sp>
    </p:spTree>
    <p:extLst>
      <p:ext uri="{BB962C8B-B14F-4D97-AF65-F5344CB8AC3E}">
        <p14:creationId xmlns:p14="http://schemas.microsoft.com/office/powerpoint/2010/main" val="420350836"/>
      </p:ext>
    </p:extLst>
  </p:cSld>
  <p:clrMapOvr>
    <a:masterClrMapping/>
  </p:clrMapOvr>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Collapse of the “Galloping Gertie”</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3" name="Picture 2" descr="tacoma-narrows-good-pnmyvzwviiamiq5ash0d.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35000" y="1124744"/>
            <a:ext cx="7874000" cy="5080000"/>
          </a:xfrm>
          <a:prstGeom prst="rect">
            <a:avLst/>
          </a:prstGeom>
        </p:spPr>
      </p:pic>
      <p:sp>
        <p:nvSpPr>
          <p:cNvPr id="5" name="TextBox 4"/>
          <p:cNvSpPr txBox="1"/>
          <p:nvPr/>
        </p:nvSpPr>
        <p:spPr>
          <a:xfrm>
            <a:off x="1590829" y="6495147"/>
            <a:ext cx="748923"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a:ea typeface="+mn-ea"/>
                <a:cs typeface="Calibri"/>
              </a:rPr>
              <a:t>Source: AP</a:t>
            </a:r>
          </a:p>
        </p:txBody>
      </p:sp>
    </p:spTree>
    <p:extLst>
      <p:ext uri="{BB962C8B-B14F-4D97-AF65-F5344CB8AC3E}">
        <p14:creationId xmlns:p14="http://schemas.microsoft.com/office/powerpoint/2010/main" val="122927463"/>
      </p:ext>
    </p:extLst>
  </p:cSld>
  <p:clrMapOvr>
    <a:masterClrMapping/>
  </p:clrMapOvr>
  <p:transition/>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How Secure Are These People?</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
        <p:nvSpPr>
          <p:cNvPr id="5" name="Rectangle 4"/>
          <p:cNvSpPr/>
          <p:nvPr/>
        </p:nvSpPr>
        <p:spPr>
          <a:xfrm>
            <a:off x="1547664" y="6525344"/>
            <a:ext cx="6534472" cy="2462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a:ea typeface="+mn-ea"/>
                <a:cs typeface="Calibri"/>
              </a:rPr>
              <a:t>Source: https://s-media-cache-ak0.pinimg.com/originals/48/09/54/4809543a9c7700246a0cf8acdae27abf.jpg</a:t>
            </a:r>
          </a:p>
        </p:txBody>
      </p:sp>
      <p:pic>
        <p:nvPicPr>
          <p:cNvPr id="6" name="Picture 5" descr="ny-workers-security.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295400"/>
            <a:ext cx="9144000" cy="4247097"/>
          </a:xfrm>
          <a:prstGeom prst="rect">
            <a:avLst/>
          </a:prstGeom>
        </p:spPr>
      </p:pic>
      <p:sp>
        <p:nvSpPr>
          <p:cNvPr id="3" name="TextBox 2"/>
          <p:cNvSpPr txBox="1"/>
          <p:nvPr/>
        </p:nvSpPr>
        <p:spPr>
          <a:xfrm>
            <a:off x="251520" y="5775647"/>
            <a:ext cx="863108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FF"/>
                </a:solidFill>
                <a:effectLst/>
                <a:uLnTx/>
                <a:uFillTx/>
                <a:latin typeface="Tahoma"/>
                <a:ea typeface="+mn-ea"/>
                <a:cs typeface="+mn-cs"/>
              </a:rPr>
              <a:t>Security is about preventing unforeseen consequences</a:t>
            </a:r>
          </a:p>
        </p:txBody>
      </p:sp>
    </p:spTree>
    <p:extLst>
      <p:ext uri="{BB962C8B-B14F-4D97-AF65-F5344CB8AC3E}">
        <p14:creationId xmlns:p14="http://schemas.microsoft.com/office/powerpoint/2010/main" val="309840490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1"/>
          <p:cNvSpPr>
            <a:spLocks noGrp="1"/>
          </p:cNvSpPr>
          <p:nvPr>
            <p:ph type="title"/>
          </p:nvPr>
        </p:nvSpPr>
        <p:spPr/>
        <p:txBody>
          <a:bodyPr/>
          <a:lstStyle/>
          <a:p>
            <a:r>
              <a:rPr lang="en-US" dirty="0"/>
              <a:t>What Is a Genome Made Of?</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6" name="Picture 2" descr="Picture"/>
          <p:cNvPicPr>
            <a:picLocks noChangeAspect="1" noChangeArrowheads="1"/>
          </p:cNvPicPr>
          <p:nvPr/>
        </p:nvPicPr>
        <p:blipFill rotWithShape="1">
          <a:blip r:embed="rId3">
            <a:extLst>
              <a:ext uri="{28A0092B-C50C-407E-A947-70E740481C1C}">
                <a14:useLocalDpi xmlns:a14="http://schemas.microsoft.com/office/drawing/2010/main" val="0"/>
              </a:ext>
            </a:extLst>
          </a:blip>
          <a:srcRect l="10713" t="16302" r="51507" b="48876"/>
          <a:stretch/>
        </p:blipFill>
        <p:spPr bwMode="auto">
          <a:xfrm>
            <a:off x="6930356" y="4772494"/>
            <a:ext cx="2160240" cy="1512168"/>
          </a:xfrm>
          <a:prstGeom prst="rect">
            <a:avLst/>
          </a:prstGeom>
          <a:noFill/>
          <a:extLst>
            <a:ext uri="{909E8E84-426E-40DD-AFC4-6F175D3DCCD1}">
              <a14:hiddenFill xmlns:a14="http://schemas.microsoft.com/office/drawing/2010/main">
                <a:solidFill>
                  <a:srgbClr val="FFFFFF"/>
                </a:solidFill>
              </a14:hiddenFill>
            </a:ext>
          </a:extLst>
        </p:spPr>
      </p:pic>
      <p:pic>
        <p:nvPicPr>
          <p:cNvPr id="3074" name="Picture 2" descr="Image result for dna book"/>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1176" y="920585"/>
            <a:ext cx="8291264" cy="5330100"/>
          </a:xfrm>
          <a:prstGeom prst="rect">
            <a:avLst/>
          </a:prstGeom>
          <a:noFill/>
          <a:extLst>
            <a:ext uri="{909E8E84-426E-40DD-AFC4-6F175D3DCCD1}">
              <a14:hiddenFill xmlns:a14="http://schemas.microsoft.com/office/drawing/2010/main">
                <a:solidFill>
                  <a:srgbClr val="FFFFFF"/>
                </a:solidFill>
              </a14:hiddenFill>
            </a:ext>
          </a:extLst>
        </p:spPr>
      </p:pic>
      <p:cxnSp>
        <p:nvCxnSpPr>
          <p:cNvPr id="5" name="Straight Arrow Connector 4"/>
          <p:cNvCxnSpPr/>
          <p:nvPr/>
        </p:nvCxnSpPr>
        <p:spPr>
          <a:xfrm flipH="1" flipV="1">
            <a:off x="2854944" y="5251077"/>
            <a:ext cx="926631" cy="532707"/>
          </a:xfrm>
          <a:prstGeom prst="straightConnector1">
            <a:avLst/>
          </a:prstGeom>
          <a:ln w="50800">
            <a:solidFill>
              <a:srgbClr val="FE0606"/>
            </a:solidFill>
            <a:headEnd type="none" w="med" len="med"/>
            <a:tailEnd type="stealth" w="lg" len="lg"/>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3794151" y="5692191"/>
            <a:ext cx="158417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eiryo" panose="020B0604030504040204" pitchFamily="34" charset="-128"/>
                <a:cs typeface="Aparajita" panose="020B0604020202020204" pitchFamily="34" charset="0"/>
              </a:rPr>
              <a:t>Cell</a:t>
            </a:r>
          </a:p>
        </p:txBody>
      </p:sp>
      <p:sp>
        <p:nvSpPr>
          <p:cNvPr id="9" name="Rectangle 8"/>
          <p:cNvSpPr/>
          <p:nvPr/>
        </p:nvSpPr>
        <p:spPr>
          <a:xfrm>
            <a:off x="722507" y="5899941"/>
            <a:ext cx="978153"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eiryo" panose="020B0604030504040204" pitchFamily="34" charset="-128"/>
                <a:cs typeface="Aparajita" panose="020B0604020202020204" pitchFamily="34" charset="0"/>
              </a:rPr>
              <a:t>Nucleus</a:t>
            </a:r>
          </a:p>
        </p:txBody>
      </p:sp>
      <p:cxnSp>
        <p:nvCxnSpPr>
          <p:cNvPr id="11" name="Straight Arrow Connector 10"/>
          <p:cNvCxnSpPr/>
          <p:nvPr/>
        </p:nvCxnSpPr>
        <p:spPr>
          <a:xfrm flipV="1">
            <a:off x="982736" y="3871940"/>
            <a:ext cx="764410" cy="2028001"/>
          </a:xfrm>
          <a:prstGeom prst="straightConnector1">
            <a:avLst/>
          </a:prstGeom>
          <a:ln w="50800">
            <a:solidFill>
              <a:srgbClr val="FE0606"/>
            </a:solidFill>
            <a:headEnd type="none" w="med" len="med"/>
            <a:tailEnd type="stealth" w="lg" len="lg"/>
          </a:ln>
        </p:spPr>
        <p:style>
          <a:lnRef idx="1">
            <a:schemeClr val="accent1"/>
          </a:lnRef>
          <a:fillRef idx="0">
            <a:schemeClr val="accent1"/>
          </a:fillRef>
          <a:effectRef idx="0">
            <a:schemeClr val="accent1"/>
          </a:effectRef>
          <a:fontRef idx="minor">
            <a:schemeClr val="tx1"/>
          </a:fontRef>
        </p:style>
      </p:cxnSp>
      <p:pic>
        <p:nvPicPr>
          <p:cNvPr id="15" name="Picture 2" descr="Picture"/>
          <p:cNvPicPr>
            <a:picLocks noChangeAspect="1" noChangeArrowheads="1"/>
          </p:cNvPicPr>
          <p:nvPr/>
        </p:nvPicPr>
        <p:blipFill rotWithShape="1">
          <a:blip r:embed="rId3">
            <a:extLst>
              <a:ext uri="{28A0092B-C50C-407E-A947-70E740481C1C}">
                <a14:useLocalDpi xmlns:a14="http://schemas.microsoft.com/office/drawing/2010/main" val="0"/>
              </a:ext>
            </a:extLst>
          </a:blip>
          <a:srcRect l="72999" t="17063" r="10630" b="48116"/>
          <a:stretch/>
        </p:blipFill>
        <p:spPr bwMode="auto">
          <a:xfrm>
            <a:off x="8132614" y="3292690"/>
            <a:ext cx="936104" cy="1512168"/>
          </a:xfrm>
          <a:prstGeom prst="rect">
            <a:avLst/>
          </a:prstGeom>
          <a:noFill/>
          <a:extLst>
            <a:ext uri="{909E8E84-426E-40DD-AFC4-6F175D3DCCD1}">
              <a14:hiddenFill xmlns:a14="http://schemas.microsoft.com/office/drawing/2010/main">
                <a:solidFill>
                  <a:srgbClr val="FFFFFF"/>
                </a:solidFill>
              </a14:hiddenFill>
            </a:ext>
          </a:extLst>
        </p:spPr>
      </p:pic>
      <p:sp>
        <p:nvSpPr>
          <p:cNvPr id="16" name="Rectangle 15"/>
          <p:cNvSpPr/>
          <p:nvPr/>
        </p:nvSpPr>
        <p:spPr>
          <a:xfrm>
            <a:off x="1385141" y="6416077"/>
            <a:ext cx="7297614"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The discovery of DNA’s double-helical structure (Watson+, 1953) </a:t>
            </a:r>
          </a:p>
        </p:txBody>
      </p:sp>
    </p:spTree>
    <p:extLst>
      <p:ext uri="{BB962C8B-B14F-4D97-AF65-F5344CB8AC3E}">
        <p14:creationId xmlns:p14="http://schemas.microsoft.com/office/powerpoint/2010/main" val="1963646436"/>
      </p:ext>
    </p:extLst>
  </p:cSld>
  <p:clrMapOvr>
    <a:masterClrMapping/>
  </p:clrMapOvr>
  <p:transition/>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Title 1"/>
          <p:cNvSpPr>
            <a:spLocks noGrp="1"/>
          </p:cNvSpPr>
          <p:nvPr>
            <p:ph type="title"/>
          </p:nvPr>
        </p:nvSpPr>
        <p:spPr/>
        <p:txBody>
          <a:bodyPr/>
          <a:lstStyle/>
          <a:p>
            <a:r>
              <a:rPr lang="en-US" dirty="0">
                <a:latin typeface="Garamond" charset="0"/>
                <a:ea typeface="ＭＳ Ｐゴシック" charset="0"/>
                <a:cs typeface="ＭＳ Ｐゴシック" charset="0"/>
              </a:rPr>
              <a:t>The DRAM Scaling Problem</a:t>
            </a:r>
          </a:p>
        </p:txBody>
      </p:sp>
      <p:sp>
        <p:nvSpPr>
          <p:cNvPr id="3" name="Content Placeholder 2"/>
          <p:cNvSpPr>
            <a:spLocks noGrp="1"/>
          </p:cNvSpPr>
          <p:nvPr>
            <p:ph idx="1"/>
          </p:nvPr>
        </p:nvSpPr>
        <p:spPr>
          <a:xfrm>
            <a:off x="228600" y="996950"/>
            <a:ext cx="8610600" cy="5194300"/>
          </a:xfrm>
        </p:spPr>
        <p:txBody>
          <a:bodyPr/>
          <a:lstStyle/>
          <a:p>
            <a:r>
              <a:rPr lang="en-US" sz="2200">
                <a:solidFill>
                  <a:srgbClr val="0000FF"/>
                </a:solidFill>
                <a:latin typeface="Tahoma" charset="0"/>
                <a:ea typeface="ＭＳ Ｐゴシック" charset="0"/>
                <a:cs typeface="ＭＳ Ｐゴシック" charset="0"/>
              </a:rPr>
              <a:t>DRAM stores charge in a capacitor (charge-based memory)</a:t>
            </a:r>
            <a:endParaRPr lang="en-US" sz="2000">
              <a:solidFill>
                <a:srgbClr val="0000FF"/>
              </a:solidFill>
              <a:latin typeface="Tahoma" charset="0"/>
              <a:ea typeface="ＭＳ Ｐゴシック" charset="0"/>
              <a:cs typeface="ＭＳ Ｐゴシック" charset="0"/>
            </a:endParaRPr>
          </a:p>
          <a:p>
            <a:pPr lvl="1"/>
            <a:r>
              <a:rPr lang="en-US" sz="2000">
                <a:latin typeface="Tahoma" charset="0"/>
                <a:ea typeface="ＭＳ Ｐゴシック" charset="0"/>
              </a:rPr>
              <a:t>Capacitor must be large enough for reliable sensing</a:t>
            </a:r>
          </a:p>
          <a:p>
            <a:pPr lvl="1"/>
            <a:r>
              <a:rPr lang="en-US" sz="2000">
                <a:latin typeface="Tahoma" charset="0"/>
                <a:ea typeface="ＭＳ Ｐゴシック" charset="0"/>
              </a:rPr>
              <a:t>Access transistor should be large enough for low leakage and high retention time</a:t>
            </a:r>
          </a:p>
          <a:p>
            <a:pPr lvl="1"/>
            <a:r>
              <a:rPr lang="en-US" sz="2000">
                <a:latin typeface="Tahoma" charset="0"/>
                <a:ea typeface="ＭＳ Ｐゴシック" charset="0"/>
              </a:rPr>
              <a:t>Scaling beyond 40-35nm (2013) is challenging [ITRS, 2009]</a:t>
            </a: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r>
              <a:rPr lang="en-US">
                <a:latin typeface="Tahoma" charset="0"/>
                <a:ea typeface="ＭＳ Ｐゴシック" charset="0"/>
                <a:cs typeface="ＭＳ Ｐゴシック" charset="0"/>
              </a:rPr>
              <a:t>DRAM </a:t>
            </a:r>
            <a:r>
              <a:rPr lang="en-US">
                <a:solidFill>
                  <a:srgbClr val="0000FF"/>
                </a:solidFill>
                <a:latin typeface="Tahoma" charset="0"/>
                <a:ea typeface="ＭＳ Ｐゴシック" charset="0"/>
                <a:cs typeface="ＭＳ Ｐゴシック" charset="0"/>
              </a:rPr>
              <a:t>capacity, cost, and energy/power hard to scale</a:t>
            </a:r>
          </a:p>
          <a:p>
            <a:pPr lvl="2">
              <a:buFont typeface="Wingdings" charset="0"/>
              <a:buNone/>
            </a:pPr>
            <a:endParaRPr lang="en-US" sz="1800">
              <a:latin typeface="Tahoma" charset="0"/>
              <a:ea typeface="ＭＳ Ｐゴシック" charset="0"/>
            </a:endParaRPr>
          </a:p>
          <a:p>
            <a:endParaRPr lang="en-US">
              <a:latin typeface="Tahoma" charset="0"/>
              <a:ea typeface="ＭＳ Ｐゴシック" charset="0"/>
              <a:cs typeface="ＭＳ Ｐゴシック" charset="0"/>
            </a:endParaRPr>
          </a:p>
        </p:txBody>
      </p:sp>
      <p:sp>
        <p:nvSpPr>
          <p:cNvPr id="29700"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5999534" indent="-35999534"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130" eaLnBrk="0" fontAlgn="base" hangingPunct="0">
              <a:spcBef>
                <a:spcPct val="0"/>
              </a:spcBef>
              <a:spcAft>
                <a:spcPct val="0"/>
              </a:spcAft>
              <a:defRPr sz="2400">
                <a:solidFill>
                  <a:schemeClr val="tx1"/>
                </a:solidFill>
                <a:latin typeface="Arial" charset="0"/>
                <a:ea typeface="Arial" charset="0"/>
                <a:cs typeface="Arial" charset="0"/>
              </a:defRPr>
            </a:lvl6pPr>
            <a:lvl7pPr marL="914259" eaLnBrk="0" fontAlgn="base" hangingPunct="0">
              <a:spcBef>
                <a:spcPct val="0"/>
              </a:spcBef>
              <a:spcAft>
                <a:spcPct val="0"/>
              </a:spcAft>
              <a:defRPr sz="2400">
                <a:solidFill>
                  <a:schemeClr val="tx1"/>
                </a:solidFill>
                <a:latin typeface="Arial" charset="0"/>
                <a:ea typeface="Arial" charset="0"/>
                <a:cs typeface="Arial" charset="0"/>
              </a:defRPr>
            </a:lvl7pPr>
            <a:lvl8pPr marL="1371390" eaLnBrk="0" fontAlgn="base" hangingPunct="0">
              <a:spcBef>
                <a:spcPct val="0"/>
              </a:spcBef>
              <a:spcAft>
                <a:spcPct val="0"/>
              </a:spcAft>
              <a:defRPr sz="2400">
                <a:solidFill>
                  <a:schemeClr val="tx1"/>
                </a:solidFill>
                <a:latin typeface="Arial" charset="0"/>
                <a:ea typeface="Arial" charset="0"/>
                <a:cs typeface="Arial" charset="0"/>
              </a:defRPr>
            </a:lvl8pPr>
            <a:lvl9pPr marL="1828519"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645EC618-0165-BC45-84E6-E864E9DC06EC}" type="slidenum">
              <a:rPr lang="en-US" sz="1600">
                <a:solidFill>
                  <a:srgbClr val="000000"/>
                </a:solidFill>
                <a:latin typeface="Garamond" charset="0"/>
              </a:rPr>
              <a:pPr eaLnBrk="1" hangingPunct="1"/>
              <a:t>50</a:t>
            </a:fld>
            <a:endParaRPr lang="en-US" sz="1600">
              <a:solidFill>
                <a:srgbClr val="000000"/>
              </a:solidFill>
              <a:latin typeface="Garamond" charset="0"/>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667001" y="2789238"/>
            <a:ext cx="3581400" cy="30781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6760910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As Memory Scales, It Becomes Unreliable</a:t>
            </a:r>
          </a:p>
        </p:txBody>
      </p:sp>
      <p:sp>
        <p:nvSpPr>
          <p:cNvPr id="3" name="Content Placeholder 2"/>
          <p:cNvSpPr>
            <a:spLocks noGrp="1"/>
          </p:cNvSpPr>
          <p:nvPr>
            <p:ph idx="1"/>
          </p:nvPr>
        </p:nvSpPr>
        <p:spPr>
          <a:xfrm>
            <a:off x="107504" y="908720"/>
            <a:ext cx="9036496" cy="5339680"/>
          </a:xfrm>
        </p:spPr>
        <p:txBody>
          <a:bodyPr/>
          <a:lstStyle/>
          <a:p>
            <a:r>
              <a:rPr lang="en-US" dirty="0">
                <a:solidFill>
                  <a:srgbClr val="FF0000"/>
                </a:solidFill>
              </a:rPr>
              <a:t>Data from all of Facebook’s servers worldwide</a:t>
            </a:r>
          </a:p>
          <a:p>
            <a:r>
              <a:rPr lang="en-US" sz="1800" dirty="0"/>
              <a:t>Meza+, “</a:t>
            </a:r>
            <a:r>
              <a:rPr lang="en-US" sz="1800" dirty="0">
                <a:solidFill>
                  <a:srgbClr val="0000FF"/>
                </a:solidFill>
              </a:rPr>
              <a:t>Revisiting Memory Errors in Large-Scale Production Data Centers</a:t>
            </a:r>
            <a:r>
              <a:rPr lang="en-US" sz="1800" dirty="0"/>
              <a:t>,” DSN’15.</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51</a:t>
            </a:fld>
            <a:endParaRPr lang="en-US" altLang="en-US">
              <a:solidFill>
                <a:srgbClr val="000000"/>
              </a:solidFill>
            </a:endParaRPr>
          </a:p>
        </p:txBody>
      </p:sp>
      <p:sp>
        <p:nvSpPr>
          <p:cNvPr id="5" name="Shape 402"/>
          <p:cNvSpPr/>
          <p:nvPr/>
        </p:nvSpPr>
        <p:spPr>
          <a:xfrm rot="548035">
            <a:off x="6981778" y="2908446"/>
            <a:ext cx="1526103" cy="2358594"/>
          </a:xfrm>
          <a:prstGeom prst="rect">
            <a:avLst/>
          </a:prstGeom>
          <a:solidFill>
            <a:srgbClr val="FFFFFF"/>
          </a:solidFill>
          <a:ln w="25400">
            <a:solidFill/>
            <a:miter lim="400000"/>
          </a:ln>
          <a:effectLst>
            <a:outerShdw blurRad="190500" dist="8455" dir="5400000" rotWithShape="0">
              <a:srgbClr val="000000"/>
            </a:outerShdw>
          </a:effectLst>
          <a:extLst>
            <a:ext uri="{C572A759-6A51-4108-AA02-DFA0A04FC94B}">
              <ma14:wrappingTextBoxFlag xmlns:ma14="http://schemas.microsoft.com/office/mac/drawingml/2011/main" xmlns="" val="1"/>
            </a:ext>
          </a:extLst>
        </p:spPr>
        <p:txBody>
          <a:bodyPr wrap="square" lIns="0" tIns="0" rIns="0" bIns="0" anchor="b">
            <a:spAutoFit/>
          </a:bodyPr>
          <a:lstStyle/>
          <a:p>
            <a:pPr algn="ctr">
              <a:lnSpc>
                <a:spcPct val="80000"/>
              </a:lnSpc>
              <a:defRPr spc="0">
                <a:solidFill>
                  <a:srgbClr val="000000"/>
                </a:solidFill>
              </a:defRPr>
            </a:pPr>
            <a:r>
              <a:rPr sz="3800" i="1" spc="-38" dirty="0">
                <a:solidFill>
                  <a:srgbClr val="405F82"/>
                </a:solidFill>
                <a:latin typeface="Garamond"/>
                <a:sym typeface="Vista Sans OT Medium"/>
              </a:rPr>
              <a:t>Intuition:</a:t>
            </a:r>
            <a:br>
              <a:rPr sz="3800" i="1" spc="-38" dirty="0">
                <a:solidFill>
                  <a:srgbClr val="405F82"/>
                </a:solidFill>
                <a:latin typeface="Garamond"/>
                <a:sym typeface="Vista Sans OT Medium"/>
              </a:rPr>
            </a:br>
            <a:r>
              <a:rPr sz="3800" i="1" spc="-38" dirty="0">
                <a:solidFill>
                  <a:srgbClr val="0000FF"/>
                </a:solidFill>
                <a:latin typeface="Garamond"/>
                <a:sym typeface="Vista Sans OT Medium"/>
              </a:rPr>
              <a:t>quadratic</a:t>
            </a:r>
            <a:br>
              <a:rPr sz="3800" i="1" spc="-38" dirty="0">
                <a:solidFill>
                  <a:srgbClr val="0000FF"/>
                </a:solidFill>
                <a:latin typeface="Garamond"/>
                <a:sym typeface="Vista Sans OT Medium"/>
              </a:rPr>
            </a:br>
            <a:r>
              <a:rPr sz="3800" i="1" spc="-38" dirty="0">
                <a:solidFill>
                  <a:srgbClr val="0000FF"/>
                </a:solidFill>
                <a:latin typeface="Garamond"/>
                <a:sym typeface="Vista Sans OT Medium"/>
              </a:rPr>
              <a:t>increase in</a:t>
            </a:r>
            <a:br>
              <a:rPr sz="3800" i="1" spc="-38" dirty="0">
                <a:solidFill>
                  <a:srgbClr val="0000FF"/>
                </a:solidFill>
                <a:latin typeface="Garamond"/>
                <a:sym typeface="Vista Sans OT Medium"/>
              </a:rPr>
            </a:br>
            <a:r>
              <a:rPr sz="3800" i="1" spc="-38" dirty="0">
                <a:solidFill>
                  <a:srgbClr val="0000FF"/>
                </a:solidFill>
                <a:latin typeface="Garamond"/>
                <a:sym typeface="Vista Sans OT Medium"/>
              </a:rPr>
              <a:t>capacity</a:t>
            </a:r>
          </a:p>
        </p:txBody>
      </p:sp>
      <p:pic>
        <p:nvPicPr>
          <p:cNvPr id="6" name="Picture 5"/>
          <p:cNvPicPr>
            <a:picLocks noChangeAspect="1"/>
          </p:cNvPicPr>
          <p:nvPr/>
        </p:nvPicPr>
        <p:blipFill>
          <a:blip r:embed="rId2"/>
          <a:stretch>
            <a:fillRect/>
          </a:stretch>
        </p:blipFill>
        <p:spPr>
          <a:xfrm>
            <a:off x="1634751" y="1844824"/>
            <a:ext cx="4953473" cy="4968552"/>
          </a:xfrm>
          <a:prstGeom prst="rect">
            <a:avLst/>
          </a:prstGeom>
        </p:spPr>
      </p:pic>
    </p:spTree>
    <p:extLst>
      <p:ext uri="{BB962C8B-B14F-4D97-AF65-F5344CB8AC3E}">
        <p14:creationId xmlns:p14="http://schemas.microsoft.com/office/powerpoint/2010/main" val="1091255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52400"/>
            <a:ext cx="9144000" cy="884238"/>
          </a:xfrm>
        </p:spPr>
        <p:txBody>
          <a:bodyPr/>
          <a:lstStyle/>
          <a:p>
            <a:r>
              <a:rPr lang="en-US" dirty="0"/>
              <a:t>Large-Scale Failure Analysis of DRAM Chips</a:t>
            </a:r>
          </a:p>
        </p:txBody>
      </p:sp>
      <p:sp>
        <p:nvSpPr>
          <p:cNvPr id="3" name="Content Placeholder 2"/>
          <p:cNvSpPr>
            <a:spLocks noGrp="1"/>
          </p:cNvSpPr>
          <p:nvPr>
            <p:ph idx="1"/>
          </p:nvPr>
        </p:nvSpPr>
        <p:spPr>
          <a:xfrm>
            <a:off x="228600" y="980728"/>
            <a:ext cx="8610600" cy="5153025"/>
          </a:xfrm>
        </p:spPr>
        <p:txBody>
          <a:bodyPr/>
          <a:lstStyle/>
          <a:p>
            <a:r>
              <a:rPr lang="en-US" dirty="0">
                <a:solidFill>
                  <a:srgbClr val="0000FF"/>
                </a:solidFill>
              </a:rPr>
              <a:t>Analysis and modeling of memory errors found in all of Facebook’s server fleet</a:t>
            </a:r>
          </a:p>
          <a:p>
            <a:endParaRPr lang="en-US" dirty="0"/>
          </a:p>
          <a:p>
            <a:r>
              <a:rPr lang="en-US" sz="2000" dirty="0"/>
              <a:t>Justin Meza, </a:t>
            </a:r>
            <a:r>
              <a:rPr lang="en-US" sz="2000" dirty="0" err="1"/>
              <a:t>Qiang</a:t>
            </a:r>
            <a:r>
              <a:rPr lang="en-US" sz="2000" dirty="0"/>
              <a:t> Wu, </a:t>
            </a:r>
            <a:r>
              <a:rPr lang="en-US" sz="2000" dirty="0" err="1"/>
              <a:t>Sanjeev</a:t>
            </a:r>
            <a:r>
              <a:rPr lang="en-US" sz="2000" dirty="0"/>
              <a:t> Kumar, and Onur Mutlu,</a:t>
            </a:r>
            <a:br>
              <a:rPr lang="en-US" sz="2000" dirty="0"/>
            </a:br>
            <a:r>
              <a:rPr lang="en-US" sz="2000" b="1" dirty="0">
                <a:hlinkClick r:id="rId2"/>
              </a:rPr>
              <a:t>"Revisiting Memory Errors in Large-Scale Production Data Centers: Analysis and Modeling of New Trends from the Field"</a:t>
            </a:r>
            <a:r>
              <a:rPr lang="en-US" sz="2000" dirty="0"/>
              <a:t> </a:t>
            </a:r>
            <a:br>
              <a:rPr lang="en-US" sz="2000" dirty="0"/>
            </a:br>
            <a:r>
              <a:rPr lang="en-US" sz="2000" i="1" dirty="0"/>
              <a:t>Proceedings of the </a:t>
            </a:r>
            <a:r>
              <a:rPr lang="en-US" sz="2000" i="1" dirty="0">
                <a:hlinkClick r:id="rId3"/>
              </a:rPr>
              <a:t>45th Annual IEEE/IFIP International Conference on Dependable Systems and Networks</a:t>
            </a:r>
            <a:r>
              <a:rPr lang="en-US" sz="2000" i="1" dirty="0"/>
              <a:t> (</a:t>
            </a:r>
            <a:r>
              <a:rPr lang="en-US" sz="2000" b="1" i="1" dirty="0"/>
              <a:t>DSN</a:t>
            </a:r>
            <a:r>
              <a:rPr lang="en-US" sz="2000" i="1" dirty="0"/>
              <a:t>)</a:t>
            </a:r>
            <a:r>
              <a:rPr lang="en-US" sz="2000" dirty="0"/>
              <a:t>, Rio de Janeiro, Brazil, June 2015.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r>
              <a:rPr lang="en-US" sz="2000" dirty="0">
                <a:hlinkClick r:id="rId6"/>
              </a:rPr>
              <a:t>DRAM Error Model</a:t>
            </a:r>
            <a:r>
              <a:rPr lang="en-US" sz="2000" dirty="0"/>
              <a:t>] </a:t>
            </a:r>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52</a:t>
            </a:fld>
            <a:endParaRPr lang="en-US">
              <a:solidFill>
                <a:srgbClr val="000000"/>
              </a:solidFill>
            </a:endParaRPr>
          </a:p>
        </p:txBody>
      </p:sp>
      <p:pic>
        <p:nvPicPr>
          <p:cNvPr id="5" name="Picture 4"/>
          <p:cNvPicPr>
            <a:picLocks noChangeAspect="1"/>
          </p:cNvPicPr>
          <p:nvPr/>
        </p:nvPicPr>
        <p:blipFill>
          <a:blip r:embed="rId7"/>
          <a:stretch>
            <a:fillRect/>
          </a:stretch>
        </p:blipFill>
        <p:spPr>
          <a:xfrm>
            <a:off x="0" y="4941168"/>
            <a:ext cx="9144000" cy="1475117"/>
          </a:xfrm>
          <a:prstGeom prst="rect">
            <a:avLst/>
          </a:prstGeom>
        </p:spPr>
      </p:pic>
    </p:spTree>
    <p:extLst>
      <p:ext uri="{BB962C8B-B14F-4D97-AF65-F5344CB8AC3E}">
        <p14:creationId xmlns:p14="http://schemas.microsoft.com/office/powerpoint/2010/main" val="183636437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Infrastructures to Understand Such Issues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53</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251520" y="1052736"/>
            <a:ext cx="4378369" cy="2520280"/>
          </a:xfrm>
          <a:prstGeom prst="rect">
            <a:avLst/>
          </a:prstGeom>
        </p:spPr>
      </p:pic>
      <p:pic>
        <p:nvPicPr>
          <p:cNvPr id="6" name="Picture 5"/>
          <p:cNvPicPr>
            <a:picLocks noChangeAspect="1"/>
          </p:cNvPicPr>
          <p:nvPr/>
        </p:nvPicPr>
        <p:blipFill>
          <a:blip r:embed="rId3"/>
          <a:stretch>
            <a:fillRect/>
          </a:stretch>
        </p:blipFill>
        <p:spPr>
          <a:xfrm>
            <a:off x="4973630" y="3573016"/>
            <a:ext cx="4170370" cy="2840360"/>
          </a:xfrm>
          <a:prstGeom prst="rect">
            <a:avLst/>
          </a:prstGeom>
        </p:spPr>
      </p:pic>
      <p:sp>
        <p:nvSpPr>
          <p:cNvPr id="7" name="Rectangle 6"/>
          <p:cNvSpPr/>
          <p:nvPr/>
        </p:nvSpPr>
        <p:spPr>
          <a:xfrm>
            <a:off x="4561741" y="980728"/>
            <a:ext cx="4474755" cy="2308324"/>
          </a:xfrm>
          <a:prstGeom prst="rect">
            <a:avLst/>
          </a:prstGeom>
        </p:spPr>
        <p:txBody>
          <a:bodyPr wrap="square">
            <a:spAutoFit/>
          </a:bodyPr>
          <a:lstStyle/>
          <a:p>
            <a:pPr lvl="1"/>
            <a:r>
              <a:rPr lang="en-US" sz="1600" dirty="0">
                <a:solidFill>
                  <a:srgbClr val="0000FF"/>
                </a:solidFill>
                <a:hlinkClick r:id="rId4"/>
              </a:rPr>
              <a:t>An Experimental Study of Data Retention Behavior in Modern DRAM Devices: Implications for Retention Time Profiling Mechanisms</a:t>
            </a:r>
            <a:r>
              <a:rPr lang="en-US" sz="1600" dirty="0">
                <a:solidFill>
                  <a:srgbClr val="000000"/>
                </a:solidFill>
              </a:rPr>
              <a:t> (Liu et al., ISCA 2013)</a:t>
            </a:r>
          </a:p>
          <a:p>
            <a:pPr lvl="1"/>
            <a:endParaRPr lang="en-US" sz="1600" dirty="0">
              <a:solidFill>
                <a:srgbClr val="000000"/>
              </a:solidFill>
              <a:ea typeface="ＭＳ Ｐゴシック" charset="0"/>
              <a:cs typeface="ＭＳ Ｐゴシック" charset="0"/>
            </a:endParaRPr>
          </a:p>
          <a:p>
            <a:pPr lvl="1"/>
            <a:r>
              <a:rPr lang="en-US" sz="1600" dirty="0">
                <a:solidFill>
                  <a:srgbClr val="0000FF"/>
                </a:solidFill>
                <a:ea typeface="ＭＳ Ｐゴシック" charset="0"/>
                <a:cs typeface="ＭＳ Ｐゴシック" charset="0"/>
                <a:hlinkClick r:id="rId5"/>
              </a:rPr>
              <a:t>The Efficacy of Error Mitigation Techniques for DRAM Retention Failures: A Comparative Experimental Study</a:t>
            </a:r>
            <a:r>
              <a:rPr lang="en-US" sz="1600" dirty="0">
                <a:solidFill>
                  <a:srgbClr val="000000"/>
                </a:solidFill>
                <a:ea typeface="ＭＳ Ｐゴシック" charset="0"/>
                <a:cs typeface="ＭＳ Ｐゴシック" charset="0"/>
              </a:rPr>
              <a:t> </a:t>
            </a:r>
          </a:p>
          <a:p>
            <a:pPr lvl="1"/>
            <a:r>
              <a:rPr lang="en-US" sz="1600" dirty="0">
                <a:solidFill>
                  <a:srgbClr val="000000"/>
                </a:solidFill>
                <a:ea typeface="ＭＳ Ｐゴシック" charset="0"/>
                <a:cs typeface="ＭＳ Ｐゴシック" charset="0"/>
              </a:rPr>
              <a:t>(Khan et al., SIGMETRICS 2014)</a:t>
            </a:r>
            <a:endParaRPr lang="en-US" sz="1600" dirty="0">
              <a:solidFill>
                <a:srgbClr val="000000"/>
              </a:solidFill>
            </a:endParaRPr>
          </a:p>
        </p:txBody>
      </p:sp>
      <p:sp>
        <p:nvSpPr>
          <p:cNvPr id="8" name="Rectangle 7"/>
          <p:cNvSpPr/>
          <p:nvPr/>
        </p:nvSpPr>
        <p:spPr>
          <a:xfrm>
            <a:off x="25237" y="3652570"/>
            <a:ext cx="4690779" cy="2800766"/>
          </a:xfrm>
          <a:prstGeom prst="rect">
            <a:avLst/>
          </a:prstGeom>
        </p:spPr>
        <p:txBody>
          <a:bodyPr wrap="square">
            <a:spAutoFit/>
          </a:bodyPr>
          <a:lstStyle/>
          <a:p>
            <a:pPr lvl="1"/>
            <a:r>
              <a:rPr lang="en-US" sz="1600" dirty="0">
                <a:solidFill>
                  <a:srgbClr val="0000FF"/>
                </a:solidFill>
                <a:hlinkClick r:id="rId6"/>
              </a:rPr>
              <a:t>Flipping Bits in Memory Without Accessing Them: An Experimental Study of DRAM Disturbance Errors</a:t>
            </a:r>
            <a:r>
              <a:rPr lang="en-US" sz="1600" dirty="0">
                <a:solidFill>
                  <a:srgbClr val="000000"/>
                </a:solidFill>
              </a:rPr>
              <a:t> (Kim et al., ISCA 2014)</a:t>
            </a:r>
          </a:p>
          <a:p>
            <a:pPr lvl="1"/>
            <a:endParaRPr lang="en-US" sz="1600" dirty="0">
              <a:solidFill>
                <a:srgbClr val="000000"/>
              </a:solidFill>
              <a:ea typeface="ＭＳ Ｐゴシック" charset="0"/>
              <a:cs typeface="ＭＳ Ｐゴシック" charset="0"/>
            </a:endParaRPr>
          </a:p>
          <a:p>
            <a:pPr lvl="1"/>
            <a:r>
              <a:rPr lang="en-US" sz="1600" dirty="0">
                <a:solidFill>
                  <a:srgbClr val="0000FF"/>
                </a:solidFill>
                <a:ea typeface="ＭＳ Ｐゴシック" charset="0"/>
                <a:cs typeface="ＭＳ Ｐゴシック" charset="0"/>
                <a:hlinkClick r:id="rId7"/>
              </a:rPr>
              <a:t>Adaptive-Latency DRAM: Optimizing DRAM Timing for the Common-Case</a:t>
            </a:r>
            <a:r>
              <a:rPr lang="en-US" sz="1600" dirty="0">
                <a:solidFill>
                  <a:srgbClr val="000000"/>
                </a:solidFill>
                <a:ea typeface="ＭＳ Ｐゴシック" charset="0"/>
                <a:cs typeface="ＭＳ Ｐゴシック" charset="0"/>
              </a:rPr>
              <a:t> (Lee et al., HPCA 2015)</a:t>
            </a:r>
          </a:p>
          <a:p>
            <a:pPr lvl="1"/>
            <a:endParaRPr lang="en-US" sz="1600" dirty="0">
              <a:solidFill>
                <a:srgbClr val="000000"/>
              </a:solidFill>
              <a:ea typeface="ＭＳ Ｐゴシック" charset="0"/>
              <a:cs typeface="ＭＳ Ｐゴシック" charset="0"/>
            </a:endParaRPr>
          </a:p>
          <a:p>
            <a:pPr lvl="1"/>
            <a:r>
              <a:rPr lang="en-US" sz="1600" dirty="0">
                <a:solidFill>
                  <a:srgbClr val="0000FF"/>
                </a:solidFill>
                <a:ea typeface="ＭＳ Ｐゴシック" charset="0"/>
                <a:cs typeface="ＭＳ Ｐゴシック" charset="0"/>
                <a:hlinkClick r:id="rId8"/>
              </a:rPr>
              <a:t>AVATAR: A Variable-Retention-Time (VRT) Aware Refresh for DRAM Systems</a:t>
            </a:r>
            <a:r>
              <a:rPr lang="en-US" sz="1600" dirty="0">
                <a:solidFill>
                  <a:srgbClr val="000000"/>
                </a:solidFill>
                <a:ea typeface="ＭＳ Ｐゴシック" charset="0"/>
                <a:cs typeface="ＭＳ Ｐゴシック" charset="0"/>
              </a:rPr>
              <a:t> (</a:t>
            </a:r>
            <a:r>
              <a:rPr lang="en-US" sz="1600" dirty="0" err="1">
                <a:solidFill>
                  <a:srgbClr val="000000"/>
                </a:solidFill>
                <a:ea typeface="ＭＳ Ｐゴシック" charset="0"/>
                <a:cs typeface="ＭＳ Ｐゴシック" charset="0"/>
              </a:rPr>
              <a:t>Qureshi</a:t>
            </a:r>
            <a:r>
              <a:rPr lang="en-US" sz="1600" dirty="0">
                <a:solidFill>
                  <a:srgbClr val="000000"/>
                </a:solidFill>
                <a:ea typeface="ＭＳ Ｐゴシック" charset="0"/>
                <a:cs typeface="ＭＳ Ｐゴシック" charset="0"/>
              </a:rPr>
              <a:t> et al., DSN 2015)</a:t>
            </a:r>
            <a:endParaRPr lang="en-US" sz="1600" dirty="0">
              <a:solidFill>
                <a:srgbClr val="000000"/>
              </a:solidFill>
            </a:endParaRPr>
          </a:p>
        </p:txBody>
      </p:sp>
    </p:spTree>
    <p:extLst>
      <p:ext uri="{BB962C8B-B14F-4D97-AF65-F5344CB8AC3E}">
        <p14:creationId xmlns:p14="http://schemas.microsoft.com/office/powerpoint/2010/main" val="1763591603"/>
      </p:ext>
    </p:extLst>
  </p:cSld>
  <p:clrMapOvr>
    <a:masterClrMapping/>
  </p:clrMapOvr>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Infrastructures to Understand Such Issues</a:t>
            </a:r>
          </a:p>
        </p:txBody>
      </p:sp>
      <p:pic>
        <p:nvPicPr>
          <p:cNvPr id="5" name="Content Placeholder 4" descr="DRAM-new-testing-infrastructure.jpg"/>
          <p:cNvPicPr>
            <a:picLocks noGrp="1" noChangeAspect="1"/>
          </p:cNvPicPr>
          <p:nvPr>
            <p:ph idx="1"/>
          </p:nvPr>
        </p:nvPicPr>
        <p:blipFill>
          <a:blip r:embed="rId2" cstate="print">
            <a:extLst>
              <a:ext uri="{28A0092B-C50C-407E-A947-70E740481C1C}">
                <a14:useLocalDpi xmlns:a14="http://schemas.microsoft.com/office/drawing/2010/main" val="0"/>
              </a:ext>
            </a:extLst>
          </a:blip>
          <a:srcRect t="12242" b="12242"/>
          <a:stretch>
            <a:fillRect/>
          </a:stretch>
        </p:blipFill>
        <p:spPr>
          <a:xfrm>
            <a:off x="228600" y="1144488"/>
            <a:ext cx="8610600" cy="4876800"/>
          </a:xfrm>
          <a:scene3d>
            <a:camera prst="obliqueTopRight">
              <a:rot lat="0" lon="0" rev="10800000"/>
            </a:camera>
            <a:lightRig rig="threePt" dir="t"/>
          </a:scene3d>
        </p:spPr>
      </p:pic>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54</a:t>
            </a:fld>
            <a:endParaRPr lang="en-US" altLang="en-US">
              <a:solidFill>
                <a:srgbClr val="000000"/>
              </a:solidFill>
            </a:endParaRPr>
          </a:p>
        </p:txBody>
      </p:sp>
      <p:sp>
        <p:nvSpPr>
          <p:cNvPr id="6" name="Rectangle 5"/>
          <p:cNvSpPr/>
          <p:nvPr/>
        </p:nvSpPr>
        <p:spPr>
          <a:xfrm>
            <a:off x="1547664" y="6300608"/>
            <a:ext cx="6696744" cy="584776"/>
          </a:xfrm>
          <a:prstGeom prst="rect">
            <a:avLst/>
          </a:prstGeom>
        </p:spPr>
        <p:txBody>
          <a:bodyPr wrap="square">
            <a:spAutoFit/>
          </a:bodyPr>
          <a:lstStyle/>
          <a:p>
            <a:pPr lvl="1"/>
            <a:r>
              <a:rPr lang="en-US" sz="1600" dirty="0">
                <a:solidFill>
                  <a:srgbClr val="000000"/>
                </a:solidFill>
                <a:ea typeface="ＭＳ Ｐゴシック" charset="0"/>
                <a:cs typeface="ＭＳ Ｐゴシック" charset="0"/>
              </a:rPr>
              <a:t>Kim+, “</a:t>
            </a:r>
            <a:r>
              <a:rPr lang="en-US" sz="1600" dirty="0">
                <a:solidFill>
                  <a:srgbClr val="0000FF"/>
                </a:solidFill>
              </a:rPr>
              <a:t>Flipping Bits in Memory Without Accessing Them: An Experimental Study of DRAM Disturbance Errors</a:t>
            </a:r>
            <a:r>
              <a:rPr lang="en-US" sz="1600" dirty="0">
                <a:solidFill>
                  <a:srgbClr val="000000"/>
                </a:solidFill>
                <a:ea typeface="ＭＳ Ｐゴシック" charset="0"/>
                <a:cs typeface="ＭＳ Ｐゴシック" charset="0"/>
              </a:rPr>
              <a:t>,” ISCA 2014.</a:t>
            </a:r>
          </a:p>
        </p:txBody>
      </p:sp>
      <p:sp>
        <p:nvSpPr>
          <p:cNvPr id="7" name="Rectangle 6"/>
          <p:cNvSpPr/>
          <p:nvPr/>
        </p:nvSpPr>
        <p:spPr>
          <a:xfrm>
            <a:off x="107504" y="1466055"/>
            <a:ext cx="2209798" cy="1524000"/>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pPr>
            <a:r>
              <a:rPr lang="en-US" sz="2400" b="1">
                <a:solidFill>
                  <a:srgbClr val="FFFF00"/>
                </a:solidFill>
                <a:effectLst>
                  <a:outerShdw blurRad="38100" dist="38100" dir="2700000" algn="tl">
                    <a:srgbClr val="000000">
                      <a:alpha val="43137"/>
                    </a:srgbClr>
                  </a:outerShdw>
                </a:effectLst>
              </a:rPr>
              <a:t>Temperature</a:t>
            </a:r>
          </a:p>
          <a:p>
            <a:pPr algn="ctr">
              <a:lnSpc>
                <a:spcPct val="90000"/>
              </a:lnSpc>
            </a:pPr>
            <a:r>
              <a:rPr lang="en-US" sz="2400" b="1">
                <a:solidFill>
                  <a:srgbClr val="FFFF00"/>
                </a:solidFill>
                <a:effectLst>
                  <a:outerShdw blurRad="38100" dist="38100" dir="2700000" algn="tl">
                    <a:srgbClr val="000000">
                      <a:alpha val="43137"/>
                    </a:srgbClr>
                  </a:outerShdw>
                </a:effectLst>
              </a:rPr>
              <a:t>Controller</a:t>
            </a:r>
          </a:p>
          <a:p>
            <a:pPr algn="ctr">
              <a:lnSpc>
                <a:spcPct val="90000"/>
              </a:lnSpc>
            </a:pPr>
            <a:endParaRPr lang="en-US" sz="3200" b="1">
              <a:solidFill>
                <a:srgbClr val="FFFF00"/>
              </a:solidFill>
              <a:effectLst>
                <a:outerShdw blurRad="38100" dist="38100" dir="2700000" algn="tl">
                  <a:srgbClr val="000000">
                    <a:alpha val="43137"/>
                  </a:srgbClr>
                </a:outerShdw>
              </a:effectLst>
            </a:endParaRPr>
          </a:p>
        </p:txBody>
      </p:sp>
      <p:sp>
        <p:nvSpPr>
          <p:cNvPr id="8" name="Rectangle 7"/>
          <p:cNvSpPr/>
          <p:nvPr/>
        </p:nvSpPr>
        <p:spPr>
          <a:xfrm>
            <a:off x="107504" y="2990055"/>
            <a:ext cx="2209798" cy="2743201"/>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rgbClr val="FFFF00"/>
                </a:solidFill>
                <a:effectLst>
                  <a:outerShdw blurRad="38100" dist="38100" dir="2700000" algn="tl">
                    <a:srgbClr val="000000">
                      <a:alpha val="43137"/>
                    </a:srgbClr>
                  </a:outerShdw>
                </a:effectLst>
              </a:rPr>
              <a:t>PC</a:t>
            </a:r>
            <a:endParaRPr lang="en-US" sz="2400" b="1">
              <a:solidFill>
                <a:srgbClr val="FFFF00"/>
              </a:solidFill>
              <a:effectLst>
                <a:outerShdw blurRad="38100" dist="38100" dir="2700000" algn="tl">
                  <a:srgbClr val="000000">
                    <a:alpha val="43137"/>
                  </a:srgbClr>
                </a:outerShdw>
              </a:effectLst>
            </a:endParaRPr>
          </a:p>
        </p:txBody>
      </p:sp>
      <p:sp>
        <p:nvSpPr>
          <p:cNvPr id="9" name="Rectangle 8"/>
          <p:cNvSpPr/>
          <p:nvPr/>
        </p:nvSpPr>
        <p:spPr>
          <a:xfrm>
            <a:off x="4374702" y="1962441"/>
            <a:ext cx="1447800" cy="3122743"/>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2800" b="1" dirty="0">
                <a:solidFill>
                  <a:srgbClr val="FFFF00"/>
                </a:solidFill>
                <a:effectLst>
                  <a:outerShdw blurRad="38100" dist="38100" dir="2700000" algn="tl">
                    <a:srgbClr val="000000">
                      <a:alpha val="43137"/>
                    </a:srgbClr>
                  </a:outerShdw>
                </a:effectLst>
              </a:rPr>
              <a:t>Heater</a:t>
            </a:r>
          </a:p>
        </p:txBody>
      </p:sp>
      <p:sp>
        <p:nvSpPr>
          <p:cNvPr id="10" name="Rectangle 9"/>
          <p:cNvSpPr/>
          <p:nvPr/>
        </p:nvSpPr>
        <p:spPr>
          <a:xfrm>
            <a:off x="23173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a:solidFill>
                  <a:srgbClr val="FFFF00"/>
                </a:solidFill>
                <a:effectLst>
                  <a:outerShdw blurRad="38100" dist="38100" dir="2700000" algn="tl">
                    <a:srgbClr val="000000">
                      <a:alpha val="43137"/>
                    </a:srgbClr>
                  </a:outerShdw>
                </a:effectLst>
              </a:rPr>
              <a:t>FPGAs</a:t>
            </a:r>
          </a:p>
        </p:txBody>
      </p:sp>
      <p:sp>
        <p:nvSpPr>
          <p:cNvPr id="11" name="Rectangle 10"/>
          <p:cNvSpPr/>
          <p:nvPr/>
        </p:nvSpPr>
        <p:spPr>
          <a:xfrm>
            <a:off x="58225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a:solidFill>
                  <a:srgbClr val="FFFF00"/>
                </a:solidFill>
                <a:effectLst>
                  <a:outerShdw blurRad="38100" dist="38100" dir="2700000" algn="tl">
                    <a:srgbClr val="000000">
                      <a:alpha val="43137"/>
                    </a:srgbClr>
                  </a:outerShdw>
                </a:effectLst>
              </a:rPr>
              <a:t>FPGAs</a:t>
            </a:r>
          </a:p>
        </p:txBody>
      </p:sp>
    </p:spTree>
    <p:extLst>
      <p:ext uri="{BB962C8B-B14F-4D97-AF65-F5344CB8AC3E}">
        <p14:creationId xmlns:p14="http://schemas.microsoft.com/office/powerpoint/2010/main" val="1215969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P spid="11"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879904" cy="1066800"/>
          </a:xfrm>
        </p:spPr>
        <p:txBody>
          <a:bodyPr/>
          <a:lstStyle/>
          <a:p>
            <a:r>
              <a:rPr lang="en-US" sz="3800" dirty="0"/>
              <a:t>SoftMC: Open Source DRAM Infrastructure</a:t>
            </a:r>
          </a:p>
        </p:txBody>
      </p:sp>
      <p:sp>
        <p:nvSpPr>
          <p:cNvPr id="3" name="Content Placeholder 2"/>
          <p:cNvSpPr>
            <a:spLocks noGrp="1"/>
          </p:cNvSpPr>
          <p:nvPr>
            <p:ph idx="1"/>
          </p:nvPr>
        </p:nvSpPr>
        <p:spPr>
          <a:xfrm>
            <a:off x="35496" y="1432520"/>
            <a:ext cx="5112568" cy="4876800"/>
          </a:xfrm>
        </p:spPr>
        <p:txBody>
          <a:bodyPr/>
          <a:lstStyle/>
          <a:p>
            <a:r>
              <a:rPr lang="en-US" dirty="0"/>
              <a:t>Hasan Hassan et al., “</a:t>
            </a:r>
            <a:r>
              <a:rPr lang="en-US" b="1" dirty="0">
                <a:hlinkClick r:id="rId2"/>
              </a:rPr>
              <a:t>SoftMC: A Flexible and Practical Open-Source Infrastructure for Enabling Experimental DRAM Studies</a:t>
            </a:r>
            <a:r>
              <a:rPr lang="en-US" b="1" dirty="0"/>
              <a:t>,”</a:t>
            </a:r>
            <a:r>
              <a:rPr lang="en-US" dirty="0"/>
              <a:t> HPCA 2017.</a:t>
            </a:r>
          </a:p>
          <a:p>
            <a:pPr marL="0" indent="0">
              <a:buNone/>
            </a:pPr>
            <a:endParaRPr lang="en-US" dirty="0"/>
          </a:p>
          <a:p>
            <a:pPr marL="0" indent="0">
              <a:buNone/>
            </a:pPr>
            <a:endParaRPr lang="en-US" dirty="0"/>
          </a:p>
          <a:p>
            <a:r>
              <a:rPr lang="en-US" b="1" dirty="0">
                <a:solidFill>
                  <a:schemeClr val="accent2">
                    <a:lumMod val="75000"/>
                  </a:schemeClr>
                </a:solidFill>
              </a:rPr>
              <a:t>Flexible</a:t>
            </a:r>
          </a:p>
          <a:p>
            <a:r>
              <a:rPr lang="en-US" b="1" dirty="0">
                <a:solidFill>
                  <a:schemeClr val="accent2">
                    <a:lumMod val="75000"/>
                  </a:schemeClr>
                </a:solidFill>
              </a:rPr>
              <a:t>Easy to Use (C++ API)</a:t>
            </a:r>
          </a:p>
          <a:p>
            <a:r>
              <a:rPr lang="en-US" b="1" dirty="0">
                <a:solidFill>
                  <a:schemeClr val="accent2">
                    <a:lumMod val="75000"/>
                  </a:schemeClr>
                </a:solidFill>
              </a:rPr>
              <a:t>Open-source </a:t>
            </a:r>
          </a:p>
          <a:p>
            <a:pPr marL="0" indent="0">
              <a:buNone/>
            </a:pPr>
            <a:r>
              <a:rPr lang="en-US" i="1" dirty="0">
                <a:solidFill>
                  <a:srgbClr val="0000FF"/>
                </a:solidFill>
              </a:rPr>
              <a:t>    </a:t>
            </a:r>
            <a:r>
              <a:rPr lang="en-US" i="1" dirty="0" err="1">
                <a:solidFill>
                  <a:srgbClr val="0000FF"/>
                </a:solidFill>
              </a:rPr>
              <a:t>github.com</a:t>
            </a:r>
            <a:r>
              <a:rPr lang="en-US" i="1" dirty="0">
                <a:solidFill>
                  <a:srgbClr val="0000FF"/>
                </a:solidFill>
              </a:rPr>
              <a:t>/CMU-SAFARI/SoftMC </a:t>
            </a:r>
            <a:endParaRPr lang="en-US" b="1" dirty="0">
              <a:solidFill>
                <a:srgbClr val="0000FF"/>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55</a:t>
            </a:fld>
            <a:endParaRPr lang="en-US" altLang="en-US">
              <a:solidFill>
                <a:srgbClr val="000000"/>
              </a:solidFill>
            </a:endParaRPr>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103727" y="1232693"/>
            <a:ext cx="4004777" cy="4830993"/>
          </a:xfrm>
          <a:prstGeom prst="rect">
            <a:avLst/>
          </a:prstGeom>
        </p:spPr>
      </p:pic>
      <p:pic>
        <p:nvPicPr>
          <p:cNvPr id="6" name="Content Placeholder 7"/>
          <p:cNvPicPr>
            <a:picLocks noChangeAspect="1"/>
          </p:cNvPicPr>
          <p:nvPr/>
        </p:nvPicPr>
        <p:blipFill>
          <a:blip r:embed="rId4">
            <a:extLst>
              <a:ext uri="{28A0092B-C50C-407E-A947-70E740481C1C}">
                <a14:useLocalDpi xmlns:a14="http://schemas.microsoft.com/office/drawing/2010/main" val="0"/>
              </a:ext>
            </a:extLst>
          </a:blip>
          <a:stretch>
            <a:fillRect/>
          </a:stretch>
        </p:blipFill>
        <p:spPr bwMode="auto">
          <a:xfrm>
            <a:off x="5103727" y="1265237"/>
            <a:ext cx="4004777" cy="4830763"/>
          </a:xfrm>
          <a:prstGeom prst="rect">
            <a:avLst/>
          </a:prstGeom>
          <a:noFill/>
          <a:ln w="9525">
            <a:noFill/>
            <a:miter lim="800000"/>
            <a:headEnd/>
            <a:tailEnd/>
          </a:ln>
        </p:spPr>
      </p:pic>
    </p:spTree>
    <p:extLst>
      <p:ext uri="{BB962C8B-B14F-4D97-AF65-F5344CB8AC3E}">
        <p14:creationId xmlns:p14="http://schemas.microsoft.com/office/powerpoint/2010/main" val="68413997"/>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SoftMC</a:t>
            </a:r>
          </a:p>
        </p:txBody>
      </p:sp>
      <p:sp>
        <p:nvSpPr>
          <p:cNvPr id="3" name="Content Placeholder 2"/>
          <p:cNvSpPr>
            <a:spLocks noGrp="1"/>
          </p:cNvSpPr>
          <p:nvPr>
            <p:ph idx="1"/>
          </p:nvPr>
        </p:nvSpPr>
        <p:spPr/>
        <p:txBody>
          <a:bodyPr/>
          <a:lstStyle/>
          <a:p>
            <a:r>
              <a:rPr lang="en-US" dirty="0">
                <a:hlinkClick r:id="rId2"/>
              </a:rPr>
              <a:t>https://github.com/CMU-SAFARI/SoftMC</a:t>
            </a:r>
            <a:r>
              <a:rPr lang="en-US" dirty="0"/>
              <a:t> </a:t>
            </a:r>
          </a:p>
          <a:p>
            <a:endParaRPr lang="en-US" dirty="0"/>
          </a:p>
          <a:p>
            <a:endParaRPr lang="en-US" dirty="0"/>
          </a:p>
          <a:p>
            <a:pPr marL="0" indent="0">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56</a:t>
            </a:fld>
            <a:endParaRPr lang="en-US" altLang="en-US">
              <a:solidFill>
                <a:srgbClr val="000000"/>
              </a:solidFill>
            </a:endParaRPr>
          </a:p>
        </p:txBody>
      </p:sp>
      <p:pic>
        <p:nvPicPr>
          <p:cNvPr id="5" name="Picture 4"/>
          <p:cNvPicPr>
            <a:picLocks noChangeAspect="1"/>
          </p:cNvPicPr>
          <p:nvPr/>
        </p:nvPicPr>
        <p:blipFill>
          <a:blip r:embed="rId3"/>
          <a:stretch>
            <a:fillRect/>
          </a:stretch>
        </p:blipFill>
        <p:spPr>
          <a:xfrm>
            <a:off x="0" y="2915817"/>
            <a:ext cx="9144000" cy="2385391"/>
          </a:xfrm>
          <a:prstGeom prst="rect">
            <a:avLst/>
          </a:prstGeom>
        </p:spPr>
      </p:pic>
    </p:spTree>
    <p:extLst>
      <p:ext uri="{BB962C8B-B14F-4D97-AF65-F5344CB8AC3E}">
        <p14:creationId xmlns:p14="http://schemas.microsoft.com/office/powerpoint/2010/main" val="93029643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2008" y="152400"/>
            <a:ext cx="9540552" cy="1066800"/>
          </a:xfrm>
        </p:spPr>
        <p:txBody>
          <a:bodyPr/>
          <a:lstStyle/>
          <a:p>
            <a:r>
              <a:rPr lang="en-US" dirty="0"/>
              <a:t>Data Retention in Memory </a:t>
            </a:r>
            <a:r>
              <a:rPr lang="en-US" sz="3000" b="1" dirty="0">
                <a:solidFill>
                  <a:srgbClr val="006633"/>
                </a:solidFill>
              </a:rPr>
              <a:t>[Liu et al., ISCA 2013]</a:t>
            </a:r>
            <a:endParaRPr lang="en-US" dirty="0"/>
          </a:p>
        </p:txBody>
      </p:sp>
      <p:sp>
        <p:nvSpPr>
          <p:cNvPr id="3" name="Content Placeholder 2"/>
          <p:cNvSpPr>
            <a:spLocks noGrp="1"/>
          </p:cNvSpPr>
          <p:nvPr>
            <p:ph idx="1"/>
          </p:nvPr>
        </p:nvSpPr>
        <p:spPr>
          <a:xfrm>
            <a:off x="228600" y="1124744"/>
            <a:ext cx="8610600" cy="4876800"/>
          </a:xfrm>
        </p:spPr>
        <p:txBody>
          <a:bodyPr/>
          <a:lstStyle/>
          <a:p>
            <a:r>
              <a:rPr lang="en-US" dirty="0">
                <a:solidFill>
                  <a:srgbClr val="0000FF"/>
                </a:solidFill>
              </a:rPr>
              <a:t>Retention Time Profile of DRAM looks like this:</a:t>
            </a:r>
          </a:p>
        </p:txBody>
      </p:sp>
      <p:sp>
        <p:nvSpPr>
          <p:cNvPr id="4" name="Slide Number Placeholder 3"/>
          <p:cNvSpPr>
            <a:spLocks noGrp="1"/>
          </p:cNvSpPr>
          <p:nvPr>
            <p:ph type="sldNum" sz="quarter" idx="11"/>
          </p:nvPr>
        </p:nvSpPr>
        <p:spPr/>
        <p:txBody>
          <a:bodyPr/>
          <a:lstStyle/>
          <a:p>
            <a:pPr>
              <a:defRPr/>
            </a:pPr>
            <a:fld id="{00786FF2-CC60-CB43-AE88-3EA463621049}" type="slidenum">
              <a:rPr lang="en-US" smtClean="0"/>
              <a:pPr>
                <a:defRPr/>
              </a:pPr>
              <a:t>57</a:t>
            </a:fld>
            <a:endParaRPr lang="en-US"/>
          </a:p>
        </p:txBody>
      </p:sp>
      <p:pic>
        <p:nvPicPr>
          <p:cNvPr id="5" name="Picture 4"/>
          <p:cNvPicPr>
            <a:picLocks noChangeAspect="1"/>
          </p:cNvPicPr>
          <p:nvPr/>
        </p:nvPicPr>
        <p:blipFill>
          <a:blip r:embed="rId2"/>
          <a:stretch>
            <a:fillRect/>
          </a:stretch>
        </p:blipFill>
        <p:spPr>
          <a:xfrm>
            <a:off x="0" y="1864539"/>
            <a:ext cx="9144000" cy="4372773"/>
          </a:xfrm>
          <a:prstGeom prst="rect">
            <a:avLst/>
          </a:prstGeom>
        </p:spPr>
      </p:pic>
      <p:sp>
        <p:nvSpPr>
          <p:cNvPr id="6" name="TextBox 5"/>
          <p:cNvSpPr txBox="1"/>
          <p:nvPr/>
        </p:nvSpPr>
        <p:spPr>
          <a:xfrm>
            <a:off x="5468024" y="5385990"/>
            <a:ext cx="3724097" cy="923330"/>
          </a:xfrm>
          <a:prstGeom prst="rect">
            <a:avLst/>
          </a:prstGeom>
          <a:noFill/>
        </p:spPr>
        <p:txBody>
          <a:bodyPr wrap="none" rtlCol="0">
            <a:spAutoFit/>
          </a:bodyPr>
          <a:lstStyle/>
          <a:p>
            <a:pPr algn="ctr"/>
            <a:r>
              <a:rPr lang="en-US" b="1" dirty="0">
                <a:solidFill>
                  <a:srgbClr val="FF0000"/>
                </a:solidFill>
              </a:rPr>
              <a:t>Location</a:t>
            </a:r>
            <a:r>
              <a:rPr lang="en-US" dirty="0">
                <a:solidFill>
                  <a:srgbClr val="FF0000"/>
                </a:solidFill>
              </a:rPr>
              <a:t> dependent</a:t>
            </a:r>
          </a:p>
          <a:p>
            <a:pPr algn="ctr"/>
            <a:r>
              <a:rPr lang="en-US" b="1" dirty="0">
                <a:solidFill>
                  <a:srgbClr val="FF0000"/>
                </a:solidFill>
              </a:rPr>
              <a:t>Stored value pattern </a:t>
            </a:r>
            <a:r>
              <a:rPr lang="en-US" dirty="0">
                <a:solidFill>
                  <a:srgbClr val="FF0000"/>
                </a:solidFill>
              </a:rPr>
              <a:t>dependent</a:t>
            </a:r>
          </a:p>
          <a:p>
            <a:pPr algn="ctr"/>
            <a:r>
              <a:rPr lang="en-US" b="1" dirty="0">
                <a:solidFill>
                  <a:srgbClr val="FF0000"/>
                </a:solidFill>
              </a:rPr>
              <a:t>Time</a:t>
            </a:r>
            <a:r>
              <a:rPr lang="en-US" dirty="0">
                <a:solidFill>
                  <a:srgbClr val="FF0000"/>
                </a:solidFill>
              </a:rPr>
              <a:t> dependent</a:t>
            </a:r>
          </a:p>
        </p:txBody>
      </p:sp>
    </p:spTree>
    <p:extLst>
      <p:ext uri="{BB962C8B-B14F-4D97-AF65-F5344CB8AC3E}">
        <p14:creationId xmlns:p14="http://schemas.microsoft.com/office/powerpoint/2010/main" val="4746528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 Curious Discovery </a:t>
            </a:r>
            <a:r>
              <a:rPr lang="en-US" sz="3000" b="1" dirty="0"/>
              <a:t>[Kim et al., ISCA 2014]</a:t>
            </a:r>
          </a:p>
        </p:txBody>
      </p:sp>
      <p:sp>
        <p:nvSpPr>
          <p:cNvPr id="3" name="Content Placeholder 2"/>
          <p:cNvSpPr>
            <a:spLocks noGrp="1"/>
          </p:cNvSpPr>
          <p:nvPr>
            <p:ph idx="1"/>
          </p:nvPr>
        </p:nvSpPr>
        <p:spPr>
          <a:xfrm>
            <a:off x="228600" y="1288504"/>
            <a:ext cx="8610600" cy="4876800"/>
          </a:xfrm>
        </p:spPr>
        <p:txBody>
          <a:bodyPr/>
          <a:lstStyle/>
          <a:p>
            <a:endParaRPr lang="en-US" dirty="0"/>
          </a:p>
          <a:p>
            <a:pPr marL="0" indent="0">
              <a:buNone/>
            </a:pPr>
            <a:endParaRPr lang="en-US" dirty="0"/>
          </a:p>
          <a:p>
            <a:pPr marL="0" indent="0" algn="ctr">
              <a:buNone/>
            </a:pPr>
            <a:r>
              <a:rPr lang="en-US" sz="4400" dirty="0"/>
              <a:t>One can </a:t>
            </a:r>
          </a:p>
          <a:p>
            <a:pPr marL="0" indent="0" algn="ctr">
              <a:buNone/>
            </a:pPr>
            <a:r>
              <a:rPr lang="en-US" sz="4400" dirty="0">
                <a:solidFill>
                  <a:srgbClr val="0000FF"/>
                </a:solidFill>
              </a:rPr>
              <a:t>predictably</a:t>
            </a:r>
            <a:r>
              <a:rPr lang="en-US" sz="4400" dirty="0"/>
              <a:t> </a:t>
            </a:r>
            <a:r>
              <a:rPr lang="en-US" sz="4400" dirty="0">
                <a:solidFill>
                  <a:srgbClr val="FF0000"/>
                </a:solidFill>
              </a:rPr>
              <a:t>induce errors </a:t>
            </a:r>
          </a:p>
          <a:p>
            <a:pPr marL="0" indent="0" algn="ctr">
              <a:buNone/>
            </a:pPr>
            <a:r>
              <a:rPr lang="en-US" sz="4400" dirty="0"/>
              <a:t>in </a:t>
            </a:r>
            <a:r>
              <a:rPr lang="en-US" sz="4400" dirty="0">
                <a:solidFill>
                  <a:srgbClr val="0000FF"/>
                </a:solidFill>
              </a:rPr>
              <a:t>most</a:t>
            </a:r>
            <a:r>
              <a:rPr lang="en-US" sz="4400" dirty="0"/>
              <a:t> DRAM </a:t>
            </a:r>
            <a:r>
              <a:rPr lang="en-US" sz="4400" dirty="0">
                <a:solidFill>
                  <a:srgbClr val="0000FF"/>
                </a:solidFill>
              </a:rPr>
              <a:t>memory</a:t>
            </a:r>
            <a:r>
              <a:rPr lang="en-US" sz="4400" dirty="0"/>
              <a:t> chips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58</a:t>
            </a:fld>
            <a:endParaRPr lang="en-US" altLang="en-US">
              <a:solidFill>
                <a:srgbClr val="000000"/>
              </a:solidFill>
            </a:endParaRPr>
          </a:p>
        </p:txBody>
      </p:sp>
    </p:spTree>
    <p:extLst>
      <p:ext uri="{BB962C8B-B14F-4D97-AF65-F5344CB8AC3E}">
        <p14:creationId xmlns:p14="http://schemas.microsoft.com/office/powerpoint/2010/main" val="14223012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3" end="3"/>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1" name="Title 1"/>
          <p:cNvSpPr>
            <a:spLocks noGrp="1"/>
          </p:cNvSpPr>
          <p:nvPr>
            <p:ph type="title"/>
          </p:nvPr>
        </p:nvSpPr>
        <p:spPr/>
        <p:txBody>
          <a:bodyPr/>
          <a:lstStyle/>
          <a:p>
            <a:r>
              <a:rPr lang="en-US" dirty="0">
                <a:latin typeface="Garamond" charset="0"/>
              </a:rPr>
              <a:t>DRAM RowHammer</a:t>
            </a:r>
          </a:p>
        </p:txBody>
      </p:sp>
      <p:sp>
        <p:nvSpPr>
          <p:cNvPr id="231426" name="Content Placeholder 2"/>
          <p:cNvSpPr>
            <a:spLocks noGrp="1"/>
          </p:cNvSpPr>
          <p:nvPr>
            <p:ph idx="1"/>
          </p:nvPr>
        </p:nvSpPr>
        <p:spPr>
          <a:xfrm>
            <a:off x="228600" y="1115020"/>
            <a:ext cx="8610600" cy="5194300"/>
          </a:xfrm>
        </p:spPr>
        <p:txBody>
          <a:bodyPr/>
          <a:lstStyle/>
          <a:p>
            <a:pPr marL="0" indent="0" algn="ctr">
              <a:buNone/>
            </a:pPr>
            <a:r>
              <a:rPr lang="en-US" sz="3200" dirty="0">
                <a:solidFill>
                  <a:srgbClr val="0000FF"/>
                </a:solidFill>
                <a:latin typeface="Tahoma" charset="0"/>
              </a:rPr>
              <a:t>A simple hardware failure mechanism </a:t>
            </a:r>
          </a:p>
          <a:p>
            <a:pPr marL="0" indent="0" algn="ctr">
              <a:buNone/>
            </a:pPr>
            <a:r>
              <a:rPr lang="en-US" sz="3200" dirty="0">
                <a:solidFill>
                  <a:srgbClr val="0000FF"/>
                </a:solidFill>
                <a:latin typeface="Tahoma" charset="0"/>
              </a:rPr>
              <a:t>can create a widespread </a:t>
            </a:r>
          </a:p>
          <a:p>
            <a:pPr marL="0" indent="0" algn="ctr">
              <a:buNone/>
            </a:pPr>
            <a:r>
              <a:rPr lang="en-US" sz="3200" dirty="0">
                <a:solidFill>
                  <a:srgbClr val="FF0000"/>
                </a:solidFill>
                <a:latin typeface="Tahoma" charset="0"/>
              </a:rPr>
              <a:t>system security vulnerability</a:t>
            </a:r>
          </a:p>
        </p:txBody>
      </p:sp>
      <p:sp>
        <p:nvSpPr>
          <p:cNvPr id="230403"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52E3B1D-8F75-8B42-8367-02A3C0FD41CB}" type="slidenum">
              <a:rPr lang="en-US" sz="1600">
                <a:solidFill>
                  <a:srgbClr val="000000"/>
                </a:solidFill>
                <a:latin typeface="Garamond" charset="0"/>
                <a:cs typeface="Arial" charset="0"/>
              </a:rPr>
              <a:pPr eaLnBrk="1" hangingPunct="1"/>
              <a:t>59</a:t>
            </a:fld>
            <a:endParaRPr lang="en-US" sz="1600">
              <a:solidFill>
                <a:srgbClr val="000000"/>
              </a:solidFill>
              <a:latin typeface="Garamond" charset="0"/>
              <a:cs typeface="Arial" charset="0"/>
            </a:endParaRPr>
          </a:p>
        </p:txBody>
      </p:sp>
      <p:pic>
        <p:nvPicPr>
          <p:cNvPr id="2" name="Picture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3046413"/>
            <a:ext cx="9144000" cy="38115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9769029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31426">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31426">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31426">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DNA Sequencing</a:t>
            </a:r>
          </a:p>
        </p:txBody>
      </p:sp>
      <p:sp>
        <p:nvSpPr>
          <p:cNvPr id="3" name="Content Placeholder 2"/>
          <p:cNvSpPr>
            <a:spLocks noGrp="1"/>
          </p:cNvSpPr>
          <p:nvPr>
            <p:ph idx="1"/>
          </p:nvPr>
        </p:nvSpPr>
        <p:spPr>
          <a:xfrm>
            <a:off x="228600" y="1371600"/>
            <a:ext cx="8915400" cy="4876800"/>
          </a:xfrm>
        </p:spPr>
        <p:txBody>
          <a:bodyPr/>
          <a:lstStyle/>
          <a:p>
            <a:r>
              <a:rPr lang="en-US" dirty="0"/>
              <a:t>Goal: </a:t>
            </a:r>
          </a:p>
          <a:p>
            <a:pPr lvl="1"/>
            <a:r>
              <a:rPr lang="en-US" dirty="0"/>
              <a:t>Find the complete sequence of A, C, G, T’s in DNA.</a:t>
            </a:r>
          </a:p>
          <a:p>
            <a:endParaRPr lang="en-US" dirty="0"/>
          </a:p>
          <a:p>
            <a:r>
              <a:rPr lang="en-US" dirty="0"/>
              <a:t>Challenge: </a:t>
            </a:r>
          </a:p>
          <a:p>
            <a:pPr lvl="1"/>
            <a:r>
              <a:rPr lang="en-US" dirty="0"/>
              <a:t>There is no machine that takes long DNA as an input, and gives the complete sequence as output</a:t>
            </a:r>
          </a:p>
          <a:p>
            <a:pPr lvl="1"/>
            <a:r>
              <a:rPr lang="en-US" dirty="0"/>
              <a:t>All sequencing machines chop DNA into pieces and identify relatively small pieces (but not how they fit together)</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Tree>
    <p:extLst>
      <p:ext uri="{BB962C8B-B14F-4D97-AF65-F5344CB8AC3E}">
        <p14:creationId xmlns:p14="http://schemas.microsoft.com/office/powerpoint/2010/main" val="315276247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914400" y="914400"/>
            <a:ext cx="7315200" cy="3962400"/>
          </a:xfrm>
          <a:prstGeom prst="roundRect">
            <a:avLst>
              <a:gd name="adj" fmla="val 11319"/>
            </a:avLst>
          </a:prstGeom>
          <a:solidFill>
            <a:schemeClr val="bg1">
              <a:lumMod val="85000"/>
            </a:schemeClr>
          </a:solidFill>
          <a:ln w="38100">
            <a:no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cxnSp>
        <p:nvCxnSpPr>
          <p:cNvPr id="9" name="Straight Connector 8"/>
          <p:cNvCxnSpPr/>
          <p:nvPr/>
        </p:nvCxnSpPr>
        <p:spPr>
          <a:xfrm flipH="1" flipV="1">
            <a:off x="1371600" y="1676400"/>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flipH="1">
            <a:off x="1371600" y="2286000"/>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 name="Wordline"/>
          <p:cNvCxnSpPr/>
          <p:nvPr/>
        </p:nvCxnSpPr>
        <p:spPr>
          <a:xfrm flipH="1">
            <a:off x="1371600" y="2895600"/>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flipH="1">
            <a:off x="1371600" y="3505200"/>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flipH="1" flipV="1">
            <a:off x="1371600" y="4116388"/>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5" name="Rectangle 14"/>
          <p:cNvSpPr/>
          <p:nvPr/>
        </p:nvSpPr>
        <p:spPr>
          <a:xfrm>
            <a:off x="1828800" y="1382713"/>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3600" dirty="0">
                <a:solidFill>
                  <a:prstClr val="black"/>
                </a:solidFill>
                <a:latin typeface="Calibri Light"/>
              </a:rPr>
              <a:t> Row of Cells</a:t>
            </a:r>
          </a:p>
        </p:txBody>
      </p:sp>
      <p:sp>
        <p:nvSpPr>
          <p:cNvPr id="16" name="Rectangle 15"/>
          <p:cNvSpPr/>
          <p:nvPr/>
        </p:nvSpPr>
        <p:spPr>
          <a:xfrm>
            <a:off x="1828800" y="1981200"/>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4000">
                <a:solidFill>
                  <a:prstClr val="black"/>
                </a:solidFill>
                <a:latin typeface="Calibri Light"/>
              </a:rPr>
              <a:t> Row</a:t>
            </a:r>
          </a:p>
        </p:txBody>
      </p:sp>
      <p:sp>
        <p:nvSpPr>
          <p:cNvPr id="17" name="Row"/>
          <p:cNvSpPr/>
          <p:nvPr/>
        </p:nvSpPr>
        <p:spPr>
          <a:xfrm>
            <a:off x="1828800" y="2590800"/>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4000">
                <a:solidFill>
                  <a:prstClr val="black"/>
                </a:solidFill>
                <a:latin typeface="Calibri Light"/>
              </a:rPr>
              <a:t> Row</a:t>
            </a:r>
          </a:p>
        </p:txBody>
      </p:sp>
      <p:sp>
        <p:nvSpPr>
          <p:cNvPr id="18" name="Rectangle 17"/>
          <p:cNvSpPr/>
          <p:nvPr/>
        </p:nvSpPr>
        <p:spPr>
          <a:xfrm>
            <a:off x="1828800" y="3200400"/>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4000">
                <a:solidFill>
                  <a:prstClr val="black"/>
                </a:solidFill>
                <a:latin typeface="Calibri Light"/>
              </a:rPr>
              <a:t> Row</a:t>
            </a:r>
          </a:p>
        </p:txBody>
      </p:sp>
      <p:sp>
        <p:nvSpPr>
          <p:cNvPr id="19" name="Rectangle 18"/>
          <p:cNvSpPr/>
          <p:nvPr/>
        </p:nvSpPr>
        <p:spPr>
          <a:xfrm>
            <a:off x="1828800" y="3810000"/>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3600" dirty="0">
                <a:solidFill>
                  <a:prstClr val="black"/>
                </a:solidFill>
                <a:latin typeface="Calibri Light"/>
              </a:rPr>
              <a:t> Row</a:t>
            </a:r>
          </a:p>
        </p:txBody>
      </p:sp>
      <p:sp>
        <p:nvSpPr>
          <p:cNvPr id="20" name="TextBox 19"/>
          <p:cNvSpPr txBox="1"/>
          <p:nvPr/>
        </p:nvSpPr>
        <p:spPr>
          <a:xfrm>
            <a:off x="5943600" y="1447800"/>
            <a:ext cx="2286000" cy="457200"/>
          </a:xfrm>
          <a:prstGeom prst="rect">
            <a:avLst/>
          </a:prstGeom>
          <a:noFill/>
        </p:spPr>
        <p:txBody>
          <a:bodyPr anchor="ctr"/>
          <a:lstStyle/>
          <a:p>
            <a:pPr>
              <a:defRPr/>
            </a:pPr>
            <a:r>
              <a:rPr lang="en-US" sz="4000">
                <a:solidFill>
                  <a:prstClr val="black"/>
                </a:solidFill>
                <a:latin typeface="Calibri Light"/>
                <a:ea typeface="ＭＳ Ｐゴシック" charset="0"/>
                <a:cs typeface="ＭＳ Ｐゴシック" charset="0"/>
              </a:rPr>
              <a:t> Wordline</a:t>
            </a:r>
          </a:p>
        </p:txBody>
      </p:sp>
      <p:sp>
        <p:nvSpPr>
          <p:cNvPr id="21" name="Low Volt"/>
          <p:cNvSpPr txBox="1"/>
          <p:nvPr/>
        </p:nvSpPr>
        <p:spPr>
          <a:xfrm>
            <a:off x="5943600" y="2667000"/>
            <a:ext cx="2286000" cy="457200"/>
          </a:xfrm>
          <a:prstGeom prst="rect">
            <a:avLst/>
          </a:prstGeom>
          <a:noFill/>
        </p:spPr>
        <p:txBody>
          <a:bodyPr anchor="ctr"/>
          <a:lstStyle/>
          <a:p>
            <a:pPr>
              <a:defRPr/>
            </a:pPr>
            <a:r>
              <a:rPr lang="en-US" sz="4400" b="1" i="1">
                <a:solidFill>
                  <a:prstClr val="black">
                    <a:lumMod val="65000"/>
                    <a:lumOff val="35000"/>
                  </a:prstClr>
                </a:solidFill>
                <a:latin typeface="Calibri Light"/>
                <a:ea typeface="ＭＳ Ｐゴシック" charset="0"/>
                <a:cs typeface="ＭＳ Ｐゴシック" charset="0"/>
              </a:rPr>
              <a:t> V</a:t>
            </a:r>
            <a:r>
              <a:rPr lang="en-US" sz="4800" b="1" i="1" baseline="-20000">
                <a:solidFill>
                  <a:prstClr val="black">
                    <a:lumMod val="65000"/>
                    <a:lumOff val="35000"/>
                  </a:prstClr>
                </a:solidFill>
                <a:latin typeface="Calibri Light"/>
                <a:ea typeface="ＭＳ Ｐゴシック" charset="0"/>
                <a:cs typeface="ＭＳ Ｐゴシック" charset="0"/>
              </a:rPr>
              <a:t>LOW</a:t>
            </a:r>
            <a:endParaRPr lang="en-US" sz="4400" b="1" i="1" baseline="-20000">
              <a:solidFill>
                <a:prstClr val="black">
                  <a:lumMod val="65000"/>
                  <a:lumOff val="35000"/>
                </a:prstClr>
              </a:solidFill>
              <a:latin typeface="Calibri Light"/>
              <a:ea typeface="ＭＳ Ｐゴシック" charset="0"/>
              <a:cs typeface="ＭＳ Ｐゴシック" charset="0"/>
            </a:endParaRPr>
          </a:p>
        </p:txBody>
      </p:sp>
      <p:sp>
        <p:nvSpPr>
          <p:cNvPr id="22" name="High Volt"/>
          <p:cNvSpPr txBox="1"/>
          <p:nvPr/>
        </p:nvSpPr>
        <p:spPr>
          <a:xfrm>
            <a:off x="5943600" y="2667000"/>
            <a:ext cx="2286000" cy="457200"/>
          </a:xfrm>
          <a:prstGeom prst="rect">
            <a:avLst/>
          </a:prstGeom>
          <a:noFill/>
        </p:spPr>
        <p:txBody>
          <a:bodyPr anchor="ctr"/>
          <a:lstStyle/>
          <a:p>
            <a:pPr>
              <a:defRPr/>
            </a:pPr>
            <a:r>
              <a:rPr lang="en-US" sz="4400" b="1">
                <a:solidFill>
                  <a:srgbClr val="FF0000"/>
                </a:solidFill>
                <a:latin typeface="Calibri Light"/>
                <a:ea typeface="ＭＳ Ｐゴシック" charset="0"/>
                <a:cs typeface="ＭＳ Ｐゴシック" charset="0"/>
              </a:rPr>
              <a:t> </a:t>
            </a:r>
            <a:r>
              <a:rPr lang="en-US" sz="4400" b="1" i="1">
                <a:solidFill>
                  <a:srgbClr val="FF0000"/>
                </a:solidFill>
                <a:latin typeface="Calibri Light"/>
                <a:ea typeface="ＭＳ Ｐゴシック" charset="0"/>
                <a:cs typeface="ＭＳ Ｐゴシック" charset="0"/>
              </a:rPr>
              <a:t>V</a:t>
            </a:r>
            <a:r>
              <a:rPr lang="en-US" sz="4800" b="1" i="1" baseline="-20000">
                <a:solidFill>
                  <a:srgbClr val="FF0000"/>
                </a:solidFill>
                <a:latin typeface="Calibri Light"/>
                <a:ea typeface="ＭＳ Ｐゴシック" charset="0"/>
                <a:cs typeface="ＭＳ Ｐゴシック" charset="0"/>
              </a:rPr>
              <a:t>HIGH</a:t>
            </a:r>
            <a:endParaRPr lang="en-US" sz="4400" b="1" i="1" baseline="-20000">
              <a:solidFill>
                <a:srgbClr val="FF0000"/>
              </a:solidFill>
              <a:latin typeface="Calibri Light"/>
              <a:ea typeface="ＭＳ Ｐゴシック" charset="0"/>
              <a:cs typeface="ＭＳ Ｐゴシック" charset="0"/>
            </a:endParaRPr>
          </a:p>
        </p:txBody>
      </p:sp>
      <p:sp>
        <p:nvSpPr>
          <p:cNvPr id="23" name="Error"/>
          <p:cNvSpPr/>
          <p:nvPr/>
        </p:nvSpPr>
        <p:spPr>
          <a:xfrm>
            <a:off x="4876800" y="1976438"/>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sp>
        <p:nvSpPr>
          <p:cNvPr id="24" name="Error"/>
          <p:cNvSpPr/>
          <p:nvPr/>
        </p:nvSpPr>
        <p:spPr>
          <a:xfrm>
            <a:off x="4267200" y="3203575"/>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sp>
        <p:nvSpPr>
          <p:cNvPr id="25" name="Error"/>
          <p:cNvSpPr/>
          <p:nvPr/>
        </p:nvSpPr>
        <p:spPr>
          <a:xfrm>
            <a:off x="3657600" y="1976438"/>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sp>
        <p:nvSpPr>
          <p:cNvPr id="26" name="Error"/>
          <p:cNvSpPr/>
          <p:nvPr/>
        </p:nvSpPr>
        <p:spPr>
          <a:xfrm>
            <a:off x="3657600" y="3197225"/>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sp>
        <p:nvSpPr>
          <p:cNvPr id="27" name="Error"/>
          <p:cNvSpPr/>
          <p:nvPr/>
        </p:nvSpPr>
        <p:spPr>
          <a:xfrm>
            <a:off x="2419350" y="1976438"/>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sp>
        <p:nvSpPr>
          <p:cNvPr id="31" name="Victim"/>
          <p:cNvSpPr/>
          <p:nvPr/>
        </p:nvSpPr>
        <p:spPr>
          <a:xfrm>
            <a:off x="1828800" y="3200400"/>
            <a:ext cx="3657600" cy="609600"/>
          </a:xfrm>
          <a:prstGeom prst="rect">
            <a:avLst/>
          </a:prstGeom>
          <a:solidFill>
            <a:schemeClr val="accent4"/>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3600" b="1" dirty="0">
                <a:solidFill>
                  <a:prstClr val="white"/>
                </a:solidFill>
                <a:latin typeface="Calibri Light"/>
              </a:rPr>
              <a:t> </a:t>
            </a:r>
            <a:r>
              <a:rPr lang="en-US" sz="3600" b="1" dirty="0">
                <a:solidFill>
                  <a:prstClr val="black"/>
                </a:solidFill>
                <a:latin typeface="Calibri Light"/>
              </a:rPr>
              <a:t>Victim Row</a:t>
            </a:r>
          </a:p>
        </p:txBody>
      </p:sp>
      <p:sp>
        <p:nvSpPr>
          <p:cNvPr id="32" name="Victim"/>
          <p:cNvSpPr/>
          <p:nvPr/>
        </p:nvSpPr>
        <p:spPr>
          <a:xfrm>
            <a:off x="1828800" y="1982788"/>
            <a:ext cx="3657600" cy="609600"/>
          </a:xfrm>
          <a:prstGeom prst="rect">
            <a:avLst/>
          </a:prstGeom>
          <a:solidFill>
            <a:schemeClr val="accent4"/>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3600" b="1" dirty="0">
                <a:solidFill>
                  <a:prstClr val="white"/>
                </a:solidFill>
                <a:latin typeface="Calibri Light"/>
              </a:rPr>
              <a:t> </a:t>
            </a:r>
            <a:r>
              <a:rPr lang="en-US" sz="3600" b="1" dirty="0">
                <a:solidFill>
                  <a:prstClr val="black"/>
                </a:solidFill>
                <a:latin typeface="Calibri Light"/>
              </a:rPr>
              <a:t>Victim Row</a:t>
            </a:r>
          </a:p>
        </p:txBody>
      </p:sp>
      <p:sp>
        <p:nvSpPr>
          <p:cNvPr id="33" name="Aggressor"/>
          <p:cNvSpPr/>
          <p:nvPr/>
        </p:nvSpPr>
        <p:spPr>
          <a:xfrm>
            <a:off x="1828800" y="2590800"/>
            <a:ext cx="3657600" cy="609600"/>
          </a:xfrm>
          <a:prstGeom prst="rect">
            <a:avLst/>
          </a:prstGeom>
          <a:solidFill>
            <a:srgbClr val="FF0000"/>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3600" b="1" dirty="0">
                <a:solidFill>
                  <a:prstClr val="white"/>
                </a:solidFill>
                <a:latin typeface="Calibri Light"/>
              </a:rPr>
              <a:t> Hammered Row</a:t>
            </a:r>
          </a:p>
        </p:txBody>
      </p:sp>
      <p:sp>
        <p:nvSpPr>
          <p:cNvPr id="34" name="Punchline"/>
          <p:cNvSpPr txBox="1"/>
          <p:nvPr/>
        </p:nvSpPr>
        <p:spPr>
          <a:xfrm>
            <a:off x="395288" y="4953000"/>
            <a:ext cx="8359775" cy="1143000"/>
          </a:xfrm>
          <a:prstGeom prst="rect">
            <a:avLst/>
          </a:prstGeom>
          <a:noFill/>
        </p:spPr>
        <p:txBody>
          <a:bodyPr anchor="ctr"/>
          <a:lstStyle/>
          <a:p>
            <a:pPr>
              <a:defRPr/>
            </a:pPr>
            <a:r>
              <a:rPr lang="en-US" sz="2600" b="1" dirty="0">
                <a:solidFill>
                  <a:prstClr val="black"/>
                </a:solidFill>
                <a:latin typeface="Calibri Light"/>
                <a:ea typeface="ＭＳ Ｐゴシック" charset="0"/>
                <a:cs typeface="ＭＳ Ｐゴシック" charset="0"/>
              </a:rPr>
              <a:t>Repeatedly</a:t>
            </a:r>
            <a:r>
              <a:rPr lang="en-US" sz="2600" dirty="0">
                <a:solidFill>
                  <a:prstClr val="black"/>
                </a:solidFill>
                <a:latin typeface="Calibri Light"/>
                <a:ea typeface="ＭＳ Ｐゴシック" charset="0"/>
                <a:cs typeface="ＭＳ Ｐゴシック" charset="0"/>
              </a:rPr>
              <a:t> </a:t>
            </a:r>
            <a:r>
              <a:rPr lang="en-US" sz="2600" b="1" dirty="0">
                <a:solidFill>
                  <a:prstClr val="black"/>
                </a:solidFill>
                <a:latin typeface="Calibri Light"/>
                <a:ea typeface="ＭＳ Ｐゴシック" charset="0"/>
                <a:cs typeface="ＭＳ Ｐゴシック" charset="0"/>
              </a:rPr>
              <a:t>reading</a:t>
            </a:r>
            <a:r>
              <a:rPr lang="en-US" sz="2600" dirty="0">
                <a:solidFill>
                  <a:prstClr val="black"/>
                </a:solidFill>
                <a:latin typeface="Calibri Light"/>
                <a:ea typeface="ＭＳ Ｐゴシック" charset="0"/>
                <a:cs typeface="ＭＳ Ｐゴシック" charset="0"/>
              </a:rPr>
              <a:t> a row enough times (before memory gets refreshed) induces </a:t>
            </a:r>
            <a:r>
              <a:rPr lang="en-US" sz="2600" b="1" dirty="0">
                <a:solidFill>
                  <a:srgbClr val="FF0000"/>
                </a:solidFill>
                <a:latin typeface="Calibri Light"/>
                <a:ea typeface="ＭＳ Ｐゴシック" charset="0"/>
                <a:cs typeface="ＭＳ Ｐゴシック" charset="0"/>
              </a:rPr>
              <a:t>disturbance errors</a:t>
            </a:r>
            <a:r>
              <a:rPr lang="en-US" sz="2600" dirty="0">
                <a:solidFill>
                  <a:srgbClr val="FF0000"/>
                </a:solidFill>
                <a:latin typeface="Calibri Light"/>
                <a:ea typeface="ＭＳ Ｐゴシック" charset="0"/>
                <a:cs typeface="ＭＳ Ｐゴシック" charset="0"/>
              </a:rPr>
              <a:t> </a:t>
            </a:r>
            <a:r>
              <a:rPr lang="en-US" sz="2600" dirty="0">
                <a:solidFill>
                  <a:prstClr val="black"/>
                </a:solidFill>
                <a:latin typeface="Calibri Light"/>
                <a:ea typeface="ＭＳ Ｐゴシック" charset="0"/>
                <a:cs typeface="ＭＳ Ｐゴシック" charset="0"/>
              </a:rPr>
              <a:t>in </a:t>
            </a:r>
            <a:r>
              <a:rPr lang="en-US" sz="2600" b="1" dirty="0">
                <a:solidFill>
                  <a:prstClr val="black"/>
                </a:solidFill>
                <a:latin typeface="Calibri Light"/>
                <a:ea typeface="ＭＳ Ｐゴシック" charset="0"/>
                <a:cs typeface="ＭＳ Ｐゴシック" charset="0"/>
              </a:rPr>
              <a:t>adjacent</a:t>
            </a:r>
            <a:r>
              <a:rPr lang="en-US" sz="2600" dirty="0">
                <a:solidFill>
                  <a:prstClr val="black"/>
                </a:solidFill>
                <a:latin typeface="Calibri Light"/>
                <a:ea typeface="ＭＳ Ｐゴシック" charset="0"/>
                <a:cs typeface="ＭＳ Ｐゴシック" charset="0"/>
              </a:rPr>
              <a:t> </a:t>
            </a:r>
            <a:r>
              <a:rPr lang="en-US" sz="2600" b="1" dirty="0">
                <a:solidFill>
                  <a:prstClr val="black"/>
                </a:solidFill>
                <a:latin typeface="Calibri Light"/>
                <a:ea typeface="ＭＳ Ｐゴシック" charset="0"/>
                <a:cs typeface="ＭＳ Ｐゴシック" charset="0"/>
              </a:rPr>
              <a:t>rows</a:t>
            </a:r>
            <a:r>
              <a:rPr lang="en-US" sz="2600" dirty="0">
                <a:solidFill>
                  <a:prstClr val="black"/>
                </a:solidFill>
                <a:latin typeface="Calibri Light"/>
                <a:ea typeface="ＭＳ Ｐゴシック" charset="0"/>
                <a:cs typeface="ＭＳ Ｐゴシック" charset="0"/>
              </a:rPr>
              <a:t> in </a:t>
            </a:r>
            <a:r>
              <a:rPr lang="en-US" sz="2600" b="1" dirty="0">
                <a:solidFill>
                  <a:srgbClr val="FF0000"/>
                </a:solidFill>
                <a:latin typeface="Calibri Light"/>
                <a:ea typeface="ＭＳ Ｐゴシック" charset="0"/>
                <a:cs typeface="ＭＳ Ｐゴシック" charset="0"/>
              </a:rPr>
              <a:t>most real DRAM chips you can buy today</a:t>
            </a:r>
            <a:endParaRPr lang="en-US" sz="2600" dirty="0">
              <a:solidFill>
                <a:prstClr val="black"/>
              </a:solidFill>
              <a:latin typeface="Calibri Light"/>
              <a:ea typeface="ＭＳ Ｐゴシック" charset="0"/>
              <a:cs typeface="ＭＳ Ｐゴシック" charset="0"/>
            </a:endParaRPr>
          </a:p>
        </p:txBody>
      </p:sp>
      <p:sp>
        <p:nvSpPr>
          <p:cNvPr id="35" name="Opened"/>
          <p:cNvSpPr txBox="1"/>
          <p:nvPr/>
        </p:nvSpPr>
        <p:spPr>
          <a:xfrm>
            <a:off x="3124200" y="2671763"/>
            <a:ext cx="2209800" cy="457200"/>
          </a:xfrm>
          <a:prstGeom prst="rect">
            <a:avLst/>
          </a:prstGeom>
          <a:noFill/>
        </p:spPr>
        <p:txBody>
          <a:bodyPr anchor="ctr"/>
          <a:lstStyle/>
          <a:p>
            <a:pPr algn="r">
              <a:defRPr/>
            </a:pPr>
            <a:r>
              <a:rPr lang="en-US" sz="4000" b="1" i="1">
                <a:solidFill>
                  <a:prstClr val="black"/>
                </a:solidFill>
                <a:latin typeface="Calibri Light"/>
                <a:ea typeface="ＭＳ Ｐゴシック" charset="0"/>
                <a:cs typeface="ＭＳ Ｐゴシック" charset="0"/>
              </a:rPr>
              <a:t>Opened</a:t>
            </a:r>
          </a:p>
        </p:txBody>
      </p:sp>
      <p:sp>
        <p:nvSpPr>
          <p:cNvPr id="28" name="Closed"/>
          <p:cNvSpPr txBox="1"/>
          <p:nvPr/>
        </p:nvSpPr>
        <p:spPr>
          <a:xfrm>
            <a:off x="3133725" y="2671763"/>
            <a:ext cx="2200275" cy="457200"/>
          </a:xfrm>
          <a:prstGeom prst="rect">
            <a:avLst/>
          </a:prstGeom>
          <a:noFill/>
        </p:spPr>
        <p:txBody>
          <a:bodyPr anchor="ctr"/>
          <a:lstStyle/>
          <a:p>
            <a:pPr algn="r">
              <a:defRPr/>
            </a:pPr>
            <a:r>
              <a:rPr lang="en-US" sz="4000" b="1" i="1">
                <a:solidFill>
                  <a:prstClr val="black"/>
                </a:solidFill>
                <a:latin typeface="Calibri Light"/>
                <a:ea typeface="ＭＳ Ｐゴシック" charset="0"/>
                <a:cs typeface="ＭＳ Ｐゴシック" charset="0"/>
              </a:rPr>
              <a:t>Closed</a:t>
            </a:r>
          </a:p>
        </p:txBody>
      </p:sp>
      <p:sp>
        <p:nvSpPr>
          <p:cNvPr id="239642" name="Slide Number Placeholder 2"/>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63EFCF5-C8B9-AF45-B0E3-7DB4F7D988EA}" type="slidenum">
              <a:rPr lang="en-US" sz="2000">
                <a:solidFill>
                  <a:srgbClr val="898989"/>
                </a:solidFill>
                <a:latin typeface="Cambria Math" charset="0"/>
                <a:cs typeface="Cambria Math" charset="0"/>
              </a:rPr>
              <a:pPr eaLnBrk="1" hangingPunct="1"/>
              <a:t>60</a:t>
            </a:fld>
            <a:endParaRPr lang="en-US" sz="2000">
              <a:solidFill>
                <a:srgbClr val="898989"/>
              </a:solidFill>
              <a:latin typeface="Cambria Math" charset="0"/>
              <a:cs typeface="Cambria Math" charset="0"/>
            </a:endParaRPr>
          </a:p>
        </p:txBody>
      </p:sp>
      <p:sp>
        <p:nvSpPr>
          <p:cNvPr id="239643" name="Title 1"/>
          <p:cNvSpPr>
            <a:spLocks noGrp="1"/>
          </p:cNvSpPr>
          <p:nvPr>
            <p:ph type="title"/>
          </p:nvPr>
        </p:nvSpPr>
        <p:spPr>
          <a:xfrm>
            <a:off x="228600" y="-14288"/>
            <a:ext cx="8915400" cy="1066801"/>
          </a:xfrm>
        </p:spPr>
        <p:txBody>
          <a:bodyPr/>
          <a:lstStyle/>
          <a:p>
            <a:r>
              <a:rPr lang="en-US" sz="3600" b="0" dirty="0">
                <a:solidFill>
                  <a:schemeClr val="accent6">
                    <a:lumMod val="50000"/>
                  </a:schemeClr>
                </a:solidFill>
                <a:latin typeface="Garamond" charset="0"/>
              </a:rPr>
              <a:t>Modern DRAM is Prone to Disturbance Errors</a:t>
            </a:r>
          </a:p>
        </p:txBody>
      </p:sp>
      <p:sp>
        <p:nvSpPr>
          <p:cNvPr id="30" name="Rectangle 29"/>
          <p:cNvSpPr/>
          <p:nvPr/>
        </p:nvSpPr>
        <p:spPr>
          <a:xfrm>
            <a:off x="107950" y="6239053"/>
            <a:ext cx="8568506" cy="646331"/>
          </a:xfrm>
          <a:prstGeom prst="rect">
            <a:avLst/>
          </a:prstGeom>
        </p:spPr>
        <p:txBody>
          <a:bodyPr wrap="square">
            <a:spAutoFit/>
          </a:bodyPr>
          <a:lstStyle/>
          <a:p>
            <a:pPr>
              <a:defRPr/>
            </a:pPr>
            <a:r>
              <a:rPr lang="en-US" dirty="0">
                <a:solidFill>
                  <a:srgbClr val="0000FF"/>
                </a:solidFill>
                <a:ea typeface="ＭＳ Ｐゴシック" charset="0"/>
                <a:cs typeface="ＭＳ Ｐゴシック" charset="0"/>
                <a:hlinkClick r:id="rId3"/>
              </a:rPr>
              <a:t>Flipping Bits in Memory Without Accessing Them: An Experimental Study of DRAM Disturbance Errors</a:t>
            </a:r>
            <a:r>
              <a:rPr lang="en-US" dirty="0">
                <a:solidFill>
                  <a:srgbClr val="0000FF"/>
                </a:solidFill>
                <a:ea typeface="ＭＳ Ｐゴシック" charset="0"/>
                <a:cs typeface="ＭＳ Ｐゴシック" charset="0"/>
              </a:rPr>
              <a:t>,</a:t>
            </a:r>
            <a:r>
              <a:rPr lang="en-US" dirty="0">
                <a:solidFill>
                  <a:prstClr val="black"/>
                </a:solidFill>
                <a:latin typeface="Tahoma" charset="0"/>
                <a:ea typeface="ＭＳ Ｐゴシック" charset="0"/>
                <a:cs typeface="ＭＳ Ｐゴシック" charset="0"/>
              </a:rPr>
              <a:t> </a:t>
            </a:r>
            <a:r>
              <a:rPr lang="en-US" dirty="0">
                <a:solidFill>
                  <a:prstClr val="black"/>
                </a:solidFill>
                <a:ea typeface="ＭＳ Ｐゴシック" charset="0"/>
                <a:cs typeface="ＭＳ Ｐゴシック" charset="0"/>
              </a:rPr>
              <a:t>(Kim et al., ISCA 2014)</a:t>
            </a:r>
          </a:p>
        </p:txBody>
      </p:sp>
    </p:spTree>
    <p:extLst>
      <p:ext uri="{BB962C8B-B14F-4D97-AF65-F5344CB8AC3E}">
        <p14:creationId xmlns:p14="http://schemas.microsoft.com/office/powerpoint/2010/main" val="76092573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750"/>
                                        <p:tgtEl>
                                          <p:spTgt spid="22"/>
                                        </p:tgtEl>
                                      </p:cBhvr>
                                    </p:animEffect>
                                  </p:childTnLst>
                                </p:cTn>
                              </p:par>
                              <p:par>
                                <p:cTn id="8" presetID="7" presetClass="emph" presetSubtype="2" fill="hold" nodeType="withEffect">
                                  <p:stCondLst>
                                    <p:cond delay="0"/>
                                  </p:stCondLst>
                                  <p:childTnLst>
                                    <p:animClr clrSpc="rgb" dir="cw">
                                      <p:cBhvr>
                                        <p:cTn id="9" dur="750" fill="hold"/>
                                        <p:tgtEl>
                                          <p:spTgt spid="11"/>
                                        </p:tgtEl>
                                        <p:attrNameLst>
                                          <p:attrName>stroke.color</p:attrName>
                                        </p:attrNameLst>
                                      </p:cBhvr>
                                      <p:to>
                                        <a:srgbClr val="FF0000"/>
                                      </p:to>
                                    </p:animClr>
                                    <p:set>
                                      <p:cBhvr>
                                        <p:cTn id="10" dur="750" fill="hold"/>
                                        <p:tgtEl>
                                          <p:spTgt spid="11"/>
                                        </p:tgtEl>
                                        <p:attrNameLst>
                                          <p:attrName>stroke.on</p:attrName>
                                        </p:attrNameLst>
                                      </p:cBhvr>
                                      <p:to>
                                        <p:strVal val="true"/>
                                      </p:to>
                                    </p:set>
                                  </p:childTnLst>
                                </p:cTn>
                              </p:par>
                              <p:par>
                                <p:cTn id="11" presetID="1" presetClass="emph" presetSubtype="2" fill="hold" nodeType="withEffect">
                                  <p:stCondLst>
                                    <p:cond delay="0"/>
                                  </p:stCondLst>
                                  <p:childTnLst>
                                    <p:animClr clrSpc="rgb" dir="cw">
                                      <p:cBhvr>
                                        <p:cTn id="12" dur="750" fill="hold"/>
                                        <p:tgtEl>
                                          <p:spTgt spid="17"/>
                                        </p:tgtEl>
                                        <p:attrNameLst>
                                          <p:attrName>fillcolor</p:attrName>
                                        </p:attrNameLst>
                                      </p:cBhvr>
                                      <p:to>
                                        <a:srgbClr val="FF0000"/>
                                      </p:to>
                                    </p:animClr>
                                    <p:set>
                                      <p:cBhvr>
                                        <p:cTn id="13" dur="750" fill="hold"/>
                                        <p:tgtEl>
                                          <p:spTgt spid="17"/>
                                        </p:tgtEl>
                                        <p:attrNameLst>
                                          <p:attrName>fill.type</p:attrName>
                                        </p:attrNameLst>
                                      </p:cBhvr>
                                      <p:to>
                                        <p:strVal val="solid"/>
                                      </p:to>
                                    </p:set>
                                    <p:set>
                                      <p:cBhvr>
                                        <p:cTn id="14" dur="750" fill="hold"/>
                                        <p:tgtEl>
                                          <p:spTgt spid="17"/>
                                        </p:tgtEl>
                                        <p:attrNameLst>
                                          <p:attrName>fill.on</p:attrName>
                                        </p:attrNameLst>
                                      </p:cBhvr>
                                      <p:to>
                                        <p:strVal val="true"/>
                                      </p:to>
                                    </p:set>
                                  </p:childTnLst>
                                </p:cTn>
                              </p:par>
                              <p:par>
                                <p:cTn id="15" presetID="10" presetClass="entr" presetSubtype="0" fill="hold" grpId="0" nodeType="withEffect">
                                  <p:stCondLst>
                                    <p:cond delay="0"/>
                                  </p:stCondLst>
                                  <p:childTnLst>
                                    <p:set>
                                      <p:cBhvr>
                                        <p:cTn id="16" dur="1" fill="hold">
                                          <p:stCondLst>
                                            <p:cond delay="0"/>
                                          </p:stCondLst>
                                        </p:cTn>
                                        <p:tgtEl>
                                          <p:spTgt spid="35"/>
                                        </p:tgtEl>
                                        <p:attrNameLst>
                                          <p:attrName>style.visibility</p:attrName>
                                        </p:attrNameLst>
                                      </p:cBhvr>
                                      <p:to>
                                        <p:strVal val="visible"/>
                                      </p:to>
                                    </p:set>
                                    <p:animEffect transition="in" filter="fade">
                                      <p:cBhvr>
                                        <p:cTn id="17" dur="750"/>
                                        <p:tgtEl>
                                          <p:spTgt spid="35"/>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 presetClass="exit" presetSubtype="0" fill="hold" grpId="1" nodeType="clickEffect">
                                  <p:stCondLst>
                                    <p:cond delay="0"/>
                                  </p:stCondLst>
                                  <p:childTnLst>
                                    <p:set>
                                      <p:cBhvr>
                                        <p:cTn id="21" dur="1" fill="hold">
                                          <p:stCondLst>
                                            <p:cond delay="0"/>
                                          </p:stCondLst>
                                        </p:cTn>
                                        <p:tgtEl>
                                          <p:spTgt spid="22"/>
                                        </p:tgtEl>
                                        <p:attrNameLst>
                                          <p:attrName>style.visibility</p:attrName>
                                        </p:attrNameLst>
                                      </p:cBhvr>
                                      <p:to>
                                        <p:strVal val="hidden"/>
                                      </p:to>
                                    </p:set>
                                  </p:childTnLst>
                                </p:cTn>
                              </p:par>
                              <p:par>
                                <p:cTn id="22" presetID="10" presetClass="entr" presetSubtype="0" fill="hold" grpId="0" nodeType="with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fade">
                                      <p:cBhvr>
                                        <p:cTn id="24" dur="500"/>
                                        <p:tgtEl>
                                          <p:spTgt spid="21"/>
                                        </p:tgtEl>
                                      </p:cBhvr>
                                    </p:animEffect>
                                  </p:childTnLst>
                                </p:cTn>
                              </p:par>
                              <p:par>
                                <p:cTn id="25" presetID="7" presetClass="emph" presetSubtype="2" fill="hold" nodeType="withEffect">
                                  <p:stCondLst>
                                    <p:cond delay="0"/>
                                  </p:stCondLst>
                                  <p:childTnLst>
                                    <p:animClr clrSpc="rgb" dir="cw">
                                      <p:cBhvr>
                                        <p:cTn id="26" dur="500" fill="hold"/>
                                        <p:tgtEl>
                                          <p:spTgt spid="11"/>
                                        </p:tgtEl>
                                        <p:attrNameLst>
                                          <p:attrName>stroke.color</p:attrName>
                                        </p:attrNameLst>
                                      </p:cBhvr>
                                      <p:to>
                                        <a:srgbClr val="595959"/>
                                      </p:to>
                                    </p:animClr>
                                    <p:set>
                                      <p:cBhvr>
                                        <p:cTn id="27" dur="500" fill="hold"/>
                                        <p:tgtEl>
                                          <p:spTgt spid="11"/>
                                        </p:tgtEl>
                                        <p:attrNameLst>
                                          <p:attrName>stroke.on</p:attrName>
                                        </p:attrNameLst>
                                      </p:cBhvr>
                                      <p:to>
                                        <p:strVal val="true"/>
                                      </p:to>
                                    </p:set>
                                  </p:childTnLst>
                                </p:cTn>
                              </p:par>
                              <p:par>
                                <p:cTn id="28" presetID="1" presetClass="emph" presetSubtype="2" fill="hold" nodeType="withEffect">
                                  <p:stCondLst>
                                    <p:cond delay="0"/>
                                  </p:stCondLst>
                                  <p:childTnLst>
                                    <p:animClr clrSpc="rgb" dir="cw">
                                      <p:cBhvr>
                                        <p:cTn id="29" dur="500" fill="hold"/>
                                        <p:tgtEl>
                                          <p:spTgt spid="17"/>
                                        </p:tgtEl>
                                        <p:attrNameLst>
                                          <p:attrName>fillcolor</p:attrName>
                                        </p:attrNameLst>
                                      </p:cBhvr>
                                      <p:to>
                                        <a:srgbClr val="FFFFFF"/>
                                      </p:to>
                                    </p:animClr>
                                    <p:set>
                                      <p:cBhvr>
                                        <p:cTn id="30" dur="500" fill="hold"/>
                                        <p:tgtEl>
                                          <p:spTgt spid="17"/>
                                        </p:tgtEl>
                                        <p:attrNameLst>
                                          <p:attrName>fill.type</p:attrName>
                                        </p:attrNameLst>
                                      </p:cBhvr>
                                      <p:to>
                                        <p:strVal val="solid"/>
                                      </p:to>
                                    </p:set>
                                    <p:set>
                                      <p:cBhvr>
                                        <p:cTn id="31" dur="500" fill="hold"/>
                                        <p:tgtEl>
                                          <p:spTgt spid="17"/>
                                        </p:tgtEl>
                                        <p:attrNameLst>
                                          <p:attrName>fill.on</p:attrName>
                                        </p:attrNameLst>
                                      </p:cBhvr>
                                      <p:to>
                                        <p:strVal val="true"/>
                                      </p:to>
                                    </p:set>
                                  </p:childTnLst>
                                </p:cTn>
                              </p:par>
                              <p:par>
                                <p:cTn id="32" presetID="1" presetClass="exit" presetSubtype="0" fill="hold" grpId="1" nodeType="withEffect">
                                  <p:stCondLst>
                                    <p:cond delay="0"/>
                                  </p:stCondLst>
                                  <p:childTnLst>
                                    <p:set>
                                      <p:cBhvr>
                                        <p:cTn id="33" dur="1" fill="hold">
                                          <p:stCondLst>
                                            <p:cond delay="0"/>
                                          </p:stCondLst>
                                        </p:cTn>
                                        <p:tgtEl>
                                          <p:spTgt spid="35"/>
                                        </p:tgtEl>
                                        <p:attrNameLst>
                                          <p:attrName>style.visibility</p:attrName>
                                        </p:attrNameLst>
                                      </p:cBhvr>
                                      <p:to>
                                        <p:strVal val="hidden"/>
                                      </p:to>
                                    </p:set>
                                  </p:childTnLst>
                                </p:cTn>
                              </p:par>
                              <p:par>
                                <p:cTn id="34" presetID="10" presetClass="entr" presetSubtype="0" fill="hold" grpId="0" nodeType="withEffect">
                                  <p:stCondLst>
                                    <p:cond delay="250"/>
                                  </p:stCondLst>
                                  <p:childTnLst>
                                    <p:set>
                                      <p:cBhvr>
                                        <p:cTn id="35" dur="1" fill="hold">
                                          <p:stCondLst>
                                            <p:cond delay="0"/>
                                          </p:stCondLst>
                                        </p:cTn>
                                        <p:tgtEl>
                                          <p:spTgt spid="28"/>
                                        </p:tgtEl>
                                        <p:attrNameLst>
                                          <p:attrName>style.visibility</p:attrName>
                                        </p:attrNameLst>
                                      </p:cBhvr>
                                      <p:to>
                                        <p:strVal val="visible"/>
                                      </p:to>
                                    </p:set>
                                    <p:animEffect transition="in" filter="fade">
                                      <p:cBhvr>
                                        <p:cTn id="36" dur="250"/>
                                        <p:tgtEl>
                                          <p:spTgt spid="28"/>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xit" presetSubtype="0" fill="hold" grpId="1" nodeType="clickEffect">
                                  <p:stCondLst>
                                    <p:cond delay="0"/>
                                  </p:stCondLst>
                                  <p:childTnLst>
                                    <p:set>
                                      <p:cBhvr>
                                        <p:cTn id="40" dur="1" fill="hold">
                                          <p:stCondLst>
                                            <p:cond delay="0"/>
                                          </p:stCondLst>
                                        </p:cTn>
                                        <p:tgtEl>
                                          <p:spTgt spid="28"/>
                                        </p:tgtEl>
                                        <p:attrNameLst>
                                          <p:attrName>style.visibility</p:attrName>
                                        </p:attrNameLst>
                                      </p:cBhvr>
                                      <p:to>
                                        <p:strVal val="hidden"/>
                                      </p:to>
                                    </p:set>
                                  </p:childTnLst>
                                </p:cTn>
                              </p:par>
                              <p:par>
                                <p:cTn id="41" presetID="1" presetClass="entr" presetSubtype="0" fill="hold" grpId="2" nodeType="withEffect">
                                  <p:stCondLst>
                                    <p:cond delay="0"/>
                                  </p:stCondLst>
                                  <p:childTnLst>
                                    <p:set>
                                      <p:cBhvr>
                                        <p:cTn id="42" dur="1" fill="hold">
                                          <p:stCondLst>
                                            <p:cond delay="0"/>
                                          </p:stCondLst>
                                        </p:cTn>
                                        <p:tgtEl>
                                          <p:spTgt spid="22"/>
                                        </p:tgtEl>
                                        <p:attrNameLst>
                                          <p:attrName>style.visibility</p:attrName>
                                        </p:attrNameLst>
                                      </p:cBhvr>
                                      <p:to>
                                        <p:strVal val="visible"/>
                                      </p:to>
                                    </p:set>
                                  </p:childTnLst>
                                </p:cTn>
                              </p:par>
                              <p:par>
                                <p:cTn id="43" presetID="1" presetClass="exit" presetSubtype="0" fill="hold" grpId="1" nodeType="withEffect">
                                  <p:stCondLst>
                                    <p:cond delay="0"/>
                                  </p:stCondLst>
                                  <p:childTnLst>
                                    <p:set>
                                      <p:cBhvr>
                                        <p:cTn id="44" dur="1" fill="hold">
                                          <p:stCondLst>
                                            <p:cond delay="0"/>
                                          </p:stCondLst>
                                        </p:cTn>
                                        <p:tgtEl>
                                          <p:spTgt spid="21"/>
                                        </p:tgtEl>
                                        <p:attrNameLst>
                                          <p:attrName>style.visibility</p:attrName>
                                        </p:attrNameLst>
                                      </p:cBhvr>
                                      <p:to>
                                        <p:strVal val="hidden"/>
                                      </p:to>
                                    </p:set>
                                  </p:childTnLst>
                                </p:cTn>
                              </p:par>
                              <p:par>
                                <p:cTn id="45" presetID="7" presetClass="emph" presetSubtype="2" fill="hold" nodeType="withEffect">
                                  <p:stCondLst>
                                    <p:cond delay="0"/>
                                  </p:stCondLst>
                                  <p:childTnLst>
                                    <p:animClr clrSpc="rgb" dir="cw">
                                      <p:cBhvr>
                                        <p:cTn id="46" dur="10" fill="hold"/>
                                        <p:tgtEl>
                                          <p:spTgt spid="11"/>
                                        </p:tgtEl>
                                        <p:attrNameLst>
                                          <p:attrName>stroke.color</p:attrName>
                                        </p:attrNameLst>
                                      </p:cBhvr>
                                      <p:to>
                                        <a:srgbClr val="FF0000"/>
                                      </p:to>
                                    </p:animClr>
                                    <p:set>
                                      <p:cBhvr>
                                        <p:cTn id="47" dur="10" fill="hold"/>
                                        <p:tgtEl>
                                          <p:spTgt spid="11"/>
                                        </p:tgtEl>
                                        <p:attrNameLst>
                                          <p:attrName>stroke.on</p:attrName>
                                        </p:attrNameLst>
                                      </p:cBhvr>
                                      <p:to>
                                        <p:strVal val="true"/>
                                      </p:to>
                                    </p:set>
                                  </p:childTnLst>
                                </p:cTn>
                              </p:par>
                              <p:par>
                                <p:cTn id="48" presetID="1" presetClass="emph" presetSubtype="2" fill="hold" nodeType="withEffect">
                                  <p:stCondLst>
                                    <p:cond delay="0"/>
                                  </p:stCondLst>
                                  <p:childTnLst>
                                    <p:animClr clrSpc="rgb" dir="cw">
                                      <p:cBhvr>
                                        <p:cTn id="49" dur="10" fill="hold"/>
                                        <p:tgtEl>
                                          <p:spTgt spid="17"/>
                                        </p:tgtEl>
                                        <p:attrNameLst>
                                          <p:attrName>fillcolor</p:attrName>
                                        </p:attrNameLst>
                                      </p:cBhvr>
                                      <p:to>
                                        <a:srgbClr val="FF0000"/>
                                      </p:to>
                                    </p:animClr>
                                    <p:set>
                                      <p:cBhvr>
                                        <p:cTn id="50" dur="10" fill="hold"/>
                                        <p:tgtEl>
                                          <p:spTgt spid="17"/>
                                        </p:tgtEl>
                                        <p:attrNameLst>
                                          <p:attrName>fill.type</p:attrName>
                                        </p:attrNameLst>
                                      </p:cBhvr>
                                      <p:to>
                                        <p:strVal val="solid"/>
                                      </p:to>
                                    </p:set>
                                    <p:set>
                                      <p:cBhvr>
                                        <p:cTn id="51" dur="10" fill="hold"/>
                                        <p:tgtEl>
                                          <p:spTgt spid="17"/>
                                        </p:tgtEl>
                                        <p:attrNameLst>
                                          <p:attrName>fill.on</p:attrName>
                                        </p:attrNameLst>
                                      </p:cBhvr>
                                      <p:to>
                                        <p:strVal val="true"/>
                                      </p:to>
                                    </p:set>
                                  </p:childTnLst>
                                </p:cTn>
                              </p:par>
                              <p:par>
                                <p:cTn id="52" presetID="1" presetClass="exit" presetSubtype="0" fill="hold" grpId="3" nodeType="withEffect">
                                  <p:stCondLst>
                                    <p:cond delay="500"/>
                                  </p:stCondLst>
                                  <p:childTnLst>
                                    <p:set>
                                      <p:cBhvr>
                                        <p:cTn id="53" dur="1" fill="hold">
                                          <p:stCondLst>
                                            <p:cond delay="0"/>
                                          </p:stCondLst>
                                        </p:cTn>
                                        <p:tgtEl>
                                          <p:spTgt spid="22"/>
                                        </p:tgtEl>
                                        <p:attrNameLst>
                                          <p:attrName>style.visibility</p:attrName>
                                        </p:attrNameLst>
                                      </p:cBhvr>
                                      <p:to>
                                        <p:strVal val="hidden"/>
                                      </p:to>
                                    </p:set>
                                  </p:childTnLst>
                                </p:cTn>
                              </p:par>
                              <p:par>
                                <p:cTn id="54" presetID="1" presetClass="entr" presetSubtype="0" fill="hold" grpId="2" nodeType="withEffect">
                                  <p:stCondLst>
                                    <p:cond delay="500"/>
                                  </p:stCondLst>
                                  <p:childTnLst>
                                    <p:set>
                                      <p:cBhvr>
                                        <p:cTn id="55" dur="1" fill="hold">
                                          <p:stCondLst>
                                            <p:cond delay="0"/>
                                          </p:stCondLst>
                                        </p:cTn>
                                        <p:tgtEl>
                                          <p:spTgt spid="21"/>
                                        </p:tgtEl>
                                        <p:attrNameLst>
                                          <p:attrName>style.visibility</p:attrName>
                                        </p:attrNameLst>
                                      </p:cBhvr>
                                      <p:to>
                                        <p:strVal val="visible"/>
                                      </p:to>
                                    </p:set>
                                  </p:childTnLst>
                                </p:cTn>
                              </p:par>
                              <p:par>
                                <p:cTn id="56" presetID="7" presetClass="emph" presetSubtype="2" fill="hold" nodeType="withEffect">
                                  <p:stCondLst>
                                    <p:cond delay="500"/>
                                  </p:stCondLst>
                                  <p:childTnLst>
                                    <p:animClr clrSpc="rgb" dir="cw">
                                      <p:cBhvr>
                                        <p:cTn id="57" dur="10" fill="hold"/>
                                        <p:tgtEl>
                                          <p:spTgt spid="11"/>
                                        </p:tgtEl>
                                        <p:attrNameLst>
                                          <p:attrName>stroke.color</p:attrName>
                                        </p:attrNameLst>
                                      </p:cBhvr>
                                      <p:to>
                                        <a:srgbClr val="595959"/>
                                      </p:to>
                                    </p:animClr>
                                    <p:set>
                                      <p:cBhvr>
                                        <p:cTn id="58" dur="10" fill="hold"/>
                                        <p:tgtEl>
                                          <p:spTgt spid="11"/>
                                        </p:tgtEl>
                                        <p:attrNameLst>
                                          <p:attrName>stroke.on</p:attrName>
                                        </p:attrNameLst>
                                      </p:cBhvr>
                                      <p:to>
                                        <p:strVal val="true"/>
                                      </p:to>
                                    </p:set>
                                  </p:childTnLst>
                                </p:cTn>
                              </p:par>
                              <p:par>
                                <p:cTn id="59" presetID="1" presetClass="emph" presetSubtype="2" fill="hold" nodeType="withEffect">
                                  <p:stCondLst>
                                    <p:cond delay="500"/>
                                  </p:stCondLst>
                                  <p:childTnLst>
                                    <p:animClr clrSpc="rgb" dir="cw">
                                      <p:cBhvr>
                                        <p:cTn id="60" dur="10" fill="hold"/>
                                        <p:tgtEl>
                                          <p:spTgt spid="17"/>
                                        </p:tgtEl>
                                        <p:attrNameLst>
                                          <p:attrName>fillcolor</p:attrName>
                                        </p:attrNameLst>
                                      </p:cBhvr>
                                      <p:to>
                                        <a:srgbClr val="FFFFFF"/>
                                      </p:to>
                                    </p:animClr>
                                    <p:set>
                                      <p:cBhvr>
                                        <p:cTn id="61" dur="10" fill="hold"/>
                                        <p:tgtEl>
                                          <p:spTgt spid="17"/>
                                        </p:tgtEl>
                                        <p:attrNameLst>
                                          <p:attrName>fill.type</p:attrName>
                                        </p:attrNameLst>
                                      </p:cBhvr>
                                      <p:to>
                                        <p:strVal val="solid"/>
                                      </p:to>
                                    </p:set>
                                    <p:set>
                                      <p:cBhvr>
                                        <p:cTn id="62" dur="10" fill="hold"/>
                                        <p:tgtEl>
                                          <p:spTgt spid="17"/>
                                        </p:tgtEl>
                                        <p:attrNameLst>
                                          <p:attrName>fill.on</p:attrName>
                                        </p:attrNameLst>
                                      </p:cBhvr>
                                      <p:to>
                                        <p:strVal val="true"/>
                                      </p:to>
                                    </p:set>
                                  </p:childTnLst>
                                </p:cTn>
                              </p:par>
                              <p:par>
                                <p:cTn id="63" presetID="1" presetClass="entr" presetSubtype="0" fill="hold" grpId="9" nodeType="withEffect">
                                  <p:stCondLst>
                                    <p:cond delay="1000"/>
                                  </p:stCondLst>
                                  <p:childTnLst>
                                    <p:set>
                                      <p:cBhvr>
                                        <p:cTn id="64" dur="1" fill="hold">
                                          <p:stCondLst>
                                            <p:cond delay="0"/>
                                          </p:stCondLst>
                                        </p:cTn>
                                        <p:tgtEl>
                                          <p:spTgt spid="22"/>
                                        </p:tgtEl>
                                        <p:attrNameLst>
                                          <p:attrName>style.visibility</p:attrName>
                                        </p:attrNameLst>
                                      </p:cBhvr>
                                      <p:to>
                                        <p:strVal val="visible"/>
                                      </p:to>
                                    </p:set>
                                  </p:childTnLst>
                                </p:cTn>
                              </p:par>
                              <p:par>
                                <p:cTn id="65" presetID="1" presetClass="exit" presetSubtype="0" fill="hold" grpId="3" nodeType="withEffect">
                                  <p:stCondLst>
                                    <p:cond delay="1000"/>
                                  </p:stCondLst>
                                  <p:childTnLst>
                                    <p:set>
                                      <p:cBhvr>
                                        <p:cTn id="66" dur="1" fill="hold">
                                          <p:stCondLst>
                                            <p:cond delay="0"/>
                                          </p:stCondLst>
                                        </p:cTn>
                                        <p:tgtEl>
                                          <p:spTgt spid="21"/>
                                        </p:tgtEl>
                                        <p:attrNameLst>
                                          <p:attrName>style.visibility</p:attrName>
                                        </p:attrNameLst>
                                      </p:cBhvr>
                                      <p:to>
                                        <p:strVal val="hidden"/>
                                      </p:to>
                                    </p:set>
                                  </p:childTnLst>
                                </p:cTn>
                              </p:par>
                              <p:par>
                                <p:cTn id="67" presetID="7" presetClass="emph" presetSubtype="2" fill="hold" nodeType="withEffect">
                                  <p:stCondLst>
                                    <p:cond delay="1000"/>
                                  </p:stCondLst>
                                  <p:childTnLst>
                                    <p:animClr clrSpc="rgb" dir="cw">
                                      <p:cBhvr>
                                        <p:cTn id="68" dur="10" fill="hold"/>
                                        <p:tgtEl>
                                          <p:spTgt spid="11"/>
                                        </p:tgtEl>
                                        <p:attrNameLst>
                                          <p:attrName>stroke.color</p:attrName>
                                        </p:attrNameLst>
                                      </p:cBhvr>
                                      <p:to>
                                        <a:srgbClr val="FF0000"/>
                                      </p:to>
                                    </p:animClr>
                                    <p:set>
                                      <p:cBhvr>
                                        <p:cTn id="69" dur="10" fill="hold"/>
                                        <p:tgtEl>
                                          <p:spTgt spid="11"/>
                                        </p:tgtEl>
                                        <p:attrNameLst>
                                          <p:attrName>stroke.on</p:attrName>
                                        </p:attrNameLst>
                                      </p:cBhvr>
                                      <p:to>
                                        <p:strVal val="true"/>
                                      </p:to>
                                    </p:set>
                                  </p:childTnLst>
                                </p:cTn>
                              </p:par>
                              <p:par>
                                <p:cTn id="70" presetID="1" presetClass="emph" presetSubtype="2" fill="hold" nodeType="withEffect">
                                  <p:stCondLst>
                                    <p:cond delay="1000"/>
                                  </p:stCondLst>
                                  <p:childTnLst>
                                    <p:animClr clrSpc="rgb" dir="cw">
                                      <p:cBhvr>
                                        <p:cTn id="71" dur="10" fill="hold"/>
                                        <p:tgtEl>
                                          <p:spTgt spid="17"/>
                                        </p:tgtEl>
                                        <p:attrNameLst>
                                          <p:attrName>fillcolor</p:attrName>
                                        </p:attrNameLst>
                                      </p:cBhvr>
                                      <p:to>
                                        <a:srgbClr val="FF0000"/>
                                      </p:to>
                                    </p:animClr>
                                    <p:set>
                                      <p:cBhvr>
                                        <p:cTn id="72" dur="10" fill="hold"/>
                                        <p:tgtEl>
                                          <p:spTgt spid="17"/>
                                        </p:tgtEl>
                                        <p:attrNameLst>
                                          <p:attrName>fill.type</p:attrName>
                                        </p:attrNameLst>
                                      </p:cBhvr>
                                      <p:to>
                                        <p:strVal val="solid"/>
                                      </p:to>
                                    </p:set>
                                    <p:set>
                                      <p:cBhvr>
                                        <p:cTn id="73" dur="10" fill="hold"/>
                                        <p:tgtEl>
                                          <p:spTgt spid="17"/>
                                        </p:tgtEl>
                                        <p:attrNameLst>
                                          <p:attrName>fill.on</p:attrName>
                                        </p:attrNameLst>
                                      </p:cBhvr>
                                      <p:to>
                                        <p:strVal val="true"/>
                                      </p:to>
                                    </p:set>
                                  </p:childTnLst>
                                </p:cTn>
                              </p:par>
                              <p:par>
                                <p:cTn id="74" presetID="1" presetClass="exit" presetSubtype="0" fill="hold" grpId="4" nodeType="withEffect">
                                  <p:stCondLst>
                                    <p:cond delay="1500"/>
                                  </p:stCondLst>
                                  <p:childTnLst>
                                    <p:set>
                                      <p:cBhvr>
                                        <p:cTn id="75" dur="1" fill="hold">
                                          <p:stCondLst>
                                            <p:cond delay="0"/>
                                          </p:stCondLst>
                                        </p:cTn>
                                        <p:tgtEl>
                                          <p:spTgt spid="22"/>
                                        </p:tgtEl>
                                        <p:attrNameLst>
                                          <p:attrName>style.visibility</p:attrName>
                                        </p:attrNameLst>
                                      </p:cBhvr>
                                      <p:to>
                                        <p:strVal val="hidden"/>
                                      </p:to>
                                    </p:set>
                                  </p:childTnLst>
                                </p:cTn>
                              </p:par>
                              <p:par>
                                <p:cTn id="76" presetID="1" presetClass="entr" presetSubtype="0" fill="hold" grpId="4" nodeType="withEffect">
                                  <p:stCondLst>
                                    <p:cond delay="1500"/>
                                  </p:stCondLst>
                                  <p:childTnLst>
                                    <p:set>
                                      <p:cBhvr>
                                        <p:cTn id="77" dur="1" fill="hold">
                                          <p:stCondLst>
                                            <p:cond delay="0"/>
                                          </p:stCondLst>
                                        </p:cTn>
                                        <p:tgtEl>
                                          <p:spTgt spid="21"/>
                                        </p:tgtEl>
                                        <p:attrNameLst>
                                          <p:attrName>style.visibility</p:attrName>
                                        </p:attrNameLst>
                                      </p:cBhvr>
                                      <p:to>
                                        <p:strVal val="visible"/>
                                      </p:to>
                                    </p:set>
                                  </p:childTnLst>
                                </p:cTn>
                              </p:par>
                              <p:par>
                                <p:cTn id="78" presetID="7" presetClass="emph" presetSubtype="2" fill="hold" nodeType="withEffect">
                                  <p:stCondLst>
                                    <p:cond delay="1500"/>
                                  </p:stCondLst>
                                  <p:childTnLst>
                                    <p:animClr clrSpc="rgb" dir="cw">
                                      <p:cBhvr>
                                        <p:cTn id="79" dur="10" fill="hold"/>
                                        <p:tgtEl>
                                          <p:spTgt spid="11"/>
                                        </p:tgtEl>
                                        <p:attrNameLst>
                                          <p:attrName>stroke.color</p:attrName>
                                        </p:attrNameLst>
                                      </p:cBhvr>
                                      <p:to>
                                        <a:srgbClr val="595959"/>
                                      </p:to>
                                    </p:animClr>
                                    <p:set>
                                      <p:cBhvr>
                                        <p:cTn id="80" dur="10" fill="hold"/>
                                        <p:tgtEl>
                                          <p:spTgt spid="11"/>
                                        </p:tgtEl>
                                        <p:attrNameLst>
                                          <p:attrName>stroke.on</p:attrName>
                                        </p:attrNameLst>
                                      </p:cBhvr>
                                      <p:to>
                                        <p:strVal val="true"/>
                                      </p:to>
                                    </p:set>
                                  </p:childTnLst>
                                </p:cTn>
                              </p:par>
                              <p:par>
                                <p:cTn id="81" presetID="1" presetClass="emph" presetSubtype="2" fill="hold" nodeType="withEffect">
                                  <p:stCondLst>
                                    <p:cond delay="1500"/>
                                  </p:stCondLst>
                                  <p:childTnLst>
                                    <p:animClr clrSpc="rgb" dir="cw">
                                      <p:cBhvr>
                                        <p:cTn id="82" dur="10" fill="hold"/>
                                        <p:tgtEl>
                                          <p:spTgt spid="17"/>
                                        </p:tgtEl>
                                        <p:attrNameLst>
                                          <p:attrName>fillcolor</p:attrName>
                                        </p:attrNameLst>
                                      </p:cBhvr>
                                      <p:to>
                                        <a:srgbClr val="FFFFFF"/>
                                      </p:to>
                                    </p:animClr>
                                    <p:set>
                                      <p:cBhvr>
                                        <p:cTn id="83" dur="10" fill="hold"/>
                                        <p:tgtEl>
                                          <p:spTgt spid="17"/>
                                        </p:tgtEl>
                                        <p:attrNameLst>
                                          <p:attrName>fill.type</p:attrName>
                                        </p:attrNameLst>
                                      </p:cBhvr>
                                      <p:to>
                                        <p:strVal val="solid"/>
                                      </p:to>
                                    </p:set>
                                    <p:set>
                                      <p:cBhvr>
                                        <p:cTn id="84" dur="10" fill="hold"/>
                                        <p:tgtEl>
                                          <p:spTgt spid="17"/>
                                        </p:tgtEl>
                                        <p:attrNameLst>
                                          <p:attrName>fill.on</p:attrName>
                                        </p:attrNameLst>
                                      </p:cBhvr>
                                      <p:to>
                                        <p:strVal val="true"/>
                                      </p:to>
                                    </p:set>
                                  </p:childTnLst>
                                </p:cTn>
                              </p:par>
                              <p:par>
                                <p:cTn id="85" presetID="1" presetClass="entr" presetSubtype="0" fill="hold" grpId="5" nodeType="withEffect">
                                  <p:stCondLst>
                                    <p:cond delay="2000"/>
                                  </p:stCondLst>
                                  <p:childTnLst>
                                    <p:set>
                                      <p:cBhvr>
                                        <p:cTn id="86" dur="1" fill="hold">
                                          <p:stCondLst>
                                            <p:cond delay="0"/>
                                          </p:stCondLst>
                                        </p:cTn>
                                        <p:tgtEl>
                                          <p:spTgt spid="22"/>
                                        </p:tgtEl>
                                        <p:attrNameLst>
                                          <p:attrName>style.visibility</p:attrName>
                                        </p:attrNameLst>
                                      </p:cBhvr>
                                      <p:to>
                                        <p:strVal val="visible"/>
                                      </p:to>
                                    </p:set>
                                  </p:childTnLst>
                                </p:cTn>
                              </p:par>
                              <p:par>
                                <p:cTn id="87" presetID="1" presetClass="exit" presetSubtype="0" fill="hold" grpId="5" nodeType="withEffect">
                                  <p:stCondLst>
                                    <p:cond delay="2000"/>
                                  </p:stCondLst>
                                  <p:childTnLst>
                                    <p:set>
                                      <p:cBhvr>
                                        <p:cTn id="88" dur="1" fill="hold">
                                          <p:stCondLst>
                                            <p:cond delay="0"/>
                                          </p:stCondLst>
                                        </p:cTn>
                                        <p:tgtEl>
                                          <p:spTgt spid="21"/>
                                        </p:tgtEl>
                                        <p:attrNameLst>
                                          <p:attrName>style.visibility</p:attrName>
                                        </p:attrNameLst>
                                      </p:cBhvr>
                                      <p:to>
                                        <p:strVal val="hidden"/>
                                      </p:to>
                                    </p:set>
                                  </p:childTnLst>
                                </p:cTn>
                              </p:par>
                              <p:par>
                                <p:cTn id="89" presetID="7" presetClass="emph" presetSubtype="2" fill="hold" nodeType="withEffect">
                                  <p:stCondLst>
                                    <p:cond delay="2000"/>
                                  </p:stCondLst>
                                  <p:childTnLst>
                                    <p:animClr clrSpc="rgb" dir="cw">
                                      <p:cBhvr>
                                        <p:cTn id="90" dur="10" fill="hold"/>
                                        <p:tgtEl>
                                          <p:spTgt spid="11"/>
                                        </p:tgtEl>
                                        <p:attrNameLst>
                                          <p:attrName>stroke.color</p:attrName>
                                        </p:attrNameLst>
                                      </p:cBhvr>
                                      <p:to>
                                        <a:srgbClr val="FF0000"/>
                                      </p:to>
                                    </p:animClr>
                                    <p:set>
                                      <p:cBhvr>
                                        <p:cTn id="91" dur="10" fill="hold"/>
                                        <p:tgtEl>
                                          <p:spTgt spid="11"/>
                                        </p:tgtEl>
                                        <p:attrNameLst>
                                          <p:attrName>stroke.on</p:attrName>
                                        </p:attrNameLst>
                                      </p:cBhvr>
                                      <p:to>
                                        <p:strVal val="true"/>
                                      </p:to>
                                    </p:set>
                                  </p:childTnLst>
                                </p:cTn>
                              </p:par>
                              <p:par>
                                <p:cTn id="92" presetID="1" presetClass="emph" presetSubtype="2" fill="hold" nodeType="withEffect">
                                  <p:stCondLst>
                                    <p:cond delay="2000"/>
                                  </p:stCondLst>
                                  <p:childTnLst>
                                    <p:animClr clrSpc="rgb" dir="cw">
                                      <p:cBhvr>
                                        <p:cTn id="93" dur="10" fill="hold"/>
                                        <p:tgtEl>
                                          <p:spTgt spid="17"/>
                                        </p:tgtEl>
                                        <p:attrNameLst>
                                          <p:attrName>fillcolor</p:attrName>
                                        </p:attrNameLst>
                                      </p:cBhvr>
                                      <p:to>
                                        <a:srgbClr val="FF0000"/>
                                      </p:to>
                                    </p:animClr>
                                    <p:set>
                                      <p:cBhvr>
                                        <p:cTn id="94" dur="10" fill="hold"/>
                                        <p:tgtEl>
                                          <p:spTgt spid="17"/>
                                        </p:tgtEl>
                                        <p:attrNameLst>
                                          <p:attrName>fill.type</p:attrName>
                                        </p:attrNameLst>
                                      </p:cBhvr>
                                      <p:to>
                                        <p:strVal val="solid"/>
                                      </p:to>
                                    </p:set>
                                    <p:set>
                                      <p:cBhvr>
                                        <p:cTn id="95" dur="10" fill="hold"/>
                                        <p:tgtEl>
                                          <p:spTgt spid="17"/>
                                        </p:tgtEl>
                                        <p:attrNameLst>
                                          <p:attrName>fill.on</p:attrName>
                                        </p:attrNameLst>
                                      </p:cBhvr>
                                      <p:to>
                                        <p:strVal val="true"/>
                                      </p:to>
                                    </p:set>
                                  </p:childTnLst>
                                </p:cTn>
                              </p:par>
                              <p:par>
                                <p:cTn id="96" presetID="1" presetClass="exit" presetSubtype="0" fill="hold" grpId="6" nodeType="withEffect">
                                  <p:stCondLst>
                                    <p:cond delay="2500"/>
                                  </p:stCondLst>
                                  <p:childTnLst>
                                    <p:set>
                                      <p:cBhvr>
                                        <p:cTn id="97" dur="1" fill="hold">
                                          <p:stCondLst>
                                            <p:cond delay="0"/>
                                          </p:stCondLst>
                                        </p:cTn>
                                        <p:tgtEl>
                                          <p:spTgt spid="22"/>
                                        </p:tgtEl>
                                        <p:attrNameLst>
                                          <p:attrName>style.visibility</p:attrName>
                                        </p:attrNameLst>
                                      </p:cBhvr>
                                      <p:to>
                                        <p:strVal val="hidden"/>
                                      </p:to>
                                    </p:set>
                                  </p:childTnLst>
                                </p:cTn>
                              </p:par>
                              <p:par>
                                <p:cTn id="98" presetID="1" presetClass="entr" presetSubtype="0" fill="hold" grpId="6" nodeType="withEffect">
                                  <p:stCondLst>
                                    <p:cond delay="2500"/>
                                  </p:stCondLst>
                                  <p:childTnLst>
                                    <p:set>
                                      <p:cBhvr>
                                        <p:cTn id="99" dur="1" fill="hold">
                                          <p:stCondLst>
                                            <p:cond delay="0"/>
                                          </p:stCondLst>
                                        </p:cTn>
                                        <p:tgtEl>
                                          <p:spTgt spid="21"/>
                                        </p:tgtEl>
                                        <p:attrNameLst>
                                          <p:attrName>style.visibility</p:attrName>
                                        </p:attrNameLst>
                                      </p:cBhvr>
                                      <p:to>
                                        <p:strVal val="visible"/>
                                      </p:to>
                                    </p:set>
                                  </p:childTnLst>
                                </p:cTn>
                              </p:par>
                              <p:par>
                                <p:cTn id="100" presetID="7" presetClass="emph" presetSubtype="2" fill="hold" nodeType="withEffect">
                                  <p:stCondLst>
                                    <p:cond delay="2500"/>
                                  </p:stCondLst>
                                  <p:childTnLst>
                                    <p:animClr clrSpc="rgb" dir="cw">
                                      <p:cBhvr>
                                        <p:cTn id="101" dur="10" fill="hold"/>
                                        <p:tgtEl>
                                          <p:spTgt spid="11"/>
                                        </p:tgtEl>
                                        <p:attrNameLst>
                                          <p:attrName>stroke.color</p:attrName>
                                        </p:attrNameLst>
                                      </p:cBhvr>
                                      <p:to>
                                        <a:srgbClr val="595959"/>
                                      </p:to>
                                    </p:animClr>
                                    <p:set>
                                      <p:cBhvr>
                                        <p:cTn id="102" dur="10" fill="hold"/>
                                        <p:tgtEl>
                                          <p:spTgt spid="11"/>
                                        </p:tgtEl>
                                        <p:attrNameLst>
                                          <p:attrName>stroke.on</p:attrName>
                                        </p:attrNameLst>
                                      </p:cBhvr>
                                      <p:to>
                                        <p:strVal val="true"/>
                                      </p:to>
                                    </p:set>
                                  </p:childTnLst>
                                </p:cTn>
                              </p:par>
                              <p:par>
                                <p:cTn id="103" presetID="1" presetClass="emph" presetSubtype="2" fill="hold" nodeType="withEffect">
                                  <p:stCondLst>
                                    <p:cond delay="2500"/>
                                  </p:stCondLst>
                                  <p:childTnLst>
                                    <p:animClr clrSpc="rgb" dir="cw">
                                      <p:cBhvr>
                                        <p:cTn id="104" dur="10" fill="hold"/>
                                        <p:tgtEl>
                                          <p:spTgt spid="17"/>
                                        </p:tgtEl>
                                        <p:attrNameLst>
                                          <p:attrName>fillcolor</p:attrName>
                                        </p:attrNameLst>
                                      </p:cBhvr>
                                      <p:to>
                                        <a:srgbClr val="FFFFFF"/>
                                      </p:to>
                                    </p:animClr>
                                    <p:set>
                                      <p:cBhvr>
                                        <p:cTn id="105" dur="10" fill="hold"/>
                                        <p:tgtEl>
                                          <p:spTgt spid="17"/>
                                        </p:tgtEl>
                                        <p:attrNameLst>
                                          <p:attrName>fill.type</p:attrName>
                                        </p:attrNameLst>
                                      </p:cBhvr>
                                      <p:to>
                                        <p:strVal val="solid"/>
                                      </p:to>
                                    </p:set>
                                    <p:set>
                                      <p:cBhvr>
                                        <p:cTn id="106" dur="10" fill="hold"/>
                                        <p:tgtEl>
                                          <p:spTgt spid="17"/>
                                        </p:tgtEl>
                                        <p:attrNameLst>
                                          <p:attrName>fill.on</p:attrName>
                                        </p:attrNameLst>
                                      </p:cBhvr>
                                      <p:to>
                                        <p:strVal val="true"/>
                                      </p:to>
                                    </p:set>
                                  </p:childTnLst>
                                </p:cTn>
                              </p:par>
                              <p:par>
                                <p:cTn id="107" presetID="1" presetClass="entr" presetSubtype="0" fill="hold" grpId="7" nodeType="withEffect">
                                  <p:stCondLst>
                                    <p:cond delay="3000"/>
                                  </p:stCondLst>
                                  <p:childTnLst>
                                    <p:set>
                                      <p:cBhvr>
                                        <p:cTn id="108" dur="1" fill="hold">
                                          <p:stCondLst>
                                            <p:cond delay="0"/>
                                          </p:stCondLst>
                                        </p:cTn>
                                        <p:tgtEl>
                                          <p:spTgt spid="22"/>
                                        </p:tgtEl>
                                        <p:attrNameLst>
                                          <p:attrName>style.visibility</p:attrName>
                                        </p:attrNameLst>
                                      </p:cBhvr>
                                      <p:to>
                                        <p:strVal val="visible"/>
                                      </p:to>
                                    </p:set>
                                  </p:childTnLst>
                                </p:cTn>
                              </p:par>
                              <p:par>
                                <p:cTn id="109" presetID="1" presetClass="exit" presetSubtype="0" fill="hold" grpId="7" nodeType="withEffect">
                                  <p:stCondLst>
                                    <p:cond delay="3000"/>
                                  </p:stCondLst>
                                  <p:childTnLst>
                                    <p:set>
                                      <p:cBhvr>
                                        <p:cTn id="110" dur="1" fill="hold">
                                          <p:stCondLst>
                                            <p:cond delay="0"/>
                                          </p:stCondLst>
                                        </p:cTn>
                                        <p:tgtEl>
                                          <p:spTgt spid="21"/>
                                        </p:tgtEl>
                                        <p:attrNameLst>
                                          <p:attrName>style.visibility</p:attrName>
                                        </p:attrNameLst>
                                      </p:cBhvr>
                                      <p:to>
                                        <p:strVal val="hidden"/>
                                      </p:to>
                                    </p:set>
                                  </p:childTnLst>
                                </p:cTn>
                              </p:par>
                              <p:par>
                                <p:cTn id="111" presetID="7" presetClass="emph" presetSubtype="2" fill="hold" nodeType="withEffect">
                                  <p:stCondLst>
                                    <p:cond delay="3000"/>
                                  </p:stCondLst>
                                  <p:childTnLst>
                                    <p:animClr clrSpc="rgb" dir="cw">
                                      <p:cBhvr>
                                        <p:cTn id="112" dur="10" fill="hold"/>
                                        <p:tgtEl>
                                          <p:spTgt spid="11"/>
                                        </p:tgtEl>
                                        <p:attrNameLst>
                                          <p:attrName>stroke.color</p:attrName>
                                        </p:attrNameLst>
                                      </p:cBhvr>
                                      <p:to>
                                        <a:srgbClr val="FF0000"/>
                                      </p:to>
                                    </p:animClr>
                                    <p:set>
                                      <p:cBhvr>
                                        <p:cTn id="113" dur="10" fill="hold"/>
                                        <p:tgtEl>
                                          <p:spTgt spid="11"/>
                                        </p:tgtEl>
                                        <p:attrNameLst>
                                          <p:attrName>stroke.on</p:attrName>
                                        </p:attrNameLst>
                                      </p:cBhvr>
                                      <p:to>
                                        <p:strVal val="true"/>
                                      </p:to>
                                    </p:set>
                                  </p:childTnLst>
                                </p:cTn>
                              </p:par>
                              <p:par>
                                <p:cTn id="114" presetID="1" presetClass="emph" presetSubtype="2" fill="hold" nodeType="withEffect">
                                  <p:stCondLst>
                                    <p:cond delay="3000"/>
                                  </p:stCondLst>
                                  <p:childTnLst>
                                    <p:animClr clrSpc="rgb" dir="cw">
                                      <p:cBhvr>
                                        <p:cTn id="115" dur="10" fill="hold"/>
                                        <p:tgtEl>
                                          <p:spTgt spid="17"/>
                                        </p:tgtEl>
                                        <p:attrNameLst>
                                          <p:attrName>fillcolor</p:attrName>
                                        </p:attrNameLst>
                                      </p:cBhvr>
                                      <p:to>
                                        <a:srgbClr val="FF0000"/>
                                      </p:to>
                                    </p:animClr>
                                    <p:set>
                                      <p:cBhvr>
                                        <p:cTn id="116" dur="10" fill="hold"/>
                                        <p:tgtEl>
                                          <p:spTgt spid="17"/>
                                        </p:tgtEl>
                                        <p:attrNameLst>
                                          <p:attrName>fill.type</p:attrName>
                                        </p:attrNameLst>
                                      </p:cBhvr>
                                      <p:to>
                                        <p:strVal val="solid"/>
                                      </p:to>
                                    </p:set>
                                    <p:set>
                                      <p:cBhvr>
                                        <p:cTn id="117" dur="10" fill="hold"/>
                                        <p:tgtEl>
                                          <p:spTgt spid="17"/>
                                        </p:tgtEl>
                                        <p:attrNameLst>
                                          <p:attrName>fill.on</p:attrName>
                                        </p:attrNameLst>
                                      </p:cBhvr>
                                      <p:to>
                                        <p:strVal val="true"/>
                                      </p:to>
                                    </p:set>
                                  </p:childTnLst>
                                </p:cTn>
                              </p:par>
                              <p:par>
                                <p:cTn id="118" presetID="1" presetClass="exit" presetSubtype="0" fill="hold" grpId="8" nodeType="withEffect">
                                  <p:stCondLst>
                                    <p:cond delay="3500"/>
                                  </p:stCondLst>
                                  <p:childTnLst>
                                    <p:set>
                                      <p:cBhvr>
                                        <p:cTn id="119" dur="1" fill="hold">
                                          <p:stCondLst>
                                            <p:cond delay="0"/>
                                          </p:stCondLst>
                                        </p:cTn>
                                        <p:tgtEl>
                                          <p:spTgt spid="22"/>
                                        </p:tgtEl>
                                        <p:attrNameLst>
                                          <p:attrName>style.visibility</p:attrName>
                                        </p:attrNameLst>
                                      </p:cBhvr>
                                      <p:to>
                                        <p:strVal val="hidden"/>
                                      </p:to>
                                    </p:set>
                                  </p:childTnLst>
                                </p:cTn>
                              </p:par>
                              <p:par>
                                <p:cTn id="120" presetID="1" presetClass="entr" presetSubtype="0" fill="hold" grpId="8" nodeType="withEffect">
                                  <p:stCondLst>
                                    <p:cond delay="3500"/>
                                  </p:stCondLst>
                                  <p:childTnLst>
                                    <p:set>
                                      <p:cBhvr>
                                        <p:cTn id="121" dur="1" fill="hold">
                                          <p:stCondLst>
                                            <p:cond delay="0"/>
                                          </p:stCondLst>
                                        </p:cTn>
                                        <p:tgtEl>
                                          <p:spTgt spid="21"/>
                                        </p:tgtEl>
                                        <p:attrNameLst>
                                          <p:attrName>style.visibility</p:attrName>
                                        </p:attrNameLst>
                                      </p:cBhvr>
                                      <p:to>
                                        <p:strVal val="visible"/>
                                      </p:to>
                                    </p:set>
                                  </p:childTnLst>
                                </p:cTn>
                              </p:par>
                              <p:par>
                                <p:cTn id="122" presetID="7" presetClass="emph" presetSubtype="2" fill="hold" nodeType="withEffect">
                                  <p:stCondLst>
                                    <p:cond delay="3500"/>
                                  </p:stCondLst>
                                  <p:childTnLst>
                                    <p:animClr clrSpc="rgb" dir="cw">
                                      <p:cBhvr>
                                        <p:cTn id="123" dur="10" fill="hold"/>
                                        <p:tgtEl>
                                          <p:spTgt spid="11"/>
                                        </p:tgtEl>
                                        <p:attrNameLst>
                                          <p:attrName>stroke.color</p:attrName>
                                        </p:attrNameLst>
                                      </p:cBhvr>
                                      <p:to>
                                        <a:srgbClr val="595959"/>
                                      </p:to>
                                    </p:animClr>
                                    <p:set>
                                      <p:cBhvr>
                                        <p:cTn id="124" dur="10" fill="hold"/>
                                        <p:tgtEl>
                                          <p:spTgt spid="11"/>
                                        </p:tgtEl>
                                        <p:attrNameLst>
                                          <p:attrName>stroke.on</p:attrName>
                                        </p:attrNameLst>
                                      </p:cBhvr>
                                      <p:to>
                                        <p:strVal val="true"/>
                                      </p:to>
                                    </p:set>
                                  </p:childTnLst>
                                </p:cTn>
                              </p:par>
                              <p:par>
                                <p:cTn id="125" presetID="1" presetClass="emph" presetSubtype="2" fill="hold" nodeType="withEffect">
                                  <p:stCondLst>
                                    <p:cond delay="3500"/>
                                  </p:stCondLst>
                                  <p:childTnLst>
                                    <p:animClr clrSpc="rgb" dir="cw">
                                      <p:cBhvr>
                                        <p:cTn id="126" dur="10" fill="hold"/>
                                        <p:tgtEl>
                                          <p:spTgt spid="17"/>
                                        </p:tgtEl>
                                        <p:attrNameLst>
                                          <p:attrName>fillcolor</p:attrName>
                                        </p:attrNameLst>
                                      </p:cBhvr>
                                      <p:to>
                                        <a:srgbClr val="FFFFFF"/>
                                      </p:to>
                                    </p:animClr>
                                    <p:set>
                                      <p:cBhvr>
                                        <p:cTn id="127" dur="10" fill="hold"/>
                                        <p:tgtEl>
                                          <p:spTgt spid="17"/>
                                        </p:tgtEl>
                                        <p:attrNameLst>
                                          <p:attrName>fill.type</p:attrName>
                                        </p:attrNameLst>
                                      </p:cBhvr>
                                      <p:to>
                                        <p:strVal val="solid"/>
                                      </p:to>
                                    </p:set>
                                    <p:set>
                                      <p:cBhvr>
                                        <p:cTn id="128" dur="10" fill="hold"/>
                                        <p:tgtEl>
                                          <p:spTgt spid="17"/>
                                        </p:tgtEl>
                                        <p:attrNameLst>
                                          <p:attrName>fill.on</p:attrName>
                                        </p:attrNameLst>
                                      </p:cBhvr>
                                      <p:to>
                                        <p:strVal val="true"/>
                                      </p:to>
                                    </p:set>
                                  </p:childTnLst>
                                </p:cTn>
                              </p:par>
                              <p:par>
                                <p:cTn id="129" presetID="1" presetClass="entr" presetSubtype="0" fill="hold" grpId="10" nodeType="withEffect">
                                  <p:stCondLst>
                                    <p:cond delay="4000"/>
                                  </p:stCondLst>
                                  <p:childTnLst>
                                    <p:set>
                                      <p:cBhvr>
                                        <p:cTn id="130" dur="1" fill="hold">
                                          <p:stCondLst>
                                            <p:cond delay="0"/>
                                          </p:stCondLst>
                                        </p:cTn>
                                        <p:tgtEl>
                                          <p:spTgt spid="22"/>
                                        </p:tgtEl>
                                        <p:attrNameLst>
                                          <p:attrName>style.visibility</p:attrName>
                                        </p:attrNameLst>
                                      </p:cBhvr>
                                      <p:to>
                                        <p:strVal val="visible"/>
                                      </p:to>
                                    </p:set>
                                  </p:childTnLst>
                                </p:cTn>
                              </p:par>
                              <p:par>
                                <p:cTn id="131" presetID="1" presetClass="exit" presetSubtype="0" fill="hold" grpId="9" nodeType="withEffect">
                                  <p:stCondLst>
                                    <p:cond delay="4000"/>
                                  </p:stCondLst>
                                  <p:childTnLst>
                                    <p:set>
                                      <p:cBhvr>
                                        <p:cTn id="132" dur="1" fill="hold">
                                          <p:stCondLst>
                                            <p:cond delay="0"/>
                                          </p:stCondLst>
                                        </p:cTn>
                                        <p:tgtEl>
                                          <p:spTgt spid="21"/>
                                        </p:tgtEl>
                                        <p:attrNameLst>
                                          <p:attrName>style.visibility</p:attrName>
                                        </p:attrNameLst>
                                      </p:cBhvr>
                                      <p:to>
                                        <p:strVal val="hidden"/>
                                      </p:to>
                                    </p:set>
                                  </p:childTnLst>
                                </p:cTn>
                              </p:par>
                              <p:par>
                                <p:cTn id="133" presetID="7" presetClass="emph" presetSubtype="2" fill="hold" nodeType="withEffect">
                                  <p:stCondLst>
                                    <p:cond delay="4000"/>
                                  </p:stCondLst>
                                  <p:childTnLst>
                                    <p:animClr clrSpc="rgb" dir="cw">
                                      <p:cBhvr>
                                        <p:cTn id="134" dur="10" fill="hold"/>
                                        <p:tgtEl>
                                          <p:spTgt spid="11"/>
                                        </p:tgtEl>
                                        <p:attrNameLst>
                                          <p:attrName>stroke.color</p:attrName>
                                        </p:attrNameLst>
                                      </p:cBhvr>
                                      <p:to>
                                        <a:srgbClr val="FF0000"/>
                                      </p:to>
                                    </p:animClr>
                                    <p:set>
                                      <p:cBhvr>
                                        <p:cTn id="135" dur="10" fill="hold"/>
                                        <p:tgtEl>
                                          <p:spTgt spid="11"/>
                                        </p:tgtEl>
                                        <p:attrNameLst>
                                          <p:attrName>stroke.on</p:attrName>
                                        </p:attrNameLst>
                                      </p:cBhvr>
                                      <p:to>
                                        <p:strVal val="true"/>
                                      </p:to>
                                    </p:set>
                                  </p:childTnLst>
                                </p:cTn>
                              </p:par>
                              <p:par>
                                <p:cTn id="136" presetID="1" presetClass="emph" presetSubtype="2" fill="hold" nodeType="withEffect">
                                  <p:stCondLst>
                                    <p:cond delay="4000"/>
                                  </p:stCondLst>
                                  <p:childTnLst>
                                    <p:animClr clrSpc="rgb" dir="cw">
                                      <p:cBhvr>
                                        <p:cTn id="137" dur="10" fill="hold"/>
                                        <p:tgtEl>
                                          <p:spTgt spid="17"/>
                                        </p:tgtEl>
                                        <p:attrNameLst>
                                          <p:attrName>fillcolor</p:attrName>
                                        </p:attrNameLst>
                                      </p:cBhvr>
                                      <p:to>
                                        <a:srgbClr val="FF0000"/>
                                      </p:to>
                                    </p:animClr>
                                    <p:set>
                                      <p:cBhvr>
                                        <p:cTn id="138" dur="10" fill="hold"/>
                                        <p:tgtEl>
                                          <p:spTgt spid="17"/>
                                        </p:tgtEl>
                                        <p:attrNameLst>
                                          <p:attrName>fill.type</p:attrName>
                                        </p:attrNameLst>
                                      </p:cBhvr>
                                      <p:to>
                                        <p:strVal val="solid"/>
                                      </p:to>
                                    </p:set>
                                    <p:set>
                                      <p:cBhvr>
                                        <p:cTn id="139" dur="10" fill="hold"/>
                                        <p:tgtEl>
                                          <p:spTgt spid="17"/>
                                        </p:tgtEl>
                                        <p:attrNameLst>
                                          <p:attrName>fill.on</p:attrName>
                                        </p:attrNameLst>
                                      </p:cBhvr>
                                      <p:to>
                                        <p:strVal val="true"/>
                                      </p:to>
                                    </p:set>
                                  </p:childTnLst>
                                </p:cTn>
                              </p:par>
                              <p:par>
                                <p:cTn id="140" presetID="1" presetClass="exit" presetSubtype="0" fill="hold" grpId="11" nodeType="withEffect">
                                  <p:stCondLst>
                                    <p:cond delay="4500"/>
                                  </p:stCondLst>
                                  <p:childTnLst>
                                    <p:set>
                                      <p:cBhvr>
                                        <p:cTn id="141" dur="1" fill="hold">
                                          <p:stCondLst>
                                            <p:cond delay="0"/>
                                          </p:stCondLst>
                                        </p:cTn>
                                        <p:tgtEl>
                                          <p:spTgt spid="22"/>
                                        </p:tgtEl>
                                        <p:attrNameLst>
                                          <p:attrName>style.visibility</p:attrName>
                                        </p:attrNameLst>
                                      </p:cBhvr>
                                      <p:to>
                                        <p:strVal val="hidden"/>
                                      </p:to>
                                    </p:set>
                                  </p:childTnLst>
                                </p:cTn>
                              </p:par>
                              <p:par>
                                <p:cTn id="142" presetID="1" presetClass="entr" presetSubtype="0" fill="hold" grpId="10" nodeType="withEffect">
                                  <p:stCondLst>
                                    <p:cond delay="4500"/>
                                  </p:stCondLst>
                                  <p:childTnLst>
                                    <p:set>
                                      <p:cBhvr>
                                        <p:cTn id="143" dur="1" fill="hold">
                                          <p:stCondLst>
                                            <p:cond delay="0"/>
                                          </p:stCondLst>
                                        </p:cTn>
                                        <p:tgtEl>
                                          <p:spTgt spid="21"/>
                                        </p:tgtEl>
                                        <p:attrNameLst>
                                          <p:attrName>style.visibility</p:attrName>
                                        </p:attrNameLst>
                                      </p:cBhvr>
                                      <p:to>
                                        <p:strVal val="visible"/>
                                      </p:to>
                                    </p:set>
                                  </p:childTnLst>
                                </p:cTn>
                              </p:par>
                              <p:par>
                                <p:cTn id="144" presetID="7" presetClass="emph" presetSubtype="2" fill="hold" nodeType="withEffect">
                                  <p:stCondLst>
                                    <p:cond delay="4500"/>
                                  </p:stCondLst>
                                  <p:childTnLst>
                                    <p:animClr clrSpc="rgb" dir="cw">
                                      <p:cBhvr>
                                        <p:cTn id="145" dur="10" fill="hold"/>
                                        <p:tgtEl>
                                          <p:spTgt spid="11"/>
                                        </p:tgtEl>
                                        <p:attrNameLst>
                                          <p:attrName>stroke.color</p:attrName>
                                        </p:attrNameLst>
                                      </p:cBhvr>
                                      <p:to>
                                        <a:srgbClr val="FF0000"/>
                                      </p:to>
                                    </p:animClr>
                                    <p:set>
                                      <p:cBhvr>
                                        <p:cTn id="146" dur="10" fill="hold"/>
                                        <p:tgtEl>
                                          <p:spTgt spid="11"/>
                                        </p:tgtEl>
                                        <p:attrNameLst>
                                          <p:attrName>stroke.on</p:attrName>
                                        </p:attrNameLst>
                                      </p:cBhvr>
                                      <p:to>
                                        <p:strVal val="true"/>
                                      </p:to>
                                    </p:set>
                                  </p:childTnLst>
                                </p:cTn>
                              </p:par>
                              <p:par>
                                <p:cTn id="147" presetID="1" presetClass="emph" presetSubtype="2" fill="hold" nodeType="withEffect">
                                  <p:stCondLst>
                                    <p:cond delay="4500"/>
                                  </p:stCondLst>
                                  <p:childTnLst>
                                    <p:animClr clrSpc="rgb" dir="cw">
                                      <p:cBhvr>
                                        <p:cTn id="148" dur="10" fill="hold"/>
                                        <p:tgtEl>
                                          <p:spTgt spid="17"/>
                                        </p:tgtEl>
                                        <p:attrNameLst>
                                          <p:attrName>fillcolor</p:attrName>
                                        </p:attrNameLst>
                                      </p:cBhvr>
                                      <p:to>
                                        <a:srgbClr val="FFFFFF"/>
                                      </p:to>
                                    </p:animClr>
                                    <p:set>
                                      <p:cBhvr>
                                        <p:cTn id="149" dur="10" fill="hold"/>
                                        <p:tgtEl>
                                          <p:spTgt spid="17"/>
                                        </p:tgtEl>
                                        <p:attrNameLst>
                                          <p:attrName>fill.type</p:attrName>
                                        </p:attrNameLst>
                                      </p:cBhvr>
                                      <p:to>
                                        <p:strVal val="solid"/>
                                      </p:to>
                                    </p:set>
                                    <p:set>
                                      <p:cBhvr>
                                        <p:cTn id="150" dur="10" fill="hold"/>
                                        <p:tgtEl>
                                          <p:spTgt spid="17"/>
                                        </p:tgtEl>
                                        <p:attrNameLst>
                                          <p:attrName>fill.on</p:attrName>
                                        </p:attrNameLst>
                                      </p:cBhvr>
                                      <p:to>
                                        <p:strVal val="true"/>
                                      </p:to>
                                    </p:set>
                                  </p:childTnLst>
                                </p:cTn>
                              </p:par>
                              <p:par>
                                <p:cTn id="151" presetID="1" presetClass="entr" presetSubtype="0" fill="hold" grpId="12" nodeType="withEffect">
                                  <p:stCondLst>
                                    <p:cond delay="5000"/>
                                  </p:stCondLst>
                                  <p:childTnLst>
                                    <p:set>
                                      <p:cBhvr>
                                        <p:cTn id="152" dur="1" fill="hold">
                                          <p:stCondLst>
                                            <p:cond delay="0"/>
                                          </p:stCondLst>
                                        </p:cTn>
                                        <p:tgtEl>
                                          <p:spTgt spid="22"/>
                                        </p:tgtEl>
                                        <p:attrNameLst>
                                          <p:attrName>style.visibility</p:attrName>
                                        </p:attrNameLst>
                                      </p:cBhvr>
                                      <p:to>
                                        <p:strVal val="visible"/>
                                      </p:to>
                                    </p:set>
                                  </p:childTnLst>
                                </p:cTn>
                              </p:par>
                              <p:par>
                                <p:cTn id="153" presetID="1" presetClass="exit" presetSubtype="0" fill="hold" grpId="11" nodeType="withEffect">
                                  <p:stCondLst>
                                    <p:cond delay="5000"/>
                                  </p:stCondLst>
                                  <p:childTnLst>
                                    <p:set>
                                      <p:cBhvr>
                                        <p:cTn id="154" dur="1" fill="hold">
                                          <p:stCondLst>
                                            <p:cond delay="0"/>
                                          </p:stCondLst>
                                        </p:cTn>
                                        <p:tgtEl>
                                          <p:spTgt spid="21"/>
                                        </p:tgtEl>
                                        <p:attrNameLst>
                                          <p:attrName>style.visibility</p:attrName>
                                        </p:attrNameLst>
                                      </p:cBhvr>
                                      <p:to>
                                        <p:strVal val="hidden"/>
                                      </p:to>
                                    </p:set>
                                  </p:childTnLst>
                                </p:cTn>
                              </p:par>
                              <p:par>
                                <p:cTn id="155" presetID="7" presetClass="emph" presetSubtype="2" fill="hold" nodeType="withEffect">
                                  <p:stCondLst>
                                    <p:cond delay="5000"/>
                                  </p:stCondLst>
                                  <p:childTnLst>
                                    <p:animClr clrSpc="rgb" dir="cw">
                                      <p:cBhvr>
                                        <p:cTn id="156" dur="10" fill="hold"/>
                                        <p:tgtEl>
                                          <p:spTgt spid="11"/>
                                        </p:tgtEl>
                                        <p:attrNameLst>
                                          <p:attrName>stroke.color</p:attrName>
                                        </p:attrNameLst>
                                      </p:cBhvr>
                                      <p:to>
                                        <a:srgbClr val="FF0000"/>
                                      </p:to>
                                    </p:animClr>
                                    <p:set>
                                      <p:cBhvr>
                                        <p:cTn id="157" dur="10" fill="hold"/>
                                        <p:tgtEl>
                                          <p:spTgt spid="11"/>
                                        </p:tgtEl>
                                        <p:attrNameLst>
                                          <p:attrName>stroke.on</p:attrName>
                                        </p:attrNameLst>
                                      </p:cBhvr>
                                      <p:to>
                                        <p:strVal val="true"/>
                                      </p:to>
                                    </p:set>
                                  </p:childTnLst>
                                </p:cTn>
                              </p:par>
                              <p:par>
                                <p:cTn id="158" presetID="1" presetClass="emph" presetSubtype="2" fill="hold" nodeType="withEffect">
                                  <p:stCondLst>
                                    <p:cond delay="5000"/>
                                  </p:stCondLst>
                                  <p:childTnLst>
                                    <p:animClr clrSpc="rgb" dir="cw">
                                      <p:cBhvr>
                                        <p:cTn id="159" dur="10" fill="hold"/>
                                        <p:tgtEl>
                                          <p:spTgt spid="17"/>
                                        </p:tgtEl>
                                        <p:attrNameLst>
                                          <p:attrName>fillcolor</p:attrName>
                                        </p:attrNameLst>
                                      </p:cBhvr>
                                      <p:to>
                                        <a:srgbClr val="FF0000"/>
                                      </p:to>
                                    </p:animClr>
                                    <p:set>
                                      <p:cBhvr>
                                        <p:cTn id="160" dur="10" fill="hold"/>
                                        <p:tgtEl>
                                          <p:spTgt spid="17"/>
                                        </p:tgtEl>
                                        <p:attrNameLst>
                                          <p:attrName>fill.type</p:attrName>
                                        </p:attrNameLst>
                                      </p:cBhvr>
                                      <p:to>
                                        <p:strVal val="solid"/>
                                      </p:to>
                                    </p:set>
                                    <p:set>
                                      <p:cBhvr>
                                        <p:cTn id="161" dur="10" fill="hold"/>
                                        <p:tgtEl>
                                          <p:spTgt spid="17"/>
                                        </p:tgtEl>
                                        <p:attrNameLst>
                                          <p:attrName>fill.on</p:attrName>
                                        </p:attrNameLst>
                                      </p:cBhvr>
                                      <p:to>
                                        <p:strVal val="true"/>
                                      </p:to>
                                    </p:set>
                                  </p:childTnLst>
                                </p:cTn>
                              </p:par>
                              <p:par>
                                <p:cTn id="162" presetID="10" presetClass="entr" presetSubtype="0" fill="hold" nodeType="withEffect">
                                  <p:stCondLst>
                                    <p:cond delay="1500"/>
                                  </p:stCondLst>
                                  <p:childTnLst>
                                    <p:set>
                                      <p:cBhvr>
                                        <p:cTn id="163" dur="1" fill="hold">
                                          <p:stCondLst>
                                            <p:cond delay="0"/>
                                          </p:stCondLst>
                                        </p:cTn>
                                        <p:tgtEl>
                                          <p:spTgt spid="23"/>
                                        </p:tgtEl>
                                        <p:attrNameLst>
                                          <p:attrName>style.visibility</p:attrName>
                                        </p:attrNameLst>
                                      </p:cBhvr>
                                      <p:to>
                                        <p:strVal val="visible"/>
                                      </p:to>
                                    </p:set>
                                    <p:animEffect transition="in" filter="fade">
                                      <p:cBhvr>
                                        <p:cTn id="164" dur="3000"/>
                                        <p:tgtEl>
                                          <p:spTgt spid="23"/>
                                        </p:tgtEl>
                                      </p:cBhvr>
                                    </p:animEffect>
                                  </p:childTnLst>
                                </p:cTn>
                              </p:par>
                              <p:par>
                                <p:cTn id="165" presetID="10" presetClass="entr" presetSubtype="0" fill="hold" nodeType="withEffect">
                                  <p:stCondLst>
                                    <p:cond delay="2000"/>
                                  </p:stCondLst>
                                  <p:childTnLst>
                                    <p:set>
                                      <p:cBhvr>
                                        <p:cTn id="166" dur="1" fill="hold">
                                          <p:stCondLst>
                                            <p:cond delay="0"/>
                                          </p:stCondLst>
                                        </p:cTn>
                                        <p:tgtEl>
                                          <p:spTgt spid="24"/>
                                        </p:tgtEl>
                                        <p:attrNameLst>
                                          <p:attrName>style.visibility</p:attrName>
                                        </p:attrNameLst>
                                      </p:cBhvr>
                                      <p:to>
                                        <p:strVal val="visible"/>
                                      </p:to>
                                    </p:set>
                                    <p:animEffect transition="in" filter="fade">
                                      <p:cBhvr>
                                        <p:cTn id="167" dur="3000"/>
                                        <p:tgtEl>
                                          <p:spTgt spid="24"/>
                                        </p:tgtEl>
                                      </p:cBhvr>
                                    </p:animEffect>
                                  </p:childTnLst>
                                </p:cTn>
                              </p:par>
                              <p:par>
                                <p:cTn id="168" presetID="10" presetClass="entr" presetSubtype="0" fill="hold" nodeType="withEffect">
                                  <p:stCondLst>
                                    <p:cond delay="2000"/>
                                  </p:stCondLst>
                                  <p:childTnLst>
                                    <p:set>
                                      <p:cBhvr>
                                        <p:cTn id="169" dur="1" fill="hold">
                                          <p:stCondLst>
                                            <p:cond delay="0"/>
                                          </p:stCondLst>
                                        </p:cTn>
                                        <p:tgtEl>
                                          <p:spTgt spid="27"/>
                                        </p:tgtEl>
                                        <p:attrNameLst>
                                          <p:attrName>style.visibility</p:attrName>
                                        </p:attrNameLst>
                                      </p:cBhvr>
                                      <p:to>
                                        <p:strVal val="visible"/>
                                      </p:to>
                                    </p:set>
                                    <p:animEffect transition="in" filter="fade">
                                      <p:cBhvr>
                                        <p:cTn id="170" dur="3000"/>
                                        <p:tgtEl>
                                          <p:spTgt spid="27"/>
                                        </p:tgtEl>
                                      </p:cBhvr>
                                    </p:animEffect>
                                  </p:childTnLst>
                                </p:cTn>
                              </p:par>
                              <p:par>
                                <p:cTn id="171" presetID="10" presetClass="entr" presetSubtype="0" fill="hold" nodeType="withEffect">
                                  <p:stCondLst>
                                    <p:cond delay="2500"/>
                                  </p:stCondLst>
                                  <p:childTnLst>
                                    <p:set>
                                      <p:cBhvr>
                                        <p:cTn id="172" dur="1" fill="hold">
                                          <p:stCondLst>
                                            <p:cond delay="0"/>
                                          </p:stCondLst>
                                        </p:cTn>
                                        <p:tgtEl>
                                          <p:spTgt spid="26"/>
                                        </p:tgtEl>
                                        <p:attrNameLst>
                                          <p:attrName>style.visibility</p:attrName>
                                        </p:attrNameLst>
                                      </p:cBhvr>
                                      <p:to>
                                        <p:strVal val="visible"/>
                                      </p:to>
                                    </p:set>
                                    <p:animEffect transition="in" filter="fade">
                                      <p:cBhvr>
                                        <p:cTn id="173" dur="3000"/>
                                        <p:tgtEl>
                                          <p:spTgt spid="26"/>
                                        </p:tgtEl>
                                      </p:cBhvr>
                                    </p:animEffect>
                                  </p:childTnLst>
                                </p:cTn>
                              </p:par>
                              <p:par>
                                <p:cTn id="174" presetID="10" presetClass="entr" presetSubtype="0" fill="hold" nodeType="withEffect">
                                  <p:stCondLst>
                                    <p:cond delay="2500"/>
                                  </p:stCondLst>
                                  <p:childTnLst>
                                    <p:set>
                                      <p:cBhvr>
                                        <p:cTn id="175" dur="1" fill="hold">
                                          <p:stCondLst>
                                            <p:cond delay="0"/>
                                          </p:stCondLst>
                                        </p:cTn>
                                        <p:tgtEl>
                                          <p:spTgt spid="25"/>
                                        </p:tgtEl>
                                        <p:attrNameLst>
                                          <p:attrName>style.visibility</p:attrName>
                                        </p:attrNameLst>
                                      </p:cBhvr>
                                      <p:to>
                                        <p:strVal val="visible"/>
                                      </p:to>
                                    </p:set>
                                    <p:animEffect transition="in" filter="fade">
                                      <p:cBhvr>
                                        <p:cTn id="176" dur="3000"/>
                                        <p:tgtEl>
                                          <p:spTgt spid="25"/>
                                        </p:tgtEl>
                                      </p:cBhvr>
                                    </p:animEffect>
                                  </p:childTnLst>
                                </p:cTn>
                              </p:par>
                            </p:childTnLst>
                          </p:cTn>
                        </p:par>
                      </p:childTnLst>
                    </p:cTn>
                  </p:par>
                  <p:par>
                    <p:cTn id="177" fill="hold" nodeType="clickPar">
                      <p:stCondLst>
                        <p:cond delay="indefinite"/>
                      </p:stCondLst>
                      <p:childTnLst>
                        <p:par>
                          <p:cTn id="178" fill="hold" nodeType="withGroup">
                            <p:stCondLst>
                              <p:cond delay="0"/>
                            </p:stCondLst>
                            <p:childTnLst>
                              <p:par>
                                <p:cTn id="179" presetID="22" presetClass="entr" presetSubtype="8" fill="hold" grpId="0" nodeType="clickEffect">
                                  <p:stCondLst>
                                    <p:cond delay="0"/>
                                  </p:stCondLst>
                                  <p:childTnLst>
                                    <p:set>
                                      <p:cBhvr>
                                        <p:cTn id="180" dur="1" fill="hold">
                                          <p:stCondLst>
                                            <p:cond delay="0"/>
                                          </p:stCondLst>
                                        </p:cTn>
                                        <p:tgtEl>
                                          <p:spTgt spid="33"/>
                                        </p:tgtEl>
                                        <p:attrNameLst>
                                          <p:attrName>style.visibility</p:attrName>
                                        </p:attrNameLst>
                                      </p:cBhvr>
                                      <p:to>
                                        <p:strVal val="visible"/>
                                      </p:to>
                                    </p:set>
                                    <p:animEffect transition="in" filter="wipe(left)">
                                      <p:cBhvr>
                                        <p:cTn id="181" dur="750"/>
                                        <p:tgtEl>
                                          <p:spTgt spid="33"/>
                                        </p:tgtEl>
                                      </p:cBhvr>
                                    </p:animEffect>
                                  </p:childTnLst>
                                </p:cTn>
                              </p:par>
                            </p:childTnLst>
                          </p:cTn>
                        </p:par>
                      </p:childTnLst>
                    </p:cTn>
                  </p:par>
                  <p:par>
                    <p:cTn id="182" fill="hold" nodeType="clickPar">
                      <p:stCondLst>
                        <p:cond delay="indefinite"/>
                      </p:stCondLst>
                      <p:childTnLst>
                        <p:par>
                          <p:cTn id="183" fill="hold" nodeType="withGroup">
                            <p:stCondLst>
                              <p:cond delay="0"/>
                            </p:stCondLst>
                            <p:childTnLst>
                              <p:par>
                                <p:cTn id="184" presetID="22" presetClass="entr" presetSubtype="8" fill="hold" grpId="0" nodeType="clickEffect">
                                  <p:stCondLst>
                                    <p:cond delay="0"/>
                                  </p:stCondLst>
                                  <p:childTnLst>
                                    <p:set>
                                      <p:cBhvr>
                                        <p:cTn id="185" dur="1" fill="hold">
                                          <p:stCondLst>
                                            <p:cond delay="0"/>
                                          </p:stCondLst>
                                        </p:cTn>
                                        <p:tgtEl>
                                          <p:spTgt spid="32"/>
                                        </p:tgtEl>
                                        <p:attrNameLst>
                                          <p:attrName>style.visibility</p:attrName>
                                        </p:attrNameLst>
                                      </p:cBhvr>
                                      <p:to>
                                        <p:strVal val="visible"/>
                                      </p:to>
                                    </p:set>
                                    <p:animEffect transition="in" filter="wipe(left)">
                                      <p:cBhvr>
                                        <p:cTn id="186" dur="750"/>
                                        <p:tgtEl>
                                          <p:spTgt spid="32"/>
                                        </p:tgtEl>
                                      </p:cBhvr>
                                    </p:animEffect>
                                  </p:childTnLst>
                                </p:cTn>
                              </p:par>
                              <p:par>
                                <p:cTn id="187" presetID="22" presetClass="entr" presetSubtype="8" fill="hold" grpId="0" nodeType="withEffect">
                                  <p:stCondLst>
                                    <p:cond delay="0"/>
                                  </p:stCondLst>
                                  <p:childTnLst>
                                    <p:set>
                                      <p:cBhvr>
                                        <p:cTn id="188" dur="1" fill="hold">
                                          <p:stCondLst>
                                            <p:cond delay="0"/>
                                          </p:stCondLst>
                                        </p:cTn>
                                        <p:tgtEl>
                                          <p:spTgt spid="31"/>
                                        </p:tgtEl>
                                        <p:attrNameLst>
                                          <p:attrName>style.visibility</p:attrName>
                                        </p:attrNameLst>
                                      </p:cBhvr>
                                      <p:to>
                                        <p:strVal val="visible"/>
                                      </p:to>
                                    </p:set>
                                    <p:animEffect transition="in" filter="wipe(left)">
                                      <p:cBhvr>
                                        <p:cTn id="189" dur="750"/>
                                        <p:tgtEl>
                                          <p:spTgt spid="31"/>
                                        </p:tgtEl>
                                      </p:cBhvr>
                                    </p:animEffect>
                                  </p:childTnLst>
                                </p:cTn>
                              </p:par>
                            </p:childTnLst>
                          </p:cTn>
                        </p:par>
                      </p:childTnLst>
                    </p:cTn>
                  </p:par>
                  <p:par>
                    <p:cTn id="190" fill="hold" nodeType="clickPar">
                      <p:stCondLst>
                        <p:cond delay="indefinite"/>
                      </p:stCondLst>
                      <p:childTnLst>
                        <p:par>
                          <p:cTn id="191" fill="hold" nodeType="withGroup">
                            <p:stCondLst>
                              <p:cond delay="0"/>
                            </p:stCondLst>
                            <p:childTnLst>
                              <p:par>
                                <p:cTn id="192" presetID="1" presetClass="entr" presetSubtype="0" fill="hold" grpId="0" nodeType="clickEffect">
                                  <p:stCondLst>
                                    <p:cond delay="0"/>
                                  </p:stCondLst>
                                  <p:childTnLst>
                                    <p:set>
                                      <p:cBhvr>
                                        <p:cTn id="193" dur="1" fill="hold">
                                          <p:stCondLst>
                                            <p:cond delay="0"/>
                                          </p:stCondLst>
                                        </p:cTn>
                                        <p:tgtEl>
                                          <p:spTgt spid="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1" grpId="1"/>
      <p:bldP spid="21" grpId="2"/>
      <p:bldP spid="21" grpId="3"/>
      <p:bldP spid="21" grpId="4"/>
      <p:bldP spid="21" grpId="5"/>
      <p:bldP spid="21" grpId="6"/>
      <p:bldP spid="21" grpId="7"/>
      <p:bldP spid="21" grpId="8"/>
      <p:bldP spid="21" grpId="9"/>
      <p:bldP spid="21" grpId="10"/>
      <p:bldP spid="21" grpId="11"/>
      <p:bldP spid="22" grpId="0"/>
      <p:bldP spid="22" grpId="1"/>
      <p:bldP spid="22" grpId="2"/>
      <p:bldP spid="22" grpId="3"/>
      <p:bldP spid="22" grpId="4"/>
      <p:bldP spid="22" grpId="5"/>
      <p:bldP spid="22" grpId="6"/>
      <p:bldP spid="22" grpId="7"/>
      <p:bldP spid="22" grpId="8"/>
      <p:bldP spid="22" grpId="9"/>
      <p:bldP spid="22" grpId="10"/>
      <p:bldP spid="22" grpId="11"/>
      <p:bldP spid="22" grpId="12"/>
      <p:bldP spid="31" grpId="0" animBg="1"/>
      <p:bldP spid="32" grpId="0" animBg="1"/>
      <p:bldP spid="33" grpId="0" animBg="1"/>
      <p:bldP spid="34" grpId="0"/>
      <p:bldP spid="35" grpId="0"/>
      <p:bldP spid="35" grpId="1"/>
      <p:bldP spid="28" grpId="0"/>
      <p:bldP spid="28" grpId="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762000" y="2057399"/>
            <a:ext cx="2147590" cy="1295400"/>
            <a:chOff x="914400" y="2095500"/>
            <a:chExt cx="2147590" cy="1295400"/>
          </a:xfrm>
        </p:grpSpPr>
        <p:pic>
          <p:nvPicPr>
            <p:cNvPr id="7" name="Picture 6"/>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524000" y="2095500"/>
              <a:ext cx="1537990" cy="685800"/>
            </a:xfrm>
            <a:prstGeom prst="rect">
              <a:avLst/>
            </a:prstGeom>
            <a:noFill/>
            <a:ln>
              <a:noFill/>
            </a:ln>
          </p:spPr>
        </p:pic>
        <p:pic>
          <p:nvPicPr>
            <p:cNvPr id="8" name="Picture 7"/>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433810" y="2171700"/>
              <a:ext cx="1537990" cy="685800"/>
            </a:xfrm>
            <a:prstGeom prst="rect">
              <a:avLst/>
            </a:prstGeom>
            <a:noFill/>
            <a:ln>
              <a:noFill/>
            </a:ln>
          </p:spPr>
        </p:pic>
        <p:pic>
          <p:nvPicPr>
            <p:cNvPr id="9" name="Picture 8"/>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357610" y="2247900"/>
              <a:ext cx="1537990" cy="685800"/>
            </a:xfrm>
            <a:prstGeom prst="rect">
              <a:avLst/>
            </a:prstGeom>
            <a:noFill/>
            <a:ln>
              <a:noFill/>
            </a:ln>
          </p:spPr>
        </p:pic>
        <p:pic>
          <p:nvPicPr>
            <p:cNvPr id="10" name="Picture 9"/>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81410" y="2324100"/>
              <a:ext cx="1537990" cy="685800"/>
            </a:xfrm>
            <a:prstGeom prst="rect">
              <a:avLst/>
            </a:prstGeom>
            <a:noFill/>
            <a:ln>
              <a:noFill/>
            </a:ln>
          </p:spPr>
        </p:pic>
        <p:pic>
          <p:nvPicPr>
            <p:cNvPr id="11" name="Picture 10"/>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05210" y="2400300"/>
              <a:ext cx="1537990" cy="685800"/>
            </a:xfrm>
            <a:prstGeom prst="rect">
              <a:avLst/>
            </a:prstGeom>
            <a:noFill/>
            <a:ln>
              <a:noFill/>
            </a:ln>
          </p:spPr>
        </p:pic>
        <p:pic>
          <p:nvPicPr>
            <p:cNvPr id="12" name="Picture 11"/>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129010" y="2476500"/>
              <a:ext cx="1537990" cy="685800"/>
            </a:xfrm>
            <a:prstGeom prst="rect">
              <a:avLst/>
            </a:prstGeom>
            <a:noFill/>
            <a:ln>
              <a:noFill/>
            </a:ln>
          </p:spPr>
        </p:pic>
        <p:pic>
          <p:nvPicPr>
            <p:cNvPr id="13" name="Picture 12"/>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066800" y="2552700"/>
              <a:ext cx="1537990" cy="685800"/>
            </a:xfrm>
            <a:prstGeom prst="rect">
              <a:avLst/>
            </a:prstGeom>
            <a:noFill/>
            <a:ln>
              <a:noFill/>
            </a:ln>
          </p:spPr>
        </p:pic>
        <p:pic>
          <p:nvPicPr>
            <p:cNvPr id="14" name="Picture 13"/>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90600" y="2628900"/>
              <a:ext cx="1537990" cy="685800"/>
            </a:xfrm>
            <a:prstGeom prst="rect">
              <a:avLst/>
            </a:prstGeom>
            <a:noFill/>
            <a:ln>
              <a:noFill/>
            </a:ln>
          </p:spPr>
        </p:pic>
        <p:pic>
          <p:nvPicPr>
            <p:cNvPr id="15" name="Picture 14"/>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14400" y="2705100"/>
              <a:ext cx="1537990" cy="685800"/>
            </a:xfrm>
            <a:prstGeom prst="rect">
              <a:avLst/>
            </a:prstGeom>
            <a:noFill/>
            <a:ln>
              <a:noFill/>
            </a:ln>
          </p:spPr>
        </p:pic>
      </p:grpSp>
      <p:sp>
        <p:nvSpPr>
          <p:cNvPr id="6" name="X"/>
          <p:cNvSpPr/>
          <p:nvPr/>
        </p:nvSpPr>
        <p:spPr>
          <a:xfrm>
            <a:off x="762000" y="2057399"/>
            <a:ext cx="2147590" cy="9906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lnSpc>
                <a:spcPct val="90000"/>
              </a:lnSpc>
            </a:pPr>
            <a:r>
              <a:rPr lang="en-US" sz="4400" b="1"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86%</a:t>
            </a:r>
          </a:p>
          <a:p>
            <a:pPr algn="ctr">
              <a:lnSpc>
                <a:spcPct val="90000"/>
              </a:lnSpc>
            </a:pPr>
            <a:r>
              <a:rPr lang="en-US" sz="3200"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(37/43)</a:t>
            </a:r>
          </a:p>
        </p:txBody>
      </p:sp>
      <p:grpSp>
        <p:nvGrpSpPr>
          <p:cNvPr id="17" name="Group 16"/>
          <p:cNvGrpSpPr/>
          <p:nvPr/>
        </p:nvGrpSpPr>
        <p:grpSpPr>
          <a:xfrm>
            <a:off x="3498205" y="2057400"/>
            <a:ext cx="2147590" cy="1295400"/>
            <a:chOff x="914400" y="2095500"/>
            <a:chExt cx="2147590" cy="1295400"/>
          </a:xfrm>
        </p:grpSpPr>
        <p:pic>
          <p:nvPicPr>
            <p:cNvPr id="19" name="Picture 18"/>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524000" y="2095500"/>
              <a:ext cx="1537990" cy="685800"/>
            </a:xfrm>
            <a:prstGeom prst="rect">
              <a:avLst/>
            </a:prstGeom>
            <a:noFill/>
            <a:ln>
              <a:noFill/>
            </a:ln>
          </p:spPr>
        </p:pic>
        <p:pic>
          <p:nvPicPr>
            <p:cNvPr id="20" name="Picture 19"/>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433810" y="2171700"/>
              <a:ext cx="1537990" cy="685800"/>
            </a:xfrm>
            <a:prstGeom prst="rect">
              <a:avLst/>
            </a:prstGeom>
            <a:noFill/>
            <a:ln>
              <a:noFill/>
            </a:ln>
          </p:spPr>
        </p:pic>
        <p:pic>
          <p:nvPicPr>
            <p:cNvPr id="21" name="Picture 20"/>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357610" y="2247900"/>
              <a:ext cx="1537990" cy="685800"/>
            </a:xfrm>
            <a:prstGeom prst="rect">
              <a:avLst/>
            </a:prstGeom>
            <a:noFill/>
            <a:ln>
              <a:noFill/>
            </a:ln>
          </p:spPr>
        </p:pic>
        <p:pic>
          <p:nvPicPr>
            <p:cNvPr id="22" name="Picture 21"/>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81410" y="2324100"/>
              <a:ext cx="1537990" cy="685800"/>
            </a:xfrm>
            <a:prstGeom prst="rect">
              <a:avLst/>
            </a:prstGeom>
            <a:noFill/>
            <a:ln>
              <a:noFill/>
            </a:ln>
          </p:spPr>
        </p:pic>
        <p:pic>
          <p:nvPicPr>
            <p:cNvPr id="23" name="Picture 22"/>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05210" y="2400300"/>
              <a:ext cx="1537990" cy="685800"/>
            </a:xfrm>
            <a:prstGeom prst="rect">
              <a:avLst/>
            </a:prstGeom>
            <a:noFill/>
            <a:ln>
              <a:noFill/>
            </a:ln>
          </p:spPr>
        </p:pic>
        <p:pic>
          <p:nvPicPr>
            <p:cNvPr id="24" name="Picture 23"/>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129010" y="2476500"/>
              <a:ext cx="1537990" cy="685800"/>
            </a:xfrm>
            <a:prstGeom prst="rect">
              <a:avLst/>
            </a:prstGeom>
            <a:noFill/>
            <a:ln>
              <a:noFill/>
            </a:ln>
          </p:spPr>
        </p:pic>
        <p:pic>
          <p:nvPicPr>
            <p:cNvPr id="25" name="Picture 24"/>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066800" y="2552700"/>
              <a:ext cx="1537990" cy="685800"/>
            </a:xfrm>
            <a:prstGeom prst="rect">
              <a:avLst/>
            </a:prstGeom>
            <a:noFill/>
            <a:ln>
              <a:noFill/>
            </a:ln>
          </p:spPr>
        </p:pic>
        <p:pic>
          <p:nvPicPr>
            <p:cNvPr id="26" name="Picture 25"/>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90600" y="2628900"/>
              <a:ext cx="1537990" cy="685800"/>
            </a:xfrm>
            <a:prstGeom prst="rect">
              <a:avLst/>
            </a:prstGeom>
            <a:noFill/>
            <a:ln>
              <a:noFill/>
            </a:ln>
          </p:spPr>
        </p:pic>
        <p:pic>
          <p:nvPicPr>
            <p:cNvPr id="27" name="Picture 26"/>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14400" y="2705100"/>
              <a:ext cx="1537990" cy="685800"/>
            </a:xfrm>
            <a:prstGeom prst="rect">
              <a:avLst/>
            </a:prstGeom>
            <a:noFill/>
            <a:ln>
              <a:noFill/>
            </a:ln>
          </p:spPr>
        </p:pic>
      </p:grpSp>
      <p:sp>
        <p:nvSpPr>
          <p:cNvPr id="18" name="X"/>
          <p:cNvSpPr/>
          <p:nvPr/>
        </p:nvSpPr>
        <p:spPr>
          <a:xfrm>
            <a:off x="3498205" y="2057399"/>
            <a:ext cx="2147590" cy="9906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lnSpc>
                <a:spcPct val="90000"/>
              </a:lnSpc>
            </a:pPr>
            <a:r>
              <a:rPr lang="en-US" sz="4400" b="1"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83%</a:t>
            </a:r>
          </a:p>
          <a:p>
            <a:pPr algn="ctr">
              <a:lnSpc>
                <a:spcPct val="90000"/>
              </a:lnSpc>
            </a:pPr>
            <a:r>
              <a:rPr lang="en-US" sz="3200"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(45/54)</a:t>
            </a:r>
          </a:p>
        </p:txBody>
      </p:sp>
      <p:grpSp>
        <p:nvGrpSpPr>
          <p:cNvPr id="29" name="Group 28"/>
          <p:cNvGrpSpPr/>
          <p:nvPr/>
        </p:nvGrpSpPr>
        <p:grpSpPr>
          <a:xfrm>
            <a:off x="6248400" y="2057399"/>
            <a:ext cx="2147590" cy="1295400"/>
            <a:chOff x="914400" y="2095500"/>
            <a:chExt cx="2147590" cy="1295400"/>
          </a:xfrm>
        </p:grpSpPr>
        <p:pic>
          <p:nvPicPr>
            <p:cNvPr id="31" name="Picture 30"/>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524000" y="2095500"/>
              <a:ext cx="1537990" cy="685800"/>
            </a:xfrm>
            <a:prstGeom prst="rect">
              <a:avLst/>
            </a:prstGeom>
            <a:noFill/>
            <a:ln>
              <a:noFill/>
            </a:ln>
          </p:spPr>
        </p:pic>
        <p:pic>
          <p:nvPicPr>
            <p:cNvPr id="32" name="Picture 31"/>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433810" y="2171700"/>
              <a:ext cx="1537990" cy="685800"/>
            </a:xfrm>
            <a:prstGeom prst="rect">
              <a:avLst/>
            </a:prstGeom>
            <a:noFill/>
            <a:ln>
              <a:noFill/>
            </a:ln>
          </p:spPr>
        </p:pic>
        <p:pic>
          <p:nvPicPr>
            <p:cNvPr id="33" name="Picture 32"/>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357610" y="2247900"/>
              <a:ext cx="1537990" cy="685800"/>
            </a:xfrm>
            <a:prstGeom prst="rect">
              <a:avLst/>
            </a:prstGeom>
            <a:noFill/>
            <a:ln>
              <a:noFill/>
            </a:ln>
          </p:spPr>
        </p:pic>
        <p:pic>
          <p:nvPicPr>
            <p:cNvPr id="34" name="Picture 33"/>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81410" y="2324100"/>
              <a:ext cx="1537990" cy="685800"/>
            </a:xfrm>
            <a:prstGeom prst="rect">
              <a:avLst/>
            </a:prstGeom>
            <a:noFill/>
            <a:ln>
              <a:noFill/>
            </a:ln>
          </p:spPr>
        </p:pic>
        <p:pic>
          <p:nvPicPr>
            <p:cNvPr id="35" name="Picture 34"/>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05210" y="2400300"/>
              <a:ext cx="1537990" cy="685800"/>
            </a:xfrm>
            <a:prstGeom prst="rect">
              <a:avLst/>
            </a:prstGeom>
            <a:noFill/>
            <a:ln>
              <a:noFill/>
            </a:ln>
          </p:spPr>
        </p:pic>
        <p:pic>
          <p:nvPicPr>
            <p:cNvPr id="36" name="Picture 35"/>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129010" y="2476500"/>
              <a:ext cx="1537990" cy="685800"/>
            </a:xfrm>
            <a:prstGeom prst="rect">
              <a:avLst/>
            </a:prstGeom>
            <a:noFill/>
            <a:ln>
              <a:noFill/>
            </a:ln>
          </p:spPr>
        </p:pic>
        <p:pic>
          <p:nvPicPr>
            <p:cNvPr id="37" name="Picture 36"/>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066800" y="2552700"/>
              <a:ext cx="1537990" cy="685800"/>
            </a:xfrm>
            <a:prstGeom prst="rect">
              <a:avLst/>
            </a:prstGeom>
            <a:noFill/>
            <a:ln>
              <a:noFill/>
            </a:ln>
          </p:spPr>
        </p:pic>
        <p:pic>
          <p:nvPicPr>
            <p:cNvPr id="38" name="Picture 37"/>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90600" y="2628900"/>
              <a:ext cx="1537990" cy="685800"/>
            </a:xfrm>
            <a:prstGeom prst="rect">
              <a:avLst/>
            </a:prstGeom>
            <a:noFill/>
            <a:ln>
              <a:noFill/>
            </a:ln>
          </p:spPr>
        </p:pic>
        <p:pic>
          <p:nvPicPr>
            <p:cNvPr id="39" name="Picture 38"/>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14400" y="2705100"/>
              <a:ext cx="1537990" cy="685800"/>
            </a:xfrm>
            <a:prstGeom prst="rect">
              <a:avLst/>
            </a:prstGeom>
            <a:noFill/>
            <a:ln>
              <a:noFill/>
            </a:ln>
          </p:spPr>
        </p:pic>
      </p:grpSp>
      <p:sp>
        <p:nvSpPr>
          <p:cNvPr id="30" name="X"/>
          <p:cNvSpPr/>
          <p:nvPr/>
        </p:nvSpPr>
        <p:spPr>
          <a:xfrm>
            <a:off x="6248400" y="2057398"/>
            <a:ext cx="2147590" cy="1066801"/>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lnSpc>
                <a:spcPct val="90000"/>
              </a:lnSpc>
            </a:pPr>
            <a:r>
              <a:rPr lang="en-US" sz="4400" b="1"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88%</a:t>
            </a:r>
          </a:p>
          <a:p>
            <a:pPr algn="ctr">
              <a:lnSpc>
                <a:spcPct val="90000"/>
              </a:lnSpc>
            </a:pPr>
            <a:r>
              <a:rPr lang="en-US" sz="3200"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(28/32)</a:t>
            </a:r>
          </a:p>
        </p:txBody>
      </p:sp>
      <p:sp>
        <p:nvSpPr>
          <p:cNvPr id="41" name="Rectangle 40"/>
          <p:cNvSpPr/>
          <p:nvPr/>
        </p:nvSpPr>
        <p:spPr>
          <a:xfrm>
            <a:off x="609602" y="1066800"/>
            <a:ext cx="2438398" cy="533399"/>
          </a:xfrm>
          <a:prstGeom prst="rect">
            <a:avLst/>
          </a:prstGeom>
          <a:noFill/>
          <a:ln w="76200">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r>
              <a:rPr lang="en-US" sz="4800" b="1">
                <a:solidFill>
                  <a:srgbClr val="5B9BD5"/>
                </a:solidFill>
                <a:latin typeface="Calibri Light"/>
              </a:rPr>
              <a:t>A</a:t>
            </a:r>
            <a:r>
              <a:rPr lang="en-US" sz="4000" b="1">
                <a:solidFill>
                  <a:srgbClr val="5B9BD5"/>
                </a:solidFill>
                <a:latin typeface="Calibri Light"/>
              </a:rPr>
              <a:t> </a:t>
            </a:r>
            <a:r>
              <a:rPr lang="en-US" sz="3200">
                <a:solidFill>
                  <a:srgbClr val="5B9BD5"/>
                </a:solidFill>
                <a:latin typeface="Calibri Light"/>
              </a:rPr>
              <a:t>company</a:t>
            </a:r>
            <a:endParaRPr lang="en-US" sz="4000">
              <a:solidFill>
                <a:srgbClr val="5B9BD5"/>
              </a:solidFill>
              <a:latin typeface="Calibri Light"/>
            </a:endParaRPr>
          </a:p>
        </p:txBody>
      </p:sp>
      <p:sp>
        <p:nvSpPr>
          <p:cNvPr id="42" name="Rectangle 41"/>
          <p:cNvSpPr/>
          <p:nvPr/>
        </p:nvSpPr>
        <p:spPr>
          <a:xfrm>
            <a:off x="3352801" y="1066801"/>
            <a:ext cx="2438398" cy="533399"/>
          </a:xfrm>
          <a:prstGeom prst="rect">
            <a:avLst/>
          </a:prstGeom>
          <a:noFill/>
          <a:ln w="76200">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r>
              <a:rPr lang="en-US" sz="4800" b="1">
                <a:solidFill>
                  <a:srgbClr val="ED7D31"/>
                </a:solidFill>
                <a:latin typeface="Calibri Light"/>
              </a:rPr>
              <a:t>B</a:t>
            </a:r>
            <a:r>
              <a:rPr lang="en-US" sz="4000">
                <a:solidFill>
                  <a:srgbClr val="ED7D31"/>
                </a:solidFill>
                <a:latin typeface="Calibri Light"/>
              </a:rPr>
              <a:t> </a:t>
            </a:r>
            <a:r>
              <a:rPr lang="en-US" sz="3200">
                <a:solidFill>
                  <a:srgbClr val="ED7D31"/>
                </a:solidFill>
                <a:latin typeface="Calibri Light"/>
              </a:rPr>
              <a:t>company</a:t>
            </a:r>
            <a:endParaRPr lang="en-US" sz="4000">
              <a:solidFill>
                <a:srgbClr val="ED7D31"/>
              </a:solidFill>
              <a:latin typeface="Calibri Light"/>
            </a:endParaRPr>
          </a:p>
        </p:txBody>
      </p:sp>
      <p:sp>
        <p:nvSpPr>
          <p:cNvPr id="43" name="Rectangle 42"/>
          <p:cNvSpPr/>
          <p:nvPr/>
        </p:nvSpPr>
        <p:spPr>
          <a:xfrm>
            <a:off x="6096001" y="1066800"/>
            <a:ext cx="2438398" cy="533399"/>
          </a:xfrm>
          <a:prstGeom prst="rect">
            <a:avLst/>
          </a:prstGeom>
          <a:noFill/>
          <a:ln w="76200">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r>
              <a:rPr lang="en-US" sz="4800" b="1">
                <a:solidFill>
                  <a:srgbClr val="70AD47"/>
                </a:solidFill>
                <a:latin typeface="Calibri Light"/>
              </a:rPr>
              <a:t>C </a:t>
            </a:r>
            <a:r>
              <a:rPr lang="en-US" sz="3200">
                <a:solidFill>
                  <a:srgbClr val="70AD47"/>
                </a:solidFill>
                <a:latin typeface="Calibri Light"/>
              </a:rPr>
              <a:t>company</a:t>
            </a:r>
            <a:endParaRPr lang="en-US" sz="4000">
              <a:solidFill>
                <a:srgbClr val="70AD47"/>
              </a:solidFill>
              <a:latin typeface="Calibri Light"/>
            </a:endParaRPr>
          </a:p>
        </p:txBody>
      </p:sp>
      <p:sp>
        <p:nvSpPr>
          <p:cNvPr id="45" name="X"/>
          <p:cNvSpPr/>
          <p:nvPr/>
        </p:nvSpPr>
        <p:spPr>
          <a:xfrm>
            <a:off x="748010" y="4343400"/>
            <a:ext cx="2161580" cy="9144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r>
              <a:rPr lang="en-US" sz="3600" dirty="0">
                <a:solidFill>
                  <a:srgbClr val="5B9BD5"/>
                </a:solidFill>
                <a:latin typeface="Calibri Light"/>
                <a:cs typeface="Courier New" panose="02070309020205020404" pitchFamily="49" charset="0"/>
              </a:rPr>
              <a:t>Up to</a:t>
            </a:r>
          </a:p>
          <a:p>
            <a:pPr algn="ctr"/>
            <a:r>
              <a:rPr lang="en-US" sz="4400" b="1" dirty="0">
                <a:solidFill>
                  <a:srgbClr val="5B9BD5"/>
                </a:solidFill>
                <a:latin typeface="Cambria Math" panose="02040503050406030204" pitchFamily="18" charset="0"/>
                <a:ea typeface="Cambria Math" panose="02040503050406030204" pitchFamily="18" charset="0"/>
                <a:cs typeface="Courier New" panose="02070309020205020404" pitchFamily="49" charset="0"/>
              </a:rPr>
              <a:t>1.0×10</a:t>
            </a:r>
            <a:r>
              <a:rPr lang="en-US" sz="4400" b="1" baseline="30000" dirty="0">
                <a:solidFill>
                  <a:srgbClr val="5B9BD5"/>
                </a:solidFill>
                <a:latin typeface="Cambria Math" panose="02040503050406030204" pitchFamily="18" charset="0"/>
                <a:ea typeface="Cambria Math" panose="02040503050406030204" pitchFamily="18" charset="0"/>
                <a:cs typeface="Courier New" panose="02070309020205020404" pitchFamily="49" charset="0"/>
              </a:rPr>
              <a:t>7</a:t>
            </a:r>
            <a:r>
              <a:rPr lang="en-US" sz="3600" dirty="0">
                <a:solidFill>
                  <a:srgbClr val="5B9BD5"/>
                </a:solidFill>
                <a:latin typeface="Cambria Math" panose="02040503050406030204" pitchFamily="18" charset="0"/>
                <a:ea typeface="Cambria Math" panose="02040503050406030204" pitchFamily="18" charset="0"/>
                <a:cs typeface="Courier New" panose="02070309020205020404" pitchFamily="49" charset="0"/>
              </a:rPr>
              <a:t> </a:t>
            </a:r>
            <a:br>
              <a:rPr lang="en-US" sz="3600" dirty="0">
                <a:solidFill>
                  <a:srgbClr val="5B9BD5"/>
                </a:solidFill>
                <a:latin typeface="Cambria Math" panose="02040503050406030204" pitchFamily="18" charset="0"/>
                <a:ea typeface="Cambria Math" panose="02040503050406030204" pitchFamily="18" charset="0"/>
                <a:cs typeface="Courier New" panose="02070309020205020404" pitchFamily="49" charset="0"/>
              </a:rPr>
            </a:br>
            <a:r>
              <a:rPr lang="en-US" sz="3600" dirty="0">
                <a:solidFill>
                  <a:srgbClr val="5B9BD5"/>
                </a:solidFill>
                <a:latin typeface="Calibri Light"/>
                <a:cs typeface="Courier New" panose="02070309020205020404" pitchFamily="49" charset="0"/>
              </a:rPr>
              <a:t>errors </a:t>
            </a:r>
          </a:p>
        </p:txBody>
      </p:sp>
      <p:sp>
        <p:nvSpPr>
          <p:cNvPr id="46" name="X"/>
          <p:cNvSpPr/>
          <p:nvPr/>
        </p:nvSpPr>
        <p:spPr>
          <a:xfrm>
            <a:off x="3484215" y="4343400"/>
            <a:ext cx="2161580" cy="9144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r>
              <a:rPr lang="en-US" sz="3600" dirty="0">
                <a:solidFill>
                  <a:srgbClr val="ED7D31"/>
                </a:solidFill>
                <a:latin typeface="Calibri Light"/>
                <a:cs typeface="Courier New" panose="02070309020205020404" pitchFamily="49" charset="0"/>
              </a:rPr>
              <a:t>Up to</a:t>
            </a:r>
          </a:p>
          <a:p>
            <a:pPr algn="ctr"/>
            <a:r>
              <a:rPr lang="en-US" sz="4400" b="1" dirty="0">
                <a:solidFill>
                  <a:srgbClr val="ED7D31"/>
                </a:solidFill>
                <a:latin typeface="Cambria Math" panose="02040503050406030204" pitchFamily="18" charset="0"/>
                <a:ea typeface="Cambria Math" panose="02040503050406030204" pitchFamily="18" charset="0"/>
                <a:cs typeface="Courier New" panose="02070309020205020404" pitchFamily="49" charset="0"/>
              </a:rPr>
              <a:t>2.7×10</a:t>
            </a:r>
            <a:r>
              <a:rPr lang="en-US" sz="4400" b="1" baseline="30000" dirty="0">
                <a:solidFill>
                  <a:srgbClr val="ED7D31"/>
                </a:solidFill>
                <a:latin typeface="Cambria Math" panose="02040503050406030204" pitchFamily="18" charset="0"/>
                <a:ea typeface="Cambria Math" panose="02040503050406030204" pitchFamily="18" charset="0"/>
                <a:cs typeface="Courier New" panose="02070309020205020404" pitchFamily="49" charset="0"/>
              </a:rPr>
              <a:t>6</a:t>
            </a:r>
            <a:br>
              <a:rPr lang="en-US" sz="3600" dirty="0">
                <a:solidFill>
                  <a:srgbClr val="ED7D31"/>
                </a:solidFill>
                <a:latin typeface="Cambria Math" panose="02040503050406030204" pitchFamily="18" charset="0"/>
                <a:ea typeface="Cambria Math" panose="02040503050406030204" pitchFamily="18" charset="0"/>
                <a:cs typeface="Courier New" panose="02070309020205020404" pitchFamily="49" charset="0"/>
              </a:rPr>
            </a:br>
            <a:r>
              <a:rPr lang="en-US" sz="3600" dirty="0">
                <a:solidFill>
                  <a:srgbClr val="ED7D31"/>
                </a:solidFill>
                <a:latin typeface="Calibri Light"/>
                <a:cs typeface="Courier New" panose="02070309020205020404" pitchFamily="49" charset="0"/>
              </a:rPr>
              <a:t>errors </a:t>
            </a:r>
          </a:p>
        </p:txBody>
      </p:sp>
      <p:sp>
        <p:nvSpPr>
          <p:cNvPr id="47" name="X"/>
          <p:cNvSpPr/>
          <p:nvPr/>
        </p:nvSpPr>
        <p:spPr>
          <a:xfrm>
            <a:off x="6234410" y="4343400"/>
            <a:ext cx="2161580" cy="9144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r>
              <a:rPr lang="en-US" sz="3600" dirty="0">
                <a:solidFill>
                  <a:srgbClr val="70AD47"/>
                </a:solidFill>
                <a:latin typeface="Calibri Light"/>
                <a:cs typeface="Courier New" panose="02070309020205020404" pitchFamily="49" charset="0"/>
              </a:rPr>
              <a:t>Up to</a:t>
            </a:r>
          </a:p>
          <a:p>
            <a:pPr algn="ctr"/>
            <a:r>
              <a:rPr lang="en-US" sz="4400" b="1" dirty="0">
                <a:solidFill>
                  <a:srgbClr val="70AD47"/>
                </a:solidFill>
                <a:latin typeface="Cambria Math" panose="02040503050406030204" pitchFamily="18" charset="0"/>
                <a:ea typeface="Cambria Math" panose="02040503050406030204" pitchFamily="18" charset="0"/>
                <a:cs typeface="Courier New" panose="02070309020205020404" pitchFamily="49" charset="0"/>
              </a:rPr>
              <a:t>3.3×10</a:t>
            </a:r>
            <a:r>
              <a:rPr lang="en-US" sz="4400" b="1" baseline="30000" dirty="0">
                <a:solidFill>
                  <a:srgbClr val="70AD47"/>
                </a:solidFill>
                <a:latin typeface="Cambria Math" panose="02040503050406030204" pitchFamily="18" charset="0"/>
                <a:ea typeface="Cambria Math" panose="02040503050406030204" pitchFamily="18" charset="0"/>
                <a:cs typeface="Courier New" panose="02070309020205020404" pitchFamily="49" charset="0"/>
              </a:rPr>
              <a:t>5</a:t>
            </a:r>
            <a:r>
              <a:rPr lang="en-US" sz="3600" dirty="0">
                <a:solidFill>
                  <a:srgbClr val="70AD47"/>
                </a:solidFill>
                <a:latin typeface="Cambria Math" panose="02040503050406030204" pitchFamily="18" charset="0"/>
                <a:ea typeface="Cambria Math" panose="02040503050406030204" pitchFamily="18" charset="0"/>
                <a:cs typeface="Courier New" panose="02070309020205020404" pitchFamily="49" charset="0"/>
              </a:rPr>
              <a:t> </a:t>
            </a:r>
            <a:br>
              <a:rPr lang="en-US" sz="3600" dirty="0">
                <a:solidFill>
                  <a:srgbClr val="70AD47"/>
                </a:solidFill>
                <a:latin typeface="Cambria Math" panose="02040503050406030204" pitchFamily="18" charset="0"/>
                <a:ea typeface="Cambria Math" panose="02040503050406030204" pitchFamily="18" charset="0"/>
                <a:cs typeface="Courier New" panose="02070309020205020404" pitchFamily="49" charset="0"/>
              </a:rPr>
            </a:br>
            <a:r>
              <a:rPr lang="en-US" sz="3600" dirty="0">
                <a:solidFill>
                  <a:srgbClr val="70AD47"/>
                </a:solidFill>
                <a:latin typeface="Calibri Light"/>
                <a:cs typeface="Courier New" panose="02070309020205020404" pitchFamily="49" charset="0"/>
              </a:rPr>
              <a:t>errors </a:t>
            </a: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61</a:t>
            </a:fld>
            <a:endParaRPr lang="en-US">
              <a:solidFill>
                <a:prstClr val="black">
                  <a:tint val="75000"/>
                </a:prstClr>
              </a:solidFill>
            </a:endParaRPr>
          </a:p>
        </p:txBody>
      </p:sp>
      <p:sp>
        <p:nvSpPr>
          <p:cNvPr id="48" name="Title 1"/>
          <p:cNvSpPr>
            <a:spLocks noGrp="1"/>
          </p:cNvSpPr>
          <p:nvPr>
            <p:ph type="title"/>
          </p:nvPr>
        </p:nvSpPr>
        <p:spPr>
          <a:xfrm>
            <a:off x="228600" y="-27384"/>
            <a:ext cx="8610600" cy="1066800"/>
          </a:xfrm>
        </p:spPr>
        <p:txBody>
          <a:bodyPr/>
          <a:lstStyle/>
          <a:p>
            <a:r>
              <a:rPr lang="en-US" sz="4400" b="0" dirty="0">
                <a:solidFill>
                  <a:srgbClr val="1A5712"/>
                </a:solidFill>
                <a:latin typeface="Garamond" charset="0"/>
                <a:ea typeface="ＭＳ Ｐゴシック" charset="0"/>
                <a:cs typeface="ＭＳ Ｐゴシック" charset="0"/>
              </a:rPr>
              <a:t>Most DRAM Modules Are Vulnerable</a:t>
            </a:r>
          </a:p>
        </p:txBody>
      </p:sp>
      <p:sp>
        <p:nvSpPr>
          <p:cNvPr id="44" name="Rectangle 43"/>
          <p:cNvSpPr/>
          <p:nvPr/>
        </p:nvSpPr>
        <p:spPr>
          <a:xfrm>
            <a:off x="107950" y="6165304"/>
            <a:ext cx="8568506" cy="646331"/>
          </a:xfrm>
          <a:prstGeom prst="rect">
            <a:avLst/>
          </a:prstGeom>
        </p:spPr>
        <p:txBody>
          <a:bodyPr wrap="square">
            <a:spAutoFit/>
          </a:bodyPr>
          <a:lstStyle/>
          <a:p>
            <a:pPr>
              <a:defRPr/>
            </a:pPr>
            <a:r>
              <a:rPr lang="en-US" dirty="0">
                <a:solidFill>
                  <a:srgbClr val="0000FF"/>
                </a:solidFill>
                <a:ea typeface="ＭＳ Ｐゴシック" charset="0"/>
                <a:cs typeface="ＭＳ Ｐゴシック" charset="0"/>
                <a:hlinkClick r:id="rId5"/>
              </a:rPr>
              <a:t>Flipping Bits in Memory Without Accessing Them: An Experimental Study of DRAM Disturbance Errors</a:t>
            </a:r>
            <a:r>
              <a:rPr lang="en-US" dirty="0">
                <a:solidFill>
                  <a:srgbClr val="0000FF"/>
                </a:solidFill>
                <a:ea typeface="ＭＳ Ｐゴシック" charset="0"/>
                <a:cs typeface="ＭＳ Ｐゴシック" charset="0"/>
              </a:rPr>
              <a:t>,</a:t>
            </a:r>
            <a:r>
              <a:rPr lang="en-US" dirty="0">
                <a:solidFill>
                  <a:prstClr val="black"/>
                </a:solidFill>
                <a:latin typeface="Tahoma" charset="0"/>
                <a:ea typeface="ＭＳ Ｐゴシック" charset="0"/>
                <a:cs typeface="ＭＳ Ｐゴシック" charset="0"/>
              </a:rPr>
              <a:t> </a:t>
            </a:r>
            <a:r>
              <a:rPr lang="en-US" dirty="0">
                <a:solidFill>
                  <a:prstClr val="black"/>
                </a:solidFill>
                <a:ea typeface="ＭＳ Ｐゴシック" charset="0"/>
                <a:cs typeface="ＭＳ Ｐゴシック" charset="0"/>
              </a:rPr>
              <a:t>(Kim et al., ISCA 2014)</a:t>
            </a:r>
          </a:p>
        </p:txBody>
      </p:sp>
    </p:spTree>
    <p:extLst>
      <p:ext uri="{BB962C8B-B14F-4D97-AF65-F5344CB8AC3E}">
        <p14:creationId xmlns:p14="http://schemas.microsoft.com/office/powerpoint/2010/main" val="124977640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reErrors"/>
          <p:cNvPicPr>
            <a:picLocks noGrp="1" noChangeAspect="1"/>
          </p:cNvPicPr>
          <p:nvPr>
            <p:ph idx="1"/>
          </p:nvPr>
        </p:nvPicPr>
        <p:blipFill>
          <a:blip r:embed="rId3">
            <a:extLst>
              <a:ext uri="{28A0092B-C50C-407E-A947-70E740481C1C}">
                <a14:useLocalDpi xmlns:a14="http://schemas.microsoft.com/office/drawing/2010/main" val="0"/>
              </a:ext>
            </a:extLst>
          </a:blip>
          <a:stretch>
            <a:fillRect/>
          </a:stretch>
        </p:blipFill>
        <p:spPr>
          <a:xfrm>
            <a:off x="1213682" y="990600"/>
            <a:ext cx="6731875" cy="4651892"/>
          </a:xfrm>
        </p:spPr>
      </p:pic>
      <p:pic>
        <p:nvPicPr>
          <p:cNvPr id="8" name="AllErrors"/>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213682" y="990600"/>
            <a:ext cx="6731875" cy="4651891"/>
          </a:xfrm>
          <a:prstGeom prst="rect">
            <a:avLst/>
          </a:prstGeom>
        </p:spPr>
      </p:pic>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62</a:t>
            </a:fld>
            <a:endParaRPr lang="en-US">
              <a:solidFill>
                <a:prstClr val="black">
                  <a:tint val="75000"/>
                </a:prstClr>
              </a:solidFill>
            </a:endParaRPr>
          </a:p>
        </p:txBody>
      </p:sp>
      <p:sp>
        <p:nvSpPr>
          <p:cNvPr id="14" name="Curtain1"/>
          <p:cNvSpPr/>
          <p:nvPr/>
        </p:nvSpPr>
        <p:spPr>
          <a:xfrm>
            <a:off x="2133601" y="1424940"/>
            <a:ext cx="2141220" cy="3497580"/>
          </a:xfrm>
          <a:prstGeom prst="rect">
            <a:avLst/>
          </a:prstGeom>
          <a:solidFill>
            <a:srgbClr val="CDCD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2" name="Second"/>
          <p:cNvSpPr/>
          <p:nvPr/>
        </p:nvSpPr>
        <p:spPr>
          <a:xfrm>
            <a:off x="4832032" y="3679825"/>
            <a:ext cx="382905" cy="381001"/>
          </a:xfrm>
          <a:prstGeom prst="ellipse">
            <a:avLst/>
          </a:prstGeom>
          <a:noFill/>
          <a:ln w="19050">
            <a:solidFill>
              <a:srgbClr val="699FD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Third"/>
          <p:cNvSpPr/>
          <p:nvPr/>
        </p:nvSpPr>
        <p:spPr>
          <a:xfrm>
            <a:off x="5093970" y="1685925"/>
            <a:ext cx="382905" cy="381001"/>
          </a:xfrm>
          <a:prstGeom prst="ellipse">
            <a:avLst/>
          </a:prstGeom>
          <a:noFill/>
          <a:ln w="19050">
            <a:solidFill>
              <a:srgbClr val="F27A33"/>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Curtain2"/>
          <p:cNvSpPr/>
          <p:nvPr/>
        </p:nvSpPr>
        <p:spPr>
          <a:xfrm>
            <a:off x="4274820" y="1424940"/>
            <a:ext cx="3670737" cy="3497580"/>
          </a:xfrm>
          <a:prstGeom prst="rect">
            <a:avLst/>
          </a:prstGeom>
          <a:solidFill>
            <a:srgbClr val="CDCD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7" name="Title 1"/>
          <p:cNvSpPr>
            <a:spLocks noGrp="1"/>
          </p:cNvSpPr>
          <p:nvPr>
            <p:ph type="title"/>
          </p:nvPr>
        </p:nvSpPr>
        <p:spPr>
          <a:xfrm>
            <a:off x="228600" y="-14064"/>
            <a:ext cx="8610600" cy="1066800"/>
          </a:xfrm>
        </p:spPr>
        <p:txBody>
          <a:bodyPr/>
          <a:lstStyle/>
          <a:p>
            <a:r>
              <a:rPr lang="en-US" sz="4400" b="0" dirty="0">
                <a:solidFill>
                  <a:srgbClr val="1A5712"/>
                </a:solidFill>
                <a:latin typeface="Garamond" charset="0"/>
                <a:ea typeface="ＭＳ Ｐゴシック" charset="0"/>
                <a:cs typeface="ＭＳ Ｐゴシック" charset="0"/>
              </a:rPr>
              <a:t>Recent DRAM Is More Vulnerable</a:t>
            </a:r>
          </a:p>
        </p:txBody>
      </p:sp>
    </p:spTree>
    <p:extLst>
      <p:ext uri="{BB962C8B-B14F-4D97-AF65-F5344CB8AC3E}">
        <p14:creationId xmlns:p14="http://schemas.microsoft.com/office/powerpoint/2010/main" val="11535642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xit" presetSubtype="8" fill="hold" grpId="0" nodeType="clickEffect">
                                  <p:stCondLst>
                                    <p:cond delay="0"/>
                                  </p:stCondLst>
                                  <p:childTnLst>
                                    <p:animEffect transition="out" filter="wipe(left)">
                                      <p:cBhvr>
                                        <p:cTn id="6" dur="1500"/>
                                        <p:tgtEl>
                                          <p:spTgt spid="14"/>
                                        </p:tgtEl>
                                      </p:cBhvr>
                                    </p:animEffect>
                                    <p:set>
                                      <p:cBhvr>
                                        <p:cTn id="7" dur="1" fill="hold">
                                          <p:stCondLst>
                                            <p:cond delay="1499"/>
                                          </p:stCondLst>
                                        </p:cTn>
                                        <p:tgtEl>
                                          <p:spTgt spid="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reErrors"/>
          <p:cNvPicPr>
            <a:picLocks noGrp="1" noChangeAspect="1"/>
          </p:cNvPicPr>
          <p:nvPr>
            <p:ph idx="1"/>
          </p:nvPr>
        </p:nvPicPr>
        <p:blipFill>
          <a:blip r:embed="rId3">
            <a:extLst>
              <a:ext uri="{28A0092B-C50C-407E-A947-70E740481C1C}">
                <a14:useLocalDpi xmlns:a14="http://schemas.microsoft.com/office/drawing/2010/main" val="0"/>
              </a:ext>
            </a:extLst>
          </a:blip>
          <a:stretch>
            <a:fillRect/>
          </a:stretch>
        </p:blipFill>
        <p:spPr>
          <a:xfrm>
            <a:off x="1213682" y="990600"/>
            <a:ext cx="6731875" cy="4651892"/>
          </a:xfrm>
        </p:spPr>
      </p:pic>
      <p:pic>
        <p:nvPicPr>
          <p:cNvPr id="8" name="AllErrors"/>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213682" y="990600"/>
            <a:ext cx="6731875" cy="4651891"/>
          </a:xfrm>
          <a:prstGeom prst="rect">
            <a:avLst/>
          </a:prstGeom>
        </p:spPr>
      </p:pic>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63</a:t>
            </a:fld>
            <a:endParaRPr lang="en-US">
              <a:solidFill>
                <a:prstClr val="black">
                  <a:tint val="75000"/>
                </a:prstClr>
              </a:solidFill>
            </a:endParaRPr>
          </a:p>
        </p:txBody>
      </p:sp>
      <p:sp>
        <p:nvSpPr>
          <p:cNvPr id="12" name="Second"/>
          <p:cNvSpPr/>
          <p:nvPr/>
        </p:nvSpPr>
        <p:spPr>
          <a:xfrm>
            <a:off x="4832032" y="3679825"/>
            <a:ext cx="382905" cy="381001"/>
          </a:xfrm>
          <a:prstGeom prst="ellipse">
            <a:avLst/>
          </a:prstGeom>
          <a:noFill/>
          <a:ln w="19050">
            <a:solidFill>
              <a:srgbClr val="699FD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Third"/>
          <p:cNvSpPr/>
          <p:nvPr/>
        </p:nvSpPr>
        <p:spPr>
          <a:xfrm>
            <a:off x="5093970" y="1685925"/>
            <a:ext cx="382905" cy="381001"/>
          </a:xfrm>
          <a:prstGeom prst="ellipse">
            <a:avLst/>
          </a:prstGeom>
          <a:noFill/>
          <a:ln w="19050">
            <a:solidFill>
              <a:srgbClr val="F27A33"/>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Curtain2"/>
          <p:cNvSpPr/>
          <p:nvPr/>
        </p:nvSpPr>
        <p:spPr>
          <a:xfrm>
            <a:off x="4274820" y="1424940"/>
            <a:ext cx="3670737" cy="3497580"/>
          </a:xfrm>
          <a:prstGeom prst="rect">
            <a:avLst/>
          </a:prstGeom>
          <a:solidFill>
            <a:srgbClr val="CDCD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9" name="First Appearance"/>
          <p:cNvSpPr/>
          <p:nvPr/>
        </p:nvSpPr>
        <p:spPr>
          <a:xfrm>
            <a:off x="3192780" y="2430781"/>
            <a:ext cx="2023110" cy="845819"/>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lnSpc>
                <a:spcPct val="80000"/>
              </a:lnSpc>
            </a:pPr>
            <a:r>
              <a:rPr lang="en-US" sz="2800" i="1" dirty="0">
                <a:solidFill>
                  <a:srgbClr val="70AE46"/>
                </a:solidFill>
                <a:latin typeface="Calibri Light"/>
                <a:cs typeface="Courier New" panose="02070309020205020404" pitchFamily="49" charset="0"/>
              </a:rPr>
              <a:t>First</a:t>
            </a:r>
          </a:p>
          <a:p>
            <a:pPr algn="ctr">
              <a:lnSpc>
                <a:spcPct val="80000"/>
              </a:lnSpc>
            </a:pPr>
            <a:r>
              <a:rPr lang="en-US" sz="2800" i="1" dirty="0">
                <a:solidFill>
                  <a:srgbClr val="70AE46"/>
                </a:solidFill>
                <a:latin typeface="Calibri Light"/>
                <a:cs typeface="Courier New" panose="02070309020205020404" pitchFamily="49" charset="0"/>
              </a:rPr>
              <a:t>Appearance</a:t>
            </a:r>
          </a:p>
        </p:txBody>
      </p:sp>
      <p:sp>
        <p:nvSpPr>
          <p:cNvPr id="3" name="First"/>
          <p:cNvSpPr/>
          <p:nvPr/>
        </p:nvSpPr>
        <p:spPr>
          <a:xfrm>
            <a:off x="4016374" y="3305175"/>
            <a:ext cx="382905" cy="381001"/>
          </a:xfrm>
          <a:prstGeom prst="ellipse">
            <a:avLst/>
          </a:prstGeom>
          <a:noFill/>
          <a:ln w="19050">
            <a:solidFill>
              <a:srgbClr val="6EAE3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7" name="Title 1"/>
          <p:cNvSpPr>
            <a:spLocks noGrp="1"/>
          </p:cNvSpPr>
          <p:nvPr>
            <p:ph type="title"/>
          </p:nvPr>
        </p:nvSpPr>
        <p:spPr>
          <a:xfrm>
            <a:off x="228600" y="-14064"/>
            <a:ext cx="8610600" cy="1066800"/>
          </a:xfrm>
        </p:spPr>
        <p:txBody>
          <a:bodyPr/>
          <a:lstStyle/>
          <a:p>
            <a:r>
              <a:rPr lang="en-US" sz="4400" b="0" dirty="0">
                <a:solidFill>
                  <a:srgbClr val="1A5712"/>
                </a:solidFill>
                <a:latin typeface="Garamond" charset="0"/>
                <a:ea typeface="ＭＳ Ｐゴシック" charset="0"/>
                <a:cs typeface="ＭＳ Ｐゴシック" charset="0"/>
              </a:rPr>
              <a:t>Recent DRAM Is More Vulnerable</a:t>
            </a:r>
          </a:p>
        </p:txBody>
      </p:sp>
    </p:spTree>
    <p:extLst>
      <p:ext uri="{BB962C8B-B14F-4D97-AF65-F5344CB8AC3E}">
        <p14:creationId xmlns:p14="http://schemas.microsoft.com/office/powerpoint/2010/main" val="17061600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22" presetClass="exit" presetSubtype="8" fill="hold" grpId="0" nodeType="clickEffect">
                                  <p:stCondLst>
                                    <p:cond delay="0"/>
                                  </p:stCondLst>
                                  <p:childTnLst>
                                    <p:animEffect transition="out" filter="wipe(left)">
                                      <p:cBhvr>
                                        <p:cTn id="12" dur="1500"/>
                                        <p:tgtEl>
                                          <p:spTgt spid="15"/>
                                        </p:tgtEl>
                                      </p:cBhvr>
                                    </p:animEffect>
                                    <p:set>
                                      <p:cBhvr>
                                        <p:cTn id="13" dur="1" fill="hold">
                                          <p:stCondLst>
                                            <p:cond delay="1499"/>
                                          </p:stCondLst>
                                        </p:cTn>
                                        <p:tgtEl>
                                          <p:spTgt spid="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9" grpId="0"/>
      <p:bldP spid="3"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reErrors"/>
          <p:cNvPicPr>
            <a:picLocks noGrp="1" noChangeAspect="1"/>
          </p:cNvPicPr>
          <p:nvPr>
            <p:ph idx="1"/>
          </p:nvPr>
        </p:nvPicPr>
        <p:blipFill>
          <a:blip r:embed="rId3">
            <a:extLst>
              <a:ext uri="{28A0092B-C50C-407E-A947-70E740481C1C}">
                <a14:useLocalDpi xmlns:a14="http://schemas.microsoft.com/office/drawing/2010/main" val="0"/>
              </a:ext>
            </a:extLst>
          </a:blip>
          <a:stretch>
            <a:fillRect/>
          </a:stretch>
        </p:blipFill>
        <p:spPr>
          <a:xfrm>
            <a:off x="1213682" y="990600"/>
            <a:ext cx="6731875" cy="4651892"/>
          </a:xfrm>
        </p:spPr>
      </p:pic>
      <p:pic>
        <p:nvPicPr>
          <p:cNvPr id="8" name="AllErrors"/>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213682" y="990600"/>
            <a:ext cx="6731875" cy="4651891"/>
          </a:xfrm>
          <a:prstGeom prst="rect">
            <a:avLst/>
          </a:prstGeom>
        </p:spPr>
      </p:pic>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64</a:t>
            </a:fld>
            <a:endParaRPr lang="en-US">
              <a:solidFill>
                <a:prstClr val="black">
                  <a:tint val="75000"/>
                </a:prstClr>
              </a:solidFill>
            </a:endParaRPr>
          </a:p>
        </p:txBody>
      </p:sp>
      <p:sp>
        <p:nvSpPr>
          <p:cNvPr id="12" name="Second"/>
          <p:cNvSpPr/>
          <p:nvPr/>
        </p:nvSpPr>
        <p:spPr>
          <a:xfrm>
            <a:off x="4832032" y="3679825"/>
            <a:ext cx="382905" cy="381001"/>
          </a:xfrm>
          <a:prstGeom prst="ellipse">
            <a:avLst/>
          </a:prstGeom>
          <a:noFill/>
          <a:ln w="19050">
            <a:solidFill>
              <a:srgbClr val="699FD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Third"/>
          <p:cNvSpPr/>
          <p:nvPr/>
        </p:nvSpPr>
        <p:spPr>
          <a:xfrm>
            <a:off x="5093970" y="1685925"/>
            <a:ext cx="382905" cy="381001"/>
          </a:xfrm>
          <a:prstGeom prst="ellipse">
            <a:avLst/>
          </a:prstGeom>
          <a:noFill/>
          <a:ln w="19050">
            <a:solidFill>
              <a:srgbClr val="F27A33"/>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 name="Punchline"/>
          <p:cNvSpPr txBox="1"/>
          <p:nvPr/>
        </p:nvSpPr>
        <p:spPr>
          <a:xfrm>
            <a:off x="228600" y="5718692"/>
            <a:ext cx="8686800" cy="758308"/>
          </a:xfrm>
          <a:prstGeom prst="rect">
            <a:avLst/>
          </a:prstGeom>
          <a:noFill/>
        </p:spPr>
        <p:txBody>
          <a:bodyPr wrap="square" rtlCol="0" anchor="ctr">
            <a:noAutofit/>
          </a:bodyPr>
          <a:lstStyle/>
          <a:p>
            <a:pPr algn="ctr"/>
            <a:r>
              <a:rPr lang="en-US" sz="3600" i="1" dirty="0">
                <a:solidFill>
                  <a:srgbClr val="FF0000"/>
                </a:solidFill>
                <a:latin typeface="Calibri Light"/>
              </a:rPr>
              <a:t>All modules from </a:t>
            </a:r>
            <a:r>
              <a:rPr lang="en-US" sz="3200" i="1" dirty="0">
                <a:solidFill>
                  <a:srgbClr val="FF0000"/>
                </a:solidFill>
                <a:latin typeface="Cambria Math" panose="02040503050406030204" pitchFamily="18" charset="0"/>
                <a:ea typeface="Cambria Math" panose="02040503050406030204" pitchFamily="18" charset="0"/>
              </a:rPr>
              <a:t>2012–2013 </a:t>
            </a:r>
            <a:r>
              <a:rPr lang="en-US" sz="3600" i="1" dirty="0">
                <a:solidFill>
                  <a:srgbClr val="FF0000"/>
                </a:solidFill>
                <a:latin typeface="Calibri Light"/>
              </a:rPr>
              <a:t>are vulnerable</a:t>
            </a:r>
          </a:p>
        </p:txBody>
      </p:sp>
      <p:sp>
        <p:nvSpPr>
          <p:cNvPr id="19" name="RedBox"/>
          <p:cNvSpPr/>
          <p:nvPr/>
        </p:nvSpPr>
        <p:spPr>
          <a:xfrm>
            <a:off x="5454650" y="1442720"/>
            <a:ext cx="1660525" cy="3405505"/>
          </a:xfrm>
          <a:prstGeom prst="rect">
            <a:avLst/>
          </a:prstGeom>
          <a:solidFill>
            <a:srgbClr val="FF000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9" name="First Appearance"/>
          <p:cNvSpPr/>
          <p:nvPr/>
        </p:nvSpPr>
        <p:spPr>
          <a:xfrm>
            <a:off x="3192780" y="2430781"/>
            <a:ext cx="2023110" cy="845819"/>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lnSpc>
                <a:spcPct val="80000"/>
              </a:lnSpc>
            </a:pPr>
            <a:r>
              <a:rPr lang="en-US" sz="2800" i="1" dirty="0">
                <a:solidFill>
                  <a:srgbClr val="70AE46"/>
                </a:solidFill>
                <a:latin typeface="Calibri Light"/>
                <a:cs typeface="Courier New" panose="02070309020205020404" pitchFamily="49" charset="0"/>
              </a:rPr>
              <a:t>First</a:t>
            </a:r>
          </a:p>
          <a:p>
            <a:pPr algn="ctr">
              <a:lnSpc>
                <a:spcPct val="80000"/>
              </a:lnSpc>
            </a:pPr>
            <a:r>
              <a:rPr lang="en-US" sz="2800" i="1" dirty="0">
                <a:solidFill>
                  <a:srgbClr val="70AE46"/>
                </a:solidFill>
                <a:latin typeface="Calibri Light"/>
                <a:cs typeface="Courier New" panose="02070309020205020404" pitchFamily="49" charset="0"/>
              </a:rPr>
              <a:t>Appearance</a:t>
            </a:r>
          </a:p>
        </p:txBody>
      </p:sp>
      <p:sp>
        <p:nvSpPr>
          <p:cNvPr id="3" name="First"/>
          <p:cNvSpPr/>
          <p:nvPr/>
        </p:nvSpPr>
        <p:spPr>
          <a:xfrm>
            <a:off x="4016374" y="3305175"/>
            <a:ext cx="382905" cy="381001"/>
          </a:xfrm>
          <a:prstGeom prst="ellipse">
            <a:avLst/>
          </a:prstGeom>
          <a:noFill/>
          <a:ln w="19050">
            <a:solidFill>
              <a:srgbClr val="6EAE3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7" name="Title 1"/>
          <p:cNvSpPr>
            <a:spLocks noGrp="1"/>
          </p:cNvSpPr>
          <p:nvPr>
            <p:ph type="title"/>
          </p:nvPr>
        </p:nvSpPr>
        <p:spPr>
          <a:xfrm>
            <a:off x="228600" y="-14064"/>
            <a:ext cx="8610600" cy="1066800"/>
          </a:xfrm>
        </p:spPr>
        <p:txBody>
          <a:bodyPr/>
          <a:lstStyle/>
          <a:p>
            <a:r>
              <a:rPr lang="en-US" sz="4400" b="0" dirty="0">
                <a:solidFill>
                  <a:srgbClr val="1A5712"/>
                </a:solidFill>
                <a:latin typeface="Garamond" charset="0"/>
                <a:ea typeface="ＭＳ Ｐゴシック" charset="0"/>
                <a:cs typeface="ＭＳ Ｐゴシック" charset="0"/>
              </a:rPr>
              <a:t>Recent DRAM Is More Vulnerable</a:t>
            </a:r>
          </a:p>
        </p:txBody>
      </p:sp>
    </p:spTree>
    <p:extLst>
      <p:ext uri="{BB962C8B-B14F-4D97-AF65-F5344CB8AC3E}">
        <p14:creationId xmlns:p14="http://schemas.microsoft.com/office/powerpoint/2010/main" val="21174719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9"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 name="Picture 48"/>
          <p:cNvPicPr>
            <a:picLocks noChangeAspect="1"/>
          </p:cNvPicPr>
          <p:nvPr/>
        </p:nvPicPr>
        <p:blipFill>
          <a:blip r:embed="rId3">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tretch>
            <a:fillRect/>
          </a:stretch>
        </p:blipFill>
        <p:spPr>
          <a:xfrm>
            <a:off x="4982278" y="990600"/>
            <a:ext cx="3761672" cy="2542032"/>
          </a:xfrm>
          <a:prstGeom prst="rect">
            <a:avLst/>
          </a:prstGeom>
          <a:noFill/>
          <a:ln>
            <a:noFill/>
          </a:ln>
        </p:spPr>
      </p:pic>
      <p:pic>
        <p:nvPicPr>
          <p:cNvPr id="23" name="Picture 2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428750" y="1133770"/>
            <a:ext cx="1752600" cy="1752600"/>
          </a:xfrm>
          <a:prstGeom prst="rect">
            <a:avLst/>
          </a:prstGeom>
        </p:spPr>
      </p:pic>
      <p:sp>
        <p:nvSpPr>
          <p:cNvPr id="3" name="Left-Right Arrow 2"/>
          <p:cNvSpPr/>
          <p:nvPr/>
        </p:nvSpPr>
        <p:spPr>
          <a:xfrm>
            <a:off x="3429000" y="1567009"/>
            <a:ext cx="1411106" cy="895352"/>
          </a:xfrm>
          <a:prstGeom prst="leftRightArrow">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600" b="1" i="0" u="none" strike="noStrike" kern="1200" cap="none" spc="0" normalizeH="0" baseline="0" noProof="0">
              <a:ln>
                <a:noFill/>
              </a:ln>
              <a:solidFill>
                <a:prstClr val="white"/>
              </a:solidFill>
              <a:effectLst/>
              <a:uLnTx/>
              <a:uFillTx/>
              <a:latin typeface="Calibri Light"/>
              <a:ea typeface="+mn-ea"/>
              <a:cs typeface="+mn-cs"/>
            </a:endParaRPr>
          </a:p>
        </p:txBody>
      </p:sp>
      <p:sp>
        <p:nvSpPr>
          <p:cNvPr id="7" name="TextBox 6"/>
          <p:cNvSpPr txBox="1"/>
          <p:nvPr/>
        </p:nvSpPr>
        <p:spPr>
          <a:xfrm>
            <a:off x="1115616" y="1484784"/>
            <a:ext cx="2448272" cy="914400"/>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0" b="1" i="0" u="none" strike="noStrike" kern="1200" cap="none" spc="0" normalizeH="0" baseline="0" noProof="0" dirty="0">
                <a:ln>
                  <a:noFill/>
                </a:ln>
                <a:solidFill>
                  <a:prstClr val="black">
                    <a:lumMod val="65000"/>
                    <a:lumOff val="35000"/>
                  </a:prstClr>
                </a:solidFill>
                <a:effectLst/>
                <a:uLnTx/>
                <a:uFillTx/>
                <a:latin typeface="Calibri Light"/>
                <a:ea typeface="+mn-ea"/>
                <a:cs typeface="+mn-cs"/>
              </a:rPr>
              <a:t>CPU</a:t>
            </a:r>
          </a:p>
        </p:txBody>
      </p:sp>
      <p:sp>
        <p:nvSpPr>
          <p:cNvPr id="4" name="Rectangle 3"/>
          <p:cNvSpPr/>
          <p:nvPr/>
        </p:nvSpPr>
        <p:spPr>
          <a:xfrm>
            <a:off x="4753678" y="2762545"/>
            <a:ext cx="3761672"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 name="CPU"/>
          <p:cNvSpPr/>
          <p:nvPr/>
        </p:nvSpPr>
        <p:spPr>
          <a:xfrm>
            <a:off x="457200" y="3200400"/>
            <a:ext cx="3657600" cy="3104856"/>
          </a:xfrm>
          <a:prstGeom prst="roundRect">
            <a:avLst>
              <a:gd name="adj" fmla="val 11319"/>
            </a:avLst>
          </a:prstGeom>
          <a:solidFill>
            <a:srgbClr val="0D3533"/>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sng"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loop</a:t>
            </a: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mov (</a:t>
            </a:r>
            <a:r>
              <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X</a:t>
            </a: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%eax</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mov (</a:t>
            </a:r>
            <a:r>
              <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Y</a:t>
            </a: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%ebx</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clflush (</a:t>
            </a:r>
            <a:r>
              <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X</a:t>
            </a: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clflush (</a:t>
            </a:r>
            <a:r>
              <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Y</a:t>
            </a: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mfence</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jmp </a:t>
            </a:r>
            <a:r>
              <a:rPr kumimoji="0" lang="en-US" sz="2800" b="0" i="0" u="sng"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loop</a:t>
            </a:r>
            <a:endPar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endParaRPr>
          </a:p>
        </p:txBody>
      </p:sp>
      <p:sp>
        <p:nvSpPr>
          <p:cNvPr id="35" name="Rectangle 34"/>
          <p:cNvSpPr/>
          <p:nvPr/>
        </p:nvSpPr>
        <p:spPr>
          <a:xfrm>
            <a:off x="-324544" y="6453336"/>
            <a:ext cx="7056784" cy="369332"/>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Download from: </a:t>
            </a:r>
            <a:r>
              <a:rPr kumimoji="0" lang="en-US" sz="1800" b="0" i="0" u="none" strike="noStrike" kern="1200" cap="none" spc="0" normalizeH="0" baseline="0" noProof="0" dirty="0">
                <a:ln>
                  <a:noFill/>
                </a:ln>
                <a:solidFill>
                  <a:prstClr val="black"/>
                </a:solidFill>
                <a:effectLst/>
                <a:uLnTx/>
                <a:uFillTx/>
                <a:latin typeface="Calibri"/>
                <a:ea typeface="+mn-ea"/>
                <a:cs typeface="+mn-cs"/>
                <a:hlinkClick r:id="rId6"/>
              </a:rPr>
              <a:t>https://github.com/CMU-SAFARI/rowhammer</a:t>
            </a:r>
            <a:r>
              <a:rPr kumimoji="0" lang="en-US" sz="1800" b="0" i="0" u="none" strike="noStrike" kern="1200" cap="none" spc="0" normalizeH="0" baseline="0" noProof="0" dirty="0">
                <a:ln>
                  <a:noFill/>
                </a:ln>
                <a:solidFill>
                  <a:prstClr val="black"/>
                </a:solidFill>
                <a:effectLst/>
                <a:uLnTx/>
                <a:uFillTx/>
                <a:latin typeface="Calibri"/>
                <a:ea typeface="+mn-ea"/>
                <a:cs typeface="+mn-cs"/>
              </a:rPr>
              <a:t> </a:t>
            </a:r>
          </a:p>
        </p:txBody>
      </p:sp>
      <p:sp>
        <p:nvSpPr>
          <p:cNvPr id="46" name="TextBox 45"/>
          <p:cNvSpPr txBox="1"/>
          <p:nvPr/>
        </p:nvSpPr>
        <p:spPr>
          <a:xfrm>
            <a:off x="4572000" y="1484784"/>
            <a:ext cx="4572000" cy="914400"/>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noFill/>
                </a:ln>
                <a:solidFill>
                  <a:prstClr val="white"/>
                </a:solidFill>
                <a:effectLst/>
                <a:uLnTx/>
                <a:uFillTx/>
                <a:latin typeface="Calibri Light"/>
                <a:ea typeface="+mn-ea"/>
                <a:cs typeface="+mn-cs"/>
              </a:rPr>
              <a:t>DRAM Module</a:t>
            </a:r>
          </a:p>
        </p:txBody>
      </p:sp>
      <p:sp>
        <p:nvSpPr>
          <p:cNvPr id="56" name="Title 1"/>
          <p:cNvSpPr>
            <a:spLocks noGrp="1"/>
          </p:cNvSpPr>
          <p:nvPr>
            <p:ph type="title"/>
          </p:nvPr>
        </p:nvSpPr>
        <p:spPr>
          <a:xfrm>
            <a:off x="228600" y="44624"/>
            <a:ext cx="8915400" cy="1066800"/>
          </a:xfrm>
        </p:spPr>
        <p:txBody>
          <a:bodyPr/>
          <a:lstStyle/>
          <a:p>
            <a:r>
              <a:rPr lang="en-US" sz="4000" b="0" dirty="0">
                <a:solidFill>
                  <a:srgbClr val="1A5712"/>
                </a:solidFill>
                <a:latin typeface="Garamond"/>
                <a:cs typeface="Garamond"/>
              </a:rPr>
              <a:t>A Simple Program Can Induce Many Errors</a:t>
            </a:r>
          </a:p>
        </p:txBody>
      </p:sp>
      <p:sp>
        <p:nvSpPr>
          <p:cNvPr id="54" name="DRAM"/>
          <p:cNvSpPr/>
          <p:nvPr/>
        </p:nvSpPr>
        <p:spPr>
          <a:xfrm>
            <a:off x="5029200" y="3200400"/>
            <a:ext cx="3657599" cy="3104856"/>
          </a:xfrm>
          <a:prstGeom prst="roundRect">
            <a:avLst>
              <a:gd name="adj" fmla="val 11319"/>
            </a:avLst>
          </a:prstGeom>
          <a:solidFill>
            <a:schemeClr val="bg1">
              <a:lumMod val="85000"/>
            </a:schemeClr>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55" name="YArrow"/>
          <p:cNvCxnSpPr>
            <a:stCxn id="57" idx="3"/>
            <a:endCxn id="61" idx="1"/>
          </p:cNvCxnSpPr>
          <p:nvPr/>
        </p:nvCxnSpPr>
        <p:spPr>
          <a:xfrm>
            <a:off x="5715000" y="5337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57" name="Y"/>
          <p:cNvSpPr/>
          <p:nvPr/>
        </p:nvSpPr>
        <p:spPr>
          <a:xfrm>
            <a:off x="5105401" y="5146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Y</a:t>
            </a:r>
            <a:endPar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endParaRPr>
          </a:p>
        </p:txBody>
      </p:sp>
      <p:cxnSp>
        <p:nvCxnSpPr>
          <p:cNvPr id="58" name="XArrow"/>
          <p:cNvCxnSpPr>
            <a:stCxn id="59" idx="3"/>
          </p:cNvCxnSpPr>
          <p:nvPr/>
        </p:nvCxnSpPr>
        <p:spPr>
          <a:xfrm>
            <a:off x="5715000" y="4194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59" name="X"/>
          <p:cNvSpPr/>
          <p:nvPr/>
        </p:nvSpPr>
        <p:spPr>
          <a:xfrm>
            <a:off x="5105401" y="4003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X</a:t>
            </a:r>
            <a:endPar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endParaRPr>
          </a:p>
        </p:txBody>
      </p:sp>
      <p:sp>
        <p:nvSpPr>
          <p:cNvPr id="60" name="Row"/>
          <p:cNvSpPr/>
          <p:nvPr/>
        </p:nvSpPr>
        <p:spPr>
          <a:xfrm>
            <a:off x="6096000" y="5527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sp>
        <p:nvSpPr>
          <p:cNvPr id="61" name="RowY"/>
          <p:cNvSpPr/>
          <p:nvPr/>
        </p:nvSpPr>
        <p:spPr>
          <a:xfrm>
            <a:off x="6096000" y="5146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Light"/>
              <a:ea typeface="+mn-ea"/>
              <a:cs typeface="Courier New" panose="02070309020205020404" pitchFamily="49" charset="0"/>
            </a:endParaRPr>
          </a:p>
        </p:txBody>
      </p:sp>
      <p:sp>
        <p:nvSpPr>
          <p:cNvPr id="62" name="Row"/>
          <p:cNvSpPr/>
          <p:nvPr/>
        </p:nvSpPr>
        <p:spPr>
          <a:xfrm>
            <a:off x="6096000" y="4765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sp>
        <p:nvSpPr>
          <p:cNvPr id="63" name="Row"/>
          <p:cNvSpPr/>
          <p:nvPr/>
        </p:nvSpPr>
        <p:spPr>
          <a:xfrm>
            <a:off x="6096000" y="4384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sp>
        <p:nvSpPr>
          <p:cNvPr id="64" name="RowX"/>
          <p:cNvSpPr/>
          <p:nvPr/>
        </p:nvSpPr>
        <p:spPr>
          <a:xfrm>
            <a:off x="6096000" y="4003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Light"/>
              <a:ea typeface="+mn-ea"/>
              <a:cs typeface="Courier New" panose="02070309020205020404" pitchFamily="49" charset="0"/>
            </a:endParaRPr>
          </a:p>
        </p:txBody>
      </p:sp>
      <p:sp>
        <p:nvSpPr>
          <p:cNvPr id="65" name="Row"/>
          <p:cNvSpPr/>
          <p:nvPr/>
        </p:nvSpPr>
        <p:spPr>
          <a:xfrm>
            <a:off x="6096000" y="3622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spTree>
    <p:extLst>
      <p:ext uri="{BB962C8B-B14F-4D97-AF65-F5344CB8AC3E}">
        <p14:creationId xmlns:p14="http://schemas.microsoft.com/office/powerpoint/2010/main" val="4203901016"/>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 name="Picture 48"/>
          <p:cNvPicPr>
            <a:picLocks noChangeAspect="1"/>
          </p:cNvPicPr>
          <p:nvPr/>
        </p:nvPicPr>
        <p:blipFill>
          <a:blip r:embed="rId3">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tretch>
            <a:fillRect/>
          </a:stretch>
        </p:blipFill>
        <p:spPr>
          <a:xfrm>
            <a:off x="4982278" y="990600"/>
            <a:ext cx="3761672" cy="2542032"/>
          </a:xfrm>
          <a:prstGeom prst="rect">
            <a:avLst/>
          </a:prstGeom>
          <a:noFill/>
          <a:ln>
            <a:noFill/>
          </a:ln>
        </p:spPr>
      </p:pic>
      <p:pic>
        <p:nvPicPr>
          <p:cNvPr id="23" name="Picture 2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428750" y="1133770"/>
            <a:ext cx="1752600" cy="1752600"/>
          </a:xfrm>
          <a:prstGeom prst="rect">
            <a:avLst/>
          </a:prstGeom>
        </p:spPr>
      </p:pic>
      <p:sp>
        <p:nvSpPr>
          <p:cNvPr id="3" name="Left-Right Arrow 2"/>
          <p:cNvSpPr/>
          <p:nvPr/>
        </p:nvSpPr>
        <p:spPr>
          <a:xfrm>
            <a:off x="3429000" y="1567009"/>
            <a:ext cx="1411106" cy="895352"/>
          </a:xfrm>
          <a:prstGeom prst="leftRightArrow">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600" b="1" i="0" u="none" strike="noStrike" kern="1200" cap="none" spc="0" normalizeH="0" baseline="0" noProof="0">
              <a:ln>
                <a:noFill/>
              </a:ln>
              <a:solidFill>
                <a:prstClr val="white"/>
              </a:solidFill>
              <a:effectLst/>
              <a:uLnTx/>
              <a:uFillTx/>
              <a:latin typeface="Calibri Light"/>
              <a:ea typeface="+mn-ea"/>
              <a:cs typeface="+mn-cs"/>
            </a:endParaRPr>
          </a:p>
        </p:txBody>
      </p:sp>
      <p:sp>
        <p:nvSpPr>
          <p:cNvPr id="7" name="TextBox 6"/>
          <p:cNvSpPr txBox="1"/>
          <p:nvPr/>
        </p:nvSpPr>
        <p:spPr>
          <a:xfrm>
            <a:off x="1115616" y="1484784"/>
            <a:ext cx="2448272" cy="914400"/>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0" b="1" i="0" u="none" strike="noStrike" kern="1200" cap="none" spc="0" normalizeH="0" baseline="0" noProof="0" dirty="0">
                <a:ln>
                  <a:noFill/>
                </a:ln>
                <a:solidFill>
                  <a:prstClr val="black">
                    <a:lumMod val="65000"/>
                    <a:lumOff val="35000"/>
                  </a:prstClr>
                </a:solidFill>
                <a:effectLst/>
                <a:uLnTx/>
                <a:uFillTx/>
                <a:latin typeface="Calibri Light"/>
                <a:ea typeface="+mn-ea"/>
                <a:cs typeface="+mn-cs"/>
              </a:rPr>
              <a:t>CPU</a:t>
            </a:r>
          </a:p>
        </p:txBody>
      </p:sp>
      <p:sp>
        <p:nvSpPr>
          <p:cNvPr id="4" name="Rectangle 3"/>
          <p:cNvSpPr/>
          <p:nvPr/>
        </p:nvSpPr>
        <p:spPr>
          <a:xfrm>
            <a:off x="4753678" y="2762545"/>
            <a:ext cx="3761672"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5" name="Rectangle 34"/>
          <p:cNvSpPr/>
          <p:nvPr/>
        </p:nvSpPr>
        <p:spPr>
          <a:xfrm>
            <a:off x="-324544" y="6453336"/>
            <a:ext cx="7056784" cy="369332"/>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Download from: </a:t>
            </a:r>
            <a:r>
              <a:rPr kumimoji="0" lang="en-US" sz="1800" b="0" i="0" u="none" strike="noStrike" kern="1200" cap="none" spc="0" normalizeH="0" baseline="0" noProof="0" dirty="0">
                <a:ln>
                  <a:noFill/>
                </a:ln>
                <a:solidFill>
                  <a:prstClr val="black"/>
                </a:solidFill>
                <a:effectLst/>
                <a:uLnTx/>
                <a:uFillTx/>
                <a:latin typeface="Calibri"/>
                <a:ea typeface="+mn-ea"/>
                <a:cs typeface="+mn-cs"/>
                <a:hlinkClick r:id="rId6"/>
              </a:rPr>
              <a:t>https://github.com/CMU-SAFARI/rowhammer</a:t>
            </a:r>
            <a:r>
              <a:rPr kumimoji="0" lang="en-US" sz="1800" b="0" i="0" u="none" strike="noStrike" kern="1200" cap="none" spc="0" normalizeH="0" baseline="0" noProof="0" dirty="0">
                <a:ln>
                  <a:noFill/>
                </a:ln>
                <a:solidFill>
                  <a:prstClr val="black"/>
                </a:solidFill>
                <a:effectLst/>
                <a:uLnTx/>
                <a:uFillTx/>
                <a:latin typeface="Calibri"/>
                <a:ea typeface="+mn-ea"/>
                <a:cs typeface="+mn-cs"/>
              </a:rPr>
              <a:t> </a:t>
            </a:r>
          </a:p>
        </p:txBody>
      </p:sp>
      <p:sp>
        <p:nvSpPr>
          <p:cNvPr id="46" name="TextBox 45"/>
          <p:cNvSpPr txBox="1"/>
          <p:nvPr/>
        </p:nvSpPr>
        <p:spPr>
          <a:xfrm>
            <a:off x="4572000" y="1484784"/>
            <a:ext cx="4572000" cy="914400"/>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noFill/>
                </a:ln>
                <a:solidFill>
                  <a:prstClr val="white"/>
                </a:solidFill>
                <a:effectLst/>
                <a:uLnTx/>
                <a:uFillTx/>
                <a:latin typeface="Calibri Light"/>
                <a:ea typeface="+mn-ea"/>
                <a:cs typeface="+mn-cs"/>
              </a:rPr>
              <a:t>DRAM Module</a:t>
            </a:r>
          </a:p>
        </p:txBody>
      </p:sp>
      <p:sp>
        <p:nvSpPr>
          <p:cNvPr id="56" name="Title 1"/>
          <p:cNvSpPr>
            <a:spLocks noGrp="1"/>
          </p:cNvSpPr>
          <p:nvPr>
            <p:ph type="title"/>
          </p:nvPr>
        </p:nvSpPr>
        <p:spPr>
          <a:xfrm>
            <a:off x="228600" y="44624"/>
            <a:ext cx="8915400" cy="1066800"/>
          </a:xfrm>
        </p:spPr>
        <p:txBody>
          <a:bodyPr/>
          <a:lstStyle/>
          <a:p>
            <a:r>
              <a:rPr lang="en-US" sz="4000" b="0" dirty="0">
                <a:solidFill>
                  <a:srgbClr val="1A5712"/>
                </a:solidFill>
                <a:latin typeface="Garamond"/>
                <a:cs typeface="Garamond"/>
              </a:rPr>
              <a:t>A Simple Program Can Induce Many Errors</a:t>
            </a:r>
          </a:p>
        </p:txBody>
      </p:sp>
      <p:sp>
        <p:nvSpPr>
          <p:cNvPr id="54" name="DRAM"/>
          <p:cNvSpPr/>
          <p:nvPr/>
        </p:nvSpPr>
        <p:spPr>
          <a:xfrm>
            <a:off x="5029200" y="3200400"/>
            <a:ext cx="3657599" cy="3104856"/>
          </a:xfrm>
          <a:prstGeom prst="roundRect">
            <a:avLst>
              <a:gd name="adj" fmla="val 11319"/>
            </a:avLst>
          </a:prstGeom>
          <a:solidFill>
            <a:schemeClr val="bg1">
              <a:lumMod val="85000"/>
            </a:schemeClr>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55" name="YArrow"/>
          <p:cNvCxnSpPr>
            <a:stCxn id="57" idx="3"/>
            <a:endCxn id="61" idx="1"/>
          </p:cNvCxnSpPr>
          <p:nvPr/>
        </p:nvCxnSpPr>
        <p:spPr>
          <a:xfrm>
            <a:off x="5715000" y="5337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57" name="Y"/>
          <p:cNvSpPr/>
          <p:nvPr/>
        </p:nvSpPr>
        <p:spPr>
          <a:xfrm>
            <a:off x="5105401" y="5146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Y</a:t>
            </a:r>
            <a:endPar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endParaRPr>
          </a:p>
        </p:txBody>
      </p:sp>
      <p:cxnSp>
        <p:nvCxnSpPr>
          <p:cNvPr id="58" name="XArrow"/>
          <p:cNvCxnSpPr>
            <a:stCxn id="59" idx="3"/>
          </p:cNvCxnSpPr>
          <p:nvPr/>
        </p:nvCxnSpPr>
        <p:spPr>
          <a:xfrm>
            <a:off x="5715000" y="4194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59" name="X"/>
          <p:cNvSpPr/>
          <p:nvPr/>
        </p:nvSpPr>
        <p:spPr>
          <a:xfrm>
            <a:off x="5105401" y="4003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X</a:t>
            </a:r>
            <a:endPar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endParaRPr>
          </a:p>
        </p:txBody>
      </p:sp>
      <p:sp>
        <p:nvSpPr>
          <p:cNvPr id="60" name="Row"/>
          <p:cNvSpPr/>
          <p:nvPr/>
        </p:nvSpPr>
        <p:spPr>
          <a:xfrm>
            <a:off x="6096000" y="5527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sp>
        <p:nvSpPr>
          <p:cNvPr id="61" name="RowY"/>
          <p:cNvSpPr/>
          <p:nvPr/>
        </p:nvSpPr>
        <p:spPr>
          <a:xfrm>
            <a:off x="6096000" y="5146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Light"/>
              <a:ea typeface="+mn-ea"/>
              <a:cs typeface="Courier New" panose="02070309020205020404" pitchFamily="49" charset="0"/>
            </a:endParaRPr>
          </a:p>
        </p:txBody>
      </p:sp>
      <p:sp>
        <p:nvSpPr>
          <p:cNvPr id="62" name="Row"/>
          <p:cNvSpPr/>
          <p:nvPr/>
        </p:nvSpPr>
        <p:spPr>
          <a:xfrm>
            <a:off x="6096000" y="4765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sp>
        <p:nvSpPr>
          <p:cNvPr id="63" name="Row"/>
          <p:cNvSpPr/>
          <p:nvPr/>
        </p:nvSpPr>
        <p:spPr>
          <a:xfrm>
            <a:off x="6096000" y="4384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sp>
        <p:nvSpPr>
          <p:cNvPr id="64" name="RowX"/>
          <p:cNvSpPr/>
          <p:nvPr/>
        </p:nvSpPr>
        <p:spPr>
          <a:xfrm>
            <a:off x="6096000" y="4003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Light"/>
              <a:ea typeface="+mn-ea"/>
              <a:cs typeface="Courier New" panose="02070309020205020404" pitchFamily="49" charset="0"/>
            </a:endParaRPr>
          </a:p>
        </p:txBody>
      </p:sp>
      <p:sp>
        <p:nvSpPr>
          <p:cNvPr id="65" name="Row"/>
          <p:cNvSpPr/>
          <p:nvPr/>
        </p:nvSpPr>
        <p:spPr>
          <a:xfrm>
            <a:off x="6096000" y="3622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sp>
        <p:nvSpPr>
          <p:cNvPr id="22" name="CPU"/>
          <p:cNvSpPr/>
          <p:nvPr/>
        </p:nvSpPr>
        <p:spPr>
          <a:xfrm>
            <a:off x="419100" y="3352800"/>
            <a:ext cx="4152900" cy="3048001"/>
          </a:xfrm>
          <a:prstGeom prst="rect">
            <a:avLst/>
          </a:prstGeom>
          <a:no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400050" marR="0" lvl="0" indent="-400050" algn="l" defTabSz="914400" rtl="0" eaLnBrk="1" fontAlgn="auto" latinLnBrk="0" hangingPunct="1">
              <a:lnSpc>
                <a:spcPct val="90000"/>
              </a:lnSpc>
              <a:spcBef>
                <a:spcPts val="0"/>
              </a:spcBef>
              <a:spcAft>
                <a:spcPts val="0"/>
              </a:spcAft>
              <a:buClrTx/>
              <a:buSzTx/>
              <a:buFont typeface="+mj-lt"/>
              <a:buAutoNum type="arabicPeriod"/>
              <a:tabLst/>
              <a:defRPr/>
            </a:pPr>
            <a:r>
              <a:rPr kumimoji="0" lang="en-US" sz="3200" b="0" i="0" u="none" strike="noStrike" kern="1200" cap="none" spc="0" normalizeH="0" baseline="0" noProof="0" dirty="0">
                <a:ln>
                  <a:noFill/>
                </a:ln>
                <a:solidFill>
                  <a:prstClr val="black"/>
                </a:solidFill>
                <a:effectLst/>
                <a:uLnTx/>
                <a:uFillTx/>
                <a:latin typeface="Calibri Light"/>
                <a:ea typeface="+mn-ea"/>
                <a:cs typeface="Courier New" panose="02070309020205020404" pitchFamily="49" charset="0"/>
              </a:rPr>
              <a:t>Avoid </a:t>
            </a:r>
            <a:r>
              <a:rPr kumimoji="0" lang="en-US" sz="3200" b="1" i="1" u="none" strike="noStrike" kern="1200" cap="none" spc="0" normalizeH="0" baseline="0" noProof="0" dirty="0">
                <a:ln>
                  <a:noFill/>
                </a:ln>
                <a:solidFill>
                  <a:prstClr val="black"/>
                </a:solidFill>
                <a:effectLst/>
                <a:uLnTx/>
                <a:uFillTx/>
                <a:latin typeface="Calibri Light"/>
                <a:ea typeface="+mn-ea"/>
                <a:cs typeface="Courier New" panose="02070309020205020404" pitchFamily="49" charset="0"/>
              </a:rPr>
              <a:t>cache hits</a:t>
            </a:r>
          </a:p>
          <a:p>
            <a:pPr marL="742950" marR="0" lvl="1" indent="-285750" algn="l" defTabSz="914400" rtl="0" eaLnBrk="1" fontAlgn="auto" latinLnBrk="0" hangingPunct="1">
              <a:lnSpc>
                <a:spcPct val="90000"/>
              </a:lnSpc>
              <a:spcBef>
                <a:spcPts val="0"/>
              </a:spcBef>
              <a:spcAft>
                <a:spcPts val="0"/>
              </a:spcAft>
              <a:buClrTx/>
              <a:buSzTx/>
              <a:buFont typeface="Calibri Light" panose="020F030202020403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Light"/>
                <a:ea typeface="+mn-ea"/>
                <a:cs typeface="Courier New" panose="02070309020205020404" pitchFamily="49" charset="0"/>
              </a:rPr>
              <a:t>Flush </a:t>
            </a:r>
            <a:r>
              <a:rPr kumimoji="0" lang="en-US" sz="2800" b="1" i="0" u="none" strike="noStrike" kern="1200" cap="none" spc="0" normalizeH="0" baseline="0" noProof="0" dirty="0">
                <a:ln>
                  <a:noFill/>
                </a:ln>
                <a:solidFill>
                  <a:srgbClr val="FF0000"/>
                </a:solidFill>
                <a:effectLst/>
                <a:uLnTx/>
                <a:uFillTx/>
                <a:latin typeface="Courier New" panose="02070309020205020404" pitchFamily="49" charset="0"/>
                <a:ea typeface="+mn-ea"/>
                <a:cs typeface="Courier New" panose="02070309020205020404" pitchFamily="49" charset="0"/>
              </a:rPr>
              <a:t>X</a:t>
            </a:r>
            <a:r>
              <a:rPr kumimoji="0" lang="en-US" sz="2800" b="0" i="0" u="none" strike="noStrike" kern="1200" cap="none" spc="0" normalizeH="0" baseline="0" noProof="0" dirty="0">
                <a:ln>
                  <a:noFill/>
                </a:ln>
                <a:solidFill>
                  <a:prstClr val="black"/>
                </a:solidFill>
                <a:effectLst/>
                <a:uLnTx/>
                <a:uFillTx/>
                <a:latin typeface="Calibri Light"/>
                <a:ea typeface="+mn-ea"/>
                <a:cs typeface="Courier New" panose="02070309020205020404" pitchFamily="49" charset="0"/>
              </a:rPr>
              <a:t> from cache</a:t>
            </a:r>
          </a:p>
          <a:p>
            <a:pPr marL="400050" marR="0" lvl="0" indent="-400050" algn="l" defTabSz="914400" rtl="0" eaLnBrk="1" fontAlgn="auto" latinLnBrk="0" hangingPunct="1">
              <a:lnSpc>
                <a:spcPct val="90000"/>
              </a:lnSpc>
              <a:spcBef>
                <a:spcPts val="0"/>
              </a:spcBef>
              <a:spcAft>
                <a:spcPts val="0"/>
              </a:spcAft>
              <a:buClrTx/>
              <a:buSzTx/>
              <a:buFont typeface="+mj-lt"/>
              <a:buAutoNum type="arabicPeriod"/>
              <a:tabLst/>
              <a:defRPr/>
            </a:pPr>
            <a:endParaRPr kumimoji="0" lang="en-US" sz="3200" b="0" i="0" u="none" strike="noStrike" kern="1200" cap="none" spc="0" normalizeH="0" baseline="0" noProof="0" dirty="0">
              <a:ln>
                <a:noFill/>
              </a:ln>
              <a:solidFill>
                <a:prstClr val="black"/>
              </a:solidFill>
              <a:effectLst/>
              <a:uLnTx/>
              <a:uFillTx/>
              <a:latin typeface="Calibri Light"/>
              <a:ea typeface="+mn-ea"/>
              <a:cs typeface="Courier New" panose="02070309020205020404" pitchFamily="49" charset="0"/>
            </a:endParaRPr>
          </a:p>
          <a:p>
            <a:pPr marL="400050" marR="0" lvl="0" indent="-400050" algn="l" defTabSz="914400" rtl="0" eaLnBrk="1" fontAlgn="auto" latinLnBrk="0" hangingPunct="1">
              <a:lnSpc>
                <a:spcPct val="90000"/>
              </a:lnSpc>
              <a:spcBef>
                <a:spcPts val="0"/>
              </a:spcBef>
              <a:spcAft>
                <a:spcPts val="0"/>
              </a:spcAft>
              <a:buClrTx/>
              <a:buSzTx/>
              <a:buFont typeface="+mj-lt"/>
              <a:buAutoNum type="arabicPeriod"/>
              <a:tabLst/>
              <a:defRPr/>
            </a:pPr>
            <a:r>
              <a:rPr kumimoji="0" lang="en-US" sz="3200" b="0" i="0" u="none" strike="noStrike" kern="1200" cap="none" spc="0" normalizeH="0" baseline="0" noProof="0" dirty="0">
                <a:ln>
                  <a:noFill/>
                </a:ln>
                <a:solidFill>
                  <a:prstClr val="black"/>
                </a:solidFill>
                <a:effectLst/>
                <a:uLnTx/>
                <a:uFillTx/>
                <a:latin typeface="Calibri Light"/>
                <a:ea typeface="+mn-ea"/>
                <a:cs typeface="Courier New" panose="02070309020205020404" pitchFamily="49" charset="0"/>
              </a:rPr>
              <a:t>Avoid </a:t>
            </a:r>
            <a:r>
              <a:rPr kumimoji="0" lang="en-US" sz="3200" b="1" i="1" u="none" strike="noStrike" kern="1200" cap="none" spc="0" normalizeH="0" baseline="0" noProof="0" dirty="0">
                <a:ln>
                  <a:noFill/>
                </a:ln>
                <a:solidFill>
                  <a:prstClr val="black"/>
                </a:solidFill>
                <a:effectLst/>
                <a:uLnTx/>
                <a:uFillTx/>
                <a:latin typeface="Calibri Light"/>
                <a:ea typeface="+mn-ea"/>
                <a:cs typeface="Courier New" panose="02070309020205020404" pitchFamily="49" charset="0"/>
              </a:rPr>
              <a:t>row hits</a:t>
            </a:r>
            <a:r>
              <a:rPr kumimoji="0" lang="en-US" sz="3200" b="0" i="0" u="none" strike="noStrike" kern="1200" cap="none" spc="0" normalizeH="0" baseline="0" noProof="0" dirty="0">
                <a:ln>
                  <a:noFill/>
                </a:ln>
                <a:solidFill>
                  <a:prstClr val="black"/>
                </a:solidFill>
                <a:effectLst/>
                <a:uLnTx/>
                <a:uFillTx/>
                <a:latin typeface="Calibri Light"/>
                <a:ea typeface="+mn-ea"/>
                <a:cs typeface="Courier New" panose="02070309020205020404" pitchFamily="49" charset="0"/>
              </a:rPr>
              <a:t> to </a:t>
            </a:r>
            <a:r>
              <a:rPr kumimoji="0" lang="en-US" sz="3200" b="1" i="0" u="none" strike="noStrike" kern="1200" cap="none" spc="0" normalizeH="0" baseline="0" noProof="0" dirty="0">
                <a:ln>
                  <a:noFill/>
                </a:ln>
                <a:solidFill>
                  <a:srgbClr val="FF0000"/>
                </a:solidFill>
                <a:effectLst/>
                <a:uLnTx/>
                <a:uFillTx/>
                <a:latin typeface="Courier New" panose="02070309020205020404" pitchFamily="49" charset="0"/>
                <a:ea typeface="+mn-ea"/>
                <a:cs typeface="Courier New" panose="02070309020205020404" pitchFamily="49" charset="0"/>
              </a:rPr>
              <a:t>X</a:t>
            </a:r>
          </a:p>
          <a:p>
            <a:pPr marL="742950" marR="0" lvl="1" indent="-285750" algn="l" defTabSz="914400" rtl="0" eaLnBrk="1" fontAlgn="auto" latinLnBrk="0" hangingPunct="1">
              <a:lnSpc>
                <a:spcPct val="90000"/>
              </a:lnSpc>
              <a:spcBef>
                <a:spcPts val="0"/>
              </a:spcBef>
              <a:spcAft>
                <a:spcPts val="0"/>
              </a:spcAft>
              <a:buClrTx/>
              <a:buSzTx/>
              <a:buFont typeface="Calibri Light" panose="020F030202020403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Light"/>
                <a:ea typeface="+mn-ea"/>
                <a:cs typeface="Courier New" panose="02070309020205020404" pitchFamily="49" charset="0"/>
              </a:rPr>
              <a:t>Read </a:t>
            </a:r>
            <a:r>
              <a:rPr kumimoji="0" lang="en-US" sz="2800" b="1" i="0" u="none" strike="noStrike" kern="1200" cap="none" spc="0" normalizeH="0" baseline="0" noProof="0" dirty="0">
                <a:ln>
                  <a:noFill/>
                </a:ln>
                <a:solidFill>
                  <a:srgbClr val="FF0000"/>
                </a:solidFill>
                <a:effectLst/>
                <a:uLnTx/>
                <a:uFillTx/>
                <a:latin typeface="Courier New" panose="02070309020205020404" pitchFamily="49" charset="0"/>
                <a:ea typeface="+mn-ea"/>
                <a:cs typeface="Courier New" panose="02070309020205020404" pitchFamily="49" charset="0"/>
              </a:rPr>
              <a:t>Y</a:t>
            </a:r>
            <a:r>
              <a:rPr kumimoji="0" lang="en-US" sz="2800" b="0" i="0" u="none" strike="noStrike" kern="1200" cap="none" spc="0" normalizeH="0" baseline="0" noProof="0" dirty="0">
                <a:ln>
                  <a:noFill/>
                </a:ln>
                <a:solidFill>
                  <a:prstClr val="black"/>
                </a:solidFill>
                <a:effectLst/>
                <a:uLnTx/>
                <a:uFillTx/>
                <a:latin typeface="Calibri Light"/>
                <a:ea typeface="+mn-ea"/>
                <a:cs typeface="Courier New" panose="02070309020205020404" pitchFamily="49" charset="0"/>
              </a:rPr>
              <a:t> in another row</a:t>
            </a:r>
          </a:p>
        </p:txBody>
      </p:sp>
    </p:spTree>
    <p:extLst>
      <p:ext uri="{BB962C8B-B14F-4D97-AF65-F5344CB8AC3E}">
        <p14:creationId xmlns:p14="http://schemas.microsoft.com/office/powerpoint/2010/main" val="34039362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2">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2">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2">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 name="Picture 48"/>
          <p:cNvPicPr>
            <a:picLocks noChangeAspect="1"/>
          </p:cNvPicPr>
          <p:nvPr/>
        </p:nvPicPr>
        <p:blipFill>
          <a:blip r:embed="rId3">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tretch>
            <a:fillRect/>
          </a:stretch>
        </p:blipFill>
        <p:spPr>
          <a:xfrm>
            <a:off x="4982278" y="990600"/>
            <a:ext cx="3761672" cy="2542032"/>
          </a:xfrm>
          <a:prstGeom prst="rect">
            <a:avLst/>
          </a:prstGeom>
          <a:noFill/>
          <a:ln>
            <a:noFill/>
          </a:ln>
        </p:spPr>
      </p:pic>
      <p:pic>
        <p:nvPicPr>
          <p:cNvPr id="23" name="Picture 2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428750" y="1133770"/>
            <a:ext cx="1752600" cy="1752600"/>
          </a:xfrm>
          <a:prstGeom prst="rect">
            <a:avLst/>
          </a:prstGeom>
        </p:spPr>
      </p:pic>
      <p:sp>
        <p:nvSpPr>
          <p:cNvPr id="3" name="Left-Right Arrow 2"/>
          <p:cNvSpPr/>
          <p:nvPr/>
        </p:nvSpPr>
        <p:spPr>
          <a:xfrm>
            <a:off x="3429000" y="1567009"/>
            <a:ext cx="1411106" cy="895352"/>
          </a:xfrm>
          <a:prstGeom prst="leftRightArrow">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600" b="1" i="0" u="none" strike="noStrike" kern="1200" cap="none" spc="0" normalizeH="0" baseline="0" noProof="0">
              <a:ln>
                <a:noFill/>
              </a:ln>
              <a:solidFill>
                <a:prstClr val="white"/>
              </a:solidFill>
              <a:effectLst/>
              <a:uLnTx/>
              <a:uFillTx/>
              <a:latin typeface="Calibri Light"/>
              <a:ea typeface="+mn-ea"/>
              <a:cs typeface="+mn-cs"/>
            </a:endParaRPr>
          </a:p>
        </p:txBody>
      </p:sp>
      <p:sp>
        <p:nvSpPr>
          <p:cNvPr id="7" name="TextBox 6"/>
          <p:cNvSpPr txBox="1"/>
          <p:nvPr/>
        </p:nvSpPr>
        <p:spPr>
          <a:xfrm>
            <a:off x="1115616" y="1484784"/>
            <a:ext cx="2448272" cy="914400"/>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0" b="1" i="0" u="none" strike="noStrike" kern="1200" cap="none" spc="0" normalizeH="0" baseline="0" noProof="0" dirty="0">
                <a:ln>
                  <a:noFill/>
                </a:ln>
                <a:solidFill>
                  <a:prstClr val="black">
                    <a:lumMod val="65000"/>
                    <a:lumOff val="35000"/>
                  </a:prstClr>
                </a:solidFill>
                <a:effectLst/>
                <a:uLnTx/>
                <a:uFillTx/>
                <a:latin typeface="Calibri Light"/>
                <a:ea typeface="+mn-ea"/>
                <a:cs typeface="+mn-cs"/>
              </a:rPr>
              <a:t>CPU</a:t>
            </a:r>
          </a:p>
        </p:txBody>
      </p:sp>
      <p:sp>
        <p:nvSpPr>
          <p:cNvPr id="4" name="Rectangle 3"/>
          <p:cNvSpPr/>
          <p:nvPr/>
        </p:nvSpPr>
        <p:spPr>
          <a:xfrm>
            <a:off x="4753678" y="2762545"/>
            <a:ext cx="3761672"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 name="CPU"/>
          <p:cNvSpPr/>
          <p:nvPr/>
        </p:nvSpPr>
        <p:spPr>
          <a:xfrm>
            <a:off x="457200" y="3200400"/>
            <a:ext cx="3657600" cy="3104856"/>
          </a:xfrm>
          <a:prstGeom prst="roundRect">
            <a:avLst>
              <a:gd name="adj" fmla="val 11319"/>
            </a:avLst>
          </a:prstGeom>
          <a:solidFill>
            <a:srgbClr val="0D3533"/>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sng"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loop</a:t>
            </a: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mov (</a:t>
            </a:r>
            <a:r>
              <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X</a:t>
            </a: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%eax</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mov (</a:t>
            </a:r>
            <a:r>
              <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Y</a:t>
            </a: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%ebx</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clflush (</a:t>
            </a:r>
            <a:r>
              <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X</a:t>
            </a: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clflush (</a:t>
            </a:r>
            <a:r>
              <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Y</a:t>
            </a: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mfence</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jmp </a:t>
            </a:r>
            <a:r>
              <a:rPr kumimoji="0" lang="en-US" sz="2800" b="0" i="0" u="sng"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loop</a:t>
            </a:r>
            <a:endPar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endParaRPr>
          </a:p>
        </p:txBody>
      </p:sp>
      <p:sp>
        <p:nvSpPr>
          <p:cNvPr id="35" name="Rectangle 34"/>
          <p:cNvSpPr/>
          <p:nvPr/>
        </p:nvSpPr>
        <p:spPr>
          <a:xfrm>
            <a:off x="-324544" y="6453336"/>
            <a:ext cx="7056784" cy="369332"/>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Download from: </a:t>
            </a:r>
            <a:r>
              <a:rPr kumimoji="0" lang="en-US" sz="1800" b="0" i="0" u="none" strike="noStrike" kern="1200" cap="none" spc="0" normalizeH="0" baseline="0" noProof="0" dirty="0">
                <a:ln>
                  <a:noFill/>
                </a:ln>
                <a:solidFill>
                  <a:prstClr val="black"/>
                </a:solidFill>
                <a:effectLst/>
                <a:uLnTx/>
                <a:uFillTx/>
                <a:latin typeface="Calibri"/>
                <a:ea typeface="+mn-ea"/>
                <a:cs typeface="+mn-cs"/>
                <a:hlinkClick r:id="rId6"/>
              </a:rPr>
              <a:t>https://github.com/CMU-SAFARI/rowhammer</a:t>
            </a:r>
            <a:r>
              <a:rPr kumimoji="0" lang="en-US" sz="1800" b="0" i="0" u="none" strike="noStrike" kern="1200" cap="none" spc="0" normalizeH="0" baseline="0" noProof="0" dirty="0">
                <a:ln>
                  <a:noFill/>
                </a:ln>
                <a:solidFill>
                  <a:prstClr val="black"/>
                </a:solidFill>
                <a:effectLst/>
                <a:uLnTx/>
                <a:uFillTx/>
                <a:latin typeface="Calibri"/>
                <a:ea typeface="+mn-ea"/>
                <a:cs typeface="+mn-cs"/>
              </a:rPr>
              <a:t> </a:t>
            </a:r>
          </a:p>
        </p:txBody>
      </p:sp>
      <p:sp>
        <p:nvSpPr>
          <p:cNvPr id="46" name="TextBox 45"/>
          <p:cNvSpPr txBox="1"/>
          <p:nvPr/>
        </p:nvSpPr>
        <p:spPr>
          <a:xfrm>
            <a:off x="4572000" y="1484784"/>
            <a:ext cx="4572000" cy="914400"/>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noFill/>
                </a:ln>
                <a:solidFill>
                  <a:prstClr val="white"/>
                </a:solidFill>
                <a:effectLst/>
                <a:uLnTx/>
                <a:uFillTx/>
                <a:latin typeface="Calibri Light"/>
                <a:ea typeface="+mn-ea"/>
                <a:cs typeface="+mn-cs"/>
              </a:rPr>
              <a:t>DRAM Module</a:t>
            </a:r>
          </a:p>
        </p:txBody>
      </p:sp>
      <p:sp>
        <p:nvSpPr>
          <p:cNvPr id="56" name="Title 1"/>
          <p:cNvSpPr>
            <a:spLocks noGrp="1"/>
          </p:cNvSpPr>
          <p:nvPr>
            <p:ph type="title"/>
          </p:nvPr>
        </p:nvSpPr>
        <p:spPr>
          <a:xfrm>
            <a:off x="228600" y="44624"/>
            <a:ext cx="8915400" cy="1066800"/>
          </a:xfrm>
        </p:spPr>
        <p:txBody>
          <a:bodyPr/>
          <a:lstStyle/>
          <a:p>
            <a:r>
              <a:rPr lang="en-US" sz="4000" b="0" dirty="0">
                <a:solidFill>
                  <a:srgbClr val="1A5712"/>
                </a:solidFill>
                <a:latin typeface="Garamond"/>
                <a:cs typeface="Garamond"/>
              </a:rPr>
              <a:t>A Simple Program Can Induce Many Errors</a:t>
            </a:r>
          </a:p>
        </p:txBody>
      </p:sp>
      <p:sp>
        <p:nvSpPr>
          <p:cNvPr id="54" name="DRAM"/>
          <p:cNvSpPr/>
          <p:nvPr/>
        </p:nvSpPr>
        <p:spPr>
          <a:xfrm>
            <a:off x="5029200" y="3200400"/>
            <a:ext cx="3657599" cy="3104856"/>
          </a:xfrm>
          <a:prstGeom prst="roundRect">
            <a:avLst>
              <a:gd name="adj" fmla="val 11319"/>
            </a:avLst>
          </a:prstGeom>
          <a:solidFill>
            <a:schemeClr val="bg1">
              <a:lumMod val="85000"/>
            </a:schemeClr>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5" name="Row"/>
          <p:cNvSpPr/>
          <p:nvPr/>
        </p:nvSpPr>
        <p:spPr>
          <a:xfrm>
            <a:off x="6096000" y="5527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sp>
        <p:nvSpPr>
          <p:cNvPr id="57" name="RowY"/>
          <p:cNvSpPr/>
          <p:nvPr/>
        </p:nvSpPr>
        <p:spPr>
          <a:xfrm>
            <a:off x="6096000" y="5146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black"/>
                </a:solidFill>
                <a:effectLst/>
                <a:uLnTx/>
                <a:uFillTx/>
                <a:latin typeface="Calibri Light"/>
                <a:ea typeface="+mn-ea"/>
                <a:cs typeface="Courier New" panose="02070309020205020404" pitchFamily="49" charset="0"/>
              </a:rPr>
              <a:t> </a:t>
            </a:r>
          </a:p>
        </p:txBody>
      </p:sp>
      <p:sp>
        <p:nvSpPr>
          <p:cNvPr id="58" name="Row"/>
          <p:cNvSpPr/>
          <p:nvPr/>
        </p:nvSpPr>
        <p:spPr>
          <a:xfrm>
            <a:off x="6096000" y="4765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sp>
        <p:nvSpPr>
          <p:cNvPr id="59" name="Row"/>
          <p:cNvSpPr/>
          <p:nvPr/>
        </p:nvSpPr>
        <p:spPr>
          <a:xfrm>
            <a:off x="6096000" y="4384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sp>
        <p:nvSpPr>
          <p:cNvPr id="60" name="RowX"/>
          <p:cNvSpPr/>
          <p:nvPr/>
        </p:nvSpPr>
        <p:spPr>
          <a:xfrm>
            <a:off x="6096000" y="4003764"/>
            <a:ext cx="2133600" cy="381000"/>
          </a:xfrm>
          <a:prstGeom prst="rect">
            <a:avLst/>
          </a:prstGeom>
          <a:solidFill>
            <a:srgbClr val="FF8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black"/>
                </a:solidFill>
                <a:effectLst/>
                <a:uLnTx/>
                <a:uFillTx/>
                <a:latin typeface="Calibri Light"/>
                <a:ea typeface="+mn-ea"/>
                <a:cs typeface="Courier New" panose="02070309020205020404" pitchFamily="49" charset="0"/>
              </a:rPr>
              <a:t> </a:t>
            </a:r>
          </a:p>
        </p:txBody>
      </p:sp>
      <p:sp>
        <p:nvSpPr>
          <p:cNvPr id="61" name="Row"/>
          <p:cNvSpPr/>
          <p:nvPr/>
        </p:nvSpPr>
        <p:spPr>
          <a:xfrm>
            <a:off x="6096000" y="3622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cxnSp>
        <p:nvCxnSpPr>
          <p:cNvPr id="62" name="YArrow"/>
          <p:cNvCxnSpPr>
            <a:stCxn id="63" idx="3"/>
          </p:cNvCxnSpPr>
          <p:nvPr/>
        </p:nvCxnSpPr>
        <p:spPr>
          <a:xfrm>
            <a:off x="5715000" y="5337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63" name="Y"/>
          <p:cNvSpPr/>
          <p:nvPr/>
        </p:nvSpPr>
        <p:spPr>
          <a:xfrm>
            <a:off x="5105401" y="5146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Y</a:t>
            </a:r>
            <a:endPar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endParaRPr>
          </a:p>
        </p:txBody>
      </p:sp>
      <p:cxnSp>
        <p:nvCxnSpPr>
          <p:cNvPr id="64" name="XArrow"/>
          <p:cNvCxnSpPr>
            <a:stCxn id="65" idx="3"/>
          </p:cNvCxnSpPr>
          <p:nvPr/>
        </p:nvCxnSpPr>
        <p:spPr>
          <a:xfrm>
            <a:off x="5715000" y="4194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65" name="X"/>
          <p:cNvSpPr/>
          <p:nvPr/>
        </p:nvSpPr>
        <p:spPr>
          <a:xfrm>
            <a:off x="5105401" y="4003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X</a:t>
            </a:r>
            <a:endPar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endParaRPr>
          </a:p>
        </p:txBody>
      </p:sp>
    </p:spTree>
    <p:extLst>
      <p:ext uri="{BB962C8B-B14F-4D97-AF65-F5344CB8AC3E}">
        <p14:creationId xmlns:p14="http://schemas.microsoft.com/office/powerpoint/2010/main" val="3461443441"/>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 name="Picture 48"/>
          <p:cNvPicPr>
            <a:picLocks noChangeAspect="1"/>
          </p:cNvPicPr>
          <p:nvPr/>
        </p:nvPicPr>
        <p:blipFill>
          <a:blip r:embed="rId3">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tretch>
            <a:fillRect/>
          </a:stretch>
        </p:blipFill>
        <p:spPr>
          <a:xfrm>
            <a:off x="4982278" y="990600"/>
            <a:ext cx="3761672" cy="2542032"/>
          </a:xfrm>
          <a:prstGeom prst="rect">
            <a:avLst/>
          </a:prstGeom>
          <a:noFill/>
          <a:ln>
            <a:noFill/>
          </a:ln>
        </p:spPr>
      </p:pic>
      <p:pic>
        <p:nvPicPr>
          <p:cNvPr id="23" name="Picture 2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428750" y="1133770"/>
            <a:ext cx="1752600" cy="1752600"/>
          </a:xfrm>
          <a:prstGeom prst="rect">
            <a:avLst/>
          </a:prstGeom>
        </p:spPr>
      </p:pic>
      <p:sp>
        <p:nvSpPr>
          <p:cNvPr id="3" name="Left-Right Arrow 2"/>
          <p:cNvSpPr/>
          <p:nvPr/>
        </p:nvSpPr>
        <p:spPr>
          <a:xfrm>
            <a:off x="3429000" y="1567009"/>
            <a:ext cx="1411106" cy="895352"/>
          </a:xfrm>
          <a:prstGeom prst="leftRightArrow">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600" b="1" i="0" u="none" strike="noStrike" kern="1200" cap="none" spc="0" normalizeH="0" baseline="0" noProof="0">
              <a:ln>
                <a:noFill/>
              </a:ln>
              <a:solidFill>
                <a:prstClr val="white"/>
              </a:solidFill>
              <a:effectLst/>
              <a:uLnTx/>
              <a:uFillTx/>
              <a:latin typeface="Calibri Light"/>
              <a:ea typeface="+mn-ea"/>
              <a:cs typeface="+mn-cs"/>
            </a:endParaRPr>
          </a:p>
        </p:txBody>
      </p:sp>
      <p:sp>
        <p:nvSpPr>
          <p:cNvPr id="7" name="TextBox 6"/>
          <p:cNvSpPr txBox="1"/>
          <p:nvPr/>
        </p:nvSpPr>
        <p:spPr>
          <a:xfrm>
            <a:off x="1115616" y="1484784"/>
            <a:ext cx="2448272" cy="914400"/>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0" b="1" i="0" u="none" strike="noStrike" kern="1200" cap="none" spc="0" normalizeH="0" baseline="0" noProof="0" dirty="0">
                <a:ln>
                  <a:noFill/>
                </a:ln>
                <a:solidFill>
                  <a:prstClr val="black">
                    <a:lumMod val="65000"/>
                    <a:lumOff val="35000"/>
                  </a:prstClr>
                </a:solidFill>
                <a:effectLst/>
                <a:uLnTx/>
                <a:uFillTx/>
                <a:latin typeface="Calibri Light"/>
                <a:ea typeface="+mn-ea"/>
                <a:cs typeface="+mn-cs"/>
              </a:rPr>
              <a:t>CPU</a:t>
            </a:r>
          </a:p>
        </p:txBody>
      </p:sp>
      <p:sp>
        <p:nvSpPr>
          <p:cNvPr id="4" name="Rectangle 3"/>
          <p:cNvSpPr/>
          <p:nvPr/>
        </p:nvSpPr>
        <p:spPr>
          <a:xfrm>
            <a:off x="4753678" y="2762545"/>
            <a:ext cx="3761672"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 name="CPU"/>
          <p:cNvSpPr/>
          <p:nvPr/>
        </p:nvSpPr>
        <p:spPr>
          <a:xfrm>
            <a:off x="457200" y="3200400"/>
            <a:ext cx="3657600" cy="3104856"/>
          </a:xfrm>
          <a:prstGeom prst="roundRect">
            <a:avLst>
              <a:gd name="adj" fmla="val 11319"/>
            </a:avLst>
          </a:prstGeom>
          <a:solidFill>
            <a:srgbClr val="0D3533"/>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sng"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loop</a:t>
            </a: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mov (</a:t>
            </a:r>
            <a:r>
              <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X</a:t>
            </a: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%eax</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mov (</a:t>
            </a:r>
            <a:r>
              <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Y</a:t>
            </a: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%ebx</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clflush (</a:t>
            </a:r>
            <a:r>
              <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X</a:t>
            </a: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clflush (</a:t>
            </a:r>
            <a:r>
              <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Y</a:t>
            </a: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mfence</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jmp </a:t>
            </a:r>
            <a:r>
              <a:rPr kumimoji="0" lang="en-US" sz="2800" b="0" i="0" u="sng"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loop</a:t>
            </a:r>
            <a:endPar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endParaRPr>
          </a:p>
        </p:txBody>
      </p:sp>
      <p:sp>
        <p:nvSpPr>
          <p:cNvPr id="35" name="Rectangle 34"/>
          <p:cNvSpPr/>
          <p:nvPr/>
        </p:nvSpPr>
        <p:spPr>
          <a:xfrm>
            <a:off x="-324544" y="6453336"/>
            <a:ext cx="7056784" cy="369332"/>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Download from: </a:t>
            </a:r>
            <a:r>
              <a:rPr kumimoji="0" lang="en-US" sz="1800" b="0" i="0" u="none" strike="noStrike" kern="1200" cap="none" spc="0" normalizeH="0" baseline="0" noProof="0" dirty="0">
                <a:ln>
                  <a:noFill/>
                </a:ln>
                <a:solidFill>
                  <a:prstClr val="black"/>
                </a:solidFill>
                <a:effectLst/>
                <a:uLnTx/>
                <a:uFillTx/>
                <a:latin typeface="Calibri"/>
                <a:ea typeface="+mn-ea"/>
                <a:cs typeface="+mn-cs"/>
                <a:hlinkClick r:id="rId6"/>
              </a:rPr>
              <a:t>https://github.com/CMU-SAFARI/rowhammer</a:t>
            </a:r>
            <a:r>
              <a:rPr kumimoji="0" lang="en-US" sz="1800" b="0" i="0" u="none" strike="noStrike" kern="1200" cap="none" spc="0" normalizeH="0" baseline="0" noProof="0" dirty="0">
                <a:ln>
                  <a:noFill/>
                </a:ln>
                <a:solidFill>
                  <a:prstClr val="black"/>
                </a:solidFill>
                <a:effectLst/>
                <a:uLnTx/>
                <a:uFillTx/>
                <a:latin typeface="Calibri"/>
                <a:ea typeface="+mn-ea"/>
                <a:cs typeface="+mn-cs"/>
              </a:rPr>
              <a:t> </a:t>
            </a:r>
          </a:p>
        </p:txBody>
      </p:sp>
      <p:sp>
        <p:nvSpPr>
          <p:cNvPr id="46" name="TextBox 45"/>
          <p:cNvSpPr txBox="1"/>
          <p:nvPr/>
        </p:nvSpPr>
        <p:spPr>
          <a:xfrm>
            <a:off x="4572000" y="1484784"/>
            <a:ext cx="4572000" cy="914400"/>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noFill/>
                </a:ln>
                <a:solidFill>
                  <a:prstClr val="white"/>
                </a:solidFill>
                <a:effectLst/>
                <a:uLnTx/>
                <a:uFillTx/>
                <a:latin typeface="Calibri Light"/>
                <a:ea typeface="+mn-ea"/>
                <a:cs typeface="+mn-cs"/>
              </a:rPr>
              <a:t>DRAM Module</a:t>
            </a:r>
          </a:p>
        </p:txBody>
      </p:sp>
      <p:sp>
        <p:nvSpPr>
          <p:cNvPr id="56" name="Title 1"/>
          <p:cNvSpPr>
            <a:spLocks noGrp="1"/>
          </p:cNvSpPr>
          <p:nvPr>
            <p:ph type="title"/>
          </p:nvPr>
        </p:nvSpPr>
        <p:spPr>
          <a:xfrm>
            <a:off x="228600" y="44624"/>
            <a:ext cx="8915400" cy="1066800"/>
          </a:xfrm>
        </p:spPr>
        <p:txBody>
          <a:bodyPr/>
          <a:lstStyle/>
          <a:p>
            <a:r>
              <a:rPr lang="en-US" sz="4000" b="0" dirty="0">
                <a:solidFill>
                  <a:srgbClr val="1A5712"/>
                </a:solidFill>
                <a:latin typeface="Garamond"/>
                <a:cs typeface="Garamond"/>
              </a:rPr>
              <a:t>A Simple Program Can Induce Many Errors</a:t>
            </a:r>
          </a:p>
        </p:txBody>
      </p:sp>
      <p:sp>
        <p:nvSpPr>
          <p:cNvPr id="54" name="DRAM"/>
          <p:cNvSpPr/>
          <p:nvPr/>
        </p:nvSpPr>
        <p:spPr>
          <a:xfrm>
            <a:off x="5029200" y="3200400"/>
            <a:ext cx="3657599" cy="3104856"/>
          </a:xfrm>
          <a:prstGeom prst="roundRect">
            <a:avLst>
              <a:gd name="adj" fmla="val 11319"/>
            </a:avLst>
          </a:prstGeom>
          <a:solidFill>
            <a:schemeClr val="bg1">
              <a:lumMod val="85000"/>
            </a:schemeClr>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5" name="Row"/>
          <p:cNvSpPr/>
          <p:nvPr/>
        </p:nvSpPr>
        <p:spPr>
          <a:xfrm>
            <a:off x="6096000" y="5527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sp>
        <p:nvSpPr>
          <p:cNvPr id="57" name="RowY"/>
          <p:cNvSpPr/>
          <p:nvPr/>
        </p:nvSpPr>
        <p:spPr>
          <a:xfrm>
            <a:off x="6096000" y="5146764"/>
            <a:ext cx="2133600" cy="381000"/>
          </a:xfrm>
          <a:prstGeom prst="rect">
            <a:avLst/>
          </a:prstGeom>
          <a:solidFill>
            <a:srgbClr val="FF8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black"/>
                </a:solidFill>
                <a:effectLst/>
                <a:uLnTx/>
                <a:uFillTx/>
                <a:latin typeface="Calibri Light"/>
                <a:ea typeface="+mn-ea"/>
                <a:cs typeface="Courier New" panose="02070309020205020404" pitchFamily="49" charset="0"/>
              </a:rPr>
              <a:t> </a:t>
            </a:r>
          </a:p>
        </p:txBody>
      </p:sp>
      <p:sp>
        <p:nvSpPr>
          <p:cNvPr id="58" name="Row"/>
          <p:cNvSpPr/>
          <p:nvPr/>
        </p:nvSpPr>
        <p:spPr>
          <a:xfrm>
            <a:off x="6096000" y="4765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sp>
        <p:nvSpPr>
          <p:cNvPr id="59" name="Row"/>
          <p:cNvSpPr/>
          <p:nvPr/>
        </p:nvSpPr>
        <p:spPr>
          <a:xfrm>
            <a:off x="6096000" y="4384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sp>
        <p:nvSpPr>
          <p:cNvPr id="60" name="RowX"/>
          <p:cNvSpPr/>
          <p:nvPr/>
        </p:nvSpPr>
        <p:spPr>
          <a:xfrm>
            <a:off x="6096000" y="4003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black"/>
                </a:solidFill>
                <a:effectLst/>
                <a:uLnTx/>
                <a:uFillTx/>
                <a:latin typeface="Calibri Light"/>
                <a:ea typeface="+mn-ea"/>
                <a:cs typeface="Courier New" panose="02070309020205020404" pitchFamily="49" charset="0"/>
              </a:rPr>
              <a:t> </a:t>
            </a:r>
          </a:p>
        </p:txBody>
      </p:sp>
      <p:sp>
        <p:nvSpPr>
          <p:cNvPr id="61" name="Row"/>
          <p:cNvSpPr/>
          <p:nvPr/>
        </p:nvSpPr>
        <p:spPr>
          <a:xfrm>
            <a:off x="6096000" y="3622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cxnSp>
        <p:nvCxnSpPr>
          <p:cNvPr id="62" name="YArrow"/>
          <p:cNvCxnSpPr>
            <a:stCxn id="63" idx="3"/>
          </p:cNvCxnSpPr>
          <p:nvPr/>
        </p:nvCxnSpPr>
        <p:spPr>
          <a:xfrm>
            <a:off x="5715000" y="5337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63" name="Y"/>
          <p:cNvSpPr/>
          <p:nvPr/>
        </p:nvSpPr>
        <p:spPr>
          <a:xfrm>
            <a:off x="5105401" y="5146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Y</a:t>
            </a:r>
            <a:endPar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endParaRPr>
          </a:p>
        </p:txBody>
      </p:sp>
      <p:cxnSp>
        <p:nvCxnSpPr>
          <p:cNvPr id="64" name="XArrow"/>
          <p:cNvCxnSpPr>
            <a:stCxn id="65" idx="3"/>
          </p:cNvCxnSpPr>
          <p:nvPr/>
        </p:nvCxnSpPr>
        <p:spPr>
          <a:xfrm>
            <a:off x="5715000" y="4194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65" name="X"/>
          <p:cNvSpPr/>
          <p:nvPr/>
        </p:nvSpPr>
        <p:spPr>
          <a:xfrm>
            <a:off x="5105401" y="4003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X</a:t>
            </a:r>
            <a:endPar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endParaRPr>
          </a:p>
        </p:txBody>
      </p:sp>
    </p:spTree>
    <p:extLst>
      <p:ext uri="{BB962C8B-B14F-4D97-AF65-F5344CB8AC3E}">
        <p14:creationId xmlns:p14="http://schemas.microsoft.com/office/powerpoint/2010/main" val="3621473953"/>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 name="Picture 48"/>
          <p:cNvPicPr>
            <a:picLocks noChangeAspect="1"/>
          </p:cNvPicPr>
          <p:nvPr/>
        </p:nvPicPr>
        <p:blipFill>
          <a:blip r:embed="rId3">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tretch>
            <a:fillRect/>
          </a:stretch>
        </p:blipFill>
        <p:spPr>
          <a:xfrm>
            <a:off x="4982278" y="990600"/>
            <a:ext cx="3761672" cy="2542032"/>
          </a:xfrm>
          <a:prstGeom prst="rect">
            <a:avLst/>
          </a:prstGeom>
          <a:noFill/>
          <a:ln>
            <a:noFill/>
          </a:ln>
        </p:spPr>
      </p:pic>
      <p:pic>
        <p:nvPicPr>
          <p:cNvPr id="23" name="Picture 2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428750" y="1133770"/>
            <a:ext cx="1752600" cy="1752600"/>
          </a:xfrm>
          <a:prstGeom prst="rect">
            <a:avLst/>
          </a:prstGeom>
        </p:spPr>
      </p:pic>
      <p:sp>
        <p:nvSpPr>
          <p:cNvPr id="3" name="Left-Right Arrow 2"/>
          <p:cNvSpPr/>
          <p:nvPr/>
        </p:nvSpPr>
        <p:spPr>
          <a:xfrm>
            <a:off x="3429000" y="1567009"/>
            <a:ext cx="1411106" cy="895352"/>
          </a:xfrm>
          <a:prstGeom prst="leftRightArrow">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600" b="1" i="0" u="none" strike="noStrike" kern="1200" cap="none" spc="0" normalizeH="0" baseline="0" noProof="0">
              <a:ln>
                <a:noFill/>
              </a:ln>
              <a:solidFill>
                <a:prstClr val="white"/>
              </a:solidFill>
              <a:effectLst/>
              <a:uLnTx/>
              <a:uFillTx/>
              <a:latin typeface="Calibri Light"/>
              <a:ea typeface="+mn-ea"/>
              <a:cs typeface="+mn-cs"/>
            </a:endParaRPr>
          </a:p>
        </p:txBody>
      </p:sp>
      <p:sp>
        <p:nvSpPr>
          <p:cNvPr id="7" name="TextBox 6"/>
          <p:cNvSpPr txBox="1"/>
          <p:nvPr/>
        </p:nvSpPr>
        <p:spPr>
          <a:xfrm>
            <a:off x="1115616" y="1484784"/>
            <a:ext cx="2448272" cy="914400"/>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0" b="1" i="0" u="none" strike="noStrike" kern="1200" cap="none" spc="0" normalizeH="0" baseline="0" noProof="0" dirty="0">
                <a:ln>
                  <a:noFill/>
                </a:ln>
                <a:solidFill>
                  <a:prstClr val="black">
                    <a:lumMod val="65000"/>
                    <a:lumOff val="35000"/>
                  </a:prstClr>
                </a:solidFill>
                <a:effectLst/>
                <a:uLnTx/>
                <a:uFillTx/>
                <a:latin typeface="Calibri Light"/>
                <a:ea typeface="+mn-ea"/>
                <a:cs typeface="+mn-cs"/>
              </a:rPr>
              <a:t>CPU</a:t>
            </a:r>
          </a:p>
        </p:txBody>
      </p:sp>
      <p:sp>
        <p:nvSpPr>
          <p:cNvPr id="4" name="Rectangle 3"/>
          <p:cNvSpPr/>
          <p:nvPr/>
        </p:nvSpPr>
        <p:spPr>
          <a:xfrm>
            <a:off x="4753678" y="2762545"/>
            <a:ext cx="3761672"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 name="DRAM"/>
          <p:cNvSpPr/>
          <p:nvPr/>
        </p:nvSpPr>
        <p:spPr>
          <a:xfrm>
            <a:off x="5029200" y="3200400"/>
            <a:ext cx="3657599" cy="3104856"/>
          </a:xfrm>
          <a:prstGeom prst="roundRect">
            <a:avLst>
              <a:gd name="adj" fmla="val 11319"/>
            </a:avLst>
          </a:prstGeom>
          <a:solidFill>
            <a:schemeClr val="bg1">
              <a:lumMod val="85000"/>
            </a:schemeClr>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8" name="Row"/>
          <p:cNvSpPr/>
          <p:nvPr/>
        </p:nvSpPr>
        <p:spPr>
          <a:xfrm>
            <a:off x="6096000" y="5527764"/>
            <a:ext cx="2133600" cy="381000"/>
          </a:xfrm>
          <a:prstGeom prst="rect">
            <a:avLst/>
          </a:prstGeom>
          <a:solidFill>
            <a:srgbClr val="FFE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sp>
        <p:nvSpPr>
          <p:cNvPr id="29" name="RowY"/>
          <p:cNvSpPr/>
          <p:nvPr/>
        </p:nvSpPr>
        <p:spPr>
          <a:xfrm>
            <a:off x="6096000" y="5146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black"/>
                </a:solidFill>
                <a:effectLst/>
                <a:uLnTx/>
                <a:uFillTx/>
                <a:latin typeface="Calibri Light"/>
                <a:ea typeface="+mn-ea"/>
                <a:cs typeface="Courier New" panose="02070309020205020404" pitchFamily="49" charset="0"/>
              </a:rPr>
              <a:t> </a:t>
            </a:r>
          </a:p>
        </p:txBody>
      </p:sp>
      <p:sp>
        <p:nvSpPr>
          <p:cNvPr id="30" name="Row"/>
          <p:cNvSpPr/>
          <p:nvPr/>
        </p:nvSpPr>
        <p:spPr>
          <a:xfrm>
            <a:off x="6096000" y="4765764"/>
            <a:ext cx="2133600" cy="381000"/>
          </a:xfrm>
          <a:prstGeom prst="rect">
            <a:avLst/>
          </a:prstGeom>
          <a:solidFill>
            <a:srgbClr val="FFE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sp>
        <p:nvSpPr>
          <p:cNvPr id="31" name="Row"/>
          <p:cNvSpPr/>
          <p:nvPr/>
        </p:nvSpPr>
        <p:spPr>
          <a:xfrm>
            <a:off x="6096000" y="4384764"/>
            <a:ext cx="2133600" cy="381000"/>
          </a:xfrm>
          <a:prstGeom prst="rect">
            <a:avLst/>
          </a:prstGeom>
          <a:solidFill>
            <a:srgbClr val="FFE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sp>
        <p:nvSpPr>
          <p:cNvPr id="32" name="RowX"/>
          <p:cNvSpPr/>
          <p:nvPr/>
        </p:nvSpPr>
        <p:spPr>
          <a:xfrm>
            <a:off x="6096000" y="4003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black"/>
                </a:solidFill>
                <a:effectLst/>
                <a:uLnTx/>
                <a:uFillTx/>
                <a:latin typeface="Calibri Light"/>
                <a:ea typeface="+mn-ea"/>
                <a:cs typeface="Courier New" panose="02070309020205020404" pitchFamily="49" charset="0"/>
              </a:rPr>
              <a:t> </a:t>
            </a:r>
          </a:p>
        </p:txBody>
      </p:sp>
      <p:sp>
        <p:nvSpPr>
          <p:cNvPr id="33" name="Row"/>
          <p:cNvSpPr/>
          <p:nvPr/>
        </p:nvSpPr>
        <p:spPr>
          <a:xfrm>
            <a:off x="6096000" y="3622764"/>
            <a:ext cx="2133600" cy="381000"/>
          </a:xfrm>
          <a:prstGeom prst="rect">
            <a:avLst/>
          </a:prstGeom>
          <a:solidFill>
            <a:srgbClr val="FFE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sp>
        <p:nvSpPr>
          <p:cNvPr id="16" name="CPU"/>
          <p:cNvSpPr/>
          <p:nvPr/>
        </p:nvSpPr>
        <p:spPr>
          <a:xfrm>
            <a:off x="457200" y="3200400"/>
            <a:ext cx="3657600" cy="3104856"/>
          </a:xfrm>
          <a:prstGeom prst="roundRect">
            <a:avLst>
              <a:gd name="adj" fmla="val 11319"/>
            </a:avLst>
          </a:prstGeom>
          <a:solidFill>
            <a:srgbClr val="0D3533"/>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sng"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loop</a:t>
            </a: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mov (</a:t>
            </a:r>
            <a:r>
              <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X</a:t>
            </a: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%eax</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mov (</a:t>
            </a:r>
            <a:r>
              <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Y</a:t>
            </a: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%ebx</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clflush (</a:t>
            </a:r>
            <a:r>
              <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X</a:t>
            </a: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clflush (</a:t>
            </a:r>
            <a:r>
              <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Y</a:t>
            </a: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mfence</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jmp </a:t>
            </a:r>
            <a:r>
              <a:rPr kumimoji="0" lang="en-US" sz="2800" b="0" i="0" u="sng"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loop</a:t>
            </a:r>
            <a:endPar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endParaRPr>
          </a:p>
        </p:txBody>
      </p:sp>
      <p:sp>
        <p:nvSpPr>
          <p:cNvPr id="34" name="Error"/>
          <p:cNvSpPr/>
          <p:nvPr/>
        </p:nvSpPr>
        <p:spPr>
          <a:xfrm>
            <a:off x="6600825" y="4765763"/>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6" name="Error"/>
          <p:cNvSpPr/>
          <p:nvPr/>
        </p:nvSpPr>
        <p:spPr>
          <a:xfrm>
            <a:off x="6981825" y="5527764"/>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7" name="Error"/>
          <p:cNvSpPr/>
          <p:nvPr/>
        </p:nvSpPr>
        <p:spPr>
          <a:xfrm>
            <a:off x="6600825" y="5527764"/>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8" name="Error"/>
          <p:cNvSpPr/>
          <p:nvPr/>
        </p:nvSpPr>
        <p:spPr>
          <a:xfrm>
            <a:off x="7362825" y="5527764"/>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9" name="Error"/>
          <p:cNvSpPr/>
          <p:nvPr/>
        </p:nvSpPr>
        <p:spPr>
          <a:xfrm>
            <a:off x="7743825" y="4765762"/>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0" name="Error"/>
          <p:cNvSpPr/>
          <p:nvPr/>
        </p:nvSpPr>
        <p:spPr>
          <a:xfrm>
            <a:off x="7743825" y="3622764"/>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1" name="Error"/>
          <p:cNvSpPr/>
          <p:nvPr/>
        </p:nvSpPr>
        <p:spPr>
          <a:xfrm>
            <a:off x="7362825" y="4384763"/>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2" name="Error"/>
          <p:cNvSpPr/>
          <p:nvPr/>
        </p:nvSpPr>
        <p:spPr>
          <a:xfrm>
            <a:off x="6981825" y="4384763"/>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3" name="Error"/>
          <p:cNvSpPr/>
          <p:nvPr/>
        </p:nvSpPr>
        <p:spPr>
          <a:xfrm>
            <a:off x="6981825" y="3622764"/>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4" name="Error"/>
          <p:cNvSpPr/>
          <p:nvPr/>
        </p:nvSpPr>
        <p:spPr>
          <a:xfrm>
            <a:off x="6219825" y="3622764"/>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5" name="Error"/>
          <p:cNvSpPr/>
          <p:nvPr/>
        </p:nvSpPr>
        <p:spPr>
          <a:xfrm>
            <a:off x="6219825" y="4384763"/>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7" name="Error"/>
          <p:cNvSpPr/>
          <p:nvPr/>
        </p:nvSpPr>
        <p:spPr>
          <a:xfrm>
            <a:off x="6219825" y="4765763"/>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8" name="Error"/>
          <p:cNvSpPr/>
          <p:nvPr/>
        </p:nvSpPr>
        <p:spPr>
          <a:xfrm>
            <a:off x="7362825" y="4765762"/>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50" name="YArrow"/>
          <p:cNvCxnSpPr>
            <a:stCxn id="51" idx="3"/>
          </p:cNvCxnSpPr>
          <p:nvPr/>
        </p:nvCxnSpPr>
        <p:spPr>
          <a:xfrm>
            <a:off x="5715000" y="5337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51" name="Y"/>
          <p:cNvSpPr/>
          <p:nvPr/>
        </p:nvSpPr>
        <p:spPr>
          <a:xfrm>
            <a:off x="5105401" y="5146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Y</a:t>
            </a:r>
            <a:endPar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endParaRPr>
          </a:p>
        </p:txBody>
      </p:sp>
      <p:cxnSp>
        <p:nvCxnSpPr>
          <p:cNvPr id="52" name="XArrow"/>
          <p:cNvCxnSpPr>
            <a:stCxn id="53" idx="3"/>
          </p:cNvCxnSpPr>
          <p:nvPr/>
        </p:nvCxnSpPr>
        <p:spPr>
          <a:xfrm>
            <a:off x="5715000" y="4194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53" name="X"/>
          <p:cNvSpPr/>
          <p:nvPr/>
        </p:nvSpPr>
        <p:spPr>
          <a:xfrm>
            <a:off x="5105401" y="4003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X</a:t>
            </a:r>
            <a:endPar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endParaRPr>
          </a:p>
        </p:txBody>
      </p:sp>
      <p:sp>
        <p:nvSpPr>
          <p:cNvPr id="35" name="Rectangle 34"/>
          <p:cNvSpPr/>
          <p:nvPr/>
        </p:nvSpPr>
        <p:spPr>
          <a:xfrm>
            <a:off x="-324544" y="6453336"/>
            <a:ext cx="7056784" cy="369332"/>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Download from: </a:t>
            </a:r>
            <a:r>
              <a:rPr kumimoji="0" lang="en-US" sz="1800" b="0" i="0" u="none" strike="noStrike" kern="1200" cap="none" spc="0" normalizeH="0" baseline="0" noProof="0" dirty="0">
                <a:ln>
                  <a:noFill/>
                </a:ln>
                <a:solidFill>
                  <a:prstClr val="black"/>
                </a:solidFill>
                <a:effectLst/>
                <a:uLnTx/>
                <a:uFillTx/>
                <a:latin typeface="Calibri"/>
                <a:ea typeface="+mn-ea"/>
                <a:cs typeface="+mn-cs"/>
                <a:hlinkClick r:id="rId6"/>
              </a:rPr>
              <a:t>https://github.com/CMU-SAFARI/rowhammer</a:t>
            </a:r>
            <a:r>
              <a:rPr kumimoji="0" lang="en-US" sz="1800" b="0" i="0" u="none" strike="noStrike" kern="1200" cap="none" spc="0" normalizeH="0" baseline="0" noProof="0" dirty="0">
                <a:ln>
                  <a:noFill/>
                </a:ln>
                <a:solidFill>
                  <a:prstClr val="black"/>
                </a:solidFill>
                <a:effectLst/>
                <a:uLnTx/>
                <a:uFillTx/>
                <a:latin typeface="Calibri"/>
                <a:ea typeface="+mn-ea"/>
                <a:cs typeface="+mn-cs"/>
              </a:rPr>
              <a:t> </a:t>
            </a:r>
          </a:p>
        </p:txBody>
      </p:sp>
      <p:sp>
        <p:nvSpPr>
          <p:cNvPr id="46" name="TextBox 45"/>
          <p:cNvSpPr txBox="1"/>
          <p:nvPr/>
        </p:nvSpPr>
        <p:spPr>
          <a:xfrm>
            <a:off x="4572000" y="1484784"/>
            <a:ext cx="4572000" cy="914400"/>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noFill/>
                </a:ln>
                <a:solidFill>
                  <a:prstClr val="white"/>
                </a:solidFill>
                <a:effectLst/>
                <a:uLnTx/>
                <a:uFillTx/>
                <a:latin typeface="Calibri Light"/>
                <a:ea typeface="+mn-ea"/>
                <a:cs typeface="+mn-cs"/>
              </a:rPr>
              <a:t>DRAM Module</a:t>
            </a:r>
          </a:p>
        </p:txBody>
      </p:sp>
      <p:sp>
        <p:nvSpPr>
          <p:cNvPr id="56" name="Title 1"/>
          <p:cNvSpPr>
            <a:spLocks noGrp="1"/>
          </p:cNvSpPr>
          <p:nvPr>
            <p:ph type="title"/>
          </p:nvPr>
        </p:nvSpPr>
        <p:spPr>
          <a:xfrm>
            <a:off x="228600" y="44624"/>
            <a:ext cx="8915400" cy="1066800"/>
          </a:xfrm>
        </p:spPr>
        <p:txBody>
          <a:bodyPr/>
          <a:lstStyle/>
          <a:p>
            <a:r>
              <a:rPr lang="en-US" sz="4000" b="0" dirty="0">
                <a:solidFill>
                  <a:srgbClr val="1A5712"/>
                </a:solidFill>
                <a:latin typeface="Garamond"/>
                <a:cs typeface="Garamond"/>
              </a:rPr>
              <a:t>A Simple Program Can Induce Many Errors</a:t>
            </a:r>
          </a:p>
        </p:txBody>
      </p:sp>
    </p:spTree>
    <p:extLst>
      <p:ext uri="{BB962C8B-B14F-4D97-AF65-F5344CB8AC3E}">
        <p14:creationId xmlns:p14="http://schemas.microsoft.com/office/powerpoint/2010/main" val="318975732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9023920" cy="1066800"/>
          </a:xfrm>
        </p:spPr>
        <p:txBody>
          <a:bodyPr/>
          <a:lstStyle/>
          <a:p>
            <a:r>
              <a:rPr lang="en-US" dirty="0"/>
              <a:t>Untangling Yarn Balls &amp; DNA Sequencing</a:t>
            </a:r>
          </a:p>
        </p:txBody>
      </p:sp>
      <p:sp>
        <p:nvSpPr>
          <p:cNvPr id="3" name="Slide Number Placeholder 2"/>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18A7077-2B78-4FB5-8F56-24239751AEF0}" type="slidenum">
              <a:rPr kumimoji="0" lang="en-US" altLang="en-US" sz="1600" b="0" i="0" u="none" strike="noStrike" kern="1200" cap="none" spc="0" normalizeH="0" baseline="0" noProof="0" smtClean="0">
                <a:ln>
                  <a:noFill/>
                </a:ln>
                <a:solidFill>
                  <a:prstClr val="black"/>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altLang="en-US" sz="1600" b="0" i="0" u="none" strike="noStrike" kern="1200" cap="none" spc="0" normalizeH="0" baseline="0" noProof="0">
              <a:ln>
                <a:noFill/>
              </a:ln>
              <a:solidFill>
                <a:prstClr val="black"/>
              </a:solidFill>
              <a:effectLst/>
              <a:uLnTx/>
              <a:uFillTx/>
              <a:latin typeface="Garamond" pitchFamily="18" charset="0"/>
              <a:ea typeface="+mn-ea"/>
              <a:cs typeface="+mn-cs"/>
            </a:endParaRPr>
          </a:p>
        </p:txBody>
      </p:sp>
      <p:pic>
        <p:nvPicPr>
          <p:cNvPr id="37890" name="Picture 2" descr="Related image"/>
          <p:cNvPicPr>
            <a:picLocks noChangeAspect="1" noChangeArrowheads="1"/>
          </p:cNvPicPr>
          <p:nvPr/>
        </p:nvPicPr>
        <p:blipFill rotWithShape="1">
          <a:blip r:embed="rId3">
            <a:extLst>
              <a:ext uri="{28A0092B-C50C-407E-A947-70E740481C1C}">
                <a14:useLocalDpi xmlns:a14="http://schemas.microsoft.com/office/drawing/2010/main" val="0"/>
              </a:ext>
            </a:extLst>
          </a:blip>
          <a:srcRect t="1299" b="1299"/>
          <a:stretch/>
        </p:blipFill>
        <p:spPr bwMode="auto">
          <a:xfrm>
            <a:off x="880066" y="1005800"/>
            <a:ext cx="7251138" cy="530352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3174960"/>
      </p:ext>
    </p:extLst>
  </p:cSld>
  <p:clrMapOvr>
    <a:masterClrMapping/>
  </p:clrMapOvr>
  <p:transition/>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81000" y="1066800"/>
            <a:ext cx="8382000" cy="5638800"/>
          </a:xfrm>
        </p:spPr>
        <p:txBody>
          <a:bodyPr/>
          <a:lstStyle/>
          <a:p>
            <a:pPr marL="0" indent="0">
              <a:buNone/>
            </a:pPr>
            <a:endParaRPr lang="en-US" i="1" dirty="0"/>
          </a:p>
          <a:p>
            <a:pPr marL="0" indent="0">
              <a:buNone/>
            </a:pPr>
            <a:endParaRPr lang="en-US" i="1" dirty="0"/>
          </a:p>
          <a:p>
            <a:pPr marL="0" indent="0">
              <a:buNone/>
            </a:pPr>
            <a:endParaRPr lang="en-US" i="1" dirty="0"/>
          </a:p>
          <a:p>
            <a:pPr marL="0" indent="0">
              <a:buNone/>
            </a:pPr>
            <a:endParaRPr lang="en-US" i="1" dirty="0"/>
          </a:p>
          <a:p>
            <a:pPr marL="0" indent="0">
              <a:buNone/>
            </a:pPr>
            <a:endParaRPr lang="en-US" i="1" dirty="0"/>
          </a:p>
          <a:p>
            <a:pPr marL="0" indent="0">
              <a:buNone/>
            </a:pPr>
            <a:endParaRPr lang="en-US" sz="2400" i="1" dirty="0">
              <a:solidFill>
                <a:srgbClr val="FF0000"/>
              </a:solidFill>
            </a:endParaRPr>
          </a:p>
          <a:p>
            <a:endParaRPr lang="en-US" sz="3200" b="1" i="1" dirty="0">
              <a:solidFill>
                <a:srgbClr val="FF0000"/>
              </a:solidFill>
            </a:endParaRPr>
          </a:p>
          <a:p>
            <a:pPr marL="0" indent="0" algn="ctr">
              <a:buNone/>
            </a:pPr>
            <a:r>
              <a:rPr lang="en-US" sz="3200" b="1" dirty="0">
                <a:solidFill>
                  <a:srgbClr val="FF0000"/>
                </a:solidFill>
              </a:rPr>
              <a:t>A real reliability &amp; security issue </a:t>
            </a:r>
          </a:p>
        </p:txBody>
      </p:sp>
      <p:graphicFrame>
        <p:nvGraphicFramePr>
          <p:cNvPr id="4" name="Content Placeholder 4"/>
          <p:cNvGraphicFramePr>
            <a:graphicFrameLocks/>
          </p:cNvGraphicFramePr>
          <p:nvPr>
            <p:extLst/>
          </p:nvPr>
        </p:nvGraphicFramePr>
        <p:xfrm>
          <a:off x="761999" y="1143000"/>
          <a:ext cx="7620002" cy="3200400"/>
        </p:xfrm>
        <a:graphic>
          <a:graphicData uri="http://schemas.openxmlformats.org/drawingml/2006/table">
            <a:tbl>
              <a:tblPr>
                <a:tableStyleId>{9D7B26C5-4107-4FEC-AEDC-1716B250A1EF}</a:tableStyleId>
              </a:tblPr>
              <a:tblGrid>
                <a:gridCol w="3736732">
                  <a:extLst>
                    <a:ext uri="{9D8B030D-6E8A-4147-A177-3AD203B41FA5}">
                      <a16:colId xmlns:a16="http://schemas.microsoft.com/office/drawing/2014/main" val="20000"/>
                    </a:ext>
                  </a:extLst>
                </a:gridCol>
                <a:gridCol w="1597269">
                  <a:extLst>
                    <a:ext uri="{9D8B030D-6E8A-4147-A177-3AD203B41FA5}">
                      <a16:colId xmlns:a16="http://schemas.microsoft.com/office/drawing/2014/main" val="20001"/>
                    </a:ext>
                  </a:extLst>
                </a:gridCol>
                <a:gridCol w="2286001">
                  <a:extLst>
                    <a:ext uri="{9D8B030D-6E8A-4147-A177-3AD203B41FA5}">
                      <a16:colId xmlns:a16="http://schemas.microsoft.com/office/drawing/2014/main" val="20002"/>
                    </a:ext>
                  </a:extLst>
                </a:gridCol>
              </a:tblGrid>
              <a:tr h="640080">
                <a:tc>
                  <a:txBody>
                    <a:bodyPr/>
                    <a:lstStyle/>
                    <a:p>
                      <a:pPr algn="ctr"/>
                      <a:r>
                        <a:rPr lang="en-US" sz="3200" b="1" dirty="0">
                          <a:solidFill>
                            <a:schemeClr val="bg1"/>
                          </a:solidFill>
                          <a:latin typeface="+mj-lt"/>
                        </a:rPr>
                        <a:t>CPU Architecture</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75000"/>
                        <a:lumOff val="25000"/>
                      </a:schemeClr>
                    </a:solidFill>
                  </a:tcPr>
                </a:tc>
                <a:tc>
                  <a:txBody>
                    <a:bodyPr/>
                    <a:lstStyle/>
                    <a:p>
                      <a:pPr algn="ctr"/>
                      <a:r>
                        <a:rPr lang="en-US" sz="3200" b="1" dirty="0">
                          <a:solidFill>
                            <a:schemeClr val="bg1"/>
                          </a:solidFill>
                          <a:latin typeface="+mj-lt"/>
                          <a:cs typeface="Courier New" panose="02070309020205020404" pitchFamily="49" charset="0"/>
                        </a:rPr>
                        <a:t>Errors</a:t>
                      </a:r>
                      <a:endParaRPr lang="en-US" sz="2800" b="1" dirty="0">
                        <a:solidFill>
                          <a:schemeClr val="bg1"/>
                        </a:solidFill>
                        <a:latin typeface="Courier New" panose="02070309020205020404" pitchFamily="49" charset="0"/>
                        <a:cs typeface="Courier New" panose="02070309020205020404" pitchFamily="49"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75000"/>
                        <a:lumOff val="25000"/>
                      </a:schemeClr>
                    </a:solidFill>
                  </a:tcPr>
                </a:tc>
                <a:tc>
                  <a:txBody>
                    <a:bodyPr/>
                    <a:lstStyle/>
                    <a:p>
                      <a:pPr algn="ctr"/>
                      <a:r>
                        <a:rPr lang="en-US" sz="3200" b="1">
                          <a:solidFill>
                            <a:schemeClr val="bg1"/>
                          </a:solidFill>
                          <a:latin typeface="+mj-lt"/>
                        </a:rPr>
                        <a:t>Access-Rate</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75000"/>
                        <a:lumOff val="25000"/>
                      </a:schemeClr>
                    </a:solidFill>
                  </a:tcPr>
                </a:tc>
                <a:extLst>
                  <a:ext uri="{0D108BD9-81ED-4DB2-BD59-A6C34878D82A}">
                    <a16:rowId xmlns:a16="http://schemas.microsoft.com/office/drawing/2014/main" val="10000"/>
                  </a:ext>
                </a:extLst>
              </a:tr>
              <a:tr h="640080">
                <a:tc>
                  <a:txBody>
                    <a:bodyPr/>
                    <a:lstStyle/>
                    <a:p>
                      <a:r>
                        <a:rPr lang="en-US" sz="2800" b="0">
                          <a:solidFill>
                            <a:schemeClr val="tx1"/>
                          </a:solidFill>
                          <a:latin typeface="+mj-lt"/>
                        </a:rPr>
                        <a:t>Intel Haswell (2013)</a:t>
                      </a:r>
                    </a:p>
                  </a:txBody>
                  <a:tcPr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800" b="0" dirty="0">
                          <a:solidFill>
                            <a:srgbClr val="FF0000"/>
                          </a:solidFill>
                          <a:latin typeface="Cambria" panose="02040503050406030204" pitchFamily="18" charset="0"/>
                          <a:ea typeface="Cambria Math" panose="02040503050406030204" pitchFamily="18" charset="0"/>
                          <a:cs typeface="Times New Roman" panose="02020603050405020304" pitchFamily="18" charset="0"/>
                        </a:rPr>
                        <a:t>22.9K</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2800">
                          <a:latin typeface="Cambria" panose="02040503050406030204" pitchFamily="18" charset="0"/>
                        </a:rPr>
                        <a:t>12.3M/sec</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640080">
                <a:tc>
                  <a:txBody>
                    <a:bodyPr/>
                    <a:lstStyle/>
                    <a:p>
                      <a:r>
                        <a:rPr lang="en-US" sz="2800" b="0">
                          <a:solidFill>
                            <a:schemeClr val="tx1"/>
                          </a:solidFill>
                          <a:latin typeface="+mj-lt"/>
                        </a:rPr>
                        <a:t>Intel Ivy</a:t>
                      </a:r>
                      <a:r>
                        <a:rPr lang="en-US" sz="2800" b="0" baseline="0">
                          <a:solidFill>
                            <a:schemeClr val="tx1"/>
                          </a:solidFill>
                          <a:latin typeface="+mj-lt"/>
                        </a:rPr>
                        <a:t> Bridge (2012)</a:t>
                      </a:r>
                      <a:endParaRPr lang="en-US" sz="2800" b="0">
                        <a:solidFill>
                          <a:schemeClr val="tx1"/>
                        </a:solidFill>
                        <a:latin typeface="+mj-lt"/>
                      </a:endParaRPr>
                    </a:p>
                  </a:txBody>
                  <a:tcPr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800" b="0" dirty="0">
                          <a:solidFill>
                            <a:srgbClr val="FF0000"/>
                          </a:solidFill>
                          <a:latin typeface="Cambria" panose="02040503050406030204" pitchFamily="18" charset="0"/>
                          <a:ea typeface="Cambria Math" panose="02040503050406030204" pitchFamily="18" charset="0"/>
                          <a:cs typeface="Times New Roman" panose="02020603050405020304" pitchFamily="18" charset="0"/>
                        </a:rPr>
                        <a:t>20.7K</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2800">
                          <a:latin typeface="Cambria" panose="02040503050406030204" pitchFamily="18" charset="0"/>
                        </a:rPr>
                        <a:t>11.7M/sec</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640080">
                <a:tc>
                  <a:txBody>
                    <a:bodyPr/>
                    <a:lstStyle/>
                    <a:p>
                      <a:r>
                        <a:rPr lang="en-US" sz="2800" b="0">
                          <a:solidFill>
                            <a:schemeClr val="tx1"/>
                          </a:solidFill>
                          <a:latin typeface="+mj-lt"/>
                        </a:rPr>
                        <a:t>Intel Sandy Bridge (2011)</a:t>
                      </a:r>
                    </a:p>
                  </a:txBody>
                  <a:tcPr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800" b="0" dirty="0">
                          <a:solidFill>
                            <a:srgbClr val="FF0000"/>
                          </a:solidFill>
                          <a:latin typeface="Cambria" panose="02040503050406030204" pitchFamily="18" charset="0"/>
                          <a:ea typeface="Cambria Math" panose="02040503050406030204" pitchFamily="18" charset="0"/>
                          <a:cs typeface="Times New Roman" panose="02020603050405020304" pitchFamily="18" charset="0"/>
                        </a:rPr>
                        <a:t>16.1K</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2800">
                          <a:latin typeface="Cambria" panose="02040503050406030204" pitchFamily="18" charset="0"/>
                        </a:rPr>
                        <a:t>11.6M/sec</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640080">
                <a:tc>
                  <a:txBody>
                    <a:bodyPr/>
                    <a:lstStyle/>
                    <a:p>
                      <a:r>
                        <a:rPr lang="en-US" sz="2800" b="0">
                          <a:solidFill>
                            <a:schemeClr val="tx1"/>
                          </a:solidFill>
                          <a:latin typeface="+mj-lt"/>
                        </a:rPr>
                        <a:t>AMD</a:t>
                      </a:r>
                      <a:r>
                        <a:rPr lang="en-US" sz="2800" b="0" baseline="0">
                          <a:solidFill>
                            <a:schemeClr val="tx1"/>
                          </a:solidFill>
                          <a:latin typeface="+mj-lt"/>
                        </a:rPr>
                        <a:t> Piledriver (2012)</a:t>
                      </a:r>
                      <a:endParaRPr lang="en-US" sz="2800" b="0">
                        <a:solidFill>
                          <a:schemeClr val="tx1"/>
                        </a:solidFill>
                        <a:latin typeface="+mj-lt"/>
                      </a:endParaRPr>
                    </a:p>
                  </a:txBody>
                  <a:tcPr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800" b="0" dirty="0">
                          <a:solidFill>
                            <a:srgbClr val="FF0000"/>
                          </a:solidFill>
                          <a:latin typeface="Cambria" panose="02040503050406030204" pitchFamily="18" charset="0"/>
                          <a:ea typeface="Cambria Math" panose="02040503050406030204" pitchFamily="18" charset="0"/>
                          <a:cs typeface="Times New Roman" panose="02020603050405020304" pitchFamily="18" charset="0"/>
                        </a:rPr>
                        <a:t>59</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2800" dirty="0">
                          <a:latin typeface="Cambria" panose="02040503050406030204" pitchFamily="18" charset="0"/>
                        </a:rPr>
                        <a:t>6.1M/sec</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D2B188-1D62-4FCA-8363-938AD4629BBB}" type="slidenum">
              <a:rPr kumimoji="0" lang="en-US" sz="2000" b="0" i="0" u="none" strike="noStrike" kern="1200" cap="none" spc="0" normalizeH="0" baseline="0" noProof="0" smtClean="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2000" b="0" i="0" u="none" strike="noStrike" kern="1200" cap="none" spc="0" normalizeH="0" baseline="0" noProof="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endParaRPr>
          </a:p>
        </p:txBody>
      </p:sp>
      <p:sp>
        <p:nvSpPr>
          <p:cNvPr id="7" name="Rectangle 6"/>
          <p:cNvSpPr/>
          <p:nvPr/>
        </p:nvSpPr>
        <p:spPr>
          <a:xfrm>
            <a:off x="107504" y="6239053"/>
            <a:ext cx="8242270" cy="64633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ＭＳ Ｐゴシック" charset="0"/>
              </a:rPr>
              <a:t>Kim+, “</a:t>
            </a:r>
            <a:r>
              <a:rPr kumimoji="0" lang="en-US" sz="1800" b="0" i="0" u="none" strike="noStrike" kern="1200" cap="none" spc="0" normalizeH="0" baseline="0" noProof="0" dirty="0">
                <a:ln>
                  <a:noFill/>
                </a:ln>
                <a:solidFill>
                  <a:srgbClr val="0000FF"/>
                </a:solidFill>
                <a:effectLst/>
                <a:uLnTx/>
                <a:uFillTx/>
                <a:latin typeface="Calibri"/>
                <a:ea typeface="+mn-ea"/>
                <a:cs typeface="+mn-cs"/>
              </a:rPr>
              <a:t>Flipping Bits in Memory Without Accessing Them: An Experimental Study of DRAM Disturbance Errors</a:t>
            </a:r>
            <a:r>
              <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ＭＳ Ｐゴシック" charset="0"/>
              </a:rPr>
              <a:t>,” ISCA 2014.</a:t>
            </a:r>
          </a:p>
        </p:txBody>
      </p:sp>
      <p:sp>
        <p:nvSpPr>
          <p:cNvPr id="8" name="Title 1"/>
          <p:cNvSpPr>
            <a:spLocks noGrp="1"/>
          </p:cNvSpPr>
          <p:nvPr>
            <p:ph type="title"/>
          </p:nvPr>
        </p:nvSpPr>
        <p:spPr>
          <a:xfrm>
            <a:off x="228600" y="-14064"/>
            <a:ext cx="8610600" cy="1066800"/>
          </a:xfrm>
        </p:spPr>
        <p:txBody>
          <a:bodyPr/>
          <a:lstStyle/>
          <a:p>
            <a:r>
              <a:rPr lang="en-US" sz="4400" b="0" dirty="0">
                <a:solidFill>
                  <a:srgbClr val="1A5712"/>
                </a:solidFill>
                <a:latin typeface="Garamond" charset="0"/>
                <a:ea typeface="ＭＳ Ｐゴシック" charset="0"/>
                <a:cs typeface="ＭＳ Ｐゴシック" charset="0"/>
              </a:rPr>
              <a:t>Observed Errors in Real Systems</a:t>
            </a:r>
          </a:p>
        </p:txBody>
      </p:sp>
    </p:spTree>
    <p:extLst>
      <p:ext uri="{BB962C8B-B14F-4D97-AF65-F5344CB8AC3E}">
        <p14:creationId xmlns:p14="http://schemas.microsoft.com/office/powerpoint/2010/main" val="32644618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152400"/>
            <a:ext cx="9036496" cy="1066800"/>
          </a:xfrm>
        </p:spPr>
        <p:txBody>
          <a:bodyPr/>
          <a:lstStyle/>
          <a:p>
            <a:r>
              <a:rPr lang="en-US" sz="3400" dirty="0"/>
              <a:t>One Can Take Over an Otherwise-Secure System</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71</a:t>
            </a:fld>
            <a:endParaRPr lang="en-US"/>
          </a:p>
        </p:txBody>
      </p:sp>
      <p:pic>
        <p:nvPicPr>
          <p:cNvPr id="6" name="Picture 5"/>
          <p:cNvPicPr>
            <a:picLocks noChangeAspect="1"/>
          </p:cNvPicPr>
          <p:nvPr/>
        </p:nvPicPr>
        <p:blipFill>
          <a:blip r:embed="rId2"/>
          <a:stretch>
            <a:fillRect/>
          </a:stretch>
        </p:blipFill>
        <p:spPr>
          <a:xfrm>
            <a:off x="1115616" y="1844824"/>
            <a:ext cx="6540500" cy="1257300"/>
          </a:xfrm>
          <a:prstGeom prst="rect">
            <a:avLst/>
          </a:prstGeom>
        </p:spPr>
      </p:pic>
      <p:pic>
        <p:nvPicPr>
          <p:cNvPr id="7" name="Picture 6"/>
          <p:cNvPicPr>
            <a:picLocks noChangeAspect="1"/>
          </p:cNvPicPr>
          <p:nvPr/>
        </p:nvPicPr>
        <p:blipFill>
          <a:blip r:embed="rId3"/>
          <a:stretch>
            <a:fillRect/>
          </a:stretch>
        </p:blipFill>
        <p:spPr>
          <a:xfrm>
            <a:off x="0" y="3348508"/>
            <a:ext cx="9144000" cy="3433292"/>
          </a:xfrm>
          <a:prstGeom prst="rect">
            <a:avLst/>
          </a:prstGeom>
        </p:spPr>
      </p:pic>
      <p:pic>
        <p:nvPicPr>
          <p:cNvPr id="8" name="Picture 7"/>
          <p:cNvPicPr>
            <a:picLocks noChangeAspect="1"/>
          </p:cNvPicPr>
          <p:nvPr/>
        </p:nvPicPr>
        <p:blipFill>
          <a:blip r:embed="rId4"/>
          <a:stretch>
            <a:fillRect/>
          </a:stretch>
        </p:blipFill>
        <p:spPr>
          <a:xfrm>
            <a:off x="-1869" y="980728"/>
            <a:ext cx="9144000" cy="952728"/>
          </a:xfrm>
          <a:prstGeom prst="rect">
            <a:avLst/>
          </a:prstGeom>
        </p:spPr>
      </p:pic>
      <p:sp>
        <p:nvSpPr>
          <p:cNvPr id="3" name="Rectangle 2"/>
          <p:cNvSpPr/>
          <p:nvPr/>
        </p:nvSpPr>
        <p:spPr>
          <a:xfrm>
            <a:off x="4572000" y="5181600"/>
            <a:ext cx="4572000" cy="646331"/>
          </a:xfrm>
          <a:prstGeom prst="rect">
            <a:avLst/>
          </a:prstGeom>
        </p:spPr>
        <p:txBody>
          <a:bodyPr>
            <a:spAutoFit/>
          </a:bodyPr>
          <a:lstStyle/>
          <a:p>
            <a:r>
              <a:rPr lang="en-US" dirty="0">
                <a:solidFill>
                  <a:srgbClr val="0000FF"/>
                </a:solidFill>
                <a:hlinkClick r:id="rId5"/>
              </a:rPr>
              <a:t>Exploiting the DRAM rowhammer bug to gain kernel privileges </a:t>
            </a:r>
            <a:r>
              <a:rPr lang="en-US" dirty="0">
                <a:solidFill>
                  <a:srgbClr val="0000FF"/>
                </a:solidFill>
              </a:rPr>
              <a:t> (</a:t>
            </a:r>
            <a:r>
              <a:rPr lang="en-US" dirty="0" err="1">
                <a:solidFill>
                  <a:srgbClr val="0000FF"/>
                </a:solidFill>
              </a:rPr>
              <a:t>Seaborn</a:t>
            </a:r>
            <a:r>
              <a:rPr lang="en-US" dirty="0">
                <a:solidFill>
                  <a:srgbClr val="0000FF"/>
                </a:solidFill>
              </a:rPr>
              <a:t>, 2015)</a:t>
            </a:r>
          </a:p>
        </p:txBody>
      </p:sp>
      <p:sp>
        <p:nvSpPr>
          <p:cNvPr id="9" name="Rectangle 8"/>
          <p:cNvSpPr/>
          <p:nvPr/>
        </p:nvSpPr>
        <p:spPr>
          <a:xfrm>
            <a:off x="3635896" y="3212976"/>
            <a:ext cx="5493596" cy="936104"/>
          </a:xfrm>
          <a:prstGeom prst="rect">
            <a:avLst/>
          </a:prstGeom>
        </p:spPr>
        <p:txBody>
          <a:bodyPr wrap="square">
            <a:spAutoFit/>
          </a:bodyPr>
          <a:lstStyle/>
          <a:p>
            <a:pPr>
              <a:defRPr/>
            </a:pPr>
            <a:r>
              <a:rPr lang="en-US" dirty="0">
                <a:solidFill>
                  <a:srgbClr val="0000FF"/>
                </a:solidFill>
                <a:ea typeface="ＭＳ Ｐゴシック" charset="0"/>
                <a:cs typeface="ＭＳ Ｐゴシック" charset="0"/>
                <a:hlinkClick r:id="rId6"/>
              </a:rPr>
              <a:t>Flipping Bits in Memory Without Accessing Them: An Experimental Study of DRAM Disturbance Errors</a:t>
            </a:r>
            <a:r>
              <a:rPr lang="en-US" dirty="0">
                <a:solidFill>
                  <a:srgbClr val="0000FF"/>
                </a:solidFill>
                <a:ea typeface="ＭＳ Ｐゴシック" charset="0"/>
                <a:cs typeface="ＭＳ Ｐゴシック" charset="0"/>
              </a:rPr>
              <a:t> (Kim et al., ISCA 2014)</a:t>
            </a:r>
          </a:p>
        </p:txBody>
      </p:sp>
    </p:spTree>
    <p:extLst>
      <p:ext uri="{BB962C8B-B14F-4D97-AF65-F5344CB8AC3E}">
        <p14:creationId xmlns:p14="http://schemas.microsoft.com/office/powerpoint/2010/main" val="112652408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RowHammer</a:t>
            </a:r>
            <a:r>
              <a:rPr lang="en-US" dirty="0"/>
              <a:t> Security Attack Example</a:t>
            </a:r>
          </a:p>
        </p:txBody>
      </p:sp>
      <p:sp>
        <p:nvSpPr>
          <p:cNvPr id="3" name="Content Placeholder 2"/>
          <p:cNvSpPr>
            <a:spLocks noGrp="1"/>
          </p:cNvSpPr>
          <p:nvPr>
            <p:ph idx="1"/>
          </p:nvPr>
        </p:nvSpPr>
        <p:spPr>
          <a:xfrm>
            <a:off x="228600" y="908720"/>
            <a:ext cx="8915400" cy="5193723"/>
          </a:xfrm>
        </p:spPr>
        <p:txBody>
          <a:bodyPr/>
          <a:lstStyle/>
          <a:p>
            <a:r>
              <a:rPr lang="en-US" sz="2000" dirty="0">
                <a:solidFill>
                  <a:srgbClr val="FF0000"/>
                </a:solidFill>
              </a:rPr>
              <a:t>“</a:t>
            </a:r>
            <a:r>
              <a:rPr lang="en-US" sz="2000" dirty="0" err="1">
                <a:solidFill>
                  <a:srgbClr val="FF0000"/>
                </a:solidFill>
              </a:rPr>
              <a:t>Rowhammer</a:t>
            </a:r>
            <a:r>
              <a:rPr lang="en-US" sz="2000" dirty="0">
                <a:solidFill>
                  <a:srgbClr val="FF0000"/>
                </a:solidFill>
              </a:rPr>
              <a:t>” is a problem with some recent DRAM devices in which repeatedly accessing a row of memory can cause bit flips in adjacent rows </a:t>
            </a:r>
            <a:r>
              <a:rPr lang="en-US" sz="2000" dirty="0"/>
              <a:t>(Kim et al., ISCA 2014). </a:t>
            </a:r>
          </a:p>
          <a:p>
            <a:pPr lvl="1"/>
            <a:r>
              <a:rPr lang="en-US" sz="1800" dirty="0">
                <a:solidFill>
                  <a:srgbClr val="0000FF"/>
                </a:solidFill>
                <a:ea typeface="ＭＳ Ｐゴシック" charset="0"/>
                <a:cs typeface="ＭＳ Ｐゴシック" charset="0"/>
                <a:hlinkClick r:id="rId2"/>
              </a:rPr>
              <a:t>Flipping Bits in Memory Without Accessing Them: An Experimental Study of DRAM Disturbance Errors</a:t>
            </a:r>
            <a:r>
              <a:rPr lang="en-US" sz="1800" dirty="0">
                <a:solidFill>
                  <a:srgbClr val="0000FF"/>
                </a:solidFill>
                <a:ea typeface="ＭＳ Ｐゴシック" charset="0"/>
                <a:cs typeface="ＭＳ Ｐゴシック" charset="0"/>
              </a:rPr>
              <a:t> (Kim et al., ISCA 2014)</a:t>
            </a:r>
          </a:p>
          <a:p>
            <a:pPr lvl="1"/>
            <a:endParaRPr lang="en-US" sz="1400" dirty="0"/>
          </a:p>
          <a:p>
            <a:r>
              <a:rPr lang="en-US" sz="2000" dirty="0"/>
              <a:t>We tested a selection of laptops and found that a subset of them exhibited the problem. </a:t>
            </a:r>
          </a:p>
          <a:p>
            <a:r>
              <a:rPr lang="en-US" sz="2000" dirty="0"/>
              <a:t>We built two working privilege escalation exploits that use this effect. </a:t>
            </a:r>
          </a:p>
          <a:p>
            <a:pPr lvl="1"/>
            <a:r>
              <a:rPr lang="en-US" sz="1800" dirty="0">
                <a:solidFill>
                  <a:srgbClr val="0000FF"/>
                </a:solidFill>
                <a:hlinkClick r:id="rId3"/>
              </a:rPr>
              <a:t>Exploiting the DRAM rowhammer bug to gain kernel privileges </a:t>
            </a:r>
            <a:r>
              <a:rPr lang="en-US" sz="1800" dirty="0">
                <a:solidFill>
                  <a:srgbClr val="0000FF"/>
                </a:solidFill>
              </a:rPr>
              <a:t> </a:t>
            </a:r>
            <a:r>
              <a:rPr lang="en-US" sz="1600" dirty="0">
                <a:solidFill>
                  <a:srgbClr val="0000FF"/>
                </a:solidFill>
              </a:rPr>
              <a:t>(</a:t>
            </a:r>
            <a:r>
              <a:rPr lang="en-US" sz="1600" dirty="0" err="1">
                <a:solidFill>
                  <a:srgbClr val="0000FF"/>
                </a:solidFill>
              </a:rPr>
              <a:t>Seaborn</a:t>
            </a:r>
            <a:r>
              <a:rPr lang="en-US" sz="1600" dirty="0">
                <a:solidFill>
                  <a:srgbClr val="0000FF"/>
                </a:solidFill>
              </a:rPr>
              <a:t>+, 2015)</a:t>
            </a:r>
          </a:p>
          <a:p>
            <a:pPr lvl="1"/>
            <a:endParaRPr lang="en-US" sz="1400" dirty="0"/>
          </a:p>
          <a:p>
            <a:r>
              <a:rPr lang="en-US" sz="2000" dirty="0"/>
              <a:t>One exploit uses </a:t>
            </a:r>
            <a:r>
              <a:rPr lang="en-US" sz="2000" dirty="0" err="1"/>
              <a:t>rowhammer</a:t>
            </a:r>
            <a:r>
              <a:rPr lang="en-US" sz="2000" dirty="0"/>
              <a:t>-induced bit flips to gain kernel privileges on x86-64 Linux when run as an unprivileged </a:t>
            </a:r>
            <a:r>
              <a:rPr lang="en-US" sz="2000" dirty="0" err="1"/>
              <a:t>userland</a:t>
            </a:r>
            <a:r>
              <a:rPr lang="en-US" sz="2000" dirty="0"/>
              <a:t> process. </a:t>
            </a:r>
          </a:p>
          <a:p>
            <a:r>
              <a:rPr lang="en-US" sz="2000" dirty="0">
                <a:solidFill>
                  <a:srgbClr val="FF0000"/>
                </a:solidFill>
              </a:rPr>
              <a:t>When run on a machine vulnerable to the </a:t>
            </a:r>
            <a:r>
              <a:rPr lang="en-US" sz="2000" dirty="0" err="1">
                <a:solidFill>
                  <a:srgbClr val="FF0000"/>
                </a:solidFill>
              </a:rPr>
              <a:t>rowhammer</a:t>
            </a:r>
            <a:r>
              <a:rPr lang="en-US" sz="2000" dirty="0">
                <a:solidFill>
                  <a:srgbClr val="FF0000"/>
                </a:solidFill>
              </a:rPr>
              <a:t> problem, the process was able to induce bit flips in page table entries (PTEs). </a:t>
            </a:r>
          </a:p>
          <a:p>
            <a:r>
              <a:rPr lang="en-US" sz="2000" dirty="0">
                <a:solidFill>
                  <a:srgbClr val="0000FF"/>
                </a:solidFill>
              </a:rPr>
              <a:t>It was able to use this to gain write access to its own page table, and hence gain read-write access to all of physical memory.</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E574D81-B5DE-384D-B24B-566C679AE608}" type="slidenum">
              <a:rPr kumimoji="0" lang="en-US" sz="1600" b="0" i="0" u="none" strike="noStrike" kern="1200" cap="none" spc="0" normalizeH="0" baseline="0" noProof="0" smtClean="0">
                <a:ln>
                  <a:noFill/>
                </a:ln>
                <a:solidFill>
                  <a:srgbClr val="000000"/>
                </a:solidFill>
                <a:effectLst/>
                <a:uLnTx/>
                <a:uFillTx/>
                <a:latin typeface="Garamond" charset="0"/>
                <a:ea typeface="+mn-ea"/>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1600" b="0" i="0" u="none" strike="noStrike" kern="1200" cap="none" spc="0" normalizeH="0" baseline="0" noProof="0">
              <a:ln>
                <a:noFill/>
              </a:ln>
              <a:solidFill>
                <a:srgbClr val="000000"/>
              </a:solidFill>
              <a:effectLst/>
              <a:uLnTx/>
              <a:uFillTx/>
              <a:latin typeface="Garamond" charset="0"/>
              <a:ea typeface="+mn-ea"/>
            </a:endParaRPr>
          </a:p>
        </p:txBody>
      </p:sp>
      <p:sp>
        <p:nvSpPr>
          <p:cNvPr id="5" name="Rectangle 4"/>
          <p:cNvSpPr/>
          <p:nvPr/>
        </p:nvSpPr>
        <p:spPr>
          <a:xfrm>
            <a:off x="107504" y="6545534"/>
            <a:ext cx="8496944" cy="615553"/>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FF"/>
                </a:solidFill>
                <a:effectLst/>
                <a:uLnTx/>
                <a:uFillTx/>
                <a:latin typeface="Tahoma"/>
                <a:ea typeface="+mn-ea"/>
                <a:cs typeface="+mn-cs"/>
                <a:hlinkClick r:id="rId3"/>
              </a:rPr>
              <a:t>Exploiting the DRAM rowhammer bug to gain kernel privileges </a:t>
            </a:r>
            <a:r>
              <a:rPr kumimoji="0" lang="en-US" sz="1600" b="0" i="0" u="none" strike="noStrike" kern="1200" cap="none" spc="0" normalizeH="0" baseline="0" noProof="0" dirty="0">
                <a:ln>
                  <a:noFill/>
                </a:ln>
                <a:solidFill>
                  <a:srgbClr val="0000FF"/>
                </a:solidFill>
                <a:effectLst/>
                <a:uLnTx/>
                <a:uFillTx/>
                <a:latin typeface="Tahoma"/>
                <a:ea typeface="+mn-ea"/>
                <a:cs typeface="+mn-cs"/>
              </a:rPr>
              <a:t> (</a:t>
            </a:r>
            <a:r>
              <a:rPr kumimoji="0" lang="en-US" sz="1600" b="0" i="0" u="none" strike="noStrike" kern="1200" cap="none" spc="0" normalizeH="0" baseline="0" noProof="0" dirty="0" err="1">
                <a:ln>
                  <a:noFill/>
                </a:ln>
                <a:solidFill>
                  <a:srgbClr val="0000FF"/>
                </a:solidFill>
                <a:effectLst/>
                <a:uLnTx/>
                <a:uFillTx/>
                <a:latin typeface="Tahoma"/>
                <a:ea typeface="+mn-ea"/>
                <a:cs typeface="+mn-cs"/>
              </a:rPr>
              <a:t>Seaborn</a:t>
            </a:r>
            <a:r>
              <a:rPr kumimoji="0" lang="en-US" sz="1600" b="0" i="0" u="none" strike="noStrike" kern="1200" cap="none" spc="0" normalizeH="0" baseline="0" noProof="0" dirty="0">
                <a:ln>
                  <a:noFill/>
                </a:ln>
                <a:solidFill>
                  <a:srgbClr val="0000FF"/>
                </a:solidFill>
                <a:effectLst/>
                <a:uLnTx/>
                <a:uFillTx/>
                <a:latin typeface="Tahoma"/>
                <a:ea typeface="+mn-ea"/>
                <a:cs typeface="+mn-cs"/>
              </a:rPr>
              <a:t> &amp; </a:t>
            </a:r>
            <a:r>
              <a:rPr kumimoji="0" lang="en-US" sz="1600" b="0" i="0" u="none" strike="noStrike" kern="1200" cap="none" spc="0" normalizeH="0" baseline="0" noProof="0" dirty="0" err="1">
                <a:ln>
                  <a:noFill/>
                </a:ln>
                <a:solidFill>
                  <a:srgbClr val="0000FF"/>
                </a:solidFill>
                <a:effectLst/>
                <a:uLnTx/>
                <a:uFillTx/>
                <a:latin typeface="Tahoma"/>
                <a:ea typeface="+mn-ea"/>
                <a:cs typeface="+mn-cs"/>
              </a:rPr>
              <a:t>Dullien</a:t>
            </a:r>
            <a:r>
              <a:rPr kumimoji="0" lang="en-US" sz="1600" b="0" i="0" u="none" strike="noStrike" kern="1200" cap="none" spc="0" normalizeH="0" baseline="0" noProof="0" dirty="0">
                <a:ln>
                  <a:noFill/>
                </a:ln>
                <a:solidFill>
                  <a:srgbClr val="0000FF"/>
                </a:solidFill>
                <a:effectLst/>
                <a:uLnTx/>
                <a:uFillTx/>
                <a:latin typeface="Tahoma"/>
                <a:ea typeface="+mn-ea"/>
                <a:cs typeface="+mn-cs"/>
              </a:rPr>
              <a:t>, 2015)</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FF"/>
              </a:solidFill>
              <a:effectLst/>
              <a:uLnTx/>
              <a:uFillTx/>
              <a:latin typeface="Tahoma"/>
              <a:ea typeface="+mn-ea"/>
              <a:cs typeface="+mn-cs"/>
            </a:endParaRPr>
          </a:p>
        </p:txBody>
      </p:sp>
    </p:spTree>
    <p:extLst>
      <p:ext uri="{BB962C8B-B14F-4D97-AF65-F5344CB8AC3E}">
        <p14:creationId xmlns:p14="http://schemas.microsoft.com/office/powerpoint/2010/main" val="73975874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Security Implications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73</a:t>
            </a:fld>
            <a:endParaRPr lang="en-US" altLang="en-US"/>
          </a:p>
        </p:txBody>
      </p:sp>
      <p:pic>
        <p:nvPicPr>
          <p:cNvPr id="5" name="Picture 4"/>
          <p:cNvPicPr>
            <a:picLocks noChangeAspect="1"/>
          </p:cNvPicPr>
          <p:nvPr/>
        </p:nvPicPr>
        <p:blipFill>
          <a:blip r:embed="rId3"/>
          <a:stretch>
            <a:fillRect/>
          </a:stretch>
        </p:blipFill>
        <p:spPr>
          <a:xfrm>
            <a:off x="0" y="1083202"/>
            <a:ext cx="9144000" cy="5658166"/>
          </a:xfrm>
          <a:prstGeom prst="rect">
            <a:avLst/>
          </a:prstGeom>
        </p:spPr>
      </p:pic>
      <p:pic>
        <p:nvPicPr>
          <p:cNvPr id="3" name="Picture 2"/>
          <p:cNvPicPr>
            <a:picLocks noChangeAspect="1"/>
          </p:cNvPicPr>
          <p:nvPr/>
        </p:nvPicPr>
        <p:blipFill>
          <a:blip r:embed="rId4"/>
          <a:stretch>
            <a:fillRect/>
          </a:stretch>
        </p:blipFill>
        <p:spPr>
          <a:xfrm>
            <a:off x="36512" y="908720"/>
            <a:ext cx="9144000" cy="6057900"/>
          </a:xfrm>
          <a:prstGeom prst="rect">
            <a:avLst/>
          </a:prstGeom>
        </p:spPr>
      </p:pic>
    </p:spTree>
    <p:extLst>
      <p:ext uri="{BB962C8B-B14F-4D97-AF65-F5344CB8AC3E}">
        <p14:creationId xmlns:p14="http://schemas.microsoft.com/office/powerpoint/2010/main" val="127443102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Security Implications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74</a:t>
            </a:fld>
            <a:endParaRPr lang="en-US" altLang="en-US"/>
          </a:p>
        </p:txBody>
      </p:sp>
      <p:pic>
        <p:nvPicPr>
          <p:cNvPr id="5" name="Picture 4"/>
          <p:cNvPicPr>
            <a:picLocks noChangeAspect="1"/>
          </p:cNvPicPr>
          <p:nvPr/>
        </p:nvPicPr>
        <p:blipFill>
          <a:blip r:embed="rId3"/>
          <a:stretch>
            <a:fillRect/>
          </a:stretch>
        </p:blipFill>
        <p:spPr>
          <a:xfrm>
            <a:off x="0" y="1083202"/>
            <a:ext cx="9144000" cy="5658166"/>
          </a:xfrm>
          <a:prstGeom prst="rect">
            <a:avLst/>
          </a:prstGeom>
        </p:spPr>
      </p:pic>
      <p:pic>
        <p:nvPicPr>
          <p:cNvPr id="3" name="Picture 2"/>
          <p:cNvPicPr>
            <a:picLocks noChangeAspect="1"/>
          </p:cNvPicPr>
          <p:nvPr/>
        </p:nvPicPr>
        <p:blipFill>
          <a:blip r:embed="rId4"/>
          <a:stretch>
            <a:fillRect/>
          </a:stretch>
        </p:blipFill>
        <p:spPr>
          <a:xfrm>
            <a:off x="36512" y="908720"/>
            <a:ext cx="9144000" cy="6057900"/>
          </a:xfrm>
          <a:prstGeom prst="rect">
            <a:avLst/>
          </a:prstGeom>
        </p:spPr>
      </p:pic>
      <p:pic>
        <p:nvPicPr>
          <p:cNvPr id="6" name="Picture 5"/>
          <p:cNvPicPr>
            <a:picLocks noChangeAspect="1"/>
          </p:cNvPicPr>
          <p:nvPr/>
        </p:nvPicPr>
        <p:blipFill>
          <a:blip r:embed="rId5"/>
          <a:stretch>
            <a:fillRect/>
          </a:stretch>
        </p:blipFill>
        <p:spPr>
          <a:xfrm>
            <a:off x="683568" y="5157192"/>
            <a:ext cx="7810500" cy="1625600"/>
          </a:xfrm>
          <a:prstGeom prst="rect">
            <a:avLst/>
          </a:prstGeom>
        </p:spPr>
      </p:pic>
    </p:spTree>
    <p:extLst>
      <p:ext uri="{BB962C8B-B14F-4D97-AF65-F5344CB8AC3E}">
        <p14:creationId xmlns:p14="http://schemas.microsoft.com/office/powerpoint/2010/main" val="284698004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Title 1"/>
          <p:cNvSpPr>
            <a:spLocks noGrp="1"/>
          </p:cNvSpPr>
          <p:nvPr>
            <p:ph type="title"/>
          </p:nvPr>
        </p:nvSpPr>
        <p:spPr/>
        <p:txBody>
          <a:bodyPr/>
          <a:lstStyle/>
          <a:p>
            <a:r>
              <a:rPr lang="en-US" dirty="0">
                <a:latin typeface="Garamond" charset="0"/>
                <a:ea typeface="ＭＳ Ｐゴシック" charset="0"/>
                <a:cs typeface="ＭＳ Ｐゴシック" charset="0"/>
              </a:rPr>
              <a:t>More Security Implications (I)</a:t>
            </a:r>
          </a:p>
        </p:txBody>
      </p:sp>
      <p:sp>
        <p:nvSpPr>
          <p:cNvPr id="256002"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A812B5F-CE3B-564D-B1D9-5770355AF2FF}" type="slidenum">
              <a:rPr lang="en-US" sz="1600">
                <a:solidFill>
                  <a:srgbClr val="000000"/>
                </a:solidFill>
                <a:latin typeface="Garamond" charset="0"/>
              </a:rPr>
              <a:pPr eaLnBrk="1" hangingPunct="1"/>
              <a:t>75</a:t>
            </a:fld>
            <a:endParaRPr lang="en-US" sz="1600">
              <a:solidFill>
                <a:srgbClr val="000000"/>
              </a:solidFill>
              <a:latin typeface="Garamond" charset="0"/>
            </a:endParaRPr>
          </a:p>
        </p:txBody>
      </p:sp>
      <p:sp>
        <p:nvSpPr>
          <p:cNvPr id="256003" name="TextBox 5"/>
          <p:cNvSpPr txBox="1">
            <a:spLocks noChangeArrowheads="1"/>
          </p:cNvSpPr>
          <p:nvPr/>
        </p:nvSpPr>
        <p:spPr bwMode="auto">
          <a:xfrm>
            <a:off x="228600" y="6599238"/>
            <a:ext cx="2908300" cy="246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spcBef>
                <a:spcPct val="0"/>
              </a:spcBef>
              <a:spcAft>
                <a:spcPct val="0"/>
              </a:spcAft>
            </a:pPr>
            <a:r>
              <a:rPr lang="en-US" sz="1000">
                <a:solidFill>
                  <a:srgbClr val="000000"/>
                </a:solidFill>
              </a:rPr>
              <a:t>Source: </a:t>
            </a:r>
            <a:r>
              <a:rPr lang="en-US" sz="1000">
                <a:solidFill>
                  <a:srgbClr val="000000"/>
                </a:solidFill>
                <a:hlinkClick r:id="rId2"/>
              </a:rPr>
              <a:t>https://lab.dsst.io/32c3-slides/7197.html</a:t>
            </a:r>
            <a:r>
              <a:rPr lang="en-US" sz="1000">
                <a:solidFill>
                  <a:srgbClr val="000000"/>
                </a:solidFill>
              </a:rPr>
              <a:t> </a:t>
            </a:r>
          </a:p>
        </p:txBody>
      </p:sp>
      <p:pic>
        <p:nvPicPr>
          <p:cNvPr id="256004" name="Picture 6" descr="49.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949796"/>
            <a:ext cx="9144000" cy="5143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5"/>
          <p:cNvSpPr/>
          <p:nvPr/>
        </p:nvSpPr>
        <p:spPr>
          <a:xfrm>
            <a:off x="395536" y="6084004"/>
            <a:ext cx="8568952" cy="369332"/>
          </a:xfrm>
          <a:prstGeom prst="rect">
            <a:avLst/>
          </a:prstGeom>
        </p:spPr>
        <p:txBody>
          <a:bodyPr wrap="square">
            <a:spAutoFit/>
          </a:bodyPr>
          <a:lstStyle/>
          <a:p>
            <a:r>
              <a:rPr lang="en-US" dirty="0" err="1">
                <a:solidFill>
                  <a:srgbClr val="0000FF"/>
                </a:solidFill>
              </a:rPr>
              <a:t>Rowhammer.js</a:t>
            </a:r>
            <a:r>
              <a:rPr lang="en-US" dirty="0">
                <a:solidFill>
                  <a:srgbClr val="0000FF"/>
                </a:solidFill>
              </a:rPr>
              <a:t>: A Remote Software-Induced Fault Attack in JavaScript (DIMVA’16)</a:t>
            </a:r>
          </a:p>
        </p:txBody>
      </p:sp>
      <p:sp>
        <p:nvSpPr>
          <p:cNvPr id="2" name="Rectangle 1"/>
          <p:cNvSpPr/>
          <p:nvPr/>
        </p:nvSpPr>
        <p:spPr>
          <a:xfrm>
            <a:off x="539552" y="1043444"/>
            <a:ext cx="8064896" cy="384721"/>
          </a:xfrm>
          <a:prstGeom prst="rect">
            <a:avLst/>
          </a:prstGeom>
        </p:spPr>
        <p:txBody>
          <a:bodyPr wrap="square">
            <a:spAutoFit/>
          </a:bodyPr>
          <a:lstStyle/>
          <a:p>
            <a:r>
              <a:rPr lang="en-US" sz="1900" b="1" dirty="0">
                <a:solidFill>
                  <a:srgbClr val="FFFF00"/>
                </a:solidFill>
              </a:rPr>
              <a:t>“We can gain unrestricted access to systems of website visitors.”</a:t>
            </a:r>
          </a:p>
        </p:txBody>
      </p:sp>
    </p:spTree>
    <p:extLst>
      <p:ext uri="{BB962C8B-B14F-4D97-AF65-F5344CB8AC3E}">
        <p14:creationId xmlns:p14="http://schemas.microsoft.com/office/powerpoint/2010/main" val="1493960035"/>
      </p:ext>
    </p:extLst>
  </p:cSld>
  <p:clrMapOvr>
    <a:masterClrMapping/>
  </p:clrMapOvr>
  <p:transition/>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5" name="Title 1"/>
          <p:cNvSpPr>
            <a:spLocks noGrp="1"/>
          </p:cNvSpPr>
          <p:nvPr>
            <p:ph type="title"/>
          </p:nvPr>
        </p:nvSpPr>
        <p:spPr/>
        <p:txBody>
          <a:bodyPr/>
          <a:lstStyle/>
          <a:p>
            <a:r>
              <a:rPr lang="en-US" dirty="0">
                <a:latin typeface="Garamond" charset="0"/>
                <a:ea typeface="ＭＳ Ｐゴシック" charset="0"/>
                <a:cs typeface="ＭＳ Ｐゴシック" charset="0"/>
              </a:rPr>
              <a:t>More Security Implications (II)</a:t>
            </a:r>
          </a:p>
        </p:txBody>
      </p:sp>
      <p:sp>
        <p:nvSpPr>
          <p:cNvPr id="257026"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3D3305A-74B5-C341-8457-3D076A48DDAD}" type="slidenum">
              <a:rPr lang="en-US" sz="1600">
                <a:solidFill>
                  <a:srgbClr val="000000"/>
                </a:solidFill>
                <a:latin typeface="Garamond" charset="0"/>
              </a:rPr>
              <a:pPr eaLnBrk="1" hangingPunct="1"/>
              <a:t>76</a:t>
            </a:fld>
            <a:endParaRPr lang="en-US" sz="1600">
              <a:solidFill>
                <a:srgbClr val="000000"/>
              </a:solidFill>
              <a:latin typeface="Garamond" charset="0"/>
            </a:endParaRPr>
          </a:p>
        </p:txBody>
      </p:sp>
      <p:pic>
        <p:nvPicPr>
          <p:cNvPr id="257027" name="Picture 4" descr="drammer-attack-android.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196752"/>
            <a:ext cx="9144000" cy="508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7028" name="TextBox 5"/>
          <p:cNvSpPr txBox="1">
            <a:spLocks noChangeArrowheads="1"/>
          </p:cNvSpPr>
          <p:nvPr/>
        </p:nvSpPr>
        <p:spPr bwMode="auto">
          <a:xfrm>
            <a:off x="228600" y="6599238"/>
            <a:ext cx="4775200" cy="246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spcBef>
                <a:spcPct val="0"/>
              </a:spcBef>
              <a:spcAft>
                <a:spcPct val="0"/>
              </a:spcAft>
            </a:pPr>
            <a:r>
              <a:rPr lang="en-US" sz="1000">
                <a:solidFill>
                  <a:srgbClr val="000000"/>
                </a:solidFill>
              </a:rPr>
              <a:t>Source: https://fossbytes.com/drammer-rowhammer-attack-android-root-devices/</a:t>
            </a:r>
          </a:p>
        </p:txBody>
      </p:sp>
      <p:sp>
        <p:nvSpPr>
          <p:cNvPr id="2" name="Rectangle 1"/>
          <p:cNvSpPr/>
          <p:nvPr/>
        </p:nvSpPr>
        <p:spPr>
          <a:xfrm>
            <a:off x="4860032" y="6165304"/>
            <a:ext cx="4572000" cy="646331"/>
          </a:xfrm>
          <a:prstGeom prst="rect">
            <a:avLst/>
          </a:prstGeom>
        </p:spPr>
        <p:txBody>
          <a:bodyPr>
            <a:spAutoFit/>
          </a:bodyPr>
          <a:lstStyle/>
          <a:p>
            <a:r>
              <a:rPr lang="en-US" dirty="0" err="1">
                <a:solidFill>
                  <a:srgbClr val="0000FF"/>
                </a:solidFill>
              </a:rPr>
              <a:t>Drammer</a:t>
            </a:r>
            <a:r>
              <a:rPr lang="en-US" dirty="0">
                <a:solidFill>
                  <a:srgbClr val="0000FF"/>
                </a:solidFill>
              </a:rPr>
              <a:t>: Deterministic </a:t>
            </a:r>
            <a:r>
              <a:rPr lang="en-US" dirty="0" err="1">
                <a:solidFill>
                  <a:srgbClr val="0000FF"/>
                </a:solidFill>
              </a:rPr>
              <a:t>Rowhammer</a:t>
            </a:r>
            <a:r>
              <a:rPr lang="en-US" dirty="0">
                <a:solidFill>
                  <a:srgbClr val="0000FF"/>
                </a:solidFill>
              </a:rPr>
              <a:t> Attacks on Mobile Platforms, CCS’16 </a:t>
            </a:r>
            <a:endParaRPr lang="en-US" dirty="0">
              <a:solidFill>
                <a:srgbClr val="000000"/>
              </a:solidFill>
            </a:endParaRPr>
          </a:p>
        </p:txBody>
      </p:sp>
      <p:sp>
        <p:nvSpPr>
          <p:cNvPr id="3" name="Rectangle 2"/>
          <p:cNvSpPr/>
          <p:nvPr/>
        </p:nvSpPr>
        <p:spPr>
          <a:xfrm>
            <a:off x="539552" y="874524"/>
            <a:ext cx="7593722" cy="400110"/>
          </a:xfrm>
          <a:prstGeom prst="rect">
            <a:avLst/>
          </a:prstGeom>
        </p:spPr>
        <p:txBody>
          <a:bodyPr wrap="square">
            <a:spAutoFit/>
          </a:bodyPr>
          <a:lstStyle/>
          <a:p>
            <a:pPr lvl="1"/>
            <a:r>
              <a:rPr lang="en-US" sz="2000" b="1" dirty="0">
                <a:solidFill>
                  <a:srgbClr val="FF0000"/>
                </a:solidFill>
              </a:rPr>
              <a:t>“Can gain control of a smart phone deterministically”</a:t>
            </a:r>
          </a:p>
        </p:txBody>
      </p:sp>
    </p:spTree>
    <p:extLst>
      <p:ext uri="{BB962C8B-B14F-4D97-AF65-F5344CB8AC3E}">
        <p14:creationId xmlns:p14="http://schemas.microsoft.com/office/powerpoint/2010/main" val="607507521"/>
      </p:ext>
    </p:extLst>
  </p:cSld>
  <p:clrMapOvr>
    <a:masterClrMapping/>
  </p:clrMapOvr>
  <p:transition/>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2FA2099-7438-6C41-BD1E-77D3C632D919}"/>
              </a:ext>
            </a:extLst>
          </p:cNvPr>
          <p:cNvSpPr>
            <a:spLocks noGrp="1"/>
          </p:cNvSpPr>
          <p:nvPr>
            <p:ph type="title"/>
          </p:nvPr>
        </p:nvSpPr>
        <p:spPr/>
        <p:txBody>
          <a:bodyPr/>
          <a:lstStyle/>
          <a:p>
            <a:r>
              <a:rPr lang="en-US" dirty="0"/>
              <a:t>More Security Implications (III)</a:t>
            </a:r>
          </a:p>
        </p:txBody>
      </p:sp>
      <p:sp>
        <p:nvSpPr>
          <p:cNvPr id="3" name="Content Placeholder 2">
            <a:extLst>
              <a:ext uri="{FF2B5EF4-FFF2-40B4-BE49-F238E27FC236}">
                <a16:creationId xmlns:a16="http://schemas.microsoft.com/office/drawing/2014/main" id="{FDB44C18-A93F-6244-A24A-038E49A3ED5A}"/>
              </a:ext>
            </a:extLst>
          </p:cNvPr>
          <p:cNvSpPr>
            <a:spLocks noGrp="1"/>
          </p:cNvSpPr>
          <p:nvPr>
            <p:ph idx="1"/>
          </p:nvPr>
        </p:nvSpPr>
        <p:spPr>
          <a:xfrm>
            <a:off x="228600" y="914400"/>
            <a:ext cx="8610600" cy="5193723"/>
          </a:xfrm>
        </p:spPr>
        <p:txBody>
          <a:bodyPr/>
          <a:lstStyle/>
          <a:p>
            <a:r>
              <a:rPr lang="en-US" dirty="0"/>
              <a:t>Using an integrated GPU in a mobile system to remotely escalate privilege via the WebGL interface </a:t>
            </a:r>
          </a:p>
        </p:txBody>
      </p:sp>
      <p:sp>
        <p:nvSpPr>
          <p:cNvPr id="4" name="Slide Number Placeholder 3">
            <a:extLst>
              <a:ext uri="{FF2B5EF4-FFF2-40B4-BE49-F238E27FC236}">
                <a16:creationId xmlns:a16="http://schemas.microsoft.com/office/drawing/2014/main" id="{1EB5FC4B-E474-AA49-B354-1B798E487C92}"/>
              </a:ext>
            </a:extLst>
          </p:cNvPr>
          <p:cNvSpPr>
            <a:spLocks noGrp="1"/>
          </p:cNvSpPr>
          <p:nvPr>
            <p:ph type="sldNum" sz="quarter" idx="11"/>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BBEC082-DB60-894D-A65F-EC5CC660E7FA}"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77</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pic>
        <p:nvPicPr>
          <p:cNvPr id="6" name="Picture 5">
            <a:extLst>
              <a:ext uri="{FF2B5EF4-FFF2-40B4-BE49-F238E27FC236}">
                <a16:creationId xmlns:a16="http://schemas.microsoft.com/office/drawing/2014/main" id="{F5E99A8D-841C-B445-A300-93E6B3F04407}"/>
              </a:ext>
            </a:extLst>
          </p:cNvPr>
          <p:cNvPicPr>
            <a:picLocks noChangeAspect="1"/>
          </p:cNvPicPr>
          <p:nvPr/>
        </p:nvPicPr>
        <p:blipFill>
          <a:blip r:embed="rId2"/>
          <a:stretch>
            <a:fillRect/>
          </a:stretch>
        </p:blipFill>
        <p:spPr>
          <a:xfrm>
            <a:off x="228600" y="1752600"/>
            <a:ext cx="8610600" cy="2919748"/>
          </a:xfrm>
          <a:prstGeom prst="rect">
            <a:avLst/>
          </a:prstGeom>
        </p:spPr>
      </p:pic>
      <p:pic>
        <p:nvPicPr>
          <p:cNvPr id="7" name="Picture 6">
            <a:extLst>
              <a:ext uri="{FF2B5EF4-FFF2-40B4-BE49-F238E27FC236}">
                <a16:creationId xmlns:a16="http://schemas.microsoft.com/office/drawing/2014/main" id="{B1855A90-FBD8-BD41-A0F7-9D3A4C42E8B3}"/>
              </a:ext>
            </a:extLst>
          </p:cNvPr>
          <p:cNvPicPr>
            <a:picLocks noChangeAspect="1"/>
          </p:cNvPicPr>
          <p:nvPr/>
        </p:nvPicPr>
        <p:blipFill>
          <a:blip r:embed="rId3"/>
          <a:stretch>
            <a:fillRect/>
          </a:stretch>
        </p:blipFill>
        <p:spPr>
          <a:xfrm>
            <a:off x="0" y="4644746"/>
            <a:ext cx="9144000" cy="2213254"/>
          </a:xfrm>
          <a:prstGeom prst="rect">
            <a:avLst/>
          </a:prstGeom>
        </p:spPr>
      </p:pic>
    </p:spTree>
    <p:extLst>
      <p:ext uri="{BB962C8B-B14F-4D97-AF65-F5344CB8AC3E}">
        <p14:creationId xmlns:p14="http://schemas.microsoft.com/office/powerpoint/2010/main" val="2732689620"/>
      </p:ext>
    </p:extLst>
  </p:cSld>
  <p:clrMapOvr>
    <a:masterClrMapping/>
  </p:clrMapOvr>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AC235C-9E23-FB47-96DB-7880CBCAFB46}"/>
              </a:ext>
            </a:extLst>
          </p:cNvPr>
          <p:cNvSpPr>
            <a:spLocks noGrp="1"/>
          </p:cNvSpPr>
          <p:nvPr>
            <p:ph type="title"/>
          </p:nvPr>
        </p:nvSpPr>
        <p:spPr/>
        <p:txBody>
          <a:bodyPr/>
          <a:lstStyle/>
          <a:p>
            <a:r>
              <a:rPr lang="en-US" dirty="0"/>
              <a:t>More Security Implications (IV)</a:t>
            </a:r>
          </a:p>
        </p:txBody>
      </p:sp>
      <p:sp>
        <p:nvSpPr>
          <p:cNvPr id="3" name="Content Placeholder 2">
            <a:extLst>
              <a:ext uri="{FF2B5EF4-FFF2-40B4-BE49-F238E27FC236}">
                <a16:creationId xmlns:a16="http://schemas.microsoft.com/office/drawing/2014/main" id="{775CC9D5-1435-D544-9861-45F4CF9DE692}"/>
              </a:ext>
            </a:extLst>
          </p:cNvPr>
          <p:cNvSpPr>
            <a:spLocks noGrp="1"/>
          </p:cNvSpPr>
          <p:nvPr>
            <p:ph idx="1"/>
          </p:nvPr>
        </p:nvSpPr>
        <p:spPr>
          <a:xfrm>
            <a:off x="228600" y="914400"/>
            <a:ext cx="8610600" cy="5193723"/>
          </a:xfrm>
        </p:spPr>
        <p:txBody>
          <a:bodyPr/>
          <a:lstStyle/>
          <a:p>
            <a:r>
              <a:rPr lang="en-US" dirty="0" err="1"/>
              <a:t>Rowhammer</a:t>
            </a:r>
            <a:r>
              <a:rPr lang="en-US" dirty="0"/>
              <a:t> over RDMA (I)</a:t>
            </a:r>
          </a:p>
        </p:txBody>
      </p:sp>
      <p:sp>
        <p:nvSpPr>
          <p:cNvPr id="4" name="Slide Number Placeholder 3">
            <a:extLst>
              <a:ext uri="{FF2B5EF4-FFF2-40B4-BE49-F238E27FC236}">
                <a16:creationId xmlns:a16="http://schemas.microsoft.com/office/drawing/2014/main" id="{46BDB288-2497-4948-9204-808023AA137E}"/>
              </a:ext>
            </a:extLst>
          </p:cNvPr>
          <p:cNvSpPr>
            <a:spLocks noGrp="1"/>
          </p:cNvSpPr>
          <p:nvPr>
            <p:ph type="sldNum" sz="quarter" idx="11"/>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BBEC082-DB60-894D-A65F-EC5CC660E7FA}"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78</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pic>
        <p:nvPicPr>
          <p:cNvPr id="5" name="Picture 4">
            <a:extLst>
              <a:ext uri="{FF2B5EF4-FFF2-40B4-BE49-F238E27FC236}">
                <a16:creationId xmlns:a16="http://schemas.microsoft.com/office/drawing/2014/main" id="{45FE8274-3CEC-914D-A2AC-AEE06FD6BF36}"/>
              </a:ext>
            </a:extLst>
          </p:cNvPr>
          <p:cNvPicPr>
            <a:picLocks noChangeAspect="1"/>
          </p:cNvPicPr>
          <p:nvPr/>
        </p:nvPicPr>
        <p:blipFill>
          <a:blip r:embed="rId2"/>
          <a:stretch>
            <a:fillRect/>
          </a:stretch>
        </p:blipFill>
        <p:spPr>
          <a:xfrm>
            <a:off x="0" y="1371600"/>
            <a:ext cx="9144000" cy="3248234"/>
          </a:xfrm>
          <a:prstGeom prst="rect">
            <a:avLst/>
          </a:prstGeom>
        </p:spPr>
      </p:pic>
      <p:pic>
        <p:nvPicPr>
          <p:cNvPr id="6" name="Picture 5">
            <a:extLst>
              <a:ext uri="{FF2B5EF4-FFF2-40B4-BE49-F238E27FC236}">
                <a16:creationId xmlns:a16="http://schemas.microsoft.com/office/drawing/2014/main" id="{3AD7630A-1496-6140-AC68-E6A296637906}"/>
              </a:ext>
            </a:extLst>
          </p:cNvPr>
          <p:cNvPicPr>
            <a:picLocks noChangeAspect="1"/>
          </p:cNvPicPr>
          <p:nvPr/>
        </p:nvPicPr>
        <p:blipFill>
          <a:blip r:embed="rId3"/>
          <a:stretch>
            <a:fillRect/>
          </a:stretch>
        </p:blipFill>
        <p:spPr>
          <a:xfrm>
            <a:off x="0" y="4572000"/>
            <a:ext cx="9144000" cy="2286000"/>
          </a:xfrm>
          <a:prstGeom prst="rect">
            <a:avLst/>
          </a:prstGeom>
        </p:spPr>
      </p:pic>
    </p:spTree>
    <p:extLst>
      <p:ext uri="{BB962C8B-B14F-4D97-AF65-F5344CB8AC3E}">
        <p14:creationId xmlns:p14="http://schemas.microsoft.com/office/powerpoint/2010/main" val="3346388125"/>
      </p:ext>
    </p:extLst>
  </p:cSld>
  <p:clrMapOvr>
    <a:masterClrMapping/>
  </p:clrMapOvr>
  <p:transition/>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AC235C-9E23-FB47-96DB-7880CBCAFB46}"/>
              </a:ext>
            </a:extLst>
          </p:cNvPr>
          <p:cNvSpPr>
            <a:spLocks noGrp="1"/>
          </p:cNvSpPr>
          <p:nvPr>
            <p:ph type="title"/>
          </p:nvPr>
        </p:nvSpPr>
        <p:spPr/>
        <p:txBody>
          <a:bodyPr/>
          <a:lstStyle/>
          <a:p>
            <a:r>
              <a:rPr lang="en-US" dirty="0"/>
              <a:t>More Security Implications (V)</a:t>
            </a:r>
          </a:p>
        </p:txBody>
      </p:sp>
      <p:sp>
        <p:nvSpPr>
          <p:cNvPr id="3" name="Content Placeholder 2">
            <a:extLst>
              <a:ext uri="{FF2B5EF4-FFF2-40B4-BE49-F238E27FC236}">
                <a16:creationId xmlns:a16="http://schemas.microsoft.com/office/drawing/2014/main" id="{775CC9D5-1435-D544-9861-45F4CF9DE692}"/>
              </a:ext>
            </a:extLst>
          </p:cNvPr>
          <p:cNvSpPr>
            <a:spLocks noGrp="1"/>
          </p:cNvSpPr>
          <p:nvPr>
            <p:ph idx="1"/>
          </p:nvPr>
        </p:nvSpPr>
        <p:spPr>
          <a:xfrm>
            <a:off x="228600" y="914400"/>
            <a:ext cx="8610600" cy="5193723"/>
          </a:xfrm>
        </p:spPr>
        <p:txBody>
          <a:bodyPr/>
          <a:lstStyle/>
          <a:p>
            <a:r>
              <a:rPr lang="en-US" dirty="0" err="1"/>
              <a:t>Rowhammer</a:t>
            </a:r>
            <a:r>
              <a:rPr lang="en-US" dirty="0"/>
              <a:t> over RDMA (II)</a:t>
            </a:r>
          </a:p>
        </p:txBody>
      </p:sp>
      <p:sp>
        <p:nvSpPr>
          <p:cNvPr id="4" name="Slide Number Placeholder 3">
            <a:extLst>
              <a:ext uri="{FF2B5EF4-FFF2-40B4-BE49-F238E27FC236}">
                <a16:creationId xmlns:a16="http://schemas.microsoft.com/office/drawing/2014/main" id="{46BDB288-2497-4948-9204-808023AA137E}"/>
              </a:ext>
            </a:extLst>
          </p:cNvPr>
          <p:cNvSpPr>
            <a:spLocks noGrp="1"/>
          </p:cNvSpPr>
          <p:nvPr>
            <p:ph type="sldNum" sz="quarter" idx="11"/>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BBEC082-DB60-894D-A65F-EC5CC660E7FA}"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79</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pic>
        <p:nvPicPr>
          <p:cNvPr id="8" name="Picture 7">
            <a:extLst>
              <a:ext uri="{FF2B5EF4-FFF2-40B4-BE49-F238E27FC236}">
                <a16:creationId xmlns:a16="http://schemas.microsoft.com/office/drawing/2014/main" id="{B1ED6C72-D6C8-A64D-A930-70738D148178}"/>
              </a:ext>
            </a:extLst>
          </p:cNvPr>
          <p:cNvPicPr>
            <a:picLocks noChangeAspect="1"/>
          </p:cNvPicPr>
          <p:nvPr/>
        </p:nvPicPr>
        <p:blipFill>
          <a:blip r:embed="rId2"/>
          <a:stretch>
            <a:fillRect/>
          </a:stretch>
        </p:blipFill>
        <p:spPr>
          <a:xfrm>
            <a:off x="596900" y="4255492"/>
            <a:ext cx="7874000" cy="2578100"/>
          </a:xfrm>
          <a:prstGeom prst="rect">
            <a:avLst/>
          </a:prstGeom>
        </p:spPr>
      </p:pic>
      <p:pic>
        <p:nvPicPr>
          <p:cNvPr id="9" name="Picture 8">
            <a:extLst>
              <a:ext uri="{FF2B5EF4-FFF2-40B4-BE49-F238E27FC236}">
                <a16:creationId xmlns:a16="http://schemas.microsoft.com/office/drawing/2014/main" id="{8F3C3AC7-2028-0549-AFBC-7C3F334D5BF0}"/>
              </a:ext>
            </a:extLst>
          </p:cNvPr>
          <p:cNvPicPr>
            <a:picLocks noChangeAspect="1"/>
          </p:cNvPicPr>
          <p:nvPr/>
        </p:nvPicPr>
        <p:blipFill>
          <a:blip r:embed="rId3"/>
          <a:stretch>
            <a:fillRect/>
          </a:stretch>
        </p:blipFill>
        <p:spPr>
          <a:xfrm>
            <a:off x="0" y="1628800"/>
            <a:ext cx="5950364" cy="2184197"/>
          </a:xfrm>
          <a:prstGeom prst="rect">
            <a:avLst/>
          </a:prstGeom>
        </p:spPr>
      </p:pic>
      <p:pic>
        <p:nvPicPr>
          <p:cNvPr id="10" name="Picture 9">
            <a:extLst>
              <a:ext uri="{FF2B5EF4-FFF2-40B4-BE49-F238E27FC236}">
                <a16:creationId xmlns:a16="http://schemas.microsoft.com/office/drawing/2014/main" id="{4E570075-D012-684E-8F83-89BAA734C085}"/>
              </a:ext>
            </a:extLst>
          </p:cNvPr>
          <p:cNvPicPr>
            <a:picLocks noChangeAspect="1"/>
          </p:cNvPicPr>
          <p:nvPr/>
        </p:nvPicPr>
        <p:blipFill>
          <a:blip r:embed="rId4"/>
          <a:stretch>
            <a:fillRect/>
          </a:stretch>
        </p:blipFill>
        <p:spPr>
          <a:xfrm>
            <a:off x="5950364" y="1697211"/>
            <a:ext cx="3174187" cy="2325913"/>
          </a:xfrm>
          <a:prstGeom prst="rect">
            <a:avLst/>
          </a:prstGeom>
        </p:spPr>
      </p:pic>
    </p:spTree>
    <p:extLst>
      <p:ext uri="{BB962C8B-B14F-4D97-AF65-F5344CB8AC3E}">
        <p14:creationId xmlns:p14="http://schemas.microsoft.com/office/powerpoint/2010/main" val="2133288358"/>
      </p:ext>
    </p:extLst>
  </p:cSld>
  <p:clrMapOvr>
    <a:masterClrMapping/>
  </p:clrMapOvr>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Text Box 1"/>
          <p:cNvSpPr txBox="1">
            <a:spLocks noChangeArrowheads="1"/>
          </p:cNvSpPr>
          <p:nvPr/>
        </p:nvSpPr>
        <p:spPr bwMode="auto">
          <a:xfrm>
            <a:off x="249120" y="84249"/>
            <a:ext cx="3422880" cy="391721"/>
          </a:xfrm>
          <a:prstGeom prst="rect">
            <a:avLst/>
          </a:prstGeom>
          <a:noFill/>
          <a:ln w="9525">
            <a:noFill/>
            <a:round/>
            <a:headEnd/>
            <a:tailEnd/>
          </a:ln>
        </p:spPr>
        <p:txBody>
          <a:bodyPr wrap="none" lIns="81639" tIns="60086" rIns="81639" bIns="40820"/>
          <a:lstStyle/>
          <a:p>
            <a:pPr marL="0" marR="0" lvl="0" indent="0" algn="l" defTabSz="914400" rtl="0" eaLnBrk="1" fontAlgn="auto" latinLnBrk="0" hangingPunct="1">
              <a:lnSpc>
                <a:spcPct val="100000"/>
              </a:lnSpc>
              <a:spcBef>
                <a:spcPts val="0"/>
              </a:spcBef>
              <a:spcAft>
                <a:spcPts val="0"/>
              </a:spcAft>
              <a:buClrTx/>
              <a:buSzTx/>
              <a:buFontTx/>
              <a:buNone/>
              <a:tabLst>
                <a:tab pos="0" algn="l"/>
                <a:tab pos="414726" algn="l"/>
                <a:tab pos="829452" algn="l"/>
                <a:tab pos="1244178" algn="l"/>
                <a:tab pos="1658904" algn="l"/>
                <a:tab pos="2073631" algn="l"/>
                <a:tab pos="2488357" algn="l"/>
                <a:tab pos="2903083" algn="l"/>
                <a:tab pos="3317809" algn="l"/>
                <a:tab pos="3732535" algn="l"/>
                <a:tab pos="4147261" algn="l"/>
                <a:tab pos="4561987" algn="l"/>
                <a:tab pos="4976713" algn="l"/>
                <a:tab pos="5391440" algn="l"/>
                <a:tab pos="5806166" algn="l"/>
                <a:tab pos="6220892" algn="l"/>
                <a:tab pos="6635618" algn="l"/>
                <a:tab pos="7050344" algn="l"/>
                <a:tab pos="7465070" algn="l"/>
                <a:tab pos="7879796" algn="l"/>
                <a:tab pos="8294522" algn="l"/>
              </a:tabLst>
              <a:defRPr/>
            </a:pPr>
            <a:r>
              <a:rPr kumimoji="0" lang="en-US" sz="4000" b="0" i="0" u="none" strike="noStrike" kern="1200" cap="none" spc="0" normalizeH="0" baseline="0" noProof="0" dirty="0">
                <a:ln>
                  <a:noFill/>
                </a:ln>
                <a:solidFill>
                  <a:srgbClr val="3B812F"/>
                </a:solidFill>
                <a:effectLst/>
                <a:uLnTx/>
                <a:uFillTx/>
                <a:latin typeface="Garamond"/>
                <a:ea typeface="+mn-ea"/>
                <a:cs typeface="+mn-cs"/>
              </a:rPr>
              <a:t>Genome Sequencers</a:t>
            </a:r>
          </a:p>
        </p:txBody>
      </p:sp>
      <p:pic>
        <p:nvPicPr>
          <p:cNvPr id="4099" name="Picture 2"/>
          <p:cNvPicPr>
            <a:picLocks noChangeAspect="1" noChangeArrowheads="1"/>
          </p:cNvPicPr>
          <p:nvPr/>
        </p:nvPicPr>
        <p:blipFill>
          <a:blip r:embed="rId3" cstate="print"/>
          <a:srcRect/>
          <a:stretch>
            <a:fillRect/>
          </a:stretch>
        </p:blipFill>
        <p:spPr bwMode="auto">
          <a:xfrm>
            <a:off x="96481" y="829527"/>
            <a:ext cx="1562400" cy="1525121"/>
          </a:xfrm>
          <a:prstGeom prst="rect">
            <a:avLst/>
          </a:prstGeom>
          <a:noFill/>
          <a:ln w="9525">
            <a:noFill/>
            <a:round/>
            <a:headEnd/>
            <a:tailEnd/>
          </a:ln>
        </p:spPr>
      </p:pic>
      <p:pic>
        <p:nvPicPr>
          <p:cNvPr id="4100" name="Picture 3"/>
          <p:cNvPicPr>
            <a:picLocks noChangeAspect="1" noChangeArrowheads="1"/>
          </p:cNvPicPr>
          <p:nvPr/>
        </p:nvPicPr>
        <p:blipFill>
          <a:blip r:embed="rId4" cstate="print"/>
          <a:srcRect/>
          <a:stretch>
            <a:fillRect/>
          </a:stretch>
        </p:blipFill>
        <p:spPr bwMode="auto">
          <a:xfrm>
            <a:off x="83520" y="2737728"/>
            <a:ext cx="2404800" cy="1908200"/>
          </a:xfrm>
          <a:prstGeom prst="rect">
            <a:avLst/>
          </a:prstGeom>
          <a:noFill/>
          <a:ln w="9525">
            <a:noFill/>
            <a:round/>
            <a:headEnd/>
            <a:tailEnd/>
          </a:ln>
        </p:spPr>
      </p:pic>
      <p:pic>
        <p:nvPicPr>
          <p:cNvPr id="4101" name="Picture 4"/>
          <p:cNvPicPr>
            <a:picLocks noChangeAspect="1" noChangeArrowheads="1"/>
          </p:cNvPicPr>
          <p:nvPr/>
        </p:nvPicPr>
        <p:blipFill>
          <a:blip r:embed="rId5" cstate="print"/>
          <a:srcRect/>
          <a:stretch>
            <a:fillRect/>
          </a:stretch>
        </p:blipFill>
        <p:spPr bwMode="auto">
          <a:xfrm>
            <a:off x="1658880" y="829528"/>
            <a:ext cx="2737440" cy="1742583"/>
          </a:xfrm>
          <a:prstGeom prst="rect">
            <a:avLst/>
          </a:prstGeom>
          <a:noFill/>
          <a:ln w="9525">
            <a:noFill/>
            <a:round/>
            <a:headEnd/>
            <a:tailEnd/>
          </a:ln>
        </p:spPr>
      </p:pic>
      <p:pic>
        <p:nvPicPr>
          <p:cNvPr id="4102" name="Picture 5"/>
          <p:cNvPicPr>
            <a:picLocks noChangeAspect="1" noChangeArrowheads="1"/>
          </p:cNvPicPr>
          <p:nvPr/>
        </p:nvPicPr>
        <p:blipFill>
          <a:blip r:embed="rId6" cstate="print"/>
          <a:srcRect/>
          <a:stretch>
            <a:fillRect/>
          </a:stretch>
        </p:blipFill>
        <p:spPr bwMode="auto">
          <a:xfrm>
            <a:off x="282240" y="4977162"/>
            <a:ext cx="1791360" cy="1412789"/>
          </a:xfrm>
          <a:prstGeom prst="rect">
            <a:avLst/>
          </a:prstGeom>
          <a:noFill/>
          <a:ln w="9525">
            <a:noFill/>
            <a:round/>
            <a:headEnd/>
            <a:tailEnd/>
          </a:ln>
        </p:spPr>
      </p:pic>
      <p:pic>
        <p:nvPicPr>
          <p:cNvPr id="4103" name="Picture 6"/>
          <p:cNvPicPr>
            <a:picLocks noChangeAspect="1" noChangeArrowheads="1"/>
          </p:cNvPicPr>
          <p:nvPr/>
        </p:nvPicPr>
        <p:blipFill>
          <a:blip r:embed="rId7" cstate="print"/>
          <a:srcRect/>
          <a:stretch>
            <a:fillRect/>
          </a:stretch>
        </p:blipFill>
        <p:spPr bwMode="auto">
          <a:xfrm>
            <a:off x="2488320" y="4977163"/>
            <a:ext cx="2322720" cy="1575525"/>
          </a:xfrm>
          <a:prstGeom prst="rect">
            <a:avLst/>
          </a:prstGeom>
          <a:noFill/>
          <a:ln w="9525">
            <a:noFill/>
            <a:round/>
            <a:headEnd/>
            <a:tailEnd/>
          </a:ln>
        </p:spPr>
      </p:pic>
      <p:pic>
        <p:nvPicPr>
          <p:cNvPr id="4104" name="Picture 7"/>
          <p:cNvPicPr>
            <a:picLocks noChangeAspect="1" noChangeArrowheads="1"/>
          </p:cNvPicPr>
          <p:nvPr/>
        </p:nvPicPr>
        <p:blipFill>
          <a:blip r:embed="rId8" cstate="print"/>
          <a:srcRect/>
          <a:stretch>
            <a:fillRect/>
          </a:stretch>
        </p:blipFill>
        <p:spPr bwMode="auto">
          <a:xfrm>
            <a:off x="5044320" y="362918"/>
            <a:ext cx="1658880" cy="1908201"/>
          </a:xfrm>
          <a:prstGeom prst="rect">
            <a:avLst/>
          </a:prstGeom>
          <a:noFill/>
          <a:ln w="9525">
            <a:noFill/>
            <a:round/>
            <a:headEnd/>
            <a:tailEnd/>
          </a:ln>
        </p:spPr>
      </p:pic>
      <p:pic>
        <p:nvPicPr>
          <p:cNvPr id="4105" name="Picture 8"/>
          <p:cNvPicPr>
            <a:picLocks noChangeAspect="1" noChangeArrowheads="1"/>
          </p:cNvPicPr>
          <p:nvPr/>
        </p:nvPicPr>
        <p:blipFill>
          <a:blip r:embed="rId9" cstate="print"/>
          <a:srcRect/>
          <a:stretch>
            <a:fillRect/>
          </a:stretch>
        </p:blipFill>
        <p:spPr bwMode="auto">
          <a:xfrm>
            <a:off x="5136481" y="2239436"/>
            <a:ext cx="2080800" cy="1523680"/>
          </a:xfrm>
          <a:prstGeom prst="rect">
            <a:avLst/>
          </a:prstGeom>
          <a:noFill/>
          <a:ln w="9525">
            <a:noFill/>
            <a:round/>
            <a:headEnd/>
            <a:tailEnd/>
          </a:ln>
        </p:spPr>
      </p:pic>
      <p:pic>
        <p:nvPicPr>
          <p:cNvPr id="4106" name="Picture 9"/>
          <p:cNvPicPr>
            <a:picLocks noChangeAspect="1" noChangeArrowheads="1"/>
          </p:cNvPicPr>
          <p:nvPr/>
        </p:nvPicPr>
        <p:blipFill>
          <a:blip r:embed="rId10" cstate="print"/>
          <a:srcRect l="50665"/>
          <a:stretch>
            <a:fillRect/>
          </a:stretch>
        </p:blipFill>
        <p:spPr bwMode="auto">
          <a:xfrm>
            <a:off x="5209920" y="4369436"/>
            <a:ext cx="2774830" cy="1387561"/>
          </a:xfrm>
          <a:prstGeom prst="rect">
            <a:avLst/>
          </a:prstGeom>
          <a:noFill/>
          <a:ln w="9525">
            <a:noFill/>
            <a:round/>
            <a:headEnd/>
            <a:tailEnd/>
          </a:ln>
        </p:spPr>
      </p:pic>
      <p:pic>
        <p:nvPicPr>
          <p:cNvPr id="4107" name="Picture 10"/>
          <p:cNvPicPr>
            <a:picLocks noChangeAspect="1" noChangeArrowheads="1"/>
          </p:cNvPicPr>
          <p:nvPr/>
        </p:nvPicPr>
        <p:blipFill>
          <a:blip r:embed="rId11" cstate="print"/>
          <a:srcRect/>
          <a:stretch>
            <a:fillRect/>
          </a:stretch>
        </p:blipFill>
        <p:spPr bwMode="auto">
          <a:xfrm>
            <a:off x="2656801" y="2969592"/>
            <a:ext cx="2237760" cy="1676336"/>
          </a:xfrm>
          <a:prstGeom prst="rect">
            <a:avLst/>
          </a:prstGeom>
          <a:noFill/>
          <a:ln w="9525">
            <a:noFill/>
            <a:round/>
            <a:headEnd/>
            <a:tailEnd/>
          </a:ln>
        </p:spPr>
      </p:pic>
      <p:pic>
        <p:nvPicPr>
          <p:cNvPr id="4108" name="Picture 11"/>
          <p:cNvPicPr>
            <a:picLocks noChangeAspect="1" noChangeArrowheads="1"/>
          </p:cNvPicPr>
          <p:nvPr/>
        </p:nvPicPr>
        <p:blipFill>
          <a:blip r:embed="rId12" cstate="print"/>
          <a:srcRect l="24799" r="24799"/>
          <a:stretch>
            <a:fillRect/>
          </a:stretch>
        </p:blipFill>
        <p:spPr bwMode="auto">
          <a:xfrm>
            <a:off x="7290720" y="110181"/>
            <a:ext cx="1569600" cy="1659054"/>
          </a:xfrm>
          <a:prstGeom prst="rect">
            <a:avLst/>
          </a:prstGeom>
          <a:noFill/>
          <a:ln w="9525">
            <a:noFill/>
            <a:round/>
            <a:headEnd/>
            <a:tailEnd/>
          </a:ln>
        </p:spPr>
      </p:pic>
      <p:sp>
        <p:nvSpPr>
          <p:cNvPr id="4109" name="Text Box 12"/>
          <p:cNvSpPr txBox="1">
            <a:spLocks noChangeArrowheads="1"/>
          </p:cNvSpPr>
          <p:nvPr/>
        </p:nvSpPr>
        <p:spPr bwMode="auto">
          <a:xfrm>
            <a:off x="5292080" y="6309320"/>
            <a:ext cx="3732480" cy="663910"/>
          </a:xfrm>
          <a:prstGeom prst="rect">
            <a:avLst/>
          </a:prstGeom>
          <a:noFill/>
          <a:ln w="9525">
            <a:noFill/>
            <a:round/>
            <a:headEnd/>
            <a:tailEnd/>
          </a:ln>
        </p:spPr>
        <p:txBody>
          <a:bodyPr lIns="81639" tIns="40820" rIns="81639" bIns="40820"/>
          <a:lstStyle/>
          <a:p>
            <a:pPr marL="0" marR="0" lvl="0" indent="0" algn="l" defTabSz="914400" rtl="0" eaLnBrk="1" fontAlgn="auto" latinLnBrk="0" hangingPunct="1">
              <a:lnSpc>
                <a:spcPct val="100000"/>
              </a:lnSpc>
              <a:spcBef>
                <a:spcPts val="0"/>
              </a:spcBef>
              <a:spcAft>
                <a:spcPts val="0"/>
              </a:spcAft>
              <a:buClrTx/>
              <a:buSzTx/>
              <a:buFontTx/>
              <a:buNone/>
              <a:tabLst>
                <a:tab pos="0" algn="l"/>
                <a:tab pos="414726" algn="l"/>
                <a:tab pos="829452" algn="l"/>
                <a:tab pos="1244178" algn="l"/>
                <a:tab pos="1658904" algn="l"/>
                <a:tab pos="2073631" algn="l"/>
                <a:tab pos="2488357" algn="l"/>
                <a:tab pos="2903083" algn="l"/>
                <a:tab pos="3317809" algn="l"/>
                <a:tab pos="3732535" algn="l"/>
                <a:tab pos="4147261" algn="l"/>
                <a:tab pos="4561987" algn="l"/>
                <a:tab pos="4976713" algn="l"/>
                <a:tab pos="5391440" algn="l"/>
                <a:tab pos="5806166" algn="l"/>
                <a:tab pos="6220892" algn="l"/>
                <a:tab pos="6635618" algn="l"/>
                <a:tab pos="7050344" algn="l"/>
                <a:tab pos="7465070" algn="l"/>
                <a:tab pos="7879796" algn="l"/>
                <a:tab pos="8294522" algn="l"/>
              </a:tabLst>
              <a:defRPr/>
            </a:pPr>
            <a:r>
              <a:rPr kumimoji="0" lang="en-US" sz="1800" b="1" i="0" u="none" strike="noStrike" kern="1200" cap="none" spc="0" normalizeH="0" baseline="0" noProof="0" dirty="0">
                <a:ln>
                  <a:noFill/>
                </a:ln>
                <a:solidFill>
                  <a:srgbClr val="FF0000"/>
                </a:solidFill>
                <a:effectLst/>
                <a:uLnTx/>
                <a:uFillTx/>
                <a:latin typeface="Calibri" pitchFamily="34" charset="0"/>
                <a:ea typeface="+mn-ea"/>
                <a:cs typeface="+mn-cs"/>
              </a:rPr>
              <a:t>… and more! All produce data with different properties.</a:t>
            </a:r>
          </a:p>
        </p:txBody>
      </p:sp>
      <p:sp>
        <p:nvSpPr>
          <p:cNvPr id="4110" name="Text Box 13"/>
          <p:cNvSpPr txBox="1">
            <a:spLocks noChangeArrowheads="1"/>
          </p:cNvSpPr>
          <p:nvPr/>
        </p:nvSpPr>
        <p:spPr bwMode="auto">
          <a:xfrm>
            <a:off x="249120" y="2354648"/>
            <a:ext cx="1163520" cy="312512"/>
          </a:xfrm>
          <a:prstGeom prst="rect">
            <a:avLst/>
          </a:prstGeom>
          <a:noFill/>
          <a:ln w="9525">
            <a:noFill/>
            <a:round/>
            <a:headEnd/>
            <a:tailEnd/>
          </a:ln>
        </p:spPr>
        <p:txBody>
          <a:bodyPr wrap="none" lIns="81639" tIns="40820" rIns="81639" bIns="40820"/>
          <a:lstStyle/>
          <a:p>
            <a:pPr marL="0" marR="0" lvl="0" indent="0" algn="l" defTabSz="914400" rtl="0" eaLnBrk="1" fontAlgn="auto" latinLnBrk="0" hangingPunct="1">
              <a:lnSpc>
                <a:spcPct val="100000"/>
              </a:lnSpc>
              <a:spcBef>
                <a:spcPts val="0"/>
              </a:spcBef>
              <a:spcAft>
                <a:spcPts val="0"/>
              </a:spcAft>
              <a:buClrTx/>
              <a:buSzTx/>
              <a:buFontTx/>
              <a:buNone/>
              <a:tabLst>
                <a:tab pos="0" algn="l"/>
                <a:tab pos="414726" algn="l"/>
                <a:tab pos="829452" algn="l"/>
                <a:tab pos="1244178" algn="l"/>
                <a:tab pos="1658904" algn="l"/>
                <a:tab pos="2073631" algn="l"/>
                <a:tab pos="2488357" algn="l"/>
                <a:tab pos="2903083" algn="l"/>
                <a:tab pos="3317809" algn="l"/>
                <a:tab pos="3732535" algn="l"/>
                <a:tab pos="4147261" algn="l"/>
                <a:tab pos="4561987" algn="l"/>
                <a:tab pos="4976713" algn="l"/>
                <a:tab pos="5391440" algn="l"/>
                <a:tab pos="5806166" algn="l"/>
                <a:tab pos="6220892" algn="l"/>
                <a:tab pos="6635618" algn="l"/>
                <a:tab pos="7050344" algn="l"/>
                <a:tab pos="7465070" algn="l"/>
                <a:tab pos="7879796" algn="l"/>
                <a:tab pos="8294522" algn="l"/>
              </a:tabLst>
              <a:defRPr/>
            </a:pPr>
            <a:r>
              <a:rPr kumimoji="0" lang="en-US" sz="1800" b="0" i="0" u="none" strike="noStrike" kern="1200" cap="none" spc="0" normalizeH="0" baseline="0" noProof="0" dirty="0">
                <a:ln>
                  <a:noFill/>
                </a:ln>
                <a:solidFill>
                  <a:srgbClr val="000000"/>
                </a:solidFill>
                <a:effectLst/>
                <a:uLnTx/>
                <a:uFillTx/>
                <a:latin typeface="Calibri" pitchFamily="34" charset="0"/>
                <a:ea typeface="+mn-ea"/>
                <a:cs typeface="+mn-cs"/>
              </a:rPr>
              <a:t>Roche/454</a:t>
            </a:r>
          </a:p>
        </p:txBody>
      </p:sp>
      <p:sp>
        <p:nvSpPr>
          <p:cNvPr id="4111" name="Text Box 14"/>
          <p:cNvSpPr txBox="1">
            <a:spLocks noChangeArrowheads="1"/>
          </p:cNvSpPr>
          <p:nvPr/>
        </p:nvSpPr>
        <p:spPr bwMode="auto">
          <a:xfrm>
            <a:off x="83520" y="4562399"/>
            <a:ext cx="1955520" cy="312513"/>
          </a:xfrm>
          <a:prstGeom prst="rect">
            <a:avLst/>
          </a:prstGeom>
          <a:noFill/>
          <a:ln w="9525">
            <a:noFill/>
            <a:round/>
            <a:headEnd/>
            <a:tailEnd/>
          </a:ln>
        </p:spPr>
        <p:txBody>
          <a:bodyPr wrap="none" lIns="81639" tIns="40820" rIns="81639" bIns="40820"/>
          <a:lstStyle/>
          <a:p>
            <a:pPr marL="0" marR="0" lvl="0" indent="0" algn="l" defTabSz="914400" rtl="0" eaLnBrk="1" fontAlgn="auto" latinLnBrk="0" hangingPunct="1">
              <a:lnSpc>
                <a:spcPct val="100000"/>
              </a:lnSpc>
              <a:spcBef>
                <a:spcPts val="0"/>
              </a:spcBef>
              <a:spcAft>
                <a:spcPts val="0"/>
              </a:spcAft>
              <a:buClrTx/>
              <a:buSzTx/>
              <a:buFontTx/>
              <a:buNone/>
              <a:tabLst>
                <a:tab pos="0" algn="l"/>
                <a:tab pos="414726" algn="l"/>
                <a:tab pos="829452" algn="l"/>
                <a:tab pos="1244178" algn="l"/>
                <a:tab pos="1658904" algn="l"/>
                <a:tab pos="2073631" algn="l"/>
                <a:tab pos="2488357" algn="l"/>
                <a:tab pos="2903083" algn="l"/>
                <a:tab pos="3317809" algn="l"/>
                <a:tab pos="3732535" algn="l"/>
                <a:tab pos="4147261" algn="l"/>
                <a:tab pos="4561987" algn="l"/>
                <a:tab pos="4976713" algn="l"/>
                <a:tab pos="5391440" algn="l"/>
                <a:tab pos="5806166" algn="l"/>
                <a:tab pos="6220892" algn="l"/>
                <a:tab pos="6635618" algn="l"/>
                <a:tab pos="7050344" algn="l"/>
                <a:tab pos="7465070" algn="l"/>
                <a:tab pos="7879796" algn="l"/>
                <a:tab pos="8294522" algn="l"/>
              </a:tabLst>
              <a:defRPr/>
            </a:pPr>
            <a:r>
              <a:rPr kumimoji="0" lang="en-US" sz="1800" b="0" i="0" u="none" strike="noStrike" kern="1200" cap="none" spc="0" normalizeH="0" baseline="0" noProof="0" dirty="0">
                <a:ln>
                  <a:noFill/>
                </a:ln>
                <a:solidFill>
                  <a:srgbClr val="000000"/>
                </a:solidFill>
                <a:effectLst/>
                <a:uLnTx/>
                <a:uFillTx/>
                <a:latin typeface="Calibri" pitchFamily="34" charset="0"/>
                <a:ea typeface="+mn-ea"/>
                <a:cs typeface="+mn-cs"/>
              </a:rPr>
              <a:t>Illumina HiSeq2000</a:t>
            </a:r>
          </a:p>
        </p:txBody>
      </p:sp>
      <p:sp>
        <p:nvSpPr>
          <p:cNvPr id="4112" name="Text Box 15"/>
          <p:cNvSpPr txBox="1">
            <a:spLocks noChangeArrowheads="1"/>
          </p:cNvSpPr>
          <p:nvPr/>
        </p:nvSpPr>
        <p:spPr bwMode="auto">
          <a:xfrm>
            <a:off x="1331640" y="6381328"/>
            <a:ext cx="1707840" cy="312513"/>
          </a:xfrm>
          <a:prstGeom prst="rect">
            <a:avLst/>
          </a:prstGeom>
          <a:noFill/>
          <a:ln w="9525">
            <a:noFill/>
            <a:round/>
            <a:headEnd/>
            <a:tailEnd/>
          </a:ln>
        </p:spPr>
        <p:txBody>
          <a:bodyPr wrap="none" lIns="81639" tIns="40820" rIns="81639" bIns="40820"/>
          <a:lstStyle/>
          <a:p>
            <a:pPr marL="0" marR="0" lvl="0" indent="0" algn="l" defTabSz="914400" rtl="0" eaLnBrk="1" fontAlgn="auto" latinLnBrk="0" hangingPunct="1">
              <a:lnSpc>
                <a:spcPct val="100000"/>
              </a:lnSpc>
              <a:spcBef>
                <a:spcPts val="0"/>
              </a:spcBef>
              <a:spcAft>
                <a:spcPts val="0"/>
              </a:spcAft>
              <a:buClrTx/>
              <a:buSzTx/>
              <a:buFontTx/>
              <a:buNone/>
              <a:tabLst>
                <a:tab pos="0" algn="l"/>
                <a:tab pos="414726" algn="l"/>
                <a:tab pos="829452" algn="l"/>
                <a:tab pos="1244178" algn="l"/>
                <a:tab pos="1658904" algn="l"/>
                <a:tab pos="2073631" algn="l"/>
                <a:tab pos="2488357" algn="l"/>
                <a:tab pos="2903083" algn="l"/>
                <a:tab pos="3317809" algn="l"/>
                <a:tab pos="3732535" algn="l"/>
                <a:tab pos="4147261" algn="l"/>
                <a:tab pos="4561987" algn="l"/>
                <a:tab pos="4976713" algn="l"/>
                <a:tab pos="5391440" algn="l"/>
                <a:tab pos="5806166" algn="l"/>
                <a:tab pos="6220892" algn="l"/>
                <a:tab pos="6635618" algn="l"/>
                <a:tab pos="7050344" algn="l"/>
                <a:tab pos="7465070" algn="l"/>
                <a:tab pos="7879796" algn="l"/>
                <a:tab pos="8294522" algn="l"/>
              </a:tabLst>
              <a:defRPr/>
            </a:pPr>
            <a:r>
              <a:rPr kumimoji="0" lang="en-US" sz="1400" b="0" i="0" u="none" strike="noStrike" kern="1200" cap="none" spc="0" normalizeH="0" baseline="0" noProof="0" dirty="0">
                <a:ln>
                  <a:noFill/>
                </a:ln>
                <a:solidFill>
                  <a:srgbClr val="000000"/>
                </a:solidFill>
                <a:effectLst/>
                <a:uLnTx/>
                <a:uFillTx/>
                <a:latin typeface="Calibri" pitchFamily="34" charset="0"/>
                <a:ea typeface="+mn-ea"/>
                <a:cs typeface="+mn-cs"/>
              </a:rPr>
              <a:t>Ion Torrent PGM</a:t>
            </a:r>
          </a:p>
        </p:txBody>
      </p:sp>
      <p:sp>
        <p:nvSpPr>
          <p:cNvPr id="4113" name="Text Box 16"/>
          <p:cNvSpPr txBox="1">
            <a:spLocks noChangeArrowheads="1"/>
          </p:cNvSpPr>
          <p:nvPr/>
        </p:nvSpPr>
        <p:spPr bwMode="auto">
          <a:xfrm>
            <a:off x="2488320" y="6545488"/>
            <a:ext cx="1844640" cy="312512"/>
          </a:xfrm>
          <a:prstGeom prst="rect">
            <a:avLst/>
          </a:prstGeom>
          <a:noFill/>
          <a:ln w="9525">
            <a:noFill/>
            <a:round/>
            <a:headEnd/>
            <a:tailEnd/>
          </a:ln>
        </p:spPr>
        <p:txBody>
          <a:bodyPr wrap="none" lIns="81639" tIns="40820" rIns="81639" bIns="40820"/>
          <a:lstStyle/>
          <a:p>
            <a:pPr marL="0" marR="0" lvl="0" indent="0" algn="l" defTabSz="914400" rtl="0" eaLnBrk="1" fontAlgn="auto" latinLnBrk="0" hangingPunct="1">
              <a:lnSpc>
                <a:spcPct val="100000"/>
              </a:lnSpc>
              <a:spcBef>
                <a:spcPts val="0"/>
              </a:spcBef>
              <a:spcAft>
                <a:spcPts val="0"/>
              </a:spcAft>
              <a:buClrTx/>
              <a:buSzTx/>
              <a:buFontTx/>
              <a:buNone/>
              <a:tabLst>
                <a:tab pos="0" algn="l"/>
                <a:tab pos="414726" algn="l"/>
                <a:tab pos="829452" algn="l"/>
                <a:tab pos="1244178" algn="l"/>
                <a:tab pos="1658904" algn="l"/>
                <a:tab pos="2073631" algn="l"/>
                <a:tab pos="2488357" algn="l"/>
                <a:tab pos="2903083" algn="l"/>
                <a:tab pos="3317809" algn="l"/>
                <a:tab pos="3732535" algn="l"/>
                <a:tab pos="4147261" algn="l"/>
                <a:tab pos="4561987" algn="l"/>
                <a:tab pos="4976713" algn="l"/>
                <a:tab pos="5391440" algn="l"/>
                <a:tab pos="5806166" algn="l"/>
                <a:tab pos="6220892" algn="l"/>
                <a:tab pos="6635618" algn="l"/>
                <a:tab pos="7050344" algn="l"/>
                <a:tab pos="7465070" algn="l"/>
                <a:tab pos="7879796" algn="l"/>
                <a:tab pos="8294522" algn="l"/>
              </a:tabLst>
              <a:defRPr/>
            </a:pPr>
            <a:r>
              <a:rPr kumimoji="0" lang="en-US" sz="1800" b="0" i="0" u="none" strike="noStrike" kern="1200" cap="none" spc="0" normalizeH="0" baseline="0" noProof="0" dirty="0">
                <a:ln>
                  <a:noFill/>
                </a:ln>
                <a:solidFill>
                  <a:srgbClr val="000000"/>
                </a:solidFill>
                <a:effectLst/>
                <a:uLnTx/>
                <a:uFillTx/>
                <a:latin typeface="Calibri" pitchFamily="34" charset="0"/>
                <a:ea typeface="+mn-ea"/>
                <a:cs typeface="+mn-cs"/>
              </a:rPr>
              <a:t>Ion Torrent Proton</a:t>
            </a:r>
          </a:p>
        </p:txBody>
      </p:sp>
      <p:sp>
        <p:nvSpPr>
          <p:cNvPr id="4114" name="Text Box 17"/>
          <p:cNvSpPr txBox="1">
            <a:spLocks noChangeArrowheads="1"/>
          </p:cNvSpPr>
          <p:nvPr/>
        </p:nvSpPr>
        <p:spPr bwMode="auto">
          <a:xfrm>
            <a:off x="2707200" y="2341686"/>
            <a:ext cx="1107360" cy="312513"/>
          </a:xfrm>
          <a:prstGeom prst="rect">
            <a:avLst/>
          </a:prstGeom>
          <a:noFill/>
          <a:ln w="9525">
            <a:noFill/>
            <a:round/>
            <a:headEnd/>
            <a:tailEnd/>
          </a:ln>
        </p:spPr>
        <p:txBody>
          <a:bodyPr wrap="none" lIns="81639" tIns="40820" rIns="81639" bIns="40820"/>
          <a:lstStyle/>
          <a:p>
            <a:pPr marL="0" marR="0" lvl="0" indent="0" algn="l" defTabSz="914400" rtl="0" eaLnBrk="1" fontAlgn="auto" latinLnBrk="0" hangingPunct="1">
              <a:lnSpc>
                <a:spcPct val="100000"/>
              </a:lnSpc>
              <a:spcBef>
                <a:spcPts val="0"/>
              </a:spcBef>
              <a:spcAft>
                <a:spcPts val="0"/>
              </a:spcAft>
              <a:buClrTx/>
              <a:buSzTx/>
              <a:buFontTx/>
              <a:buNone/>
              <a:tabLst>
                <a:tab pos="0" algn="l"/>
                <a:tab pos="414726" algn="l"/>
                <a:tab pos="829452" algn="l"/>
                <a:tab pos="1244178" algn="l"/>
                <a:tab pos="1658904" algn="l"/>
                <a:tab pos="2073631" algn="l"/>
                <a:tab pos="2488357" algn="l"/>
                <a:tab pos="2903083" algn="l"/>
                <a:tab pos="3317809" algn="l"/>
                <a:tab pos="3732535" algn="l"/>
                <a:tab pos="4147261" algn="l"/>
                <a:tab pos="4561987" algn="l"/>
                <a:tab pos="4976713" algn="l"/>
                <a:tab pos="5391440" algn="l"/>
                <a:tab pos="5806166" algn="l"/>
                <a:tab pos="6220892" algn="l"/>
                <a:tab pos="6635618" algn="l"/>
                <a:tab pos="7050344" algn="l"/>
                <a:tab pos="7465070" algn="l"/>
                <a:tab pos="7879796" algn="l"/>
                <a:tab pos="8294522" algn="l"/>
              </a:tabLst>
              <a:defRPr/>
            </a:pPr>
            <a:r>
              <a:rPr kumimoji="0" lang="en-US" sz="1800" b="0" i="0" u="none" strike="noStrike" kern="1200" cap="none" spc="0" normalizeH="0" baseline="0" noProof="0" dirty="0">
                <a:ln>
                  <a:noFill/>
                </a:ln>
                <a:solidFill>
                  <a:srgbClr val="000000"/>
                </a:solidFill>
                <a:effectLst/>
                <a:uLnTx/>
                <a:uFillTx/>
                <a:latin typeface="Calibri" pitchFamily="34" charset="0"/>
                <a:ea typeface="+mn-ea"/>
                <a:cs typeface="+mn-cs"/>
              </a:rPr>
              <a:t>AB </a:t>
            </a:r>
            <a:r>
              <a:rPr kumimoji="0" lang="en-US" sz="1800" b="0" i="0" u="none" strike="noStrike" kern="1200" cap="none" spc="0" normalizeH="0" baseline="0" noProof="0" dirty="0" err="1">
                <a:ln>
                  <a:noFill/>
                </a:ln>
                <a:solidFill>
                  <a:srgbClr val="000000"/>
                </a:solidFill>
                <a:effectLst/>
                <a:uLnTx/>
                <a:uFillTx/>
                <a:latin typeface="Calibri" pitchFamily="34" charset="0"/>
                <a:ea typeface="+mn-ea"/>
                <a:cs typeface="+mn-cs"/>
              </a:rPr>
              <a:t>SOLiD</a:t>
            </a:r>
            <a:endParaRPr kumimoji="0" lang="en-US" sz="1800" b="0" i="0" u="none" strike="noStrike" kern="1200" cap="none" spc="0" normalizeH="0" baseline="0" noProof="0" dirty="0">
              <a:ln>
                <a:noFill/>
              </a:ln>
              <a:solidFill>
                <a:srgbClr val="000000"/>
              </a:solidFill>
              <a:effectLst/>
              <a:uLnTx/>
              <a:uFillTx/>
              <a:latin typeface="Calibri" pitchFamily="34" charset="0"/>
              <a:ea typeface="+mn-ea"/>
              <a:cs typeface="+mn-cs"/>
            </a:endParaRPr>
          </a:p>
        </p:txBody>
      </p:sp>
      <p:sp>
        <p:nvSpPr>
          <p:cNvPr id="4115" name="Text Box 18"/>
          <p:cNvSpPr txBox="1">
            <a:spLocks noChangeArrowheads="1"/>
          </p:cNvSpPr>
          <p:nvPr/>
        </p:nvSpPr>
        <p:spPr bwMode="auto">
          <a:xfrm>
            <a:off x="5292080" y="5817917"/>
            <a:ext cx="2568960" cy="312513"/>
          </a:xfrm>
          <a:prstGeom prst="rect">
            <a:avLst/>
          </a:prstGeom>
          <a:noFill/>
          <a:ln w="9525">
            <a:noFill/>
            <a:round/>
            <a:headEnd/>
            <a:tailEnd/>
          </a:ln>
        </p:spPr>
        <p:txBody>
          <a:bodyPr wrap="none" lIns="81639" tIns="40820" rIns="81639" bIns="40820"/>
          <a:lstStyle/>
          <a:p>
            <a:pPr marL="0" marR="0" lvl="0" indent="0" algn="l" defTabSz="914400" rtl="0" eaLnBrk="1" fontAlgn="auto" latinLnBrk="0" hangingPunct="1">
              <a:lnSpc>
                <a:spcPct val="100000"/>
              </a:lnSpc>
              <a:spcBef>
                <a:spcPts val="0"/>
              </a:spcBef>
              <a:spcAft>
                <a:spcPts val="0"/>
              </a:spcAft>
              <a:buClrTx/>
              <a:buSzTx/>
              <a:buFontTx/>
              <a:buNone/>
              <a:tabLst>
                <a:tab pos="0" algn="l"/>
                <a:tab pos="414726" algn="l"/>
                <a:tab pos="829452" algn="l"/>
                <a:tab pos="1244178" algn="l"/>
                <a:tab pos="1658904" algn="l"/>
                <a:tab pos="2073631" algn="l"/>
                <a:tab pos="2488357" algn="l"/>
                <a:tab pos="2903083" algn="l"/>
                <a:tab pos="3317809" algn="l"/>
                <a:tab pos="3732535" algn="l"/>
                <a:tab pos="4147261" algn="l"/>
                <a:tab pos="4561987" algn="l"/>
                <a:tab pos="4976713" algn="l"/>
                <a:tab pos="5391440" algn="l"/>
                <a:tab pos="5806166" algn="l"/>
                <a:tab pos="6220892" algn="l"/>
                <a:tab pos="6635618" algn="l"/>
                <a:tab pos="7050344" algn="l"/>
                <a:tab pos="7465070" algn="l"/>
                <a:tab pos="7879796" algn="l"/>
                <a:tab pos="8294522" algn="l"/>
              </a:tabLst>
              <a:defRPr/>
            </a:pPr>
            <a:r>
              <a:rPr kumimoji="0" lang="en-US" sz="1800" b="0" i="0" u="none" strike="noStrike" kern="1200" cap="none" spc="0" normalizeH="0" baseline="0" noProof="0" dirty="0">
                <a:ln>
                  <a:noFill/>
                </a:ln>
                <a:solidFill>
                  <a:srgbClr val="000000"/>
                </a:solidFill>
                <a:effectLst/>
                <a:uLnTx/>
                <a:uFillTx/>
                <a:latin typeface="Calibri" pitchFamily="34" charset="0"/>
                <a:ea typeface="+mn-ea"/>
                <a:cs typeface="+mn-cs"/>
              </a:rPr>
              <a:t>Oxford Nanopore </a:t>
            </a:r>
            <a:r>
              <a:rPr kumimoji="0" lang="en-US" sz="1800" b="0" i="0" u="none" strike="noStrike" kern="1200" cap="none" spc="0" normalizeH="0" baseline="0" noProof="0" dirty="0" err="1">
                <a:ln>
                  <a:noFill/>
                </a:ln>
                <a:solidFill>
                  <a:srgbClr val="000000"/>
                </a:solidFill>
                <a:effectLst/>
                <a:uLnTx/>
                <a:uFillTx/>
                <a:latin typeface="Calibri" pitchFamily="34" charset="0"/>
                <a:ea typeface="+mn-ea"/>
                <a:cs typeface="+mn-cs"/>
              </a:rPr>
              <a:t>GridION</a:t>
            </a:r>
            <a:endParaRPr kumimoji="0" lang="en-US" sz="1800" b="0" i="0" u="none" strike="noStrike" kern="1200" cap="none" spc="0" normalizeH="0" baseline="0" noProof="0" dirty="0">
              <a:ln>
                <a:noFill/>
              </a:ln>
              <a:solidFill>
                <a:srgbClr val="000000"/>
              </a:solidFill>
              <a:effectLst/>
              <a:uLnTx/>
              <a:uFillTx/>
              <a:latin typeface="Calibri" pitchFamily="34" charset="0"/>
              <a:ea typeface="+mn-ea"/>
              <a:cs typeface="+mn-cs"/>
            </a:endParaRPr>
          </a:p>
        </p:txBody>
      </p:sp>
      <p:sp>
        <p:nvSpPr>
          <p:cNvPr id="4116" name="Text Box 19"/>
          <p:cNvSpPr txBox="1">
            <a:spLocks noChangeArrowheads="1"/>
          </p:cNvSpPr>
          <p:nvPr/>
        </p:nvSpPr>
        <p:spPr bwMode="auto">
          <a:xfrm>
            <a:off x="5225760" y="3763116"/>
            <a:ext cx="2511360" cy="312512"/>
          </a:xfrm>
          <a:prstGeom prst="rect">
            <a:avLst/>
          </a:prstGeom>
          <a:noFill/>
          <a:ln w="9525">
            <a:noFill/>
            <a:round/>
            <a:headEnd/>
            <a:tailEnd/>
          </a:ln>
        </p:spPr>
        <p:txBody>
          <a:bodyPr wrap="none" lIns="81639" tIns="40820" rIns="81639" bIns="40820"/>
          <a:lstStyle/>
          <a:p>
            <a:pPr marL="0" marR="0" lvl="0" indent="0" algn="l" defTabSz="914400" rtl="0" eaLnBrk="1" fontAlgn="auto" latinLnBrk="0" hangingPunct="1">
              <a:lnSpc>
                <a:spcPct val="100000"/>
              </a:lnSpc>
              <a:spcBef>
                <a:spcPts val="0"/>
              </a:spcBef>
              <a:spcAft>
                <a:spcPts val="0"/>
              </a:spcAft>
              <a:buClrTx/>
              <a:buSzTx/>
              <a:buFontTx/>
              <a:buNone/>
              <a:tabLst>
                <a:tab pos="0" algn="l"/>
                <a:tab pos="414726" algn="l"/>
                <a:tab pos="829452" algn="l"/>
                <a:tab pos="1244178" algn="l"/>
                <a:tab pos="1658904" algn="l"/>
                <a:tab pos="2073631" algn="l"/>
                <a:tab pos="2488357" algn="l"/>
                <a:tab pos="2903083" algn="l"/>
                <a:tab pos="3317809" algn="l"/>
                <a:tab pos="3732535" algn="l"/>
                <a:tab pos="4147261" algn="l"/>
                <a:tab pos="4561987" algn="l"/>
                <a:tab pos="4976713" algn="l"/>
                <a:tab pos="5391440" algn="l"/>
                <a:tab pos="5806166" algn="l"/>
                <a:tab pos="6220892" algn="l"/>
                <a:tab pos="6635618" algn="l"/>
                <a:tab pos="7050344" algn="l"/>
                <a:tab pos="7465070" algn="l"/>
                <a:tab pos="7879796" algn="l"/>
                <a:tab pos="8294522" algn="l"/>
              </a:tabLst>
              <a:defRPr/>
            </a:pPr>
            <a:r>
              <a:rPr kumimoji="0" lang="en-US" sz="1800" b="0" i="0" u="none" strike="noStrike" kern="1200" cap="none" spc="0" normalizeH="0" baseline="0" noProof="0" dirty="0">
                <a:ln>
                  <a:noFill/>
                </a:ln>
                <a:solidFill>
                  <a:srgbClr val="000000"/>
                </a:solidFill>
                <a:effectLst/>
                <a:uLnTx/>
                <a:uFillTx/>
                <a:latin typeface="Calibri" pitchFamily="34" charset="0"/>
                <a:ea typeface="+mn-ea"/>
                <a:cs typeface="+mn-cs"/>
              </a:rPr>
              <a:t>Oxford Nanopore </a:t>
            </a:r>
            <a:r>
              <a:rPr kumimoji="0" lang="en-US" sz="1800" b="0" i="0" u="none" strike="noStrike" kern="1200" cap="none" spc="0" normalizeH="0" baseline="0" noProof="0" dirty="0" err="1">
                <a:ln>
                  <a:noFill/>
                </a:ln>
                <a:solidFill>
                  <a:srgbClr val="000000"/>
                </a:solidFill>
                <a:effectLst/>
                <a:uLnTx/>
                <a:uFillTx/>
                <a:latin typeface="Calibri" pitchFamily="34" charset="0"/>
                <a:ea typeface="+mn-ea"/>
                <a:cs typeface="+mn-cs"/>
              </a:rPr>
              <a:t>MinION</a:t>
            </a:r>
            <a:endParaRPr kumimoji="0" lang="en-US" sz="1800" b="0" i="0" u="none" strike="noStrike" kern="1200" cap="none" spc="0" normalizeH="0" baseline="0" noProof="0" dirty="0">
              <a:ln>
                <a:noFill/>
              </a:ln>
              <a:solidFill>
                <a:srgbClr val="000000"/>
              </a:solidFill>
              <a:effectLst/>
              <a:uLnTx/>
              <a:uFillTx/>
              <a:latin typeface="Calibri" pitchFamily="34" charset="0"/>
              <a:ea typeface="+mn-ea"/>
              <a:cs typeface="+mn-cs"/>
            </a:endParaRPr>
          </a:p>
        </p:txBody>
      </p:sp>
      <p:sp>
        <p:nvSpPr>
          <p:cNvPr id="4117" name="Text Box 20"/>
          <p:cNvSpPr txBox="1">
            <a:spLocks noChangeArrowheads="1"/>
          </p:cNvSpPr>
          <p:nvPr/>
        </p:nvSpPr>
        <p:spPr bwMode="auto">
          <a:xfrm>
            <a:off x="7584767" y="1772816"/>
            <a:ext cx="1095840" cy="544377"/>
          </a:xfrm>
          <a:prstGeom prst="rect">
            <a:avLst/>
          </a:prstGeom>
          <a:noFill/>
          <a:ln w="9525">
            <a:noFill/>
            <a:round/>
            <a:headEnd/>
            <a:tailEnd/>
          </a:ln>
        </p:spPr>
        <p:txBody>
          <a:bodyPr wrap="none" lIns="81639" tIns="40820" rIns="81639" bIns="40820"/>
          <a:lstStyle/>
          <a:p>
            <a:pPr marL="0" marR="0" lvl="0" indent="0" algn="l" defTabSz="914400" rtl="0" eaLnBrk="1" fontAlgn="auto" latinLnBrk="0" hangingPunct="1">
              <a:lnSpc>
                <a:spcPct val="100000"/>
              </a:lnSpc>
              <a:spcBef>
                <a:spcPts val="0"/>
              </a:spcBef>
              <a:spcAft>
                <a:spcPts val="0"/>
              </a:spcAft>
              <a:buClrTx/>
              <a:buSzTx/>
              <a:buFontTx/>
              <a:buNone/>
              <a:tabLst>
                <a:tab pos="0" algn="l"/>
                <a:tab pos="414726" algn="l"/>
                <a:tab pos="829452" algn="l"/>
                <a:tab pos="1244178" algn="l"/>
                <a:tab pos="1658904" algn="l"/>
                <a:tab pos="2073631" algn="l"/>
                <a:tab pos="2488357" algn="l"/>
                <a:tab pos="2903083" algn="l"/>
                <a:tab pos="3317809" algn="l"/>
                <a:tab pos="3732535" algn="l"/>
                <a:tab pos="4147261" algn="l"/>
                <a:tab pos="4561987" algn="l"/>
                <a:tab pos="4976713" algn="l"/>
                <a:tab pos="5391440" algn="l"/>
                <a:tab pos="5806166" algn="l"/>
                <a:tab pos="6220892" algn="l"/>
                <a:tab pos="6635618" algn="l"/>
                <a:tab pos="7050344" algn="l"/>
                <a:tab pos="7465070" algn="l"/>
                <a:tab pos="7879796" algn="l"/>
                <a:tab pos="8294522" algn="l"/>
              </a:tabLst>
              <a:defRPr/>
            </a:pPr>
            <a:r>
              <a:rPr kumimoji="0" lang="en-US" sz="1800" b="0" i="0" u="none" strike="noStrike" kern="1200" cap="none" spc="0" normalizeH="0" baseline="0" noProof="0" dirty="0">
                <a:ln>
                  <a:noFill/>
                </a:ln>
                <a:solidFill>
                  <a:srgbClr val="000000"/>
                </a:solidFill>
                <a:effectLst/>
                <a:uLnTx/>
                <a:uFillTx/>
                <a:latin typeface="Calibri" pitchFamily="34" charset="0"/>
                <a:ea typeface="+mn-ea"/>
                <a:cs typeface="+mn-cs"/>
              </a:rPr>
              <a:t>Complete</a:t>
            </a:r>
          </a:p>
          <a:p>
            <a:pPr marL="0" marR="0" lvl="0" indent="0" algn="l" defTabSz="914400" rtl="0" eaLnBrk="1" fontAlgn="auto" latinLnBrk="0" hangingPunct="1">
              <a:lnSpc>
                <a:spcPct val="100000"/>
              </a:lnSpc>
              <a:spcBef>
                <a:spcPts val="0"/>
              </a:spcBef>
              <a:spcAft>
                <a:spcPts val="0"/>
              </a:spcAft>
              <a:buClrTx/>
              <a:buSzTx/>
              <a:buFontTx/>
              <a:buNone/>
              <a:tabLst>
                <a:tab pos="0" algn="l"/>
                <a:tab pos="414726" algn="l"/>
                <a:tab pos="829452" algn="l"/>
                <a:tab pos="1244178" algn="l"/>
                <a:tab pos="1658904" algn="l"/>
                <a:tab pos="2073631" algn="l"/>
                <a:tab pos="2488357" algn="l"/>
                <a:tab pos="2903083" algn="l"/>
                <a:tab pos="3317809" algn="l"/>
                <a:tab pos="3732535" algn="l"/>
                <a:tab pos="4147261" algn="l"/>
                <a:tab pos="4561987" algn="l"/>
                <a:tab pos="4976713" algn="l"/>
                <a:tab pos="5391440" algn="l"/>
                <a:tab pos="5806166" algn="l"/>
                <a:tab pos="6220892" algn="l"/>
                <a:tab pos="6635618" algn="l"/>
                <a:tab pos="7050344" algn="l"/>
                <a:tab pos="7465070" algn="l"/>
                <a:tab pos="7879796" algn="l"/>
                <a:tab pos="8294522" algn="l"/>
              </a:tabLst>
              <a:defRPr/>
            </a:pPr>
            <a:r>
              <a:rPr kumimoji="0" lang="en-US" sz="1800" b="0" i="0" u="none" strike="noStrike" kern="1200" cap="none" spc="0" normalizeH="0" baseline="0" noProof="0" dirty="0">
                <a:ln>
                  <a:noFill/>
                </a:ln>
                <a:solidFill>
                  <a:srgbClr val="000000"/>
                </a:solidFill>
                <a:effectLst/>
                <a:uLnTx/>
                <a:uFillTx/>
                <a:latin typeface="Calibri" pitchFamily="34" charset="0"/>
                <a:ea typeface="+mn-ea"/>
                <a:cs typeface="+mn-cs"/>
              </a:rPr>
              <a:t>Genomics</a:t>
            </a:r>
          </a:p>
        </p:txBody>
      </p:sp>
      <p:sp>
        <p:nvSpPr>
          <p:cNvPr id="4118" name="Text Box 21"/>
          <p:cNvSpPr txBox="1">
            <a:spLocks noChangeArrowheads="1"/>
          </p:cNvSpPr>
          <p:nvPr/>
        </p:nvSpPr>
        <p:spPr bwMode="auto">
          <a:xfrm>
            <a:off x="5169600" y="1792989"/>
            <a:ext cx="1520640" cy="312512"/>
          </a:xfrm>
          <a:prstGeom prst="rect">
            <a:avLst/>
          </a:prstGeom>
          <a:noFill/>
          <a:ln w="9525">
            <a:noFill/>
            <a:round/>
            <a:headEnd/>
            <a:tailEnd/>
          </a:ln>
        </p:spPr>
        <p:txBody>
          <a:bodyPr wrap="none" lIns="81639" tIns="40820" rIns="81639" bIns="40820"/>
          <a:lstStyle/>
          <a:p>
            <a:pPr marL="0" marR="0" lvl="0" indent="0" algn="l" defTabSz="914400" rtl="0" eaLnBrk="1" fontAlgn="auto" latinLnBrk="0" hangingPunct="1">
              <a:lnSpc>
                <a:spcPct val="100000"/>
              </a:lnSpc>
              <a:spcBef>
                <a:spcPts val="0"/>
              </a:spcBef>
              <a:spcAft>
                <a:spcPts val="0"/>
              </a:spcAft>
              <a:buClrTx/>
              <a:buSzTx/>
              <a:buFontTx/>
              <a:buNone/>
              <a:tabLst>
                <a:tab pos="0" algn="l"/>
                <a:tab pos="414726" algn="l"/>
                <a:tab pos="829452" algn="l"/>
                <a:tab pos="1244178" algn="l"/>
                <a:tab pos="1658904" algn="l"/>
                <a:tab pos="2073631" algn="l"/>
                <a:tab pos="2488357" algn="l"/>
                <a:tab pos="2903083" algn="l"/>
                <a:tab pos="3317809" algn="l"/>
                <a:tab pos="3732535" algn="l"/>
                <a:tab pos="4147261" algn="l"/>
                <a:tab pos="4561987" algn="l"/>
                <a:tab pos="4976713" algn="l"/>
                <a:tab pos="5391440" algn="l"/>
                <a:tab pos="5806166" algn="l"/>
                <a:tab pos="6220892" algn="l"/>
                <a:tab pos="6635618" algn="l"/>
                <a:tab pos="7050344" algn="l"/>
                <a:tab pos="7465070" algn="l"/>
                <a:tab pos="7879796" algn="l"/>
                <a:tab pos="8294522" algn="l"/>
              </a:tabLst>
              <a:defRPr/>
            </a:pPr>
            <a:r>
              <a:rPr kumimoji="0" lang="en-US" sz="1800" b="0" i="0" u="none" strike="noStrike" kern="1200" cap="none" spc="0" normalizeH="0" baseline="0" noProof="0" dirty="0">
                <a:ln>
                  <a:noFill/>
                </a:ln>
                <a:solidFill>
                  <a:srgbClr val="000000"/>
                </a:solidFill>
                <a:effectLst/>
                <a:uLnTx/>
                <a:uFillTx/>
                <a:latin typeface="Calibri" pitchFamily="34" charset="0"/>
                <a:ea typeface="+mn-ea"/>
                <a:cs typeface="+mn-cs"/>
              </a:rPr>
              <a:t>Illumina </a:t>
            </a:r>
            <a:r>
              <a:rPr kumimoji="0" lang="en-US" sz="1800" b="0" i="0" u="none" strike="noStrike" kern="1200" cap="none" spc="0" normalizeH="0" baseline="0" noProof="0" dirty="0" err="1">
                <a:ln>
                  <a:noFill/>
                </a:ln>
                <a:solidFill>
                  <a:srgbClr val="000000"/>
                </a:solidFill>
                <a:effectLst/>
                <a:uLnTx/>
                <a:uFillTx/>
                <a:latin typeface="Calibri" pitchFamily="34" charset="0"/>
                <a:ea typeface="+mn-ea"/>
                <a:cs typeface="+mn-cs"/>
              </a:rPr>
              <a:t>MiSeq</a:t>
            </a:r>
            <a:endParaRPr kumimoji="0" lang="en-US" sz="1800" b="0" i="0" u="none" strike="noStrike" kern="1200" cap="none" spc="0" normalizeH="0" baseline="0" noProof="0" dirty="0">
              <a:ln>
                <a:noFill/>
              </a:ln>
              <a:solidFill>
                <a:srgbClr val="000000"/>
              </a:solidFill>
              <a:effectLst/>
              <a:uLnTx/>
              <a:uFillTx/>
              <a:latin typeface="Calibri" pitchFamily="34" charset="0"/>
              <a:ea typeface="+mn-ea"/>
              <a:cs typeface="+mn-cs"/>
            </a:endParaRPr>
          </a:p>
        </p:txBody>
      </p:sp>
      <p:sp>
        <p:nvSpPr>
          <p:cNvPr id="4119" name="Text Box 22"/>
          <p:cNvSpPr txBox="1">
            <a:spLocks noChangeArrowheads="1"/>
          </p:cNvSpPr>
          <p:nvPr/>
        </p:nvSpPr>
        <p:spPr bwMode="auto">
          <a:xfrm>
            <a:off x="2586240" y="4645928"/>
            <a:ext cx="2280960" cy="312513"/>
          </a:xfrm>
          <a:prstGeom prst="rect">
            <a:avLst/>
          </a:prstGeom>
          <a:noFill/>
          <a:ln w="9525">
            <a:noFill/>
            <a:round/>
            <a:headEnd/>
            <a:tailEnd/>
          </a:ln>
        </p:spPr>
        <p:txBody>
          <a:bodyPr wrap="none" lIns="81639" tIns="40820" rIns="81639" bIns="40820"/>
          <a:lstStyle/>
          <a:p>
            <a:pPr marL="0" marR="0" lvl="0" indent="0" algn="l" defTabSz="914400" rtl="0" eaLnBrk="1" fontAlgn="auto" latinLnBrk="0" hangingPunct="1">
              <a:lnSpc>
                <a:spcPct val="100000"/>
              </a:lnSpc>
              <a:spcBef>
                <a:spcPts val="0"/>
              </a:spcBef>
              <a:spcAft>
                <a:spcPts val="0"/>
              </a:spcAft>
              <a:buClrTx/>
              <a:buSzTx/>
              <a:buFontTx/>
              <a:buNone/>
              <a:tabLst>
                <a:tab pos="0" algn="l"/>
                <a:tab pos="414726" algn="l"/>
                <a:tab pos="829452" algn="l"/>
                <a:tab pos="1244178" algn="l"/>
                <a:tab pos="1658904" algn="l"/>
                <a:tab pos="2073631" algn="l"/>
                <a:tab pos="2488357" algn="l"/>
                <a:tab pos="2903083" algn="l"/>
                <a:tab pos="3317809" algn="l"/>
                <a:tab pos="3732535" algn="l"/>
                <a:tab pos="4147261" algn="l"/>
                <a:tab pos="4561987" algn="l"/>
                <a:tab pos="4976713" algn="l"/>
                <a:tab pos="5391440" algn="l"/>
                <a:tab pos="5806166" algn="l"/>
                <a:tab pos="6220892" algn="l"/>
                <a:tab pos="6635618" algn="l"/>
                <a:tab pos="7050344" algn="l"/>
                <a:tab pos="7465070" algn="l"/>
                <a:tab pos="7879796" algn="l"/>
                <a:tab pos="8294522" algn="l"/>
              </a:tabLst>
              <a:defRPr/>
            </a:pPr>
            <a:r>
              <a:rPr kumimoji="0" lang="en-US" sz="1800" b="0" i="0" u="none" strike="noStrike" kern="1200" cap="none" spc="0" normalizeH="0" baseline="0" noProof="0" dirty="0">
                <a:ln>
                  <a:noFill/>
                </a:ln>
                <a:solidFill>
                  <a:srgbClr val="000000"/>
                </a:solidFill>
                <a:effectLst/>
                <a:uLnTx/>
                <a:uFillTx/>
                <a:latin typeface="Calibri" pitchFamily="34" charset="0"/>
                <a:ea typeface="+mn-ea"/>
                <a:cs typeface="+mn-cs"/>
              </a:rPr>
              <a:t>Pacific Biosciences RS</a:t>
            </a:r>
          </a:p>
        </p:txBody>
      </p:sp>
      <p:pic>
        <p:nvPicPr>
          <p:cNvPr id="2" name="Picture 1">
            <a:extLst>
              <a:ext uri="{FF2B5EF4-FFF2-40B4-BE49-F238E27FC236}">
                <a16:creationId xmlns:a16="http://schemas.microsoft.com/office/drawing/2014/main" id="{5286926F-A2D7-D54A-9679-98991FADA789}"/>
              </a:ext>
            </a:extLst>
          </p:cNvPr>
          <p:cNvPicPr>
            <a:picLocks noChangeAspect="1"/>
          </p:cNvPicPr>
          <p:nvPr/>
        </p:nvPicPr>
        <p:blipFill>
          <a:blip r:embed="rId13"/>
          <a:stretch>
            <a:fillRect/>
          </a:stretch>
        </p:blipFill>
        <p:spPr>
          <a:xfrm>
            <a:off x="7907854" y="2420888"/>
            <a:ext cx="1066800" cy="1993900"/>
          </a:xfrm>
          <a:prstGeom prst="rect">
            <a:avLst/>
          </a:prstGeom>
        </p:spPr>
      </p:pic>
      <p:sp>
        <p:nvSpPr>
          <p:cNvPr id="25" name="Text Box 14">
            <a:extLst>
              <a:ext uri="{FF2B5EF4-FFF2-40B4-BE49-F238E27FC236}">
                <a16:creationId xmlns:a16="http://schemas.microsoft.com/office/drawing/2014/main" id="{2CACA9BA-5821-1048-8CBA-9D82E07E5188}"/>
              </a:ext>
            </a:extLst>
          </p:cNvPr>
          <p:cNvSpPr txBox="1">
            <a:spLocks noChangeArrowheads="1"/>
          </p:cNvSpPr>
          <p:nvPr/>
        </p:nvSpPr>
        <p:spPr bwMode="auto">
          <a:xfrm>
            <a:off x="8030881" y="4379366"/>
            <a:ext cx="1955520" cy="312513"/>
          </a:xfrm>
          <a:prstGeom prst="rect">
            <a:avLst/>
          </a:prstGeom>
          <a:noFill/>
          <a:ln w="9525">
            <a:noFill/>
            <a:round/>
            <a:headEnd/>
            <a:tailEnd/>
          </a:ln>
        </p:spPr>
        <p:txBody>
          <a:bodyPr wrap="none" lIns="81639" tIns="40820" rIns="81639" bIns="40820"/>
          <a:lstStyle/>
          <a:p>
            <a:pPr marL="0" marR="0" lvl="0" indent="0" algn="l" defTabSz="914400" rtl="0" eaLnBrk="1" fontAlgn="auto" latinLnBrk="0" hangingPunct="1">
              <a:lnSpc>
                <a:spcPct val="100000"/>
              </a:lnSpc>
              <a:spcBef>
                <a:spcPts val="0"/>
              </a:spcBef>
              <a:spcAft>
                <a:spcPts val="0"/>
              </a:spcAft>
              <a:buClrTx/>
              <a:buSzTx/>
              <a:buFontTx/>
              <a:buNone/>
              <a:tabLst>
                <a:tab pos="0" algn="l"/>
                <a:tab pos="414726" algn="l"/>
                <a:tab pos="829452" algn="l"/>
                <a:tab pos="1244178" algn="l"/>
                <a:tab pos="1658904" algn="l"/>
                <a:tab pos="2073631" algn="l"/>
                <a:tab pos="2488357" algn="l"/>
                <a:tab pos="2903083" algn="l"/>
                <a:tab pos="3317809" algn="l"/>
                <a:tab pos="3732535" algn="l"/>
                <a:tab pos="4147261" algn="l"/>
                <a:tab pos="4561987" algn="l"/>
                <a:tab pos="4976713" algn="l"/>
                <a:tab pos="5391440" algn="l"/>
                <a:tab pos="5806166" algn="l"/>
                <a:tab pos="6220892" algn="l"/>
                <a:tab pos="6635618" algn="l"/>
                <a:tab pos="7050344" algn="l"/>
                <a:tab pos="7465070" algn="l"/>
                <a:tab pos="7879796" algn="l"/>
                <a:tab pos="8294522" algn="l"/>
              </a:tabLst>
              <a:defRPr/>
            </a:pPr>
            <a:r>
              <a:rPr kumimoji="0" lang="en-US" sz="1800" b="0" i="0" u="none" strike="noStrike" kern="1200" cap="none" spc="0" normalizeH="0" baseline="0" noProof="0" dirty="0">
                <a:ln>
                  <a:noFill/>
                </a:ln>
                <a:solidFill>
                  <a:srgbClr val="000000"/>
                </a:solidFill>
                <a:effectLst/>
                <a:uLnTx/>
                <a:uFillTx/>
                <a:latin typeface="Calibri" pitchFamily="34" charset="0"/>
                <a:ea typeface="+mn-ea"/>
                <a:cs typeface="+mn-cs"/>
              </a:rPr>
              <a:t>Illumina </a:t>
            </a:r>
          </a:p>
          <a:p>
            <a:pPr marL="0" marR="0" lvl="0" indent="0" algn="l" defTabSz="914400" rtl="0" eaLnBrk="1" fontAlgn="auto" latinLnBrk="0" hangingPunct="1">
              <a:lnSpc>
                <a:spcPct val="100000"/>
              </a:lnSpc>
              <a:spcBef>
                <a:spcPts val="0"/>
              </a:spcBef>
              <a:spcAft>
                <a:spcPts val="0"/>
              </a:spcAft>
              <a:buClrTx/>
              <a:buSzTx/>
              <a:buFontTx/>
              <a:buNone/>
              <a:tabLst>
                <a:tab pos="0" algn="l"/>
                <a:tab pos="414726" algn="l"/>
                <a:tab pos="829452" algn="l"/>
                <a:tab pos="1244178" algn="l"/>
                <a:tab pos="1658904" algn="l"/>
                <a:tab pos="2073631" algn="l"/>
                <a:tab pos="2488357" algn="l"/>
                <a:tab pos="2903083" algn="l"/>
                <a:tab pos="3317809" algn="l"/>
                <a:tab pos="3732535" algn="l"/>
                <a:tab pos="4147261" algn="l"/>
                <a:tab pos="4561987" algn="l"/>
                <a:tab pos="4976713" algn="l"/>
                <a:tab pos="5391440" algn="l"/>
                <a:tab pos="5806166" algn="l"/>
                <a:tab pos="6220892" algn="l"/>
                <a:tab pos="6635618" algn="l"/>
                <a:tab pos="7050344" algn="l"/>
                <a:tab pos="7465070" algn="l"/>
                <a:tab pos="7879796" algn="l"/>
                <a:tab pos="8294522" algn="l"/>
              </a:tabLst>
              <a:defRPr/>
            </a:pPr>
            <a:r>
              <a:rPr kumimoji="0" lang="en-US" sz="1800" b="0" i="0" u="none" strike="noStrike" kern="1200" cap="none" spc="0" normalizeH="0" baseline="0" noProof="0" dirty="0" err="1">
                <a:ln>
                  <a:noFill/>
                </a:ln>
                <a:solidFill>
                  <a:srgbClr val="000000"/>
                </a:solidFill>
                <a:effectLst/>
                <a:uLnTx/>
                <a:uFillTx/>
                <a:latin typeface="Calibri" pitchFamily="34" charset="0"/>
                <a:ea typeface="+mn-ea"/>
                <a:cs typeface="+mn-cs"/>
              </a:rPr>
              <a:t>NovaSeq</a:t>
            </a:r>
            <a:endParaRPr kumimoji="0" lang="en-US" sz="1800" b="0" i="0" u="none" strike="noStrike" kern="1200" cap="none" spc="0" normalizeH="0" baseline="0" noProof="0" dirty="0">
              <a:ln>
                <a:noFill/>
              </a:ln>
              <a:solidFill>
                <a:srgbClr val="000000"/>
              </a:solidFill>
              <a:effectLst/>
              <a:uLnTx/>
              <a:uFillTx/>
              <a:latin typeface="Calibri" pitchFamily="34" charset="0"/>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tab pos="0" algn="l"/>
                <a:tab pos="414726" algn="l"/>
                <a:tab pos="829452" algn="l"/>
                <a:tab pos="1244178" algn="l"/>
                <a:tab pos="1658904" algn="l"/>
                <a:tab pos="2073631" algn="l"/>
                <a:tab pos="2488357" algn="l"/>
                <a:tab pos="2903083" algn="l"/>
                <a:tab pos="3317809" algn="l"/>
                <a:tab pos="3732535" algn="l"/>
                <a:tab pos="4147261" algn="l"/>
                <a:tab pos="4561987" algn="l"/>
                <a:tab pos="4976713" algn="l"/>
                <a:tab pos="5391440" algn="l"/>
                <a:tab pos="5806166" algn="l"/>
                <a:tab pos="6220892" algn="l"/>
                <a:tab pos="6635618" algn="l"/>
                <a:tab pos="7050344" algn="l"/>
                <a:tab pos="7465070" algn="l"/>
                <a:tab pos="7879796" algn="l"/>
                <a:tab pos="8294522" algn="l"/>
              </a:tabLst>
              <a:defRPr/>
            </a:pPr>
            <a:r>
              <a:rPr kumimoji="0" lang="en-US" sz="1800" b="0" i="0" u="none" strike="noStrike" kern="1200" cap="none" spc="0" normalizeH="0" baseline="0" noProof="0" dirty="0">
                <a:ln>
                  <a:noFill/>
                </a:ln>
                <a:solidFill>
                  <a:srgbClr val="000000"/>
                </a:solidFill>
                <a:effectLst/>
                <a:uLnTx/>
                <a:uFillTx/>
                <a:latin typeface="Calibri" pitchFamily="34" charset="0"/>
                <a:ea typeface="+mn-ea"/>
                <a:cs typeface="+mn-cs"/>
              </a:rPr>
              <a:t>6000</a:t>
            </a:r>
          </a:p>
        </p:txBody>
      </p:sp>
    </p:spTree>
    <p:extLst>
      <p:ext uri="{BB962C8B-B14F-4D97-AF65-F5344CB8AC3E}">
        <p14:creationId xmlns:p14="http://schemas.microsoft.com/office/powerpoint/2010/main" val="2179154292"/>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49" name="Title 1"/>
          <p:cNvSpPr>
            <a:spLocks noGrp="1"/>
          </p:cNvSpPr>
          <p:nvPr>
            <p:ph type="title"/>
          </p:nvPr>
        </p:nvSpPr>
        <p:spPr/>
        <p:txBody>
          <a:bodyPr/>
          <a:lstStyle/>
          <a:p>
            <a:r>
              <a:rPr lang="en-US">
                <a:latin typeface="Garamond" charset="0"/>
                <a:ea typeface="ＭＳ Ｐゴシック" charset="0"/>
                <a:cs typeface="ＭＳ Ｐゴシック" charset="0"/>
              </a:rPr>
              <a:t>More Security Implications?</a:t>
            </a:r>
          </a:p>
        </p:txBody>
      </p:sp>
      <p:sp>
        <p:nvSpPr>
          <p:cNvPr id="258050"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F1D2888-D5B0-E049-9B24-3010A3D9459E}" type="slidenum">
              <a:rPr lang="en-US" sz="1600">
                <a:solidFill>
                  <a:srgbClr val="000000"/>
                </a:solidFill>
                <a:latin typeface="Garamond" charset="0"/>
              </a:rPr>
              <a:pPr eaLnBrk="1" hangingPunct="1"/>
              <a:t>80</a:t>
            </a:fld>
            <a:endParaRPr lang="en-US" sz="1600">
              <a:solidFill>
                <a:srgbClr val="000000"/>
              </a:solidFill>
              <a:latin typeface="Garamond" charset="0"/>
            </a:endParaRPr>
          </a:p>
        </p:txBody>
      </p:sp>
      <p:pic>
        <p:nvPicPr>
          <p:cNvPr id="258051" name="Picture 4" descr="a-software-attempt-to-mitigate-rowhammer-attacks-630x330.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7463" y="1311275"/>
            <a:ext cx="9117013" cy="477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241647609"/>
      </p:ext>
    </p:extLst>
  </p:cSld>
  <p:clrMapOvr>
    <a:masterClrMapping/>
  </p:clrMapOvr>
  <p:transition/>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Apple’s Patch for </a:t>
            </a:r>
            <a:r>
              <a:rPr lang="en-US" dirty="0" err="1"/>
              <a:t>RowHammer</a:t>
            </a:r>
            <a:endParaRPr lang="en-US" dirty="0"/>
          </a:p>
        </p:txBody>
      </p:sp>
      <p:sp>
        <p:nvSpPr>
          <p:cNvPr id="3" name="Content Placeholder 2"/>
          <p:cNvSpPr>
            <a:spLocks noGrp="1"/>
          </p:cNvSpPr>
          <p:nvPr>
            <p:ph idx="1"/>
          </p:nvPr>
        </p:nvSpPr>
        <p:spPr/>
        <p:txBody>
          <a:bodyPr/>
          <a:lstStyle/>
          <a:p>
            <a:r>
              <a:rPr lang="en-US" dirty="0">
                <a:hlinkClick r:id="rId2"/>
              </a:rPr>
              <a:t>https://support.apple.com/en-gb/HT204934</a:t>
            </a:r>
            <a:r>
              <a:rPr lang="en-US" dirty="0"/>
              <a:t> </a:t>
            </a:r>
          </a:p>
          <a:p>
            <a:endParaRPr lang="en-US" dirty="0"/>
          </a:p>
          <a:p>
            <a:endParaRPr lang="en-US" dirty="0"/>
          </a:p>
          <a:p>
            <a:endParaRPr lang="en-US" dirty="0"/>
          </a:p>
        </p:txBody>
      </p:sp>
      <p:pic>
        <p:nvPicPr>
          <p:cNvPr id="5" name="Picture 4"/>
          <p:cNvPicPr>
            <a:picLocks noChangeAspect="1"/>
          </p:cNvPicPr>
          <p:nvPr/>
        </p:nvPicPr>
        <p:blipFill>
          <a:blip r:embed="rId3"/>
          <a:stretch>
            <a:fillRect/>
          </a:stretch>
        </p:blipFill>
        <p:spPr>
          <a:xfrm>
            <a:off x="0" y="2336710"/>
            <a:ext cx="9144000" cy="3180522"/>
          </a:xfrm>
          <a:prstGeom prst="rect">
            <a:avLst/>
          </a:prstGeom>
        </p:spPr>
      </p:pic>
      <p:sp>
        <p:nvSpPr>
          <p:cNvPr id="6" name="AutoShape 25"/>
          <p:cNvSpPr>
            <a:spLocks noChangeArrowheads="1"/>
          </p:cNvSpPr>
          <p:nvPr/>
        </p:nvSpPr>
        <p:spPr bwMode="auto">
          <a:xfrm>
            <a:off x="2915816" y="3717032"/>
            <a:ext cx="5616624" cy="360040"/>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itchFamily="-107" charset="0"/>
              <a:ea typeface="Arial" pitchFamily="-107" charset="0"/>
              <a:cs typeface="Arial" pitchFamily="-107" charset="0"/>
            </a:endParaRPr>
          </a:p>
        </p:txBody>
      </p:sp>
      <p:sp>
        <p:nvSpPr>
          <p:cNvPr id="4" name="TextBox 3"/>
          <p:cNvSpPr txBox="1"/>
          <p:nvPr/>
        </p:nvSpPr>
        <p:spPr>
          <a:xfrm>
            <a:off x="1907704" y="5805264"/>
            <a:ext cx="581706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FF"/>
                </a:solidFill>
                <a:effectLst/>
                <a:uLnTx/>
                <a:uFillTx/>
                <a:latin typeface="Tahoma"/>
                <a:ea typeface="+mn-ea"/>
                <a:cs typeface="+mn-cs"/>
              </a:rPr>
              <a:t>HP, Lenovo, and other vendors released similar patches</a:t>
            </a:r>
          </a:p>
        </p:txBody>
      </p:sp>
    </p:spTree>
    <p:extLst>
      <p:ext uri="{BB962C8B-B14F-4D97-AF65-F5344CB8AC3E}">
        <p14:creationId xmlns:p14="http://schemas.microsoft.com/office/powerpoint/2010/main" val="251662749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4"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Our Solution to RowHammer</a:t>
            </a:r>
          </a:p>
        </p:txBody>
      </p:sp>
      <p:sp>
        <p:nvSpPr>
          <p:cNvPr id="3" name="Content Placeholder 2"/>
          <p:cNvSpPr>
            <a:spLocks noGrp="1"/>
          </p:cNvSpPr>
          <p:nvPr>
            <p:ph idx="1"/>
          </p:nvPr>
        </p:nvSpPr>
        <p:spPr/>
        <p:txBody>
          <a:bodyPr/>
          <a:lstStyle/>
          <a:p>
            <a:pPr>
              <a:lnSpc>
                <a:spcPct val="100000"/>
              </a:lnSpc>
            </a:pPr>
            <a:r>
              <a:rPr lang="en-US" b="1" dirty="0">
                <a:solidFill>
                  <a:schemeClr val="tx2"/>
                </a:solidFill>
              </a:rPr>
              <a:t>PARA: </a:t>
            </a:r>
            <a:r>
              <a:rPr lang="en-US" sz="3200" i="1" u="sng" dirty="0">
                <a:solidFill>
                  <a:schemeClr val="tx2"/>
                </a:solidFill>
              </a:rPr>
              <a:t>P</a:t>
            </a:r>
            <a:r>
              <a:rPr lang="en-US" sz="3200" i="1" dirty="0">
                <a:solidFill>
                  <a:schemeClr val="tx2"/>
                </a:solidFill>
              </a:rPr>
              <a:t>robabilistic </a:t>
            </a:r>
            <a:r>
              <a:rPr lang="en-US" sz="3200" i="1" u="sng" dirty="0">
                <a:solidFill>
                  <a:schemeClr val="tx2"/>
                </a:solidFill>
              </a:rPr>
              <a:t>A</a:t>
            </a:r>
            <a:r>
              <a:rPr lang="en-US" sz="3200" i="1" dirty="0">
                <a:solidFill>
                  <a:schemeClr val="tx2"/>
                </a:solidFill>
              </a:rPr>
              <a:t>djacent </a:t>
            </a:r>
            <a:r>
              <a:rPr lang="en-US" sz="3200" i="1" u="sng" dirty="0">
                <a:solidFill>
                  <a:schemeClr val="tx2"/>
                </a:solidFill>
              </a:rPr>
              <a:t>R</a:t>
            </a:r>
            <a:r>
              <a:rPr lang="en-US" sz="3200" i="1" dirty="0">
                <a:solidFill>
                  <a:schemeClr val="tx2"/>
                </a:solidFill>
              </a:rPr>
              <a:t>ow </a:t>
            </a:r>
            <a:r>
              <a:rPr lang="en-US" sz="3200" i="1" u="sng" dirty="0">
                <a:solidFill>
                  <a:schemeClr val="tx2"/>
                </a:solidFill>
              </a:rPr>
              <a:t>A</a:t>
            </a:r>
            <a:r>
              <a:rPr lang="en-US" sz="3200" i="1" dirty="0">
                <a:solidFill>
                  <a:schemeClr val="tx2"/>
                </a:solidFill>
              </a:rPr>
              <a:t>ctivation</a:t>
            </a:r>
          </a:p>
          <a:p>
            <a:pPr>
              <a:lnSpc>
                <a:spcPct val="100000"/>
              </a:lnSpc>
            </a:pPr>
            <a:endParaRPr lang="en-US" sz="600" b="1" dirty="0">
              <a:solidFill>
                <a:schemeClr val="tx2"/>
              </a:solidFill>
            </a:endParaRPr>
          </a:p>
          <a:p>
            <a:pPr>
              <a:lnSpc>
                <a:spcPct val="100000"/>
              </a:lnSpc>
            </a:pPr>
            <a:r>
              <a:rPr lang="en-US" b="1" dirty="0">
                <a:solidFill>
                  <a:schemeClr val="tx2"/>
                </a:solidFill>
              </a:rPr>
              <a:t>Key Idea</a:t>
            </a:r>
            <a:endParaRPr lang="en-US" sz="3200" i="1" dirty="0">
              <a:solidFill>
                <a:schemeClr val="tx2"/>
              </a:solidFill>
            </a:endParaRPr>
          </a:p>
          <a:p>
            <a:pPr lvl="1">
              <a:lnSpc>
                <a:spcPct val="100000"/>
              </a:lnSpc>
            </a:pPr>
            <a:r>
              <a:rPr lang="en-US" sz="2800" b="1" dirty="0">
                <a:solidFill>
                  <a:srgbClr val="0000FF"/>
                </a:solidFill>
              </a:rPr>
              <a:t>After closing a row, we activate (i.e., refresh) one of its neighbors with a low probability</a:t>
            </a:r>
            <a:r>
              <a:rPr lang="en-US" sz="2800" dirty="0"/>
              <a:t>: </a:t>
            </a:r>
            <a:r>
              <a:rPr lang="en-US" sz="2600" dirty="0">
                <a:solidFill>
                  <a:srgbClr val="FF0000"/>
                </a:solidFill>
                <a:latin typeface="Cambria Math" panose="02040503050406030204" pitchFamily="18" charset="0"/>
                <a:ea typeface="Cambria Math" panose="02040503050406030204" pitchFamily="18" charset="0"/>
              </a:rPr>
              <a:t>p = 0.005</a:t>
            </a:r>
          </a:p>
          <a:p>
            <a:pPr>
              <a:lnSpc>
                <a:spcPct val="100000"/>
              </a:lnSpc>
            </a:pPr>
            <a:endParaRPr lang="en-US" sz="600" b="1" dirty="0">
              <a:solidFill>
                <a:schemeClr val="tx2"/>
              </a:solidFill>
              <a:ea typeface="Cambria Math" panose="02040503050406030204" pitchFamily="18" charset="0"/>
            </a:endParaRPr>
          </a:p>
          <a:p>
            <a:pPr>
              <a:lnSpc>
                <a:spcPct val="100000"/>
              </a:lnSpc>
            </a:pPr>
            <a:r>
              <a:rPr lang="en-US" b="1" dirty="0">
                <a:solidFill>
                  <a:schemeClr val="tx2"/>
                </a:solidFill>
                <a:ea typeface="Cambria Math" panose="02040503050406030204" pitchFamily="18" charset="0"/>
              </a:rPr>
              <a:t>Reliability Guarantee</a:t>
            </a:r>
            <a:endParaRPr lang="en-US" sz="3200" i="1" dirty="0">
              <a:solidFill>
                <a:schemeClr val="tx2"/>
              </a:solidFill>
              <a:ea typeface="Cambria Math" panose="02040503050406030204" pitchFamily="18" charset="0"/>
            </a:endParaRPr>
          </a:p>
          <a:p>
            <a:pPr lvl="1"/>
            <a:r>
              <a:rPr lang="en-US" sz="2800" dirty="0"/>
              <a:t>When </a:t>
            </a:r>
            <a:r>
              <a:rPr lang="en-US" sz="2600" dirty="0">
                <a:latin typeface="Cambria Math" panose="02040503050406030204" pitchFamily="18" charset="0"/>
                <a:ea typeface="Cambria Math" panose="02040503050406030204" pitchFamily="18" charset="0"/>
                <a:cs typeface="Courier New" panose="02070309020205020404" pitchFamily="49" charset="0"/>
              </a:rPr>
              <a:t>p=0.005</a:t>
            </a:r>
            <a:r>
              <a:rPr lang="en-US" sz="2800" dirty="0"/>
              <a:t>, errors in one year: </a:t>
            </a:r>
            <a:r>
              <a:rPr lang="en-US" sz="2600" dirty="0">
                <a:solidFill>
                  <a:srgbClr val="FF0000"/>
                </a:solidFill>
                <a:latin typeface="Cambria Math" panose="02040503050406030204" pitchFamily="18" charset="0"/>
                <a:ea typeface="Cambria Math" panose="02040503050406030204" pitchFamily="18" charset="0"/>
                <a:cs typeface="Courier New" panose="02070309020205020404" pitchFamily="49" charset="0"/>
              </a:rPr>
              <a:t>9.4×10</a:t>
            </a:r>
            <a:r>
              <a:rPr lang="en-US" sz="2600" baseline="30000" dirty="0">
                <a:solidFill>
                  <a:srgbClr val="FF0000"/>
                </a:solidFill>
                <a:latin typeface="Cambria Math" panose="02040503050406030204" pitchFamily="18" charset="0"/>
                <a:ea typeface="Cambria Math" panose="02040503050406030204" pitchFamily="18" charset="0"/>
                <a:cs typeface="Courier New" panose="02070309020205020404" pitchFamily="49" charset="0"/>
              </a:rPr>
              <a:t>-14</a:t>
            </a:r>
            <a:endParaRPr lang="en-US" sz="2600" dirty="0">
              <a:solidFill>
                <a:srgbClr val="FF0000"/>
              </a:solidFill>
              <a:latin typeface="Cambria Math" panose="02040503050406030204" pitchFamily="18" charset="0"/>
              <a:ea typeface="Cambria Math" panose="02040503050406030204" pitchFamily="18" charset="0"/>
            </a:endParaRPr>
          </a:p>
          <a:p>
            <a:pPr lvl="1">
              <a:lnSpc>
                <a:spcPct val="100000"/>
              </a:lnSpc>
            </a:pPr>
            <a:r>
              <a:rPr lang="en-US" sz="2800" dirty="0">
                <a:ea typeface="Cambria Math" panose="02040503050406030204" pitchFamily="18" charset="0"/>
              </a:rPr>
              <a:t>By adjusting the value of </a:t>
            </a:r>
            <a:r>
              <a:rPr lang="en-US" sz="2600" dirty="0">
                <a:latin typeface="Cambria Math" panose="02040503050406030204" pitchFamily="18" charset="0"/>
                <a:ea typeface="Cambria Math" panose="02040503050406030204" pitchFamily="18" charset="0"/>
                <a:cs typeface="Courier New" panose="02070309020205020404" pitchFamily="49" charset="0"/>
              </a:rPr>
              <a:t>p</a:t>
            </a:r>
            <a:r>
              <a:rPr lang="en-US" sz="2800" dirty="0">
                <a:ea typeface="Cambria Math" panose="02040503050406030204" pitchFamily="18" charset="0"/>
              </a:rPr>
              <a:t>, we can vary the strength of protection against errors</a:t>
            </a:r>
          </a:p>
          <a:p>
            <a:pPr lvl="1">
              <a:lnSpc>
                <a:spcPct val="100000"/>
              </a:lnSpc>
            </a:pPr>
            <a:endParaRPr lang="en-US" sz="2800" dirty="0">
              <a:ea typeface="Cambria Math" panose="02040503050406030204" pitchFamily="18" charset="0"/>
            </a:endParaRPr>
          </a:p>
          <a:p>
            <a:pPr lvl="1">
              <a:lnSpc>
                <a:spcPct val="100000"/>
              </a:lnSpc>
            </a:pPr>
            <a:endParaRPr lang="en-US" sz="2800" dirty="0">
              <a:latin typeface="Cambria Math" panose="02040503050406030204" pitchFamily="18" charset="0"/>
              <a:ea typeface="Cambria Math" panose="02040503050406030204" pitchFamily="18" charset="0"/>
            </a:endParaRPr>
          </a:p>
          <a:p>
            <a:pPr lvl="1">
              <a:lnSpc>
                <a:spcPct val="100000"/>
              </a:lnSpc>
            </a:pPr>
            <a:endParaRPr lang="en-US" sz="2800" dirty="0"/>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D2B188-1D62-4FCA-8363-938AD4629BBB}" type="slidenum">
              <a:rPr kumimoji="0" lang="en-US" sz="2000" b="0" i="0" u="none" strike="noStrike" kern="1200" cap="none" spc="0" normalizeH="0" baseline="0" noProof="0" smtClean="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82</a:t>
            </a:fld>
            <a:endParaRPr kumimoji="0" lang="en-US" sz="2000" b="0" i="0" u="none" strike="noStrike" kern="1200" cap="none" spc="0" normalizeH="0" baseline="0" noProof="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endParaRPr>
          </a:p>
        </p:txBody>
      </p:sp>
    </p:spTree>
    <p:extLst>
      <p:ext uri="{BB962C8B-B14F-4D97-AF65-F5344CB8AC3E}">
        <p14:creationId xmlns:p14="http://schemas.microsoft.com/office/powerpoint/2010/main" val="762910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5" end="5"/>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More on </a:t>
            </a:r>
            <a:r>
              <a:rPr lang="en-US" dirty="0" err="1"/>
              <a:t>RowHammer</a:t>
            </a:r>
            <a:r>
              <a:rPr lang="en-US" dirty="0"/>
              <a:t> Analysis</a:t>
            </a:r>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83</a:t>
            </a:fld>
            <a:endParaRPr lang="en-US">
              <a:solidFill>
                <a:srgbClr val="000000"/>
              </a:solidFill>
            </a:endParaRPr>
          </a:p>
        </p:txBody>
      </p:sp>
      <p:pic>
        <p:nvPicPr>
          <p:cNvPr id="7" name="Picture 6"/>
          <p:cNvPicPr>
            <a:picLocks noChangeAspect="1"/>
          </p:cNvPicPr>
          <p:nvPr/>
        </p:nvPicPr>
        <p:blipFill>
          <a:blip r:embed="rId2"/>
          <a:stretch>
            <a:fillRect/>
          </a:stretch>
        </p:blipFill>
        <p:spPr>
          <a:xfrm>
            <a:off x="-35496" y="4071630"/>
            <a:ext cx="9144000" cy="2359092"/>
          </a:xfrm>
          <a:prstGeom prst="rect">
            <a:avLst/>
          </a:prstGeom>
        </p:spPr>
      </p:pic>
      <p:sp>
        <p:nvSpPr>
          <p:cNvPr id="8" name="Content Placeholder 2"/>
          <p:cNvSpPr>
            <a:spLocks noGrp="1"/>
          </p:cNvSpPr>
          <p:nvPr>
            <p:ph idx="1"/>
          </p:nvPr>
        </p:nvSpPr>
        <p:spPr>
          <a:xfrm>
            <a:off x="228600" y="548680"/>
            <a:ext cx="8915400" cy="5153025"/>
          </a:xfrm>
        </p:spPr>
        <p:txBody>
          <a:bodyPr/>
          <a:lstStyle/>
          <a:p>
            <a:endParaRPr lang="en-US" dirty="0"/>
          </a:p>
          <a:p>
            <a:r>
              <a:rPr lang="en-US" sz="2000" dirty="0" err="1"/>
              <a:t>Yoongu</a:t>
            </a:r>
            <a:r>
              <a:rPr lang="en-US" sz="2000" dirty="0"/>
              <a:t> Kim, Ross Daly, </a:t>
            </a:r>
            <a:r>
              <a:rPr lang="en-US" sz="2000" dirty="0" err="1"/>
              <a:t>Jeremie</a:t>
            </a:r>
            <a:r>
              <a:rPr lang="en-US" sz="2000" dirty="0"/>
              <a:t> Kim, Chris </a:t>
            </a:r>
            <a:r>
              <a:rPr lang="en-US" sz="2000" dirty="0" err="1"/>
              <a:t>Fallin</a:t>
            </a:r>
            <a:r>
              <a:rPr lang="en-US" sz="2000" dirty="0"/>
              <a:t>, </a:t>
            </a:r>
            <a:r>
              <a:rPr lang="en-US" sz="2000" dirty="0" err="1"/>
              <a:t>Ji</a:t>
            </a:r>
            <a:r>
              <a:rPr lang="en-US" sz="2000" dirty="0"/>
              <a:t> </a:t>
            </a:r>
            <a:r>
              <a:rPr lang="en-US" sz="2000" dirty="0" err="1"/>
              <a:t>Hye</a:t>
            </a:r>
            <a:r>
              <a:rPr lang="en-US" sz="2000" dirty="0"/>
              <a:t> Lee, </a:t>
            </a:r>
            <a:r>
              <a:rPr lang="en-US" sz="2000" dirty="0" err="1"/>
              <a:t>Donghyuk</a:t>
            </a:r>
            <a:r>
              <a:rPr lang="en-US" sz="2000" dirty="0"/>
              <a:t> Lee, Chris Wilkerson, </a:t>
            </a:r>
            <a:r>
              <a:rPr lang="en-US" sz="2000" dirty="0" err="1"/>
              <a:t>Konrad</a:t>
            </a:r>
            <a:r>
              <a:rPr lang="en-US" sz="2000" dirty="0"/>
              <a:t> Lai, and Onur Mutlu,</a:t>
            </a:r>
            <a:br>
              <a:rPr lang="en-US" sz="2000" dirty="0"/>
            </a:br>
            <a:r>
              <a:rPr lang="en-US" sz="2000" b="1" dirty="0">
                <a:hlinkClick r:id="rId3"/>
              </a:rPr>
              <a:t>"Flipping Bits in Memory Without Accessing Them: An Experimental Study of DRAM Disturbance Errors"</a:t>
            </a:r>
            <a:br>
              <a:rPr lang="en-US" sz="2000" dirty="0"/>
            </a:br>
            <a:r>
              <a:rPr lang="en-US" sz="2000" i="1" dirty="0"/>
              <a:t>Proceedings of the </a:t>
            </a:r>
            <a:r>
              <a:rPr lang="en-US" sz="2000" i="1" dirty="0">
                <a:hlinkClick r:id="rId4"/>
              </a:rPr>
              <a:t>41st International Symposium on Computer Architecture</a:t>
            </a:r>
            <a:r>
              <a:rPr lang="en-US" sz="2000" i="1" dirty="0"/>
              <a:t> (</a:t>
            </a:r>
            <a:r>
              <a:rPr lang="en-US" sz="2000" b="1" i="1" dirty="0"/>
              <a:t>ISCA</a:t>
            </a:r>
            <a:r>
              <a:rPr lang="en-US" sz="2000" i="1" dirty="0"/>
              <a:t>)</a:t>
            </a:r>
            <a:r>
              <a:rPr lang="en-US" sz="2000" dirty="0"/>
              <a:t>, Minneapolis, MN, June 2014. </a:t>
            </a:r>
            <a:br>
              <a:rPr lang="en-US" sz="2000" dirty="0"/>
            </a:br>
            <a:r>
              <a:rPr lang="en-US" sz="2000" dirty="0"/>
              <a:t>[</a:t>
            </a:r>
            <a:r>
              <a:rPr lang="en-US" sz="2000" dirty="0">
                <a:hlinkClick r:id="rId5"/>
              </a:rPr>
              <a:t>Slides (pptx)</a:t>
            </a:r>
            <a:r>
              <a:rPr lang="en-US" sz="2000" dirty="0"/>
              <a:t> </a:t>
            </a:r>
            <a:r>
              <a:rPr lang="en-US" sz="2000" dirty="0">
                <a:hlinkClick r:id="rId6"/>
              </a:rPr>
              <a:t>(pdf)</a:t>
            </a:r>
            <a:r>
              <a:rPr lang="en-US" sz="2000" dirty="0"/>
              <a:t>] [</a:t>
            </a:r>
            <a:r>
              <a:rPr lang="en-US" sz="2000" dirty="0">
                <a:hlinkClick r:id="rId7"/>
              </a:rPr>
              <a:t>Lightning Session Slides (pptx)</a:t>
            </a:r>
            <a:r>
              <a:rPr lang="en-US" sz="2000" dirty="0"/>
              <a:t> </a:t>
            </a:r>
            <a:r>
              <a:rPr lang="en-US" sz="2000" dirty="0">
                <a:hlinkClick r:id="rId8"/>
              </a:rPr>
              <a:t>(pdf)</a:t>
            </a:r>
            <a:r>
              <a:rPr lang="en-US" sz="2000" dirty="0"/>
              <a:t>] [</a:t>
            </a:r>
            <a:r>
              <a:rPr lang="en-US" sz="2000" dirty="0">
                <a:hlinkClick r:id="rId9"/>
              </a:rPr>
              <a:t>Source Code and Data</a:t>
            </a:r>
            <a:r>
              <a:rPr lang="en-US" sz="2000" dirty="0"/>
              <a:t>]</a:t>
            </a:r>
          </a:p>
        </p:txBody>
      </p:sp>
    </p:spTree>
    <p:extLst>
      <p:ext uri="{BB962C8B-B14F-4D97-AF65-F5344CB8AC3E}">
        <p14:creationId xmlns:p14="http://schemas.microsoft.com/office/powerpoint/2010/main" val="786398620"/>
      </p:ext>
    </p:extLst>
  </p:cSld>
  <p:clrMapOvr>
    <a:masterClrMapping/>
  </p:clrMapOvr>
  <p:transition/>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Future of Memory </a:t>
            </a:r>
            <a:r>
              <a:rPr lang="en-US" sz="4400" dirty="0"/>
              <a:t>Reliability</a:t>
            </a:r>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84</a:t>
            </a:fld>
            <a:endParaRPr lang="en-US">
              <a:solidFill>
                <a:srgbClr val="000000"/>
              </a:solidFill>
            </a:endParaRPr>
          </a:p>
        </p:txBody>
      </p:sp>
      <p:pic>
        <p:nvPicPr>
          <p:cNvPr id="3" name="Picture 2"/>
          <p:cNvPicPr>
            <a:picLocks noChangeAspect="1"/>
          </p:cNvPicPr>
          <p:nvPr/>
        </p:nvPicPr>
        <p:blipFill>
          <a:blip r:embed="rId2"/>
          <a:stretch>
            <a:fillRect/>
          </a:stretch>
        </p:blipFill>
        <p:spPr>
          <a:xfrm>
            <a:off x="15324" y="3789040"/>
            <a:ext cx="9144000" cy="2046514"/>
          </a:xfrm>
          <a:prstGeom prst="rect">
            <a:avLst/>
          </a:prstGeom>
        </p:spPr>
      </p:pic>
      <p:sp>
        <p:nvSpPr>
          <p:cNvPr id="5" name="Rectangle 4"/>
          <p:cNvSpPr/>
          <p:nvPr/>
        </p:nvSpPr>
        <p:spPr>
          <a:xfrm>
            <a:off x="1115616" y="6519446"/>
            <a:ext cx="9865096" cy="323165"/>
          </a:xfrm>
          <a:prstGeom prst="rect">
            <a:avLst/>
          </a:prstGeom>
        </p:spPr>
        <p:txBody>
          <a:bodyPr wrap="square">
            <a:spAutoFit/>
          </a:bodyPr>
          <a:lstStyle/>
          <a:p>
            <a:r>
              <a:rPr lang="en-US" sz="1500" dirty="0">
                <a:solidFill>
                  <a:srgbClr val="000000"/>
                </a:solidFill>
                <a:hlinkClick r:id="rId3"/>
              </a:rPr>
              <a:t>https://people.inf.ethz.ch/omutlu/pub/rowhammer-and-other-memory-issues_date17.pdf</a:t>
            </a:r>
            <a:r>
              <a:rPr lang="en-US" sz="1500" dirty="0">
                <a:solidFill>
                  <a:srgbClr val="000000"/>
                </a:solidFill>
              </a:rPr>
              <a:t> </a:t>
            </a:r>
          </a:p>
        </p:txBody>
      </p:sp>
      <p:sp>
        <p:nvSpPr>
          <p:cNvPr id="8" name="Content Placeholder 2"/>
          <p:cNvSpPr>
            <a:spLocks noGrp="1"/>
          </p:cNvSpPr>
          <p:nvPr>
            <p:ph idx="1"/>
          </p:nvPr>
        </p:nvSpPr>
        <p:spPr>
          <a:xfrm>
            <a:off x="228600" y="548680"/>
            <a:ext cx="8915400" cy="5153025"/>
          </a:xfrm>
        </p:spPr>
        <p:txBody>
          <a:bodyPr/>
          <a:lstStyle/>
          <a:p>
            <a:endParaRPr lang="en-US" dirty="0"/>
          </a:p>
          <a:p>
            <a:r>
              <a:rPr lang="en-US" sz="2000" dirty="0"/>
              <a:t>Onur Mutlu,</a:t>
            </a:r>
            <a:br>
              <a:rPr lang="en-US" sz="2000" dirty="0"/>
            </a:br>
            <a:r>
              <a:rPr lang="en-US" sz="2000" b="1" dirty="0">
                <a:hlinkClick r:id="rId3"/>
              </a:rPr>
              <a:t>"The RowHammer Problem and Other Issues We May Face as Memory Becomes Denser"</a:t>
            </a:r>
            <a:r>
              <a:rPr lang="en-US" sz="2000" dirty="0"/>
              <a:t> </a:t>
            </a:r>
            <a:br>
              <a:rPr lang="en-US" sz="2000" dirty="0"/>
            </a:br>
            <a:r>
              <a:rPr lang="en-US" sz="2000" i="1" dirty="0"/>
              <a:t>Invited Paper in Proceedings of the </a:t>
            </a:r>
            <a:r>
              <a:rPr lang="en-US" sz="2000" i="1" dirty="0">
                <a:hlinkClick r:id="rId4"/>
              </a:rPr>
              <a:t>Design, Automation, and Test in Europe Conference</a:t>
            </a:r>
            <a:r>
              <a:rPr lang="en-US" sz="2000" i="1" dirty="0"/>
              <a:t> (</a:t>
            </a:r>
            <a:r>
              <a:rPr lang="en-US" sz="2000" b="1" i="1" dirty="0"/>
              <a:t>DATE</a:t>
            </a:r>
            <a:r>
              <a:rPr lang="en-US" sz="2000" i="1" dirty="0"/>
              <a:t>)</a:t>
            </a:r>
            <a:r>
              <a:rPr lang="en-US" sz="2000" dirty="0"/>
              <a:t>, Lausanne, Switzerland, March 2017. </a:t>
            </a:r>
            <a:br>
              <a:rPr lang="en-US" sz="2000" dirty="0"/>
            </a:br>
            <a:r>
              <a:rPr lang="en-US" sz="2000" dirty="0"/>
              <a:t>[</a:t>
            </a:r>
            <a:r>
              <a:rPr lang="en-US" sz="2000" dirty="0">
                <a:hlinkClick r:id="rId5"/>
              </a:rPr>
              <a:t>Slides (pptx)</a:t>
            </a:r>
            <a:r>
              <a:rPr lang="en-US" sz="2000" dirty="0"/>
              <a:t> </a:t>
            </a:r>
            <a:r>
              <a:rPr lang="en-US" sz="2000" dirty="0">
                <a:hlinkClick r:id="rId6"/>
              </a:rPr>
              <a:t>(pdf)</a:t>
            </a:r>
            <a:r>
              <a:rPr lang="en-US" sz="2000" dirty="0"/>
              <a:t>] </a:t>
            </a:r>
          </a:p>
        </p:txBody>
      </p:sp>
    </p:spTree>
    <p:extLst>
      <p:ext uri="{BB962C8B-B14F-4D97-AF65-F5344CB8AC3E}">
        <p14:creationId xmlns:p14="http://schemas.microsoft.com/office/powerpoint/2010/main" val="1415950654"/>
      </p:ext>
    </p:extLst>
  </p:cSld>
  <p:clrMapOvr>
    <a:masterClrMapping/>
  </p:clrMapOvr>
  <p:transition/>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07516" y="152400"/>
            <a:ext cx="8972996" cy="884238"/>
          </a:xfrm>
        </p:spPr>
        <p:txBody>
          <a:bodyPr/>
          <a:lstStyle/>
          <a:p>
            <a:r>
              <a:rPr lang="en-US" dirty="0"/>
              <a:t>Industry Is Writing Papers About It, Too</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85</a:t>
            </a:fld>
            <a:endParaRPr lang="en-US" altLang="en-US">
              <a:solidFill>
                <a:srgbClr val="000000"/>
              </a:solidFill>
            </a:endParaRPr>
          </a:p>
        </p:txBody>
      </p:sp>
      <p:pic>
        <p:nvPicPr>
          <p:cNvPr id="7" name="Picture 6"/>
          <p:cNvPicPr>
            <a:picLocks noChangeAspect="1"/>
          </p:cNvPicPr>
          <p:nvPr/>
        </p:nvPicPr>
        <p:blipFill>
          <a:blip r:embed="rId2"/>
          <a:stretch>
            <a:fillRect/>
          </a:stretch>
        </p:blipFill>
        <p:spPr>
          <a:xfrm>
            <a:off x="0" y="982542"/>
            <a:ext cx="7850402" cy="5875458"/>
          </a:xfrm>
          <a:prstGeom prst="rect">
            <a:avLst/>
          </a:prstGeom>
        </p:spPr>
      </p:pic>
    </p:spTree>
    <p:extLst>
      <p:ext uri="{BB962C8B-B14F-4D97-AF65-F5344CB8AC3E}">
        <p14:creationId xmlns:p14="http://schemas.microsoft.com/office/powerpoint/2010/main" val="426859076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07516" y="152400"/>
            <a:ext cx="8972996" cy="884238"/>
          </a:xfrm>
        </p:spPr>
        <p:txBody>
          <a:bodyPr/>
          <a:lstStyle/>
          <a:p>
            <a:r>
              <a:rPr lang="en-US" dirty="0"/>
              <a:t>Call for Intelligent Memory Controllers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86</a:t>
            </a:fld>
            <a:endParaRPr lang="en-US" altLang="en-US">
              <a:solidFill>
                <a:srgbClr val="000000"/>
              </a:solidFill>
            </a:endParaRPr>
          </a:p>
        </p:txBody>
      </p:sp>
      <p:pic>
        <p:nvPicPr>
          <p:cNvPr id="7" name="Picture 6"/>
          <p:cNvPicPr>
            <a:picLocks noChangeAspect="1"/>
          </p:cNvPicPr>
          <p:nvPr/>
        </p:nvPicPr>
        <p:blipFill>
          <a:blip r:embed="rId2"/>
          <a:stretch>
            <a:fillRect/>
          </a:stretch>
        </p:blipFill>
        <p:spPr>
          <a:xfrm>
            <a:off x="0" y="982542"/>
            <a:ext cx="7850402" cy="5875458"/>
          </a:xfrm>
          <a:prstGeom prst="rect">
            <a:avLst/>
          </a:prstGeom>
        </p:spPr>
      </p:pic>
      <p:pic>
        <p:nvPicPr>
          <p:cNvPr id="8" name="Picture 7"/>
          <p:cNvPicPr>
            <a:picLocks noChangeAspect="1"/>
          </p:cNvPicPr>
          <p:nvPr/>
        </p:nvPicPr>
        <p:blipFill>
          <a:blip r:embed="rId3"/>
          <a:stretch>
            <a:fillRect/>
          </a:stretch>
        </p:blipFill>
        <p:spPr>
          <a:xfrm>
            <a:off x="0" y="2204864"/>
            <a:ext cx="9144000" cy="3045377"/>
          </a:xfrm>
          <a:prstGeom prst="rect">
            <a:avLst/>
          </a:prstGeom>
        </p:spPr>
      </p:pic>
    </p:spTree>
    <p:extLst>
      <p:ext uri="{BB962C8B-B14F-4D97-AF65-F5344CB8AC3E}">
        <p14:creationId xmlns:p14="http://schemas.microsoft.com/office/powerpoint/2010/main" val="158137035"/>
      </p:ext>
    </p:extLst>
  </p:cSld>
  <p:clrMapOvr>
    <a:masterClrMapping/>
  </p:clrMapOvr>
  <p:transition/>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800" dirty="0"/>
              <a:t>Aside: Intelligent Controller for NAND Flash</a:t>
            </a:r>
          </a:p>
        </p:txBody>
      </p:sp>
      <p:pic>
        <p:nvPicPr>
          <p:cNvPr id="33" name="Picture 2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90600" y="1081088"/>
            <a:ext cx="6858000" cy="46974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34" name="Group 46"/>
          <p:cNvGrpSpPr>
            <a:grpSpLocks/>
          </p:cNvGrpSpPr>
          <p:nvPr/>
        </p:nvGrpSpPr>
        <p:grpSpPr bwMode="auto">
          <a:xfrm>
            <a:off x="5181600" y="1995488"/>
            <a:ext cx="2101850" cy="1066800"/>
            <a:chOff x="3264" y="1536"/>
            <a:chExt cx="1324" cy="672"/>
          </a:xfrm>
        </p:grpSpPr>
        <p:sp>
          <p:nvSpPr>
            <p:cNvPr id="35" name="Rectangle 21"/>
            <p:cNvSpPr>
              <a:spLocks noChangeArrowheads="1"/>
            </p:cNvSpPr>
            <p:nvPr/>
          </p:nvSpPr>
          <p:spPr bwMode="auto">
            <a:xfrm>
              <a:off x="3264" y="2016"/>
              <a:ext cx="288" cy="192"/>
            </a:xfrm>
            <a:prstGeom prst="rect">
              <a:avLst/>
            </a:prstGeom>
            <a:noFill/>
            <a:ln w="28575">
              <a:solidFill>
                <a:srgbClr val="FFFF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0" hangingPunct="0">
                <a:defRPr/>
              </a:pPr>
              <a:endParaRPr lang="en-US" kern="0">
                <a:solidFill>
                  <a:srgbClr val="333399"/>
                </a:solidFill>
              </a:endParaRPr>
            </a:p>
          </p:txBody>
        </p:sp>
        <p:sp>
          <p:nvSpPr>
            <p:cNvPr id="36" name="Text Box 22"/>
            <p:cNvSpPr txBox="1">
              <a:spLocks noChangeArrowheads="1"/>
            </p:cNvSpPr>
            <p:nvPr/>
          </p:nvSpPr>
          <p:spPr bwMode="auto">
            <a:xfrm>
              <a:off x="3840" y="1536"/>
              <a:ext cx="748"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a:solidFill>
                    <a:srgbClr val="FFFF00"/>
                  </a:solidFill>
                </a:rPr>
                <a:t>USB Jack</a:t>
              </a:r>
            </a:p>
          </p:txBody>
        </p:sp>
        <p:sp>
          <p:nvSpPr>
            <p:cNvPr id="37" name="Line 23"/>
            <p:cNvSpPr>
              <a:spLocks noChangeShapeType="1"/>
            </p:cNvSpPr>
            <p:nvPr/>
          </p:nvSpPr>
          <p:spPr bwMode="auto">
            <a:xfrm flipH="1">
              <a:off x="3552" y="1728"/>
              <a:ext cx="384" cy="288"/>
            </a:xfrm>
            <a:prstGeom prst="line">
              <a:avLst/>
            </a:prstGeom>
            <a:noFill/>
            <a:ln w="28575">
              <a:solidFill>
                <a:srgbClr val="FFFF00"/>
              </a:solidFill>
              <a:round/>
              <a:headEnd/>
              <a:tailEnd type="triangle" w="med" len="med"/>
            </a:ln>
            <a:extLst>
              <a:ext uri="{909E8E84-426E-40dd-AFC4-6F175D3DCCD1}">
                <a14:hiddenFill xmlns:a14="http://schemas.microsoft.com/office/drawing/2010/main" xmlns="">
                  <a:noFill/>
                </a14:hiddenFill>
              </a:ext>
            </a:extLst>
          </p:spPr>
          <p:txBody>
            <a:bodyPr/>
            <a:lstStyle/>
            <a:p>
              <a:pPr>
                <a:defRPr/>
              </a:pPr>
              <a:endParaRPr lang="en-US" kern="0">
                <a:solidFill>
                  <a:sysClr val="windowText" lastClr="000000"/>
                </a:solidFill>
              </a:endParaRPr>
            </a:p>
          </p:txBody>
        </p:sp>
      </p:grpSp>
      <p:grpSp>
        <p:nvGrpSpPr>
          <p:cNvPr id="38" name="Group 47"/>
          <p:cNvGrpSpPr>
            <a:grpSpLocks/>
          </p:cNvGrpSpPr>
          <p:nvPr/>
        </p:nvGrpSpPr>
        <p:grpSpPr bwMode="auto">
          <a:xfrm>
            <a:off x="5538788" y="3233738"/>
            <a:ext cx="2392362" cy="984250"/>
            <a:chOff x="3489" y="2316"/>
            <a:chExt cx="1507" cy="620"/>
          </a:xfrm>
        </p:grpSpPr>
        <p:sp>
          <p:nvSpPr>
            <p:cNvPr id="39" name="Rectangle 24"/>
            <p:cNvSpPr>
              <a:spLocks noChangeArrowheads="1"/>
            </p:cNvSpPr>
            <p:nvPr/>
          </p:nvSpPr>
          <p:spPr bwMode="auto">
            <a:xfrm>
              <a:off x="3489" y="2696"/>
              <a:ext cx="288" cy="240"/>
            </a:xfrm>
            <a:prstGeom prst="rect">
              <a:avLst/>
            </a:prstGeom>
            <a:noFill/>
            <a:ln w="28575">
              <a:solidFill>
                <a:srgbClr val="FFFF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0" hangingPunct="0">
                <a:defRPr/>
              </a:pPr>
              <a:endParaRPr lang="en-US" kern="0">
                <a:solidFill>
                  <a:srgbClr val="FFFF00"/>
                </a:solidFill>
              </a:endParaRPr>
            </a:p>
          </p:txBody>
        </p:sp>
        <p:sp>
          <p:nvSpPr>
            <p:cNvPr id="40" name="Text Box 25"/>
            <p:cNvSpPr txBox="1">
              <a:spLocks noChangeArrowheads="1"/>
            </p:cNvSpPr>
            <p:nvPr/>
          </p:nvSpPr>
          <p:spPr bwMode="auto">
            <a:xfrm>
              <a:off x="3846" y="2316"/>
              <a:ext cx="1150" cy="4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lgn="ctr">
                <a:defRPr/>
              </a:pPr>
              <a:r>
                <a:rPr lang="en-US" sz="1800" kern="0">
                  <a:solidFill>
                    <a:srgbClr val="FFFF00"/>
                  </a:solidFill>
                </a:rPr>
                <a:t>Virtex-II Pro</a:t>
              </a:r>
            </a:p>
            <a:p>
              <a:pPr algn="ctr">
                <a:defRPr/>
              </a:pPr>
              <a:r>
                <a:rPr lang="en-US" sz="1800" kern="0">
                  <a:solidFill>
                    <a:srgbClr val="FFFF00"/>
                  </a:solidFill>
                </a:rPr>
                <a:t>(USB controller)</a:t>
              </a:r>
            </a:p>
          </p:txBody>
        </p:sp>
        <p:sp>
          <p:nvSpPr>
            <p:cNvPr id="41" name="Line 26"/>
            <p:cNvSpPr>
              <a:spLocks noChangeShapeType="1"/>
            </p:cNvSpPr>
            <p:nvPr/>
          </p:nvSpPr>
          <p:spPr bwMode="auto">
            <a:xfrm flipH="1">
              <a:off x="3738" y="2529"/>
              <a:ext cx="198" cy="153"/>
            </a:xfrm>
            <a:prstGeom prst="line">
              <a:avLst/>
            </a:prstGeom>
            <a:noFill/>
            <a:ln w="28575">
              <a:solidFill>
                <a:srgbClr val="FFFF00"/>
              </a:solidFill>
              <a:round/>
              <a:headEnd/>
              <a:tailEnd type="triangle" w="med" len="med"/>
            </a:ln>
            <a:extLst>
              <a:ext uri="{909E8E84-426E-40dd-AFC4-6F175D3DCCD1}">
                <a14:hiddenFill xmlns:a14="http://schemas.microsoft.com/office/drawing/2010/main" xmlns="">
                  <a:noFill/>
                </a14:hiddenFill>
              </a:ext>
            </a:extLst>
          </p:spPr>
          <p:txBody>
            <a:bodyPr/>
            <a:lstStyle/>
            <a:p>
              <a:pPr>
                <a:defRPr/>
              </a:pPr>
              <a:endParaRPr lang="en-US" kern="0">
                <a:solidFill>
                  <a:sysClr val="windowText" lastClr="000000"/>
                </a:solidFill>
              </a:endParaRPr>
            </a:p>
          </p:txBody>
        </p:sp>
      </p:grpSp>
      <p:sp>
        <p:nvSpPr>
          <p:cNvPr id="42" name="Rectangle 27"/>
          <p:cNvSpPr>
            <a:spLocks noChangeArrowheads="1"/>
          </p:cNvSpPr>
          <p:nvPr/>
        </p:nvSpPr>
        <p:spPr bwMode="auto">
          <a:xfrm>
            <a:off x="5232400" y="4533900"/>
            <a:ext cx="838200" cy="838200"/>
          </a:xfrm>
          <a:prstGeom prst="rect">
            <a:avLst/>
          </a:prstGeom>
          <a:noFill/>
          <a:ln w="28575">
            <a:solidFill>
              <a:srgbClr val="FFFF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0" hangingPunct="0">
              <a:defRPr/>
            </a:pPr>
            <a:endParaRPr lang="en-US" kern="0">
              <a:solidFill>
                <a:srgbClr val="FFFF00"/>
              </a:solidFill>
            </a:endParaRPr>
          </a:p>
        </p:txBody>
      </p:sp>
      <p:sp>
        <p:nvSpPr>
          <p:cNvPr id="43" name="Text Box 28"/>
          <p:cNvSpPr txBox="1">
            <a:spLocks noChangeArrowheads="1"/>
          </p:cNvSpPr>
          <p:nvPr/>
        </p:nvSpPr>
        <p:spPr bwMode="auto">
          <a:xfrm>
            <a:off x="2857500" y="4021138"/>
            <a:ext cx="2038350"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lgn="ctr">
              <a:defRPr/>
            </a:pPr>
            <a:r>
              <a:rPr lang="en-US" sz="1800" kern="0">
                <a:solidFill>
                  <a:srgbClr val="FFFF00"/>
                </a:solidFill>
              </a:rPr>
              <a:t>Virtex-V FPGA</a:t>
            </a:r>
          </a:p>
          <a:p>
            <a:pPr algn="ctr">
              <a:defRPr/>
            </a:pPr>
            <a:r>
              <a:rPr lang="en-US" sz="1800" kern="0">
                <a:solidFill>
                  <a:srgbClr val="FFFF00"/>
                </a:solidFill>
              </a:rPr>
              <a:t>(NAND Controller)</a:t>
            </a:r>
          </a:p>
        </p:txBody>
      </p:sp>
      <p:sp>
        <p:nvSpPr>
          <p:cNvPr id="44" name="Line 29"/>
          <p:cNvSpPr>
            <a:spLocks noChangeShapeType="1"/>
          </p:cNvSpPr>
          <p:nvPr/>
        </p:nvSpPr>
        <p:spPr bwMode="auto">
          <a:xfrm>
            <a:off x="4000500" y="4586288"/>
            <a:ext cx="1219200" cy="381000"/>
          </a:xfrm>
          <a:prstGeom prst="line">
            <a:avLst/>
          </a:prstGeom>
          <a:noFill/>
          <a:ln w="28575">
            <a:solidFill>
              <a:srgbClr val="FFFF00"/>
            </a:solidFill>
            <a:round/>
            <a:headEnd/>
            <a:tailEnd type="triangle" w="med" len="med"/>
          </a:ln>
          <a:extLst>
            <a:ext uri="{909E8E84-426E-40dd-AFC4-6F175D3DCCD1}">
              <a14:hiddenFill xmlns:a14="http://schemas.microsoft.com/office/drawing/2010/main" xmlns="">
                <a:noFill/>
              </a14:hiddenFill>
            </a:ext>
          </a:extLst>
        </p:spPr>
        <p:txBody>
          <a:bodyPr/>
          <a:lstStyle/>
          <a:p>
            <a:pPr>
              <a:defRPr/>
            </a:pPr>
            <a:endParaRPr lang="en-US" kern="0">
              <a:solidFill>
                <a:sysClr val="windowText" lastClr="000000"/>
              </a:solidFill>
            </a:endParaRPr>
          </a:p>
        </p:txBody>
      </p:sp>
      <p:sp>
        <p:nvSpPr>
          <p:cNvPr id="45" name="Rectangle 30"/>
          <p:cNvSpPr>
            <a:spLocks noChangeArrowheads="1"/>
          </p:cNvSpPr>
          <p:nvPr/>
        </p:nvSpPr>
        <p:spPr bwMode="auto">
          <a:xfrm>
            <a:off x="6629400" y="4738688"/>
            <a:ext cx="381000" cy="228600"/>
          </a:xfrm>
          <a:prstGeom prst="rect">
            <a:avLst/>
          </a:prstGeom>
          <a:noFill/>
          <a:ln w="28575">
            <a:solidFill>
              <a:srgbClr val="FFFF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0" hangingPunct="0">
              <a:defRPr/>
            </a:pPr>
            <a:endParaRPr lang="en-US" kern="0">
              <a:solidFill>
                <a:srgbClr val="333399"/>
              </a:solidFill>
            </a:endParaRPr>
          </a:p>
        </p:txBody>
      </p:sp>
      <p:sp>
        <p:nvSpPr>
          <p:cNvPr id="46" name="Line 32"/>
          <p:cNvSpPr>
            <a:spLocks noChangeShapeType="1"/>
          </p:cNvSpPr>
          <p:nvPr/>
        </p:nvSpPr>
        <p:spPr bwMode="auto">
          <a:xfrm flipH="1">
            <a:off x="6858000" y="4357688"/>
            <a:ext cx="228600" cy="381000"/>
          </a:xfrm>
          <a:prstGeom prst="line">
            <a:avLst/>
          </a:prstGeom>
          <a:noFill/>
          <a:ln w="28575">
            <a:solidFill>
              <a:srgbClr val="FFFF00"/>
            </a:solidFill>
            <a:round/>
            <a:headEnd/>
            <a:tailEnd type="triangle" w="med" len="med"/>
          </a:ln>
          <a:extLst>
            <a:ext uri="{909E8E84-426E-40dd-AFC4-6F175D3DCCD1}">
              <a14:hiddenFill xmlns:a14="http://schemas.microsoft.com/office/drawing/2010/main" xmlns="">
                <a:noFill/>
              </a14:hiddenFill>
            </a:ext>
          </a:extLst>
        </p:spPr>
        <p:txBody>
          <a:bodyPr/>
          <a:lstStyle/>
          <a:p>
            <a:pPr>
              <a:defRPr/>
            </a:pPr>
            <a:endParaRPr lang="en-US" kern="0">
              <a:solidFill>
                <a:sysClr val="windowText" lastClr="000000"/>
              </a:solidFill>
            </a:endParaRPr>
          </a:p>
        </p:txBody>
      </p:sp>
      <p:grpSp>
        <p:nvGrpSpPr>
          <p:cNvPr id="47" name="Group 37"/>
          <p:cNvGrpSpPr>
            <a:grpSpLocks/>
          </p:cNvGrpSpPr>
          <p:nvPr/>
        </p:nvGrpSpPr>
        <p:grpSpPr bwMode="auto">
          <a:xfrm>
            <a:off x="228600" y="2833688"/>
            <a:ext cx="6858000" cy="2895600"/>
            <a:chOff x="144" y="2064"/>
            <a:chExt cx="4320" cy="1824"/>
          </a:xfrm>
        </p:grpSpPr>
        <p:sp>
          <p:nvSpPr>
            <p:cNvPr id="48" name="Rectangle 33"/>
            <p:cNvSpPr>
              <a:spLocks noChangeArrowheads="1"/>
            </p:cNvSpPr>
            <p:nvPr/>
          </p:nvSpPr>
          <p:spPr bwMode="auto">
            <a:xfrm>
              <a:off x="1056" y="2400"/>
              <a:ext cx="3408" cy="1488"/>
            </a:xfrm>
            <a:prstGeom prst="rect">
              <a:avLst/>
            </a:prstGeom>
            <a:noFill/>
            <a:ln w="28575">
              <a:solidFill>
                <a:srgbClr val="0000FF"/>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0" hangingPunct="0">
                <a:defRPr/>
              </a:pPr>
              <a:endParaRPr lang="en-US" kern="0">
                <a:solidFill>
                  <a:srgbClr val="0066CC"/>
                </a:solidFill>
              </a:endParaRPr>
            </a:p>
          </p:txBody>
        </p:sp>
        <p:sp>
          <p:nvSpPr>
            <p:cNvPr id="49" name="Text Box 34"/>
            <p:cNvSpPr txBox="1">
              <a:spLocks noChangeArrowheads="1"/>
            </p:cNvSpPr>
            <p:nvPr/>
          </p:nvSpPr>
          <p:spPr bwMode="auto">
            <a:xfrm>
              <a:off x="144" y="2064"/>
              <a:ext cx="1628"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a:solidFill>
                    <a:srgbClr val="0000FF"/>
                  </a:solidFill>
                </a:rPr>
                <a:t>HAPS-52 Mother Board</a:t>
              </a:r>
            </a:p>
          </p:txBody>
        </p:sp>
        <p:sp>
          <p:nvSpPr>
            <p:cNvPr id="50" name="Line 35"/>
            <p:cNvSpPr>
              <a:spLocks noChangeShapeType="1"/>
            </p:cNvSpPr>
            <p:nvPr/>
          </p:nvSpPr>
          <p:spPr bwMode="auto">
            <a:xfrm>
              <a:off x="480" y="2256"/>
              <a:ext cx="528" cy="864"/>
            </a:xfrm>
            <a:prstGeom prst="line">
              <a:avLst/>
            </a:prstGeom>
            <a:noFill/>
            <a:ln w="28575">
              <a:solidFill>
                <a:srgbClr val="0000FF"/>
              </a:solidFill>
              <a:round/>
              <a:headEnd/>
              <a:tailEnd type="triangle" w="med" len="med"/>
            </a:ln>
            <a:extLst>
              <a:ext uri="{909E8E84-426E-40dd-AFC4-6F175D3DCCD1}">
                <a14:hiddenFill xmlns:a14="http://schemas.microsoft.com/office/drawing/2010/main" xmlns="">
                  <a:noFill/>
                </a14:hiddenFill>
              </a:ext>
            </a:extLst>
          </p:spPr>
          <p:txBody>
            <a:bodyPr/>
            <a:lstStyle/>
            <a:p>
              <a:pPr>
                <a:defRPr/>
              </a:pPr>
              <a:endParaRPr lang="en-US" kern="0">
                <a:solidFill>
                  <a:sysClr val="windowText" lastClr="000000"/>
                </a:solidFill>
              </a:endParaRPr>
            </a:p>
          </p:txBody>
        </p:sp>
      </p:grpSp>
      <p:grpSp>
        <p:nvGrpSpPr>
          <p:cNvPr id="51" name="Group 41"/>
          <p:cNvGrpSpPr>
            <a:grpSpLocks/>
          </p:cNvGrpSpPr>
          <p:nvPr/>
        </p:nvGrpSpPr>
        <p:grpSpPr bwMode="auto">
          <a:xfrm>
            <a:off x="3276600" y="1309688"/>
            <a:ext cx="2819400" cy="3048000"/>
            <a:chOff x="2064" y="1104"/>
            <a:chExt cx="1776" cy="1920"/>
          </a:xfrm>
        </p:grpSpPr>
        <p:sp>
          <p:nvSpPr>
            <p:cNvPr id="52" name="Rectangle 38"/>
            <p:cNvSpPr>
              <a:spLocks noChangeArrowheads="1"/>
            </p:cNvSpPr>
            <p:nvPr/>
          </p:nvSpPr>
          <p:spPr bwMode="auto">
            <a:xfrm>
              <a:off x="3216" y="1680"/>
              <a:ext cx="624" cy="1344"/>
            </a:xfrm>
            <a:prstGeom prst="rect">
              <a:avLst/>
            </a:prstGeom>
            <a:noFill/>
            <a:ln w="28575">
              <a:solidFill>
                <a:srgbClr val="0000FF"/>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0" hangingPunct="0">
                <a:defRPr/>
              </a:pPr>
              <a:endParaRPr lang="en-US" kern="0">
                <a:solidFill>
                  <a:srgbClr val="333399"/>
                </a:solidFill>
              </a:endParaRPr>
            </a:p>
          </p:txBody>
        </p:sp>
        <p:sp>
          <p:nvSpPr>
            <p:cNvPr id="53" name="Text Box 39"/>
            <p:cNvSpPr txBox="1">
              <a:spLocks noChangeArrowheads="1"/>
            </p:cNvSpPr>
            <p:nvPr/>
          </p:nvSpPr>
          <p:spPr bwMode="auto">
            <a:xfrm>
              <a:off x="2064" y="1104"/>
              <a:ext cx="1468"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a:solidFill>
                    <a:srgbClr val="0000FF"/>
                  </a:solidFill>
                </a:rPr>
                <a:t>USB Daughter Board</a:t>
              </a:r>
            </a:p>
          </p:txBody>
        </p:sp>
        <p:sp>
          <p:nvSpPr>
            <p:cNvPr id="54" name="Line 40"/>
            <p:cNvSpPr>
              <a:spLocks noChangeShapeType="1"/>
            </p:cNvSpPr>
            <p:nvPr/>
          </p:nvSpPr>
          <p:spPr bwMode="auto">
            <a:xfrm>
              <a:off x="2688" y="1296"/>
              <a:ext cx="528" cy="384"/>
            </a:xfrm>
            <a:prstGeom prst="line">
              <a:avLst/>
            </a:prstGeom>
            <a:noFill/>
            <a:ln w="28575">
              <a:solidFill>
                <a:srgbClr val="0000FF"/>
              </a:solidFill>
              <a:round/>
              <a:headEnd/>
              <a:tailEnd type="triangle" w="med" len="med"/>
            </a:ln>
            <a:extLst>
              <a:ext uri="{909E8E84-426E-40dd-AFC4-6F175D3DCCD1}">
                <a14:hiddenFill xmlns:a14="http://schemas.microsoft.com/office/drawing/2010/main" xmlns="">
                  <a:noFill/>
                </a14:hiddenFill>
              </a:ext>
            </a:extLst>
          </p:spPr>
          <p:txBody>
            <a:bodyPr/>
            <a:lstStyle/>
            <a:p>
              <a:pPr>
                <a:defRPr/>
              </a:pPr>
              <a:endParaRPr lang="en-US" kern="0">
                <a:solidFill>
                  <a:sysClr val="windowText" lastClr="000000"/>
                </a:solidFill>
              </a:endParaRPr>
            </a:p>
          </p:txBody>
        </p:sp>
      </p:grpSp>
      <p:grpSp>
        <p:nvGrpSpPr>
          <p:cNvPr id="55" name="Group 45"/>
          <p:cNvGrpSpPr>
            <a:grpSpLocks/>
          </p:cNvGrpSpPr>
          <p:nvPr/>
        </p:nvGrpSpPr>
        <p:grpSpPr bwMode="auto">
          <a:xfrm>
            <a:off x="6172201" y="4433889"/>
            <a:ext cx="2852738" cy="1809750"/>
            <a:chOff x="3888" y="3072"/>
            <a:chExt cx="1797" cy="1140"/>
          </a:xfrm>
        </p:grpSpPr>
        <p:sp>
          <p:nvSpPr>
            <p:cNvPr id="56" name="Rectangle 42"/>
            <p:cNvSpPr>
              <a:spLocks noChangeArrowheads="1"/>
            </p:cNvSpPr>
            <p:nvPr/>
          </p:nvSpPr>
          <p:spPr bwMode="auto">
            <a:xfrm>
              <a:off x="3888" y="3072"/>
              <a:ext cx="528" cy="768"/>
            </a:xfrm>
            <a:prstGeom prst="rect">
              <a:avLst/>
            </a:prstGeom>
            <a:noFill/>
            <a:ln w="28575">
              <a:solidFill>
                <a:srgbClr val="0000FF"/>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0" hangingPunct="0">
                <a:defRPr/>
              </a:pPr>
              <a:endParaRPr lang="en-US" kern="0">
                <a:solidFill>
                  <a:srgbClr val="333399"/>
                </a:solidFill>
              </a:endParaRPr>
            </a:p>
          </p:txBody>
        </p:sp>
        <p:sp>
          <p:nvSpPr>
            <p:cNvPr id="57" name="Text Box 43"/>
            <p:cNvSpPr txBox="1">
              <a:spLocks noChangeArrowheads="1"/>
            </p:cNvSpPr>
            <p:nvPr/>
          </p:nvSpPr>
          <p:spPr bwMode="auto">
            <a:xfrm>
              <a:off x="4105" y="3981"/>
              <a:ext cx="1580"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dirty="0">
                  <a:solidFill>
                    <a:srgbClr val="0000FF"/>
                  </a:solidFill>
                </a:rPr>
                <a:t>NAND Daughter Board</a:t>
              </a:r>
            </a:p>
          </p:txBody>
        </p:sp>
        <p:sp>
          <p:nvSpPr>
            <p:cNvPr id="58" name="Line 44"/>
            <p:cNvSpPr>
              <a:spLocks noChangeShapeType="1"/>
            </p:cNvSpPr>
            <p:nvPr/>
          </p:nvSpPr>
          <p:spPr bwMode="auto">
            <a:xfrm flipH="1" flipV="1">
              <a:off x="4176" y="3840"/>
              <a:ext cx="384" cy="192"/>
            </a:xfrm>
            <a:prstGeom prst="line">
              <a:avLst/>
            </a:prstGeom>
            <a:noFill/>
            <a:ln w="28575">
              <a:solidFill>
                <a:srgbClr val="0000FF"/>
              </a:solidFill>
              <a:round/>
              <a:headEnd/>
              <a:tailEnd type="triangle" w="med" len="med"/>
            </a:ln>
            <a:extLst>
              <a:ext uri="{909E8E84-426E-40dd-AFC4-6F175D3DCCD1}">
                <a14:hiddenFill xmlns:a14="http://schemas.microsoft.com/office/drawing/2010/main" xmlns="">
                  <a:noFill/>
                </a14:hiddenFill>
              </a:ext>
            </a:extLst>
          </p:spPr>
          <p:txBody>
            <a:bodyPr/>
            <a:lstStyle/>
            <a:p>
              <a:pPr>
                <a:defRPr/>
              </a:pPr>
              <a:endParaRPr lang="en-US" kern="0">
                <a:solidFill>
                  <a:sysClr val="windowText" lastClr="000000"/>
                </a:solidFill>
              </a:endParaRPr>
            </a:p>
          </p:txBody>
        </p:sp>
      </p:grpSp>
      <p:sp>
        <p:nvSpPr>
          <p:cNvPr id="59" name="Rectangle 32"/>
          <p:cNvSpPr>
            <a:spLocks noChangeArrowheads="1"/>
          </p:cNvSpPr>
          <p:nvPr/>
        </p:nvSpPr>
        <p:spPr bwMode="auto">
          <a:xfrm>
            <a:off x="6388100" y="4511675"/>
            <a:ext cx="366713" cy="120650"/>
          </a:xfrm>
          <a:prstGeom prst="rect">
            <a:avLst/>
          </a:prstGeom>
          <a:solidFill>
            <a:srgbClr val="317131"/>
          </a:solidFill>
          <a:ln w="9525">
            <a:solidFill>
              <a:srgbClr val="006600"/>
            </a:solidFill>
            <a:round/>
            <a:headEnd/>
            <a:tailEnd/>
          </a:ln>
        </p:spPr>
        <p:txBody>
          <a:bodyPr/>
          <a:lstStyle/>
          <a:p>
            <a:pPr eaLnBrk="0" hangingPunct="0">
              <a:defRPr/>
            </a:pPr>
            <a:endParaRPr lang="en-US" kern="0">
              <a:solidFill>
                <a:sysClr val="windowText" lastClr="000000"/>
              </a:solidFill>
            </a:endParaRPr>
          </a:p>
        </p:txBody>
      </p:sp>
      <p:sp>
        <p:nvSpPr>
          <p:cNvPr id="60" name="Text Box 31"/>
          <p:cNvSpPr txBox="1">
            <a:spLocks noChangeArrowheads="1"/>
          </p:cNvSpPr>
          <p:nvPr/>
        </p:nvSpPr>
        <p:spPr bwMode="auto">
          <a:xfrm>
            <a:off x="6400800" y="3805238"/>
            <a:ext cx="1466850" cy="646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lgn="ctr">
              <a:defRPr/>
            </a:pPr>
            <a:r>
              <a:rPr lang="en-US" sz="1800" kern="0" dirty="0">
                <a:solidFill>
                  <a:srgbClr val="FFFF00"/>
                </a:solidFill>
              </a:rPr>
              <a:t>1x-nm</a:t>
            </a:r>
          </a:p>
          <a:p>
            <a:pPr algn="ctr">
              <a:defRPr/>
            </a:pPr>
            <a:r>
              <a:rPr lang="en-US" sz="1800" kern="0" dirty="0">
                <a:solidFill>
                  <a:srgbClr val="FFFF00"/>
                </a:solidFill>
              </a:rPr>
              <a:t>NAND Flash</a:t>
            </a:r>
          </a:p>
        </p:txBody>
      </p:sp>
      <p:sp>
        <p:nvSpPr>
          <p:cNvPr id="5" name="TextBox 4"/>
          <p:cNvSpPr txBox="1"/>
          <p:nvPr/>
        </p:nvSpPr>
        <p:spPr>
          <a:xfrm>
            <a:off x="-19422" y="6496146"/>
            <a:ext cx="9332690" cy="307777"/>
          </a:xfrm>
          <a:prstGeom prst="rect">
            <a:avLst/>
          </a:prstGeom>
          <a:noFill/>
        </p:spPr>
        <p:txBody>
          <a:bodyPr wrap="none" rtlCol="0">
            <a:spAutoFit/>
          </a:bodyPr>
          <a:lstStyle/>
          <a:p>
            <a:r>
              <a:rPr lang="en-US" sz="1400" dirty="0">
                <a:solidFill>
                  <a:srgbClr val="000000"/>
                </a:solidFill>
              </a:rPr>
              <a:t>Cai+, “</a:t>
            </a:r>
            <a:r>
              <a:rPr lang="en-US" sz="1400" dirty="0">
                <a:solidFill>
                  <a:srgbClr val="0000FF"/>
                </a:solidFill>
              </a:rPr>
              <a:t>Error Characterization, Mitigation, and Recovery in Flash Memory Based Solid State Drives</a:t>
            </a:r>
            <a:r>
              <a:rPr lang="en-US" sz="1400" dirty="0">
                <a:solidFill>
                  <a:srgbClr val="000000"/>
                </a:solidFill>
              </a:rPr>
              <a:t>,” Proc. IEEE 2017.</a:t>
            </a:r>
          </a:p>
        </p:txBody>
      </p:sp>
      <p:sp>
        <p:nvSpPr>
          <p:cNvPr id="62" name="Rectangle 61">
            <a:extLst>
              <a:ext uri="{FF2B5EF4-FFF2-40B4-BE49-F238E27FC236}">
                <a16:creationId xmlns:a16="http://schemas.microsoft.com/office/drawing/2014/main" id="{48E3225E-FE9D-A044-B795-E45371FDCB71}"/>
              </a:ext>
            </a:extLst>
          </p:cNvPr>
          <p:cNvSpPr/>
          <p:nvPr/>
        </p:nvSpPr>
        <p:spPr>
          <a:xfrm>
            <a:off x="-36512" y="5805264"/>
            <a:ext cx="6858001" cy="738664"/>
          </a:xfrm>
          <a:prstGeom prst="rect">
            <a:avLst/>
          </a:prstGeom>
        </p:spPr>
        <p:txBody>
          <a:bodyPr wrap="square">
            <a:spAutoFit/>
          </a:bodyPr>
          <a:lstStyle/>
          <a:p>
            <a:r>
              <a:rPr lang="en-US" sz="1400" dirty="0">
                <a:solidFill>
                  <a:srgbClr val="006633"/>
                </a:solidFill>
              </a:rPr>
              <a:t>[DATE 2012, ICCD 2012, DATE 2013, ITJ 2013, ICCD 2013, SIGMETRICS 2014, HPCA 2015, DSN 2015, MSST 2015, JSAC 2016, HPCA 2017, DFRWS 2017, </a:t>
            </a:r>
          </a:p>
          <a:p>
            <a:r>
              <a:rPr lang="en-US" sz="1400" dirty="0">
                <a:solidFill>
                  <a:srgbClr val="006633"/>
                </a:solidFill>
              </a:rPr>
              <a:t>PIEEE 2017, HPCA 2018, SIGMETRICS 2018]</a:t>
            </a:r>
            <a:endParaRPr lang="en-US" sz="1400" dirty="0">
              <a:solidFill>
                <a:srgbClr val="000000"/>
              </a:solidFill>
            </a:endParaRPr>
          </a:p>
        </p:txBody>
      </p:sp>
    </p:spTree>
    <p:extLst>
      <p:ext uri="{BB962C8B-B14F-4D97-AF65-F5344CB8AC3E}">
        <p14:creationId xmlns:p14="http://schemas.microsoft.com/office/powerpoint/2010/main" val="454102562"/>
      </p:ext>
    </p:extLst>
  </p:cSld>
  <p:clrMapOvr>
    <a:masterClrMapping/>
  </p:clrMapOvr>
  <p:transition/>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tps://pbs.twimg.com/media/DKHLt24W0AAE5Fd.jpg:larg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4411" y="948688"/>
            <a:ext cx="8316416" cy="5080875"/>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228599" y="152400"/>
            <a:ext cx="8851254" cy="1066800"/>
          </a:xfrm>
        </p:spPr>
        <p:txBody>
          <a:bodyPr/>
          <a:lstStyle/>
          <a:p>
            <a:r>
              <a:rPr lang="en-US" sz="3800">
                <a:solidFill>
                  <a:srgbClr val="006633"/>
                </a:solidFill>
              </a:rPr>
              <a:t>Aside: Intelligent Controller for NAND Flash</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88</a:t>
            </a:fld>
            <a:endParaRPr lang="en-US" altLang="en-US"/>
          </a:p>
        </p:txBody>
      </p:sp>
      <p:sp>
        <p:nvSpPr>
          <p:cNvPr id="8" name="Rectangle 7">
            <a:hlinkClick r:id="rId3"/>
          </p:cNvPr>
          <p:cNvSpPr/>
          <p:nvPr/>
        </p:nvSpPr>
        <p:spPr>
          <a:xfrm>
            <a:off x="1619672" y="6021288"/>
            <a:ext cx="6048672" cy="415498"/>
          </a:xfrm>
          <a:prstGeom prst="rect">
            <a:avLst/>
          </a:prstGeom>
        </p:spPr>
        <p:txBody>
          <a:bodyPr wrap="square">
            <a:spAutoFit/>
          </a:bodyPr>
          <a:lstStyle/>
          <a:p>
            <a:pPr algn="ctr">
              <a:spcBef>
                <a:spcPts val="450"/>
              </a:spcBef>
            </a:pPr>
            <a:r>
              <a:rPr lang="en-US" sz="2100" b="1" dirty="0">
                <a:solidFill>
                  <a:srgbClr val="0000FF"/>
                </a:solidFill>
                <a:latin typeface="Adobe Garamond Pro" panose="02020502060506020403" pitchFamily="18" charset="0"/>
                <a:hlinkClick r:id="rId3"/>
              </a:rPr>
              <a:t>https://arxiv.org/pdf/1706.08642</a:t>
            </a:r>
            <a:r>
              <a:rPr lang="en-US" sz="2100" b="1" dirty="0">
                <a:solidFill>
                  <a:srgbClr val="0000FF"/>
                </a:solidFill>
                <a:latin typeface="Adobe Garamond Pro" panose="02020502060506020403" pitchFamily="18" charset="0"/>
              </a:rPr>
              <a:t>  </a:t>
            </a:r>
          </a:p>
        </p:txBody>
      </p:sp>
      <p:pic>
        <p:nvPicPr>
          <p:cNvPr id="6" name="Picture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164585" y="1009676"/>
            <a:ext cx="1915268" cy="1915268"/>
          </a:xfrm>
          <a:prstGeom prst="rect">
            <a:avLst/>
          </a:prstGeom>
        </p:spPr>
      </p:pic>
      <p:sp>
        <p:nvSpPr>
          <p:cNvPr id="9" name="TextBox 8"/>
          <p:cNvSpPr txBox="1"/>
          <p:nvPr/>
        </p:nvSpPr>
        <p:spPr>
          <a:xfrm>
            <a:off x="2483768" y="1340768"/>
            <a:ext cx="3874137" cy="369332"/>
          </a:xfrm>
          <a:prstGeom prst="rect">
            <a:avLst/>
          </a:prstGeom>
          <a:noFill/>
        </p:spPr>
        <p:txBody>
          <a:bodyPr wrap="none" rtlCol="0">
            <a:spAutoFit/>
          </a:bodyPr>
          <a:lstStyle/>
          <a:p>
            <a:r>
              <a:rPr lang="en-US" i="1" dirty="0">
                <a:solidFill>
                  <a:srgbClr val="FF0000"/>
                </a:solidFill>
              </a:rPr>
              <a:t>Proceedings of the IEEE, Sept. 2017</a:t>
            </a:r>
          </a:p>
        </p:txBody>
      </p:sp>
    </p:spTree>
    <p:extLst>
      <p:ext uri="{BB962C8B-B14F-4D97-AF65-F5344CB8AC3E}">
        <p14:creationId xmlns:p14="http://schemas.microsoft.com/office/powerpoint/2010/main" val="1279094976"/>
      </p:ext>
    </p:extLst>
  </p:cSld>
  <p:clrMapOvr>
    <a:masterClrMapping/>
  </p:clrMapOvr>
  <p:transition/>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Takeaway</a:t>
            </a:r>
          </a:p>
        </p:txBody>
      </p:sp>
      <p:sp>
        <p:nvSpPr>
          <p:cNvPr id="3" name="Content Placeholder 2"/>
          <p:cNvSpPr>
            <a:spLocks noGrp="1"/>
          </p:cNvSpPr>
          <p:nvPr>
            <p:ph idx="1"/>
          </p:nvPr>
        </p:nvSpPr>
        <p:spPr>
          <a:xfrm>
            <a:off x="0" y="2060848"/>
            <a:ext cx="9144000" cy="2088232"/>
          </a:xfrm>
        </p:spPr>
        <p:txBody>
          <a:bodyPr/>
          <a:lstStyle/>
          <a:p>
            <a:pPr marL="0" indent="0" algn="ctr">
              <a:buNone/>
            </a:pPr>
            <a:r>
              <a:rPr lang="en-US" sz="6400" dirty="0">
                <a:solidFill>
                  <a:srgbClr val="FF0000"/>
                </a:solidFill>
              </a:rPr>
              <a:t>Main Memory Needs </a:t>
            </a:r>
          </a:p>
          <a:p>
            <a:pPr marL="0" indent="0" algn="ctr">
              <a:buNone/>
            </a:pPr>
            <a:r>
              <a:rPr lang="en-US" sz="6400" dirty="0">
                <a:solidFill>
                  <a:srgbClr val="0432FF"/>
                </a:solidFill>
              </a:rPr>
              <a:t>Intelligent Controllers</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89</a:t>
            </a:fld>
            <a:endParaRPr lang="en-US"/>
          </a:p>
        </p:txBody>
      </p:sp>
    </p:spTree>
    <p:extLst>
      <p:ext uri="{BB962C8B-B14F-4D97-AF65-F5344CB8AC3E}">
        <p14:creationId xmlns:p14="http://schemas.microsoft.com/office/powerpoint/2010/main" val="1350630088"/>
      </p:ext>
    </p:extLst>
  </p:cSld>
  <p:clrMapOvr>
    <a:masterClrMapping/>
  </p:clrMapOvr>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0"/>
          <p:cNvSpPr/>
          <p:nvPr/>
        </p:nvSpPr>
        <p:spPr>
          <a:xfrm>
            <a:off x="-11591" y="0"/>
            <a:ext cx="9145859" cy="6858000"/>
          </a:xfrm>
          <a:prstGeom prst="rect">
            <a:avLst/>
          </a:prstGeom>
          <a:solidFill>
            <a:schemeClr val="bg1"/>
          </a:solidFill>
          <a:ln>
            <a:noFill/>
          </a:ln>
        </p:spPr>
        <p:txBody>
          <a:bodyPr wrap="square" rtlCol="0" anchor="ctr">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EEECE1"/>
              </a:solidFill>
              <a:effectLst/>
              <a:uLnTx/>
              <a:uFillTx/>
              <a:latin typeface="europa"/>
              <a:ea typeface="+mn-ea"/>
              <a:cs typeface="+mn-cs"/>
            </a:endParaRPr>
          </a:p>
        </p:txBody>
      </p:sp>
      <p:sp>
        <p:nvSpPr>
          <p:cNvPr id="20" name="Rectangle 19"/>
          <p:cNvSpPr/>
          <p:nvPr/>
        </p:nvSpPr>
        <p:spPr>
          <a:xfrm>
            <a:off x="8534400" y="4129073"/>
            <a:ext cx="428980" cy="6549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ahoma"/>
              <a:ea typeface="+mn-ea"/>
              <a:cs typeface="+mn-cs"/>
            </a:endParaRPr>
          </a:p>
        </p:txBody>
      </p:sp>
      <p:pic>
        <p:nvPicPr>
          <p:cNvPr id="71" name="Picture 70" descr="http://www.nextplatform.com/wp-content/uploads/2015/03/Glenn1.png"/>
          <p:cNvPicPr>
            <a:picLocks noChangeAspect="1" noChangeArrowheads="1"/>
          </p:cNvPicPr>
          <p:nvPr/>
        </p:nvPicPr>
        <p:blipFill rotWithShape="1">
          <a:blip r:embed="rId4">
            <a:extLst>
              <a:ext uri="{28A0092B-C50C-407E-A947-70E740481C1C}">
                <a14:useLocalDpi xmlns:a14="http://schemas.microsoft.com/office/drawing/2010/main" val="0"/>
              </a:ext>
            </a:extLst>
          </a:blip>
          <a:srcRect l="35425" t="51522" r="34916" b="5973"/>
          <a:stretch/>
        </p:blipFill>
        <p:spPr bwMode="auto">
          <a:xfrm>
            <a:off x="105649" y="4094761"/>
            <a:ext cx="4224963" cy="1829100"/>
          </a:xfrm>
          <a:prstGeom prst="rect">
            <a:avLst/>
          </a:prstGeom>
          <a:noFill/>
          <a:extLst>
            <a:ext uri="{909E8E84-426E-40DD-AFC4-6F175D3DCCD1}">
              <a14:hiddenFill xmlns:a14="http://schemas.microsoft.com/office/drawing/2010/main">
                <a:solidFill>
                  <a:srgbClr val="FFFFFF"/>
                </a:solidFill>
              </a14:hiddenFill>
            </a:ext>
          </a:extLst>
        </p:spPr>
      </p:pic>
      <p:pic>
        <p:nvPicPr>
          <p:cNvPr id="72" name="Picture 71"/>
          <p:cNvPicPr>
            <a:picLocks noChangeAspect="1"/>
          </p:cNvPicPr>
          <p:nvPr/>
        </p:nvPicPr>
        <p:blipFill rotWithShape="1">
          <a:blip r:embed="rId5"/>
          <a:srcRect l="50959" t="10448" r="25205" b="67472"/>
          <a:stretch/>
        </p:blipFill>
        <p:spPr>
          <a:xfrm>
            <a:off x="5495894" y="3689818"/>
            <a:ext cx="2867618" cy="2653333"/>
          </a:xfrm>
          <a:prstGeom prst="rect">
            <a:avLst/>
          </a:prstGeom>
        </p:spPr>
      </p:pic>
      <p:sp>
        <p:nvSpPr>
          <p:cNvPr id="75" name="Rectangle 74"/>
          <p:cNvSpPr/>
          <p:nvPr/>
        </p:nvSpPr>
        <p:spPr>
          <a:xfrm>
            <a:off x="8022677" y="4174288"/>
            <a:ext cx="428980" cy="6549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ahoma"/>
              <a:ea typeface="+mn-ea"/>
              <a:cs typeface="+mn-cs"/>
            </a:endParaRPr>
          </a:p>
        </p:txBody>
      </p:sp>
      <p:sp>
        <p:nvSpPr>
          <p:cNvPr id="78" name="Rectangle 77"/>
          <p:cNvSpPr/>
          <p:nvPr/>
        </p:nvSpPr>
        <p:spPr>
          <a:xfrm>
            <a:off x="4628782" y="0"/>
            <a:ext cx="9144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ahoma"/>
              <a:ea typeface="+mn-ea"/>
              <a:cs typeface="+mn-cs"/>
            </a:endParaRPr>
          </a:p>
        </p:txBody>
      </p:sp>
      <p:sp>
        <p:nvSpPr>
          <p:cNvPr id="79" name="Rectangle 78"/>
          <p:cNvSpPr/>
          <p:nvPr/>
        </p:nvSpPr>
        <p:spPr>
          <a:xfrm>
            <a:off x="1" y="3383280"/>
            <a:ext cx="9144000" cy="9144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ahoma"/>
              <a:ea typeface="+mn-ea"/>
              <a:cs typeface="+mn-cs"/>
            </a:endParaRPr>
          </a:p>
        </p:txBody>
      </p:sp>
      <p:graphicFrame>
        <p:nvGraphicFramePr>
          <p:cNvPr id="2" name="Object 1"/>
          <p:cNvGraphicFramePr>
            <a:graphicFrameLocks noChangeAspect="1"/>
          </p:cNvGraphicFramePr>
          <p:nvPr>
            <p:extLst/>
          </p:nvPr>
        </p:nvGraphicFramePr>
        <p:xfrm>
          <a:off x="5311176" y="36301"/>
          <a:ext cx="3509639" cy="3353943"/>
        </p:xfrm>
        <a:graphic>
          <a:graphicData uri="http://schemas.openxmlformats.org/presentationml/2006/ole">
            <mc:AlternateContent xmlns:mc="http://schemas.openxmlformats.org/markup-compatibility/2006">
              <mc:Choice xmlns:v="urn:schemas-microsoft-com:vml" Requires="v">
                <p:oleObj spid="_x0000_s3123" name="Visio" r:id="rId6" imgW="2695276" imgH="2509932" progId="Visio.Drawing.11">
                  <p:embed/>
                </p:oleObj>
              </mc:Choice>
              <mc:Fallback>
                <p:oleObj name="Visio" r:id="rId6" imgW="2695276" imgH="2509932" progId="Visio.Drawing.11">
                  <p:embed/>
                  <p:pic>
                    <p:nvPicPr>
                      <p:cNvPr id="2" name="Object 1"/>
                      <p:cNvPicPr/>
                      <p:nvPr/>
                    </p:nvPicPr>
                    <p:blipFill>
                      <a:blip r:embed="rId7"/>
                      <a:stretch>
                        <a:fillRect/>
                      </a:stretch>
                    </p:blipFill>
                    <p:spPr>
                      <a:xfrm>
                        <a:off x="5311176" y="36301"/>
                        <a:ext cx="3509639" cy="3353943"/>
                      </a:xfrm>
                      <a:prstGeom prst="rect">
                        <a:avLst/>
                      </a:prstGeom>
                    </p:spPr>
                  </p:pic>
                </p:oleObj>
              </mc:Fallback>
            </mc:AlternateContent>
          </a:graphicData>
        </a:graphic>
      </p:graphicFrame>
      <p:graphicFrame>
        <p:nvGraphicFramePr>
          <p:cNvPr id="23" name="Object 22"/>
          <p:cNvGraphicFramePr>
            <a:graphicFrameLocks noChangeAspect="1"/>
          </p:cNvGraphicFramePr>
          <p:nvPr>
            <p:extLst/>
          </p:nvPr>
        </p:nvGraphicFramePr>
        <p:xfrm>
          <a:off x="177467" y="500679"/>
          <a:ext cx="4895872" cy="2150973"/>
        </p:xfrm>
        <a:graphic>
          <a:graphicData uri="http://schemas.openxmlformats.org/presentationml/2006/ole">
            <mc:AlternateContent xmlns:mc="http://schemas.openxmlformats.org/markup-compatibility/2006">
              <mc:Choice xmlns:v="urn:schemas-microsoft-com:vml" Requires="v">
                <p:oleObj spid="_x0000_s3124" name="Visio" r:id="rId8" imgW="3859122" imgH="1695796" progId="Visio.Drawing.11">
                  <p:embed/>
                </p:oleObj>
              </mc:Choice>
              <mc:Fallback>
                <p:oleObj name="Visio" r:id="rId8" imgW="3859122" imgH="1695796" progId="Visio.Drawing.11">
                  <p:embed/>
                  <p:pic>
                    <p:nvPicPr>
                      <p:cNvPr id="23" name="Object 22"/>
                      <p:cNvPicPr/>
                      <p:nvPr/>
                    </p:nvPicPr>
                    <p:blipFill>
                      <a:blip r:embed="rId9"/>
                      <a:stretch>
                        <a:fillRect/>
                      </a:stretch>
                    </p:blipFill>
                    <p:spPr>
                      <a:xfrm>
                        <a:off x="177467" y="500679"/>
                        <a:ext cx="4895872" cy="2150973"/>
                      </a:xfrm>
                      <a:prstGeom prst="rect">
                        <a:avLst/>
                      </a:prstGeom>
                    </p:spPr>
                  </p:pic>
                </p:oleObj>
              </mc:Fallback>
            </mc:AlternateContent>
          </a:graphicData>
        </a:graphic>
      </p:graphicFrame>
      <p:sp>
        <p:nvSpPr>
          <p:cNvPr id="81" name="Snip Diagonal Corner Rectangle 80"/>
          <p:cNvSpPr/>
          <p:nvPr/>
        </p:nvSpPr>
        <p:spPr>
          <a:xfrm>
            <a:off x="0" y="2924937"/>
            <a:ext cx="458343" cy="458343"/>
          </a:xfrm>
          <a:prstGeom prst="snip2Diag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w="0"/>
                <a:solidFill>
                  <a:prstClr val="white"/>
                </a:solidFill>
                <a:effectLst>
                  <a:outerShdw blurRad="38100" dist="19050" dir="2700000" algn="tl" rotWithShape="0">
                    <a:prstClr val="black">
                      <a:alpha val="40000"/>
                    </a:prstClr>
                  </a:outerShdw>
                </a:effectLst>
                <a:uLnTx/>
                <a:uFillTx/>
                <a:latin typeface="Tahoma"/>
                <a:ea typeface="+mn-ea"/>
                <a:cs typeface="+mn-cs"/>
              </a:rPr>
              <a:t>1</a:t>
            </a:r>
          </a:p>
        </p:txBody>
      </p:sp>
      <p:sp>
        <p:nvSpPr>
          <p:cNvPr id="82" name="Snip Diagonal Corner Rectangle 81"/>
          <p:cNvSpPr/>
          <p:nvPr/>
        </p:nvSpPr>
        <p:spPr>
          <a:xfrm>
            <a:off x="8675925" y="2924936"/>
            <a:ext cx="458343" cy="458343"/>
          </a:xfrm>
          <a:prstGeom prst="snip2Diag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w="0"/>
                <a:solidFill>
                  <a:prstClr val="white"/>
                </a:solidFill>
                <a:effectLst>
                  <a:outerShdw blurRad="38100" dist="19050" dir="2700000" algn="tl" rotWithShape="0">
                    <a:prstClr val="black">
                      <a:alpha val="40000"/>
                    </a:prstClr>
                  </a:outerShdw>
                </a:effectLst>
                <a:uLnTx/>
                <a:uFillTx/>
                <a:latin typeface="Tahoma"/>
                <a:ea typeface="+mn-ea"/>
                <a:cs typeface="+mn-cs"/>
              </a:rPr>
              <a:t>2</a:t>
            </a:r>
          </a:p>
        </p:txBody>
      </p:sp>
      <p:sp>
        <p:nvSpPr>
          <p:cNvPr id="83" name="TextBox 82"/>
          <p:cNvSpPr txBox="1"/>
          <p:nvPr/>
        </p:nvSpPr>
        <p:spPr>
          <a:xfrm>
            <a:off x="458343" y="2924936"/>
            <a:ext cx="294940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Tahoma"/>
                <a:ea typeface="+mn-ea"/>
                <a:cs typeface="+mn-cs"/>
              </a:rPr>
              <a:t>Sequencing</a:t>
            </a:r>
          </a:p>
        </p:txBody>
      </p:sp>
      <p:sp>
        <p:nvSpPr>
          <p:cNvPr id="84" name="TextBox 83"/>
          <p:cNvSpPr txBox="1"/>
          <p:nvPr/>
        </p:nvSpPr>
        <p:spPr>
          <a:xfrm>
            <a:off x="6304876" y="2916378"/>
            <a:ext cx="247322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Tahoma"/>
                <a:ea typeface="+mn-ea"/>
                <a:cs typeface="+mn-cs"/>
              </a:rPr>
              <a:t>Read Mapping</a:t>
            </a:r>
          </a:p>
        </p:txBody>
      </p:sp>
      <p:sp>
        <p:nvSpPr>
          <p:cNvPr id="85" name="Snip Diagonal Corner Rectangle 84"/>
          <p:cNvSpPr/>
          <p:nvPr/>
        </p:nvSpPr>
        <p:spPr>
          <a:xfrm>
            <a:off x="-11591" y="6399657"/>
            <a:ext cx="458343" cy="458343"/>
          </a:xfrm>
          <a:prstGeom prst="snip2Diag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w="0"/>
                <a:solidFill>
                  <a:prstClr val="white"/>
                </a:solidFill>
                <a:effectLst>
                  <a:outerShdw blurRad="38100" dist="19050" dir="2700000" algn="tl" rotWithShape="0">
                    <a:prstClr val="black">
                      <a:alpha val="40000"/>
                    </a:prstClr>
                  </a:outerShdw>
                </a:effectLst>
                <a:uLnTx/>
                <a:uFillTx/>
                <a:latin typeface="Tahoma"/>
                <a:ea typeface="+mn-ea"/>
                <a:cs typeface="+mn-cs"/>
              </a:rPr>
              <a:t>3</a:t>
            </a:r>
          </a:p>
        </p:txBody>
      </p:sp>
      <p:sp>
        <p:nvSpPr>
          <p:cNvPr id="86" name="Snip Diagonal Corner Rectangle 85"/>
          <p:cNvSpPr/>
          <p:nvPr/>
        </p:nvSpPr>
        <p:spPr>
          <a:xfrm>
            <a:off x="8678558" y="6399656"/>
            <a:ext cx="458343" cy="458343"/>
          </a:xfrm>
          <a:prstGeom prst="snip2Diag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w="0"/>
                <a:solidFill>
                  <a:prstClr val="white"/>
                </a:solidFill>
                <a:effectLst>
                  <a:outerShdw blurRad="38100" dist="19050" dir="2700000" algn="tl" rotWithShape="0">
                    <a:prstClr val="black">
                      <a:alpha val="40000"/>
                    </a:prstClr>
                  </a:outerShdw>
                </a:effectLst>
                <a:uLnTx/>
                <a:uFillTx/>
                <a:latin typeface="Tahoma"/>
                <a:ea typeface="+mn-ea"/>
                <a:cs typeface="+mn-cs"/>
              </a:rPr>
              <a:t>4</a:t>
            </a:r>
          </a:p>
        </p:txBody>
      </p:sp>
      <p:sp>
        <p:nvSpPr>
          <p:cNvPr id="87" name="TextBox 86"/>
          <p:cNvSpPr txBox="1"/>
          <p:nvPr/>
        </p:nvSpPr>
        <p:spPr>
          <a:xfrm>
            <a:off x="483743" y="6379336"/>
            <a:ext cx="294940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Tahoma"/>
                <a:ea typeface="+mn-ea"/>
                <a:cs typeface="+mn-cs"/>
              </a:rPr>
              <a:t>Variant Calling</a:t>
            </a:r>
          </a:p>
        </p:txBody>
      </p:sp>
      <p:sp>
        <p:nvSpPr>
          <p:cNvPr id="88" name="TextBox 87"/>
          <p:cNvSpPr txBox="1"/>
          <p:nvPr/>
        </p:nvSpPr>
        <p:spPr>
          <a:xfrm>
            <a:off x="5558503" y="6399656"/>
            <a:ext cx="3404877"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Tahoma"/>
                <a:ea typeface="+mn-ea"/>
                <a:cs typeface="+mn-cs"/>
              </a:rPr>
              <a:t>Scientific Discovery</a:t>
            </a:r>
          </a:p>
        </p:txBody>
      </p:sp>
      <p:grpSp>
        <p:nvGrpSpPr>
          <p:cNvPr id="66" name="Group 65"/>
          <p:cNvGrpSpPr/>
          <p:nvPr/>
        </p:nvGrpSpPr>
        <p:grpSpPr>
          <a:xfrm>
            <a:off x="-289047" y="3715576"/>
            <a:ext cx="9433048" cy="3582965"/>
            <a:chOff x="-108520" y="3573016"/>
            <a:chExt cx="9433048" cy="3582965"/>
          </a:xfrm>
        </p:grpSpPr>
        <p:sp>
          <p:nvSpPr>
            <p:cNvPr id="63" name="Rectangle 62"/>
            <p:cNvSpPr/>
            <p:nvPr/>
          </p:nvSpPr>
          <p:spPr>
            <a:xfrm>
              <a:off x="-108520" y="3573016"/>
              <a:ext cx="9433048" cy="3276000"/>
            </a:xfrm>
            <a:prstGeom prst="rect">
              <a:avLst/>
            </a:prstGeom>
            <a:solidFill>
              <a:schemeClr val="bg1"/>
            </a:solidFill>
          </p:spPr>
          <p:txBody>
            <a:bodyPr wrap="square" rtlCol="0" anchor="ctr">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EEECE1"/>
                </a:solidFill>
                <a:effectLst/>
                <a:uLnTx/>
                <a:uFillTx/>
                <a:latin typeface="europa"/>
                <a:ea typeface="+mn-ea"/>
                <a:cs typeface="+mn-cs"/>
              </a:endParaRPr>
            </a:p>
          </p:txBody>
        </p:sp>
        <p:grpSp>
          <p:nvGrpSpPr>
            <p:cNvPr id="3" name="Group 2"/>
            <p:cNvGrpSpPr/>
            <p:nvPr/>
          </p:nvGrpSpPr>
          <p:grpSpPr>
            <a:xfrm>
              <a:off x="613105" y="4005064"/>
              <a:ext cx="7919335" cy="3150917"/>
              <a:chOff x="-208582" y="3753558"/>
              <a:chExt cx="7919335" cy="3150917"/>
            </a:xfrm>
          </p:grpSpPr>
          <p:sp>
            <p:nvSpPr>
              <p:cNvPr id="62" name="Rectangle 61"/>
              <p:cNvSpPr/>
              <p:nvPr/>
            </p:nvSpPr>
            <p:spPr>
              <a:xfrm rot="12861">
                <a:off x="-208582" y="3828624"/>
                <a:ext cx="1900479" cy="2405141"/>
              </a:xfrm>
              <a:prstGeom prst="rect">
                <a:avLst/>
              </a:prstGeom>
              <a:solidFill>
                <a:srgbClr val="C6C6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ahoma"/>
                  <a:ea typeface="+mn-ea"/>
                  <a:cs typeface="+mn-cs"/>
                </a:endParaRPr>
              </a:p>
            </p:txBody>
          </p:sp>
          <p:pic>
            <p:nvPicPr>
              <p:cNvPr id="28" name="Picture 4" descr="https://i.ytimg.com/vi/thf4TFnkesw/maxresdefault.jpg"/>
              <p:cNvPicPr>
                <a:picLocks noChangeAspect="1" noChangeArrowheads="1"/>
              </p:cNvPicPr>
              <p:nvPr/>
            </p:nvPicPr>
            <p:blipFill rotWithShape="1">
              <a:blip r:embed="rId10" cstate="print">
                <a:clrChange>
                  <a:clrFrom>
                    <a:srgbClr val="FFFFFF"/>
                  </a:clrFrom>
                  <a:clrTo>
                    <a:srgbClr val="FFFFFF">
                      <a:alpha val="0"/>
                    </a:srgbClr>
                  </a:clrTo>
                </a:clrChange>
                <a:extLst>
                  <a:ext uri="{28A0092B-C50C-407E-A947-70E740481C1C}">
                    <a14:useLocalDpi xmlns:a14="http://schemas.microsoft.com/office/drawing/2010/main" val="0"/>
                  </a:ext>
                </a:extLst>
              </a:blip>
              <a:srcRect t="16939" b="37412"/>
              <a:stretch/>
            </p:blipFill>
            <p:spPr bwMode="auto">
              <a:xfrm rot="961673">
                <a:off x="144628" y="3753558"/>
                <a:ext cx="6902450" cy="3150917"/>
              </a:xfrm>
              <a:prstGeom prst="rect">
                <a:avLst/>
              </a:prstGeom>
              <a:noFill/>
              <a:extLst>
                <a:ext uri="{909E8E84-426E-40DD-AFC4-6F175D3DCCD1}">
                  <a14:hiddenFill xmlns:a14="http://schemas.microsoft.com/office/drawing/2010/main">
                    <a:solidFill>
                      <a:srgbClr val="FFFFFF"/>
                    </a:solidFill>
                  </a14:hiddenFill>
                </a:ext>
              </a:extLst>
            </p:spPr>
          </p:pic>
          <p:sp>
            <p:nvSpPr>
              <p:cNvPr id="29" name="Rectangle 28"/>
              <p:cNvSpPr/>
              <p:nvPr/>
            </p:nvSpPr>
            <p:spPr>
              <a:xfrm rot="12861">
                <a:off x="376978" y="4035982"/>
                <a:ext cx="1900479" cy="1797999"/>
              </a:xfrm>
              <a:prstGeom prst="rect">
                <a:avLst/>
              </a:prstGeom>
              <a:solidFill>
                <a:srgbClr val="C6C6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ahoma"/>
                  <a:ea typeface="+mn-ea"/>
                  <a:cs typeface="+mn-cs"/>
                </a:endParaRPr>
              </a:p>
            </p:txBody>
          </p:sp>
          <p:sp>
            <p:nvSpPr>
              <p:cNvPr id="30" name="Oval 29"/>
              <p:cNvSpPr/>
              <p:nvPr/>
            </p:nvSpPr>
            <p:spPr>
              <a:xfrm rot="961673">
                <a:off x="3274474" y="5019457"/>
                <a:ext cx="545523" cy="54552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ahoma"/>
                  <a:ea typeface="+mn-ea"/>
                  <a:cs typeface="+mn-cs"/>
                </a:endParaRPr>
              </a:p>
            </p:txBody>
          </p:sp>
          <p:sp>
            <p:nvSpPr>
              <p:cNvPr id="31" name="Oval 30"/>
              <p:cNvSpPr/>
              <p:nvPr/>
            </p:nvSpPr>
            <p:spPr>
              <a:xfrm rot="961673">
                <a:off x="3184235" y="5076418"/>
                <a:ext cx="545523" cy="54552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ahoma"/>
                  <a:ea typeface="+mn-ea"/>
                  <a:cs typeface="+mn-cs"/>
                </a:endParaRPr>
              </a:p>
            </p:txBody>
          </p:sp>
          <p:sp>
            <p:nvSpPr>
              <p:cNvPr id="32" name="Oval 31"/>
              <p:cNvSpPr/>
              <p:nvPr/>
            </p:nvSpPr>
            <p:spPr>
              <a:xfrm rot="961673">
                <a:off x="2682472" y="5332287"/>
                <a:ext cx="577532" cy="57753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ahoma"/>
                  <a:ea typeface="+mn-ea"/>
                  <a:cs typeface="+mn-cs"/>
                </a:endParaRPr>
              </a:p>
            </p:txBody>
          </p:sp>
          <p:sp>
            <p:nvSpPr>
              <p:cNvPr id="33" name="Oval 32"/>
              <p:cNvSpPr/>
              <p:nvPr/>
            </p:nvSpPr>
            <p:spPr>
              <a:xfrm rot="961673">
                <a:off x="3178618" y="4478667"/>
                <a:ext cx="577532" cy="57753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ahoma"/>
                  <a:ea typeface="+mn-ea"/>
                  <a:cs typeface="+mn-cs"/>
                </a:endParaRPr>
              </a:p>
            </p:txBody>
          </p:sp>
          <p:sp>
            <p:nvSpPr>
              <p:cNvPr id="34" name="Oval 33"/>
              <p:cNvSpPr/>
              <p:nvPr/>
            </p:nvSpPr>
            <p:spPr>
              <a:xfrm rot="961673">
                <a:off x="3735687" y="4643492"/>
                <a:ext cx="573365" cy="64302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ahoma"/>
                  <a:ea typeface="+mn-ea"/>
                  <a:cs typeface="+mn-cs"/>
                </a:endParaRPr>
              </a:p>
            </p:txBody>
          </p:sp>
          <p:sp>
            <p:nvSpPr>
              <p:cNvPr id="35" name="Oval 34"/>
              <p:cNvSpPr/>
              <p:nvPr/>
            </p:nvSpPr>
            <p:spPr>
              <a:xfrm rot="961673">
                <a:off x="4180716" y="4852949"/>
                <a:ext cx="676378" cy="57753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ahoma"/>
                  <a:ea typeface="+mn-ea"/>
                  <a:cs typeface="+mn-cs"/>
                </a:endParaRPr>
              </a:p>
            </p:txBody>
          </p:sp>
          <p:sp>
            <p:nvSpPr>
              <p:cNvPr id="36" name="Oval 35"/>
              <p:cNvSpPr/>
              <p:nvPr/>
            </p:nvSpPr>
            <p:spPr>
              <a:xfrm rot="961673">
                <a:off x="2508995" y="4000739"/>
                <a:ext cx="577532" cy="57753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ahoma"/>
                  <a:ea typeface="+mn-ea"/>
                  <a:cs typeface="+mn-cs"/>
                </a:endParaRPr>
              </a:p>
            </p:txBody>
          </p:sp>
          <p:sp>
            <p:nvSpPr>
              <p:cNvPr id="37" name="Rounded Rectangle 36"/>
              <p:cNvSpPr/>
              <p:nvPr/>
            </p:nvSpPr>
            <p:spPr>
              <a:xfrm rot="61750">
                <a:off x="2444098" y="4616095"/>
                <a:ext cx="580811" cy="765360"/>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ahoma"/>
                  <a:ea typeface="+mn-ea"/>
                  <a:cs typeface="+mn-cs"/>
                </a:endParaRPr>
              </a:p>
            </p:txBody>
          </p:sp>
          <p:sp>
            <p:nvSpPr>
              <p:cNvPr id="38" name="Rectangle 37"/>
              <p:cNvSpPr/>
              <p:nvPr/>
            </p:nvSpPr>
            <p:spPr>
              <a:xfrm>
                <a:off x="293120" y="4523798"/>
                <a:ext cx="2012089" cy="1354217"/>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300 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bases/min</a:t>
                </a:r>
                <a:endParaRPr kumimoji="0" lang="en-US" sz="2800" b="0" i="0" u="none" strike="noStrike" kern="1200" cap="none" spc="0" normalizeH="0" baseline="0" noProof="0" dirty="0">
                  <a:ln>
                    <a:noFill/>
                  </a:ln>
                  <a:solidFill>
                    <a:prstClr val="black"/>
                  </a:solidFill>
                  <a:effectLst/>
                  <a:uLnTx/>
                  <a:uFillTx/>
                  <a:latin typeface="Tahoma"/>
                  <a:ea typeface="+mn-ea"/>
                  <a:cs typeface="+mn-cs"/>
                </a:endParaRPr>
              </a:p>
            </p:txBody>
          </p:sp>
          <p:sp>
            <p:nvSpPr>
              <p:cNvPr id="39" name="Rectangle 5"/>
              <p:cNvSpPr>
                <a:spLocks noChangeArrowheads="1"/>
              </p:cNvSpPr>
              <p:nvPr/>
            </p:nvSpPr>
            <p:spPr bwMode="auto">
              <a:xfrm rot="1668114">
                <a:off x="2356724" y="4195899"/>
                <a:ext cx="1505156"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1F497D"/>
                    </a:solidFill>
                    <a:effectLst/>
                    <a:uLnTx/>
                    <a:uFillTx/>
                    <a:latin typeface="Tahoma"/>
                    <a:ea typeface="+mn-ea"/>
                    <a:cs typeface="+mn-cs"/>
                  </a:rPr>
                  <a:t>GAGTCAGAATTTGAC </a:t>
                </a:r>
              </a:p>
            </p:txBody>
          </p:sp>
          <p:sp>
            <p:nvSpPr>
              <p:cNvPr id="40" name="Rectangle 5"/>
              <p:cNvSpPr>
                <a:spLocks noChangeArrowheads="1"/>
              </p:cNvSpPr>
              <p:nvPr/>
            </p:nvSpPr>
            <p:spPr bwMode="auto">
              <a:xfrm rot="1668114">
                <a:off x="2426056" y="4506516"/>
                <a:ext cx="1505156"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C0504D"/>
                    </a:solidFill>
                    <a:effectLst/>
                    <a:uLnTx/>
                    <a:uFillTx/>
                    <a:latin typeface="Tahoma"/>
                    <a:ea typeface="+mn-ea"/>
                    <a:cs typeface="+mn-cs"/>
                  </a:rPr>
                  <a:t>GAGTCAGAATTTGAC </a:t>
                </a:r>
              </a:p>
            </p:txBody>
          </p:sp>
          <p:sp>
            <p:nvSpPr>
              <p:cNvPr id="41" name="Rectangle 5"/>
              <p:cNvSpPr>
                <a:spLocks noChangeArrowheads="1"/>
              </p:cNvSpPr>
              <p:nvPr/>
            </p:nvSpPr>
            <p:spPr bwMode="auto">
              <a:xfrm rot="1668114">
                <a:off x="2495388" y="4817134"/>
                <a:ext cx="1505156"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8064A2"/>
                    </a:solidFill>
                    <a:effectLst/>
                    <a:uLnTx/>
                    <a:uFillTx/>
                    <a:latin typeface="Tahoma"/>
                    <a:ea typeface="+mn-ea"/>
                    <a:cs typeface="+mn-cs"/>
                  </a:rPr>
                  <a:t>GAGTCAGAATTTGAC </a:t>
                </a:r>
              </a:p>
            </p:txBody>
          </p:sp>
          <p:sp>
            <p:nvSpPr>
              <p:cNvPr id="42" name="Rectangle 5"/>
              <p:cNvSpPr>
                <a:spLocks noChangeArrowheads="1"/>
              </p:cNvSpPr>
              <p:nvPr/>
            </p:nvSpPr>
            <p:spPr bwMode="auto">
              <a:xfrm rot="1668114">
                <a:off x="2320594" y="5057620"/>
                <a:ext cx="1505156"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F79646"/>
                    </a:solidFill>
                    <a:effectLst/>
                    <a:uLnTx/>
                    <a:uFillTx/>
                    <a:latin typeface="Tahoma"/>
                    <a:ea typeface="+mn-ea"/>
                    <a:cs typeface="+mn-cs"/>
                  </a:rPr>
                  <a:t>GAGTCAGAATTTGAC </a:t>
                </a:r>
              </a:p>
            </p:txBody>
          </p:sp>
          <p:sp>
            <p:nvSpPr>
              <p:cNvPr id="43" name="Rectangle 5"/>
              <p:cNvSpPr>
                <a:spLocks noChangeArrowheads="1"/>
              </p:cNvSpPr>
              <p:nvPr/>
            </p:nvSpPr>
            <p:spPr bwMode="auto">
              <a:xfrm rot="20074936">
                <a:off x="2354860" y="5490301"/>
                <a:ext cx="1505156"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9BBB59"/>
                    </a:solidFill>
                    <a:effectLst/>
                    <a:uLnTx/>
                    <a:uFillTx/>
                    <a:latin typeface="Tahoma"/>
                    <a:ea typeface="+mn-ea"/>
                    <a:cs typeface="+mn-cs"/>
                  </a:rPr>
                  <a:t>GAGTCAGAATTTGAC </a:t>
                </a:r>
              </a:p>
            </p:txBody>
          </p:sp>
          <p:sp>
            <p:nvSpPr>
              <p:cNvPr id="44" name="Rectangle 5"/>
              <p:cNvSpPr>
                <a:spLocks noChangeArrowheads="1"/>
              </p:cNvSpPr>
              <p:nvPr/>
            </p:nvSpPr>
            <p:spPr bwMode="auto">
              <a:xfrm rot="20074936">
                <a:off x="2477456" y="5155537"/>
                <a:ext cx="1505156"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C0504D"/>
                    </a:solidFill>
                    <a:effectLst/>
                    <a:uLnTx/>
                    <a:uFillTx/>
                    <a:latin typeface="Tahoma"/>
                    <a:ea typeface="+mn-ea"/>
                    <a:cs typeface="+mn-cs"/>
                  </a:rPr>
                  <a:t>GAGTCAGAATTTGAC </a:t>
                </a:r>
              </a:p>
            </p:txBody>
          </p:sp>
          <p:sp>
            <p:nvSpPr>
              <p:cNvPr id="45" name="Rectangle 5"/>
              <p:cNvSpPr>
                <a:spLocks noChangeArrowheads="1"/>
              </p:cNvSpPr>
              <p:nvPr/>
            </p:nvSpPr>
            <p:spPr bwMode="auto">
              <a:xfrm rot="20074936">
                <a:off x="2722115" y="4855839"/>
                <a:ext cx="1505156"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4F81BD"/>
                    </a:solidFill>
                    <a:effectLst/>
                    <a:uLnTx/>
                    <a:uFillTx/>
                    <a:latin typeface="Tahoma"/>
                    <a:ea typeface="+mn-ea"/>
                    <a:cs typeface="+mn-cs"/>
                  </a:rPr>
                  <a:t>GAGTCAGAATTTGAC </a:t>
                </a:r>
              </a:p>
            </p:txBody>
          </p:sp>
          <p:sp>
            <p:nvSpPr>
              <p:cNvPr id="46" name="Rectangle 5"/>
              <p:cNvSpPr>
                <a:spLocks noChangeArrowheads="1"/>
              </p:cNvSpPr>
              <p:nvPr/>
            </p:nvSpPr>
            <p:spPr bwMode="auto">
              <a:xfrm rot="21285137">
                <a:off x="3766383" y="5109606"/>
                <a:ext cx="1505156"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F79646"/>
                    </a:solidFill>
                    <a:effectLst/>
                    <a:uLnTx/>
                    <a:uFillTx/>
                    <a:latin typeface="Tahoma"/>
                    <a:ea typeface="+mn-ea"/>
                    <a:cs typeface="+mn-cs"/>
                  </a:rPr>
                  <a:t>GAGTCAGAATTTGAC </a:t>
                </a:r>
              </a:p>
            </p:txBody>
          </p:sp>
          <p:sp>
            <p:nvSpPr>
              <p:cNvPr id="47" name="Rectangle 5"/>
              <p:cNvSpPr>
                <a:spLocks noChangeArrowheads="1"/>
              </p:cNvSpPr>
              <p:nvPr/>
            </p:nvSpPr>
            <p:spPr bwMode="auto">
              <a:xfrm rot="21285137">
                <a:off x="3731850" y="4861840"/>
                <a:ext cx="1505156"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C0504D"/>
                    </a:solidFill>
                    <a:effectLst/>
                    <a:uLnTx/>
                    <a:uFillTx/>
                    <a:latin typeface="Tahoma"/>
                    <a:ea typeface="+mn-ea"/>
                    <a:cs typeface="+mn-cs"/>
                  </a:rPr>
                  <a:t>GAGTCAGAATTTGAC </a:t>
                </a:r>
              </a:p>
            </p:txBody>
          </p:sp>
          <p:sp>
            <p:nvSpPr>
              <p:cNvPr id="48" name="Rectangle 5"/>
              <p:cNvSpPr>
                <a:spLocks noChangeArrowheads="1"/>
              </p:cNvSpPr>
              <p:nvPr/>
            </p:nvSpPr>
            <p:spPr bwMode="auto">
              <a:xfrm rot="21285137">
                <a:off x="3819380" y="4649139"/>
                <a:ext cx="1505156"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FF0000"/>
                    </a:solidFill>
                    <a:effectLst/>
                    <a:uLnTx/>
                    <a:uFillTx/>
                    <a:latin typeface="Tahoma"/>
                    <a:ea typeface="+mn-ea"/>
                    <a:cs typeface="+mn-cs"/>
                  </a:rPr>
                  <a:t>GAGTCAGAATTTGAC </a:t>
                </a:r>
              </a:p>
            </p:txBody>
          </p:sp>
          <p:sp>
            <p:nvSpPr>
              <p:cNvPr id="49" name="Rectangle 5"/>
              <p:cNvSpPr>
                <a:spLocks noChangeArrowheads="1"/>
              </p:cNvSpPr>
              <p:nvPr/>
            </p:nvSpPr>
            <p:spPr bwMode="auto">
              <a:xfrm rot="21285137">
                <a:off x="3105970" y="4807546"/>
                <a:ext cx="1505156"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Tahoma"/>
                    <a:ea typeface="+mn-ea"/>
                    <a:cs typeface="+mn-cs"/>
                  </a:rPr>
                  <a:t>GAGTCAGAATTTGAC </a:t>
                </a:r>
              </a:p>
            </p:txBody>
          </p:sp>
          <p:sp>
            <p:nvSpPr>
              <p:cNvPr id="50" name="Rectangle 5"/>
              <p:cNvSpPr>
                <a:spLocks noChangeArrowheads="1"/>
              </p:cNvSpPr>
              <p:nvPr/>
            </p:nvSpPr>
            <p:spPr bwMode="auto">
              <a:xfrm rot="21285137">
                <a:off x="3210367" y="4996100"/>
                <a:ext cx="1505156"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B0F0"/>
                    </a:solidFill>
                    <a:effectLst/>
                    <a:uLnTx/>
                    <a:uFillTx/>
                    <a:latin typeface="Tahoma"/>
                    <a:ea typeface="+mn-ea"/>
                    <a:cs typeface="+mn-cs"/>
                  </a:rPr>
                  <a:t>GAGTCAGAATTTGAC </a:t>
                </a:r>
              </a:p>
            </p:txBody>
          </p:sp>
          <p:sp>
            <p:nvSpPr>
              <p:cNvPr id="51" name="Rectangle 5"/>
              <p:cNvSpPr>
                <a:spLocks noChangeArrowheads="1"/>
              </p:cNvSpPr>
              <p:nvPr/>
            </p:nvSpPr>
            <p:spPr bwMode="auto">
              <a:xfrm rot="21285137">
                <a:off x="3314765" y="5184654"/>
                <a:ext cx="1505156"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FFFF00"/>
                    </a:solidFill>
                    <a:effectLst/>
                    <a:uLnTx/>
                    <a:uFillTx/>
                    <a:latin typeface="Tahoma"/>
                    <a:ea typeface="+mn-ea"/>
                    <a:cs typeface="+mn-cs"/>
                  </a:rPr>
                  <a:t>GAGTCAGAATTTGAC </a:t>
                </a:r>
              </a:p>
            </p:txBody>
          </p:sp>
          <p:sp>
            <p:nvSpPr>
              <p:cNvPr id="52" name="Rectangle 5"/>
              <p:cNvSpPr>
                <a:spLocks noChangeArrowheads="1"/>
              </p:cNvSpPr>
              <p:nvPr/>
            </p:nvSpPr>
            <p:spPr bwMode="auto">
              <a:xfrm rot="21285137">
                <a:off x="2437559" y="4616239"/>
                <a:ext cx="1505156"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EEECE1"/>
                    </a:solidFill>
                    <a:effectLst/>
                    <a:uLnTx/>
                    <a:uFillTx/>
                    <a:latin typeface="Tahoma"/>
                    <a:ea typeface="+mn-ea"/>
                    <a:cs typeface="+mn-cs"/>
                  </a:rPr>
                  <a:t>GAGTCAGAATTTGAC </a:t>
                </a:r>
              </a:p>
            </p:txBody>
          </p:sp>
          <p:sp>
            <p:nvSpPr>
              <p:cNvPr id="53" name="Rectangle 5"/>
              <p:cNvSpPr>
                <a:spLocks noChangeArrowheads="1"/>
              </p:cNvSpPr>
              <p:nvPr/>
            </p:nvSpPr>
            <p:spPr bwMode="auto">
              <a:xfrm rot="21285137">
                <a:off x="2565252" y="4757922"/>
                <a:ext cx="1505156"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7030A0"/>
                    </a:solidFill>
                    <a:effectLst/>
                    <a:uLnTx/>
                    <a:uFillTx/>
                    <a:latin typeface="Tahoma"/>
                    <a:ea typeface="+mn-ea"/>
                    <a:cs typeface="+mn-cs"/>
                  </a:rPr>
                  <a:t>GAGTCAGAATTTGAC </a:t>
                </a:r>
              </a:p>
            </p:txBody>
          </p:sp>
          <p:sp>
            <p:nvSpPr>
              <p:cNvPr id="54" name="Striped Right Arrow 53"/>
              <p:cNvSpPr/>
              <p:nvPr/>
            </p:nvSpPr>
            <p:spPr>
              <a:xfrm rot="16200000">
                <a:off x="3669587" y="5745282"/>
                <a:ext cx="545431" cy="255115"/>
              </a:xfrm>
              <a:prstGeom prst="stripedRightArrow">
                <a:avLst>
                  <a:gd name="adj1" fmla="val 36641"/>
                  <a:gd name="adj2" fmla="val 50000"/>
                </a:avLst>
              </a:prstGeom>
              <a:solidFill>
                <a:srgbClr val="FE0606"/>
              </a:solidFill>
              <a:ln>
                <a:noFill/>
              </a:ln>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55" name="Striped Right Arrow 54"/>
              <p:cNvSpPr/>
              <p:nvPr/>
            </p:nvSpPr>
            <p:spPr>
              <a:xfrm rot="16200000">
                <a:off x="3966178" y="5724775"/>
                <a:ext cx="545431" cy="255115"/>
              </a:xfrm>
              <a:prstGeom prst="stripedRightArrow">
                <a:avLst>
                  <a:gd name="adj1" fmla="val 36641"/>
                  <a:gd name="adj2" fmla="val 50000"/>
                </a:avLst>
              </a:prstGeom>
              <a:solidFill>
                <a:srgbClr val="FE0606"/>
              </a:solidFill>
              <a:ln>
                <a:noFill/>
              </a:ln>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56" name="Striped Right Arrow 55"/>
              <p:cNvSpPr/>
              <p:nvPr/>
            </p:nvSpPr>
            <p:spPr>
              <a:xfrm rot="5413798">
                <a:off x="3619012" y="4106675"/>
                <a:ext cx="545431" cy="255115"/>
              </a:xfrm>
              <a:prstGeom prst="stripedRightArrow">
                <a:avLst>
                  <a:gd name="adj1" fmla="val 36641"/>
                  <a:gd name="adj2" fmla="val 50000"/>
                </a:avLst>
              </a:prstGeom>
              <a:solidFill>
                <a:srgbClr val="FE0606"/>
              </a:solidFill>
              <a:ln>
                <a:noFill/>
              </a:ln>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57" name="Striped Right Arrow 56"/>
              <p:cNvSpPr/>
              <p:nvPr/>
            </p:nvSpPr>
            <p:spPr>
              <a:xfrm rot="5413798">
                <a:off x="3915603" y="4115250"/>
                <a:ext cx="545431" cy="255115"/>
              </a:xfrm>
              <a:prstGeom prst="stripedRightArrow">
                <a:avLst>
                  <a:gd name="adj1" fmla="val 36641"/>
                  <a:gd name="adj2" fmla="val 50000"/>
                </a:avLst>
              </a:prstGeom>
              <a:solidFill>
                <a:srgbClr val="FE0606"/>
              </a:solidFill>
              <a:ln>
                <a:noFill/>
              </a:ln>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58" name="Rectangle 57"/>
              <p:cNvSpPr/>
              <p:nvPr/>
            </p:nvSpPr>
            <p:spPr>
              <a:xfrm>
                <a:off x="293246" y="4156921"/>
                <a:ext cx="2178802" cy="369332"/>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Illumina HiSeq4000  </a:t>
                </a:r>
              </a:p>
            </p:txBody>
          </p:sp>
          <p:sp>
            <p:nvSpPr>
              <p:cNvPr id="59" name="Rectangle 58"/>
              <p:cNvSpPr/>
              <p:nvPr/>
            </p:nvSpPr>
            <p:spPr>
              <a:xfrm>
                <a:off x="5778582" y="4354557"/>
                <a:ext cx="1617751" cy="1354217"/>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2 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bases/min</a:t>
                </a:r>
                <a:endParaRPr kumimoji="0" lang="en-US" sz="2800" b="0" i="0" u="none" strike="noStrike" kern="1200" cap="none" spc="0" normalizeH="0" baseline="0" noProof="0" dirty="0">
                  <a:ln>
                    <a:noFill/>
                  </a:ln>
                  <a:solidFill>
                    <a:prstClr val="black"/>
                  </a:solidFill>
                  <a:effectLst/>
                  <a:uLnTx/>
                  <a:uFillTx/>
                  <a:latin typeface="Tahoma"/>
                  <a:ea typeface="+mn-ea"/>
                  <a:cs typeface="+mn-cs"/>
                </a:endParaRPr>
              </a:p>
            </p:txBody>
          </p:sp>
          <p:sp>
            <p:nvSpPr>
              <p:cNvPr id="60" name="Rectangle 59"/>
              <p:cNvSpPr/>
              <p:nvPr/>
            </p:nvSpPr>
            <p:spPr>
              <a:xfrm>
                <a:off x="5838545" y="4024155"/>
                <a:ext cx="1524776" cy="461665"/>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EEECE1">
                        <a:lumMod val="75000"/>
                      </a:srgbClr>
                    </a:solidFill>
                    <a:effectLst/>
                    <a:uLnTx/>
                    <a:uFillTx/>
                    <a:latin typeface="Times New Roman" panose="02020603050405020304" pitchFamily="18" charset="0"/>
                    <a:ea typeface="Times New Roman" panose="02020603050405020304" pitchFamily="18" charset="0"/>
                    <a:cs typeface="+mn-cs"/>
                  </a:rPr>
                  <a:t>on average</a:t>
                </a:r>
                <a:endParaRPr kumimoji="0" lang="en-US" sz="1100" b="0" i="0" u="none" strike="noStrike" kern="1200" cap="none" spc="0" normalizeH="0" baseline="0" noProof="0" dirty="0">
                  <a:ln>
                    <a:noFill/>
                  </a:ln>
                  <a:solidFill>
                    <a:srgbClr val="EEECE1">
                      <a:lumMod val="75000"/>
                    </a:srgbClr>
                  </a:solidFill>
                  <a:effectLst/>
                  <a:uLnTx/>
                  <a:uFillTx/>
                  <a:latin typeface="Tahoma"/>
                  <a:ea typeface="+mn-ea"/>
                  <a:cs typeface="+mn-cs"/>
                </a:endParaRPr>
              </a:p>
            </p:txBody>
          </p:sp>
          <p:sp>
            <p:nvSpPr>
              <p:cNvPr id="61" name="Rectangle 60"/>
              <p:cNvSpPr/>
              <p:nvPr/>
            </p:nvSpPr>
            <p:spPr>
              <a:xfrm>
                <a:off x="5594468" y="5530453"/>
                <a:ext cx="2116285" cy="830997"/>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srgbClr val="FF0000"/>
                    </a:solidFill>
                    <a:effectLst/>
                    <a:uLnTx/>
                    <a:uFillTx/>
                    <a:latin typeface="Tahoma"/>
                    <a:ea typeface="Times New Roman" panose="02020603050405020304" pitchFamily="18" charset="0"/>
                    <a:cs typeface="+mn-cs"/>
                  </a:rPr>
                  <a:t>(0.6%)</a:t>
                </a:r>
                <a:endParaRPr kumimoji="0" lang="en-US" sz="800" b="0" i="0" u="none" strike="noStrike" kern="1200" cap="none" spc="0" normalizeH="0" baseline="0" noProof="0" dirty="0">
                  <a:ln>
                    <a:noFill/>
                  </a:ln>
                  <a:solidFill>
                    <a:srgbClr val="FF0000"/>
                  </a:solidFill>
                  <a:effectLst/>
                  <a:uLnTx/>
                  <a:uFillTx/>
                  <a:latin typeface="Tahoma"/>
                  <a:ea typeface="+mn-ea"/>
                  <a:cs typeface="+mn-cs"/>
                </a:endParaRPr>
              </a:p>
            </p:txBody>
          </p:sp>
        </p:grpSp>
      </p:grpSp>
      <p:sp>
        <p:nvSpPr>
          <p:cNvPr id="65" name="TextBox 64"/>
          <p:cNvSpPr txBox="1"/>
          <p:nvPr/>
        </p:nvSpPr>
        <p:spPr>
          <a:xfrm>
            <a:off x="1938728" y="3493395"/>
            <a:ext cx="5413161" cy="584775"/>
          </a:xfrm>
          <a:prstGeom prst="rect">
            <a:avLst/>
          </a:prstGeom>
          <a:solidFill>
            <a:srgbClr val="FFFF99"/>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0000"/>
                </a:solidFill>
                <a:effectLst/>
                <a:uLnTx/>
                <a:uFillTx/>
                <a:latin typeface="Tahoma"/>
                <a:ea typeface="+mn-ea"/>
                <a:cs typeface="+mn-cs"/>
              </a:rPr>
              <a:t>Bottlenecked in Mapping!!</a:t>
            </a:r>
          </a:p>
        </p:txBody>
      </p:sp>
    </p:spTree>
    <p:extLst>
      <p:ext uri="{BB962C8B-B14F-4D97-AF65-F5344CB8AC3E}">
        <p14:creationId xmlns:p14="http://schemas.microsoft.com/office/powerpoint/2010/main" val="364625234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dissolve">
                                      <p:cBhvr>
                                        <p:cTn id="7" dur="500"/>
                                        <p:tgtEl>
                                          <p:spTgt spid="66"/>
                                        </p:tgtEl>
                                      </p:cBhvr>
                                    </p:animEffect>
                                  </p:childTnLst>
                                </p:cTn>
                              </p:par>
                              <p:par>
                                <p:cTn id="8" presetID="2" presetClass="entr" presetSubtype="4" fill="hold" grpId="0" nodeType="withEffect">
                                  <p:stCondLst>
                                    <p:cond delay="0"/>
                                  </p:stCondLst>
                                  <p:childTnLst>
                                    <p:set>
                                      <p:cBhvr>
                                        <p:cTn id="9" dur="1" fill="hold">
                                          <p:stCondLst>
                                            <p:cond delay="0"/>
                                          </p:stCondLst>
                                        </p:cTn>
                                        <p:tgtEl>
                                          <p:spTgt spid="65"/>
                                        </p:tgtEl>
                                        <p:attrNameLst>
                                          <p:attrName>style.visibility</p:attrName>
                                        </p:attrNameLst>
                                      </p:cBhvr>
                                      <p:to>
                                        <p:strVal val="visible"/>
                                      </p:to>
                                    </p:set>
                                    <p:anim calcmode="lin" valueType="num">
                                      <p:cBhvr additive="base">
                                        <p:cTn id="10" dur="500" fill="hold"/>
                                        <p:tgtEl>
                                          <p:spTgt spid="65"/>
                                        </p:tgtEl>
                                        <p:attrNameLst>
                                          <p:attrName>ppt_x</p:attrName>
                                        </p:attrNameLst>
                                      </p:cBhvr>
                                      <p:tavLst>
                                        <p:tav tm="0">
                                          <p:val>
                                            <p:strVal val="#ppt_x"/>
                                          </p:val>
                                        </p:tav>
                                        <p:tav tm="100000">
                                          <p:val>
                                            <p:strVal val="#ppt_x"/>
                                          </p:val>
                                        </p:tav>
                                      </p:tavLst>
                                    </p:anim>
                                    <p:anim calcmode="lin" valueType="num">
                                      <p:cBhvr additive="base">
                                        <p:cTn id="11" dur="500" fill="hold"/>
                                        <p:tgtEl>
                                          <p:spTgt spid="6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dirty="0">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a:solidFill>
                  <a:srgbClr val="000000"/>
                </a:solidFill>
                <a:latin typeface="Tahoma" charset="0"/>
                <a:ea typeface="ＭＳ Ｐゴシック" charset="0"/>
                <a:cs typeface="ＭＳ Ｐゴシック" charset="0"/>
              </a:rPr>
              <a:t>Major Trends Affecting Main Memory</a:t>
            </a:r>
          </a:p>
          <a:p>
            <a:pPr eaLnBrk="1" hangingPunct="1"/>
            <a:r>
              <a:rPr lang="en-US" dirty="0">
                <a:latin typeface="Tahoma" charset="0"/>
                <a:ea typeface="ＭＳ Ｐゴシック" charset="0"/>
                <a:cs typeface="ＭＳ Ｐゴシック" charset="0"/>
              </a:rPr>
              <a:t>The Need for Intelligent Memory Controllers</a:t>
            </a:r>
          </a:p>
          <a:p>
            <a:pPr lvl="1" eaLnBrk="1" hangingPunct="1"/>
            <a:r>
              <a:rPr lang="en-US" dirty="0">
                <a:latin typeface="Tahoma" charset="0"/>
                <a:ea typeface="ＭＳ Ｐゴシック" charset="0"/>
                <a:cs typeface="ＭＳ Ｐゴシック" charset="0"/>
              </a:rPr>
              <a:t>Bottom Up: Push from Circuits and Devices</a:t>
            </a:r>
          </a:p>
          <a:p>
            <a:pPr lvl="1" eaLnBrk="1" hangingPunct="1"/>
            <a:r>
              <a:rPr lang="en-US" dirty="0">
                <a:solidFill>
                  <a:srgbClr val="0432FF"/>
                </a:solidFill>
                <a:latin typeface="Tahoma" charset="0"/>
                <a:ea typeface="ＭＳ Ｐゴシック" charset="0"/>
                <a:cs typeface="ＭＳ Ｐゴシック" charset="0"/>
              </a:rPr>
              <a:t>Top Down: Pull from Systems and Applications </a:t>
            </a:r>
          </a:p>
          <a:p>
            <a:pPr eaLnBrk="1" hangingPunct="1"/>
            <a:r>
              <a:rPr lang="en-US" dirty="0">
                <a:latin typeface="Tahoma" charset="0"/>
                <a:ea typeface="ＭＳ Ｐゴシック" charset="0"/>
                <a:cs typeface="ＭＳ Ｐゴシック" charset="0"/>
              </a:rPr>
              <a:t>Processing in Memory: Two Directions</a:t>
            </a:r>
          </a:p>
          <a:p>
            <a:pPr lvl="1" eaLnBrk="1" hangingPunct="1"/>
            <a:r>
              <a:rPr lang="en-US" dirty="0">
                <a:latin typeface="Tahoma" charset="0"/>
                <a:ea typeface="ＭＳ Ｐゴシック" charset="0"/>
                <a:cs typeface="ＭＳ Ｐゴシック" charset="0"/>
              </a:rPr>
              <a:t>Minimally Changing Memory Chips</a:t>
            </a:r>
          </a:p>
          <a:p>
            <a:pPr lvl="1" eaLnBrk="1" hangingPunct="1"/>
            <a:r>
              <a:rPr lang="en-US" dirty="0">
                <a:latin typeface="Tahoma" charset="0"/>
                <a:ea typeface="ＭＳ Ｐゴシック" charset="0"/>
                <a:cs typeface="ＭＳ Ｐゴシック" charset="0"/>
              </a:rPr>
              <a:t>Exploiting 3D-Stacked Memory</a:t>
            </a:r>
          </a:p>
          <a:p>
            <a:pPr eaLnBrk="1" hangingPunct="1"/>
            <a:r>
              <a:rPr lang="en-US" dirty="0">
                <a:latin typeface="Tahoma" charset="0"/>
                <a:ea typeface="ＭＳ Ｐゴシック" charset="0"/>
                <a:cs typeface="ＭＳ Ｐゴシック" charset="0"/>
              </a:rPr>
              <a:t>How to Enable Adoption of Processing in Memory</a:t>
            </a:r>
          </a:p>
          <a:p>
            <a:pPr eaLnBrk="1" hangingPunct="1"/>
            <a:r>
              <a:rPr lang="en-US" dirty="0">
                <a:latin typeface="Tahoma" charset="0"/>
                <a:ea typeface="ＭＳ Ｐゴシック" charset="0"/>
                <a:cs typeface="ＭＳ Ｐゴシック" charset="0"/>
              </a:rPr>
              <a:t>Conclusion</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90</a:t>
            </a:fld>
            <a:endParaRPr lang="en-US" sz="1600">
              <a:solidFill>
                <a:srgbClr val="000000"/>
              </a:solidFill>
              <a:latin typeface="Garamond" charset="0"/>
            </a:endParaRPr>
          </a:p>
        </p:txBody>
      </p:sp>
    </p:spTree>
    <p:extLst>
      <p:ext uri="{BB962C8B-B14F-4D97-AF65-F5344CB8AC3E}">
        <p14:creationId xmlns:p14="http://schemas.microsoft.com/office/powerpoint/2010/main" val="1496572116"/>
      </p:ext>
    </p:extLst>
  </p:cSld>
  <p:clrMapOvr>
    <a:masterClrMapping/>
  </p:clrMapOvr>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Three Key Systems Trends</a:t>
            </a:r>
          </a:p>
        </p:txBody>
      </p:sp>
      <p:sp>
        <p:nvSpPr>
          <p:cNvPr id="3" name="Content Placeholder 2"/>
          <p:cNvSpPr>
            <a:spLocks noGrp="1"/>
          </p:cNvSpPr>
          <p:nvPr>
            <p:ph idx="1"/>
          </p:nvPr>
        </p:nvSpPr>
        <p:spPr>
          <a:xfrm>
            <a:off x="228600" y="1403629"/>
            <a:ext cx="8610600" cy="5193723"/>
          </a:xfrm>
        </p:spPr>
        <p:txBody>
          <a:bodyPr/>
          <a:lstStyle/>
          <a:p>
            <a:pPr marL="0" indent="0">
              <a:buNone/>
            </a:pPr>
            <a:r>
              <a:rPr lang="en-US" sz="3200" dirty="0">
                <a:solidFill>
                  <a:srgbClr val="0000FF"/>
                </a:solidFill>
              </a:rPr>
              <a:t>1. Data access is a major bottleneck</a:t>
            </a:r>
          </a:p>
          <a:p>
            <a:pPr lvl="1"/>
            <a:r>
              <a:rPr lang="en-US" dirty="0"/>
              <a:t>Applications are increasingly data hungry</a:t>
            </a:r>
          </a:p>
          <a:p>
            <a:pPr lvl="1"/>
            <a:endParaRPr lang="en-US" dirty="0"/>
          </a:p>
          <a:p>
            <a:pPr lvl="1"/>
            <a:endParaRPr lang="en-US" dirty="0"/>
          </a:p>
          <a:p>
            <a:pPr marL="0" indent="0">
              <a:buNone/>
            </a:pPr>
            <a:r>
              <a:rPr lang="en-US" sz="3200" dirty="0">
                <a:solidFill>
                  <a:srgbClr val="0000FF"/>
                </a:solidFill>
              </a:rPr>
              <a:t>2. Energy consumption is a key limiter</a:t>
            </a:r>
          </a:p>
          <a:p>
            <a:endParaRPr lang="en-US" dirty="0"/>
          </a:p>
          <a:p>
            <a:endParaRPr lang="en-US" dirty="0"/>
          </a:p>
          <a:p>
            <a:pPr marL="0" indent="0">
              <a:buNone/>
            </a:pPr>
            <a:r>
              <a:rPr lang="en-US" sz="3200" dirty="0">
                <a:solidFill>
                  <a:srgbClr val="0000FF"/>
                </a:solidFill>
              </a:rPr>
              <a:t>3. Data movement energy dominates compute</a:t>
            </a:r>
          </a:p>
          <a:p>
            <a:pPr lvl="1"/>
            <a:r>
              <a:rPr lang="en-US" dirty="0"/>
              <a:t>Especially true for off-chip to on-chip movement</a:t>
            </a:r>
          </a:p>
          <a:p>
            <a:pPr marL="344487" lvl="1" indent="0">
              <a:buNone/>
            </a:pPr>
            <a:endParaRPr lang="en-US" dirty="0"/>
          </a:p>
        </p:txBody>
      </p:sp>
      <p:sp>
        <p:nvSpPr>
          <p:cNvPr id="4" name="Slide Number Placeholder 3"/>
          <p:cNvSpPr>
            <a:spLocks noGrp="1"/>
          </p:cNvSpPr>
          <p:nvPr>
            <p:ph type="sldNum" sz="quarter" idx="11"/>
          </p:nvPr>
        </p:nvSpPr>
        <p:spPr/>
        <p:txBody>
          <a:bodyPr/>
          <a:lstStyle/>
          <a:p>
            <a:fld id="{71752C56-4F8A-824F-A263-2404B5D536A2}" type="slidenum">
              <a:rPr lang="en-US" smtClean="0">
                <a:solidFill>
                  <a:srgbClr val="000000"/>
                </a:solidFill>
              </a:rPr>
              <a:pPr/>
              <a:t>91</a:t>
            </a:fld>
            <a:endParaRPr lang="en-US">
              <a:solidFill>
                <a:srgbClr val="000000"/>
              </a:solidFill>
            </a:endParaRPr>
          </a:p>
        </p:txBody>
      </p:sp>
    </p:spTree>
    <p:extLst>
      <p:ext uri="{BB962C8B-B14F-4D97-AF65-F5344CB8AC3E}">
        <p14:creationId xmlns:p14="http://schemas.microsoft.com/office/powerpoint/2010/main" val="197020387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noAutofit/>
          </a:bodyPr>
          <a:lstStyle/>
          <a:p>
            <a:r>
              <a:rPr lang="en-US" dirty="0"/>
              <a:t>The Need for More Memory Performance</a:t>
            </a:r>
          </a:p>
        </p:txBody>
      </p:sp>
      <p:sp>
        <p:nvSpPr>
          <p:cNvPr id="15" name="TextBox 14"/>
          <p:cNvSpPr txBox="1"/>
          <p:nvPr/>
        </p:nvSpPr>
        <p:spPr>
          <a:xfrm>
            <a:off x="448964" y="5361579"/>
            <a:ext cx="4652211" cy="1015663"/>
          </a:xfrm>
          <a:prstGeom prst="rect">
            <a:avLst/>
          </a:prstGeom>
          <a:noFill/>
        </p:spPr>
        <p:txBody>
          <a:bodyPr wrap="square" rtlCol="0">
            <a:spAutoFit/>
          </a:bodyPr>
          <a:lstStyle/>
          <a:p>
            <a:r>
              <a:rPr lang="en-US" sz="2400" b="1" dirty="0">
                <a:solidFill>
                  <a:prstClr val="black"/>
                </a:solidFill>
                <a:latin typeface="Gill Sans MT"/>
              </a:rPr>
              <a:t>In-Memory Data Analytics </a:t>
            </a:r>
          </a:p>
          <a:p>
            <a:r>
              <a:rPr lang="en-US" dirty="0">
                <a:solidFill>
                  <a:prstClr val="black">
                    <a:lumMod val="50000"/>
                    <a:lumOff val="50000"/>
                  </a:prstClr>
                </a:solidFill>
                <a:latin typeface="Gill Sans MT"/>
              </a:rPr>
              <a:t>[Clapp+ (</a:t>
            </a:r>
            <a:r>
              <a:rPr lang="en-US" b="1" dirty="0">
                <a:solidFill>
                  <a:prstClr val="black">
                    <a:lumMod val="50000"/>
                    <a:lumOff val="50000"/>
                  </a:prstClr>
                </a:solidFill>
                <a:latin typeface="Gill Sans MT"/>
              </a:rPr>
              <a:t>Intel</a:t>
            </a:r>
            <a:r>
              <a:rPr lang="en-US" dirty="0">
                <a:solidFill>
                  <a:prstClr val="black">
                    <a:lumMod val="50000"/>
                    <a:lumOff val="50000"/>
                  </a:prstClr>
                </a:solidFill>
                <a:latin typeface="Gill Sans MT"/>
              </a:rPr>
              <a:t>), IISWC’15;  </a:t>
            </a:r>
          </a:p>
          <a:p>
            <a:pPr marL="63500" indent="-63500"/>
            <a:r>
              <a:rPr lang="en-US" dirty="0">
                <a:solidFill>
                  <a:prstClr val="black">
                    <a:lumMod val="50000"/>
                    <a:lumOff val="50000"/>
                  </a:prstClr>
                </a:solidFill>
                <a:latin typeface="Gill Sans MT"/>
              </a:rPr>
              <a:t>	Awan+, BDCloud’15]</a:t>
            </a:r>
          </a:p>
        </p:txBody>
      </p:sp>
      <p:sp>
        <p:nvSpPr>
          <p:cNvPr id="16" name="TextBox 15"/>
          <p:cNvSpPr txBox="1"/>
          <p:nvPr/>
        </p:nvSpPr>
        <p:spPr>
          <a:xfrm>
            <a:off x="4836963" y="5361579"/>
            <a:ext cx="3618587" cy="738664"/>
          </a:xfrm>
          <a:prstGeom prst="rect">
            <a:avLst/>
          </a:prstGeom>
          <a:noFill/>
        </p:spPr>
        <p:txBody>
          <a:bodyPr wrap="square" rtlCol="0">
            <a:spAutoFit/>
          </a:bodyPr>
          <a:lstStyle/>
          <a:p>
            <a:r>
              <a:rPr lang="en-US" sz="2400" b="1" dirty="0">
                <a:solidFill>
                  <a:prstClr val="black"/>
                </a:solidFill>
                <a:latin typeface="Gill Sans MT"/>
              </a:rPr>
              <a:t>Datacenter Workloads </a:t>
            </a:r>
            <a:br>
              <a:rPr lang="en-US" sz="2400" b="1" dirty="0">
                <a:solidFill>
                  <a:prstClr val="black"/>
                </a:solidFill>
                <a:latin typeface="Gill Sans MT"/>
              </a:rPr>
            </a:br>
            <a:r>
              <a:rPr lang="en-US" dirty="0">
                <a:solidFill>
                  <a:prstClr val="black">
                    <a:lumMod val="50000"/>
                    <a:lumOff val="50000"/>
                  </a:prstClr>
                </a:solidFill>
                <a:latin typeface="Gill Sans MT"/>
              </a:rPr>
              <a:t>[</a:t>
            </a:r>
            <a:r>
              <a:rPr lang="en-US" dirty="0" err="1">
                <a:solidFill>
                  <a:prstClr val="black">
                    <a:lumMod val="50000"/>
                    <a:lumOff val="50000"/>
                  </a:prstClr>
                </a:solidFill>
                <a:latin typeface="Gill Sans MT"/>
              </a:rPr>
              <a:t>Kanev</a:t>
            </a:r>
            <a:r>
              <a:rPr lang="en-US" dirty="0">
                <a:solidFill>
                  <a:prstClr val="black">
                    <a:lumMod val="50000"/>
                    <a:lumOff val="50000"/>
                  </a:prstClr>
                </a:solidFill>
                <a:latin typeface="Gill Sans MT"/>
              </a:rPr>
              <a:t>+ (</a:t>
            </a:r>
            <a:r>
              <a:rPr lang="en-US" b="1" dirty="0">
                <a:solidFill>
                  <a:prstClr val="black">
                    <a:lumMod val="50000"/>
                    <a:lumOff val="50000"/>
                  </a:prstClr>
                </a:solidFill>
                <a:latin typeface="Gill Sans MT"/>
              </a:rPr>
              <a:t>Google</a:t>
            </a:r>
            <a:r>
              <a:rPr lang="en-US" dirty="0">
                <a:solidFill>
                  <a:prstClr val="black">
                    <a:lumMod val="50000"/>
                    <a:lumOff val="50000"/>
                  </a:prstClr>
                </a:solidFill>
                <a:latin typeface="Gill Sans MT"/>
              </a:rPr>
              <a:t>), ISCA’15]</a:t>
            </a:r>
          </a:p>
        </p:txBody>
      </p:sp>
      <p:pic>
        <p:nvPicPr>
          <p:cNvPr id="17" name="Picture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511236" y="1054202"/>
            <a:ext cx="1362886" cy="1362886"/>
          </a:xfrm>
          <a:prstGeom prst="rect">
            <a:avLst/>
          </a:prstGeom>
        </p:spPr>
      </p:pic>
      <p:sp>
        <p:nvSpPr>
          <p:cNvPr id="18" name="TextBox 17"/>
          <p:cNvSpPr txBox="1"/>
          <p:nvPr/>
        </p:nvSpPr>
        <p:spPr>
          <a:xfrm>
            <a:off x="448964" y="2656133"/>
            <a:ext cx="3460499" cy="1015663"/>
          </a:xfrm>
          <a:prstGeom prst="rect">
            <a:avLst/>
          </a:prstGeom>
          <a:noFill/>
        </p:spPr>
        <p:txBody>
          <a:bodyPr wrap="none" rtlCol="0">
            <a:spAutoFit/>
          </a:bodyPr>
          <a:lstStyle/>
          <a:p>
            <a:r>
              <a:rPr lang="en-US" sz="2400" b="1" dirty="0">
                <a:solidFill>
                  <a:prstClr val="black"/>
                </a:solidFill>
                <a:latin typeface="Gill Sans MT"/>
              </a:rPr>
              <a:t>In-memory Databases </a:t>
            </a:r>
          </a:p>
          <a:p>
            <a:pPr marL="63500" indent="-63500"/>
            <a:r>
              <a:rPr lang="en-US" dirty="0">
                <a:solidFill>
                  <a:prstClr val="black">
                    <a:lumMod val="50000"/>
                    <a:lumOff val="50000"/>
                  </a:prstClr>
                </a:solidFill>
                <a:latin typeface="Gill Sans MT"/>
              </a:rPr>
              <a:t>[Mao+, EuroSys’12; </a:t>
            </a:r>
            <a:br>
              <a:rPr lang="en-US" dirty="0">
                <a:solidFill>
                  <a:prstClr val="black">
                    <a:lumMod val="50000"/>
                    <a:lumOff val="50000"/>
                  </a:prstClr>
                </a:solidFill>
                <a:latin typeface="Gill Sans MT"/>
              </a:rPr>
            </a:br>
            <a:r>
              <a:rPr lang="en-US" dirty="0">
                <a:solidFill>
                  <a:prstClr val="black">
                    <a:lumMod val="50000"/>
                    <a:lumOff val="50000"/>
                  </a:prstClr>
                </a:solidFill>
                <a:latin typeface="Gill Sans MT"/>
              </a:rPr>
              <a:t>Clapp+ (</a:t>
            </a:r>
            <a:r>
              <a:rPr lang="en-US" b="1" dirty="0">
                <a:solidFill>
                  <a:prstClr val="black">
                    <a:lumMod val="50000"/>
                    <a:lumOff val="50000"/>
                  </a:prstClr>
                </a:solidFill>
                <a:latin typeface="Gill Sans MT"/>
              </a:rPr>
              <a:t>Intel</a:t>
            </a:r>
            <a:r>
              <a:rPr lang="en-US" dirty="0">
                <a:solidFill>
                  <a:prstClr val="black">
                    <a:lumMod val="50000"/>
                    <a:lumOff val="50000"/>
                  </a:prstClr>
                </a:solidFill>
                <a:latin typeface="Gill Sans MT"/>
              </a:rPr>
              <a:t>), IISWC’15]</a:t>
            </a:r>
          </a:p>
        </p:txBody>
      </p:sp>
      <p:pic>
        <p:nvPicPr>
          <p:cNvPr id="19" name="Picture 1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567081" y="836712"/>
            <a:ext cx="1872533" cy="1872533"/>
          </a:xfrm>
          <a:prstGeom prst="rect">
            <a:avLst/>
          </a:prstGeom>
        </p:spPr>
      </p:pic>
      <p:sp>
        <p:nvSpPr>
          <p:cNvPr id="22" name="TextBox 21"/>
          <p:cNvSpPr txBox="1"/>
          <p:nvPr/>
        </p:nvSpPr>
        <p:spPr>
          <a:xfrm>
            <a:off x="4836963" y="2656133"/>
            <a:ext cx="3607975" cy="738664"/>
          </a:xfrm>
          <a:prstGeom prst="rect">
            <a:avLst/>
          </a:prstGeom>
          <a:noFill/>
        </p:spPr>
        <p:txBody>
          <a:bodyPr wrap="none" rtlCol="0">
            <a:spAutoFit/>
          </a:bodyPr>
          <a:lstStyle/>
          <a:p>
            <a:r>
              <a:rPr lang="en-US" sz="2400" b="1" dirty="0">
                <a:solidFill>
                  <a:prstClr val="black"/>
                </a:solidFill>
                <a:latin typeface="Gill Sans MT"/>
              </a:rPr>
              <a:t>Graph/Tree Processing </a:t>
            </a:r>
          </a:p>
          <a:p>
            <a:r>
              <a:rPr lang="en-US" dirty="0">
                <a:solidFill>
                  <a:prstClr val="black">
                    <a:lumMod val="50000"/>
                    <a:lumOff val="50000"/>
                  </a:prstClr>
                </a:solidFill>
                <a:latin typeface="Gill Sans MT"/>
              </a:rPr>
              <a:t>[Xu+, IISWC’12; </a:t>
            </a:r>
            <a:r>
              <a:rPr lang="en-US" dirty="0" err="1">
                <a:solidFill>
                  <a:prstClr val="black">
                    <a:lumMod val="50000"/>
                    <a:lumOff val="50000"/>
                  </a:prstClr>
                </a:solidFill>
                <a:latin typeface="Gill Sans MT"/>
              </a:rPr>
              <a:t>Umuroglu</a:t>
            </a:r>
            <a:r>
              <a:rPr lang="en-US" dirty="0">
                <a:solidFill>
                  <a:prstClr val="black">
                    <a:lumMod val="50000"/>
                    <a:lumOff val="50000"/>
                  </a:prstClr>
                </a:solidFill>
                <a:latin typeface="Gill Sans MT"/>
              </a:rPr>
              <a:t>+, FPL’15]</a:t>
            </a:r>
          </a:p>
        </p:txBody>
      </p:sp>
      <p:pic>
        <p:nvPicPr>
          <p:cNvPr id="23" name="Picture 2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89220" y="3998286"/>
            <a:ext cx="2155604" cy="1146598"/>
          </a:xfrm>
          <a:prstGeom prst="rect">
            <a:avLst/>
          </a:prstGeom>
        </p:spPr>
      </p:pic>
      <p:pic>
        <p:nvPicPr>
          <p:cNvPr id="24" name="Picture 2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567081" y="3772838"/>
            <a:ext cx="2133599" cy="1546598"/>
          </a:xfrm>
          <a:prstGeom prst="rect">
            <a:avLst/>
          </a:prstGeom>
        </p:spPr>
      </p:pic>
    </p:spTree>
    <p:extLst>
      <p:ext uri="{BB962C8B-B14F-4D97-AF65-F5344CB8AC3E}">
        <p14:creationId xmlns:p14="http://schemas.microsoft.com/office/powerpoint/2010/main" val="891750197"/>
      </p:ext>
    </p:extLst>
  </p:cSld>
  <p:clrMapOvr>
    <a:masterClrMapping/>
  </p:clrMapOvr>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Challenge and Opportunity for Future</a:t>
            </a:r>
          </a:p>
        </p:txBody>
      </p:sp>
      <p:sp>
        <p:nvSpPr>
          <p:cNvPr id="3" name="Content Placeholder 2"/>
          <p:cNvSpPr>
            <a:spLocks noGrp="1"/>
          </p:cNvSpPr>
          <p:nvPr>
            <p:ph idx="1"/>
          </p:nvPr>
        </p:nvSpPr>
        <p:spPr>
          <a:xfrm>
            <a:off x="899592" y="1844824"/>
            <a:ext cx="7128792" cy="2088232"/>
          </a:xfrm>
        </p:spPr>
        <p:txBody>
          <a:bodyPr/>
          <a:lstStyle/>
          <a:p>
            <a:pPr marL="0" indent="0" algn="ctr">
              <a:buNone/>
            </a:pPr>
            <a:r>
              <a:rPr lang="en-US" sz="6400" dirty="0">
                <a:solidFill>
                  <a:srgbClr val="FF0000"/>
                </a:solidFill>
              </a:rPr>
              <a:t>High Performance,</a:t>
            </a:r>
          </a:p>
          <a:p>
            <a:pPr marL="0" indent="0" algn="ctr">
              <a:buNone/>
            </a:pPr>
            <a:r>
              <a:rPr lang="en-US" sz="6400" dirty="0">
                <a:solidFill>
                  <a:srgbClr val="0000FF"/>
                </a:solidFill>
              </a:rPr>
              <a:t>Energy Efficient,</a:t>
            </a:r>
          </a:p>
          <a:p>
            <a:pPr marL="0" indent="0" algn="ctr">
              <a:buNone/>
            </a:pPr>
            <a:r>
              <a:rPr lang="en-US" sz="6400" dirty="0">
                <a:solidFill>
                  <a:srgbClr val="FF0000"/>
                </a:solidFill>
              </a:rPr>
              <a:t>Sustainable</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solidFill>
                  <a:srgbClr val="000000"/>
                </a:solidFill>
              </a:rPr>
              <a:pPr>
                <a:defRPr/>
              </a:pPr>
              <a:t>93</a:t>
            </a:fld>
            <a:endParaRPr lang="en-US">
              <a:solidFill>
                <a:srgbClr val="000000"/>
              </a:solidFill>
            </a:endParaRPr>
          </a:p>
        </p:txBody>
      </p:sp>
    </p:spTree>
    <p:extLst>
      <p:ext uri="{BB962C8B-B14F-4D97-AF65-F5344CB8AC3E}">
        <p14:creationId xmlns:p14="http://schemas.microsoft.com/office/powerpoint/2010/main" val="564938743"/>
      </p:ext>
    </p:extLst>
  </p:cSld>
  <p:clrMapOvr>
    <a:masterClrMapping/>
  </p:clrMapOvr>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500" dirty="0"/>
              <a:t>Maslow’s (Human) Hierarchy of Needs, Revisited</a:t>
            </a:r>
          </a:p>
        </p:txBody>
      </p:sp>
      <p:sp>
        <p:nvSpPr>
          <p:cNvPr id="3" name="Content Placeholder 2"/>
          <p:cNvSpPr>
            <a:spLocks noGrp="1"/>
          </p:cNvSpPr>
          <p:nvPr>
            <p:ph idx="1"/>
          </p:nvPr>
        </p:nvSpPr>
        <p:spPr/>
        <p:txBody>
          <a:bodyPr/>
          <a:lstStyle/>
          <a:p>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94</a:t>
            </a:fld>
            <a:endParaRPr lang="en-US" altLang="en-US">
              <a:solidFill>
                <a:srgbClr val="000000"/>
              </a:solidFill>
            </a:endParaRPr>
          </a:p>
        </p:txBody>
      </p:sp>
      <p:pic>
        <p:nvPicPr>
          <p:cNvPr id="5" name="Picture 4" descr="maslow-pyramid.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831357" y="931384"/>
            <a:ext cx="6336704" cy="4657856"/>
          </a:xfrm>
          <a:prstGeom prst="rect">
            <a:avLst/>
          </a:prstGeom>
        </p:spPr>
      </p:pic>
      <p:sp>
        <p:nvSpPr>
          <p:cNvPr id="6" name="TextBox 5"/>
          <p:cNvSpPr txBox="1"/>
          <p:nvPr/>
        </p:nvSpPr>
        <p:spPr>
          <a:xfrm>
            <a:off x="227414" y="1052736"/>
            <a:ext cx="4416594" cy="646331"/>
          </a:xfrm>
          <a:prstGeom prst="rect">
            <a:avLst/>
          </a:prstGeom>
          <a:noFill/>
        </p:spPr>
        <p:txBody>
          <a:bodyPr wrap="none" rtlCol="0">
            <a:spAutoFit/>
          </a:bodyPr>
          <a:lstStyle/>
          <a:p>
            <a:r>
              <a:rPr lang="en-US" dirty="0">
                <a:solidFill>
                  <a:srgbClr val="000000"/>
                </a:solidFill>
              </a:rPr>
              <a:t>Maslow, “</a:t>
            </a:r>
            <a:r>
              <a:rPr lang="en-US" dirty="0">
                <a:solidFill>
                  <a:srgbClr val="0000FF"/>
                </a:solidFill>
              </a:rPr>
              <a:t>A Theory of Human Motivation</a:t>
            </a:r>
            <a:r>
              <a:rPr lang="en-US" dirty="0">
                <a:solidFill>
                  <a:srgbClr val="000000"/>
                </a:solidFill>
              </a:rPr>
              <a:t>,” </a:t>
            </a:r>
          </a:p>
          <a:p>
            <a:r>
              <a:rPr lang="en-US" dirty="0">
                <a:solidFill>
                  <a:srgbClr val="000000"/>
                </a:solidFill>
              </a:rPr>
              <a:t>Psychological Review, 1943. </a:t>
            </a:r>
          </a:p>
        </p:txBody>
      </p:sp>
      <p:sp>
        <p:nvSpPr>
          <p:cNvPr id="7" name="TextBox 6"/>
          <p:cNvSpPr txBox="1"/>
          <p:nvPr/>
        </p:nvSpPr>
        <p:spPr>
          <a:xfrm>
            <a:off x="3778884" y="4869160"/>
            <a:ext cx="4033476" cy="584775"/>
          </a:xfrm>
          <a:prstGeom prst="rect">
            <a:avLst/>
          </a:prstGeom>
          <a:solidFill>
            <a:srgbClr val="A285C1"/>
          </a:solidFill>
        </p:spPr>
        <p:txBody>
          <a:bodyPr wrap="none" rtlCol="0">
            <a:spAutoFit/>
          </a:bodyPr>
          <a:lstStyle/>
          <a:p>
            <a:r>
              <a:rPr lang="en-US" sz="3200" b="1">
                <a:solidFill>
                  <a:srgbClr val="FFFF00"/>
                </a:solidFill>
              </a:rPr>
              <a:t>Everlasting energy</a:t>
            </a:r>
            <a:endParaRPr lang="en-US" sz="3200" b="1" dirty="0">
              <a:solidFill>
                <a:srgbClr val="FFFF00"/>
              </a:solidFill>
            </a:endParaRPr>
          </a:p>
        </p:txBody>
      </p:sp>
      <p:sp>
        <p:nvSpPr>
          <p:cNvPr id="8" name="TextBox 7"/>
          <p:cNvSpPr txBox="1"/>
          <p:nvPr/>
        </p:nvSpPr>
        <p:spPr>
          <a:xfrm>
            <a:off x="1780551" y="6512454"/>
            <a:ext cx="3160741" cy="246221"/>
          </a:xfrm>
          <a:prstGeom prst="rect">
            <a:avLst/>
          </a:prstGeom>
          <a:noFill/>
        </p:spPr>
        <p:txBody>
          <a:bodyPr wrap="none" rtlCol="0">
            <a:spAutoFit/>
          </a:bodyPr>
          <a:lstStyle/>
          <a:p>
            <a:r>
              <a:rPr lang="en-US" sz="1000" dirty="0">
                <a:solidFill>
                  <a:srgbClr val="000000"/>
                </a:solidFill>
                <a:latin typeface="Calibri"/>
                <a:cs typeface="Calibri"/>
              </a:rPr>
              <a:t>Source: https://</a:t>
            </a:r>
            <a:r>
              <a:rPr lang="en-US" sz="1000" dirty="0" err="1">
                <a:solidFill>
                  <a:srgbClr val="000000"/>
                </a:solidFill>
                <a:latin typeface="Calibri"/>
                <a:cs typeface="Calibri"/>
              </a:rPr>
              <a:t>www.simplypsychology.org</a:t>
            </a:r>
            <a:r>
              <a:rPr lang="en-US" sz="1000" dirty="0">
                <a:solidFill>
                  <a:srgbClr val="000000"/>
                </a:solidFill>
                <a:latin typeface="Calibri"/>
                <a:cs typeface="Calibri"/>
              </a:rPr>
              <a:t>/</a:t>
            </a:r>
            <a:r>
              <a:rPr lang="en-US" sz="1000" dirty="0" err="1">
                <a:solidFill>
                  <a:srgbClr val="000000"/>
                </a:solidFill>
                <a:latin typeface="Calibri"/>
                <a:cs typeface="Calibri"/>
              </a:rPr>
              <a:t>maslow.html</a:t>
            </a:r>
            <a:endParaRPr lang="en-US" sz="1000" dirty="0">
              <a:solidFill>
                <a:srgbClr val="000000"/>
              </a:solidFill>
              <a:latin typeface="Calibri"/>
              <a:cs typeface="Calibri"/>
            </a:endParaRPr>
          </a:p>
        </p:txBody>
      </p:sp>
      <p:sp>
        <p:nvSpPr>
          <p:cNvPr id="9" name="TextBox 8"/>
          <p:cNvSpPr txBox="1"/>
          <p:nvPr/>
        </p:nvSpPr>
        <p:spPr>
          <a:xfrm>
            <a:off x="227414" y="1052736"/>
            <a:ext cx="4477380" cy="1477328"/>
          </a:xfrm>
          <a:prstGeom prst="rect">
            <a:avLst/>
          </a:prstGeom>
          <a:noFill/>
        </p:spPr>
        <p:txBody>
          <a:bodyPr wrap="none" rtlCol="0">
            <a:spAutoFit/>
          </a:bodyPr>
          <a:lstStyle/>
          <a:p>
            <a:r>
              <a:rPr lang="en-US" dirty="0">
                <a:solidFill>
                  <a:srgbClr val="000000"/>
                </a:solidFill>
              </a:rPr>
              <a:t>Maslow, “</a:t>
            </a:r>
            <a:r>
              <a:rPr lang="en-US" dirty="0">
                <a:solidFill>
                  <a:srgbClr val="0000FF"/>
                </a:solidFill>
              </a:rPr>
              <a:t>A Theory of Human Motivation</a:t>
            </a:r>
            <a:r>
              <a:rPr lang="en-US" dirty="0">
                <a:solidFill>
                  <a:srgbClr val="000000"/>
                </a:solidFill>
              </a:rPr>
              <a:t>,” </a:t>
            </a:r>
          </a:p>
          <a:p>
            <a:r>
              <a:rPr lang="en-US" dirty="0">
                <a:solidFill>
                  <a:srgbClr val="000000"/>
                </a:solidFill>
              </a:rPr>
              <a:t>Psychological Review, 1943. </a:t>
            </a:r>
          </a:p>
          <a:p>
            <a:endParaRPr lang="en-US" dirty="0">
              <a:solidFill>
                <a:srgbClr val="000000"/>
              </a:solidFill>
            </a:endParaRPr>
          </a:p>
          <a:p>
            <a:r>
              <a:rPr lang="en-US" dirty="0">
                <a:solidFill>
                  <a:srgbClr val="000000"/>
                </a:solidFill>
              </a:rPr>
              <a:t>Maslow, “</a:t>
            </a:r>
            <a:r>
              <a:rPr lang="en-US" dirty="0">
                <a:solidFill>
                  <a:srgbClr val="0000FF"/>
                </a:solidFill>
              </a:rPr>
              <a:t>Motivation and Personality</a:t>
            </a:r>
            <a:r>
              <a:rPr lang="en-US" dirty="0">
                <a:solidFill>
                  <a:srgbClr val="000000"/>
                </a:solidFill>
              </a:rPr>
              <a:t>,”</a:t>
            </a:r>
          </a:p>
          <a:p>
            <a:r>
              <a:rPr lang="en-US" dirty="0">
                <a:solidFill>
                  <a:srgbClr val="000000"/>
                </a:solidFill>
              </a:rPr>
              <a:t>Book, 1954-1970.</a:t>
            </a:r>
          </a:p>
        </p:txBody>
      </p:sp>
    </p:spTree>
    <p:extLst>
      <p:ext uri="{BB962C8B-B14F-4D97-AF65-F5344CB8AC3E}">
        <p14:creationId xmlns:p14="http://schemas.microsoft.com/office/powerpoint/2010/main" val="86883129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The Problem</a:t>
            </a:r>
          </a:p>
        </p:txBody>
      </p:sp>
      <p:sp>
        <p:nvSpPr>
          <p:cNvPr id="3" name="Content Placeholder 2"/>
          <p:cNvSpPr>
            <a:spLocks noGrp="1"/>
          </p:cNvSpPr>
          <p:nvPr>
            <p:ph idx="1"/>
          </p:nvPr>
        </p:nvSpPr>
        <p:spPr>
          <a:xfrm>
            <a:off x="0" y="1268760"/>
            <a:ext cx="9144000" cy="4979640"/>
          </a:xfrm>
        </p:spPr>
        <p:txBody>
          <a:bodyPr/>
          <a:lstStyle/>
          <a:p>
            <a:pPr marL="0" indent="0" algn="ctr">
              <a:buNone/>
            </a:pPr>
            <a:r>
              <a:rPr lang="en-US" dirty="0">
                <a:solidFill>
                  <a:srgbClr val="0000FF"/>
                </a:solidFill>
              </a:rPr>
              <a:t>Data access is the major performance and energy bottleneck</a:t>
            </a:r>
          </a:p>
          <a:p>
            <a:endParaRPr lang="en-US" sz="1000" dirty="0"/>
          </a:p>
          <a:p>
            <a:pPr marL="0" indent="0">
              <a:buNone/>
            </a:pPr>
            <a:endParaRPr lang="en-US" dirty="0"/>
          </a:p>
          <a:p>
            <a:pPr marL="0" indent="0" algn="ctr">
              <a:buNone/>
            </a:pPr>
            <a:r>
              <a:rPr lang="en-US" sz="5000" dirty="0"/>
              <a:t>Our current</a:t>
            </a:r>
          </a:p>
          <a:p>
            <a:pPr marL="0" indent="0" algn="ctr">
              <a:buNone/>
            </a:pPr>
            <a:r>
              <a:rPr lang="en-US" sz="5000" dirty="0">
                <a:solidFill>
                  <a:srgbClr val="0000FF"/>
                </a:solidFill>
              </a:rPr>
              <a:t>design principles </a:t>
            </a:r>
          </a:p>
          <a:p>
            <a:pPr marL="0" indent="0" algn="ctr">
              <a:buNone/>
            </a:pPr>
            <a:r>
              <a:rPr lang="en-US" sz="5000" dirty="0">
                <a:solidFill>
                  <a:srgbClr val="0000FF"/>
                </a:solidFill>
              </a:rPr>
              <a:t>cause </a:t>
            </a:r>
            <a:r>
              <a:rPr lang="en-US" sz="5000" dirty="0">
                <a:solidFill>
                  <a:srgbClr val="FF0000"/>
                </a:solidFill>
              </a:rPr>
              <a:t>great energy waste</a:t>
            </a:r>
          </a:p>
          <a:p>
            <a:pPr marL="0" indent="0" algn="ctr">
              <a:buNone/>
            </a:pPr>
            <a:r>
              <a:rPr lang="en-US" sz="3000" dirty="0">
                <a:solidFill>
                  <a:srgbClr val="FF0000"/>
                </a:solidFill>
              </a:rPr>
              <a:t>(and great performance loss)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95</a:t>
            </a:fld>
            <a:endParaRPr lang="en-US" altLang="en-US">
              <a:solidFill>
                <a:srgbClr val="000000"/>
              </a:solidFill>
            </a:endParaRPr>
          </a:p>
        </p:txBody>
      </p:sp>
    </p:spTree>
    <p:extLst>
      <p:ext uri="{BB962C8B-B14F-4D97-AF65-F5344CB8AC3E}">
        <p14:creationId xmlns:p14="http://schemas.microsoft.com/office/powerpoint/2010/main" val="90025021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4" end="4"/>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The Problem</a:t>
            </a:r>
          </a:p>
        </p:txBody>
      </p:sp>
      <p:sp>
        <p:nvSpPr>
          <p:cNvPr id="3" name="Content Placeholder 2"/>
          <p:cNvSpPr>
            <a:spLocks noGrp="1"/>
          </p:cNvSpPr>
          <p:nvPr>
            <p:ph idx="1"/>
          </p:nvPr>
        </p:nvSpPr>
        <p:spPr>
          <a:xfrm>
            <a:off x="228600" y="1988840"/>
            <a:ext cx="8610600" cy="4876800"/>
          </a:xfrm>
        </p:spPr>
        <p:txBody>
          <a:bodyPr/>
          <a:lstStyle/>
          <a:p>
            <a:pPr marL="0" indent="0" algn="ctr">
              <a:buNone/>
            </a:pPr>
            <a:r>
              <a:rPr lang="en-US" sz="5000" dirty="0">
                <a:solidFill>
                  <a:srgbClr val="FF0000"/>
                </a:solidFill>
              </a:rPr>
              <a:t>Processing</a:t>
            </a:r>
            <a:r>
              <a:rPr lang="en-US" sz="5000" dirty="0"/>
              <a:t> of data </a:t>
            </a:r>
          </a:p>
          <a:p>
            <a:pPr marL="0" indent="0" algn="ctr">
              <a:buNone/>
            </a:pPr>
            <a:r>
              <a:rPr lang="en-US" sz="5000" dirty="0"/>
              <a:t>is performed </a:t>
            </a:r>
          </a:p>
          <a:p>
            <a:pPr marL="0" indent="0" algn="ctr">
              <a:buNone/>
            </a:pPr>
            <a:r>
              <a:rPr lang="en-US" sz="5000" dirty="0">
                <a:solidFill>
                  <a:srgbClr val="FF0000"/>
                </a:solidFill>
              </a:rPr>
              <a:t>far away from the data</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96</a:t>
            </a:fld>
            <a:endParaRPr lang="en-US" altLang="en-US">
              <a:solidFill>
                <a:srgbClr val="000000"/>
              </a:solidFill>
            </a:endParaRPr>
          </a:p>
        </p:txBody>
      </p:sp>
    </p:spTree>
    <p:extLst>
      <p:ext uri="{BB962C8B-B14F-4D97-AF65-F5344CB8AC3E}">
        <p14:creationId xmlns:p14="http://schemas.microsoft.com/office/powerpoint/2010/main" val="1483053583"/>
      </p:ext>
    </p:extLst>
  </p:cSld>
  <p:clrMapOvr>
    <a:masterClrMapping/>
  </p:clrMapOvr>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 Computing System</a:t>
            </a:r>
          </a:p>
        </p:txBody>
      </p:sp>
      <p:sp>
        <p:nvSpPr>
          <p:cNvPr id="3" name="Content Placeholder 2"/>
          <p:cNvSpPr>
            <a:spLocks noGrp="1"/>
          </p:cNvSpPr>
          <p:nvPr>
            <p:ph idx="1"/>
          </p:nvPr>
        </p:nvSpPr>
        <p:spPr/>
        <p:txBody>
          <a:bodyPr/>
          <a:lstStyle/>
          <a:p>
            <a:r>
              <a:rPr lang="en-US" dirty="0"/>
              <a:t>Three key components</a:t>
            </a:r>
          </a:p>
          <a:p>
            <a:r>
              <a:rPr lang="en-US" dirty="0">
                <a:solidFill>
                  <a:srgbClr val="0000FF"/>
                </a:solidFill>
              </a:rPr>
              <a:t>Computation </a:t>
            </a:r>
          </a:p>
          <a:p>
            <a:r>
              <a:rPr lang="en-US" dirty="0">
                <a:solidFill>
                  <a:srgbClr val="0000FF"/>
                </a:solidFill>
              </a:rPr>
              <a:t>Communication</a:t>
            </a:r>
          </a:p>
          <a:p>
            <a:r>
              <a:rPr lang="en-US" dirty="0">
                <a:solidFill>
                  <a:srgbClr val="0000FF"/>
                </a:solidFill>
              </a:rPr>
              <a:t>Storage/memory</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97</a:t>
            </a:fld>
            <a:endParaRPr lang="en-US"/>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143000" y="3429000"/>
            <a:ext cx="7226300" cy="330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 name="Rectangle 8"/>
          <p:cNvSpPr/>
          <p:nvPr/>
        </p:nvSpPr>
        <p:spPr>
          <a:xfrm>
            <a:off x="3798168" y="2852936"/>
            <a:ext cx="8334672" cy="523220"/>
          </a:xfrm>
          <a:prstGeom prst="rect">
            <a:avLst/>
          </a:prstGeom>
        </p:spPr>
        <p:txBody>
          <a:bodyPr wrap="square">
            <a:spAutoFit/>
          </a:bodyPr>
          <a:lstStyle/>
          <a:p>
            <a:r>
              <a:rPr lang="en-US" sz="1400" dirty="0">
                <a:solidFill>
                  <a:srgbClr val="000000"/>
                </a:solidFill>
              </a:rPr>
              <a:t>Burks, Goldstein, von Neumann, “</a:t>
            </a:r>
            <a:r>
              <a:rPr lang="en-US" sz="1400" dirty="0">
                <a:solidFill>
                  <a:srgbClr val="0000FF"/>
                </a:solidFill>
              </a:rPr>
              <a:t>Preliminary discussion of the</a:t>
            </a:r>
          </a:p>
          <a:p>
            <a:r>
              <a:rPr lang="en-US" sz="1400" dirty="0">
                <a:solidFill>
                  <a:srgbClr val="0000FF"/>
                </a:solidFill>
              </a:rPr>
              <a:t>logical design of an electronic computing instrument</a:t>
            </a:r>
            <a:r>
              <a:rPr lang="en-US" sz="1400" dirty="0">
                <a:solidFill>
                  <a:srgbClr val="000000"/>
                </a:solidFill>
              </a:rPr>
              <a:t>,” 1946.</a:t>
            </a:r>
          </a:p>
        </p:txBody>
      </p:sp>
      <p:pic>
        <p:nvPicPr>
          <p:cNvPr id="6" name="Picture 5"/>
          <p:cNvPicPr>
            <a:picLocks noChangeAspect="1"/>
          </p:cNvPicPr>
          <p:nvPr/>
        </p:nvPicPr>
        <p:blipFill>
          <a:blip r:embed="rId3"/>
          <a:stretch>
            <a:fillRect/>
          </a:stretch>
        </p:blipFill>
        <p:spPr>
          <a:xfrm>
            <a:off x="5148063" y="152400"/>
            <a:ext cx="3255263" cy="2554836"/>
          </a:xfrm>
          <a:prstGeom prst="rect">
            <a:avLst/>
          </a:prstGeom>
        </p:spPr>
      </p:pic>
      <p:sp>
        <p:nvSpPr>
          <p:cNvPr id="8" name="TextBox 7"/>
          <p:cNvSpPr txBox="1"/>
          <p:nvPr/>
        </p:nvSpPr>
        <p:spPr>
          <a:xfrm>
            <a:off x="103846" y="6630115"/>
            <a:ext cx="5666936" cy="246221"/>
          </a:xfrm>
          <a:prstGeom prst="rect">
            <a:avLst/>
          </a:prstGeom>
          <a:noFill/>
        </p:spPr>
        <p:txBody>
          <a:bodyPr wrap="none" rtlCol="0">
            <a:spAutoFit/>
          </a:bodyPr>
          <a:lstStyle/>
          <a:p>
            <a:r>
              <a:rPr lang="en-US" sz="1000" dirty="0">
                <a:solidFill>
                  <a:srgbClr val="000000"/>
                </a:solidFill>
              </a:rPr>
              <a:t>Image source: https://lbsitbytes2010.wordpress.com/2013/03/29/john-von-neumann-roll-no-15/</a:t>
            </a:r>
          </a:p>
        </p:txBody>
      </p:sp>
    </p:spTree>
    <p:extLst>
      <p:ext uri="{BB962C8B-B14F-4D97-AF65-F5344CB8AC3E}">
        <p14:creationId xmlns:p14="http://schemas.microsoft.com/office/powerpoint/2010/main" val="94159918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 Computing System</a:t>
            </a:r>
          </a:p>
        </p:txBody>
      </p:sp>
      <p:sp>
        <p:nvSpPr>
          <p:cNvPr id="3" name="Content Placeholder 2"/>
          <p:cNvSpPr>
            <a:spLocks noGrp="1"/>
          </p:cNvSpPr>
          <p:nvPr>
            <p:ph idx="1"/>
          </p:nvPr>
        </p:nvSpPr>
        <p:spPr/>
        <p:txBody>
          <a:bodyPr/>
          <a:lstStyle/>
          <a:p>
            <a:r>
              <a:rPr lang="en-US" dirty="0"/>
              <a:t>Three key components</a:t>
            </a:r>
          </a:p>
          <a:p>
            <a:r>
              <a:rPr lang="en-US" dirty="0">
                <a:solidFill>
                  <a:srgbClr val="0000FF"/>
                </a:solidFill>
              </a:rPr>
              <a:t>Computation </a:t>
            </a:r>
          </a:p>
          <a:p>
            <a:r>
              <a:rPr lang="en-US" dirty="0">
                <a:solidFill>
                  <a:srgbClr val="0000FF"/>
                </a:solidFill>
              </a:rPr>
              <a:t>Communication</a:t>
            </a:r>
          </a:p>
          <a:p>
            <a:r>
              <a:rPr lang="en-US" dirty="0">
                <a:solidFill>
                  <a:srgbClr val="0000FF"/>
                </a:solidFill>
              </a:rPr>
              <a:t>Storage/memory</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98</a:t>
            </a:fld>
            <a:endParaRPr lang="en-US"/>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143000" y="3429000"/>
            <a:ext cx="7226300" cy="330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Content Placeholder 6" descr="barcelona-die-photo-color.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619672" y="3861048"/>
            <a:ext cx="1312168" cy="12799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 name="Picture 6" descr="dimm.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0800000" flipV="1">
            <a:off x="3491880" y="5733256"/>
            <a:ext cx="2304256" cy="549297"/>
          </a:xfrm>
          <a:prstGeom prst="rect">
            <a:avLst/>
          </a:prstGeom>
        </p:spPr>
      </p:pic>
      <p:pic>
        <p:nvPicPr>
          <p:cNvPr id="8" name="Picture 23" descr="http://i.ehow.com/images/a04/ac/qb/format-hard-drive-xp-800X800.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20433856">
            <a:off x="6233024" y="4297936"/>
            <a:ext cx="2124075" cy="212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 name="Rectangle 8"/>
          <p:cNvSpPr/>
          <p:nvPr/>
        </p:nvSpPr>
        <p:spPr>
          <a:xfrm>
            <a:off x="3798168" y="2852936"/>
            <a:ext cx="8334672" cy="523220"/>
          </a:xfrm>
          <a:prstGeom prst="rect">
            <a:avLst/>
          </a:prstGeom>
        </p:spPr>
        <p:txBody>
          <a:bodyPr wrap="square">
            <a:spAutoFit/>
          </a:bodyPr>
          <a:lstStyle/>
          <a:p>
            <a:r>
              <a:rPr lang="en-US" sz="1400" dirty="0">
                <a:solidFill>
                  <a:srgbClr val="000000"/>
                </a:solidFill>
              </a:rPr>
              <a:t>Burks, Goldstein, von Neumann, “</a:t>
            </a:r>
            <a:r>
              <a:rPr lang="en-US" sz="1400" dirty="0">
                <a:solidFill>
                  <a:srgbClr val="0000FF"/>
                </a:solidFill>
              </a:rPr>
              <a:t>Preliminary discussion of the</a:t>
            </a:r>
          </a:p>
          <a:p>
            <a:r>
              <a:rPr lang="en-US" sz="1400" dirty="0">
                <a:solidFill>
                  <a:srgbClr val="0000FF"/>
                </a:solidFill>
              </a:rPr>
              <a:t>logical design of an electronic computing instrument</a:t>
            </a:r>
            <a:r>
              <a:rPr lang="en-US" sz="1400" dirty="0">
                <a:solidFill>
                  <a:srgbClr val="000000"/>
                </a:solidFill>
              </a:rPr>
              <a:t>,” 1946.</a:t>
            </a:r>
          </a:p>
        </p:txBody>
      </p:sp>
      <p:pic>
        <p:nvPicPr>
          <p:cNvPr id="11" name="Picture 10"/>
          <p:cNvPicPr>
            <a:picLocks noChangeAspect="1"/>
          </p:cNvPicPr>
          <p:nvPr/>
        </p:nvPicPr>
        <p:blipFill>
          <a:blip r:embed="rId6"/>
          <a:stretch>
            <a:fillRect/>
          </a:stretch>
        </p:blipFill>
        <p:spPr>
          <a:xfrm>
            <a:off x="5148063" y="152400"/>
            <a:ext cx="3255263" cy="2554836"/>
          </a:xfrm>
          <a:prstGeom prst="rect">
            <a:avLst/>
          </a:prstGeom>
        </p:spPr>
      </p:pic>
      <p:sp>
        <p:nvSpPr>
          <p:cNvPr id="12" name="TextBox 11"/>
          <p:cNvSpPr txBox="1"/>
          <p:nvPr/>
        </p:nvSpPr>
        <p:spPr>
          <a:xfrm>
            <a:off x="103846" y="6630115"/>
            <a:ext cx="5666936" cy="246221"/>
          </a:xfrm>
          <a:prstGeom prst="rect">
            <a:avLst/>
          </a:prstGeom>
          <a:noFill/>
        </p:spPr>
        <p:txBody>
          <a:bodyPr wrap="none" rtlCol="0">
            <a:spAutoFit/>
          </a:bodyPr>
          <a:lstStyle/>
          <a:p>
            <a:r>
              <a:rPr lang="en-US" sz="1000" dirty="0">
                <a:solidFill>
                  <a:srgbClr val="000000"/>
                </a:solidFill>
              </a:rPr>
              <a:t>Image source: https://lbsitbytes2010.wordpress.com/2013/03/29/john-von-neumann-roll-no-15/</a:t>
            </a:r>
          </a:p>
        </p:txBody>
      </p:sp>
    </p:spTree>
    <p:extLst>
      <p:ext uri="{BB962C8B-B14F-4D97-AF65-F5344CB8AC3E}">
        <p14:creationId xmlns:p14="http://schemas.microsoft.com/office/powerpoint/2010/main" val="650473938"/>
      </p:ext>
    </p:extLst>
  </p:cSld>
  <p:clrMapOvr>
    <a:masterClrMapping/>
  </p:clrMapOvr>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Today’s Computing Systems</a:t>
            </a:r>
          </a:p>
        </p:txBody>
      </p:sp>
      <p:sp>
        <p:nvSpPr>
          <p:cNvPr id="3" name="Content Placeholder 2"/>
          <p:cNvSpPr>
            <a:spLocks noGrp="1"/>
          </p:cNvSpPr>
          <p:nvPr>
            <p:ph idx="1"/>
          </p:nvPr>
        </p:nvSpPr>
        <p:spPr>
          <a:xfrm>
            <a:off x="228600" y="997527"/>
            <a:ext cx="8915400" cy="5193723"/>
          </a:xfrm>
        </p:spPr>
        <p:txBody>
          <a:bodyPr/>
          <a:lstStyle/>
          <a:p>
            <a:r>
              <a:rPr lang="en-US" dirty="0"/>
              <a:t>Are overwhelmingly processor centric</a:t>
            </a:r>
          </a:p>
          <a:p>
            <a:r>
              <a:rPr lang="en-US" dirty="0">
                <a:solidFill>
                  <a:srgbClr val="FF0000"/>
                </a:solidFill>
              </a:rPr>
              <a:t>All data processed in the processor </a:t>
            </a:r>
            <a:r>
              <a:rPr lang="en-US" dirty="0">
                <a:sym typeface="Wingdings"/>
              </a:rPr>
              <a:t> at great system cost</a:t>
            </a:r>
            <a:endParaRPr lang="en-US" dirty="0"/>
          </a:p>
          <a:p>
            <a:r>
              <a:rPr lang="en-US" dirty="0"/>
              <a:t>Processor is heavily optimized and is considered the master</a:t>
            </a:r>
          </a:p>
          <a:p>
            <a:r>
              <a:rPr lang="en-US" dirty="0">
                <a:solidFill>
                  <a:srgbClr val="FF0000"/>
                </a:solidFill>
              </a:rPr>
              <a:t>Data storage units are dumb </a:t>
            </a:r>
            <a:r>
              <a:rPr lang="en-US" dirty="0"/>
              <a:t>and are largely </a:t>
            </a:r>
            <a:r>
              <a:rPr lang="en-US" dirty="0" err="1"/>
              <a:t>unoptimized</a:t>
            </a:r>
            <a:r>
              <a:rPr lang="en-US" dirty="0"/>
              <a:t> (except for some that are on the processor die)</a:t>
            </a:r>
          </a:p>
          <a:p>
            <a:endParaRPr lang="en-US" dirty="0"/>
          </a:p>
          <a:p>
            <a:endParaRPr lang="en-US" dirty="0"/>
          </a:p>
          <a:p>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99</a:t>
            </a:fld>
            <a:endParaRPr lang="en-US"/>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143000" y="3583384"/>
            <a:ext cx="6669360" cy="30475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AutoShape 25"/>
          <p:cNvSpPr>
            <a:spLocks noChangeArrowheads="1"/>
          </p:cNvSpPr>
          <p:nvPr/>
        </p:nvSpPr>
        <p:spPr bwMode="auto">
          <a:xfrm>
            <a:off x="1331640" y="3933056"/>
            <a:ext cx="1800200" cy="1224136"/>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Tree>
    <p:extLst>
      <p:ext uri="{BB962C8B-B14F-4D97-AF65-F5344CB8AC3E}">
        <p14:creationId xmlns:p14="http://schemas.microsoft.com/office/powerpoint/2010/main" val="89166409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tags/tag1.xml><?xml version="1.0" encoding="utf-8"?>
<p:tagLst xmlns:a="http://schemas.openxmlformats.org/drawingml/2006/main" xmlns:r="http://schemas.openxmlformats.org/officeDocument/2006/relationships" xmlns:p="http://schemas.openxmlformats.org/presentationml/2006/main">
  <p:tag name="TIMING" val="|15|8.3"/>
</p:tagLst>
</file>

<file path=ppt/tags/tag2.xml><?xml version="1.0" encoding="utf-8"?>
<p:tagLst xmlns:a="http://schemas.openxmlformats.org/drawingml/2006/main" xmlns:r="http://schemas.openxmlformats.org/officeDocument/2006/relationships" xmlns:p="http://schemas.openxmlformats.org/presentationml/2006/main">
  <p:tag name="TIMING" val="|24.9|0.8|1.5|1|1"/>
</p:tagLst>
</file>

<file path=ppt/tags/tag3.xml><?xml version="1.0" encoding="utf-8"?>
<p:tagLst xmlns:a="http://schemas.openxmlformats.org/drawingml/2006/main" xmlns:r="http://schemas.openxmlformats.org/officeDocument/2006/relationships" xmlns:p="http://schemas.openxmlformats.org/presentationml/2006/main">
  <p:tag name="TIMING" val="|37.7"/>
</p:tagLst>
</file>

<file path=ppt/tags/tag4.xml><?xml version="1.0" encoding="utf-8"?>
<p:tagLst xmlns:a="http://schemas.openxmlformats.org/drawingml/2006/main" xmlns:r="http://schemas.openxmlformats.org/officeDocument/2006/relationships" xmlns:p="http://schemas.openxmlformats.org/presentationml/2006/main">
  <p:tag name="TIMING" val="|14.4|20.5|11.3"/>
</p:tagLst>
</file>

<file path=ppt/tags/tag5.xml><?xml version="1.0" encoding="utf-8"?>
<p:tagLst xmlns:a="http://schemas.openxmlformats.org/drawingml/2006/main" xmlns:r="http://schemas.openxmlformats.org/officeDocument/2006/relationships" xmlns:p="http://schemas.openxmlformats.org/presentationml/2006/main">
  <p:tag name="TIMING" val="|12.8|11.1"/>
</p:tagLst>
</file>

<file path=ppt/tags/tag6.xml><?xml version="1.0" encoding="utf-8"?>
<p:tagLst xmlns:a="http://schemas.openxmlformats.org/drawingml/2006/main" xmlns:r="http://schemas.openxmlformats.org/officeDocument/2006/relationships" xmlns:p="http://schemas.openxmlformats.org/presentationml/2006/main">
  <p:tag name="TIMING" val="|3.7|3.2"/>
</p:tagLst>
</file>

<file path=ppt/tags/tag7.xml><?xml version="1.0" encoding="utf-8"?>
<p:tagLst xmlns:a="http://schemas.openxmlformats.org/drawingml/2006/main" xmlns:r="http://schemas.openxmlformats.org/officeDocument/2006/relationships" xmlns:p="http://schemas.openxmlformats.org/presentationml/2006/main">
  <p:tag name="TIMING" val="|14.8|50.9"/>
</p:tagLst>
</file>

<file path=ppt/theme/_rels/theme44.xml.rels><?xml version="1.0" encoding="UTF-8" standalone="yes"?>
<Relationships xmlns="http://schemas.openxmlformats.org/package/2006/relationships"><Relationship Id="rId1" Type="http://schemas.openxmlformats.org/officeDocument/2006/relationships/image" Target="../media/image7.jpeg"/></Relationships>
</file>

<file path=ppt/theme/_rels/theme53.xml.rels><?xml version="1.0" encoding="UTF-8" standalone="yes"?>
<Relationships xmlns="http://schemas.openxmlformats.org/package/2006/relationships"><Relationship Id="rId1" Type="http://schemas.openxmlformats.org/officeDocument/2006/relationships/image" Target="../media/image7.jpeg"/></Relationships>
</file>

<file path=ppt/theme/theme1.xml><?xml version="1.0" encoding="utf-8"?>
<a:theme xmlns:a="http://schemas.openxmlformats.org/drawingml/2006/main" name="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1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1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2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3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3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3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4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5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5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5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5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64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8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9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9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9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1_Metropolitan_bullet">
  <a:themeElements>
    <a:clrScheme name="Blue Warm">
      <a:dk1>
        <a:sysClr val="windowText" lastClr="000000"/>
      </a:dk1>
      <a:lt1>
        <a:sysClr val="window" lastClr="FFFFFF"/>
      </a:lt1>
      <a:dk2>
        <a:srgbClr val="242852"/>
      </a:dk2>
      <a:lt2>
        <a:srgbClr val="ACCBF9"/>
      </a:lt2>
      <a:accent1>
        <a:srgbClr val="4A66AC"/>
      </a:accent1>
      <a:accent2>
        <a:srgbClr val="629DD1"/>
      </a:accent2>
      <a:accent3>
        <a:srgbClr val="297FD5"/>
      </a:accent3>
      <a:accent4>
        <a:srgbClr val="7F8FA9"/>
      </a:accent4>
      <a:accent5>
        <a:srgbClr val="5AA2AE"/>
      </a:accent5>
      <a:accent6>
        <a:srgbClr val="9D90A0"/>
      </a:accent6>
      <a:hlink>
        <a:srgbClr val="9454C3"/>
      </a:hlink>
      <a:folHlink>
        <a:srgbClr val="3EBBF0"/>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Elements>
  <a:objectDefaults/>
  <a:extraClrSchemeLst/>
  <a:extLst>
    <a:ext uri="{05A4C25C-085E-4340-85A3-A5531E510DB2}">
      <thm15:themeFamily xmlns:thm15="http://schemas.microsoft.com/office/thememl/2012/main" name="Presentation1" id="{A8ACA0D9-A384-4858-9FCC-2505F264A948}" vid="{6AE8C0EA-499D-4586-A497-DF22E9D58294}"/>
    </a:ext>
  </a:extLst>
</a:theme>
</file>

<file path=ppt/theme/theme27.xml><?xml version="1.0" encoding="utf-8"?>
<a:theme xmlns:a="http://schemas.openxmlformats.org/drawingml/2006/main" name="98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_Office 테마">
  <a:themeElements>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9.xml><?xml version="1.0" encoding="utf-8"?>
<a:theme xmlns:a="http://schemas.openxmlformats.org/drawingml/2006/main" name="13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3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14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14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4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13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14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3_Metropolitan_bullet">
  <a:themeElements>
    <a:clrScheme name="Blue Warm">
      <a:dk1>
        <a:sysClr val="windowText" lastClr="000000"/>
      </a:dk1>
      <a:lt1>
        <a:sysClr val="window" lastClr="FFFFFF"/>
      </a:lt1>
      <a:dk2>
        <a:srgbClr val="242852"/>
      </a:dk2>
      <a:lt2>
        <a:srgbClr val="ACCBF9"/>
      </a:lt2>
      <a:accent1>
        <a:srgbClr val="4A66AC"/>
      </a:accent1>
      <a:accent2>
        <a:srgbClr val="629DD1"/>
      </a:accent2>
      <a:accent3>
        <a:srgbClr val="297FD5"/>
      </a:accent3>
      <a:accent4>
        <a:srgbClr val="7F8FA9"/>
      </a:accent4>
      <a:accent5>
        <a:srgbClr val="5AA2AE"/>
      </a:accent5>
      <a:accent6>
        <a:srgbClr val="9D90A0"/>
      </a:accent6>
      <a:hlink>
        <a:srgbClr val="9454C3"/>
      </a:hlink>
      <a:folHlink>
        <a:srgbClr val="3EBBF0"/>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Elements>
  <a:objectDefaults/>
  <a:extraClrSchemeLst/>
  <a:extLst>
    <a:ext uri="{05A4C25C-085E-4340-85A3-A5531E510DB2}">
      <thm15:themeFamily xmlns:thm15="http://schemas.microsoft.com/office/thememl/2012/main" name="Presentation1" id="{A8ACA0D9-A384-4858-9FCC-2505F264A948}" vid="{6AE8C0EA-499D-4586-A497-DF22E9D58294}"/>
    </a:ext>
  </a:extLst>
</a:theme>
</file>

<file path=ppt/theme/theme37.xml><?xml version="1.0" encoding="utf-8"?>
<a:theme xmlns:a="http://schemas.openxmlformats.org/drawingml/2006/main" name="15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15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5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15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24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2.xml><?xml version="1.0" encoding="utf-8"?>
<a:theme xmlns:a="http://schemas.openxmlformats.org/drawingml/2006/main" name="14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3.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4.xml><?xml version="1.0" encoding="utf-8"?>
<a:theme xmlns:a="http://schemas.openxmlformats.org/drawingml/2006/main" name="Title &amp; Bullets">
  <a:themeElements>
    <a:clrScheme name="">
      <a:dk1>
        <a:srgbClr val="000000"/>
      </a:dk1>
      <a:lt1>
        <a:srgbClr val="FFFFFF"/>
      </a:lt1>
      <a:dk2>
        <a:srgbClr val="000000"/>
      </a:dk2>
      <a:lt2>
        <a:srgbClr val="000000"/>
      </a:lt2>
      <a:accent1>
        <a:srgbClr val="FFFFFF"/>
      </a:accent1>
      <a:accent2>
        <a:srgbClr val="333399"/>
      </a:accent2>
      <a:accent3>
        <a:srgbClr val="FFFFFF"/>
      </a:accent3>
      <a:accent4>
        <a:srgbClr val="000000"/>
      </a:accent4>
      <a:accent5>
        <a:srgbClr val="FFFFFF"/>
      </a:accent5>
      <a:accent6>
        <a:srgbClr val="2D2D8A"/>
      </a:accent6>
      <a:hlink>
        <a:srgbClr val="009999"/>
      </a:hlink>
      <a:folHlink>
        <a:srgbClr val="99CC00"/>
      </a:folHlink>
    </a:clrScheme>
    <a:fontScheme name="Title &amp; Bullets">
      <a:majorFont>
        <a:latin typeface="Myriad Pro Bold Cond"/>
        <a:ea typeface="ヒラギノ角ゴ ProN W6"/>
        <a:cs typeface="ヒラギノ角ゴ ProN W6"/>
      </a:majorFont>
      <a:minorFont>
        <a:latin typeface="Myriad Pro Bold Cond"/>
        <a:ea typeface="ヒラギノ角ゴ ProN W6"/>
        <a:cs typeface="ヒラギノ角ゴ ProN W6"/>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5600" b="0" i="0" u="none" strike="noStrike" cap="none" normalizeH="0" baseline="0">
            <a:ln>
              <a:noFill/>
            </a:ln>
            <a:solidFill>
              <a:srgbClr val="000000"/>
            </a:solidFill>
            <a:effectLst/>
            <a:latin typeface="Gill Sans" charset="0"/>
            <a:ea typeface="ヒラギノ角ゴ ProN W3" charset="0"/>
            <a:cs typeface="ヒラギノ角ゴ ProN W3" charset="0"/>
            <a:sym typeface="Gill Sans" charset="0"/>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5600" b="0" i="0" u="none" strike="noStrike" cap="none" normalizeH="0" baseline="0">
            <a:ln>
              <a:noFill/>
            </a:ln>
            <a:solidFill>
              <a:srgbClr val="000000"/>
            </a:solidFill>
            <a:effectLst/>
            <a:latin typeface="Gill Sans" charset="0"/>
            <a:ea typeface="ヒラギノ角ゴ ProN W3" charset="0"/>
            <a:cs typeface="ヒラギノ角ゴ ProN W3" charset="0"/>
            <a:sym typeface="Gill Sans" charset="0"/>
          </a:defRPr>
        </a:defPPr>
      </a:lstStyle>
    </a:lnDef>
  </a:objectDefaults>
  <a:extraClrSchemeLst>
    <a:extraClrScheme>
      <a:clrScheme name="Title &amp; Bullet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27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6.xml><?xml version="1.0" encoding="utf-8"?>
<a:theme xmlns:a="http://schemas.openxmlformats.org/drawingml/2006/main" name="21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7.xml><?xml version="1.0" encoding="utf-8"?>
<a:theme xmlns:a="http://schemas.openxmlformats.org/drawingml/2006/main" name="22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8.xml><?xml version="1.0" encoding="utf-8"?>
<a:theme xmlns:a="http://schemas.openxmlformats.org/drawingml/2006/main" name="23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9.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bodyPr lIns="0" tIns="0" rIns="0" bIns="0" rtlCol="0" anchor="ctr"/>
      <a:lstStyle>
        <a:defPPr algn="ctr">
          <a:lnSpc>
            <a:spcPts val="2000"/>
          </a:lnSpc>
          <a:defRPr sz="2400" spc="-80" dirty="0" smtClean="0"/>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7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Gill Sans MT">
      <a:majorFont>
        <a:latin typeface="Gill Sans MT"/>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ill Sans MT"/>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lnDef>
      <a:spPr>
        <a:ln w="34925" cap="rnd">
          <a:solidFill>
            <a:schemeClr val="tx1"/>
          </a:solidFill>
          <a:tailEnd type="none" w="lg" len="lg"/>
        </a:ln>
      </a:spPr>
      <a:bodyPr/>
      <a:lstStyle/>
      <a:style>
        <a:lnRef idx="1">
          <a:schemeClr val="accent1"/>
        </a:lnRef>
        <a:fillRef idx="0">
          <a:schemeClr val="accent1"/>
        </a:fillRef>
        <a:effectRef idx="0">
          <a:schemeClr val="accent1"/>
        </a:effectRef>
        <a:fontRef idx="minor">
          <a:schemeClr val="tx1"/>
        </a:fontRef>
      </a:style>
    </a:lnDef>
  </a:objectDefaults>
  <a:extraClrSchemeLst/>
</a:theme>
</file>

<file path=ppt/theme/theme51.xml><?xml version="1.0" encoding="utf-8"?>
<a:theme xmlns:a="http://schemas.openxmlformats.org/drawingml/2006/main" name="19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2.xml><?xml version="1.0" encoding="utf-8"?>
<a:theme xmlns:a="http://schemas.openxmlformats.org/drawingml/2006/main" name="15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2_Title &amp; Bullets">
  <a:themeElements>
    <a:clrScheme name="">
      <a:dk1>
        <a:srgbClr val="000000"/>
      </a:dk1>
      <a:lt1>
        <a:srgbClr val="FFFFFF"/>
      </a:lt1>
      <a:dk2>
        <a:srgbClr val="000000"/>
      </a:dk2>
      <a:lt2>
        <a:srgbClr val="000000"/>
      </a:lt2>
      <a:accent1>
        <a:srgbClr val="FFFFFF"/>
      </a:accent1>
      <a:accent2>
        <a:srgbClr val="333399"/>
      </a:accent2>
      <a:accent3>
        <a:srgbClr val="FFFFFF"/>
      </a:accent3>
      <a:accent4>
        <a:srgbClr val="000000"/>
      </a:accent4>
      <a:accent5>
        <a:srgbClr val="FFFFFF"/>
      </a:accent5>
      <a:accent6>
        <a:srgbClr val="2D2D8A"/>
      </a:accent6>
      <a:hlink>
        <a:srgbClr val="009999"/>
      </a:hlink>
      <a:folHlink>
        <a:srgbClr val="99CC00"/>
      </a:folHlink>
    </a:clrScheme>
    <a:fontScheme name="Title &amp; Bullets">
      <a:majorFont>
        <a:latin typeface="Myriad Pro Bold Cond"/>
        <a:ea typeface="ヒラギノ角ゴ ProN W6"/>
        <a:cs typeface="ヒラギノ角ゴ ProN W6"/>
      </a:majorFont>
      <a:minorFont>
        <a:latin typeface="Myriad Pro Bold Cond"/>
        <a:ea typeface="ヒラギノ角ゴ ProN W6"/>
        <a:cs typeface="ヒラギノ角ゴ ProN W6"/>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5600" b="0" i="0" u="none" strike="noStrike" cap="none" normalizeH="0" baseline="0">
            <a:ln>
              <a:noFill/>
            </a:ln>
            <a:solidFill>
              <a:srgbClr val="000000"/>
            </a:solidFill>
            <a:effectLst/>
            <a:latin typeface="Gill Sans" charset="0"/>
            <a:ea typeface="ヒラギノ角ゴ ProN W3" charset="0"/>
            <a:cs typeface="ヒラギノ角ゴ ProN W3" charset="0"/>
            <a:sym typeface="Gill Sans" charset="0"/>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5600" b="0" i="0" u="none" strike="noStrike" cap="none" normalizeH="0" baseline="0">
            <a:ln>
              <a:noFill/>
            </a:ln>
            <a:solidFill>
              <a:srgbClr val="000000"/>
            </a:solidFill>
            <a:effectLst/>
            <a:latin typeface="Gill Sans" charset="0"/>
            <a:ea typeface="ヒラギノ角ゴ ProN W3" charset="0"/>
            <a:cs typeface="ヒラギノ角ゴ ProN W3" charset="0"/>
            <a:sym typeface="Gill Sans" charset="0"/>
          </a:defRPr>
        </a:defPPr>
      </a:lstStyle>
    </a:lnDef>
  </a:objectDefaults>
  <a:extraClrSchemeLst>
    <a:extraClrScheme>
      <a:clrScheme name="Title &amp; Bullet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15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15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16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16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safari">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safari" id="{1E4A3212-A6D8-EB49-8049-412E3186FEB9}" vid="{93387931-C767-9D4F-BD0F-4952975219FD}"/>
    </a:ext>
  </a:extLst>
</a:theme>
</file>

<file path=ppt/theme/theme59.xml><?xml version="1.0" encoding="utf-8"?>
<a:theme xmlns:a="http://schemas.openxmlformats.org/drawingml/2006/main" name="7_sesha-theme">
  <a:themeElements>
    <a:clrScheme name="Custom 1">
      <a:dk1>
        <a:sysClr val="windowText" lastClr="000000"/>
      </a:dk1>
      <a:lt1>
        <a:sysClr val="window" lastClr="FFFFFF"/>
      </a:lt1>
      <a:dk2>
        <a:srgbClr val="1F497D"/>
      </a:dk2>
      <a:lt2>
        <a:srgbClr val="EEECE1"/>
      </a:lt2>
      <a:accent1>
        <a:srgbClr val="FDC600"/>
      </a:accent1>
      <a:accent2>
        <a:srgbClr val="C00000"/>
      </a:accent2>
      <a:accent3>
        <a:srgbClr val="0061FF"/>
      </a:accent3>
      <a:accent4>
        <a:srgbClr val="3C3C3C"/>
      </a:accent4>
      <a:accent5>
        <a:srgbClr val="009900"/>
      </a:accent5>
      <a:accent6>
        <a:srgbClr val="777777"/>
      </a:accent6>
      <a:hlink>
        <a:srgbClr val="0000FF"/>
      </a:hlink>
      <a:folHlink>
        <a:srgbClr val="800080"/>
      </a:folHlink>
    </a:clrScheme>
    <a:fontScheme name="Sesha">
      <a:majorFont>
        <a:latin typeface="Myriad Pro Cond"/>
        <a:ea typeface=""/>
        <a:cs typeface=""/>
      </a:majorFont>
      <a:minorFont>
        <a:latin typeface="Myriad Pro C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a:solidFill>
            <a:schemeClr val="accent2"/>
          </a:solidFill>
          <a:headEnd type="none" w="med" len="med"/>
          <a:tailEnd type="arrow" w="med" len="med"/>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w="25400">
          <a:solidFill>
            <a:schemeClr val="tx1">
              <a:lumMod val="75000"/>
              <a:lumOff val="25000"/>
            </a:schemeClr>
          </a:solidFill>
          <a:headEnd type="none" w="med" len="med"/>
          <a:tailEnd type="none" w="med" len="med"/>
        </a:ln>
      </a:spPr>
      <a:bodyPr/>
      <a:lstStyle/>
      <a:style>
        <a:lnRef idx="1">
          <a:schemeClr val="accent1"/>
        </a:lnRef>
        <a:fillRef idx="0">
          <a:schemeClr val="accent1"/>
        </a:fillRef>
        <a:effectRef idx="0">
          <a:schemeClr val="accent1"/>
        </a:effectRef>
        <a:fontRef idx="minor">
          <a:schemeClr val="tx1"/>
        </a:fontRef>
      </a:style>
    </a:lnDef>
    <a:txDef>
      <a:spPr>
        <a:noFill/>
      </a:spPr>
      <a:bodyPr wrap="none" rtlCol="0">
        <a:spAutoFit/>
      </a:bodyPr>
      <a:lstStyle>
        <a:defPPr algn="ctr">
          <a:defRPr sz="2800" b="1" dirty="0" smtClean="0">
            <a:solidFill>
              <a:schemeClr val="tx1">
                <a:lumMod val="75000"/>
                <a:lumOff val="25000"/>
              </a:schemeClr>
            </a:solidFill>
          </a:defRPr>
        </a:defPPr>
      </a:lstStyle>
    </a:txDef>
  </a:objectDefaults>
  <a:extraClrSchemeLst/>
</a:theme>
</file>

<file path=ppt/theme/theme6.xml><?xml version="1.0" encoding="utf-8"?>
<a:theme xmlns:a="http://schemas.openxmlformats.org/drawingml/2006/main" name="8_Edg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16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16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20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lnDef>
      <a:spPr>
        <a:ln w="50800">
          <a:solidFill>
            <a:schemeClr val="tx1"/>
          </a:solidFill>
          <a:headEnd type="none" w="lg" len="med"/>
          <a:tailEnd type="triangle" w="lg" len="med"/>
        </a:ln>
      </a:spPr>
      <a:bodyPr/>
      <a:lstStyle/>
      <a:style>
        <a:lnRef idx="1">
          <a:schemeClr val="accent1"/>
        </a:lnRef>
        <a:fillRef idx="0">
          <a:schemeClr val="accent1"/>
        </a:fillRef>
        <a:effectRef idx="0">
          <a:schemeClr val="accent1"/>
        </a:effectRef>
        <a:fontRef idx="minor">
          <a:schemeClr val="tx1"/>
        </a:fontRef>
      </a:style>
    </a:lnDef>
  </a:objectDefaults>
  <a:extraClrSchemeLst/>
</a:theme>
</file>

<file path=ppt/theme/theme64.xml><?xml version="1.0" encoding="utf-8"?>
<a:theme xmlns:a="http://schemas.openxmlformats.org/drawingml/2006/main" name="15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5_Edge">
  <a:themeElements>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wrap="square">
        <a:spAutoFit/>
      </a:bodyPr>
      <a:lstStyle>
        <a:defPPr algn="just">
          <a:defRPr sz="400" b="1" dirty="0">
            <a:solidFill>
              <a:schemeClr val="bg2"/>
            </a:solidFill>
            <a:latin typeface="europa"/>
          </a:defRPr>
        </a:defPPr>
      </a:lstStyle>
    </a:sp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25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8.xml><?xml version="1.0" encoding="utf-8"?>
<a:theme xmlns:a="http://schemas.openxmlformats.org/drawingml/2006/main" name="1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3_sesha-theme">
  <a:themeElements>
    <a:clrScheme name="Custom 1">
      <a:dk1>
        <a:sysClr val="windowText" lastClr="000000"/>
      </a:dk1>
      <a:lt1>
        <a:sysClr val="window" lastClr="FFFFFF"/>
      </a:lt1>
      <a:dk2>
        <a:srgbClr val="1F497D"/>
      </a:dk2>
      <a:lt2>
        <a:srgbClr val="EEECE1"/>
      </a:lt2>
      <a:accent1>
        <a:srgbClr val="FDC600"/>
      </a:accent1>
      <a:accent2>
        <a:srgbClr val="C00000"/>
      </a:accent2>
      <a:accent3>
        <a:srgbClr val="0061FF"/>
      </a:accent3>
      <a:accent4>
        <a:srgbClr val="3C3C3C"/>
      </a:accent4>
      <a:accent5>
        <a:srgbClr val="00B3B3"/>
      </a:accent5>
      <a:accent6>
        <a:srgbClr val="777777"/>
      </a:accent6>
      <a:hlink>
        <a:srgbClr val="0000FF"/>
      </a:hlink>
      <a:folHlink>
        <a:srgbClr val="800080"/>
      </a:folHlink>
    </a:clrScheme>
    <a:fontScheme name="Urban Pop">
      <a:majorFont>
        <a:latin typeface="Gill Sans MT"/>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Gill Sans MT"/>
        <a:ea typeface=""/>
        <a:cs typeface=""/>
        <a:font script="Grek" typeface="Corbel"/>
        <a:font script="Cyrl" typeface="Corbel"/>
        <a:font script="Jpan" typeface="HGｺﾞｼｯｸE"/>
        <a:font script="Hang" typeface="HY엽서L"/>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noFill/>
        </a:ln>
      </a:spPr>
      <a:bodyPr rtlCol="0" anchor="ctr"/>
      <a:lstStyle>
        <a:defPPr algn="ctr">
          <a:defRPr sz="3200" b="1" dirty="0" smtClean="0">
            <a:effectLst>
              <a:outerShdw blurRad="38100" dist="38100" dir="2700000" algn="tl">
                <a:srgbClr val="000000">
                  <a:alpha val="43137"/>
                </a:srgbClr>
              </a:outerShdw>
            </a:effectLst>
          </a:defRPr>
        </a:defPPr>
      </a:lstStyle>
      <a:style>
        <a:lnRef idx="2">
          <a:schemeClr val="accent1">
            <a:shade val="50000"/>
          </a:schemeClr>
        </a:lnRef>
        <a:fillRef idx="1">
          <a:schemeClr val="accent1"/>
        </a:fillRef>
        <a:effectRef idx="0">
          <a:schemeClr val="accent1"/>
        </a:effectRef>
        <a:fontRef idx="minor">
          <a:schemeClr val="lt1"/>
        </a:fontRef>
      </a:style>
    </a:spDef>
    <a:lnDef>
      <a:spPr>
        <a:ln w="25400">
          <a:solidFill>
            <a:schemeClr val="tx1">
              <a:lumMod val="75000"/>
              <a:lumOff val="25000"/>
            </a:schemeClr>
          </a:solidFill>
          <a:headEnd type="none" w="med" len="med"/>
          <a:tailEnd type="none" w="med" len="med"/>
        </a:ln>
      </a:spPr>
      <a:bodyPr/>
      <a:lstStyle/>
      <a:style>
        <a:lnRef idx="1">
          <a:schemeClr val="accent1"/>
        </a:lnRef>
        <a:fillRef idx="0">
          <a:schemeClr val="accent1"/>
        </a:fillRef>
        <a:effectRef idx="0">
          <a:schemeClr val="accent1"/>
        </a:effectRef>
        <a:fontRef idx="minor">
          <a:schemeClr val="tx1"/>
        </a:fontRef>
      </a:style>
    </a:lnDef>
    <a:txDef>
      <a:spPr>
        <a:noFill/>
      </a:spPr>
      <a:bodyPr wrap="none" rtlCol="0">
        <a:spAutoFit/>
      </a:bodyPr>
      <a:lstStyle>
        <a:defPPr algn="ctr">
          <a:defRPr sz="2800" b="1" dirty="0" smtClean="0">
            <a:solidFill>
              <a:schemeClr val="tx1">
                <a:lumMod val="75000"/>
                <a:lumOff val="25000"/>
              </a:schemeClr>
            </a:solidFill>
          </a:defRPr>
        </a:defPPr>
      </a:lstStyle>
    </a:txDef>
  </a:objectDefaults>
  <a:extraClrSchemeLst/>
</a:theme>
</file>

<file path=ppt/theme/theme7.xml><?xml version="1.0" encoding="utf-8"?>
<a:theme xmlns:a="http://schemas.openxmlformats.org/drawingml/2006/main" name="2_Office Theme">
  <a:themeElements>
    <a:clrScheme name="Custom 7">
      <a:dk1>
        <a:srgbClr val="990000"/>
      </a:dk1>
      <a:lt1>
        <a:srgbClr val="FFFFFF"/>
      </a:lt1>
      <a:dk2>
        <a:srgbClr val="FFFFFF"/>
      </a:dk2>
      <a:lt2>
        <a:srgbClr val="FFFFFF"/>
      </a:lt2>
      <a:accent1>
        <a:srgbClr val="606060"/>
      </a:accent1>
      <a:accent2>
        <a:srgbClr val="A9A9A9"/>
      </a:accent2>
      <a:accent3>
        <a:srgbClr val="CCCCCC"/>
      </a:accent3>
      <a:accent4>
        <a:srgbClr val="990000"/>
      </a:accent4>
      <a:accent5>
        <a:srgbClr val="000000"/>
      </a:accent5>
      <a:accent6>
        <a:srgbClr val="969696"/>
      </a:accent6>
      <a:hlink>
        <a:srgbClr val="990000"/>
      </a:hlink>
      <a:folHlink>
        <a:srgbClr val="AEAEA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70.xml><?xml version="1.0" encoding="utf-8"?>
<a:theme xmlns:a="http://schemas.openxmlformats.org/drawingml/2006/main" name="8_Office Theme">
  <a:themeElements>
    <a:clrScheme name="SAFARI">
      <a:dk1>
        <a:sysClr val="windowText" lastClr="000000"/>
      </a:dk1>
      <a:lt1>
        <a:sysClr val="window" lastClr="FFFFFF"/>
      </a:lt1>
      <a:dk2>
        <a:srgbClr val="00B050"/>
      </a:dk2>
      <a:lt2>
        <a:srgbClr val="EEECE1"/>
      </a:lt2>
      <a:accent1>
        <a:srgbClr val="0000FF"/>
      </a:accent1>
      <a:accent2>
        <a:srgbClr val="FF0000"/>
      </a:accent2>
      <a:accent3>
        <a:srgbClr val="00B050"/>
      </a:accent3>
      <a:accent4>
        <a:srgbClr val="7030A0"/>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1.xml><?xml version="1.0" encoding="utf-8"?>
<a:theme xmlns:a="http://schemas.openxmlformats.org/drawingml/2006/main" name="1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2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3.xml><?xml version="1.0" encoding="utf-8"?>
<a:theme xmlns:a="http://schemas.openxmlformats.org/drawingml/2006/main" name="15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1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75.xml><?xml version="1.0" encoding="utf-8"?>
<a:theme xmlns:a="http://schemas.openxmlformats.org/drawingml/2006/main" name="15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caret_templat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rtlCol="0" anchor="ctr"/>
      <a:lstStyle>
        <a:defPPr algn="ctr">
          <a:defRPr dirty="0" smtClean="0">
            <a:latin typeface="Arial"/>
            <a:cs typeface="Arial"/>
          </a:defRPr>
        </a:defPPr>
      </a:lstStyle>
      <a:style>
        <a:lnRef idx="1">
          <a:schemeClr val="accent1"/>
        </a:lnRef>
        <a:fillRef idx="3">
          <a:schemeClr val="accent1"/>
        </a:fillRef>
        <a:effectRef idx="2">
          <a:schemeClr val="accent1"/>
        </a:effectRef>
        <a:fontRef idx="minor">
          <a:schemeClr val="lt1"/>
        </a:fontRef>
      </a:style>
    </a:spDef>
    <a:lnDef>
      <a:spPr>
        <a:ln>
          <a:solidFill>
            <a:schemeClr val="tx1"/>
          </a:solidFill>
        </a:ln>
        <a:effectLst/>
      </a:spPr>
      <a:bodyPr/>
      <a:lstStyle/>
      <a:style>
        <a:lnRef idx="2">
          <a:schemeClr val="accent1"/>
        </a:lnRef>
        <a:fillRef idx="0">
          <a:schemeClr val="accent1"/>
        </a:fillRef>
        <a:effectRef idx="1">
          <a:schemeClr val="accent1"/>
        </a:effectRef>
        <a:fontRef idx="minor">
          <a:schemeClr val="tx1"/>
        </a:fontRef>
      </a:style>
    </a:lnDef>
    <a:txDef>
      <a:spPr>
        <a:noFill/>
        <a:ln w="25400">
          <a:noFill/>
        </a:ln>
      </a:spPr>
      <a:bodyPr wrap="square" rtlCol="0">
        <a:spAutoFit/>
      </a:bodyPr>
      <a:lstStyle>
        <a:defPPr>
          <a:defRPr dirty="0" smtClean="0">
            <a:solidFill>
              <a:srgbClr val="000000"/>
            </a:solidFill>
            <a:latin typeface="Arial"/>
            <a:cs typeface="Arial"/>
          </a:defRPr>
        </a:defPPr>
      </a:lstStyle>
    </a:txDef>
  </a:objectDefaults>
  <a:extraClrSchemeLst/>
</a:theme>
</file>

<file path=ppt/theme/theme77.xml><?xml version="1.0" encoding="utf-8"?>
<a:theme xmlns:a="http://schemas.openxmlformats.org/drawingml/2006/main" name="1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8.xml><?xml version="1.0" encoding="utf-8"?>
<a:theme xmlns:a="http://schemas.openxmlformats.org/drawingml/2006/main" name="17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3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1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Gill Sans MT">
    <a:majorFont>
      <a:latin typeface="Gill Sans MT"/>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ill Sans MT"/>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4.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Override>
</file>

<file path=ppt/theme/themeOverride1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0.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emplate/>
  <TotalTime>180746</TotalTime>
  <Words>27062</Words>
  <Application>Microsoft Macintosh PowerPoint</Application>
  <PresentationFormat>On-screen Show (4:3)</PresentationFormat>
  <Paragraphs>5034</Paragraphs>
  <Slides>465</Slides>
  <Notes>148</Notes>
  <HiddenSlides>0</HiddenSlides>
  <MMClips>0</MMClips>
  <ScaleCrop>false</ScaleCrop>
  <HeadingPairs>
    <vt:vector size="8" baseType="variant">
      <vt:variant>
        <vt:lpstr>Fonts Used</vt:lpstr>
      </vt:variant>
      <vt:variant>
        <vt:i4>38</vt:i4>
      </vt:variant>
      <vt:variant>
        <vt:lpstr>Theme</vt:lpstr>
      </vt:variant>
      <vt:variant>
        <vt:i4>79</vt:i4>
      </vt:variant>
      <vt:variant>
        <vt:lpstr>Embedded OLE Servers</vt:lpstr>
      </vt:variant>
      <vt:variant>
        <vt:i4>1</vt:i4>
      </vt:variant>
      <vt:variant>
        <vt:lpstr>Slide Titles</vt:lpstr>
      </vt:variant>
      <vt:variant>
        <vt:i4>465</vt:i4>
      </vt:variant>
    </vt:vector>
  </HeadingPairs>
  <TitlesOfParts>
    <vt:vector size="583" baseType="lpstr">
      <vt:lpstr>굴림</vt:lpstr>
      <vt:lpstr>Meiryo</vt:lpstr>
      <vt:lpstr>MS PGothic</vt:lpstr>
      <vt:lpstr>MS PGothic</vt:lpstr>
      <vt:lpstr>宋体</vt:lpstr>
      <vt:lpstr>宋体</vt:lpstr>
      <vt:lpstr>ヒラギノ角ゴ ProN W3</vt:lpstr>
      <vt:lpstr>ヒラギノ角ゴ ProN W6</vt:lpstr>
      <vt:lpstr>Adobe Garamond Pro</vt:lpstr>
      <vt:lpstr>Aparajita</vt:lpstr>
      <vt:lpstr>Arial</vt:lpstr>
      <vt:lpstr>Arial Black</vt:lpstr>
      <vt:lpstr>Arial Narrow</vt:lpstr>
      <vt:lpstr>Calibri</vt:lpstr>
      <vt:lpstr>Calibri Light</vt:lpstr>
      <vt:lpstr>Cambria</vt:lpstr>
      <vt:lpstr>Cambria Math</vt:lpstr>
      <vt:lpstr>Corbel</vt:lpstr>
      <vt:lpstr>Courier New</vt:lpstr>
      <vt:lpstr>europa</vt:lpstr>
      <vt:lpstr>Futura Medium</vt:lpstr>
      <vt:lpstr>Garamond</vt:lpstr>
      <vt:lpstr>Gill Sans</vt:lpstr>
      <vt:lpstr>Gill Sans MT</vt:lpstr>
      <vt:lpstr>Lucida Grande</vt:lpstr>
      <vt:lpstr>Lucida Sans</vt:lpstr>
      <vt:lpstr>Majalla UI</vt:lpstr>
      <vt:lpstr>Mangal</vt:lpstr>
      <vt:lpstr>Myriad Pro</vt:lpstr>
      <vt:lpstr>Myriad Pro Bold Cond</vt:lpstr>
      <vt:lpstr>Myriad Pro Cond</vt:lpstr>
      <vt:lpstr>나눔고딕</vt:lpstr>
      <vt:lpstr>Tahoma</vt:lpstr>
      <vt:lpstr>Times New Roman</vt:lpstr>
      <vt:lpstr>Verdana</vt:lpstr>
      <vt:lpstr>Vista Sans OT Medium</vt:lpstr>
      <vt:lpstr>Vista Sans OT Reg</vt:lpstr>
      <vt:lpstr>Wingdings</vt:lpstr>
      <vt:lpstr>Edge</vt:lpstr>
      <vt:lpstr>1_Edge</vt:lpstr>
      <vt:lpstr>3_Edge</vt:lpstr>
      <vt:lpstr>4_Edge</vt:lpstr>
      <vt:lpstr>6_Edge</vt:lpstr>
      <vt:lpstr>8_Edge</vt:lpstr>
      <vt:lpstr>2_Office Theme</vt:lpstr>
      <vt:lpstr>9_Edge</vt:lpstr>
      <vt:lpstr>16_Edge</vt:lpstr>
      <vt:lpstr>17_Edge</vt:lpstr>
      <vt:lpstr>13_Edge</vt:lpstr>
      <vt:lpstr>23_Edge</vt:lpstr>
      <vt:lpstr>35_Edge</vt:lpstr>
      <vt:lpstr>36_Edge</vt:lpstr>
      <vt:lpstr>39_Edge</vt:lpstr>
      <vt:lpstr>49_Edge</vt:lpstr>
      <vt:lpstr>56_Edge</vt:lpstr>
      <vt:lpstr>57_Edge</vt:lpstr>
      <vt:lpstr>58_Edge</vt:lpstr>
      <vt:lpstr>59_Edge</vt:lpstr>
      <vt:lpstr>64_Edge</vt:lpstr>
      <vt:lpstr>85_Edge</vt:lpstr>
      <vt:lpstr>90_Edge</vt:lpstr>
      <vt:lpstr>91_Edge</vt:lpstr>
      <vt:lpstr>95_Edge</vt:lpstr>
      <vt:lpstr>1_Metropolitan_bullet</vt:lpstr>
      <vt:lpstr>98_Edge</vt:lpstr>
      <vt:lpstr>1_Office 테마</vt:lpstr>
      <vt:lpstr>136_Edge</vt:lpstr>
      <vt:lpstr>139_Edge</vt:lpstr>
      <vt:lpstr>143_Edge</vt:lpstr>
      <vt:lpstr>144_Edge</vt:lpstr>
      <vt:lpstr>147_Edge</vt:lpstr>
      <vt:lpstr>133_Edge</vt:lpstr>
      <vt:lpstr>148_Edge</vt:lpstr>
      <vt:lpstr>3_Metropolitan_bullet</vt:lpstr>
      <vt:lpstr>151_Edge</vt:lpstr>
      <vt:lpstr>152_Edge</vt:lpstr>
      <vt:lpstr>154_Edge</vt:lpstr>
      <vt:lpstr>155_Edge</vt:lpstr>
      <vt:lpstr>24_Office Theme</vt:lpstr>
      <vt:lpstr>14_Office Theme</vt:lpstr>
      <vt:lpstr>4_Office Theme</vt:lpstr>
      <vt:lpstr>Title &amp; Bullets</vt:lpstr>
      <vt:lpstr>27_Office Theme</vt:lpstr>
      <vt:lpstr>21_Office Theme</vt:lpstr>
      <vt:lpstr>22_Office Theme</vt:lpstr>
      <vt:lpstr>23_Office Theme</vt:lpstr>
      <vt:lpstr>Office Theme</vt:lpstr>
      <vt:lpstr>7_Office Theme</vt:lpstr>
      <vt:lpstr>19_Office Theme</vt:lpstr>
      <vt:lpstr>156_Edge</vt:lpstr>
      <vt:lpstr>2_Title &amp; Bullets</vt:lpstr>
      <vt:lpstr>158_Edge</vt:lpstr>
      <vt:lpstr>159_Edge</vt:lpstr>
      <vt:lpstr>166_Edge</vt:lpstr>
      <vt:lpstr>167_Edge</vt:lpstr>
      <vt:lpstr>safari</vt:lpstr>
      <vt:lpstr>7_sesha-theme</vt:lpstr>
      <vt:lpstr>2_Edge</vt:lpstr>
      <vt:lpstr>168_Edge</vt:lpstr>
      <vt:lpstr>169_Edge</vt:lpstr>
      <vt:lpstr>20_Office Theme</vt:lpstr>
      <vt:lpstr>153_Edge</vt:lpstr>
      <vt:lpstr>5_Edge</vt:lpstr>
      <vt:lpstr>7_Edge</vt:lpstr>
      <vt:lpstr>25_Office Theme</vt:lpstr>
      <vt:lpstr>10_Edge</vt:lpstr>
      <vt:lpstr>3_sesha-theme</vt:lpstr>
      <vt:lpstr>8_Office Theme</vt:lpstr>
      <vt:lpstr>11_Edge</vt:lpstr>
      <vt:lpstr>26_Office Theme</vt:lpstr>
      <vt:lpstr>150_Edge</vt:lpstr>
      <vt:lpstr>15_Office Theme</vt:lpstr>
      <vt:lpstr>157_Edge</vt:lpstr>
      <vt:lpstr>caret_template</vt:lpstr>
      <vt:lpstr>1_Office Theme</vt:lpstr>
      <vt:lpstr>171_Edge</vt:lpstr>
      <vt:lpstr>3_Office Theme</vt:lpstr>
      <vt:lpstr>Visio</vt:lpstr>
      <vt:lpstr>Processing Data Where It Makes Sense  in Modern Computing Systems: Enabling In-Memory Computation</vt:lpstr>
      <vt:lpstr>Brief Self Introduction</vt:lpstr>
      <vt:lpstr>Current Research Focus Areas</vt:lpstr>
      <vt:lpstr>Four Key Directions</vt:lpstr>
      <vt:lpstr>What Is a Genome Made Of?</vt:lpstr>
      <vt:lpstr>DNA Sequencing</vt:lpstr>
      <vt:lpstr>Untangling Yarn Balls &amp; DNA Sequencing</vt:lpstr>
      <vt:lpstr>PowerPoint Presentation</vt:lpstr>
      <vt:lpstr>PowerPoint Presentation</vt:lpstr>
      <vt:lpstr>Genome Sequence Alignment: Example</vt:lpstr>
      <vt:lpstr>Advantages of Hash Table Based Mappers</vt:lpstr>
      <vt:lpstr>Read Mapping Execution Time Breakdown </vt:lpstr>
      <vt:lpstr>Idea</vt:lpstr>
      <vt:lpstr>Our First Filter: Pure Software Approach</vt:lpstr>
      <vt:lpstr>Shifted Hamming Distance: SIMD Acceleration</vt:lpstr>
      <vt:lpstr>PowerPoint Presentation</vt:lpstr>
      <vt:lpstr>FPGA-Based Alignment Filtering</vt:lpstr>
      <vt:lpstr>DNA Read Mapping &amp; Filtering</vt:lpstr>
      <vt:lpstr>In-Memory DNA Sequence Analysis</vt:lpstr>
      <vt:lpstr>Key Principles and Results</vt:lpstr>
      <vt:lpstr>New Genome Sequencing Technologies</vt:lpstr>
      <vt:lpstr>Nanopore Genome Assembly Pipeline</vt:lpstr>
      <vt:lpstr>More on Genome Analysis: Another Talk</vt:lpstr>
      <vt:lpstr>Four Key Directions</vt:lpstr>
      <vt:lpstr>Memory &amp; Storage</vt:lpstr>
      <vt:lpstr>The Main Memory System</vt:lpstr>
      <vt:lpstr>The Main Memory System</vt:lpstr>
      <vt:lpstr>The Main Memory System</vt:lpstr>
      <vt:lpstr>Memory System: A Shared Resource View</vt:lpstr>
      <vt:lpstr>State of the Main Memory System</vt:lpstr>
      <vt:lpstr>Major Trends Affecting Main Memory (I)</vt:lpstr>
      <vt:lpstr>Major Trends Affecting Main Memory (II)</vt:lpstr>
      <vt:lpstr>Example: The Memory Capacity Gap</vt:lpstr>
      <vt:lpstr>Example: Capacity, Bandwidth &amp; Latency</vt:lpstr>
      <vt:lpstr>DRAM Latency Is Critical for Performance</vt:lpstr>
      <vt:lpstr>DRAM Latency Is Critical for Performance</vt:lpstr>
      <vt:lpstr>Major Trends Affecting Main Memory (III)</vt:lpstr>
      <vt:lpstr>Major Trends Affecting Main Memory (IV)</vt:lpstr>
      <vt:lpstr>Major Trends Affecting Main Memory (V)</vt:lpstr>
      <vt:lpstr>Major Trends Affecting Main Memory (V)</vt:lpstr>
      <vt:lpstr>Major Trend: Hybrid Main Memory</vt:lpstr>
      <vt:lpstr>Foreshadowing</vt:lpstr>
      <vt:lpstr>Industry Is Writing Papers About It, Too</vt:lpstr>
      <vt:lpstr>Call for Intelligent Memory Controllers</vt:lpstr>
      <vt:lpstr>Agenda</vt:lpstr>
      <vt:lpstr>Maslow’s (Human) Hierarchy of Needs</vt:lpstr>
      <vt:lpstr>How Reliable/Secure/Safe is This Bridge?</vt:lpstr>
      <vt:lpstr>Collapse of the “Galloping Gertie”</vt:lpstr>
      <vt:lpstr>How Secure Are These People?</vt:lpstr>
      <vt:lpstr>The DRAM Scaling Problem</vt:lpstr>
      <vt:lpstr>As Memory Scales, It Becomes Unreliable</vt:lpstr>
      <vt:lpstr>Large-Scale Failure Analysis of DRAM Chips</vt:lpstr>
      <vt:lpstr>Infrastructures to Understand Such Issues</vt:lpstr>
      <vt:lpstr>Infrastructures to Understand Such Issues</vt:lpstr>
      <vt:lpstr>SoftMC: Open Source DRAM Infrastructure</vt:lpstr>
      <vt:lpstr>SoftMC</vt:lpstr>
      <vt:lpstr>Data Retention in Memory [Liu et al., ISCA 2013]</vt:lpstr>
      <vt:lpstr>A Curious Discovery [Kim et al., ISCA 2014]</vt:lpstr>
      <vt:lpstr>DRAM RowHammer</vt:lpstr>
      <vt:lpstr>Modern DRAM is Prone to Disturbance Errors</vt:lpstr>
      <vt:lpstr>Most DRAM Modules Are Vulnerable</vt:lpstr>
      <vt:lpstr>Recent DRAM Is More Vulnerable</vt:lpstr>
      <vt:lpstr>Recent DRAM Is More Vulnerable</vt:lpstr>
      <vt:lpstr>Recent DRAM Is More Vulnerable</vt:lpstr>
      <vt:lpstr>A Simple Program Can Induce Many Errors</vt:lpstr>
      <vt:lpstr>A Simple Program Can Induce Many Errors</vt:lpstr>
      <vt:lpstr>A Simple Program Can Induce Many Errors</vt:lpstr>
      <vt:lpstr>A Simple Program Can Induce Many Errors</vt:lpstr>
      <vt:lpstr>A Simple Program Can Induce Many Errors</vt:lpstr>
      <vt:lpstr>Observed Errors in Real Systems</vt:lpstr>
      <vt:lpstr>One Can Take Over an Otherwise-Secure System</vt:lpstr>
      <vt:lpstr>RowHammer Security Attack Example</vt:lpstr>
      <vt:lpstr>Security Implications</vt:lpstr>
      <vt:lpstr>Security Implications</vt:lpstr>
      <vt:lpstr>More Security Implications (I)</vt:lpstr>
      <vt:lpstr>More Security Implications (II)</vt:lpstr>
      <vt:lpstr>More Security Implications (III)</vt:lpstr>
      <vt:lpstr>More Security Implications (IV)</vt:lpstr>
      <vt:lpstr>More Security Implications (V)</vt:lpstr>
      <vt:lpstr>More Security Implications?</vt:lpstr>
      <vt:lpstr>Apple’s Patch for RowHammer</vt:lpstr>
      <vt:lpstr>Our Solution to RowHammer</vt:lpstr>
      <vt:lpstr>More on RowHammer Analysis</vt:lpstr>
      <vt:lpstr>Future of Memory Reliability</vt:lpstr>
      <vt:lpstr>Industry Is Writing Papers About It, Too</vt:lpstr>
      <vt:lpstr>Call for Intelligent Memory Controllers</vt:lpstr>
      <vt:lpstr>Aside: Intelligent Controller for NAND Flash</vt:lpstr>
      <vt:lpstr>Aside: Intelligent Controller for NAND Flash</vt:lpstr>
      <vt:lpstr>Takeaway</vt:lpstr>
      <vt:lpstr>Agenda</vt:lpstr>
      <vt:lpstr>Three Key Systems Trends</vt:lpstr>
      <vt:lpstr>The Need for More Memory Performance</vt:lpstr>
      <vt:lpstr>Challenge and Opportunity for Future</vt:lpstr>
      <vt:lpstr>Maslow’s (Human) Hierarchy of Needs, Revisited</vt:lpstr>
      <vt:lpstr>The Problem</vt:lpstr>
      <vt:lpstr>The Problem</vt:lpstr>
      <vt:lpstr>A Computing System</vt:lpstr>
      <vt:lpstr>A Computing System</vt:lpstr>
      <vt:lpstr>Today’s Computing Systems</vt:lpstr>
      <vt:lpstr>Yet …</vt:lpstr>
      <vt:lpstr>The Performance Perspective</vt:lpstr>
      <vt:lpstr>The Performance Perspective (Today)</vt:lpstr>
      <vt:lpstr>The Performance Perspective (Today)</vt:lpstr>
      <vt:lpstr>Perils of Processor-Centric Design</vt:lpstr>
      <vt:lpstr>Perils of Processor-Centric Design</vt:lpstr>
      <vt:lpstr>The Energy Perspective</vt:lpstr>
      <vt:lpstr>Data Movement vs. Computation Energy</vt:lpstr>
      <vt:lpstr>Data Movement vs. Computation Energy</vt:lpstr>
      <vt:lpstr>Energy Waste in Mobile Devices</vt:lpstr>
      <vt:lpstr>We Do Not Want to Move Data!</vt:lpstr>
      <vt:lpstr>We Need A Paradigm Shift To …</vt:lpstr>
      <vt:lpstr>Goal: Processing Inside Memory</vt:lpstr>
      <vt:lpstr>Why In-Memory Computation Today?</vt:lpstr>
      <vt:lpstr>Agenda</vt:lpstr>
      <vt:lpstr>Processing in Memory:   Two Approaches</vt:lpstr>
      <vt:lpstr>Approach 1: Minimally Changing DRAM</vt:lpstr>
      <vt:lpstr>Starting Simple: Data Copy and Initialization</vt:lpstr>
      <vt:lpstr>Today’s Systems: Bulk Data Copy</vt:lpstr>
      <vt:lpstr>Future Systems: In-Memory Copy</vt:lpstr>
      <vt:lpstr>RowClone: In-DRAM Row Copy</vt:lpstr>
      <vt:lpstr>RowClone: Latency and Energy Savings</vt:lpstr>
      <vt:lpstr>More on RowClone</vt:lpstr>
      <vt:lpstr>Memory as an Accelerator</vt:lpstr>
      <vt:lpstr>In-Memory Bulk Bitwise Operations</vt:lpstr>
      <vt:lpstr>In-DRAM AND/OR: Triple Row Activation</vt:lpstr>
      <vt:lpstr>In-DRAM NOT: Dual Contact Cell</vt:lpstr>
      <vt:lpstr>Performance: In-DRAM Bitwise Operations</vt:lpstr>
      <vt:lpstr>Energy of In-DRAM Bitwise Operations</vt:lpstr>
      <vt:lpstr>Ambit vs. DDR3: Performance and Energy</vt:lpstr>
      <vt:lpstr>Bulk Bitwise Operations in Workloads</vt:lpstr>
      <vt:lpstr>Example Data Structure: Bitmap Index</vt:lpstr>
      <vt:lpstr>Performance: Bitmap Index on Ambit</vt:lpstr>
      <vt:lpstr>Performance: BitWeaving on Ambit</vt:lpstr>
      <vt:lpstr>More on In-DRAM Bulk AND/OR</vt:lpstr>
      <vt:lpstr>More on Ambit</vt:lpstr>
      <vt:lpstr>Challenge and Opportunity for Future</vt:lpstr>
      <vt:lpstr>Challenge: Intelligent Memory Device</vt:lpstr>
      <vt:lpstr>Agenda</vt:lpstr>
      <vt:lpstr>Processing in Memory:   Two Approaches</vt:lpstr>
      <vt:lpstr>Opportunity: 3D-Stacked Logic+Memory</vt:lpstr>
      <vt:lpstr>DRAM Landscape (circa 2015)</vt:lpstr>
      <vt:lpstr>Two Key Questions in 3D-Stacked PIM</vt:lpstr>
      <vt:lpstr>Graph Processing</vt:lpstr>
      <vt:lpstr>Key Bottlenecks in Graph Processing</vt:lpstr>
      <vt:lpstr>Tesseract System for Graph Processing</vt:lpstr>
      <vt:lpstr>Tesseract System for Graph Processing</vt:lpstr>
      <vt:lpstr>Tesseract System for Graph Processing</vt:lpstr>
      <vt:lpstr>Communications In Tesseract (I)</vt:lpstr>
      <vt:lpstr>Communications In Tesseract (II)</vt:lpstr>
      <vt:lpstr>Communications In Tesseract (III)</vt:lpstr>
      <vt:lpstr>Remote Function Call (Non-Blocking)</vt:lpstr>
      <vt:lpstr>Evaluated Systems</vt:lpstr>
      <vt:lpstr>Tesseract Graph Processing Performance</vt:lpstr>
      <vt:lpstr>Tesseract Graph Processing Performance</vt:lpstr>
      <vt:lpstr>Tesseract Graph Processing System Energy</vt:lpstr>
      <vt:lpstr>More on Tesseract</vt:lpstr>
      <vt:lpstr>PIM on Mobile Devices</vt:lpstr>
      <vt:lpstr>Google Workloads  for Consumer Devices: Mitigating Data Movement Bottlenecks</vt:lpstr>
      <vt:lpstr>Consumer Devices</vt:lpstr>
      <vt:lpstr>Popular Google Consumer Workloads</vt:lpstr>
      <vt:lpstr>Energy Cost of Data Movement</vt:lpstr>
      <vt:lpstr>Using PIM to Reduce Data Movement</vt:lpstr>
      <vt:lpstr>Google Workloads  for Consumer Devices: Mitigating Data Movement Bottlenecks</vt:lpstr>
      <vt:lpstr>More on PIM for Mobile Devices</vt:lpstr>
      <vt:lpstr>Truly Distributed GPU Processing with PIM?</vt:lpstr>
      <vt:lpstr>Accelerating GPU Execution with PIM (I)</vt:lpstr>
      <vt:lpstr>Accelerating GPU Execution with PIM (II)</vt:lpstr>
      <vt:lpstr>Accelerating Linked Data Structures</vt:lpstr>
      <vt:lpstr>Accelerating Dependent Cache Misses</vt:lpstr>
      <vt:lpstr>Two Key Questions in 3D-Stacked PIM</vt:lpstr>
      <vt:lpstr>PEI: PIM-Enabled Instructions (Ideas)</vt:lpstr>
      <vt:lpstr>PEI: PIM-Enabled Instructions (Example)</vt:lpstr>
      <vt:lpstr>Example (Abstract) PEI uArchitecture</vt:lpstr>
      <vt:lpstr>PEI: Initial Evaluation Results</vt:lpstr>
      <vt:lpstr>Simpler PIM: PIM-Enabled Instructions</vt:lpstr>
      <vt:lpstr>Automatic Code and Data Mapping </vt:lpstr>
      <vt:lpstr>Efficient Automatic Data Coherence Support</vt:lpstr>
      <vt:lpstr>Challenge and Opportunity for Future</vt:lpstr>
      <vt:lpstr>Challenge and Opportunity for Future</vt:lpstr>
      <vt:lpstr>Challenge and Opportunity for Future</vt:lpstr>
      <vt:lpstr>Agenda</vt:lpstr>
      <vt:lpstr>Eliminating the Adoption Barriers</vt:lpstr>
      <vt:lpstr>Barriers to Adoption of PIM</vt:lpstr>
      <vt:lpstr>We Need to Revisit the Entire Stack</vt:lpstr>
      <vt:lpstr>Key Challenge 1: Code Mapping</vt:lpstr>
      <vt:lpstr>Key Challenge 2: Data Mapping</vt:lpstr>
      <vt:lpstr>How to Do the Code and Data Mapping?</vt:lpstr>
      <vt:lpstr>How to Schedule Code?</vt:lpstr>
      <vt:lpstr>Challenge: Coherence for Hybrid CPU-PIM Apps</vt:lpstr>
      <vt:lpstr>How to Maintain Coherence?</vt:lpstr>
      <vt:lpstr>How to Support Virtual Memory?</vt:lpstr>
      <vt:lpstr>How to Design Data Structures for PIM?</vt:lpstr>
      <vt:lpstr>Simulation Infrastructures for PIM</vt:lpstr>
      <vt:lpstr>An FPGA-based Test-bed for PIM?</vt:lpstr>
      <vt:lpstr>New Applications and Use Cases for PIM</vt:lpstr>
      <vt:lpstr>Google Workloads  for Consumer Devices: Mitigating Data Movement Bottlenecks</vt:lpstr>
      <vt:lpstr>Open Problems: PIM Adoption</vt:lpstr>
      <vt:lpstr>Agenda</vt:lpstr>
      <vt:lpstr>Four Key Directions</vt:lpstr>
      <vt:lpstr>Maslow’s Hierarchy of Needs, A Third Time</vt:lpstr>
      <vt:lpstr>Challenge and Opportunity for Future</vt:lpstr>
      <vt:lpstr>Challenge and Opportunity for Future</vt:lpstr>
      <vt:lpstr>Challenge and Opportunity for Future</vt:lpstr>
      <vt:lpstr> Concluding Remarks</vt:lpstr>
      <vt:lpstr>A Quote from A Famous Architect</vt:lpstr>
      <vt:lpstr>Precedent-Based Design?</vt:lpstr>
      <vt:lpstr>Principled Design</vt:lpstr>
      <vt:lpstr>PowerPoint Presentation</vt:lpstr>
      <vt:lpstr>The Overarching Principle</vt:lpstr>
      <vt:lpstr>Another Example: Precedent-Based Design</vt:lpstr>
      <vt:lpstr>Principled Design</vt:lpstr>
      <vt:lpstr>Another Principled Design</vt:lpstr>
      <vt:lpstr>Principle Applied to Another Structure</vt:lpstr>
      <vt:lpstr>The Overarching Principle</vt:lpstr>
      <vt:lpstr>Overarching Principle for Computing?</vt:lpstr>
      <vt:lpstr>Concluding Remarks</vt:lpstr>
      <vt:lpstr>The Future of Processing in Memory is Bright</vt:lpstr>
      <vt:lpstr>If In Doubt, See Other Doubtful Technologies</vt:lpstr>
      <vt:lpstr>For Some Open Problems, See</vt:lpstr>
      <vt:lpstr>For More Open Problems, See (I)</vt:lpstr>
      <vt:lpstr>For More Open Problems, See (II)</vt:lpstr>
      <vt:lpstr>For More Open Problems, See (III)</vt:lpstr>
      <vt:lpstr>For More Open Problems, See (IV)</vt:lpstr>
      <vt:lpstr>Related Videos and Course Materials (I)</vt:lpstr>
      <vt:lpstr>Related Videos and Course Materials (II)</vt:lpstr>
      <vt:lpstr>Processing Data Where It Makes Sense  in Modern Computing Systems: Enabling In-Memory Computation</vt:lpstr>
      <vt:lpstr>Some Open Source Tools</vt:lpstr>
      <vt:lpstr>Referenced Papers</vt:lpstr>
      <vt:lpstr>Acknowledgments</vt:lpstr>
      <vt:lpstr>Funding Acknowledgments</vt:lpstr>
      <vt:lpstr>Tesseract: Extra Slides</vt:lpstr>
      <vt:lpstr>Communications In Tesseract (I)</vt:lpstr>
      <vt:lpstr>Communications In Tesseract (II)</vt:lpstr>
      <vt:lpstr>Communications In Tesseract (III)</vt:lpstr>
      <vt:lpstr>Remote Function Call (Non-Blocking)</vt:lpstr>
      <vt:lpstr>Effect of Bandwidth &amp; Programming Model</vt:lpstr>
      <vt:lpstr>Reducing Memory Latency</vt:lpstr>
      <vt:lpstr>Main Memory Latency Lags Behind</vt:lpstr>
      <vt:lpstr>A Closer Look …</vt:lpstr>
      <vt:lpstr>DRAM Latency Is Critical for Performance</vt:lpstr>
      <vt:lpstr>DRAM Latency Is Critical for Performance</vt:lpstr>
      <vt:lpstr>Why the Long Latency?</vt:lpstr>
      <vt:lpstr>Latency Variation in Memory Chips</vt:lpstr>
      <vt:lpstr>DRAM Characterization Infrastructure</vt:lpstr>
      <vt:lpstr>DRAM Characterization Infrastructure</vt:lpstr>
      <vt:lpstr>SoftMC: Open Source DRAM Infrastructure</vt:lpstr>
      <vt:lpstr>Tackling the Fixed Latency Mindset</vt:lpstr>
      <vt:lpstr>Adaptive-Latency DRAM</vt:lpstr>
      <vt:lpstr>PowerPoint Presentation</vt:lpstr>
      <vt:lpstr>PowerPoint Presentation</vt:lpstr>
      <vt:lpstr>PowerPoint Presentation</vt:lpstr>
      <vt:lpstr>PowerPoint Presentation</vt:lpstr>
      <vt:lpstr>Reducing Latency Also Reduces Energy</vt:lpstr>
      <vt:lpstr>More on Adaptive-Latency DRAM</vt:lpstr>
      <vt:lpstr>Heterogeneous Latency within A Chip</vt:lpstr>
      <vt:lpstr>Analysis of Latency Variation in DRAM Chips</vt:lpstr>
      <vt:lpstr>PowerPoint Presentation</vt:lpstr>
      <vt:lpstr>PowerPoint Presentation</vt:lpstr>
      <vt:lpstr>PowerPoint Presentation</vt:lpstr>
      <vt:lpstr>PowerPoint Presentation</vt:lpstr>
      <vt:lpstr>Design-Induced Latency Variation in DRAM</vt:lpstr>
      <vt:lpstr>Voltron: Exploiting the   Voltage-Latency-Reliability      Relationship</vt:lpstr>
      <vt:lpstr>Executive Summary</vt:lpstr>
      <vt:lpstr>Analysis of Latency-Voltage in DRAM Chips</vt:lpstr>
      <vt:lpstr>And, What If …</vt:lpstr>
      <vt:lpstr>The DRAM Latency PUF:   Quickly Evaluating Physical Unclonable Functions  by Exploiting the Latency-Reliability Tradeoff  in Modern Commodity DRAM Devices</vt:lpstr>
      <vt:lpstr>Motivation</vt:lpstr>
      <vt:lpstr>DRAM Latency Characterization of 223 LPDDR4 DRAM Devices</vt:lpstr>
      <vt:lpstr>DRAM Latency PUF Key Idea</vt:lpstr>
      <vt:lpstr>DRAM Accesses and Failures</vt:lpstr>
      <vt:lpstr>DRAM Accesses and Failures</vt:lpstr>
      <vt:lpstr>The DRAM Latency PUF Evaluation</vt:lpstr>
      <vt:lpstr>Results</vt:lpstr>
      <vt:lpstr>The DRAM Latency PUF:   Quickly Evaluating Physical Unclonable Functions  by Exploiting the Latency-Reliability Tradeoff  in Modern Commodity DRAM Devices</vt:lpstr>
      <vt:lpstr>DRAM Latency PUFs</vt:lpstr>
      <vt:lpstr>Tiered Latency DRAM</vt:lpstr>
      <vt:lpstr>   What Causes the Long Latency?</vt:lpstr>
      <vt:lpstr>   Why is the Subarray So Slow?</vt:lpstr>
      <vt:lpstr>   Trade-Off: Area (Die Size) vs. Latency</vt:lpstr>
      <vt:lpstr>   Trade-Off: Area (Die Size) vs. Latency</vt:lpstr>
      <vt:lpstr>   Approximating the Best of Both Worlds</vt:lpstr>
      <vt:lpstr>   Approximating the Best of Both Worlds</vt:lpstr>
      <vt:lpstr> Commodity DRAM vs. TL-DRAM [HPCA 2013] </vt:lpstr>
      <vt:lpstr>   Trade-Off: Area (Die-Area) vs. Latency</vt:lpstr>
      <vt:lpstr>   Leveraging Tiered-Latency DRAM </vt:lpstr>
      <vt:lpstr>   Performance &amp; Power Consumption  </vt:lpstr>
      <vt:lpstr>Challenge and Opportunity for Future</vt:lpstr>
      <vt:lpstr>Ramulator: A Fast and Extensible DRAM Simulator   [IEEE Comp Arch Letters’15]</vt:lpstr>
      <vt:lpstr>Ramulator Motivation</vt:lpstr>
      <vt:lpstr>Ramulator </vt:lpstr>
      <vt:lpstr>Case Study: Comparison of DRAM Standards</vt:lpstr>
      <vt:lpstr>Ramulator Paper and Source Code</vt:lpstr>
      <vt:lpstr>A Deeper Dive into    DRAM Reliability Issues</vt:lpstr>
      <vt:lpstr>There are Two Other Solution Directions</vt:lpstr>
      <vt:lpstr>Exploiting Memory Error Tolerance  with Hybrid Memory Systems</vt:lpstr>
      <vt:lpstr>More on Heterogeneous-Reliability Memory</vt:lpstr>
      <vt:lpstr>Root Causes of Disturbance Errors</vt:lpstr>
      <vt:lpstr>RowHammer Characterization Results</vt:lpstr>
      <vt:lpstr>4. Adjacency: Aggressor &amp; Victim</vt:lpstr>
      <vt:lpstr>❶ Access Interval (Aggressor)</vt:lpstr>
      <vt:lpstr>❷ Refresh Interval</vt:lpstr>
      <vt:lpstr>❸ Data Pattern</vt:lpstr>
      <vt:lpstr>6. Other Results (in Paper)</vt:lpstr>
      <vt:lpstr>6. Other Results (in Paper) cont’d</vt:lpstr>
      <vt:lpstr>Some Potential Solutions</vt:lpstr>
      <vt:lpstr>Naive Solutions</vt:lpstr>
      <vt:lpstr>Apple’s Patch for RowHammer</vt:lpstr>
      <vt:lpstr>Our Solution to RowHammer</vt:lpstr>
      <vt:lpstr>Advantages of PARA</vt:lpstr>
      <vt:lpstr>Requirements for PARA</vt:lpstr>
      <vt:lpstr>More on RowHammer Analysis</vt:lpstr>
      <vt:lpstr>Retrospective on RowHammer &amp; Future</vt:lpstr>
      <vt:lpstr>Challenge and Opportunity for Future</vt:lpstr>
      <vt:lpstr>Future of Main Memory</vt:lpstr>
      <vt:lpstr>Large-Scale Failure Analysis of DRAM Chips</vt:lpstr>
      <vt:lpstr>PowerPoint Presentation</vt:lpstr>
      <vt:lpstr>Aside: SSD Error Analysis in the Field</vt:lpstr>
      <vt:lpstr>Future of Main Memory</vt:lpstr>
      <vt:lpstr>DRAM Data Retention Time Failures</vt:lpstr>
      <vt:lpstr>Analysis of Retention Failures [ISCA’13]</vt:lpstr>
      <vt:lpstr>Two Challenges to Retention Time Profiling</vt:lpstr>
      <vt:lpstr>Two Challenges to Retention Time Profiling</vt:lpstr>
      <vt:lpstr>Data Pattern Dependence</vt:lpstr>
      <vt:lpstr>Data Pattern Dependence</vt:lpstr>
      <vt:lpstr>Two Challenges to Retention Time Profiling</vt:lpstr>
      <vt:lpstr>Modern DRAM Retention Time Distribution</vt:lpstr>
      <vt:lpstr>An Example VRT Cell</vt:lpstr>
      <vt:lpstr>Variable Retention Time</vt:lpstr>
      <vt:lpstr>More on DRAM Retention Analysis</vt:lpstr>
      <vt:lpstr>Industry Is Writing Papers About It, Too</vt:lpstr>
      <vt:lpstr>Industry Is Writing Papers About It, Too</vt:lpstr>
      <vt:lpstr>Mitigation of Retention Issues [SIGMETRICS’14]</vt:lpstr>
      <vt:lpstr>Handling Data-Dependent Failures [DSN’16]  </vt:lpstr>
      <vt:lpstr>Handling Data-Dependent Failures [CAL’16]  </vt:lpstr>
      <vt:lpstr>Handling Variable Retention Time [DSN’15] </vt:lpstr>
      <vt:lpstr>Handling Both DPD and VRT [ISCA’17]</vt:lpstr>
      <vt:lpstr>Summary: Memory Reliability and Security</vt:lpstr>
      <vt:lpstr>If Time Permits: NAND Flash Vulnerabilities</vt:lpstr>
      <vt:lpstr>Overview Paper on Flash Reliability</vt:lpstr>
      <vt:lpstr>Challenge and Opportunity for Future</vt:lpstr>
      <vt:lpstr>NAND Flash Memory      Reliability and Security</vt:lpstr>
      <vt:lpstr>Upcoming Overview Paper</vt:lpstr>
      <vt:lpstr>Evolution of NAND Flash Memory</vt:lpstr>
      <vt:lpstr>Flash Challenges: Reliability and Endurance</vt:lpstr>
      <vt:lpstr>NAND Flash Memory is Increasingly Noisy</vt:lpstr>
      <vt:lpstr>Future NAND Flash-based Storage Architecture</vt:lpstr>
      <vt:lpstr>NAND Flash Error Model</vt:lpstr>
      <vt:lpstr>Our Goals and Approach</vt:lpstr>
      <vt:lpstr>Experimental Testing Platform</vt:lpstr>
      <vt:lpstr>NAND Flash Error Types</vt:lpstr>
      <vt:lpstr>Observations: Flash Error Analysis</vt:lpstr>
      <vt:lpstr>More on Flash Error Analysis</vt:lpstr>
      <vt:lpstr>Solution to Retention Errors</vt:lpstr>
      <vt:lpstr>One Issue: Read Disturb in Flash Memory</vt:lpstr>
      <vt:lpstr>NAND Flash Memory Background</vt:lpstr>
      <vt:lpstr>Flash Cell Array</vt:lpstr>
      <vt:lpstr>Flash Cell</vt:lpstr>
      <vt:lpstr>Flash Read</vt:lpstr>
      <vt:lpstr>Flash Pass-Through</vt:lpstr>
      <vt:lpstr>Read from Flash Cell Array</vt:lpstr>
      <vt:lpstr>Read Disturb Problem: “Weak Programming” Effect</vt:lpstr>
      <vt:lpstr>Read Disturb Problem: “Weak Programming” Effect</vt:lpstr>
      <vt:lpstr>Executive Summary</vt:lpstr>
      <vt:lpstr>More on Flash Read Disturb Errors</vt:lpstr>
      <vt:lpstr>Large-Scale Flash SSD Error Analysis</vt:lpstr>
      <vt:lpstr>Another Time: NAND Flash Vulnerabilities</vt:lpstr>
      <vt:lpstr>Flash Memory Programming Vulnerabilities</vt:lpstr>
      <vt:lpstr>Other Works on Flash Memory</vt:lpstr>
      <vt:lpstr>NAND Flash Error Model</vt:lpstr>
      <vt:lpstr>Threshold Voltage Distribution</vt:lpstr>
      <vt:lpstr>Program Interference and Vref Prediction</vt:lpstr>
      <vt:lpstr>Neighbor-Assisted Error Correction</vt:lpstr>
      <vt:lpstr>Data Retention</vt:lpstr>
      <vt:lpstr>SSD Error Analysis in the Field</vt:lpstr>
      <vt:lpstr>Flash Memory Programming Vulnerabilities</vt:lpstr>
      <vt:lpstr>Accurate and Online Channel Modeling</vt:lpstr>
      <vt:lpstr>More on DRAM Refresh</vt:lpstr>
      <vt:lpstr>Tackling Refresh: Solutions</vt:lpstr>
      <vt:lpstr>Summary: Refresh-Access Parallelization</vt:lpstr>
      <vt:lpstr>Refresh Penalty</vt:lpstr>
      <vt:lpstr>Existing Refresh Modes</vt:lpstr>
      <vt:lpstr>Shortcomings of Per-Bank Refresh</vt:lpstr>
      <vt:lpstr>Our First Approach: DARP</vt:lpstr>
      <vt:lpstr>Shortcomings of Per-Bank Refresh</vt:lpstr>
      <vt:lpstr>Shortcomings of Per-Bank Refresh</vt:lpstr>
      <vt:lpstr>Methodology</vt:lpstr>
      <vt:lpstr>Comparison Points</vt:lpstr>
      <vt:lpstr>System Performance</vt:lpstr>
      <vt:lpstr>Energy Efficiency</vt:lpstr>
      <vt:lpstr>More Information on Refresh-Access Parallelization</vt:lpstr>
      <vt:lpstr>Tackling Refresh: Solutions</vt:lpstr>
      <vt:lpstr>Most Refreshes Are Unnecessary</vt:lpstr>
      <vt:lpstr>RAIDR: Eliminating Unnecessary Refreshes</vt:lpstr>
      <vt:lpstr>RAIDR: Baseline Design</vt:lpstr>
      <vt:lpstr>RAIDR in Memory Controller: Option 1</vt:lpstr>
      <vt:lpstr>RAIDR in DRAM Chip: Option 2</vt:lpstr>
      <vt:lpstr>RAIDR: Results and Takeaways</vt:lpstr>
      <vt:lpstr>DRAM Device Capacity Scaling: Performance</vt:lpstr>
      <vt:lpstr>DRAM Device Capacity Scaling: Energy</vt:lpstr>
      <vt:lpstr>RAIDR: Eliminating Unnecessary Refreshes</vt:lpstr>
      <vt:lpstr>More on RAIDR</vt:lpstr>
      <vt:lpstr>Tackling Refresh: Solutions</vt:lpstr>
      <vt:lpstr>Motivation: Understanding Retention</vt:lpstr>
      <vt:lpstr>Two Challenges to Retention Time Profiling</vt:lpstr>
      <vt:lpstr>An Example VRT Cell</vt:lpstr>
      <vt:lpstr>VRT: Implications on Profiling Mechanisms</vt:lpstr>
      <vt:lpstr>More on DRAM Retention Analysis</vt:lpstr>
      <vt:lpstr>Tackling Refresh: Solutions</vt:lpstr>
      <vt:lpstr>Towards an Online Profiling System</vt:lpstr>
      <vt:lpstr>Towards an Online Profiling System</vt:lpstr>
      <vt:lpstr>More on Online Profiling of DRAM</vt:lpstr>
      <vt:lpstr>How Do We Make RAIDR Work in the Presence of the VRT Phenomenon?</vt:lpstr>
      <vt:lpstr>Making RAIDR Work w/ Online Profiling &amp; ECC</vt:lpstr>
      <vt:lpstr>AVATAR</vt:lpstr>
      <vt:lpstr>RESULTS: REFRESH SAVINGS</vt:lpstr>
      <vt:lpstr>SPEEDUP</vt:lpstr>
      <vt:lpstr>ENERGY DELAY PRODUCT</vt:lpstr>
      <vt:lpstr>Making RAIDR Work w/ Online Profiling &amp; ECC</vt:lpstr>
      <vt:lpstr>DRAM Refresh: Summary and Conclusions</vt:lpstr>
      <vt:lpstr>Other Backup Slides</vt:lpstr>
      <vt:lpstr>Google Workloads  for Consumer Devices: Mitigating Data Movement Bottlenecks</vt:lpstr>
      <vt:lpstr>Consumer Devices</vt:lpstr>
      <vt:lpstr>Popular Google Consumer Workloads</vt:lpstr>
      <vt:lpstr>Energy Cost of Data Movement</vt:lpstr>
      <vt:lpstr>Using PIM to Reduce Data Movement</vt:lpstr>
      <vt:lpstr>Goals</vt:lpstr>
      <vt:lpstr>Outline</vt:lpstr>
      <vt:lpstr>Potential Solution to Address Data Movement </vt:lpstr>
      <vt:lpstr>Outline</vt:lpstr>
      <vt:lpstr>Workload Analysis Methodology</vt:lpstr>
      <vt:lpstr>PIM Logic Implementation</vt:lpstr>
      <vt:lpstr>Workload Analysis</vt:lpstr>
      <vt:lpstr>Workload Analysis</vt:lpstr>
      <vt:lpstr>How Chrome Renders a Web Page</vt:lpstr>
      <vt:lpstr>How Chrome Renders a Web Page</vt:lpstr>
      <vt:lpstr>Browser Analysis</vt:lpstr>
      <vt:lpstr>PowerPoint Presentation</vt:lpstr>
      <vt:lpstr>What Does Happen During Scrolling?</vt:lpstr>
      <vt:lpstr>Scrolling Energy Analysis</vt:lpstr>
      <vt:lpstr>Scrolling a Google Docs Web Page</vt:lpstr>
      <vt:lpstr>Scrolling a Google Docs Web Page</vt:lpstr>
      <vt:lpstr>Can We Use PIM for Texture Tiling?</vt:lpstr>
      <vt:lpstr>Can We Implement Texture Tiling in PIM Logic?</vt:lpstr>
      <vt:lpstr>Color Blitting Analysis</vt:lpstr>
      <vt:lpstr>Scrolling Wrap Up</vt:lpstr>
      <vt:lpstr>PowerPoint Presentation</vt:lpstr>
      <vt:lpstr>What Happens During Tab Switching?</vt:lpstr>
      <vt:lpstr>Memory Consumption</vt:lpstr>
      <vt:lpstr>Data Movement Study</vt:lpstr>
      <vt:lpstr>Can We Use PIM to Mitigate the Cost?</vt:lpstr>
      <vt:lpstr>Tab Switching Wrap Up</vt:lpstr>
      <vt:lpstr>Workload Analysis</vt:lpstr>
      <vt:lpstr>Workload Analysis</vt:lpstr>
      <vt:lpstr>TensorFlow Mobile</vt:lpstr>
      <vt:lpstr>Packing</vt:lpstr>
      <vt:lpstr>Quantization</vt:lpstr>
      <vt:lpstr>Quantization</vt:lpstr>
      <vt:lpstr>Video Playback and Capture</vt:lpstr>
      <vt:lpstr>Outline</vt:lpstr>
      <vt:lpstr>Evaluation Methodology </vt:lpstr>
      <vt:lpstr>Normalized Energy </vt:lpstr>
      <vt:lpstr>Normalized Runtime</vt:lpstr>
      <vt:lpstr>Conclusion</vt:lpstr>
      <vt:lpstr>Google Workloads  for Consumer Devices: Mitigating Data Movement Bottlenecks</vt:lpstr>
      <vt:lpstr>End of Backup Slides</vt:lpstr>
    </vt:vector>
  </TitlesOfParts>
  <LinksUpToDate>false</LinksUpToDate>
  <SharedDoc>false</SharedDoc>
  <HyperlinksChanged>false</HyperlinksChanged>
  <AppVersion>16.0014</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ATLAS: A Scalable and High-Performance Scheduling Algorithm for Multiple Memory Controllers</dc:title>
  <dc:creator>yoongu</dc:creator>
  <cp:lastModifiedBy>Onur Mutlu</cp:lastModifiedBy>
  <cp:revision>2681</cp:revision>
  <cp:lastPrinted>2017-12-05T03:30:35Z</cp:lastPrinted>
  <dcterms:created xsi:type="dcterms:W3CDTF">2010-10-08T20:41:54Z</dcterms:created>
  <dcterms:modified xsi:type="dcterms:W3CDTF">2018-06-24T18:33:14Z</dcterms:modified>
</cp:coreProperties>
</file>