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40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4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42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43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4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5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6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7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8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9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50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4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5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9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60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85" r:id="rId37"/>
    <p:sldMasterId id="2147488097" r:id="rId38"/>
    <p:sldMasterId id="2147488158" r:id="rId39"/>
    <p:sldMasterId id="2147488249" r:id="rId40"/>
    <p:sldMasterId id="2147488265" r:id="rId41"/>
    <p:sldMasterId id="2147488289" r:id="rId42"/>
    <p:sldMasterId id="2147488302" r:id="rId43"/>
    <p:sldMasterId id="2147488317" r:id="rId44"/>
    <p:sldMasterId id="2147488329" r:id="rId45"/>
    <p:sldMasterId id="2147488341" r:id="rId46"/>
    <p:sldMasterId id="2147488354" r:id="rId47"/>
    <p:sldMasterId id="2147488367" r:id="rId48"/>
    <p:sldMasterId id="2147488393" r:id="rId49"/>
    <p:sldMasterId id="2147488406" r:id="rId50"/>
    <p:sldMasterId id="2147488418" r:id="rId51"/>
    <p:sldMasterId id="2147488431" r:id="rId52"/>
    <p:sldMasterId id="2147488436" r:id="rId53"/>
    <p:sldMasterId id="2147488449" r:id="rId54"/>
    <p:sldMasterId id="2147488461" r:id="rId55"/>
    <p:sldMasterId id="2147488474" r:id="rId56"/>
    <p:sldMasterId id="2147488486" r:id="rId57"/>
    <p:sldMasterId id="2147488498" r:id="rId58"/>
    <p:sldMasterId id="2147488511" r:id="rId59"/>
    <p:sldMasterId id="2147488523" r:id="rId60"/>
    <p:sldMasterId id="2147488536" r:id="rId61"/>
  </p:sldMasterIdLst>
  <p:notesMasterIdLst>
    <p:notesMasterId r:id="rId203"/>
  </p:notesMasterIdLst>
  <p:handoutMasterIdLst>
    <p:handoutMasterId r:id="rId204"/>
  </p:handoutMasterIdLst>
  <p:sldIdLst>
    <p:sldId id="4681" r:id="rId62"/>
    <p:sldId id="4142" r:id="rId63"/>
    <p:sldId id="4834" r:id="rId64"/>
    <p:sldId id="2711" r:id="rId65"/>
    <p:sldId id="5656" r:id="rId66"/>
    <p:sldId id="5678" r:id="rId67"/>
    <p:sldId id="4678" r:id="rId68"/>
    <p:sldId id="5211" r:id="rId69"/>
    <p:sldId id="5057" r:id="rId70"/>
    <p:sldId id="5680" r:id="rId71"/>
    <p:sldId id="5176" r:id="rId72"/>
    <p:sldId id="5409" r:id="rId73"/>
    <p:sldId id="3359" r:id="rId74"/>
    <p:sldId id="5679" r:id="rId75"/>
    <p:sldId id="5643" r:id="rId76"/>
    <p:sldId id="5214" r:id="rId77"/>
    <p:sldId id="5642" r:id="rId78"/>
    <p:sldId id="5217" r:id="rId79"/>
    <p:sldId id="5218" r:id="rId80"/>
    <p:sldId id="5050" r:id="rId81"/>
    <p:sldId id="5212" r:id="rId82"/>
    <p:sldId id="5207" r:id="rId83"/>
    <p:sldId id="5053" r:id="rId84"/>
    <p:sldId id="4929" r:id="rId85"/>
    <p:sldId id="4930" r:id="rId86"/>
    <p:sldId id="5644" r:id="rId87"/>
    <p:sldId id="4931" r:id="rId88"/>
    <p:sldId id="5368" r:id="rId89"/>
    <p:sldId id="5369" r:id="rId90"/>
    <p:sldId id="5370" r:id="rId91"/>
    <p:sldId id="5371" r:id="rId92"/>
    <p:sldId id="5219" r:id="rId93"/>
    <p:sldId id="5374" r:id="rId94"/>
    <p:sldId id="5376" r:id="rId95"/>
    <p:sldId id="5377" r:id="rId96"/>
    <p:sldId id="5379" r:id="rId97"/>
    <p:sldId id="5378" r:id="rId98"/>
    <p:sldId id="3301" r:id="rId99"/>
    <p:sldId id="3285" r:id="rId100"/>
    <p:sldId id="5380" r:id="rId101"/>
    <p:sldId id="3286" r:id="rId102"/>
    <p:sldId id="5381" r:id="rId103"/>
    <p:sldId id="3287" r:id="rId104"/>
    <p:sldId id="5382" r:id="rId105"/>
    <p:sldId id="5383" r:id="rId106"/>
    <p:sldId id="5384" r:id="rId107"/>
    <p:sldId id="5373" r:id="rId108"/>
    <p:sldId id="5385" r:id="rId109"/>
    <p:sldId id="5386" r:id="rId110"/>
    <p:sldId id="5372" r:id="rId111"/>
    <p:sldId id="5388" r:id="rId112"/>
    <p:sldId id="5389" r:id="rId113"/>
    <p:sldId id="5391" r:id="rId114"/>
    <p:sldId id="5393" r:id="rId115"/>
    <p:sldId id="5390" r:id="rId116"/>
    <p:sldId id="5394" r:id="rId117"/>
    <p:sldId id="5395" r:id="rId118"/>
    <p:sldId id="5404" r:id="rId119"/>
    <p:sldId id="5405" r:id="rId120"/>
    <p:sldId id="5681" r:id="rId121"/>
    <p:sldId id="5516" r:id="rId122"/>
    <p:sldId id="3696" r:id="rId123"/>
    <p:sldId id="5590" r:id="rId124"/>
    <p:sldId id="5591" r:id="rId125"/>
    <p:sldId id="5670" r:id="rId126"/>
    <p:sldId id="5208" r:id="rId127"/>
    <p:sldId id="5235" r:id="rId128"/>
    <p:sldId id="4850" r:id="rId129"/>
    <p:sldId id="4848" r:id="rId130"/>
    <p:sldId id="4816" r:id="rId131"/>
    <p:sldId id="5233" r:id="rId132"/>
    <p:sldId id="5671" r:id="rId133"/>
    <p:sldId id="5406" r:id="rId134"/>
    <p:sldId id="4145" r:id="rId135"/>
    <p:sldId id="3583" r:id="rId136"/>
    <p:sldId id="3614" r:id="rId137"/>
    <p:sldId id="5499" r:id="rId138"/>
    <p:sldId id="3720" r:id="rId139"/>
    <p:sldId id="3602" r:id="rId140"/>
    <p:sldId id="5407" r:id="rId141"/>
    <p:sldId id="5645" r:id="rId142"/>
    <p:sldId id="5690" r:id="rId143"/>
    <p:sldId id="5603" r:id="rId144"/>
    <p:sldId id="3828" r:id="rId145"/>
    <p:sldId id="3838" r:id="rId146"/>
    <p:sldId id="5689" r:id="rId147"/>
    <p:sldId id="627" r:id="rId148"/>
    <p:sldId id="4906" r:id="rId149"/>
    <p:sldId id="4827" r:id="rId150"/>
    <p:sldId id="5692" r:id="rId151"/>
    <p:sldId id="3726" r:id="rId152"/>
    <p:sldId id="3728" r:id="rId153"/>
    <p:sldId id="3763" r:id="rId154"/>
    <p:sldId id="3147" r:id="rId155"/>
    <p:sldId id="5646" r:id="rId156"/>
    <p:sldId id="4688" r:id="rId157"/>
    <p:sldId id="5213" r:id="rId158"/>
    <p:sldId id="5693" r:id="rId159"/>
    <p:sldId id="5694" r:id="rId160"/>
    <p:sldId id="5396" r:id="rId161"/>
    <p:sldId id="5672" r:id="rId162"/>
    <p:sldId id="5399" r:id="rId163"/>
    <p:sldId id="5398" r:id="rId164"/>
    <p:sldId id="5400" r:id="rId165"/>
    <p:sldId id="5697" r:id="rId166"/>
    <p:sldId id="5401" r:id="rId167"/>
    <p:sldId id="5402" r:id="rId168"/>
    <p:sldId id="5403" r:id="rId169"/>
    <p:sldId id="5696" r:id="rId170"/>
    <p:sldId id="5408" r:id="rId171"/>
    <p:sldId id="5359" r:id="rId172"/>
    <p:sldId id="5683" r:id="rId173"/>
    <p:sldId id="5508" r:id="rId174"/>
    <p:sldId id="5518" r:id="rId175"/>
    <p:sldId id="5415" r:id="rId176"/>
    <p:sldId id="5522" r:id="rId177"/>
    <p:sldId id="5682" r:id="rId178"/>
    <p:sldId id="5441" r:id="rId179"/>
    <p:sldId id="5481" r:id="rId180"/>
    <p:sldId id="5483" r:id="rId181"/>
    <p:sldId id="5196" r:id="rId182"/>
    <p:sldId id="5195" r:id="rId183"/>
    <p:sldId id="5442" r:id="rId184"/>
    <p:sldId id="5523" r:id="rId185"/>
    <p:sldId id="5524" r:id="rId186"/>
    <p:sldId id="5525" r:id="rId187"/>
    <p:sldId id="5513" r:id="rId188"/>
    <p:sldId id="5587" r:id="rId189"/>
    <p:sldId id="5511" r:id="rId190"/>
    <p:sldId id="5512" r:id="rId191"/>
    <p:sldId id="5589" r:id="rId192"/>
    <p:sldId id="5527" r:id="rId193"/>
    <p:sldId id="5531" r:id="rId194"/>
    <p:sldId id="5684" r:id="rId195"/>
    <p:sldId id="5078" r:id="rId196"/>
    <p:sldId id="5685" r:id="rId197"/>
    <p:sldId id="5686" r:id="rId198"/>
    <p:sldId id="5687" r:id="rId199"/>
    <p:sldId id="5688" r:id="rId200"/>
    <p:sldId id="5605" r:id="rId201"/>
    <p:sldId id="5606" r:id="rId20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FF00C4"/>
    <a:srgbClr val="1A5712"/>
    <a:srgbClr val="948A54"/>
    <a:srgbClr val="2A55D6"/>
    <a:srgbClr val="8C0000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 autoAdjust="0"/>
    <p:restoredTop sz="99433" autoAdjust="0"/>
  </p:normalViewPr>
  <p:slideViewPr>
    <p:cSldViewPr>
      <p:cViewPr varScale="1">
        <p:scale>
          <a:sx n="93" d="100"/>
          <a:sy n="93" d="100"/>
        </p:scale>
        <p:origin x="10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2.xml"/><Relationship Id="rId84" Type="http://schemas.openxmlformats.org/officeDocument/2006/relationships/slide" Target="slides/slide23.xml"/><Relationship Id="rId138" Type="http://schemas.openxmlformats.org/officeDocument/2006/relationships/slide" Target="slides/slide77.xml"/><Relationship Id="rId159" Type="http://schemas.openxmlformats.org/officeDocument/2006/relationships/slide" Target="slides/slide98.xml"/><Relationship Id="rId170" Type="http://schemas.openxmlformats.org/officeDocument/2006/relationships/slide" Target="slides/slide109.xml"/><Relationship Id="rId191" Type="http://schemas.openxmlformats.org/officeDocument/2006/relationships/slide" Target="slides/slide130.xml"/><Relationship Id="rId205" Type="http://schemas.openxmlformats.org/officeDocument/2006/relationships/presProps" Target="presProps.xml"/><Relationship Id="rId107" Type="http://schemas.openxmlformats.org/officeDocument/2006/relationships/slide" Target="slides/slide4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3.xml"/><Relationship Id="rId128" Type="http://schemas.openxmlformats.org/officeDocument/2006/relationships/slide" Target="slides/slide67.xml"/><Relationship Id="rId149" Type="http://schemas.openxmlformats.org/officeDocument/2006/relationships/slide" Target="slides/slide8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34.xml"/><Relationship Id="rId160" Type="http://schemas.openxmlformats.org/officeDocument/2006/relationships/slide" Target="slides/slide99.xml"/><Relationship Id="rId181" Type="http://schemas.openxmlformats.org/officeDocument/2006/relationships/slide" Target="slides/slide120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3.xml"/><Relationship Id="rId118" Type="http://schemas.openxmlformats.org/officeDocument/2006/relationships/slide" Target="slides/slide57.xml"/><Relationship Id="rId139" Type="http://schemas.openxmlformats.org/officeDocument/2006/relationships/slide" Target="slides/slide78.xml"/><Relationship Id="rId85" Type="http://schemas.openxmlformats.org/officeDocument/2006/relationships/slide" Target="slides/slide24.xml"/><Relationship Id="rId150" Type="http://schemas.openxmlformats.org/officeDocument/2006/relationships/slide" Target="slides/slide89.xml"/><Relationship Id="rId171" Type="http://schemas.openxmlformats.org/officeDocument/2006/relationships/slide" Target="slides/slide110.xml"/><Relationship Id="rId192" Type="http://schemas.openxmlformats.org/officeDocument/2006/relationships/slide" Target="slides/slide131.xml"/><Relationship Id="rId206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47.xml"/><Relationship Id="rId129" Type="http://schemas.openxmlformats.org/officeDocument/2006/relationships/slide" Target="slides/slide68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14.xml"/><Relationship Id="rId96" Type="http://schemas.openxmlformats.org/officeDocument/2006/relationships/slide" Target="slides/slide35.xml"/><Relationship Id="rId140" Type="http://schemas.openxmlformats.org/officeDocument/2006/relationships/slide" Target="slides/slide79.xml"/><Relationship Id="rId161" Type="http://schemas.openxmlformats.org/officeDocument/2006/relationships/slide" Target="slides/slide100.xml"/><Relationship Id="rId182" Type="http://schemas.openxmlformats.org/officeDocument/2006/relationships/slide" Target="slides/slide12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8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4.xml"/><Relationship Id="rId86" Type="http://schemas.openxmlformats.org/officeDocument/2006/relationships/slide" Target="slides/slide25.xml"/><Relationship Id="rId130" Type="http://schemas.openxmlformats.org/officeDocument/2006/relationships/slide" Target="slides/slide69.xml"/><Relationship Id="rId151" Type="http://schemas.openxmlformats.org/officeDocument/2006/relationships/slide" Target="slides/slide90.xml"/><Relationship Id="rId172" Type="http://schemas.openxmlformats.org/officeDocument/2006/relationships/slide" Target="slides/slide111.xml"/><Relationship Id="rId193" Type="http://schemas.openxmlformats.org/officeDocument/2006/relationships/slide" Target="slides/slide132.xml"/><Relationship Id="rId207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8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5.xml"/><Relationship Id="rId97" Type="http://schemas.openxmlformats.org/officeDocument/2006/relationships/slide" Target="slides/slide36.xml"/><Relationship Id="rId120" Type="http://schemas.openxmlformats.org/officeDocument/2006/relationships/slide" Target="slides/slide59.xml"/><Relationship Id="rId141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01.xml"/><Relationship Id="rId183" Type="http://schemas.openxmlformats.org/officeDocument/2006/relationships/slide" Target="slides/slide122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5.xml"/><Relationship Id="rId87" Type="http://schemas.openxmlformats.org/officeDocument/2006/relationships/slide" Target="slides/slide26.xml"/><Relationship Id="rId110" Type="http://schemas.openxmlformats.org/officeDocument/2006/relationships/slide" Target="slides/slide49.xml"/><Relationship Id="rId115" Type="http://schemas.openxmlformats.org/officeDocument/2006/relationships/slide" Target="slides/slide54.xml"/><Relationship Id="rId131" Type="http://schemas.openxmlformats.org/officeDocument/2006/relationships/slide" Target="slides/slide70.xml"/><Relationship Id="rId136" Type="http://schemas.openxmlformats.org/officeDocument/2006/relationships/slide" Target="slides/slide75.xml"/><Relationship Id="rId157" Type="http://schemas.openxmlformats.org/officeDocument/2006/relationships/slide" Target="slides/slide96.xml"/><Relationship Id="rId178" Type="http://schemas.openxmlformats.org/officeDocument/2006/relationships/slide" Target="slides/slide117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1.xml"/><Relationship Id="rId152" Type="http://schemas.openxmlformats.org/officeDocument/2006/relationships/slide" Target="slides/slide91.xml"/><Relationship Id="rId173" Type="http://schemas.openxmlformats.org/officeDocument/2006/relationships/slide" Target="slides/slide112.xml"/><Relationship Id="rId194" Type="http://schemas.openxmlformats.org/officeDocument/2006/relationships/slide" Target="slides/slide133.xml"/><Relationship Id="rId199" Type="http://schemas.openxmlformats.org/officeDocument/2006/relationships/slide" Target="slides/slide138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6.xml"/><Relationship Id="rId100" Type="http://schemas.openxmlformats.org/officeDocument/2006/relationships/slide" Target="slides/slide39.xml"/><Relationship Id="rId105" Type="http://schemas.openxmlformats.org/officeDocument/2006/relationships/slide" Target="slides/slide44.xml"/><Relationship Id="rId126" Type="http://schemas.openxmlformats.org/officeDocument/2006/relationships/slide" Target="slides/slide65.xml"/><Relationship Id="rId147" Type="http://schemas.openxmlformats.org/officeDocument/2006/relationships/slide" Target="slides/slide86.xml"/><Relationship Id="rId168" Type="http://schemas.openxmlformats.org/officeDocument/2006/relationships/slide" Target="slides/slide10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1.xml"/><Relationship Id="rId93" Type="http://schemas.openxmlformats.org/officeDocument/2006/relationships/slide" Target="slides/slide32.xml"/><Relationship Id="rId98" Type="http://schemas.openxmlformats.org/officeDocument/2006/relationships/slide" Target="slides/slide37.xml"/><Relationship Id="rId121" Type="http://schemas.openxmlformats.org/officeDocument/2006/relationships/slide" Target="slides/slide60.xml"/><Relationship Id="rId142" Type="http://schemas.openxmlformats.org/officeDocument/2006/relationships/slide" Target="slides/slide81.xml"/><Relationship Id="rId163" Type="http://schemas.openxmlformats.org/officeDocument/2006/relationships/slide" Target="slides/slide102.xml"/><Relationship Id="rId184" Type="http://schemas.openxmlformats.org/officeDocument/2006/relationships/slide" Target="slides/slide123.xml"/><Relationship Id="rId189" Type="http://schemas.openxmlformats.org/officeDocument/2006/relationships/slide" Target="slides/slide12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6.xml"/><Relationship Id="rId116" Type="http://schemas.openxmlformats.org/officeDocument/2006/relationships/slide" Target="slides/slide55.xml"/><Relationship Id="rId137" Type="http://schemas.openxmlformats.org/officeDocument/2006/relationships/slide" Target="slides/slide76.xml"/><Relationship Id="rId158" Type="http://schemas.openxmlformats.org/officeDocument/2006/relationships/slide" Target="slides/slide9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.xml"/><Relationship Id="rId83" Type="http://schemas.openxmlformats.org/officeDocument/2006/relationships/slide" Target="slides/slide22.xml"/><Relationship Id="rId88" Type="http://schemas.openxmlformats.org/officeDocument/2006/relationships/slide" Target="slides/slide27.xml"/><Relationship Id="rId111" Type="http://schemas.openxmlformats.org/officeDocument/2006/relationships/slide" Target="slides/slide50.xml"/><Relationship Id="rId132" Type="http://schemas.openxmlformats.org/officeDocument/2006/relationships/slide" Target="slides/slide71.xml"/><Relationship Id="rId153" Type="http://schemas.openxmlformats.org/officeDocument/2006/relationships/slide" Target="slides/slide92.xml"/><Relationship Id="rId174" Type="http://schemas.openxmlformats.org/officeDocument/2006/relationships/slide" Target="slides/slide113.xml"/><Relationship Id="rId179" Type="http://schemas.openxmlformats.org/officeDocument/2006/relationships/slide" Target="slides/slide118.xml"/><Relationship Id="rId195" Type="http://schemas.openxmlformats.org/officeDocument/2006/relationships/slide" Target="slides/slide134.xml"/><Relationship Id="rId190" Type="http://schemas.openxmlformats.org/officeDocument/2006/relationships/slide" Target="slides/slide129.xml"/><Relationship Id="rId204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5.xml"/><Relationship Id="rId127" Type="http://schemas.openxmlformats.org/officeDocument/2006/relationships/slide" Target="slides/slide6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2.xml"/><Relationship Id="rId78" Type="http://schemas.openxmlformats.org/officeDocument/2006/relationships/slide" Target="slides/slide17.xml"/><Relationship Id="rId94" Type="http://schemas.openxmlformats.org/officeDocument/2006/relationships/slide" Target="slides/slide33.xml"/><Relationship Id="rId99" Type="http://schemas.openxmlformats.org/officeDocument/2006/relationships/slide" Target="slides/slide38.xml"/><Relationship Id="rId101" Type="http://schemas.openxmlformats.org/officeDocument/2006/relationships/slide" Target="slides/slide40.xml"/><Relationship Id="rId122" Type="http://schemas.openxmlformats.org/officeDocument/2006/relationships/slide" Target="slides/slide61.xml"/><Relationship Id="rId143" Type="http://schemas.openxmlformats.org/officeDocument/2006/relationships/slide" Target="slides/slide82.xml"/><Relationship Id="rId148" Type="http://schemas.openxmlformats.org/officeDocument/2006/relationships/slide" Target="slides/slide87.xml"/><Relationship Id="rId164" Type="http://schemas.openxmlformats.org/officeDocument/2006/relationships/slide" Target="slides/slide103.xml"/><Relationship Id="rId169" Type="http://schemas.openxmlformats.org/officeDocument/2006/relationships/slide" Target="slides/slide108.xml"/><Relationship Id="rId185" Type="http://schemas.openxmlformats.org/officeDocument/2006/relationships/slide" Target="slides/slide12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7.xml"/><Relationship Id="rId89" Type="http://schemas.openxmlformats.org/officeDocument/2006/relationships/slide" Target="slides/slide28.xml"/><Relationship Id="rId112" Type="http://schemas.openxmlformats.org/officeDocument/2006/relationships/slide" Target="slides/slide51.xml"/><Relationship Id="rId133" Type="http://schemas.openxmlformats.org/officeDocument/2006/relationships/slide" Target="slides/slide72.xml"/><Relationship Id="rId154" Type="http://schemas.openxmlformats.org/officeDocument/2006/relationships/slide" Target="slides/slide93.xml"/><Relationship Id="rId175" Type="http://schemas.openxmlformats.org/officeDocument/2006/relationships/slide" Target="slides/slide114.xml"/><Relationship Id="rId196" Type="http://schemas.openxmlformats.org/officeDocument/2006/relationships/slide" Target="slides/slide135.xml"/><Relationship Id="rId200" Type="http://schemas.openxmlformats.org/officeDocument/2006/relationships/slide" Target="slides/slide139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8.xml"/><Relationship Id="rId102" Type="http://schemas.openxmlformats.org/officeDocument/2006/relationships/slide" Target="slides/slide41.xml"/><Relationship Id="rId123" Type="http://schemas.openxmlformats.org/officeDocument/2006/relationships/slide" Target="slides/slide62.xml"/><Relationship Id="rId144" Type="http://schemas.openxmlformats.org/officeDocument/2006/relationships/slide" Target="slides/slide83.xml"/><Relationship Id="rId90" Type="http://schemas.openxmlformats.org/officeDocument/2006/relationships/slide" Target="slides/slide29.xml"/><Relationship Id="rId165" Type="http://schemas.openxmlformats.org/officeDocument/2006/relationships/slide" Target="slides/slide104.xml"/><Relationship Id="rId186" Type="http://schemas.openxmlformats.org/officeDocument/2006/relationships/slide" Target="slides/slide12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8.xml"/><Relationship Id="rId113" Type="http://schemas.openxmlformats.org/officeDocument/2006/relationships/slide" Target="slides/slide52.xml"/><Relationship Id="rId134" Type="http://schemas.openxmlformats.org/officeDocument/2006/relationships/slide" Target="slides/slide73.xml"/><Relationship Id="rId80" Type="http://schemas.openxmlformats.org/officeDocument/2006/relationships/slide" Target="slides/slide19.xml"/><Relationship Id="rId155" Type="http://schemas.openxmlformats.org/officeDocument/2006/relationships/slide" Target="slides/slide94.xml"/><Relationship Id="rId176" Type="http://schemas.openxmlformats.org/officeDocument/2006/relationships/slide" Target="slides/slide115.xml"/><Relationship Id="rId197" Type="http://schemas.openxmlformats.org/officeDocument/2006/relationships/slide" Target="slides/slide136.xml"/><Relationship Id="rId201" Type="http://schemas.openxmlformats.org/officeDocument/2006/relationships/slide" Target="slides/slide140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2.xml"/><Relationship Id="rId124" Type="http://schemas.openxmlformats.org/officeDocument/2006/relationships/slide" Target="slides/slide63.xml"/><Relationship Id="rId70" Type="http://schemas.openxmlformats.org/officeDocument/2006/relationships/slide" Target="slides/slide9.xml"/><Relationship Id="rId91" Type="http://schemas.openxmlformats.org/officeDocument/2006/relationships/slide" Target="slides/slide30.xml"/><Relationship Id="rId145" Type="http://schemas.openxmlformats.org/officeDocument/2006/relationships/slide" Target="slides/slide84.xml"/><Relationship Id="rId166" Type="http://schemas.openxmlformats.org/officeDocument/2006/relationships/slide" Target="slides/slide105.xml"/><Relationship Id="rId187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3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20.xml"/><Relationship Id="rId135" Type="http://schemas.openxmlformats.org/officeDocument/2006/relationships/slide" Target="slides/slide74.xml"/><Relationship Id="rId156" Type="http://schemas.openxmlformats.org/officeDocument/2006/relationships/slide" Target="slides/slide95.xml"/><Relationship Id="rId177" Type="http://schemas.openxmlformats.org/officeDocument/2006/relationships/slide" Target="slides/slide116.xml"/><Relationship Id="rId198" Type="http://schemas.openxmlformats.org/officeDocument/2006/relationships/slide" Target="slides/slide137.xml"/><Relationship Id="rId202" Type="http://schemas.openxmlformats.org/officeDocument/2006/relationships/slide" Target="slides/slide141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43.xml"/><Relationship Id="rId125" Type="http://schemas.openxmlformats.org/officeDocument/2006/relationships/slide" Target="slides/slide64.xml"/><Relationship Id="rId146" Type="http://schemas.openxmlformats.org/officeDocument/2006/relationships/slide" Target="slides/slide85.xml"/><Relationship Id="rId167" Type="http://schemas.openxmlformats.org/officeDocument/2006/relationships/slide" Target="slides/slide106.xml"/><Relationship Id="rId188" Type="http://schemas.openxmlformats.org/officeDocument/2006/relationships/slide" Target="slides/slide127.xml"/><Relationship Id="rId71" Type="http://schemas.openxmlformats.org/officeDocument/2006/relationships/slide" Target="slides/slide10.xml"/><Relationship Id="rId92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8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6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5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5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 SO-DIMMs -&gt; 200 DRAM chips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9FE4A-0C21-4AC7-A29F-491DBFD0D03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21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6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5644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39762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0711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2126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73031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4920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65436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9919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000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3450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138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53633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38493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17593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31686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51546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0087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4261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398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66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0870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8050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5437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779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AD672FA-6339-CE41-9F07-09C3D4EA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9478E9-6D3F-3141-A5A1-C884727C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A3EB0D-EA22-834D-9D29-4A06620530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025DFA-C983-F343-95CF-857FE2DEC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5F640-0DE9-0C43-B145-E80A4A815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63ED2B-36DB-A641-AB6F-11943435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DD8A012-9FFD-AF43-993B-1B5111DE8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927301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87A28DB-EB70-C549-9CBF-EC5A384A4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7420B76-A099-C64B-9B67-800067521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E66B-D170-A84B-AD98-A0D06085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363991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8F6DD82-5894-9443-AFB2-2DB6F31FE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90B67BC-4A11-FE42-9669-EFCCA2F1F0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8E6A-C3E3-D64A-BDB1-C1623B5F9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295798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1C58E8-B0C3-C044-8C95-923E642491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CFD7574-337C-D849-80E5-5F4A5D4D1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5822-869C-614B-8FBD-5D7C2F57C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87752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4AFD789-89FA-8642-8359-527022AA9E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8B38C27A-4594-7142-8DD1-0B5D92B486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E3E7-3301-EC4F-BAF4-DA08D63D4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425916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179D247-6FE5-2446-843D-38D2BFBB79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D05C15A-9ECB-1649-A20E-D8040C8C8D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160B-8660-A04F-9AB1-52C56219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22759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B6342D5-357A-B242-98F7-B5A4AF276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4C803E1-C885-104B-9026-B620951D1F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C3CB-FFC5-2943-86BB-92490FEA3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1444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C452122-67F4-254F-90B7-EEFE7EA78B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7320F4-1D75-6A47-971C-DF47D1A08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1EE-C46E-A64A-BA91-3AC0D2DB9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173657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FCFE6C-36AF-E640-A2BC-E189297B94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C43B765-AAD5-6F42-8D0C-1BD8EF5BD4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0F3A-745D-F649-9D38-49583842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474163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8655C5-7BD0-3442-886E-234821E407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604EF9B-850A-994A-A1C0-9E6E45BEA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DCD7-BC73-E847-B0C3-6A1166D4C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83609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DC2D6A6-7EB8-A34F-8DCF-4DEE37028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D3AC6C-E0BA-8B4B-9078-28F01E1F53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F811-9866-7545-B37C-ECEFF032C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68300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FFBC4E-B5F7-684F-9032-173071980B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9679A0-D655-8B48-9C34-E461C1BCD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377-449D-1442-BFA7-E8E1157DE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250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539970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652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628655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60175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317388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606780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294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14320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764768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823571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0270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1692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620327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16708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148198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254456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5541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739737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719852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931789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232633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2820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09047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34979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16374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085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86413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0419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34888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9747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84269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473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129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8036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99104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7202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2290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666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8519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83267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3566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77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4233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44920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69184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B44AC5F-686F-284E-A21C-05165FDEC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5482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07199-5A47-A049-8D5E-F0A177A45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310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12D22-0559-334F-BA3A-5B2732780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370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37AC-6B28-F643-9D2E-95C9FD64AA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0105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2356A-5AF2-F049-8E48-3CD312F066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30201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7C01C-51B9-B84A-B14C-CB44A3C4A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19187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13CC4-71FD-774F-A216-95B1DD7E3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9415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EFFBA-F379-2244-BA2E-9AA07B9D04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4440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4B95E-0B1A-E54D-99AD-FD05E02570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9986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4CE19-BEF9-714A-B106-3A57F2E3CA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37739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D46D2-A282-914E-8E4F-370B644A6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281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CF79C-58D9-8C41-8566-B0C580CA5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3541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3A7DCBA-C183-8B41-90A0-6DFD962BF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106298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ADBC6-E218-9749-83D0-D418C0231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557742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5091-F527-F846-B0E6-8A0061055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32090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6FAC6-684A-9245-8840-0A684E5C0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28034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B168E-7910-294E-9278-FD11E6180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22221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08563-1837-0448-940A-95C1DD1C7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135875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38FEB-0220-8F40-B141-083F9252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429334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5F1E1-4E96-7648-9FF9-1E2FF1A01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05483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D7F92-C12C-EF45-9367-36B78FAF3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9372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32642-5A6A-9B4A-9D8A-C48DB28F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391754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D5E10-3460-A148-95EA-8279587B9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36450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F47BF-2E15-9244-A7ED-4945DA8BC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64672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14B2CC6-BCAC-1643-AB78-C2ADF490D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0751B17A-BF36-4842-B734-E23F1865B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8F08601-02AD-6D40-B66A-AFD9E5D609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55B2BB-4A1A-D34E-80ED-672CDAF1A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15F5C2-BAE1-1849-939C-51DA7DCD9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13B461-D351-8C4C-8D06-99189598B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E858C0F-DBE4-7F41-93EF-EEDB90BFF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30889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320C456-BAB2-674B-9279-F74D1E6BAE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7C3D555-B1CA-AC40-8B14-51B307E08C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EC082-DB60-894D-A65F-EC5CC660E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976462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D8824E4-CBD0-324D-B203-16810E3CD22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883843B-4311-F64D-ABF4-8C528A4400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ABF82-8CD4-944F-9794-F4BB55EAA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3555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FDEB397-DCF4-E046-9CEF-3C1373D51A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E8B1ECD-5EF8-C347-8080-250C482995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31F1-CE42-F44C-9E97-BCF6159B0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534077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A77F40A4-3E89-1B45-BEBF-0AA9EDBC37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7B6CB434-7272-F144-B3EB-748B298E8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0034D-4554-BD42-802B-E49E3DC77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554966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533EA543-58EC-1145-A87A-818F11E2CB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17CD2823-E242-7D44-9F36-68BECE5A08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F0954-8371-A644-8944-406A45A85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96071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D401DBD6-0D40-914C-A4A9-0E1A056209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D2885C7-A8DE-944D-A733-91FB1D23A9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B2226-A9FA-DB47-9CF0-2E287A389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96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F3099B0-B9D2-8449-B33E-AE3FA8363D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D5B7DF8-5103-1B42-996C-8AA394272A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74C63-9CEC-E640-98D8-DC688D3DD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250536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500CE77-FA0E-B448-AA17-55A6703F6B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B609F3A-95A7-5841-8128-4F348A5B51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733DC-D3FD-4841-8A7A-4F4AB73A1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378628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CD27D1-ECFD-F447-88C4-5B5CD7C644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FB4D705-4483-1248-A730-79BF1918AC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17078-9EBE-8343-B263-FE4EDA0B8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56023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7F7E7C7-D54C-7E42-B902-18631D0E50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0C1EF86-4B10-0E4B-87A4-4C31410E3E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EAFA2-6AF3-564D-8551-0ACDAB9DD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92693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C90C948-2B96-0640-82B2-1E954D9CB7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2E6134-7558-6D42-88BC-6E9B9E7448A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436F3-25BF-5246-8097-CFB6BF81F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03523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1"/>
            <a:ext cx="8839200" cy="3048001"/>
          </a:xfrm>
        </p:spPr>
        <p:txBody>
          <a:bodyPr/>
          <a:lstStyle>
            <a:lvl1pPr algn="ctr">
              <a:defRPr sz="3600" spc="-9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22098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69696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D4D4D4"/>
                </a:solidFill>
              </a:defRPr>
            </a:lvl1pPr>
          </a:lstStyle>
          <a:p>
            <a:r>
              <a:rPr lang="en-US" altLang="en-US" dirty="0"/>
              <a:t>Page </a:t>
            </a:r>
            <a:fld id="{C0114C80-A684-4FC2-9290-3D6457BFA549}" type="slidenum">
              <a:rPr lang="en-US" altLang="en-US" smtClean="0"/>
              <a:pPr/>
              <a:t>‹#›</a:t>
            </a:fld>
            <a:r>
              <a:rPr lang="en-US" altLang="en-US" dirty="0"/>
              <a:t> of 20</a:t>
            </a:r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3302489" y="222528"/>
            <a:ext cx="1326783" cy="219456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37744"/>
            <a:ext cx="2724912" cy="24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8336" r="18132" b="7593"/>
          <a:stretch/>
        </p:blipFill>
        <p:spPr>
          <a:xfrm>
            <a:off x="5133697" y="74711"/>
            <a:ext cx="668418" cy="534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40" y="185680"/>
            <a:ext cx="1212897" cy="3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28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71700" y="6096000"/>
            <a:ext cx="69723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56E643E9-8232-44D4-8A76-E691A7C80D3B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640250261"/>
      </p:ext>
    </p:extLst>
  </p:cSld>
  <p:clrMapOvr>
    <a:masterClrMapping/>
  </p:clrMapOvr>
  <p:transition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09600"/>
            <a:ext cx="9144000" cy="62023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85800"/>
            <a:ext cx="7772400" cy="5334000"/>
          </a:xfrm>
        </p:spPr>
        <p:txBody>
          <a:bodyPr anchorCtr="1"/>
          <a:lstStyle>
            <a:lvl1pPr algn="ctr">
              <a:defRPr sz="3600" b="0" cap="none" spc="-1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4572000"/>
            <a:ext cx="7772400" cy="82550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1252D094-1F6F-4D58-85D9-7DD94883DE43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2125416355"/>
      </p:ext>
    </p:extLst>
  </p:cSld>
  <p:clrMapOvr>
    <a:masterClrMapping/>
  </p:clrMapOvr>
  <p:transition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105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D2B8100E-AEB3-45CD-B31C-E5D9AB46F8E2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1571320400"/>
      </p:ext>
    </p:extLst>
  </p:cSld>
  <p:clrMapOvr>
    <a:masterClrMapping/>
  </p:clrMapOvr>
  <p:transition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4344988" cy="685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4344988" cy="4419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38200"/>
            <a:ext cx="4346575" cy="685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24000"/>
            <a:ext cx="4346575" cy="4419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B98A4ED6-624C-4BEA-BCDE-327289EF7D9F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769382702"/>
      </p:ext>
    </p:extLst>
  </p:cSld>
  <p:clrMapOvr>
    <a:masterClrMapping/>
  </p:clrMapOvr>
  <p:transition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AB72A377-ED4A-4672-A396-DD11146850F5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972404807"/>
      </p:ext>
    </p:extLst>
  </p:cSld>
  <p:clrMapOvr>
    <a:masterClrMapping/>
  </p:clrMapOvr>
  <p:transition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A4A31649-8929-48A0-9489-E8D4C8D91F05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330679214"/>
      </p:ext>
    </p:extLst>
  </p:cSld>
  <p:clrMapOvr>
    <a:masterClrMapping/>
  </p:clrMapOvr>
  <p:transition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838200"/>
            <a:ext cx="3313113" cy="11430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5416550" cy="51054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981200"/>
            <a:ext cx="3313113" cy="39624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3E8FA7CC-2CE5-41D8-B4C4-AD442D4B12B0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4052170168"/>
      </p:ext>
    </p:extLst>
  </p:cSld>
  <p:clrMapOvr>
    <a:masterClrMapping/>
  </p:clrMapOvr>
  <p:transition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720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2001"/>
            <a:ext cx="5486400" cy="381000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87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FC7E1FD5-A6B1-43EF-B5D9-E1445DE766F6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1974449612"/>
      </p:ext>
    </p:extLst>
  </p:cSld>
  <p:clrMapOvr>
    <a:masterClrMapping/>
  </p:clrMapOvr>
  <p:transition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D0BF8F6E-232C-4479-8873-848D6BC8E6C3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208195689"/>
      </p:ext>
    </p:extLst>
  </p:cSld>
  <p:clrMapOvr>
    <a:masterClrMapping/>
  </p:clrMapOvr>
  <p:transition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38202"/>
            <a:ext cx="2057400" cy="5105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38201"/>
            <a:ext cx="6629400" cy="5105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Page </a:t>
            </a:r>
            <a:fld id="{8C84A859-EC2B-4CC2-841B-A4A94D4856AA}" type="slidenum">
              <a:rPr lang="en-US" altLang="en-US"/>
              <a:pPr/>
              <a:t>‹#›</a:t>
            </a:fld>
            <a:r>
              <a:rPr lang="en-US" altLang="en-US" dirty="0"/>
              <a:t> of 20</a:t>
            </a:r>
          </a:p>
        </p:txBody>
      </p:sp>
    </p:spTree>
    <p:extLst>
      <p:ext uri="{BB962C8B-B14F-4D97-AF65-F5344CB8AC3E}">
        <p14:creationId xmlns:p14="http://schemas.microsoft.com/office/powerpoint/2010/main" val="38386367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24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73450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28921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54356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74422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97606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50643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84759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43178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354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70163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8547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388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5"/>
            <a:ext cx="8987623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5"/>
            <a:ext cx="8987623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783" indent="-228594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8719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589181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375007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3A7DCBA-C183-8B41-90A0-6DFD962BF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127351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ADBC6-E218-9749-83D0-D418C0231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201087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5091-F527-F846-B0E6-8A0061055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14958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6FAC6-684A-9245-8840-0A684E5C0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3259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B168E-7910-294E-9278-FD11E6180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71110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08563-1837-0448-940A-95C1DD1C7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41757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38FEB-0220-8F40-B141-083F92526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298339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5F1E1-4E96-7648-9FF9-1E2FF1A01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76951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D7F92-C12C-EF45-9367-36B78FAF3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788083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32642-5A6A-9B4A-9D8A-C48DB28F3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362044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D5E10-3460-A148-95EA-8279587B9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543700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F47BF-2E15-9244-A7ED-4945DA8BC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674451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243570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7072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636089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62057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001935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617241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316647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520840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066663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01569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840898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5678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4849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0018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9608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1763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93631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934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419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1568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6996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281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31090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57222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5735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20253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10257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19040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33612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87323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6607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80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4630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90996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504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6844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93032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3351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08868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2779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04909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5746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6237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57863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42140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3EC4547-E2B1-9B4F-845F-F274F3C6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0424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B4180-6920-9C42-9DA1-4829E043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9019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0D3C-7D80-0940-9C38-883CA5675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58722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F32B-3CEF-984C-BBF2-963F764B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79514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4898-7376-D942-82A4-9987F9AC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3288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4D29-6AD3-F447-89DA-A4F13DC7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8595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A4055-98B6-5F49-80DA-F6F7DEF7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128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ECD9-3D5F-7F4F-998D-56B78CDEA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4597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5131-7DE5-1D4D-A3CF-3D060717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7929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F9A-1324-4947-8B68-D47C274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0468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1EA7-F64C-644A-BE34-B5A402A8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06699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4A1C-A8E8-3C42-88AB-792537E5F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08496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7103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10252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40697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39881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820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7929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8202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55651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7020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687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5534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B10A7F-6E2B-DF43-A9DD-587FC3B1C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E124A21-256A-214A-858F-6F1F640C1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3291D86-C053-994F-9C65-61C3BBDF08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A9F757-1E1D-FB4D-9657-8038E5752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8B191AB-93C0-B746-9A16-AB887F5EF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8B8C56-9DC2-B942-AC3C-5712297C2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DB41E30-FED2-964A-A502-4548F534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8372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AFCF4EE-64BD-ED42-A728-8538A9CC45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BA465D6-392C-A840-99E8-A101FDBB8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B0E41-6335-3B40-AB06-F5B4D651A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41003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87D0CC8-A728-474E-8EA2-D3D33100BB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9E6714F-DDFC-BF4A-9B9B-B1B3169BD1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5DC8-6A60-8743-84E0-F9B1859C93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824111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4C513766-21A4-1841-8D84-9DEC2C98A1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C0B5731-0938-314B-8A0C-A7D1D1E3C3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5831-217D-1D42-A4E9-D17841765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4563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1030B9F-74C8-BA42-9629-67E65C531E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1A5D4E4-3E05-D74C-B0FD-1B0521EE63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B527A-8705-464F-AB2C-E8AFEEBC4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14228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7FBC6B4-E1B4-6747-B551-2553BC0FA2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BCF98A2B-A1DF-844A-B49F-373B31956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0EE7-83EE-974A-812A-EC3A3D34D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219231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4F6A5A5D-D8B0-EA40-9D0E-B672EE7332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038CA15E-9091-2A43-9ABB-B1F5CF26E5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6D958-5665-CC45-A720-71DD2C6FF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830870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552D084-E6B5-EE42-9CF0-C45A99BFD1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81F7AED-C7F7-D44A-AA37-E13E56C0E6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05381-C545-EB4F-89BC-DBF676F41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07370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87F337F-9E45-CF4A-8668-831511FD22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50E8CCC-8A9F-1F4B-B077-3318DC6D21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C790-09D8-724B-829E-6F383B11C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414574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30F8240-B4B1-4F46-A150-55CEC3A202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B435B94-9496-9944-A13C-56FF3C8D9B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EB838-9766-D74E-856C-64A6598CF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35807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1FC1C67-D5B5-EF4C-9FDD-10727417E4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64F57E6-475F-5A47-8892-1784FC87BE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9B17-05CD-354C-9B49-2602F01610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124893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153FACA-D88E-2F44-8C4A-C01A5AD299A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547CE239-BF15-BF4F-9B5B-0BC946D49C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D5C03-1E15-054B-B764-20E3822322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138258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24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4921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0399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08018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33085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2499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4275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68669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1635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61516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7631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1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7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56.xml"/><Relationship Id="rId12" Type="http://schemas.openxmlformats.org/officeDocument/2006/relationships/slideLayout" Target="../slideLayouts/slideLayout561.xml"/><Relationship Id="rId2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slideLayout" Target="../slideLayouts/slideLayout560.xml"/><Relationship Id="rId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59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Relationship Id="rId14" Type="http://schemas.openxmlformats.org/officeDocument/2006/relationships/image" Target="../media/image1.png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4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5" Type="http://schemas.openxmlformats.org/officeDocument/2006/relationships/theme" Target="../theme/theme52.xml"/><Relationship Id="rId4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slideLayout" Target="../slideLayouts/slideLayout600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7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0.xml"/><Relationship Id="rId7" Type="http://schemas.openxmlformats.org/officeDocument/2006/relationships/slideLayout" Target="../slideLayouts/slideLayout664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9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5" Type="http://schemas.openxmlformats.org/officeDocument/2006/relationships/slideLayout" Target="../slideLayouts/slideLayout662.xml"/><Relationship Id="rId10" Type="http://schemas.openxmlformats.org/officeDocument/2006/relationships/slideLayout" Target="../slideLayouts/slideLayout667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2020. 7. 20.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7/20/20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9" r:id="rId1"/>
    <p:sldLayoutId id="2147488160" r:id="rId2"/>
    <p:sldLayoutId id="2147488161" r:id="rId3"/>
    <p:sldLayoutId id="2147488162" r:id="rId4"/>
    <p:sldLayoutId id="2147488163" r:id="rId5"/>
    <p:sldLayoutId id="2147488164" r:id="rId6"/>
    <p:sldLayoutId id="2147488165" r:id="rId7"/>
    <p:sldLayoutId id="2147488166" r:id="rId8"/>
    <p:sldLayoutId id="2147488167" r:id="rId9"/>
    <p:sldLayoutId id="2147488168" r:id="rId10"/>
    <p:sldLayoutId id="2147488169" r:id="rId11"/>
    <p:sldLayoutId id="214748817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0" r:id="rId1"/>
    <p:sldLayoutId id="2147488251" r:id="rId2"/>
    <p:sldLayoutId id="2147488252" r:id="rId3"/>
    <p:sldLayoutId id="2147488253" r:id="rId4"/>
    <p:sldLayoutId id="2147488254" r:id="rId5"/>
    <p:sldLayoutId id="2147488255" r:id="rId6"/>
    <p:sldLayoutId id="2147488256" r:id="rId7"/>
    <p:sldLayoutId id="2147488257" r:id="rId8"/>
    <p:sldLayoutId id="2147488258" r:id="rId9"/>
    <p:sldLayoutId id="2147488259" r:id="rId10"/>
    <p:sldLayoutId id="2147488260" r:id="rId11"/>
    <p:sldLayoutId id="214748826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293312E8-D4E9-DF40-A8C4-DF1173C8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99E0C9D0-C579-0047-B2F6-E08FA639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A0F77C-4198-5F4B-A635-231322DC25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02C852AA-A1E8-8D4B-B4FB-6FB8486E1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E586AA2A-F159-A34D-9A1A-4E62B010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5542" name="Line 1032">
            <a:extLst>
              <a:ext uri="{FF2B5EF4-FFF2-40B4-BE49-F238E27FC236}">
                <a16:creationId xmlns:a16="http://schemas.microsoft.com/office/drawing/2014/main" id="{4BA4688A-F7FE-4548-AE49-2C5A7052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Line 1033">
            <a:extLst>
              <a:ext uri="{FF2B5EF4-FFF2-40B4-BE49-F238E27FC236}">
                <a16:creationId xmlns:a16="http://schemas.microsoft.com/office/drawing/2014/main" id="{C27013B1-3B44-034A-99B2-F0E4C84B80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0" r:id="rId1"/>
    <p:sldLayoutId id="2147488291" r:id="rId2"/>
    <p:sldLayoutId id="2147488292" r:id="rId3"/>
    <p:sldLayoutId id="2147488293" r:id="rId4"/>
    <p:sldLayoutId id="2147488294" r:id="rId5"/>
    <p:sldLayoutId id="2147488295" r:id="rId6"/>
    <p:sldLayoutId id="2147488296" r:id="rId7"/>
    <p:sldLayoutId id="2147488297" r:id="rId8"/>
    <p:sldLayoutId id="2147488298" r:id="rId9"/>
    <p:sldLayoutId id="2147488299" r:id="rId10"/>
    <p:sldLayoutId id="2147488300" r:id="rId11"/>
    <p:sldLayoutId id="21474883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2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3" r:id="rId1"/>
    <p:sldLayoutId id="2147488304" r:id="rId2"/>
    <p:sldLayoutId id="2147488305" r:id="rId3"/>
    <p:sldLayoutId id="2147488306" r:id="rId4"/>
    <p:sldLayoutId id="2147488307" r:id="rId5"/>
    <p:sldLayoutId id="2147488308" r:id="rId6"/>
    <p:sldLayoutId id="2147488309" r:id="rId7"/>
    <p:sldLayoutId id="2147488310" r:id="rId8"/>
    <p:sldLayoutId id="2147488311" r:id="rId9"/>
    <p:sldLayoutId id="2147488312" r:id="rId10"/>
    <p:sldLayoutId id="214748831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1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0" r:id="rId1"/>
    <p:sldLayoutId id="2147488331" r:id="rId2"/>
    <p:sldLayoutId id="2147488332" r:id="rId3"/>
    <p:sldLayoutId id="2147488333" r:id="rId4"/>
    <p:sldLayoutId id="2147488334" r:id="rId5"/>
    <p:sldLayoutId id="2147488335" r:id="rId6"/>
    <p:sldLayoutId id="2147488336" r:id="rId7"/>
    <p:sldLayoutId id="2147488337" r:id="rId8"/>
    <p:sldLayoutId id="2147488338" r:id="rId9"/>
    <p:sldLayoutId id="2147488339" r:id="rId10"/>
    <p:sldLayoutId id="21474883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2" r:id="rId1"/>
    <p:sldLayoutId id="2147488343" r:id="rId2"/>
    <p:sldLayoutId id="2147488344" r:id="rId3"/>
    <p:sldLayoutId id="2147488345" r:id="rId4"/>
    <p:sldLayoutId id="2147488346" r:id="rId5"/>
    <p:sldLayoutId id="2147488347" r:id="rId6"/>
    <p:sldLayoutId id="2147488348" r:id="rId7"/>
    <p:sldLayoutId id="2147488349" r:id="rId8"/>
    <p:sldLayoutId id="2147488350" r:id="rId9"/>
    <p:sldLayoutId id="2147488351" r:id="rId10"/>
    <p:sldLayoutId id="2147488352" r:id="rId11"/>
    <p:sldLayoutId id="214748835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D8553D-F350-6E4C-8D6D-016E350A2257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5" r:id="rId1"/>
    <p:sldLayoutId id="2147488356" r:id="rId2"/>
    <p:sldLayoutId id="2147488357" r:id="rId3"/>
    <p:sldLayoutId id="2147488358" r:id="rId4"/>
    <p:sldLayoutId id="2147488359" r:id="rId5"/>
    <p:sldLayoutId id="2147488360" r:id="rId6"/>
    <p:sldLayoutId id="2147488361" r:id="rId7"/>
    <p:sldLayoutId id="2147488362" r:id="rId8"/>
    <p:sldLayoutId id="2147488363" r:id="rId9"/>
    <p:sldLayoutId id="2147488364" r:id="rId10"/>
    <p:sldLayoutId id="2147488365" r:id="rId11"/>
    <p:sldLayoutId id="214748836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A6E8-131D-304C-81D9-F81A6EBD71AF}" type="slidenum">
              <a:rPr lang="en-US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11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68" r:id="rId1"/>
    <p:sldLayoutId id="2147488369" r:id="rId2"/>
    <p:sldLayoutId id="2147488370" r:id="rId3"/>
    <p:sldLayoutId id="2147488371" r:id="rId4"/>
    <p:sldLayoutId id="2147488372" r:id="rId5"/>
    <p:sldLayoutId id="2147488373" r:id="rId6"/>
    <p:sldLayoutId id="2147488374" r:id="rId7"/>
    <p:sldLayoutId id="2147488375" r:id="rId8"/>
    <p:sldLayoutId id="2147488376" r:id="rId9"/>
    <p:sldLayoutId id="2147488377" r:id="rId10"/>
    <p:sldLayoutId id="2147488378" r:id="rId11"/>
    <p:sldLayoutId id="214748837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E6597FE0-60A1-034A-A636-36595A80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D0B67E57-9F41-B942-81B9-9C49558CA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BE90E2-0FA9-C945-9333-68CC9FE4F5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191BEC63-1DEA-0847-B8BC-002CCC743F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764B09B3-2352-4B45-BFD9-B15BF150B2F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3B64EC2B-D863-2044-B2D5-E738C6E47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A5047C56-8C24-0345-894A-0C4BCF3C5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3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94" r:id="rId1"/>
    <p:sldLayoutId id="2147488395" r:id="rId2"/>
    <p:sldLayoutId id="2147488396" r:id="rId3"/>
    <p:sldLayoutId id="2147488397" r:id="rId4"/>
    <p:sldLayoutId id="2147488398" r:id="rId5"/>
    <p:sldLayoutId id="2147488399" r:id="rId6"/>
    <p:sldLayoutId id="2147488400" r:id="rId7"/>
    <p:sldLayoutId id="2147488401" r:id="rId8"/>
    <p:sldLayoutId id="2147488402" r:id="rId9"/>
    <p:sldLayoutId id="2147488403" r:id="rId10"/>
    <p:sldLayoutId id="2147488404" r:id="rId11"/>
    <p:sldLayoutId id="214748840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9377"/>
            <a:ext cx="7943850" cy="429389"/>
          </a:xfrm>
          <a:prstGeom prst="rect">
            <a:avLst/>
          </a:prstGeom>
        </p:spPr>
        <p:txBody>
          <a:bodyPr vert="horz" lIns="45720" tIns="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810545"/>
            <a:ext cx="8839200" cy="572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83363"/>
            <a:ext cx="6172200" cy="228600"/>
          </a:xfrm>
          <a:prstGeom prst="rect">
            <a:avLst/>
          </a:prstGeom>
        </p:spPr>
        <p:txBody>
          <a:bodyPr vert="horz" lIns="45720" tIns="0" rIns="4572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Whitney-Semibold SC" panose="02000603040000020004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Vulnerabilities in MLC NAND Flash Memory Programming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83363"/>
            <a:ext cx="1371600" cy="228600"/>
          </a:xfrm>
          <a:prstGeom prst="rect">
            <a:avLst/>
          </a:prstGeom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Whitney-Medium" panose="02000603040000020004" pitchFamily="2" charset="0"/>
                <a:ea typeface="Whitney-Medium" panose="0200060304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Page </a:t>
            </a:r>
            <a:fld id="{BBF05047-ADC6-47BF-A318-424F854A849A}" type="slidenum">
              <a:rPr lang="en-US" altLang="en-US" smtClean="0"/>
              <a:pPr/>
              <a:t>‹#›</a:t>
            </a:fld>
            <a:r>
              <a:rPr lang="en-US" altLang="en-US" dirty="0"/>
              <a:t> of 20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1" y="228600"/>
            <a:ext cx="1066271" cy="21508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811963"/>
            <a:ext cx="9144000" cy="46037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07" r:id="rId1"/>
    <p:sldLayoutId id="2147488408" r:id="rId2"/>
    <p:sldLayoutId id="2147488409" r:id="rId3"/>
    <p:sldLayoutId id="2147488410" r:id="rId4"/>
    <p:sldLayoutId id="2147488411" r:id="rId5"/>
    <p:sldLayoutId id="2147488412" r:id="rId6"/>
    <p:sldLayoutId id="2147488413" r:id="rId7"/>
    <p:sldLayoutId id="2147488414" r:id="rId8"/>
    <p:sldLayoutId id="2147488415" r:id="rId9"/>
    <p:sldLayoutId id="2147488416" r:id="rId10"/>
    <p:sldLayoutId id="2147488417" r:id="rId11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 cap="none" spc="-1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Whitney-Bold" pitchFamily="2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Whitney-Bold" pitchFamily="2" charset="0"/>
        </a:defRPr>
      </a:lvl9pPr>
    </p:titleStyle>
    <p:bodyStyle>
      <a:lvl1pPr marL="204788" indent="-204788" algn="l" rtl="0" eaLnBrk="1" fontAlgn="base" hangingPunct="1">
        <a:spcBef>
          <a:spcPts val="450"/>
        </a:spcBef>
        <a:spcAft>
          <a:spcPct val="0"/>
        </a:spcAft>
        <a:buFont typeface="Wingdings" panose="05000000000000000000" pitchFamily="2" charset="2"/>
        <a:buChar char="§"/>
        <a:defRPr sz="2600" b="1" kern="1200" baseline="0">
          <a:solidFill>
            <a:srgbClr val="404040"/>
          </a:solidFill>
          <a:latin typeface="Adobe Garamond Pro" panose="02020502060506020403" pitchFamily="18" charset="0"/>
          <a:ea typeface="+mn-ea"/>
          <a:cs typeface="+mn-cs"/>
        </a:defRPr>
      </a:lvl1pPr>
      <a:lvl2pPr marL="479822" indent="-171450" algn="l" rtl="0" eaLnBrk="1" fontAlgn="base" hangingPunct="1"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2pPr>
      <a:lvl3pPr marL="857250" indent="-171450" algn="l" rtl="0" eaLnBrk="1" fontAlgn="base" hangingPunct="1">
        <a:spcBef>
          <a:spcPts val="225"/>
        </a:spcBef>
        <a:spcAft>
          <a:spcPct val="0"/>
        </a:spcAft>
        <a:buFont typeface="Palatino Linotype" panose="02040502050505030304" pitchFamily="18" charset="0"/>
        <a:buChar char="»"/>
        <a:defRPr sz="18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400" kern="1200">
          <a:solidFill>
            <a:srgbClr val="696969"/>
          </a:solidFill>
          <a:latin typeface="Adobe Garamond Pro" panose="020205020605060204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19" r:id="rId1"/>
    <p:sldLayoutId id="2147488420" r:id="rId2"/>
    <p:sldLayoutId id="2147488421" r:id="rId3"/>
    <p:sldLayoutId id="2147488422" r:id="rId4"/>
    <p:sldLayoutId id="2147488423" r:id="rId5"/>
    <p:sldLayoutId id="2147488424" r:id="rId6"/>
    <p:sldLayoutId id="2147488425" r:id="rId7"/>
    <p:sldLayoutId id="2147488426" r:id="rId8"/>
    <p:sldLayoutId id="2147488427" r:id="rId9"/>
    <p:sldLayoutId id="2147488428" r:id="rId10"/>
    <p:sldLayoutId id="2147488429" r:id="rId11"/>
    <p:sldLayoutId id="21474884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1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32" r:id="rId1"/>
    <p:sldLayoutId id="2147488433" r:id="rId2"/>
    <p:sldLayoutId id="2147488434" r:id="rId3"/>
    <p:sldLayoutId id="2147488435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A6E8-131D-304C-81D9-F81A6EBD71AF}" type="slidenum">
              <a:rPr lang="en-US" alt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76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37" r:id="rId1"/>
    <p:sldLayoutId id="2147488438" r:id="rId2"/>
    <p:sldLayoutId id="2147488439" r:id="rId3"/>
    <p:sldLayoutId id="2147488440" r:id="rId4"/>
    <p:sldLayoutId id="2147488441" r:id="rId5"/>
    <p:sldLayoutId id="2147488442" r:id="rId6"/>
    <p:sldLayoutId id="2147488443" r:id="rId7"/>
    <p:sldLayoutId id="2147488444" r:id="rId8"/>
    <p:sldLayoutId id="2147488445" r:id="rId9"/>
    <p:sldLayoutId id="2147488446" r:id="rId10"/>
    <p:sldLayoutId id="2147488447" r:id="rId11"/>
    <p:sldLayoutId id="2147488448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50" r:id="rId1"/>
    <p:sldLayoutId id="2147488451" r:id="rId2"/>
    <p:sldLayoutId id="2147488452" r:id="rId3"/>
    <p:sldLayoutId id="2147488453" r:id="rId4"/>
    <p:sldLayoutId id="2147488454" r:id="rId5"/>
    <p:sldLayoutId id="2147488455" r:id="rId6"/>
    <p:sldLayoutId id="2147488456" r:id="rId7"/>
    <p:sldLayoutId id="2147488457" r:id="rId8"/>
    <p:sldLayoutId id="2147488458" r:id="rId9"/>
    <p:sldLayoutId id="2147488459" r:id="rId10"/>
    <p:sldLayoutId id="214748846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62" r:id="rId1"/>
    <p:sldLayoutId id="2147488463" r:id="rId2"/>
    <p:sldLayoutId id="2147488464" r:id="rId3"/>
    <p:sldLayoutId id="2147488465" r:id="rId4"/>
    <p:sldLayoutId id="2147488466" r:id="rId5"/>
    <p:sldLayoutId id="2147488467" r:id="rId6"/>
    <p:sldLayoutId id="2147488468" r:id="rId7"/>
    <p:sldLayoutId id="2147488469" r:id="rId8"/>
    <p:sldLayoutId id="2147488470" r:id="rId9"/>
    <p:sldLayoutId id="2147488471" r:id="rId10"/>
    <p:sldLayoutId id="2147488472" r:id="rId11"/>
    <p:sldLayoutId id="214748847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75" r:id="rId1"/>
    <p:sldLayoutId id="2147488476" r:id="rId2"/>
    <p:sldLayoutId id="2147488477" r:id="rId3"/>
    <p:sldLayoutId id="2147488478" r:id="rId4"/>
    <p:sldLayoutId id="2147488479" r:id="rId5"/>
    <p:sldLayoutId id="2147488480" r:id="rId6"/>
    <p:sldLayoutId id="2147488481" r:id="rId7"/>
    <p:sldLayoutId id="2147488482" r:id="rId8"/>
    <p:sldLayoutId id="2147488483" r:id="rId9"/>
    <p:sldLayoutId id="2147488484" r:id="rId10"/>
    <p:sldLayoutId id="214748848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87" r:id="rId1"/>
    <p:sldLayoutId id="2147488488" r:id="rId2"/>
    <p:sldLayoutId id="2147488489" r:id="rId3"/>
    <p:sldLayoutId id="2147488490" r:id="rId4"/>
    <p:sldLayoutId id="2147488491" r:id="rId5"/>
    <p:sldLayoutId id="2147488492" r:id="rId6"/>
    <p:sldLayoutId id="2147488493" r:id="rId7"/>
    <p:sldLayoutId id="2147488494" r:id="rId8"/>
    <p:sldLayoutId id="2147488495" r:id="rId9"/>
    <p:sldLayoutId id="2147488496" r:id="rId10"/>
    <p:sldLayoutId id="214748849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A22E6346-468B-3E4F-8804-5358276127F2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99" r:id="rId1"/>
    <p:sldLayoutId id="2147488500" r:id="rId2"/>
    <p:sldLayoutId id="2147488501" r:id="rId3"/>
    <p:sldLayoutId id="2147488502" r:id="rId4"/>
    <p:sldLayoutId id="2147488503" r:id="rId5"/>
    <p:sldLayoutId id="2147488504" r:id="rId6"/>
    <p:sldLayoutId id="2147488505" r:id="rId7"/>
    <p:sldLayoutId id="2147488506" r:id="rId8"/>
    <p:sldLayoutId id="2147488507" r:id="rId9"/>
    <p:sldLayoutId id="2147488508" r:id="rId10"/>
    <p:sldLayoutId id="2147488509" r:id="rId11"/>
    <p:sldLayoutId id="214748851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1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12" r:id="rId1"/>
    <p:sldLayoutId id="2147488513" r:id="rId2"/>
    <p:sldLayoutId id="2147488514" r:id="rId3"/>
    <p:sldLayoutId id="2147488515" r:id="rId4"/>
    <p:sldLayoutId id="2147488516" r:id="rId5"/>
    <p:sldLayoutId id="2147488517" r:id="rId6"/>
    <p:sldLayoutId id="2147488518" r:id="rId7"/>
    <p:sldLayoutId id="2147488519" r:id="rId8"/>
    <p:sldLayoutId id="2147488520" r:id="rId9"/>
    <p:sldLayoutId id="2147488521" r:id="rId10"/>
    <p:sldLayoutId id="214748852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F2FD62F1-4322-FA41-9FE8-9C15618AB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9ABFBF01-C1DC-8A4F-9787-A8F523F00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09DAC3ED-2B52-FD49-9C3A-138F321E7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2F73250A-5446-8D4D-AF84-268C87EFE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075A99F5-1B4A-094D-A5C5-B231686DB56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2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24" r:id="rId1"/>
    <p:sldLayoutId id="2147488525" r:id="rId2"/>
    <p:sldLayoutId id="2147488526" r:id="rId3"/>
    <p:sldLayoutId id="2147488527" r:id="rId4"/>
    <p:sldLayoutId id="2147488528" r:id="rId5"/>
    <p:sldLayoutId id="2147488529" r:id="rId6"/>
    <p:sldLayoutId id="2147488530" r:id="rId7"/>
    <p:sldLayoutId id="2147488531" r:id="rId8"/>
    <p:sldLayoutId id="2147488532" r:id="rId9"/>
    <p:sldLayoutId id="2147488533" r:id="rId10"/>
    <p:sldLayoutId id="2147488534" r:id="rId11"/>
    <p:sldLayoutId id="21474885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37" r:id="rId1"/>
    <p:sldLayoutId id="2147488538" r:id="rId2"/>
    <p:sldLayoutId id="2147488539" r:id="rId3"/>
    <p:sldLayoutId id="2147488540" r:id="rId4"/>
    <p:sldLayoutId id="2147488541" r:id="rId5"/>
    <p:sldLayoutId id="2147488542" r:id="rId6"/>
    <p:sldLayoutId id="2147488543" r:id="rId7"/>
    <p:sldLayoutId id="2147488544" r:id="rId8"/>
    <p:sldLayoutId id="2147488545" r:id="rId9"/>
    <p:sldLayoutId id="2147488546" r:id="rId10"/>
    <p:sldLayoutId id="214748854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Q3zZ3JpuA&amp;list=PL5Q2soXY2Zi8D_5MGV6EnXEJHnV2YFBJl&amp;index=15" TargetMode="External"/><Relationship Id="rId2" Type="http://schemas.openxmlformats.org/officeDocument/2006/relationships/hyperlink" Target="https://www.youtube.com/watch?v=8ffSEKZhmvo&amp;list=PL5Q2soXY2Zi_4oP9LdL3cc8G6NIjD2Ydz" TargetMode="External"/><Relationship Id="rId1" Type="http://schemas.openxmlformats.org/officeDocument/2006/relationships/slideLayout" Target="../slideLayouts/slideLayout12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apply/" TargetMode="External"/><Relationship Id="rId1" Type="http://schemas.openxmlformats.org/officeDocument/2006/relationships/slideLayout" Target="../slideLayouts/slideLayout51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5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safari.ethz.ch/" TargetMode="External"/><Relationship Id="rId1" Type="http://schemas.openxmlformats.org/officeDocument/2006/relationships/slideLayout" Target="../slideLayouts/slideLayout49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people.inf.ethz.ch/omutlu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8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rowclone_seshadri_micro13-poster.pptx" TargetMode="External"/><Relationship Id="rId3" Type="http://schemas.openxmlformats.org/officeDocument/2006/relationships/hyperlink" Target="http://www.microarch.org/micro46/" TargetMode="External"/><Relationship Id="rId7" Type="http://schemas.openxmlformats.org/officeDocument/2006/relationships/hyperlink" Target="http://users.ece.cmu.edu/~omutlu/pub/rowclone_seshadri_micro13_lightning-talk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590.xml"/><Relationship Id="rId6" Type="http://schemas.openxmlformats.org/officeDocument/2006/relationships/hyperlink" Target="http://users.ece.cmu.edu/~omutlu/pub/rowclone_seshadri_micro13_lightning-talk.pptx" TargetMode="External"/><Relationship Id="rId5" Type="http://schemas.openxmlformats.org/officeDocument/2006/relationships/hyperlink" Target="http://users.ece.cmu.edu/~omutlu/pub/rowclone_seshadri_micro13-talk.pdf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://users.ece.cmu.edu/~omutlu/pub/rowclone_seshadri_micro13-talk.pptx" TargetMode="External"/><Relationship Id="rId9" Type="http://schemas.openxmlformats.org/officeDocument/2006/relationships/hyperlink" Target="http://users.ece.cmu.edu/~omutlu/pub/rowclone_seshadri_micro13-poster.pdf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60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6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0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afari.ethz.ch/safari-newsletter-april-2020/" TargetMode="External"/><Relationship Id="rId1" Type="http://schemas.openxmlformats.org/officeDocument/2006/relationships/slideLayout" Target="../slideLayouts/slideLayout49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0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llel.princeton.edu/papers/micro19-gao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cseweb.ucsd.edu/~jzhao/files/Pinatubo-dac2016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60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2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2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3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36.xml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3.xml"/><Relationship Id="rId4" Type="http://schemas.openxmlformats.org/officeDocument/2006/relationships/image" Target="../media/image2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3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3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47.xml"/><Relationship Id="rId4" Type="http://schemas.openxmlformats.org/officeDocument/2006/relationships/image" Target="../media/image111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4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image" Target="../media/image26.jpg"/><Relationship Id="rId16" Type="http://schemas.openxmlformats.org/officeDocument/2006/relationships/image" Target="../media/image40.pn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459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19" Type="http://schemas.openxmlformats.org/officeDocument/2006/relationships/image" Target="../media/image43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I3MjU3MTM0OA" TargetMode="External"/><Relationship Id="rId3" Type="http://schemas.openxmlformats.org/officeDocument/2006/relationships/hyperlink" Target="https://www.sigarch.org/benefit/awards/acm-sigarch-maurice-wilkes-award/" TargetMode="External"/><Relationship Id="rId7" Type="http://schemas.openxmlformats.org/officeDocument/2006/relationships/hyperlink" Target="https://www.youtube.com/watch?v=8ffSEKZhmvo" TargetMode="External"/><Relationship Id="rId12" Type="http://schemas.openxmlformats.org/officeDocument/2006/relationships/hyperlink" Target="https://people.inf.ethz.ch/omutlu/pub/onur-DAC-EarlyCareerWorkshopPanel-ImpactfulResearch-June-2-2019-short-FINAL.pdf" TargetMode="External"/><Relationship Id="rId2" Type="http://schemas.openxmlformats.org/officeDocument/2006/relationships/hyperlink" Target="https://people.inf.ethz.ch/omutlu/pub/onur-MauriceWilkesAward-June-25-2019-FINAL-public.pptx" TargetMode="External"/><Relationship Id="rId1" Type="http://schemas.openxmlformats.org/officeDocument/2006/relationships/slideLayout" Target="../slideLayouts/slideLayout579.xml"/><Relationship Id="rId6" Type="http://schemas.openxmlformats.org/officeDocument/2006/relationships/hyperlink" Target="https://v.youku.com/v_show/id_XNDI3MjU2ODIwNA" TargetMode="External"/><Relationship Id="rId11" Type="http://schemas.openxmlformats.org/officeDocument/2006/relationships/hyperlink" Target="https://sites.google.com/view/dac-ecw19" TargetMode="External"/><Relationship Id="rId5" Type="http://schemas.openxmlformats.org/officeDocument/2006/relationships/hyperlink" Target="https://www.youtube.com/watch?v=tcQ3zZ3JpuA" TargetMode="External"/><Relationship Id="rId10" Type="http://schemas.openxmlformats.org/officeDocument/2006/relationships/hyperlink" Target="https://people.inf.ethz.ch/omutlu/pub/onur-DAC-EarlyCareerWorkshopPanel-ImpactfulResearch-June-2-2019-short-FINAL.pptx" TargetMode="External"/><Relationship Id="rId4" Type="http://schemas.openxmlformats.org/officeDocument/2006/relationships/hyperlink" Target="https://people.inf.ethz.ch/omutlu/pub/onur-MauriceWilkesAward-June-25-2019-FINAL-public.pdf" TargetMode="External"/><Relationship Id="rId9" Type="http://schemas.openxmlformats.org/officeDocument/2006/relationships/hyperlink" Target="https://inf.ethz.ch/news-and-events/spotlights/2019/06/mutlu-ACM-SIGARCH-award.html" TargetMode="Externa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safari-alumni/" TargetMode="External"/><Relationship Id="rId1" Type="http://schemas.openxmlformats.org/officeDocument/2006/relationships/slideLayout" Target="../slideLayouts/slideLayout4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memcon.com/" TargetMode="External"/><Relationship Id="rId7" Type="http://schemas.openxmlformats.org/officeDocument/2006/relationships/hyperlink" Target="http://www.storagesearch.com/ram-new-thinking.html" TargetMode="External"/><Relationship Id="rId2" Type="http://schemas.openxmlformats.org/officeDocument/2006/relationships/hyperlink" Target="https://people.inf.ethz.ch/omutlu/pub/memory-scaling_memcon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memcon.com/video1.aspx?vfile=2708052590001&amp;federated_f9=61773537001&amp;videoPlayer=999&amp;playerID=61773537001&amp;w=520&amp;h=442&amp;oheight=550" TargetMode="External"/><Relationship Id="rId5" Type="http://schemas.openxmlformats.org/officeDocument/2006/relationships/hyperlink" Target="https://people.inf.ethz.ch/omutlu/pub/mutlu_memory-scaling_memcon13_talk.pdf" TargetMode="External"/><Relationship Id="rId4" Type="http://schemas.openxmlformats.org/officeDocument/2006/relationships/hyperlink" Target="https://people.inf.ethz.ch/omutlu/pub/mutlu_memory-scaling_memcon13_talk.ppt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J87rZCGWU0&amp;list=PL5PHm2jkkXmidJOd59REog9jDnPDTG6IJ" TargetMode="External"/><Relationship Id="rId13" Type="http://schemas.openxmlformats.org/officeDocument/2006/relationships/hyperlink" Target="https://www.youtube.com/playlist?list=PL5PHm2jkkXmgDN1PLwOY_tGtUlynnyV6D" TargetMode="External"/><Relationship Id="rId18" Type="http://schemas.openxmlformats.org/officeDocument/2006/relationships/hyperlink" Target="http://www.archive.ece.cmu.edu/~ece742/f12/doku.php?id=lectures" TargetMode="External"/><Relationship Id="rId3" Type="http://schemas.openxmlformats.org/officeDocument/2006/relationships/hyperlink" Target="https://www.youtube.com/watch?v=AJBmIaUneB0&amp;list=PL5Q2soXY2Zi_FRrloMa2fUYWPGiZUBQo2" TargetMode="External"/><Relationship Id="rId21" Type="http://schemas.openxmlformats.org/officeDocument/2006/relationships/hyperlink" Target="https://www.youtube.com/onurmutlulectures" TargetMode="External"/><Relationship Id="rId7" Type="http://schemas.openxmlformats.org/officeDocument/2006/relationships/hyperlink" Target="https://www.youtube.com/playlist?list=PL5PHm2jkkXmgFdD9x7RsjQC4a8KQjmUkQ" TargetMode="External"/><Relationship Id="rId12" Type="http://schemas.openxmlformats.org/officeDocument/2006/relationships/hyperlink" Target="https://www.youtube.com/playlist?list=PL5PHm2jkkXmgVhh8CHAu9N76TShJqfYDt" TargetMode="External"/><Relationship Id="rId17" Type="http://schemas.openxmlformats.org/officeDocument/2006/relationships/hyperlink" Target="https://www.youtube.com/watch?v=Vhydn-RLYXk&amp;list=PL5Q2soXY2Zi-R5gIzmy3SO7keDNnQ0b8v" TargetMode="External"/><Relationship Id="rId2" Type="http://schemas.openxmlformats.org/officeDocument/2006/relationships/hyperlink" Target="https://www.youtube.com/watch?v=nA4T8sCPWtg&amp;list=PL5Q2soXY2Zi8J58xLKBNFQFHRO3GrXxA9" TargetMode="External"/><Relationship Id="rId16" Type="http://schemas.openxmlformats.org/officeDocument/2006/relationships/hyperlink" Target="https://www.youtube.com/playlist?list=PL5Q2soXY2Zi8OJwH_bn9UQqSF4wWYSzkp" TargetMode="External"/><Relationship Id="rId20" Type="http://schemas.openxmlformats.org/officeDocument/2006/relationships/hyperlink" Target="https://people.inf.ethz.ch/omutlu/teaching.html" TargetMode="External"/><Relationship Id="rId1" Type="http://schemas.openxmlformats.org/officeDocument/2006/relationships/slideLayout" Target="../slideLayouts/slideLayout459.xml"/><Relationship Id="rId6" Type="http://schemas.openxmlformats.org/officeDocument/2006/relationships/hyperlink" Target="https://www.youtube.com/watch?v=zLP_X4wyHbY&amp;list=PL5PHm2jkkXmi5CxxI7b3JCL1TWybTDtKq" TargetMode="External"/><Relationship Id="rId11" Type="http://schemas.openxmlformats.org/officeDocument/2006/relationships/hyperlink" Target="https://www.youtube.com/playlist?list=PL5Q2soXY2Zi9OhoVQBXYFIZywZXCPl4M_" TargetMode="External"/><Relationship Id="rId5" Type="http://schemas.openxmlformats.org/officeDocument/2006/relationships/hyperlink" Target="https://www.youtube.com/watch?v=g7r16VYd544&amp;list=PL5Q2soXY2Zi-IXWTT7xoNYpst5-zdZQ6y" TargetMode="External"/><Relationship Id="rId15" Type="http://schemas.openxmlformats.org/officeDocument/2006/relationships/hyperlink" Target="https://www.youtube.com/watch?v=Rh5XynlJrSM&amp;list=PL5Q2soXY2Zi_22a-Br3hXr55hy7s3ZDwH" TargetMode="External"/><Relationship Id="rId10" Type="http://schemas.openxmlformats.org/officeDocument/2006/relationships/hyperlink" Target="https://www.youtube.com/watch?v=g3yH68hAaSk&amp;list=PL5Q2soXY2Zi9JXe3ywQMhylk_d5dI-TM7" TargetMode="External"/><Relationship Id="rId19" Type="http://schemas.openxmlformats.org/officeDocument/2006/relationships/hyperlink" Target="https://www.youtube.com/playlist?feature=edit_ok&amp;list=PLSEZzvupP7hNjq3Tuv2hiE5VvR-WRYoW4" TargetMode="External"/><Relationship Id="rId4" Type="http://schemas.openxmlformats.org/officeDocument/2006/relationships/hyperlink" Target="https://www.youtube.com/watch?v=PMJxcArLU1E&amp;list=PL5Q2soXY2Zi_QedyPWtRmFUJ2F8DdYP7l" TargetMode="External"/><Relationship Id="rId9" Type="http://schemas.openxmlformats.org/officeDocument/2006/relationships/hyperlink" Target="https://www.youtube.com/watch?list=PL5Q2soXY2Zi-DyoI3HbqcdtUm9YWRR_z-&amp;v=UC_ROevjIuM" TargetMode="External"/><Relationship Id="rId14" Type="http://schemas.openxmlformats.org/officeDocument/2006/relationships/hyperlink" Target="https://www.youtube.com/watch?v=wB8iHMIeuaw&amp;list=PL5Q2soXY2Zi-RdBwDEIsq0pmsrHWEttz6" TargetMode="External"/><Relationship Id="rId22" Type="http://schemas.openxmlformats.org/officeDocument/2006/relationships/hyperlink" Target="https://www.youtube.com/user/cmu18447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ramulator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rowhammer" TargetMode="External"/><Relationship Id="rId1" Type="http://schemas.openxmlformats.org/officeDocument/2006/relationships/slideLayout" Target="../slideLayouts/slideLayout424.xml"/><Relationship Id="rId6" Type="http://schemas.openxmlformats.org/officeDocument/2006/relationships/hyperlink" Target="https://github.com/CMU-SAFARI/SoftMC" TargetMode="External"/><Relationship Id="rId5" Type="http://schemas.openxmlformats.org/officeDocument/2006/relationships/hyperlink" Target="https://github.com/CMU-SAFARI/NOCulator" TargetMode="External"/><Relationship Id="rId4" Type="http://schemas.openxmlformats.org/officeDocument/2006/relationships/hyperlink" Target="https://github.com/CMU-SAFARI/memsi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Mosaic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MQSim" TargetMode="External"/><Relationship Id="rId1" Type="http://schemas.openxmlformats.org/officeDocument/2006/relationships/slideLayout" Target="../slideLayouts/slideLayout424.xml"/><Relationship Id="rId6" Type="http://schemas.openxmlformats.org/officeDocument/2006/relationships/hyperlink" Target="https://github.com/CMU-SAFARI/HWASim" TargetMode="External"/><Relationship Id="rId5" Type="http://schemas.openxmlformats.org/officeDocument/2006/relationships/hyperlink" Target="https://github.com/CMU-SAFARI/SMLA" TargetMode="External"/><Relationship Id="rId4" Type="http://schemas.openxmlformats.org/officeDocument/2006/relationships/hyperlink" Target="https://github.com/CMU-SAFARI/IMPIC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safari/tools.html" TargetMode="External"/><Relationship Id="rId2" Type="http://schemas.openxmlformats.org/officeDocument/2006/relationships/hyperlink" Target="https://github.com/CMU-SAFARI/" TargetMode="External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citations?user=7XyGUGkAAAAJ&amp;hl=en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412.xml"/><Relationship Id="rId4" Type="http://schemas.openxmlformats.org/officeDocument/2006/relationships/hyperlink" Target="https://people.inf.ethz.ch/omutlu/acaces2018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hyperlink" Target="https://people.inf.ethz.ch/omutlu/" TargetMode="External"/><Relationship Id="rId1" Type="http://schemas.openxmlformats.org/officeDocument/2006/relationships/slideLayout" Target="../slideLayouts/slideLayout447.xml"/><Relationship Id="rId5" Type="http://schemas.openxmlformats.org/officeDocument/2006/relationships/image" Target="../media/image14.png"/><Relationship Id="rId4" Type="http://schemas.openxmlformats.org/officeDocument/2006/relationships/hyperlink" Target="https://people.inf.ethz.ch/omutlu/projects.ht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0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0y_Nvb9rGA" TargetMode="External"/><Relationship Id="rId1" Type="http://schemas.openxmlformats.org/officeDocument/2006/relationships/slideLayout" Target="../slideLayouts/slideLayout5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virginia.edu/~robins/YouAndYourResearch.html" TargetMode="External"/><Relationship Id="rId1" Type="http://schemas.openxmlformats.org/officeDocument/2006/relationships/slideLayout" Target="../slideLayouts/slideLayout5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digitaltechnik/spring2020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alert.com/these-8-papers-were-rejected-before-going-on-to-win-the-nobel-prize" TargetMode="External"/><Relationship Id="rId1" Type="http://schemas.openxmlformats.org/officeDocument/2006/relationships/slideLayout" Target="../slideLayouts/slideLayout5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2" Type="http://schemas.openxmlformats.org/officeDocument/2006/relationships/hyperlink" Target="https://people.inf.ethz.ch/omutlu/pub/gatekeeper_FPGA-genome-prealignment-accelerator_bionformatics1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hyperlink" Target="https://academic.oup.com/bioinformatics/article-lookup/doi/10.1093/bioinformatics/btx342" TargetMode="External"/><Relationship Id="rId4" Type="http://schemas.openxmlformats.org/officeDocument/2006/relationships/hyperlink" Target="https://github.com/BilkentCompGen/GateKeepe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shouji-genome-prealignment-filter_bionformatics19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3/bioinformatics/btz234" TargetMode="External"/><Relationship Id="rId5" Type="http://schemas.openxmlformats.org/officeDocument/2006/relationships/hyperlink" Target="https://github.com/CMU-SAFARI/Shouji" TargetMode="External"/><Relationship Id="rId4" Type="http://schemas.openxmlformats.org/officeDocument/2006/relationships/hyperlink" Target="http://bioinformatics.oxfordjournals.org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arxiv.org/pdf/1711.01177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github.com/CMU-SAFARI/SoftMC" TargetMode="External"/><Relationship Id="rId1" Type="http://schemas.openxmlformats.org/officeDocument/2006/relationships/slideLayout" Target="../slideLayouts/slideLayout65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dram-row-hammer_kim_talk_isca14.pdf" TargetMode="External"/><Relationship Id="rId5" Type="http://schemas.openxmlformats.org/officeDocument/2006/relationships/hyperlink" Target="https://people.inf.ethz.ch/omutlu/pub/dram-row-hammer_kim_talk_isca14.pptx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giZlSOcGFM&amp;list=PL5Q2soXY2Zi8D_5MGV6EnXEJHnV2YFBJl&amp;index=1" TargetMode="External"/><Relationship Id="rId7" Type="http://schemas.openxmlformats.org/officeDocument/2006/relationships/hyperlink" Target="https://www.youtube.com/watch?v=n8Aj_A0WSg8&amp;list=PL5Q2soXY2Zi8D_5MGV6EnXEJHnV2YFBJl&amp;index=22" TargetMode="External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459.xml"/><Relationship Id="rId6" Type="http://schemas.openxmlformats.org/officeDocument/2006/relationships/hyperlink" Target="https://www.youtube.com/watch?v=F7xZLNMIY1E&amp;list=PL5Q2soXY2Zi8D_5MGV6EnXEJHnV2YFBJl&amp;index=3" TargetMode="External"/><Relationship Id="rId5" Type="http://schemas.openxmlformats.org/officeDocument/2006/relationships/hyperlink" Target="https://www.youtube.com/watch?v=hPnSmfwu2-A&amp;list=PL5Q2soXY2Zi8D_5MGV6EnXEJHnV2YFBJl&amp;index=9" TargetMode="External"/><Relationship Id="rId4" Type="http://schemas.openxmlformats.org/officeDocument/2006/relationships/hyperlink" Target="https://www.youtube.com/watch?v=njX_14584Jw&amp;list=PL5Q2soXY2Zi8D_5MGV6EnXEJHnV2YFBJl&amp;index=16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9724.pdf" TargetMode="External"/><Relationship Id="rId2" Type="http://schemas.openxmlformats.org/officeDocument/2006/relationships/hyperlink" Target="https://ieeexplore.ieee.org/xpl/RecentIssue.jsp?punumber=43" TargetMode="External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5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qxc4_ToMUw" TargetMode="External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Revisiting-RowHammer_isca20-lightning-talk.pdf" TargetMode="External"/><Relationship Id="rId2" Type="http://schemas.openxmlformats.org/officeDocument/2006/relationships/hyperlink" Target="https://people.inf.ethz.ch/omutlu/pub/Revisiting-RowHammer_isca20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Revisiting-RowHammer_isca20-lightning-talk.pptx" TargetMode="External"/><Relationship Id="rId5" Type="http://schemas.openxmlformats.org/officeDocument/2006/relationships/hyperlink" Target="https://people.inf.ethz.ch/omutlu/pub/Revisiting-RowHammer_isca20-talk.pdf" TargetMode="External"/><Relationship Id="rId10" Type="http://schemas.openxmlformats.org/officeDocument/2006/relationships/image" Target="../media/image72.png"/><Relationship Id="rId4" Type="http://schemas.openxmlformats.org/officeDocument/2006/relationships/hyperlink" Target="https://people.inf.ethz.ch/omutlu/pub/Revisiting-RowHammer_isca20-talk.pptx" TargetMode="External"/><Relationship Id="rId9" Type="http://schemas.openxmlformats.org/officeDocument/2006/relationships/hyperlink" Target="https://youtu.be/wDhqi3f1a3Q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usec.net/projects/trrespass/" TargetMode="External"/><Relationship Id="rId3" Type="http://schemas.openxmlformats.org/officeDocument/2006/relationships/hyperlink" Target="https://www.ieee-security.org/TC/SP2020/" TargetMode="External"/><Relationship Id="rId7" Type="http://schemas.openxmlformats.org/officeDocument/2006/relationships/hyperlink" Target="https://github.com/vusec/trrespass" TargetMode="External"/><Relationship Id="rId2" Type="http://schemas.openxmlformats.org/officeDocument/2006/relationships/hyperlink" Target="https://people.inf.ethz.ch/omutlu/pub/rowhammer-TRRespass_ieee_security_privacy20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www.youtube.com/watch?v=u2C0prK-w7Q" TargetMode="External"/><Relationship Id="rId5" Type="http://schemas.openxmlformats.org/officeDocument/2006/relationships/hyperlink" Target="https://people.inf.ethz.ch/omutlu/pub/rowhammer-TRRespass_ieee_security_privacy20-talk.pdf" TargetMode="External"/><Relationship Id="rId4" Type="http://schemas.openxmlformats.org/officeDocument/2006/relationships/hyperlink" Target="https://people.inf.ethz.ch/omutlu/pub/rowhammer-TRRespass_ieee_security_privacy20-talk.pptx" TargetMode="External"/><Relationship Id="rId9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13.eew.technion.ac.il/" TargetMode="External"/><Relationship Id="rId2" Type="http://schemas.openxmlformats.org/officeDocument/2006/relationships/hyperlink" Target="http://users.ece.cmu.edu/~omutlu/pub/dram-retention-time-characterization_isca13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image" Target="../media/image74.png"/><Relationship Id="rId5" Type="http://schemas.openxmlformats.org/officeDocument/2006/relationships/hyperlink" Target="http://users.ece.cmu.edu/~omutlu/pub/mutlu_isca13_talk.pdf" TargetMode="External"/><Relationship Id="rId4" Type="http://schemas.openxmlformats.org/officeDocument/2006/relationships/hyperlink" Target="http://users.ece.cmu.edu/~omutlu/pub/mutlu_isca13_talk.ppt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darksilicon.org/hpca/" TargetMode="External"/><Relationship Id="rId7" Type="http://schemas.openxmlformats.org/officeDocument/2006/relationships/image" Target="../media/image75.png"/><Relationship Id="rId2" Type="http://schemas.openxmlformats.org/officeDocument/2006/relationships/hyperlink" Target="http://users.ece.cmu.edu/~omutlu/pub/adaptive-latency-dram_hpca15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://www.ece.cmu.edu/~safari/tools/aldram-hpca2015-fulldata.html" TargetMode="External"/><Relationship Id="rId5" Type="http://schemas.openxmlformats.org/officeDocument/2006/relationships/hyperlink" Target="http://users.ece.cmu.edu/~omutlu/pub/adaptive-latency-dram_donghyuk_hpca15-talk.pdf" TargetMode="External"/><Relationship Id="rId4" Type="http://schemas.openxmlformats.org/officeDocument/2006/relationships/hyperlink" Target="http://users.ece.cmu.edu/~omutlu/pub/adaptive-latency-dram_donghyuk_hpca15-talk.pptx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17sytMs80o&amp;list=PL5Q2soXY2Zi-DyoI3HbqcdtUm9YWRR_z-&amp;index=17" TargetMode="External"/><Relationship Id="rId3" Type="http://schemas.openxmlformats.org/officeDocument/2006/relationships/hyperlink" Target="http://www.sigmetrics.org/sigmetrics2017/" TargetMode="External"/><Relationship Id="rId7" Type="http://schemas.openxmlformats.org/officeDocument/2006/relationships/hyperlink" Target="https://people.inf.ethz.ch/omutlu/pub/Voltron-reduced-voltage-DRAM-sigmetrics17-talk.pdf" TargetMode="External"/><Relationship Id="rId2" Type="http://schemas.openxmlformats.org/officeDocument/2006/relationships/hyperlink" Target="https://people.inf.ethz.ch/omutlu/pub/Voltron-reduced-voltage-DRAM-sigmetrics17-paper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Voltron-reduced-voltage-DRAM-sigmetrics17-talk.pptx" TargetMode="External"/><Relationship Id="rId5" Type="http://schemas.openxmlformats.org/officeDocument/2006/relationships/hyperlink" Target="https://people.inf.ethz.ch/omutlu/pub/Voltron-reduced-voltage-DRAM-sigmetrics17-pomacs-onecolumn.pdf" TargetMode="External"/><Relationship Id="rId10" Type="http://schemas.openxmlformats.org/officeDocument/2006/relationships/image" Target="../media/image76.png"/><Relationship Id="rId4" Type="http://schemas.openxmlformats.org/officeDocument/2006/relationships/hyperlink" Target="https://people.inf.ethz.ch/omutlu/pub/Voltron-reduced-voltage-DRAM-sigmetrics17-abstract.pdf" TargetMode="External"/><Relationship Id="rId9" Type="http://schemas.openxmlformats.org/officeDocument/2006/relationships/hyperlink" Target="https://github.com/CMU-SAFARI/DRAM-Voltage-Study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EINSim" TargetMode="External"/><Relationship Id="rId3" Type="http://schemas.openxmlformats.org/officeDocument/2006/relationships/hyperlink" Target="http://2019.dsn.org/" TargetMode="External"/><Relationship Id="rId7" Type="http://schemas.openxmlformats.org/officeDocument/2006/relationships/hyperlink" Target="https://www.youtube.com/watch?v=YGWXRecr5QY" TargetMode="External"/><Relationship Id="rId2" Type="http://schemas.openxmlformats.org/officeDocument/2006/relationships/hyperlink" Target="https://people.inf.ethz.ch/omutlu/pub/EIN-understanding-and-modeling-in-DRAM-ECC_dsn19.pdf" TargetMode="External"/><Relationship Id="rId1" Type="http://schemas.openxmlformats.org/officeDocument/2006/relationships/slideLayout" Target="../slideLayouts/slideLayout551.xml"/><Relationship Id="rId6" Type="http://schemas.openxmlformats.org/officeDocument/2006/relationships/hyperlink" Target="https://youtu.be/_jYor0EQ16M" TargetMode="External"/><Relationship Id="rId5" Type="http://schemas.openxmlformats.org/officeDocument/2006/relationships/hyperlink" Target="https://people.inf.ethz.ch/omutlu/pub/EIN-understanding-and-modeling-in-DRAM-ECC_dsn19-talk.pdf" TargetMode="External"/><Relationship Id="rId4" Type="http://schemas.openxmlformats.org/officeDocument/2006/relationships/hyperlink" Target="https://people.inf.ethz.ch/omutlu/pub/EIN-understanding-and-modeling-in-DRAM-ECC_dsn19-talk.pptx" TargetMode="External"/><Relationship Id="rId9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0.xml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VAMPIRE" TargetMode="External"/><Relationship Id="rId3" Type="http://schemas.openxmlformats.org/officeDocument/2006/relationships/hyperlink" Target="http://www.sigmetrics.org/sigmetrics2018/" TargetMode="External"/><Relationship Id="rId7" Type="http://schemas.openxmlformats.org/officeDocument/2006/relationships/hyperlink" Target="https://people.inf.ethz.ch/omutlu/pub/VAMPIRE-DRAM-power-characterization-and-modeling_sigmetrics18-talk.pdf" TargetMode="External"/><Relationship Id="rId2" Type="http://schemas.openxmlformats.org/officeDocument/2006/relationships/hyperlink" Target="https://people.inf.ethz.ch/omutlu/pub/VAMPIRE-DRAM-power-characterization-and-modeling_sigmetrics18_pomacs18-twocolumn.pdf" TargetMode="External"/><Relationship Id="rId1" Type="http://schemas.openxmlformats.org/officeDocument/2006/relationships/slideLayout" Target="../slideLayouts/slideLayout551.xml"/><Relationship Id="rId6" Type="http://schemas.openxmlformats.org/officeDocument/2006/relationships/hyperlink" Target="https://people.inf.ethz.ch/omutlu/pub/VAMPIRE-DRAM-power-characterization-and-modeling_sigmetrics18-talk.pptx" TargetMode="External"/><Relationship Id="rId5" Type="http://schemas.openxmlformats.org/officeDocument/2006/relationships/hyperlink" Target="https://people.inf.ethz.ch/omutlu/pub/VAMPIRE-DRAM-power-characterization-and-modeling_sigmetrics18_pomacs18.pdf" TargetMode="External"/><Relationship Id="rId4" Type="http://schemas.openxmlformats.org/officeDocument/2006/relationships/hyperlink" Target="https://people.inf.ethz.ch/omutlu/pub/VAMPIRE-DRAM-power-characterization-and-modeling_sigmetrics18-abstract.pdf" TargetMode="External"/><Relationship Id="rId9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5Q2soXY2Zi-HXxomthrpDpMJm05P6J9x" TargetMode="External"/><Relationship Id="rId2" Type="http://schemas.openxmlformats.org/officeDocument/2006/relationships/hyperlink" Target="https://people.inf.ethz.ch/omutlu/acaces2018.html" TargetMode="Externa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people.inf.ethz.ch/omutlu/projects.htm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8642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github.com/CMU-SAFARI/ramulator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mulator-pim" TargetMode="External"/><Relationship Id="rId3" Type="http://schemas.openxmlformats.org/officeDocument/2006/relationships/hyperlink" Target="https://dac.com/" TargetMode="External"/><Relationship Id="rId7" Type="http://schemas.openxmlformats.org/officeDocument/2006/relationships/hyperlink" Target="https://people.inf.ethz.ch/omutlu/pub/NAPEL-near-memory-computing-performance-prediction-via-ML_dac19-poster.pdf" TargetMode="External"/><Relationship Id="rId2" Type="http://schemas.openxmlformats.org/officeDocument/2006/relationships/hyperlink" Target="https://people.inf.ethz.ch/omutlu/pub/NAPEL-near-memory-computing-performance-prediction-via-ML_dac1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NAPEL-near-memory-computing-performance-prediction-via-ML_dac19-poster.pptx" TargetMode="External"/><Relationship Id="rId5" Type="http://schemas.openxmlformats.org/officeDocument/2006/relationships/hyperlink" Target="https://people.inf.ethz.ch/omutlu/pub/NAPEL-near-memory-computing-performance-prediction-via-ML_dac19-talk.pdf" TargetMode="External"/><Relationship Id="rId4" Type="http://schemas.openxmlformats.org/officeDocument/2006/relationships/hyperlink" Target="https://people.inf.ethz.ch/omutlu/pub/NAPEL-near-memory-computing-performance-prediction-via-ML_dac19-talk.pptx" TargetMode="External"/><Relationship Id="rId9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oogle-consumer-workloads-data-movement-and-PIM_asplos18-poster.pptx" TargetMode="External"/><Relationship Id="rId3" Type="http://schemas.openxmlformats.org/officeDocument/2006/relationships/hyperlink" Target="https://www.asplos2018.org/" TargetMode="External"/><Relationship Id="rId7" Type="http://schemas.openxmlformats.org/officeDocument/2006/relationships/hyperlink" Target="https://people.inf.ethz.ch/omutlu/pub/Google-consumer-workloads-data-movement-and-PIM_asplos18-lightning-talk.pdf" TargetMode="External"/><Relationship Id="rId12" Type="http://schemas.openxmlformats.org/officeDocument/2006/relationships/image" Target="../media/image87.tiff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Google-consumer-workloads-data-movement-and-PIM_asplos18-lightning-talk.pptx" TargetMode="External"/><Relationship Id="rId11" Type="http://schemas.openxmlformats.org/officeDocument/2006/relationships/hyperlink" Target="https://www.youtube.com/watch?v=OTB_72HYIn0" TargetMode="External"/><Relationship Id="rId5" Type="http://schemas.openxmlformats.org/officeDocument/2006/relationships/hyperlink" Target="https://people.inf.ethz.ch/omutlu/pub/Google-consumer-workloads-data-movement-and-PIM_asplos18-talk.pdf" TargetMode="External"/><Relationship Id="rId10" Type="http://schemas.openxmlformats.org/officeDocument/2006/relationships/hyperlink" Target="https://www.youtube.com/watch?v=pklgnQ3ejZ4" TargetMode="External"/><Relationship Id="rId4" Type="http://schemas.openxmlformats.org/officeDocument/2006/relationships/hyperlink" Target="https://people.inf.ethz.ch/omutlu/pub/Google-consumer-workloads-data-movement-and-PIM_asplos18-talk.pptx" TargetMode="External"/><Relationship Id="rId9" Type="http://schemas.openxmlformats.org/officeDocument/2006/relationships/hyperlink" Target="https://people.inf.ethz.ch/omutlu/pub/Google-consumer-workloads-data-movement-and-PIM_asplos18-poster.pdf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6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19 July 2020</a:t>
            </a:r>
          </a:p>
          <a:p>
            <a:r>
              <a:rPr lang="en-US" sz="2200" dirty="0"/>
              <a:t>DAC Early Career Workshop Panel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How to Build </a:t>
            </a:r>
            <a:br>
              <a:rPr lang="en-US" sz="5000" dirty="0"/>
            </a:br>
            <a:r>
              <a:rPr lang="en-US" sz="5000" dirty="0"/>
              <a:t>an Impactful Research Group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E75-44AE-3749-84A1-9991C665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Interview on Research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6586-EEE6-A04A-A548-5966B309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Computing Research and Education (@ ISCA 2019)</a:t>
            </a:r>
          </a:p>
          <a:p>
            <a:pPr lvl="1"/>
            <a:r>
              <a:rPr lang="en-US" dirty="0">
                <a:hlinkClick r:id="rId2"/>
              </a:rPr>
              <a:t>https://www.youtube.com/watch?v=8ffSEKZhmvo&amp;list=PL5Q2soXY2Zi_4oP9LdL3cc8G6NIjD2Ydz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Maurice Wilkes Award Speech (10 minutes)</a:t>
            </a:r>
          </a:p>
          <a:p>
            <a:pPr lvl="1"/>
            <a:r>
              <a:rPr lang="en-US" dirty="0">
                <a:hlinkClick r:id="rId3"/>
              </a:rPr>
              <a:t>https://www.youtube.com/watch?v=tcQ3zZ3JpuA&amp;list=PL5Q2soXY2Zi8D_5MGV6EnXEJHnV2YFBJl&amp;index=15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CA24-C7A2-D849-8A4D-9CCFFD7B5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775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Heterogeneity &amp; Inclusiveness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How much is important the heterogeneity of the group? What about the inclusion?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8389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704-C8A2-6942-A615-FFFF2D749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Diversity &amp; Heterogeneity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7B398-871D-D445-959E-EB3C6EC69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is very important</a:t>
            </a:r>
          </a:p>
          <a:p>
            <a:endParaRPr lang="en-US" dirty="0"/>
          </a:p>
          <a:p>
            <a:r>
              <a:rPr lang="en-US" dirty="0"/>
              <a:t>No two people are the same -- everyone brings perspective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Critical to be diverse, accepting, inclusive, heterogeneous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Experience level</a:t>
            </a:r>
          </a:p>
          <a:p>
            <a:pPr lvl="1"/>
            <a:r>
              <a:rPr lang="en-US" dirty="0"/>
              <a:t>Education level</a:t>
            </a:r>
          </a:p>
          <a:p>
            <a:pPr lvl="1"/>
            <a:r>
              <a:rPr lang="en-US" dirty="0"/>
              <a:t>Geography (maybe natural in our field?)</a:t>
            </a:r>
          </a:p>
          <a:p>
            <a:pPr lvl="1"/>
            <a:endParaRPr lang="en-US" dirty="0"/>
          </a:p>
          <a:p>
            <a:r>
              <a:rPr lang="en-US" dirty="0"/>
              <a:t>Critical for open, expressive culture</a:t>
            </a:r>
          </a:p>
          <a:p>
            <a:r>
              <a:rPr lang="en-US" dirty="0"/>
              <a:t>Set a common goal and common culture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CD302-8FDF-6E49-BA1F-7C12A1832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DBC6-E218-9749-83D0-D418C023158C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8603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Principle: Environment of Freedom &amp; Inclusion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Create an environment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values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free exploration, openness, collaboration, hard work, 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70334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3: Choosing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Which are the main characteristics and skills one should take into account when choosing PhD students and researchers for new and (possibly) impactful research groups?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473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1F14-7E31-E94A-A37C-6153D9C7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Select PhD Students &amp;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BC1E-FC99-0042-A391-1B8B97987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Mindset</a:t>
            </a:r>
          </a:p>
          <a:p>
            <a:r>
              <a:rPr lang="en-US" dirty="0"/>
              <a:t>Creativity</a:t>
            </a:r>
          </a:p>
          <a:p>
            <a:r>
              <a:rPr lang="en-US" dirty="0"/>
              <a:t>Resilience</a:t>
            </a:r>
          </a:p>
          <a:p>
            <a:r>
              <a:rPr lang="en-US" dirty="0"/>
              <a:t>Hard work</a:t>
            </a:r>
          </a:p>
          <a:p>
            <a:r>
              <a:rPr lang="en-US" dirty="0"/>
              <a:t>Boldness</a:t>
            </a:r>
          </a:p>
          <a:p>
            <a:r>
              <a:rPr lang="en-US" dirty="0"/>
              <a:t>Perseverance, commitment</a:t>
            </a:r>
          </a:p>
          <a:p>
            <a:r>
              <a:rPr lang="en-US" dirty="0"/>
              <a:t>Intellectual strength</a:t>
            </a:r>
          </a:p>
          <a:p>
            <a:r>
              <a:rPr lang="en-US" dirty="0"/>
              <a:t>Openness to feedback </a:t>
            </a:r>
          </a:p>
          <a:p>
            <a:r>
              <a:rPr lang="en-US" dirty="0"/>
              <a:t>Communicativeness</a:t>
            </a:r>
          </a:p>
          <a:p>
            <a:r>
              <a:rPr lang="en-US" dirty="0"/>
              <a:t>Ability to execute things until the end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3CC34-263E-864F-B487-ED7A76BF1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104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FD1C-0B5E-BE4A-ACB7-4BF735520039}"/>
              </a:ext>
            </a:extLst>
          </p:cNvPr>
          <p:cNvSpPr txBox="1"/>
          <p:nvPr/>
        </p:nvSpPr>
        <p:spPr>
          <a:xfrm>
            <a:off x="316174" y="6006587"/>
            <a:ext cx="843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 PhD is a long road. It is not for everyone. Commitment &amp; resilience are critical.</a:t>
            </a:r>
          </a:p>
        </p:txBody>
      </p:sp>
    </p:spTree>
    <p:extLst>
      <p:ext uri="{BB962C8B-B14F-4D97-AF65-F5344CB8AC3E}">
        <p14:creationId xmlns:p14="http://schemas.microsoft.com/office/powerpoint/2010/main" val="375414322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E4AA-EBDC-4647-A232-A1BC7FC0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Select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BB3F3-3626-0E44-BB07-942FCD64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https://safari.ethz.ch/apply/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24EBA-881C-B549-8485-6B160E6A3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11071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 and Answer: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Can mentoring young students and managing a group be taught?</a:t>
            </a:r>
          </a:p>
          <a:p>
            <a:endParaRPr lang="en-US" dirty="0"/>
          </a:p>
          <a:p>
            <a:r>
              <a:rPr lang="en-US" dirty="0"/>
              <a:t>Answer: Yes (and, the mentoring process can be managed)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Mentoring is a critical part of a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71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700" dirty="0"/>
              <a:t>Question 5 and Answer: Emotional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Emotional intelligence is considered today a key skill for managers and entrepreneurs. Do you believe that is it crucial also for research groups leaders?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Answer: Yes, absolutely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Communication, understanding, mindset are all critical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And part of Emotional Intelligence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63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 and Answer: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447856" cy="5193724"/>
          </a:xfrm>
        </p:spPr>
        <p:txBody>
          <a:bodyPr/>
          <a:lstStyle/>
          <a:p>
            <a:r>
              <a:rPr lang="en-US" i="1" dirty="0"/>
              <a:t>How does the group's internal hierarchy impact work effectiveness? Is a strong hierarchy implying a reduction of diversity and heterogeneity or not? </a:t>
            </a:r>
          </a:p>
          <a:p>
            <a:endParaRPr lang="en-US" i="1" dirty="0"/>
          </a:p>
          <a:p>
            <a:r>
              <a:rPr lang="en-US" dirty="0"/>
              <a:t>Answer: Less hierarchy is better. Yet, tasks of different types of students are different (postdoc vs PhD students)</a:t>
            </a:r>
          </a:p>
          <a:p>
            <a:endParaRPr lang="en-US" i="1" dirty="0"/>
          </a:p>
          <a:p>
            <a:r>
              <a:rPr lang="en-US" dirty="0">
                <a:solidFill>
                  <a:srgbClr val="0000FF"/>
                </a:solidFill>
              </a:rPr>
              <a:t>Openness and valuing of every single person and idea, regardless of level or experience</a:t>
            </a:r>
          </a:p>
          <a:p>
            <a:r>
              <a:rPr lang="en-US" dirty="0">
                <a:solidFill>
                  <a:srgbClr val="0000FF"/>
                </a:solidFill>
              </a:rPr>
              <a:t>Valuing of mentorship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Inexperienced folks learn from experienced ones</a:t>
            </a:r>
          </a:p>
          <a:p>
            <a:r>
              <a:rPr lang="en-US" dirty="0">
                <a:solidFill>
                  <a:srgbClr val="0000FF"/>
                </a:solidFill>
              </a:rPr>
              <a:t>Everyone collaborates</a:t>
            </a:r>
          </a:p>
          <a:p>
            <a:r>
              <a:rPr lang="en-US" dirty="0">
                <a:solidFill>
                  <a:srgbClr val="0000FF"/>
                </a:solidFill>
              </a:rPr>
              <a:t>No (artificial) barriers between people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7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D7CC-532F-7747-B2AA-B5648C183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for Thought: Three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3D4A-C4FE-FE4E-B747-46129F6B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1"/>
            <a:ext cx="8610600" cy="528253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 reasonable man adapts himself to the world;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 unreasonable one persists in trying to adapt the world to himself.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432FF"/>
                </a:solidFill>
              </a:rPr>
              <a:t>Therefore, all progress depends on the unreasonable man.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Progress is impossible without change,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and those who cannot change their minds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cannot change anything.</a:t>
            </a:r>
          </a:p>
          <a:p>
            <a:pPr marL="0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George Bernard Shaw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My heart is in the work.</a:t>
            </a:r>
          </a:p>
          <a:p>
            <a:pPr marL="0" indent="0">
              <a:buNone/>
            </a:pPr>
            <a:endParaRPr lang="en-US" sz="1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/>
              <a:t>Andrew Carnegie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1C7CE-A8E5-F841-AD64-A7EF1AB49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164D3-9C32-E64D-BB99-29608596F757}"/>
              </a:ext>
            </a:extLst>
          </p:cNvPr>
          <p:cNvSpPr txBox="1"/>
          <p:nvPr/>
        </p:nvSpPr>
        <p:spPr>
          <a:xfrm>
            <a:off x="103239" y="6607277"/>
            <a:ext cx="799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Image: By Alvin Langdon Coburn - Illustrated London News, p. 575 (subscription required), PD-US, https://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en.wikipedia.org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/w/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index.php?curid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=49887931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1DC7AA-F09D-3B42-B399-EA20CB52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971800"/>
            <a:ext cx="2132919" cy="30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41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SAFARI Research Group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304-EB81-1C45-9F43-338BF2D9505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308FE-2DB7-BE46-A9A0-BA74A2CC6B83}"/>
              </a:ext>
            </a:extLst>
          </p:cNvPr>
          <p:cNvSpPr txBox="1"/>
          <p:nvPr/>
        </p:nvSpPr>
        <p:spPr>
          <a:xfrm>
            <a:off x="650894" y="4568785"/>
            <a:ext cx="806823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ＭＳ Ｐゴシック" panose="020B0600070205080204" pitchFamily="34" charset="-128"/>
                <a:cs typeface="Apple Chancery" panose="03020702040506060504" pitchFamily="66" charset="-79"/>
              </a:rPr>
              <a:t>Think BIG, Aim HIGH!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/>
                <a:ea typeface="ＭＳ Ｐゴシック" panose="020B0600070205080204" pitchFamily="34" charset="-128"/>
                <a:cs typeface="Apple Chancery" panose="03020702040506060504" pitchFamily="66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 w="22225">
                <a:solidFill>
                  <a:srgbClr val="35742A">
                    <a:lumMod val="50000"/>
                  </a:srgbClr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B6B2-EBBD-DB4E-AC7D-91CAD4D09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200000" cy="28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19 July 2020</a:t>
            </a:r>
          </a:p>
          <a:p>
            <a:r>
              <a:rPr lang="en-US" sz="2200" dirty="0"/>
              <a:t>DAC Early Career Workshop Panel</a:t>
            </a:r>
          </a:p>
          <a:p>
            <a:pPr algn="l"/>
            <a:endParaRPr lang="en-US" sz="22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382000" cy="2201416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How to Build </a:t>
            </a:r>
            <a:br>
              <a:rPr lang="en-US" sz="5000" dirty="0"/>
            </a:br>
            <a:r>
              <a:rPr lang="en-US" sz="5000" dirty="0"/>
              <a:t>an Impactful Research Group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C9B17D3A-555D-294B-BA0B-7E8D65DE6A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pic>
        <p:nvPicPr>
          <p:cNvPr id="9" name="Picture 8" descr="Burgundy_CMU_JPG_Logo.jpg">
            <a:extLst>
              <a:ext uri="{FF2B5EF4-FFF2-40B4-BE49-F238E27FC236}">
                <a16:creationId xmlns:a16="http://schemas.microsoft.com/office/drawing/2014/main" id="{9127C22E-15AE-AE44-AF51-E3A55BC60E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5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48408"/>
            <a:ext cx="7924800" cy="1752600"/>
          </a:xfrm>
        </p:spPr>
        <p:txBody>
          <a:bodyPr/>
          <a:lstStyle/>
          <a:p>
            <a:r>
              <a:rPr lang="en-US" b="1" dirty="0"/>
              <a:t>Backup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3064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Some Resilience Examples </a:t>
            </a:r>
            <a:br>
              <a:rPr lang="en-US" dirty="0"/>
            </a:br>
            <a:r>
              <a:rPr lang="en-US" dirty="0"/>
              <a:t>from Our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8685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Enabling DRAM to Compute </a:t>
            </a:r>
            <a:br>
              <a:rPr lang="en-US" dirty="0"/>
            </a:br>
            <a:r>
              <a:rPr lang="en-US" dirty="0"/>
              <a:t>at Low Cost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13205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RowClone </a:t>
            </a:r>
            <a:r>
              <a:rPr lang="en-US" sz="2600" b="1" dirty="0">
                <a:solidFill>
                  <a:srgbClr val="006633"/>
                </a:solidFill>
              </a:rPr>
              <a:t>[MICRO’13]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2279"/>
            <a:ext cx="8610600" cy="5153025"/>
          </a:xfrm>
        </p:spPr>
        <p:txBody>
          <a:bodyPr/>
          <a:lstStyle/>
          <a:p>
            <a:r>
              <a:rPr lang="en-US" sz="1800" dirty="0"/>
              <a:t>Vivek Seshadri, Yoongu Kim, Chris Fallin, Donghyuk Lee,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Gennady </a:t>
            </a:r>
            <a:r>
              <a:rPr lang="en-US" sz="1800" dirty="0" err="1"/>
              <a:t>Pekhimenko</a:t>
            </a:r>
            <a:r>
              <a:rPr lang="en-US" sz="1800" dirty="0"/>
              <a:t>, </a:t>
            </a:r>
            <a:r>
              <a:rPr lang="en-US" sz="1800" dirty="0" err="1"/>
              <a:t>Yixin</a:t>
            </a:r>
            <a:r>
              <a:rPr lang="en-US" sz="1800" dirty="0"/>
              <a:t> </a:t>
            </a:r>
            <a:r>
              <a:rPr lang="en-US" sz="1800" dirty="0" err="1"/>
              <a:t>Luo</a:t>
            </a:r>
            <a:r>
              <a:rPr lang="en-US" sz="1800" dirty="0"/>
              <a:t>, Onur Mutlu, Michael A. </a:t>
            </a:r>
            <a:r>
              <a:rPr lang="en-US" sz="1800" dirty="0" err="1"/>
              <a:t>Kozuch</a:t>
            </a:r>
            <a:r>
              <a:rPr lang="en-US" sz="1800" dirty="0"/>
              <a:t>, Phillip B. Gibbons, and Todd C. </a:t>
            </a:r>
            <a:r>
              <a:rPr lang="en-US" sz="1800" dirty="0" err="1"/>
              <a:t>Mowry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"RowClone: Fast and Energy-Efficient In-DRAM Bulk Data Copy and Initialization"</a:t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3"/>
              </a:rPr>
              <a:t>46th International Symposium on Microarchitecture</a:t>
            </a:r>
            <a:r>
              <a:rPr lang="en-US" sz="1800" i="1" dirty="0"/>
              <a:t> 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Davis, CA, December 2013. 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6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 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 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62817"/>
            <a:ext cx="9144000" cy="3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Ambit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[MICRO’17]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“</a:t>
            </a:r>
            <a:r>
              <a:rPr lang="en-US" b="1" dirty="0">
                <a:hlinkClick r:id="rId2"/>
              </a:rPr>
              <a:t>Ambit: In-Memory Accelerator for Bulk Bitwise Operations Using Commodity DRAM Technology</a:t>
            </a:r>
            <a:r>
              <a:rPr lang="en-US" dirty="0"/>
              <a:t>,”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105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hlinkClick r:id="rId2"/>
              </a:rPr>
              <a:t>"In-DRAM Bulk Bitwise Execution Engine"</a:t>
            </a:r>
            <a:r>
              <a:rPr lang="en-US" dirty="0"/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Bulk Bitwise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r>
              <a:rPr lang="en-US" dirty="0">
                <a:solidFill>
                  <a:srgbClr val="0000FF"/>
                </a:solidFill>
              </a:rPr>
              <a:t>in-DRAM COPY, ZERO, AND, OR, NOT, MAJ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multiple rows performs computation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30-74X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New memory technologies </a:t>
            </a:r>
            <a:r>
              <a:rPr lang="en-US" dirty="0"/>
              <a:t>enable even more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98146862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9A91-5589-ED4B-8CAC-A60A4E13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 Sounds Good, No?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9DE65-89F3-4740-9D5C-84FCC95E1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847"/>
            <a:ext cx="9144000" cy="48643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BB5A7D-CF5C-3841-A33B-2A2DB03ADA96}"/>
              </a:ext>
            </a:extLst>
          </p:cNvPr>
          <p:cNvSpPr/>
          <p:nvPr/>
        </p:nvSpPr>
        <p:spPr>
          <a:xfrm>
            <a:off x="107504" y="3429000"/>
            <a:ext cx="7776864" cy="122413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80CA6-792B-924D-891D-3E031F2FFD67}"/>
              </a:ext>
            </a:extLst>
          </p:cNvPr>
          <p:cNvSpPr/>
          <p:nvPr/>
        </p:nvSpPr>
        <p:spPr>
          <a:xfrm>
            <a:off x="91986" y="5164092"/>
            <a:ext cx="8747213" cy="937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EC82F-F1F6-7A4B-88BE-9A601CDCC2B3}"/>
              </a:ext>
            </a:extLst>
          </p:cNvPr>
          <p:cNvSpPr txBox="1"/>
          <p:nvPr/>
        </p:nvSpPr>
        <p:spPr>
          <a:xfrm>
            <a:off x="3747781" y="998029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 from ISCA 2016</a:t>
            </a:r>
          </a:p>
        </p:txBody>
      </p:sp>
    </p:spTree>
    <p:extLst>
      <p:ext uri="{BB962C8B-B14F-4D97-AF65-F5344CB8AC3E}">
        <p14:creationId xmlns:p14="http://schemas.microsoft.com/office/powerpoint/2010/main" val="5117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88EEA-9754-C840-8E10-45C1F8FF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2" y="2247422"/>
            <a:ext cx="8953500" cy="344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9A91-5589-ED4B-8CAC-A60A4E13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Review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80CA6-792B-924D-891D-3E031F2FFD67}"/>
              </a:ext>
            </a:extLst>
          </p:cNvPr>
          <p:cNvSpPr/>
          <p:nvPr/>
        </p:nvSpPr>
        <p:spPr>
          <a:xfrm>
            <a:off x="91987" y="4521494"/>
            <a:ext cx="8956765" cy="1167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EC82F-F1F6-7A4B-88BE-9A601CDCC2B3}"/>
              </a:ext>
            </a:extLst>
          </p:cNvPr>
          <p:cNvSpPr txBox="1"/>
          <p:nvPr/>
        </p:nvSpPr>
        <p:spPr>
          <a:xfrm>
            <a:off x="2164312" y="1061336"/>
            <a:ext cx="6865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Another Review from ISCA 2016</a:t>
            </a:r>
          </a:p>
        </p:txBody>
      </p:sp>
    </p:spTree>
    <p:extLst>
      <p:ext uri="{BB962C8B-B14F-4D97-AF65-F5344CB8AC3E}">
        <p14:creationId xmlns:p14="http://schemas.microsoft.com/office/powerpoint/2010/main" val="15642199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24D9-BF4B-C84C-BCD5-7809879B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Newsletter April 2020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6061-CFC4-E042-9823-D90AFA8B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https://safari.ethz.ch/safari-newsletter-april-2020/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651E-CB74-5546-88F0-4BFB0FAD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F9A9C-2AB5-4D4F-A9B2-313B2803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94688"/>
            <a:ext cx="6047774" cy="50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46880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7C6A-3BE4-334E-B989-02C1A262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Another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4ABB3-1FE4-4B40-900C-069030A0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033"/>
            <a:ext cx="9144000" cy="319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CF630-EAC4-0D42-82A4-C39F64C0CD71}"/>
              </a:ext>
            </a:extLst>
          </p:cNvPr>
          <p:cNvSpPr txBox="1"/>
          <p:nvPr/>
        </p:nvSpPr>
        <p:spPr>
          <a:xfrm>
            <a:off x="1459373" y="953661"/>
            <a:ext cx="7675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 Another Review from ISCA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B02E46-1D53-824E-A9D6-1C8DA8313F67}"/>
              </a:ext>
            </a:extLst>
          </p:cNvPr>
          <p:cNvSpPr/>
          <p:nvPr/>
        </p:nvSpPr>
        <p:spPr>
          <a:xfrm>
            <a:off x="55517" y="3068960"/>
            <a:ext cx="8956765" cy="1167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736699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B4C0-16B6-7042-9260-A2C139D6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RowClone &amp; Bitwise Ops in Real DRAM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A4443-2E98-764F-908C-81448DD0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7E220-48EB-244E-A6C0-C07EE1D827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3F975-6B05-DB49-A430-E7125413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552700"/>
            <a:ext cx="8496300" cy="175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87F42-34EE-8942-A545-2BE0B4A6C8A7}"/>
              </a:ext>
            </a:extLst>
          </p:cNvPr>
          <p:cNvSpPr txBox="1"/>
          <p:nvPr/>
        </p:nvSpPr>
        <p:spPr>
          <a:xfrm>
            <a:off x="2036420" y="6400800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https://parallel.princeton.edu/papers/micro19-gao.pdf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EDAC-13D7-7C42-A02F-3B3F2CF4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Pinatubo: RowClone and Bitwise Ops in PCM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34E14-8BC1-B241-8615-904193121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3DC83-9774-E64A-AD3E-B41DC92FF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61CCF-B625-514B-BA14-C39CE014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279650"/>
            <a:ext cx="8509000" cy="229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9872E1-1869-F847-B999-C5D5CD7A1EF8}"/>
              </a:ext>
            </a:extLst>
          </p:cNvPr>
          <p:cNvSpPr txBox="1"/>
          <p:nvPr/>
        </p:nvSpPr>
        <p:spPr>
          <a:xfrm>
            <a:off x="1583527" y="6437671"/>
            <a:ext cx="620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https://cseweb.ucsd.edu/~jzhao/files/Pinatubo-dac2016.pdf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EF3D-A6D9-4445-87A7-A612C9E4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a Mindset Issue…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86461-18B8-1740-8D54-1808C563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dirty="0">
                <a:solidFill>
                  <a:srgbClr val="0000FF"/>
                </a:solidFill>
              </a:rPr>
              <a:t>many other similar examples from reviews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For many other papers…</a:t>
            </a:r>
          </a:p>
          <a:p>
            <a:endParaRPr lang="en-US" dirty="0"/>
          </a:p>
          <a:p>
            <a:r>
              <a:rPr lang="en-US" dirty="0"/>
              <a:t>And, we are not even talking about JEDEC yet…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 we fix the mindset problem?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doing more research, education, implementation in alternative processing paradigms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C8794-0D30-0B4B-AAD0-36D6E7892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C6B44-2A64-A84F-86E8-82C554DBAF6F}"/>
              </a:ext>
            </a:extLst>
          </p:cNvPr>
          <p:cNvSpPr txBox="1"/>
          <p:nvPr/>
        </p:nvSpPr>
        <p:spPr>
          <a:xfrm>
            <a:off x="177885" y="5614184"/>
            <a:ext cx="8957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need to work on enabling the better future…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2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6241-0813-464A-9D08-DE6D4EA1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 Recommended Book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411DE2-5B9A-554B-B7C8-C68501F10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20F9B-4201-1145-AE30-0C9E18C2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898292"/>
            <a:ext cx="4512818" cy="5877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36135-B84C-794A-BE0C-29786A44B37D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</p:spTree>
    <p:extLst>
      <p:ext uri="{BB962C8B-B14F-4D97-AF65-F5344CB8AC3E}">
        <p14:creationId xmlns:p14="http://schemas.microsoft.com/office/powerpoint/2010/main" val="325121259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97F7-A2EE-C646-8ACB-F1F4FB4B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6AC08-5CE8-C048-B846-EDDEDA7BF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869" y="971814"/>
            <a:ext cx="6623050" cy="49672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F084A6-6CFC-BF43-BDED-80F3750E0F49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EAA7C-B2D6-8243-94EA-3FAFBC324624}"/>
              </a:ext>
            </a:extLst>
          </p:cNvPr>
          <p:cNvSpPr/>
          <p:nvPr/>
        </p:nvSpPr>
        <p:spPr>
          <a:xfrm>
            <a:off x="2169158" y="607132"/>
            <a:ext cx="3698986" cy="123769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90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6FA0-EB74-D446-A18B-E55B58AD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2E1BC0-41FA-8C48-9A83-AB811188E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441" y="1102519"/>
            <a:ext cx="6483351" cy="48625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B359FE-A13A-AF4D-A750-D0FACB085790}"/>
              </a:ext>
            </a:extLst>
          </p:cNvPr>
          <p:cNvSpPr txBox="1"/>
          <p:nvPr/>
        </p:nvSpPr>
        <p:spPr>
          <a:xfrm>
            <a:off x="7034180" y="3382942"/>
            <a:ext cx="2075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Raj Jain,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Art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Computer Systems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Performance Analysis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Wiley, 1991.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2B8AB-D50A-D142-8ECE-CBD2060444D2}"/>
              </a:ext>
            </a:extLst>
          </p:cNvPr>
          <p:cNvSpPr/>
          <p:nvPr/>
        </p:nvSpPr>
        <p:spPr>
          <a:xfrm>
            <a:off x="3020019" y="6206282"/>
            <a:ext cx="1912021" cy="3190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orthographicFront">
              <a:rot lat="0" lon="0" rev="104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C5F17E-4FEC-0A42-8F3B-7B866ABDE05D}"/>
              </a:ext>
            </a:extLst>
          </p:cNvPr>
          <p:cNvSpPr/>
          <p:nvPr/>
        </p:nvSpPr>
        <p:spPr>
          <a:xfrm>
            <a:off x="3020019" y="292099"/>
            <a:ext cx="3698986" cy="4726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65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CF2A-B249-6841-B1AC-3698A40F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Suggestions to Reviewers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FC53-7113-3A4E-8DBE-713A3C470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 fair</a:t>
            </a:r>
            <a:r>
              <a:rPr lang="en-US" dirty="0"/>
              <a:t>; you do not know it all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open-minded</a:t>
            </a:r>
            <a:r>
              <a:rPr lang="en-US" dirty="0"/>
              <a:t>; you do not know it all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accepting of diverse research methods</a:t>
            </a:r>
            <a:r>
              <a:rPr lang="en-US" dirty="0"/>
              <a:t>: there is no single way of doing research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Be constructive</a:t>
            </a:r>
            <a:r>
              <a:rPr lang="en-US" dirty="0"/>
              <a:t>, not destructive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Do not have double standards…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70F5A-260F-1A4C-9742-8E026C9140E4}"/>
              </a:ext>
            </a:extLst>
          </p:cNvPr>
          <p:cNvSpPr txBox="1"/>
          <p:nvPr/>
        </p:nvSpPr>
        <p:spPr>
          <a:xfrm>
            <a:off x="148371" y="5805792"/>
            <a:ext cx="891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 not block or delay scientific progress for non-reasons</a:t>
            </a:r>
          </a:p>
        </p:txBody>
      </p:sp>
    </p:spTree>
    <p:extLst>
      <p:ext uri="{BB962C8B-B14F-4D97-AF65-F5344CB8AC3E}">
        <p14:creationId xmlns:p14="http://schemas.microsoft.com/office/powerpoint/2010/main" val="1666512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056E-5E0D-1746-9AF8-8212921E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RowHammer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9D8D-2C3F-8E4E-957C-4E5F3DBB7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5AE97-DF02-5742-869D-07C457E9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038"/>
            <a:ext cx="9144000" cy="3398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D524-DCC9-1847-83C7-854F549E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394200"/>
            <a:ext cx="5701630" cy="2303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5BF8A9-EA5D-234F-8FBD-05D672436FBE}"/>
              </a:ext>
            </a:extLst>
          </p:cNvPr>
          <p:cNvSpPr/>
          <p:nvPr/>
        </p:nvSpPr>
        <p:spPr>
          <a:xfrm>
            <a:off x="3563888" y="4394199"/>
            <a:ext cx="1008112" cy="2303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45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07A6-8DA1-5046-AEB0-971A934F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the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7DC0-4EFE-F141-8BB4-C777DB48B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F0740-B72C-BF4C-BFC9-C5861C55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54522"/>
            <a:ext cx="8674100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E37AE-B3FE-BC41-8FC0-1735C5B4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2" y="2168604"/>
            <a:ext cx="9004300" cy="219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3E50B-E652-9442-B569-A08EE1A1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2" y="4527550"/>
            <a:ext cx="9144000" cy="2397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D2AFF-8D4C-5242-A5FE-05DE7C488195}"/>
              </a:ext>
            </a:extLst>
          </p:cNvPr>
          <p:cNvSpPr txBox="1"/>
          <p:nvPr/>
        </p:nvSpPr>
        <p:spPr>
          <a:xfrm>
            <a:off x="3837552" y="388323"/>
            <a:ext cx="5431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Reviews from Micro 2013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8DCB5-D6CD-9E4F-9BEA-32D24F58C743}"/>
              </a:ext>
            </a:extLst>
          </p:cNvPr>
          <p:cNvSpPr/>
          <p:nvPr/>
        </p:nvSpPr>
        <p:spPr>
          <a:xfrm>
            <a:off x="1259631" y="2845326"/>
            <a:ext cx="7729757" cy="5116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8A6464-A6B4-9249-9F6A-71EF8C6AFEA8}"/>
              </a:ext>
            </a:extLst>
          </p:cNvPr>
          <p:cNvSpPr/>
          <p:nvPr/>
        </p:nvSpPr>
        <p:spPr>
          <a:xfrm>
            <a:off x="230812" y="1296124"/>
            <a:ext cx="6933476" cy="389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9DDD6-DFA7-A949-9874-C5BE057A2C47}"/>
              </a:ext>
            </a:extLst>
          </p:cNvPr>
          <p:cNvSpPr/>
          <p:nvPr/>
        </p:nvSpPr>
        <p:spPr>
          <a:xfrm>
            <a:off x="148162" y="4882694"/>
            <a:ext cx="906558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6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1219170" rtl="0" eaLnBrk="1" latinLnBrk="0" hangingPunct="1">
              <a:defRPr sz="2133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35684-0FF0-F248-9E0B-F2E232609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5739"/>
                    </a14:imgEffect>
                    <a14:imgEffect>
                      <a14:saturation sat="153000"/>
                    </a14:imgEffect>
                    <a14:imgEffect>
                      <a14:brightnessContrast bright="4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4707"/>
            <a:ext cx="9144000" cy="39816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485311" y="1008035"/>
            <a:ext cx="817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33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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= 1 Professor, 2 Lecturers &amp; Senior Researchers, 3 Senior Researchers, 12 PhD Students,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 Masters, 8 PhD/Bachelors Interns, 2 Admins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919E19-D41C-ED45-9955-893D0E136C12}"/>
              </a:ext>
            </a:extLst>
          </p:cNvPr>
          <p:cNvSpPr txBox="1"/>
          <p:nvPr/>
        </p:nvSpPr>
        <p:spPr>
          <a:xfrm>
            <a:off x="567029" y="5622340"/>
            <a:ext cx="827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35742A">
                      <a:lumMod val="50000"/>
                    </a:srgbClr>
                  </a:solidFill>
                  <a:prstDash val="solid"/>
                </a:ln>
                <a:solidFill>
                  <a:srgbClr val="3B812F">
                    <a:lumMod val="40000"/>
                    <a:lumOff val="60000"/>
                  </a:srgbClr>
                </a:solidFill>
                <a:effectLst/>
                <a:uLnTx/>
                <a:uFillTx/>
                <a:latin typeface="Chalkduster" panose="03050602040202020205" pitchFamily="66" charset="77"/>
                <a:ea typeface="+mn-ea"/>
                <a:cs typeface="Apple Chancery" panose="03020702040506060504" pitchFamily="66" charset="-79"/>
                <a:sym typeface="Arial"/>
              </a:rPr>
              <a:t>Think BIG, Aim HIGH!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C32EF-6916-C042-B579-9A528D144145}"/>
              </a:ext>
            </a:extLst>
          </p:cNvPr>
          <p:cNvSpPr/>
          <p:nvPr/>
        </p:nvSpPr>
        <p:spPr>
          <a:xfrm>
            <a:off x="6253145" y="6372037"/>
            <a:ext cx="178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pple Chancery" panose="03020702040506060504" pitchFamily="66" charset="-79"/>
                <a:sym typeface="Aria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kumimoji="0" lang="en-US" sz="1400" b="0" i="0" u="none" strike="noStrike" kern="0" cap="none" spc="0" normalizeH="0" baseline="0" noProof="0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pple Chancery" panose="03020702040506060504" pitchFamily="66" charset="-79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4DD5283-F5C7-B94B-B7ED-8F1609BD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941" y="5229201"/>
            <a:ext cx="1329363" cy="4716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808981-2A78-D64E-A0DF-A6572C6FB0AB}"/>
              </a:ext>
            </a:extLst>
          </p:cNvPr>
          <p:cNvSpPr txBox="1">
            <a:spLocks/>
          </p:cNvSpPr>
          <p:nvPr/>
        </p:nvSpPr>
        <p:spPr bwMode="auto">
          <a:xfrm>
            <a:off x="228600" y="0"/>
            <a:ext cx="8610600" cy="908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SAFARI Research Group</a:t>
            </a:r>
          </a:p>
        </p:txBody>
      </p:sp>
    </p:spTree>
    <p:extLst>
      <p:ext uri="{BB962C8B-B14F-4D97-AF65-F5344CB8AC3E}">
        <p14:creationId xmlns:p14="http://schemas.microsoft.com/office/powerpoint/2010/main" val="33117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2834-43DA-7549-B0D1-0445F66C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Dismissing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16AD-1B0D-8D45-970D-B55602C3F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BBDA8-2719-C84F-B2C7-794F5BFB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28579"/>
            <a:ext cx="6747470" cy="3133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8B2D6-5AC2-7241-8709-1D72836C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205675"/>
            <a:ext cx="6891412" cy="2652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57BD5-EE5F-8E47-BCDF-E5B7FF786204}"/>
              </a:ext>
            </a:extLst>
          </p:cNvPr>
          <p:cNvSpPr txBox="1"/>
          <p:nvPr/>
        </p:nvSpPr>
        <p:spPr>
          <a:xfrm>
            <a:off x="3836882" y="575157"/>
            <a:ext cx="5306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Reviews from ISCA 2014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74C61-7692-3244-BE16-34067D9C26DA}"/>
              </a:ext>
            </a:extLst>
          </p:cNvPr>
          <p:cNvSpPr/>
          <p:nvPr/>
        </p:nvSpPr>
        <p:spPr>
          <a:xfrm>
            <a:off x="755577" y="2204824"/>
            <a:ext cx="6891486" cy="12961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A8F27-195E-AC45-9A37-D6159E21BDE8}"/>
              </a:ext>
            </a:extLst>
          </p:cNvPr>
          <p:cNvSpPr/>
          <p:nvPr/>
        </p:nvSpPr>
        <p:spPr>
          <a:xfrm>
            <a:off x="899518" y="4509120"/>
            <a:ext cx="6480794" cy="1008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291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D71-5EDE-774A-972C-38A243C5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RowHammer Reviews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3B1F3-02C9-6144-9BC1-DFE1EB1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79121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D1BD4-C427-7E4F-B61B-83F9A756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4149080"/>
            <a:ext cx="6197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64314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4400" dirty="0"/>
              <a:t>Suggestion to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282" y="213285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We Need to Fix the </a:t>
            </a:r>
            <a:r>
              <a:rPr lang="en-US" sz="6400" dirty="0">
                <a:solidFill>
                  <a:srgbClr val="FF0000"/>
                </a:solidFill>
              </a:rPr>
              <a:t>Reviewer Accountability </a:t>
            </a:r>
            <a:r>
              <a:rPr lang="en-US" sz="6400" dirty="0">
                <a:solidFill>
                  <a:srgbClr val="0000FF"/>
                </a:solidFill>
              </a:rPr>
              <a:t>Problem</a:t>
            </a:r>
            <a:endParaRPr lang="en-US" sz="6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96470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4400" dirty="0"/>
              <a:t>Suggestion to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Eliminate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Double Standards</a:t>
            </a:r>
          </a:p>
        </p:txBody>
      </p:sp>
    </p:spTree>
    <p:extLst>
      <p:ext uri="{BB962C8B-B14F-4D97-AF65-F5344CB8AC3E}">
        <p14:creationId xmlns:p14="http://schemas.microsoft.com/office/powerpoint/2010/main" val="2413900429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8E1F-03F1-7E4C-A472-653BC3FA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Recommended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C52D9-64F7-8148-A1D1-0E38AD0D7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270CB-CC69-134F-9B41-FAC244C818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1E0390C-741D-CD4D-B972-A13FA180F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01" y="2707769"/>
            <a:ext cx="14478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7945-20B7-5843-8A0A-5862C2BC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77" y="1014639"/>
            <a:ext cx="3513358" cy="53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5AFB7-07EF-F64B-BC13-CA0C10D1D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4639"/>
            <a:ext cx="3486100" cy="536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094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Title 1">
            <a:extLst>
              <a:ext uri="{FF2B5EF4-FFF2-40B4-BE49-F238E27FC236}">
                <a16:creationId xmlns:a16="http://schemas.microsoft.com/office/drawing/2014/main" id="{98543469-9700-4848-9F80-B8DDE56C4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Computer Architecture Today</a:t>
            </a:r>
          </a:p>
        </p:txBody>
      </p:sp>
      <p:sp>
        <p:nvSpPr>
          <p:cNvPr id="428034" name="Content Placeholder 2">
            <a:extLst>
              <a:ext uri="{FF2B5EF4-FFF2-40B4-BE49-F238E27FC236}">
                <a16:creationId xmlns:a16="http://schemas.microsoft.com/office/drawing/2014/main" id="{86D46948-D904-A34A-9AF1-9014D4B7C4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763000" cy="5194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You can revolutionize the way computers are built, if you understand both the hardware and the software (and change each accordingly)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You can invent new paradigms for computation, communication, and storage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Recommended book: Thomas Kuhn, “</a:t>
            </a:r>
            <a:r>
              <a:rPr lang="en-US" altLang="ja-JP">
                <a:solidFill>
                  <a:srgbClr val="0000FF"/>
                </a:solidFill>
                <a:ea typeface="ＭＳ Ｐゴシック" panose="020B0600070205080204" pitchFamily="34" charset="-128"/>
              </a:rPr>
              <a:t>The Structure of Scientific Revolutions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(1962)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Pre-paradigm science: no clear consensus in the field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Normal science: dominant theory used to explain/improve things (business as usual); exceptions considered anomalies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Revolutionary science: underlying assumptions re-examined</a:t>
            </a:r>
          </a:p>
        </p:txBody>
      </p:sp>
      <p:sp>
        <p:nvSpPr>
          <p:cNvPr id="428035" name="Slide Number Placeholder 3">
            <a:extLst>
              <a:ext uri="{FF2B5EF4-FFF2-40B4-BE49-F238E27FC236}">
                <a16:creationId xmlns:a16="http://schemas.microsoft.com/office/drawing/2014/main" id="{AA4CEFDD-28BD-0C44-80A4-AF0FF6BFC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A3C279-A5D7-4C44-90CD-AFDF34EDC1D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28036" name="Picture 1">
            <a:extLst>
              <a:ext uri="{FF2B5EF4-FFF2-40B4-BE49-F238E27FC236}">
                <a16:creationId xmlns:a16="http://schemas.microsoft.com/office/drawing/2014/main" id="{414EEB92-0DF1-4845-ABCA-DEB806055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1200"/>
            <a:ext cx="14478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012396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Suggestion to Researchers: Principle: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152" y="184482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(Do not get derailed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by naysayers)</a:t>
            </a:r>
          </a:p>
        </p:txBody>
      </p:sp>
    </p:spTree>
    <p:extLst>
      <p:ext uri="{BB962C8B-B14F-4D97-AF65-F5344CB8AC3E}">
        <p14:creationId xmlns:p14="http://schemas.microsoft.com/office/powerpoint/2010/main" val="2162997867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700" dirty="0"/>
              <a:t>Suggestion to Researchers: Principle: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Be Resilient</a:t>
            </a:r>
          </a:p>
        </p:txBody>
      </p:sp>
    </p:spTree>
    <p:extLst>
      <p:ext uri="{BB962C8B-B14F-4D97-AF65-F5344CB8AC3E}">
        <p14:creationId xmlns:p14="http://schemas.microsoft.com/office/powerpoint/2010/main" val="2286609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learning and scholarship</a:t>
            </a:r>
          </a:p>
        </p:txBody>
      </p:sp>
    </p:spTree>
    <p:extLst>
      <p:ext uri="{BB962C8B-B14F-4D97-AF65-F5344CB8AC3E}">
        <p14:creationId xmlns:p14="http://schemas.microsoft.com/office/powerpoint/2010/main" val="3201773371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BDC41-E99E-614E-B240-6AE2EE68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9334-8EFC-3F4D-A8ED-1074F35B2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C0F82-89AB-4E40-B757-7D0F59CC1BB3}"/>
              </a:ext>
            </a:extLst>
          </p:cNvPr>
          <p:cNvSpPr txBox="1">
            <a:spLocks/>
          </p:cNvSpPr>
          <p:nvPr/>
        </p:nvSpPr>
        <p:spPr bwMode="auto">
          <a:xfrm>
            <a:off x="0" y="2564904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quality of your work defines your impact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396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8719"/>
          </a:xfrm>
        </p:spPr>
        <p:txBody>
          <a:bodyPr anchor="ctr"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SAFARI Group Members @ ETH Zurich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0F304-EB81-1C45-9F43-338BF2D9505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330C3-30FC-7C43-9A2E-B5620262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69" y="2746888"/>
            <a:ext cx="1080000" cy="147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5AEBD-3C24-AB4F-B882-26A30D1D0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1" y="987497"/>
            <a:ext cx="1080000" cy="14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B1335-85ED-5F4E-BB4A-330702F7D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09" y="4626508"/>
            <a:ext cx="1195834" cy="1374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95177-EB60-EB4A-B007-CB449B72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7" y="2743417"/>
            <a:ext cx="1194405" cy="148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7987E3-22B5-C048-ADE7-E859D5AE8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19" y="2779288"/>
            <a:ext cx="1080000" cy="144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41015-6A52-4749-999E-04C7B59C1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71" y="2811688"/>
            <a:ext cx="1080000" cy="1409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FAD51-138C-EE44-8D66-04DAECA480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" y="2811688"/>
            <a:ext cx="1080000" cy="1409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5338EE-B0E1-BA4B-A632-03549DA0F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2" y="4616776"/>
            <a:ext cx="1043840" cy="13924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129E6-5680-164E-8C07-DDE7CE77C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8" y="4626327"/>
            <a:ext cx="1080000" cy="1382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462A6A-09F2-934E-B78D-AD172343B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51" y="1010454"/>
            <a:ext cx="1080000" cy="13877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D6D3E3-8635-8F43-BC28-33CF545E4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45" y="2811688"/>
            <a:ext cx="1080000" cy="1409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B5752C-65E5-7C42-ACDA-09AF0EB986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31" y="4626327"/>
            <a:ext cx="1224078" cy="13829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C0EDF4-3D6D-E747-B4F5-5C16163E4B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34934"/>
            <a:ext cx="1080000" cy="13657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FE3C834-449F-F34B-9F04-A42388F7C8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1" y="991749"/>
            <a:ext cx="1080000" cy="14064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E31856-53C8-6449-B8E5-951C0B578981}"/>
              </a:ext>
            </a:extLst>
          </p:cNvPr>
          <p:cNvSpPr txBox="1"/>
          <p:nvPr/>
        </p:nvSpPr>
        <p:spPr>
          <a:xfrm>
            <a:off x="251520" y="2367413"/>
            <a:ext cx="1056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Mohammed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Alser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4098C-DD78-814B-A4EF-2C29E8252CC5}"/>
              </a:ext>
            </a:extLst>
          </p:cNvPr>
          <p:cNvSpPr txBox="1"/>
          <p:nvPr/>
        </p:nvSpPr>
        <p:spPr>
          <a:xfrm>
            <a:off x="1552053" y="2380818"/>
            <a:ext cx="615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Lois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Orosa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0F5416-843D-2E46-94EF-4551098DB3E2}"/>
              </a:ext>
            </a:extLst>
          </p:cNvPr>
          <p:cNvSpPr txBox="1"/>
          <p:nvPr/>
        </p:nvSpPr>
        <p:spPr>
          <a:xfrm>
            <a:off x="2531186" y="2380818"/>
            <a:ext cx="817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Yaohua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Wang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7BCE28-8088-9342-868C-1520E1AC388C}"/>
              </a:ext>
            </a:extLst>
          </p:cNvPr>
          <p:cNvSpPr txBox="1"/>
          <p:nvPr/>
        </p:nvSpPr>
        <p:spPr>
          <a:xfrm>
            <a:off x="188507" y="4181018"/>
            <a:ext cx="873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Jeremie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Kim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A1E33F-6BF0-0141-BDBA-41E79F6E156D}"/>
              </a:ext>
            </a:extLst>
          </p:cNvPr>
          <p:cNvSpPr txBox="1"/>
          <p:nvPr/>
        </p:nvSpPr>
        <p:spPr>
          <a:xfrm>
            <a:off x="1223187" y="4190891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Hasan Hassan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137B8E-C2A7-F34E-AA11-BB35847D6319}"/>
              </a:ext>
            </a:extLst>
          </p:cNvPr>
          <p:cNvSpPr txBox="1"/>
          <p:nvPr/>
        </p:nvSpPr>
        <p:spPr>
          <a:xfrm>
            <a:off x="2407932" y="4190891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Minesh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Patel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BF4655-CEC4-9949-8080-8F9B5E0DD71E}"/>
              </a:ext>
            </a:extLst>
          </p:cNvPr>
          <p:cNvSpPr txBox="1"/>
          <p:nvPr/>
        </p:nvSpPr>
        <p:spPr>
          <a:xfrm>
            <a:off x="3521717" y="4190891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Ivan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Puddu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C7C340-E674-1745-B3A1-AADA148C225F}"/>
              </a:ext>
            </a:extLst>
          </p:cNvPr>
          <p:cNvSpPr txBox="1"/>
          <p:nvPr/>
        </p:nvSpPr>
        <p:spPr>
          <a:xfrm>
            <a:off x="5666575" y="4190891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Giray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Yaglikci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1724F0-4982-AF43-B217-88B3A4A7914A}"/>
              </a:ext>
            </a:extLst>
          </p:cNvPr>
          <p:cNvSpPr txBox="1"/>
          <p:nvPr/>
        </p:nvSpPr>
        <p:spPr>
          <a:xfrm>
            <a:off x="6962045" y="4190891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Firtina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0466D1-8B9A-B142-B2AD-B59292E46FAB}"/>
              </a:ext>
            </a:extLst>
          </p:cNvPr>
          <p:cNvSpPr txBox="1"/>
          <p:nvPr/>
        </p:nvSpPr>
        <p:spPr>
          <a:xfrm>
            <a:off x="8145376" y="4181018"/>
            <a:ext cx="80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Geraldo F.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de Oliveira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AF522B-0F11-0645-9FE7-1A16BD6FC267}"/>
              </a:ext>
            </a:extLst>
          </p:cNvPr>
          <p:cNvSpPr txBox="1"/>
          <p:nvPr/>
        </p:nvSpPr>
        <p:spPr>
          <a:xfrm>
            <a:off x="166300" y="5991091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Nika Mansouri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44725C-8B06-D64F-8FE8-64C36851BDE7}"/>
              </a:ext>
            </a:extLst>
          </p:cNvPr>
          <p:cNvSpPr txBox="1"/>
          <p:nvPr/>
        </p:nvSpPr>
        <p:spPr>
          <a:xfrm>
            <a:off x="1201779" y="5991091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Skanda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Koppula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F2A0DF-3140-5B44-8E29-47953BCD21C9}"/>
              </a:ext>
            </a:extLst>
          </p:cNvPr>
          <p:cNvSpPr txBox="1"/>
          <p:nvPr/>
        </p:nvSpPr>
        <p:spPr>
          <a:xfrm>
            <a:off x="2409773" y="5991091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Konstantinos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Kanellopoulos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AA4EAB-EC0B-1E47-92D8-F5AFC71C5BA8}"/>
              </a:ext>
            </a:extLst>
          </p:cNvPr>
          <p:cNvSpPr txBox="1"/>
          <p:nvPr/>
        </p:nvSpPr>
        <p:spPr>
          <a:xfrm>
            <a:off x="3542658" y="6009254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Nisa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Bostanci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3E170F-1CB4-7C4D-A59A-010917753ECE}"/>
              </a:ext>
            </a:extLst>
          </p:cNvPr>
          <p:cNvSpPr txBox="1"/>
          <p:nvPr/>
        </p:nvSpPr>
        <p:spPr>
          <a:xfrm>
            <a:off x="4706254" y="5991091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Ataberk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Olgun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2295A3-5F7B-5F43-9181-1BEE72DB19A3}"/>
              </a:ext>
            </a:extLst>
          </p:cNvPr>
          <p:cNvSpPr txBox="1"/>
          <p:nvPr/>
        </p:nvSpPr>
        <p:spPr>
          <a:xfrm>
            <a:off x="4835770" y="1010454"/>
            <a:ext cx="307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 Post-doctoral Researchers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02293D-341E-BB48-9EF5-CA2DDBDCCB45}"/>
              </a:ext>
            </a:extLst>
          </p:cNvPr>
          <p:cNvSpPr txBox="1"/>
          <p:nvPr/>
        </p:nvSpPr>
        <p:spPr>
          <a:xfrm>
            <a:off x="4845837" y="139769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12 PhD Students + 2 at CMU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14718F-7924-2A4C-BBF8-23AA710090E9}"/>
              </a:ext>
            </a:extLst>
          </p:cNvPr>
          <p:cNvSpPr txBox="1"/>
          <p:nvPr/>
        </p:nvSpPr>
        <p:spPr>
          <a:xfrm>
            <a:off x="4835770" y="1763523"/>
            <a:ext cx="111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 Interns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48752D-74FC-1B42-94E1-504EC3667519}"/>
              </a:ext>
            </a:extLst>
          </p:cNvPr>
          <p:cNvSpPr txBox="1"/>
          <p:nvPr/>
        </p:nvSpPr>
        <p:spPr>
          <a:xfrm>
            <a:off x="4845836" y="2116290"/>
            <a:ext cx="41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 Master’s and Bachelor’s Researchers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1765CEA-AB42-4B4D-A55D-764B75B5DB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80" y="2755932"/>
            <a:ext cx="1124086" cy="146515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F4E247C-AB71-D148-9D37-8CEFC6D7CBB7}"/>
              </a:ext>
            </a:extLst>
          </p:cNvPr>
          <p:cNvSpPr txBox="1"/>
          <p:nvPr/>
        </p:nvSpPr>
        <p:spPr>
          <a:xfrm>
            <a:off x="4470390" y="4190891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Lukas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Breitwieser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58FAD-7651-EC48-BBDC-A79578C9D8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51" y="991749"/>
            <a:ext cx="1054195" cy="140559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44B3A37-4A7D-CD41-8FC8-F29E0B5AD2A5}"/>
              </a:ext>
            </a:extLst>
          </p:cNvPr>
          <p:cNvSpPr txBox="1"/>
          <p:nvPr/>
        </p:nvSpPr>
        <p:spPr>
          <a:xfrm>
            <a:off x="3573577" y="2356862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Dr. Juan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Gómez-Luna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78CD7-994B-CA49-8D42-F55F50CF07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3" y="4619643"/>
            <a:ext cx="1161611" cy="1381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6087194-440A-7345-BCD3-457EBA7A07D2}"/>
              </a:ext>
            </a:extLst>
          </p:cNvPr>
          <p:cNvSpPr txBox="1"/>
          <p:nvPr/>
        </p:nvSpPr>
        <p:spPr>
          <a:xfrm>
            <a:off x="5892291" y="6009253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Rokneddin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Azizi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EE50CB-DBB5-AB4D-AB28-146380833A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54" y="4606748"/>
            <a:ext cx="1089765" cy="139247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DC9FE5-2128-EC4C-AE8A-2D236359ABF9}"/>
              </a:ext>
            </a:extLst>
          </p:cNvPr>
          <p:cNvSpPr txBox="1"/>
          <p:nvPr/>
        </p:nvSpPr>
        <p:spPr>
          <a:xfrm>
            <a:off x="7114357" y="599606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Christina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Giannoula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B5ACD27-CB54-9D4E-88C9-4072A0992E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20" y="4602471"/>
            <a:ext cx="1076619" cy="140678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C845C53-C9FF-EC41-9725-50F252D55010}"/>
              </a:ext>
            </a:extLst>
          </p:cNvPr>
          <p:cNvSpPr txBox="1"/>
          <p:nvPr/>
        </p:nvSpPr>
        <p:spPr>
          <a:xfrm>
            <a:off x="8264974" y="5984137"/>
            <a:ext cx="75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Taha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Shahroodi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589FCE-591B-2F48-BB5B-42A2635390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35" y="2747688"/>
            <a:ext cx="1110123" cy="14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5B70-88E5-4A45-8F0F-98E88027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Thoughts and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66C4-277F-5645-8E15-23E56F3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1900" dirty="0"/>
              <a:t>Onur Mutlu,</a:t>
            </a:r>
            <a:br>
              <a:rPr lang="en-US" sz="1900" dirty="0"/>
            </a:br>
            <a:r>
              <a:rPr lang="en-US" sz="1900" b="1" dirty="0">
                <a:hlinkClick r:id="rId2"/>
              </a:rPr>
              <a:t>"Some Reflections (on DRAM)"</a:t>
            </a:r>
            <a:br>
              <a:rPr lang="en-US" sz="1900" dirty="0"/>
            </a:br>
            <a:r>
              <a:rPr lang="en-US" sz="1900" i="1" dirty="0"/>
              <a:t>Award Speech for </a:t>
            </a:r>
            <a:r>
              <a:rPr lang="en-US" sz="1900" i="1" dirty="0">
                <a:hlinkClick r:id="rId3"/>
              </a:rPr>
              <a:t>ACM SIGARCH Maurice Wilkes Award</a:t>
            </a:r>
            <a:r>
              <a:rPr lang="en-US" sz="1900" i="1" dirty="0"/>
              <a:t>, at the </a:t>
            </a:r>
            <a:r>
              <a:rPr lang="en-US" sz="1900" b="1" i="1" dirty="0"/>
              <a:t>ISCA</a:t>
            </a:r>
            <a:r>
              <a:rPr lang="en-US" sz="1900" i="1" dirty="0"/>
              <a:t> Awards Ceremony</a:t>
            </a:r>
            <a:r>
              <a:rPr lang="en-US" sz="1900" dirty="0"/>
              <a:t>, Phoenix, AZ, USA, 25 June 2019.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2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4"/>
              </a:rPr>
              <a:t>(pdf)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5"/>
              </a:rPr>
              <a:t>Video of Award Acceptance Speech (Youtube; 10 minutes)</a:t>
            </a:r>
            <a:r>
              <a:rPr lang="en-US" sz="1900" dirty="0"/>
              <a:t> </a:t>
            </a:r>
            <a:r>
              <a:rPr lang="en-US" sz="1900" dirty="0">
                <a:hlinkClick r:id="rId6"/>
              </a:rPr>
              <a:t>(Youku; 13 minutes)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7"/>
              </a:rPr>
              <a:t>Video of Interview after Award Acceptance (Youtube; 1 hour 6 minutes)</a:t>
            </a:r>
            <a:r>
              <a:rPr lang="en-US" sz="1900" dirty="0"/>
              <a:t> </a:t>
            </a:r>
            <a:r>
              <a:rPr lang="en-US" sz="1900" dirty="0">
                <a:hlinkClick r:id="rId8"/>
              </a:rPr>
              <a:t>(Youku; 1 hour 6 minutes)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9"/>
              </a:rPr>
              <a:t>News Article on "ACM SIGARCH Maurice Wilkes Award goes to Prof. Onur Mutlu"</a:t>
            </a:r>
            <a:r>
              <a:rPr lang="en-US" sz="1900" dirty="0"/>
              <a:t>]</a:t>
            </a:r>
          </a:p>
          <a:p>
            <a:endParaRPr lang="en-US" sz="1900" dirty="0"/>
          </a:p>
          <a:p>
            <a:r>
              <a:rPr lang="en-US" sz="1900" dirty="0"/>
              <a:t>Onur Mutlu,</a:t>
            </a:r>
            <a:br>
              <a:rPr lang="en-US" sz="1900" dirty="0"/>
            </a:br>
            <a:r>
              <a:rPr lang="en-US" sz="1900" b="1" dirty="0">
                <a:hlinkClick r:id="rId10"/>
              </a:rPr>
              <a:t>"How to Build an Impactful Research Group"</a:t>
            </a:r>
            <a:br>
              <a:rPr lang="en-US" sz="1900" dirty="0"/>
            </a:br>
            <a:r>
              <a:rPr lang="en-US" sz="1900" i="1" dirty="0">
                <a:hlinkClick r:id="rId11"/>
              </a:rPr>
              <a:t>Design Automation Conference Early Career Workshop</a:t>
            </a:r>
            <a:r>
              <a:rPr lang="en-US" sz="1900" dirty="0"/>
              <a:t>, Las Vegas, NV, USA, June 2019.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10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12"/>
              </a:rPr>
              <a:t>(pdf)</a:t>
            </a:r>
            <a:r>
              <a:rPr lang="en-US" sz="1900" dirty="0"/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19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87262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Alibaba</a:t>
            </a:r>
            <a:r>
              <a:rPr lang="en-US" dirty="0"/>
              <a:t>, AMD, </a:t>
            </a:r>
            <a:r>
              <a:rPr lang="en-US" dirty="0">
                <a:solidFill>
                  <a:srgbClr val="0432FF"/>
                </a:solidFill>
              </a:rPr>
              <a:t>ASML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Google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Facebook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Hi-Silicon</a:t>
            </a:r>
            <a:r>
              <a:rPr lang="en-US" dirty="0"/>
              <a:t>, HP Labs, </a:t>
            </a:r>
            <a:r>
              <a:rPr lang="en-US" dirty="0">
                <a:solidFill>
                  <a:srgbClr val="0432FF"/>
                </a:solidFill>
              </a:rPr>
              <a:t>Huawei</a:t>
            </a:r>
            <a:r>
              <a:rPr lang="en-US" dirty="0"/>
              <a:t>, IBM, </a:t>
            </a:r>
            <a:r>
              <a:rPr lang="en-US" dirty="0">
                <a:solidFill>
                  <a:srgbClr val="0432FF"/>
                </a:solidFill>
              </a:rPr>
              <a:t>Intel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Microsoft</a:t>
            </a:r>
            <a:r>
              <a:rPr lang="en-US" dirty="0"/>
              <a:t>, Nvidia, Oracle, Qualcomm, Rambus, Samsung, Seagate, </a:t>
            </a:r>
            <a:r>
              <a:rPr lang="en-US" dirty="0">
                <a:solidFill>
                  <a:srgbClr val="0432FF"/>
                </a:solidFill>
              </a:rPr>
              <a:t>VMware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GSRC</a:t>
            </a:r>
          </a:p>
          <a:p>
            <a:r>
              <a:rPr lang="en-US" dirty="0">
                <a:solidFill>
                  <a:srgbClr val="0432FF"/>
                </a:solidFill>
              </a:rPr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822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5834-7BF4-9943-8A82-003424C4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SAFARI PhD and Post-Doc Alumni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545D-6BE8-214F-8FA8-31D6D671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267672"/>
          </a:xfrm>
        </p:spPr>
        <p:txBody>
          <a:bodyPr/>
          <a:lstStyle/>
          <a:p>
            <a:r>
              <a:rPr lang="en-US" sz="1800" dirty="0">
                <a:hlinkClick r:id="rId2"/>
              </a:rPr>
              <a:t>https://safari.ethz.ch/safari-alumni/</a:t>
            </a:r>
            <a:endParaRPr lang="en-US" sz="1800" dirty="0"/>
          </a:p>
          <a:p>
            <a:r>
              <a:rPr lang="en-US" sz="1800" dirty="0"/>
              <a:t>Nandita Vijaykumar (Univ. of Toronto, Assistant Professor)</a:t>
            </a:r>
          </a:p>
          <a:p>
            <a:r>
              <a:rPr lang="en-US" sz="1800" dirty="0"/>
              <a:t>Kevin Hsieh (Microsoft Research)</a:t>
            </a:r>
          </a:p>
          <a:p>
            <a:r>
              <a:rPr lang="en-US" sz="1800" dirty="0"/>
              <a:t>Justin Meza (Facebook)</a:t>
            </a:r>
          </a:p>
          <a:p>
            <a:r>
              <a:rPr lang="en-US" sz="1800" dirty="0"/>
              <a:t>Mohammed Alser (ETH Zurich)</a:t>
            </a:r>
          </a:p>
          <a:p>
            <a:r>
              <a:rPr lang="en-US" sz="1800" dirty="0"/>
              <a:t>Yixin Luo (Google)</a:t>
            </a:r>
          </a:p>
          <a:p>
            <a:r>
              <a:rPr lang="en-US" sz="1800" dirty="0"/>
              <a:t>Kevin Chang (Facebook)</a:t>
            </a:r>
          </a:p>
          <a:p>
            <a:r>
              <a:rPr lang="en-US" sz="1800" dirty="0" err="1"/>
              <a:t>Rachata</a:t>
            </a:r>
            <a:r>
              <a:rPr lang="en-US" sz="1800" dirty="0"/>
              <a:t> Ausavarungnirun (KMUNTB, Assistant Professor)</a:t>
            </a:r>
          </a:p>
          <a:p>
            <a:r>
              <a:rPr lang="en-US" sz="1800" dirty="0"/>
              <a:t>Gennady Pekhimenko (Univ. of Toronto, Assistant Professor)</a:t>
            </a:r>
          </a:p>
          <a:p>
            <a:r>
              <a:rPr lang="en-US" sz="1800" dirty="0" err="1"/>
              <a:t>Vivek</a:t>
            </a:r>
            <a:r>
              <a:rPr lang="en-US" sz="1800" dirty="0"/>
              <a:t> Seshadri (Microsoft Research)</a:t>
            </a:r>
          </a:p>
          <a:p>
            <a:r>
              <a:rPr lang="en-US" sz="1800" dirty="0" err="1"/>
              <a:t>Donghyuk</a:t>
            </a:r>
            <a:r>
              <a:rPr lang="en-US" sz="1800" dirty="0"/>
              <a:t> Lee (NVIDIA Research)</a:t>
            </a:r>
          </a:p>
          <a:p>
            <a:r>
              <a:rPr lang="en-US" sz="1800" dirty="0" err="1"/>
              <a:t>Yoongu</a:t>
            </a:r>
            <a:r>
              <a:rPr lang="en-US" sz="1800" dirty="0"/>
              <a:t> Kim (Google)</a:t>
            </a:r>
          </a:p>
          <a:p>
            <a:r>
              <a:rPr lang="en-US" sz="1800" dirty="0"/>
              <a:t>Lavanya Subramanian (Intel Labs </a:t>
            </a:r>
            <a:r>
              <a:rPr lang="en-US" sz="1800" dirty="0">
                <a:sym typeface="Wingdings" pitchFamily="2" charset="2"/>
              </a:rPr>
              <a:t> Facebook)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Samira Khan (Univ. of Virginia, </a:t>
            </a:r>
            <a:r>
              <a:rPr lang="en-US" sz="1800" dirty="0"/>
              <a:t>Assistant Professor)</a:t>
            </a:r>
          </a:p>
          <a:p>
            <a:r>
              <a:rPr lang="en-US" sz="1800" dirty="0"/>
              <a:t>Saugata Ghose (Univ. of Illinois, Assistant Professor)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01774-BE9E-3D42-B94B-B8FF6A081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91092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Example Research Topics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Example Research Topics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(II)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520834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https://people.inf.ethz.ch/omutlu/pub/rowhammer-and-other-memory-issues_date17.pdf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723815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hlinkClick r:id="rId2"/>
              </a:rPr>
              <a:t>"Memory Scaling: A Systems Architecture Perspective"</a:t>
            </a:r>
            <a:br>
              <a:rPr lang="en-US" dirty="0"/>
            </a:br>
            <a:r>
              <a:rPr lang="en-US" i="1" dirty="0"/>
              <a:t>Technical talk at </a:t>
            </a:r>
            <a:r>
              <a:rPr lang="en-US" i="1" dirty="0">
                <a:hlinkClick r:id="rId3"/>
              </a:rPr>
              <a:t>MemCon 2013</a:t>
            </a:r>
            <a:r>
              <a:rPr lang="en-US" i="1" dirty="0"/>
              <a:t> (</a:t>
            </a:r>
            <a:r>
              <a:rPr lang="en-US" b="1" i="1" dirty="0"/>
              <a:t>MEMCON</a:t>
            </a:r>
            <a:r>
              <a:rPr lang="en-US" i="1" dirty="0"/>
              <a:t>)</a:t>
            </a:r>
            <a:r>
              <a:rPr lang="en-US" dirty="0"/>
              <a:t>, Santa Clara, CA, August 2013. [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Video</a:t>
            </a:r>
            <a:r>
              <a:rPr lang="en-US" dirty="0"/>
              <a:t>] [</a:t>
            </a:r>
            <a:r>
              <a:rPr lang="en-US" dirty="0">
                <a:hlinkClick r:id="rId7"/>
              </a:rPr>
              <a:t>Coverage on StorageSearch</a:t>
            </a:r>
            <a:r>
              <a:rPr lang="en-US" dirty="0"/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7891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Intro &amp; Research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377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Example Research Topics (IV)</a:t>
            </a: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268760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1545937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1678882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Research Topics (V)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908648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134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943D-8B9A-0F4C-AC3B-0963455A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Teaching: Online Courses and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365C-5982-734D-8270-85D466282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195664"/>
          </a:xfrm>
        </p:spPr>
        <p:txBody>
          <a:bodyPr/>
          <a:lstStyle/>
          <a:p>
            <a:r>
              <a:rPr lang="en-US" b="1" dirty="0">
                <a:hlinkClick r:id="rId2"/>
              </a:rPr>
              <a:t>Undergraduate Digital Design &amp;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3"/>
              </a:rPr>
              <a:t>2020</a:t>
            </a:r>
            <a:r>
              <a:rPr lang="en-US" b="1" dirty="0"/>
              <a:t>, </a:t>
            </a:r>
            <a:r>
              <a:rPr lang="en-US" b="1" dirty="0">
                <a:hlinkClick r:id="rId2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4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5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6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2014</a:t>
            </a:r>
            <a:r>
              <a:rPr lang="en-US" b="1" dirty="0"/>
              <a:t>, </a:t>
            </a:r>
            <a:r>
              <a:rPr lang="en-US" b="1" dirty="0">
                <a:hlinkClick r:id="rId8"/>
              </a:rPr>
              <a:t>2013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9"/>
              </a:rPr>
              <a:t>Graduate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9"/>
              </a:rPr>
              <a:t>2019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2018</a:t>
            </a:r>
            <a:r>
              <a:rPr lang="en-US" b="1" dirty="0"/>
              <a:t>, </a:t>
            </a:r>
            <a:r>
              <a:rPr lang="en-US" b="1" dirty="0">
                <a:hlinkClick r:id="rId11"/>
              </a:rPr>
              <a:t>2017</a:t>
            </a:r>
            <a:r>
              <a:rPr lang="en-US" b="1" dirty="0"/>
              <a:t>, </a:t>
            </a:r>
            <a:r>
              <a:rPr lang="en-US" b="1" dirty="0">
                <a:hlinkClick r:id="rId12"/>
              </a:rPr>
              <a:t>2015</a:t>
            </a:r>
            <a:r>
              <a:rPr lang="en-US" b="1" dirty="0"/>
              <a:t>, </a:t>
            </a:r>
            <a:r>
              <a:rPr lang="en-US" b="1" dirty="0">
                <a:hlinkClick r:id="rId13"/>
              </a:rPr>
              <a:t>2013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14"/>
              </a:rPr>
              <a:t>Seminar in Computer Architecture Course Lecture Videos</a:t>
            </a:r>
            <a:r>
              <a:rPr lang="en-US" b="1" dirty="0"/>
              <a:t> (</a:t>
            </a:r>
            <a:r>
              <a:rPr lang="en-US" b="1" dirty="0">
                <a:hlinkClick r:id="rId14"/>
              </a:rPr>
              <a:t>Spring 2020</a:t>
            </a:r>
            <a:r>
              <a:rPr lang="en-US" b="1" dirty="0"/>
              <a:t>, </a:t>
            </a:r>
            <a:r>
              <a:rPr lang="en-US" b="1" dirty="0">
                <a:hlinkClick r:id="rId15"/>
              </a:rPr>
              <a:t>Fall 2019</a:t>
            </a:r>
            <a:r>
              <a:rPr lang="en-US" b="1" dirty="0"/>
              <a:t>, </a:t>
            </a:r>
            <a:r>
              <a:rPr lang="en-US" b="1" dirty="0">
                <a:hlinkClick r:id="rId16"/>
              </a:rPr>
              <a:t>Spring 2019</a:t>
            </a:r>
            <a:r>
              <a:rPr lang="en-US" b="1" dirty="0"/>
              <a:t>, </a:t>
            </a:r>
            <a:r>
              <a:rPr lang="en-US" b="1" dirty="0">
                <a:hlinkClick r:id="rId17"/>
              </a:rPr>
              <a:t>2018</a:t>
            </a:r>
            <a:r>
              <a:rPr lang="en-US" b="1" dirty="0"/>
              <a:t>)</a:t>
            </a:r>
          </a:p>
          <a:p>
            <a:endParaRPr lang="en-US" sz="1100" dirty="0"/>
          </a:p>
          <a:p>
            <a:r>
              <a:rPr lang="en-US" b="1" dirty="0">
                <a:hlinkClick r:id="rId18"/>
              </a:rPr>
              <a:t>Parallel Computer Architecture Course Materials</a:t>
            </a:r>
            <a:r>
              <a:rPr lang="en-US" b="1" dirty="0"/>
              <a:t> (</a:t>
            </a:r>
            <a:r>
              <a:rPr lang="en-US" b="1" dirty="0">
                <a:hlinkClick r:id="rId19"/>
              </a:rPr>
              <a:t>Lecture Videos</a:t>
            </a:r>
            <a:r>
              <a:rPr lang="en-US" b="1" dirty="0"/>
              <a:t>)</a:t>
            </a:r>
          </a:p>
          <a:p>
            <a:endParaRPr lang="en-US" sz="1100" b="1" dirty="0"/>
          </a:p>
          <a:p>
            <a:r>
              <a:rPr lang="en-US" sz="2000" dirty="0">
                <a:solidFill>
                  <a:srgbClr val="0000FF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https://people.inf.ethz.ch/omutlu/teaching.html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432FF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https://www.youtube.com/user/cmu18447</a:t>
            </a:r>
            <a:r>
              <a:rPr lang="en-US" sz="2000" dirty="0">
                <a:solidFill>
                  <a:srgbClr val="0000FF"/>
                </a:solidFill>
              </a:rPr>
              <a:t>  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CFABE-46A2-2540-8A00-228962623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390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– Program to Induce RowHammer Errors</a:t>
            </a:r>
          </a:p>
          <a:p>
            <a:pPr lvl="1"/>
            <a:r>
              <a:rPr lang="en-US" dirty="0">
                <a:hlinkClick r:id="rId2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3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– Simple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r>
              <a:rPr lang="en-US" dirty="0">
                <a:solidFill>
                  <a:srgbClr val="0000FF"/>
                </a:solidFill>
              </a:rPr>
              <a:t> – Flexible Network-on-Chip Simulator</a:t>
            </a:r>
          </a:p>
          <a:p>
            <a:pPr lvl="1"/>
            <a:r>
              <a:rPr lang="en-US" dirty="0">
                <a:hlinkClick r:id="rId5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SoftMC – FPGA-Based DRAM Testing Infrastructure</a:t>
            </a:r>
          </a:p>
          <a:p>
            <a:pPr lvl="1"/>
            <a:r>
              <a:rPr lang="en-US" dirty="0">
                <a:hlinkClick r:id="rId6"/>
              </a:rPr>
              <a:t>https://github.com/CMU-SAFARI/SoftMC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371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MQSim</a:t>
            </a:r>
            <a:r>
              <a:rPr lang="en-US" dirty="0">
                <a:solidFill>
                  <a:srgbClr val="0000FF"/>
                </a:solidFill>
              </a:rPr>
              <a:t> – A Fast Modern SSD Simulator </a:t>
            </a:r>
          </a:p>
          <a:p>
            <a:pPr lvl="1"/>
            <a:r>
              <a:rPr lang="en-US" dirty="0">
                <a:hlinkClick r:id="rId2"/>
              </a:rPr>
              <a:t>https://github.com/CMU-SAFARI/MQSim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Mosaic – GPU Simulator Supporting Concurrent Applications</a:t>
            </a:r>
          </a:p>
          <a:p>
            <a:pPr lvl="1"/>
            <a:r>
              <a:rPr lang="en-US" dirty="0">
                <a:hlinkClick r:id="rId3"/>
              </a:rPr>
              <a:t>https://github.com/CMU-SAFARI/Mosaic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IMPICA – Processing in 3D-Stacked Memory Simulator</a:t>
            </a:r>
          </a:p>
          <a:p>
            <a:pPr lvl="1"/>
            <a:r>
              <a:rPr lang="en-US" dirty="0">
                <a:hlinkClick r:id="rId4"/>
              </a:rPr>
              <a:t>https://github.com/CMU-SAFARI/IMPICA</a:t>
            </a:r>
            <a:r>
              <a:rPr lang="en-US" dirty="0"/>
              <a:t>  </a:t>
            </a:r>
          </a:p>
          <a:p>
            <a:r>
              <a:rPr lang="en-US" dirty="0">
                <a:solidFill>
                  <a:srgbClr val="0000FF"/>
                </a:solidFill>
              </a:rPr>
              <a:t>SMLA – Detailed 3D-Stacked Memory Simulator</a:t>
            </a:r>
          </a:p>
          <a:p>
            <a:pPr lvl="1"/>
            <a:r>
              <a:rPr lang="en-US" dirty="0">
                <a:hlinkClick r:id="rId5"/>
              </a:rPr>
              <a:t>https://github.com/CMU-SAFARI/SMLA</a:t>
            </a:r>
            <a:r>
              <a:rPr lang="en-US" dirty="0"/>
              <a:t>  </a:t>
            </a:r>
          </a:p>
          <a:p>
            <a:r>
              <a:rPr lang="en-US" dirty="0" err="1">
                <a:solidFill>
                  <a:srgbClr val="0000FF"/>
                </a:solidFill>
              </a:rPr>
              <a:t>HWASim</a:t>
            </a:r>
            <a:r>
              <a:rPr lang="en-US" dirty="0">
                <a:solidFill>
                  <a:srgbClr val="0000FF"/>
                </a:solidFill>
              </a:rPr>
              <a:t> – Simulator for Heterogeneous CPU-HWA Systems</a:t>
            </a:r>
          </a:p>
          <a:p>
            <a:pPr lvl="1"/>
            <a:r>
              <a:rPr lang="en-US" dirty="0">
                <a:hlinkClick r:id="rId6"/>
              </a:rPr>
              <a:t>https://github.com/CMU-SAFARI/HWASim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b="1" dirty="0">
                <a:hlinkClick r:id="rId7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8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52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Open Source Tools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2696"/>
            <a:ext cx="8610600" cy="5193723"/>
          </a:xfrm>
        </p:spPr>
        <p:txBody>
          <a:bodyPr/>
          <a:lstStyle/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A lot more open-source software from my group</a:t>
            </a:r>
          </a:p>
          <a:p>
            <a:pPr lvl="1"/>
            <a:r>
              <a:rPr lang="en-US" b="1" dirty="0">
                <a:hlinkClick r:id="rId2"/>
              </a:rPr>
              <a:t>https://github.com/CMU-SAFARI/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3"/>
              </a:rPr>
              <a:t>http://www.ece.cmu.edu/~safari/tools.html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A81C-47FC-7447-8E5B-774D1DE2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7376851" cy="40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811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6E76-3DF3-9847-8A08-45FCD5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EBCD-5A6F-3340-B62D-91A3EF96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134AB-D416-9A48-BBCD-22A7C7648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F28456-B93E-5440-A8F9-7EDDF5DA455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D586A-3EAB-D842-A65E-F7012BD4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863"/>
            <a:ext cx="38230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FE935-377A-4A4C-B041-D868F81E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87" y="18078"/>
            <a:ext cx="351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754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2"/>
              </a:rPr>
              <a:t>https://people.inf.ethz.ch/omutlu/projects.htm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http://scholar.google.com/citations?user=7XyGUGkAAAAJ&amp;hl=en</a:t>
            </a: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hlinkClick r:id="rId4"/>
              </a:rPr>
              <a:t>https://people.inf.ethz.ch/omutlu/acaces2018.html</a:t>
            </a:r>
            <a:r>
              <a:rPr lang="en-US" b="1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552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8029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Panel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402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Bit About Myself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Onur Mutlu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Full Professor @ ETH Zurich, since September 2015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Strecker Professor @ Carnegie Mellon University ECE/CS, 2009-2016, 2016-…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PhD from UT-Austin, worked at Google, VMware, Microsoft Research, Intel, AMD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2"/>
              </a:rPr>
              <a:t>https://people.inf.ethz.ch/omutlu/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3"/>
              </a:rPr>
              <a:t>omutlu@gmail.com</a:t>
            </a:r>
            <a:r>
              <a:rPr lang="en-US" altLang="en-US" sz="1800" dirty="0">
                <a:ea typeface="ＭＳ Ｐゴシック" panose="020B0600070205080204" pitchFamily="34" charset="-128"/>
              </a:rPr>
              <a:t> (Best way to reach me)</a:t>
            </a:r>
          </a:p>
          <a:p>
            <a:pPr lvl="1"/>
            <a:r>
              <a:rPr lang="en-US" sz="1800" dirty="0">
                <a:latin typeface="Tahoma" charset="0"/>
                <a:ea typeface="ＭＳ Ｐゴシック" charset="0"/>
                <a:hlinkClick r:id="rId4"/>
              </a:rPr>
              <a:t>https://people.inf.ethz.ch/omutlu/projects.htm</a:t>
            </a:r>
            <a:r>
              <a:rPr lang="en-US" sz="1800" dirty="0">
                <a:latin typeface="Tahoma" charset="0"/>
                <a:ea typeface="ＭＳ Ｐゴシック" charset="0"/>
              </a:rPr>
              <a:t> 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and Teaching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security, bioinformatics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Architectures for bioinformatics, health, medicine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99012" name="Picture 1">
            <a:extLst>
              <a:ext uri="{FF2B5EF4-FFF2-40B4-BE49-F238E27FC236}">
                <a16:creationId xmlns:a16="http://schemas.microsoft.com/office/drawing/2014/main" id="{EDA8380A-00B6-2F46-A5D1-F19A2EE5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1798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1D94-BE74-304E-B498-C22FFEB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DC38-38D8-8B49-B733-82BED8BD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Which are the best practices that you would suggest to your peers as the essential one for the success of an academic team?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2864-8F4B-8249-BD30-F8127AC3D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02560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A67D-D26F-884F-AC04-AEC027EF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I Start…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02BD-68CE-154D-8EED-B44C536B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There is no single way of having impact. </a:t>
            </a:r>
          </a:p>
          <a:p>
            <a:endParaRPr lang="en-US" dirty="0"/>
          </a:p>
          <a:p>
            <a:r>
              <a:rPr lang="en-US" dirty="0"/>
              <a:t>The following is my way, methods and principles. </a:t>
            </a:r>
          </a:p>
          <a:p>
            <a:endParaRPr lang="en-US" dirty="0"/>
          </a:p>
          <a:p>
            <a:r>
              <a:rPr lang="en-US" dirty="0"/>
              <a:t>There definitely are other ways.</a:t>
            </a:r>
          </a:p>
          <a:p>
            <a:endParaRPr lang="en-US" dirty="0"/>
          </a:p>
          <a:p>
            <a:r>
              <a:rPr lang="en-US" dirty="0"/>
              <a:t>The critical thing is </a:t>
            </a:r>
            <a:r>
              <a:rPr lang="en-US" dirty="0">
                <a:solidFill>
                  <a:srgbClr val="0000FF"/>
                </a:solidFill>
              </a:rPr>
              <a:t>finding the way that works well for you </a:t>
            </a:r>
            <a:r>
              <a:rPr lang="en-US" dirty="0"/>
              <a:t>and your goals.</a:t>
            </a:r>
          </a:p>
          <a:p>
            <a:pPr lvl="1"/>
            <a:r>
              <a:rPr lang="en-US" dirty="0"/>
              <a:t>That you can own, cherish and optimize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2759-C67E-DC49-9924-E8D3BF306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59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Personalized Methods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Find the methods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work for </a:t>
            </a:r>
            <a:r>
              <a:rPr lang="en-US" sz="64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8779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4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Motivation &amp; Mindset</a:t>
            </a:r>
          </a:p>
        </p:txBody>
      </p:sp>
      <p:sp>
        <p:nvSpPr>
          <p:cNvPr id="7987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95CA4-27D6-D34D-816A-255A50A559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4848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Mindset and Motivation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Start out 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the right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motivation and mindset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32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A67D-D26F-884F-AC04-AEC027EF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Sets The Culture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02BD-68CE-154D-8EED-B44C536B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9023920" cy="5029200"/>
          </a:xfrm>
        </p:spPr>
        <p:txBody>
          <a:bodyPr/>
          <a:lstStyle/>
          <a:p>
            <a:r>
              <a:rPr lang="en-US" dirty="0"/>
              <a:t>Mindset 1: </a:t>
            </a:r>
            <a:r>
              <a:rPr lang="en-US" dirty="0">
                <a:solidFill>
                  <a:srgbClr val="0000FF"/>
                </a:solidFill>
              </a:rPr>
              <a:t>change the world positively, have high influence</a:t>
            </a:r>
          </a:p>
          <a:p>
            <a:r>
              <a:rPr lang="en-US" dirty="0"/>
              <a:t>Mindset 2: </a:t>
            </a:r>
            <a:r>
              <a:rPr lang="en-US" dirty="0">
                <a:solidFill>
                  <a:srgbClr val="0000FF"/>
                </a:solidFill>
              </a:rPr>
              <a:t>enable students to achieve a potential that they did not even think they could ever achieve</a:t>
            </a:r>
          </a:p>
          <a:p>
            <a:endParaRPr lang="en-US" dirty="0"/>
          </a:p>
          <a:p>
            <a:r>
              <a:rPr lang="en-US" dirty="0"/>
              <a:t>Not papers </a:t>
            </a:r>
          </a:p>
          <a:p>
            <a:r>
              <a:rPr lang="en-US" dirty="0"/>
              <a:t>Not fame</a:t>
            </a:r>
          </a:p>
          <a:p>
            <a:r>
              <a:rPr lang="en-US" dirty="0"/>
              <a:t>Not money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Motivation correction may be needed at times – be ready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02759-C67E-DC49-9924-E8D3BF306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56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Team of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Get motivated students</a:t>
            </a:r>
          </a:p>
          <a:p>
            <a:pPr marL="0" indent="0" algn="ctr">
              <a:buNone/>
            </a:pPr>
            <a:endParaRPr lang="en-US" sz="64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Build a team of excellence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20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687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learning and scholarship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7837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4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Some Basics of Research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987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95CA4-27D6-D34D-816A-255A50A559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2B730-4AE7-2645-B7E9-23B351154D82}"/>
              </a:ext>
            </a:extLst>
          </p:cNvPr>
          <p:cNvSpPr txBox="1"/>
          <p:nvPr/>
        </p:nvSpPr>
        <p:spPr>
          <a:xfrm>
            <a:off x="636814" y="5805264"/>
            <a:ext cx="589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used in several of my courses: </a:t>
            </a:r>
          </a:p>
          <a:p>
            <a:r>
              <a:rPr lang="en-US" dirty="0"/>
              <a:t>e.g., </a:t>
            </a:r>
            <a:r>
              <a:rPr lang="en-US" dirty="0">
                <a:hlinkClick r:id="rId2"/>
              </a:rPr>
              <a:t>https://www.youtube.com/watch?v=M0y_Nvb9rGA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3479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Do Research &amp; Advanced Dev.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We will talk a lot about this in this course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example</a:t>
            </a:r>
          </a:p>
          <a:p>
            <a:pPr lvl="1"/>
            <a:r>
              <a:rPr lang="en-US" altLang="en-US" dirty="0"/>
              <a:t>Reading and evaluating strong and seminal papers &amp; designs</a:t>
            </a:r>
          </a:p>
          <a:p>
            <a:pPr lvl="2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doing</a:t>
            </a:r>
          </a:p>
          <a:p>
            <a:pPr lvl="1"/>
            <a:r>
              <a:rPr lang="en-US" altLang="en-US" dirty="0"/>
              <a:t>Semester-long research/design projects, masters’ projects, PhD thesis</a:t>
            </a:r>
          </a:p>
          <a:p>
            <a:pPr lvl="1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Learning </a:t>
            </a:r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by open, critical discussions</a:t>
            </a:r>
          </a:p>
          <a:p>
            <a:pPr lvl="1"/>
            <a:r>
              <a:rPr lang="en-US" altLang="en-US" dirty="0"/>
              <a:t>Paper reading groups, frequent brainstorming and discussions</a:t>
            </a:r>
          </a:p>
          <a:p>
            <a:pPr lvl="1"/>
            <a:r>
              <a:rPr lang="en-US" altLang="en-US" dirty="0"/>
              <a:t>Design sessions</a:t>
            </a:r>
          </a:p>
          <a:p>
            <a:pPr lvl="1"/>
            <a:r>
              <a:rPr lang="en-US" altLang="en-US" dirty="0"/>
              <a:t>Collaborations</a:t>
            </a:r>
          </a:p>
          <a:p>
            <a:pPr lvl="1"/>
            <a:endParaRPr lang="en-US" altLang="en-US" dirty="0"/>
          </a:p>
        </p:txBody>
      </p:sp>
      <p:sp>
        <p:nvSpPr>
          <p:cNvPr id="2631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55334-A654-BA4C-8385-0F98032B2DC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FC7B1-1A47-014D-9B5C-38BFD89C9017}"/>
              </a:ext>
            </a:extLst>
          </p:cNvPr>
          <p:cNvSpPr txBox="1"/>
          <p:nvPr/>
        </p:nvSpPr>
        <p:spPr>
          <a:xfrm>
            <a:off x="0" y="6455946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1058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Transformation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248223" y="3690814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248223" y="3319339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245048" y="265502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245048" y="228354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245048" y="1916832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248223" y="4063876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248223" y="4435351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248223" y="2996952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 rot="5400000">
            <a:off x="3865004" y="2538028"/>
            <a:ext cx="79208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ext Box 23"/>
          <p:cNvSpPr txBox="1">
            <a:spLocks noChangeAspect="1" noChangeArrowheads="1"/>
          </p:cNvSpPr>
          <p:nvPr/>
        </p:nvSpPr>
        <p:spPr bwMode="auto">
          <a:xfrm>
            <a:off x="3249811" y="4790951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08104" y="335699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Architecture (narrow view)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 rot="5400000">
            <a:off x="3139619" y="2394012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32025" y="3284984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Computer Architecture (expanded view)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5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16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Environment of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Create an environment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that values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free exploration, openness, collaboration, hard work, 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8341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What Is The Goal of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To generate new insight</a:t>
            </a:r>
          </a:p>
          <a:p>
            <a:pPr lvl="1"/>
            <a:r>
              <a:rPr lang="en-US" altLang="en-US" dirty="0"/>
              <a:t>that can enable what previously did not exist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>
                <a:ea typeface="ＭＳ Ｐゴシック" charset="-128"/>
              </a:rPr>
              <a:t>Research is a hunt for insight that can eventually        impact the world</a:t>
            </a:r>
          </a:p>
          <a:p>
            <a:pPr lvl="1"/>
            <a:endParaRPr lang="en-US" altLang="en-US" dirty="0"/>
          </a:p>
        </p:txBody>
      </p:sp>
      <p:sp>
        <p:nvSpPr>
          <p:cNvPr id="2641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5AD33-7E57-3348-A1C3-4FE5EF0AE8C2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213CE-BFBC-ED41-BFEE-7737F3ACC8A8}"/>
              </a:ext>
            </a:extLst>
          </p:cNvPr>
          <p:cNvSpPr txBox="1"/>
          <p:nvPr/>
        </p:nvSpPr>
        <p:spPr>
          <a:xfrm>
            <a:off x="0" y="6455946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9483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Insight and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Focus on Insight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Encourage New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2621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Some Basic Advice for Good Research</a:t>
            </a:r>
          </a:p>
        </p:txBody>
      </p:sp>
      <p:sp>
        <p:nvSpPr>
          <p:cNvPr id="265218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Choose great problems to solve: Have great taste</a:t>
            </a:r>
          </a:p>
          <a:p>
            <a:pPr lvl="1"/>
            <a:r>
              <a:rPr lang="en-US" altLang="en-US" dirty="0"/>
              <a:t>Difficult</a:t>
            </a:r>
          </a:p>
          <a:p>
            <a:pPr lvl="1"/>
            <a:r>
              <a:rPr lang="en-US" altLang="en-US" dirty="0"/>
              <a:t>Important</a:t>
            </a:r>
          </a:p>
          <a:p>
            <a:pPr lvl="1"/>
            <a:r>
              <a:rPr lang="en-US" altLang="en-US" dirty="0"/>
              <a:t>High impact</a:t>
            </a:r>
          </a:p>
          <a:p>
            <a:pPr lvl="1"/>
            <a:endParaRPr lang="en-US" altLang="en-US" sz="2000" dirty="0"/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Read heavily and critically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Think big (out of the box)</a:t>
            </a:r>
          </a:p>
          <a:p>
            <a:pPr lvl="1"/>
            <a:r>
              <a:rPr lang="en-US" altLang="en-US" dirty="0"/>
              <a:t>Do not restrain yourself to tweaks or constraints of today</a:t>
            </a:r>
          </a:p>
          <a:p>
            <a:pPr lvl="1"/>
            <a:r>
              <a:rPr lang="en-US" altLang="en-US" dirty="0"/>
              <a:t>Yet, think about adoption issues</a:t>
            </a:r>
          </a:p>
          <a:p>
            <a:pPr lvl="1"/>
            <a:endParaRPr lang="en-US" altLang="en-US" sz="2000" dirty="0"/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Aim high </a:t>
            </a:r>
          </a:p>
          <a:p>
            <a:endParaRPr lang="en-US" altLang="en-US" sz="2000" dirty="0">
              <a:solidFill>
                <a:srgbClr val="0000FF"/>
              </a:solidFill>
              <a:ea typeface="ＭＳ Ｐゴシック" charset="-128"/>
            </a:endParaRPr>
          </a:p>
          <a:p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Write and present extremely well</a:t>
            </a: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652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61F7A-0EE2-D74B-991E-C5050662C51C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8FAB2-C9E5-7A4A-8B87-92AD595DC283}"/>
              </a:ext>
            </a:extLst>
          </p:cNvPr>
          <p:cNvSpPr txBox="1"/>
          <p:nvPr/>
        </p:nvSpPr>
        <p:spPr>
          <a:xfrm>
            <a:off x="0" y="6474822"/>
            <a:ext cx="865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Slides used in several of my courses: e.g., </a:t>
            </a:r>
            <a:r>
              <a:rPr lang="en-US" sz="1600" dirty="0">
                <a:hlinkClick r:id="rId2"/>
              </a:rPr>
              <a:t>https://www.youtube.com/watch?v=M0y_Nvb9rGA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197324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1593-05B5-3545-B44B-FCF134594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Many Principles </a:t>
            </a:r>
            <a:br>
              <a:rPr lang="en-US" dirty="0"/>
            </a:br>
            <a:r>
              <a:rPr lang="en-US" dirty="0"/>
              <a:t>                 on the Previous Slide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56F32A-32FF-3E4D-8117-0BCA50DEB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30705-EA6E-CC4D-9CBF-A03473A2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75110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Bar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2494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Set the Bar High</a:t>
            </a:r>
            <a:endParaRPr lang="en-US" sz="6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8572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1593-05B5-3545-B44B-FCF13459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the Bar High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AABB9-2312-364E-9DBB-189E45C44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should be to enable students to achieve a potential that they did not even think they could ever achieve</a:t>
            </a:r>
          </a:p>
          <a:p>
            <a:endParaRPr lang="en-US" dirty="0"/>
          </a:p>
          <a:p>
            <a:r>
              <a:rPr lang="en-US" dirty="0"/>
              <a:t>“Think big, aim high, enable positive change”</a:t>
            </a:r>
          </a:p>
          <a:p>
            <a:endParaRPr lang="en-US" dirty="0"/>
          </a:p>
          <a:p>
            <a:r>
              <a:rPr lang="en-US" dirty="0"/>
              <a:t>Reward good, positive behavior that helps with this culture</a:t>
            </a:r>
          </a:p>
          <a:p>
            <a:endParaRPr lang="en-US" dirty="0"/>
          </a:p>
          <a:p>
            <a:r>
              <a:rPr lang="en-US" dirty="0"/>
              <a:t>Recommended reading: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Hamming, “</a:t>
            </a:r>
            <a:r>
              <a:rPr lang="en-US" altLang="ja-JP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You and Your Research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Talk at Bell Labs, 1986.</a:t>
            </a:r>
          </a:p>
          <a:p>
            <a:pPr lvl="2"/>
            <a:r>
              <a:rPr lang="en-US" dirty="0">
                <a:hlinkClick r:id="rId2"/>
              </a:rPr>
              <a:t>https://www.cs.virginia.edu/~robins/YouAndYourResearch.html</a:t>
            </a:r>
            <a:endParaRPr lang="en-US" altLang="ja-JP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30705-EA6E-CC4D-9CBF-A03473A2B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916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Fundamentals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Fundamentals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and scholarship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are critical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(hypes come and go)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8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Big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Choose Great Problems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and guide your group toward them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(but give them freedom)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66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Teaching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…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Teaching drives Research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Research drives Teaching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0432FF"/>
                </a:solidFill>
              </a:rPr>
              <a:t>…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98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 achieve the highest </a:t>
            </a:r>
            <a:r>
              <a:rPr lang="en-US" dirty="0">
                <a:solidFill>
                  <a:srgbClr val="FF0000"/>
                </a:solidFill>
              </a:rPr>
              <a:t>energy efficiency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we must take the expanded view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of computer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259208" y="4842942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2259208" y="4471467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2256033" y="3807148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2256033" y="3435673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2256033" y="3068960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2259208" y="5216004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2259208" y="5587479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2259208" y="4149080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4" name="Text Box 23"/>
          <p:cNvSpPr txBox="1">
            <a:spLocks noChangeAspect="1" noChangeArrowheads="1"/>
          </p:cNvSpPr>
          <p:nvPr/>
        </p:nvSpPr>
        <p:spPr bwMode="auto">
          <a:xfrm>
            <a:off x="2260796" y="5943079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 rot="5400000">
            <a:off x="2150604" y="3546140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7252" y="4077072"/>
            <a:ext cx="4661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Co-design across the hierarchy: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Algorithms to devices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1163" y="5157192"/>
            <a:ext cx="4493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Specialize as much as possible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within the design goals</a:t>
            </a:r>
          </a:p>
        </p:txBody>
      </p:sp>
    </p:spTree>
    <p:extLst>
      <p:ext uri="{BB962C8B-B14F-4D97-AF65-F5344CB8AC3E}">
        <p14:creationId xmlns:p14="http://schemas.microsoft.com/office/powerpoint/2010/main" val="3785633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F8CA-7E14-B349-814D-98AD7F38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Teaching and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BDC44-6DAA-2541-BF58-D1ED73B7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Care about teaching immensely</a:t>
            </a:r>
          </a:p>
          <a:p>
            <a:endParaRPr lang="en-US" dirty="0"/>
          </a:p>
          <a:p>
            <a:r>
              <a:rPr lang="en-US" dirty="0"/>
              <a:t>Teaching and research are two sides of the same coin </a:t>
            </a:r>
            <a:r>
              <a:rPr lang="en-US" dirty="0">
                <a:sym typeface="Wingdings" pitchFamily="2" charset="2"/>
              </a:rPr>
              <a:t> scholarship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Both long-term and short-term is affected by teaching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Research motivates teaching motivates research</a:t>
            </a:r>
          </a:p>
          <a:p>
            <a:pPr lvl="1"/>
            <a:r>
              <a:rPr lang="en-US" dirty="0">
                <a:sym typeface="Wingdings" pitchFamily="2" charset="2"/>
              </a:rPr>
              <a:t>I introduce RowHammer, Processing in Memory, Meltdown/</a:t>
            </a:r>
            <a:r>
              <a:rPr lang="en-US" dirty="0" err="1">
                <a:sym typeface="Wingdings" pitchFamily="2" charset="2"/>
              </a:rPr>
              <a:t>Spectre</a:t>
            </a:r>
            <a:r>
              <a:rPr lang="en-US" dirty="0">
                <a:sym typeface="Wingdings" pitchFamily="2" charset="2"/>
              </a:rPr>
              <a:t>, DRAM Refresh, Various Technology Scaling problems, and research examples in my Freshman course:</a:t>
            </a:r>
          </a:p>
          <a:p>
            <a:pPr lvl="2"/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https://safari.ethz.ch/digitaltechnik/spring2020/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ym typeface="Wingdings" pitchFamily="2" charset="2"/>
              </a:rPr>
              <a:t>All courses can have research examples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C88F1-BC2D-A046-B033-4C059F84A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7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Focus on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Emphasize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Clarity and Rigor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in Communication</a:t>
            </a:r>
          </a:p>
          <a:p>
            <a:pPr marL="0" indent="0" algn="ctr">
              <a:buNone/>
            </a:pPr>
            <a:r>
              <a:rPr lang="en-US" sz="6400" dirty="0"/>
              <a:t>(critical for high impact)</a:t>
            </a:r>
            <a:endParaRPr lang="en-US" sz="6000" dirty="0"/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03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BF02-30B8-4043-913E-4C8C7258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Everything to Have High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6D75E-EDAA-804B-821E-D8FA7C278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 with companies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Engage and collaborate with researchers who fit your mindset</a:t>
            </a:r>
          </a:p>
          <a:p>
            <a:pPr lvl="1"/>
            <a:r>
              <a:rPr lang="en-US" dirty="0"/>
              <a:t>Collaborate, not fight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Strive for the highest excellence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86AC9-62FA-9541-99E2-DDD7142319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0331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Foster collaboration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(within group)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(across groups)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(with companies)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159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Reach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293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Inspire and Reach Out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92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4D15-1988-A34D-B187-7DA7C587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Reach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24E0-F46B-E04F-8EC2-093520EC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talks</a:t>
            </a:r>
          </a:p>
          <a:p>
            <a:endParaRPr lang="en-US" dirty="0"/>
          </a:p>
          <a:p>
            <a:r>
              <a:rPr lang="en-US" dirty="0"/>
              <a:t>Educate others on your work and research</a:t>
            </a:r>
          </a:p>
          <a:p>
            <a:endParaRPr lang="en-US" dirty="0"/>
          </a:p>
          <a:p>
            <a:r>
              <a:rPr lang="en-US" dirty="0"/>
              <a:t>Listen to everyone</a:t>
            </a:r>
          </a:p>
          <a:p>
            <a:pPr lvl="1"/>
            <a:r>
              <a:rPr lang="en-US" dirty="0"/>
              <a:t>Especially your students</a:t>
            </a:r>
          </a:p>
          <a:p>
            <a:pPr lvl="1"/>
            <a:endParaRPr lang="en-US" dirty="0"/>
          </a:p>
          <a:p>
            <a:r>
              <a:rPr lang="en-US" dirty="0"/>
              <a:t>Teach, educate, collaborate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24F6F-2273-A341-9DF1-B9AA833E6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1441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Receive &amp; Address Feedback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(but do not get derailed)</a:t>
            </a: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35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C51-5458-424B-A55C-0BB40EF5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Receive &amp; Address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99C4-456D-F641-98DC-6A1C31BC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reviewer feedback</a:t>
            </a:r>
          </a:p>
          <a:p>
            <a:pPr lvl="1"/>
            <a:r>
              <a:rPr lang="en-US" dirty="0"/>
              <a:t>Take them positively</a:t>
            </a:r>
          </a:p>
          <a:p>
            <a:pPr lvl="1"/>
            <a:r>
              <a:rPr lang="en-US" dirty="0"/>
              <a:t>They can be helpful</a:t>
            </a:r>
          </a:p>
          <a:p>
            <a:pPr lvl="1"/>
            <a:endParaRPr lang="en-US" dirty="0"/>
          </a:p>
          <a:p>
            <a:r>
              <a:rPr lang="en-US" dirty="0"/>
              <a:t>Feedback is not always right </a:t>
            </a:r>
          </a:p>
          <a:p>
            <a:pPr lvl="1"/>
            <a:r>
              <a:rPr lang="en-US" dirty="0"/>
              <a:t>Need to apply corrections to it</a:t>
            </a:r>
          </a:p>
          <a:p>
            <a:pPr lvl="1"/>
            <a:endParaRPr lang="en-US" dirty="0"/>
          </a:p>
          <a:p>
            <a:r>
              <a:rPr lang="en-US" dirty="0"/>
              <a:t>Do not let rejection derail you – be ready for it</a:t>
            </a:r>
          </a:p>
          <a:p>
            <a:r>
              <a:rPr lang="en-US" dirty="0"/>
              <a:t>Remind and encourage your students: </a:t>
            </a:r>
          </a:p>
          <a:p>
            <a:pPr lvl="1"/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https://www.sciencealert.com/these-8-papers-were-rejected-before-going-on-to-win-the-nobel-prize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859C-02D9-5C45-B069-76DD4EDDCE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ADBC6-E218-9749-83D0-D418C023158C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11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Be Resilient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992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554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-52900" y="105147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Computer architecture, HW/SW, systems, bioinformatics, security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58" y="2705198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65083" y="1912953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498591" y="4977878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2220" r="3780" b="12109"/>
          <a:stretch>
            <a:fillRect/>
          </a:stretch>
        </p:blipFill>
        <p:spPr bwMode="auto">
          <a:xfrm>
            <a:off x="256665" y="4191392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304126" y="3812751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376771" y="3295761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00780" y="2453452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885168" y="2550397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510960" y="3220136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8" y="1979091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82353" y="1923945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794" y="2093914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886609" y="2566532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233759" y="2969690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864928" y="3372447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5" y="5570018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Build fundamentally better architectures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Mission</a:t>
            </a:r>
          </a:p>
        </p:txBody>
      </p:sp>
    </p:spTree>
    <p:extLst>
      <p:ext uri="{BB962C8B-B14F-4D97-AF65-F5344CB8AC3E}">
        <p14:creationId xmlns:p14="http://schemas.microsoft.com/office/powerpoint/2010/main" val="277695197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Passion Extended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152" y="1844824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(Do not get derailed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by naysayers)</a:t>
            </a:r>
          </a:p>
        </p:txBody>
      </p:sp>
    </p:spTree>
    <p:extLst>
      <p:ext uri="{BB962C8B-B14F-4D97-AF65-F5344CB8AC3E}">
        <p14:creationId xmlns:p14="http://schemas.microsoft.com/office/powerpoint/2010/main" val="59857841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BDC41-E99E-614E-B240-6AE2EE68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Principle: Learning and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9334-8EFC-3F4D-A8ED-1074F35B2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C0F82-89AB-4E40-B757-7D0F59CC1BB3}"/>
              </a:ext>
            </a:extLst>
          </p:cNvPr>
          <p:cNvSpPr txBox="1">
            <a:spLocks/>
          </p:cNvSpPr>
          <p:nvPr/>
        </p:nvSpPr>
        <p:spPr bwMode="auto">
          <a:xfrm>
            <a:off x="0" y="2564904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quality of your work defines your impact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39833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If In Doubt, See Other Doubtful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  <a:hlinkClick r:id="rId2"/>
              </a:rPr>
              <a:t>https://arxiv.org/pdf/1706.08642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Garamond Pro" panose="02020502060506020403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855679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2132856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662534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8D9B-171B-6244-BFD4-8612B7EC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Memory Timeline (1967-2019)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CA4CC-A457-2B4F-83E1-579AB050D0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97EAE-C36E-BF45-ACD4-0489517C4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5576" y="980119"/>
            <a:ext cx="7256648" cy="54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8070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7CBCC-5331-6041-9EAE-100C8041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Memory Timeline (1967-2019)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110196-9675-DF4D-9728-840155F51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0124" y="1047974"/>
            <a:ext cx="6927552" cy="51956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39E6A-FFA1-6347-8E39-0719BDB483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4350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Current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and Predictable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AI/ML, Genomics, Medicine,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736EFB-67A9-5941-ACD1-4A764C62D925}"/>
              </a:ext>
            </a:extLst>
          </p:cNvPr>
          <p:cNvSpPr/>
          <p:nvPr/>
        </p:nvSpPr>
        <p:spPr>
          <a:xfrm>
            <a:off x="537456" y="5475040"/>
            <a:ext cx="7274904" cy="72008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20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68AE-5D18-9E4D-B0AE-1600CC02A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Dream (circa 2007)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A495-2CCE-D648-8AF6-F3266A555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An embedded device that can perform comprehensive genome analysis in real time (within a minute)</a:t>
            </a:r>
          </a:p>
          <a:p>
            <a:pPr lvl="1"/>
            <a:r>
              <a:rPr lang="en-US" dirty="0"/>
              <a:t>Which of these DNAs does this DNA segment match with?</a:t>
            </a:r>
          </a:p>
          <a:p>
            <a:pPr lvl="1"/>
            <a:r>
              <a:rPr lang="en-US" dirty="0"/>
              <a:t>What is the likely genetic disposition of this patient to this drug?</a:t>
            </a:r>
          </a:p>
          <a:p>
            <a:pPr lvl="1"/>
            <a:r>
              <a:rPr lang="en-US" dirty="0"/>
              <a:t>. . 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F723B-2431-BD4C-A973-FB0472D6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706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51912" cy="1066800"/>
          </a:xfrm>
        </p:spPr>
        <p:txBody>
          <a:bodyPr/>
          <a:lstStyle/>
          <a:p>
            <a:r>
              <a:rPr lang="en-US" dirty="0"/>
              <a:t>Nanopore Genome Assembly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36927-1B6F-4A4C-B5AD-52390DB7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76890"/>
            <a:ext cx="7851772" cy="5476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1863509" y="6156593"/>
            <a:ext cx="7317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Briefings in Bioinformatics, 2018.</a:t>
            </a:r>
          </a:p>
        </p:txBody>
      </p:sp>
    </p:spTree>
    <p:extLst>
      <p:ext uri="{BB962C8B-B14F-4D97-AF65-F5344CB8AC3E}">
        <p14:creationId xmlns:p14="http://schemas.microsoft.com/office/powerpoint/2010/main" val="125276994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8C23-FA4B-DC43-9A4E-AB414CD1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sz="3600" dirty="0" err="1">
                <a:solidFill>
                  <a:srgbClr val="006633"/>
                </a:solidFill>
              </a:rPr>
              <a:t>GateKeeper</a:t>
            </a:r>
            <a:r>
              <a:rPr lang="en-US" sz="3600" dirty="0">
                <a:solidFill>
                  <a:srgbClr val="006633"/>
                </a:solidFill>
              </a:rPr>
              <a:t>: FPGA-Based Alignment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272F7-812F-9A42-AE52-085A1B7B9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sz="2200" dirty="0"/>
              <a:t>Mohammed </a:t>
            </a:r>
            <a:r>
              <a:rPr lang="en-US" sz="2200" dirty="0" err="1"/>
              <a:t>Alser</a:t>
            </a:r>
            <a:r>
              <a:rPr lang="en-US" sz="2200" dirty="0"/>
              <a:t>, Hasan Hassan, </a:t>
            </a:r>
            <a:r>
              <a:rPr lang="en-US" sz="2200" dirty="0" err="1"/>
              <a:t>Hongyi</a:t>
            </a:r>
            <a:r>
              <a:rPr lang="en-US" sz="2200" dirty="0"/>
              <a:t> Xin, </a:t>
            </a:r>
            <a:r>
              <a:rPr lang="en-US" sz="2200" dirty="0" err="1"/>
              <a:t>Oguz</a:t>
            </a:r>
            <a:r>
              <a:rPr lang="en-US" sz="2200" dirty="0"/>
              <a:t> </a:t>
            </a:r>
            <a:r>
              <a:rPr lang="en-US" sz="2200" dirty="0" err="1"/>
              <a:t>Ergin</a:t>
            </a:r>
            <a:r>
              <a:rPr lang="en-US" sz="2200" dirty="0"/>
              <a:t>, Onur Mutlu, and Can Alkan</a:t>
            </a:r>
            <a:br>
              <a:rPr lang="en-US" sz="2200" dirty="0"/>
            </a:br>
            <a:r>
              <a:rPr lang="en-US" sz="2200" b="1" dirty="0">
                <a:hlinkClick r:id="rId2"/>
              </a:rPr>
              <a:t>"GateKeeper: A New Hardware Architecture for Accelerating Pre-Alignment in DNA Short Read Mapping"</a:t>
            </a:r>
            <a:br>
              <a:rPr lang="en-US" sz="2200" dirty="0"/>
            </a:br>
            <a:r>
              <a:rPr lang="en-US" sz="2200" b="1" i="1" dirty="0">
                <a:hlinkClick r:id="rId3"/>
              </a:rPr>
              <a:t>Bioinformatics</a:t>
            </a:r>
            <a:r>
              <a:rPr lang="en-US" sz="2200" dirty="0"/>
              <a:t>, [published online, May 31], 2017.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Source Code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5"/>
              </a:rPr>
              <a:t>Online link at Bioinformatics Journal</a:t>
            </a:r>
            <a:r>
              <a:rPr lang="en-US" sz="2200" dirty="0"/>
              <a:t>]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3C8AB-36A8-254D-9CE5-089EFEBE3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AFA7F-FE4D-6F48-BB4A-2296F0C0F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0359"/>
            <a:ext cx="9144000" cy="24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099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0" y="836712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Research Focus: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Computer architecture, HW/SW, bioinformatics, security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Memory and storage (DRAM, flash, emerging), interconnects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Heterogeneous &amp; parallel systems, GPUs, systems for data analytics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models, new interfaces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Hardware security, energy efficiency, fault tolerance, performance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Genome sequence analysis &amp; assembly algorithms and architectures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Biologically inspired systems &amp; system design for bio/medicine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30" y="4231307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262555" y="3439062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596063" y="6503987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2220" r="3780" b="12109"/>
          <a:stretch>
            <a:fillRect/>
          </a:stretch>
        </p:blipFill>
        <p:spPr bwMode="auto">
          <a:xfrm>
            <a:off x="354137" y="5717501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401598" y="5338860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474243" y="4821870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98252" y="3979561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982640" y="4076506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608432" y="4746245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79825" y="3450054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1266" y="3620023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984081" y="4092641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331231" y="4495799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962400" y="4898556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5229200"/>
            <a:ext cx="45320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Broad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spanning apps, systems, logic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with architecture at the center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Focus Areas</a:t>
            </a:r>
          </a:p>
        </p:txBody>
      </p:sp>
    </p:spTree>
    <p:extLst>
      <p:ext uri="{BB962C8B-B14F-4D97-AF65-F5344CB8AC3E}">
        <p14:creationId xmlns:p14="http://schemas.microsoft.com/office/powerpoint/2010/main" val="54910001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Current State: </a:t>
            </a:r>
            <a:r>
              <a:rPr lang="en-US" sz="3600" dirty="0" err="1"/>
              <a:t>Shouji</a:t>
            </a:r>
            <a:r>
              <a:rPr lang="en-US" sz="3600" dirty="0"/>
              <a:t> </a:t>
            </a:r>
            <a:r>
              <a:rPr lang="en-US" sz="3000" b="1" dirty="0"/>
              <a:t>[</a:t>
            </a:r>
            <a:r>
              <a:rPr lang="en-US" sz="3000" b="1" dirty="0" err="1"/>
              <a:t>Alser</a:t>
            </a:r>
            <a:r>
              <a:rPr lang="en-US" sz="3000" b="1" dirty="0"/>
              <a:t>+, Bioinformatics 2019]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B2A96C-30FF-114A-9994-B69E4AA50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 t="20040" r="30684" b="41570"/>
          <a:stretch/>
        </p:blipFill>
        <p:spPr>
          <a:xfrm>
            <a:off x="1259632" y="2627084"/>
            <a:ext cx="7262274" cy="41047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218" y="1052736"/>
            <a:ext cx="84766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Mohammed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Alser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Hasan Hassan, Akash Kumar, Onur Mutlu, and Can Alkan,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"Shouji: A Fast and Efficient Pre-Alignment Filter for Sequence Alignment"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Bioinformatics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[published online, March 28], 2019. 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Source Code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 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Online link at Bioinformatics Journal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8586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DNA Sequence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/>
              <a:t>"GRIM-Filter: Fast Seed Location Filtering in DNA Read Mapping Using Processing-in-Memory Technologies"</a:t>
            </a:r>
            <a:br>
              <a:rPr lang="en-US" sz="1800" dirty="0"/>
            </a:b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89290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263691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Follow Your Passion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8791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Principle: Build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034" y="1916832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Build Infrastructure to Enable Your Passion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(Big Projects)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2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600" dirty="0"/>
              <a:t>Example: Our DRAM Infrastructure (since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37836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30" y="3573016"/>
            <a:ext cx="4170370" cy="28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741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An Experimental Study of Data Retention Behavior in Modern DRAM Devices: Implications for Retention Time Profiling Mechanisms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(Liu et al., ISCA 2013)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5"/>
              </a:rPr>
              <a:t>The Efficacy of Error Mitigation Techniques for DRAM Retention Failures: A Comparative Experimental Study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(Khan et al., SIGMETRICS 2014)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7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(Kim et al., ISCA 2014)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7"/>
              </a:rPr>
              <a:t>Adaptive-Latency DRAM: Optimizing DRAM Timing for the Common-Case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(Lee et al., HPCA 2015)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8"/>
              </a:rPr>
              <a:t>AVATAR: A Variable-Retention-Time (VRT) Aware Refresh for DRAM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Qureshi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et al., DSN 2015)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829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Controller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PC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9AE6E5-823E-3241-A2E7-0612149C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600" dirty="0"/>
              <a:t>Example: Our DRAM Infrastructure (since 2012)</a:t>
            </a:r>
          </a:p>
        </p:txBody>
      </p:sp>
    </p:spTree>
    <p:extLst>
      <p:ext uri="{BB962C8B-B14F-4D97-AF65-F5344CB8AC3E}">
        <p14:creationId xmlns:p14="http://schemas.microsoft.com/office/powerpoint/2010/main" val="26165513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800" dirty="0"/>
              <a:t>SoftMC: Open Source DRAM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“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b="1" dirty="0"/>
              <a:t>,”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27" y="1232693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27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5700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SoftMC</a:t>
            </a:r>
            <a:r>
              <a:rPr lang="en-US" dirty="0"/>
              <a:t>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[HPCA 2017]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https://github.com/CMU-SAFARI/SoftMC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817"/>
            <a:ext cx="9144000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2"/>
            <a:ext cx="9144000" cy="565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90872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7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071630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 err="1"/>
              <a:t>Yoongu</a:t>
            </a:r>
            <a:r>
              <a:rPr lang="en-US" sz="2000" dirty="0"/>
              <a:t> Kim, Ross Daly, </a:t>
            </a:r>
            <a:r>
              <a:rPr lang="en-US" sz="2000" dirty="0" err="1"/>
              <a:t>Jeremie</a:t>
            </a:r>
            <a:r>
              <a:rPr lang="en-US" sz="2000" dirty="0"/>
              <a:t> Kim, Chris </a:t>
            </a:r>
            <a:r>
              <a:rPr lang="en-US" sz="2000" dirty="0" err="1"/>
              <a:t>Fallin</a:t>
            </a:r>
            <a:r>
              <a:rPr lang="en-US" sz="2000" dirty="0"/>
              <a:t>, </a:t>
            </a:r>
            <a:r>
              <a:rPr lang="en-US" sz="2000" dirty="0" err="1"/>
              <a:t>Ji</a:t>
            </a:r>
            <a:r>
              <a:rPr lang="en-US" sz="2000" dirty="0"/>
              <a:t> </a:t>
            </a:r>
            <a:r>
              <a:rPr lang="en-US" sz="2000" dirty="0" err="1"/>
              <a:t>Hye</a:t>
            </a:r>
            <a:r>
              <a:rPr lang="en-US" sz="2000" dirty="0"/>
              <a:t> Lee, </a:t>
            </a:r>
            <a:r>
              <a:rPr lang="en-US" sz="2000" dirty="0" err="1"/>
              <a:t>Donghyuk</a:t>
            </a:r>
            <a:r>
              <a:rPr lang="en-US" sz="2000" dirty="0"/>
              <a:t> Lee, Chris Wilkerson, </a:t>
            </a:r>
            <a:r>
              <a:rPr lang="en-US" sz="2000" dirty="0" err="1"/>
              <a:t>Konrad</a:t>
            </a:r>
            <a:r>
              <a:rPr lang="en-US" sz="2000" dirty="0"/>
              <a:t> Lai, and 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"Flipping Bits in Memory Without Accessing Them: An Experimental Study of DRAM Disturbance Errors"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41st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Minneapolis, MN, June 2014.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9"/>
              </a:rPr>
              <a:t>Source Code and Data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513081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83A0-CBB7-2C49-A54F-7D0B3851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Research &amp; Teaching: Some Overview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94C-D45D-7449-8FC5-648E1A97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97583"/>
            <a:ext cx="8915400" cy="5267672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endParaRPr lang="en-US" sz="1600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1100" dirty="0"/>
          </a:p>
          <a:p>
            <a:r>
              <a:rPr lang="en-US" dirty="0"/>
              <a:t>Future Computing Architectures</a:t>
            </a:r>
          </a:p>
          <a:p>
            <a:pPr lvl="1"/>
            <a:r>
              <a:rPr lang="en-US" sz="1300" dirty="0">
                <a:hlinkClick r:id="rId3"/>
              </a:rPr>
              <a:t>https://www.youtube.com/watch?v=kgiZlSOcGFM&amp;list=PL5Q2soXY2Zi8D_5MGV6EnXEJHnV2YFBJl&amp;index=1</a:t>
            </a:r>
            <a:endParaRPr lang="en-US" sz="1300" dirty="0"/>
          </a:p>
          <a:p>
            <a:pPr lvl="1"/>
            <a:endParaRPr lang="en-US" sz="1100" dirty="0"/>
          </a:p>
          <a:p>
            <a:r>
              <a:rPr lang="en-US" dirty="0"/>
              <a:t>Enabling In-Memory Computation</a:t>
            </a:r>
          </a:p>
          <a:p>
            <a:pPr lvl="1"/>
            <a:r>
              <a:rPr lang="en-US" sz="1300" dirty="0">
                <a:hlinkClick r:id="rId4"/>
              </a:rPr>
              <a:t>https://www.youtube.com/watch?v=njX_14584Jw&amp;list=PL5Q2soXY2Zi8D_5MGV6EnXEJHnV2YFBJl&amp;index=16</a:t>
            </a:r>
            <a:r>
              <a:rPr lang="en-US" sz="1300" dirty="0"/>
              <a:t> </a:t>
            </a:r>
          </a:p>
          <a:p>
            <a:pPr lvl="1"/>
            <a:endParaRPr lang="en-US" sz="1100" dirty="0"/>
          </a:p>
          <a:p>
            <a:r>
              <a:rPr lang="en-US" dirty="0"/>
              <a:t>Accelerating Genome Analysis</a:t>
            </a:r>
          </a:p>
          <a:p>
            <a:pPr lvl="1"/>
            <a:r>
              <a:rPr lang="en-US" sz="1300" dirty="0">
                <a:hlinkClick r:id="rId5"/>
              </a:rPr>
              <a:t>https://www.youtube.com/watch?v=hPnSmfwu2-A&amp;list=PL5Q2soXY2Zi8D_5MGV6EnXEJHnV2YFBJl&amp;index=9</a:t>
            </a:r>
            <a:endParaRPr lang="en-US" sz="1300" dirty="0"/>
          </a:p>
          <a:p>
            <a:endParaRPr lang="en-US" sz="1100" dirty="0"/>
          </a:p>
          <a:p>
            <a:r>
              <a:rPr lang="en-US" dirty="0"/>
              <a:t>Rethinking Memory System Design</a:t>
            </a:r>
          </a:p>
          <a:p>
            <a:pPr lvl="1"/>
            <a:r>
              <a:rPr lang="en-US" sz="1300" dirty="0">
                <a:hlinkClick r:id="rId6"/>
              </a:rPr>
              <a:t>https://www.youtube.com/watch?v=F7xZLNMIY1E&amp;list=PL5Q2soXY2Zi8D_5MGV6EnXEJHnV2YFBJl&amp;index=3</a:t>
            </a:r>
            <a:endParaRPr lang="en-US" sz="1300" dirty="0"/>
          </a:p>
          <a:p>
            <a:pPr lvl="1"/>
            <a:endParaRPr lang="en-US" sz="1300" dirty="0"/>
          </a:p>
          <a:p>
            <a:r>
              <a:rPr lang="en-US" dirty="0"/>
              <a:t>Intelligent Architectures for Intelligent Machines</a:t>
            </a:r>
          </a:p>
          <a:p>
            <a:pPr lvl="1"/>
            <a:r>
              <a:rPr lang="en-US" sz="1300" dirty="0">
                <a:hlinkClick r:id="rId7"/>
              </a:rPr>
              <a:t>https://www.youtube.com/watch?v=n8Aj_A0WSg8&amp;list=PL5Q2soXY2Zi8D_5MGV6EnXEJHnV2YFBJl&amp;index=22</a:t>
            </a:r>
            <a:endParaRPr lang="en-US" sz="1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7FB-9ABB-7441-88CE-6327AE314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9417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Onur Mutlu and </a:t>
            </a:r>
            <a:r>
              <a:rPr lang="en-US" dirty="0" err="1"/>
              <a:t>Jeremie</a:t>
            </a:r>
            <a:r>
              <a:rPr lang="en-US" dirty="0"/>
              <a:t> Kim,</a:t>
            </a:r>
            <a:br>
              <a:rPr lang="en-US" dirty="0"/>
            </a:br>
            <a:r>
              <a:rPr lang="en-US" b="1" dirty="0"/>
              <a:t>"RowHammer: A Retrospective"</a:t>
            </a:r>
            <a:br>
              <a:rPr lang="en-US" dirty="0"/>
            </a:br>
            <a:r>
              <a:rPr lang="en-US" i="1" dirty="0">
                <a:hlinkClick r:id="rId2"/>
              </a:rPr>
              <a:t>IEEE Transactions on Computer-Aided Design of Integrated Circuits and Systems</a:t>
            </a:r>
            <a:r>
              <a:rPr lang="en-US" i="1" dirty="0"/>
              <a:t> (</a:t>
            </a:r>
            <a:r>
              <a:rPr lang="en-US" b="1" i="1" dirty="0"/>
              <a:t>TCAD</a:t>
            </a:r>
            <a:r>
              <a:rPr lang="en-US" i="1" dirty="0"/>
              <a:t>) Special Issue on Top Picks in Hardware and Embedded Security</a:t>
            </a:r>
            <a:r>
              <a:rPr lang="en-US" dirty="0"/>
              <a:t>, 2019. </a:t>
            </a:r>
          </a:p>
          <a:p>
            <a:pPr marL="0" indent="0">
              <a:buNone/>
            </a:pPr>
            <a:r>
              <a:rPr lang="en-US" dirty="0"/>
              <a:t>    [</a:t>
            </a:r>
            <a:r>
              <a:rPr lang="en-US" dirty="0">
                <a:hlinkClick r:id="rId3"/>
              </a:rPr>
              <a:t>Preliminary arXiv version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4124672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31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4912"/>
            <a:ext cx="8610600" cy="5153025"/>
          </a:xfrm>
        </p:spPr>
        <p:txBody>
          <a:bodyPr/>
          <a:lstStyle/>
          <a:p>
            <a:r>
              <a:rPr lang="en-US" sz="2000" dirty="0" err="1"/>
              <a:t>Jeremie</a:t>
            </a:r>
            <a:r>
              <a:rPr lang="en-US" sz="2000" dirty="0"/>
              <a:t> S. Kim, Minesh Patel, A. </a:t>
            </a:r>
            <a:r>
              <a:rPr lang="en-US" sz="2000" dirty="0" err="1"/>
              <a:t>Giray</a:t>
            </a:r>
            <a:r>
              <a:rPr lang="en-US" sz="2000" dirty="0"/>
              <a:t> </a:t>
            </a:r>
            <a:r>
              <a:rPr lang="en-US" sz="2000" dirty="0" err="1"/>
              <a:t>Yaglikci</a:t>
            </a:r>
            <a:r>
              <a:rPr lang="en-US" sz="2000" dirty="0"/>
              <a:t>, Hasan Hassan, </a:t>
            </a:r>
            <a:r>
              <a:rPr lang="en-US" sz="2000" dirty="0" err="1"/>
              <a:t>Roknoddin</a:t>
            </a:r>
            <a:r>
              <a:rPr lang="en-US" sz="2000" dirty="0"/>
              <a:t> Azizi, Lois </a:t>
            </a:r>
            <a:r>
              <a:rPr lang="en-US" sz="2000" dirty="0" err="1"/>
              <a:t>Orosa</a:t>
            </a:r>
            <a:r>
              <a:rPr lang="en-US" sz="2000" dirty="0"/>
              <a:t>, and 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"Revisiting RowHammer: An Experimental Analysis of Modern Devices and Mitigation Techniques"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47th International Symposium on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Valencia, Spain, June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Talk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(20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Lightning Talk Video</a:t>
            </a:r>
            <a:r>
              <a:rPr lang="en-US" sz="2000" dirty="0"/>
              <a:t> (3 minutes)]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8FA82-42F6-114C-8941-25DAEAA64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445871"/>
            <a:ext cx="9144000" cy="2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96616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Infrastructure Enabled Research: RowHammer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4912"/>
            <a:ext cx="8610600" cy="5153025"/>
          </a:xfrm>
        </p:spPr>
        <p:txBody>
          <a:bodyPr/>
          <a:lstStyle/>
          <a:p>
            <a:r>
              <a:rPr lang="en-US" sz="2000" dirty="0"/>
              <a:t>Pietro </a:t>
            </a:r>
            <a:r>
              <a:rPr lang="en-US" sz="2000" dirty="0" err="1"/>
              <a:t>Frigo</a:t>
            </a:r>
            <a:r>
              <a:rPr lang="en-US" sz="2000" dirty="0"/>
              <a:t>, Emanuele </a:t>
            </a:r>
            <a:r>
              <a:rPr lang="en-US" sz="2000" dirty="0" err="1"/>
              <a:t>Vannacci</a:t>
            </a:r>
            <a:r>
              <a:rPr lang="en-US" sz="2000" dirty="0"/>
              <a:t>, Hasan Hassan, Victor van der Veen, Onur Mutlu, Cristiano Giuffrida, Herbert Bos, and Kaveh </a:t>
            </a:r>
            <a:r>
              <a:rPr lang="en-US" sz="2000" dirty="0" err="1"/>
              <a:t>Razavi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"TRRespass: Exploiting the Many Sides of Target Row Refresh"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41st IEEE Symposium on Security and Privacy</a:t>
            </a:r>
            <a:r>
              <a:rPr lang="en-US" sz="2000" i="1" dirty="0"/>
              <a:t> (</a:t>
            </a:r>
            <a:r>
              <a:rPr lang="en-US" sz="2000" b="1" i="1" dirty="0"/>
              <a:t>S&amp;P</a:t>
            </a:r>
            <a:r>
              <a:rPr lang="en-US" sz="2000" i="1" dirty="0"/>
              <a:t>)</a:t>
            </a:r>
            <a:r>
              <a:rPr lang="en-US" sz="2000" dirty="0"/>
              <a:t>, San Francisco, CA, USA, May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Talk Video</a:t>
            </a:r>
            <a:r>
              <a:rPr lang="en-US" sz="2000" dirty="0"/>
              <a:t> (17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Source Code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Web Article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b="1" i="1" dirty="0">
                <a:solidFill>
                  <a:srgbClr val="FF0000"/>
                </a:solidFill>
              </a:rPr>
              <a:t>Best paper award.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B803B-2519-824E-AF70-2C1BC2D53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35202"/>
            <a:ext cx="9144000" cy="2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78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sz="1800" dirty="0"/>
              <a:t>Jamie Liu, Ben </a:t>
            </a:r>
            <a:r>
              <a:rPr lang="en-US" sz="1800" dirty="0" err="1"/>
              <a:t>Jaiyen</a:t>
            </a:r>
            <a:r>
              <a:rPr lang="en-US" sz="1800" dirty="0"/>
              <a:t>, Yoongu Kim, Chris Wilkerson, and Onur Mutlu,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"An Experimental Study of Data Retention Behavior in Modern DRAM Devices: Implications for Retention Time Profiling Mechanisms"</a:t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3"/>
              </a:rPr>
              <a:t>40th International Symposium on Computer Architecture</a:t>
            </a:r>
            <a:r>
              <a:rPr lang="en-US" sz="1800" i="1" dirty="0"/>
              <a:t> (</a:t>
            </a:r>
            <a:r>
              <a:rPr lang="en-US" sz="1800" b="1" i="1" dirty="0"/>
              <a:t>ISCA</a:t>
            </a:r>
            <a:r>
              <a:rPr lang="en-US" sz="1800" i="1" dirty="0"/>
              <a:t>)</a:t>
            </a:r>
            <a:r>
              <a:rPr lang="en-US" sz="1800" dirty="0"/>
              <a:t>, Tel-Aviv, Israel, June 2013. </a:t>
            </a:r>
            <a:r>
              <a:rPr lang="en-US" sz="1800" dirty="0">
                <a:hlinkClick r:id="rId4"/>
              </a:rPr>
              <a:t>Slides (ppt)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Slides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51315"/>
            <a:ext cx="9144000" cy="41340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 Enabled Research: Refresh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6744126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Enabled Research: Latency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2200" dirty="0"/>
              <a:t>Donghyuk Lee, Yoongu Kim, Gennady </a:t>
            </a:r>
            <a:r>
              <a:rPr lang="en-US" sz="2200" dirty="0" err="1"/>
              <a:t>Pekhimenko</a:t>
            </a:r>
            <a:r>
              <a:rPr lang="en-US" sz="2200" dirty="0"/>
              <a:t>, Samira Khan, Vivek Seshadri, Kevin Chang, and Onur Mutlu,</a:t>
            </a:r>
            <a:br>
              <a:rPr lang="en-US" sz="2200" dirty="0"/>
            </a:br>
            <a:r>
              <a:rPr lang="en-US" sz="2200" b="1" dirty="0">
                <a:hlinkClick r:id="rId2"/>
              </a:rPr>
              <a:t>"Adaptive-Latency DRAM: Optimizing DRAM Timing for the Common-Case"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21st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Bay Area, CA, February 2015. 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[</a:t>
            </a:r>
            <a:r>
              <a:rPr lang="en-US" sz="2200" dirty="0">
                <a:hlinkClick r:id="rId6"/>
              </a:rPr>
              <a:t>Full data sets</a:t>
            </a:r>
            <a:r>
              <a:rPr lang="en-US" sz="2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1880"/>
            <a:ext cx="9144000" cy="17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dirty="0"/>
              <a:t>Infrastructure Enabled Research: Voltage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1800" dirty="0"/>
              <a:t>Kevin Chang, A. </a:t>
            </a:r>
            <a:r>
              <a:rPr lang="en-US" sz="1800" dirty="0" err="1"/>
              <a:t>Giray</a:t>
            </a:r>
            <a:r>
              <a:rPr lang="en-US" sz="1800" dirty="0"/>
              <a:t> </a:t>
            </a:r>
            <a:r>
              <a:rPr lang="en-US" sz="1800" dirty="0" err="1"/>
              <a:t>Yaglikci</a:t>
            </a:r>
            <a:r>
              <a:rPr lang="en-US" sz="1800" dirty="0"/>
              <a:t>, Saugata Ghose, Aditya Agrawal, </a:t>
            </a:r>
            <a:r>
              <a:rPr lang="en-US" sz="1800" dirty="0" err="1"/>
              <a:t>Niladrish</a:t>
            </a:r>
            <a:r>
              <a:rPr lang="en-US" sz="1800" dirty="0"/>
              <a:t> Chatterjee, </a:t>
            </a:r>
            <a:r>
              <a:rPr lang="en-US" sz="1800" dirty="0" err="1"/>
              <a:t>Abhijith</a:t>
            </a:r>
            <a:r>
              <a:rPr lang="en-US" sz="1800" dirty="0"/>
              <a:t> Kashyap, </a:t>
            </a:r>
            <a:r>
              <a:rPr lang="en-US" sz="1800" dirty="0" err="1"/>
              <a:t>Donghyuk</a:t>
            </a:r>
            <a:r>
              <a:rPr lang="en-US" sz="1800" dirty="0"/>
              <a:t> Lee, Mike O'Connor, Hasan Hassan, and Onur Mutlu,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"Understanding Reduced-Voltage Operation in Modern DRAM Devices: Experimental Characterization, Analysis, and Mechanisms"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ACM International Conference on Measurement and Modeling of Computer Systems</a:t>
            </a:r>
            <a:r>
              <a:rPr lang="en-US" sz="1800" i="1" dirty="0"/>
              <a:t> (</a:t>
            </a:r>
            <a:r>
              <a:rPr lang="en-US" sz="1800" b="1" i="1" dirty="0"/>
              <a:t>SIGMETRICS</a:t>
            </a:r>
            <a:r>
              <a:rPr lang="en-US" sz="1800" i="1" dirty="0"/>
              <a:t>)</a:t>
            </a:r>
            <a:r>
              <a:rPr lang="en-US" sz="1800" dirty="0"/>
              <a:t>, Urbana-Champaign, IL, USA, June 2017.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Abstract</a:t>
            </a:r>
            <a:r>
              <a:rPr lang="en-US" sz="1800" dirty="0"/>
              <a:t>] [</a:t>
            </a:r>
            <a:r>
              <a:rPr lang="en-US" sz="1800" dirty="0">
                <a:hlinkClick r:id="rId5"/>
              </a:rPr>
              <a:t>POMACS Journal Version (same content, different format)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Full Lecture Video</a:t>
            </a:r>
            <a:r>
              <a:rPr lang="en-US" sz="1800" dirty="0"/>
              <a:t> (33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Data Sets and Circuit Model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79111"/>
            <a:ext cx="9144000" cy="18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Enabled Research: ECC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5524"/>
            <a:ext cx="8610600" cy="5193723"/>
          </a:xfrm>
        </p:spPr>
        <p:txBody>
          <a:bodyPr/>
          <a:lstStyle/>
          <a:p>
            <a:r>
              <a:rPr lang="en-US" sz="2000" dirty="0"/>
              <a:t>Minesh Patel, </a:t>
            </a:r>
            <a:r>
              <a:rPr lang="en-US" sz="2000" dirty="0" err="1"/>
              <a:t>Jeremie</a:t>
            </a:r>
            <a:r>
              <a:rPr lang="en-US" sz="2000" dirty="0"/>
              <a:t> S. Kim, Hasan Hassan, and 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"Understanding and Modeling On-Die Error Correction in Modern DRAM: An Experimental Study Using Real Devices"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49th Annual IEEE/IFIP International Conference on Dependable Systems and Networks</a:t>
            </a:r>
            <a:r>
              <a:rPr lang="en-US" sz="2000" i="1" dirty="0"/>
              <a:t> (</a:t>
            </a:r>
            <a:r>
              <a:rPr lang="en-US" sz="2000" b="1" i="1" dirty="0"/>
              <a:t>DSN</a:t>
            </a:r>
            <a:r>
              <a:rPr lang="en-US" sz="2000" i="1" dirty="0"/>
              <a:t>)</a:t>
            </a:r>
            <a:r>
              <a:rPr lang="en-US" sz="2000" dirty="0"/>
              <a:t>, Portland, OR, USA, June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Talk Video</a:t>
            </a:r>
            <a:r>
              <a:rPr lang="en-US" sz="2000" dirty="0"/>
              <a:t> (26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Full Talk Lecture</a:t>
            </a:r>
            <a:r>
              <a:rPr lang="en-US" sz="2000" dirty="0"/>
              <a:t> (29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Source Code for EINSim, the Error Inference Simulator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b="1" i="1" dirty="0">
                <a:solidFill>
                  <a:srgbClr val="FF0000"/>
                </a:solidFill>
              </a:rPr>
              <a:t>Best paper award.</a:t>
            </a:r>
            <a:br>
              <a:rPr lang="en-US" sz="1750" dirty="0">
                <a:solidFill>
                  <a:srgbClr val="FF0000"/>
                </a:solidFill>
              </a:rPr>
            </a:br>
            <a:endParaRPr lang="en-US" sz="175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E60D-143E-C24B-94E9-81BC576FF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45" y="4665312"/>
            <a:ext cx="9144000" cy="16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4073" y="0"/>
            <a:ext cx="919807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8781" y="0"/>
            <a:ext cx="2265219" cy="6858000"/>
          </a:xfrm>
          <a:prstGeom prst="rect">
            <a:avLst/>
          </a:prstGeom>
          <a:gradFill flip="none" rotWithShape="1">
            <a:gsLst>
              <a:gs pos="0">
                <a:srgbClr val="FBFEFF">
                  <a:alpha val="0"/>
                </a:srgbClr>
              </a:gs>
              <a:gs pos="19000">
                <a:srgbClr val="FFFFFF">
                  <a:alpha val="50196"/>
                </a:srgbClr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1062096"/>
            <a:ext cx="251460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Keysight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 34134A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DC Current Probe</a:t>
            </a:r>
          </a:p>
        </p:txBody>
      </p:sp>
      <p:cxnSp>
        <p:nvCxnSpPr>
          <p:cNvPr id="12" name="Elbow Connector 11"/>
          <p:cNvCxnSpPr>
            <a:endCxn id="3" idx="1"/>
          </p:cNvCxnSpPr>
          <p:nvPr/>
        </p:nvCxnSpPr>
        <p:spPr>
          <a:xfrm flipV="1">
            <a:off x="4501957" y="1477595"/>
            <a:ext cx="2127443" cy="1005832"/>
          </a:xfrm>
          <a:prstGeom prst="bentConnector3">
            <a:avLst>
              <a:gd name="adj1" fmla="val 50000"/>
            </a:avLst>
          </a:prstGeom>
          <a:ln w="34925" cap="rnd">
            <a:solidFill>
              <a:schemeClr val="tx2">
                <a:lumMod val="75000"/>
              </a:schemeClr>
            </a:solidFill>
            <a:headEnd type="oval" w="lg" len="lg"/>
            <a:tailEnd type="diamond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10800000">
            <a:off x="-54072" y="-31175"/>
            <a:ext cx="1811724" cy="6889173"/>
          </a:xfrm>
          <a:prstGeom prst="rect">
            <a:avLst/>
          </a:prstGeom>
          <a:gradFill flip="none" rotWithShape="1">
            <a:gsLst>
              <a:gs pos="0">
                <a:srgbClr val="FBFEFF">
                  <a:alpha val="0"/>
                </a:srgbClr>
              </a:gs>
              <a:gs pos="24000">
                <a:srgbClr val="FFFFFF">
                  <a:alpha val="50196"/>
                </a:srgbClr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72300" y="2892967"/>
            <a:ext cx="21717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DDR3L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SO-DIMM</a:t>
            </a:r>
          </a:p>
        </p:txBody>
      </p:sp>
      <p:cxnSp>
        <p:nvCxnSpPr>
          <p:cNvPr id="33" name="Elbow Connector 32"/>
          <p:cNvCxnSpPr>
            <a:endCxn id="28" idx="2"/>
          </p:cNvCxnSpPr>
          <p:nvPr/>
        </p:nvCxnSpPr>
        <p:spPr>
          <a:xfrm flipV="1">
            <a:off x="3937384" y="3723964"/>
            <a:ext cx="4120766" cy="376726"/>
          </a:xfrm>
          <a:prstGeom prst="bentConnector2">
            <a:avLst/>
          </a:prstGeom>
          <a:ln w="34925" cap="rnd">
            <a:solidFill>
              <a:schemeClr val="accent2">
                <a:lumMod val="50000"/>
              </a:schemeClr>
            </a:solidFill>
            <a:headEnd type="oval" w="lg" len="lg"/>
            <a:tailEnd type="diamond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63691" y="5294678"/>
            <a:ext cx="1726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>
                  <a:glow rad="63500">
                    <a:prstClr val="white">
                      <a:lumMod val="95000"/>
                      <a:alpha val="4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JET-5467A Riser Board</a:t>
            </a:r>
          </a:p>
        </p:txBody>
      </p:sp>
      <p:cxnSp>
        <p:nvCxnSpPr>
          <p:cNvPr id="41" name="Elbow Connector 40"/>
          <p:cNvCxnSpPr>
            <a:endCxn id="40" idx="1"/>
          </p:cNvCxnSpPr>
          <p:nvPr/>
        </p:nvCxnSpPr>
        <p:spPr>
          <a:xfrm>
            <a:off x="3775364" y="4759036"/>
            <a:ext cx="3588327" cy="951141"/>
          </a:xfrm>
          <a:prstGeom prst="bentConnector3">
            <a:avLst>
              <a:gd name="adj1" fmla="val 50000"/>
            </a:avLst>
          </a:prstGeom>
          <a:ln w="34925" cap="rnd">
            <a:solidFill>
              <a:schemeClr val="accent5">
                <a:lumMod val="75000"/>
              </a:schemeClr>
            </a:solidFill>
            <a:headEnd type="oval" w="lg" len="lg"/>
            <a:tailEnd type="diamond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222" y="3810000"/>
            <a:ext cx="11893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63500">
                    <a:prstClr val="white">
                      <a:lumMod val="95000"/>
                      <a:alpha val="4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Virtex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63500">
                    <a:prstClr val="white">
                      <a:lumMod val="95000"/>
                      <a:alpha val="4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 6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63500">
                    <a:prstClr val="white">
                      <a:lumMod val="95000"/>
                      <a:alpha val="4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Helvetica Neue Light" charset="0"/>
                <a:cs typeface="Helvetica Neue Light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glow rad="63500">
                    <a:prstClr val="white">
                      <a:lumMod val="95000"/>
                      <a:alpha val="40000"/>
                    </a:prst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Helvetica Neue Light" charset="0"/>
                <a:cs typeface="Helvetica Neue Light" charset="0"/>
              </a:rPr>
              <a:t>FPGA</a:t>
            </a:r>
          </a:p>
        </p:txBody>
      </p:sp>
      <p:cxnSp>
        <p:nvCxnSpPr>
          <p:cNvPr id="49" name="Elbow Connector 48"/>
          <p:cNvCxnSpPr>
            <a:endCxn id="45" idx="2"/>
          </p:cNvCxnSpPr>
          <p:nvPr/>
        </p:nvCxnSpPr>
        <p:spPr>
          <a:xfrm rot="5400000" flipH="1" flipV="1">
            <a:off x="-127862" y="5335236"/>
            <a:ext cx="1836011" cy="447534"/>
          </a:xfrm>
          <a:prstGeom prst="bentConnector3">
            <a:avLst>
              <a:gd name="adj1" fmla="val 50000"/>
            </a:avLst>
          </a:prstGeom>
          <a:ln w="34925" cap="rnd">
            <a:solidFill>
              <a:schemeClr val="accent6">
                <a:lumMod val="75000"/>
              </a:schemeClr>
            </a:solidFill>
            <a:headEnd type="oval" w="lg" len="lg"/>
            <a:tailEnd type="diamond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outerShdw blurRad="114300" algn="ctr" rotWithShape="0">
                    <a:schemeClr val="bg1">
                      <a:alpha val="40000"/>
                    </a:schemeClr>
                  </a:outerShdw>
                </a:effectLst>
              </a:rPr>
              <a:t>Power Measurement Platform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1" y="228600"/>
            <a:ext cx="1066271" cy="21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799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Enabled Research: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5524"/>
            <a:ext cx="8610600" cy="5193723"/>
          </a:xfrm>
        </p:spPr>
        <p:txBody>
          <a:bodyPr/>
          <a:lstStyle/>
          <a:p>
            <a:r>
              <a:rPr lang="en-US" sz="1750" dirty="0"/>
              <a:t>Saugata Ghose, A. </a:t>
            </a:r>
            <a:r>
              <a:rPr lang="en-US" sz="1750" dirty="0" err="1"/>
              <a:t>Giray</a:t>
            </a:r>
            <a:r>
              <a:rPr lang="en-US" sz="1750" dirty="0"/>
              <a:t> </a:t>
            </a:r>
            <a:r>
              <a:rPr lang="en-US" sz="1750" dirty="0" err="1"/>
              <a:t>Yaglikci</a:t>
            </a:r>
            <a:r>
              <a:rPr lang="en-US" sz="1750" dirty="0"/>
              <a:t>, Raghav Gupta, </a:t>
            </a:r>
            <a:r>
              <a:rPr lang="en-US" sz="1750" dirty="0" err="1"/>
              <a:t>Donghyuk</a:t>
            </a:r>
            <a:r>
              <a:rPr lang="en-US" sz="1750" dirty="0"/>
              <a:t> Lee, Kais </a:t>
            </a:r>
            <a:r>
              <a:rPr lang="en-US" sz="1750" dirty="0" err="1"/>
              <a:t>Kudrolli</a:t>
            </a:r>
            <a:r>
              <a:rPr lang="en-US" sz="1750" dirty="0"/>
              <a:t>, William X. Liu, Hasan Hassan, Kevin K. Chang, </a:t>
            </a:r>
            <a:r>
              <a:rPr lang="en-US" sz="1750" dirty="0" err="1"/>
              <a:t>Niladrish</a:t>
            </a:r>
            <a:r>
              <a:rPr lang="en-US" sz="1750" dirty="0"/>
              <a:t> Chatterjee, Aditya Agrawal, Mike O'Connor, and Onur Mutlu,</a:t>
            </a:r>
            <a:br>
              <a:rPr lang="en-US" sz="1750" dirty="0"/>
            </a:br>
            <a:r>
              <a:rPr lang="en-US" sz="1750" b="1" dirty="0">
                <a:hlinkClick r:id="rId2"/>
              </a:rPr>
              <a:t>"What Your DRAM Power Models Are Not Telling You: Lessons from a Detailed Experimental Study"</a:t>
            </a:r>
            <a:br>
              <a:rPr lang="en-US" sz="1750" dirty="0"/>
            </a:br>
            <a:r>
              <a:rPr lang="en-US" sz="1750" i="1" dirty="0"/>
              <a:t>Proceedings of the </a:t>
            </a:r>
            <a:r>
              <a:rPr lang="en-US" sz="1750" i="1" dirty="0">
                <a:hlinkClick r:id="rId3"/>
              </a:rPr>
              <a:t>ACM International Conference on Measurement and Modeling of Computer Systems</a:t>
            </a:r>
            <a:r>
              <a:rPr lang="en-US" sz="1750" i="1" dirty="0"/>
              <a:t> (</a:t>
            </a:r>
            <a:r>
              <a:rPr lang="en-US" sz="1750" b="1" i="1" dirty="0"/>
              <a:t>SIGMETRICS</a:t>
            </a:r>
            <a:r>
              <a:rPr lang="en-US" sz="1750" i="1" dirty="0"/>
              <a:t>)</a:t>
            </a:r>
            <a:r>
              <a:rPr lang="en-US" sz="1750" dirty="0"/>
              <a:t>, Irvine, CA, USA, June 2018.</a:t>
            </a:r>
            <a:br>
              <a:rPr lang="en-US" sz="1750" dirty="0"/>
            </a:br>
            <a:r>
              <a:rPr lang="en-US" sz="1750" dirty="0"/>
              <a:t>[</a:t>
            </a:r>
            <a:r>
              <a:rPr lang="en-US" sz="1750" dirty="0">
                <a:hlinkClick r:id="rId4"/>
              </a:rPr>
              <a:t>Abstract</a:t>
            </a:r>
            <a:r>
              <a:rPr lang="en-US" sz="1750" dirty="0"/>
              <a:t>]</a:t>
            </a:r>
            <a:br>
              <a:rPr lang="en-US" sz="1750" dirty="0"/>
            </a:br>
            <a:r>
              <a:rPr lang="en-US" sz="1750" dirty="0"/>
              <a:t>[</a:t>
            </a:r>
            <a:r>
              <a:rPr lang="en-US" sz="1750" dirty="0">
                <a:hlinkClick r:id="rId5"/>
              </a:rPr>
              <a:t>POMACS Journal Version (same content, different format)</a:t>
            </a:r>
            <a:r>
              <a:rPr lang="en-US" sz="1750" dirty="0"/>
              <a:t>]</a:t>
            </a:r>
            <a:br>
              <a:rPr lang="en-US" sz="1750" dirty="0"/>
            </a:br>
            <a:r>
              <a:rPr lang="en-US" sz="1750" dirty="0"/>
              <a:t>[</a:t>
            </a:r>
            <a:r>
              <a:rPr lang="en-US" sz="1750" dirty="0">
                <a:hlinkClick r:id="rId6"/>
              </a:rPr>
              <a:t>Slides (pptx)</a:t>
            </a:r>
            <a:r>
              <a:rPr lang="en-US" sz="1750" dirty="0"/>
              <a:t> </a:t>
            </a:r>
            <a:r>
              <a:rPr lang="en-US" sz="1750" dirty="0">
                <a:hlinkClick r:id="rId7"/>
              </a:rPr>
              <a:t>(pdf)</a:t>
            </a:r>
            <a:r>
              <a:rPr lang="en-US" sz="1750" dirty="0"/>
              <a:t>]</a:t>
            </a:r>
            <a:br>
              <a:rPr lang="en-US" sz="1750" dirty="0"/>
            </a:br>
            <a:r>
              <a:rPr lang="en-US" sz="1750" dirty="0"/>
              <a:t>[</a:t>
            </a:r>
            <a:r>
              <a:rPr lang="en-US" sz="1750" dirty="0">
                <a:hlinkClick r:id="rId8"/>
              </a:rPr>
              <a:t>VAMPIRE DRAM Power Model</a:t>
            </a:r>
            <a:r>
              <a:rPr lang="en-US" sz="1750" dirty="0"/>
              <a:t>]</a:t>
            </a:r>
          </a:p>
          <a:p>
            <a:br>
              <a:rPr lang="en-US" sz="1750" dirty="0"/>
            </a:br>
            <a:endParaRPr lang="en-US" sz="17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64329-3EB3-D04C-8267-5E1D7D5F7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14717"/>
            <a:ext cx="9144000" cy="24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dirty="0"/>
              <a:t>Infrastructure Enabled Research: PUF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 err="1"/>
              <a:t>Jeremie</a:t>
            </a:r>
            <a:r>
              <a:rPr lang="en-US" sz="2000" dirty="0"/>
              <a:t> S. Kim, Minesh Patel, Hasan Hassan, and 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"The DRAM Latency PUF: Quickly Evaluating Physical Unclonable Functions by Exploiting the Latency-Reliability Tradeoff in Modern DRAM Devices"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24th International Symposium on High-Performance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HPCA</a:t>
            </a:r>
            <a:r>
              <a:rPr lang="en-US" sz="2000" i="1" dirty="0"/>
              <a:t>)</a:t>
            </a:r>
            <a:r>
              <a:rPr lang="en-US" sz="2000" dirty="0"/>
              <a:t>, Vienna, Austria, February 2018.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Lightning Talk Video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Memory Course (~6.5 hours)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ACACES 2018 </a:t>
            </a:r>
          </a:p>
          <a:p>
            <a:pPr lvl="1"/>
            <a:r>
              <a:rPr lang="en-US" dirty="0"/>
              <a:t>Memory Systems and Memory-Centric Computing Systems</a:t>
            </a:r>
          </a:p>
          <a:p>
            <a:pPr lvl="1"/>
            <a:r>
              <a:rPr lang="en-US" dirty="0"/>
              <a:t>Taught by Onur Mutlu July 9-13, 2018</a:t>
            </a:r>
          </a:p>
          <a:p>
            <a:pPr lvl="1"/>
            <a:r>
              <a:rPr lang="en-US" dirty="0"/>
              <a:t>~6.5 hours of lectures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Website for the Course including Videos, Slides, Papers</a:t>
            </a:r>
          </a:p>
          <a:p>
            <a:pPr lvl="1"/>
            <a:r>
              <a:rPr lang="en-US" dirty="0">
                <a:hlinkClick r:id="rId2"/>
              </a:rPr>
              <a:t>https://people.inf.ethz.ch/omutlu/acaces2018.html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https://www.youtube.com/playlist?list=PL5Q2soXY2Zi-HXxomthrpDpMJm05P6J9x</a:t>
            </a:r>
            <a:r>
              <a:rPr lang="en-US" dirty="0"/>
              <a:t> </a:t>
            </a:r>
          </a:p>
          <a:p>
            <a:pPr lvl="1"/>
            <a:endParaRPr lang="en-US" dirty="0">
              <a:hlinkClick r:id="rId4"/>
            </a:endParaRPr>
          </a:p>
          <a:p>
            <a:r>
              <a:rPr lang="en-US" dirty="0">
                <a:solidFill>
                  <a:srgbClr val="0000FF"/>
                </a:solidFill>
              </a:rPr>
              <a:t>All Papers are at:</a:t>
            </a:r>
          </a:p>
          <a:p>
            <a:pPr lvl="1"/>
            <a:r>
              <a:rPr lang="en-US" dirty="0">
                <a:hlinkClick r:id="rId4"/>
              </a:rPr>
              <a:t>https://people.inf.ethz.ch/omutlu/projects.htm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Final lecture notes and readings (for all topics)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6195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51900" cy="884238"/>
          </a:xfrm>
        </p:spPr>
        <p:txBody>
          <a:bodyPr/>
          <a:lstStyle/>
          <a:p>
            <a:r>
              <a:rPr lang="en-US" dirty="0"/>
              <a:t>Infrastructure Enabled Research: TRNG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 err="1"/>
              <a:t>Jeremie</a:t>
            </a:r>
            <a:r>
              <a:rPr lang="en-US" sz="2000" dirty="0"/>
              <a:t> S. Kim, Minesh Patel, Hasan Hassan, Lois </a:t>
            </a:r>
            <a:r>
              <a:rPr lang="en-US" sz="2000" dirty="0" err="1"/>
              <a:t>Orosa</a:t>
            </a:r>
            <a:r>
              <a:rPr lang="en-US" sz="2000" dirty="0"/>
              <a:t>, and 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"D-RaNGe: Using Commodity DRAM Devices to Generate True Random Numbers with Low Latency and High Throughput"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25th International Symposium on High-Performance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HPCA</a:t>
            </a:r>
            <a:r>
              <a:rPr lang="en-US" sz="2000" i="1" dirty="0"/>
              <a:t>)</a:t>
            </a:r>
            <a:r>
              <a:rPr lang="en-US" sz="2000" dirty="0"/>
              <a:t>, Washington, DC, USA, February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Full Talk Video</a:t>
            </a:r>
            <a:r>
              <a:rPr lang="en-US" sz="2000" dirty="0"/>
              <a:t> (21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Full Talk Lecture Video</a:t>
            </a:r>
            <a:r>
              <a:rPr lang="en-US" sz="2000" dirty="0"/>
              <a:t> (27 minutes)]</a:t>
            </a:r>
            <a:br>
              <a:rPr lang="en-US" sz="2000" dirty="0"/>
            </a:br>
            <a:r>
              <a:rPr lang="en-US" sz="20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93321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943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Our NAND Flash Infrastructure</a:t>
            </a:r>
          </a:p>
        </p:txBody>
      </p:sp>
      <p:pic>
        <p:nvPicPr>
          <p:cNvPr id="3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1088"/>
            <a:ext cx="68580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5181600" y="1995488"/>
            <a:ext cx="2101850" cy="1066800"/>
            <a:chOff x="3264" y="1536"/>
            <a:chExt cx="1324" cy="672"/>
          </a:xfrm>
        </p:grpSpPr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264" y="2016"/>
              <a:ext cx="288" cy="1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840" y="1536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USB Jack</a:t>
              </a: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3552" y="1728"/>
              <a:ext cx="384" cy="2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47"/>
          <p:cNvGrpSpPr>
            <a:grpSpLocks/>
          </p:cNvGrpSpPr>
          <p:nvPr/>
        </p:nvGrpSpPr>
        <p:grpSpPr bwMode="auto">
          <a:xfrm>
            <a:off x="5538788" y="3233738"/>
            <a:ext cx="2392362" cy="984250"/>
            <a:chOff x="3489" y="2316"/>
            <a:chExt cx="1507" cy="620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489" y="2696"/>
              <a:ext cx="288" cy="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FFFF00"/>
                </a:solidFill>
              </a:endParaRPr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auto">
            <a:xfrm>
              <a:off x="3846" y="2316"/>
              <a:ext cx="11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Virtex-II Pro</a:t>
              </a:r>
            </a:p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(USB controller)</a:t>
              </a: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3738" y="2529"/>
              <a:ext cx="198" cy="1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5232400" y="4533900"/>
            <a:ext cx="838200" cy="838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857500" y="4021138"/>
            <a:ext cx="203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Virtex-V FPGA</a:t>
            </a:r>
          </a:p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(NAND Controller)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4000500" y="4586288"/>
            <a:ext cx="1219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6629400" y="4738688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 flipH="1">
            <a:off x="6858000" y="4357688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47" name="Group 37"/>
          <p:cNvGrpSpPr>
            <a:grpSpLocks/>
          </p:cNvGrpSpPr>
          <p:nvPr/>
        </p:nvGrpSpPr>
        <p:grpSpPr bwMode="auto">
          <a:xfrm>
            <a:off x="228600" y="2833688"/>
            <a:ext cx="6858000" cy="2895600"/>
            <a:chOff x="144" y="2064"/>
            <a:chExt cx="4320" cy="1824"/>
          </a:xfrm>
        </p:grpSpPr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1056" y="2400"/>
              <a:ext cx="3408" cy="148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0066CC"/>
                </a:solidFill>
              </a:endParaRPr>
            </a:p>
          </p:txBody>
        </p:sp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44" y="2064"/>
              <a:ext cx="16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HAPS-52 Mother Board</a:t>
              </a:r>
            </a:p>
          </p:txBody>
        </p:sp>
        <p:sp>
          <p:nvSpPr>
            <p:cNvPr id="50" name="Line 35"/>
            <p:cNvSpPr>
              <a:spLocks noChangeShapeType="1"/>
            </p:cNvSpPr>
            <p:nvPr/>
          </p:nvSpPr>
          <p:spPr bwMode="auto">
            <a:xfrm>
              <a:off x="480" y="2256"/>
              <a:ext cx="528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Group 41"/>
          <p:cNvGrpSpPr>
            <a:grpSpLocks/>
          </p:cNvGrpSpPr>
          <p:nvPr/>
        </p:nvGrpSpPr>
        <p:grpSpPr bwMode="auto">
          <a:xfrm>
            <a:off x="3276600" y="1309688"/>
            <a:ext cx="2819400" cy="3048000"/>
            <a:chOff x="2064" y="1104"/>
            <a:chExt cx="1776" cy="1920"/>
          </a:xfrm>
        </p:grpSpPr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3216" y="1680"/>
              <a:ext cx="624" cy="13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2064" y="1104"/>
              <a:ext cx="1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USB Daughter Board</a:t>
              </a:r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688" y="1296"/>
              <a:ext cx="528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6172201" y="4433889"/>
            <a:ext cx="2852738" cy="1809750"/>
            <a:chOff x="3888" y="3072"/>
            <a:chExt cx="1797" cy="1140"/>
          </a:xfrm>
        </p:grpSpPr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88" y="3072"/>
              <a:ext cx="528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4105" y="3981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FF"/>
                  </a:solidFill>
                </a:rPr>
                <a:t>NAND Daughter Board</a:t>
              </a:r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flipH="1" flipV="1">
              <a:off x="4176" y="3840"/>
              <a:ext cx="384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Rectangle 32"/>
          <p:cNvSpPr>
            <a:spLocks noChangeArrowheads="1"/>
          </p:cNvSpPr>
          <p:nvPr/>
        </p:nvSpPr>
        <p:spPr bwMode="auto">
          <a:xfrm>
            <a:off x="6388100" y="4511675"/>
            <a:ext cx="366713" cy="120650"/>
          </a:xfrm>
          <a:prstGeom prst="rect">
            <a:avLst/>
          </a:prstGeom>
          <a:solidFill>
            <a:srgbClr val="31713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6400800" y="3805238"/>
            <a:ext cx="146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1x-nm</a:t>
            </a:r>
          </a:p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NAND Flash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422" y="6496146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Cai+, “</a:t>
            </a:r>
            <a:r>
              <a:rPr lang="en-US" sz="1400" dirty="0">
                <a:solidFill>
                  <a:srgbClr val="0000FF"/>
                </a:solidFill>
              </a:rPr>
              <a:t>Error Characterization, Mitigation, and Recovery in Flash Memory Based Solid State Drives</a:t>
            </a:r>
            <a:r>
              <a:rPr lang="en-US" sz="1400" dirty="0">
                <a:solidFill>
                  <a:srgbClr val="000000"/>
                </a:solidFill>
              </a:rPr>
              <a:t>,” Proc. IEEE 2017.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E3225E-FE9D-A044-B795-E45371FDCB71}"/>
              </a:ext>
            </a:extLst>
          </p:cNvPr>
          <p:cNvSpPr/>
          <p:nvPr/>
        </p:nvSpPr>
        <p:spPr>
          <a:xfrm>
            <a:off x="-36512" y="5805264"/>
            <a:ext cx="6858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6633"/>
                </a:solidFill>
              </a:rPr>
              <a:t>[DATE 2012, ICCD 2012, DATE 2013, ITJ 2013, ICCD 2013, SIGMETRICS 2014, HPCA 2015, DSN 2015, MSST 2015, JSAC 2016, HPCA 2017, DFRWS 2017, </a:t>
            </a:r>
          </a:p>
          <a:p>
            <a:r>
              <a:rPr lang="en-US" sz="1400" dirty="0">
                <a:solidFill>
                  <a:srgbClr val="006633"/>
                </a:solidFill>
              </a:rPr>
              <a:t>PIEEE 2017, HPCA 2018, SIGMETRICS 2018]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96488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" y="948688"/>
            <a:ext cx="8316416" cy="50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851254" cy="1066800"/>
          </a:xfrm>
        </p:spPr>
        <p:txBody>
          <a:bodyPr/>
          <a:lstStyle/>
          <a:p>
            <a:r>
              <a:rPr lang="en-US" sz="3600" dirty="0"/>
              <a:t>Infrastructure Enabled Research: SSD 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92</a:t>
            </a:fld>
            <a:endParaRPr lang="en-US" altLang="en-US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1619672" y="6021288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3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85" y="1009676"/>
            <a:ext cx="1915268" cy="1915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1340768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130551177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Ramulator – DRAM Simulation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052736"/>
            <a:ext cx="8460432" cy="4703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2008" y="6011996"/>
            <a:ext cx="946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Kim+,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Ramulator: A Flexible and Extensible DRAM Simulator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152937173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Paper and Source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</a:p>
          <a:p>
            <a:endParaRPr lang="en-US" dirty="0"/>
          </a:p>
          <a:p>
            <a:r>
              <a:rPr lang="en-US" dirty="0"/>
              <a:t>Source code is released under the liberal MIT License</a:t>
            </a:r>
          </a:p>
          <a:p>
            <a:pPr lvl="1"/>
            <a:r>
              <a:rPr lang="en-US" dirty="0">
                <a:hlinkClick r:id="rId4"/>
              </a:rPr>
              <a:t>https://github.com/CMU-SAFARI/ramulator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59049"/>
            <a:ext cx="9144000" cy="1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Ramulator-PIM Paper and Source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900" dirty="0"/>
              <a:t>Gagandeep Singh, Juan Gomez-Luna, Giovanni </a:t>
            </a:r>
            <a:r>
              <a:rPr lang="en-US" sz="1900" dirty="0" err="1"/>
              <a:t>Mariani</a:t>
            </a:r>
            <a:r>
              <a:rPr lang="en-US" sz="1900" dirty="0"/>
              <a:t>, Geraldo F. Oliveira, Stefano Corda, Sander </a:t>
            </a:r>
            <a:r>
              <a:rPr lang="en-US" sz="1900" dirty="0" err="1"/>
              <a:t>Stujik</a:t>
            </a:r>
            <a:r>
              <a:rPr lang="en-US" sz="1900" dirty="0"/>
              <a:t>, Onur Mutlu, and Henk </a:t>
            </a:r>
            <a:r>
              <a:rPr lang="en-US" sz="1900" dirty="0" err="1"/>
              <a:t>Corporaal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b="1" dirty="0">
                <a:hlinkClick r:id="rId2"/>
              </a:rPr>
              <a:t>"NAPEL: Near-Memory Computing Application Performance Prediction via Ensemble Learning"</a:t>
            </a:r>
            <a:br>
              <a:rPr lang="en-US" sz="1900" dirty="0"/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56th Design Automation Conference</a:t>
            </a:r>
            <a:r>
              <a:rPr lang="en-US" sz="1900" i="1" dirty="0"/>
              <a:t> (</a:t>
            </a:r>
            <a:r>
              <a:rPr lang="en-US" sz="1900" b="1" i="1" dirty="0"/>
              <a:t>DAC</a:t>
            </a:r>
            <a:r>
              <a:rPr lang="en-US" sz="1900" i="1" dirty="0"/>
              <a:t>)</a:t>
            </a:r>
            <a:r>
              <a:rPr lang="en-US" sz="1900" dirty="0"/>
              <a:t>, Las Vegas, NV, USA, June 2019.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4"/>
              </a:rPr>
              <a:t>Slides (pptx)</a:t>
            </a:r>
            <a:r>
              <a:rPr lang="en-US" sz="1900" dirty="0"/>
              <a:t> </a:t>
            </a:r>
            <a:r>
              <a:rPr lang="en-US" sz="1900" dirty="0">
                <a:hlinkClick r:id="rId5"/>
              </a:rPr>
              <a:t>(pdf)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6"/>
              </a:rPr>
              <a:t>Poster (pptx)</a:t>
            </a:r>
            <a:r>
              <a:rPr lang="en-US" sz="1900" dirty="0"/>
              <a:t> </a:t>
            </a:r>
            <a:r>
              <a:rPr lang="en-US" sz="1900" dirty="0">
                <a:hlinkClick r:id="rId7"/>
              </a:rPr>
              <a:t>(pdf)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8"/>
              </a:rPr>
              <a:t>Source Code for Ramulator-PIM</a:t>
            </a:r>
            <a:r>
              <a:rPr lang="en-US" sz="1900" dirty="0"/>
              <a:t>]</a:t>
            </a:r>
          </a:p>
          <a:p>
            <a:endParaRPr lang="en-US" dirty="0"/>
          </a:p>
          <a:p>
            <a:r>
              <a:rPr lang="en-US" dirty="0">
                <a:hlinkClick r:id="rId8"/>
              </a:rPr>
              <a:t>https://github.com/CMU-SAFARI/ramulator-pim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4CF85-6C1B-D540-AC48-2A747C7C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81989"/>
            <a:ext cx="9144000" cy="18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Enabled Research: PIM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1600" dirty="0"/>
              <a:t>Amirali Boroumand, Saugata Ghose, </a:t>
            </a:r>
            <a:r>
              <a:rPr lang="en-US" sz="1600" dirty="0" err="1"/>
              <a:t>Youngsok</a:t>
            </a:r>
            <a:r>
              <a:rPr lang="en-US" sz="1600" dirty="0"/>
              <a:t> Kim, </a:t>
            </a:r>
            <a:r>
              <a:rPr lang="en-US" sz="1600" dirty="0" err="1"/>
              <a:t>Rachata</a:t>
            </a:r>
            <a:r>
              <a:rPr lang="en-US" sz="1600" dirty="0"/>
              <a:t> Ausavarungnirun, Eric </a:t>
            </a:r>
            <a:r>
              <a:rPr lang="en-US" sz="1600" dirty="0" err="1"/>
              <a:t>Shiu</a:t>
            </a:r>
            <a:r>
              <a:rPr lang="en-US" sz="1600" dirty="0"/>
              <a:t>, Rahul Thakur, </a:t>
            </a:r>
            <a:r>
              <a:rPr lang="en-US" sz="1600" dirty="0" err="1"/>
              <a:t>Daehyun</a:t>
            </a:r>
            <a:r>
              <a:rPr lang="en-US" sz="1600" dirty="0"/>
              <a:t> Kim, Aki </a:t>
            </a:r>
            <a:r>
              <a:rPr lang="en-US" sz="1600" dirty="0" err="1"/>
              <a:t>Kuusela</a:t>
            </a:r>
            <a:r>
              <a:rPr lang="en-US" sz="1600" dirty="0"/>
              <a:t>, Allan </a:t>
            </a:r>
            <a:r>
              <a:rPr lang="en-US" sz="1600" dirty="0" err="1"/>
              <a:t>Knies</a:t>
            </a:r>
            <a:r>
              <a:rPr lang="en-US" sz="1600" dirty="0"/>
              <a:t>, Parthasarathy Ranganathan, and Onur Mutlu,</a:t>
            </a:r>
            <a:br>
              <a:rPr lang="en-US" sz="1600" dirty="0"/>
            </a:br>
            <a:r>
              <a:rPr lang="en-US" sz="1600" b="1" dirty="0">
                <a:hlinkClick r:id="rId2"/>
              </a:rPr>
              <a:t>"Google Workloads for Consumer Devices: Mitigating Data Movement Bottlenecks"</a:t>
            </a:r>
            <a:r>
              <a:rPr lang="en-US" sz="1600" dirty="0"/>
              <a:t> 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Williamsburg, VA, USA, March 2018.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 [</a:t>
            </a:r>
            <a:r>
              <a:rPr lang="en-US" sz="1600" dirty="0">
                <a:hlinkClick r:id="rId6"/>
              </a:rPr>
              <a:t>Lightning Session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 [</a:t>
            </a:r>
            <a:r>
              <a:rPr lang="en-US" sz="1600" dirty="0">
                <a:hlinkClick r:id="rId8"/>
              </a:rPr>
              <a:t>Poster (pptx)</a:t>
            </a:r>
            <a:r>
              <a:rPr lang="en-US" sz="1600" dirty="0"/>
              <a:t> </a:t>
            </a:r>
            <a:r>
              <a:rPr lang="en-US" sz="1600" dirty="0">
                <a:hlinkClick r:id="rId9"/>
              </a:rPr>
              <a:t>(pdf)</a:t>
            </a:r>
            <a:r>
              <a:rPr lang="en-US" sz="1600" dirty="0"/>
              <a:t>]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0"/>
              </a:rPr>
              <a:t>Lightning Talk Video</a:t>
            </a:r>
            <a:r>
              <a:rPr lang="en-US" sz="1600" dirty="0"/>
              <a:t> (2 minutes)] 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11"/>
              </a:rPr>
              <a:t>Full Talk Video</a:t>
            </a:r>
            <a:r>
              <a:rPr lang="en-US" sz="1600" dirty="0"/>
              <a:t> (21 minutes)]</a:t>
            </a:r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146128"/>
            <a:ext cx="914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Infrastructure Enabled Research: PIM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Infrastructure Enabled Research: PIM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 Enabled Research: PIM (IV)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hlinkClick r:id="rId2"/>
              </a:rPr>
              <a:t>"In-DRAM Bulk Bitwise Execution Engine"</a:t>
            </a:r>
            <a:r>
              <a:rPr lang="en-US" dirty="0"/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7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CMU-SAFARI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-SAFARI" id="{B15788EB-35F8-49D3-8BDF-2EB8D26A72D0}" vid="{7C2D58BB-235D-4341-930F-6DE16E8DC665}"/>
    </a:ext>
  </a:extLst>
</a:theme>
</file>

<file path=ppt/theme/theme51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6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9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210688</TotalTime>
  <Words>4868</Words>
  <Application>Microsoft Macintosh PowerPoint</Application>
  <PresentationFormat>On-screen Show (4:3)</PresentationFormat>
  <Paragraphs>1003</Paragraphs>
  <Slides>141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61</vt:i4>
      </vt:variant>
      <vt:variant>
        <vt:lpstr>Slide Titles</vt:lpstr>
      </vt:variant>
      <vt:variant>
        <vt:i4>141</vt:i4>
      </vt:variant>
    </vt:vector>
  </HeadingPairs>
  <TitlesOfParts>
    <vt:vector size="220" baseType="lpstr">
      <vt:lpstr>MS PGothic</vt:lpstr>
      <vt:lpstr>MS PGothic</vt:lpstr>
      <vt:lpstr>Adobe Garamond Pro</vt:lpstr>
      <vt:lpstr>Apple Chancery</vt:lpstr>
      <vt:lpstr>Arial</vt:lpstr>
      <vt:lpstr>Arial Narrow</vt:lpstr>
      <vt:lpstr>Calibri</vt:lpstr>
      <vt:lpstr>Chalkduster</vt:lpstr>
      <vt:lpstr>Garamond</vt:lpstr>
      <vt:lpstr>Helvetica Neue Light</vt:lpstr>
      <vt:lpstr>나눔고딕</vt:lpstr>
      <vt:lpstr>Palatino Linotype</vt:lpstr>
      <vt:lpstr>Tahoma</vt:lpstr>
      <vt:lpstr>Times New Roman</vt:lpstr>
      <vt:lpstr>Whitney-Bold</vt:lpstr>
      <vt:lpstr>Whitney-Medium</vt:lpstr>
      <vt:lpstr>Whitney-Semibold SC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11_Edge</vt:lpstr>
      <vt:lpstr>171_Edge</vt:lpstr>
      <vt:lpstr>18_Edge</vt:lpstr>
      <vt:lpstr>169_Edge</vt:lpstr>
      <vt:lpstr>14_Edge</vt:lpstr>
      <vt:lpstr>19_Edge</vt:lpstr>
      <vt:lpstr>12_Edge</vt:lpstr>
      <vt:lpstr>62_Edge</vt:lpstr>
      <vt:lpstr>70_Edge</vt:lpstr>
      <vt:lpstr>67_Edge</vt:lpstr>
      <vt:lpstr>10_Edge</vt:lpstr>
      <vt:lpstr>CMU-SAFARI</vt:lpstr>
      <vt:lpstr>20_Edge</vt:lpstr>
      <vt:lpstr>Office Theme</vt:lpstr>
      <vt:lpstr>68_Edge</vt:lpstr>
      <vt:lpstr>2_Edge</vt:lpstr>
      <vt:lpstr>96_Edge</vt:lpstr>
      <vt:lpstr>15_Edge</vt:lpstr>
      <vt:lpstr>155_Edge</vt:lpstr>
      <vt:lpstr>43_Edge</vt:lpstr>
      <vt:lpstr>42_Edge</vt:lpstr>
      <vt:lpstr>16_Edge</vt:lpstr>
      <vt:lpstr>21_Edge</vt:lpstr>
      <vt:lpstr>How to Build  an Impactful Research Group</vt:lpstr>
      <vt:lpstr>Intro &amp; Research Group</vt:lpstr>
      <vt:lpstr>A Bit About Myself</vt:lpstr>
      <vt:lpstr>The Transformation Hierarchy</vt:lpstr>
      <vt:lpstr>Axiom</vt:lpstr>
      <vt:lpstr>Current Research Mission</vt:lpstr>
      <vt:lpstr>Current Research Focus Areas</vt:lpstr>
      <vt:lpstr>Research &amp; Teaching: Some Overview Talks</vt:lpstr>
      <vt:lpstr>Accelerated Memory Course (~6.5 hours)</vt:lpstr>
      <vt:lpstr>An Interview on Research and Education</vt:lpstr>
      <vt:lpstr>SAFARI Research Group</vt:lpstr>
      <vt:lpstr>SAFARI Newsletter April 2020 Edition</vt:lpstr>
      <vt:lpstr>PowerPoint Presentation</vt:lpstr>
      <vt:lpstr>SAFARI Group Members @ ETH Zurich</vt:lpstr>
      <vt:lpstr>SAFARI PhD and Post-Doc Alumni</vt:lpstr>
      <vt:lpstr>Example Research Topics (I)</vt:lpstr>
      <vt:lpstr>Example Research Topics (I)</vt:lpstr>
      <vt:lpstr>Example Research Topics (II)</vt:lpstr>
      <vt:lpstr>Example Research Topics (III)</vt:lpstr>
      <vt:lpstr>Example Research Topics (IV)</vt:lpstr>
      <vt:lpstr>Example Research Topics (V)</vt:lpstr>
      <vt:lpstr>Teaching: Online Courses and Lectures</vt:lpstr>
      <vt:lpstr>Some Open Source Tools (I)</vt:lpstr>
      <vt:lpstr>Some Open Source Tools (II)</vt:lpstr>
      <vt:lpstr>More Open Source Tools (III)</vt:lpstr>
      <vt:lpstr>PowerPoint Presentation</vt:lpstr>
      <vt:lpstr>Papers</vt:lpstr>
      <vt:lpstr>Revisiting the Entire Stack</vt:lpstr>
      <vt:lpstr>Panel Questions</vt:lpstr>
      <vt:lpstr>Question 1: Best Practices</vt:lpstr>
      <vt:lpstr>Before I Start…</vt:lpstr>
      <vt:lpstr>Principle: Personalized Methods  </vt:lpstr>
      <vt:lpstr>Motivation &amp; Mindset</vt:lpstr>
      <vt:lpstr>Principle: Mindset and Motivation  </vt:lpstr>
      <vt:lpstr>Motivation Sets The Culture and Goals</vt:lpstr>
      <vt:lpstr>Principle: Team of Excellence</vt:lpstr>
      <vt:lpstr>Principle: Learning and Scholarship</vt:lpstr>
      <vt:lpstr>Some Basics of Research</vt:lpstr>
      <vt:lpstr>How To Do Research &amp; Advanced Dev.</vt:lpstr>
      <vt:lpstr>Principle: Environment of Freedom</vt:lpstr>
      <vt:lpstr>What Is The Goal of Research?</vt:lpstr>
      <vt:lpstr>Principle: Insight and Ideas</vt:lpstr>
      <vt:lpstr>Some Basic Advice for Good Research</vt:lpstr>
      <vt:lpstr>Many Principles                   on the Previous Slide</vt:lpstr>
      <vt:lpstr>Principle: Bar </vt:lpstr>
      <vt:lpstr>Set the Bar High</vt:lpstr>
      <vt:lpstr>Principle: Focus on Fundamentals </vt:lpstr>
      <vt:lpstr>Principle: Focus on Big Problems </vt:lpstr>
      <vt:lpstr>Principle: Teaching and Research</vt:lpstr>
      <vt:lpstr>More on Teaching and Research</vt:lpstr>
      <vt:lpstr>Principle: Focus on Communication</vt:lpstr>
      <vt:lpstr>Do Everything to Have High Impact</vt:lpstr>
      <vt:lpstr>Principle: Collaboration</vt:lpstr>
      <vt:lpstr>Principle: Reach Out</vt:lpstr>
      <vt:lpstr>Principle: Reach Out</vt:lpstr>
      <vt:lpstr>Principle: Feedback</vt:lpstr>
      <vt:lpstr>Principle: Receive &amp; Address Feedback</vt:lpstr>
      <vt:lpstr>Principle: Resilience</vt:lpstr>
      <vt:lpstr>Principle: Passion</vt:lpstr>
      <vt:lpstr>Principle: Passion Extended</vt:lpstr>
      <vt:lpstr>Principle: Learning and Scholarship</vt:lpstr>
      <vt:lpstr>If In Doubt, See Other Doubtful Technologies</vt:lpstr>
      <vt:lpstr>Flash Memory Timeline (1967-2019)</vt:lpstr>
      <vt:lpstr>Flash Memory Timeline (1967-2019)</vt:lpstr>
      <vt:lpstr>Four Key Current Directions</vt:lpstr>
      <vt:lpstr>Our Dream (circa 2007)</vt:lpstr>
      <vt:lpstr>New Genome Sequencing Technologies</vt:lpstr>
      <vt:lpstr>Nanopore Genome Assembly Pipeline</vt:lpstr>
      <vt:lpstr>GateKeeper: FPGA-Based Alignment Filtering</vt:lpstr>
      <vt:lpstr>Current State: Shouji [Alser+, Bioinformatics 2019]</vt:lpstr>
      <vt:lpstr>In-Memory DNA Sequence Analysis</vt:lpstr>
      <vt:lpstr>Principle: Passion</vt:lpstr>
      <vt:lpstr>Principle: Build Infrastructure</vt:lpstr>
      <vt:lpstr>Example: Our DRAM Infrastructure (since 2012)</vt:lpstr>
      <vt:lpstr>Example: Our DRAM Infrastructure (since 2012)</vt:lpstr>
      <vt:lpstr>SoftMC: Open Source DRAM Infrastructure</vt:lpstr>
      <vt:lpstr>SoftMC [HPCA 2017]</vt:lpstr>
      <vt:lpstr>Infrastructure Enabled Research: RowHammer</vt:lpstr>
      <vt:lpstr>Infrastructure Enabled Research: RowHammer</vt:lpstr>
      <vt:lpstr>Infrastructure Enabled Research: RowHammer</vt:lpstr>
      <vt:lpstr>Infrastructure Enabled Research: RowHammer</vt:lpstr>
      <vt:lpstr>Infrastructure Enabled Research: RowHammer</vt:lpstr>
      <vt:lpstr>Infrastructure Enabled Research: Refresh</vt:lpstr>
      <vt:lpstr>Infrastructure Enabled Research: Latency</vt:lpstr>
      <vt:lpstr>Infrastructure Enabled Research: Voltage</vt:lpstr>
      <vt:lpstr>Infrastructure Enabled Research: ECC</vt:lpstr>
      <vt:lpstr>Power Measurement Platform</vt:lpstr>
      <vt:lpstr>Infrastructure Enabled Research: Power</vt:lpstr>
      <vt:lpstr>Infrastructure Enabled Research: PUF</vt:lpstr>
      <vt:lpstr>Infrastructure Enabled Research: TRNG</vt:lpstr>
      <vt:lpstr>Our NAND Flash Infrastructure</vt:lpstr>
      <vt:lpstr>Infrastructure Enabled Research: SSD Errors</vt:lpstr>
      <vt:lpstr>Ramulator – DRAM Simulation Infrastructure</vt:lpstr>
      <vt:lpstr>Ramulator Paper and Source Code</vt:lpstr>
      <vt:lpstr>Ramulator-PIM Paper and Source Code</vt:lpstr>
      <vt:lpstr>Infrastructure Enabled Research: PIM (I)</vt:lpstr>
      <vt:lpstr>Infrastructure Enabled Research: PIM (II)</vt:lpstr>
      <vt:lpstr>Infrastructure Enabled Research: PIM (III)</vt:lpstr>
      <vt:lpstr>Infrastructure Enabled Research: PIM (IV)</vt:lpstr>
      <vt:lpstr>Question 2: Heterogeneity &amp; Inclusiveness</vt:lpstr>
      <vt:lpstr>Principle: Diversity &amp; Heterogeneity</vt:lpstr>
      <vt:lpstr>Principle: Environment of Freedom &amp; Inclusion</vt:lpstr>
      <vt:lpstr>Question 3: Choosing Students</vt:lpstr>
      <vt:lpstr>How to Select PhD Students &amp; Researchers</vt:lpstr>
      <vt:lpstr>How to Select Students</vt:lpstr>
      <vt:lpstr>Question 4 and Answer: Mentoring</vt:lpstr>
      <vt:lpstr>Question 5 and Answer: Emotional Intelligence</vt:lpstr>
      <vt:lpstr>Question 6 and Answer: Hierarchy</vt:lpstr>
      <vt:lpstr>Food for Thought: Three Quotes</vt:lpstr>
      <vt:lpstr>How to Build  an Impactful Research Group</vt:lpstr>
      <vt:lpstr>Backup Slides</vt:lpstr>
      <vt:lpstr>Some Resilience Examples  from Our Research</vt:lpstr>
      <vt:lpstr>Enabling DRAM to Compute  at Low Cost</vt:lpstr>
      <vt:lpstr>RowClone [MICRO’13] </vt:lpstr>
      <vt:lpstr>Ambit [MICRO’17]</vt:lpstr>
      <vt:lpstr>Ambit </vt:lpstr>
      <vt:lpstr>In-Memory Bulk Bitwise Operations</vt:lpstr>
      <vt:lpstr>Ambit Sounds Good, No?</vt:lpstr>
      <vt:lpstr>Another Review </vt:lpstr>
      <vt:lpstr>Yet Another Review</vt:lpstr>
      <vt:lpstr>RowClone &amp; Bitwise Ops in Real DRAM Chips</vt:lpstr>
      <vt:lpstr>Pinatubo: RowClone and Bitwise Ops in PCM</vt:lpstr>
      <vt:lpstr>We Have a Mindset Issue…</vt:lpstr>
      <vt:lpstr>Aside: A Recommended Book</vt:lpstr>
      <vt:lpstr>PowerPoint Presentation</vt:lpstr>
      <vt:lpstr>PowerPoint Presentation</vt:lpstr>
      <vt:lpstr>Suggestions to Reviewers</vt:lpstr>
      <vt:lpstr>Initial RowHammer Reviews</vt:lpstr>
      <vt:lpstr>Missing the Point</vt:lpstr>
      <vt:lpstr> Dismissing Science</vt:lpstr>
      <vt:lpstr>Final RowHammer Reviews</vt:lpstr>
      <vt:lpstr>Suggestion to Community</vt:lpstr>
      <vt:lpstr>Suggestion to Community</vt:lpstr>
      <vt:lpstr>Another Recommended Book</vt:lpstr>
      <vt:lpstr>Computer Architecture Today</vt:lpstr>
      <vt:lpstr>Suggestion to Researchers: Principle: Passion</vt:lpstr>
      <vt:lpstr>Suggestion to Researchers: Principle: Resilience</vt:lpstr>
      <vt:lpstr>Principle: Learning and Scholarship</vt:lpstr>
      <vt:lpstr>Principle: Learning and Scholarship</vt:lpstr>
      <vt:lpstr>More Thoughts and Suggestions</vt:lpstr>
      <vt:lpstr>Funding Acknowledgments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Onur Mutlu</cp:lastModifiedBy>
  <cp:revision>2837</cp:revision>
  <cp:lastPrinted>2020-07-19T11:53:12Z</cp:lastPrinted>
  <dcterms:created xsi:type="dcterms:W3CDTF">2010-10-08T20:41:54Z</dcterms:created>
  <dcterms:modified xsi:type="dcterms:W3CDTF">2020-07-19T22:25:54Z</dcterms:modified>
</cp:coreProperties>
</file>