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3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6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47.xml" ContentType="application/vnd.openxmlformats-officedocument.theme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8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9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50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2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53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theme/theme54.xml" ContentType="application/vnd.openxmlformats-officedocument.theme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654" r:id="rId28"/>
    <p:sldMasterId id="2147486847" r:id="rId29"/>
    <p:sldMasterId id="2147486871" r:id="rId30"/>
    <p:sldMasterId id="2147486966" r:id="rId31"/>
    <p:sldMasterId id="2147487084" r:id="rId32"/>
    <p:sldMasterId id="2147487120" r:id="rId33"/>
    <p:sldMasterId id="2147487144" r:id="rId34"/>
    <p:sldMasterId id="2147487194" r:id="rId35"/>
    <p:sldMasterId id="2147487206" r:id="rId36"/>
    <p:sldMasterId id="2147487258" r:id="rId37"/>
    <p:sldMasterId id="2147487574" r:id="rId38"/>
    <p:sldMasterId id="2147487623" r:id="rId39"/>
    <p:sldMasterId id="2147487707" r:id="rId40"/>
    <p:sldMasterId id="2147487731" r:id="rId41"/>
    <p:sldMasterId id="2147487743" r:id="rId42"/>
    <p:sldMasterId id="2147488085" r:id="rId43"/>
    <p:sldMasterId id="2147488097" r:id="rId44"/>
    <p:sldMasterId id="2147488158" r:id="rId45"/>
    <p:sldMasterId id="2147488249" r:id="rId46"/>
    <p:sldMasterId id="2147488265" r:id="rId47"/>
    <p:sldMasterId id="2147488289" r:id="rId48"/>
    <p:sldMasterId id="2147488302" r:id="rId49"/>
    <p:sldMasterId id="2147488317" r:id="rId50"/>
    <p:sldMasterId id="2147488329" r:id="rId51"/>
    <p:sldMasterId id="2147488341" r:id="rId52"/>
    <p:sldMasterId id="2147488354" r:id="rId53"/>
    <p:sldMasterId id="2147488367" r:id="rId54"/>
    <p:sldMasterId id="2147488393" r:id="rId55"/>
  </p:sldMasterIdLst>
  <p:notesMasterIdLst>
    <p:notesMasterId r:id="rId130"/>
  </p:notesMasterIdLst>
  <p:handoutMasterIdLst>
    <p:handoutMasterId r:id="rId131"/>
  </p:handoutMasterIdLst>
  <p:sldIdLst>
    <p:sldId id="4681" r:id="rId56"/>
    <p:sldId id="4142" r:id="rId57"/>
    <p:sldId id="4834" r:id="rId58"/>
    <p:sldId id="4678" r:id="rId59"/>
    <p:sldId id="5211" r:id="rId60"/>
    <p:sldId id="5057" r:id="rId61"/>
    <p:sldId id="5176" r:id="rId62"/>
    <p:sldId id="5178" r:id="rId63"/>
    <p:sldId id="5214" r:id="rId64"/>
    <p:sldId id="5217" r:id="rId65"/>
    <p:sldId id="5218" r:id="rId66"/>
    <p:sldId id="5050" r:id="rId67"/>
    <p:sldId id="5212" r:id="rId68"/>
    <p:sldId id="5207" r:id="rId69"/>
    <p:sldId id="5053" r:id="rId70"/>
    <p:sldId id="4929" r:id="rId71"/>
    <p:sldId id="4930" r:id="rId72"/>
    <p:sldId id="4931" r:id="rId73"/>
    <p:sldId id="5368" r:id="rId74"/>
    <p:sldId id="5369" r:id="rId75"/>
    <p:sldId id="5370" r:id="rId76"/>
    <p:sldId id="5371" r:id="rId77"/>
    <p:sldId id="5219" r:id="rId78"/>
    <p:sldId id="5374" r:id="rId79"/>
    <p:sldId id="5376" r:id="rId80"/>
    <p:sldId id="5377" r:id="rId81"/>
    <p:sldId id="5379" r:id="rId82"/>
    <p:sldId id="5378" r:id="rId83"/>
    <p:sldId id="3301" r:id="rId84"/>
    <p:sldId id="3285" r:id="rId85"/>
    <p:sldId id="5380" r:id="rId86"/>
    <p:sldId id="3286" r:id="rId87"/>
    <p:sldId id="5381" r:id="rId88"/>
    <p:sldId id="3287" r:id="rId89"/>
    <p:sldId id="5382" r:id="rId90"/>
    <p:sldId id="5383" r:id="rId91"/>
    <p:sldId id="5384" r:id="rId92"/>
    <p:sldId id="5373" r:id="rId93"/>
    <p:sldId id="5385" r:id="rId94"/>
    <p:sldId id="5386" r:id="rId95"/>
    <p:sldId id="5372" r:id="rId96"/>
    <p:sldId id="5388" r:id="rId97"/>
    <p:sldId id="5389" r:id="rId98"/>
    <p:sldId id="5391" r:id="rId99"/>
    <p:sldId id="5393" r:id="rId100"/>
    <p:sldId id="5390" r:id="rId101"/>
    <p:sldId id="5394" r:id="rId102"/>
    <p:sldId id="5395" r:id="rId103"/>
    <p:sldId id="5404" r:id="rId104"/>
    <p:sldId id="5405" r:id="rId105"/>
    <p:sldId id="3696" r:id="rId106"/>
    <p:sldId id="5406" r:id="rId107"/>
    <p:sldId id="4145" r:id="rId108"/>
    <p:sldId id="3583" r:id="rId109"/>
    <p:sldId id="3614" r:id="rId110"/>
    <p:sldId id="3720" r:id="rId111"/>
    <p:sldId id="3602" r:id="rId112"/>
    <p:sldId id="5407" r:id="rId113"/>
    <p:sldId id="3726" r:id="rId114"/>
    <p:sldId id="3728" r:id="rId115"/>
    <p:sldId id="3763" r:id="rId116"/>
    <p:sldId id="3147" r:id="rId117"/>
    <p:sldId id="4688" r:id="rId118"/>
    <p:sldId id="5213" r:id="rId119"/>
    <p:sldId id="5396" r:id="rId120"/>
    <p:sldId id="5397" r:id="rId121"/>
    <p:sldId id="5399" r:id="rId122"/>
    <p:sldId id="5398" r:id="rId123"/>
    <p:sldId id="5400" r:id="rId124"/>
    <p:sldId id="5401" r:id="rId125"/>
    <p:sldId id="5402" r:id="rId126"/>
    <p:sldId id="5403" r:id="rId127"/>
    <p:sldId id="5209" r:id="rId128"/>
    <p:sldId id="5387" r:id="rId1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FF"/>
    <a:srgbClr val="FF00C4"/>
    <a:srgbClr val="1A5712"/>
    <a:srgbClr val="948A54"/>
    <a:srgbClr val="2A55D6"/>
    <a:srgbClr val="8C0000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48" autoAdjust="0"/>
    <p:restoredTop sz="99433" autoAdjust="0"/>
  </p:normalViewPr>
  <p:slideViewPr>
    <p:cSldViewPr>
      <p:cViewPr varScale="1">
        <p:scale>
          <a:sx n="93" d="100"/>
          <a:sy n="93" d="100"/>
        </p:scale>
        <p:origin x="97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2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8.xml"/><Relationship Id="rId84" Type="http://schemas.openxmlformats.org/officeDocument/2006/relationships/slide" Target="slides/slide2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3.xml"/><Relationship Id="rId74" Type="http://schemas.openxmlformats.org/officeDocument/2006/relationships/slide" Target="slides/slide19.xml"/><Relationship Id="rId79" Type="http://schemas.openxmlformats.org/officeDocument/2006/relationships/slide" Target="slides/slide24.xml"/><Relationship Id="rId102" Type="http://schemas.openxmlformats.org/officeDocument/2006/relationships/slide" Target="slides/slide47.xml"/><Relationship Id="rId123" Type="http://schemas.openxmlformats.org/officeDocument/2006/relationships/slide" Target="slides/slide68.xml"/><Relationship Id="rId128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5.xml"/><Relationship Id="rId95" Type="http://schemas.openxmlformats.org/officeDocument/2006/relationships/slide" Target="slides/slide4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9.xml"/><Relationship Id="rId69" Type="http://schemas.openxmlformats.org/officeDocument/2006/relationships/slide" Target="slides/slide14.xml"/><Relationship Id="rId113" Type="http://schemas.openxmlformats.org/officeDocument/2006/relationships/slide" Target="slides/slide58.xml"/><Relationship Id="rId118" Type="http://schemas.openxmlformats.org/officeDocument/2006/relationships/slide" Target="slides/slide63.xml"/><Relationship Id="rId134" Type="http://schemas.openxmlformats.org/officeDocument/2006/relationships/theme" Target="theme/theme1.xml"/><Relationship Id="rId80" Type="http://schemas.openxmlformats.org/officeDocument/2006/relationships/slide" Target="slides/slide25.xml"/><Relationship Id="rId85" Type="http://schemas.openxmlformats.org/officeDocument/2006/relationships/slide" Target="slides/slide3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4.xml"/><Relationship Id="rId103" Type="http://schemas.openxmlformats.org/officeDocument/2006/relationships/slide" Target="slides/slide48.xml"/><Relationship Id="rId108" Type="http://schemas.openxmlformats.org/officeDocument/2006/relationships/slide" Target="slides/slide53.xml"/><Relationship Id="rId124" Type="http://schemas.openxmlformats.org/officeDocument/2006/relationships/slide" Target="slides/slide69.xml"/><Relationship Id="rId129" Type="http://schemas.openxmlformats.org/officeDocument/2006/relationships/slide" Target="slides/slide74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5.xml"/><Relationship Id="rId75" Type="http://schemas.openxmlformats.org/officeDocument/2006/relationships/slide" Target="slides/slide20.xml"/><Relationship Id="rId91" Type="http://schemas.openxmlformats.org/officeDocument/2006/relationships/slide" Target="slides/slide36.xml"/><Relationship Id="rId96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9.xml"/><Relationship Id="rId119" Type="http://schemas.openxmlformats.org/officeDocument/2006/relationships/slide" Target="slides/slide64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5.xml"/><Relationship Id="rId65" Type="http://schemas.openxmlformats.org/officeDocument/2006/relationships/slide" Target="slides/slide10.xml"/><Relationship Id="rId81" Type="http://schemas.openxmlformats.org/officeDocument/2006/relationships/slide" Target="slides/slide26.xml"/><Relationship Id="rId86" Type="http://schemas.openxmlformats.org/officeDocument/2006/relationships/slide" Target="slides/slide31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4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1.xml"/><Relationship Id="rId97" Type="http://schemas.openxmlformats.org/officeDocument/2006/relationships/slide" Target="slides/slide42.xml"/><Relationship Id="rId104" Type="http://schemas.openxmlformats.org/officeDocument/2006/relationships/slide" Target="slides/slide49.xml"/><Relationship Id="rId120" Type="http://schemas.openxmlformats.org/officeDocument/2006/relationships/slide" Target="slides/slide65.xml"/><Relationship Id="rId125" Type="http://schemas.openxmlformats.org/officeDocument/2006/relationships/slide" Target="slides/slide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6.xml"/><Relationship Id="rId92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1.xml"/><Relationship Id="rId87" Type="http://schemas.openxmlformats.org/officeDocument/2006/relationships/slide" Target="slides/slide32.xml"/><Relationship Id="rId110" Type="http://schemas.openxmlformats.org/officeDocument/2006/relationships/slide" Target="slides/slide55.xml"/><Relationship Id="rId115" Type="http://schemas.openxmlformats.org/officeDocument/2006/relationships/slide" Target="slides/slide60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6.xml"/><Relationship Id="rId82" Type="http://schemas.openxmlformats.org/officeDocument/2006/relationships/slide" Target="slides/slide2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.xml"/><Relationship Id="rId77" Type="http://schemas.openxmlformats.org/officeDocument/2006/relationships/slide" Target="slides/slide22.xml"/><Relationship Id="rId100" Type="http://schemas.openxmlformats.org/officeDocument/2006/relationships/slide" Target="slides/slide45.xml"/><Relationship Id="rId105" Type="http://schemas.openxmlformats.org/officeDocument/2006/relationships/slide" Target="slides/slide50.xml"/><Relationship Id="rId126" Type="http://schemas.openxmlformats.org/officeDocument/2006/relationships/slide" Target="slides/slide7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7.xml"/><Relationship Id="rId93" Type="http://schemas.openxmlformats.org/officeDocument/2006/relationships/slide" Target="slides/slide38.xml"/><Relationship Id="rId98" Type="http://schemas.openxmlformats.org/officeDocument/2006/relationships/slide" Target="slides/slide43.xml"/><Relationship Id="rId121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2.xml"/><Relationship Id="rId116" Type="http://schemas.openxmlformats.org/officeDocument/2006/relationships/slide" Target="slides/slide6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7.xml"/><Relationship Id="rId83" Type="http://schemas.openxmlformats.org/officeDocument/2006/relationships/slide" Target="slides/slide28.xml"/><Relationship Id="rId88" Type="http://schemas.openxmlformats.org/officeDocument/2006/relationships/slide" Target="slides/slide33.xml"/><Relationship Id="rId111" Type="http://schemas.openxmlformats.org/officeDocument/2006/relationships/slide" Target="slides/slide56.xml"/><Relationship Id="rId132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2.xml"/><Relationship Id="rId106" Type="http://schemas.openxmlformats.org/officeDocument/2006/relationships/slide" Target="slides/slide51.xml"/><Relationship Id="rId127" Type="http://schemas.openxmlformats.org/officeDocument/2006/relationships/slide" Target="slides/slide7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8.xml"/><Relationship Id="rId78" Type="http://schemas.openxmlformats.org/officeDocument/2006/relationships/slide" Target="slides/slide23.xml"/><Relationship Id="rId94" Type="http://schemas.openxmlformats.org/officeDocument/2006/relationships/slide" Target="slides/slide39.xml"/><Relationship Id="rId99" Type="http://schemas.openxmlformats.org/officeDocument/2006/relationships/slide" Target="slides/slide44.xml"/><Relationship Id="rId101" Type="http://schemas.openxmlformats.org/officeDocument/2006/relationships/slide" Target="slides/slide46.xml"/><Relationship Id="rId122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3.xml"/><Relationship Id="rId89" Type="http://schemas.openxmlformats.org/officeDocument/2006/relationships/slide" Target="slides/slide34.xml"/><Relationship Id="rId112" Type="http://schemas.openxmlformats.org/officeDocument/2006/relationships/slide" Target="slides/slide57.xml"/><Relationship Id="rId13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6/1/19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6/1/19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8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6275"/>
            <a:ext cx="4713288" cy="35337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994" y="4434208"/>
            <a:ext cx="5166647" cy="413509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Professor Mutlu</a:t>
            </a:r>
            <a:r>
              <a:rPr lang="ja-JP" altLang="en-US" dirty="0"/>
              <a:t>’</a:t>
            </a:r>
            <a:r>
              <a:rPr lang="en-US" dirty="0"/>
              <a:t>s research focus is all aspects of computer</a:t>
            </a:r>
            <a:r>
              <a:rPr lang="en-US" baseline="0" dirty="0"/>
              <a:t> </a:t>
            </a:r>
            <a:r>
              <a:rPr lang="en-US" dirty="0"/>
              <a:t>architecture, HW/SW interaction</a:t>
            </a:r>
            <a:r>
              <a:rPr lang="en-US" baseline="0" dirty="0"/>
              <a:t> and bioinformatics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He is looking for students to perform research</a:t>
            </a:r>
            <a:r>
              <a:rPr lang="en-US" baseline="0" dirty="0"/>
              <a:t> in these areas.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and his group, SAFARI,</a:t>
            </a:r>
            <a:r>
              <a:rPr lang="en-US" baseline="0" dirty="0"/>
              <a:t> solve fundamental problems spanning:</a:t>
            </a:r>
          </a:p>
          <a:p>
            <a:endParaRPr lang="en-US" dirty="0"/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Memory, memory, memory, storage, interconnects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Parallel architectures, heterogeneous architectures, GP-GPUs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Energy efficiency, fault tolerance, hardware security 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Genome sequence analysis and assembly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pPr defTabSz="9317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His group does broad research spanning systems to logic with architecture at center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55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53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7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3689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56414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0712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0729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7535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90346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18922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42448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44831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66302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01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82950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37204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33694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81294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82229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30002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21375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26165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60320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617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62687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70996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3725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95305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16793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07689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21779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65755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5391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38455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61810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23238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8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1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5644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39762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071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2126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73031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4920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65436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39919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0002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13450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1382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53633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3849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17593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31686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51546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0087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94261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39879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662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80870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8050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543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7791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8AD672FA-6339-CE41-9F07-09C3D4EAF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9478E9-6D3F-3141-A5A1-C884727CF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7CA3EB0D-EA22-834D-9D29-4A06620530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025DFA-C983-F343-95CF-857FE2DEC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85F640-0DE9-0C43-B145-E80A4A815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63ED2B-36DB-A641-AB6F-119434352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DD8A012-9FFD-AF43-993B-1B5111DE8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927301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87A28DB-EB70-C549-9CBF-EC5A384A4B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7420B76-A099-C64B-9B67-800067521F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E66B-D170-A84B-AD98-A0D06085E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363991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8F6DD82-5894-9443-AFB2-2DB6F31FE4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90B67BC-4A11-FE42-9669-EFCCA2F1F0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D8E6A-C3E3-D64A-BDB1-C1623B5F9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295798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D1C58E8-B0C3-C044-8C95-923E642491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CFD7574-337C-D849-80E5-5F4A5D4D1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5822-869C-614B-8FBD-5D7C2F57C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877526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4AFD789-89FA-8642-8359-527022AA9E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8B38C27A-4594-7142-8DD1-0B5D92B486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FE3E7-3301-EC4F-BAF4-DA08D63D4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425916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179D247-6FE5-2446-843D-38D2BFBB79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D05C15A-9ECB-1649-A20E-D8040C8C8D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160B-8660-A04F-9AB1-52C56219B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227593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1B6342D5-357A-B242-98F7-B5A4AF2763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44C803E1-C885-104B-9026-B620951D1F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C3CB-FFC5-2943-86BB-92490FEA3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814445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C452122-67F4-254F-90B7-EEFE7EA78B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F7320F4-1D75-6A47-971C-DF47D1A08D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F1EE-C46E-A64A-BA91-3AC0D2DB9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17365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FCFE6C-36AF-E640-A2BC-E189297B94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C43B765-AAD5-6F42-8D0C-1BD8EF5BD4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0F3A-745D-F649-9D38-49583842D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474163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E8655C5-7BD0-3442-886E-234821E407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604EF9B-850A-994A-A1C0-9E6E45BEAC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7DCD7-BC73-E847-B0C3-6A1166D4C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836092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DC2D6A6-7EB8-A34F-8DCF-4DEE370284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1D3AC6C-E0BA-8B4B-9078-28F01E1F53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DF811-9866-7545-B37C-ECEFF032C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68300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9FFBC4E-B5F7-684F-9032-173071980B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59679A0-D655-8B48-9C34-E461C1BCD4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74377-449D-1442-BFA7-E8E1157DE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0250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539970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565216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628655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660175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31738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60678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294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14320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764768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823571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02706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016926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620327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167082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148198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25445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55410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73973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719852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931789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232633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282075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09047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3497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16374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085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86413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04194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3488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974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84269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54738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129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80366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99104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720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2290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36662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85194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83267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3566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27749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4233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44920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69184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B44AC5F-686F-284E-A21C-05165FDECB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548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07199-5A47-A049-8D5E-F0A177A45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3104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12D22-0559-334F-BA3A-5B2732780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23708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37AC-6B28-F643-9D2E-95C9FD64AA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0105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2356A-5AF2-F049-8E48-3CD312F066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30201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E7C01C-51B9-B84A-B14C-CB44A3C4A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19187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13CC4-71FD-774F-A216-95B1DD7E32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94153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EFFBA-F379-2244-BA2E-9AA07B9D04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74440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4B95E-0B1A-E54D-99AD-FD05E02570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4998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4CE19-BEF9-714A-B106-3A57F2E3CA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37739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D46D2-A282-914E-8E4F-370B644A6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28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CF79C-58D9-8C41-8566-B0C580CA5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3541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3A7DCBA-C183-8B41-90A0-6DFD962BF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106298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ADBC6-E218-9749-83D0-D418C0231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557742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B5091-F527-F846-B0E6-8A0061055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32090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6FAC6-684A-9245-8840-0A684E5C0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280344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B168E-7910-294E-9278-FD11E6180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222210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08563-1837-0448-940A-95C1DD1C7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135875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38FEB-0220-8F40-B141-083F92526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429334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5F1E1-4E96-7648-9FF9-1E2FF1A01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05483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D7F92-C12C-EF45-9367-36B78FAF3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9372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32642-5A6A-9B4A-9D8A-C48DB28F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391754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D5E10-3460-A148-95EA-8279587B9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636450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F47BF-2E15-9244-A7ED-4945DA8BC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864672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14B2CC6-BCAC-1643-AB78-C2ADF490D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0751B17A-BF36-4842-B734-E23F1865B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28F08601-02AD-6D40-B66A-AFD9E5D609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55B2BB-4A1A-D34E-80ED-672CDAF1AD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15F5C2-BAE1-1849-939C-51DA7DCD9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13B461-D351-8C4C-8D06-99189598B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E858C0F-DBE4-7F41-93EF-EEDB90BFF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530889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320C456-BAB2-674B-9279-F74D1E6BAE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7C3D555-B1CA-AC40-8B14-51B307E08C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EC082-DB60-894D-A65F-EC5CC660E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97646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D8824E4-CBD0-324D-B203-16810E3CD22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9883843B-4311-F64D-ABF4-8C528A4400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ABF82-8CD4-944F-9794-F4BB55EAA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355560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FDEB397-DCF4-E046-9CEF-3C1373D51A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E8B1ECD-5EF8-C347-8080-250C482995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31F1-CE42-F44C-9E97-BCF6159B0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534077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A77F40A4-3E89-1B45-BEBF-0AA9EDBC37F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7B6CB434-7272-F144-B3EB-748B298E8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0034D-4554-BD42-802B-E49E3DC77C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554966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533EA543-58EC-1145-A87A-818F11E2CB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17CD2823-E242-7D44-9F36-68BECE5A08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F0954-8371-A644-8944-406A45A85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96071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D401DBD6-0D40-914C-A4A9-0E1A056209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D2885C7-A8DE-944D-A733-91FB1D23A9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B2226-A9FA-DB47-9CF0-2E287A389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49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F3099B0-B9D2-8449-B33E-AE3FA8363D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D5B7DF8-5103-1B42-996C-8AA394272A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74C63-9CEC-E640-98D8-DC688D3DD9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250536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500CE77-FA0E-B448-AA17-55A6703F6B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B609F3A-95A7-5841-8128-4F348A5B515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733DC-D3FD-4841-8A7A-4F4AB73A1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378628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CD27D1-ECFD-F447-88C4-5B5CD7C644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FB4D705-4483-1248-A730-79BF1918AC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17078-9EBE-8343-B263-FE4EDA0B8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560237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7F7E7C7-D54C-7E42-B902-18631D0E50C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0C1EF86-4B10-0E4B-87A4-4C31410E3E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EAFA2-6AF3-564D-8551-0ACDAB9DD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926939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C90C948-2B96-0640-82B2-1E954D9CB7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2E6134-7558-6D42-88BC-6E9B9E7448A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436F3-25BF-5246-8097-CFB6BF81F5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0352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slideLayout" Target="../slideLayouts/slideLayout366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Relationship Id="rId14" Type="http://schemas.openxmlformats.org/officeDocument/2006/relationships/image" Target="../media/image1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slideLayout" Target="../slideLayouts/slideLayout500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Relationship Id="rId14" Type="http://schemas.openxmlformats.org/officeDocument/2006/relationships/image" Target="../media/image1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8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slideLayout" Target="../slideLayouts/slideLayout580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8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3.xml"/><Relationship Id="rId7" Type="http://schemas.openxmlformats.org/officeDocument/2006/relationships/slideLayout" Target="../slideLayouts/slideLayout587.xml"/><Relationship Id="rId12" Type="http://schemas.openxmlformats.org/officeDocument/2006/relationships/slideLayout" Target="../slideLayouts/slideLayout592.xml"/><Relationship Id="rId2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81.xml"/><Relationship Id="rId6" Type="http://schemas.openxmlformats.org/officeDocument/2006/relationships/slideLayout" Target="../slideLayouts/slideLayout586.xml"/><Relationship Id="rId11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85.xml"/><Relationship Id="rId10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84.xml"/><Relationship Id="rId9" Type="http://schemas.openxmlformats.org/officeDocument/2006/relationships/slideLayout" Target="../slideLayouts/slideLayout589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0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595.xml"/><Relationship Id="rId7" Type="http://schemas.openxmlformats.org/officeDocument/2006/relationships/slideLayout" Target="../slideLayouts/slideLayout599.xml"/><Relationship Id="rId12" Type="http://schemas.openxmlformats.org/officeDocument/2006/relationships/slideLayout" Target="../slideLayouts/slideLayout604.xml"/><Relationship Id="rId2" Type="http://schemas.openxmlformats.org/officeDocument/2006/relationships/slideLayout" Target="../slideLayouts/slideLayout594.xml"/><Relationship Id="rId1" Type="http://schemas.openxmlformats.org/officeDocument/2006/relationships/slideLayout" Target="../slideLayouts/slideLayout593.xml"/><Relationship Id="rId6" Type="http://schemas.openxmlformats.org/officeDocument/2006/relationships/slideLayout" Target="../slideLayouts/slideLayout598.xml"/><Relationship Id="rId11" Type="http://schemas.openxmlformats.org/officeDocument/2006/relationships/slideLayout" Target="../slideLayouts/slideLayout603.xml"/><Relationship Id="rId5" Type="http://schemas.openxmlformats.org/officeDocument/2006/relationships/slideLayout" Target="../slideLayouts/slideLayout597.xml"/><Relationship Id="rId10" Type="http://schemas.openxmlformats.org/officeDocument/2006/relationships/slideLayout" Target="../slideLayouts/slideLayout602.xml"/><Relationship Id="rId4" Type="http://schemas.openxmlformats.org/officeDocument/2006/relationships/slideLayout" Target="../slideLayouts/slideLayout596.xml"/><Relationship Id="rId9" Type="http://schemas.openxmlformats.org/officeDocument/2006/relationships/slideLayout" Target="../slideLayouts/slideLayout6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2019. 6. 1.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3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48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  <p:sldLayoutId id="2147486855" r:id="rId8"/>
    <p:sldLayoutId id="2147486856" r:id="rId9"/>
    <p:sldLayoutId id="2147486857" r:id="rId10"/>
    <p:sldLayoutId id="214748685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1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7" r:id="rId1"/>
    <p:sldLayoutId id="2147486968" r:id="rId2"/>
    <p:sldLayoutId id="2147486969" r:id="rId3"/>
    <p:sldLayoutId id="2147486970" r:id="rId4"/>
    <p:sldLayoutId id="2147486971" r:id="rId5"/>
    <p:sldLayoutId id="2147486972" r:id="rId6"/>
    <p:sldLayoutId id="2147486973" r:id="rId7"/>
    <p:sldLayoutId id="2147486974" r:id="rId8"/>
    <p:sldLayoutId id="2147486975" r:id="rId9"/>
    <p:sldLayoutId id="2147486976" r:id="rId10"/>
    <p:sldLayoutId id="214748697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85" r:id="rId1"/>
    <p:sldLayoutId id="2147487086" r:id="rId2"/>
    <p:sldLayoutId id="2147487087" r:id="rId3"/>
    <p:sldLayoutId id="2147487088" r:id="rId4"/>
    <p:sldLayoutId id="2147487089" r:id="rId5"/>
    <p:sldLayoutId id="2147487090" r:id="rId6"/>
    <p:sldLayoutId id="2147487091" r:id="rId7"/>
    <p:sldLayoutId id="2147487092" r:id="rId8"/>
    <p:sldLayoutId id="2147487093" r:id="rId9"/>
    <p:sldLayoutId id="2147487094" r:id="rId10"/>
    <p:sldLayoutId id="21474870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6/1/19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8" r:id="rId1"/>
    <p:sldLayoutId id="2147487709" r:id="rId2"/>
    <p:sldLayoutId id="2147487710" r:id="rId3"/>
    <p:sldLayoutId id="2147487711" r:id="rId4"/>
    <p:sldLayoutId id="2147487712" r:id="rId5"/>
    <p:sldLayoutId id="2147487713" r:id="rId6"/>
    <p:sldLayoutId id="2147487714" r:id="rId7"/>
    <p:sldLayoutId id="2147487715" r:id="rId8"/>
    <p:sldLayoutId id="2147487716" r:id="rId9"/>
    <p:sldLayoutId id="2147487717" r:id="rId10"/>
    <p:sldLayoutId id="214748771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32" r:id="rId1"/>
    <p:sldLayoutId id="2147487733" r:id="rId2"/>
    <p:sldLayoutId id="2147487734" r:id="rId3"/>
    <p:sldLayoutId id="2147487735" r:id="rId4"/>
    <p:sldLayoutId id="2147487736" r:id="rId5"/>
    <p:sldLayoutId id="2147487737" r:id="rId6"/>
    <p:sldLayoutId id="2147487738" r:id="rId7"/>
    <p:sldLayoutId id="2147487739" r:id="rId8"/>
    <p:sldLayoutId id="2147487740" r:id="rId9"/>
    <p:sldLayoutId id="2147487741" r:id="rId10"/>
    <p:sldLayoutId id="214748774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9" r:id="rId1"/>
    <p:sldLayoutId id="2147488160" r:id="rId2"/>
    <p:sldLayoutId id="2147488161" r:id="rId3"/>
    <p:sldLayoutId id="2147488162" r:id="rId4"/>
    <p:sldLayoutId id="2147488163" r:id="rId5"/>
    <p:sldLayoutId id="2147488164" r:id="rId6"/>
    <p:sldLayoutId id="2147488165" r:id="rId7"/>
    <p:sldLayoutId id="2147488166" r:id="rId8"/>
    <p:sldLayoutId id="2147488167" r:id="rId9"/>
    <p:sldLayoutId id="2147488168" r:id="rId10"/>
    <p:sldLayoutId id="2147488169" r:id="rId11"/>
    <p:sldLayoutId id="214748817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7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0" r:id="rId1"/>
    <p:sldLayoutId id="2147488251" r:id="rId2"/>
    <p:sldLayoutId id="2147488252" r:id="rId3"/>
    <p:sldLayoutId id="2147488253" r:id="rId4"/>
    <p:sldLayoutId id="2147488254" r:id="rId5"/>
    <p:sldLayoutId id="2147488255" r:id="rId6"/>
    <p:sldLayoutId id="2147488256" r:id="rId7"/>
    <p:sldLayoutId id="2147488257" r:id="rId8"/>
    <p:sldLayoutId id="2147488258" r:id="rId9"/>
    <p:sldLayoutId id="2147488259" r:id="rId10"/>
    <p:sldLayoutId id="2147488260" r:id="rId11"/>
    <p:sldLayoutId id="214748826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293312E8-D4E9-DF40-A8C4-DF1173C80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99E0C9D0-C579-0047-B2F6-E08FA639B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A0F77C-4198-5F4B-A635-231322DC25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02C852AA-A1E8-8D4B-B4FB-6FB8486E1E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E586AA2A-F159-A34D-9A1A-4E62B010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5542" name="Line 1032">
            <a:extLst>
              <a:ext uri="{FF2B5EF4-FFF2-40B4-BE49-F238E27FC236}">
                <a16:creationId xmlns:a16="http://schemas.microsoft.com/office/drawing/2014/main" id="{4BA4688A-F7FE-4548-AE49-2C5A7052C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Line 1033">
            <a:extLst>
              <a:ext uri="{FF2B5EF4-FFF2-40B4-BE49-F238E27FC236}">
                <a16:creationId xmlns:a16="http://schemas.microsoft.com/office/drawing/2014/main" id="{C27013B1-3B44-034A-99B2-F0E4C84B801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3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0" r:id="rId1"/>
    <p:sldLayoutId id="2147488291" r:id="rId2"/>
    <p:sldLayoutId id="2147488292" r:id="rId3"/>
    <p:sldLayoutId id="2147488293" r:id="rId4"/>
    <p:sldLayoutId id="2147488294" r:id="rId5"/>
    <p:sldLayoutId id="2147488295" r:id="rId6"/>
    <p:sldLayoutId id="2147488296" r:id="rId7"/>
    <p:sldLayoutId id="2147488297" r:id="rId8"/>
    <p:sldLayoutId id="2147488298" r:id="rId9"/>
    <p:sldLayoutId id="2147488299" r:id="rId10"/>
    <p:sldLayoutId id="2147488300" r:id="rId11"/>
    <p:sldLayoutId id="214748830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3" r:id="rId1"/>
    <p:sldLayoutId id="2147488304" r:id="rId2"/>
    <p:sldLayoutId id="2147488305" r:id="rId3"/>
    <p:sldLayoutId id="2147488306" r:id="rId4"/>
    <p:sldLayoutId id="2147488307" r:id="rId5"/>
    <p:sldLayoutId id="2147488308" r:id="rId6"/>
    <p:sldLayoutId id="2147488309" r:id="rId7"/>
    <p:sldLayoutId id="2147488310" r:id="rId8"/>
    <p:sldLayoutId id="2147488311" r:id="rId9"/>
    <p:sldLayoutId id="2147488312" r:id="rId10"/>
    <p:sldLayoutId id="214748831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1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0" r:id="rId1"/>
    <p:sldLayoutId id="2147488331" r:id="rId2"/>
    <p:sldLayoutId id="2147488332" r:id="rId3"/>
    <p:sldLayoutId id="2147488333" r:id="rId4"/>
    <p:sldLayoutId id="2147488334" r:id="rId5"/>
    <p:sldLayoutId id="2147488335" r:id="rId6"/>
    <p:sldLayoutId id="2147488336" r:id="rId7"/>
    <p:sldLayoutId id="2147488337" r:id="rId8"/>
    <p:sldLayoutId id="2147488338" r:id="rId9"/>
    <p:sldLayoutId id="2147488339" r:id="rId10"/>
    <p:sldLayoutId id="21474883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2" r:id="rId1"/>
    <p:sldLayoutId id="2147488343" r:id="rId2"/>
    <p:sldLayoutId id="2147488344" r:id="rId3"/>
    <p:sldLayoutId id="2147488345" r:id="rId4"/>
    <p:sldLayoutId id="2147488346" r:id="rId5"/>
    <p:sldLayoutId id="2147488347" r:id="rId6"/>
    <p:sldLayoutId id="2147488348" r:id="rId7"/>
    <p:sldLayoutId id="2147488349" r:id="rId8"/>
    <p:sldLayoutId id="2147488350" r:id="rId9"/>
    <p:sldLayoutId id="2147488351" r:id="rId10"/>
    <p:sldLayoutId id="2147488352" r:id="rId11"/>
    <p:sldLayoutId id="214748835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D8553D-F350-6E4C-8D6D-016E350A2257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55" r:id="rId1"/>
    <p:sldLayoutId id="2147488356" r:id="rId2"/>
    <p:sldLayoutId id="2147488357" r:id="rId3"/>
    <p:sldLayoutId id="2147488358" r:id="rId4"/>
    <p:sldLayoutId id="2147488359" r:id="rId5"/>
    <p:sldLayoutId id="2147488360" r:id="rId6"/>
    <p:sldLayoutId id="2147488361" r:id="rId7"/>
    <p:sldLayoutId id="2147488362" r:id="rId8"/>
    <p:sldLayoutId id="2147488363" r:id="rId9"/>
    <p:sldLayoutId id="2147488364" r:id="rId10"/>
    <p:sldLayoutId id="2147488365" r:id="rId11"/>
    <p:sldLayoutId id="214748836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A6E8-131D-304C-81D9-F81A6EBD71AF}" type="slidenum">
              <a:rPr lang="en-US" alt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11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68" r:id="rId1"/>
    <p:sldLayoutId id="2147488369" r:id="rId2"/>
    <p:sldLayoutId id="2147488370" r:id="rId3"/>
    <p:sldLayoutId id="2147488371" r:id="rId4"/>
    <p:sldLayoutId id="2147488372" r:id="rId5"/>
    <p:sldLayoutId id="2147488373" r:id="rId6"/>
    <p:sldLayoutId id="2147488374" r:id="rId7"/>
    <p:sldLayoutId id="2147488375" r:id="rId8"/>
    <p:sldLayoutId id="2147488376" r:id="rId9"/>
    <p:sldLayoutId id="2147488377" r:id="rId10"/>
    <p:sldLayoutId id="2147488378" r:id="rId11"/>
    <p:sldLayoutId id="214748837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E6597FE0-60A1-034A-A636-36595A80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D0B67E57-9F41-B942-81B9-9C49558CA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BE90E2-0FA9-C945-9333-68CC9FE4F5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191BEC63-1DEA-0847-B8BC-002CCC743F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fld id="{764B09B3-2352-4B45-BFD9-B15BF150B2F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3B64EC2B-D863-2044-B2D5-E738C6E47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A5047C56-8C24-0345-894A-0C4BCF3C5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3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94" r:id="rId1"/>
    <p:sldLayoutId id="2147488395" r:id="rId2"/>
    <p:sldLayoutId id="2147488396" r:id="rId3"/>
    <p:sldLayoutId id="2147488397" r:id="rId4"/>
    <p:sldLayoutId id="2147488398" r:id="rId5"/>
    <p:sldLayoutId id="2147488399" r:id="rId6"/>
    <p:sldLayoutId id="2147488400" r:id="rId7"/>
    <p:sldLayoutId id="2147488401" r:id="rId8"/>
    <p:sldLayoutId id="2147488402" r:id="rId9"/>
    <p:sldLayoutId id="2147488403" r:id="rId10"/>
    <p:sldLayoutId id="2147488404" r:id="rId11"/>
    <p:sldLayoutId id="214748840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rowhammer-and-other-memory-issues_date17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Rowhammer-Memory-Security_date17-invited-talk.pdf" TargetMode="External"/><Relationship Id="rId5" Type="http://schemas.openxmlformats.org/officeDocument/2006/relationships/hyperlink" Target="https://people.inf.ethz.ch/omutlu/pub/onur-Rowhammer-Memory-Security_date17-invited-talk.pptx" TargetMode="External"/><Relationship Id="rId4" Type="http://schemas.openxmlformats.org/officeDocument/2006/relationships/hyperlink" Target="http://www.date-conference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memcon.com/" TargetMode="External"/><Relationship Id="rId7" Type="http://schemas.openxmlformats.org/officeDocument/2006/relationships/hyperlink" Target="http://www.storagesearch.com/ram-new-thinking.html" TargetMode="External"/><Relationship Id="rId2" Type="http://schemas.openxmlformats.org/officeDocument/2006/relationships/hyperlink" Target="https://people.inf.ethz.ch/omutlu/pub/memory-scaling_memcon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memcon.com/video1.aspx?vfile=2708052590001&amp;federated_f9=61773537001&amp;videoPlayer=999&amp;playerID=61773537001&amp;w=520&amp;h=442&amp;oheight=550" TargetMode="External"/><Relationship Id="rId5" Type="http://schemas.openxmlformats.org/officeDocument/2006/relationships/hyperlink" Target="https://people.inf.ethz.ch/omutlu/pub/mutlu_memory-scaling_memcon13_talk.pdf" TargetMode="External"/><Relationship Id="rId4" Type="http://schemas.openxmlformats.org/officeDocument/2006/relationships/hyperlink" Target="https://people.inf.ethz.ch/omutlu/pub/mutlu_memory-scaling_memcon13_talk.ppt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09724.pdf" TargetMode="External"/><Relationship Id="rId2" Type="http://schemas.openxmlformats.org/officeDocument/2006/relationships/hyperlink" Target="https://ieeexplore.ieee.org/xpl/RecentIssue.jsp?punumber=43" TargetMode="Externa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5PHm2jkkXmi5CxxI7b3JCL1TWybTDtKq" TargetMode="External"/><Relationship Id="rId13" Type="http://schemas.openxmlformats.org/officeDocument/2006/relationships/hyperlink" Target="https://www.youtube.com/playlist?feature=edit_ok&amp;list=PLSEZzvupP7hNjq3Tuv2hiE5VvR-WRYoW4" TargetMode="External"/><Relationship Id="rId3" Type="http://schemas.openxmlformats.org/officeDocument/2006/relationships/hyperlink" Target="https://www.youtube.com/playlist?list=PL5Q2soXY2Zi_QedyPWtRmFUJ2F8DdYP7l" TargetMode="External"/><Relationship Id="rId7" Type="http://schemas.openxmlformats.org/officeDocument/2006/relationships/hyperlink" Target="https://www.youtube.com/playlist?list=PL5PHm2jkkXmgDN1PLwOY_tGtUlynnyV6D" TargetMode="External"/><Relationship Id="rId12" Type="http://schemas.openxmlformats.org/officeDocument/2006/relationships/hyperlink" Target="http://www.archive.ece.cmu.edu/~ece742/f12/doku.php?id=lectures" TargetMode="External"/><Relationship Id="rId2" Type="http://schemas.openxmlformats.org/officeDocument/2006/relationships/hyperlink" Target="https://www.youtube.com/playlist?list=PL5Q2soXY2Zi-IXWTT7xoNYpst5-zdZQ6y" TargetMode="External"/><Relationship Id="rId16" Type="http://schemas.openxmlformats.org/officeDocument/2006/relationships/hyperlink" Target="https://www.youtube.com/user/cmu18447" TargetMode="External"/><Relationship Id="rId1" Type="http://schemas.openxmlformats.org/officeDocument/2006/relationships/slideLayout" Target="../slideLayouts/slideLayout525.xml"/><Relationship Id="rId6" Type="http://schemas.openxmlformats.org/officeDocument/2006/relationships/hyperlink" Target="https://www.youtube.com/playlist?list=PL5PHm2jkkXmgVhh8CHAu9N76TShJqfYDt" TargetMode="External"/><Relationship Id="rId11" Type="http://schemas.openxmlformats.org/officeDocument/2006/relationships/hyperlink" Target="https://www.youtube.com/watch?v=BJ87rZCGWU0&amp;list=PL5PHm2jkkXmidJOd59REog9jDnPDTG6IJ" TargetMode="External"/><Relationship Id="rId5" Type="http://schemas.openxmlformats.org/officeDocument/2006/relationships/hyperlink" Target="https://www.youtube.com/watch?v=g3yH68hAaSk&amp;list=PL5Q2soXY2Zi9JXe3ywQMhylk_d5dI-TM7" TargetMode="External"/><Relationship Id="rId15" Type="http://schemas.openxmlformats.org/officeDocument/2006/relationships/hyperlink" Target="https://www.youtube.com/channel/UCIwQ8uOeRFgOEvBLYc3kc3g" TargetMode="External"/><Relationship Id="rId10" Type="http://schemas.openxmlformats.org/officeDocument/2006/relationships/hyperlink" Target="https://www.youtube.com/playlist?list=PL5PHm2jkkXmgFdD9x7RsjQC4a8KQjmUkQ" TargetMode="External"/><Relationship Id="rId4" Type="http://schemas.openxmlformats.org/officeDocument/2006/relationships/hyperlink" Target="https://www.youtube.com/playlist?list=PL5Q2soXY2Zi9OhoVQBXYFIZywZXCPl4M_" TargetMode="External"/><Relationship Id="rId9" Type="http://schemas.openxmlformats.org/officeDocument/2006/relationships/hyperlink" Target="https://www.youtube.com/watch?v=zLP_X4wyHbY&amp;list=PL5PHm2jkkXmi5CxxI7b3JCL1TWybTDtKq" TargetMode="External"/><Relationship Id="rId14" Type="http://schemas.openxmlformats.org/officeDocument/2006/relationships/hyperlink" Target="https://people.inf.ethz.ch/omutlu/teaching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ramulator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rowhammer" TargetMode="External"/><Relationship Id="rId1" Type="http://schemas.openxmlformats.org/officeDocument/2006/relationships/slideLayout" Target="../slideLayouts/slideLayout490.xml"/><Relationship Id="rId6" Type="http://schemas.openxmlformats.org/officeDocument/2006/relationships/hyperlink" Target="https://github.com/CMU-SAFARI/SoftMC" TargetMode="External"/><Relationship Id="rId5" Type="http://schemas.openxmlformats.org/officeDocument/2006/relationships/hyperlink" Target="https://github.com/CMU-SAFARI/NOCulator" TargetMode="External"/><Relationship Id="rId4" Type="http://schemas.openxmlformats.org/officeDocument/2006/relationships/hyperlink" Target="https://github.com/CMU-SAFARI/memsi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Mosaic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MQSim" TargetMode="External"/><Relationship Id="rId1" Type="http://schemas.openxmlformats.org/officeDocument/2006/relationships/slideLayout" Target="../slideLayouts/slideLayout490.xml"/><Relationship Id="rId6" Type="http://schemas.openxmlformats.org/officeDocument/2006/relationships/hyperlink" Target="https://github.com/CMU-SAFARI/HWASim" TargetMode="External"/><Relationship Id="rId5" Type="http://schemas.openxmlformats.org/officeDocument/2006/relationships/hyperlink" Target="https://github.com/CMU-SAFARI/SMLA" TargetMode="External"/><Relationship Id="rId4" Type="http://schemas.openxmlformats.org/officeDocument/2006/relationships/hyperlink" Target="https://github.com/CMU-SAFARI/IMPIC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safari/tools.html" TargetMode="External"/><Relationship Id="rId2" Type="http://schemas.openxmlformats.org/officeDocument/2006/relationships/hyperlink" Target="https://github.com/CMU-SAFARI/" TargetMode="External"/><Relationship Id="rId1" Type="http://schemas.openxmlformats.org/officeDocument/2006/relationships/slideLayout" Target="../slideLayouts/slideLayout490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/citations?user=7XyGUGkAAAAJ&amp;hl=en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478.xml"/><Relationship Id="rId4" Type="http://schemas.openxmlformats.org/officeDocument/2006/relationships/hyperlink" Target="https://people.inf.ethz.ch/omutlu/acaces2018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hyperlink" Target="https://people.inf.ethz.ch/omutlu/" TargetMode="External"/><Relationship Id="rId1" Type="http://schemas.openxmlformats.org/officeDocument/2006/relationships/slideLayout" Target="../slideLayouts/slideLayout513.xml"/><Relationship Id="rId5" Type="http://schemas.openxmlformats.org/officeDocument/2006/relationships/image" Target="../media/image9.png"/><Relationship Id="rId4" Type="http://schemas.openxmlformats.org/officeDocument/2006/relationships/hyperlink" Target="https://people.inf.ethz.ch/omutlu/projects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8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8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8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safari.ethz.ch/digitaltechnik/spring2019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alert.com/these-8-papers-were-rejected-before-going-on-to-win-the-nobel-prize" TargetMode="External"/><Relationship Id="rId1" Type="http://schemas.openxmlformats.org/officeDocument/2006/relationships/slideLayout" Target="../slideLayouts/slideLayout58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giZlSOcGFM&amp;list=PL5Q2soXY2Zi8D_5MGV6EnXEJHnV2YFBJl&amp;index=1" TargetMode="External"/><Relationship Id="rId2" Type="http://schemas.openxmlformats.org/officeDocument/2006/relationships/hyperlink" Target="https://www.youtube.com/watch?v=kgiZlSOcGFM&amp;list=PL5Q2soXY2Zi8D_5MGV6EnXEJHnV2YFBJl" TargetMode="External"/><Relationship Id="rId1" Type="http://schemas.openxmlformats.org/officeDocument/2006/relationships/slideLayout" Target="../slideLayouts/slideLayout525.xml"/><Relationship Id="rId6" Type="http://schemas.openxmlformats.org/officeDocument/2006/relationships/hyperlink" Target="https://www.youtube.com/watch?v=F7xZLNMIY1E&amp;list=PL5Q2soXY2Zi8D_5MGV6EnXEJHnV2YFBJl&amp;index=3" TargetMode="External"/><Relationship Id="rId5" Type="http://schemas.openxmlformats.org/officeDocument/2006/relationships/hyperlink" Target="https://www.youtube.com/watch?v=hPnSmfwu2-A&amp;list=PL5Q2soXY2Zi8D_5MGV6EnXEJHnV2YFBJl&amp;index=9" TargetMode="External"/><Relationship Id="rId4" Type="http://schemas.openxmlformats.org/officeDocument/2006/relationships/hyperlink" Target="https://www.youtube.com/watch?v=oHqsNbxgdzM&amp;list=PL5Q2soXY2Zi8D_5MGV6EnXEJHnV2YFBJl&amp;index=7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avatar-dram-refresh_dsn15.pdf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://users.ece.cmu.edu/~omutlu/pub/adaptive-latency-dram_hpca15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users.ece.cmu.edu/~omutlu/pub/error-mitigation-for-intermittent-dram-failures_sigmetrics14.pdf" TargetMode="External"/><Relationship Id="rId4" Type="http://schemas.openxmlformats.org/officeDocument/2006/relationships/hyperlink" Target="http://users.ece.cmu.edu/~omutlu/pub/dram-retention-time-characterization_isca13.pdf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people.inf.ethz.ch/omutlu/pub/softMC_hpca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dram-row-hammer_kim_talk_isca14.pdf" TargetMode="External"/><Relationship Id="rId5" Type="http://schemas.openxmlformats.org/officeDocument/2006/relationships/hyperlink" Target="https://people.inf.ethz.ch/omutlu/pub/dram-row-hammer_kim_talk_isca14.pptx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09724.pdf" TargetMode="External"/><Relationship Id="rId2" Type="http://schemas.openxmlformats.org/officeDocument/2006/relationships/hyperlink" Target="https://ieeexplore.ieee.org/xpl/RecentIssue.jsp?punumber=43" TargetMode="Externa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5Q2soXY2Zi-HXxomthrpDpMJm05P6J9x" TargetMode="External"/><Relationship Id="rId2" Type="http://schemas.openxmlformats.org/officeDocument/2006/relationships/hyperlink" Target="https://people.inf.ethz.ch/omutlu/acaces2018.html" TargetMode="External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s://people.inf.ethz.ch/omutlu/projects.htm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8642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ramulator_dram_simulator-ieee-cal1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github.com/CMU-SAFARI/ramulator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oogle-consumer-workloads-data-movement-and-PIM_asplos18-poster.pptx" TargetMode="External"/><Relationship Id="rId3" Type="http://schemas.openxmlformats.org/officeDocument/2006/relationships/hyperlink" Target="https://www.asplos2018.org/" TargetMode="External"/><Relationship Id="rId7" Type="http://schemas.openxmlformats.org/officeDocument/2006/relationships/hyperlink" Target="https://people.inf.ethz.ch/omutlu/pub/Google-consumer-workloads-data-movement-and-PIM_asplos18-lightning-talk.pdf" TargetMode="External"/><Relationship Id="rId12" Type="http://schemas.openxmlformats.org/officeDocument/2006/relationships/image" Target="../media/image56.tiff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Google-consumer-workloads-data-movement-and-PIM_asplos18-lightning-talk.pptx" TargetMode="External"/><Relationship Id="rId11" Type="http://schemas.openxmlformats.org/officeDocument/2006/relationships/hyperlink" Target="https://www.youtube.com/watch?v=OTB_72HYIn0" TargetMode="External"/><Relationship Id="rId5" Type="http://schemas.openxmlformats.org/officeDocument/2006/relationships/hyperlink" Target="https://people.inf.ethz.ch/omutlu/pub/Google-consumer-workloads-data-movement-and-PIM_asplos18-talk.pdf" TargetMode="External"/><Relationship Id="rId10" Type="http://schemas.openxmlformats.org/officeDocument/2006/relationships/hyperlink" Target="https://www.youtube.com/watch?v=pklgnQ3ejZ4" TargetMode="External"/><Relationship Id="rId4" Type="http://schemas.openxmlformats.org/officeDocument/2006/relationships/hyperlink" Target="https://people.inf.ethz.ch/omutlu/pub/Google-consumer-workloads-data-movement-and-PIM_asplos18-talk.pptx" TargetMode="External"/><Relationship Id="rId9" Type="http://schemas.openxmlformats.org/officeDocument/2006/relationships/hyperlink" Target="https://people.inf.ethz.ch/omutlu/pub/Google-consumer-workloads-data-movement-and-PIM_asplos18-poster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www.safari.ethz.ch/" TargetMode="External"/><Relationship Id="rId1" Type="http://schemas.openxmlformats.org/officeDocument/2006/relationships/slideLayout" Target="../slideLayouts/slideLayout55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9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hyperlink" Target="https://people.inf.ethz.ch/omutlu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image" Target="../media/image18.jpg"/><Relationship Id="rId16" Type="http://schemas.openxmlformats.org/officeDocument/2006/relationships/image" Target="../media/image32.pn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525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10" Type="http://schemas.openxmlformats.org/officeDocument/2006/relationships/image" Target="../media/image26.jpg"/><Relationship Id="rId19" Type="http://schemas.openxmlformats.org/officeDocument/2006/relationships/image" Target="../media/image35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 June 2019</a:t>
            </a:r>
          </a:p>
          <a:p>
            <a:r>
              <a:rPr lang="en-US" sz="2200" dirty="0"/>
              <a:t>DAC Early Career Workshop Panel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382000" cy="2201416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How to Build </a:t>
            </a:r>
            <a:br>
              <a:rPr lang="en-US" sz="5000" dirty="0"/>
            </a:br>
            <a:r>
              <a:rPr lang="en-US" sz="5000" dirty="0"/>
              <a:t>an Impactful Research Group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fari.png">
            <a:extLst>
              <a:ext uri="{FF2B5EF4-FFF2-40B4-BE49-F238E27FC236}">
                <a16:creationId xmlns:a16="http://schemas.microsoft.com/office/drawing/2014/main" id="{C9B17D3A-555D-294B-BA0B-7E8D65DE6A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9127C22E-15AE-AE44-AF51-E3A55BC60E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Research Topics (II)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" y="3789040"/>
            <a:ext cx="9144000" cy="2046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520834"/>
            <a:ext cx="986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https://people.inf.ethz.ch/omutlu/pub/rowhammer-and-other-memory-issues_date17.pdf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"The RowHammer Problem and Other Issues We May Face as Memory Becomes Denser"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Invited Paper in Proceedings of the </a:t>
            </a:r>
            <a:r>
              <a:rPr lang="en-US" sz="2000" i="1" dirty="0">
                <a:hlinkClick r:id="rId4"/>
              </a:rPr>
              <a:t>Design, Automation, and Test in Europe Conference</a:t>
            </a:r>
            <a:r>
              <a:rPr lang="en-US" sz="2000" i="1" dirty="0"/>
              <a:t> 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Lausanne, Switzerland, March 2017.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723815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Research Topics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hlinkClick r:id="rId2"/>
              </a:rPr>
              <a:t>"Memory Scaling: A Systems Architecture Perspective"</a:t>
            </a:r>
            <a:br>
              <a:rPr lang="en-US" dirty="0"/>
            </a:br>
            <a:r>
              <a:rPr lang="en-US" i="1" dirty="0"/>
              <a:t>Technical talk at </a:t>
            </a:r>
            <a:r>
              <a:rPr lang="en-US" i="1" dirty="0">
                <a:hlinkClick r:id="rId3"/>
              </a:rPr>
              <a:t>MemCon 2013</a:t>
            </a:r>
            <a:r>
              <a:rPr lang="en-US" i="1" dirty="0"/>
              <a:t> (</a:t>
            </a:r>
            <a:r>
              <a:rPr lang="en-US" b="1" i="1" dirty="0"/>
              <a:t>MEMCON</a:t>
            </a:r>
            <a:r>
              <a:rPr lang="en-US" i="1" dirty="0"/>
              <a:t>)</a:t>
            </a:r>
            <a:r>
              <a:rPr lang="en-US" dirty="0"/>
              <a:t>, Santa Clara, CA, August 2013. [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Video</a:t>
            </a:r>
            <a:r>
              <a:rPr lang="en-US" dirty="0"/>
              <a:t>] [</a:t>
            </a:r>
            <a:r>
              <a:rPr lang="en-US" dirty="0">
                <a:hlinkClick r:id="rId7"/>
              </a:rPr>
              <a:t>Coverage on StorageSearch</a:t>
            </a:r>
            <a:r>
              <a:rPr lang="en-US" dirty="0"/>
              <a:t>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78914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Example Research Topics (IV)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2" y="1268760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154593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1678882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Research Topics (V)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 and </a:t>
            </a:r>
            <a:r>
              <a:rPr lang="en-US" dirty="0" err="1"/>
              <a:t>Jeremie</a:t>
            </a:r>
            <a:r>
              <a:rPr lang="en-US" dirty="0"/>
              <a:t> Kim,</a:t>
            </a:r>
            <a:br>
              <a:rPr lang="en-US" dirty="0"/>
            </a:br>
            <a:r>
              <a:rPr lang="en-US" b="1" dirty="0"/>
              <a:t>"RowHammer: A Retrospective"</a:t>
            </a:r>
            <a:br>
              <a:rPr lang="en-US" dirty="0"/>
            </a:br>
            <a:r>
              <a:rPr lang="en-US" i="1" dirty="0">
                <a:hlinkClick r:id="rId2"/>
              </a:rPr>
              <a:t>IEEE Transactions on Computer-Aided Design of Integrated Circuits and Systems</a:t>
            </a:r>
            <a:r>
              <a:rPr lang="en-US" i="1" dirty="0"/>
              <a:t> (</a:t>
            </a:r>
            <a:r>
              <a:rPr lang="en-US" b="1" i="1" dirty="0"/>
              <a:t>TCAD</a:t>
            </a:r>
            <a:r>
              <a:rPr lang="en-US" i="1" dirty="0"/>
              <a:t>) Special Issue on Top Picks in Hardware and Embedded Security</a:t>
            </a:r>
            <a:r>
              <a:rPr lang="en-US" dirty="0"/>
              <a:t>, 2019.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3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3908648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013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943D-8B9A-0F4C-AC3B-0963455A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Teaching: Online Courses and 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B365C-5982-734D-8270-85D466282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b="1" dirty="0">
                <a:hlinkClick r:id="rId2"/>
              </a:rPr>
              <a:t>Freshman Digital Circuits and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3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2"/>
              </a:rPr>
              <a:t>2017</a:t>
            </a:r>
            <a:r>
              <a:rPr lang="en-US" b="1" dirty="0"/>
              <a:t>)</a:t>
            </a:r>
          </a:p>
          <a:p>
            <a:endParaRPr lang="en-US" sz="1100" dirty="0"/>
          </a:p>
          <a:p>
            <a:r>
              <a:rPr lang="en-US" b="1" dirty="0">
                <a:hlinkClick r:id="rId4"/>
              </a:rPr>
              <a:t>Graduate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5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4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6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7"/>
              </a:rPr>
              <a:t>2013</a:t>
            </a:r>
            <a:r>
              <a:rPr lang="en-US" b="1" dirty="0"/>
              <a:t>)</a:t>
            </a:r>
          </a:p>
          <a:p>
            <a:endParaRPr lang="en-US" sz="1100" dirty="0"/>
          </a:p>
          <a:p>
            <a:r>
              <a:rPr lang="en-US" b="1" dirty="0">
                <a:hlinkClick r:id="rId8"/>
              </a:rPr>
              <a:t>Undergraduate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9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10"/>
              </a:rPr>
              <a:t>2014</a:t>
            </a:r>
            <a:r>
              <a:rPr lang="en-US" b="1" dirty="0"/>
              <a:t>, </a:t>
            </a:r>
            <a:r>
              <a:rPr lang="en-US" b="1" dirty="0">
                <a:hlinkClick r:id="rId11"/>
              </a:rPr>
              <a:t>2013</a:t>
            </a:r>
            <a:r>
              <a:rPr lang="en-US" b="1" dirty="0"/>
              <a:t>)</a:t>
            </a:r>
          </a:p>
          <a:p>
            <a:endParaRPr lang="en-US" sz="1100" dirty="0"/>
          </a:p>
          <a:p>
            <a:r>
              <a:rPr lang="en-US" b="1" dirty="0">
                <a:hlinkClick r:id="rId12"/>
              </a:rPr>
              <a:t>Parallel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13"/>
              </a:rPr>
              <a:t>Lecture Videos</a:t>
            </a:r>
            <a:r>
              <a:rPr lang="en-US" b="1" dirty="0"/>
              <a:t>)</a:t>
            </a:r>
          </a:p>
          <a:p>
            <a:endParaRPr lang="en-US" sz="1100" b="1" dirty="0"/>
          </a:p>
          <a:p>
            <a:r>
              <a:rPr lang="en-US" sz="2200" dirty="0">
                <a:solidFill>
                  <a:srgbClr val="0000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https://people.inf.ethz.ch/omutlu/teaching.html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200" dirty="0">
                <a:solidFill>
                  <a:srgbClr val="0000FF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https://www.youtube.com/channel/UCIwQ8uOeRFgOEvBLYc3kc3g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https://www.youtube.com/user/cmu18447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endParaRPr lang="en-US" sz="22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CFABE-46A2-2540-8A00-228962623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2390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– Program to Induce RowHammer Errors</a:t>
            </a:r>
          </a:p>
          <a:p>
            <a:pPr lvl="1"/>
            <a:r>
              <a:rPr lang="en-US" dirty="0">
                <a:hlinkClick r:id="rId2"/>
              </a:rPr>
              <a:t>https://github.com/CMU-SAFARI/rowhammer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Ramulator</a:t>
            </a:r>
            <a:r>
              <a:rPr lang="en-US" dirty="0">
                <a:solidFill>
                  <a:srgbClr val="0000FF"/>
                </a:solidFill>
              </a:rPr>
              <a:t> – Fast and Extensible DRAM Simulator</a:t>
            </a:r>
          </a:p>
          <a:p>
            <a:pPr lvl="1"/>
            <a:r>
              <a:rPr lang="en-US" dirty="0">
                <a:hlinkClick r:id="rId3"/>
              </a:rPr>
              <a:t>https://github.com/CMU-SAFARI/ramulator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MemSim</a:t>
            </a:r>
            <a:r>
              <a:rPr lang="en-US" dirty="0">
                <a:solidFill>
                  <a:srgbClr val="0000FF"/>
                </a:solidFill>
              </a:rPr>
              <a:t> – Simple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https://github.com/CMU-SAFARI/memsim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NOCulator</a:t>
            </a:r>
            <a:r>
              <a:rPr lang="en-US" dirty="0">
                <a:solidFill>
                  <a:srgbClr val="0000FF"/>
                </a:solidFill>
              </a:rPr>
              <a:t> – Flexible Network-on-Chip Simulator</a:t>
            </a:r>
          </a:p>
          <a:p>
            <a:pPr lvl="1"/>
            <a:r>
              <a:rPr lang="en-US" dirty="0">
                <a:hlinkClick r:id="rId5"/>
              </a:rPr>
              <a:t>https://github.com/CMU-SAFARI/NOCulator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SoftMC – FPGA-Based DRAM Testing Infrastructure</a:t>
            </a:r>
          </a:p>
          <a:p>
            <a:pPr lvl="1"/>
            <a:r>
              <a:rPr lang="en-US" dirty="0">
                <a:hlinkClick r:id="rId6"/>
              </a:rPr>
              <a:t>https://github.com/CMU-SAFARI/SoftMC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3717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MQSim</a:t>
            </a:r>
            <a:r>
              <a:rPr lang="en-US" dirty="0">
                <a:solidFill>
                  <a:srgbClr val="0000FF"/>
                </a:solidFill>
              </a:rPr>
              <a:t> – A Fast Modern SSD Simulator </a:t>
            </a:r>
          </a:p>
          <a:p>
            <a:pPr lvl="1"/>
            <a:r>
              <a:rPr lang="en-US" dirty="0">
                <a:hlinkClick r:id="rId2"/>
              </a:rPr>
              <a:t>https://github.com/CMU-SAFARI/MQSim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Mosaic – GPU Simulator Supporting Concurrent Applications</a:t>
            </a:r>
          </a:p>
          <a:p>
            <a:pPr lvl="1"/>
            <a:r>
              <a:rPr lang="en-US" dirty="0">
                <a:hlinkClick r:id="rId3"/>
              </a:rPr>
              <a:t>https://github.com/CMU-SAFARI/Mosaic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IMPICA – Processing in 3D-Stacked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https://github.com/CMU-SAFARI/IMPICA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SMLA – Detailed 3D-Stacked Memory Simulator</a:t>
            </a:r>
          </a:p>
          <a:p>
            <a:pPr lvl="1"/>
            <a:r>
              <a:rPr lang="en-US" dirty="0">
                <a:hlinkClick r:id="rId5"/>
              </a:rPr>
              <a:t>https://github.com/CMU-SAFARI/SMLA</a:t>
            </a:r>
            <a:r>
              <a:rPr lang="en-US" dirty="0"/>
              <a:t>  </a:t>
            </a:r>
          </a:p>
          <a:p>
            <a:r>
              <a:rPr lang="en-US" dirty="0" err="1">
                <a:solidFill>
                  <a:srgbClr val="0000FF"/>
                </a:solidFill>
              </a:rPr>
              <a:t>HWASim</a:t>
            </a:r>
            <a:r>
              <a:rPr lang="en-US" dirty="0">
                <a:solidFill>
                  <a:srgbClr val="0000FF"/>
                </a:solidFill>
              </a:rPr>
              <a:t> – Simulator for Heterogeneous CPU-HWA Systems</a:t>
            </a:r>
          </a:p>
          <a:p>
            <a:pPr lvl="1"/>
            <a:r>
              <a:rPr lang="en-US" dirty="0">
                <a:hlinkClick r:id="rId6"/>
              </a:rPr>
              <a:t>https://github.com/CMU-SAFARI/HWASim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952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Open Source Tools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92696"/>
            <a:ext cx="8610600" cy="5193723"/>
          </a:xfrm>
        </p:spPr>
        <p:txBody>
          <a:bodyPr/>
          <a:lstStyle/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A lot more open-source software from my group</a:t>
            </a:r>
          </a:p>
          <a:p>
            <a:pPr lvl="1"/>
            <a:r>
              <a:rPr lang="en-US" b="1" dirty="0">
                <a:hlinkClick r:id="rId2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3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BA81C-47FC-7447-8E5B-774D1DE2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2420888"/>
            <a:ext cx="7376851" cy="40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9811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2"/>
              </a:rPr>
              <a:t>https://people.inf.ethz.ch/omutlu/projects.htm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http://scholar.google.com/citations?user=7XyGUGkAAAAJ&amp;hl=en</a:t>
            </a: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4"/>
              </a:rPr>
              <a:t>https://people.inf.ethz.ch/omutlu/acaces2018.html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255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802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Intro &amp; Research Group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377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Panel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402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Which are the best practices that you would suggest to your peers as the essential one for the success of an academic team?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02560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A67D-D26F-884F-AC04-AEC027EF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I Start…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02BD-68CE-154D-8EED-B44C536B0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There is no single way of having impact. </a:t>
            </a:r>
          </a:p>
          <a:p>
            <a:endParaRPr lang="en-US" dirty="0"/>
          </a:p>
          <a:p>
            <a:r>
              <a:rPr lang="en-US" dirty="0"/>
              <a:t>The following is my way, methods and principles. </a:t>
            </a:r>
          </a:p>
          <a:p>
            <a:endParaRPr lang="en-US" dirty="0"/>
          </a:p>
          <a:p>
            <a:r>
              <a:rPr lang="en-US" dirty="0"/>
              <a:t>There definitely are other ways.</a:t>
            </a:r>
          </a:p>
          <a:p>
            <a:endParaRPr lang="en-US" dirty="0"/>
          </a:p>
          <a:p>
            <a:r>
              <a:rPr lang="en-US" dirty="0"/>
              <a:t>The critical thing is </a:t>
            </a:r>
            <a:r>
              <a:rPr lang="en-US" dirty="0">
                <a:solidFill>
                  <a:srgbClr val="0000FF"/>
                </a:solidFill>
              </a:rPr>
              <a:t>finding the way that works well for you </a:t>
            </a:r>
            <a:r>
              <a:rPr lang="en-US" dirty="0"/>
              <a:t>and your goals.</a:t>
            </a:r>
          </a:p>
          <a:p>
            <a:pPr lvl="1"/>
            <a:r>
              <a:rPr lang="en-US" dirty="0"/>
              <a:t>That you can own, cherish and optimize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02759-C67E-DC49-9924-E8D3BF306E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59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Personalized Methods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Find the methods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that work for </a:t>
            </a:r>
            <a:r>
              <a:rPr lang="en-US" sz="64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87799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4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Motivation &amp; Mindset</a:t>
            </a:r>
          </a:p>
        </p:txBody>
      </p:sp>
      <p:sp>
        <p:nvSpPr>
          <p:cNvPr id="79874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95CA4-27D6-D34D-816A-255A50A559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4848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Mindset and Motivation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Start out 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the right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motivation and mindset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3324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A67D-D26F-884F-AC04-AEC027EF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Sets The Culture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02BD-68CE-154D-8EED-B44C536B0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9023920" cy="5029200"/>
          </a:xfrm>
        </p:spPr>
        <p:txBody>
          <a:bodyPr/>
          <a:lstStyle/>
          <a:p>
            <a:r>
              <a:rPr lang="en-US" dirty="0"/>
              <a:t>Mindset 1: </a:t>
            </a:r>
            <a:r>
              <a:rPr lang="en-US" dirty="0">
                <a:solidFill>
                  <a:srgbClr val="0000FF"/>
                </a:solidFill>
              </a:rPr>
              <a:t>change the world positively, have high influence</a:t>
            </a:r>
          </a:p>
          <a:p>
            <a:r>
              <a:rPr lang="en-US" dirty="0"/>
              <a:t>Mindset 2: </a:t>
            </a:r>
            <a:r>
              <a:rPr lang="en-US" dirty="0">
                <a:solidFill>
                  <a:srgbClr val="0000FF"/>
                </a:solidFill>
              </a:rPr>
              <a:t>enable students to achieve a potential that they did not even think they could ever achieve</a:t>
            </a:r>
          </a:p>
          <a:p>
            <a:endParaRPr lang="en-US" dirty="0"/>
          </a:p>
          <a:p>
            <a:r>
              <a:rPr lang="en-US" dirty="0"/>
              <a:t>Not papers </a:t>
            </a:r>
          </a:p>
          <a:p>
            <a:r>
              <a:rPr lang="en-US" dirty="0"/>
              <a:t>Not fame</a:t>
            </a:r>
          </a:p>
          <a:p>
            <a:r>
              <a:rPr lang="en-US" dirty="0"/>
              <a:t>Not money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Motivation correction may be needed at times – be ready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02759-C67E-DC49-9924-E8D3BF306E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56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Team of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Get motivated students</a:t>
            </a:r>
          </a:p>
          <a:p>
            <a:pPr marL="0" indent="0" algn="ctr">
              <a:buNone/>
            </a:pPr>
            <a:endParaRPr lang="en-US" sz="64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Build a team of excellence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20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Learning and Scholarship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Focus 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learning and scholarship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7837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4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Some Basics of Research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9874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95CA4-27D6-D34D-816A-255A50A559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2B730-4AE7-2645-B7E9-23B351154D82}"/>
              </a:ext>
            </a:extLst>
          </p:cNvPr>
          <p:cNvSpPr txBox="1"/>
          <p:nvPr/>
        </p:nvSpPr>
        <p:spPr>
          <a:xfrm>
            <a:off x="636814" y="5805264"/>
            <a:ext cx="589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used in several of my courses: </a:t>
            </a:r>
          </a:p>
          <a:p>
            <a:r>
              <a:rPr lang="en-US" dirty="0"/>
              <a:t>e.g., </a:t>
            </a:r>
            <a:r>
              <a:rPr lang="en-US" dirty="0">
                <a:hlinkClick r:id="rId2"/>
              </a:rPr>
              <a:t>https://www.youtube.com/watch?v=M0y_Nvb9rGA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347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Bit About Myself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Onur Mutlu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Full Professor @ ETH Zurich, since September 2015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Strecker Professor @ Carnegie Mellon University ECE/CS, 2009-2016, 2016-…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PhD from UT-Austin, worked at Google, VMware, Microsoft Research, Intel, AMD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2"/>
              </a:rPr>
              <a:t>https://people.inf.ethz.ch/omutlu/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3"/>
              </a:rPr>
              <a:t>omutlu@gmail.com</a:t>
            </a:r>
            <a:r>
              <a:rPr lang="en-US" altLang="en-US" sz="1800" dirty="0">
                <a:ea typeface="ＭＳ Ｐゴシック" panose="020B0600070205080204" pitchFamily="34" charset="-128"/>
              </a:rPr>
              <a:t> (Best way to reach me)</a:t>
            </a:r>
          </a:p>
          <a:p>
            <a:pPr lvl="1"/>
            <a:r>
              <a:rPr lang="en-US" sz="1800" dirty="0">
                <a:latin typeface="Tahoma" charset="0"/>
                <a:ea typeface="ＭＳ Ｐゴシック" charset="0"/>
                <a:hlinkClick r:id="rId4"/>
              </a:rPr>
              <a:t>https://people.inf.ethz.ch/omutlu/projects.htm</a:t>
            </a:r>
            <a:r>
              <a:rPr lang="en-US" sz="1800" dirty="0">
                <a:latin typeface="Tahoma" charset="0"/>
                <a:ea typeface="ＭＳ Ｐゴシック" charset="0"/>
              </a:rPr>
              <a:t> </a:t>
            </a:r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and Teaching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security, bioinformatics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Architectures for bioinformatics, health, medicine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99012" name="Picture 1">
            <a:extLst>
              <a:ext uri="{FF2B5EF4-FFF2-40B4-BE49-F238E27FC236}">
                <a16:creationId xmlns:a16="http://schemas.microsoft.com/office/drawing/2014/main" id="{EDA8380A-00B6-2F46-A5D1-F19A2EE59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0"/>
            <a:ext cx="127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1798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Do Research &amp; Advanced Dev.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We will talk a lot about this in this course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Learning </a:t>
            </a:r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by example</a:t>
            </a:r>
          </a:p>
          <a:p>
            <a:pPr lvl="1"/>
            <a:r>
              <a:rPr lang="en-US" altLang="en-US" dirty="0"/>
              <a:t>Reading and evaluating strong and seminal papers &amp; designs</a:t>
            </a:r>
          </a:p>
          <a:p>
            <a:pPr lvl="2"/>
            <a:endParaRPr lang="en-US" altLang="en-US" dirty="0"/>
          </a:p>
          <a:p>
            <a:r>
              <a:rPr lang="en-US" altLang="en-US" dirty="0">
                <a:ea typeface="ＭＳ Ｐゴシック" charset="-128"/>
              </a:rPr>
              <a:t>Learning </a:t>
            </a:r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by doing</a:t>
            </a:r>
          </a:p>
          <a:p>
            <a:pPr lvl="1"/>
            <a:r>
              <a:rPr lang="en-US" altLang="en-US" dirty="0"/>
              <a:t>Semester-long research/design projects, masters’ projects, PhD thesis</a:t>
            </a:r>
          </a:p>
          <a:p>
            <a:pPr lvl="1"/>
            <a:endParaRPr lang="en-US" altLang="en-US" dirty="0"/>
          </a:p>
          <a:p>
            <a:r>
              <a:rPr lang="en-US" altLang="en-US" dirty="0">
                <a:ea typeface="ＭＳ Ｐゴシック" charset="-128"/>
              </a:rPr>
              <a:t>Learning </a:t>
            </a:r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by open, critical discussions</a:t>
            </a:r>
          </a:p>
          <a:p>
            <a:pPr lvl="1"/>
            <a:r>
              <a:rPr lang="en-US" altLang="en-US" dirty="0"/>
              <a:t>Paper reading groups, frequent brainstorming and discussions</a:t>
            </a:r>
          </a:p>
          <a:p>
            <a:pPr lvl="1"/>
            <a:r>
              <a:rPr lang="en-US" altLang="en-US" dirty="0"/>
              <a:t>Design sessions</a:t>
            </a:r>
          </a:p>
          <a:p>
            <a:pPr lvl="1"/>
            <a:r>
              <a:rPr lang="en-US" altLang="en-US" dirty="0"/>
              <a:t>Collaborations</a:t>
            </a:r>
          </a:p>
          <a:p>
            <a:pPr lvl="1"/>
            <a:endParaRPr lang="en-US" altLang="en-US" dirty="0"/>
          </a:p>
        </p:txBody>
      </p:sp>
      <p:sp>
        <p:nvSpPr>
          <p:cNvPr id="2631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55334-A654-BA4C-8385-0F98032B2DC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FC7B1-1A47-014D-9B5C-38BFD89C9017}"/>
              </a:ext>
            </a:extLst>
          </p:cNvPr>
          <p:cNvSpPr txBox="1"/>
          <p:nvPr/>
        </p:nvSpPr>
        <p:spPr>
          <a:xfrm>
            <a:off x="0" y="6455946"/>
            <a:ext cx="865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 used in several of my courses: e.g., </a:t>
            </a:r>
            <a:r>
              <a:rPr lang="en-US" sz="1600" dirty="0">
                <a:hlinkClick r:id="rId2"/>
              </a:rPr>
              <a:t>https://www.youtube.com/watch?v=M0y_Nvb9rGA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1058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Environment of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Create an environment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that values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free exploration, openness, collaboration, hard work, creativity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8341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What Is The Goal of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To generate new insight</a:t>
            </a:r>
          </a:p>
          <a:p>
            <a:pPr lvl="1"/>
            <a:r>
              <a:rPr lang="en-US" altLang="en-US" dirty="0"/>
              <a:t>that can enable what previously did not exist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>
                <a:ea typeface="ＭＳ Ｐゴシック" charset="-128"/>
              </a:rPr>
              <a:t>Research is a hunt for insight that can eventually        impact the world</a:t>
            </a:r>
          </a:p>
          <a:p>
            <a:pPr lvl="1"/>
            <a:endParaRPr lang="en-US" altLang="en-US" dirty="0"/>
          </a:p>
        </p:txBody>
      </p:sp>
      <p:sp>
        <p:nvSpPr>
          <p:cNvPr id="2641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5AD33-7E57-3348-A1C3-4FE5EF0AE8C2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213CE-BFBC-ED41-BFEE-7737F3ACC8A8}"/>
              </a:ext>
            </a:extLst>
          </p:cNvPr>
          <p:cNvSpPr txBox="1"/>
          <p:nvPr/>
        </p:nvSpPr>
        <p:spPr>
          <a:xfrm>
            <a:off x="0" y="6455946"/>
            <a:ext cx="865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 used in several of my courses: e.g., </a:t>
            </a:r>
            <a:r>
              <a:rPr lang="en-US" sz="1600" dirty="0">
                <a:hlinkClick r:id="rId2"/>
              </a:rPr>
              <a:t>https://www.youtube.com/watch?v=M0y_Nvb9rGA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9483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Insight and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088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Focus on Insight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Encourage New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262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Some Basic Advice for Good Research</a:t>
            </a:r>
          </a:p>
        </p:txBody>
      </p:sp>
      <p:sp>
        <p:nvSpPr>
          <p:cNvPr id="265218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Choose great problems to solve: Have great taste</a:t>
            </a:r>
          </a:p>
          <a:p>
            <a:pPr lvl="1"/>
            <a:r>
              <a:rPr lang="en-US" altLang="en-US" dirty="0"/>
              <a:t>Difficult</a:t>
            </a:r>
          </a:p>
          <a:p>
            <a:pPr lvl="1"/>
            <a:r>
              <a:rPr lang="en-US" altLang="en-US" dirty="0"/>
              <a:t>Important</a:t>
            </a:r>
          </a:p>
          <a:p>
            <a:pPr lvl="1"/>
            <a:r>
              <a:rPr lang="en-US" altLang="en-US" dirty="0"/>
              <a:t>High impact</a:t>
            </a:r>
          </a:p>
          <a:p>
            <a:pPr lvl="1"/>
            <a:endParaRPr lang="en-US" altLang="en-US" sz="2000" dirty="0"/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Read heavily and critically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Think big (out of the box)</a:t>
            </a:r>
          </a:p>
          <a:p>
            <a:pPr lvl="1"/>
            <a:r>
              <a:rPr lang="en-US" altLang="en-US" dirty="0"/>
              <a:t>Do not restrain yourself to tweaks or constraints of today</a:t>
            </a:r>
          </a:p>
          <a:p>
            <a:pPr lvl="1"/>
            <a:r>
              <a:rPr lang="en-US" altLang="en-US" dirty="0"/>
              <a:t>Yet, think about adoption issues</a:t>
            </a:r>
          </a:p>
          <a:p>
            <a:pPr lvl="1"/>
            <a:endParaRPr lang="en-US" altLang="en-US" sz="2000" dirty="0"/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Aim high </a:t>
            </a:r>
          </a:p>
          <a:p>
            <a:endParaRPr lang="en-US" altLang="en-US" sz="2000" dirty="0">
              <a:solidFill>
                <a:srgbClr val="0000FF"/>
              </a:solidFill>
              <a:ea typeface="ＭＳ Ｐゴシック" charset="-128"/>
            </a:endParaRPr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Write and present extremely well</a:t>
            </a: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652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61F7A-0EE2-D74B-991E-C5050662C51C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8FAB2-C9E5-7A4A-8B87-92AD595DC283}"/>
              </a:ext>
            </a:extLst>
          </p:cNvPr>
          <p:cNvSpPr txBox="1"/>
          <p:nvPr/>
        </p:nvSpPr>
        <p:spPr>
          <a:xfrm>
            <a:off x="0" y="6474822"/>
            <a:ext cx="865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 used in several of my courses: e.g., </a:t>
            </a:r>
            <a:r>
              <a:rPr lang="en-US" sz="1600" dirty="0">
                <a:hlinkClick r:id="rId2"/>
              </a:rPr>
              <a:t>https://www.youtube.com/watch?v=M0y_Nvb9rGA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197324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1593-05B5-3545-B44B-FCF134594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Many Principles </a:t>
            </a:r>
            <a:br>
              <a:rPr lang="en-US" dirty="0"/>
            </a:br>
            <a:r>
              <a:rPr lang="en-US" dirty="0"/>
              <a:t>                 on the Previous Slide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56F32A-32FF-3E4D-8117-0BCA50DEB3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30705-EA6E-CC4D-9CBF-A03473A2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7511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Bar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2494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Set the Bar High</a:t>
            </a:r>
            <a:endParaRPr lang="en-US" sz="6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8572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1593-05B5-3545-B44B-FCF13459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the Bar High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AABB9-2312-364E-9DBB-189E45C44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should be to enable students to achieve a potential that they did not even think they could ever achieve</a:t>
            </a:r>
          </a:p>
          <a:p>
            <a:endParaRPr lang="en-US" dirty="0"/>
          </a:p>
          <a:p>
            <a:r>
              <a:rPr lang="en-US" dirty="0"/>
              <a:t>“Think big, aim high, enable positive change”</a:t>
            </a:r>
          </a:p>
          <a:p>
            <a:endParaRPr lang="en-US" dirty="0"/>
          </a:p>
          <a:p>
            <a:r>
              <a:rPr lang="en-US" dirty="0"/>
              <a:t>Reward good, positive behavior that helps with this culture</a:t>
            </a:r>
          </a:p>
          <a:p>
            <a:endParaRPr lang="en-US" dirty="0"/>
          </a:p>
          <a:p>
            <a:r>
              <a:rPr lang="en-US" dirty="0"/>
              <a:t>Recommended reading: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Hamming, “</a:t>
            </a:r>
            <a:r>
              <a:rPr lang="en-US" altLang="ja-JP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You and Your Research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Talk at Bell Labs, 1986.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30705-EA6E-CC4D-9CBF-A03473A2B8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916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44" end="3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Focus on Fundamentals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Fundamentals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and scholarship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are critical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(hypes come and go)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82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Focus on Big Problems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Choose Great Problems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and guide your group toward them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(but give them freedom)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366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5"/>
          <p:cNvSpPr>
            <a:spLocks noChangeArrowheads="1"/>
          </p:cNvSpPr>
          <p:nvPr/>
        </p:nvSpPr>
        <p:spPr bwMode="auto">
          <a:xfrm>
            <a:off x="0" y="836712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Research Focus: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Computer architecture, HW/SW, bioinformatics, security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Memory and storage (DRAM, flash, emerging), interconnects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Heterogeneous &amp; parallel systems, GPUs, systems for data analytics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models, new interfaces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Hardware security, energy efficiency, fault tolerance, performance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Genome sequence analysis &amp; assembly algorithms and architectures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Biologically inspired systems &amp; system design for bio/medicine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30" y="4231307"/>
            <a:ext cx="1524000" cy="10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262555" y="3439062"/>
            <a:ext cx="1276125" cy="12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47"/>
          <p:cNvSpPr txBox="1">
            <a:spLocks noChangeArrowheads="1"/>
          </p:cNvSpPr>
          <p:nvPr/>
        </p:nvSpPr>
        <p:spPr bwMode="auto">
          <a:xfrm>
            <a:off x="6596063" y="6503987"/>
            <a:ext cx="2292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pic>
        <p:nvPicPr>
          <p:cNvPr id="26645" name="Picture 30" descr="3177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2220" r="3780" b="12109"/>
          <a:stretch>
            <a:fillRect/>
          </a:stretch>
        </p:blipFill>
        <p:spPr bwMode="auto">
          <a:xfrm>
            <a:off x="354137" y="5717501"/>
            <a:ext cx="2325687" cy="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7"/>
          <p:cNvGrpSpPr>
            <a:grpSpLocks/>
          </p:cNvGrpSpPr>
          <p:nvPr/>
        </p:nvGrpSpPr>
        <p:grpSpPr bwMode="auto">
          <a:xfrm>
            <a:off x="3401598" y="5338860"/>
            <a:ext cx="3077766" cy="1554083"/>
            <a:chOff x="5252245" y="4774407"/>
            <a:chExt cx="3076909" cy="1554282"/>
          </a:xfrm>
        </p:grpSpPr>
        <p:sp>
          <p:nvSpPr>
            <p:cNvPr id="26642" name="TextBox 8"/>
            <p:cNvSpPr txBox="1">
              <a:spLocks noChangeArrowheads="1"/>
            </p:cNvSpPr>
            <p:nvPr/>
          </p:nvSpPr>
          <p:spPr bwMode="auto">
            <a:xfrm>
              <a:off x="5252245" y="5959310"/>
              <a:ext cx="3076909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Graphics and Vision Processing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6643" name="Picture 6" descr="C:\Daten\talks\invited\ferc2010\material\Fermi_Die_FINA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3" descr="90%"/>
          <p:cNvSpPr txBox="1">
            <a:spLocks noChangeArrowheads="1"/>
          </p:cNvSpPr>
          <p:nvPr/>
        </p:nvSpPr>
        <p:spPr bwMode="auto">
          <a:xfrm>
            <a:off x="474243" y="4821870"/>
            <a:ext cx="1733033" cy="89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Processors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Accelerators</a:t>
            </a:r>
          </a:p>
        </p:txBody>
      </p:sp>
      <p:sp>
        <p:nvSpPr>
          <p:cNvPr id="28" name="Text Box 20" descr="90%"/>
          <p:cNvSpPr txBox="1">
            <a:spLocks noChangeArrowheads="1"/>
          </p:cNvSpPr>
          <p:nvPr/>
        </p:nvSpPr>
        <p:spPr bwMode="auto">
          <a:xfrm>
            <a:off x="2698252" y="3979561"/>
            <a:ext cx="2258492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Hybrid Main Memory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982640" y="4076506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" name="Text Box 24" descr="90%"/>
          <p:cNvSpPr txBox="1">
            <a:spLocks noChangeArrowheads="1"/>
          </p:cNvSpPr>
          <p:nvPr/>
        </p:nvSpPr>
        <p:spPr bwMode="auto">
          <a:xfrm>
            <a:off x="5608432" y="4746245"/>
            <a:ext cx="292596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Persistent Memory/Storage</a:t>
            </a:r>
          </a:p>
        </p:txBody>
      </p:sp>
      <p:pic>
        <p:nvPicPr>
          <p:cNvPr id="31" name="Content Placeholder 6" descr="barcelona-die-photo-col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im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79825" y="3450054"/>
            <a:ext cx="2304256" cy="5492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1266" y="3620023"/>
            <a:ext cx="1554690" cy="1003885"/>
          </a:xfrm>
          <a:prstGeom prst="rect">
            <a:avLst/>
          </a:prstGeom>
        </p:spPr>
      </p:pic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4984081" y="4092641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2331231" y="4495799"/>
            <a:ext cx="640569" cy="12216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3962400" y="4898556"/>
            <a:ext cx="0" cy="4403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08" y="5229200"/>
            <a:ext cx="45320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Broad research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spanning apps, systems, logic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with architecture at the center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Current Research Focus Areas</a:t>
            </a:r>
          </a:p>
        </p:txBody>
      </p:sp>
    </p:spTree>
    <p:extLst>
      <p:ext uri="{BB962C8B-B14F-4D97-AF65-F5344CB8AC3E}">
        <p14:creationId xmlns:p14="http://schemas.microsoft.com/office/powerpoint/2010/main" val="5491000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Teaching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…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Teaching drives Research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Research drives Teaching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432FF"/>
                </a:solidFill>
              </a:rPr>
              <a:t>…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98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F8CA-7E14-B349-814D-98AD7F38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Teaching and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BDC44-6DAA-2541-BF58-D1ED73B7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Care about teaching immensely</a:t>
            </a:r>
          </a:p>
          <a:p>
            <a:endParaRPr lang="en-US" dirty="0"/>
          </a:p>
          <a:p>
            <a:r>
              <a:rPr lang="en-US" dirty="0"/>
              <a:t>Teaching and research are two sides of the same coin </a:t>
            </a:r>
            <a:r>
              <a:rPr lang="en-US" dirty="0">
                <a:sym typeface="Wingdings" pitchFamily="2" charset="2"/>
              </a:rPr>
              <a:t> scholarship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Both long-term and short-term is affected by teaching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Research motivates teaching motivates research</a:t>
            </a:r>
          </a:p>
          <a:p>
            <a:pPr lvl="1"/>
            <a:r>
              <a:rPr lang="en-US" dirty="0">
                <a:sym typeface="Wingdings" pitchFamily="2" charset="2"/>
              </a:rPr>
              <a:t>I introduce RowHammer, Processing in Memory, Meltdown/</a:t>
            </a:r>
            <a:r>
              <a:rPr lang="en-US" dirty="0" err="1">
                <a:sym typeface="Wingdings" pitchFamily="2" charset="2"/>
              </a:rPr>
              <a:t>Spectre</a:t>
            </a:r>
            <a:r>
              <a:rPr lang="en-US" dirty="0">
                <a:sym typeface="Wingdings" pitchFamily="2" charset="2"/>
              </a:rPr>
              <a:t>, DRAM Refresh, Various Technology Scaling problems, and research examples in my Freshman course:</a:t>
            </a:r>
          </a:p>
          <a:p>
            <a:pPr lvl="2"/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https://safari.ethz.ch/digitaltechnik/spring2019/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All courses can have research examples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C88F1-BC2D-A046-B033-4C059F84A8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87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Focus on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Emphasize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Clarity and Rigor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in Communication</a:t>
            </a:r>
          </a:p>
          <a:p>
            <a:pPr marL="0" indent="0" algn="ctr">
              <a:buNone/>
            </a:pPr>
            <a:r>
              <a:rPr lang="en-US" sz="6400" dirty="0"/>
              <a:t>(critical for high impact)</a:t>
            </a:r>
            <a:endParaRPr lang="en-US" sz="6000" dirty="0"/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03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1BF02-30B8-4043-913E-4C8C7258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Everything to Have High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6D75E-EDAA-804B-821E-D8FA7C278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Engage with companies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Engage and collaborate with researchers who fit your mindset</a:t>
            </a:r>
          </a:p>
          <a:p>
            <a:pPr lvl="1"/>
            <a:r>
              <a:rPr lang="en-US" dirty="0"/>
              <a:t>Collaborate, not fight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Strive for the highest excellence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86AC9-62FA-9541-99E2-DDD7142319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033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Foster collaboration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(within group)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(across groups)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(with companies)</a:t>
            </a:r>
            <a:endParaRPr lang="en-US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159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Reach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5293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Inspire and Reach Out</a:t>
            </a:r>
            <a:endParaRPr lang="en-US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92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4D15-1988-A34D-B187-7DA7C587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Reach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24E0-F46B-E04F-8EC2-093520EC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talks</a:t>
            </a:r>
          </a:p>
          <a:p>
            <a:endParaRPr lang="en-US" dirty="0"/>
          </a:p>
          <a:p>
            <a:r>
              <a:rPr lang="en-US" dirty="0"/>
              <a:t>Educate others on your work and research</a:t>
            </a:r>
          </a:p>
          <a:p>
            <a:endParaRPr lang="en-US" dirty="0"/>
          </a:p>
          <a:p>
            <a:r>
              <a:rPr lang="en-US" dirty="0"/>
              <a:t>Listen to everyone</a:t>
            </a:r>
          </a:p>
          <a:p>
            <a:pPr lvl="1"/>
            <a:r>
              <a:rPr lang="en-US" dirty="0"/>
              <a:t>Especially your students</a:t>
            </a:r>
          </a:p>
          <a:p>
            <a:pPr lvl="1"/>
            <a:endParaRPr lang="en-US" dirty="0"/>
          </a:p>
          <a:p>
            <a:r>
              <a:rPr lang="en-US" dirty="0"/>
              <a:t>Teach, educate, collaborate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24F6F-2273-A341-9DF1-B9AA833E6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1441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Receive &amp; Address Feedback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(but do not get derailed)</a:t>
            </a:r>
            <a:endParaRPr lang="en-US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35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5C51-5458-424B-A55C-0BB40EF5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Receive &amp; Address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399C4-456D-F641-98DC-6A1C31BCD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reviewer feedback</a:t>
            </a:r>
          </a:p>
          <a:p>
            <a:pPr lvl="1"/>
            <a:r>
              <a:rPr lang="en-US" dirty="0"/>
              <a:t>Take them positively</a:t>
            </a:r>
          </a:p>
          <a:p>
            <a:pPr lvl="1"/>
            <a:r>
              <a:rPr lang="en-US" dirty="0"/>
              <a:t>They can be helpful</a:t>
            </a:r>
          </a:p>
          <a:p>
            <a:pPr lvl="1"/>
            <a:endParaRPr lang="en-US" dirty="0"/>
          </a:p>
          <a:p>
            <a:r>
              <a:rPr lang="en-US" dirty="0"/>
              <a:t>Feedback is not always right </a:t>
            </a:r>
          </a:p>
          <a:p>
            <a:pPr lvl="1"/>
            <a:r>
              <a:rPr lang="en-US" dirty="0"/>
              <a:t>Need to apply corrections to it</a:t>
            </a:r>
          </a:p>
          <a:p>
            <a:pPr lvl="1"/>
            <a:endParaRPr lang="en-US" dirty="0"/>
          </a:p>
          <a:p>
            <a:r>
              <a:rPr lang="en-US" dirty="0"/>
              <a:t>Do not let rejection derail you – be ready for it</a:t>
            </a:r>
          </a:p>
          <a:p>
            <a:r>
              <a:rPr lang="en-US" dirty="0"/>
              <a:t>Remind and encourage your students: </a:t>
            </a:r>
          </a:p>
          <a:p>
            <a:pPr lvl="1"/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https://www.sciencealert.com/these-8-papers-were-rejected-before-going-on-to-win-the-nobel-prize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859C-02D9-5C45-B069-76DD4EDDCE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11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63691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Be Resilient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99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83A0-CBB7-2C49-A54F-7D0B3851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Research &amp; Teaching: Some Overview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894C-D45D-7449-8FC5-648E1A97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267672"/>
          </a:xfrm>
        </p:spPr>
        <p:txBody>
          <a:bodyPr/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https://www.youtube.com/watch?v=kgiZlSOcGFM&amp;list=PL5Q2soXY2Zi8D_5MGV6EnXEJHnV2YFBJl</a:t>
            </a:r>
            <a:endParaRPr lang="en-US" sz="1500" dirty="0">
              <a:solidFill>
                <a:srgbClr val="0000FF"/>
              </a:solidFill>
            </a:endParaRPr>
          </a:p>
          <a:p>
            <a:endParaRPr lang="en-US" sz="1100" dirty="0"/>
          </a:p>
          <a:p>
            <a:r>
              <a:rPr lang="en-US" dirty="0"/>
              <a:t>Future Computing Architectures</a:t>
            </a:r>
          </a:p>
          <a:p>
            <a:pPr lvl="1"/>
            <a:r>
              <a:rPr lang="en-US" sz="1800" dirty="0">
                <a:hlinkClick r:id="rId3"/>
              </a:rPr>
              <a:t>https://www.youtube.com/watch?v=kgiZlSOcGFM&amp;list=PL5Q2soXY2Zi8D_5MGV6EnXEJHnV2YFBJl&amp;index=1</a:t>
            </a:r>
            <a:endParaRPr lang="en-US" sz="1800" dirty="0"/>
          </a:p>
          <a:p>
            <a:pPr lvl="1"/>
            <a:endParaRPr lang="en-US" sz="1100" dirty="0"/>
          </a:p>
          <a:p>
            <a:r>
              <a:rPr lang="en-US" dirty="0"/>
              <a:t>Enabling In-Memory Computation</a:t>
            </a:r>
          </a:p>
          <a:p>
            <a:pPr lvl="1"/>
            <a:r>
              <a:rPr lang="en-US" sz="1800" dirty="0">
                <a:hlinkClick r:id="rId4"/>
              </a:rPr>
              <a:t>https://www.youtube.com/watch?v=oHqsNbxgdzM&amp;list=PL5Q2soXY2Zi8D_5MGV6EnXEJHnV2YFBJl&amp;index=7</a:t>
            </a:r>
            <a:endParaRPr lang="en-US" sz="1800" dirty="0"/>
          </a:p>
          <a:p>
            <a:pPr lvl="1"/>
            <a:endParaRPr lang="en-US" sz="1100" dirty="0"/>
          </a:p>
          <a:p>
            <a:r>
              <a:rPr lang="en-US" dirty="0"/>
              <a:t>Accelerating Genome Analysis</a:t>
            </a:r>
          </a:p>
          <a:p>
            <a:pPr lvl="1"/>
            <a:r>
              <a:rPr lang="en-US" sz="1800" dirty="0">
                <a:hlinkClick r:id="rId5"/>
              </a:rPr>
              <a:t>https://www.youtube.com/watch?v=hPnSmfwu2-A&amp;list=PL5Q2soXY2Zi8D_5MGV6EnXEJHnV2YFBJl&amp;index=9</a:t>
            </a:r>
            <a:endParaRPr lang="en-US" sz="1800" dirty="0"/>
          </a:p>
          <a:p>
            <a:endParaRPr lang="en-US" sz="1100" dirty="0"/>
          </a:p>
          <a:p>
            <a:r>
              <a:rPr lang="en-US" dirty="0"/>
              <a:t>Rethinking Memory System Design</a:t>
            </a:r>
          </a:p>
          <a:p>
            <a:pPr lvl="1"/>
            <a:r>
              <a:rPr lang="en-US" sz="1800" dirty="0">
                <a:hlinkClick r:id="rId6"/>
              </a:rPr>
              <a:t>https://www.youtube.com/watch?v=F7xZLNMIY1E&amp;list=PL5Q2soXY2Zi8D_5MGV6EnXEJHnV2YFBJl&amp;index=3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7FB-9ABB-7441-88CE-6327AE314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9417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63691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Follow Your Passion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85544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If In Doubt, See Other Doubtful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dirty="0"/>
              <a:t>A very “doubtful” emerging technology </a:t>
            </a:r>
          </a:p>
          <a:p>
            <a:pPr lvl="1"/>
            <a:r>
              <a:rPr lang="en-US" dirty="0"/>
              <a:t>for at least two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2" y="1855679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2132856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662534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Build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191683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Build Infrastructure to Enable Your Passion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(Big Projects)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2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600" dirty="0"/>
              <a:t>Example: Our DRAM Infrastructure (since 2012)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37836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30" y="3573016"/>
            <a:ext cx="4170370" cy="28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1741" y="980728"/>
            <a:ext cx="4474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An Experimental Study of Data Retention Behavior in Modern DRAM Devices: Implications for Retention Time Profiling Mechanisms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(Liu et al., ISCA 2013)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5"/>
              </a:rPr>
              <a:t>The Efficacy of Error Mitigation Techniques for DRAM Retention Failures: A Comparative Experimental Study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(Khan et al., SIGMETRICS 2014)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37" y="3652570"/>
            <a:ext cx="469077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Flipping Bits in Memory Without Accessing Them: An Experimental Study of DRAM Disturbance Errors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(Kim et al., ISCA 2014)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7"/>
              </a:rPr>
              <a:t>Adaptive-Latency DRAM: Optimizing DRAM Timing for the Common-Case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(Lee et al., HPCA 2015)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8"/>
              </a:rPr>
              <a:t>AVATAR: A Variable-Retention-Time (VRT) Aware Refresh for DRAM Systems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Qureshi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et al., DSN 2015)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1829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228600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300608"/>
            <a:ext cx="6696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Kim+,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Flipping Bits in Memory Without Accessing Them: An Experimental Study of DRAM Disturbance Errors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Temperature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Controller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2990055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PC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4702" y="1962441"/>
            <a:ext cx="1447800" cy="31227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Heater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73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25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9AE6E5-823E-3241-A2E7-0612149C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600" dirty="0"/>
              <a:t>Example: Our DRAM Infrastructure (since 2012)</a:t>
            </a:r>
          </a:p>
        </p:txBody>
      </p:sp>
    </p:spTree>
    <p:extLst>
      <p:ext uri="{BB962C8B-B14F-4D97-AF65-F5344CB8AC3E}">
        <p14:creationId xmlns:p14="http://schemas.microsoft.com/office/powerpoint/2010/main" val="2616551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800" dirty="0"/>
              <a:t>SoftMC: Open Source DRAM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32520"/>
            <a:ext cx="5112568" cy="4876800"/>
          </a:xfrm>
        </p:spPr>
        <p:txBody>
          <a:bodyPr/>
          <a:lstStyle/>
          <a:p>
            <a:r>
              <a:rPr lang="en-US" dirty="0"/>
              <a:t>Hasan Hassan et al., “</a:t>
            </a:r>
            <a:r>
              <a:rPr lang="en-US" b="1" dirty="0">
                <a:hlinkClick r:id="rId2"/>
              </a:rPr>
              <a:t>SoftMC: A Flexible and Practical Open-Source Infrastructure for Enabling Experimental DRAM Studies</a:t>
            </a:r>
            <a:r>
              <a:rPr lang="en-US" b="1" dirty="0"/>
              <a:t>,”</a:t>
            </a:r>
            <a:r>
              <a:rPr lang="en-US" dirty="0"/>
              <a:t> HPCA 2017.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Flexible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Easy to Use (C++ API)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    </a:t>
            </a:r>
            <a:r>
              <a:rPr lang="en-US" i="1" dirty="0" err="1">
                <a:solidFill>
                  <a:srgbClr val="0000FF"/>
                </a:solidFill>
              </a:rPr>
              <a:t>github.com</a:t>
            </a:r>
            <a:r>
              <a:rPr lang="en-US" i="1" dirty="0">
                <a:solidFill>
                  <a:srgbClr val="0000FF"/>
                </a:solidFill>
              </a:rPr>
              <a:t>/CMU-SAFARI/SoftMC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27" y="1232693"/>
            <a:ext cx="4004777" cy="4830993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727" y="1265237"/>
            <a:ext cx="400477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7570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2"/>
            <a:ext cx="9144000" cy="5658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90872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77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071630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 err="1"/>
              <a:t>Yoongu</a:t>
            </a:r>
            <a:r>
              <a:rPr lang="en-US" sz="2000" dirty="0"/>
              <a:t> Kim, Ross Daly, </a:t>
            </a:r>
            <a:r>
              <a:rPr lang="en-US" sz="2000" dirty="0" err="1"/>
              <a:t>Jeremie</a:t>
            </a:r>
            <a:r>
              <a:rPr lang="en-US" sz="2000" dirty="0"/>
              <a:t> Kim, Chris </a:t>
            </a:r>
            <a:r>
              <a:rPr lang="en-US" sz="2000" dirty="0" err="1"/>
              <a:t>Fallin</a:t>
            </a:r>
            <a:r>
              <a:rPr lang="en-US" sz="2000" dirty="0"/>
              <a:t>, </a:t>
            </a:r>
            <a:r>
              <a:rPr lang="en-US" sz="2000" dirty="0" err="1"/>
              <a:t>Ji</a:t>
            </a:r>
            <a:r>
              <a:rPr lang="en-US" sz="2000" dirty="0"/>
              <a:t> </a:t>
            </a:r>
            <a:r>
              <a:rPr lang="en-US" sz="2000" dirty="0" err="1"/>
              <a:t>Hye</a:t>
            </a:r>
            <a:r>
              <a:rPr lang="en-US" sz="2000" dirty="0"/>
              <a:t> Lee, </a:t>
            </a:r>
            <a:r>
              <a:rPr lang="en-US" sz="2000" dirty="0" err="1"/>
              <a:t>Donghyuk</a:t>
            </a:r>
            <a:r>
              <a:rPr lang="en-US" sz="2000" dirty="0"/>
              <a:t> Lee, Chris Wilkerson, </a:t>
            </a:r>
            <a:r>
              <a:rPr lang="en-US" sz="2000" dirty="0" err="1"/>
              <a:t>Konrad</a:t>
            </a:r>
            <a:r>
              <a:rPr lang="en-US" sz="2000" dirty="0"/>
              <a:t> Lai, and 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"Flipping Bits in Memory Without Accessing Them: An Experimental Study of DRAM Disturbance Errors"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41st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Minneapolis, MN, June 2014.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9"/>
              </a:rPr>
              <a:t>Source Code and Data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5130810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 and </a:t>
            </a:r>
            <a:r>
              <a:rPr lang="en-US" dirty="0" err="1"/>
              <a:t>Jeremie</a:t>
            </a:r>
            <a:r>
              <a:rPr lang="en-US" dirty="0"/>
              <a:t> Kim,</a:t>
            </a:r>
            <a:br>
              <a:rPr lang="en-US" dirty="0"/>
            </a:br>
            <a:r>
              <a:rPr lang="en-US" b="1" dirty="0"/>
              <a:t>"RowHammer: A Retrospective"</a:t>
            </a:r>
            <a:br>
              <a:rPr lang="en-US" dirty="0"/>
            </a:br>
            <a:r>
              <a:rPr lang="en-US" i="1" dirty="0">
                <a:hlinkClick r:id="rId2"/>
              </a:rPr>
              <a:t>IEEE Transactions on Computer-Aided Design of Integrated Circuits and Systems</a:t>
            </a:r>
            <a:r>
              <a:rPr lang="en-US" i="1" dirty="0"/>
              <a:t> (</a:t>
            </a:r>
            <a:r>
              <a:rPr lang="en-US" b="1" i="1" dirty="0"/>
              <a:t>TCAD</a:t>
            </a:r>
            <a:r>
              <a:rPr lang="en-US" i="1" dirty="0"/>
              <a:t>) Special Issue on Top Picks in Hardware and Embedded Security</a:t>
            </a:r>
            <a:r>
              <a:rPr lang="en-US" dirty="0"/>
              <a:t>, 2019. </a:t>
            </a:r>
          </a:p>
          <a:p>
            <a:pPr marL="0" indent="0">
              <a:buNone/>
            </a:pPr>
            <a:r>
              <a:rPr lang="en-US" dirty="0"/>
              <a:t>    [</a:t>
            </a:r>
            <a:r>
              <a:rPr lang="en-US" dirty="0">
                <a:hlinkClick r:id="rId3"/>
              </a:rPr>
              <a:t>Preliminary arXiv version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4124672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31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Our NAND Flash Infrastructure</a:t>
            </a:r>
          </a:p>
        </p:txBody>
      </p:sp>
      <p:pic>
        <p:nvPicPr>
          <p:cNvPr id="3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81088"/>
            <a:ext cx="6858000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46"/>
          <p:cNvGrpSpPr>
            <a:grpSpLocks/>
          </p:cNvGrpSpPr>
          <p:nvPr/>
        </p:nvGrpSpPr>
        <p:grpSpPr bwMode="auto">
          <a:xfrm>
            <a:off x="5181600" y="1995488"/>
            <a:ext cx="2101850" cy="1066800"/>
            <a:chOff x="3264" y="1536"/>
            <a:chExt cx="1324" cy="672"/>
          </a:xfrm>
        </p:grpSpPr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264" y="2016"/>
              <a:ext cx="288" cy="19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840" y="1536"/>
              <a:ext cx="7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USB Jack</a:t>
              </a: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3552" y="1728"/>
              <a:ext cx="384" cy="2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47"/>
          <p:cNvGrpSpPr>
            <a:grpSpLocks/>
          </p:cNvGrpSpPr>
          <p:nvPr/>
        </p:nvGrpSpPr>
        <p:grpSpPr bwMode="auto">
          <a:xfrm>
            <a:off x="5538788" y="3233738"/>
            <a:ext cx="2392362" cy="984250"/>
            <a:chOff x="3489" y="2316"/>
            <a:chExt cx="1507" cy="620"/>
          </a:xfrm>
        </p:grpSpPr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3489" y="2696"/>
              <a:ext cx="288" cy="24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FFFF00"/>
                </a:solidFill>
              </a:endParaRPr>
            </a:p>
          </p:txBody>
        </p:sp>
        <p:sp>
          <p:nvSpPr>
            <p:cNvPr id="40" name="Text Box 25"/>
            <p:cNvSpPr txBox="1">
              <a:spLocks noChangeArrowheads="1"/>
            </p:cNvSpPr>
            <p:nvPr/>
          </p:nvSpPr>
          <p:spPr bwMode="auto">
            <a:xfrm>
              <a:off x="3846" y="2316"/>
              <a:ext cx="11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Virtex-II Pro</a:t>
              </a:r>
            </a:p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(USB controller)</a:t>
              </a:r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3738" y="2529"/>
              <a:ext cx="198" cy="1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5232400" y="4533900"/>
            <a:ext cx="838200" cy="838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857500" y="4021138"/>
            <a:ext cx="203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Virtex-V FPGA</a:t>
            </a:r>
          </a:p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(NAND Controller)</a:t>
            </a:r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>
            <a:off x="4000500" y="4586288"/>
            <a:ext cx="1219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5" name="Rectangle 30"/>
          <p:cNvSpPr>
            <a:spLocks noChangeArrowheads="1"/>
          </p:cNvSpPr>
          <p:nvPr/>
        </p:nvSpPr>
        <p:spPr bwMode="auto">
          <a:xfrm>
            <a:off x="6629400" y="4738688"/>
            <a:ext cx="381000" cy="228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333399"/>
              </a:solidFill>
            </a:endParaRPr>
          </a:p>
        </p:txBody>
      </p:sp>
      <p:sp>
        <p:nvSpPr>
          <p:cNvPr id="46" name="Line 32"/>
          <p:cNvSpPr>
            <a:spLocks noChangeShapeType="1"/>
          </p:cNvSpPr>
          <p:nvPr/>
        </p:nvSpPr>
        <p:spPr bwMode="auto">
          <a:xfrm flipH="1">
            <a:off x="6858000" y="4357688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47" name="Group 37"/>
          <p:cNvGrpSpPr>
            <a:grpSpLocks/>
          </p:cNvGrpSpPr>
          <p:nvPr/>
        </p:nvGrpSpPr>
        <p:grpSpPr bwMode="auto">
          <a:xfrm>
            <a:off x="228600" y="2833688"/>
            <a:ext cx="6858000" cy="2895600"/>
            <a:chOff x="144" y="2064"/>
            <a:chExt cx="4320" cy="1824"/>
          </a:xfrm>
        </p:grpSpPr>
        <p:sp>
          <p:nvSpPr>
            <p:cNvPr id="48" name="Rectangle 33"/>
            <p:cNvSpPr>
              <a:spLocks noChangeArrowheads="1"/>
            </p:cNvSpPr>
            <p:nvPr/>
          </p:nvSpPr>
          <p:spPr bwMode="auto">
            <a:xfrm>
              <a:off x="1056" y="2400"/>
              <a:ext cx="3408" cy="148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0066CC"/>
                </a:solidFill>
              </a:endParaRPr>
            </a:p>
          </p:txBody>
        </p:sp>
        <p:sp>
          <p:nvSpPr>
            <p:cNvPr id="49" name="Text Box 34"/>
            <p:cNvSpPr txBox="1">
              <a:spLocks noChangeArrowheads="1"/>
            </p:cNvSpPr>
            <p:nvPr/>
          </p:nvSpPr>
          <p:spPr bwMode="auto">
            <a:xfrm>
              <a:off x="144" y="2064"/>
              <a:ext cx="16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HAPS-52 Mother Board</a:t>
              </a:r>
            </a:p>
          </p:txBody>
        </p:sp>
        <p:sp>
          <p:nvSpPr>
            <p:cNvPr id="50" name="Line 35"/>
            <p:cNvSpPr>
              <a:spLocks noChangeShapeType="1"/>
            </p:cNvSpPr>
            <p:nvPr/>
          </p:nvSpPr>
          <p:spPr bwMode="auto">
            <a:xfrm>
              <a:off x="480" y="2256"/>
              <a:ext cx="528" cy="8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Group 41"/>
          <p:cNvGrpSpPr>
            <a:grpSpLocks/>
          </p:cNvGrpSpPr>
          <p:nvPr/>
        </p:nvGrpSpPr>
        <p:grpSpPr bwMode="auto">
          <a:xfrm>
            <a:off x="3276600" y="1309688"/>
            <a:ext cx="2819400" cy="3048000"/>
            <a:chOff x="2064" y="1104"/>
            <a:chExt cx="1776" cy="1920"/>
          </a:xfrm>
        </p:grpSpPr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3216" y="1680"/>
              <a:ext cx="624" cy="13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53" name="Text Box 39"/>
            <p:cNvSpPr txBox="1">
              <a:spLocks noChangeArrowheads="1"/>
            </p:cNvSpPr>
            <p:nvPr/>
          </p:nvSpPr>
          <p:spPr bwMode="auto">
            <a:xfrm>
              <a:off x="2064" y="1104"/>
              <a:ext cx="14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USB Daughter Board</a:t>
              </a:r>
            </a:p>
          </p:txBody>
        </p:sp>
        <p:sp>
          <p:nvSpPr>
            <p:cNvPr id="54" name="Line 40"/>
            <p:cNvSpPr>
              <a:spLocks noChangeShapeType="1"/>
            </p:cNvSpPr>
            <p:nvPr/>
          </p:nvSpPr>
          <p:spPr bwMode="auto">
            <a:xfrm>
              <a:off x="2688" y="1296"/>
              <a:ext cx="528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45"/>
          <p:cNvGrpSpPr>
            <a:grpSpLocks/>
          </p:cNvGrpSpPr>
          <p:nvPr/>
        </p:nvGrpSpPr>
        <p:grpSpPr bwMode="auto">
          <a:xfrm>
            <a:off x="6172201" y="4433889"/>
            <a:ext cx="2852738" cy="1809750"/>
            <a:chOff x="3888" y="3072"/>
            <a:chExt cx="1797" cy="1140"/>
          </a:xfrm>
        </p:grpSpPr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888" y="3072"/>
              <a:ext cx="528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57" name="Text Box 43"/>
            <p:cNvSpPr txBox="1">
              <a:spLocks noChangeArrowheads="1"/>
            </p:cNvSpPr>
            <p:nvPr/>
          </p:nvSpPr>
          <p:spPr bwMode="auto">
            <a:xfrm>
              <a:off x="4105" y="3981"/>
              <a:ext cx="15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FF"/>
                  </a:solidFill>
                </a:rPr>
                <a:t>NAND Daughter Board</a:t>
              </a:r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 flipH="1" flipV="1">
              <a:off x="4176" y="3840"/>
              <a:ext cx="384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9" name="Rectangle 32"/>
          <p:cNvSpPr>
            <a:spLocks noChangeArrowheads="1"/>
          </p:cNvSpPr>
          <p:nvPr/>
        </p:nvSpPr>
        <p:spPr bwMode="auto">
          <a:xfrm>
            <a:off x="6388100" y="4511675"/>
            <a:ext cx="366713" cy="120650"/>
          </a:xfrm>
          <a:prstGeom prst="rect">
            <a:avLst/>
          </a:prstGeom>
          <a:solidFill>
            <a:srgbClr val="31713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6400800" y="3805238"/>
            <a:ext cx="146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1x-nm</a:t>
            </a:r>
          </a:p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NAND Flash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422" y="6496146"/>
            <a:ext cx="9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Cai+, “</a:t>
            </a:r>
            <a:r>
              <a:rPr lang="en-US" sz="1400" dirty="0">
                <a:solidFill>
                  <a:srgbClr val="0000FF"/>
                </a:solidFill>
              </a:rPr>
              <a:t>Error Characterization, Mitigation, and Recovery in Flash Memory Based Solid State Drives</a:t>
            </a:r>
            <a:r>
              <a:rPr lang="en-US" sz="1400" dirty="0">
                <a:solidFill>
                  <a:srgbClr val="000000"/>
                </a:solidFill>
              </a:rPr>
              <a:t>,” Proc. IEEE 2017.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E3225E-FE9D-A044-B795-E45371FDCB71}"/>
              </a:ext>
            </a:extLst>
          </p:cNvPr>
          <p:cNvSpPr/>
          <p:nvPr/>
        </p:nvSpPr>
        <p:spPr>
          <a:xfrm>
            <a:off x="-36512" y="5805264"/>
            <a:ext cx="6858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6633"/>
                </a:solidFill>
              </a:rPr>
              <a:t>[DATE 2012, ICCD 2012, DATE 2013, ITJ 2013, ICCD 2013, SIGMETRICS 2014, HPCA 2015, DSN 2015, MSST 2015, JSAC 2016, HPCA 2017, DFRWS 2017, </a:t>
            </a:r>
          </a:p>
          <a:p>
            <a:r>
              <a:rPr lang="en-US" sz="1400" dirty="0">
                <a:solidFill>
                  <a:srgbClr val="006633"/>
                </a:solidFill>
              </a:rPr>
              <a:t>PIEEE 2017, HPCA 2018, SIGMETRICS 2018]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9648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Memory Course (~6.5 hours)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ACACES 2018 </a:t>
            </a:r>
          </a:p>
          <a:p>
            <a:pPr lvl="1"/>
            <a:r>
              <a:rPr lang="en-US" dirty="0"/>
              <a:t>Memory Systems and Memory-Centric Computing Systems</a:t>
            </a:r>
          </a:p>
          <a:p>
            <a:pPr lvl="1"/>
            <a:r>
              <a:rPr lang="en-US" dirty="0"/>
              <a:t>Taught by Onur Mutlu July 9-13, 2018</a:t>
            </a:r>
          </a:p>
          <a:p>
            <a:pPr lvl="1"/>
            <a:r>
              <a:rPr lang="en-US" dirty="0"/>
              <a:t>~6.5 hours of lectures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Website for the Course including Videos, Slides, Papers</a:t>
            </a:r>
          </a:p>
          <a:p>
            <a:pPr lvl="1"/>
            <a:r>
              <a:rPr lang="en-US" dirty="0">
                <a:hlinkClick r:id="rId2"/>
              </a:rPr>
              <a:t>https://people.inf.ethz.ch/omutlu/acaces2018.html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https://www.youtube.com/playlist?list=PL5Q2soXY2Zi-HXxomthrpDpMJm05P6J9x</a:t>
            </a:r>
            <a:r>
              <a:rPr lang="en-US" dirty="0"/>
              <a:t> </a:t>
            </a:r>
          </a:p>
          <a:p>
            <a:pPr lvl="1"/>
            <a:endParaRPr lang="en-US" dirty="0">
              <a:hlinkClick r:id="rId4"/>
            </a:endParaRPr>
          </a:p>
          <a:p>
            <a:r>
              <a:rPr lang="en-US" dirty="0">
                <a:solidFill>
                  <a:srgbClr val="0000FF"/>
                </a:solidFill>
              </a:rPr>
              <a:t>All Papers are at:</a:t>
            </a:r>
          </a:p>
          <a:p>
            <a:pPr lvl="1"/>
            <a:r>
              <a:rPr lang="en-US" dirty="0">
                <a:hlinkClick r:id="rId4"/>
              </a:rPr>
              <a:t>https://people.inf.ethz.ch/omutlu/projects.htm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Final lecture notes and readings (for all topics)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6195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" y="948688"/>
            <a:ext cx="8316416" cy="50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851254" cy="1066800"/>
          </a:xfrm>
        </p:spPr>
        <p:txBody>
          <a:bodyPr/>
          <a:lstStyle/>
          <a:p>
            <a:r>
              <a:rPr lang="en-US" sz="3600" dirty="0"/>
              <a:t>Infrastructure Enabled Research: SSD Errors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60</a:t>
            </a:fld>
            <a:endParaRPr lang="en-US" altLang="en-US"/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>
            <a:off x="1619672" y="6021288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  <a:hlinkClick r:id="rId3"/>
              </a:rPr>
              <a:t>https://arxiv.org/pdf/1706.08642</a:t>
            </a: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85" y="1009676"/>
            <a:ext cx="1915268" cy="1915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1340768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130551177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Ramulator – DRAM Simulation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052736"/>
            <a:ext cx="8460432" cy="4703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2008" y="6011996"/>
            <a:ext cx="946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Kim+,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Ramulator: A Flexible and Extensible DRAM Simulator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”, IEEE CAL 2015.</a:t>
            </a:r>
          </a:p>
        </p:txBody>
      </p:sp>
    </p:spTree>
    <p:extLst>
      <p:ext uri="{BB962C8B-B14F-4D97-AF65-F5344CB8AC3E}">
        <p14:creationId xmlns:p14="http://schemas.microsoft.com/office/powerpoint/2010/main" val="152937173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Paper and Source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Yoongu Kim, </a:t>
            </a:r>
            <a:r>
              <a:rPr lang="en-US" dirty="0" err="1"/>
              <a:t>Weikun</a:t>
            </a:r>
            <a:r>
              <a:rPr lang="en-US" dirty="0"/>
              <a:t> Yang,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"Ramulator: A Fast and Extensible DRAM Simulator"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March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 </a:t>
            </a:r>
          </a:p>
          <a:p>
            <a:endParaRPr lang="en-US" dirty="0"/>
          </a:p>
          <a:p>
            <a:r>
              <a:rPr lang="en-US" dirty="0"/>
              <a:t>Source code is released under the liberal MIT License</a:t>
            </a:r>
          </a:p>
          <a:p>
            <a:pPr lvl="1"/>
            <a:r>
              <a:rPr lang="en-US" dirty="0">
                <a:hlinkClick r:id="rId4"/>
              </a:rPr>
              <a:t>https://github.com/CMU-SAFARI/ramulator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59049"/>
            <a:ext cx="9144000" cy="11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Enabled Research: PIM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sz="1600" dirty="0"/>
              <a:t>Amirali Boroumand, Saugata Ghose, </a:t>
            </a:r>
            <a:r>
              <a:rPr lang="en-US" sz="1600" dirty="0" err="1"/>
              <a:t>Youngsok</a:t>
            </a:r>
            <a:r>
              <a:rPr lang="en-US" sz="1600" dirty="0"/>
              <a:t> Kim, </a:t>
            </a:r>
            <a:r>
              <a:rPr lang="en-US" sz="1600" dirty="0" err="1"/>
              <a:t>Rachata</a:t>
            </a:r>
            <a:r>
              <a:rPr lang="en-US" sz="1600" dirty="0"/>
              <a:t> Ausavarungnirun, Eric </a:t>
            </a:r>
            <a:r>
              <a:rPr lang="en-US" sz="1600" dirty="0" err="1"/>
              <a:t>Shiu</a:t>
            </a:r>
            <a:r>
              <a:rPr lang="en-US" sz="1600" dirty="0"/>
              <a:t>, Rahul Thakur, </a:t>
            </a:r>
            <a:r>
              <a:rPr lang="en-US" sz="1600" dirty="0" err="1"/>
              <a:t>Daehyun</a:t>
            </a:r>
            <a:r>
              <a:rPr lang="en-US" sz="1600" dirty="0"/>
              <a:t> Kim, Aki </a:t>
            </a:r>
            <a:r>
              <a:rPr lang="en-US" sz="1600" dirty="0" err="1"/>
              <a:t>Kuusela</a:t>
            </a:r>
            <a:r>
              <a:rPr lang="en-US" sz="1600" dirty="0"/>
              <a:t>, Allan </a:t>
            </a:r>
            <a:r>
              <a:rPr lang="en-US" sz="1600" dirty="0" err="1"/>
              <a:t>Knies</a:t>
            </a:r>
            <a:r>
              <a:rPr lang="en-US" sz="1600" dirty="0"/>
              <a:t>, Parthasarathy Ranganathan, and Onur Mutlu,</a:t>
            </a:r>
            <a:br>
              <a:rPr lang="en-US" sz="1600" dirty="0"/>
            </a:br>
            <a:r>
              <a:rPr lang="en-US" sz="1600" b="1" dirty="0">
                <a:hlinkClick r:id="rId2"/>
              </a:rPr>
              <a:t>"Google Workloads for Consumer Devices: Mitigating Data Movement Bottlenecks"</a:t>
            </a:r>
            <a:r>
              <a:rPr lang="en-US" sz="1600" dirty="0"/>
              <a:t> </a:t>
            </a:r>
            <a:br>
              <a:rPr lang="en-US" sz="1600" dirty="0"/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Williamsburg, VA, USA, March 2018. 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 [</a:t>
            </a:r>
            <a:r>
              <a:rPr lang="en-US" sz="1600" dirty="0">
                <a:hlinkClick r:id="rId6"/>
              </a:rPr>
              <a:t>Lightning Session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 [</a:t>
            </a:r>
            <a:r>
              <a:rPr lang="en-US" sz="1600" dirty="0">
                <a:hlinkClick r:id="rId8"/>
              </a:rPr>
              <a:t>Poster (pptx)</a:t>
            </a:r>
            <a:r>
              <a:rPr lang="en-US" sz="1600" dirty="0"/>
              <a:t> </a:t>
            </a:r>
            <a:r>
              <a:rPr lang="en-US" sz="1600" dirty="0">
                <a:hlinkClick r:id="rId9"/>
              </a:rPr>
              <a:t>(pdf)</a:t>
            </a:r>
            <a:r>
              <a:rPr lang="en-US" sz="1600" dirty="0"/>
              <a:t>] 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10"/>
              </a:rPr>
              <a:t>Lightning Talk Video</a:t>
            </a:r>
            <a:r>
              <a:rPr lang="en-US" sz="1600" dirty="0"/>
              <a:t> (2 minutes)] 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11"/>
              </a:rPr>
              <a:t>Full Talk Video</a:t>
            </a:r>
            <a:r>
              <a:rPr lang="en-US" sz="1600" dirty="0"/>
              <a:t> (21 minutes)]</a:t>
            </a:r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146128"/>
            <a:ext cx="9144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Infrastructure Enabled Research: PIM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5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How much is important the heterogeneity of the group? What about the inclusion?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838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704-C8A2-6942-A615-FFFF2D749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7B398-871D-D445-959E-EB3C6EC69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Diversity is very important</a:t>
            </a:r>
          </a:p>
          <a:p>
            <a:endParaRPr lang="en-US" dirty="0"/>
          </a:p>
          <a:p>
            <a:r>
              <a:rPr lang="en-US" dirty="0" err="1"/>
              <a:t>Noone</a:t>
            </a:r>
            <a:r>
              <a:rPr lang="en-US" dirty="0"/>
              <a:t> is the same -- everyone brings perspective</a:t>
            </a:r>
          </a:p>
          <a:p>
            <a:endParaRPr lang="en-US" dirty="0"/>
          </a:p>
          <a:p>
            <a:r>
              <a:rPr lang="en-US" dirty="0"/>
              <a:t>Critical to be diverse, accepting, inclusive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Experience level</a:t>
            </a:r>
          </a:p>
          <a:p>
            <a:pPr lvl="1"/>
            <a:r>
              <a:rPr lang="en-US" dirty="0"/>
              <a:t>Education level</a:t>
            </a:r>
          </a:p>
          <a:p>
            <a:pPr lvl="1"/>
            <a:r>
              <a:rPr lang="en-US" dirty="0"/>
              <a:t>Geography (natural in our field)</a:t>
            </a:r>
          </a:p>
          <a:p>
            <a:pPr lvl="1"/>
            <a:endParaRPr lang="en-US" dirty="0"/>
          </a:p>
          <a:p>
            <a:r>
              <a:rPr lang="en-US" dirty="0"/>
              <a:t>Critical for open, expressive culture</a:t>
            </a:r>
          </a:p>
          <a:p>
            <a:r>
              <a:rPr lang="en-US" dirty="0"/>
              <a:t>Set a common goal and common culture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CD302-8FDF-6E49-BA1F-7C12A1832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15617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Environment of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Create an environment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that values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free exploration, openness, collaboration, hard work, creativity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77033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Which are the main characteristics and skills one should take into account when choosing PhD students and researchers for new and (possibly) impactful research groups?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1473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1F14-7E31-E94A-A37C-6153D9C7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How to Select PhD Students &amp;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EBC1E-FC99-0042-A391-1B8B97987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and Mindset</a:t>
            </a:r>
          </a:p>
          <a:p>
            <a:r>
              <a:rPr lang="en-US" dirty="0"/>
              <a:t>Creativity</a:t>
            </a:r>
          </a:p>
          <a:p>
            <a:r>
              <a:rPr lang="en-US" dirty="0"/>
              <a:t>Resilience</a:t>
            </a:r>
          </a:p>
          <a:p>
            <a:r>
              <a:rPr lang="en-US" dirty="0"/>
              <a:t>Hard work</a:t>
            </a:r>
          </a:p>
          <a:p>
            <a:r>
              <a:rPr lang="en-US" dirty="0"/>
              <a:t>Boldness</a:t>
            </a:r>
          </a:p>
          <a:p>
            <a:r>
              <a:rPr lang="en-US" dirty="0"/>
              <a:t>Perseverance, commitment</a:t>
            </a:r>
          </a:p>
          <a:p>
            <a:r>
              <a:rPr lang="en-US" dirty="0"/>
              <a:t>Intellectual strength</a:t>
            </a:r>
          </a:p>
          <a:p>
            <a:r>
              <a:rPr lang="en-US" dirty="0"/>
              <a:t>Openness to feedback </a:t>
            </a:r>
          </a:p>
          <a:p>
            <a:r>
              <a:rPr lang="en-US" dirty="0"/>
              <a:t>Communicativeness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3CC34-263E-864F-B487-ED7A76BF11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1432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8719"/>
          </a:xfrm>
        </p:spPr>
        <p:txBody>
          <a:bodyPr anchor="ctr"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SAFARI Research Group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0F304-EB81-1C45-9F43-338BF2D9505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0308FE-2DB7-BE46-A9A0-BA74A2CC6B83}"/>
              </a:ext>
            </a:extLst>
          </p:cNvPr>
          <p:cNvSpPr txBox="1"/>
          <p:nvPr/>
        </p:nvSpPr>
        <p:spPr>
          <a:xfrm>
            <a:off x="650894" y="4568785"/>
            <a:ext cx="806823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ＭＳ Ｐゴシック" panose="020B0600070205080204" pitchFamily="34" charset="-128"/>
                <a:cs typeface="Apple Chancery" panose="03020702040506060504" pitchFamily="66" charset="-79"/>
              </a:rPr>
              <a:t>Think BIG, Aim HIGH!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/>
                <a:ea typeface="ＭＳ Ｐゴシック" panose="020B0600070205080204" pitchFamily="34" charset="-128"/>
                <a:cs typeface="Apple Chancery" panose="03020702040506060504" pitchFamily="66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22225">
                <a:solidFill>
                  <a:srgbClr val="35742A">
                    <a:lumMod val="50000"/>
                  </a:srgbClr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B6B2-EBBD-DB4E-AC7D-91CAD4D09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200000" cy="28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 and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Can mentoring young students and managing a group be taught?</a:t>
            </a:r>
          </a:p>
          <a:p>
            <a:endParaRPr lang="en-US" dirty="0"/>
          </a:p>
          <a:p>
            <a:r>
              <a:rPr lang="en-US" dirty="0"/>
              <a:t>Answer: Yes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Mentoring is a critical part of a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71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5 and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Emotional intelligence is considered today a key skill for managers and entrepreneurs. Do you believe that is it crucial also for research groups leaders?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Answer: Yes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Communication, understanding, mindset are all critical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And part of Emotional Intelligence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63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6 and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447856" cy="5193724"/>
          </a:xfrm>
        </p:spPr>
        <p:txBody>
          <a:bodyPr/>
          <a:lstStyle/>
          <a:p>
            <a:r>
              <a:rPr lang="en-US" i="1" dirty="0"/>
              <a:t>How does the group's internal hierarchy impact work effectiveness? Is a strong hierarchy implying a reduction of diversity and heterogeneity or not? </a:t>
            </a:r>
          </a:p>
          <a:p>
            <a:endParaRPr lang="en-US" i="1" dirty="0"/>
          </a:p>
          <a:p>
            <a:r>
              <a:rPr lang="en-US" dirty="0"/>
              <a:t>Answer: Flat hierarchy is better.</a:t>
            </a:r>
          </a:p>
          <a:p>
            <a:endParaRPr lang="en-US" i="1" dirty="0"/>
          </a:p>
          <a:p>
            <a:r>
              <a:rPr lang="en-US" dirty="0">
                <a:solidFill>
                  <a:srgbClr val="0000FF"/>
                </a:solidFill>
              </a:rPr>
              <a:t>Openness and valuing of every single person and idea, regardless of level or experience</a:t>
            </a:r>
          </a:p>
          <a:p>
            <a:r>
              <a:rPr lang="en-US" dirty="0">
                <a:solidFill>
                  <a:srgbClr val="0000FF"/>
                </a:solidFill>
              </a:rPr>
              <a:t>Valuing of mentorship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Inexperienced folks learn from experienced ones</a:t>
            </a:r>
          </a:p>
          <a:p>
            <a:r>
              <a:rPr lang="en-US" dirty="0">
                <a:solidFill>
                  <a:srgbClr val="0000FF"/>
                </a:solidFill>
              </a:rPr>
              <a:t>Everyone collaborates</a:t>
            </a:r>
          </a:p>
          <a:p>
            <a:r>
              <a:rPr lang="en-US" dirty="0">
                <a:solidFill>
                  <a:srgbClr val="0000FF"/>
                </a:solidFill>
              </a:rPr>
              <a:t>No artificial barriers between people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27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D7CC-532F-7747-B2AA-B5648C183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for Thought: Two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3D4A-C4FE-FE4E-B747-46129F6B0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</a:rPr>
              <a:t>The reasonable man adapts himself to the world;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</a:rPr>
              <a:t>The unreasonable one persists in trying adapt the world to himself.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</a:rPr>
              <a:t>Therefore all progress depends on the unreasonable man.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George Bernard Shaw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Progress is impossible without change,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and those who cannot change their minds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cannot change anything.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1C7CE-A8E5-F841-AD64-A7EF1AB49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CF7BE5-8694-4847-AD44-329B213B98C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164D3-9C32-E64D-BB99-29608596F757}"/>
              </a:ext>
            </a:extLst>
          </p:cNvPr>
          <p:cNvSpPr txBox="1"/>
          <p:nvPr/>
        </p:nvSpPr>
        <p:spPr>
          <a:xfrm>
            <a:off x="103239" y="6607277"/>
            <a:ext cx="799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Image: By Alvin Langdon Coburn - Illustrated London News, p. 575 (subscription required), PD-US, https://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en.wikipedia.org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/w/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index.php?curid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=49887931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1DC7AA-F09D-3B42-B399-EA20CB52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971800"/>
            <a:ext cx="2132919" cy="30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87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 June 2019</a:t>
            </a:r>
          </a:p>
          <a:p>
            <a:r>
              <a:rPr lang="en-US" sz="2200" dirty="0"/>
              <a:t>DAC Early Career Workshop Panel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382000" cy="2201416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How to Build </a:t>
            </a:r>
            <a:br>
              <a:rPr lang="en-US" sz="5000" dirty="0"/>
            </a:br>
            <a:r>
              <a:rPr lang="en-US" sz="5000" dirty="0"/>
              <a:t>an Impactful Research Group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fari.png">
            <a:extLst>
              <a:ext uri="{FF2B5EF4-FFF2-40B4-BE49-F238E27FC236}">
                <a16:creationId xmlns:a16="http://schemas.microsoft.com/office/drawing/2014/main" id="{C9B17D3A-555D-294B-BA0B-7E8D65DE6A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9127C22E-15AE-AE44-AF51-E3A55BC60E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1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8719"/>
          </a:xfrm>
        </p:spPr>
        <p:txBody>
          <a:bodyPr anchor="ctr"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SAFARI Group Members @ ETH Zurich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0F304-EB81-1C45-9F43-338BF2D9505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330C3-30FC-7C43-9A2E-B5620262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69" y="2746888"/>
            <a:ext cx="1080000" cy="147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5AEBD-3C24-AB4F-B882-26A30D1D0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1" y="987497"/>
            <a:ext cx="1080000" cy="14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B1335-85ED-5F4E-BB4A-330702F7D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09" y="4626508"/>
            <a:ext cx="1195834" cy="1374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95177-EB60-EB4A-B007-CB449B722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7" y="2743417"/>
            <a:ext cx="1194405" cy="148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7987E3-22B5-C048-ADE7-E859D5AE8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19" y="2779288"/>
            <a:ext cx="1080000" cy="144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641015-6A52-4749-999E-04C7B59C1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71" y="2811688"/>
            <a:ext cx="1080000" cy="1409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7FAD51-138C-EE44-8D66-04DAECA480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" y="2811688"/>
            <a:ext cx="1080000" cy="1409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5338EE-B0E1-BA4B-A632-03549DA0F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2" y="4616776"/>
            <a:ext cx="1043840" cy="13924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A129E6-5680-164E-8C07-DDE7CE77C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78" y="4626327"/>
            <a:ext cx="1080000" cy="13829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462A6A-09F2-934E-B78D-AD172343B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51" y="1010454"/>
            <a:ext cx="1080000" cy="13877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D6D3E3-8635-8F43-BC28-33CF545E42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45" y="2811688"/>
            <a:ext cx="1080000" cy="1409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B5752C-65E5-7C42-ACDA-09AF0EB986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31" y="4626327"/>
            <a:ext cx="1224078" cy="13829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C0EDF4-3D6D-E747-B4F5-5C16163E4B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34934"/>
            <a:ext cx="1080000" cy="13657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FE3C834-449F-F34B-9F04-A42388F7C8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1" y="991749"/>
            <a:ext cx="1080000" cy="14064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E31856-53C8-6449-B8E5-951C0B578981}"/>
              </a:ext>
            </a:extLst>
          </p:cNvPr>
          <p:cNvSpPr txBox="1"/>
          <p:nvPr/>
        </p:nvSpPr>
        <p:spPr>
          <a:xfrm>
            <a:off x="251520" y="2367413"/>
            <a:ext cx="1056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Mohammed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Alser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4098C-DD78-814B-A4EF-2C29E8252CC5}"/>
              </a:ext>
            </a:extLst>
          </p:cNvPr>
          <p:cNvSpPr txBox="1"/>
          <p:nvPr/>
        </p:nvSpPr>
        <p:spPr>
          <a:xfrm>
            <a:off x="1552053" y="2380818"/>
            <a:ext cx="615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Lois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Orosa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0F5416-843D-2E46-94EF-4551098DB3E2}"/>
              </a:ext>
            </a:extLst>
          </p:cNvPr>
          <p:cNvSpPr txBox="1"/>
          <p:nvPr/>
        </p:nvSpPr>
        <p:spPr>
          <a:xfrm>
            <a:off x="2531186" y="2380818"/>
            <a:ext cx="817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Yaohua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Wang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7BCE28-8088-9342-868C-1520E1AC388C}"/>
              </a:ext>
            </a:extLst>
          </p:cNvPr>
          <p:cNvSpPr txBox="1"/>
          <p:nvPr/>
        </p:nvSpPr>
        <p:spPr>
          <a:xfrm>
            <a:off x="188507" y="4181018"/>
            <a:ext cx="8739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Jeremie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Kim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A1E33F-6BF0-0141-BDBA-41E79F6E156D}"/>
              </a:ext>
            </a:extLst>
          </p:cNvPr>
          <p:cNvSpPr txBox="1"/>
          <p:nvPr/>
        </p:nvSpPr>
        <p:spPr>
          <a:xfrm>
            <a:off x="1223187" y="4190891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Hasan Hassan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137B8E-C2A7-F34E-AA11-BB35847D6319}"/>
              </a:ext>
            </a:extLst>
          </p:cNvPr>
          <p:cNvSpPr txBox="1"/>
          <p:nvPr/>
        </p:nvSpPr>
        <p:spPr>
          <a:xfrm>
            <a:off x="2407932" y="4190891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Minesh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Patel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BF4655-CEC4-9949-8080-8F9B5E0DD71E}"/>
              </a:ext>
            </a:extLst>
          </p:cNvPr>
          <p:cNvSpPr txBox="1"/>
          <p:nvPr/>
        </p:nvSpPr>
        <p:spPr>
          <a:xfrm>
            <a:off x="3521717" y="4190891"/>
            <a:ext cx="832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Ivan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Puddu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C7C340-E674-1745-B3A1-AADA148C225F}"/>
              </a:ext>
            </a:extLst>
          </p:cNvPr>
          <p:cNvSpPr txBox="1"/>
          <p:nvPr/>
        </p:nvSpPr>
        <p:spPr>
          <a:xfrm>
            <a:off x="5666575" y="4190891"/>
            <a:ext cx="938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Giray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Yaglikci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1724F0-4982-AF43-B217-88B3A4A7914A}"/>
              </a:ext>
            </a:extLst>
          </p:cNvPr>
          <p:cNvSpPr txBox="1"/>
          <p:nvPr/>
        </p:nvSpPr>
        <p:spPr>
          <a:xfrm>
            <a:off x="6962045" y="4190891"/>
            <a:ext cx="795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Can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Firtina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0466D1-8B9A-B142-B2AD-B59292E46FAB}"/>
              </a:ext>
            </a:extLst>
          </p:cNvPr>
          <p:cNvSpPr txBox="1"/>
          <p:nvPr/>
        </p:nvSpPr>
        <p:spPr>
          <a:xfrm>
            <a:off x="8145376" y="4181018"/>
            <a:ext cx="805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Geraldo F.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de Oliveira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AF522B-0F11-0645-9FE7-1A16BD6FC267}"/>
              </a:ext>
            </a:extLst>
          </p:cNvPr>
          <p:cNvSpPr txBox="1"/>
          <p:nvPr/>
        </p:nvSpPr>
        <p:spPr>
          <a:xfrm>
            <a:off x="166300" y="5991091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Nika Mansouri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44725C-8B06-D64F-8FE8-64C36851BDE7}"/>
              </a:ext>
            </a:extLst>
          </p:cNvPr>
          <p:cNvSpPr txBox="1"/>
          <p:nvPr/>
        </p:nvSpPr>
        <p:spPr>
          <a:xfrm>
            <a:off x="1201779" y="5991091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Skanda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Koppula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F2A0DF-3140-5B44-8E29-47953BCD21C9}"/>
              </a:ext>
            </a:extLst>
          </p:cNvPr>
          <p:cNvSpPr txBox="1"/>
          <p:nvPr/>
        </p:nvSpPr>
        <p:spPr>
          <a:xfrm>
            <a:off x="2409773" y="5991091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Konstantinos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Kanellopoulos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AA4EAB-EC0B-1E47-92D8-F5AFC71C5BA8}"/>
              </a:ext>
            </a:extLst>
          </p:cNvPr>
          <p:cNvSpPr txBox="1"/>
          <p:nvPr/>
        </p:nvSpPr>
        <p:spPr>
          <a:xfrm>
            <a:off x="3542658" y="6009254"/>
            <a:ext cx="936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Nisa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Bostanci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3E170F-1CB4-7C4D-A59A-010917753ECE}"/>
              </a:ext>
            </a:extLst>
          </p:cNvPr>
          <p:cNvSpPr txBox="1"/>
          <p:nvPr/>
        </p:nvSpPr>
        <p:spPr>
          <a:xfrm>
            <a:off x="4706254" y="5991091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Ataberk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Olgun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2295A3-5F7B-5F43-9181-1BEE72DB19A3}"/>
              </a:ext>
            </a:extLst>
          </p:cNvPr>
          <p:cNvSpPr txBox="1"/>
          <p:nvPr/>
        </p:nvSpPr>
        <p:spPr>
          <a:xfrm>
            <a:off x="4835770" y="1010454"/>
            <a:ext cx="307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 Post-doctoral Researchers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02293D-341E-BB48-9EF5-CA2DDBDCCB45}"/>
              </a:ext>
            </a:extLst>
          </p:cNvPr>
          <p:cNvSpPr txBox="1"/>
          <p:nvPr/>
        </p:nvSpPr>
        <p:spPr>
          <a:xfrm>
            <a:off x="4845837" y="1397693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 PhD Students + 4 at CMU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14718F-7924-2A4C-BBF8-23AA710090E9}"/>
              </a:ext>
            </a:extLst>
          </p:cNvPr>
          <p:cNvSpPr txBox="1"/>
          <p:nvPr/>
        </p:nvSpPr>
        <p:spPr>
          <a:xfrm>
            <a:off x="4835770" y="1763523"/>
            <a:ext cx="111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5 Interns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48752D-74FC-1B42-94E1-504EC3667519}"/>
              </a:ext>
            </a:extLst>
          </p:cNvPr>
          <p:cNvSpPr txBox="1"/>
          <p:nvPr/>
        </p:nvSpPr>
        <p:spPr>
          <a:xfrm>
            <a:off x="4716016" y="2116290"/>
            <a:ext cx="418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15 Master’s and Bachelor’s Researchers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1765CEA-AB42-4B4D-A55D-764B75B5DB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0" y="2755932"/>
            <a:ext cx="1124086" cy="146515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F4E247C-AB71-D148-9D37-8CEFC6D7CBB7}"/>
              </a:ext>
            </a:extLst>
          </p:cNvPr>
          <p:cNvSpPr txBox="1"/>
          <p:nvPr/>
        </p:nvSpPr>
        <p:spPr>
          <a:xfrm>
            <a:off x="4470390" y="4190891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Lukas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Breitwieser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58FAD-7651-EC48-BBDC-A79578C9D8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51" y="991749"/>
            <a:ext cx="1054195" cy="140559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44B3A37-4A7D-CD41-8FC8-F29E0B5AD2A5}"/>
              </a:ext>
            </a:extLst>
          </p:cNvPr>
          <p:cNvSpPr txBox="1"/>
          <p:nvPr/>
        </p:nvSpPr>
        <p:spPr>
          <a:xfrm>
            <a:off x="3573577" y="2356862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Juan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Gómez-Luna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78CD7-994B-CA49-8D42-F55F50CF07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3" y="4619643"/>
            <a:ext cx="1161611" cy="13817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6087194-440A-7345-BCD3-457EBA7A07D2}"/>
              </a:ext>
            </a:extLst>
          </p:cNvPr>
          <p:cNvSpPr txBox="1"/>
          <p:nvPr/>
        </p:nvSpPr>
        <p:spPr>
          <a:xfrm>
            <a:off x="5892291" y="6009253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Rokneddin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Azizi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EE50CB-DBB5-AB4D-AB28-146380833A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54" y="4606748"/>
            <a:ext cx="1089765" cy="139247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9DC9FE5-2128-EC4C-AE8A-2D236359ABF9}"/>
              </a:ext>
            </a:extLst>
          </p:cNvPr>
          <p:cNvSpPr txBox="1"/>
          <p:nvPr/>
        </p:nvSpPr>
        <p:spPr>
          <a:xfrm>
            <a:off x="7114357" y="5996066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Christina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Giannoula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5ACD27-CB54-9D4E-88C9-4072A0992E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20" y="4602471"/>
            <a:ext cx="1076619" cy="140678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C845C53-C9FF-EC41-9725-50F252D55010}"/>
              </a:ext>
            </a:extLst>
          </p:cNvPr>
          <p:cNvSpPr txBox="1"/>
          <p:nvPr/>
        </p:nvSpPr>
        <p:spPr>
          <a:xfrm>
            <a:off x="8264974" y="5984137"/>
            <a:ext cx="752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Taha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Shahroodi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589FCE-591B-2F48-BB5B-42A2635390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35" y="2747688"/>
            <a:ext cx="1110123" cy="14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Example Research Topics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5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43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7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6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7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195997</TotalTime>
  <Words>2959</Words>
  <Application>Microsoft Macintosh PowerPoint</Application>
  <PresentationFormat>On-screen Show (4:3)</PresentationFormat>
  <Paragraphs>631</Paragraphs>
  <Slides>74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55</vt:i4>
      </vt:variant>
      <vt:variant>
        <vt:lpstr>Slide Titles</vt:lpstr>
      </vt:variant>
      <vt:variant>
        <vt:i4>74</vt:i4>
      </vt:variant>
    </vt:vector>
  </HeadingPairs>
  <TitlesOfParts>
    <vt:vector size="142" baseType="lpstr">
      <vt:lpstr>ＭＳ Ｐゴシック</vt:lpstr>
      <vt:lpstr>ＭＳ Ｐゴシック</vt:lpstr>
      <vt:lpstr>Adobe Garamond Pro</vt:lpstr>
      <vt:lpstr>Apple Chancery</vt:lpstr>
      <vt:lpstr>Arial</vt:lpstr>
      <vt:lpstr>Arial Narrow</vt:lpstr>
      <vt:lpstr>Calibri</vt:lpstr>
      <vt:lpstr>Chalkduster</vt:lpstr>
      <vt:lpstr>Garamond</vt:lpstr>
      <vt:lpstr>나눔고딕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139_Edge</vt:lpstr>
      <vt:lpstr>143_Edge</vt:lpstr>
      <vt:lpstr>144_Edge</vt:lpstr>
      <vt:lpstr>147_Edge</vt:lpstr>
      <vt:lpstr>133_Edge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166_Edge</vt:lpstr>
      <vt:lpstr>167_Edge</vt:lpstr>
      <vt:lpstr>safari</vt:lpstr>
      <vt:lpstr>5_Edge</vt:lpstr>
      <vt:lpstr>7_Edge</vt:lpstr>
      <vt:lpstr>11_Edge</vt:lpstr>
      <vt:lpstr>171_Edge</vt:lpstr>
      <vt:lpstr>18_Edge</vt:lpstr>
      <vt:lpstr>169_Edge</vt:lpstr>
      <vt:lpstr>14_Edge</vt:lpstr>
      <vt:lpstr>19_Edge</vt:lpstr>
      <vt:lpstr>12_Edge</vt:lpstr>
      <vt:lpstr>62_Edge</vt:lpstr>
      <vt:lpstr>70_Edge</vt:lpstr>
      <vt:lpstr>67_Edge</vt:lpstr>
      <vt:lpstr>10_Edge</vt:lpstr>
      <vt:lpstr>How to Build  an Impactful Research Group</vt:lpstr>
      <vt:lpstr>Intro &amp; Research Group</vt:lpstr>
      <vt:lpstr>A Bit About Myself</vt:lpstr>
      <vt:lpstr>Current Research Focus Areas</vt:lpstr>
      <vt:lpstr>Research &amp; Teaching: Some Overview Talks</vt:lpstr>
      <vt:lpstr>Accelerated Memory Course (~6.5 hours)</vt:lpstr>
      <vt:lpstr>SAFARI Research Group</vt:lpstr>
      <vt:lpstr>SAFARI Group Members @ ETH Zurich</vt:lpstr>
      <vt:lpstr>Example Research Topics (I)</vt:lpstr>
      <vt:lpstr>Example Research Topics (II)</vt:lpstr>
      <vt:lpstr>Example Research Topics (III)</vt:lpstr>
      <vt:lpstr>Example Research Topics (IV)</vt:lpstr>
      <vt:lpstr>Example Research Topics (V)</vt:lpstr>
      <vt:lpstr>Teaching: Online Courses and Lectures</vt:lpstr>
      <vt:lpstr>Some Open Source Tools (I)</vt:lpstr>
      <vt:lpstr>Some Open Source Tools (II)</vt:lpstr>
      <vt:lpstr>More Open Source Tools (III)</vt:lpstr>
      <vt:lpstr>Papers</vt:lpstr>
      <vt:lpstr>Revisiting the Entire Stack</vt:lpstr>
      <vt:lpstr>Panel Questions</vt:lpstr>
      <vt:lpstr>Question 1</vt:lpstr>
      <vt:lpstr>Before I Start…</vt:lpstr>
      <vt:lpstr>Principle: Personalized Methods  </vt:lpstr>
      <vt:lpstr>Motivation &amp; Mindset</vt:lpstr>
      <vt:lpstr>Principle: Mindset and Motivation  </vt:lpstr>
      <vt:lpstr>Motivation Sets The Culture and Goals</vt:lpstr>
      <vt:lpstr>Principle: Team of Excellence</vt:lpstr>
      <vt:lpstr>Principle: Learning and Scholarship</vt:lpstr>
      <vt:lpstr>Some Basics of Research</vt:lpstr>
      <vt:lpstr>How To Do Research &amp; Advanced Dev.</vt:lpstr>
      <vt:lpstr>Principle: Environment of Freedom</vt:lpstr>
      <vt:lpstr>What Is The Goal of Research?</vt:lpstr>
      <vt:lpstr>Principle: Insight and Ideas</vt:lpstr>
      <vt:lpstr>Some Basic Advice for Good Research</vt:lpstr>
      <vt:lpstr>Many Principles                   on the Previous Slide</vt:lpstr>
      <vt:lpstr>Principle: Bar </vt:lpstr>
      <vt:lpstr>Set the Bar High</vt:lpstr>
      <vt:lpstr>Principle: Focus on Fundamentals </vt:lpstr>
      <vt:lpstr>Principle: Focus on Big Problems </vt:lpstr>
      <vt:lpstr>Principle: Teaching and Research</vt:lpstr>
      <vt:lpstr>More on Teaching and Research</vt:lpstr>
      <vt:lpstr>Principle: Focus on Communication</vt:lpstr>
      <vt:lpstr>Do Everything to Have High Impact</vt:lpstr>
      <vt:lpstr>Principle: Collaboration</vt:lpstr>
      <vt:lpstr>Principle: Reach Out</vt:lpstr>
      <vt:lpstr>Principle: Reach Out</vt:lpstr>
      <vt:lpstr>Principle: Feedback</vt:lpstr>
      <vt:lpstr>Principle: Receive &amp; Address Feedback</vt:lpstr>
      <vt:lpstr>Principle: Resilience</vt:lpstr>
      <vt:lpstr>Principle: Passion</vt:lpstr>
      <vt:lpstr>If In Doubt, See Other Doubtful Technologies</vt:lpstr>
      <vt:lpstr>Principle: Build Infrastructure</vt:lpstr>
      <vt:lpstr>Example: Our DRAM Infrastructure (since 2012)</vt:lpstr>
      <vt:lpstr>Example: Our DRAM Infrastructure (since 2012)</vt:lpstr>
      <vt:lpstr>SoftMC: Open Source DRAM Infrastructure</vt:lpstr>
      <vt:lpstr>Infrastructure Enabled Research: RowHammer</vt:lpstr>
      <vt:lpstr>Infrastructure Enabled Research: RowHammer</vt:lpstr>
      <vt:lpstr>Infrastructure Enabled Research: RowHammer</vt:lpstr>
      <vt:lpstr>Our NAND Flash Infrastructure</vt:lpstr>
      <vt:lpstr>Infrastructure Enabled Research: SSD Errors</vt:lpstr>
      <vt:lpstr>Ramulator – DRAM Simulation Infrastructure</vt:lpstr>
      <vt:lpstr>Ramulator Paper and Source Code</vt:lpstr>
      <vt:lpstr>Infrastructure Enabled Research: PIM (I)</vt:lpstr>
      <vt:lpstr>Infrastructure Enabled Research: PIM (II)</vt:lpstr>
      <vt:lpstr>Question 2</vt:lpstr>
      <vt:lpstr>Principle: Diversity</vt:lpstr>
      <vt:lpstr>Principle: Environment of Freedom</vt:lpstr>
      <vt:lpstr>Question 3</vt:lpstr>
      <vt:lpstr>How to Select PhD Students &amp; Researchers</vt:lpstr>
      <vt:lpstr>Question 4 and Answer</vt:lpstr>
      <vt:lpstr>Question 5 and Answer</vt:lpstr>
      <vt:lpstr>Question 6 and Answer</vt:lpstr>
      <vt:lpstr>Food for Thought: Two Quotes</vt:lpstr>
      <vt:lpstr>How to Build  an Impactful Research Group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Onur Mutlu</cp:lastModifiedBy>
  <cp:revision>2786</cp:revision>
  <cp:lastPrinted>2017-12-05T03:30:35Z</cp:lastPrinted>
  <dcterms:created xsi:type="dcterms:W3CDTF">2010-10-08T20:41:54Z</dcterms:created>
  <dcterms:modified xsi:type="dcterms:W3CDTF">2019-06-03T05:33:26Z</dcterms:modified>
</cp:coreProperties>
</file>